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190" Type="http://schemas.openxmlformats.org/officeDocument/2006/relationships/slide" Target="slides/slide185.xml"/><Relationship Id="rId191" Type="http://schemas.openxmlformats.org/officeDocument/2006/relationships/slide" Target="slides/slide186.xml"/><Relationship Id="rId192" Type="http://schemas.openxmlformats.org/officeDocument/2006/relationships/slide" Target="slides/slide187.xml"/><Relationship Id="rId193" Type="http://schemas.openxmlformats.org/officeDocument/2006/relationships/slide" Target="slides/slide188.xml"/><Relationship Id="rId194" Type="http://schemas.openxmlformats.org/officeDocument/2006/relationships/slide" Target="slides/slide189.xml"/><Relationship Id="rId195" Type="http://schemas.openxmlformats.org/officeDocument/2006/relationships/slide" Target="slides/slide190.xml"/><Relationship Id="rId196" Type="http://schemas.openxmlformats.org/officeDocument/2006/relationships/slide" Target="slides/slide191.xml"/><Relationship Id="rId197" Type="http://schemas.openxmlformats.org/officeDocument/2006/relationships/slide" Target="slides/slide192.xml"/><Relationship Id="rId198" Type="http://schemas.openxmlformats.org/officeDocument/2006/relationships/slide" Target="slides/slide193.xml"/><Relationship Id="rId199" Type="http://schemas.openxmlformats.org/officeDocument/2006/relationships/slide" Target="slides/slide194.xml"/><Relationship Id="rId200" Type="http://schemas.openxmlformats.org/officeDocument/2006/relationships/slide" Target="slides/slide195.xml"/><Relationship Id="rId201" Type="http://schemas.openxmlformats.org/officeDocument/2006/relationships/slide" Target="slides/slide196.xml"/><Relationship Id="rId202" Type="http://schemas.openxmlformats.org/officeDocument/2006/relationships/slide" Target="slides/slide197.xml"/><Relationship Id="rId203" Type="http://schemas.openxmlformats.org/officeDocument/2006/relationships/slide" Target="slides/slide198.xml"/><Relationship Id="rId204" Type="http://schemas.openxmlformats.org/officeDocument/2006/relationships/slide" Target="slides/slide199.xml"/><Relationship Id="rId205" Type="http://schemas.openxmlformats.org/officeDocument/2006/relationships/slide" Target="slides/slide200.xml"/><Relationship Id="rId206" Type="http://schemas.openxmlformats.org/officeDocument/2006/relationships/slide" Target="slides/slide201.xml"/><Relationship Id="rId207" Type="http://schemas.openxmlformats.org/officeDocument/2006/relationships/slide" Target="slides/slide202.xml"/><Relationship Id="rId208" Type="http://schemas.openxmlformats.org/officeDocument/2006/relationships/slide" Target="slides/slide203.xml"/><Relationship Id="rId209" Type="http://schemas.openxmlformats.org/officeDocument/2006/relationships/slide" Target="slides/slide204.xml"/><Relationship Id="rId210" Type="http://schemas.openxmlformats.org/officeDocument/2006/relationships/slide" Target="slides/slide205.xml"/><Relationship Id="rId211" Type="http://schemas.openxmlformats.org/officeDocument/2006/relationships/slide" Target="slides/slide206.xml"/><Relationship Id="rId212" Type="http://schemas.openxmlformats.org/officeDocument/2006/relationships/slide" Target="slides/slide207.xml"/><Relationship Id="rId213" Type="http://schemas.openxmlformats.org/officeDocument/2006/relationships/slide" Target="slides/slide208.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218" Type="http://schemas.openxmlformats.org/officeDocument/2006/relationships/slide" Target="slides/slide213.xml"/><Relationship Id="rId219" Type="http://schemas.openxmlformats.org/officeDocument/2006/relationships/slide" Target="slides/slide214.xml"/><Relationship Id="rId220" Type="http://schemas.openxmlformats.org/officeDocument/2006/relationships/slide" Target="slides/slide215.xml"/><Relationship Id="rId221" Type="http://schemas.openxmlformats.org/officeDocument/2006/relationships/slide" Target="slides/slide216.xml"/><Relationship Id="rId222" Type="http://schemas.openxmlformats.org/officeDocument/2006/relationships/slide" Target="slides/slide217.xml"/><Relationship Id="rId223" Type="http://schemas.openxmlformats.org/officeDocument/2006/relationships/slide" Target="slides/slide218.xml"/><Relationship Id="rId224" Type="http://schemas.openxmlformats.org/officeDocument/2006/relationships/slide" Target="slides/slide219.xml"/><Relationship Id="rId225" Type="http://schemas.openxmlformats.org/officeDocument/2006/relationships/slide" Target="slides/slide220.xml"/><Relationship Id="rId226" Type="http://schemas.openxmlformats.org/officeDocument/2006/relationships/slide" Target="slides/slide221.xml"/><Relationship Id="rId227" Type="http://schemas.openxmlformats.org/officeDocument/2006/relationships/slide" Target="slides/slide222.xml"/><Relationship Id="rId228" Type="http://schemas.openxmlformats.org/officeDocument/2006/relationships/slide" Target="slides/slide223.xml"/><Relationship Id="rId229" Type="http://schemas.openxmlformats.org/officeDocument/2006/relationships/slide" Target="slides/slide224.xml"/><Relationship Id="rId230" Type="http://schemas.openxmlformats.org/officeDocument/2006/relationships/slide" Target="slides/slide225.xml"/><Relationship Id="rId231" Type="http://schemas.openxmlformats.org/officeDocument/2006/relationships/slide" Target="slides/slide226.xml"/><Relationship Id="rId232" Type="http://schemas.openxmlformats.org/officeDocument/2006/relationships/slide" Target="slides/slide227.xml"/><Relationship Id="rId233" Type="http://schemas.openxmlformats.org/officeDocument/2006/relationships/slide" Target="slides/slide228.xml"/><Relationship Id="rId234" Type="http://schemas.openxmlformats.org/officeDocument/2006/relationships/slide" Target="slides/slide229.xml"/><Relationship Id="rId235" Type="http://schemas.openxmlformats.org/officeDocument/2006/relationships/slide" Target="slides/slide230.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240" Type="http://schemas.openxmlformats.org/officeDocument/2006/relationships/slide" Target="slides/slide235.xml"/><Relationship Id="rId241" Type="http://schemas.openxmlformats.org/officeDocument/2006/relationships/slide" Target="slides/slide236.xml"/><Relationship Id="rId242" Type="http://schemas.openxmlformats.org/officeDocument/2006/relationships/slide" Target="slides/slide237.xml"/><Relationship Id="rId243" Type="http://schemas.openxmlformats.org/officeDocument/2006/relationships/slide" Target="slides/slide238.xml"/><Relationship Id="rId244" Type="http://schemas.openxmlformats.org/officeDocument/2006/relationships/slide" Target="slides/slide239.xml"/><Relationship Id="rId245" Type="http://schemas.openxmlformats.org/officeDocument/2006/relationships/slide" Target="slides/slide240.xml"/><Relationship Id="rId246" Type="http://schemas.openxmlformats.org/officeDocument/2006/relationships/slide" Target="slides/slide241.xml"/><Relationship Id="rId247" Type="http://schemas.openxmlformats.org/officeDocument/2006/relationships/slide" Target="slides/slide242.xml"/><Relationship Id="rId248" Type="http://schemas.openxmlformats.org/officeDocument/2006/relationships/slide" Target="slides/slide243.xml"/><Relationship Id="rId249" Type="http://schemas.openxmlformats.org/officeDocument/2006/relationships/slide" Target="slides/slide2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fld id="{81D60167-4931-47E6-BA6A-407CBD079E47}" type="slidenum">
              <a:rPr dirty="0" baseline="-30092" sz="1800" spc="-157" b="1">
                <a:latin typeface="Arial"/>
                <a:cs typeface="Arial"/>
              </a:rPr>
              <a:t>#</a:t>
            </a:fld>
            <a:r>
              <a:rPr dirty="0" sz="800" spc="-105"/>
              <a:t>il.</a:t>
            </a:r>
            <a:r>
              <a:rPr dirty="0" sz="800" spc="-200"/>
              <a:t> </a:t>
            </a:r>
            <a:r>
              <a:rPr dirty="0" sz="800" spc="-15"/>
              <a:t>Contact</a:t>
            </a:r>
            <a:endParaRPr sz="800">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fld id="{81D60167-4931-47E6-BA6A-407CBD079E47}" type="slidenum">
              <a:rPr dirty="0" baseline="-30092" sz="1800" spc="-157" b="1">
                <a:latin typeface="Arial"/>
                <a:cs typeface="Arial"/>
              </a:rPr>
              <a:t>#</a:t>
            </a:fld>
            <a:r>
              <a:rPr dirty="0" sz="800" spc="-105"/>
              <a:t>il.</a:t>
            </a:r>
            <a:r>
              <a:rPr dirty="0" sz="800" spc="-200"/>
              <a:t> </a:t>
            </a:r>
            <a:r>
              <a:rPr dirty="0" sz="800" spc="-15"/>
              <a:t>Contact</a:t>
            </a:r>
            <a:endParaRPr sz="800">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fld id="{81D60167-4931-47E6-BA6A-407CBD079E47}" type="slidenum">
              <a:rPr dirty="0" baseline="-30092" sz="1800" spc="-157" b="1">
                <a:latin typeface="Arial"/>
                <a:cs typeface="Arial"/>
              </a:rPr>
              <a:t>#</a:t>
            </a:fld>
            <a:r>
              <a:rPr dirty="0" sz="800" spc="-105"/>
              <a:t>il.</a:t>
            </a:r>
            <a:r>
              <a:rPr dirty="0" sz="800" spc="-200"/>
              <a:t> </a:t>
            </a:r>
            <a:r>
              <a:rPr dirty="0" sz="800" spc="-15"/>
              <a:t>Contact</a:t>
            </a:r>
            <a:endParaRPr sz="800">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p:txBody>
      </p:sp>
      <p:sp>
        <p:nvSpPr>
          <p:cNvPr id="3" name="Holder 3"/>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fld id="{81D60167-4931-47E6-BA6A-407CBD079E47}" type="slidenum">
              <a:rPr dirty="0" baseline="-30092" sz="1800" spc="-157" b="1">
                <a:latin typeface="Arial"/>
                <a:cs typeface="Arial"/>
              </a:rPr>
              <a:t>#</a:t>
            </a:fld>
            <a:r>
              <a:rPr dirty="0" sz="800" spc="-105"/>
              <a:t>il.</a:t>
            </a:r>
            <a:r>
              <a:rPr dirty="0" sz="800" spc="-200"/>
              <a:t> </a:t>
            </a:r>
            <a:r>
              <a:rPr dirty="0" sz="800" spc="-15"/>
              <a:t>Contact</a:t>
            </a:r>
            <a:endParaRPr sz="800">
              <a:latin typeface="Arial"/>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fld id="{81D60167-4931-47E6-BA6A-407CBD079E47}" type="slidenum">
              <a:rPr dirty="0" baseline="-30092" sz="1800" spc="-157" b="1">
                <a:latin typeface="Arial"/>
                <a:cs typeface="Arial"/>
              </a:rPr>
              <a:t>#</a:t>
            </a:fld>
            <a:r>
              <a:rPr dirty="0" sz="800" spc="-105"/>
              <a:t>il.</a:t>
            </a:r>
            <a:r>
              <a:rPr dirty="0" sz="800" spc="-200"/>
              <a:t> </a:t>
            </a:r>
            <a:r>
              <a:rPr dirty="0" sz="800" spc="-15"/>
              <a:t>Contact</a:t>
            </a:r>
            <a:endParaRPr sz="800">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52041" y="1316227"/>
            <a:ext cx="5068316" cy="635635"/>
          </a:xfrm>
          <a:prstGeom prst="rect">
            <a:avLst/>
          </a:prstGeom>
        </p:spPr>
        <p:txBody>
          <a:bodyPr wrap="square" lIns="0" tIns="0" rIns="0" bIns="0">
            <a:spAutoFit/>
          </a:bodyPr>
          <a:lstStyle>
            <a:lvl1pPr>
              <a:defRPr sz="4000" b="1" i="0">
                <a:solidFill>
                  <a:schemeClr val="tx1"/>
                </a:solidFill>
                <a:latin typeface="Arial"/>
                <a:cs typeface="Arial"/>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749300" y="9492605"/>
            <a:ext cx="6168390" cy="161925"/>
          </a:xfrm>
          <a:prstGeom prst="rect">
            <a:avLst/>
          </a:prstGeom>
        </p:spPr>
        <p:txBody>
          <a:bodyPr wrap="square" lIns="0" tIns="0" rIns="0" bIns="0">
            <a:spAutoFit/>
          </a:bodyPr>
          <a:lstStyle>
            <a:lvl1pPr>
              <a:defRPr sz="800" b="0" i="0">
                <a:solidFill>
                  <a:schemeClr val="tx1"/>
                </a:solidFill>
                <a:latin typeface="Garuda"/>
                <a:cs typeface="Garuda"/>
              </a:defRPr>
            </a:lvl1p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49300" y="9619605"/>
            <a:ext cx="5277485" cy="250825"/>
          </a:xfrm>
          <a:prstGeom prst="rect">
            <a:avLst/>
          </a:prstGeom>
        </p:spPr>
        <p:txBody>
          <a:bodyPr wrap="square" lIns="0" tIns="0" rIns="0" bIns="0">
            <a:spAutoFit/>
          </a:bodyPr>
          <a:lstStyle>
            <a:lvl1pPr>
              <a:defRPr sz="800" b="0" i="0">
                <a:solidFill>
                  <a:schemeClr val="tx1"/>
                </a:solidFill>
                <a:latin typeface="Garuda"/>
                <a:cs typeface="Garuda"/>
              </a:defRPr>
            </a:lvl1p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fld id="{81D60167-4931-47E6-BA6A-407CBD079E47}" type="slidenum">
              <a:rPr dirty="0" baseline="-30092" sz="1800" spc="-157" b="1">
                <a:latin typeface="Arial"/>
                <a:cs typeface="Arial"/>
              </a:rPr>
              <a:t>#</a:t>
            </a:fld>
            <a:r>
              <a:rPr dirty="0" sz="800" spc="-105"/>
              <a:t>il.</a:t>
            </a:r>
            <a:r>
              <a:rPr dirty="0" sz="800" spc="-200"/>
              <a:t> </a:t>
            </a:r>
            <a:r>
              <a:rPr dirty="0" sz="800" spc="-15"/>
              <a:t>Contact</a:t>
            </a:r>
            <a:endParaRPr sz="800">
              <a:latin typeface="Arial"/>
              <a:cs typeface="Arial"/>
            </a:endParaRPr>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hyperlink" Target="mailto:OracleWDP_ww@orac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hyperlink" Target="mailto:OracleWDP_ww@oracle.com"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hyperlink" Target="mailto:OracleWDP_ww@oracle.com"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hyperlink" Target="mailto:OracleWDP_ww@oracle.com"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2.png"/><Relationship Id="rId4" Type="http://schemas.openxmlformats.org/officeDocument/2006/relationships/hyperlink" Target="mailto:OracleWDP_ww@oracle.com"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hyperlink" Target="mailto:OracleWDP_ww@oracle.com"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5.png"/><Relationship Id="rId4" Type="http://schemas.openxmlformats.org/officeDocument/2006/relationships/hyperlink" Target="mailto:OracleWDP_ww@oracle.com"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6.png"/><Relationship Id="rId4" Type="http://schemas.openxmlformats.org/officeDocument/2006/relationships/hyperlink" Target="mailto:OracleWDP_ww@orac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7.png"/><Relationship Id="rId4" Type="http://schemas.openxmlformats.org/officeDocument/2006/relationships/hyperlink" Target="mailto:OracleWDP_ww@oracle.com"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8.png"/><Relationship Id="rId4" Type="http://schemas.openxmlformats.org/officeDocument/2006/relationships/hyperlink" Target="mailto:OracleWDP_ww@oracle.com"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hyperlink" Target="mailto:OracleWDP_ww@oracle.com"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hyperlink" Target="mailto:OracleWDP_ww@oracle.com"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84.png"/><Relationship Id="rId4" Type="http://schemas.openxmlformats.org/officeDocument/2006/relationships/hyperlink" Target="mailto:OracleWDP_ww@oracle.com"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85.png"/><Relationship Id="rId4" Type="http://schemas.openxmlformats.org/officeDocument/2006/relationships/hyperlink" Target="mailto:OracleWDP_ww@oracle.com"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hyperlink" Target="mailto:OracleWDP_ww@oracle.com"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8.png"/><Relationship Id="rId3" Type="http://schemas.openxmlformats.org/officeDocument/2006/relationships/image" Target="../media/image89.png"/><Relationship Id="rId4" Type="http://schemas.openxmlformats.org/officeDocument/2006/relationships/image" Target="../media/image90.png"/><Relationship Id="rId5" Type="http://schemas.openxmlformats.org/officeDocument/2006/relationships/image" Target="../media/image91.png"/><Relationship Id="rId6" Type="http://schemas.openxmlformats.org/officeDocument/2006/relationships/hyperlink" Target="mailto:OracleWDP_ww@oracle.com"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hyperlink" Target="mailto:OracleWDP_ww@oracle.com"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hyperlink" Target="mailto:OracleWDP_ww@oracle.com"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6.png"/><Relationship Id="rId3" Type="http://schemas.openxmlformats.org/officeDocument/2006/relationships/hyperlink" Target="mailto:OracleWDP_ww@oracle.com"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hyperlink" Target="mailto:OracleWDP_ww@oracle.com" TargetMode="Externa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hyperlink" Target="mailto:OracleWDP_ww@oracle.com"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hyperlink" Target="mailto:OracleWDP_ww@oracle.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image" Target="../media/image100.png"/><Relationship Id="rId4" Type="http://schemas.openxmlformats.org/officeDocument/2006/relationships/image" Target="../media/image101.png"/><Relationship Id="rId5" Type="http://schemas.openxmlformats.org/officeDocument/2006/relationships/hyperlink" Target="mailto:OracleWDP_ww@orac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image" Target="../media/image102.png"/><Relationship Id="rId4" Type="http://schemas.openxmlformats.org/officeDocument/2006/relationships/image" Target="../media/image103.png"/><Relationship Id="rId5" Type="http://schemas.openxmlformats.org/officeDocument/2006/relationships/hyperlink" Target="mailto:OracleWDP_ww@oracle.com"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hyperlink" Target="mailto:OracleWDP_ww@oracle.com"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image" Target="../media/image106.png"/><Relationship Id="rId4" Type="http://schemas.openxmlformats.org/officeDocument/2006/relationships/image" Target="../media/image107.png"/><Relationship Id="rId5" Type="http://schemas.openxmlformats.org/officeDocument/2006/relationships/hyperlink" Target="mailto:OracleWDP_ww@oracle.com"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image" Target="../media/image108.png"/><Relationship Id="rId4" Type="http://schemas.openxmlformats.org/officeDocument/2006/relationships/image" Target="../media/image109.png"/><Relationship Id="rId5" Type="http://schemas.openxmlformats.org/officeDocument/2006/relationships/hyperlink" Target="mailto:OracleWDP_ww@oracle.com"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hyperlink" Target="mailto:OracleWDP_ww@oracle.com"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image" Target="../media/image112.png"/><Relationship Id="rId4" Type="http://schemas.openxmlformats.org/officeDocument/2006/relationships/image" Target="../media/image113.png"/><Relationship Id="rId5" Type="http://schemas.openxmlformats.org/officeDocument/2006/relationships/hyperlink" Target="mailto:OracleWDP_ww@oracle.com"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6.png"/><Relationship Id="rId3" Type="http://schemas.openxmlformats.org/officeDocument/2006/relationships/hyperlink" Target="mailto:OracleWDP_ww@oracle.com"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14.png"/><Relationship Id="rId4" Type="http://schemas.openxmlformats.org/officeDocument/2006/relationships/image" Target="../media/image115.png"/><Relationship Id="rId5" Type="http://schemas.openxmlformats.org/officeDocument/2006/relationships/image" Target="../media/image116.png"/><Relationship Id="rId6" Type="http://schemas.openxmlformats.org/officeDocument/2006/relationships/image" Target="../media/image117.png"/><Relationship Id="rId7" Type="http://schemas.openxmlformats.org/officeDocument/2006/relationships/image" Target="../media/image118.png"/><Relationship Id="rId8" Type="http://schemas.openxmlformats.org/officeDocument/2006/relationships/hyperlink" Target="mailto:OracleWDP_ww@orac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mailto:OracleWDP_ww@oracle.com"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19.png"/><Relationship Id="rId4" Type="http://schemas.openxmlformats.org/officeDocument/2006/relationships/image" Target="../media/image120.png"/><Relationship Id="rId5" Type="http://schemas.openxmlformats.org/officeDocument/2006/relationships/image" Target="../media/image114.png"/><Relationship Id="rId6" Type="http://schemas.openxmlformats.org/officeDocument/2006/relationships/image" Target="../media/image121.png"/><Relationship Id="rId7" Type="http://schemas.openxmlformats.org/officeDocument/2006/relationships/image" Target="../media/image122.png"/><Relationship Id="rId8" Type="http://schemas.openxmlformats.org/officeDocument/2006/relationships/image" Target="../media/image123.png"/><Relationship Id="rId9" Type="http://schemas.openxmlformats.org/officeDocument/2006/relationships/image" Target="../media/image124.png"/><Relationship Id="rId10" Type="http://schemas.openxmlformats.org/officeDocument/2006/relationships/hyperlink" Target="mailto:OracleWDP_ww@oracle.com"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5.png"/><Relationship Id="rId4" Type="http://schemas.openxmlformats.org/officeDocument/2006/relationships/image" Target="../media/image126.png"/><Relationship Id="rId5" Type="http://schemas.openxmlformats.org/officeDocument/2006/relationships/hyperlink" Target="mailto:OracleWDP_ww@oracle.com"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7.png"/><Relationship Id="rId4" Type="http://schemas.openxmlformats.org/officeDocument/2006/relationships/image" Target="../media/image128.png"/><Relationship Id="rId5" Type="http://schemas.openxmlformats.org/officeDocument/2006/relationships/hyperlink" Target="mailto:OracleWDP_ww@oracle.com"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29.png"/><Relationship Id="rId4" Type="http://schemas.openxmlformats.org/officeDocument/2006/relationships/image" Target="../media/image130.png"/><Relationship Id="rId5" Type="http://schemas.openxmlformats.org/officeDocument/2006/relationships/image" Target="../media/image131.png"/><Relationship Id="rId6" Type="http://schemas.openxmlformats.org/officeDocument/2006/relationships/hyperlink" Target="mailto:OracleWDP_ww@oracle.com" TargetMode="Externa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2.png"/><Relationship Id="rId4" Type="http://schemas.openxmlformats.org/officeDocument/2006/relationships/image" Target="../media/image133.png"/><Relationship Id="rId5" Type="http://schemas.openxmlformats.org/officeDocument/2006/relationships/image" Target="../media/image134.png"/><Relationship Id="rId6" Type="http://schemas.openxmlformats.org/officeDocument/2006/relationships/image" Target="../media/image135.png"/><Relationship Id="rId7" Type="http://schemas.openxmlformats.org/officeDocument/2006/relationships/hyperlink" Target="mailto:OracleWDP_ww@orac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hyperlink" Target="mailto:OracleWDP_ww@oracle.com"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6.png"/><Relationship Id="rId4" Type="http://schemas.openxmlformats.org/officeDocument/2006/relationships/image" Target="../media/image137.png"/><Relationship Id="rId5" Type="http://schemas.openxmlformats.org/officeDocument/2006/relationships/hyperlink" Target="mailto:OracleWDP_ww@oracle.com" TargetMode="Externa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8.png"/><Relationship Id="rId4" Type="http://schemas.openxmlformats.org/officeDocument/2006/relationships/hyperlink" Target="mailto:OracleWDP_ww@oracle.com"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9.png"/><Relationship Id="rId4" Type="http://schemas.openxmlformats.org/officeDocument/2006/relationships/image" Target="../media/image140.png"/><Relationship Id="rId5" Type="http://schemas.openxmlformats.org/officeDocument/2006/relationships/image" Target="../media/image141.png"/><Relationship Id="rId6" Type="http://schemas.openxmlformats.org/officeDocument/2006/relationships/image" Target="../media/image142.png"/><Relationship Id="rId7" Type="http://schemas.openxmlformats.org/officeDocument/2006/relationships/hyperlink" Target="mailto:OracleWDP_ww@oracle.com"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1.png"/><Relationship Id="rId4" Type="http://schemas.openxmlformats.org/officeDocument/2006/relationships/image" Target="../media/image143.png"/><Relationship Id="rId5" Type="http://schemas.openxmlformats.org/officeDocument/2006/relationships/hyperlink" Target="mailto:OracleWDP_ww@oracle.com" TargetMode="Externa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4.png"/><Relationship Id="rId4" Type="http://schemas.openxmlformats.org/officeDocument/2006/relationships/image" Target="../media/image145.png"/><Relationship Id="rId5" Type="http://schemas.openxmlformats.org/officeDocument/2006/relationships/hyperlink" Target="mailto:OracleWDP_ww@oracle.com"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6.png"/><Relationship Id="rId4" Type="http://schemas.openxmlformats.org/officeDocument/2006/relationships/hyperlink" Target="mailto:OracleWDP_ww@oracle.com"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hyperlink" Target="mailto:OracleWDP_ww@orac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9.png"/><Relationship Id="rId3" Type="http://schemas.openxmlformats.org/officeDocument/2006/relationships/image" Target="../media/image150.png"/><Relationship Id="rId4" Type="http://schemas.openxmlformats.org/officeDocument/2006/relationships/hyperlink" Target="mailto:OracleWDP_ww@oracle.com"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1.png"/><Relationship Id="rId3" Type="http://schemas.openxmlformats.org/officeDocument/2006/relationships/image" Target="../media/image152.png"/><Relationship Id="rId4" Type="http://schemas.openxmlformats.org/officeDocument/2006/relationships/image" Target="../media/image153.png"/><Relationship Id="rId5" Type="http://schemas.openxmlformats.org/officeDocument/2006/relationships/image" Target="../media/image154.png"/><Relationship Id="rId6" Type="http://schemas.openxmlformats.org/officeDocument/2006/relationships/hyperlink" Target="mailto:OracleWDP_ww@oracle.com"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5.png"/><Relationship Id="rId3" Type="http://schemas.openxmlformats.org/officeDocument/2006/relationships/image" Target="../media/image156.png"/><Relationship Id="rId4" Type="http://schemas.openxmlformats.org/officeDocument/2006/relationships/hyperlink" Target="mailto:OracleWDP_ww@oracle.com"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7.png"/><Relationship Id="rId3" Type="http://schemas.openxmlformats.org/officeDocument/2006/relationships/image" Target="../media/image158.png"/><Relationship Id="rId4" Type="http://schemas.openxmlformats.org/officeDocument/2006/relationships/hyperlink" Target="mailto:OracleWDP_ww@oracle.com"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9.png"/><Relationship Id="rId4" Type="http://schemas.openxmlformats.org/officeDocument/2006/relationships/image" Target="../media/image160.png"/><Relationship Id="rId5" Type="http://schemas.openxmlformats.org/officeDocument/2006/relationships/image" Target="../media/image161.png"/><Relationship Id="rId6" Type="http://schemas.openxmlformats.org/officeDocument/2006/relationships/image" Target="../media/image162.png"/><Relationship Id="rId7" Type="http://schemas.openxmlformats.org/officeDocument/2006/relationships/image" Target="../media/image163.png"/><Relationship Id="rId8" Type="http://schemas.openxmlformats.org/officeDocument/2006/relationships/image" Target="../media/image164.png"/><Relationship Id="rId9" Type="http://schemas.openxmlformats.org/officeDocument/2006/relationships/image" Target="../media/image165.png"/><Relationship Id="rId10" Type="http://schemas.openxmlformats.org/officeDocument/2006/relationships/image" Target="../media/image166.png"/><Relationship Id="rId11" Type="http://schemas.openxmlformats.org/officeDocument/2006/relationships/hyperlink" Target="mailto:OracleWDP_ww@oracle.com" TargetMode="Externa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67.png"/><Relationship Id="rId4" Type="http://schemas.openxmlformats.org/officeDocument/2006/relationships/image" Target="../media/image168.png"/><Relationship Id="rId5" Type="http://schemas.openxmlformats.org/officeDocument/2006/relationships/image" Target="../media/image169.png"/><Relationship Id="rId6" Type="http://schemas.openxmlformats.org/officeDocument/2006/relationships/hyperlink" Target="mailto:OracleWDP_ww@oracle.com"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hyperlink" Target="mailto:OracleWDP_ww@oracle.com"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0.png"/><Relationship Id="rId4" Type="http://schemas.openxmlformats.org/officeDocument/2006/relationships/hyperlink" Target="mailto:OracleWDP_ww@oracle.com" TargetMode="Externa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1.png"/><Relationship Id="rId4" Type="http://schemas.openxmlformats.org/officeDocument/2006/relationships/image" Target="../media/image172.png"/><Relationship Id="rId5" Type="http://schemas.openxmlformats.org/officeDocument/2006/relationships/hyperlink" Target="http://www.oracle.com/technology/software/products/sql/index.html" TargetMode="External"/><Relationship Id="rId6" Type="http://schemas.openxmlformats.org/officeDocument/2006/relationships/hyperlink" Target="mailto:OracleWDP_ww@oracle.com"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3.png"/><Relationship Id="rId4" Type="http://schemas.openxmlformats.org/officeDocument/2006/relationships/hyperlink" Target="mailto:OracleWDP_ww@oracle.com"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hyperlink" Target="mailto:OracleWDP_ww@oracle.com" TargetMode="Externa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4.png"/><Relationship Id="rId4" Type="http://schemas.openxmlformats.org/officeDocument/2006/relationships/hyperlink" Target="mailto:OracleWDP_ww@orac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5.png"/><Relationship Id="rId4" Type="http://schemas.openxmlformats.org/officeDocument/2006/relationships/hyperlink" Target="mailto:OracleWDP_ww@oracle.com" TargetMode="Externa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6.png"/><Relationship Id="rId4" Type="http://schemas.openxmlformats.org/officeDocument/2006/relationships/hyperlink" Target="mailto:OracleWDP_ww@oracle.com"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hyperlink" Target="mailto:OracleWDP_ww@oracle.com"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9.png"/><Relationship Id="rId4" Type="http://schemas.openxmlformats.org/officeDocument/2006/relationships/hyperlink" Target="mailto:OracleWDP_ww@oracle.com" TargetMode="Externa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0.png"/><Relationship Id="rId4" Type="http://schemas.openxmlformats.org/officeDocument/2006/relationships/hyperlink" Target="mailto:OracleWDP_ww@oracle.com" TargetMode="Externa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1.png"/><Relationship Id="rId4" Type="http://schemas.openxmlformats.org/officeDocument/2006/relationships/hyperlink" Target="mailto:OracleWDP_ww@oracle.com" TargetMode="Externa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2.png"/><Relationship Id="rId4" Type="http://schemas.openxmlformats.org/officeDocument/2006/relationships/image" Target="../media/image183.png"/><Relationship Id="rId5" Type="http://schemas.openxmlformats.org/officeDocument/2006/relationships/hyperlink" Target="mailto:OracleWDP_ww@oracle.com" TargetMode="Externa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4.png"/><Relationship Id="rId4" Type="http://schemas.openxmlformats.org/officeDocument/2006/relationships/hyperlink" Target="mailto:OracleWDP_ww@oracle.com" TargetMode="Externa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5.png"/><Relationship Id="rId4" Type="http://schemas.openxmlformats.org/officeDocument/2006/relationships/image" Target="../media/image186.png"/><Relationship Id="rId5" Type="http://schemas.openxmlformats.org/officeDocument/2006/relationships/hyperlink" Target="mailto:OracleWDP_ww@oracle.com" TargetMode="Externa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hyperlink" Target="mailto:OracleWDP_ww@oracle.com"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7.png"/><Relationship Id="rId4" Type="http://schemas.openxmlformats.org/officeDocument/2006/relationships/hyperlink" Target="mailto:OracleWDP_ww@oracle.com" TargetMode="Externa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8.png"/><Relationship Id="rId4" Type="http://schemas.openxmlformats.org/officeDocument/2006/relationships/image" Target="../media/image189.png"/><Relationship Id="rId5" Type="http://schemas.openxmlformats.org/officeDocument/2006/relationships/hyperlink" Target="mailto:OracleWDP_ww@oracle.com" TargetMode="Externa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mailto:OracleWDP_ww@oracle.com" TargetMode="Externa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hyperlink" Target="mailto:OracleWDP_ww@orac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hyperlink" Target="mailto:OracleWDP_ww@orac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hyperlink" Target="mailto:OracleWDP_ww@orac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png"/><Relationship Id="rId4" Type="http://schemas.openxmlformats.org/officeDocument/2006/relationships/hyperlink" Target="mailto:OracleWDP_ww@orac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hyperlink" Target="mailto:OracleWDP_ww@orac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hyperlink" Target="mailto:OracleWDP_ww@orac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hyperlink" Target="mailto:OracleWDP_ww@orac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hyperlink" Target="mailto:OracleWDP_ww@orac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hyperlink" Target="mailto:OracleWDP_ww@orac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hyperlink" Target="mailto:OracleWDP_ww@orac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hyperlink" Target="mailto:OracleWDP_ww@oracl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hyperlink" Target="mailto:OracleWDP_ww@oracle.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2.png"/><Relationship Id="rId4" Type="http://schemas.openxmlformats.org/officeDocument/2006/relationships/hyperlink" Target="mailto:OracleWDP_ww@oracle.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3.png"/><Relationship Id="rId4" Type="http://schemas.openxmlformats.org/officeDocument/2006/relationships/hyperlink" Target="mailto:OracleWDP_ww@oracle.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4.png"/><Relationship Id="rId4" Type="http://schemas.openxmlformats.org/officeDocument/2006/relationships/hyperlink" Target="mailto:OracleWDP_ww@oracle.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5.png"/><Relationship Id="rId4" Type="http://schemas.openxmlformats.org/officeDocument/2006/relationships/hyperlink" Target="mailto:OracleWDP_ww@oracle.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hyperlink" Target="mailto:OracleWDP_ww@oracle.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9.png"/><Relationship Id="rId3" Type="http://schemas.openxmlformats.org/officeDocument/2006/relationships/hyperlink" Target="mailto:OracleWDP_ww@orac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hyperlink" Target="mailto:OracleWDP_ww@oracle.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2.png"/><Relationship Id="rId4" Type="http://schemas.openxmlformats.org/officeDocument/2006/relationships/hyperlink" Target="mailto:OracleWDP_ww@oracle.co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hyperlink" Target="mailto:OracleWDP_ww@oracle.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5.png"/><Relationship Id="rId4" Type="http://schemas.openxmlformats.org/officeDocument/2006/relationships/hyperlink" Target="mailto:OracleWDP_ww@oracle.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6.png"/><Relationship Id="rId3" Type="http://schemas.openxmlformats.org/officeDocument/2006/relationships/hyperlink" Target="mailto:OracleWDP_ww@oracle.co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hyperlink" Target="mailto:OracleWDP_ww@oracle.co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hyperlink" Target="mailto:OracleWDP_ww@oracle.co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9" Type="http://schemas.openxmlformats.org/officeDocument/2006/relationships/hyperlink" Target="mailto:OracleWDP_ww@orac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hyperlink" Target="mailto:OracleWDP_ww@oracle.com"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hyperlink" Target="mailto:OracleWDP_ww@oracle.com"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OracleWDP_ww@oracle.com"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mailto:OracleWDP_ww@oracle.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70627" y="3990848"/>
            <a:ext cx="2568575" cy="821055"/>
          </a:xfrm>
          <a:prstGeom prst="rect">
            <a:avLst/>
          </a:prstGeom>
        </p:spPr>
        <p:txBody>
          <a:bodyPr wrap="square" lIns="0" tIns="12700" rIns="0" bIns="0" rtlCol="0" vert="horz">
            <a:spAutoFit/>
          </a:bodyPr>
          <a:lstStyle/>
          <a:p>
            <a:pPr marL="12700" marR="5080">
              <a:lnSpc>
                <a:spcPct val="100000"/>
              </a:lnSpc>
              <a:spcBef>
                <a:spcPts val="100"/>
              </a:spcBef>
            </a:pPr>
            <a:r>
              <a:rPr dirty="0" sz="1600" spc="-5" b="1">
                <a:latin typeface="Arial"/>
                <a:cs typeface="Arial"/>
              </a:rPr>
              <a:t>Oracle Database 10</a:t>
            </a:r>
            <a:r>
              <a:rPr dirty="0" sz="1600" spc="-5" b="1" i="1">
                <a:latin typeface="Arial"/>
                <a:cs typeface="Arial"/>
              </a:rPr>
              <a:t>g</a:t>
            </a:r>
            <a:r>
              <a:rPr dirty="0" sz="1600" spc="-5" b="1">
                <a:latin typeface="Arial"/>
                <a:cs typeface="Arial"/>
              </a:rPr>
              <a:t>: </a:t>
            </a:r>
            <a:r>
              <a:rPr dirty="0" sz="1600" b="1">
                <a:latin typeface="Arial"/>
                <a:cs typeface="Arial"/>
              </a:rPr>
              <a:t>SQL  </a:t>
            </a:r>
            <a:r>
              <a:rPr dirty="0" sz="1600" spc="-5" b="1">
                <a:latin typeface="Arial"/>
                <a:cs typeface="Arial"/>
              </a:rPr>
              <a:t>Fundamentals </a:t>
            </a:r>
            <a:r>
              <a:rPr dirty="0" sz="1600" b="1">
                <a:latin typeface="Arial"/>
                <a:cs typeface="Arial"/>
              </a:rPr>
              <a:t>I</a:t>
            </a:r>
            <a:endParaRPr sz="1600">
              <a:latin typeface="Arial"/>
              <a:cs typeface="Arial"/>
            </a:endParaRPr>
          </a:p>
          <a:p>
            <a:pPr marL="12700">
              <a:lnSpc>
                <a:spcPct val="100000"/>
              </a:lnSpc>
              <a:spcBef>
                <a:spcPts val="1220"/>
              </a:spcBef>
            </a:pPr>
            <a:r>
              <a:rPr dirty="0" sz="1000" spc="-5" b="1">
                <a:latin typeface="Arial"/>
                <a:cs typeface="Arial"/>
              </a:rPr>
              <a:t>Student Guide </a:t>
            </a:r>
            <a:r>
              <a:rPr dirty="0" sz="1000" b="1">
                <a:latin typeface="Arial"/>
                <a:cs typeface="Arial"/>
              </a:rPr>
              <a:t>• </a:t>
            </a:r>
            <a:r>
              <a:rPr dirty="0" sz="1000" spc="-5" b="1">
                <a:latin typeface="Arial"/>
                <a:cs typeface="Arial"/>
              </a:rPr>
              <a:t>Volume</a:t>
            </a:r>
            <a:r>
              <a:rPr dirty="0" sz="1000" spc="-35" b="1">
                <a:latin typeface="Arial"/>
                <a:cs typeface="Arial"/>
              </a:rPr>
              <a:t> </a:t>
            </a:r>
            <a:r>
              <a:rPr dirty="0" sz="1000" b="1">
                <a:latin typeface="Arial"/>
                <a:cs typeface="Arial"/>
              </a:rPr>
              <a:t>2</a:t>
            </a:r>
            <a:endParaRPr sz="1000">
              <a:latin typeface="Arial"/>
              <a:cs typeface="Arial"/>
            </a:endParaRPr>
          </a:p>
        </p:txBody>
      </p:sp>
      <p:sp>
        <p:nvSpPr>
          <p:cNvPr id="3" name="object 3"/>
          <p:cNvSpPr txBox="1"/>
          <p:nvPr/>
        </p:nvSpPr>
        <p:spPr>
          <a:xfrm>
            <a:off x="917697" y="6950000"/>
            <a:ext cx="797560" cy="939800"/>
          </a:xfrm>
          <a:prstGeom prst="rect">
            <a:avLst/>
          </a:prstGeom>
        </p:spPr>
        <p:txBody>
          <a:bodyPr wrap="square" lIns="0" tIns="88900" rIns="0" bIns="0" rtlCol="0" vert="horz">
            <a:spAutoFit/>
          </a:bodyPr>
          <a:lstStyle/>
          <a:p>
            <a:pPr marL="12700">
              <a:lnSpc>
                <a:spcPct val="100000"/>
              </a:lnSpc>
              <a:spcBef>
                <a:spcPts val="700"/>
              </a:spcBef>
            </a:pPr>
            <a:r>
              <a:rPr dirty="0" sz="1000" spc="-10">
                <a:latin typeface="Arial"/>
                <a:cs typeface="Arial"/>
              </a:rPr>
              <a:t>D17108GC30</a:t>
            </a:r>
            <a:endParaRPr sz="1000">
              <a:latin typeface="Arial"/>
              <a:cs typeface="Arial"/>
            </a:endParaRPr>
          </a:p>
          <a:p>
            <a:pPr marL="12700">
              <a:lnSpc>
                <a:spcPct val="100000"/>
              </a:lnSpc>
              <a:spcBef>
                <a:spcPts val="600"/>
              </a:spcBef>
            </a:pPr>
            <a:r>
              <a:rPr dirty="0" sz="1000" spc="-5">
                <a:latin typeface="Arial"/>
                <a:cs typeface="Arial"/>
              </a:rPr>
              <a:t>Edition</a:t>
            </a:r>
            <a:r>
              <a:rPr dirty="0" sz="1000" spc="-30">
                <a:latin typeface="Arial"/>
                <a:cs typeface="Arial"/>
              </a:rPr>
              <a:t> </a:t>
            </a:r>
            <a:r>
              <a:rPr dirty="0" sz="1000" spc="-5">
                <a:latin typeface="Arial"/>
                <a:cs typeface="Arial"/>
              </a:rPr>
              <a:t>3.0</a:t>
            </a:r>
            <a:endParaRPr sz="1000">
              <a:latin typeface="Arial"/>
              <a:cs typeface="Arial"/>
            </a:endParaRPr>
          </a:p>
          <a:p>
            <a:pPr marL="12700" marR="12065">
              <a:lnSpc>
                <a:spcPct val="150000"/>
              </a:lnSpc>
            </a:pPr>
            <a:r>
              <a:rPr dirty="0" sz="1000" spc="-5">
                <a:latin typeface="Arial"/>
                <a:cs typeface="Arial"/>
              </a:rPr>
              <a:t>January</a:t>
            </a:r>
            <a:r>
              <a:rPr dirty="0" sz="1000" spc="-90">
                <a:latin typeface="Arial"/>
                <a:cs typeface="Arial"/>
              </a:rPr>
              <a:t> </a:t>
            </a:r>
            <a:r>
              <a:rPr dirty="0" sz="1000" spc="-5">
                <a:latin typeface="Arial"/>
                <a:cs typeface="Arial"/>
              </a:rPr>
              <a:t>2009  </a:t>
            </a:r>
            <a:r>
              <a:rPr dirty="0" sz="1000" spc="-10">
                <a:latin typeface="Arial"/>
                <a:cs typeface="Arial"/>
              </a:rPr>
              <a:t>D57871</a:t>
            </a:r>
            <a:endParaRPr sz="1000">
              <a:latin typeface="Arial"/>
              <a:cs typeface="Arial"/>
            </a:endParaRPr>
          </a:p>
        </p:txBody>
      </p:sp>
      <p:sp>
        <p:nvSpPr>
          <p:cNvPr id="4" name="object 4"/>
          <p:cNvSpPr/>
          <p:nvPr/>
        </p:nvSpPr>
        <p:spPr>
          <a:xfrm>
            <a:off x="935355" y="8179225"/>
            <a:ext cx="1320165" cy="175795"/>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609085" y="9404857"/>
            <a:ext cx="96520"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x</a:t>
            </a:r>
            <a:endParaRPr sz="1000">
              <a:latin typeface="Arial"/>
              <a:cs typeface="Arial"/>
            </a:endParaRPr>
          </a:p>
        </p:txBody>
      </p:sp>
      <p:sp>
        <p:nvSpPr>
          <p:cNvPr id="3" name="object 3"/>
          <p:cNvSpPr txBox="1"/>
          <p:nvPr/>
        </p:nvSpPr>
        <p:spPr>
          <a:xfrm>
            <a:off x="1130300" y="857964"/>
            <a:ext cx="1361440" cy="628650"/>
          </a:xfrm>
          <a:prstGeom prst="rect">
            <a:avLst/>
          </a:prstGeom>
        </p:spPr>
        <p:txBody>
          <a:bodyPr wrap="square" lIns="0" tIns="12700" rIns="0" bIns="0" rtlCol="0" vert="horz">
            <a:spAutoFit/>
          </a:bodyPr>
          <a:lstStyle/>
          <a:p>
            <a:pPr algn="just" marL="12700" marR="5080">
              <a:lnSpc>
                <a:spcPct val="119800"/>
              </a:lnSpc>
              <a:spcBef>
                <a:spcPts val="100"/>
              </a:spcBef>
            </a:pPr>
            <a:r>
              <a:rPr dirty="0" sz="1100" spc="-5">
                <a:latin typeface="Arial"/>
                <a:cs typeface="Arial"/>
              </a:rPr>
              <a:t>Datetime </a:t>
            </a:r>
            <a:r>
              <a:rPr dirty="0" sz="1100">
                <a:latin typeface="Arial"/>
                <a:cs typeface="Arial"/>
              </a:rPr>
              <a:t>Data </a:t>
            </a:r>
            <a:r>
              <a:rPr dirty="0" sz="1100" spc="-5">
                <a:latin typeface="Arial"/>
                <a:cs typeface="Arial"/>
              </a:rPr>
              <a:t>Types  Including Constraints  Constraint</a:t>
            </a:r>
            <a:r>
              <a:rPr dirty="0" sz="1100" spc="-30">
                <a:latin typeface="Arial"/>
                <a:cs typeface="Arial"/>
              </a:rPr>
              <a:t> </a:t>
            </a:r>
            <a:r>
              <a:rPr dirty="0" sz="1100" spc="-5">
                <a:latin typeface="Arial"/>
                <a:cs typeface="Arial"/>
              </a:rPr>
              <a:t>Guidelines</a:t>
            </a:r>
            <a:endParaRPr sz="1100">
              <a:latin typeface="Arial"/>
              <a:cs typeface="Arial"/>
            </a:endParaRPr>
          </a:p>
        </p:txBody>
      </p:sp>
      <p:sp>
        <p:nvSpPr>
          <p:cNvPr id="4" name="object 4"/>
          <p:cNvSpPr txBox="1"/>
          <p:nvPr/>
        </p:nvSpPr>
        <p:spPr>
          <a:xfrm>
            <a:off x="2552104" y="857964"/>
            <a:ext cx="334645" cy="628650"/>
          </a:xfrm>
          <a:prstGeom prst="rect">
            <a:avLst/>
          </a:prstGeom>
        </p:spPr>
        <p:txBody>
          <a:bodyPr wrap="square" lIns="0" tIns="46355" rIns="0" bIns="0" rtlCol="0" vert="horz">
            <a:spAutoFit/>
          </a:bodyPr>
          <a:lstStyle/>
          <a:p>
            <a:pPr marL="19685">
              <a:lnSpc>
                <a:spcPct val="100000"/>
              </a:lnSpc>
              <a:spcBef>
                <a:spcPts val="365"/>
              </a:spcBef>
            </a:pPr>
            <a:r>
              <a:rPr dirty="0" sz="1100" spc="-5">
                <a:latin typeface="Arial"/>
                <a:cs typeface="Arial"/>
              </a:rPr>
              <a:t>9-11</a:t>
            </a:r>
            <a:endParaRPr sz="1100">
              <a:latin typeface="Arial"/>
              <a:cs typeface="Arial"/>
            </a:endParaRPr>
          </a:p>
          <a:p>
            <a:pPr marL="12700">
              <a:lnSpc>
                <a:spcPct val="100000"/>
              </a:lnSpc>
              <a:spcBef>
                <a:spcPts val="260"/>
              </a:spcBef>
            </a:pPr>
            <a:r>
              <a:rPr dirty="0" sz="1100" spc="-5">
                <a:latin typeface="Arial"/>
                <a:cs typeface="Arial"/>
              </a:rPr>
              <a:t>9-17</a:t>
            </a:r>
            <a:endParaRPr sz="1100">
              <a:latin typeface="Arial"/>
              <a:cs typeface="Arial"/>
            </a:endParaRPr>
          </a:p>
          <a:p>
            <a:pPr marL="41910">
              <a:lnSpc>
                <a:spcPct val="100000"/>
              </a:lnSpc>
              <a:spcBef>
                <a:spcPts val="260"/>
              </a:spcBef>
            </a:pPr>
            <a:r>
              <a:rPr dirty="0" sz="1100" spc="-5">
                <a:latin typeface="Arial"/>
                <a:cs typeface="Arial"/>
              </a:rPr>
              <a:t>9-18</a:t>
            </a:r>
            <a:endParaRPr sz="1100">
              <a:latin typeface="Arial"/>
              <a:cs typeface="Arial"/>
            </a:endParaRPr>
          </a:p>
        </p:txBody>
      </p:sp>
      <p:sp>
        <p:nvSpPr>
          <p:cNvPr id="5" name="object 5"/>
          <p:cNvSpPr txBox="1"/>
          <p:nvPr/>
        </p:nvSpPr>
        <p:spPr>
          <a:xfrm>
            <a:off x="1130300" y="1456898"/>
            <a:ext cx="2789555" cy="2939415"/>
          </a:xfrm>
          <a:prstGeom prst="rect">
            <a:avLst/>
          </a:prstGeom>
        </p:spPr>
        <p:txBody>
          <a:bodyPr wrap="square" lIns="0" tIns="8255" rIns="0" bIns="0" rtlCol="0" vert="horz">
            <a:spAutoFit/>
          </a:bodyPr>
          <a:lstStyle/>
          <a:p>
            <a:pPr marL="12700" marR="1027430">
              <a:lnSpc>
                <a:spcPct val="124800"/>
              </a:lnSpc>
              <a:spcBef>
                <a:spcPts val="65"/>
              </a:spcBef>
            </a:pPr>
            <a:r>
              <a:rPr dirty="0" sz="1100" spc="-5">
                <a:latin typeface="Arial"/>
                <a:cs typeface="Arial"/>
              </a:rPr>
              <a:t>Defining Constraints 9-19  </a:t>
            </a:r>
            <a:r>
              <a:rPr dirty="0" sz="1100" spc="-5">
                <a:latin typeface="Courier New"/>
                <a:cs typeface="Courier New"/>
              </a:rPr>
              <a:t>NOT NULL </a:t>
            </a:r>
            <a:r>
              <a:rPr dirty="0" sz="1100" spc="-5">
                <a:latin typeface="Arial"/>
                <a:cs typeface="Arial"/>
              </a:rPr>
              <a:t>Constraint</a:t>
            </a:r>
            <a:r>
              <a:rPr dirty="0" sz="1100" spc="240">
                <a:latin typeface="Arial"/>
                <a:cs typeface="Arial"/>
              </a:rPr>
              <a:t> </a:t>
            </a:r>
            <a:r>
              <a:rPr dirty="0" sz="1100" spc="-5">
                <a:latin typeface="Arial"/>
                <a:cs typeface="Arial"/>
              </a:rPr>
              <a:t>9-21  </a:t>
            </a:r>
            <a:r>
              <a:rPr dirty="0" sz="1100" spc="-5">
                <a:latin typeface="Courier New"/>
                <a:cs typeface="Courier New"/>
              </a:rPr>
              <a:t>UNIQUE </a:t>
            </a:r>
            <a:r>
              <a:rPr dirty="0" sz="1100" spc="-5">
                <a:latin typeface="Arial"/>
                <a:cs typeface="Arial"/>
              </a:rPr>
              <a:t>Constraint</a:t>
            </a:r>
            <a:r>
              <a:rPr dirty="0" sz="1100" spc="245">
                <a:latin typeface="Arial"/>
                <a:cs typeface="Arial"/>
              </a:rPr>
              <a:t> </a:t>
            </a:r>
            <a:r>
              <a:rPr dirty="0" sz="1100" spc="-5">
                <a:latin typeface="Arial"/>
                <a:cs typeface="Arial"/>
              </a:rPr>
              <a:t>9-22</a:t>
            </a:r>
            <a:endParaRPr sz="1100">
              <a:latin typeface="Arial"/>
              <a:cs typeface="Arial"/>
            </a:endParaRPr>
          </a:p>
          <a:p>
            <a:pPr marL="12700">
              <a:lnSpc>
                <a:spcPct val="100000"/>
              </a:lnSpc>
              <a:spcBef>
                <a:spcPts val="360"/>
              </a:spcBef>
            </a:pPr>
            <a:r>
              <a:rPr dirty="0" sz="1100" spc="-5">
                <a:latin typeface="Courier New"/>
                <a:cs typeface="Courier New"/>
              </a:rPr>
              <a:t>PRIMARY KEY </a:t>
            </a:r>
            <a:r>
              <a:rPr dirty="0" sz="1100" spc="-5">
                <a:latin typeface="Arial"/>
                <a:cs typeface="Arial"/>
              </a:rPr>
              <a:t>Constraint</a:t>
            </a:r>
            <a:r>
              <a:rPr dirty="0" sz="1100" spc="260">
                <a:latin typeface="Arial"/>
                <a:cs typeface="Arial"/>
              </a:rPr>
              <a:t> </a:t>
            </a:r>
            <a:r>
              <a:rPr dirty="0" sz="1100" spc="-5">
                <a:latin typeface="Arial"/>
                <a:cs typeface="Arial"/>
              </a:rPr>
              <a:t>9-24</a:t>
            </a:r>
            <a:endParaRPr sz="1100">
              <a:latin typeface="Arial"/>
              <a:cs typeface="Arial"/>
            </a:endParaRPr>
          </a:p>
          <a:p>
            <a:pPr marL="12700">
              <a:lnSpc>
                <a:spcPct val="100000"/>
              </a:lnSpc>
              <a:spcBef>
                <a:spcPts val="355"/>
              </a:spcBef>
            </a:pPr>
            <a:r>
              <a:rPr dirty="0" sz="1100" spc="-5">
                <a:latin typeface="Courier New"/>
                <a:cs typeface="Courier New"/>
              </a:rPr>
              <a:t>FOREIGN KEY </a:t>
            </a:r>
            <a:r>
              <a:rPr dirty="0" sz="1100" spc="-5">
                <a:latin typeface="Arial"/>
                <a:cs typeface="Arial"/>
              </a:rPr>
              <a:t>Constraint</a:t>
            </a:r>
            <a:r>
              <a:rPr dirty="0" sz="1100" spc="260">
                <a:latin typeface="Arial"/>
                <a:cs typeface="Arial"/>
              </a:rPr>
              <a:t> </a:t>
            </a:r>
            <a:r>
              <a:rPr dirty="0" sz="1100" spc="-5">
                <a:latin typeface="Arial"/>
                <a:cs typeface="Arial"/>
              </a:rPr>
              <a:t>9-25</a:t>
            </a:r>
            <a:endParaRPr sz="1100">
              <a:latin typeface="Arial"/>
              <a:cs typeface="Arial"/>
            </a:endParaRPr>
          </a:p>
          <a:p>
            <a:pPr marL="12700">
              <a:lnSpc>
                <a:spcPct val="100000"/>
              </a:lnSpc>
              <a:spcBef>
                <a:spcPts val="360"/>
              </a:spcBef>
            </a:pPr>
            <a:r>
              <a:rPr dirty="0" sz="1100" spc="-5">
                <a:latin typeface="Courier New"/>
                <a:cs typeface="Courier New"/>
              </a:rPr>
              <a:t>FOREIGN KEY </a:t>
            </a:r>
            <a:r>
              <a:rPr dirty="0" sz="1100" spc="-5">
                <a:latin typeface="Arial"/>
                <a:cs typeface="Arial"/>
              </a:rPr>
              <a:t>Constraint: Keywords 9-27</a:t>
            </a:r>
            <a:endParaRPr sz="1100">
              <a:latin typeface="Arial"/>
              <a:cs typeface="Arial"/>
            </a:endParaRPr>
          </a:p>
          <a:p>
            <a:pPr marL="12700">
              <a:lnSpc>
                <a:spcPct val="100000"/>
              </a:lnSpc>
              <a:spcBef>
                <a:spcPts val="360"/>
              </a:spcBef>
            </a:pPr>
            <a:r>
              <a:rPr dirty="0" sz="1100" spc="-5">
                <a:latin typeface="Courier New"/>
                <a:cs typeface="Courier New"/>
              </a:rPr>
              <a:t>CHECK </a:t>
            </a:r>
            <a:r>
              <a:rPr dirty="0" sz="1100" spc="-5">
                <a:latin typeface="Arial"/>
                <a:cs typeface="Arial"/>
              </a:rPr>
              <a:t>Constraint</a:t>
            </a:r>
            <a:r>
              <a:rPr dirty="0" sz="1100" spc="254">
                <a:latin typeface="Arial"/>
                <a:cs typeface="Arial"/>
              </a:rPr>
              <a:t> </a:t>
            </a:r>
            <a:r>
              <a:rPr dirty="0" sz="1100" spc="-5">
                <a:latin typeface="Arial"/>
                <a:cs typeface="Arial"/>
              </a:rPr>
              <a:t>9-28</a:t>
            </a:r>
            <a:endParaRPr sz="1100">
              <a:latin typeface="Arial"/>
              <a:cs typeface="Arial"/>
            </a:endParaRPr>
          </a:p>
          <a:p>
            <a:pPr marL="12700">
              <a:lnSpc>
                <a:spcPct val="100000"/>
              </a:lnSpc>
              <a:spcBef>
                <a:spcPts val="355"/>
              </a:spcBef>
            </a:pPr>
            <a:r>
              <a:rPr dirty="0" sz="1100" spc="-5">
                <a:latin typeface="Courier New"/>
                <a:cs typeface="Courier New"/>
              </a:rPr>
              <a:t>CREATE TABLE</a:t>
            </a:r>
            <a:r>
              <a:rPr dirty="0" sz="1100" spc="-5">
                <a:latin typeface="Arial"/>
                <a:cs typeface="Arial"/>
              </a:rPr>
              <a:t>: Example</a:t>
            </a:r>
            <a:r>
              <a:rPr dirty="0" sz="1100" spc="15">
                <a:latin typeface="Arial"/>
                <a:cs typeface="Arial"/>
              </a:rPr>
              <a:t> </a:t>
            </a:r>
            <a:r>
              <a:rPr dirty="0" sz="1100" spc="-5">
                <a:latin typeface="Arial"/>
                <a:cs typeface="Arial"/>
              </a:rPr>
              <a:t>9-29</a:t>
            </a:r>
            <a:endParaRPr sz="1100">
              <a:latin typeface="Arial"/>
              <a:cs typeface="Arial"/>
            </a:endParaRPr>
          </a:p>
          <a:p>
            <a:pPr marL="12700">
              <a:lnSpc>
                <a:spcPct val="100000"/>
              </a:lnSpc>
              <a:spcBef>
                <a:spcPts val="325"/>
              </a:spcBef>
            </a:pPr>
            <a:r>
              <a:rPr dirty="0" sz="1100" spc="-5">
                <a:latin typeface="Arial"/>
                <a:cs typeface="Arial"/>
              </a:rPr>
              <a:t>Violating Constraints</a:t>
            </a:r>
            <a:r>
              <a:rPr dirty="0" sz="1100" spc="10">
                <a:latin typeface="Arial"/>
                <a:cs typeface="Arial"/>
              </a:rPr>
              <a:t> </a:t>
            </a:r>
            <a:r>
              <a:rPr dirty="0" sz="1100" spc="-5">
                <a:latin typeface="Arial"/>
                <a:cs typeface="Arial"/>
              </a:rPr>
              <a:t>9-30</a:t>
            </a:r>
            <a:endParaRPr sz="1100">
              <a:latin typeface="Arial"/>
              <a:cs typeface="Arial"/>
            </a:endParaRPr>
          </a:p>
          <a:p>
            <a:pPr marL="12700">
              <a:lnSpc>
                <a:spcPct val="100000"/>
              </a:lnSpc>
              <a:spcBef>
                <a:spcPts val="260"/>
              </a:spcBef>
            </a:pPr>
            <a:r>
              <a:rPr dirty="0" sz="1100" spc="-5">
                <a:latin typeface="Arial"/>
                <a:cs typeface="Arial"/>
              </a:rPr>
              <a:t>Creating a Table by Using a Subquery</a:t>
            </a:r>
            <a:r>
              <a:rPr dirty="0" sz="1100" spc="70">
                <a:latin typeface="Arial"/>
                <a:cs typeface="Arial"/>
              </a:rPr>
              <a:t> </a:t>
            </a:r>
            <a:r>
              <a:rPr dirty="0" sz="1100" spc="-5">
                <a:latin typeface="Arial"/>
                <a:cs typeface="Arial"/>
              </a:rPr>
              <a:t>9-32</a:t>
            </a:r>
            <a:endParaRPr sz="1100">
              <a:latin typeface="Arial"/>
              <a:cs typeface="Arial"/>
            </a:endParaRPr>
          </a:p>
          <a:p>
            <a:pPr marL="12700" marR="774700">
              <a:lnSpc>
                <a:spcPct val="122000"/>
              </a:lnSpc>
              <a:spcBef>
                <a:spcPts val="5"/>
              </a:spcBef>
            </a:pPr>
            <a:r>
              <a:rPr dirty="0" sz="1100" spc="-5">
                <a:latin typeface="Courier New"/>
                <a:cs typeface="Courier New"/>
              </a:rPr>
              <a:t>ALTER TABLE </a:t>
            </a:r>
            <a:r>
              <a:rPr dirty="0" sz="1100" spc="-5">
                <a:latin typeface="Arial"/>
                <a:cs typeface="Arial"/>
              </a:rPr>
              <a:t>Statement</a:t>
            </a:r>
            <a:r>
              <a:rPr dirty="0" sz="1100" spc="260">
                <a:latin typeface="Arial"/>
                <a:cs typeface="Arial"/>
              </a:rPr>
              <a:t> </a:t>
            </a:r>
            <a:r>
              <a:rPr dirty="0" sz="1100" spc="-5">
                <a:latin typeface="Arial"/>
                <a:cs typeface="Arial"/>
              </a:rPr>
              <a:t>9-34  Dropping a Table 9-35  Summary</a:t>
            </a:r>
            <a:r>
              <a:rPr dirty="0" sz="1100" spc="5">
                <a:latin typeface="Arial"/>
                <a:cs typeface="Arial"/>
              </a:rPr>
              <a:t> </a:t>
            </a:r>
            <a:r>
              <a:rPr dirty="0" sz="1100" spc="-5">
                <a:latin typeface="Arial"/>
                <a:cs typeface="Arial"/>
              </a:rPr>
              <a:t>9-36</a:t>
            </a:r>
            <a:endParaRPr sz="1100">
              <a:latin typeface="Arial"/>
              <a:cs typeface="Arial"/>
            </a:endParaRPr>
          </a:p>
          <a:p>
            <a:pPr marL="12700">
              <a:lnSpc>
                <a:spcPct val="100000"/>
              </a:lnSpc>
              <a:spcBef>
                <a:spcPts val="265"/>
              </a:spcBef>
            </a:pPr>
            <a:r>
              <a:rPr dirty="0" sz="1100" spc="-5">
                <a:latin typeface="Arial"/>
                <a:cs typeface="Arial"/>
              </a:rPr>
              <a:t>Practice 9: Overview</a:t>
            </a:r>
            <a:r>
              <a:rPr dirty="0" sz="1100" spc="5">
                <a:latin typeface="Arial"/>
                <a:cs typeface="Arial"/>
              </a:rPr>
              <a:t> </a:t>
            </a:r>
            <a:r>
              <a:rPr dirty="0" sz="1100" spc="-5">
                <a:latin typeface="Arial"/>
                <a:cs typeface="Arial"/>
              </a:rPr>
              <a:t>9-37</a:t>
            </a:r>
            <a:endParaRPr sz="1100">
              <a:latin typeface="Arial"/>
              <a:cs typeface="Arial"/>
            </a:endParaRPr>
          </a:p>
        </p:txBody>
      </p:sp>
      <p:sp>
        <p:nvSpPr>
          <p:cNvPr id="6" name="object 6"/>
          <p:cNvSpPr txBox="1"/>
          <p:nvPr/>
        </p:nvSpPr>
        <p:spPr>
          <a:xfrm>
            <a:off x="901706" y="4572721"/>
            <a:ext cx="3255645" cy="4479925"/>
          </a:xfrm>
          <a:prstGeom prst="rect">
            <a:avLst/>
          </a:prstGeom>
        </p:spPr>
        <p:txBody>
          <a:bodyPr wrap="square" lIns="0" tIns="45085" rIns="0" bIns="0" rtlCol="0" vert="horz">
            <a:spAutoFit/>
          </a:bodyPr>
          <a:lstStyle/>
          <a:p>
            <a:pPr marL="12700">
              <a:lnSpc>
                <a:spcPct val="100000"/>
              </a:lnSpc>
              <a:spcBef>
                <a:spcPts val="355"/>
              </a:spcBef>
            </a:pPr>
            <a:r>
              <a:rPr dirty="0" sz="1100" spc="-5" b="1">
                <a:latin typeface="Arial"/>
                <a:cs typeface="Arial"/>
              </a:rPr>
              <a:t>10 Creating Other Schema</a:t>
            </a:r>
            <a:r>
              <a:rPr dirty="0" sz="1100" spc="-15" b="1">
                <a:latin typeface="Arial"/>
                <a:cs typeface="Arial"/>
              </a:rPr>
              <a:t> </a:t>
            </a:r>
            <a:r>
              <a:rPr dirty="0" sz="1100" spc="-5" b="1">
                <a:latin typeface="Arial"/>
                <a:cs typeface="Arial"/>
              </a:rPr>
              <a:t>Objects</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10-2</a:t>
            </a:r>
            <a:endParaRPr sz="1100">
              <a:latin typeface="Arial"/>
              <a:cs typeface="Arial"/>
            </a:endParaRPr>
          </a:p>
          <a:p>
            <a:pPr marL="240665">
              <a:lnSpc>
                <a:spcPct val="100000"/>
              </a:lnSpc>
              <a:spcBef>
                <a:spcPts val="259"/>
              </a:spcBef>
            </a:pPr>
            <a:r>
              <a:rPr dirty="0" sz="1100" spc="-5">
                <a:latin typeface="Arial"/>
                <a:cs typeface="Arial"/>
              </a:rPr>
              <a:t>Database Objects</a:t>
            </a:r>
            <a:r>
              <a:rPr dirty="0" sz="1100" spc="10">
                <a:latin typeface="Arial"/>
                <a:cs typeface="Arial"/>
              </a:rPr>
              <a:t> </a:t>
            </a:r>
            <a:r>
              <a:rPr dirty="0" sz="1100" spc="-5">
                <a:latin typeface="Arial"/>
                <a:cs typeface="Arial"/>
              </a:rPr>
              <a:t>10-3</a:t>
            </a:r>
            <a:endParaRPr sz="1100">
              <a:latin typeface="Arial"/>
              <a:cs typeface="Arial"/>
            </a:endParaRPr>
          </a:p>
          <a:p>
            <a:pPr marL="240665" marR="1304925">
              <a:lnSpc>
                <a:spcPct val="119500"/>
              </a:lnSpc>
              <a:spcBef>
                <a:spcPts val="5"/>
              </a:spcBef>
            </a:pPr>
            <a:r>
              <a:rPr dirty="0" sz="1100" spc="-5">
                <a:latin typeface="Arial"/>
                <a:cs typeface="Arial"/>
              </a:rPr>
              <a:t>What Is a View? 10-4  Advantages of Views</a:t>
            </a:r>
            <a:r>
              <a:rPr dirty="0" sz="1100">
                <a:latin typeface="Arial"/>
                <a:cs typeface="Arial"/>
              </a:rPr>
              <a:t> </a:t>
            </a:r>
            <a:r>
              <a:rPr dirty="0" sz="1100" spc="-5">
                <a:latin typeface="Arial"/>
                <a:cs typeface="Arial"/>
              </a:rPr>
              <a:t>10-5</a:t>
            </a:r>
            <a:endParaRPr sz="1100">
              <a:latin typeface="Arial"/>
              <a:cs typeface="Arial"/>
            </a:endParaRPr>
          </a:p>
          <a:p>
            <a:pPr marL="240665" marR="498475">
              <a:lnSpc>
                <a:spcPct val="119500"/>
              </a:lnSpc>
              <a:spcBef>
                <a:spcPts val="5"/>
              </a:spcBef>
            </a:pPr>
            <a:r>
              <a:rPr dirty="0" sz="1100" spc="-5">
                <a:latin typeface="Arial"/>
                <a:cs typeface="Arial"/>
              </a:rPr>
              <a:t>Simple Views and Complex Views 10-6  Creating a View</a:t>
            </a:r>
            <a:r>
              <a:rPr dirty="0" sz="1100" spc="15">
                <a:latin typeface="Arial"/>
                <a:cs typeface="Arial"/>
              </a:rPr>
              <a:t> </a:t>
            </a:r>
            <a:r>
              <a:rPr dirty="0" sz="1100" spc="-5">
                <a:latin typeface="Arial"/>
                <a:cs typeface="Arial"/>
              </a:rPr>
              <a:t>10-7</a:t>
            </a:r>
            <a:endParaRPr sz="1100">
              <a:latin typeface="Arial"/>
              <a:cs typeface="Arial"/>
            </a:endParaRPr>
          </a:p>
          <a:p>
            <a:pPr marL="240665" marR="793750">
              <a:lnSpc>
                <a:spcPct val="119500"/>
              </a:lnSpc>
              <a:spcBef>
                <a:spcPts val="10"/>
              </a:spcBef>
            </a:pPr>
            <a:r>
              <a:rPr dirty="0" sz="1100" spc="-5">
                <a:latin typeface="Arial"/>
                <a:cs typeface="Arial"/>
              </a:rPr>
              <a:t>Retrieving Data from a View 10-10  Modifying a View</a:t>
            </a:r>
            <a:r>
              <a:rPr dirty="0" sz="1100" spc="10">
                <a:latin typeface="Arial"/>
                <a:cs typeface="Arial"/>
              </a:rPr>
              <a:t> </a:t>
            </a:r>
            <a:r>
              <a:rPr dirty="0" sz="1100" spc="-5">
                <a:latin typeface="Arial"/>
                <a:cs typeface="Arial"/>
              </a:rPr>
              <a:t>10-11</a:t>
            </a:r>
            <a:endParaRPr sz="1100">
              <a:latin typeface="Arial"/>
              <a:cs typeface="Arial"/>
            </a:endParaRPr>
          </a:p>
          <a:p>
            <a:pPr marL="240665">
              <a:lnSpc>
                <a:spcPct val="100000"/>
              </a:lnSpc>
              <a:spcBef>
                <a:spcPts val="260"/>
              </a:spcBef>
            </a:pPr>
            <a:r>
              <a:rPr dirty="0" sz="1100" spc="-5">
                <a:latin typeface="Arial"/>
                <a:cs typeface="Arial"/>
              </a:rPr>
              <a:t>Creating a Complex View</a:t>
            </a:r>
            <a:r>
              <a:rPr dirty="0" sz="1100" spc="25">
                <a:latin typeface="Arial"/>
                <a:cs typeface="Arial"/>
              </a:rPr>
              <a:t> </a:t>
            </a:r>
            <a:r>
              <a:rPr dirty="0" sz="1100" spc="-5">
                <a:latin typeface="Arial"/>
                <a:cs typeface="Arial"/>
              </a:rPr>
              <a:t>10-12</a:t>
            </a:r>
            <a:endParaRPr sz="1100">
              <a:latin typeface="Arial"/>
              <a:cs typeface="Arial"/>
            </a:endParaRPr>
          </a:p>
          <a:p>
            <a:pPr marL="240665" marR="5080">
              <a:lnSpc>
                <a:spcPts val="1620"/>
              </a:lnSpc>
              <a:spcBef>
                <a:spcPts val="65"/>
              </a:spcBef>
            </a:pPr>
            <a:r>
              <a:rPr dirty="0" sz="1100" spc="-5">
                <a:latin typeface="Arial"/>
                <a:cs typeface="Arial"/>
              </a:rPr>
              <a:t>Rules for Performing DML Operations on a View  Using the </a:t>
            </a:r>
            <a:r>
              <a:rPr dirty="0" sz="1100" spc="-5">
                <a:latin typeface="Courier New"/>
                <a:cs typeface="Courier New"/>
              </a:rPr>
              <a:t>WITH CHECK OPTION </a:t>
            </a:r>
            <a:r>
              <a:rPr dirty="0" sz="1100" spc="-5">
                <a:latin typeface="Arial"/>
                <a:cs typeface="Arial"/>
              </a:rPr>
              <a:t>Clause</a:t>
            </a:r>
            <a:r>
              <a:rPr dirty="0" sz="1100">
                <a:latin typeface="Arial"/>
                <a:cs typeface="Arial"/>
              </a:rPr>
              <a:t> </a:t>
            </a:r>
            <a:r>
              <a:rPr dirty="0" sz="1100" spc="-5">
                <a:latin typeface="Arial"/>
                <a:cs typeface="Arial"/>
              </a:rPr>
              <a:t>10-16</a:t>
            </a:r>
            <a:endParaRPr sz="1100">
              <a:latin typeface="Arial"/>
              <a:cs typeface="Arial"/>
            </a:endParaRPr>
          </a:p>
          <a:p>
            <a:pPr marL="240665" marR="963294">
              <a:lnSpc>
                <a:spcPts val="1580"/>
              </a:lnSpc>
              <a:spcBef>
                <a:spcPts val="50"/>
              </a:spcBef>
            </a:pPr>
            <a:r>
              <a:rPr dirty="0" sz="1100" spc="-5">
                <a:latin typeface="Arial"/>
                <a:cs typeface="Arial"/>
              </a:rPr>
              <a:t>Denying DML Operations 10-18  Removing a View</a:t>
            </a:r>
            <a:r>
              <a:rPr dirty="0" sz="1100" spc="10">
                <a:latin typeface="Arial"/>
                <a:cs typeface="Arial"/>
              </a:rPr>
              <a:t> </a:t>
            </a:r>
            <a:r>
              <a:rPr dirty="0" sz="1100" spc="-5">
                <a:latin typeface="Arial"/>
                <a:cs typeface="Arial"/>
              </a:rPr>
              <a:t>10-20</a:t>
            </a:r>
            <a:endParaRPr sz="1100">
              <a:latin typeface="Arial"/>
              <a:cs typeface="Arial"/>
            </a:endParaRPr>
          </a:p>
          <a:p>
            <a:pPr marL="240665">
              <a:lnSpc>
                <a:spcPct val="100000"/>
              </a:lnSpc>
              <a:spcBef>
                <a:spcPts val="170"/>
              </a:spcBef>
            </a:pPr>
            <a:r>
              <a:rPr dirty="0" sz="1100" spc="-5">
                <a:latin typeface="Arial"/>
                <a:cs typeface="Arial"/>
              </a:rPr>
              <a:t>Practice 10: Overview of Part 1</a:t>
            </a:r>
            <a:r>
              <a:rPr dirty="0" sz="1100" spc="35">
                <a:latin typeface="Arial"/>
                <a:cs typeface="Arial"/>
              </a:rPr>
              <a:t> </a:t>
            </a:r>
            <a:r>
              <a:rPr dirty="0" sz="1100" spc="-5">
                <a:latin typeface="Arial"/>
                <a:cs typeface="Arial"/>
              </a:rPr>
              <a:t>10-21</a:t>
            </a:r>
            <a:endParaRPr sz="1100">
              <a:latin typeface="Arial"/>
              <a:cs typeface="Arial"/>
            </a:endParaRPr>
          </a:p>
          <a:p>
            <a:pPr marL="240665">
              <a:lnSpc>
                <a:spcPct val="100000"/>
              </a:lnSpc>
              <a:spcBef>
                <a:spcPts val="260"/>
              </a:spcBef>
            </a:pPr>
            <a:r>
              <a:rPr dirty="0" sz="1100" spc="-5">
                <a:latin typeface="Arial"/>
                <a:cs typeface="Arial"/>
              </a:rPr>
              <a:t>Sequences</a:t>
            </a:r>
            <a:r>
              <a:rPr dirty="0" sz="1100">
                <a:latin typeface="Arial"/>
                <a:cs typeface="Arial"/>
              </a:rPr>
              <a:t> </a:t>
            </a:r>
            <a:r>
              <a:rPr dirty="0" sz="1100" spc="-5">
                <a:latin typeface="Arial"/>
                <a:cs typeface="Arial"/>
              </a:rPr>
              <a:t>10-22</a:t>
            </a:r>
            <a:endParaRPr sz="1100">
              <a:latin typeface="Arial"/>
              <a:cs typeface="Arial"/>
            </a:endParaRPr>
          </a:p>
          <a:p>
            <a:pPr marL="240665" marR="94615">
              <a:lnSpc>
                <a:spcPts val="1639"/>
              </a:lnSpc>
              <a:spcBef>
                <a:spcPts val="85"/>
              </a:spcBef>
            </a:pPr>
            <a:r>
              <a:rPr dirty="0" sz="1100" spc="-5">
                <a:latin typeface="Courier New"/>
                <a:cs typeface="Courier New"/>
              </a:rPr>
              <a:t>CREATE SEQUENCE </a:t>
            </a:r>
            <a:r>
              <a:rPr dirty="0" sz="1100" spc="-5">
                <a:latin typeface="Arial"/>
                <a:cs typeface="Arial"/>
              </a:rPr>
              <a:t>Statement: Syntax</a:t>
            </a:r>
            <a:r>
              <a:rPr dirty="0" sz="1100" spc="10">
                <a:latin typeface="Arial"/>
                <a:cs typeface="Arial"/>
              </a:rPr>
              <a:t> </a:t>
            </a:r>
            <a:r>
              <a:rPr dirty="0" sz="1100" spc="-5">
                <a:latin typeface="Arial"/>
                <a:cs typeface="Arial"/>
              </a:rPr>
              <a:t>10-24  Creating a Sequence</a:t>
            </a:r>
            <a:r>
              <a:rPr dirty="0" sz="1100" spc="15">
                <a:latin typeface="Arial"/>
                <a:cs typeface="Arial"/>
              </a:rPr>
              <a:t> </a:t>
            </a:r>
            <a:r>
              <a:rPr dirty="0" sz="1100" spc="-5">
                <a:latin typeface="Arial"/>
                <a:cs typeface="Arial"/>
              </a:rPr>
              <a:t>10-25</a:t>
            </a:r>
            <a:endParaRPr sz="1100">
              <a:latin typeface="Arial"/>
              <a:cs typeface="Arial"/>
            </a:endParaRPr>
          </a:p>
          <a:p>
            <a:pPr marL="240665">
              <a:lnSpc>
                <a:spcPct val="100000"/>
              </a:lnSpc>
              <a:spcBef>
                <a:spcPts val="190"/>
              </a:spcBef>
            </a:pPr>
            <a:r>
              <a:rPr dirty="0" sz="1100" spc="-5">
                <a:latin typeface="Courier New"/>
                <a:cs typeface="Courier New"/>
              </a:rPr>
              <a:t>NEXTVAL</a:t>
            </a:r>
            <a:r>
              <a:rPr dirty="0" sz="1100" spc="-350">
                <a:latin typeface="Courier New"/>
                <a:cs typeface="Courier New"/>
              </a:rPr>
              <a:t> </a:t>
            </a:r>
            <a:r>
              <a:rPr dirty="0" sz="1100" spc="-5">
                <a:latin typeface="Arial"/>
                <a:cs typeface="Arial"/>
              </a:rPr>
              <a:t>and</a:t>
            </a:r>
            <a:r>
              <a:rPr dirty="0" sz="1100" spc="5">
                <a:latin typeface="Arial"/>
                <a:cs typeface="Arial"/>
              </a:rPr>
              <a:t> </a:t>
            </a:r>
            <a:r>
              <a:rPr dirty="0" sz="1100" spc="-5">
                <a:latin typeface="Courier New"/>
                <a:cs typeface="Courier New"/>
              </a:rPr>
              <a:t>CURRVAL</a:t>
            </a:r>
            <a:r>
              <a:rPr dirty="0" sz="1100" spc="-350">
                <a:latin typeface="Courier New"/>
                <a:cs typeface="Courier New"/>
              </a:rPr>
              <a:t> </a:t>
            </a:r>
            <a:r>
              <a:rPr dirty="0" sz="1100" spc="-5">
                <a:latin typeface="Arial"/>
                <a:cs typeface="Arial"/>
              </a:rPr>
              <a:t>Pseudocolumns</a:t>
            </a:r>
            <a:r>
              <a:rPr dirty="0" sz="1100" spc="25">
                <a:latin typeface="Arial"/>
                <a:cs typeface="Arial"/>
              </a:rPr>
              <a:t> </a:t>
            </a:r>
            <a:r>
              <a:rPr dirty="0" sz="1100" spc="-5">
                <a:latin typeface="Arial"/>
                <a:cs typeface="Arial"/>
              </a:rPr>
              <a:t>10-26</a:t>
            </a:r>
            <a:endParaRPr sz="1100">
              <a:latin typeface="Arial"/>
              <a:cs typeface="Arial"/>
            </a:endParaRPr>
          </a:p>
          <a:p>
            <a:pPr marL="241300" marR="885825">
              <a:lnSpc>
                <a:spcPct val="119800"/>
              </a:lnSpc>
              <a:spcBef>
                <a:spcPts val="65"/>
              </a:spcBef>
            </a:pPr>
            <a:r>
              <a:rPr dirty="0" sz="1100" spc="-5">
                <a:latin typeface="Arial"/>
                <a:cs typeface="Arial"/>
              </a:rPr>
              <a:t>Using a Sequence 10-28  Caching Sequence Values 10-29  Modifying a Sequence</a:t>
            </a:r>
            <a:r>
              <a:rPr dirty="0" sz="1100" spc="10">
                <a:latin typeface="Arial"/>
                <a:cs typeface="Arial"/>
              </a:rPr>
              <a:t> </a:t>
            </a:r>
            <a:r>
              <a:rPr dirty="0" sz="1100" spc="-5">
                <a:latin typeface="Arial"/>
                <a:cs typeface="Arial"/>
              </a:rPr>
              <a:t>10-30</a:t>
            </a:r>
            <a:endParaRPr sz="1100">
              <a:latin typeface="Arial"/>
              <a:cs typeface="Arial"/>
            </a:endParaRPr>
          </a:p>
        </p:txBody>
      </p:sp>
      <p:sp>
        <p:nvSpPr>
          <p:cNvPr id="7" name="object 7"/>
          <p:cNvSpPr txBox="1"/>
          <p:nvPr/>
        </p:nvSpPr>
        <p:spPr>
          <a:xfrm>
            <a:off x="4236781" y="6612917"/>
            <a:ext cx="38290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10-13</a:t>
            </a:r>
            <a:endParaRPr sz="1100">
              <a:latin typeface="Arial"/>
              <a:cs typeface="Arial"/>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Objectives</a:t>
            </a:r>
            <a:endParaRPr sz="1850">
              <a:latin typeface="Arial"/>
              <a:cs typeface="Arial"/>
            </a:endParaRPr>
          </a:p>
          <a:p>
            <a:pPr>
              <a:lnSpc>
                <a:spcPct val="100000"/>
              </a:lnSpc>
              <a:spcBef>
                <a:spcPts val="45"/>
              </a:spcBef>
            </a:pPr>
            <a:endParaRPr sz="2950">
              <a:latin typeface="Arial"/>
              <a:cs typeface="Arial"/>
            </a:endParaRPr>
          </a:p>
          <a:p>
            <a:pPr marL="446405" marR="1018540">
              <a:lnSpc>
                <a:spcPct val="101600"/>
              </a:lnSpc>
            </a:pPr>
            <a:r>
              <a:rPr dirty="0" sz="1550" spc="5">
                <a:latin typeface="Arial"/>
                <a:cs typeface="Arial"/>
              </a:rPr>
              <a:t>After </a:t>
            </a:r>
            <a:r>
              <a:rPr dirty="0" sz="1550" spc="10">
                <a:latin typeface="Arial"/>
                <a:cs typeface="Arial"/>
              </a:rPr>
              <a:t>completing </a:t>
            </a:r>
            <a:r>
              <a:rPr dirty="0" sz="1550" spc="5">
                <a:latin typeface="Arial"/>
                <a:cs typeface="Arial"/>
              </a:rPr>
              <a:t>this </a:t>
            </a:r>
            <a:r>
              <a:rPr dirty="0" sz="1550" spc="10">
                <a:latin typeface="Arial"/>
                <a:cs typeface="Arial"/>
              </a:rPr>
              <a:t>lesson, you should be able </a:t>
            </a:r>
            <a:r>
              <a:rPr dirty="0" sz="1550" spc="5">
                <a:latin typeface="Arial"/>
                <a:cs typeface="Arial"/>
              </a:rPr>
              <a:t>to </a:t>
            </a:r>
            <a:r>
              <a:rPr dirty="0" sz="1550" spc="10">
                <a:latin typeface="Arial"/>
                <a:cs typeface="Arial"/>
              </a:rPr>
              <a:t>do the  </a:t>
            </a:r>
            <a:r>
              <a:rPr dirty="0" sz="1550" spc="5">
                <a:latin typeface="Arial"/>
                <a:cs typeface="Arial"/>
              </a:rPr>
              <a:t>following:</a:t>
            </a:r>
            <a:endParaRPr sz="1550">
              <a:latin typeface="Arial"/>
              <a:cs typeface="Arial"/>
            </a:endParaRPr>
          </a:p>
          <a:p>
            <a:pPr marL="857250" marR="852169" indent="-329565">
              <a:lnSpc>
                <a:spcPct val="101299"/>
              </a:lnSpc>
              <a:spcBef>
                <a:spcPts val="380"/>
              </a:spcBef>
              <a:buClr>
                <a:srgbClr val="FF0000"/>
              </a:buClr>
              <a:buChar char="•"/>
              <a:tabLst>
                <a:tab pos="856615" algn="l"/>
                <a:tab pos="857885" algn="l"/>
              </a:tabLst>
            </a:pPr>
            <a:r>
              <a:rPr dirty="0" sz="1550" spc="10">
                <a:latin typeface="Arial"/>
                <a:cs typeface="Arial"/>
              </a:rPr>
              <a:t>Use the data </a:t>
            </a:r>
            <a:r>
              <a:rPr dirty="0" sz="1550" spc="5">
                <a:latin typeface="Arial"/>
                <a:cs typeface="Arial"/>
              </a:rPr>
              <a:t>dictionary </a:t>
            </a:r>
            <a:r>
              <a:rPr dirty="0" sz="1550" spc="10">
                <a:latin typeface="Arial"/>
                <a:cs typeface="Arial"/>
              </a:rPr>
              <a:t>views </a:t>
            </a:r>
            <a:r>
              <a:rPr dirty="0" sz="1550" spc="5">
                <a:latin typeface="Arial"/>
                <a:cs typeface="Arial"/>
              </a:rPr>
              <a:t>to </a:t>
            </a:r>
            <a:r>
              <a:rPr dirty="0" sz="1550" spc="10">
                <a:latin typeface="Arial"/>
                <a:cs typeface="Arial"/>
              </a:rPr>
              <a:t>research data on your  objects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Query various data </a:t>
            </a:r>
            <a:r>
              <a:rPr dirty="0" sz="1550" spc="5">
                <a:latin typeface="Arial"/>
                <a:cs typeface="Arial"/>
              </a:rPr>
              <a:t>dictionary</a:t>
            </a:r>
            <a:r>
              <a:rPr dirty="0" sz="1550" spc="-15">
                <a:latin typeface="Arial"/>
                <a:cs typeface="Arial"/>
              </a:rPr>
              <a:t> </a:t>
            </a:r>
            <a:r>
              <a:rPr dirty="0" sz="1550" spc="10">
                <a:latin typeface="Arial"/>
                <a:cs typeface="Arial"/>
              </a:rPr>
              <a:t>views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3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1</a:t>
            </a:r>
            <a:r>
              <a:rPr dirty="0" sz="800" spc="-125"/>
              <a:t>em</a:t>
            </a:r>
            <a:r>
              <a:rPr dirty="0" baseline="-30092" sz="1800" spc="-187" b="1">
                <a:latin typeface="Arial"/>
                <a:cs typeface="Arial"/>
              </a:rPr>
              <a:t>-</a:t>
            </a:r>
            <a:r>
              <a:rPr dirty="0" sz="800" spc="-125"/>
              <a:t>ai</a:t>
            </a:r>
            <a:r>
              <a:rPr dirty="0" baseline="-30092" sz="1800" spc="-187" b="1">
                <a:latin typeface="Arial"/>
                <a:cs typeface="Arial"/>
              </a:rPr>
              <a:t>2</a:t>
            </a:r>
            <a:r>
              <a:rPr dirty="0" sz="800" spc="-125"/>
              <a:t>l.</a:t>
            </a:r>
            <a:r>
              <a:rPr dirty="0" sz="800" spc="-155"/>
              <a:t> </a:t>
            </a:r>
            <a:r>
              <a:rPr dirty="0" sz="800" spc="-40"/>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207125" cy="71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Objectives</a:t>
            </a:r>
            <a:endParaRPr sz="1300">
              <a:latin typeface="Arial"/>
              <a:cs typeface="Arial"/>
            </a:endParaRPr>
          </a:p>
          <a:p>
            <a:pPr marL="136525" marR="5080">
              <a:lnSpc>
                <a:spcPct val="100000"/>
              </a:lnSpc>
              <a:spcBef>
                <a:spcPts val="359"/>
              </a:spcBef>
            </a:pPr>
            <a:r>
              <a:rPr dirty="0" sz="1300">
                <a:latin typeface="Times New Roman"/>
                <a:cs typeface="Times New Roman"/>
              </a:rPr>
              <a:t>In this lesson, you are introduced to the data dictionary </a:t>
            </a:r>
            <a:r>
              <a:rPr dirty="0" sz="1300" spc="-5">
                <a:latin typeface="Times New Roman"/>
                <a:cs typeface="Times New Roman"/>
              </a:rPr>
              <a:t>views. You </a:t>
            </a:r>
            <a:r>
              <a:rPr dirty="0" sz="1300">
                <a:latin typeface="Times New Roman"/>
                <a:cs typeface="Times New Roman"/>
              </a:rPr>
              <a:t>learn that the dictionary  views can be used to retrieve metadata and </a:t>
            </a:r>
            <a:r>
              <a:rPr dirty="0" sz="1300" spc="-5">
                <a:latin typeface="Times New Roman"/>
                <a:cs typeface="Times New Roman"/>
              </a:rPr>
              <a:t>create </a:t>
            </a:r>
            <a:r>
              <a:rPr dirty="0" sz="1300">
                <a:latin typeface="Times New Roman"/>
                <a:cs typeface="Times New Roman"/>
              </a:rPr>
              <a:t>reports about your schema</a:t>
            </a:r>
            <a:r>
              <a:rPr dirty="0" sz="1300" spc="-5">
                <a:latin typeface="Times New Roman"/>
                <a:cs typeface="Times New Roman"/>
              </a:rPr>
              <a:t> </a:t>
            </a:r>
            <a:r>
              <a:rPr dirty="0" sz="1300">
                <a:latin typeface="Times New Roman"/>
                <a:cs typeface="Times New Roman"/>
              </a:rPr>
              <a:t>objects.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3016757" y="807973"/>
            <a:ext cx="1746250" cy="309245"/>
          </a:xfrm>
          <a:prstGeom prst="rect">
            <a:avLst/>
          </a:prstGeom>
        </p:spPr>
        <p:txBody>
          <a:bodyPr wrap="square" lIns="0" tIns="13970" rIns="0" bIns="0" rtlCol="0" vert="horz">
            <a:spAutoFit/>
          </a:bodyPr>
          <a:lstStyle/>
          <a:p>
            <a:pPr>
              <a:lnSpc>
                <a:spcPct val="100000"/>
              </a:lnSpc>
              <a:spcBef>
                <a:spcPts val="110"/>
              </a:spcBef>
            </a:pPr>
            <a:r>
              <a:rPr dirty="0" sz="1850" spc="5" b="1">
                <a:latin typeface="Arial"/>
                <a:cs typeface="Arial"/>
              </a:rPr>
              <a:t>Data</a:t>
            </a:r>
            <a:r>
              <a:rPr dirty="0" sz="1850" spc="-45" b="1">
                <a:latin typeface="Arial"/>
                <a:cs typeface="Arial"/>
              </a:rPr>
              <a:t> </a:t>
            </a:r>
            <a:r>
              <a:rPr dirty="0" sz="1850" b="1">
                <a:latin typeface="Arial"/>
                <a:cs typeface="Arial"/>
              </a:rPr>
              <a:t>Dictionary</a:t>
            </a:r>
            <a:endParaRPr sz="1850">
              <a:latin typeface="Arial"/>
              <a:cs typeface="Arial"/>
            </a:endParaRPr>
          </a:p>
        </p:txBody>
      </p:sp>
      <p:grpSp>
        <p:nvGrpSpPr>
          <p:cNvPr id="7" name="object 7"/>
          <p:cNvGrpSpPr/>
          <p:nvPr/>
        </p:nvGrpSpPr>
        <p:grpSpPr>
          <a:xfrm>
            <a:off x="2960370" y="1867661"/>
            <a:ext cx="1844039" cy="2801620"/>
            <a:chOff x="2960370" y="1867661"/>
            <a:chExt cx="1844039" cy="2801620"/>
          </a:xfrm>
        </p:grpSpPr>
        <p:sp>
          <p:nvSpPr>
            <p:cNvPr id="8" name="object 8"/>
            <p:cNvSpPr/>
            <p:nvPr/>
          </p:nvSpPr>
          <p:spPr>
            <a:xfrm>
              <a:off x="2978658" y="1867661"/>
              <a:ext cx="1825751" cy="423926"/>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960370" y="2291473"/>
              <a:ext cx="1844039" cy="2377300"/>
            </a:xfrm>
            <a:prstGeom prst="rect">
              <a:avLst/>
            </a:prstGeom>
            <a:blipFill>
              <a:blip r:embed="rId4" cstate="print"/>
              <a:stretch>
                <a:fillRect/>
              </a:stretch>
            </a:blipFill>
          </p:spPr>
          <p:txBody>
            <a:bodyPr wrap="square" lIns="0" tIns="0" rIns="0" bIns="0" rtlCol="0"/>
            <a:lstStyle/>
            <a:p/>
          </p:txBody>
        </p:sp>
      </p:grpSp>
      <p:sp>
        <p:nvSpPr>
          <p:cNvPr id="10" name="object 10"/>
          <p:cNvSpPr txBox="1"/>
          <p:nvPr/>
        </p:nvSpPr>
        <p:spPr>
          <a:xfrm>
            <a:off x="3351276" y="2111755"/>
            <a:ext cx="1056640"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Oracle</a:t>
            </a:r>
            <a:r>
              <a:rPr dirty="0" sz="1300" spc="-80" b="1">
                <a:latin typeface="Arial"/>
                <a:cs typeface="Arial"/>
              </a:rPr>
              <a:t> </a:t>
            </a:r>
            <a:r>
              <a:rPr dirty="0" sz="1300" spc="-10" b="1">
                <a:latin typeface="Arial"/>
                <a:cs typeface="Arial"/>
              </a:rPr>
              <a:t>server</a:t>
            </a:r>
            <a:endParaRPr sz="1300">
              <a:latin typeface="Arial"/>
              <a:cs typeface="Arial"/>
            </a:endParaRPr>
          </a:p>
        </p:txBody>
      </p:sp>
      <p:grpSp>
        <p:nvGrpSpPr>
          <p:cNvPr id="11" name="object 11"/>
          <p:cNvGrpSpPr/>
          <p:nvPr/>
        </p:nvGrpSpPr>
        <p:grpSpPr>
          <a:xfrm>
            <a:off x="3133725" y="2837307"/>
            <a:ext cx="1455420" cy="1424305"/>
            <a:chOff x="3133725" y="2837307"/>
            <a:chExt cx="1455420" cy="1424305"/>
          </a:xfrm>
        </p:grpSpPr>
        <p:sp>
          <p:nvSpPr>
            <p:cNvPr id="12" name="object 12"/>
            <p:cNvSpPr/>
            <p:nvPr/>
          </p:nvSpPr>
          <p:spPr>
            <a:xfrm>
              <a:off x="3144012" y="2847594"/>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solidFill>
              <a:srgbClr val="339A33"/>
            </a:solidFill>
          </p:spPr>
          <p:txBody>
            <a:bodyPr wrap="square" lIns="0" tIns="0" rIns="0" bIns="0" rtlCol="0"/>
            <a:lstStyle/>
            <a:p/>
          </p:txBody>
        </p:sp>
        <p:sp>
          <p:nvSpPr>
            <p:cNvPr id="13" name="object 13"/>
            <p:cNvSpPr/>
            <p:nvPr/>
          </p:nvSpPr>
          <p:spPr>
            <a:xfrm>
              <a:off x="3144012" y="2847594"/>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ln w="20574">
              <a:solidFill>
                <a:srgbClr val="000000"/>
              </a:solidFill>
            </a:ln>
          </p:spPr>
          <p:txBody>
            <a:bodyPr wrap="square" lIns="0" tIns="0" rIns="0" bIns="0" rtlCol="0"/>
            <a:lstStyle/>
            <a:p/>
          </p:txBody>
        </p:sp>
        <p:sp>
          <p:nvSpPr>
            <p:cNvPr id="14" name="object 14"/>
            <p:cNvSpPr/>
            <p:nvPr/>
          </p:nvSpPr>
          <p:spPr>
            <a:xfrm>
              <a:off x="3144012" y="3585210"/>
              <a:ext cx="536575" cy="295910"/>
            </a:xfrm>
            <a:custGeom>
              <a:avLst/>
              <a:gdLst/>
              <a:ahLst/>
              <a:cxnLst/>
              <a:rect l="l" t="t" r="r" b="b"/>
              <a:pathLst>
                <a:path w="536575" h="295910">
                  <a:moveTo>
                    <a:pt x="536448" y="0"/>
                  </a:moveTo>
                  <a:lnTo>
                    <a:pt x="0" y="0"/>
                  </a:lnTo>
                  <a:lnTo>
                    <a:pt x="0" y="295656"/>
                  </a:lnTo>
                  <a:lnTo>
                    <a:pt x="536448" y="295656"/>
                  </a:lnTo>
                  <a:lnTo>
                    <a:pt x="536448" y="0"/>
                  </a:lnTo>
                  <a:close/>
                </a:path>
              </a:pathLst>
            </a:custGeom>
            <a:solidFill>
              <a:srgbClr val="339A33"/>
            </a:solidFill>
          </p:spPr>
          <p:txBody>
            <a:bodyPr wrap="square" lIns="0" tIns="0" rIns="0" bIns="0" rtlCol="0"/>
            <a:lstStyle/>
            <a:p/>
          </p:txBody>
        </p:sp>
        <p:sp>
          <p:nvSpPr>
            <p:cNvPr id="15" name="object 15"/>
            <p:cNvSpPr/>
            <p:nvPr/>
          </p:nvSpPr>
          <p:spPr>
            <a:xfrm>
              <a:off x="3144012" y="3585210"/>
              <a:ext cx="536575" cy="295910"/>
            </a:xfrm>
            <a:custGeom>
              <a:avLst/>
              <a:gdLst/>
              <a:ahLst/>
              <a:cxnLst/>
              <a:rect l="l" t="t" r="r" b="b"/>
              <a:pathLst>
                <a:path w="536575" h="295910">
                  <a:moveTo>
                    <a:pt x="536448" y="0"/>
                  </a:moveTo>
                  <a:lnTo>
                    <a:pt x="0" y="0"/>
                  </a:lnTo>
                  <a:lnTo>
                    <a:pt x="0" y="295656"/>
                  </a:lnTo>
                  <a:lnTo>
                    <a:pt x="536448" y="295656"/>
                  </a:lnTo>
                  <a:lnTo>
                    <a:pt x="536448" y="0"/>
                  </a:lnTo>
                  <a:close/>
                </a:path>
              </a:pathLst>
            </a:custGeom>
            <a:ln w="20574">
              <a:solidFill>
                <a:srgbClr val="000000"/>
              </a:solidFill>
            </a:ln>
          </p:spPr>
          <p:txBody>
            <a:bodyPr wrap="square" lIns="0" tIns="0" rIns="0" bIns="0" rtlCol="0"/>
            <a:lstStyle/>
            <a:p/>
          </p:txBody>
        </p:sp>
        <p:sp>
          <p:nvSpPr>
            <p:cNvPr id="16" name="object 16"/>
            <p:cNvSpPr/>
            <p:nvPr/>
          </p:nvSpPr>
          <p:spPr>
            <a:xfrm>
              <a:off x="3144012" y="3216402"/>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solidFill>
              <a:srgbClr val="339A33"/>
            </a:solidFill>
          </p:spPr>
          <p:txBody>
            <a:bodyPr wrap="square" lIns="0" tIns="0" rIns="0" bIns="0" rtlCol="0"/>
            <a:lstStyle/>
            <a:p/>
          </p:txBody>
        </p:sp>
        <p:sp>
          <p:nvSpPr>
            <p:cNvPr id="17" name="object 17"/>
            <p:cNvSpPr/>
            <p:nvPr/>
          </p:nvSpPr>
          <p:spPr>
            <a:xfrm>
              <a:off x="3144012" y="3216402"/>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ln w="20574">
              <a:solidFill>
                <a:srgbClr val="000000"/>
              </a:solidFill>
            </a:ln>
          </p:spPr>
          <p:txBody>
            <a:bodyPr wrap="square" lIns="0" tIns="0" rIns="0" bIns="0" rtlCol="0"/>
            <a:lstStyle/>
            <a:p/>
          </p:txBody>
        </p:sp>
        <p:sp>
          <p:nvSpPr>
            <p:cNvPr id="18" name="object 18"/>
            <p:cNvSpPr/>
            <p:nvPr/>
          </p:nvSpPr>
          <p:spPr>
            <a:xfrm>
              <a:off x="3144012" y="3954780"/>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solidFill>
              <a:srgbClr val="339A33"/>
            </a:solidFill>
          </p:spPr>
          <p:txBody>
            <a:bodyPr wrap="square" lIns="0" tIns="0" rIns="0" bIns="0" rtlCol="0"/>
            <a:lstStyle/>
            <a:p/>
          </p:txBody>
        </p:sp>
        <p:sp>
          <p:nvSpPr>
            <p:cNvPr id="19" name="object 19"/>
            <p:cNvSpPr/>
            <p:nvPr/>
          </p:nvSpPr>
          <p:spPr>
            <a:xfrm>
              <a:off x="3144012" y="3954780"/>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ln w="20574">
              <a:solidFill>
                <a:srgbClr val="000000"/>
              </a:solidFill>
            </a:ln>
          </p:spPr>
          <p:txBody>
            <a:bodyPr wrap="square" lIns="0" tIns="0" rIns="0" bIns="0" rtlCol="0"/>
            <a:lstStyle/>
            <a:p/>
          </p:txBody>
        </p:sp>
        <p:sp>
          <p:nvSpPr>
            <p:cNvPr id="20" name="object 20"/>
            <p:cNvSpPr/>
            <p:nvPr/>
          </p:nvSpPr>
          <p:spPr>
            <a:xfrm>
              <a:off x="4042410" y="2848356"/>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solidFill>
              <a:srgbClr val="9A6433"/>
            </a:solidFill>
          </p:spPr>
          <p:txBody>
            <a:bodyPr wrap="square" lIns="0" tIns="0" rIns="0" bIns="0" rtlCol="0"/>
            <a:lstStyle/>
            <a:p/>
          </p:txBody>
        </p:sp>
        <p:sp>
          <p:nvSpPr>
            <p:cNvPr id="21" name="object 21"/>
            <p:cNvSpPr/>
            <p:nvPr/>
          </p:nvSpPr>
          <p:spPr>
            <a:xfrm>
              <a:off x="4042410" y="2848356"/>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ln w="20574">
              <a:solidFill>
                <a:srgbClr val="000000"/>
              </a:solidFill>
            </a:ln>
          </p:spPr>
          <p:txBody>
            <a:bodyPr wrap="square" lIns="0" tIns="0" rIns="0" bIns="0" rtlCol="0"/>
            <a:lstStyle/>
            <a:p/>
          </p:txBody>
        </p:sp>
        <p:sp>
          <p:nvSpPr>
            <p:cNvPr id="22" name="object 22"/>
            <p:cNvSpPr/>
            <p:nvPr/>
          </p:nvSpPr>
          <p:spPr>
            <a:xfrm>
              <a:off x="4042410" y="3586734"/>
              <a:ext cx="536575" cy="295275"/>
            </a:xfrm>
            <a:custGeom>
              <a:avLst/>
              <a:gdLst/>
              <a:ahLst/>
              <a:cxnLst/>
              <a:rect l="l" t="t" r="r" b="b"/>
              <a:pathLst>
                <a:path w="536575" h="295275">
                  <a:moveTo>
                    <a:pt x="536448" y="0"/>
                  </a:moveTo>
                  <a:lnTo>
                    <a:pt x="0" y="0"/>
                  </a:lnTo>
                  <a:lnTo>
                    <a:pt x="0" y="294893"/>
                  </a:lnTo>
                  <a:lnTo>
                    <a:pt x="536448" y="294893"/>
                  </a:lnTo>
                  <a:lnTo>
                    <a:pt x="536448" y="0"/>
                  </a:lnTo>
                  <a:close/>
                </a:path>
              </a:pathLst>
            </a:custGeom>
            <a:solidFill>
              <a:srgbClr val="9A6433"/>
            </a:solidFill>
          </p:spPr>
          <p:txBody>
            <a:bodyPr wrap="square" lIns="0" tIns="0" rIns="0" bIns="0" rtlCol="0"/>
            <a:lstStyle/>
            <a:p/>
          </p:txBody>
        </p:sp>
        <p:sp>
          <p:nvSpPr>
            <p:cNvPr id="23" name="object 23"/>
            <p:cNvSpPr/>
            <p:nvPr/>
          </p:nvSpPr>
          <p:spPr>
            <a:xfrm>
              <a:off x="4042410" y="3586734"/>
              <a:ext cx="536575" cy="295275"/>
            </a:xfrm>
            <a:custGeom>
              <a:avLst/>
              <a:gdLst/>
              <a:ahLst/>
              <a:cxnLst/>
              <a:rect l="l" t="t" r="r" b="b"/>
              <a:pathLst>
                <a:path w="536575" h="295275">
                  <a:moveTo>
                    <a:pt x="536448" y="0"/>
                  </a:moveTo>
                  <a:lnTo>
                    <a:pt x="0" y="0"/>
                  </a:lnTo>
                  <a:lnTo>
                    <a:pt x="0" y="294893"/>
                  </a:lnTo>
                  <a:lnTo>
                    <a:pt x="536448" y="294893"/>
                  </a:lnTo>
                  <a:lnTo>
                    <a:pt x="536448" y="0"/>
                  </a:lnTo>
                  <a:close/>
                </a:path>
              </a:pathLst>
            </a:custGeom>
            <a:ln w="20574">
              <a:solidFill>
                <a:srgbClr val="000000"/>
              </a:solidFill>
            </a:ln>
          </p:spPr>
          <p:txBody>
            <a:bodyPr wrap="square" lIns="0" tIns="0" rIns="0" bIns="0" rtlCol="0"/>
            <a:lstStyle/>
            <a:p/>
          </p:txBody>
        </p:sp>
        <p:sp>
          <p:nvSpPr>
            <p:cNvPr id="24" name="object 24"/>
            <p:cNvSpPr/>
            <p:nvPr/>
          </p:nvSpPr>
          <p:spPr>
            <a:xfrm>
              <a:off x="4042410" y="3217926"/>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solidFill>
              <a:srgbClr val="9A6433"/>
            </a:solidFill>
          </p:spPr>
          <p:txBody>
            <a:bodyPr wrap="square" lIns="0" tIns="0" rIns="0" bIns="0" rtlCol="0"/>
            <a:lstStyle/>
            <a:p/>
          </p:txBody>
        </p:sp>
        <p:sp>
          <p:nvSpPr>
            <p:cNvPr id="25" name="object 25"/>
            <p:cNvSpPr/>
            <p:nvPr/>
          </p:nvSpPr>
          <p:spPr>
            <a:xfrm>
              <a:off x="4042410" y="3217926"/>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ln w="20574">
              <a:solidFill>
                <a:srgbClr val="000000"/>
              </a:solidFill>
            </a:ln>
          </p:spPr>
          <p:txBody>
            <a:bodyPr wrap="square" lIns="0" tIns="0" rIns="0" bIns="0" rtlCol="0"/>
            <a:lstStyle/>
            <a:p/>
          </p:txBody>
        </p:sp>
        <p:sp>
          <p:nvSpPr>
            <p:cNvPr id="26" name="object 26"/>
            <p:cNvSpPr/>
            <p:nvPr/>
          </p:nvSpPr>
          <p:spPr>
            <a:xfrm>
              <a:off x="4042410" y="3955542"/>
              <a:ext cx="536575" cy="295910"/>
            </a:xfrm>
            <a:custGeom>
              <a:avLst/>
              <a:gdLst/>
              <a:ahLst/>
              <a:cxnLst/>
              <a:rect l="l" t="t" r="r" b="b"/>
              <a:pathLst>
                <a:path w="536575" h="295910">
                  <a:moveTo>
                    <a:pt x="536448" y="0"/>
                  </a:moveTo>
                  <a:lnTo>
                    <a:pt x="0" y="0"/>
                  </a:lnTo>
                  <a:lnTo>
                    <a:pt x="0" y="295656"/>
                  </a:lnTo>
                  <a:lnTo>
                    <a:pt x="536448" y="295656"/>
                  </a:lnTo>
                  <a:lnTo>
                    <a:pt x="536448" y="0"/>
                  </a:lnTo>
                  <a:close/>
                </a:path>
              </a:pathLst>
            </a:custGeom>
            <a:solidFill>
              <a:srgbClr val="9A6433"/>
            </a:solidFill>
          </p:spPr>
          <p:txBody>
            <a:bodyPr wrap="square" lIns="0" tIns="0" rIns="0" bIns="0" rtlCol="0"/>
            <a:lstStyle/>
            <a:p/>
          </p:txBody>
        </p:sp>
        <p:sp>
          <p:nvSpPr>
            <p:cNvPr id="27" name="object 27"/>
            <p:cNvSpPr/>
            <p:nvPr/>
          </p:nvSpPr>
          <p:spPr>
            <a:xfrm>
              <a:off x="4042410" y="3955542"/>
              <a:ext cx="536575" cy="295910"/>
            </a:xfrm>
            <a:custGeom>
              <a:avLst/>
              <a:gdLst/>
              <a:ahLst/>
              <a:cxnLst/>
              <a:rect l="l" t="t" r="r" b="b"/>
              <a:pathLst>
                <a:path w="536575" h="295910">
                  <a:moveTo>
                    <a:pt x="536448" y="0"/>
                  </a:moveTo>
                  <a:lnTo>
                    <a:pt x="0" y="0"/>
                  </a:lnTo>
                  <a:lnTo>
                    <a:pt x="0" y="295656"/>
                  </a:lnTo>
                  <a:lnTo>
                    <a:pt x="536448" y="295656"/>
                  </a:lnTo>
                  <a:lnTo>
                    <a:pt x="536448" y="0"/>
                  </a:lnTo>
                  <a:close/>
                </a:path>
              </a:pathLst>
            </a:custGeom>
            <a:ln w="20574">
              <a:solidFill>
                <a:srgbClr val="000000"/>
              </a:solidFill>
            </a:ln>
          </p:spPr>
          <p:txBody>
            <a:bodyPr wrap="square" lIns="0" tIns="0" rIns="0" bIns="0" rtlCol="0"/>
            <a:lstStyle/>
            <a:p/>
          </p:txBody>
        </p:sp>
      </p:grpSp>
      <p:sp>
        <p:nvSpPr>
          <p:cNvPr id="28" name="object 28"/>
          <p:cNvSpPr txBox="1"/>
          <p:nvPr/>
        </p:nvSpPr>
        <p:spPr>
          <a:xfrm>
            <a:off x="1427225" y="2853182"/>
            <a:ext cx="1402080" cy="1384935"/>
          </a:xfrm>
          <a:prstGeom prst="rect">
            <a:avLst/>
          </a:prstGeom>
        </p:spPr>
        <p:txBody>
          <a:bodyPr wrap="square" lIns="0" tIns="15875" rIns="0" bIns="0" rtlCol="0" vert="horz">
            <a:spAutoFit/>
          </a:bodyPr>
          <a:lstStyle/>
          <a:p>
            <a:pPr marR="5080">
              <a:lnSpc>
                <a:spcPct val="97500"/>
              </a:lnSpc>
              <a:spcBef>
                <a:spcPts val="125"/>
              </a:spcBef>
            </a:pPr>
            <a:r>
              <a:rPr dirty="0" sz="1300" spc="-10" b="1">
                <a:latin typeface="Arial"/>
                <a:cs typeface="Arial"/>
              </a:rPr>
              <a:t>Tables </a:t>
            </a:r>
            <a:r>
              <a:rPr dirty="0" sz="1300" spc="-15" b="1">
                <a:latin typeface="Arial"/>
                <a:cs typeface="Arial"/>
              </a:rPr>
              <a:t>containing  </a:t>
            </a:r>
            <a:r>
              <a:rPr dirty="0" sz="1300" spc="-10" b="1">
                <a:latin typeface="Arial"/>
                <a:cs typeface="Arial"/>
              </a:rPr>
              <a:t>business data:  </a:t>
            </a:r>
            <a:r>
              <a:rPr dirty="0" sz="1300" spc="-20" b="1">
                <a:solidFill>
                  <a:srgbClr val="339A33"/>
                </a:solidFill>
                <a:latin typeface="Courier New"/>
                <a:cs typeface="Courier New"/>
              </a:rPr>
              <a:t>EMPLOYEES  DEPARTMENTS  LOCATIONS  JOB_HISTORY</a:t>
            </a:r>
            <a:endParaRPr sz="1300">
              <a:latin typeface="Courier New"/>
              <a:cs typeface="Courier New"/>
            </a:endParaRPr>
          </a:p>
          <a:p>
            <a:pPr>
              <a:lnSpc>
                <a:spcPts val="1550"/>
              </a:lnSpc>
            </a:pPr>
            <a:r>
              <a:rPr dirty="0" sz="1300" spc="-20" b="1">
                <a:solidFill>
                  <a:srgbClr val="339A33"/>
                </a:solidFill>
                <a:latin typeface="Courier New"/>
                <a:cs typeface="Courier New"/>
              </a:rPr>
              <a:t>...</a:t>
            </a:r>
            <a:endParaRPr sz="1300">
              <a:latin typeface="Courier New"/>
              <a:cs typeface="Courier New"/>
            </a:endParaRPr>
          </a:p>
        </p:txBody>
      </p:sp>
      <p:sp>
        <p:nvSpPr>
          <p:cNvPr id="32" name="object 3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3" name="object 3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1</a:t>
            </a:r>
            <a:r>
              <a:rPr dirty="0" sz="800" spc="-125"/>
              <a:t>em</a:t>
            </a:r>
            <a:r>
              <a:rPr dirty="0" baseline="-30092" sz="1800" spc="-187" b="1">
                <a:latin typeface="Arial"/>
                <a:cs typeface="Arial"/>
              </a:rPr>
              <a:t>-</a:t>
            </a:r>
            <a:r>
              <a:rPr dirty="0" sz="800" spc="-125"/>
              <a:t>ai</a:t>
            </a:r>
            <a:r>
              <a:rPr dirty="0" baseline="-30092" sz="1800" spc="-187" b="1">
                <a:latin typeface="Arial"/>
                <a:cs typeface="Arial"/>
              </a:rPr>
              <a:t>3</a:t>
            </a:r>
            <a:r>
              <a:rPr dirty="0" sz="800" spc="-125"/>
              <a:t>l.</a:t>
            </a:r>
            <a:r>
              <a:rPr dirty="0" sz="800" spc="-155"/>
              <a:t> </a:t>
            </a:r>
            <a:r>
              <a:rPr dirty="0" sz="800" spc="-40"/>
              <a:t>Contact</a:t>
            </a:r>
            <a:endParaRPr sz="800">
              <a:latin typeface="Arial"/>
              <a:cs typeface="Arial"/>
            </a:endParaRPr>
          </a:p>
        </p:txBody>
      </p:sp>
      <p:sp>
        <p:nvSpPr>
          <p:cNvPr id="34" name="object 3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9" name="object 29"/>
          <p:cNvSpPr txBox="1"/>
          <p:nvPr/>
        </p:nvSpPr>
        <p:spPr>
          <a:xfrm>
            <a:off x="4973572" y="2856981"/>
            <a:ext cx="1574800" cy="1386205"/>
          </a:xfrm>
          <a:prstGeom prst="rect">
            <a:avLst/>
          </a:prstGeom>
        </p:spPr>
        <p:txBody>
          <a:bodyPr wrap="square" lIns="0" tIns="16510" rIns="0" bIns="0" rtlCol="0" vert="horz">
            <a:spAutoFit/>
          </a:bodyPr>
          <a:lstStyle/>
          <a:p>
            <a:pPr marR="384810">
              <a:lnSpc>
                <a:spcPct val="97300"/>
              </a:lnSpc>
              <a:spcBef>
                <a:spcPts val="130"/>
              </a:spcBef>
            </a:pPr>
            <a:r>
              <a:rPr dirty="0" sz="1300" spc="-10" b="1">
                <a:latin typeface="Arial"/>
                <a:cs typeface="Arial"/>
              </a:rPr>
              <a:t>Data</a:t>
            </a:r>
            <a:r>
              <a:rPr dirty="0" sz="1300" spc="-85" b="1">
                <a:latin typeface="Arial"/>
                <a:cs typeface="Arial"/>
              </a:rPr>
              <a:t> </a:t>
            </a:r>
            <a:r>
              <a:rPr dirty="0" sz="1300" spc="-10" b="1">
                <a:latin typeface="Arial"/>
                <a:cs typeface="Arial"/>
              </a:rPr>
              <a:t>dictionary  views:  </a:t>
            </a:r>
            <a:r>
              <a:rPr dirty="0" sz="1300" spc="-20" b="1">
                <a:solidFill>
                  <a:srgbClr val="9A6433"/>
                </a:solidFill>
                <a:latin typeface="Courier New"/>
                <a:cs typeface="Courier New"/>
              </a:rPr>
              <a:t>DICTIONARY  </a:t>
            </a:r>
            <a:r>
              <a:rPr dirty="0" sz="1300" spc="-15" b="1">
                <a:solidFill>
                  <a:srgbClr val="9A6433"/>
                </a:solidFill>
                <a:latin typeface="Courier New"/>
                <a:cs typeface="Courier New"/>
              </a:rPr>
              <a:t>USER_OBJECTS  </a:t>
            </a:r>
            <a:r>
              <a:rPr dirty="0" sz="1300" spc="-20" b="1">
                <a:solidFill>
                  <a:srgbClr val="9A6433"/>
                </a:solidFill>
                <a:latin typeface="Courier New"/>
                <a:cs typeface="Courier New"/>
              </a:rPr>
              <a:t>USER_TABLES</a:t>
            </a:r>
            <a:endParaRPr sz="1300">
              <a:latin typeface="Courier New"/>
              <a:cs typeface="Courier New"/>
            </a:endParaRPr>
          </a:p>
          <a:p>
            <a:pPr>
              <a:lnSpc>
                <a:spcPts val="1535"/>
              </a:lnSpc>
            </a:pPr>
            <a:r>
              <a:rPr dirty="0" sz="1300" spc="-20" b="1">
                <a:solidFill>
                  <a:srgbClr val="9A6433"/>
                </a:solidFill>
                <a:latin typeface="Courier New"/>
                <a:cs typeface="Courier New"/>
              </a:rPr>
              <a:t>USER_TAB_COLUMNS</a:t>
            </a:r>
            <a:endParaRPr sz="1300">
              <a:latin typeface="Courier New"/>
              <a:cs typeface="Courier New"/>
            </a:endParaRPr>
          </a:p>
          <a:p>
            <a:pPr>
              <a:lnSpc>
                <a:spcPts val="1555"/>
              </a:lnSpc>
            </a:pPr>
            <a:r>
              <a:rPr dirty="0" sz="1300" spc="-20" b="1">
                <a:solidFill>
                  <a:srgbClr val="9A6433"/>
                </a:solidFill>
                <a:latin typeface="Courier New"/>
                <a:cs typeface="Courier New"/>
              </a:rPr>
              <a:t>...</a:t>
            </a:r>
            <a:endParaRPr sz="1300">
              <a:latin typeface="Courier New"/>
              <a:cs typeface="Courier New"/>
            </a:endParaRPr>
          </a:p>
        </p:txBody>
      </p:sp>
      <p:sp>
        <p:nvSpPr>
          <p:cNvPr id="30" name="object 30"/>
          <p:cNvSpPr txBox="1"/>
          <p:nvPr/>
        </p:nvSpPr>
        <p:spPr>
          <a:xfrm>
            <a:off x="594613" y="5621078"/>
            <a:ext cx="6550659" cy="376872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Data</a:t>
            </a:r>
            <a:r>
              <a:rPr dirty="0" sz="1300" spc="-10" b="1">
                <a:latin typeface="Arial"/>
                <a:cs typeface="Arial"/>
              </a:rPr>
              <a:t> </a:t>
            </a:r>
            <a:r>
              <a:rPr dirty="0" sz="1300" spc="-5" b="1">
                <a:latin typeface="Arial"/>
                <a:cs typeface="Arial"/>
              </a:rPr>
              <a:t>Dictionary</a:t>
            </a:r>
            <a:endParaRPr sz="1300">
              <a:latin typeface="Arial"/>
              <a:cs typeface="Arial"/>
            </a:endParaRPr>
          </a:p>
          <a:p>
            <a:pPr marL="136525" marR="5080">
              <a:lnSpc>
                <a:spcPct val="104600"/>
              </a:lnSpc>
              <a:spcBef>
                <a:spcPts val="210"/>
              </a:spcBef>
            </a:pPr>
            <a:r>
              <a:rPr dirty="0" sz="1300">
                <a:latin typeface="Times New Roman"/>
                <a:cs typeface="Times New Roman"/>
              </a:rPr>
              <a:t>User tables are tables </a:t>
            </a:r>
            <a:r>
              <a:rPr dirty="0" sz="1300" spc="-5">
                <a:latin typeface="Times New Roman"/>
                <a:cs typeface="Times New Roman"/>
              </a:rPr>
              <a:t>created </a:t>
            </a:r>
            <a:r>
              <a:rPr dirty="0" sz="1300">
                <a:latin typeface="Times New Roman"/>
                <a:cs typeface="Times New Roman"/>
              </a:rPr>
              <a:t>by the user and </a:t>
            </a:r>
            <a:r>
              <a:rPr dirty="0" sz="1300" spc="-5">
                <a:latin typeface="Times New Roman"/>
                <a:cs typeface="Times New Roman"/>
              </a:rPr>
              <a:t>contain </a:t>
            </a:r>
            <a:r>
              <a:rPr dirty="0" sz="1300">
                <a:latin typeface="Times New Roman"/>
                <a:cs typeface="Times New Roman"/>
              </a:rPr>
              <a:t>business data, such as </a:t>
            </a:r>
            <a:r>
              <a:rPr dirty="0" sz="1300">
                <a:latin typeface="Courier New"/>
                <a:cs typeface="Courier New"/>
              </a:rPr>
              <a:t>EMPLOYEES</a:t>
            </a:r>
            <a:r>
              <a:rPr dirty="0" sz="1300">
                <a:latin typeface="Times New Roman"/>
                <a:cs typeface="Times New Roman"/>
              </a:rPr>
              <a:t>. There  is another collection of tables and views in the Oracle Database known as the data</a:t>
            </a:r>
            <a:r>
              <a:rPr dirty="0" sz="1300" spc="-50">
                <a:latin typeface="Times New Roman"/>
                <a:cs typeface="Times New Roman"/>
              </a:rPr>
              <a:t> </a:t>
            </a:r>
            <a:r>
              <a:rPr dirty="0" sz="1300">
                <a:latin typeface="Times New Roman"/>
                <a:cs typeface="Times New Roman"/>
              </a:rPr>
              <a:t>dictionary.</a:t>
            </a:r>
            <a:endParaRPr sz="1300">
              <a:latin typeface="Times New Roman"/>
              <a:cs typeface="Times New Roman"/>
            </a:endParaRPr>
          </a:p>
          <a:p>
            <a:pPr marL="136525" marR="66675">
              <a:lnSpc>
                <a:spcPct val="100000"/>
              </a:lnSpc>
            </a:pPr>
            <a:r>
              <a:rPr dirty="0" sz="1300">
                <a:latin typeface="Times New Roman"/>
                <a:cs typeface="Times New Roman"/>
              </a:rPr>
              <a:t>This collection is created and maintained by the Oracle server and contains information about  the database. The </a:t>
            </a:r>
            <a:r>
              <a:rPr dirty="0" sz="1300" i="1">
                <a:latin typeface="Times New Roman"/>
                <a:cs typeface="Times New Roman"/>
              </a:rPr>
              <a:t>data dictionary </a:t>
            </a:r>
            <a:r>
              <a:rPr dirty="0" sz="1300">
                <a:latin typeface="Times New Roman"/>
                <a:cs typeface="Times New Roman"/>
              </a:rPr>
              <a:t>is structured in tables and views, just like other database data.  </a:t>
            </a:r>
            <a:r>
              <a:rPr dirty="0" sz="1300" spc="-5">
                <a:latin typeface="Times New Roman"/>
                <a:cs typeface="Times New Roman"/>
              </a:rPr>
              <a:t>Not </a:t>
            </a:r>
            <a:r>
              <a:rPr dirty="0" sz="1300">
                <a:latin typeface="Times New Roman"/>
                <a:cs typeface="Times New Roman"/>
              </a:rPr>
              <a:t>only is the data dictionary central to every Oracle Database, but it is </a:t>
            </a:r>
            <a:r>
              <a:rPr dirty="0" sz="1300" spc="-5">
                <a:latin typeface="Times New Roman"/>
                <a:cs typeface="Times New Roman"/>
              </a:rPr>
              <a:t>also </a:t>
            </a:r>
            <a:r>
              <a:rPr dirty="0" sz="1300">
                <a:latin typeface="Times New Roman"/>
                <a:cs typeface="Times New Roman"/>
              </a:rPr>
              <a:t>an important tool  </a:t>
            </a:r>
            <a:r>
              <a:rPr dirty="0" sz="1300" spc="-5">
                <a:latin typeface="Times New Roman"/>
                <a:cs typeface="Times New Roman"/>
              </a:rPr>
              <a:t>for </a:t>
            </a:r>
            <a:r>
              <a:rPr dirty="0" sz="1300">
                <a:latin typeface="Times New Roman"/>
                <a:cs typeface="Times New Roman"/>
              </a:rPr>
              <a:t>all </a:t>
            </a:r>
            <a:r>
              <a:rPr dirty="0" sz="1300" spc="-5">
                <a:latin typeface="Times New Roman"/>
                <a:cs typeface="Times New Roman"/>
              </a:rPr>
              <a:t>users, from </a:t>
            </a:r>
            <a:r>
              <a:rPr dirty="0" sz="1300">
                <a:latin typeface="Times New Roman"/>
                <a:cs typeface="Times New Roman"/>
              </a:rPr>
              <a:t>end </a:t>
            </a:r>
            <a:r>
              <a:rPr dirty="0" sz="1300" spc="-5">
                <a:latin typeface="Times New Roman"/>
                <a:cs typeface="Times New Roman"/>
              </a:rPr>
              <a:t>users </a:t>
            </a:r>
            <a:r>
              <a:rPr dirty="0" sz="1300">
                <a:latin typeface="Times New Roman"/>
                <a:cs typeface="Times New Roman"/>
              </a:rPr>
              <a:t>to application designers and database</a:t>
            </a:r>
            <a:r>
              <a:rPr dirty="0" sz="1300" spc="-10">
                <a:latin typeface="Times New Roman"/>
                <a:cs typeface="Times New Roman"/>
              </a:rPr>
              <a:t> </a:t>
            </a:r>
            <a:r>
              <a:rPr dirty="0" sz="1300">
                <a:latin typeface="Times New Roman"/>
                <a:cs typeface="Times New Roman"/>
              </a:rPr>
              <a:t>administrators.</a:t>
            </a:r>
            <a:endParaRPr sz="1300">
              <a:latin typeface="Times New Roman"/>
              <a:cs typeface="Times New Roman"/>
            </a:endParaRPr>
          </a:p>
          <a:p>
            <a:pPr marL="136525" marR="78105">
              <a:lnSpc>
                <a:spcPct val="100000"/>
              </a:lnSpc>
              <a:spcBef>
                <a:spcPts val="385"/>
              </a:spcBef>
            </a:pPr>
            <a:r>
              <a:rPr dirty="0" sz="1300" spc="-5">
                <a:latin typeface="Times New Roman"/>
                <a:cs typeface="Times New Roman"/>
              </a:rPr>
              <a:t>You use SQL statements </a:t>
            </a:r>
            <a:r>
              <a:rPr dirty="0" sz="1300">
                <a:latin typeface="Times New Roman"/>
                <a:cs typeface="Times New Roman"/>
              </a:rPr>
              <a:t>to access the data dictionary. Because the data dictionary is read-only,  you can issue only queries against its tables and</a:t>
            </a:r>
            <a:r>
              <a:rPr dirty="0" sz="1300" spc="-20">
                <a:latin typeface="Times New Roman"/>
                <a:cs typeface="Times New Roman"/>
              </a:rPr>
              <a:t> </a:t>
            </a:r>
            <a:r>
              <a:rPr dirty="0" sz="1300">
                <a:latin typeface="Times New Roman"/>
                <a:cs typeface="Times New Roman"/>
              </a:rPr>
              <a:t>views.</a:t>
            </a:r>
            <a:endParaRPr sz="1300">
              <a:latin typeface="Times New Roman"/>
              <a:cs typeface="Times New Roman"/>
            </a:endParaRPr>
          </a:p>
          <a:p>
            <a:pPr marL="136525" marR="199390">
              <a:lnSpc>
                <a:spcPct val="100000"/>
              </a:lnSpc>
              <a:spcBef>
                <a:spcPts val="390"/>
              </a:spcBef>
            </a:pPr>
            <a:r>
              <a:rPr dirty="0" sz="1300" spc="-5">
                <a:latin typeface="Times New Roman"/>
                <a:cs typeface="Times New Roman"/>
              </a:rPr>
              <a:t>You </a:t>
            </a:r>
            <a:r>
              <a:rPr dirty="0" sz="1300">
                <a:latin typeface="Times New Roman"/>
                <a:cs typeface="Times New Roman"/>
              </a:rPr>
              <a:t>can query the dictionary </a:t>
            </a:r>
            <a:r>
              <a:rPr dirty="0" sz="1300" spc="-5">
                <a:latin typeface="Times New Roman"/>
                <a:cs typeface="Times New Roman"/>
              </a:rPr>
              <a:t>views </a:t>
            </a:r>
            <a:r>
              <a:rPr dirty="0" sz="1300">
                <a:latin typeface="Times New Roman"/>
                <a:cs typeface="Times New Roman"/>
              </a:rPr>
              <a:t>that are based on the dictionary tables to find information  </a:t>
            </a:r>
            <a:r>
              <a:rPr dirty="0" sz="1300" spc="-5">
                <a:latin typeface="Times New Roman"/>
                <a:cs typeface="Times New Roman"/>
              </a:rPr>
              <a:t>such</a:t>
            </a:r>
            <a:r>
              <a:rPr dirty="0" sz="1300" spc="-10">
                <a:latin typeface="Times New Roman"/>
                <a:cs typeface="Times New Roman"/>
              </a:rPr>
              <a:t> </a:t>
            </a:r>
            <a:r>
              <a:rPr dirty="0" sz="1300" spc="-5">
                <a:latin typeface="Times New Roman"/>
                <a:cs typeface="Times New Roman"/>
              </a:rPr>
              <a:t>as:</a:t>
            </a:r>
            <a:endParaRPr sz="1300">
              <a:latin typeface="Times New Roman"/>
              <a:cs typeface="Times New Roman"/>
            </a:endParaRPr>
          </a:p>
          <a:p>
            <a:pPr marL="445770" marR="557530" indent="-186055">
              <a:lnSpc>
                <a:spcPts val="1560"/>
              </a:lnSpc>
              <a:spcBef>
                <a:spcPts val="45"/>
              </a:spcBef>
              <a:buChar char="•"/>
              <a:tabLst>
                <a:tab pos="445770" algn="l"/>
                <a:tab pos="446405" algn="l"/>
              </a:tabLst>
            </a:pPr>
            <a:r>
              <a:rPr dirty="0" sz="1300" spc="-5">
                <a:latin typeface="Times New Roman"/>
                <a:cs typeface="Times New Roman"/>
              </a:rPr>
              <a:t>Definitions of </a:t>
            </a:r>
            <a:r>
              <a:rPr dirty="0" sz="1300">
                <a:latin typeface="Times New Roman"/>
                <a:cs typeface="Times New Roman"/>
              </a:rPr>
              <a:t>all </a:t>
            </a:r>
            <a:r>
              <a:rPr dirty="0" sz="1300" spc="-5">
                <a:latin typeface="Times New Roman"/>
                <a:cs typeface="Times New Roman"/>
              </a:rPr>
              <a:t>schema objects </a:t>
            </a:r>
            <a:r>
              <a:rPr dirty="0" sz="1300">
                <a:latin typeface="Times New Roman"/>
                <a:cs typeface="Times New Roman"/>
              </a:rPr>
              <a:t>in the </a:t>
            </a:r>
            <a:r>
              <a:rPr dirty="0" sz="1300" spc="-5">
                <a:latin typeface="Times New Roman"/>
                <a:cs typeface="Times New Roman"/>
              </a:rPr>
              <a:t>database (tables, views, indexes, synonyms,  sequences, </a:t>
            </a:r>
            <a:r>
              <a:rPr dirty="0" sz="1300">
                <a:latin typeface="Times New Roman"/>
                <a:cs typeface="Times New Roman"/>
              </a:rPr>
              <a:t>procedures, functions, packages, triggers, and </a:t>
            </a:r>
            <a:r>
              <a:rPr dirty="0" sz="1300" spc="-5">
                <a:latin typeface="Times New Roman"/>
                <a:cs typeface="Times New Roman"/>
              </a:rPr>
              <a:t>so on)</a:t>
            </a:r>
            <a:endParaRPr sz="1300">
              <a:latin typeface="Times New Roman"/>
              <a:cs typeface="Times New Roman"/>
            </a:endParaRPr>
          </a:p>
          <a:p>
            <a:pPr marL="445770" indent="-186690">
              <a:lnSpc>
                <a:spcPts val="1500"/>
              </a:lnSpc>
              <a:buChar char="•"/>
              <a:tabLst>
                <a:tab pos="445770" algn="l"/>
                <a:tab pos="446405" algn="l"/>
              </a:tabLst>
            </a:pPr>
            <a:r>
              <a:rPr dirty="0" sz="1300">
                <a:latin typeface="Times New Roman"/>
                <a:cs typeface="Times New Roman"/>
              </a:rPr>
              <a:t>Default values for</a:t>
            </a:r>
            <a:r>
              <a:rPr dirty="0" sz="1300" spc="-20">
                <a:latin typeface="Times New Roman"/>
                <a:cs typeface="Times New Roman"/>
              </a:rPr>
              <a:t> </a:t>
            </a:r>
            <a:r>
              <a:rPr dirty="0" sz="1300">
                <a:latin typeface="Times New Roman"/>
                <a:cs typeface="Times New Roman"/>
              </a:rPr>
              <a:t>columns</a:t>
            </a:r>
            <a:endParaRPr sz="1300">
              <a:latin typeface="Times New Roman"/>
              <a:cs typeface="Times New Roman"/>
            </a:endParaRPr>
          </a:p>
          <a:p>
            <a:pPr marL="445770" indent="-186690">
              <a:lnSpc>
                <a:spcPct val="100000"/>
              </a:lnSpc>
              <a:buChar char="•"/>
              <a:tabLst>
                <a:tab pos="445770" algn="l"/>
                <a:tab pos="446405" algn="l"/>
              </a:tabLst>
            </a:pPr>
            <a:r>
              <a:rPr dirty="0" sz="1300">
                <a:latin typeface="Times New Roman"/>
                <a:cs typeface="Times New Roman"/>
              </a:rPr>
              <a:t>Integrity constraint</a:t>
            </a:r>
            <a:r>
              <a:rPr dirty="0" sz="1300" spc="5">
                <a:latin typeface="Times New Roman"/>
                <a:cs typeface="Times New Roman"/>
              </a:rPr>
              <a:t> </a:t>
            </a:r>
            <a:r>
              <a:rPr dirty="0" sz="1300">
                <a:latin typeface="Times New Roman"/>
                <a:cs typeface="Times New Roman"/>
              </a:rPr>
              <a:t>information</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Names of </a:t>
            </a:r>
            <a:r>
              <a:rPr dirty="0" sz="1300" spc="-5">
                <a:latin typeface="Times New Roman"/>
                <a:cs typeface="Times New Roman"/>
              </a:rPr>
              <a:t>Oracle</a:t>
            </a:r>
            <a:r>
              <a:rPr dirty="0" sz="1300" spc="-20">
                <a:latin typeface="Times New Roman"/>
                <a:cs typeface="Times New Roman"/>
              </a:rPr>
              <a:t> </a:t>
            </a:r>
            <a:r>
              <a:rPr dirty="0" sz="1300">
                <a:latin typeface="Times New Roman"/>
                <a:cs typeface="Times New Roman"/>
              </a:rPr>
              <a:t>users</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Privileges and </a:t>
            </a:r>
            <a:r>
              <a:rPr dirty="0" sz="1300" spc="-5">
                <a:latin typeface="Times New Roman"/>
                <a:cs typeface="Times New Roman"/>
              </a:rPr>
              <a:t>roles </a:t>
            </a:r>
            <a:r>
              <a:rPr dirty="0" sz="1300">
                <a:latin typeface="Times New Roman"/>
                <a:cs typeface="Times New Roman"/>
              </a:rPr>
              <a:t>that each user has been</a:t>
            </a:r>
            <a:r>
              <a:rPr dirty="0" sz="1300" spc="-5">
                <a:latin typeface="Times New Roman"/>
                <a:cs typeface="Times New Roman"/>
              </a:rPr>
              <a:t> </a:t>
            </a:r>
            <a:r>
              <a:rPr dirty="0" sz="1300">
                <a:latin typeface="Times New Roman"/>
                <a:cs typeface="Times New Roman"/>
              </a:rPr>
              <a:t>granted</a:t>
            </a:r>
            <a:endParaRPr sz="1300">
              <a:latin typeface="Times New Roman"/>
              <a:cs typeface="Times New Roman"/>
            </a:endParaRPr>
          </a:p>
          <a:p>
            <a:pPr marL="445770" indent="-186690">
              <a:lnSpc>
                <a:spcPct val="100000"/>
              </a:lnSpc>
              <a:buChar char="•"/>
              <a:tabLst>
                <a:tab pos="445770" algn="l"/>
                <a:tab pos="446405" algn="l"/>
              </a:tabLst>
            </a:pPr>
            <a:r>
              <a:rPr dirty="0" sz="1300">
                <a:latin typeface="Times New Roman"/>
                <a:cs typeface="Times New Roman"/>
              </a:rPr>
              <a:t>Other general database</a:t>
            </a:r>
            <a:r>
              <a:rPr dirty="0" sz="1300" spc="-5">
                <a:latin typeface="Times New Roman"/>
                <a:cs typeface="Times New Roman"/>
              </a:rPr>
              <a:t> </a:t>
            </a:r>
            <a:r>
              <a:rPr dirty="0" sz="1300">
                <a:latin typeface="Times New Roman"/>
                <a:cs typeface="Times New Roman"/>
              </a:rPr>
              <a:t>information</a:t>
            </a:r>
            <a:endParaRPr sz="1300">
              <a:latin typeface="Times New Roman"/>
              <a:cs typeface="Times New Roman"/>
            </a:endParaRPr>
          </a:p>
        </p:txBody>
      </p:sp>
      <p:sp>
        <p:nvSpPr>
          <p:cNvPr id="31" name="object 3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325117" y="1865376"/>
            <a:ext cx="1844039" cy="2801620"/>
            <a:chOff x="1325117" y="1865376"/>
            <a:chExt cx="1844039" cy="2801620"/>
          </a:xfrm>
        </p:grpSpPr>
        <p:sp>
          <p:nvSpPr>
            <p:cNvPr id="4" name="object 4"/>
            <p:cNvSpPr/>
            <p:nvPr/>
          </p:nvSpPr>
          <p:spPr>
            <a:xfrm>
              <a:off x="1343405" y="1865376"/>
              <a:ext cx="1825752" cy="42392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325117" y="2289187"/>
              <a:ext cx="1844039" cy="2377300"/>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1508759" y="2845308"/>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solidFill>
              <a:srgbClr val="339A33"/>
            </a:solidFill>
          </p:spPr>
          <p:txBody>
            <a:bodyPr wrap="square" lIns="0" tIns="0" rIns="0" bIns="0" rtlCol="0"/>
            <a:lstStyle/>
            <a:p/>
          </p:txBody>
        </p:sp>
        <p:sp>
          <p:nvSpPr>
            <p:cNvPr id="7" name="object 7"/>
            <p:cNvSpPr/>
            <p:nvPr/>
          </p:nvSpPr>
          <p:spPr>
            <a:xfrm>
              <a:off x="1508759" y="2845308"/>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ln w="20574">
              <a:solidFill>
                <a:srgbClr val="000000"/>
              </a:solidFill>
            </a:ln>
          </p:spPr>
          <p:txBody>
            <a:bodyPr wrap="square" lIns="0" tIns="0" rIns="0" bIns="0" rtlCol="0"/>
            <a:lstStyle/>
            <a:p/>
          </p:txBody>
        </p:sp>
        <p:sp>
          <p:nvSpPr>
            <p:cNvPr id="8" name="object 8"/>
            <p:cNvSpPr/>
            <p:nvPr/>
          </p:nvSpPr>
          <p:spPr>
            <a:xfrm>
              <a:off x="1508759" y="3582924"/>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solidFill>
              <a:srgbClr val="339A33"/>
            </a:solidFill>
          </p:spPr>
          <p:txBody>
            <a:bodyPr wrap="square" lIns="0" tIns="0" rIns="0" bIns="0" rtlCol="0"/>
            <a:lstStyle/>
            <a:p/>
          </p:txBody>
        </p:sp>
        <p:sp>
          <p:nvSpPr>
            <p:cNvPr id="9" name="object 9"/>
            <p:cNvSpPr/>
            <p:nvPr/>
          </p:nvSpPr>
          <p:spPr>
            <a:xfrm>
              <a:off x="1508759" y="3582924"/>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ln w="20574">
              <a:solidFill>
                <a:srgbClr val="000000"/>
              </a:solidFill>
            </a:ln>
          </p:spPr>
          <p:txBody>
            <a:bodyPr wrap="square" lIns="0" tIns="0" rIns="0" bIns="0" rtlCol="0"/>
            <a:lstStyle/>
            <a:p/>
          </p:txBody>
        </p:sp>
        <p:sp>
          <p:nvSpPr>
            <p:cNvPr id="10" name="object 10"/>
            <p:cNvSpPr/>
            <p:nvPr/>
          </p:nvSpPr>
          <p:spPr>
            <a:xfrm>
              <a:off x="1508759" y="3214116"/>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solidFill>
              <a:srgbClr val="339A33"/>
            </a:solidFill>
          </p:spPr>
          <p:txBody>
            <a:bodyPr wrap="square" lIns="0" tIns="0" rIns="0" bIns="0" rtlCol="0"/>
            <a:lstStyle/>
            <a:p/>
          </p:txBody>
        </p:sp>
        <p:sp>
          <p:nvSpPr>
            <p:cNvPr id="11" name="object 11"/>
            <p:cNvSpPr/>
            <p:nvPr/>
          </p:nvSpPr>
          <p:spPr>
            <a:xfrm>
              <a:off x="1508759" y="3214116"/>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ln w="20574">
              <a:solidFill>
                <a:srgbClr val="000000"/>
              </a:solidFill>
            </a:ln>
          </p:spPr>
          <p:txBody>
            <a:bodyPr wrap="square" lIns="0" tIns="0" rIns="0" bIns="0" rtlCol="0"/>
            <a:lstStyle/>
            <a:p/>
          </p:txBody>
        </p:sp>
        <p:sp>
          <p:nvSpPr>
            <p:cNvPr id="12" name="object 12"/>
            <p:cNvSpPr/>
            <p:nvPr/>
          </p:nvSpPr>
          <p:spPr>
            <a:xfrm>
              <a:off x="1508759" y="3952494"/>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solidFill>
              <a:srgbClr val="339A33"/>
            </a:solidFill>
          </p:spPr>
          <p:txBody>
            <a:bodyPr wrap="square" lIns="0" tIns="0" rIns="0" bIns="0" rtlCol="0"/>
            <a:lstStyle/>
            <a:p/>
          </p:txBody>
        </p:sp>
        <p:sp>
          <p:nvSpPr>
            <p:cNvPr id="13" name="object 13"/>
            <p:cNvSpPr/>
            <p:nvPr/>
          </p:nvSpPr>
          <p:spPr>
            <a:xfrm>
              <a:off x="1508759" y="3952494"/>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ln w="20574">
              <a:solidFill>
                <a:srgbClr val="000000"/>
              </a:solidFill>
            </a:ln>
          </p:spPr>
          <p:txBody>
            <a:bodyPr wrap="square" lIns="0" tIns="0" rIns="0" bIns="0" rtlCol="0"/>
            <a:lstStyle/>
            <a:p/>
          </p:txBody>
        </p:sp>
        <p:sp>
          <p:nvSpPr>
            <p:cNvPr id="14" name="object 14"/>
            <p:cNvSpPr/>
            <p:nvPr/>
          </p:nvSpPr>
          <p:spPr>
            <a:xfrm>
              <a:off x="2407157" y="2846070"/>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solidFill>
              <a:srgbClr val="9A6433"/>
            </a:solidFill>
          </p:spPr>
          <p:txBody>
            <a:bodyPr wrap="square" lIns="0" tIns="0" rIns="0" bIns="0" rtlCol="0"/>
            <a:lstStyle/>
            <a:p/>
          </p:txBody>
        </p:sp>
        <p:sp>
          <p:nvSpPr>
            <p:cNvPr id="15" name="object 15"/>
            <p:cNvSpPr/>
            <p:nvPr/>
          </p:nvSpPr>
          <p:spPr>
            <a:xfrm>
              <a:off x="2407157" y="2846070"/>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ln w="20574">
              <a:solidFill>
                <a:srgbClr val="000000"/>
              </a:solidFill>
            </a:ln>
          </p:spPr>
          <p:txBody>
            <a:bodyPr wrap="square" lIns="0" tIns="0" rIns="0" bIns="0" rtlCol="0"/>
            <a:lstStyle/>
            <a:p/>
          </p:txBody>
        </p:sp>
        <p:sp>
          <p:nvSpPr>
            <p:cNvPr id="16" name="object 16"/>
            <p:cNvSpPr/>
            <p:nvPr/>
          </p:nvSpPr>
          <p:spPr>
            <a:xfrm>
              <a:off x="2407157" y="3584448"/>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solidFill>
              <a:srgbClr val="9A6433"/>
            </a:solidFill>
          </p:spPr>
          <p:txBody>
            <a:bodyPr wrap="square" lIns="0" tIns="0" rIns="0" bIns="0" rtlCol="0"/>
            <a:lstStyle/>
            <a:p/>
          </p:txBody>
        </p:sp>
        <p:sp>
          <p:nvSpPr>
            <p:cNvPr id="17" name="object 17"/>
            <p:cNvSpPr/>
            <p:nvPr/>
          </p:nvSpPr>
          <p:spPr>
            <a:xfrm>
              <a:off x="2407157" y="3584448"/>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ln w="20574">
              <a:solidFill>
                <a:srgbClr val="000000"/>
              </a:solidFill>
            </a:ln>
          </p:spPr>
          <p:txBody>
            <a:bodyPr wrap="square" lIns="0" tIns="0" rIns="0" bIns="0" rtlCol="0"/>
            <a:lstStyle/>
            <a:p/>
          </p:txBody>
        </p:sp>
        <p:sp>
          <p:nvSpPr>
            <p:cNvPr id="18" name="object 18"/>
            <p:cNvSpPr/>
            <p:nvPr/>
          </p:nvSpPr>
          <p:spPr>
            <a:xfrm>
              <a:off x="2407157" y="3215640"/>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solidFill>
              <a:srgbClr val="9A6433"/>
            </a:solidFill>
          </p:spPr>
          <p:txBody>
            <a:bodyPr wrap="square" lIns="0" tIns="0" rIns="0" bIns="0" rtlCol="0"/>
            <a:lstStyle/>
            <a:p/>
          </p:txBody>
        </p:sp>
        <p:sp>
          <p:nvSpPr>
            <p:cNvPr id="19" name="object 19"/>
            <p:cNvSpPr/>
            <p:nvPr/>
          </p:nvSpPr>
          <p:spPr>
            <a:xfrm>
              <a:off x="2407157" y="3215640"/>
              <a:ext cx="536575" cy="295275"/>
            </a:xfrm>
            <a:custGeom>
              <a:avLst/>
              <a:gdLst/>
              <a:ahLst/>
              <a:cxnLst/>
              <a:rect l="l" t="t" r="r" b="b"/>
              <a:pathLst>
                <a:path w="536575" h="295275">
                  <a:moveTo>
                    <a:pt x="536448" y="0"/>
                  </a:moveTo>
                  <a:lnTo>
                    <a:pt x="0" y="0"/>
                  </a:lnTo>
                  <a:lnTo>
                    <a:pt x="0" y="294894"/>
                  </a:lnTo>
                  <a:lnTo>
                    <a:pt x="536448" y="294894"/>
                  </a:lnTo>
                  <a:lnTo>
                    <a:pt x="536448" y="0"/>
                  </a:lnTo>
                  <a:close/>
                </a:path>
              </a:pathLst>
            </a:custGeom>
            <a:ln w="20574">
              <a:solidFill>
                <a:srgbClr val="000000"/>
              </a:solidFill>
            </a:ln>
          </p:spPr>
          <p:txBody>
            <a:bodyPr wrap="square" lIns="0" tIns="0" rIns="0" bIns="0" rtlCol="0"/>
            <a:lstStyle/>
            <a:p/>
          </p:txBody>
        </p:sp>
        <p:sp>
          <p:nvSpPr>
            <p:cNvPr id="20" name="object 20"/>
            <p:cNvSpPr/>
            <p:nvPr/>
          </p:nvSpPr>
          <p:spPr>
            <a:xfrm>
              <a:off x="2407157" y="3953255"/>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solidFill>
              <a:srgbClr val="9A6433"/>
            </a:solidFill>
          </p:spPr>
          <p:txBody>
            <a:bodyPr wrap="square" lIns="0" tIns="0" rIns="0" bIns="0" rtlCol="0"/>
            <a:lstStyle/>
            <a:p/>
          </p:txBody>
        </p:sp>
        <p:sp>
          <p:nvSpPr>
            <p:cNvPr id="21" name="object 21"/>
            <p:cNvSpPr/>
            <p:nvPr/>
          </p:nvSpPr>
          <p:spPr>
            <a:xfrm>
              <a:off x="2407157" y="3953255"/>
              <a:ext cx="536575" cy="295910"/>
            </a:xfrm>
            <a:custGeom>
              <a:avLst/>
              <a:gdLst/>
              <a:ahLst/>
              <a:cxnLst/>
              <a:rect l="l" t="t" r="r" b="b"/>
              <a:pathLst>
                <a:path w="536575" h="295910">
                  <a:moveTo>
                    <a:pt x="536448" y="0"/>
                  </a:moveTo>
                  <a:lnTo>
                    <a:pt x="0" y="0"/>
                  </a:lnTo>
                  <a:lnTo>
                    <a:pt x="0" y="295655"/>
                  </a:lnTo>
                  <a:lnTo>
                    <a:pt x="536448" y="295655"/>
                  </a:lnTo>
                  <a:lnTo>
                    <a:pt x="536448" y="0"/>
                  </a:lnTo>
                  <a:close/>
                </a:path>
              </a:pathLst>
            </a:custGeom>
            <a:ln w="20574">
              <a:solidFill>
                <a:srgbClr val="000000"/>
              </a:solidFill>
            </a:ln>
          </p:spPr>
          <p:txBody>
            <a:bodyPr wrap="square" lIns="0" tIns="0" rIns="0" bIns="0" rtlCol="0"/>
            <a:lstStyle/>
            <a:p/>
          </p:txBody>
        </p:sp>
      </p:grpSp>
      <p:sp>
        <p:nvSpPr>
          <p:cNvPr id="22" name="object 22"/>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Data Dictionary</a:t>
            </a:r>
            <a:r>
              <a:rPr dirty="0" sz="1850" spc="-5" b="1">
                <a:latin typeface="Arial"/>
                <a:cs typeface="Arial"/>
              </a:rPr>
              <a:t> </a:t>
            </a:r>
            <a:r>
              <a:rPr dirty="0" sz="1850" b="1">
                <a:latin typeface="Arial"/>
                <a:cs typeface="Arial"/>
              </a:rPr>
              <a:t>Structure</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15"/>
              </a:spcBef>
            </a:pPr>
            <a:endParaRPr sz="2750">
              <a:latin typeface="Arial"/>
              <a:cs typeface="Arial"/>
            </a:endParaRPr>
          </a:p>
          <a:p>
            <a:pPr marL="1099820">
              <a:lnSpc>
                <a:spcPct val="100000"/>
              </a:lnSpc>
            </a:pPr>
            <a:r>
              <a:rPr dirty="0" sz="1300" spc="-10" b="1">
                <a:latin typeface="Arial"/>
                <a:cs typeface="Arial"/>
              </a:rPr>
              <a:t>Oracle</a:t>
            </a:r>
            <a:r>
              <a:rPr dirty="0" sz="1300" spc="-15" b="1">
                <a:latin typeface="Arial"/>
                <a:cs typeface="Arial"/>
              </a:rPr>
              <a:t> </a:t>
            </a:r>
            <a:r>
              <a:rPr dirty="0" sz="1300" spc="-10" b="1">
                <a:latin typeface="Arial"/>
                <a:cs typeface="Arial"/>
              </a:rPr>
              <a:t>server</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marL="3162300">
              <a:lnSpc>
                <a:spcPct val="100000"/>
              </a:lnSpc>
              <a:spcBef>
                <a:spcPts val="930"/>
              </a:spcBef>
            </a:pPr>
            <a:r>
              <a:rPr dirty="0" sz="1300" spc="-10" b="1">
                <a:latin typeface="Arial"/>
                <a:cs typeface="Arial"/>
              </a:rPr>
              <a:t>Consists</a:t>
            </a:r>
            <a:r>
              <a:rPr dirty="0" sz="1300" spc="-15" b="1">
                <a:latin typeface="Arial"/>
                <a:cs typeface="Arial"/>
              </a:rPr>
              <a:t> </a:t>
            </a:r>
            <a:r>
              <a:rPr dirty="0" sz="1300" spc="-10" b="1">
                <a:latin typeface="Arial"/>
                <a:cs typeface="Arial"/>
              </a:rPr>
              <a:t>of:</a:t>
            </a:r>
            <a:endParaRPr sz="1300">
              <a:latin typeface="Arial"/>
              <a:cs typeface="Arial"/>
            </a:endParaRPr>
          </a:p>
          <a:p>
            <a:pPr marL="3434715" indent="-273050">
              <a:lnSpc>
                <a:spcPct val="100000"/>
              </a:lnSpc>
              <a:spcBef>
                <a:spcPts val="300"/>
              </a:spcBef>
              <a:buClr>
                <a:srgbClr val="FF0000"/>
              </a:buClr>
              <a:buFont typeface="Arial"/>
              <a:buChar char="–"/>
              <a:tabLst>
                <a:tab pos="3434715" algn="l"/>
                <a:tab pos="3435350" algn="l"/>
              </a:tabLst>
            </a:pPr>
            <a:r>
              <a:rPr dirty="0" sz="1300" spc="-10" b="1">
                <a:latin typeface="Arial"/>
                <a:cs typeface="Arial"/>
              </a:rPr>
              <a:t>Base tables</a:t>
            </a:r>
            <a:endParaRPr sz="1300">
              <a:latin typeface="Arial"/>
              <a:cs typeface="Arial"/>
            </a:endParaRPr>
          </a:p>
          <a:p>
            <a:pPr marL="3434715" indent="-273050">
              <a:lnSpc>
                <a:spcPct val="100000"/>
              </a:lnSpc>
              <a:spcBef>
                <a:spcPts val="300"/>
              </a:spcBef>
              <a:buClr>
                <a:srgbClr val="FF0000"/>
              </a:buClr>
              <a:buFont typeface="Arial"/>
              <a:buChar char="–"/>
              <a:tabLst>
                <a:tab pos="3434715" algn="l"/>
                <a:tab pos="3435350" algn="l"/>
              </a:tabLst>
            </a:pPr>
            <a:r>
              <a:rPr dirty="0" sz="1300" spc="-10" b="1">
                <a:latin typeface="Arial"/>
                <a:cs typeface="Arial"/>
              </a:rPr>
              <a:t>User-accessible views</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gn="ctr">
              <a:lnSpc>
                <a:spcPct val="100000"/>
              </a:lnSpc>
              <a:spcBef>
                <a:spcPts val="89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23" name="object 23"/>
          <p:cNvGrpSpPr/>
          <p:nvPr/>
        </p:nvGrpSpPr>
        <p:grpSpPr>
          <a:xfrm>
            <a:off x="2942082" y="2942844"/>
            <a:ext cx="685800" cy="1167130"/>
            <a:chOff x="2942082" y="2942844"/>
            <a:chExt cx="685800" cy="1167130"/>
          </a:xfrm>
        </p:grpSpPr>
        <p:sp>
          <p:nvSpPr>
            <p:cNvPr id="24" name="object 24"/>
            <p:cNvSpPr/>
            <p:nvPr/>
          </p:nvSpPr>
          <p:spPr>
            <a:xfrm>
              <a:off x="2942082" y="2942844"/>
              <a:ext cx="581660" cy="1156970"/>
            </a:xfrm>
            <a:custGeom>
              <a:avLst/>
              <a:gdLst/>
              <a:ahLst/>
              <a:cxnLst/>
              <a:rect l="l" t="t" r="r" b="b"/>
              <a:pathLst>
                <a:path w="581660" h="1156970">
                  <a:moveTo>
                    <a:pt x="0" y="10667"/>
                  </a:moveTo>
                  <a:lnTo>
                    <a:pt x="425957" y="10667"/>
                  </a:lnTo>
                </a:path>
                <a:path w="581660" h="1156970">
                  <a:moveTo>
                    <a:pt x="0" y="1156715"/>
                  </a:moveTo>
                  <a:lnTo>
                    <a:pt x="425957" y="1156715"/>
                  </a:lnTo>
                </a:path>
                <a:path w="581660" h="1156970">
                  <a:moveTo>
                    <a:pt x="416052" y="0"/>
                  </a:moveTo>
                  <a:lnTo>
                    <a:pt x="416052" y="1151381"/>
                  </a:lnTo>
                </a:path>
                <a:path w="581660" h="1156970">
                  <a:moveTo>
                    <a:pt x="416052" y="601979"/>
                  </a:moveTo>
                  <a:lnTo>
                    <a:pt x="581406" y="601979"/>
                  </a:lnTo>
                </a:path>
              </a:pathLst>
            </a:custGeom>
            <a:ln w="20574">
              <a:solidFill>
                <a:srgbClr val="000000"/>
              </a:solidFill>
            </a:ln>
          </p:spPr>
          <p:txBody>
            <a:bodyPr wrap="square" lIns="0" tIns="0" rIns="0" bIns="0" rtlCol="0"/>
            <a:lstStyle/>
            <a:p/>
          </p:txBody>
        </p:sp>
        <p:sp>
          <p:nvSpPr>
            <p:cNvPr id="25" name="object 25"/>
            <p:cNvSpPr/>
            <p:nvPr/>
          </p:nvSpPr>
          <p:spPr>
            <a:xfrm>
              <a:off x="3521964" y="3492245"/>
              <a:ext cx="106045" cy="106045"/>
            </a:xfrm>
            <a:custGeom>
              <a:avLst/>
              <a:gdLst/>
              <a:ahLst/>
              <a:cxnLst/>
              <a:rect l="l" t="t" r="r" b="b"/>
              <a:pathLst>
                <a:path w="106045" h="106045">
                  <a:moveTo>
                    <a:pt x="0" y="0"/>
                  </a:moveTo>
                  <a:lnTo>
                    <a:pt x="0" y="105917"/>
                  </a:lnTo>
                  <a:lnTo>
                    <a:pt x="105918" y="52577"/>
                  </a:lnTo>
                  <a:lnTo>
                    <a:pt x="0" y="0"/>
                  </a:lnTo>
                  <a:close/>
                </a:path>
              </a:pathLst>
            </a:custGeom>
            <a:solidFill>
              <a:srgbClr val="000000"/>
            </a:solidFill>
          </p:spPr>
          <p:txBody>
            <a:bodyPr wrap="square" lIns="0" tIns="0" rIns="0" bIns="0" rtlCol="0"/>
            <a:lstStyle/>
            <a:p/>
          </p:txBody>
        </p:sp>
      </p:grpSp>
      <p:sp>
        <p:nvSpPr>
          <p:cNvPr id="26" name="object 26"/>
          <p:cNvSpPr txBox="1"/>
          <p:nvPr/>
        </p:nvSpPr>
        <p:spPr>
          <a:xfrm>
            <a:off x="594613" y="5611157"/>
            <a:ext cx="6560184" cy="218630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Data Dictionary</a:t>
            </a:r>
            <a:r>
              <a:rPr dirty="0" sz="1300" spc="-15" b="1">
                <a:latin typeface="Arial"/>
                <a:cs typeface="Arial"/>
              </a:rPr>
              <a:t> </a:t>
            </a:r>
            <a:r>
              <a:rPr dirty="0" sz="1300" spc="-5" b="1">
                <a:latin typeface="Arial"/>
                <a:cs typeface="Arial"/>
              </a:rPr>
              <a:t>Structure</a:t>
            </a:r>
            <a:endParaRPr sz="1300">
              <a:latin typeface="Arial"/>
              <a:cs typeface="Arial"/>
            </a:endParaRPr>
          </a:p>
          <a:p>
            <a:pPr marL="136525" marR="140970">
              <a:lnSpc>
                <a:spcPct val="100000"/>
              </a:lnSpc>
              <a:spcBef>
                <a:spcPts val="359"/>
              </a:spcBef>
            </a:pPr>
            <a:r>
              <a:rPr dirty="0" sz="1300" spc="-5">
                <a:latin typeface="Times New Roman"/>
                <a:cs typeface="Times New Roman"/>
              </a:rPr>
              <a:t>Underlying </a:t>
            </a:r>
            <a:r>
              <a:rPr dirty="0" sz="1300">
                <a:latin typeface="Times New Roman"/>
                <a:cs typeface="Times New Roman"/>
              </a:rPr>
              <a:t>base tables </a:t>
            </a:r>
            <a:r>
              <a:rPr dirty="0" sz="1300" spc="-5">
                <a:latin typeface="Times New Roman"/>
                <a:cs typeface="Times New Roman"/>
              </a:rPr>
              <a:t>store </a:t>
            </a:r>
            <a:r>
              <a:rPr dirty="0" sz="1300">
                <a:latin typeface="Times New Roman"/>
                <a:cs typeface="Times New Roman"/>
              </a:rPr>
              <a:t>information about the associated database. Only the Oracle server  </a:t>
            </a:r>
            <a:r>
              <a:rPr dirty="0" sz="1300" spc="-5">
                <a:latin typeface="Times New Roman"/>
                <a:cs typeface="Times New Roman"/>
              </a:rPr>
              <a:t>should </a:t>
            </a:r>
            <a:r>
              <a:rPr dirty="0" sz="1300">
                <a:latin typeface="Times New Roman"/>
                <a:cs typeface="Times New Roman"/>
              </a:rPr>
              <a:t>write to and read </a:t>
            </a:r>
            <a:r>
              <a:rPr dirty="0" sz="1300" spc="-5">
                <a:latin typeface="Times New Roman"/>
                <a:cs typeface="Times New Roman"/>
              </a:rPr>
              <a:t>these </a:t>
            </a:r>
            <a:r>
              <a:rPr dirty="0" sz="1300">
                <a:latin typeface="Times New Roman"/>
                <a:cs typeface="Times New Roman"/>
              </a:rPr>
              <a:t>tables. </a:t>
            </a:r>
            <a:r>
              <a:rPr dirty="0" sz="1300" spc="-5">
                <a:latin typeface="Times New Roman"/>
                <a:cs typeface="Times New Roman"/>
              </a:rPr>
              <a:t>You </a:t>
            </a:r>
            <a:r>
              <a:rPr dirty="0" sz="1300">
                <a:latin typeface="Times New Roman"/>
                <a:cs typeface="Times New Roman"/>
              </a:rPr>
              <a:t>rarely access them</a:t>
            </a:r>
            <a:r>
              <a:rPr dirty="0" sz="1300" spc="-5">
                <a:latin typeface="Times New Roman"/>
                <a:cs typeface="Times New Roman"/>
              </a:rPr>
              <a:t> </a:t>
            </a:r>
            <a:r>
              <a:rPr dirty="0" sz="1300">
                <a:latin typeface="Times New Roman"/>
                <a:cs typeface="Times New Roman"/>
              </a:rPr>
              <a:t>directly.</a:t>
            </a:r>
            <a:endParaRPr sz="1300">
              <a:latin typeface="Times New Roman"/>
              <a:cs typeface="Times New Roman"/>
            </a:endParaRPr>
          </a:p>
          <a:p>
            <a:pPr marL="136525" marR="5080">
              <a:lnSpc>
                <a:spcPct val="99700"/>
              </a:lnSpc>
              <a:spcBef>
                <a:spcPts val="395"/>
              </a:spcBef>
            </a:pPr>
            <a:r>
              <a:rPr dirty="0" sz="1300">
                <a:latin typeface="Times New Roman"/>
                <a:cs typeface="Times New Roman"/>
              </a:rPr>
              <a:t>There are several views that </a:t>
            </a:r>
            <a:r>
              <a:rPr dirty="0" sz="1300" spc="-5">
                <a:latin typeface="Times New Roman"/>
                <a:cs typeface="Times New Roman"/>
              </a:rPr>
              <a:t>summarize </a:t>
            </a:r>
            <a:r>
              <a:rPr dirty="0" sz="1300">
                <a:latin typeface="Times New Roman"/>
                <a:cs typeface="Times New Roman"/>
              </a:rPr>
              <a:t>and display the information stored in the base tables of  the data dictionary. These views decode the base table </a:t>
            </a:r>
            <a:r>
              <a:rPr dirty="0" sz="1300" spc="-5">
                <a:latin typeface="Times New Roman"/>
                <a:cs typeface="Times New Roman"/>
              </a:rPr>
              <a:t>data </a:t>
            </a:r>
            <a:r>
              <a:rPr dirty="0" sz="1300">
                <a:latin typeface="Times New Roman"/>
                <a:cs typeface="Times New Roman"/>
              </a:rPr>
              <a:t>into useful information (such as user  or table names) using joins and </a:t>
            </a:r>
            <a:r>
              <a:rPr dirty="0" sz="1300">
                <a:latin typeface="Courier New"/>
                <a:cs typeface="Courier New"/>
              </a:rPr>
              <a:t>WHERE</a:t>
            </a:r>
            <a:r>
              <a:rPr dirty="0" sz="1300" spc="-434">
                <a:latin typeface="Courier New"/>
                <a:cs typeface="Courier New"/>
              </a:rPr>
              <a:t> </a:t>
            </a:r>
            <a:r>
              <a:rPr dirty="0" sz="1300" spc="-5">
                <a:latin typeface="Times New Roman"/>
                <a:cs typeface="Times New Roman"/>
              </a:rPr>
              <a:t>clauses to simplify </a:t>
            </a:r>
            <a:r>
              <a:rPr dirty="0" sz="1300">
                <a:latin typeface="Times New Roman"/>
                <a:cs typeface="Times New Roman"/>
              </a:rPr>
              <a:t>the information. </a:t>
            </a:r>
            <a:r>
              <a:rPr dirty="0" sz="1300" spc="-5">
                <a:latin typeface="Times New Roman"/>
                <a:cs typeface="Times New Roman"/>
              </a:rPr>
              <a:t>Most </a:t>
            </a:r>
            <a:r>
              <a:rPr dirty="0" sz="1300">
                <a:latin typeface="Times New Roman"/>
                <a:cs typeface="Times New Roman"/>
              </a:rPr>
              <a:t>users are given  access to the views rather than the </a:t>
            </a:r>
            <a:r>
              <a:rPr dirty="0" sz="1300" spc="-5">
                <a:latin typeface="Times New Roman"/>
                <a:cs typeface="Times New Roman"/>
              </a:rPr>
              <a:t>base</a:t>
            </a:r>
            <a:r>
              <a:rPr dirty="0" sz="1300" spc="-10">
                <a:latin typeface="Times New Roman"/>
                <a:cs typeface="Times New Roman"/>
              </a:rPr>
              <a:t> </a:t>
            </a:r>
            <a:r>
              <a:rPr dirty="0" sz="1300">
                <a:latin typeface="Times New Roman"/>
                <a:cs typeface="Times New Roman"/>
              </a:rPr>
              <a:t>tables.</a:t>
            </a:r>
            <a:endParaRPr sz="1300">
              <a:latin typeface="Times New Roman"/>
              <a:cs typeface="Times New Roman"/>
            </a:endParaRPr>
          </a:p>
          <a:p>
            <a:pPr marL="136525" marR="168910" indent="-635">
              <a:lnSpc>
                <a:spcPct val="100000"/>
              </a:lnSpc>
              <a:spcBef>
                <a:spcPts val="315"/>
              </a:spcBef>
            </a:pPr>
            <a:r>
              <a:rPr dirty="0" sz="1300">
                <a:latin typeface="Times New Roman"/>
                <a:cs typeface="Times New Roman"/>
              </a:rPr>
              <a:t>The Oracle </a:t>
            </a:r>
            <a:r>
              <a:rPr dirty="0" sz="1300" spc="-5">
                <a:latin typeface="Times New Roman"/>
                <a:cs typeface="Times New Roman"/>
              </a:rPr>
              <a:t>user </a:t>
            </a:r>
            <a:r>
              <a:rPr dirty="0" sz="1300">
                <a:latin typeface="Courier New"/>
                <a:cs typeface="Courier New"/>
              </a:rPr>
              <a:t>SYS</a:t>
            </a:r>
            <a:r>
              <a:rPr dirty="0" sz="1300" spc="-405">
                <a:latin typeface="Courier New"/>
                <a:cs typeface="Courier New"/>
              </a:rPr>
              <a:t> </a:t>
            </a:r>
            <a:r>
              <a:rPr dirty="0" sz="1300" spc="-5">
                <a:latin typeface="Times New Roman"/>
                <a:cs typeface="Times New Roman"/>
              </a:rPr>
              <a:t>owns </a:t>
            </a:r>
            <a:r>
              <a:rPr dirty="0" sz="1300">
                <a:latin typeface="Times New Roman"/>
                <a:cs typeface="Times New Roman"/>
              </a:rPr>
              <a:t>all </a:t>
            </a:r>
            <a:r>
              <a:rPr dirty="0" sz="1300" spc="-5">
                <a:latin typeface="Times New Roman"/>
                <a:cs typeface="Times New Roman"/>
              </a:rPr>
              <a:t>base </a:t>
            </a:r>
            <a:r>
              <a:rPr dirty="0" sz="1300">
                <a:latin typeface="Times New Roman"/>
                <a:cs typeface="Times New Roman"/>
              </a:rPr>
              <a:t>tables and </a:t>
            </a:r>
            <a:r>
              <a:rPr dirty="0" sz="1300" spc="-5">
                <a:latin typeface="Times New Roman"/>
                <a:cs typeface="Times New Roman"/>
              </a:rPr>
              <a:t>user-accessible views </a:t>
            </a:r>
            <a:r>
              <a:rPr dirty="0" sz="1300">
                <a:latin typeface="Times New Roman"/>
                <a:cs typeface="Times New Roman"/>
              </a:rPr>
              <a:t>of the data dictionary. No  Oracle user should </a:t>
            </a:r>
            <a:r>
              <a:rPr dirty="0" sz="1300" i="1">
                <a:latin typeface="Times New Roman"/>
                <a:cs typeface="Times New Roman"/>
              </a:rPr>
              <a:t>ever </a:t>
            </a:r>
            <a:r>
              <a:rPr dirty="0" sz="1300">
                <a:latin typeface="Times New Roman"/>
                <a:cs typeface="Times New Roman"/>
              </a:rPr>
              <a:t>alter (</a:t>
            </a:r>
            <a:r>
              <a:rPr dirty="0" sz="1300">
                <a:latin typeface="Courier New"/>
                <a:cs typeface="Courier New"/>
              </a:rPr>
              <a:t>UPDATE</a:t>
            </a:r>
            <a:r>
              <a:rPr dirty="0" sz="1300">
                <a:latin typeface="Times New Roman"/>
                <a:cs typeface="Times New Roman"/>
              </a:rPr>
              <a:t>, </a:t>
            </a:r>
            <a:r>
              <a:rPr dirty="0" sz="1300">
                <a:latin typeface="Courier New"/>
                <a:cs typeface="Courier New"/>
              </a:rPr>
              <a:t>DELETE</a:t>
            </a:r>
            <a:r>
              <a:rPr dirty="0" sz="1300">
                <a:latin typeface="Times New Roman"/>
                <a:cs typeface="Times New Roman"/>
              </a:rPr>
              <a:t>, </a:t>
            </a:r>
            <a:r>
              <a:rPr dirty="0" sz="1300" spc="-5">
                <a:latin typeface="Times New Roman"/>
                <a:cs typeface="Times New Roman"/>
              </a:rPr>
              <a:t>or </a:t>
            </a:r>
            <a:r>
              <a:rPr dirty="0" sz="1300">
                <a:latin typeface="Courier New"/>
                <a:cs typeface="Courier New"/>
              </a:rPr>
              <a:t>INSERT</a:t>
            </a:r>
            <a:r>
              <a:rPr dirty="0" sz="1300">
                <a:latin typeface="Times New Roman"/>
                <a:cs typeface="Times New Roman"/>
              </a:rPr>
              <a:t>) any </a:t>
            </a:r>
            <a:r>
              <a:rPr dirty="0" sz="1300" spc="-5">
                <a:latin typeface="Times New Roman"/>
                <a:cs typeface="Times New Roman"/>
              </a:rPr>
              <a:t>rows </a:t>
            </a:r>
            <a:r>
              <a:rPr dirty="0" sz="1300">
                <a:latin typeface="Times New Roman"/>
                <a:cs typeface="Times New Roman"/>
              </a:rPr>
              <a:t>or </a:t>
            </a:r>
            <a:r>
              <a:rPr dirty="0" sz="1300" spc="-5">
                <a:latin typeface="Times New Roman"/>
                <a:cs typeface="Times New Roman"/>
              </a:rPr>
              <a:t>schema </a:t>
            </a:r>
            <a:r>
              <a:rPr dirty="0" sz="1300">
                <a:latin typeface="Times New Roman"/>
                <a:cs typeface="Times New Roman"/>
              </a:rPr>
              <a:t>objects  contained in the </a:t>
            </a:r>
            <a:r>
              <a:rPr dirty="0" sz="1300">
                <a:latin typeface="Courier New"/>
                <a:cs typeface="Courier New"/>
              </a:rPr>
              <a:t>SYS</a:t>
            </a:r>
            <a:r>
              <a:rPr dirty="0" sz="1300" spc="-470">
                <a:latin typeface="Courier New"/>
                <a:cs typeface="Courier New"/>
              </a:rPr>
              <a:t> </a:t>
            </a:r>
            <a:r>
              <a:rPr dirty="0" sz="1300">
                <a:latin typeface="Times New Roman"/>
                <a:cs typeface="Times New Roman"/>
              </a:rPr>
              <a:t>schema, because such activity </a:t>
            </a:r>
            <a:r>
              <a:rPr dirty="0" sz="1300" spc="-5">
                <a:latin typeface="Times New Roman"/>
                <a:cs typeface="Times New Roman"/>
              </a:rPr>
              <a:t>can </a:t>
            </a:r>
            <a:r>
              <a:rPr dirty="0" sz="1300">
                <a:latin typeface="Times New Roman"/>
                <a:cs typeface="Times New Roman"/>
              </a:rPr>
              <a:t>compromise data integrity.</a:t>
            </a:r>
            <a:endParaRPr sz="1300">
              <a:latin typeface="Times New Roman"/>
              <a:cs typeface="Times New Roman"/>
            </a:endParaRPr>
          </a:p>
        </p:txBody>
      </p:sp>
      <p:sp>
        <p:nvSpPr>
          <p:cNvPr id="28" name="object 2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9" name="object 2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1</a:t>
            </a:r>
            <a:r>
              <a:rPr dirty="0" sz="800" spc="-125"/>
              <a:t>em</a:t>
            </a:r>
            <a:r>
              <a:rPr dirty="0" baseline="-30092" sz="1800" spc="-187" b="1">
                <a:latin typeface="Arial"/>
                <a:cs typeface="Arial"/>
              </a:rPr>
              <a:t>-</a:t>
            </a:r>
            <a:r>
              <a:rPr dirty="0" sz="800" spc="-125"/>
              <a:t>ai</a:t>
            </a:r>
            <a:r>
              <a:rPr dirty="0" baseline="-30092" sz="1800" spc="-187" b="1">
                <a:latin typeface="Arial"/>
                <a:cs typeface="Arial"/>
              </a:rPr>
              <a:t>4</a:t>
            </a:r>
            <a:r>
              <a:rPr dirty="0" sz="800" spc="-125"/>
              <a:t>l.</a:t>
            </a:r>
            <a:r>
              <a:rPr dirty="0" sz="800" spc="-155"/>
              <a:t> </a:t>
            </a:r>
            <a:r>
              <a:rPr dirty="0" sz="800" spc="-40"/>
              <a:t>Contact</a:t>
            </a:r>
            <a:endParaRPr sz="800">
              <a:latin typeface="Arial"/>
              <a:cs typeface="Arial"/>
            </a:endParaRPr>
          </a:p>
        </p:txBody>
      </p:sp>
      <p:sp>
        <p:nvSpPr>
          <p:cNvPr id="30" name="object 3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7" name="object 2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1</a:t>
            </a:r>
            <a:r>
              <a:rPr dirty="0" sz="800" spc="-125"/>
              <a:t>em</a:t>
            </a:r>
            <a:r>
              <a:rPr dirty="0" baseline="-30092" sz="1800" spc="-187" b="1">
                <a:latin typeface="Arial"/>
                <a:cs typeface="Arial"/>
              </a:rPr>
              <a:t>-</a:t>
            </a:r>
            <a:r>
              <a:rPr dirty="0" sz="800" spc="-125"/>
              <a:t>ai</a:t>
            </a:r>
            <a:r>
              <a:rPr dirty="0" baseline="-30092" sz="1800" spc="-187" b="1">
                <a:latin typeface="Arial"/>
                <a:cs typeface="Arial"/>
              </a:rPr>
              <a:t>5</a:t>
            </a:r>
            <a:r>
              <a:rPr dirty="0" sz="800" spc="-125"/>
              <a:t>l.</a:t>
            </a:r>
            <a:r>
              <a:rPr dirty="0" sz="800" spc="-155"/>
              <a:t> </a:t>
            </a:r>
            <a:r>
              <a:rPr dirty="0" sz="800" spc="-40"/>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049527" y="807973"/>
            <a:ext cx="4271010" cy="995044"/>
          </a:xfrm>
          <a:prstGeom prst="rect">
            <a:avLst/>
          </a:prstGeom>
        </p:spPr>
        <p:txBody>
          <a:bodyPr wrap="square" lIns="0" tIns="13970" rIns="0" bIns="0" rtlCol="0" vert="horz">
            <a:spAutoFit/>
          </a:bodyPr>
          <a:lstStyle/>
          <a:p>
            <a:pPr marL="1409065">
              <a:lnSpc>
                <a:spcPct val="100000"/>
              </a:lnSpc>
              <a:spcBef>
                <a:spcPts val="110"/>
              </a:spcBef>
            </a:pPr>
            <a:r>
              <a:rPr dirty="0" sz="1850" b="1">
                <a:latin typeface="Arial"/>
                <a:cs typeface="Arial"/>
              </a:rPr>
              <a:t>Data Dictionary</a:t>
            </a:r>
            <a:r>
              <a:rPr dirty="0" sz="1850" spc="-40" b="1">
                <a:latin typeface="Arial"/>
                <a:cs typeface="Arial"/>
              </a:rPr>
              <a:t> </a:t>
            </a:r>
            <a:r>
              <a:rPr dirty="0" sz="1850" b="1">
                <a:latin typeface="Arial"/>
                <a:cs typeface="Arial"/>
              </a:rPr>
              <a:t>Structure</a:t>
            </a:r>
            <a:endParaRPr sz="1850">
              <a:latin typeface="Arial"/>
              <a:cs typeface="Arial"/>
            </a:endParaRPr>
          </a:p>
          <a:p>
            <a:pPr>
              <a:lnSpc>
                <a:spcPct val="100000"/>
              </a:lnSpc>
              <a:spcBef>
                <a:spcPts val="30"/>
              </a:spcBef>
            </a:pPr>
            <a:endParaRPr sz="3050">
              <a:latin typeface="Arial"/>
              <a:cs typeface="Arial"/>
            </a:endParaRPr>
          </a:p>
          <a:p>
            <a:pPr marL="12700">
              <a:lnSpc>
                <a:spcPct val="100000"/>
              </a:lnSpc>
            </a:pPr>
            <a:r>
              <a:rPr dirty="0" sz="1550" spc="10">
                <a:latin typeface="Arial"/>
                <a:cs typeface="Arial"/>
              </a:rPr>
              <a:t>View naming</a:t>
            </a:r>
            <a:r>
              <a:rPr dirty="0" sz="1550" spc="-5">
                <a:latin typeface="Arial"/>
                <a:cs typeface="Arial"/>
              </a:rPr>
              <a:t> </a:t>
            </a:r>
            <a:r>
              <a:rPr dirty="0" sz="1550" spc="10">
                <a:latin typeface="Arial"/>
                <a:cs typeface="Arial"/>
              </a:rPr>
              <a:t>convention:</a:t>
            </a:r>
            <a:endParaRPr sz="1550">
              <a:latin typeface="Arial"/>
              <a:cs typeface="Arial"/>
            </a:endParaRPr>
          </a:p>
        </p:txBody>
      </p:sp>
      <p:graphicFrame>
        <p:nvGraphicFramePr>
          <p:cNvPr id="7" name="object 7"/>
          <p:cNvGraphicFramePr>
            <a:graphicFrameLocks noGrp="1"/>
          </p:cNvGraphicFramePr>
          <p:nvPr/>
        </p:nvGraphicFramePr>
        <p:xfrm>
          <a:off x="1573911" y="2018919"/>
          <a:ext cx="4619625" cy="1605915"/>
        </p:xfrm>
        <a:graphic>
          <a:graphicData uri="http://schemas.openxmlformats.org/drawingml/2006/table">
            <a:tbl>
              <a:tblPr firstRow="1" bandRow="1">
                <a:tableStyleId>{2D5ABB26-0587-4C30-8999-92F81FD0307C}</a:tableStyleId>
              </a:tblPr>
              <a:tblGrid>
                <a:gridCol w="1258570"/>
                <a:gridCol w="3329939"/>
              </a:tblGrid>
              <a:tr h="260603">
                <a:tc>
                  <a:txBody>
                    <a:bodyPr/>
                    <a:lstStyle/>
                    <a:p>
                      <a:pPr marL="65405">
                        <a:lnSpc>
                          <a:spcPct val="100000"/>
                        </a:lnSpc>
                        <a:spcBef>
                          <a:spcPts val="210"/>
                        </a:spcBef>
                      </a:pPr>
                      <a:r>
                        <a:rPr dirty="0" sz="1300" spc="-15" b="1">
                          <a:latin typeface="Arial"/>
                          <a:cs typeface="Arial"/>
                        </a:rPr>
                        <a:t>View</a:t>
                      </a:r>
                      <a:r>
                        <a:rPr dirty="0" sz="1300" spc="-10" b="1">
                          <a:latin typeface="Arial"/>
                          <a:cs typeface="Arial"/>
                        </a:rPr>
                        <a:t> Prefix</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6040">
                        <a:lnSpc>
                          <a:spcPct val="100000"/>
                        </a:lnSpc>
                        <a:spcBef>
                          <a:spcPts val="210"/>
                        </a:spcBef>
                      </a:pPr>
                      <a:r>
                        <a:rPr dirty="0" sz="1300" spc="-15" b="1">
                          <a:latin typeface="Arial"/>
                          <a:cs typeface="Arial"/>
                        </a:rPr>
                        <a:t>Purpose</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396240">
                <a:tc>
                  <a:txBody>
                    <a:bodyPr/>
                    <a:lstStyle/>
                    <a:p>
                      <a:pPr marL="65405">
                        <a:lnSpc>
                          <a:spcPct val="100000"/>
                        </a:lnSpc>
                        <a:spcBef>
                          <a:spcPts val="70"/>
                        </a:spcBef>
                      </a:pPr>
                      <a:r>
                        <a:rPr dirty="0" sz="1150" spc="-5">
                          <a:latin typeface="Courier New"/>
                          <a:cs typeface="Courier New"/>
                        </a:rPr>
                        <a:t>USER</a:t>
                      </a:r>
                      <a:endParaRPr sz="1150">
                        <a:latin typeface="Courier New"/>
                        <a:cs typeface="Courier New"/>
                      </a:endParaRPr>
                    </a:p>
                  </a:txBody>
                  <a:tcPr marL="0" marR="0" marB="0" marT="889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6040" marR="285115">
                        <a:lnSpc>
                          <a:spcPts val="1310"/>
                        </a:lnSpc>
                        <a:spcBef>
                          <a:spcPts val="275"/>
                        </a:spcBef>
                      </a:pPr>
                      <a:r>
                        <a:rPr dirty="0" sz="1150" spc="-10">
                          <a:latin typeface="Arial"/>
                          <a:cs typeface="Arial"/>
                        </a:rPr>
                        <a:t>User’s view (what </a:t>
                      </a:r>
                      <a:r>
                        <a:rPr dirty="0" sz="1150" spc="-5">
                          <a:latin typeface="Arial"/>
                          <a:cs typeface="Arial"/>
                        </a:rPr>
                        <a:t>is in </a:t>
                      </a:r>
                      <a:r>
                        <a:rPr dirty="0" sz="1150" spc="-10">
                          <a:latin typeface="Arial"/>
                          <a:cs typeface="Arial"/>
                        </a:rPr>
                        <a:t>your schema; what you  own)</a:t>
                      </a:r>
                      <a:endParaRPr sz="1150">
                        <a:latin typeface="Arial"/>
                        <a:cs typeface="Arial"/>
                      </a:endParaRPr>
                    </a:p>
                  </a:txBody>
                  <a:tcPr marL="0" marR="0" marB="0" marT="3492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273557">
                <a:tc>
                  <a:txBody>
                    <a:bodyPr/>
                    <a:lstStyle/>
                    <a:p>
                      <a:pPr marL="65405">
                        <a:lnSpc>
                          <a:spcPct val="100000"/>
                        </a:lnSpc>
                        <a:spcBef>
                          <a:spcPts val="70"/>
                        </a:spcBef>
                      </a:pPr>
                      <a:r>
                        <a:rPr dirty="0" sz="1150" spc="-5">
                          <a:latin typeface="Courier New"/>
                          <a:cs typeface="Courier New"/>
                        </a:rPr>
                        <a:t>ALL</a:t>
                      </a:r>
                      <a:endParaRPr sz="1150">
                        <a:latin typeface="Courier New"/>
                        <a:cs typeface="Courier New"/>
                      </a:endParaRPr>
                    </a:p>
                  </a:txBody>
                  <a:tcPr marL="0" marR="0" marB="0" marT="88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175"/>
                        </a:spcBef>
                      </a:pPr>
                      <a:r>
                        <a:rPr dirty="0" sz="1150" spc="-10">
                          <a:latin typeface="Arial"/>
                          <a:cs typeface="Arial"/>
                        </a:rPr>
                        <a:t>Expanded user’s view (what you can</a:t>
                      </a:r>
                      <a:r>
                        <a:rPr dirty="0" sz="1150" spc="30">
                          <a:latin typeface="Arial"/>
                          <a:cs typeface="Arial"/>
                        </a:rPr>
                        <a:t> </a:t>
                      </a:r>
                      <a:r>
                        <a:rPr dirty="0" sz="1150" spc="-10">
                          <a:latin typeface="Arial"/>
                          <a:cs typeface="Arial"/>
                        </a:rPr>
                        <a:t>access)</a:t>
                      </a:r>
                      <a:endParaRPr sz="1150">
                        <a:latin typeface="Arial"/>
                        <a:cs typeface="Arial"/>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414527">
                <a:tc>
                  <a:txBody>
                    <a:bodyPr/>
                    <a:lstStyle/>
                    <a:p>
                      <a:pPr marL="65405">
                        <a:lnSpc>
                          <a:spcPct val="100000"/>
                        </a:lnSpc>
                        <a:spcBef>
                          <a:spcPts val="75"/>
                        </a:spcBef>
                      </a:pPr>
                      <a:r>
                        <a:rPr dirty="0" sz="1150" spc="-5">
                          <a:latin typeface="Courier New"/>
                          <a:cs typeface="Courier New"/>
                        </a:rPr>
                        <a:t>DBA</a:t>
                      </a:r>
                      <a:endParaRPr sz="1150">
                        <a:latin typeface="Courier New"/>
                        <a:cs typeface="Courier New"/>
                      </a:endParaRPr>
                    </a:p>
                  </a:txBody>
                  <a:tcPr marL="0" marR="0" marB="0" marT="95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marR="624205">
                        <a:lnSpc>
                          <a:spcPct val="100000"/>
                        </a:lnSpc>
                        <a:spcBef>
                          <a:spcPts val="229"/>
                        </a:spcBef>
                      </a:pPr>
                      <a:r>
                        <a:rPr dirty="0" sz="1150" spc="-10">
                          <a:latin typeface="Arial"/>
                          <a:cs typeface="Arial"/>
                        </a:rPr>
                        <a:t>Database administrator’s view (what </a:t>
                      </a:r>
                      <a:r>
                        <a:rPr dirty="0" sz="1150" spc="-5">
                          <a:latin typeface="Arial"/>
                          <a:cs typeface="Arial"/>
                        </a:rPr>
                        <a:t>is </a:t>
                      </a:r>
                      <a:r>
                        <a:rPr dirty="0" sz="1150" spc="-10">
                          <a:latin typeface="Arial"/>
                          <a:cs typeface="Arial"/>
                        </a:rPr>
                        <a:t>in  everyone’s </a:t>
                      </a:r>
                      <a:r>
                        <a:rPr dirty="0" sz="1150" spc="-5">
                          <a:latin typeface="Arial"/>
                          <a:cs typeface="Arial"/>
                        </a:rPr>
                        <a:t>schemas)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40030">
                <a:tc>
                  <a:txBody>
                    <a:bodyPr/>
                    <a:lstStyle/>
                    <a:p>
                      <a:pPr marL="65405">
                        <a:lnSpc>
                          <a:spcPct val="100000"/>
                        </a:lnSpc>
                        <a:spcBef>
                          <a:spcPts val="70"/>
                        </a:spcBef>
                      </a:pPr>
                      <a:r>
                        <a:rPr dirty="0" sz="1150" spc="-5">
                          <a:latin typeface="Courier New"/>
                          <a:cs typeface="Courier New"/>
                        </a:rPr>
                        <a:t>V$</a:t>
                      </a:r>
                      <a:endParaRPr sz="1150">
                        <a:latin typeface="Courier New"/>
                        <a:cs typeface="Courier New"/>
                      </a:endParaRPr>
                    </a:p>
                  </a:txBody>
                  <a:tcPr marL="0" marR="0" marB="0" marT="889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9"/>
                        </a:spcBef>
                      </a:pPr>
                      <a:r>
                        <a:rPr dirty="0" sz="1150" spc="-10">
                          <a:latin typeface="Arial"/>
                          <a:cs typeface="Arial"/>
                        </a:rPr>
                        <a:t>Performance-related data</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txBox="1"/>
          <p:nvPr/>
        </p:nvSpPr>
        <p:spPr>
          <a:xfrm>
            <a:off x="594613" y="5611157"/>
            <a:ext cx="6573520" cy="3383279"/>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Data Dictionary Structure</a:t>
            </a:r>
            <a:r>
              <a:rPr dirty="0" sz="1300" spc="-15" b="1">
                <a:latin typeface="Arial"/>
                <a:cs typeface="Arial"/>
              </a:rPr>
              <a:t> </a:t>
            </a:r>
            <a:r>
              <a:rPr dirty="0" sz="1300" spc="-5" b="1">
                <a:latin typeface="Arial"/>
                <a:cs typeface="Arial"/>
              </a:rPr>
              <a:t>(continued)</a:t>
            </a:r>
            <a:endParaRPr sz="1300">
              <a:latin typeface="Arial"/>
              <a:cs typeface="Arial"/>
            </a:endParaRPr>
          </a:p>
          <a:p>
            <a:pPr marL="136525" marR="25400">
              <a:lnSpc>
                <a:spcPct val="98200"/>
              </a:lnSpc>
              <a:spcBef>
                <a:spcPts val="385"/>
              </a:spcBef>
            </a:pPr>
            <a:r>
              <a:rPr dirty="0" sz="1300">
                <a:latin typeface="Times New Roman"/>
                <a:cs typeface="Times New Roman"/>
              </a:rPr>
              <a:t>The data dictionary consists of </a:t>
            </a:r>
            <a:r>
              <a:rPr dirty="0" sz="1300" spc="-5">
                <a:latin typeface="Times New Roman"/>
                <a:cs typeface="Times New Roman"/>
              </a:rPr>
              <a:t>sets of views. In </a:t>
            </a:r>
            <a:r>
              <a:rPr dirty="0" sz="1300">
                <a:latin typeface="Times New Roman"/>
                <a:cs typeface="Times New Roman"/>
              </a:rPr>
              <a:t>many cases, a </a:t>
            </a:r>
            <a:r>
              <a:rPr dirty="0" sz="1300" spc="-5">
                <a:latin typeface="Times New Roman"/>
                <a:cs typeface="Times New Roman"/>
              </a:rPr>
              <a:t>set </a:t>
            </a:r>
            <a:r>
              <a:rPr dirty="0" sz="1300">
                <a:latin typeface="Times New Roman"/>
                <a:cs typeface="Times New Roman"/>
              </a:rPr>
              <a:t>consists of three views  containing similar information and distinguished from each other by their prefixes. For example,  there is a view named </a:t>
            </a:r>
            <a:r>
              <a:rPr dirty="0" sz="1300">
                <a:latin typeface="Courier New"/>
                <a:cs typeface="Courier New"/>
              </a:rPr>
              <a:t>USER_OBJECTS</a:t>
            </a:r>
            <a:r>
              <a:rPr dirty="0" sz="1300">
                <a:latin typeface="Times New Roman"/>
                <a:cs typeface="Times New Roman"/>
              </a:rPr>
              <a:t>, another named </a:t>
            </a:r>
            <a:r>
              <a:rPr dirty="0" sz="1300">
                <a:latin typeface="Courier New"/>
                <a:cs typeface="Courier New"/>
              </a:rPr>
              <a:t>ALL_OBJECTS</a:t>
            </a:r>
            <a:r>
              <a:rPr dirty="0" sz="1300">
                <a:latin typeface="Times New Roman"/>
                <a:cs typeface="Times New Roman"/>
              </a:rPr>
              <a:t>, and a third named  </a:t>
            </a:r>
            <a:r>
              <a:rPr dirty="0" sz="1300">
                <a:latin typeface="Courier New"/>
                <a:cs typeface="Courier New"/>
              </a:rPr>
              <a:t>DBA_OBJECTS</a:t>
            </a:r>
            <a:r>
              <a:rPr dirty="0" sz="1300">
                <a:latin typeface="Times New Roman"/>
                <a:cs typeface="Times New Roman"/>
              </a:rPr>
              <a:t>.</a:t>
            </a:r>
            <a:endParaRPr sz="1300">
              <a:latin typeface="Times New Roman"/>
              <a:cs typeface="Times New Roman"/>
            </a:endParaRPr>
          </a:p>
          <a:p>
            <a:pPr marL="136525" marR="26670">
              <a:lnSpc>
                <a:spcPct val="97300"/>
              </a:lnSpc>
              <a:spcBef>
                <a:spcPts val="509"/>
              </a:spcBef>
            </a:pPr>
            <a:r>
              <a:rPr dirty="0" sz="1300">
                <a:latin typeface="Times New Roman"/>
                <a:cs typeface="Times New Roman"/>
              </a:rPr>
              <a:t>These three views contain </a:t>
            </a:r>
            <a:r>
              <a:rPr dirty="0" sz="1300" spc="-5">
                <a:latin typeface="Times New Roman"/>
                <a:cs typeface="Times New Roman"/>
              </a:rPr>
              <a:t>similar </a:t>
            </a:r>
            <a:r>
              <a:rPr dirty="0" sz="1300">
                <a:latin typeface="Times New Roman"/>
                <a:cs typeface="Times New Roman"/>
              </a:rPr>
              <a:t>information about objects in the database, except that the  scope is different. </a:t>
            </a:r>
            <a:r>
              <a:rPr dirty="0" sz="1300">
                <a:latin typeface="Courier New"/>
                <a:cs typeface="Courier New"/>
              </a:rPr>
              <a:t>USER_OBJECTS</a:t>
            </a:r>
            <a:r>
              <a:rPr dirty="0" sz="1300" spc="-465">
                <a:latin typeface="Courier New"/>
                <a:cs typeface="Courier New"/>
              </a:rPr>
              <a:t> </a:t>
            </a:r>
            <a:r>
              <a:rPr dirty="0" sz="1300">
                <a:latin typeface="Times New Roman"/>
                <a:cs typeface="Times New Roman"/>
              </a:rPr>
              <a:t>contains information about </a:t>
            </a:r>
            <a:r>
              <a:rPr dirty="0" sz="1300" spc="-5">
                <a:latin typeface="Times New Roman"/>
                <a:cs typeface="Times New Roman"/>
              </a:rPr>
              <a:t>objects </a:t>
            </a:r>
            <a:r>
              <a:rPr dirty="0" sz="1300">
                <a:latin typeface="Times New Roman"/>
                <a:cs typeface="Times New Roman"/>
              </a:rPr>
              <a:t>that you </a:t>
            </a:r>
            <a:r>
              <a:rPr dirty="0" sz="1300" spc="-5">
                <a:latin typeface="Times New Roman"/>
                <a:cs typeface="Times New Roman"/>
              </a:rPr>
              <a:t>own </a:t>
            </a:r>
            <a:r>
              <a:rPr dirty="0" sz="1300">
                <a:latin typeface="Times New Roman"/>
                <a:cs typeface="Times New Roman"/>
              </a:rPr>
              <a:t>or created.  </a:t>
            </a:r>
            <a:r>
              <a:rPr dirty="0" sz="1300">
                <a:latin typeface="Courier New"/>
                <a:cs typeface="Courier New"/>
              </a:rPr>
              <a:t>ALL_OBJECTS</a:t>
            </a:r>
            <a:r>
              <a:rPr dirty="0" sz="1300" spc="-470">
                <a:latin typeface="Courier New"/>
                <a:cs typeface="Courier New"/>
              </a:rPr>
              <a:t> </a:t>
            </a:r>
            <a:r>
              <a:rPr dirty="0" sz="1300">
                <a:latin typeface="Times New Roman"/>
                <a:cs typeface="Times New Roman"/>
              </a:rPr>
              <a:t>contains information about all objects to which </a:t>
            </a:r>
            <a:r>
              <a:rPr dirty="0" sz="1300" spc="-5">
                <a:latin typeface="Times New Roman"/>
                <a:cs typeface="Times New Roman"/>
              </a:rPr>
              <a:t>you </a:t>
            </a:r>
            <a:r>
              <a:rPr dirty="0" sz="1300">
                <a:latin typeface="Times New Roman"/>
                <a:cs typeface="Times New Roman"/>
              </a:rPr>
              <a:t>have access.</a:t>
            </a:r>
            <a:endParaRPr sz="1300">
              <a:latin typeface="Times New Roman"/>
              <a:cs typeface="Times New Roman"/>
            </a:endParaRPr>
          </a:p>
          <a:p>
            <a:pPr marL="136525" marR="109220">
              <a:lnSpc>
                <a:spcPct val="100000"/>
              </a:lnSpc>
            </a:pPr>
            <a:r>
              <a:rPr dirty="0" sz="1300">
                <a:latin typeface="Courier New"/>
                <a:cs typeface="Courier New"/>
              </a:rPr>
              <a:t>DBA_OBJECTS </a:t>
            </a:r>
            <a:r>
              <a:rPr dirty="0" sz="1300">
                <a:latin typeface="Times New Roman"/>
                <a:cs typeface="Times New Roman"/>
              </a:rPr>
              <a:t>contains information on </a:t>
            </a:r>
            <a:r>
              <a:rPr dirty="0" sz="1300" spc="-5">
                <a:latin typeface="Times New Roman"/>
                <a:cs typeface="Times New Roman"/>
              </a:rPr>
              <a:t>all </a:t>
            </a:r>
            <a:r>
              <a:rPr dirty="0" sz="1300">
                <a:latin typeface="Times New Roman"/>
                <a:cs typeface="Times New Roman"/>
              </a:rPr>
              <a:t>objects that are owned by all </a:t>
            </a:r>
            <a:r>
              <a:rPr dirty="0" sz="1300" spc="-5">
                <a:latin typeface="Times New Roman"/>
                <a:cs typeface="Times New Roman"/>
              </a:rPr>
              <a:t>users. For views </a:t>
            </a:r>
            <a:r>
              <a:rPr dirty="0" sz="1300">
                <a:latin typeface="Times New Roman"/>
                <a:cs typeface="Times New Roman"/>
              </a:rPr>
              <a:t>that  are prefixed with </a:t>
            </a:r>
            <a:r>
              <a:rPr dirty="0" sz="1300">
                <a:latin typeface="Courier New"/>
                <a:cs typeface="Courier New"/>
              </a:rPr>
              <a:t>ALL</a:t>
            </a:r>
            <a:r>
              <a:rPr dirty="0" sz="1300" spc="-430">
                <a:latin typeface="Courier New"/>
                <a:cs typeface="Courier New"/>
              </a:rPr>
              <a:t> </a:t>
            </a:r>
            <a:r>
              <a:rPr dirty="0" sz="1300">
                <a:latin typeface="Times New Roman"/>
                <a:cs typeface="Times New Roman"/>
              </a:rPr>
              <a:t>or </a:t>
            </a:r>
            <a:r>
              <a:rPr dirty="0" sz="1300" spc="-5">
                <a:latin typeface="Courier New"/>
                <a:cs typeface="Courier New"/>
              </a:rPr>
              <a:t>DBA</a:t>
            </a:r>
            <a:r>
              <a:rPr dirty="0" sz="1300" spc="-5">
                <a:latin typeface="Times New Roman"/>
                <a:cs typeface="Times New Roman"/>
              </a:rPr>
              <a:t>, </a:t>
            </a:r>
            <a:r>
              <a:rPr dirty="0" sz="1300">
                <a:latin typeface="Times New Roman"/>
                <a:cs typeface="Times New Roman"/>
              </a:rPr>
              <a:t>there is usually an </a:t>
            </a:r>
            <a:r>
              <a:rPr dirty="0" sz="1300" spc="-5">
                <a:latin typeface="Times New Roman"/>
                <a:cs typeface="Times New Roman"/>
              </a:rPr>
              <a:t>additional </a:t>
            </a:r>
            <a:r>
              <a:rPr dirty="0" sz="1300">
                <a:latin typeface="Times New Roman"/>
                <a:cs typeface="Times New Roman"/>
              </a:rPr>
              <a:t>column in the view named </a:t>
            </a:r>
            <a:r>
              <a:rPr dirty="0" sz="1300">
                <a:latin typeface="Courier New"/>
                <a:cs typeface="Courier New"/>
              </a:rPr>
              <a:t>OWNER</a:t>
            </a:r>
            <a:endParaRPr sz="1300">
              <a:latin typeface="Courier New"/>
              <a:cs typeface="Courier New"/>
            </a:endParaRPr>
          </a:p>
          <a:p>
            <a:pPr marL="136525">
              <a:lnSpc>
                <a:spcPct val="100000"/>
              </a:lnSpc>
              <a:spcBef>
                <a:spcPts val="75"/>
              </a:spcBef>
            </a:pPr>
            <a:r>
              <a:rPr dirty="0" sz="1300">
                <a:latin typeface="Times New Roman"/>
                <a:cs typeface="Times New Roman"/>
              </a:rPr>
              <a:t>to identify </a:t>
            </a:r>
            <a:r>
              <a:rPr dirty="0" sz="1300" spc="-5">
                <a:latin typeface="Times New Roman"/>
                <a:cs typeface="Times New Roman"/>
              </a:rPr>
              <a:t>who owns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object.</a:t>
            </a:r>
            <a:endParaRPr sz="1300">
              <a:latin typeface="Times New Roman"/>
              <a:cs typeface="Times New Roman"/>
            </a:endParaRPr>
          </a:p>
          <a:p>
            <a:pPr marL="136525" marR="5080">
              <a:lnSpc>
                <a:spcPct val="101200"/>
              </a:lnSpc>
              <a:spcBef>
                <a:spcPts val="290"/>
              </a:spcBef>
            </a:pPr>
            <a:r>
              <a:rPr dirty="0" sz="1300">
                <a:latin typeface="Times New Roman"/>
                <a:cs typeface="Times New Roman"/>
              </a:rPr>
              <a:t>There is also a </a:t>
            </a:r>
            <a:r>
              <a:rPr dirty="0" sz="1300" spc="-5">
                <a:latin typeface="Times New Roman"/>
                <a:cs typeface="Times New Roman"/>
              </a:rPr>
              <a:t>set </a:t>
            </a:r>
            <a:r>
              <a:rPr dirty="0" sz="1300">
                <a:latin typeface="Times New Roman"/>
                <a:cs typeface="Times New Roman"/>
              </a:rPr>
              <a:t>of views that is prefixed </a:t>
            </a:r>
            <a:r>
              <a:rPr dirty="0" sz="1300" spc="-5">
                <a:latin typeface="Times New Roman"/>
                <a:cs typeface="Times New Roman"/>
              </a:rPr>
              <a:t>with </a:t>
            </a:r>
            <a:r>
              <a:rPr dirty="0" sz="1300" spc="-5">
                <a:latin typeface="Courier New"/>
                <a:cs typeface="Courier New"/>
              </a:rPr>
              <a:t>v$</a:t>
            </a:r>
            <a:r>
              <a:rPr dirty="0" sz="1300" spc="-5">
                <a:latin typeface="Times New Roman"/>
                <a:cs typeface="Times New Roman"/>
              </a:rPr>
              <a:t>. </a:t>
            </a:r>
            <a:r>
              <a:rPr dirty="0" sz="1300">
                <a:latin typeface="Times New Roman"/>
                <a:cs typeface="Times New Roman"/>
              </a:rPr>
              <a:t>These views are dynamic in nature and hold  information about performance. </a:t>
            </a:r>
            <a:r>
              <a:rPr dirty="0" sz="1300" spc="-5">
                <a:latin typeface="Times New Roman"/>
                <a:cs typeface="Times New Roman"/>
              </a:rPr>
              <a:t>Dynamic </a:t>
            </a:r>
            <a:r>
              <a:rPr dirty="0" sz="1300">
                <a:latin typeface="Times New Roman"/>
                <a:cs typeface="Times New Roman"/>
              </a:rPr>
              <a:t>performance tables are not true tables, and they </a:t>
            </a:r>
            <a:r>
              <a:rPr dirty="0" sz="1300" spc="-5">
                <a:latin typeface="Times New Roman"/>
                <a:cs typeface="Times New Roman"/>
              </a:rPr>
              <a:t>should  </a:t>
            </a:r>
            <a:r>
              <a:rPr dirty="0" sz="1300">
                <a:latin typeface="Times New Roman"/>
                <a:cs typeface="Times New Roman"/>
              </a:rPr>
              <a:t>not be </a:t>
            </a:r>
            <a:r>
              <a:rPr dirty="0" sz="1300" spc="-5">
                <a:latin typeface="Times New Roman"/>
                <a:cs typeface="Times New Roman"/>
              </a:rPr>
              <a:t>accessed by most users. </a:t>
            </a:r>
            <a:r>
              <a:rPr dirty="0" sz="1300">
                <a:latin typeface="Times New Roman"/>
                <a:cs typeface="Times New Roman"/>
              </a:rPr>
              <a:t>However, database administrators can </a:t>
            </a:r>
            <a:r>
              <a:rPr dirty="0" sz="1300" spc="-5">
                <a:latin typeface="Times New Roman"/>
                <a:cs typeface="Times New Roman"/>
              </a:rPr>
              <a:t>query </a:t>
            </a:r>
            <a:r>
              <a:rPr dirty="0" sz="1300">
                <a:latin typeface="Times New Roman"/>
                <a:cs typeface="Times New Roman"/>
              </a:rPr>
              <a:t>and create </a:t>
            </a:r>
            <a:r>
              <a:rPr dirty="0" sz="1300" spc="-5">
                <a:latin typeface="Times New Roman"/>
                <a:cs typeface="Times New Roman"/>
              </a:rPr>
              <a:t>views on  </a:t>
            </a:r>
            <a:r>
              <a:rPr dirty="0" sz="1300">
                <a:latin typeface="Times New Roman"/>
                <a:cs typeface="Times New Roman"/>
              </a:rPr>
              <a:t>the tables and grant access to </a:t>
            </a:r>
            <a:r>
              <a:rPr dirty="0" sz="1300" spc="-5">
                <a:latin typeface="Times New Roman"/>
                <a:cs typeface="Times New Roman"/>
              </a:rPr>
              <a:t>those </a:t>
            </a:r>
            <a:r>
              <a:rPr dirty="0" sz="1300">
                <a:latin typeface="Times New Roman"/>
                <a:cs typeface="Times New Roman"/>
              </a:rPr>
              <a:t>views to other </a:t>
            </a:r>
            <a:r>
              <a:rPr dirty="0" sz="1300" spc="-5">
                <a:latin typeface="Times New Roman"/>
                <a:cs typeface="Times New Roman"/>
              </a:rPr>
              <a:t>users. </a:t>
            </a:r>
            <a:r>
              <a:rPr dirty="0" sz="1300">
                <a:latin typeface="Times New Roman"/>
                <a:cs typeface="Times New Roman"/>
              </a:rPr>
              <a:t>This course does not go into details  about these</a:t>
            </a:r>
            <a:r>
              <a:rPr dirty="0" sz="1300" spc="-15">
                <a:latin typeface="Times New Roman"/>
                <a:cs typeface="Times New Roman"/>
              </a:rPr>
              <a:t> </a:t>
            </a:r>
            <a:r>
              <a:rPr dirty="0" sz="1300">
                <a:latin typeface="Times New Roman"/>
                <a:cs typeface="Times New Roman"/>
              </a:rPr>
              <a:t>views.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How to Use </a:t>
            </a:r>
            <a:r>
              <a:rPr dirty="0" sz="1850" spc="5" b="1">
                <a:latin typeface="Arial"/>
                <a:cs typeface="Arial"/>
              </a:rPr>
              <a:t>the </a:t>
            </a:r>
            <a:r>
              <a:rPr dirty="0" sz="1850" b="1">
                <a:latin typeface="Arial"/>
                <a:cs typeface="Arial"/>
              </a:rPr>
              <a:t>Dictionary</a:t>
            </a:r>
            <a:r>
              <a:rPr dirty="0" sz="1850" spc="-20" b="1">
                <a:latin typeface="Arial"/>
                <a:cs typeface="Arial"/>
              </a:rPr>
              <a:t> </a:t>
            </a:r>
            <a:r>
              <a:rPr dirty="0" sz="1850" spc="5" b="1">
                <a:latin typeface="Arial"/>
                <a:cs typeface="Arial"/>
              </a:rPr>
              <a:t>Views</a:t>
            </a:r>
            <a:endParaRPr sz="1850">
              <a:latin typeface="Arial"/>
              <a:cs typeface="Arial"/>
            </a:endParaRPr>
          </a:p>
          <a:p>
            <a:pPr>
              <a:lnSpc>
                <a:spcPct val="100000"/>
              </a:lnSpc>
              <a:spcBef>
                <a:spcPts val="45"/>
              </a:spcBef>
            </a:pPr>
            <a:endParaRPr sz="2750">
              <a:latin typeface="Arial"/>
              <a:cs typeface="Arial"/>
            </a:endParaRPr>
          </a:p>
          <a:p>
            <a:pPr marL="446405" marR="471805">
              <a:lnSpc>
                <a:spcPct val="107700"/>
              </a:lnSpc>
              <a:spcBef>
                <a:spcPts val="5"/>
              </a:spcBef>
            </a:pPr>
            <a:r>
              <a:rPr dirty="0" sz="1550" spc="5">
                <a:latin typeface="Arial"/>
                <a:cs typeface="Arial"/>
              </a:rPr>
              <a:t>Start with </a:t>
            </a:r>
            <a:r>
              <a:rPr dirty="0" sz="1550" spc="10">
                <a:latin typeface="Courier New"/>
                <a:cs typeface="Courier New"/>
              </a:rPr>
              <a:t>DICTIONARY</a:t>
            </a:r>
            <a:r>
              <a:rPr dirty="0" sz="1550" spc="10">
                <a:latin typeface="Arial"/>
                <a:cs typeface="Arial"/>
              </a:rPr>
              <a:t>. </a:t>
            </a:r>
            <a:r>
              <a:rPr dirty="0" sz="1550" spc="5">
                <a:latin typeface="Arial"/>
                <a:cs typeface="Arial"/>
              </a:rPr>
              <a:t>It </a:t>
            </a:r>
            <a:r>
              <a:rPr dirty="0" sz="1550" spc="10">
                <a:latin typeface="Arial"/>
                <a:cs typeface="Arial"/>
              </a:rPr>
              <a:t>contains the names and </a:t>
            </a:r>
            <a:r>
              <a:rPr dirty="0" sz="1550" spc="5">
                <a:latin typeface="Arial"/>
                <a:cs typeface="Arial"/>
              </a:rPr>
              <a:t>descriptions  of </a:t>
            </a:r>
            <a:r>
              <a:rPr dirty="0" sz="1550" spc="10">
                <a:latin typeface="Arial"/>
                <a:cs typeface="Arial"/>
              </a:rPr>
              <a:t>the </a:t>
            </a:r>
            <a:r>
              <a:rPr dirty="0" sz="1550" spc="5">
                <a:latin typeface="Arial"/>
                <a:cs typeface="Arial"/>
              </a:rPr>
              <a:t>dictionary tables </a:t>
            </a:r>
            <a:r>
              <a:rPr dirty="0" sz="1550" spc="10">
                <a:latin typeface="Arial"/>
                <a:cs typeface="Arial"/>
              </a:rPr>
              <a:t>and</a:t>
            </a:r>
            <a:r>
              <a:rPr dirty="0" sz="1550" spc="5">
                <a:latin typeface="Arial"/>
                <a:cs typeface="Arial"/>
              </a:rPr>
              <a:t> </a:t>
            </a:r>
            <a:r>
              <a:rPr dirty="0" sz="1550" spc="10">
                <a:latin typeface="Arial"/>
                <a:cs typeface="Arial"/>
              </a:rPr>
              <a:t>views.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253489" y="2376677"/>
            <a:ext cx="5188585" cy="262255"/>
          </a:xfrm>
          <a:prstGeom prst="rect">
            <a:avLst/>
          </a:prstGeom>
          <a:solidFill>
            <a:srgbClr val="CCCCCC"/>
          </a:solidFill>
          <a:ln w="20574">
            <a:solidFill>
              <a:srgbClr val="000000"/>
            </a:solidFill>
          </a:ln>
        </p:spPr>
        <p:txBody>
          <a:bodyPr wrap="square" lIns="0" tIns="11430" rIns="0" bIns="0" rtlCol="0" vert="horz">
            <a:spAutoFit/>
          </a:bodyPr>
          <a:lstStyle/>
          <a:p>
            <a:pPr marL="76200">
              <a:lnSpc>
                <a:spcPct val="100000"/>
              </a:lnSpc>
              <a:spcBef>
                <a:spcPts val="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DICTIONARY</a:t>
            </a:r>
            <a:endParaRPr sz="1300">
              <a:latin typeface="Courier New"/>
              <a:cs typeface="Courier New"/>
            </a:endParaRPr>
          </a:p>
        </p:txBody>
      </p:sp>
      <p:sp>
        <p:nvSpPr>
          <p:cNvPr id="5" name="object 5"/>
          <p:cNvSpPr txBox="1"/>
          <p:nvPr/>
        </p:nvSpPr>
        <p:spPr>
          <a:xfrm>
            <a:off x="1243583" y="3450335"/>
            <a:ext cx="5188585" cy="62611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530"/>
              </a:lnSpc>
            </a:pPr>
            <a:r>
              <a:rPr dirty="0" sz="1300" spc="-15" b="1">
                <a:latin typeface="Courier New"/>
                <a:cs typeface="Courier New"/>
              </a:rPr>
              <a:t>SELECT</a:t>
            </a:r>
            <a:r>
              <a:rPr dirty="0" sz="1300" spc="-25" b="1">
                <a:latin typeface="Courier New"/>
                <a:cs typeface="Courier New"/>
              </a:rPr>
              <a:t> </a:t>
            </a:r>
            <a:r>
              <a:rPr dirty="0" sz="1300" spc="-10" b="1">
                <a:latin typeface="Courier New"/>
                <a:cs typeface="Courier New"/>
              </a:rPr>
              <a:t>*</a:t>
            </a:r>
            <a:endParaRPr sz="1300">
              <a:latin typeface="Courier New"/>
              <a:cs typeface="Courier New"/>
            </a:endParaRPr>
          </a:p>
          <a:p>
            <a:pPr marL="76200">
              <a:lnSpc>
                <a:spcPts val="1545"/>
              </a:lnSpc>
              <a:tabLst>
                <a:tab pos="758825" algn="l"/>
              </a:tabLst>
            </a:pPr>
            <a:r>
              <a:rPr dirty="0" sz="1300" spc="-15" b="1">
                <a:latin typeface="Courier New"/>
                <a:cs typeface="Courier New"/>
              </a:rPr>
              <a:t>FROM	</a:t>
            </a:r>
            <a:r>
              <a:rPr dirty="0" sz="1300" spc="-20" b="1">
                <a:latin typeface="Courier New"/>
                <a:cs typeface="Courier New"/>
              </a:rPr>
              <a:t>dictionary</a:t>
            </a:r>
            <a:endParaRPr sz="1300">
              <a:latin typeface="Courier New"/>
              <a:cs typeface="Courier New"/>
            </a:endParaRPr>
          </a:p>
          <a:p>
            <a:pPr marL="76200">
              <a:lnSpc>
                <a:spcPts val="1550"/>
              </a:lnSpc>
              <a:tabLst>
                <a:tab pos="758825" algn="l"/>
              </a:tabLst>
            </a:pPr>
            <a:r>
              <a:rPr dirty="0" sz="1300" spc="-15" b="1">
                <a:latin typeface="Courier New"/>
                <a:cs typeface="Courier New"/>
              </a:rPr>
              <a:t>WHERE	</a:t>
            </a:r>
            <a:r>
              <a:rPr dirty="0" sz="1300" spc="-20" b="1">
                <a:latin typeface="Courier New"/>
                <a:cs typeface="Courier New"/>
              </a:rPr>
              <a:t>table_name </a:t>
            </a:r>
            <a:r>
              <a:rPr dirty="0" sz="1300" spc="-10" b="1">
                <a:latin typeface="Courier New"/>
                <a:cs typeface="Courier New"/>
              </a:rPr>
              <a:t>= </a:t>
            </a:r>
            <a:r>
              <a:rPr dirty="0" sz="1300" spc="-20" b="1">
                <a:latin typeface="Courier New"/>
                <a:cs typeface="Courier New"/>
              </a:rPr>
              <a:t>'USER_OBJECTS';</a:t>
            </a:r>
            <a:endParaRPr sz="1300">
              <a:latin typeface="Courier New"/>
              <a:cs typeface="Courier New"/>
            </a:endParaRPr>
          </a:p>
        </p:txBody>
      </p:sp>
      <p:grpSp>
        <p:nvGrpSpPr>
          <p:cNvPr id="6" name="object 6"/>
          <p:cNvGrpSpPr/>
          <p:nvPr/>
        </p:nvGrpSpPr>
        <p:grpSpPr>
          <a:xfrm>
            <a:off x="1307973" y="2757297"/>
            <a:ext cx="3187065" cy="529590"/>
            <a:chOff x="1307973" y="2757297"/>
            <a:chExt cx="3187065" cy="529590"/>
          </a:xfrm>
        </p:grpSpPr>
        <p:sp>
          <p:nvSpPr>
            <p:cNvPr id="7" name="object 7"/>
            <p:cNvSpPr/>
            <p:nvPr/>
          </p:nvSpPr>
          <p:spPr>
            <a:xfrm>
              <a:off x="1315212" y="2764535"/>
              <a:ext cx="3172206" cy="515874"/>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311402" y="2760725"/>
              <a:ext cx="3180080" cy="523240"/>
            </a:xfrm>
            <a:custGeom>
              <a:avLst/>
              <a:gdLst/>
              <a:ahLst/>
              <a:cxnLst/>
              <a:rect l="l" t="t" r="r" b="b"/>
              <a:pathLst>
                <a:path w="3180079" h="523239">
                  <a:moveTo>
                    <a:pt x="3179826" y="0"/>
                  </a:moveTo>
                  <a:lnTo>
                    <a:pt x="0" y="0"/>
                  </a:lnTo>
                  <a:lnTo>
                    <a:pt x="0" y="522731"/>
                  </a:lnTo>
                  <a:lnTo>
                    <a:pt x="3179826" y="522731"/>
                  </a:lnTo>
                  <a:lnTo>
                    <a:pt x="3179826" y="0"/>
                  </a:lnTo>
                  <a:close/>
                </a:path>
              </a:pathLst>
            </a:custGeom>
            <a:ln w="6857">
              <a:solidFill>
                <a:srgbClr val="000000"/>
              </a:solidFill>
            </a:ln>
          </p:spPr>
          <p:txBody>
            <a:bodyPr wrap="square" lIns="0" tIns="0" rIns="0" bIns="0" rtlCol="0"/>
            <a:lstStyle/>
            <a:p/>
          </p:txBody>
        </p:sp>
      </p:grpSp>
      <p:grpSp>
        <p:nvGrpSpPr>
          <p:cNvPr id="9" name="object 9"/>
          <p:cNvGrpSpPr/>
          <p:nvPr/>
        </p:nvGrpSpPr>
        <p:grpSpPr>
          <a:xfrm>
            <a:off x="1317879" y="4188333"/>
            <a:ext cx="2376805" cy="340995"/>
            <a:chOff x="1317879" y="4188333"/>
            <a:chExt cx="2376805" cy="340995"/>
          </a:xfrm>
        </p:grpSpPr>
        <p:sp>
          <p:nvSpPr>
            <p:cNvPr id="10" name="object 10"/>
            <p:cNvSpPr/>
            <p:nvPr/>
          </p:nvSpPr>
          <p:spPr>
            <a:xfrm>
              <a:off x="1325117" y="4195572"/>
              <a:ext cx="2362961" cy="326898"/>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1321307" y="4191762"/>
              <a:ext cx="2369820" cy="334010"/>
            </a:xfrm>
            <a:custGeom>
              <a:avLst/>
              <a:gdLst/>
              <a:ahLst/>
              <a:cxnLst/>
              <a:rect l="l" t="t" r="r" b="b"/>
              <a:pathLst>
                <a:path w="2369820" h="334010">
                  <a:moveTo>
                    <a:pt x="2369820" y="0"/>
                  </a:moveTo>
                  <a:lnTo>
                    <a:pt x="0" y="0"/>
                  </a:lnTo>
                  <a:lnTo>
                    <a:pt x="0" y="333756"/>
                  </a:lnTo>
                  <a:lnTo>
                    <a:pt x="2369820" y="333756"/>
                  </a:lnTo>
                  <a:lnTo>
                    <a:pt x="2369820" y="0"/>
                  </a:lnTo>
                  <a:close/>
                </a:path>
              </a:pathLst>
            </a:custGeom>
            <a:ln w="6857">
              <a:solidFill>
                <a:srgbClr val="000000"/>
              </a:solidFill>
            </a:ln>
          </p:spPr>
          <p:txBody>
            <a:bodyPr wrap="square" lIns="0" tIns="0" rIns="0" bIns="0" rtlCol="0"/>
            <a:lstStyle/>
            <a:p/>
          </p:txBody>
        </p:sp>
      </p:grpSp>
      <p:sp>
        <p:nvSpPr>
          <p:cNvPr id="12" name="object 12"/>
          <p:cNvSpPr txBox="1"/>
          <p:nvPr/>
        </p:nvSpPr>
        <p:spPr>
          <a:xfrm>
            <a:off x="594613" y="5611157"/>
            <a:ext cx="6581775" cy="338582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How to Use the Dictionary </a:t>
            </a:r>
            <a:r>
              <a:rPr dirty="0" sz="1300" b="1">
                <a:latin typeface="Arial"/>
                <a:cs typeface="Arial"/>
              </a:rPr>
              <a:t>Views</a:t>
            </a:r>
            <a:endParaRPr sz="1300">
              <a:latin typeface="Arial"/>
              <a:cs typeface="Arial"/>
            </a:endParaRPr>
          </a:p>
          <a:p>
            <a:pPr marL="136525" marR="80645">
              <a:lnSpc>
                <a:spcPct val="99800"/>
              </a:lnSpc>
              <a:spcBef>
                <a:spcPts val="360"/>
              </a:spcBef>
            </a:pPr>
            <a:r>
              <a:rPr dirty="0" sz="1300">
                <a:latin typeface="Times New Roman"/>
                <a:cs typeface="Times New Roman"/>
              </a:rPr>
              <a:t>To familiarize yourself with </a:t>
            </a:r>
            <a:r>
              <a:rPr dirty="0" sz="1300" spc="5">
                <a:latin typeface="Times New Roman"/>
                <a:cs typeface="Times New Roman"/>
              </a:rPr>
              <a:t>the </a:t>
            </a:r>
            <a:r>
              <a:rPr dirty="0" sz="1300">
                <a:latin typeface="Times New Roman"/>
                <a:cs typeface="Times New Roman"/>
              </a:rPr>
              <a:t>dictionary views, </a:t>
            </a: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 </a:t>
            </a:r>
            <a:r>
              <a:rPr dirty="0" sz="1300">
                <a:latin typeface="Times New Roman"/>
                <a:cs typeface="Times New Roman"/>
              </a:rPr>
              <a:t>the dictionary view named  </a:t>
            </a:r>
            <a:r>
              <a:rPr dirty="0" sz="1300">
                <a:latin typeface="Courier New"/>
                <a:cs typeface="Courier New"/>
              </a:rPr>
              <a:t>DICTIONARY</a:t>
            </a:r>
            <a:r>
              <a:rPr dirty="0" sz="1300">
                <a:latin typeface="Times New Roman"/>
                <a:cs typeface="Times New Roman"/>
              </a:rPr>
              <a:t>. It contains the </a:t>
            </a:r>
            <a:r>
              <a:rPr dirty="0" sz="1300" spc="-5">
                <a:latin typeface="Times New Roman"/>
                <a:cs typeface="Times New Roman"/>
              </a:rPr>
              <a:t>name </a:t>
            </a:r>
            <a:r>
              <a:rPr dirty="0" sz="1300">
                <a:latin typeface="Times New Roman"/>
                <a:cs typeface="Times New Roman"/>
              </a:rPr>
              <a:t>and </a:t>
            </a:r>
            <a:r>
              <a:rPr dirty="0" sz="1300" spc="-5">
                <a:latin typeface="Times New Roman"/>
                <a:cs typeface="Times New Roman"/>
              </a:rPr>
              <a:t>short description </a:t>
            </a:r>
            <a:r>
              <a:rPr dirty="0" sz="1300">
                <a:latin typeface="Times New Roman"/>
                <a:cs typeface="Times New Roman"/>
              </a:rPr>
              <a:t>of each dictionary view to which you  have </a:t>
            </a:r>
            <a:r>
              <a:rPr dirty="0" sz="1300" spc="-5">
                <a:latin typeface="Times New Roman"/>
                <a:cs typeface="Times New Roman"/>
              </a:rPr>
              <a:t>access.</a:t>
            </a:r>
            <a:endParaRPr sz="1300">
              <a:latin typeface="Times New Roman"/>
              <a:cs typeface="Times New Roman"/>
            </a:endParaRPr>
          </a:p>
          <a:p>
            <a:pPr marL="136525" marR="5080">
              <a:lnSpc>
                <a:spcPct val="99900"/>
              </a:lnSpc>
              <a:spcBef>
                <a:spcPts val="395"/>
              </a:spcBef>
            </a:pP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write </a:t>
            </a:r>
            <a:r>
              <a:rPr dirty="0" sz="1300">
                <a:latin typeface="Times New Roman"/>
                <a:cs typeface="Times New Roman"/>
              </a:rPr>
              <a:t>queries to search for information on a particular view name, or you can search the  </a:t>
            </a:r>
            <a:r>
              <a:rPr dirty="0" sz="1300">
                <a:latin typeface="Courier New"/>
                <a:cs typeface="Courier New"/>
              </a:rPr>
              <a:t>COMMENTS </a:t>
            </a:r>
            <a:r>
              <a:rPr dirty="0" sz="1300" spc="-5">
                <a:latin typeface="Times New Roman"/>
                <a:cs typeface="Times New Roman"/>
              </a:rPr>
              <a:t>column for </a:t>
            </a:r>
            <a:r>
              <a:rPr dirty="0" sz="1300">
                <a:latin typeface="Times New Roman"/>
                <a:cs typeface="Times New Roman"/>
              </a:rPr>
              <a:t>a </a:t>
            </a:r>
            <a:r>
              <a:rPr dirty="0" sz="1300" spc="-5">
                <a:latin typeface="Times New Roman"/>
                <a:cs typeface="Times New Roman"/>
              </a:rPr>
              <a:t>word or phrase. In </a:t>
            </a:r>
            <a:r>
              <a:rPr dirty="0" sz="1300">
                <a:latin typeface="Times New Roman"/>
                <a:cs typeface="Times New Roman"/>
              </a:rPr>
              <a:t>the </a:t>
            </a:r>
            <a:r>
              <a:rPr dirty="0" sz="1300" spc="-5">
                <a:latin typeface="Times New Roman"/>
                <a:cs typeface="Times New Roman"/>
              </a:rPr>
              <a:t>example shown, </a:t>
            </a:r>
            <a:r>
              <a:rPr dirty="0" sz="1300">
                <a:latin typeface="Times New Roman"/>
                <a:cs typeface="Times New Roman"/>
              </a:rPr>
              <a:t>the </a:t>
            </a:r>
            <a:r>
              <a:rPr dirty="0" sz="1300">
                <a:latin typeface="Courier New"/>
                <a:cs typeface="Courier New"/>
              </a:rPr>
              <a:t>DICTIONARY </a:t>
            </a:r>
            <a:r>
              <a:rPr dirty="0" sz="1300">
                <a:latin typeface="Times New Roman"/>
                <a:cs typeface="Times New Roman"/>
              </a:rPr>
              <a:t>view is  described. It has two </a:t>
            </a:r>
            <a:r>
              <a:rPr dirty="0" sz="1300" spc="-5">
                <a:latin typeface="Times New Roman"/>
                <a:cs typeface="Times New Roman"/>
              </a:rPr>
              <a:t>columns. </a:t>
            </a:r>
            <a:r>
              <a:rPr dirty="0" sz="1300">
                <a:latin typeface="Times New Roman"/>
                <a:cs typeface="Times New Roman"/>
              </a:rPr>
              <a:t>The </a:t>
            </a:r>
            <a:r>
              <a:rPr dirty="0" sz="1300">
                <a:latin typeface="Courier New"/>
                <a:cs typeface="Courier New"/>
              </a:rPr>
              <a:t>SELECT</a:t>
            </a:r>
            <a:r>
              <a:rPr dirty="0" sz="1300" spc="-390">
                <a:latin typeface="Courier New"/>
                <a:cs typeface="Courier New"/>
              </a:rPr>
              <a:t> </a:t>
            </a:r>
            <a:r>
              <a:rPr dirty="0" sz="1300" spc="-5">
                <a:latin typeface="Times New Roman"/>
                <a:cs typeface="Times New Roman"/>
              </a:rPr>
              <a:t>statement </a:t>
            </a:r>
            <a:r>
              <a:rPr dirty="0" sz="1300">
                <a:latin typeface="Times New Roman"/>
                <a:cs typeface="Times New Roman"/>
              </a:rPr>
              <a:t>retrieves information </a:t>
            </a:r>
            <a:r>
              <a:rPr dirty="0" sz="1300" spc="-5">
                <a:latin typeface="Times New Roman"/>
                <a:cs typeface="Times New Roman"/>
              </a:rPr>
              <a:t>about </a:t>
            </a:r>
            <a:r>
              <a:rPr dirty="0" sz="1300">
                <a:latin typeface="Times New Roman"/>
                <a:cs typeface="Times New Roman"/>
              </a:rPr>
              <a:t>the dictionary  view named </a:t>
            </a:r>
            <a:r>
              <a:rPr dirty="0" sz="1300">
                <a:latin typeface="Courier New"/>
                <a:cs typeface="Courier New"/>
              </a:rPr>
              <a:t>USER_OBJECTS</a:t>
            </a:r>
            <a:r>
              <a:rPr dirty="0" sz="1300">
                <a:latin typeface="Times New Roman"/>
                <a:cs typeface="Times New Roman"/>
              </a:rPr>
              <a:t>. The </a:t>
            </a:r>
            <a:r>
              <a:rPr dirty="0" sz="1300">
                <a:latin typeface="Courier New"/>
                <a:cs typeface="Courier New"/>
              </a:rPr>
              <a:t>USER_OBJECTS </a:t>
            </a:r>
            <a:r>
              <a:rPr dirty="0" sz="1300">
                <a:latin typeface="Times New Roman"/>
                <a:cs typeface="Times New Roman"/>
              </a:rPr>
              <a:t>view contains information about all the  objects that you</a:t>
            </a:r>
            <a:r>
              <a:rPr dirty="0" sz="1300" spc="-5">
                <a:latin typeface="Times New Roman"/>
                <a:cs typeface="Times New Roman"/>
              </a:rPr>
              <a:t> own.</a:t>
            </a:r>
            <a:endParaRPr sz="1300">
              <a:latin typeface="Times New Roman"/>
              <a:cs typeface="Times New Roman"/>
            </a:endParaRPr>
          </a:p>
          <a:p>
            <a:pPr marL="136525" marR="141605">
              <a:lnSpc>
                <a:spcPct val="99800"/>
              </a:lnSpc>
              <a:spcBef>
                <a:spcPts val="315"/>
              </a:spcBef>
            </a:pP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write </a:t>
            </a:r>
            <a:r>
              <a:rPr dirty="0" sz="1300">
                <a:latin typeface="Times New Roman"/>
                <a:cs typeface="Times New Roman"/>
              </a:rPr>
              <a:t>queries to search the </a:t>
            </a:r>
            <a:r>
              <a:rPr dirty="0" sz="1300">
                <a:latin typeface="Courier New"/>
                <a:cs typeface="Courier New"/>
              </a:rPr>
              <a:t>COMMENTS</a:t>
            </a:r>
            <a:r>
              <a:rPr dirty="0" sz="1300" spc="-409">
                <a:latin typeface="Courier New"/>
                <a:cs typeface="Courier New"/>
              </a:rPr>
              <a:t> </a:t>
            </a:r>
            <a:r>
              <a:rPr dirty="0" sz="1300" spc="-5">
                <a:latin typeface="Times New Roman"/>
                <a:cs typeface="Times New Roman"/>
              </a:rPr>
              <a:t>column for </a:t>
            </a:r>
            <a:r>
              <a:rPr dirty="0" sz="1300">
                <a:latin typeface="Times New Roman"/>
                <a:cs typeface="Times New Roman"/>
              </a:rPr>
              <a:t>a </a:t>
            </a:r>
            <a:r>
              <a:rPr dirty="0" sz="1300" spc="-5">
                <a:latin typeface="Times New Roman"/>
                <a:cs typeface="Times New Roman"/>
              </a:rPr>
              <a:t>word or </a:t>
            </a:r>
            <a:r>
              <a:rPr dirty="0" sz="1300">
                <a:latin typeface="Times New Roman"/>
                <a:cs typeface="Times New Roman"/>
              </a:rPr>
              <a:t>phrase. </a:t>
            </a:r>
            <a:r>
              <a:rPr dirty="0" sz="1300" spc="-5">
                <a:latin typeface="Times New Roman"/>
                <a:cs typeface="Times New Roman"/>
              </a:rPr>
              <a:t>For </a:t>
            </a:r>
            <a:r>
              <a:rPr dirty="0" sz="1300">
                <a:latin typeface="Times New Roman"/>
                <a:cs typeface="Times New Roman"/>
              </a:rPr>
              <a:t>example, the  following </a:t>
            </a:r>
            <a:r>
              <a:rPr dirty="0" sz="1300" spc="-5">
                <a:latin typeface="Times New Roman"/>
                <a:cs typeface="Times New Roman"/>
              </a:rPr>
              <a:t>query </a:t>
            </a:r>
            <a:r>
              <a:rPr dirty="0" sz="1300">
                <a:latin typeface="Times New Roman"/>
                <a:cs typeface="Times New Roman"/>
              </a:rPr>
              <a:t>returns the names of all views that you are permitted to access in which the  </a:t>
            </a:r>
            <a:r>
              <a:rPr dirty="0" sz="1300">
                <a:latin typeface="Courier New"/>
                <a:cs typeface="Courier New"/>
              </a:rPr>
              <a:t>COMMENTS</a:t>
            </a:r>
            <a:r>
              <a:rPr dirty="0" sz="1300" spc="-455">
                <a:latin typeface="Courier New"/>
                <a:cs typeface="Courier New"/>
              </a:rPr>
              <a:t> </a:t>
            </a:r>
            <a:r>
              <a:rPr dirty="0" sz="1300">
                <a:latin typeface="Times New Roman"/>
                <a:cs typeface="Times New Roman"/>
              </a:rPr>
              <a:t>column contains the </a:t>
            </a:r>
            <a:r>
              <a:rPr dirty="0" sz="1300" spc="-5">
                <a:latin typeface="Times New Roman"/>
                <a:cs typeface="Times New Roman"/>
              </a:rPr>
              <a:t>word </a:t>
            </a:r>
            <a:r>
              <a:rPr dirty="0" sz="1300" spc="-5" i="1">
                <a:latin typeface="Times New Roman"/>
                <a:cs typeface="Times New Roman"/>
              </a:rPr>
              <a:t>columns</a:t>
            </a:r>
            <a:r>
              <a:rPr dirty="0" sz="1300" spc="-5">
                <a:latin typeface="Times New Roman"/>
                <a:cs typeface="Times New Roman"/>
              </a:rPr>
              <a:t>:</a:t>
            </a:r>
            <a:endParaRPr sz="1300">
              <a:latin typeface="Times New Roman"/>
              <a:cs typeface="Times New Roman"/>
            </a:endParaRPr>
          </a:p>
          <a:p>
            <a:pPr marL="941069" marR="4081779">
              <a:lnSpc>
                <a:spcPts val="1430"/>
              </a:lnSpc>
              <a:spcBef>
                <a:spcPts val="45"/>
              </a:spcBef>
            </a:pPr>
            <a:r>
              <a:rPr dirty="0" sz="1200" spc="-5">
                <a:latin typeface="Courier New"/>
                <a:cs typeface="Courier New"/>
              </a:rPr>
              <a:t>SELECT</a:t>
            </a:r>
            <a:r>
              <a:rPr dirty="0" sz="1200" spc="-75">
                <a:latin typeface="Courier New"/>
                <a:cs typeface="Courier New"/>
              </a:rPr>
              <a:t> </a:t>
            </a:r>
            <a:r>
              <a:rPr dirty="0" sz="1200" spc="-5">
                <a:latin typeface="Courier New"/>
                <a:cs typeface="Courier New"/>
              </a:rPr>
              <a:t>table_name  FROM</a:t>
            </a:r>
            <a:r>
              <a:rPr dirty="0" sz="1200" spc="-30">
                <a:latin typeface="Courier New"/>
                <a:cs typeface="Courier New"/>
              </a:rPr>
              <a:t> </a:t>
            </a:r>
            <a:r>
              <a:rPr dirty="0" sz="1200" spc="-5">
                <a:latin typeface="Courier New"/>
                <a:cs typeface="Courier New"/>
              </a:rPr>
              <a:t>dictionary</a:t>
            </a:r>
            <a:endParaRPr sz="1200">
              <a:latin typeface="Courier New"/>
              <a:cs typeface="Courier New"/>
            </a:endParaRPr>
          </a:p>
          <a:p>
            <a:pPr marL="941069">
              <a:lnSpc>
                <a:spcPts val="1390"/>
              </a:lnSpc>
            </a:pPr>
            <a:r>
              <a:rPr dirty="0" sz="1200" spc="-5">
                <a:latin typeface="Courier New"/>
                <a:cs typeface="Courier New"/>
              </a:rPr>
              <a:t>WHERE LOWER(comments) LIKE</a:t>
            </a:r>
            <a:r>
              <a:rPr dirty="0" sz="1200" spc="-20">
                <a:latin typeface="Courier New"/>
                <a:cs typeface="Courier New"/>
              </a:rPr>
              <a:t> </a:t>
            </a:r>
            <a:r>
              <a:rPr dirty="0" sz="1200" spc="-5" b="1">
                <a:latin typeface="Courier New"/>
                <a:cs typeface="Courier New"/>
              </a:rPr>
              <a:t>'</a:t>
            </a:r>
            <a:r>
              <a:rPr dirty="0" sz="1200" spc="-5">
                <a:latin typeface="Courier New"/>
                <a:cs typeface="Courier New"/>
              </a:rPr>
              <a:t>%columns</a:t>
            </a:r>
            <a:r>
              <a:rPr dirty="0" sz="1200" spc="-5" b="1">
                <a:latin typeface="Courier New"/>
                <a:cs typeface="Courier New"/>
              </a:rPr>
              <a:t>'</a:t>
            </a:r>
            <a:r>
              <a:rPr dirty="0" sz="1200" spc="-5">
                <a:latin typeface="Courier New"/>
                <a:cs typeface="Courier New"/>
              </a:rPr>
              <a:t>;</a:t>
            </a:r>
            <a:endParaRPr sz="1200">
              <a:latin typeface="Courier New"/>
              <a:cs typeface="Courier New"/>
            </a:endParaRPr>
          </a:p>
          <a:p>
            <a:pPr marL="136525">
              <a:lnSpc>
                <a:spcPct val="100000"/>
              </a:lnSpc>
              <a:spcBef>
                <a:spcPts val="475"/>
              </a:spcBef>
            </a:pPr>
            <a:r>
              <a:rPr dirty="0" sz="1300" spc="-5" b="1">
                <a:latin typeface="Times New Roman"/>
                <a:cs typeface="Times New Roman"/>
              </a:rPr>
              <a:t>Note: </a:t>
            </a:r>
            <a:r>
              <a:rPr dirty="0" sz="1300">
                <a:latin typeface="Times New Roman"/>
                <a:cs typeface="Times New Roman"/>
              </a:rPr>
              <a:t>The names in the data dictionary are</a:t>
            </a:r>
            <a:r>
              <a:rPr dirty="0" sz="1300" spc="-5">
                <a:latin typeface="Times New Roman"/>
                <a:cs typeface="Times New Roman"/>
              </a:rPr>
              <a:t> </a:t>
            </a:r>
            <a:r>
              <a:rPr dirty="0" sz="1300">
                <a:latin typeface="Times New Roman"/>
                <a:cs typeface="Times New Roman"/>
              </a:rPr>
              <a:t>uppercase.</a:t>
            </a:r>
            <a:endParaRPr sz="1300">
              <a:latin typeface="Times New Roman"/>
              <a:cs typeface="Times New Roman"/>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1</a:t>
            </a:r>
            <a:r>
              <a:rPr dirty="0" sz="800" spc="-125"/>
              <a:t>em</a:t>
            </a:r>
            <a:r>
              <a:rPr dirty="0" baseline="-30092" sz="1800" spc="-187" b="1">
                <a:latin typeface="Arial"/>
                <a:cs typeface="Arial"/>
              </a:rPr>
              <a:t>-</a:t>
            </a:r>
            <a:r>
              <a:rPr dirty="0" sz="800" spc="-125"/>
              <a:t>ai</a:t>
            </a:r>
            <a:r>
              <a:rPr dirty="0" baseline="-30092" sz="1800" spc="-187" b="1">
                <a:latin typeface="Arial"/>
                <a:cs typeface="Arial"/>
              </a:rPr>
              <a:t>6</a:t>
            </a:r>
            <a:r>
              <a:rPr dirty="0" sz="800" spc="-125"/>
              <a:t>l.</a:t>
            </a:r>
            <a:r>
              <a:rPr dirty="0" sz="800" spc="-155"/>
              <a:t> </a:t>
            </a:r>
            <a:r>
              <a:rPr dirty="0" sz="800" spc="-40"/>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1</a:t>
            </a:r>
            <a:r>
              <a:rPr dirty="0" sz="800" spc="-125"/>
              <a:t>em</a:t>
            </a:r>
            <a:r>
              <a:rPr dirty="0" baseline="-30092" sz="1800" spc="-187" b="1">
                <a:latin typeface="Arial"/>
                <a:cs typeface="Arial"/>
              </a:rPr>
              <a:t>-</a:t>
            </a:r>
            <a:r>
              <a:rPr dirty="0" sz="800" spc="-125"/>
              <a:t>ai</a:t>
            </a:r>
            <a:r>
              <a:rPr dirty="0" baseline="-30092" sz="1800" spc="-187" b="1">
                <a:latin typeface="Arial"/>
                <a:cs typeface="Arial"/>
              </a:rPr>
              <a:t>7</a:t>
            </a:r>
            <a:r>
              <a:rPr dirty="0" sz="800" spc="-125"/>
              <a:t>l.</a:t>
            </a:r>
            <a:r>
              <a:rPr dirty="0" sz="800" spc="-155"/>
              <a:t> </a:t>
            </a:r>
            <a:r>
              <a:rPr dirty="0" sz="800" spc="-40"/>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791210"/>
            <a:ext cx="5198110" cy="2978785"/>
          </a:xfrm>
          <a:prstGeom prst="rect">
            <a:avLst/>
          </a:prstGeom>
        </p:spPr>
        <p:txBody>
          <a:bodyPr wrap="square" lIns="0" tIns="13970" rIns="0" bIns="0" rtlCol="0" vert="horz">
            <a:spAutoFit/>
          </a:bodyPr>
          <a:lstStyle/>
          <a:p>
            <a:pPr marL="464184">
              <a:lnSpc>
                <a:spcPct val="100000"/>
              </a:lnSpc>
              <a:spcBef>
                <a:spcPts val="110"/>
              </a:spcBef>
            </a:pPr>
            <a:r>
              <a:rPr dirty="0" sz="1850" spc="5" b="1">
                <a:latin typeface="Courier New"/>
                <a:cs typeface="Courier New"/>
              </a:rPr>
              <a:t>USER_OBJECTS</a:t>
            </a:r>
            <a:r>
              <a:rPr dirty="0" sz="1850" spc="-605" b="1">
                <a:latin typeface="Courier New"/>
                <a:cs typeface="Courier New"/>
              </a:rPr>
              <a:t> </a:t>
            </a:r>
            <a:r>
              <a:rPr dirty="0" sz="1850" spc="5" b="1">
                <a:latin typeface="Arial"/>
                <a:cs typeface="Arial"/>
              </a:rPr>
              <a:t>and</a:t>
            </a:r>
            <a:r>
              <a:rPr dirty="0" sz="1850" spc="-15" b="1">
                <a:latin typeface="Arial"/>
                <a:cs typeface="Arial"/>
              </a:rPr>
              <a:t> </a:t>
            </a:r>
            <a:r>
              <a:rPr dirty="0" sz="1850" spc="5" b="1">
                <a:latin typeface="Courier New"/>
                <a:cs typeface="Courier New"/>
              </a:rPr>
              <a:t>ALL_OBJECTS</a:t>
            </a:r>
            <a:r>
              <a:rPr dirty="0" sz="1850" spc="-605" b="1">
                <a:latin typeface="Courier New"/>
                <a:cs typeface="Courier New"/>
              </a:rPr>
              <a:t> </a:t>
            </a:r>
            <a:r>
              <a:rPr dirty="0" sz="1850" spc="5" b="1">
                <a:latin typeface="Arial"/>
                <a:cs typeface="Arial"/>
              </a:rPr>
              <a:t>Views</a:t>
            </a:r>
            <a:endParaRPr sz="1850">
              <a:latin typeface="Arial"/>
              <a:cs typeface="Arial"/>
            </a:endParaRPr>
          </a:p>
          <a:p>
            <a:pPr>
              <a:lnSpc>
                <a:spcPct val="100000"/>
              </a:lnSpc>
              <a:spcBef>
                <a:spcPts val="3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Use the </a:t>
            </a:r>
            <a:r>
              <a:rPr dirty="0" sz="1550" spc="10">
                <a:latin typeface="Courier New"/>
                <a:cs typeface="Courier New"/>
              </a:rPr>
              <a:t>USER_OBJECTS</a:t>
            </a:r>
            <a:r>
              <a:rPr dirty="0" sz="1550" spc="-509">
                <a:latin typeface="Courier New"/>
                <a:cs typeface="Courier New"/>
              </a:rPr>
              <a:t> </a:t>
            </a:r>
            <a:r>
              <a:rPr dirty="0" sz="1550" spc="10">
                <a:latin typeface="Arial"/>
                <a:cs typeface="Arial"/>
              </a:rPr>
              <a:t>view </a:t>
            </a:r>
            <a:r>
              <a:rPr dirty="0" sz="1550" spc="5">
                <a:latin typeface="Arial"/>
                <a:cs typeface="Arial"/>
              </a:rPr>
              <a:t>to:</a:t>
            </a:r>
            <a:endParaRPr sz="1550">
              <a:latin typeface="Arial"/>
              <a:cs typeface="Arial"/>
            </a:endParaRPr>
          </a:p>
          <a:p>
            <a:pPr lvl="1" marL="648335" indent="-238760">
              <a:lnSpc>
                <a:spcPct val="100000"/>
              </a:lnSpc>
              <a:spcBef>
                <a:spcPts val="500"/>
              </a:spcBef>
              <a:buClr>
                <a:srgbClr val="FF0000"/>
              </a:buClr>
              <a:buChar char="–"/>
              <a:tabLst>
                <a:tab pos="648335" algn="l"/>
                <a:tab pos="648970" algn="l"/>
              </a:tabLst>
            </a:pPr>
            <a:r>
              <a:rPr dirty="0" sz="1400" spc="10">
                <a:latin typeface="Arial"/>
                <a:cs typeface="Arial"/>
              </a:rPr>
              <a:t>See </a:t>
            </a:r>
            <a:r>
              <a:rPr dirty="0" sz="1400" spc="5">
                <a:latin typeface="Arial"/>
                <a:cs typeface="Arial"/>
              </a:rPr>
              <a:t>all of the objects that </a:t>
            </a:r>
            <a:r>
              <a:rPr dirty="0" sz="1400" spc="10">
                <a:latin typeface="Arial"/>
                <a:cs typeface="Arial"/>
              </a:rPr>
              <a:t>are owned by</a:t>
            </a:r>
            <a:r>
              <a:rPr dirty="0" sz="1400" spc="-5">
                <a:latin typeface="Arial"/>
                <a:cs typeface="Arial"/>
              </a:rPr>
              <a:t> </a:t>
            </a:r>
            <a:r>
              <a:rPr dirty="0" sz="1400" spc="10">
                <a:latin typeface="Arial"/>
                <a:cs typeface="Arial"/>
              </a:rPr>
              <a:t>you</a:t>
            </a:r>
            <a:endParaRPr sz="1400">
              <a:latin typeface="Arial"/>
              <a:cs typeface="Arial"/>
            </a:endParaRPr>
          </a:p>
          <a:p>
            <a:pPr lvl="1" marL="648335" marR="347345" indent="-238125">
              <a:lnSpc>
                <a:spcPct val="102099"/>
              </a:lnSpc>
              <a:spcBef>
                <a:spcPts val="340"/>
              </a:spcBef>
              <a:buClr>
                <a:srgbClr val="FF0000"/>
              </a:buClr>
              <a:buChar char="–"/>
              <a:tabLst>
                <a:tab pos="648335" algn="l"/>
                <a:tab pos="648970" algn="l"/>
              </a:tabLst>
            </a:pPr>
            <a:r>
              <a:rPr dirty="0" sz="1400" spc="10">
                <a:latin typeface="Arial"/>
                <a:cs typeface="Arial"/>
              </a:rPr>
              <a:t>Obtain </a:t>
            </a:r>
            <a:r>
              <a:rPr dirty="0" sz="1400" spc="15">
                <a:latin typeface="Arial"/>
                <a:cs typeface="Arial"/>
              </a:rPr>
              <a:t>a </a:t>
            </a:r>
            <a:r>
              <a:rPr dirty="0" sz="1400" spc="5">
                <a:latin typeface="Arial"/>
                <a:cs typeface="Arial"/>
              </a:rPr>
              <a:t>listing of all object </a:t>
            </a:r>
            <a:r>
              <a:rPr dirty="0" sz="1400" spc="10">
                <a:latin typeface="Arial"/>
                <a:cs typeface="Arial"/>
              </a:rPr>
              <a:t>names and </a:t>
            </a:r>
            <a:r>
              <a:rPr dirty="0" sz="1400" spc="5">
                <a:latin typeface="Arial"/>
                <a:cs typeface="Arial"/>
              </a:rPr>
              <a:t>types </a:t>
            </a:r>
            <a:r>
              <a:rPr dirty="0" sz="1400" spc="10">
                <a:latin typeface="Arial"/>
                <a:cs typeface="Arial"/>
              </a:rPr>
              <a:t>in </a:t>
            </a:r>
            <a:r>
              <a:rPr dirty="0" sz="1400" spc="5">
                <a:latin typeface="Arial"/>
                <a:cs typeface="Arial"/>
              </a:rPr>
              <a:t>your  </a:t>
            </a:r>
            <a:r>
              <a:rPr dirty="0" sz="1400" spc="10">
                <a:latin typeface="Arial"/>
                <a:cs typeface="Arial"/>
              </a:rPr>
              <a:t>schema, plus </a:t>
            </a:r>
            <a:r>
              <a:rPr dirty="0" sz="1400" spc="5">
                <a:latin typeface="Arial"/>
                <a:cs typeface="Arial"/>
              </a:rPr>
              <a:t>the </a:t>
            </a:r>
            <a:r>
              <a:rPr dirty="0" sz="1400" spc="10">
                <a:latin typeface="Arial"/>
                <a:cs typeface="Arial"/>
              </a:rPr>
              <a:t>following</a:t>
            </a:r>
            <a:r>
              <a:rPr dirty="0" sz="1400" spc="-10">
                <a:latin typeface="Arial"/>
                <a:cs typeface="Arial"/>
              </a:rPr>
              <a:t> </a:t>
            </a:r>
            <a:r>
              <a:rPr dirty="0" sz="1400" spc="5">
                <a:latin typeface="Arial"/>
                <a:cs typeface="Arial"/>
              </a:rPr>
              <a:t>information:</a:t>
            </a:r>
            <a:endParaRPr sz="1400">
              <a:latin typeface="Arial"/>
              <a:cs typeface="Arial"/>
            </a:endParaRPr>
          </a:p>
          <a:p>
            <a:pPr lvl="2" marL="895985" indent="-167005">
              <a:lnSpc>
                <a:spcPct val="100000"/>
              </a:lnSpc>
              <a:spcBef>
                <a:spcPts val="310"/>
              </a:spcBef>
              <a:buClr>
                <a:srgbClr val="FF0000"/>
              </a:buClr>
              <a:buSzPct val="42307"/>
              <a:buChar char="—"/>
              <a:tabLst>
                <a:tab pos="896619" algn="l"/>
              </a:tabLst>
            </a:pPr>
            <a:r>
              <a:rPr dirty="0" sz="1300" spc="-10">
                <a:latin typeface="Arial"/>
                <a:cs typeface="Arial"/>
              </a:rPr>
              <a:t>Date created</a:t>
            </a:r>
            <a:endParaRPr sz="1300">
              <a:latin typeface="Arial"/>
              <a:cs typeface="Arial"/>
            </a:endParaRPr>
          </a:p>
          <a:p>
            <a:pPr lvl="2" marL="895985" indent="-167005">
              <a:lnSpc>
                <a:spcPct val="100000"/>
              </a:lnSpc>
              <a:spcBef>
                <a:spcPts val="300"/>
              </a:spcBef>
              <a:buClr>
                <a:srgbClr val="FF0000"/>
              </a:buClr>
              <a:buSzPct val="42307"/>
              <a:buChar char="—"/>
              <a:tabLst>
                <a:tab pos="896619" algn="l"/>
              </a:tabLst>
            </a:pPr>
            <a:r>
              <a:rPr dirty="0" sz="1300" spc="-10">
                <a:latin typeface="Arial"/>
                <a:cs typeface="Arial"/>
              </a:rPr>
              <a:t>Date of last modification</a:t>
            </a:r>
            <a:endParaRPr sz="1300">
              <a:latin typeface="Arial"/>
              <a:cs typeface="Arial"/>
            </a:endParaRPr>
          </a:p>
          <a:p>
            <a:pPr lvl="2" marL="895985" indent="-167005">
              <a:lnSpc>
                <a:spcPct val="100000"/>
              </a:lnSpc>
              <a:spcBef>
                <a:spcPts val="300"/>
              </a:spcBef>
              <a:buClr>
                <a:srgbClr val="FF0000"/>
              </a:buClr>
              <a:buSzPct val="42307"/>
              <a:buChar char="—"/>
              <a:tabLst>
                <a:tab pos="896619" algn="l"/>
              </a:tabLst>
            </a:pPr>
            <a:r>
              <a:rPr dirty="0" sz="1300" spc="-10">
                <a:latin typeface="Arial"/>
                <a:cs typeface="Arial"/>
              </a:rPr>
              <a:t>Status (valid or</a:t>
            </a:r>
            <a:r>
              <a:rPr dirty="0" sz="1300">
                <a:latin typeface="Arial"/>
                <a:cs typeface="Arial"/>
              </a:rPr>
              <a:t> </a:t>
            </a:r>
            <a:r>
              <a:rPr dirty="0" sz="1300" spc="-10">
                <a:latin typeface="Arial"/>
                <a:cs typeface="Arial"/>
              </a:rPr>
              <a:t>invalid)</a:t>
            </a:r>
            <a:endParaRPr sz="1300">
              <a:latin typeface="Arial"/>
              <a:cs typeface="Arial"/>
            </a:endParaRPr>
          </a:p>
          <a:p>
            <a:pPr marL="328930" marR="5080" indent="-329565">
              <a:lnSpc>
                <a:spcPct val="107400"/>
              </a:lnSpc>
              <a:spcBef>
                <a:spcPts val="135"/>
              </a:spcBef>
              <a:buClr>
                <a:srgbClr val="FF0000"/>
              </a:buClr>
              <a:buChar char="•"/>
              <a:tabLst>
                <a:tab pos="328930" algn="l"/>
                <a:tab pos="329565" algn="l"/>
              </a:tabLst>
            </a:pPr>
            <a:r>
              <a:rPr dirty="0" sz="1550" spc="10">
                <a:latin typeface="Arial"/>
                <a:cs typeface="Arial"/>
              </a:rPr>
              <a:t>Use the </a:t>
            </a:r>
            <a:r>
              <a:rPr dirty="0" sz="1550" spc="10">
                <a:latin typeface="Courier New"/>
                <a:cs typeface="Courier New"/>
              </a:rPr>
              <a:t>ALL_OBJECTS</a:t>
            </a:r>
            <a:r>
              <a:rPr dirty="0" sz="1550" spc="-535">
                <a:latin typeface="Courier New"/>
                <a:cs typeface="Courier New"/>
              </a:rPr>
              <a:t> </a:t>
            </a:r>
            <a:r>
              <a:rPr dirty="0" sz="1550" spc="10">
                <a:latin typeface="Arial"/>
                <a:cs typeface="Arial"/>
              </a:rPr>
              <a:t>view </a:t>
            </a:r>
            <a:r>
              <a:rPr dirty="0" sz="1550" spc="5">
                <a:latin typeface="Arial"/>
                <a:cs typeface="Arial"/>
              </a:rPr>
              <a:t>to </a:t>
            </a:r>
            <a:r>
              <a:rPr dirty="0" sz="1550" spc="10">
                <a:latin typeface="Arial"/>
                <a:cs typeface="Arial"/>
              </a:rPr>
              <a:t>see </a:t>
            </a:r>
            <a:r>
              <a:rPr dirty="0" sz="1550" spc="5">
                <a:latin typeface="Arial"/>
                <a:cs typeface="Arial"/>
              </a:rPr>
              <a:t>all </a:t>
            </a:r>
            <a:r>
              <a:rPr dirty="0" sz="1550" spc="10">
                <a:latin typeface="Arial"/>
                <a:cs typeface="Arial"/>
              </a:rPr>
              <a:t>objects </a:t>
            </a:r>
            <a:r>
              <a:rPr dirty="0" sz="1550" spc="5">
                <a:latin typeface="Arial"/>
                <a:cs typeface="Arial"/>
              </a:rPr>
              <a:t>to </a:t>
            </a:r>
            <a:r>
              <a:rPr dirty="0" sz="1550" spc="10">
                <a:latin typeface="Arial"/>
                <a:cs typeface="Arial"/>
              </a:rPr>
              <a:t>which  you have</a:t>
            </a:r>
            <a:r>
              <a:rPr dirty="0" sz="1550" spc="-5">
                <a:latin typeface="Arial"/>
                <a:cs typeface="Arial"/>
              </a:rPr>
              <a:t> </a:t>
            </a:r>
            <a:r>
              <a:rPr dirty="0" sz="1550" spc="10">
                <a:latin typeface="Arial"/>
                <a:cs typeface="Arial"/>
              </a:rPr>
              <a:t>access</a:t>
            </a:r>
            <a:endParaRPr sz="1550">
              <a:latin typeface="Arial"/>
              <a:cs typeface="Arial"/>
            </a:endParaRPr>
          </a:p>
        </p:txBody>
      </p:sp>
      <p:sp>
        <p:nvSpPr>
          <p:cNvPr id="7" name="object 7"/>
          <p:cNvSpPr txBox="1"/>
          <p:nvPr/>
        </p:nvSpPr>
        <p:spPr>
          <a:xfrm>
            <a:off x="594613" y="5593638"/>
            <a:ext cx="6426835" cy="320230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USER_OBJECTS</a:t>
            </a:r>
            <a:r>
              <a:rPr dirty="0" sz="1300" spc="-430" b="1">
                <a:latin typeface="Courier New"/>
                <a:cs typeface="Courier New"/>
              </a:rPr>
              <a:t> </a:t>
            </a:r>
            <a:r>
              <a:rPr dirty="0" sz="1300" b="1">
                <a:latin typeface="Arial"/>
                <a:cs typeface="Arial"/>
              </a:rPr>
              <a:t>View</a:t>
            </a:r>
            <a:endParaRPr sz="1300">
              <a:latin typeface="Arial"/>
              <a:cs typeface="Arial"/>
            </a:endParaRPr>
          </a:p>
          <a:p>
            <a:pPr marL="136525" marR="5080">
              <a:lnSpc>
                <a:spcPct val="104600"/>
              </a:lnSpc>
              <a:spcBef>
                <a:spcPts val="315"/>
              </a:spcBef>
            </a:pPr>
            <a:r>
              <a:rPr dirty="0" sz="1300" spc="-5">
                <a:latin typeface="Times New Roman"/>
                <a:cs typeface="Times New Roman"/>
              </a:rPr>
              <a:t>You </a:t>
            </a:r>
            <a:r>
              <a:rPr dirty="0" sz="1300">
                <a:latin typeface="Times New Roman"/>
                <a:cs typeface="Times New Roman"/>
              </a:rPr>
              <a:t>can query the </a:t>
            </a:r>
            <a:r>
              <a:rPr dirty="0" sz="1300">
                <a:latin typeface="Courier New"/>
                <a:cs typeface="Courier New"/>
              </a:rPr>
              <a:t>USER_OBJECTS</a:t>
            </a:r>
            <a:r>
              <a:rPr dirty="0" sz="1300" spc="-459">
                <a:latin typeface="Courier New"/>
                <a:cs typeface="Courier New"/>
              </a:rPr>
              <a:t> </a:t>
            </a:r>
            <a:r>
              <a:rPr dirty="0" sz="1300">
                <a:latin typeface="Times New Roman"/>
                <a:cs typeface="Times New Roman"/>
              </a:rPr>
              <a:t>view to </a:t>
            </a:r>
            <a:r>
              <a:rPr dirty="0" sz="1300" spc="-5">
                <a:latin typeface="Times New Roman"/>
                <a:cs typeface="Times New Roman"/>
              </a:rPr>
              <a:t>see </a:t>
            </a:r>
            <a:r>
              <a:rPr dirty="0" sz="1300">
                <a:latin typeface="Times New Roman"/>
                <a:cs typeface="Times New Roman"/>
              </a:rPr>
              <a:t>the names and types of all the objects in your  schema. There are several columns in this</a:t>
            </a:r>
            <a:r>
              <a:rPr dirty="0" sz="1300" spc="-15">
                <a:latin typeface="Times New Roman"/>
                <a:cs typeface="Times New Roman"/>
              </a:rPr>
              <a:t> </a:t>
            </a:r>
            <a:r>
              <a:rPr dirty="0" sz="1300" spc="-5">
                <a:latin typeface="Times New Roman"/>
                <a:cs typeface="Times New Roman"/>
              </a:rPr>
              <a:t>view:</a:t>
            </a:r>
            <a:endParaRPr sz="1300">
              <a:latin typeface="Times New Roman"/>
              <a:cs typeface="Times New Roman"/>
            </a:endParaRPr>
          </a:p>
          <a:p>
            <a:pPr marL="445770" indent="-186690">
              <a:lnSpc>
                <a:spcPts val="1480"/>
              </a:lnSpc>
              <a:buSzPct val="65384"/>
              <a:buFont typeface="Times New Roman"/>
              <a:buChar char="•"/>
              <a:tabLst>
                <a:tab pos="445770" algn="l"/>
                <a:tab pos="446405" algn="l"/>
              </a:tabLst>
            </a:pPr>
            <a:r>
              <a:rPr dirty="0" sz="1300" b="1">
                <a:latin typeface="Courier New"/>
                <a:cs typeface="Courier New"/>
              </a:rPr>
              <a:t>OBJECT_NAME</a:t>
            </a:r>
            <a:r>
              <a:rPr dirty="0" sz="1300" b="1">
                <a:latin typeface="Times New Roman"/>
                <a:cs typeface="Times New Roman"/>
              </a:rPr>
              <a:t>: </a:t>
            </a:r>
            <a:r>
              <a:rPr dirty="0" sz="1300">
                <a:latin typeface="Times New Roman"/>
                <a:cs typeface="Times New Roman"/>
              </a:rPr>
              <a:t>Name of the</a:t>
            </a:r>
            <a:r>
              <a:rPr dirty="0" sz="1300" spc="-10">
                <a:latin typeface="Times New Roman"/>
                <a:cs typeface="Times New Roman"/>
              </a:rPr>
              <a:t> </a:t>
            </a:r>
            <a:r>
              <a:rPr dirty="0" sz="1300">
                <a:latin typeface="Times New Roman"/>
                <a:cs typeface="Times New Roman"/>
              </a:rPr>
              <a:t>object</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OBJECT_ID</a:t>
            </a:r>
            <a:r>
              <a:rPr dirty="0" sz="1300" b="1">
                <a:latin typeface="Times New Roman"/>
                <a:cs typeface="Times New Roman"/>
              </a:rPr>
              <a:t>: </a:t>
            </a:r>
            <a:r>
              <a:rPr dirty="0" sz="1300">
                <a:latin typeface="Times New Roman"/>
                <a:cs typeface="Times New Roman"/>
              </a:rPr>
              <a:t>Dictionary object number of the</a:t>
            </a:r>
            <a:r>
              <a:rPr dirty="0" sz="1300" spc="-15">
                <a:latin typeface="Times New Roman"/>
                <a:cs typeface="Times New Roman"/>
              </a:rPr>
              <a:t> </a:t>
            </a:r>
            <a:r>
              <a:rPr dirty="0" sz="1300">
                <a:latin typeface="Times New Roman"/>
                <a:cs typeface="Times New Roman"/>
              </a:rPr>
              <a:t>object</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OBJECT_TYPE</a:t>
            </a:r>
            <a:r>
              <a:rPr dirty="0" sz="1300" b="1">
                <a:latin typeface="Times New Roman"/>
                <a:cs typeface="Times New Roman"/>
              </a:rPr>
              <a:t>: </a:t>
            </a:r>
            <a:r>
              <a:rPr dirty="0" sz="1300">
                <a:latin typeface="Times New Roman"/>
                <a:cs typeface="Times New Roman"/>
              </a:rPr>
              <a:t>Type of object (such as </a:t>
            </a:r>
            <a:r>
              <a:rPr dirty="0" sz="1300">
                <a:latin typeface="Courier New"/>
                <a:cs typeface="Courier New"/>
              </a:rPr>
              <a:t>TABLE</a:t>
            </a:r>
            <a:r>
              <a:rPr dirty="0" sz="1300">
                <a:latin typeface="Times New Roman"/>
                <a:cs typeface="Times New Roman"/>
              </a:rPr>
              <a:t>, </a:t>
            </a:r>
            <a:r>
              <a:rPr dirty="0" sz="1300">
                <a:latin typeface="Courier New"/>
                <a:cs typeface="Courier New"/>
              </a:rPr>
              <a:t>VIEW</a:t>
            </a:r>
            <a:r>
              <a:rPr dirty="0" sz="1300">
                <a:latin typeface="Times New Roman"/>
                <a:cs typeface="Times New Roman"/>
              </a:rPr>
              <a:t>, </a:t>
            </a:r>
            <a:r>
              <a:rPr dirty="0" sz="1300">
                <a:latin typeface="Courier New"/>
                <a:cs typeface="Courier New"/>
              </a:rPr>
              <a:t>INDEX</a:t>
            </a:r>
            <a:r>
              <a:rPr dirty="0" sz="1300">
                <a:latin typeface="Times New Roman"/>
                <a:cs typeface="Times New Roman"/>
              </a:rPr>
              <a:t>,</a:t>
            </a:r>
            <a:r>
              <a:rPr dirty="0" sz="1300" spc="-35">
                <a:latin typeface="Times New Roman"/>
                <a:cs typeface="Times New Roman"/>
              </a:rPr>
              <a:t> </a:t>
            </a:r>
            <a:r>
              <a:rPr dirty="0" sz="1300">
                <a:latin typeface="Courier New"/>
                <a:cs typeface="Courier New"/>
              </a:rPr>
              <a:t>SEQUENCE</a:t>
            </a:r>
            <a:r>
              <a:rPr dirty="0" sz="1300">
                <a:latin typeface="Times New Roman"/>
                <a:cs typeface="Times New Roman"/>
              </a:rPr>
              <a:t>)</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b="1">
                <a:latin typeface="Courier New"/>
                <a:cs typeface="Courier New"/>
              </a:rPr>
              <a:t>CREATED</a:t>
            </a:r>
            <a:r>
              <a:rPr dirty="0" sz="1300" b="1">
                <a:latin typeface="Times New Roman"/>
                <a:cs typeface="Times New Roman"/>
              </a:rPr>
              <a:t>: </a:t>
            </a:r>
            <a:r>
              <a:rPr dirty="0" sz="1300">
                <a:latin typeface="Times New Roman"/>
                <a:cs typeface="Times New Roman"/>
              </a:rPr>
              <a:t>Timestamp for the creation of the</a:t>
            </a:r>
            <a:r>
              <a:rPr dirty="0" sz="1300" spc="-10">
                <a:latin typeface="Times New Roman"/>
                <a:cs typeface="Times New Roman"/>
              </a:rPr>
              <a:t> </a:t>
            </a:r>
            <a:r>
              <a:rPr dirty="0" sz="1300">
                <a:latin typeface="Times New Roman"/>
                <a:cs typeface="Times New Roman"/>
              </a:rPr>
              <a:t>object</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b="1">
                <a:latin typeface="Courier New"/>
                <a:cs typeface="Courier New"/>
              </a:rPr>
              <a:t>LAST_DDL_TIME</a:t>
            </a:r>
            <a:r>
              <a:rPr dirty="0" sz="1300" b="1">
                <a:latin typeface="Times New Roman"/>
                <a:cs typeface="Times New Roman"/>
              </a:rPr>
              <a:t>: </a:t>
            </a:r>
            <a:r>
              <a:rPr dirty="0" sz="1300">
                <a:latin typeface="Times New Roman"/>
                <a:cs typeface="Times New Roman"/>
              </a:rPr>
              <a:t>Timestamp for the </a:t>
            </a:r>
            <a:r>
              <a:rPr dirty="0" sz="1300" spc="-5">
                <a:latin typeface="Times New Roman"/>
                <a:cs typeface="Times New Roman"/>
              </a:rPr>
              <a:t>last </a:t>
            </a:r>
            <a:r>
              <a:rPr dirty="0" sz="1300">
                <a:latin typeface="Times New Roman"/>
                <a:cs typeface="Times New Roman"/>
              </a:rPr>
              <a:t>modification of the object resulting from</a:t>
            </a:r>
            <a:r>
              <a:rPr dirty="0" sz="1300" spc="-30">
                <a:latin typeface="Times New Roman"/>
                <a:cs typeface="Times New Roman"/>
              </a:rPr>
              <a:t> </a:t>
            </a:r>
            <a:r>
              <a:rPr dirty="0" sz="1300">
                <a:latin typeface="Times New Roman"/>
                <a:cs typeface="Times New Roman"/>
              </a:rPr>
              <a:t>a</a:t>
            </a:r>
            <a:endParaRPr sz="1300">
              <a:latin typeface="Times New Roman"/>
              <a:cs typeface="Times New Roman"/>
            </a:endParaRPr>
          </a:p>
          <a:p>
            <a:pPr marL="445770">
              <a:lnSpc>
                <a:spcPts val="1520"/>
              </a:lnSpc>
              <a:spcBef>
                <a:spcPts val="75"/>
              </a:spcBef>
            </a:pPr>
            <a:r>
              <a:rPr dirty="0" sz="1300">
                <a:latin typeface="Times New Roman"/>
                <a:cs typeface="Times New Roman"/>
              </a:rPr>
              <a:t>DDL</a:t>
            </a:r>
            <a:r>
              <a:rPr dirty="0" sz="1300" spc="-10">
                <a:latin typeface="Times New Roman"/>
                <a:cs typeface="Times New Roman"/>
              </a:rPr>
              <a:t> </a:t>
            </a:r>
            <a:r>
              <a:rPr dirty="0" sz="1300">
                <a:latin typeface="Times New Roman"/>
                <a:cs typeface="Times New Roman"/>
              </a:rPr>
              <a:t>command</a:t>
            </a:r>
            <a:endParaRPr sz="1300">
              <a:latin typeface="Times New Roman"/>
              <a:cs typeface="Times New Roman"/>
            </a:endParaRPr>
          </a:p>
          <a:p>
            <a:pPr marL="445770" indent="-186690">
              <a:lnSpc>
                <a:spcPts val="1520"/>
              </a:lnSpc>
              <a:buSzPct val="65384"/>
              <a:buFont typeface="Times New Roman"/>
              <a:buChar char="•"/>
              <a:tabLst>
                <a:tab pos="445770" algn="l"/>
                <a:tab pos="446405" algn="l"/>
              </a:tabLst>
            </a:pPr>
            <a:r>
              <a:rPr dirty="0" sz="1300" b="1">
                <a:latin typeface="Courier New"/>
                <a:cs typeface="Courier New"/>
              </a:rPr>
              <a:t>STATUS</a:t>
            </a:r>
            <a:r>
              <a:rPr dirty="0" sz="1300" b="1">
                <a:latin typeface="Times New Roman"/>
                <a:cs typeface="Times New Roman"/>
              </a:rPr>
              <a:t>: </a:t>
            </a:r>
            <a:r>
              <a:rPr dirty="0" sz="1300">
                <a:latin typeface="Times New Roman"/>
                <a:cs typeface="Times New Roman"/>
              </a:rPr>
              <a:t>Status of the object (</a:t>
            </a:r>
            <a:r>
              <a:rPr dirty="0" sz="1300">
                <a:latin typeface="Courier New"/>
                <a:cs typeface="Courier New"/>
              </a:rPr>
              <a:t>VALID</a:t>
            </a:r>
            <a:r>
              <a:rPr dirty="0" sz="1300">
                <a:latin typeface="Times New Roman"/>
                <a:cs typeface="Times New Roman"/>
              </a:rPr>
              <a:t>, </a:t>
            </a:r>
            <a:r>
              <a:rPr dirty="0" sz="1300">
                <a:latin typeface="Courier New"/>
                <a:cs typeface="Courier New"/>
              </a:rPr>
              <a:t>INVALID</a:t>
            </a:r>
            <a:r>
              <a:rPr dirty="0" sz="1300">
                <a:latin typeface="Times New Roman"/>
                <a:cs typeface="Times New Roman"/>
              </a:rPr>
              <a:t>, </a:t>
            </a:r>
            <a:r>
              <a:rPr dirty="0" sz="1300" spc="-5">
                <a:latin typeface="Times New Roman"/>
                <a:cs typeface="Times New Roman"/>
              </a:rPr>
              <a:t>or</a:t>
            </a:r>
            <a:r>
              <a:rPr dirty="0" sz="1300" spc="-20">
                <a:latin typeface="Times New Roman"/>
                <a:cs typeface="Times New Roman"/>
              </a:rPr>
              <a:t> </a:t>
            </a:r>
            <a:r>
              <a:rPr dirty="0" sz="1300" spc="-5">
                <a:latin typeface="Courier New"/>
                <a:cs typeface="Courier New"/>
              </a:rPr>
              <a:t>N/A</a:t>
            </a:r>
            <a:r>
              <a:rPr dirty="0" sz="1300" spc="-5">
                <a:latin typeface="Times New Roman"/>
                <a:cs typeface="Times New Roman"/>
              </a:rPr>
              <a:t>)</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b="1">
                <a:latin typeface="Courier New"/>
                <a:cs typeface="Courier New"/>
              </a:rPr>
              <a:t>GENERATED</a:t>
            </a:r>
            <a:r>
              <a:rPr dirty="0" sz="1300" b="1">
                <a:latin typeface="Times New Roman"/>
                <a:cs typeface="Times New Roman"/>
              </a:rPr>
              <a:t>: </a:t>
            </a:r>
            <a:r>
              <a:rPr dirty="0" sz="1300">
                <a:latin typeface="Times New Roman"/>
                <a:cs typeface="Times New Roman"/>
              </a:rPr>
              <a:t>Was the name of this object </a:t>
            </a:r>
            <a:r>
              <a:rPr dirty="0" sz="1300" spc="-5">
                <a:latin typeface="Times New Roman"/>
                <a:cs typeface="Times New Roman"/>
              </a:rPr>
              <a:t>system-generated?</a:t>
            </a:r>
            <a:r>
              <a:rPr dirty="0" sz="1300">
                <a:latin typeface="Times New Roman"/>
                <a:cs typeface="Times New Roman"/>
              </a:rPr>
              <a:t> (</a:t>
            </a:r>
            <a:r>
              <a:rPr dirty="0" sz="1300">
                <a:latin typeface="Courier New"/>
                <a:cs typeface="Courier New"/>
              </a:rPr>
              <a:t>Y|N</a:t>
            </a:r>
            <a:r>
              <a:rPr dirty="0" sz="1300">
                <a:latin typeface="Times New Roman"/>
                <a:cs typeface="Times New Roman"/>
              </a:rPr>
              <a:t>)</a:t>
            </a:r>
            <a:endParaRPr sz="1300">
              <a:latin typeface="Times New Roman"/>
              <a:cs typeface="Times New Roman"/>
            </a:endParaRPr>
          </a:p>
          <a:p>
            <a:pPr marL="136525" marR="1084580">
              <a:lnSpc>
                <a:spcPts val="1480"/>
              </a:lnSpc>
              <a:spcBef>
                <a:spcPts val="580"/>
              </a:spcBef>
            </a:pPr>
            <a:r>
              <a:rPr dirty="0" sz="1300" spc="-5" b="1">
                <a:latin typeface="Times New Roman"/>
                <a:cs typeface="Times New Roman"/>
              </a:rPr>
              <a:t>Note: </a:t>
            </a:r>
            <a:r>
              <a:rPr dirty="0" sz="1300">
                <a:latin typeface="Times New Roman"/>
                <a:cs typeface="Times New Roman"/>
              </a:rPr>
              <a:t>This is not a complete listing of the </a:t>
            </a:r>
            <a:r>
              <a:rPr dirty="0" sz="1300" spc="-5">
                <a:latin typeface="Times New Roman"/>
                <a:cs typeface="Times New Roman"/>
              </a:rPr>
              <a:t>columns. For </a:t>
            </a:r>
            <a:r>
              <a:rPr dirty="0" sz="1300">
                <a:latin typeface="Times New Roman"/>
                <a:cs typeface="Times New Roman"/>
              </a:rPr>
              <a:t>a complete listing,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USER_OBJECTS</a:t>
            </a:r>
            <a:r>
              <a:rPr dirty="0" sz="1300">
                <a:latin typeface="Times New Roman"/>
                <a:cs typeface="Times New Roman"/>
              </a:rPr>
              <a:t>” in the </a:t>
            </a:r>
            <a:r>
              <a:rPr dirty="0" sz="1300" spc="-5" i="1">
                <a:latin typeface="Times New Roman"/>
                <a:cs typeface="Times New Roman"/>
              </a:rPr>
              <a:t>Oracle Database</a:t>
            </a:r>
            <a:r>
              <a:rPr dirty="0" sz="1300" spc="-10" i="1">
                <a:latin typeface="Times New Roman"/>
                <a:cs typeface="Times New Roman"/>
              </a:rPr>
              <a:t>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a:p>
            <a:pPr marL="136525" marR="102870">
              <a:lnSpc>
                <a:spcPct val="105000"/>
              </a:lnSpc>
              <a:spcBef>
                <a:spcPts val="275"/>
              </a:spcBef>
            </a:pPr>
            <a:r>
              <a:rPr dirty="0" sz="1300" spc="-5">
                <a:latin typeface="Times New Roman"/>
                <a:cs typeface="Times New Roman"/>
              </a:rPr>
              <a:t>You </a:t>
            </a:r>
            <a:r>
              <a:rPr dirty="0" sz="1300">
                <a:latin typeface="Times New Roman"/>
                <a:cs typeface="Times New Roman"/>
              </a:rPr>
              <a:t>can also query the </a:t>
            </a:r>
            <a:r>
              <a:rPr dirty="0" sz="1300">
                <a:latin typeface="Courier New"/>
                <a:cs typeface="Courier New"/>
              </a:rPr>
              <a:t>ALL_OBJECTS</a:t>
            </a:r>
            <a:r>
              <a:rPr dirty="0" sz="1300" spc="-505">
                <a:latin typeface="Courier New"/>
                <a:cs typeface="Courier New"/>
              </a:rPr>
              <a:t> </a:t>
            </a:r>
            <a:r>
              <a:rPr dirty="0" sz="1300">
                <a:latin typeface="Times New Roman"/>
                <a:cs typeface="Times New Roman"/>
              </a:rPr>
              <a:t>view to see a listing of all objects to which you have  </a:t>
            </a:r>
            <a:r>
              <a:rPr dirty="0" sz="1300" spc="-5">
                <a:latin typeface="Times New Roman"/>
                <a:cs typeface="Times New Roman"/>
              </a:rPr>
              <a:t>access.</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243583" y="1824227"/>
            <a:ext cx="5188585" cy="662305"/>
          </a:xfrm>
          <a:prstGeom prst="rect">
            <a:avLst/>
          </a:prstGeom>
          <a:solidFill>
            <a:srgbClr val="CCCCCC"/>
          </a:solidFill>
          <a:ln w="20574">
            <a:solidFill>
              <a:srgbClr val="000000"/>
            </a:solidFill>
          </a:ln>
        </p:spPr>
        <p:txBody>
          <a:bodyPr wrap="square" lIns="0" tIns="22860" rIns="0" bIns="0" rtlCol="0" vert="horz">
            <a:spAutoFit/>
          </a:bodyPr>
          <a:lstStyle/>
          <a:p>
            <a:pPr marL="76200" marR="419100">
              <a:lnSpc>
                <a:spcPts val="1550"/>
              </a:lnSpc>
              <a:spcBef>
                <a:spcPts val="180"/>
              </a:spcBef>
              <a:tabLst>
                <a:tab pos="758825" algn="l"/>
              </a:tabLst>
            </a:pPr>
            <a:r>
              <a:rPr dirty="0" sz="1300" spc="-15" b="1">
                <a:latin typeface="Courier New"/>
                <a:cs typeface="Courier New"/>
              </a:rPr>
              <a:t>SELECT </a:t>
            </a:r>
            <a:r>
              <a:rPr dirty="0" sz="1300" spc="-20" b="1">
                <a:latin typeface="Courier New"/>
                <a:cs typeface="Courier New"/>
              </a:rPr>
              <a:t>object_name, object_type, </a:t>
            </a:r>
            <a:r>
              <a:rPr dirty="0" sz="1300" spc="-15" b="1">
                <a:latin typeface="Courier New"/>
                <a:cs typeface="Courier New"/>
              </a:rPr>
              <a:t>created, </a:t>
            </a:r>
            <a:r>
              <a:rPr dirty="0" sz="1300" spc="-20" b="1">
                <a:latin typeface="Courier New"/>
                <a:cs typeface="Courier New"/>
              </a:rPr>
              <a:t>status  </a:t>
            </a:r>
            <a:r>
              <a:rPr dirty="0" sz="1300" spc="-10" b="1">
                <a:latin typeface="Courier New"/>
                <a:cs typeface="Courier New"/>
              </a:rPr>
              <a:t>FROM	</a:t>
            </a:r>
            <a:r>
              <a:rPr dirty="0" sz="1300" spc="-15" b="1">
                <a:latin typeface="Courier New"/>
                <a:cs typeface="Courier New"/>
              </a:rPr>
              <a:t>user_objects</a:t>
            </a:r>
            <a:endParaRPr sz="1300">
              <a:latin typeface="Courier New"/>
              <a:cs typeface="Courier New"/>
            </a:endParaRPr>
          </a:p>
          <a:p>
            <a:pPr marL="76200">
              <a:lnSpc>
                <a:spcPts val="1490"/>
              </a:lnSpc>
            </a:pPr>
            <a:r>
              <a:rPr dirty="0" sz="1300" spc="-15" b="1">
                <a:latin typeface="Courier New"/>
                <a:cs typeface="Courier New"/>
              </a:rPr>
              <a:t>ORDER BY</a:t>
            </a:r>
            <a:r>
              <a:rPr dirty="0" sz="1300" spc="-30" b="1">
                <a:latin typeface="Courier New"/>
                <a:cs typeface="Courier New"/>
              </a:rPr>
              <a:t> </a:t>
            </a:r>
            <a:r>
              <a:rPr dirty="0" sz="1300" spc="-20" b="1">
                <a:latin typeface="Courier New"/>
                <a:cs typeface="Courier New"/>
              </a:rPr>
              <a:t>object_type;</a:t>
            </a:r>
            <a:endParaRPr sz="1300">
              <a:latin typeface="Courier New"/>
              <a:cs typeface="Courier New"/>
            </a:endParaRPr>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050">
              <a:latin typeface="Times New Roman"/>
              <a:cs typeface="Times New Roman"/>
            </a:endParaRPr>
          </a:p>
          <a:p>
            <a:pPr algn="ctr">
              <a:lnSpc>
                <a:spcPct val="100000"/>
              </a:lnSpc>
            </a:pPr>
            <a:r>
              <a:rPr dirty="0" sz="1850" spc="5" b="1">
                <a:latin typeface="Courier New"/>
                <a:cs typeface="Courier New"/>
              </a:rPr>
              <a:t>USER_OBJECTS</a:t>
            </a:r>
            <a:r>
              <a:rPr dirty="0" sz="1850" spc="-600" b="1">
                <a:latin typeface="Courier New"/>
                <a:cs typeface="Courier New"/>
              </a:rPr>
              <a:t> </a:t>
            </a:r>
            <a:r>
              <a:rPr dirty="0" sz="1850" spc="5" b="1">
                <a:latin typeface="Arial"/>
                <a:cs typeface="Arial"/>
              </a:rPr>
              <a:t>View</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marL="691515">
              <a:lnSpc>
                <a:spcPct val="100000"/>
              </a:lnSpc>
              <a:spcBef>
                <a:spcPts val="1550"/>
              </a:spcBef>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spcBef>
                <a:spcPts val="40"/>
              </a:spcBef>
            </a:pPr>
            <a:endParaRPr sz="27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5" name="object 5"/>
          <p:cNvGrpSpPr/>
          <p:nvPr/>
        </p:nvGrpSpPr>
        <p:grpSpPr>
          <a:xfrm>
            <a:off x="1317879" y="2675763"/>
            <a:ext cx="4217035" cy="1485265"/>
            <a:chOff x="1317879" y="2675763"/>
            <a:chExt cx="4217035" cy="1485265"/>
          </a:xfrm>
        </p:grpSpPr>
        <p:sp>
          <p:nvSpPr>
            <p:cNvPr id="6" name="object 6"/>
            <p:cNvSpPr/>
            <p:nvPr/>
          </p:nvSpPr>
          <p:spPr>
            <a:xfrm>
              <a:off x="1325117" y="2683001"/>
              <a:ext cx="4203191" cy="1471422"/>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321307" y="2679191"/>
              <a:ext cx="4210050" cy="1478280"/>
            </a:xfrm>
            <a:custGeom>
              <a:avLst/>
              <a:gdLst/>
              <a:ahLst/>
              <a:cxnLst/>
              <a:rect l="l" t="t" r="r" b="b"/>
              <a:pathLst>
                <a:path w="4210050" h="1478279">
                  <a:moveTo>
                    <a:pt x="4210050" y="0"/>
                  </a:moveTo>
                  <a:lnTo>
                    <a:pt x="0" y="0"/>
                  </a:lnTo>
                  <a:lnTo>
                    <a:pt x="0" y="1478279"/>
                  </a:lnTo>
                  <a:lnTo>
                    <a:pt x="4210050" y="1478279"/>
                  </a:lnTo>
                  <a:lnTo>
                    <a:pt x="4210050" y="0"/>
                  </a:lnTo>
                  <a:close/>
                </a:path>
              </a:pathLst>
            </a:custGeom>
            <a:ln w="6857">
              <a:solidFill>
                <a:srgbClr val="000000"/>
              </a:solidFill>
            </a:ln>
          </p:spPr>
          <p:txBody>
            <a:bodyPr wrap="square" lIns="0" tIns="0" rIns="0" bIns="0" rtlCol="0"/>
            <a:lstStyle/>
            <a:p/>
          </p:txBody>
        </p:sp>
      </p:grpSp>
      <p:sp>
        <p:nvSpPr>
          <p:cNvPr id="8" name="object 8"/>
          <p:cNvSpPr txBox="1"/>
          <p:nvPr/>
        </p:nvSpPr>
        <p:spPr>
          <a:xfrm>
            <a:off x="594613" y="5583733"/>
            <a:ext cx="6511290" cy="2510790"/>
          </a:xfrm>
          <a:prstGeom prst="rect">
            <a:avLst/>
          </a:prstGeom>
        </p:spPr>
        <p:txBody>
          <a:bodyPr wrap="square" lIns="0" tIns="71755" rIns="0" bIns="0" rtlCol="0" vert="horz">
            <a:spAutoFit/>
          </a:bodyPr>
          <a:lstStyle/>
          <a:p>
            <a:pPr marL="12700">
              <a:lnSpc>
                <a:spcPct val="100000"/>
              </a:lnSpc>
              <a:spcBef>
                <a:spcPts val="565"/>
              </a:spcBef>
            </a:pPr>
            <a:r>
              <a:rPr dirty="0" sz="1300" b="1">
                <a:latin typeface="Courier New"/>
                <a:cs typeface="Courier New"/>
              </a:rPr>
              <a:t>USER_OBJECTS</a:t>
            </a:r>
            <a:r>
              <a:rPr dirty="0" sz="1300" spc="-415" b="1">
                <a:latin typeface="Courier New"/>
                <a:cs typeface="Courier New"/>
              </a:rPr>
              <a:t> </a:t>
            </a:r>
            <a:r>
              <a:rPr dirty="0" sz="1300" spc="-5" b="1">
                <a:latin typeface="Arial"/>
                <a:cs typeface="Arial"/>
              </a:rPr>
              <a:t>View </a:t>
            </a:r>
            <a:r>
              <a:rPr dirty="0" sz="1300" b="1">
                <a:latin typeface="Arial"/>
                <a:cs typeface="Arial"/>
              </a:rPr>
              <a:t>(continued)</a:t>
            </a:r>
            <a:endParaRPr sz="1300">
              <a:latin typeface="Arial"/>
              <a:cs typeface="Arial"/>
            </a:endParaRPr>
          </a:p>
          <a:p>
            <a:pPr marL="136525" marR="76835">
              <a:lnSpc>
                <a:spcPct val="100000"/>
              </a:lnSpc>
              <a:spcBef>
                <a:spcPts val="470"/>
              </a:spcBef>
            </a:pPr>
            <a:r>
              <a:rPr dirty="0" sz="1300" spc="-5">
                <a:latin typeface="Times New Roman"/>
                <a:cs typeface="Times New Roman"/>
              </a:rPr>
              <a:t>The example shows the names, types, dates of </a:t>
            </a:r>
            <a:r>
              <a:rPr dirty="0" sz="1300">
                <a:latin typeface="Times New Roman"/>
                <a:cs typeface="Times New Roman"/>
              </a:rPr>
              <a:t>creation, and status of all objects that are owned  </a:t>
            </a:r>
            <a:r>
              <a:rPr dirty="0" sz="1300" spc="-5">
                <a:latin typeface="Times New Roman"/>
                <a:cs typeface="Times New Roman"/>
              </a:rPr>
              <a:t>by </a:t>
            </a:r>
            <a:r>
              <a:rPr dirty="0" sz="1300">
                <a:latin typeface="Times New Roman"/>
                <a:cs typeface="Times New Roman"/>
              </a:rPr>
              <a:t>this</a:t>
            </a:r>
            <a:r>
              <a:rPr dirty="0" sz="1300" spc="-10">
                <a:latin typeface="Times New Roman"/>
                <a:cs typeface="Times New Roman"/>
              </a:rPr>
              <a:t> </a:t>
            </a:r>
            <a:r>
              <a:rPr dirty="0" sz="1300" spc="-5">
                <a:latin typeface="Times New Roman"/>
                <a:cs typeface="Times New Roman"/>
              </a:rPr>
              <a:t>user.</a:t>
            </a:r>
            <a:endParaRPr sz="1300">
              <a:latin typeface="Times New Roman"/>
              <a:cs typeface="Times New Roman"/>
            </a:endParaRPr>
          </a:p>
          <a:p>
            <a:pPr marL="136525" marR="201295">
              <a:lnSpc>
                <a:spcPct val="100000"/>
              </a:lnSpc>
              <a:spcBef>
                <a:spcPts val="310"/>
              </a:spcBef>
            </a:pPr>
            <a:r>
              <a:rPr dirty="0" sz="1300">
                <a:latin typeface="Times New Roman"/>
                <a:cs typeface="Times New Roman"/>
              </a:rPr>
              <a:t>The </a:t>
            </a:r>
            <a:r>
              <a:rPr dirty="0" sz="1300">
                <a:latin typeface="Courier New"/>
                <a:cs typeface="Courier New"/>
              </a:rPr>
              <a:t>OBJECT_TYPE</a:t>
            </a:r>
            <a:r>
              <a:rPr dirty="0" sz="1300" spc="-480">
                <a:latin typeface="Courier New"/>
                <a:cs typeface="Courier New"/>
              </a:rPr>
              <a:t> </a:t>
            </a:r>
            <a:r>
              <a:rPr dirty="0" sz="1300">
                <a:latin typeface="Times New Roman"/>
                <a:cs typeface="Times New Roman"/>
              </a:rPr>
              <a:t>column holds the values </a:t>
            </a:r>
            <a:r>
              <a:rPr dirty="0" sz="1300" spc="-5">
                <a:latin typeface="Times New Roman"/>
                <a:cs typeface="Times New Roman"/>
              </a:rPr>
              <a:t>of either </a:t>
            </a:r>
            <a:r>
              <a:rPr dirty="0" sz="1300">
                <a:latin typeface="Courier New"/>
                <a:cs typeface="Courier New"/>
              </a:rPr>
              <a:t>TABLE</a:t>
            </a:r>
            <a:r>
              <a:rPr dirty="0" sz="1300">
                <a:latin typeface="Times New Roman"/>
                <a:cs typeface="Times New Roman"/>
              </a:rPr>
              <a:t>, </a:t>
            </a:r>
            <a:r>
              <a:rPr dirty="0" sz="1300">
                <a:latin typeface="Courier New"/>
                <a:cs typeface="Courier New"/>
              </a:rPr>
              <a:t>VIEW</a:t>
            </a:r>
            <a:r>
              <a:rPr dirty="0" sz="1300">
                <a:latin typeface="Times New Roman"/>
                <a:cs typeface="Times New Roman"/>
              </a:rPr>
              <a:t>, </a:t>
            </a:r>
            <a:r>
              <a:rPr dirty="0" sz="1300">
                <a:latin typeface="Courier New"/>
                <a:cs typeface="Courier New"/>
              </a:rPr>
              <a:t>SEQUENCE</a:t>
            </a:r>
            <a:r>
              <a:rPr dirty="0" sz="1300">
                <a:latin typeface="Times New Roman"/>
                <a:cs typeface="Times New Roman"/>
              </a:rPr>
              <a:t>, </a:t>
            </a:r>
            <a:r>
              <a:rPr dirty="0" sz="1300">
                <a:latin typeface="Courier New"/>
                <a:cs typeface="Courier New"/>
              </a:rPr>
              <a:t>INDEX</a:t>
            </a:r>
            <a:r>
              <a:rPr dirty="0" sz="1300">
                <a:latin typeface="Times New Roman"/>
                <a:cs typeface="Times New Roman"/>
              </a:rPr>
              <a:t>,  </a:t>
            </a:r>
            <a:r>
              <a:rPr dirty="0" sz="1300">
                <a:latin typeface="Courier New"/>
                <a:cs typeface="Courier New"/>
              </a:rPr>
              <a:t>PROCEDURE</a:t>
            </a:r>
            <a:r>
              <a:rPr dirty="0" sz="1300">
                <a:latin typeface="Times New Roman"/>
                <a:cs typeface="Times New Roman"/>
              </a:rPr>
              <a:t>, </a:t>
            </a:r>
            <a:r>
              <a:rPr dirty="0" sz="1300">
                <a:latin typeface="Courier New"/>
                <a:cs typeface="Courier New"/>
              </a:rPr>
              <a:t>FUNCTION</a:t>
            </a:r>
            <a:r>
              <a:rPr dirty="0" sz="1300">
                <a:latin typeface="Times New Roman"/>
                <a:cs typeface="Times New Roman"/>
              </a:rPr>
              <a:t>, </a:t>
            </a:r>
            <a:r>
              <a:rPr dirty="0" sz="1300">
                <a:latin typeface="Courier New"/>
                <a:cs typeface="Courier New"/>
              </a:rPr>
              <a:t>PACKAGE</a:t>
            </a:r>
            <a:r>
              <a:rPr dirty="0" sz="1300">
                <a:latin typeface="Times New Roman"/>
                <a:cs typeface="Times New Roman"/>
              </a:rPr>
              <a:t>, </a:t>
            </a:r>
            <a:r>
              <a:rPr dirty="0" sz="1300" spc="-5">
                <a:latin typeface="Times New Roman"/>
                <a:cs typeface="Times New Roman"/>
              </a:rPr>
              <a:t>or </a:t>
            </a:r>
            <a:r>
              <a:rPr dirty="0" sz="1300">
                <a:latin typeface="Courier New"/>
                <a:cs typeface="Courier New"/>
              </a:rPr>
              <a:t>TRIGGER</a:t>
            </a:r>
            <a:r>
              <a:rPr dirty="0" sz="1300">
                <a:latin typeface="Times New Roman"/>
                <a:cs typeface="Times New Roman"/>
              </a:rPr>
              <a:t>.</a:t>
            </a:r>
            <a:endParaRPr sz="1300">
              <a:latin typeface="Times New Roman"/>
              <a:cs typeface="Times New Roman"/>
            </a:endParaRPr>
          </a:p>
          <a:p>
            <a:pPr marL="136525" marR="292100" indent="-635">
              <a:lnSpc>
                <a:spcPct val="105000"/>
              </a:lnSpc>
              <a:spcBef>
                <a:spcPts val="305"/>
              </a:spcBef>
            </a:pPr>
            <a:r>
              <a:rPr dirty="0" sz="1300">
                <a:latin typeface="Times New Roman"/>
                <a:cs typeface="Times New Roman"/>
              </a:rPr>
              <a:t>The </a:t>
            </a:r>
            <a:r>
              <a:rPr dirty="0" sz="1300">
                <a:latin typeface="Courier New"/>
                <a:cs typeface="Courier New"/>
              </a:rPr>
              <a:t>STATUS</a:t>
            </a:r>
            <a:r>
              <a:rPr dirty="0" sz="1300" spc="-484">
                <a:latin typeface="Courier New"/>
                <a:cs typeface="Courier New"/>
              </a:rPr>
              <a:t> </a:t>
            </a:r>
            <a:r>
              <a:rPr dirty="0" sz="1300">
                <a:latin typeface="Times New Roman"/>
                <a:cs typeface="Times New Roman"/>
              </a:rPr>
              <a:t>column holds a value of </a:t>
            </a:r>
            <a:r>
              <a:rPr dirty="0" sz="1300">
                <a:latin typeface="Courier New"/>
                <a:cs typeface="Courier New"/>
              </a:rPr>
              <a:t>VALID</a:t>
            </a:r>
            <a:r>
              <a:rPr dirty="0" sz="1300">
                <a:latin typeface="Times New Roman"/>
                <a:cs typeface="Times New Roman"/>
              </a:rPr>
              <a:t>, </a:t>
            </a:r>
            <a:r>
              <a:rPr dirty="0" sz="1300">
                <a:latin typeface="Courier New"/>
                <a:cs typeface="Courier New"/>
              </a:rPr>
              <a:t>INVALID</a:t>
            </a:r>
            <a:r>
              <a:rPr dirty="0" sz="1300">
                <a:latin typeface="Times New Roman"/>
                <a:cs typeface="Times New Roman"/>
              </a:rPr>
              <a:t>, </a:t>
            </a:r>
            <a:r>
              <a:rPr dirty="0" sz="1300" spc="-5">
                <a:latin typeface="Times New Roman"/>
                <a:cs typeface="Times New Roman"/>
              </a:rPr>
              <a:t>or </a:t>
            </a:r>
            <a:r>
              <a:rPr dirty="0" sz="1300">
                <a:latin typeface="Courier New"/>
                <a:cs typeface="Courier New"/>
              </a:rPr>
              <a:t>N/A</a:t>
            </a:r>
            <a:r>
              <a:rPr dirty="0" sz="1300">
                <a:latin typeface="Times New Roman"/>
                <a:cs typeface="Times New Roman"/>
              </a:rPr>
              <a:t>. While tables are always  valid, the views, </a:t>
            </a:r>
            <a:r>
              <a:rPr dirty="0" sz="1300" spc="-5">
                <a:latin typeface="Times New Roman"/>
                <a:cs typeface="Times New Roman"/>
              </a:rPr>
              <a:t>procedures, </a:t>
            </a:r>
            <a:r>
              <a:rPr dirty="0" sz="1300">
                <a:latin typeface="Times New Roman"/>
                <a:cs typeface="Times New Roman"/>
              </a:rPr>
              <a:t>functions, packages, and triggers may be</a:t>
            </a:r>
            <a:r>
              <a:rPr dirty="0" sz="1300" spc="-5">
                <a:latin typeface="Times New Roman"/>
                <a:cs typeface="Times New Roman"/>
              </a:rPr>
              <a:t> </a:t>
            </a:r>
            <a:r>
              <a:rPr dirty="0" sz="1300">
                <a:latin typeface="Times New Roman"/>
                <a:cs typeface="Times New Roman"/>
              </a:rPr>
              <a:t>invalid.</a:t>
            </a:r>
            <a:endParaRPr sz="1300">
              <a:latin typeface="Times New Roman"/>
              <a:cs typeface="Times New Roman"/>
            </a:endParaRPr>
          </a:p>
          <a:p>
            <a:pPr marL="136525">
              <a:lnSpc>
                <a:spcPct val="100000"/>
              </a:lnSpc>
              <a:spcBef>
                <a:spcPts val="315"/>
              </a:spcBef>
            </a:pPr>
            <a:r>
              <a:rPr dirty="0" sz="1300" spc="-5" b="1">
                <a:latin typeface="Times New Roman"/>
                <a:cs typeface="Times New Roman"/>
              </a:rPr>
              <a:t>The </a:t>
            </a:r>
            <a:r>
              <a:rPr dirty="0" sz="1300" b="1">
                <a:latin typeface="Courier New"/>
                <a:cs typeface="Courier New"/>
              </a:rPr>
              <a:t>CAT</a:t>
            </a:r>
            <a:r>
              <a:rPr dirty="0" sz="1300" spc="-465" b="1">
                <a:latin typeface="Courier New"/>
                <a:cs typeface="Courier New"/>
              </a:rPr>
              <a:t> </a:t>
            </a:r>
            <a:r>
              <a:rPr dirty="0" sz="1300" b="1">
                <a:latin typeface="Times New Roman"/>
                <a:cs typeface="Times New Roman"/>
              </a:rPr>
              <a:t>View</a:t>
            </a:r>
            <a:endParaRPr sz="1300">
              <a:latin typeface="Times New Roman"/>
              <a:cs typeface="Times New Roman"/>
            </a:endParaRPr>
          </a:p>
          <a:p>
            <a:pPr marL="136525" marR="5080">
              <a:lnSpc>
                <a:spcPct val="100000"/>
              </a:lnSpc>
              <a:spcBef>
                <a:spcPts val="390"/>
              </a:spcBef>
            </a:pPr>
            <a:r>
              <a:rPr dirty="0" sz="1300" spc="-5">
                <a:latin typeface="Times New Roman"/>
                <a:cs typeface="Times New Roman"/>
              </a:rPr>
              <a:t>For </a:t>
            </a:r>
            <a:r>
              <a:rPr dirty="0" sz="1300">
                <a:latin typeface="Times New Roman"/>
                <a:cs typeface="Times New Roman"/>
              </a:rPr>
              <a:t>a simplified query and output, you can query the </a:t>
            </a:r>
            <a:r>
              <a:rPr dirty="0" sz="1300">
                <a:latin typeface="Courier New"/>
                <a:cs typeface="Courier New"/>
              </a:rPr>
              <a:t>CAT </a:t>
            </a:r>
            <a:r>
              <a:rPr dirty="0" sz="1300">
                <a:latin typeface="Times New Roman"/>
                <a:cs typeface="Times New Roman"/>
              </a:rPr>
              <a:t>view. This view contains only </a:t>
            </a:r>
            <a:r>
              <a:rPr dirty="0" sz="1300" spc="-5">
                <a:latin typeface="Times New Roman"/>
                <a:cs typeface="Times New Roman"/>
              </a:rPr>
              <a:t>two  columns: </a:t>
            </a:r>
            <a:r>
              <a:rPr dirty="0" sz="1300">
                <a:latin typeface="Courier New"/>
                <a:cs typeface="Courier New"/>
              </a:rPr>
              <a:t>TABLE_NAME</a:t>
            </a:r>
            <a:r>
              <a:rPr dirty="0" sz="1300" spc="-480">
                <a:latin typeface="Courier New"/>
                <a:cs typeface="Courier New"/>
              </a:rPr>
              <a:t> </a:t>
            </a:r>
            <a:r>
              <a:rPr dirty="0" sz="1300">
                <a:latin typeface="Times New Roman"/>
                <a:cs typeface="Times New Roman"/>
              </a:rPr>
              <a:t>and </a:t>
            </a:r>
            <a:r>
              <a:rPr dirty="0" sz="1300">
                <a:latin typeface="Courier New"/>
                <a:cs typeface="Courier New"/>
              </a:rPr>
              <a:t>TABLE_TYPE</a:t>
            </a:r>
            <a:r>
              <a:rPr dirty="0" sz="1300">
                <a:latin typeface="Times New Roman"/>
                <a:cs typeface="Times New Roman"/>
              </a:rPr>
              <a:t>. It provides the names of all your </a:t>
            </a:r>
            <a:r>
              <a:rPr dirty="0" sz="1300">
                <a:latin typeface="Courier New"/>
                <a:cs typeface="Courier New"/>
              </a:rPr>
              <a:t>INDEX</a:t>
            </a:r>
            <a:r>
              <a:rPr dirty="0" sz="1300">
                <a:latin typeface="Times New Roman"/>
                <a:cs typeface="Times New Roman"/>
              </a:rPr>
              <a:t>, </a:t>
            </a:r>
            <a:r>
              <a:rPr dirty="0" sz="1300">
                <a:latin typeface="Courier New"/>
                <a:cs typeface="Courier New"/>
              </a:rPr>
              <a:t>TABLE</a:t>
            </a:r>
            <a:r>
              <a:rPr dirty="0" sz="1300">
                <a:latin typeface="Times New Roman"/>
                <a:cs typeface="Times New Roman"/>
              </a:rPr>
              <a:t>,  </a:t>
            </a:r>
            <a:r>
              <a:rPr dirty="0" sz="1300">
                <a:latin typeface="Courier New"/>
                <a:cs typeface="Courier New"/>
              </a:rPr>
              <a:t>CLUSTER</a:t>
            </a:r>
            <a:r>
              <a:rPr dirty="0" sz="1300">
                <a:latin typeface="Times New Roman"/>
                <a:cs typeface="Times New Roman"/>
              </a:rPr>
              <a:t>, </a:t>
            </a:r>
            <a:r>
              <a:rPr dirty="0" sz="1300">
                <a:latin typeface="Courier New"/>
                <a:cs typeface="Courier New"/>
              </a:rPr>
              <a:t>VIEW</a:t>
            </a:r>
            <a:r>
              <a:rPr dirty="0" sz="1300">
                <a:latin typeface="Times New Roman"/>
                <a:cs typeface="Times New Roman"/>
              </a:rPr>
              <a:t>, </a:t>
            </a:r>
            <a:r>
              <a:rPr dirty="0" sz="1300">
                <a:latin typeface="Courier New"/>
                <a:cs typeface="Courier New"/>
              </a:rPr>
              <a:t>SYNONYM</a:t>
            </a:r>
            <a:r>
              <a:rPr dirty="0" sz="1300">
                <a:latin typeface="Times New Roman"/>
                <a:cs typeface="Times New Roman"/>
              </a:rPr>
              <a:t>, </a:t>
            </a:r>
            <a:r>
              <a:rPr dirty="0" sz="1300">
                <a:latin typeface="Courier New"/>
                <a:cs typeface="Courier New"/>
              </a:rPr>
              <a:t>SEQUENCE</a:t>
            </a:r>
            <a:r>
              <a:rPr dirty="0" sz="1300">
                <a:latin typeface="Times New Roman"/>
                <a:cs typeface="Times New Roman"/>
              </a:rPr>
              <a:t>, or </a:t>
            </a:r>
            <a:r>
              <a:rPr dirty="0" sz="1300">
                <a:latin typeface="Courier New"/>
                <a:cs typeface="Courier New"/>
              </a:rPr>
              <a:t>UNDEFINED</a:t>
            </a:r>
            <a:r>
              <a:rPr dirty="0" sz="1300" spc="-475">
                <a:latin typeface="Courier New"/>
                <a:cs typeface="Courier New"/>
              </a:rPr>
              <a:t> </a:t>
            </a:r>
            <a:r>
              <a:rPr dirty="0" sz="1300">
                <a:latin typeface="Times New Roman"/>
                <a:cs typeface="Times New Roman"/>
              </a:rPr>
              <a:t>objects.</a:t>
            </a:r>
            <a:endParaRPr sz="1300">
              <a:latin typeface="Times New Roman"/>
              <a:cs typeface="Times New Roman"/>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1</a:t>
            </a:r>
            <a:r>
              <a:rPr dirty="0" sz="800" spc="-125"/>
              <a:t>em</a:t>
            </a:r>
            <a:r>
              <a:rPr dirty="0" baseline="-30092" sz="1800" spc="-187" b="1">
                <a:latin typeface="Arial"/>
                <a:cs typeface="Arial"/>
              </a:rPr>
              <a:t>-</a:t>
            </a:r>
            <a:r>
              <a:rPr dirty="0" sz="800" spc="-125"/>
              <a:t>ai</a:t>
            </a:r>
            <a:r>
              <a:rPr dirty="0" baseline="-30092" sz="1800" spc="-187" b="1">
                <a:latin typeface="Arial"/>
                <a:cs typeface="Arial"/>
              </a:rPr>
              <a:t>8</a:t>
            </a:r>
            <a:r>
              <a:rPr dirty="0" sz="800" spc="-125"/>
              <a:t>l.</a:t>
            </a:r>
            <a:r>
              <a:rPr dirty="0" sz="800" spc="-155"/>
              <a:t> </a:t>
            </a:r>
            <a:r>
              <a:rPr dirty="0" sz="800" spc="-40"/>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283969" y="1905000"/>
            <a:ext cx="5199380" cy="262255"/>
          </a:xfrm>
          <a:prstGeom prst="rect">
            <a:avLst/>
          </a:prstGeom>
          <a:solidFill>
            <a:srgbClr val="CCCCCC"/>
          </a:solidFill>
          <a:ln w="20574">
            <a:solidFill>
              <a:srgbClr val="000000"/>
            </a:solidFill>
          </a:ln>
        </p:spPr>
        <p:txBody>
          <a:bodyPr wrap="square" lIns="0" tIns="11430" rIns="0" bIns="0" rtlCol="0" vert="horz">
            <a:spAutoFit/>
          </a:bodyPr>
          <a:lstStyle/>
          <a:p>
            <a:pPr marL="75565">
              <a:lnSpc>
                <a:spcPct val="100000"/>
              </a:lnSpc>
              <a:spcBef>
                <a:spcPts val="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user_tables</a:t>
            </a:r>
            <a:endParaRPr sz="1300">
              <a:latin typeface="Courier New"/>
              <a:cs typeface="Courier New"/>
            </a:endParaRPr>
          </a:p>
        </p:txBody>
      </p:sp>
      <p:sp>
        <p:nvSpPr>
          <p:cNvPr id="4" name="object 4"/>
          <p:cNvSpPr txBox="1"/>
          <p:nvPr/>
        </p:nvSpPr>
        <p:spPr>
          <a:xfrm>
            <a:off x="1283969" y="3197351"/>
            <a:ext cx="5199380" cy="480059"/>
          </a:xfrm>
          <a:prstGeom prst="rect">
            <a:avLst/>
          </a:prstGeom>
          <a:solidFill>
            <a:srgbClr val="CCCCCC"/>
          </a:solidFill>
          <a:ln w="20574">
            <a:solidFill>
              <a:srgbClr val="000000"/>
            </a:solidFill>
          </a:ln>
        </p:spPr>
        <p:txBody>
          <a:bodyPr wrap="square" lIns="0" tIns="29209" rIns="0" bIns="0" rtlCol="0" vert="horz">
            <a:spAutoFit/>
          </a:bodyPr>
          <a:lstStyle/>
          <a:p>
            <a:pPr marL="75565" marR="3260090">
              <a:lnSpc>
                <a:spcPts val="1550"/>
              </a:lnSpc>
              <a:spcBef>
                <a:spcPts val="229"/>
              </a:spcBef>
              <a:tabLst>
                <a:tab pos="758825" algn="l"/>
              </a:tabLst>
            </a:pPr>
            <a:r>
              <a:rPr dirty="0" sz="1300" spc="-15" b="1">
                <a:latin typeface="Courier New"/>
                <a:cs typeface="Courier New"/>
              </a:rPr>
              <a:t>SELECT </a:t>
            </a:r>
            <a:r>
              <a:rPr dirty="0" sz="1300" spc="-20" b="1">
                <a:latin typeface="Courier New"/>
                <a:cs typeface="Courier New"/>
              </a:rPr>
              <a:t>table_name  </a:t>
            </a:r>
            <a:r>
              <a:rPr dirty="0" sz="1300" spc="-20" b="1">
                <a:latin typeface="Courier New"/>
                <a:cs typeface="Courier New"/>
              </a:rPr>
              <a:t>FRO</a:t>
            </a:r>
            <a:r>
              <a:rPr dirty="0" sz="1300" spc="-10" b="1">
                <a:latin typeface="Courier New"/>
                <a:cs typeface="Courier New"/>
              </a:rPr>
              <a:t>M</a:t>
            </a:r>
            <a:r>
              <a:rPr dirty="0" sz="1300" b="1">
                <a:latin typeface="Courier New"/>
                <a:cs typeface="Courier New"/>
              </a:rPr>
              <a:t>	</a:t>
            </a:r>
            <a:r>
              <a:rPr dirty="0" sz="1300" spc="-20" b="1">
                <a:latin typeface="Courier New"/>
                <a:cs typeface="Courier New"/>
              </a:rPr>
              <a:t>user_tables;</a:t>
            </a:r>
            <a:endParaRPr sz="1300">
              <a:latin typeface="Courier New"/>
              <a:cs typeface="Courier New"/>
            </a:endParaRPr>
          </a:p>
        </p:txBody>
      </p:sp>
      <p:grpSp>
        <p:nvGrpSpPr>
          <p:cNvPr id="5" name="object 5"/>
          <p:cNvGrpSpPr/>
          <p:nvPr/>
        </p:nvGrpSpPr>
        <p:grpSpPr>
          <a:xfrm>
            <a:off x="1304163" y="2242185"/>
            <a:ext cx="3072765" cy="782320"/>
            <a:chOff x="1304163" y="2242185"/>
            <a:chExt cx="3072765" cy="782320"/>
          </a:xfrm>
        </p:grpSpPr>
        <p:sp>
          <p:nvSpPr>
            <p:cNvPr id="6" name="object 6"/>
            <p:cNvSpPr/>
            <p:nvPr/>
          </p:nvSpPr>
          <p:spPr>
            <a:xfrm>
              <a:off x="1311401" y="2249423"/>
              <a:ext cx="3057906" cy="768096"/>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307591" y="2245613"/>
              <a:ext cx="3065780" cy="775335"/>
            </a:xfrm>
            <a:custGeom>
              <a:avLst/>
              <a:gdLst/>
              <a:ahLst/>
              <a:cxnLst/>
              <a:rect l="l" t="t" r="r" b="b"/>
              <a:pathLst>
                <a:path w="3065779" h="775335">
                  <a:moveTo>
                    <a:pt x="3065526" y="0"/>
                  </a:moveTo>
                  <a:lnTo>
                    <a:pt x="0" y="0"/>
                  </a:lnTo>
                  <a:lnTo>
                    <a:pt x="0" y="774953"/>
                  </a:lnTo>
                  <a:lnTo>
                    <a:pt x="3065526" y="774953"/>
                  </a:lnTo>
                  <a:lnTo>
                    <a:pt x="3065526" y="0"/>
                  </a:lnTo>
                  <a:close/>
                </a:path>
              </a:pathLst>
            </a:custGeom>
            <a:ln w="6857">
              <a:solidFill>
                <a:srgbClr val="000000"/>
              </a:solidFill>
            </a:ln>
          </p:spPr>
          <p:txBody>
            <a:bodyPr wrap="square" lIns="0" tIns="0" rIns="0" bIns="0" rtlCol="0"/>
            <a:lstStyle/>
            <a:p/>
          </p:txBody>
        </p:sp>
      </p:grpSp>
      <p:grpSp>
        <p:nvGrpSpPr>
          <p:cNvPr id="8" name="object 8"/>
          <p:cNvGrpSpPr/>
          <p:nvPr/>
        </p:nvGrpSpPr>
        <p:grpSpPr>
          <a:xfrm>
            <a:off x="1304163" y="3727322"/>
            <a:ext cx="1174750" cy="994410"/>
            <a:chOff x="1304163" y="3727322"/>
            <a:chExt cx="1174750" cy="994410"/>
          </a:xfrm>
        </p:grpSpPr>
        <p:sp>
          <p:nvSpPr>
            <p:cNvPr id="9" name="object 9"/>
            <p:cNvSpPr/>
            <p:nvPr/>
          </p:nvSpPr>
          <p:spPr>
            <a:xfrm>
              <a:off x="1311401" y="3734561"/>
              <a:ext cx="1160525" cy="980694"/>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307591" y="3730751"/>
              <a:ext cx="1167765" cy="988060"/>
            </a:xfrm>
            <a:custGeom>
              <a:avLst/>
              <a:gdLst/>
              <a:ahLst/>
              <a:cxnLst/>
              <a:rect l="l" t="t" r="r" b="b"/>
              <a:pathLst>
                <a:path w="1167764" h="988060">
                  <a:moveTo>
                    <a:pt x="1167384" y="0"/>
                  </a:moveTo>
                  <a:lnTo>
                    <a:pt x="0" y="0"/>
                  </a:lnTo>
                  <a:lnTo>
                    <a:pt x="0" y="987551"/>
                  </a:lnTo>
                  <a:lnTo>
                    <a:pt x="1167384" y="987551"/>
                  </a:lnTo>
                  <a:lnTo>
                    <a:pt x="1167384" y="0"/>
                  </a:lnTo>
                  <a:close/>
                </a:path>
              </a:pathLst>
            </a:custGeom>
            <a:ln w="6857">
              <a:solidFill>
                <a:srgbClr val="000000"/>
              </a:solidFill>
            </a:ln>
          </p:spPr>
          <p:txBody>
            <a:bodyPr wrap="square" lIns="0" tIns="0" rIns="0" bIns="0" rtlCol="0"/>
            <a:lstStyle/>
            <a:p/>
          </p:txBody>
        </p:sp>
      </p:grpSp>
      <p:sp>
        <p:nvSpPr>
          <p:cNvPr id="11" name="object 11"/>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Table</a:t>
            </a:r>
            <a:r>
              <a:rPr dirty="0" sz="1850" spc="-5" b="1">
                <a:latin typeface="Arial"/>
                <a:cs typeface="Arial"/>
              </a:rPr>
              <a:t> </a:t>
            </a:r>
            <a:r>
              <a:rPr dirty="0" sz="1850" spc="5" b="1">
                <a:latin typeface="Arial"/>
                <a:cs typeface="Arial"/>
              </a:rPr>
              <a:t>Information</a:t>
            </a:r>
            <a:endParaRPr sz="1850">
              <a:latin typeface="Arial"/>
              <a:cs typeface="Arial"/>
            </a:endParaRPr>
          </a:p>
          <a:p>
            <a:pPr>
              <a:lnSpc>
                <a:spcPct val="100000"/>
              </a:lnSpc>
              <a:spcBef>
                <a:spcPts val="50"/>
              </a:spcBef>
            </a:pPr>
            <a:endParaRPr sz="2850">
              <a:latin typeface="Arial"/>
              <a:cs typeface="Arial"/>
            </a:endParaRPr>
          </a:p>
          <a:p>
            <a:pPr marL="446405">
              <a:lnSpc>
                <a:spcPct val="100000"/>
              </a:lnSpc>
            </a:pPr>
            <a:r>
              <a:rPr dirty="0" sz="1550" spc="10" b="1">
                <a:latin typeface="Courier New"/>
                <a:cs typeface="Courier New"/>
              </a:rPr>
              <a:t>USER_TABLES:</a:t>
            </a:r>
            <a:endParaRPr sz="1550">
              <a:latin typeface="Courier New"/>
              <a:cs typeface="Courier New"/>
            </a:endParaRPr>
          </a:p>
          <a:p>
            <a:pPr>
              <a:lnSpc>
                <a:spcPct val="100000"/>
              </a:lnSpc>
            </a:pPr>
            <a:endParaRPr sz="1600">
              <a:latin typeface="Courier New"/>
              <a:cs typeface="Courier New"/>
            </a:endParaRPr>
          </a:p>
          <a:p>
            <a:pPr>
              <a:lnSpc>
                <a:spcPct val="100000"/>
              </a:lnSpc>
            </a:pPr>
            <a:endParaRPr sz="1600">
              <a:latin typeface="Courier New"/>
              <a:cs typeface="Courier New"/>
            </a:endParaRPr>
          </a:p>
          <a:p>
            <a:pPr>
              <a:lnSpc>
                <a:spcPct val="100000"/>
              </a:lnSpc>
            </a:pPr>
            <a:endParaRPr sz="1600">
              <a:latin typeface="Courier New"/>
              <a:cs typeface="Courier New"/>
            </a:endParaRPr>
          </a:p>
          <a:p>
            <a:pPr>
              <a:lnSpc>
                <a:spcPct val="100000"/>
              </a:lnSpc>
            </a:pPr>
            <a:endParaRPr sz="1600">
              <a:latin typeface="Courier New"/>
              <a:cs typeface="Courier New"/>
            </a:endParaRPr>
          </a:p>
          <a:p>
            <a:pPr>
              <a:lnSpc>
                <a:spcPct val="100000"/>
              </a:lnSpc>
            </a:pPr>
            <a:endParaRPr sz="1450">
              <a:latin typeface="Courier New"/>
              <a:cs typeface="Courier New"/>
            </a:endParaRPr>
          </a:p>
          <a:p>
            <a:pPr marL="680085">
              <a:lnSpc>
                <a:spcPct val="100000"/>
              </a:lnSpc>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spcBef>
                <a:spcPts val="40"/>
              </a:spcBef>
            </a:pPr>
            <a:endParaRPr sz="2200">
              <a:latin typeface="Arial"/>
              <a:cs typeface="Arial"/>
            </a:endParaRPr>
          </a:p>
          <a:p>
            <a:pPr marL="678815">
              <a:lnSpc>
                <a:spcPct val="100000"/>
              </a:lnSpc>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gn="ctr">
              <a:lnSpc>
                <a:spcPct val="100000"/>
              </a:lnSpc>
              <a:spcBef>
                <a:spcPts val="111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1</a:t>
            </a:r>
            <a:r>
              <a:rPr dirty="0" sz="800" spc="-125"/>
              <a:t>em</a:t>
            </a:r>
            <a:r>
              <a:rPr dirty="0" baseline="-30092" sz="1800" spc="-187" b="1">
                <a:latin typeface="Arial"/>
                <a:cs typeface="Arial"/>
              </a:rPr>
              <a:t>-</a:t>
            </a:r>
            <a:r>
              <a:rPr dirty="0" sz="800" spc="-125"/>
              <a:t>ai</a:t>
            </a:r>
            <a:r>
              <a:rPr dirty="0" baseline="-30092" sz="1800" spc="-187" b="1">
                <a:latin typeface="Arial"/>
                <a:cs typeface="Arial"/>
              </a:rPr>
              <a:t>9</a:t>
            </a:r>
            <a:r>
              <a:rPr dirty="0" sz="800" spc="-125"/>
              <a:t>l.</a:t>
            </a:r>
            <a:r>
              <a:rPr dirty="0" sz="800" spc="-155"/>
              <a:t> </a:t>
            </a:r>
            <a:r>
              <a:rPr dirty="0" sz="800" spc="-40"/>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594613" y="5593638"/>
            <a:ext cx="6546215" cy="262826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USER_TABLES</a:t>
            </a:r>
            <a:r>
              <a:rPr dirty="0" sz="1300" spc="-425" b="1">
                <a:latin typeface="Courier New"/>
                <a:cs typeface="Courier New"/>
              </a:rPr>
              <a:t> </a:t>
            </a:r>
            <a:r>
              <a:rPr dirty="0" sz="1300" b="1">
                <a:latin typeface="Arial"/>
                <a:cs typeface="Arial"/>
              </a:rPr>
              <a:t>View</a:t>
            </a:r>
            <a:endParaRPr sz="1300">
              <a:latin typeface="Arial"/>
              <a:cs typeface="Arial"/>
            </a:endParaRPr>
          </a:p>
          <a:p>
            <a:pPr marL="136525" marR="74930">
              <a:lnSpc>
                <a:spcPct val="102299"/>
              </a:lnSpc>
              <a:spcBef>
                <a:spcPts val="350"/>
              </a:spcBef>
            </a:pP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USER_TABLES </a:t>
            </a:r>
            <a:r>
              <a:rPr dirty="0" sz="1300">
                <a:latin typeface="Times New Roman"/>
                <a:cs typeface="Times New Roman"/>
              </a:rPr>
              <a:t>view to obtain the names of all of your tables. The  </a:t>
            </a:r>
            <a:r>
              <a:rPr dirty="0" sz="1300">
                <a:latin typeface="Courier New"/>
                <a:cs typeface="Courier New"/>
              </a:rPr>
              <a:t>USER_TABLES</a:t>
            </a:r>
            <a:r>
              <a:rPr dirty="0" sz="1300" spc="-509">
                <a:latin typeface="Courier New"/>
                <a:cs typeface="Courier New"/>
              </a:rPr>
              <a:t> </a:t>
            </a:r>
            <a:r>
              <a:rPr dirty="0" sz="1300">
                <a:latin typeface="Times New Roman"/>
                <a:cs typeface="Times New Roman"/>
              </a:rPr>
              <a:t>view contains information about your tables. In addition to providing the table  name, it contains detailed information on the</a:t>
            </a:r>
            <a:r>
              <a:rPr dirty="0" sz="1300" spc="-5">
                <a:latin typeface="Times New Roman"/>
                <a:cs typeface="Times New Roman"/>
              </a:rPr>
              <a:t> </a:t>
            </a:r>
            <a:r>
              <a:rPr dirty="0" sz="1300">
                <a:latin typeface="Times New Roman"/>
                <a:cs typeface="Times New Roman"/>
              </a:rPr>
              <a:t>storage.</a:t>
            </a:r>
            <a:endParaRPr sz="1300">
              <a:latin typeface="Times New Roman"/>
              <a:cs typeface="Times New Roman"/>
            </a:endParaRPr>
          </a:p>
          <a:p>
            <a:pPr marL="136525" marR="139700" indent="-635">
              <a:lnSpc>
                <a:spcPct val="105000"/>
              </a:lnSpc>
              <a:spcBef>
                <a:spcPts val="235"/>
              </a:spcBef>
            </a:pPr>
            <a:r>
              <a:rPr dirty="0" sz="1300">
                <a:latin typeface="Times New Roman"/>
                <a:cs typeface="Times New Roman"/>
              </a:rPr>
              <a:t>The </a:t>
            </a:r>
            <a:r>
              <a:rPr dirty="0" sz="1300">
                <a:latin typeface="Courier New"/>
                <a:cs typeface="Courier New"/>
              </a:rPr>
              <a:t>TABS</a:t>
            </a:r>
            <a:r>
              <a:rPr dirty="0" sz="1300" spc="-455">
                <a:latin typeface="Courier New"/>
                <a:cs typeface="Courier New"/>
              </a:rPr>
              <a:t> </a:t>
            </a:r>
            <a:r>
              <a:rPr dirty="0" sz="1300">
                <a:latin typeface="Times New Roman"/>
                <a:cs typeface="Times New Roman"/>
              </a:rPr>
              <a:t>view is a </a:t>
            </a:r>
            <a:r>
              <a:rPr dirty="0" sz="1300" spc="-5">
                <a:latin typeface="Times New Roman"/>
                <a:cs typeface="Times New Roman"/>
              </a:rPr>
              <a:t>synonym</a:t>
            </a:r>
            <a:r>
              <a:rPr dirty="0" sz="1300" spc="-10">
                <a:latin typeface="Times New Roman"/>
                <a:cs typeface="Times New Roman"/>
              </a:rPr>
              <a:t> </a:t>
            </a:r>
            <a:r>
              <a:rPr dirty="0" sz="1300">
                <a:latin typeface="Times New Roman"/>
                <a:cs typeface="Times New Roman"/>
              </a:rPr>
              <a:t>of the </a:t>
            </a:r>
            <a:r>
              <a:rPr dirty="0" sz="1300">
                <a:latin typeface="Courier New"/>
                <a:cs typeface="Courier New"/>
              </a:rPr>
              <a:t>USER_TABLES</a:t>
            </a:r>
            <a:r>
              <a:rPr dirty="0" sz="1300" spc="-455">
                <a:latin typeface="Courier New"/>
                <a:cs typeface="Courier New"/>
              </a:rPr>
              <a:t> </a:t>
            </a:r>
            <a:r>
              <a:rPr dirty="0" sz="1300">
                <a:latin typeface="Times New Roman"/>
                <a:cs typeface="Times New Roman"/>
              </a:rPr>
              <a:t>view.</a:t>
            </a:r>
            <a:r>
              <a:rPr dirty="0" sz="1300" spc="-5">
                <a:latin typeface="Times New Roman"/>
                <a:cs typeface="Times New Roman"/>
              </a:rPr>
              <a:t> You</a:t>
            </a:r>
            <a:r>
              <a:rPr dirty="0" sz="1300">
                <a:latin typeface="Times New Roman"/>
                <a:cs typeface="Times New Roman"/>
              </a:rPr>
              <a:t> can query it</a:t>
            </a:r>
            <a:r>
              <a:rPr dirty="0" sz="1300" spc="-5">
                <a:latin typeface="Times New Roman"/>
                <a:cs typeface="Times New Roman"/>
              </a:rPr>
              <a:t> </a:t>
            </a:r>
            <a:r>
              <a:rPr dirty="0" sz="1300">
                <a:latin typeface="Times New Roman"/>
                <a:cs typeface="Times New Roman"/>
              </a:rPr>
              <a:t>to </a:t>
            </a:r>
            <a:r>
              <a:rPr dirty="0" sz="1300" spc="-5">
                <a:latin typeface="Times New Roman"/>
                <a:cs typeface="Times New Roman"/>
              </a:rPr>
              <a:t>see</a:t>
            </a:r>
            <a:r>
              <a:rPr dirty="0" sz="1300">
                <a:latin typeface="Times New Roman"/>
                <a:cs typeface="Times New Roman"/>
              </a:rPr>
              <a:t> a listing</a:t>
            </a:r>
            <a:r>
              <a:rPr dirty="0" sz="1300" spc="-10">
                <a:latin typeface="Times New Roman"/>
                <a:cs typeface="Times New Roman"/>
              </a:rPr>
              <a:t> </a:t>
            </a:r>
            <a:r>
              <a:rPr dirty="0" sz="1300">
                <a:latin typeface="Times New Roman"/>
                <a:cs typeface="Times New Roman"/>
              </a:rPr>
              <a:t>of  tables that you</a:t>
            </a:r>
            <a:r>
              <a:rPr dirty="0" sz="1300" spc="-5">
                <a:latin typeface="Times New Roman"/>
                <a:cs typeface="Times New Roman"/>
              </a:rPr>
              <a:t> own:</a:t>
            </a:r>
            <a:endParaRPr sz="1300">
              <a:latin typeface="Times New Roman"/>
              <a:cs typeface="Times New Roman"/>
            </a:endParaRPr>
          </a:p>
          <a:p>
            <a:pPr marL="941069">
              <a:lnSpc>
                <a:spcPts val="1345"/>
              </a:lnSpc>
            </a:pPr>
            <a:r>
              <a:rPr dirty="0" sz="1200" spc="-5">
                <a:latin typeface="Courier New"/>
                <a:cs typeface="Courier New"/>
              </a:rPr>
              <a:t>SELECT table_name</a:t>
            </a:r>
            <a:endParaRPr sz="1200">
              <a:latin typeface="Courier New"/>
              <a:cs typeface="Courier New"/>
            </a:endParaRPr>
          </a:p>
          <a:p>
            <a:pPr marL="941069">
              <a:lnSpc>
                <a:spcPts val="1435"/>
              </a:lnSpc>
              <a:tabLst>
                <a:tab pos="1487805" algn="l"/>
              </a:tabLst>
            </a:pPr>
            <a:r>
              <a:rPr dirty="0" sz="1200" spc="-5">
                <a:latin typeface="Courier New"/>
                <a:cs typeface="Courier New"/>
              </a:rPr>
              <a:t>FROM	tabs;</a:t>
            </a:r>
            <a:endParaRPr sz="1200">
              <a:latin typeface="Courier New"/>
              <a:cs typeface="Courier New"/>
            </a:endParaRPr>
          </a:p>
          <a:p>
            <a:pPr marL="136525" marR="5080">
              <a:lnSpc>
                <a:spcPct val="104600"/>
              </a:lnSpc>
              <a:spcBef>
                <a:spcPts val="335"/>
              </a:spcBef>
            </a:pPr>
            <a:r>
              <a:rPr dirty="0" sz="1300" spc="-5" b="1">
                <a:latin typeface="Times New Roman"/>
                <a:cs typeface="Times New Roman"/>
              </a:rPr>
              <a:t>Note: </a:t>
            </a:r>
            <a:r>
              <a:rPr dirty="0" sz="1300">
                <a:latin typeface="Times New Roman"/>
                <a:cs typeface="Times New Roman"/>
              </a:rPr>
              <a:t>For a complete listing </a:t>
            </a:r>
            <a:r>
              <a:rPr dirty="0" sz="1300" spc="-5">
                <a:latin typeface="Times New Roman"/>
                <a:cs typeface="Times New Roman"/>
              </a:rPr>
              <a:t>of </a:t>
            </a:r>
            <a:r>
              <a:rPr dirty="0" sz="1300">
                <a:latin typeface="Times New Roman"/>
                <a:cs typeface="Times New Roman"/>
              </a:rPr>
              <a:t>the columns in the </a:t>
            </a:r>
            <a:r>
              <a:rPr dirty="0" sz="1300">
                <a:latin typeface="Courier New"/>
                <a:cs typeface="Courier New"/>
              </a:rPr>
              <a:t>USER_TABLES</a:t>
            </a:r>
            <a:r>
              <a:rPr dirty="0" sz="1300" spc="-450">
                <a:latin typeface="Courier New"/>
                <a:cs typeface="Courier New"/>
              </a:rPr>
              <a:t> </a:t>
            </a:r>
            <a:r>
              <a:rPr dirty="0" sz="1300" spc="-5">
                <a:latin typeface="Times New Roman"/>
                <a:cs typeface="Times New Roman"/>
              </a:rPr>
              <a:t>view, see </a:t>
            </a:r>
            <a:r>
              <a:rPr dirty="0" sz="1300">
                <a:latin typeface="Times New Roman"/>
                <a:cs typeface="Times New Roman"/>
              </a:rPr>
              <a:t>“</a:t>
            </a:r>
            <a:r>
              <a:rPr dirty="0" sz="1300">
                <a:latin typeface="Courier New"/>
                <a:cs typeface="Courier New"/>
              </a:rPr>
              <a:t>USER_TABLES</a:t>
            </a:r>
            <a:r>
              <a:rPr dirty="0" sz="1300">
                <a:latin typeface="Times New Roman"/>
                <a:cs typeface="Times New Roman"/>
              </a:rPr>
              <a:t>”  </a:t>
            </a:r>
            <a:r>
              <a:rPr dirty="0" sz="1300" spc="-5">
                <a:latin typeface="Times New Roman"/>
                <a:cs typeface="Times New Roman"/>
              </a:rPr>
              <a:t>in </a:t>
            </a:r>
            <a:r>
              <a:rPr dirty="0" sz="1300">
                <a:latin typeface="Times New Roman"/>
                <a:cs typeface="Times New Roman"/>
              </a:rPr>
              <a:t>the </a:t>
            </a:r>
            <a:r>
              <a:rPr dirty="0" sz="1300" spc="-5" i="1">
                <a:latin typeface="Times New Roman"/>
                <a:cs typeface="Times New Roman"/>
              </a:rPr>
              <a:t>Oracle Database</a:t>
            </a:r>
            <a:r>
              <a:rPr dirty="0" sz="1300" spc="-10" i="1">
                <a:latin typeface="Times New Roman"/>
                <a:cs typeface="Times New Roman"/>
              </a:rPr>
              <a:t>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a:p>
            <a:pPr marL="136525" marR="405765">
              <a:lnSpc>
                <a:spcPct val="105000"/>
              </a:lnSpc>
              <a:spcBef>
                <a:spcPts val="234"/>
              </a:spcBef>
            </a:pPr>
            <a:r>
              <a:rPr dirty="0" sz="1300" spc="-5">
                <a:latin typeface="Times New Roman"/>
                <a:cs typeface="Times New Roman"/>
              </a:rPr>
              <a:t>You </a:t>
            </a:r>
            <a:r>
              <a:rPr dirty="0" sz="1300">
                <a:latin typeface="Times New Roman"/>
                <a:cs typeface="Times New Roman"/>
              </a:rPr>
              <a:t>can also query the </a:t>
            </a:r>
            <a:r>
              <a:rPr dirty="0" sz="1300">
                <a:latin typeface="Courier New"/>
                <a:cs typeface="Courier New"/>
              </a:rPr>
              <a:t>ALL_TABLES</a:t>
            </a:r>
            <a:r>
              <a:rPr dirty="0" sz="1300" spc="-525">
                <a:latin typeface="Courier New"/>
                <a:cs typeface="Courier New"/>
              </a:rPr>
              <a:t> </a:t>
            </a:r>
            <a:r>
              <a:rPr dirty="0" sz="1300">
                <a:latin typeface="Times New Roman"/>
                <a:cs typeface="Times New Roman"/>
              </a:rPr>
              <a:t>view to see a listing of all tables to which you have  </a:t>
            </a:r>
            <a:r>
              <a:rPr dirty="0" sz="1300" spc="-5">
                <a:latin typeface="Times New Roman"/>
                <a:cs typeface="Times New Roman"/>
              </a:rPr>
              <a:t>access.</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290827" y="1972055"/>
            <a:ext cx="5199380" cy="262255"/>
          </a:xfrm>
          <a:prstGeom prst="rect">
            <a:avLst/>
          </a:prstGeom>
          <a:solidFill>
            <a:srgbClr val="CCCCCC"/>
          </a:solidFill>
          <a:ln w="20574">
            <a:solidFill>
              <a:srgbClr val="000000"/>
            </a:solidFill>
          </a:ln>
        </p:spPr>
        <p:txBody>
          <a:bodyPr wrap="square" lIns="0" tIns="11430" rIns="0" bIns="0" rtlCol="0" vert="horz">
            <a:spAutoFit/>
          </a:bodyPr>
          <a:lstStyle/>
          <a:p>
            <a:pPr marL="76200">
              <a:lnSpc>
                <a:spcPct val="100000"/>
              </a:lnSpc>
              <a:spcBef>
                <a:spcPts val="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user_tab_columns</a:t>
            </a:r>
            <a:endParaRPr sz="1300">
              <a:latin typeface="Courier New"/>
              <a:cs typeface="Courier New"/>
            </a:endParaRPr>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Column</a:t>
            </a:r>
            <a:r>
              <a:rPr dirty="0" sz="1850" spc="-5" b="1">
                <a:latin typeface="Arial"/>
                <a:cs typeface="Arial"/>
              </a:rPr>
              <a:t> </a:t>
            </a:r>
            <a:r>
              <a:rPr dirty="0" sz="1850" b="1">
                <a:latin typeface="Arial"/>
                <a:cs typeface="Arial"/>
              </a:rPr>
              <a:t>Information</a:t>
            </a:r>
            <a:endParaRPr sz="1850">
              <a:latin typeface="Arial"/>
              <a:cs typeface="Arial"/>
            </a:endParaRPr>
          </a:p>
          <a:p>
            <a:pPr>
              <a:lnSpc>
                <a:spcPct val="100000"/>
              </a:lnSpc>
              <a:spcBef>
                <a:spcPts val="20"/>
              </a:spcBef>
            </a:pPr>
            <a:endParaRPr sz="2900">
              <a:latin typeface="Arial"/>
              <a:cs typeface="Arial"/>
            </a:endParaRPr>
          </a:p>
          <a:p>
            <a:pPr marL="446405">
              <a:lnSpc>
                <a:spcPct val="100000"/>
              </a:lnSpc>
            </a:pPr>
            <a:r>
              <a:rPr dirty="0" sz="1550" spc="10" b="1">
                <a:latin typeface="Courier New"/>
                <a:cs typeface="Courier New"/>
              </a:rPr>
              <a:t>USER_TAB_COLUMNS</a:t>
            </a:r>
            <a:r>
              <a:rPr dirty="0" sz="1550" spc="10" b="1">
                <a:latin typeface="Arial"/>
                <a:cs typeface="Arial"/>
              </a:rPr>
              <a:t>:</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marL="687070">
              <a:lnSpc>
                <a:spcPct val="100000"/>
              </a:lnSpc>
              <a:spcBef>
                <a:spcPts val="1370"/>
              </a:spcBef>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spcBef>
                <a:spcPts val="45"/>
              </a:spcBef>
            </a:pPr>
            <a:endParaRPr sz="27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5" name="object 5"/>
          <p:cNvGrpSpPr/>
          <p:nvPr/>
        </p:nvGrpSpPr>
        <p:grpSpPr>
          <a:xfrm>
            <a:off x="1311021" y="2418207"/>
            <a:ext cx="3129280" cy="1746250"/>
            <a:chOff x="1311021" y="2418207"/>
            <a:chExt cx="3129280" cy="1746250"/>
          </a:xfrm>
        </p:grpSpPr>
        <p:sp>
          <p:nvSpPr>
            <p:cNvPr id="6" name="object 6"/>
            <p:cNvSpPr/>
            <p:nvPr/>
          </p:nvSpPr>
          <p:spPr>
            <a:xfrm>
              <a:off x="1318259" y="2425445"/>
              <a:ext cx="3115055" cy="1732026"/>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314449" y="2421635"/>
              <a:ext cx="3122295" cy="1739264"/>
            </a:xfrm>
            <a:custGeom>
              <a:avLst/>
              <a:gdLst/>
              <a:ahLst/>
              <a:cxnLst/>
              <a:rect l="l" t="t" r="r" b="b"/>
              <a:pathLst>
                <a:path w="3122295" h="1739264">
                  <a:moveTo>
                    <a:pt x="3121914" y="0"/>
                  </a:moveTo>
                  <a:lnTo>
                    <a:pt x="0" y="0"/>
                  </a:lnTo>
                  <a:lnTo>
                    <a:pt x="0" y="1738883"/>
                  </a:lnTo>
                  <a:lnTo>
                    <a:pt x="3121914" y="1738883"/>
                  </a:lnTo>
                  <a:lnTo>
                    <a:pt x="3121914" y="0"/>
                  </a:lnTo>
                  <a:close/>
                </a:path>
              </a:pathLst>
            </a:custGeom>
            <a:ln w="6857">
              <a:solidFill>
                <a:srgbClr val="000000"/>
              </a:solidFill>
            </a:ln>
          </p:spPr>
          <p:txBody>
            <a:bodyPr wrap="square" lIns="0" tIns="0" rIns="0" bIns="0" rtlCol="0"/>
            <a:lstStyle/>
            <a:p/>
          </p:txBody>
        </p:sp>
      </p:grpSp>
      <p:sp>
        <p:nvSpPr>
          <p:cNvPr id="8" name="object 8"/>
          <p:cNvSpPr txBox="1"/>
          <p:nvPr/>
        </p:nvSpPr>
        <p:spPr>
          <a:xfrm>
            <a:off x="594613" y="5621078"/>
            <a:ext cx="6563359" cy="2769870"/>
          </a:xfrm>
          <a:prstGeom prst="rect">
            <a:avLst/>
          </a:prstGeom>
        </p:spPr>
        <p:txBody>
          <a:bodyPr wrap="square" lIns="0" tIns="48260" rIns="0" bIns="0" rtlCol="0" vert="horz">
            <a:spAutoFit/>
          </a:bodyPr>
          <a:lstStyle/>
          <a:p>
            <a:pPr marL="12700">
              <a:lnSpc>
                <a:spcPct val="100000"/>
              </a:lnSpc>
              <a:spcBef>
                <a:spcPts val="380"/>
              </a:spcBef>
            </a:pPr>
            <a:r>
              <a:rPr dirty="0" sz="1300" b="1">
                <a:latin typeface="Arial"/>
                <a:cs typeface="Arial"/>
              </a:rPr>
              <a:t>Column</a:t>
            </a:r>
            <a:r>
              <a:rPr dirty="0" sz="1300" spc="-10" b="1">
                <a:latin typeface="Arial"/>
                <a:cs typeface="Arial"/>
              </a:rPr>
              <a:t> </a:t>
            </a:r>
            <a:r>
              <a:rPr dirty="0" sz="1300" b="1">
                <a:latin typeface="Arial"/>
                <a:cs typeface="Arial"/>
              </a:rPr>
              <a:t>Information</a:t>
            </a:r>
            <a:endParaRPr sz="1300">
              <a:latin typeface="Arial"/>
              <a:cs typeface="Arial"/>
            </a:endParaRPr>
          </a:p>
          <a:p>
            <a:pPr marL="136525" marR="76200">
              <a:lnSpc>
                <a:spcPct val="100000"/>
              </a:lnSpc>
              <a:spcBef>
                <a:spcPts val="280"/>
              </a:spcBef>
            </a:pPr>
            <a:r>
              <a:rPr dirty="0" sz="1300" spc="-5">
                <a:latin typeface="Times New Roman"/>
                <a:cs typeface="Times New Roman"/>
              </a:rPr>
              <a:t>You </a:t>
            </a:r>
            <a:r>
              <a:rPr dirty="0" sz="1300">
                <a:latin typeface="Times New Roman"/>
                <a:cs typeface="Times New Roman"/>
              </a:rPr>
              <a:t>can query the </a:t>
            </a:r>
            <a:r>
              <a:rPr dirty="0" sz="1300">
                <a:latin typeface="Courier New"/>
                <a:cs typeface="Courier New"/>
              </a:rPr>
              <a:t>USER_TAB_COLUMNS</a:t>
            </a:r>
            <a:r>
              <a:rPr dirty="0" sz="1300" spc="-459">
                <a:latin typeface="Courier New"/>
                <a:cs typeface="Courier New"/>
              </a:rPr>
              <a:t> </a:t>
            </a:r>
            <a:r>
              <a:rPr dirty="0" sz="1300">
                <a:latin typeface="Times New Roman"/>
                <a:cs typeface="Times New Roman"/>
              </a:rPr>
              <a:t>view to find detailed information about the </a:t>
            </a:r>
            <a:r>
              <a:rPr dirty="0" sz="1300" spc="-5">
                <a:latin typeface="Times New Roman"/>
                <a:cs typeface="Times New Roman"/>
              </a:rPr>
              <a:t>columns  </a:t>
            </a:r>
            <a:r>
              <a:rPr dirty="0" sz="1300">
                <a:latin typeface="Times New Roman"/>
                <a:cs typeface="Times New Roman"/>
              </a:rPr>
              <a:t>in your tables. While the </a:t>
            </a:r>
            <a:r>
              <a:rPr dirty="0" sz="1300">
                <a:latin typeface="Courier New"/>
                <a:cs typeface="Courier New"/>
              </a:rPr>
              <a:t>USER_TABLES </a:t>
            </a:r>
            <a:r>
              <a:rPr dirty="0" sz="1300">
                <a:latin typeface="Times New Roman"/>
                <a:cs typeface="Times New Roman"/>
              </a:rPr>
              <a:t>view provides information on your table names and  storage, detailed column information is found in the </a:t>
            </a:r>
            <a:r>
              <a:rPr dirty="0" sz="1300">
                <a:latin typeface="Courier New"/>
                <a:cs typeface="Courier New"/>
              </a:rPr>
              <a:t>USER_TAB_COLUMNS</a:t>
            </a:r>
            <a:r>
              <a:rPr dirty="0" sz="1300" spc="-465">
                <a:latin typeface="Courier New"/>
                <a:cs typeface="Courier New"/>
              </a:rPr>
              <a:t> </a:t>
            </a:r>
            <a:r>
              <a:rPr dirty="0" sz="1300">
                <a:latin typeface="Times New Roman"/>
                <a:cs typeface="Times New Roman"/>
              </a:rPr>
              <a:t>view.</a:t>
            </a:r>
            <a:endParaRPr sz="1300">
              <a:latin typeface="Times New Roman"/>
              <a:cs typeface="Times New Roman"/>
            </a:endParaRPr>
          </a:p>
          <a:p>
            <a:pPr marL="136525">
              <a:lnSpc>
                <a:spcPct val="100000"/>
              </a:lnSpc>
              <a:spcBef>
                <a:spcPts val="465"/>
              </a:spcBef>
            </a:pPr>
            <a:r>
              <a:rPr dirty="0" sz="1300">
                <a:latin typeface="Times New Roman"/>
                <a:cs typeface="Times New Roman"/>
              </a:rPr>
              <a:t>This view contains information </a:t>
            </a:r>
            <a:r>
              <a:rPr dirty="0" sz="1300" spc="-5">
                <a:latin typeface="Times New Roman"/>
                <a:cs typeface="Times New Roman"/>
              </a:rPr>
              <a:t>such</a:t>
            </a:r>
            <a:r>
              <a:rPr dirty="0" sz="1300" spc="-10">
                <a:latin typeface="Times New Roman"/>
                <a:cs typeface="Times New Roman"/>
              </a:rPr>
              <a:t> </a:t>
            </a:r>
            <a:r>
              <a:rPr dirty="0" sz="1300">
                <a:latin typeface="Times New Roman"/>
                <a:cs typeface="Times New Roman"/>
              </a:rPr>
              <a:t>as:</a:t>
            </a:r>
            <a:endParaRPr sz="1300">
              <a:latin typeface="Times New Roman"/>
              <a:cs typeface="Times New Roman"/>
            </a:endParaRPr>
          </a:p>
          <a:p>
            <a:pPr marL="445770" indent="-186690">
              <a:lnSpc>
                <a:spcPts val="1555"/>
              </a:lnSpc>
              <a:buChar char="•"/>
              <a:tabLst>
                <a:tab pos="445770" algn="l"/>
                <a:tab pos="446405" algn="l"/>
              </a:tabLst>
            </a:pPr>
            <a:r>
              <a:rPr dirty="0" sz="1300" spc="-5">
                <a:latin typeface="Times New Roman"/>
                <a:cs typeface="Times New Roman"/>
              </a:rPr>
              <a:t>Column </a:t>
            </a:r>
            <a:r>
              <a:rPr dirty="0" sz="1300">
                <a:latin typeface="Times New Roman"/>
                <a:cs typeface="Times New Roman"/>
              </a:rPr>
              <a:t>names</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Column data</a:t>
            </a:r>
            <a:r>
              <a:rPr dirty="0" sz="1300" spc="-5">
                <a:latin typeface="Times New Roman"/>
                <a:cs typeface="Times New Roman"/>
              </a:rPr>
              <a:t> </a:t>
            </a:r>
            <a:r>
              <a:rPr dirty="0" sz="1300">
                <a:latin typeface="Times New Roman"/>
                <a:cs typeface="Times New Roman"/>
              </a:rPr>
              <a:t>types</a:t>
            </a:r>
            <a:endParaRPr sz="1300">
              <a:latin typeface="Times New Roman"/>
              <a:cs typeface="Times New Roman"/>
            </a:endParaRPr>
          </a:p>
          <a:p>
            <a:pPr marL="445770" indent="-186690">
              <a:lnSpc>
                <a:spcPts val="1520"/>
              </a:lnSpc>
              <a:buChar char="•"/>
              <a:tabLst>
                <a:tab pos="445770" algn="l"/>
                <a:tab pos="446405" algn="l"/>
              </a:tabLst>
            </a:pPr>
            <a:r>
              <a:rPr dirty="0" sz="1300">
                <a:latin typeface="Times New Roman"/>
                <a:cs typeface="Times New Roman"/>
              </a:rPr>
              <a:t>Length of data</a:t>
            </a:r>
            <a:r>
              <a:rPr dirty="0" sz="1300" spc="-5">
                <a:latin typeface="Times New Roman"/>
                <a:cs typeface="Times New Roman"/>
              </a:rPr>
              <a:t> </a:t>
            </a:r>
            <a:r>
              <a:rPr dirty="0" sz="1300">
                <a:latin typeface="Times New Roman"/>
                <a:cs typeface="Times New Roman"/>
              </a:rPr>
              <a:t>types</a:t>
            </a:r>
            <a:endParaRPr sz="1300">
              <a:latin typeface="Times New Roman"/>
              <a:cs typeface="Times New Roman"/>
            </a:endParaRPr>
          </a:p>
          <a:p>
            <a:pPr marL="445770" indent="-186690">
              <a:lnSpc>
                <a:spcPts val="1520"/>
              </a:lnSpc>
              <a:buChar char="•"/>
              <a:tabLst>
                <a:tab pos="445770" algn="l"/>
                <a:tab pos="446405" algn="l"/>
              </a:tabLst>
            </a:pPr>
            <a:r>
              <a:rPr dirty="0" sz="1300" spc="-5">
                <a:latin typeface="Times New Roman"/>
                <a:cs typeface="Times New Roman"/>
              </a:rPr>
              <a:t>Precision </a:t>
            </a:r>
            <a:r>
              <a:rPr dirty="0" sz="1300">
                <a:latin typeface="Times New Roman"/>
                <a:cs typeface="Times New Roman"/>
              </a:rPr>
              <a:t>and </a:t>
            </a:r>
            <a:r>
              <a:rPr dirty="0" sz="1300" spc="-5">
                <a:latin typeface="Times New Roman"/>
                <a:cs typeface="Times New Roman"/>
              </a:rPr>
              <a:t>scale </a:t>
            </a:r>
            <a:r>
              <a:rPr dirty="0" sz="1300">
                <a:latin typeface="Times New Roman"/>
                <a:cs typeface="Times New Roman"/>
              </a:rPr>
              <a:t>for </a:t>
            </a:r>
            <a:r>
              <a:rPr dirty="0" sz="1300">
                <a:latin typeface="Courier New"/>
                <a:cs typeface="Courier New"/>
              </a:rPr>
              <a:t>NUMBER</a:t>
            </a:r>
            <a:r>
              <a:rPr dirty="0" sz="1300" spc="-470">
                <a:latin typeface="Courier New"/>
                <a:cs typeface="Courier New"/>
              </a:rPr>
              <a:t> </a:t>
            </a:r>
            <a:r>
              <a:rPr dirty="0" sz="1300">
                <a:latin typeface="Times New Roman"/>
                <a:cs typeface="Times New Roman"/>
              </a:rPr>
              <a:t>columns</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Whether nulls are allowed (Is there a </a:t>
            </a:r>
            <a:r>
              <a:rPr dirty="0" sz="1300">
                <a:latin typeface="Courier New"/>
                <a:cs typeface="Courier New"/>
              </a:rPr>
              <a:t>NOT NULL</a:t>
            </a:r>
            <a:r>
              <a:rPr dirty="0" sz="1300" spc="-450">
                <a:latin typeface="Courier New"/>
                <a:cs typeface="Courier New"/>
              </a:rPr>
              <a:t> </a:t>
            </a:r>
            <a:r>
              <a:rPr dirty="0" sz="1300" spc="-5">
                <a:latin typeface="Times New Roman"/>
                <a:cs typeface="Times New Roman"/>
              </a:rPr>
              <a:t>constraint </a:t>
            </a:r>
            <a:r>
              <a:rPr dirty="0" sz="1300">
                <a:latin typeface="Times New Roman"/>
                <a:cs typeface="Times New Roman"/>
              </a:rPr>
              <a:t>on the column?)</a:t>
            </a:r>
            <a:endParaRPr sz="1300">
              <a:latin typeface="Times New Roman"/>
              <a:cs typeface="Times New Roman"/>
            </a:endParaRPr>
          </a:p>
          <a:p>
            <a:pPr marL="445770" indent="-186690">
              <a:lnSpc>
                <a:spcPct val="100000"/>
              </a:lnSpc>
              <a:spcBef>
                <a:spcPts val="75"/>
              </a:spcBef>
              <a:buChar char="•"/>
              <a:tabLst>
                <a:tab pos="445770" algn="l"/>
                <a:tab pos="446405" algn="l"/>
              </a:tabLst>
            </a:pPr>
            <a:r>
              <a:rPr dirty="0" sz="1300">
                <a:latin typeface="Times New Roman"/>
                <a:cs typeface="Times New Roman"/>
              </a:rPr>
              <a:t>Default</a:t>
            </a:r>
            <a:r>
              <a:rPr dirty="0" sz="1300" spc="-5">
                <a:latin typeface="Times New Roman"/>
                <a:cs typeface="Times New Roman"/>
              </a:rPr>
              <a:t> </a:t>
            </a:r>
            <a:r>
              <a:rPr dirty="0" sz="1300">
                <a:latin typeface="Times New Roman"/>
                <a:cs typeface="Times New Roman"/>
              </a:rPr>
              <a:t>value</a:t>
            </a:r>
            <a:endParaRPr sz="1300">
              <a:latin typeface="Times New Roman"/>
              <a:cs typeface="Times New Roman"/>
            </a:endParaRPr>
          </a:p>
          <a:p>
            <a:pPr marL="136525" marR="5080">
              <a:lnSpc>
                <a:spcPct val="100000"/>
              </a:lnSpc>
              <a:spcBef>
                <a:spcPts val="315"/>
              </a:spcBef>
            </a:pPr>
            <a:r>
              <a:rPr dirty="0" sz="1300" spc="-5" b="1">
                <a:latin typeface="Times New Roman"/>
                <a:cs typeface="Times New Roman"/>
              </a:rPr>
              <a:t>Note: </a:t>
            </a:r>
            <a:r>
              <a:rPr dirty="0" sz="1300">
                <a:latin typeface="Times New Roman"/>
                <a:cs typeface="Times New Roman"/>
              </a:rPr>
              <a:t>For a complete listing and </a:t>
            </a:r>
            <a:r>
              <a:rPr dirty="0" sz="1300" spc="-5">
                <a:latin typeface="Times New Roman"/>
                <a:cs typeface="Times New Roman"/>
              </a:rPr>
              <a:t>description of </a:t>
            </a:r>
            <a:r>
              <a:rPr dirty="0" sz="1300">
                <a:latin typeface="Times New Roman"/>
                <a:cs typeface="Times New Roman"/>
              </a:rPr>
              <a:t>the columns in the </a:t>
            </a:r>
            <a:r>
              <a:rPr dirty="0" sz="1300">
                <a:latin typeface="Courier New"/>
                <a:cs typeface="Courier New"/>
              </a:rPr>
              <a:t>USER_TAB_COLUMNS</a:t>
            </a:r>
            <a:r>
              <a:rPr dirty="0" sz="1300" spc="-455">
                <a:latin typeface="Courier New"/>
                <a:cs typeface="Courier New"/>
              </a:rPr>
              <a:t> </a:t>
            </a:r>
            <a:r>
              <a:rPr dirty="0" sz="1300">
                <a:latin typeface="Times New Roman"/>
                <a:cs typeface="Times New Roman"/>
              </a:rPr>
              <a:t>view,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USER_TAB_COLUMNS</a:t>
            </a:r>
            <a:r>
              <a:rPr dirty="0" sz="1300">
                <a:latin typeface="Times New Roman"/>
                <a:cs typeface="Times New Roman"/>
              </a:rPr>
              <a:t>” in the </a:t>
            </a:r>
            <a:r>
              <a:rPr dirty="0" sz="1300" spc="-5" i="1">
                <a:latin typeface="Times New Roman"/>
                <a:cs typeface="Times New Roman"/>
              </a:rPr>
              <a:t>Oracle Database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baseline="-30092" sz="1800" spc="-352" b="1">
                <a:latin typeface="Arial"/>
                <a:cs typeface="Arial"/>
              </a:rPr>
              <a:t>O</a:t>
            </a:r>
            <a:r>
              <a:rPr dirty="0" sz="800" spc="-235">
                <a:latin typeface="Garuda"/>
                <a:cs typeface="Garuda"/>
              </a:rPr>
              <a:t>All</a:t>
            </a:r>
            <a:r>
              <a:rPr dirty="0" baseline="-30092" sz="1800" spc="-352" b="1">
                <a:latin typeface="Arial"/>
                <a:cs typeface="Arial"/>
              </a:rPr>
              <a:t>r</a:t>
            </a:r>
            <a:r>
              <a:rPr dirty="0" sz="800" spc="-235">
                <a:latin typeface="Garuda"/>
                <a:cs typeface="Garuda"/>
              </a:rPr>
              <a:t>W</a:t>
            </a:r>
            <a:r>
              <a:rPr dirty="0" baseline="-30092" sz="1800" spc="-352" b="1">
                <a:latin typeface="Arial"/>
                <a:cs typeface="Arial"/>
              </a:rPr>
              <a:t>a</a:t>
            </a:r>
            <a:r>
              <a:rPr dirty="0" sz="800" spc="-235">
                <a:latin typeface="Garuda"/>
                <a:cs typeface="Garuda"/>
              </a:rPr>
              <a:t>D</a:t>
            </a:r>
            <a:r>
              <a:rPr dirty="0" baseline="-30092" sz="1800" spc="-352" b="1">
                <a:latin typeface="Arial"/>
                <a:cs typeface="Arial"/>
              </a:rPr>
              <a:t>c</a:t>
            </a:r>
            <a:r>
              <a:rPr dirty="0" sz="800" spc="-235">
                <a:latin typeface="Garuda"/>
                <a:cs typeface="Garuda"/>
              </a:rPr>
              <a:t>P</a:t>
            </a:r>
            <a:r>
              <a:rPr dirty="0" baseline="-30092" sz="1800" spc="-352" b="1">
                <a:latin typeface="Arial"/>
                <a:cs typeface="Arial"/>
              </a:rPr>
              <a:t>le</a:t>
            </a:r>
            <a:r>
              <a:rPr dirty="0" sz="800" spc="-235">
                <a:latin typeface="Garuda"/>
                <a:cs typeface="Garuda"/>
              </a:rPr>
              <a:t>stu</a:t>
            </a:r>
            <a:r>
              <a:rPr dirty="0" baseline="-30092" sz="1800" spc="-352" b="1">
                <a:latin typeface="Arial"/>
                <a:cs typeface="Arial"/>
              </a:rPr>
              <a:t>D</a:t>
            </a:r>
            <a:r>
              <a:rPr dirty="0" sz="800" spc="-235">
                <a:latin typeface="Garuda"/>
                <a:cs typeface="Garuda"/>
              </a:rPr>
              <a:t>de</a:t>
            </a:r>
            <a:r>
              <a:rPr dirty="0" baseline="-30092" sz="1800" spc="-352" b="1">
                <a:latin typeface="Arial"/>
                <a:cs typeface="Arial"/>
              </a:rPr>
              <a:t>a</a:t>
            </a:r>
            <a:r>
              <a:rPr dirty="0" sz="800" spc="-235">
                <a:latin typeface="Garuda"/>
                <a:cs typeface="Garuda"/>
              </a:rPr>
              <a:t>n</a:t>
            </a:r>
            <a:r>
              <a:rPr dirty="0" baseline="-30092" sz="1800" spc="-352" b="1">
                <a:latin typeface="Arial"/>
                <a:cs typeface="Arial"/>
              </a:rPr>
              <a:t>t</a:t>
            </a:r>
            <a:r>
              <a:rPr dirty="0" sz="800" spc="-235">
                <a:latin typeface="Garuda"/>
                <a:cs typeface="Garuda"/>
              </a:rPr>
              <a:t>ts</a:t>
            </a:r>
            <a:r>
              <a:rPr dirty="0" baseline="-30092" sz="1800" spc="-352" b="1">
                <a:latin typeface="Arial"/>
                <a:cs typeface="Arial"/>
              </a:rPr>
              <a:t>a</a:t>
            </a:r>
            <a:r>
              <a:rPr dirty="0" sz="800" spc="-235">
                <a:latin typeface="Garuda"/>
                <a:cs typeface="Garuda"/>
              </a:rPr>
              <a:t>m</a:t>
            </a:r>
            <a:r>
              <a:rPr dirty="0" baseline="-30092" sz="1800" spc="-352" b="1">
                <a:latin typeface="Arial"/>
                <a:cs typeface="Arial"/>
              </a:rPr>
              <a:t>b</a:t>
            </a:r>
            <a:r>
              <a:rPr dirty="0" sz="800" spc="-235">
                <a:latin typeface="Garuda"/>
                <a:cs typeface="Garuda"/>
              </a:rPr>
              <a:t>u</a:t>
            </a:r>
            <a:r>
              <a:rPr dirty="0" baseline="-30092" sz="1800" spc="-352" b="1">
                <a:latin typeface="Arial"/>
                <a:cs typeface="Arial"/>
              </a:rPr>
              <a:t>a</a:t>
            </a:r>
            <a:r>
              <a:rPr dirty="0" sz="800" spc="-235">
                <a:latin typeface="Garuda"/>
                <a:cs typeface="Garuda"/>
              </a:rPr>
              <a:t>st</a:t>
            </a:r>
            <a:r>
              <a:rPr dirty="0" baseline="-30092" sz="1800" spc="-352" b="1">
                <a:latin typeface="Arial"/>
                <a:cs typeface="Arial"/>
              </a:rPr>
              <a:t>s</a:t>
            </a:r>
            <a:r>
              <a:rPr dirty="0" sz="800" spc="-235">
                <a:latin typeface="Garuda"/>
                <a:cs typeface="Garuda"/>
              </a:rPr>
              <a:t>r</a:t>
            </a:r>
            <a:r>
              <a:rPr dirty="0" baseline="-30092" sz="1800" spc="-352" b="1">
                <a:latin typeface="Arial"/>
                <a:cs typeface="Arial"/>
              </a:rPr>
              <a:t>e</a:t>
            </a:r>
            <a:r>
              <a:rPr dirty="0" sz="800" spc="-235">
                <a:latin typeface="Garuda"/>
                <a:cs typeface="Garuda"/>
              </a:rPr>
              <a:t>ece</a:t>
            </a:r>
            <a:r>
              <a:rPr dirty="0" baseline="-30092" sz="1800" spc="-352" b="1">
                <a:latin typeface="Arial"/>
                <a:cs typeface="Arial"/>
              </a:rPr>
              <a:t>1</a:t>
            </a:r>
            <a:r>
              <a:rPr dirty="0" sz="800" spc="-235">
                <a:latin typeface="Garuda"/>
                <a:cs typeface="Garuda"/>
              </a:rPr>
              <a:t>iv</a:t>
            </a:r>
            <a:r>
              <a:rPr dirty="0" baseline="-30092" sz="1800" spc="-352" b="1">
                <a:latin typeface="Arial"/>
                <a:cs typeface="Arial"/>
              </a:rPr>
              <a:t>0</a:t>
            </a:r>
            <a:r>
              <a:rPr dirty="0" sz="800" spc="-235">
                <a:latin typeface="Garuda"/>
                <a:cs typeface="Garuda"/>
              </a:rPr>
              <a:t>e</a:t>
            </a:r>
            <a:r>
              <a:rPr dirty="0" baseline="-30092" sz="1800" spc="-352" b="1" i="1">
                <a:latin typeface="Arial"/>
                <a:cs typeface="Arial"/>
              </a:rPr>
              <a:t>g</a:t>
            </a:r>
            <a:r>
              <a:rPr dirty="0" sz="800" spc="-235">
                <a:latin typeface="Garuda"/>
                <a:cs typeface="Garuda"/>
              </a:rPr>
              <a:t>an</a:t>
            </a:r>
            <a:r>
              <a:rPr dirty="0" baseline="-30092" sz="1800" spc="-352" b="1">
                <a:latin typeface="Arial"/>
                <a:cs typeface="Arial"/>
              </a:rPr>
              <a:t>: </a:t>
            </a:r>
            <a:r>
              <a:rPr dirty="0" sz="800" spc="-295">
                <a:latin typeface="Garuda"/>
                <a:cs typeface="Garuda"/>
              </a:rPr>
              <a:t>e</a:t>
            </a:r>
            <a:r>
              <a:rPr dirty="0" baseline="-30092" sz="1800" spc="-442" b="1">
                <a:latin typeface="Arial"/>
                <a:cs typeface="Arial"/>
              </a:rPr>
              <a:t>S</a:t>
            </a:r>
            <a:r>
              <a:rPr dirty="0" sz="800" spc="-295">
                <a:latin typeface="Garuda"/>
                <a:cs typeface="Garuda"/>
              </a:rPr>
              <a:t>K</a:t>
            </a:r>
            <a:r>
              <a:rPr dirty="0" baseline="-30092" sz="1800" spc="-442" b="1">
                <a:latin typeface="Arial"/>
                <a:cs typeface="Arial"/>
              </a:rPr>
              <a:t>Q</a:t>
            </a:r>
            <a:r>
              <a:rPr dirty="0" sz="800" spc="-295">
                <a:latin typeface="Garuda"/>
                <a:cs typeface="Garuda"/>
              </a:rPr>
              <a:t>it</a:t>
            </a:r>
            <a:r>
              <a:rPr dirty="0" sz="800" spc="-40">
                <a:latin typeface="Garuda"/>
                <a:cs typeface="Garuda"/>
              </a:rPr>
              <a:t> </a:t>
            </a:r>
            <a:r>
              <a:rPr dirty="0" sz="800" spc="-245">
                <a:latin typeface="Garuda"/>
                <a:cs typeface="Garuda"/>
              </a:rPr>
              <a:t>w</a:t>
            </a:r>
            <a:r>
              <a:rPr dirty="0" baseline="-30092" sz="1800" spc="-367" b="1">
                <a:latin typeface="Arial"/>
                <a:cs typeface="Arial"/>
              </a:rPr>
              <a:t>L</a:t>
            </a:r>
            <a:r>
              <a:rPr dirty="0" sz="800" spc="-245">
                <a:latin typeface="Garuda"/>
                <a:cs typeface="Garuda"/>
              </a:rPr>
              <a:t>ate</a:t>
            </a:r>
            <a:r>
              <a:rPr dirty="0" baseline="-30092" sz="1800" spc="-367" b="1">
                <a:latin typeface="Arial"/>
                <a:cs typeface="Arial"/>
              </a:rPr>
              <a:t>F</a:t>
            </a:r>
            <a:r>
              <a:rPr dirty="0" sz="800" spc="-245">
                <a:latin typeface="Garuda"/>
                <a:cs typeface="Garuda"/>
              </a:rPr>
              <a:t>rm</a:t>
            </a:r>
            <a:r>
              <a:rPr dirty="0" baseline="-30092" sz="1800" spc="-367" b="1">
                <a:latin typeface="Arial"/>
                <a:cs typeface="Arial"/>
              </a:rPr>
              <a:t>u</a:t>
            </a:r>
            <a:r>
              <a:rPr dirty="0" sz="800" spc="-245">
                <a:latin typeface="Garuda"/>
                <a:cs typeface="Garuda"/>
              </a:rPr>
              <a:t>a</a:t>
            </a:r>
            <a:r>
              <a:rPr dirty="0" baseline="-30092" sz="1800" spc="-367" b="1">
                <a:latin typeface="Arial"/>
                <a:cs typeface="Arial"/>
              </a:rPr>
              <a:t>n</a:t>
            </a:r>
            <a:r>
              <a:rPr dirty="0" sz="800" spc="-245">
                <a:latin typeface="Garuda"/>
                <a:cs typeface="Garuda"/>
              </a:rPr>
              <a:t>rk</a:t>
            </a:r>
            <a:r>
              <a:rPr dirty="0" baseline="-30092" sz="1800" spc="-367" b="1">
                <a:latin typeface="Arial"/>
                <a:cs typeface="Arial"/>
              </a:rPr>
              <a:t>d</a:t>
            </a:r>
            <a:r>
              <a:rPr dirty="0" sz="800" spc="-245">
                <a:latin typeface="Garuda"/>
                <a:cs typeface="Garuda"/>
              </a:rPr>
              <a:t>ed</a:t>
            </a:r>
            <a:r>
              <a:rPr dirty="0" baseline="-30092" sz="1800" spc="-367" b="1">
                <a:latin typeface="Arial"/>
                <a:cs typeface="Arial"/>
              </a:rPr>
              <a:t>a</a:t>
            </a:r>
            <a:r>
              <a:rPr dirty="0" sz="800" spc="-245">
                <a:latin typeface="Garuda"/>
                <a:cs typeface="Garuda"/>
              </a:rPr>
              <a:t>w</a:t>
            </a:r>
            <a:r>
              <a:rPr dirty="0" baseline="-30092" sz="1800" spc="-367" b="1">
                <a:latin typeface="Arial"/>
                <a:cs typeface="Arial"/>
              </a:rPr>
              <a:t>m</a:t>
            </a:r>
            <a:r>
              <a:rPr dirty="0" sz="800" spc="-245">
                <a:latin typeface="Garuda"/>
                <a:cs typeface="Garuda"/>
              </a:rPr>
              <a:t>ith</a:t>
            </a:r>
            <a:r>
              <a:rPr dirty="0" baseline="-30092" sz="1800" spc="-367" b="1">
                <a:latin typeface="Arial"/>
                <a:cs typeface="Arial"/>
              </a:rPr>
              <a:t>e</a:t>
            </a:r>
            <a:r>
              <a:rPr dirty="0" sz="800" spc="-245">
                <a:latin typeface="Garuda"/>
                <a:cs typeface="Garuda"/>
              </a:rPr>
              <a:t>t</a:t>
            </a:r>
            <a:r>
              <a:rPr dirty="0" baseline="-30092" sz="1800" spc="-367" b="1">
                <a:latin typeface="Arial"/>
                <a:cs typeface="Arial"/>
              </a:rPr>
              <a:t>n</a:t>
            </a:r>
            <a:r>
              <a:rPr dirty="0" sz="800" spc="-245">
                <a:latin typeface="Garuda"/>
                <a:cs typeface="Garuda"/>
              </a:rPr>
              <a:t>he</a:t>
            </a:r>
            <a:r>
              <a:rPr dirty="0" baseline="-30092" sz="1800" spc="-367" b="1">
                <a:latin typeface="Arial"/>
                <a:cs typeface="Arial"/>
              </a:rPr>
              <a:t>t</a:t>
            </a:r>
            <a:r>
              <a:rPr dirty="0" sz="800" spc="-245">
                <a:latin typeface="Garuda"/>
                <a:cs typeface="Garuda"/>
              </a:rPr>
              <a:t>i</a:t>
            </a:r>
            <a:r>
              <a:rPr dirty="0" baseline="-30092" sz="1800" spc="-367" b="1">
                <a:latin typeface="Arial"/>
                <a:cs typeface="Arial"/>
              </a:rPr>
              <a:t>a</a:t>
            </a:r>
            <a:r>
              <a:rPr dirty="0" sz="800" spc="-245">
                <a:latin typeface="Garuda"/>
                <a:cs typeface="Garuda"/>
              </a:rPr>
              <a:t>r </a:t>
            </a:r>
            <a:r>
              <a:rPr dirty="0" sz="800" spc="-195">
                <a:latin typeface="Garuda"/>
                <a:cs typeface="Garuda"/>
              </a:rPr>
              <a:t>n</a:t>
            </a:r>
            <a:r>
              <a:rPr dirty="0" baseline="-30092" sz="1800" spc="-292" b="1">
                <a:latin typeface="Arial"/>
                <a:cs typeface="Arial"/>
              </a:rPr>
              <a:t>l</a:t>
            </a:r>
            <a:r>
              <a:rPr dirty="0" sz="800" spc="-195">
                <a:latin typeface="Garuda"/>
                <a:cs typeface="Garuda"/>
              </a:rPr>
              <a:t>a</a:t>
            </a:r>
            <a:r>
              <a:rPr dirty="0" baseline="-30092" sz="1800" spc="-292" b="1">
                <a:latin typeface="Arial"/>
                <a:cs typeface="Arial"/>
              </a:rPr>
              <a:t>s</a:t>
            </a:r>
            <a:r>
              <a:rPr dirty="0" sz="800" spc="-195">
                <a:latin typeface="Garuda"/>
                <a:cs typeface="Garuda"/>
              </a:rPr>
              <a:t>m</a:t>
            </a:r>
            <a:r>
              <a:rPr dirty="0" baseline="-30092" sz="1800" spc="-292" b="1">
                <a:latin typeface="Arial"/>
                <a:cs typeface="Arial"/>
              </a:rPr>
              <a:t>I</a:t>
            </a:r>
            <a:r>
              <a:rPr dirty="0" sz="800" spc="-195">
                <a:latin typeface="Garuda"/>
                <a:cs typeface="Garuda"/>
              </a:rPr>
              <a:t>e</a:t>
            </a:r>
            <a:r>
              <a:rPr dirty="0" sz="800" spc="-180">
                <a:latin typeface="Garuda"/>
                <a:cs typeface="Garuda"/>
              </a:rPr>
              <a:t> </a:t>
            </a:r>
            <a:r>
              <a:rPr dirty="0" sz="800" spc="-130">
                <a:latin typeface="Garuda"/>
                <a:cs typeface="Garuda"/>
              </a:rPr>
              <a:t>an</a:t>
            </a:r>
            <a:r>
              <a:rPr dirty="0" baseline="-30092" sz="1800" spc="-195" b="1">
                <a:latin typeface="Arial"/>
                <a:cs typeface="Arial"/>
              </a:rPr>
              <a:t>1</a:t>
            </a:r>
            <a:r>
              <a:rPr dirty="0" sz="800" spc="-130">
                <a:latin typeface="Garuda"/>
                <a:cs typeface="Garuda"/>
              </a:rPr>
              <a:t>d</a:t>
            </a:r>
            <a:r>
              <a:rPr dirty="0" baseline="-30092" sz="1800" spc="-195" b="1">
                <a:latin typeface="Arial"/>
                <a:cs typeface="Arial"/>
              </a:rPr>
              <a:t>1</a:t>
            </a:r>
            <a:r>
              <a:rPr dirty="0" sz="800" spc="-130">
                <a:latin typeface="Garuda"/>
                <a:cs typeface="Garuda"/>
              </a:rPr>
              <a:t>em</a:t>
            </a:r>
            <a:r>
              <a:rPr dirty="0" baseline="-30092" sz="1800" spc="-195" b="1">
                <a:latin typeface="Arial"/>
                <a:cs typeface="Arial"/>
              </a:rPr>
              <a:t>-</a:t>
            </a:r>
            <a:r>
              <a:rPr dirty="0" sz="800" spc="-130">
                <a:latin typeface="Garuda"/>
                <a:cs typeface="Garuda"/>
              </a:rPr>
              <a:t>a</a:t>
            </a:r>
            <a:r>
              <a:rPr dirty="0" baseline="-30092" sz="1800" spc="-195" b="1">
                <a:latin typeface="Arial"/>
                <a:cs typeface="Arial"/>
              </a:rPr>
              <a:t>1</a:t>
            </a:r>
            <a:r>
              <a:rPr dirty="0" sz="800" spc="-130">
                <a:latin typeface="Garuda"/>
                <a:cs typeface="Garuda"/>
              </a:rPr>
              <a:t>il.</a:t>
            </a:r>
            <a:r>
              <a:rPr dirty="0" baseline="-30092" sz="1800" spc="-195" b="1">
                <a:latin typeface="Arial"/>
                <a:cs typeface="Arial"/>
              </a:rPr>
              <a:t>0</a:t>
            </a:r>
            <a:r>
              <a:rPr dirty="0" sz="800" spc="-130">
                <a:latin typeface="Garuda"/>
                <a:cs typeface="Garuda"/>
              </a:rPr>
              <a:t>Contact</a:t>
            </a:r>
            <a:endParaRPr sz="800">
              <a:latin typeface="Garuda"/>
              <a:cs typeface="Garuda"/>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Column</a:t>
            </a:r>
            <a:r>
              <a:rPr dirty="0" sz="1850" spc="-5" b="1">
                <a:latin typeface="Arial"/>
                <a:cs typeface="Arial"/>
              </a:rPr>
              <a:t> </a:t>
            </a:r>
            <a:r>
              <a:rPr dirty="0" sz="1850" b="1">
                <a:latin typeface="Arial"/>
                <a:cs typeface="Arial"/>
              </a:rPr>
              <a:t>Information</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290827" y="1830323"/>
            <a:ext cx="5199380" cy="855980"/>
          </a:xfrm>
          <a:prstGeom prst="rect">
            <a:avLst/>
          </a:prstGeom>
          <a:solidFill>
            <a:srgbClr val="CCCCCC"/>
          </a:solidFill>
          <a:ln w="20574">
            <a:solidFill>
              <a:srgbClr val="000000"/>
            </a:solidFill>
          </a:ln>
        </p:spPr>
        <p:txBody>
          <a:bodyPr wrap="square" lIns="0" tIns="21590" rIns="0" bIns="0" rtlCol="0" vert="horz">
            <a:spAutoFit/>
          </a:bodyPr>
          <a:lstStyle/>
          <a:p>
            <a:pPr marL="759460" marR="918210" indent="-683895">
              <a:lnSpc>
                <a:spcPts val="1550"/>
              </a:lnSpc>
              <a:spcBef>
                <a:spcPts val="170"/>
              </a:spcBef>
            </a:pPr>
            <a:r>
              <a:rPr dirty="0" sz="1300" spc="-15" b="1">
                <a:latin typeface="Courier New"/>
                <a:cs typeface="Courier New"/>
              </a:rPr>
              <a:t>SELECT </a:t>
            </a:r>
            <a:r>
              <a:rPr dirty="0" sz="1300" spc="-20" b="1">
                <a:latin typeface="Courier New"/>
                <a:cs typeface="Courier New"/>
              </a:rPr>
              <a:t>column_name, </a:t>
            </a:r>
            <a:r>
              <a:rPr dirty="0" sz="1300" spc="-15" b="1">
                <a:latin typeface="Courier New"/>
                <a:cs typeface="Courier New"/>
              </a:rPr>
              <a:t>data_type, </a:t>
            </a:r>
            <a:r>
              <a:rPr dirty="0" sz="1300" spc="-20" b="1">
                <a:latin typeface="Courier New"/>
                <a:cs typeface="Courier New"/>
              </a:rPr>
              <a:t>data_length,  data_precision, </a:t>
            </a:r>
            <a:r>
              <a:rPr dirty="0" sz="1300" spc="-15" b="1">
                <a:latin typeface="Courier New"/>
                <a:cs typeface="Courier New"/>
              </a:rPr>
              <a:t>data_scale, </a:t>
            </a:r>
            <a:r>
              <a:rPr dirty="0" sz="1300" spc="-20" b="1">
                <a:latin typeface="Courier New"/>
                <a:cs typeface="Courier New"/>
              </a:rPr>
              <a:t>nullable</a:t>
            </a:r>
            <a:endParaRPr sz="1300">
              <a:latin typeface="Courier New"/>
              <a:cs typeface="Courier New"/>
            </a:endParaRPr>
          </a:p>
          <a:p>
            <a:pPr marL="76200">
              <a:lnSpc>
                <a:spcPts val="1485"/>
              </a:lnSpc>
              <a:tabLst>
                <a:tab pos="758825" algn="l"/>
              </a:tabLst>
            </a:pPr>
            <a:r>
              <a:rPr dirty="0" sz="1300" spc="-15" b="1">
                <a:latin typeface="Courier New"/>
                <a:cs typeface="Courier New"/>
              </a:rPr>
              <a:t>FROM	</a:t>
            </a:r>
            <a:r>
              <a:rPr dirty="0" sz="1300" spc="-20" b="1">
                <a:latin typeface="Courier New"/>
                <a:cs typeface="Courier New"/>
              </a:rPr>
              <a:t>user_tab_columns</a:t>
            </a:r>
            <a:endParaRPr sz="1300">
              <a:latin typeface="Courier New"/>
              <a:cs typeface="Courier New"/>
            </a:endParaRPr>
          </a:p>
          <a:p>
            <a:pPr marL="76200">
              <a:lnSpc>
                <a:spcPts val="1555"/>
              </a:lnSpc>
              <a:tabLst>
                <a:tab pos="759460" algn="l"/>
              </a:tabLst>
            </a:pPr>
            <a:r>
              <a:rPr dirty="0" sz="1300" spc="-15" b="1">
                <a:latin typeface="Courier New"/>
                <a:cs typeface="Courier New"/>
              </a:rPr>
              <a:t>WHERE	</a:t>
            </a:r>
            <a:r>
              <a:rPr dirty="0" sz="1300" spc="-20" b="1">
                <a:latin typeface="Courier New"/>
                <a:cs typeface="Courier New"/>
              </a:rPr>
              <a:t>table_name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p:txBody>
      </p:sp>
      <p:grpSp>
        <p:nvGrpSpPr>
          <p:cNvPr id="5" name="object 5"/>
          <p:cNvGrpSpPr/>
          <p:nvPr/>
        </p:nvGrpSpPr>
        <p:grpSpPr>
          <a:xfrm>
            <a:off x="1311021" y="2838830"/>
            <a:ext cx="5165090" cy="1976120"/>
            <a:chOff x="1311021" y="2838830"/>
            <a:chExt cx="5165090" cy="1976120"/>
          </a:xfrm>
        </p:grpSpPr>
        <p:sp>
          <p:nvSpPr>
            <p:cNvPr id="6" name="object 6"/>
            <p:cNvSpPr/>
            <p:nvPr/>
          </p:nvSpPr>
          <p:spPr>
            <a:xfrm>
              <a:off x="1318259" y="2846069"/>
              <a:ext cx="5151120" cy="1962150"/>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314449" y="2842259"/>
              <a:ext cx="5158105" cy="1969135"/>
            </a:xfrm>
            <a:custGeom>
              <a:avLst/>
              <a:gdLst/>
              <a:ahLst/>
              <a:cxnLst/>
              <a:rect l="l" t="t" r="r" b="b"/>
              <a:pathLst>
                <a:path w="5158105" h="1969135">
                  <a:moveTo>
                    <a:pt x="5157978" y="0"/>
                  </a:moveTo>
                  <a:lnTo>
                    <a:pt x="0" y="0"/>
                  </a:lnTo>
                  <a:lnTo>
                    <a:pt x="0" y="1969007"/>
                  </a:lnTo>
                  <a:lnTo>
                    <a:pt x="5157978" y="1969007"/>
                  </a:lnTo>
                  <a:lnTo>
                    <a:pt x="5157978" y="0"/>
                  </a:lnTo>
                  <a:close/>
                </a:path>
              </a:pathLst>
            </a:custGeom>
            <a:ln w="6857">
              <a:solidFill>
                <a:srgbClr val="000000"/>
              </a:solidFill>
            </a:ln>
          </p:spPr>
          <p:txBody>
            <a:bodyPr wrap="square" lIns="0" tIns="0" rIns="0" bIns="0" rtlCol="0"/>
            <a:lstStyle/>
            <a:p/>
          </p:txBody>
        </p:sp>
      </p:grpSp>
      <p:sp>
        <p:nvSpPr>
          <p:cNvPr id="8" name="object 8"/>
          <p:cNvSpPr txBox="1"/>
          <p:nvPr/>
        </p:nvSpPr>
        <p:spPr>
          <a:xfrm>
            <a:off x="594613" y="5621078"/>
            <a:ext cx="6479540" cy="1344930"/>
          </a:xfrm>
          <a:prstGeom prst="rect">
            <a:avLst/>
          </a:prstGeom>
        </p:spPr>
        <p:txBody>
          <a:bodyPr wrap="square" lIns="0" tIns="48260" rIns="0" bIns="0" rtlCol="0" vert="horz">
            <a:spAutoFit/>
          </a:bodyPr>
          <a:lstStyle/>
          <a:p>
            <a:pPr marL="12700">
              <a:lnSpc>
                <a:spcPct val="100000"/>
              </a:lnSpc>
              <a:spcBef>
                <a:spcPts val="380"/>
              </a:spcBef>
            </a:pPr>
            <a:r>
              <a:rPr dirty="0" sz="1300" b="1">
                <a:latin typeface="Arial"/>
                <a:cs typeface="Arial"/>
              </a:rPr>
              <a:t>Column Information</a:t>
            </a:r>
            <a:r>
              <a:rPr dirty="0" sz="1300" spc="-5" b="1">
                <a:latin typeface="Arial"/>
                <a:cs typeface="Arial"/>
              </a:rPr>
              <a:t> </a:t>
            </a:r>
            <a:r>
              <a:rPr dirty="0" sz="1300" b="1">
                <a:latin typeface="Arial"/>
                <a:cs typeface="Arial"/>
              </a:rPr>
              <a:t>(continued)</a:t>
            </a:r>
            <a:endParaRPr sz="1300">
              <a:latin typeface="Arial"/>
              <a:cs typeface="Arial"/>
            </a:endParaRPr>
          </a:p>
          <a:p>
            <a:pPr marL="136525" marR="5080">
              <a:lnSpc>
                <a:spcPct val="104600"/>
              </a:lnSpc>
              <a:spcBef>
                <a:spcPts val="210"/>
              </a:spcBef>
            </a:pPr>
            <a:r>
              <a:rPr dirty="0" sz="1300">
                <a:latin typeface="Times New Roman"/>
                <a:cs typeface="Times New Roman"/>
              </a:rPr>
              <a:t>By querying the </a:t>
            </a:r>
            <a:r>
              <a:rPr dirty="0" sz="1300">
                <a:latin typeface="Courier New"/>
                <a:cs typeface="Courier New"/>
              </a:rPr>
              <a:t>USER_TAB_COLUMNS</a:t>
            </a:r>
            <a:r>
              <a:rPr dirty="0" sz="1300" spc="-490">
                <a:latin typeface="Courier New"/>
                <a:cs typeface="Courier New"/>
              </a:rPr>
              <a:t> </a:t>
            </a:r>
            <a:r>
              <a:rPr dirty="0" sz="1300">
                <a:latin typeface="Times New Roman"/>
                <a:cs typeface="Times New Roman"/>
              </a:rPr>
              <a:t>table, you can find details </a:t>
            </a:r>
            <a:r>
              <a:rPr dirty="0" sz="1300" spc="-5">
                <a:latin typeface="Times New Roman"/>
                <a:cs typeface="Times New Roman"/>
              </a:rPr>
              <a:t>about </a:t>
            </a:r>
            <a:r>
              <a:rPr dirty="0" sz="1300">
                <a:latin typeface="Times New Roman"/>
                <a:cs typeface="Times New Roman"/>
              </a:rPr>
              <a:t>your columns </a:t>
            </a:r>
            <a:r>
              <a:rPr dirty="0" sz="1300" spc="-5">
                <a:latin typeface="Times New Roman"/>
                <a:cs typeface="Times New Roman"/>
              </a:rPr>
              <a:t>such </a:t>
            </a:r>
            <a:r>
              <a:rPr dirty="0" sz="1300">
                <a:latin typeface="Times New Roman"/>
                <a:cs typeface="Times New Roman"/>
              </a:rPr>
              <a:t>as  the names, data types, data type lengths, null constraints, and default value </a:t>
            </a:r>
            <a:r>
              <a:rPr dirty="0" sz="1300" spc="-5">
                <a:latin typeface="Times New Roman"/>
                <a:cs typeface="Times New Roman"/>
              </a:rPr>
              <a:t>for </a:t>
            </a:r>
            <a:r>
              <a:rPr dirty="0" sz="1300">
                <a:latin typeface="Times New Roman"/>
                <a:cs typeface="Times New Roman"/>
              </a:rPr>
              <a:t>a</a:t>
            </a:r>
            <a:r>
              <a:rPr dirty="0" sz="1300" spc="-20">
                <a:latin typeface="Times New Roman"/>
                <a:cs typeface="Times New Roman"/>
              </a:rPr>
              <a:t> </a:t>
            </a:r>
            <a:r>
              <a:rPr dirty="0" sz="1300" spc="-5">
                <a:latin typeface="Times New Roman"/>
                <a:cs typeface="Times New Roman"/>
              </a:rPr>
              <a:t>column.</a:t>
            </a:r>
            <a:endParaRPr sz="1300">
              <a:latin typeface="Times New Roman"/>
              <a:cs typeface="Times New Roman"/>
            </a:endParaRPr>
          </a:p>
          <a:p>
            <a:pPr marL="136525" marR="87630">
              <a:lnSpc>
                <a:spcPct val="99800"/>
              </a:lnSpc>
              <a:spcBef>
                <a:spcPts val="400"/>
              </a:spcBef>
            </a:pPr>
            <a:r>
              <a:rPr dirty="0" sz="1300">
                <a:latin typeface="Times New Roman"/>
                <a:cs typeface="Times New Roman"/>
              </a:rPr>
              <a:t>The example </a:t>
            </a:r>
            <a:r>
              <a:rPr dirty="0" sz="1300" spc="-5">
                <a:latin typeface="Times New Roman"/>
                <a:cs typeface="Times New Roman"/>
              </a:rPr>
              <a:t>shown </a:t>
            </a:r>
            <a:r>
              <a:rPr dirty="0" sz="1300">
                <a:latin typeface="Times New Roman"/>
                <a:cs typeface="Times New Roman"/>
              </a:rPr>
              <a:t>displays the </a:t>
            </a:r>
            <a:r>
              <a:rPr dirty="0" sz="1300" spc="-5">
                <a:latin typeface="Times New Roman"/>
                <a:cs typeface="Times New Roman"/>
              </a:rPr>
              <a:t>columns, </a:t>
            </a:r>
            <a:r>
              <a:rPr dirty="0" sz="1300">
                <a:latin typeface="Times New Roman"/>
                <a:cs typeface="Times New Roman"/>
              </a:rPr>
              <a:t>data types, data lengths, and null constraints </a:t>
            </a:r>
            <a:r>
              <a:rPr dirty="0" sz="1300" spc="-5">
                <a:latin typeface="Times New Roman"/>
                <a:cs typeface="Times New Roman"/>
              </a:rPr>
              <a:t>for </a:t>
            </a:r>
            <a:r>
              <a:rPr dirty="0" sz="1300">
                <a:latin typeface="Times New Roman"/>
                <a:cs typeface="Times New Roman"/>
              </a:rPr>
              <a:t>the  </a:t>
            </a:r>
            <a:r>
              <a:rPr dirty="0" sz="1300">
                <a:latin typeface="Courier New"/>
                <a:cs typeface="Courier New"/>
              </a:rPr>
              <a:t>EMPLOYEES </a:t>
            </a:r>
            <a:r>
              <a:rPr dirty="0" sz="1300">
                <a:latin typeface="Times New Roman"/>
                <a:cs typeface="Times New Roman"/>
              </a:rPr>
              <a:t>table. Note that this information is similar to the output from </a:t>
            </a:r>
            <a:r>
              <a:rPr dirty="0" sz="1300" spc="-5">
                <a:latin typeface="Times New Roman"/>
                <a:cs typeface="Times New Roman"/>
              </a:rPr>
              <a:t>the </a:t>
            </a:r>
            <a:r>
              <a:rPr dirty="0" sz="1300">
                <a:latin typeface="Courier New"/>
                <a:cs typeface="Courier New"/>
              </a:rPr>
              <a:t>DESCRIBE  </a:t>
            </a:r>
            <a:r>
              <a:rPr dirty="0" sz="1300">
                <a:latin typeface="Times New Roman"/>
                <a:cs typeface="Times New Roman"/>
              </a:rPr>
              <a:t>command.</a:t>
            </a:r>
            <a:endParaRPr sz="1300">
              <a:latin typeface="Times New Roman"/>
              <a:cs typeface="Times New Roman"/>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1</a:t>
            </a:r>
            <a:r>
              <a:rPr dirty="0" sz="800" spc="-114"/>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2080"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xi</a:t>
            </a:r>
            <a:endParaRPr sz="1000">
              <a:latin typeface="Arial"/>
              <a:cs typeface="Arial"/>
            </a:endParaRPr>
          </a:p>
        </p:txBody>
      </p:sp>
      <p:sp>
        <p:nvSpPr>
          <p:cNvPr id="3" name="object 3"/>
          <p:cNvSpPr txBox="1"/>
          <p:nvPr/>
        </p:nvSpPr>
        <p:spPr>
          <a:xfrm>
            <a:off x="1358906" y="857964"/>
            <a:ext cx="3273425" cy="3239135"/>
          </a:xfrm>
          <a:prstGeom prst="rect">
            <a:avLst/>
          </a:prstGeom>
        </p:spPr>
        <p:txBody>
          <a:bodyPr wrap="square" lIns="0" tIns="12700" rIns="0" bIns="0" rtlCol="0" vert="horz">
            <a:spAutoFit/>
          </a:bodyPr>
          <a:lstStyle/>
          <a:p>
            <a:pPr marL="240665" marR="266065">
              <a:lnSpc>
                <a:spcPct val="120000"/>
              </a:lnSpc>
              <a:spcBef>
                <a:spcPts val="100"/>
              </a:spcBef>
            </a:pPr>
            <a:r>
              <a:rPr dirty="0" sz="1100" spc="-5">
                <a:latin typeface="Arial"/>
                <a:cs typeface="Arial"/>
              </a:rPr>
              <a:t>Guidelines for Modifying a Sequence 10-31  Indexes</a:t>
            </a:r>
            <a:r>
              <a:rPr dirty="0" sz="1100" spc="5">
                <a:latin typeface="Arial"/>
                <a:cs typeface="Arial"/>
              </a:rPr>
              <a:t> </a:t>
            </a:r>
            <a:r>
              <a:rPr dirty="0" sz="1100" spc="-5">
                <a:latin typeface="Arial"/>
                <a:cs typeface="Arial"/>
              </a:rPr>
              <a:t>10-33</a:t>
            </a:r>
            <a:endParaRPr sz="1100">
              <a:latin typeface="Arial"/>
              <a:cs typeface="Arial"/>
            </a:endParaRPr>
          </a:p>
          <a:p>
            <a:pPr marL="240665" marR="873760">
              <a:lnSpc>
                <a:spcPts val="1580"/>
              </a:lnSpc>
              <a:spcBef>
                <a:spcPts val="95"/>
              </a:spcBef>
            </a:pPr>
            <a:r>
              <a:rPr dirty="0" sz="1100" spc="-5">
                <a:latin typeface="Arial"/>
                <a:cs typeface="Arial"/>
              </a:rPr>
              <a:t>How Are Indexes Created? 10-35  Creating an Index</a:t>
            </a:r>
            <a:r>
              <a:rPr dirty="0" sz="1100" spc="15">
                <a:latin typeface="Arial"/>
                <a:cs typeface="Arial"/>
              </a:rPr>
              <a:t> </a:t>
            </a:r>
            <a:r>
              <a:rPr dirty="0" sz="1100" spc="-5">
                <a:latin typeface="Arial"/>
                <a:cs typeface="Arial"/>
              </a:rPr>
              <a:t>10-36</a:t>
            </a:r>
            <a:endParaRPr sz="1100">
              <a:latin typeface="Arial"/>
              <a:cs typeface="Arial"/>
            </a:endParaRPr>
          </a:p>
          <a:p>
            <a:pPr marL="240665">
              <a:lnSpc>
                <a:spcPct val="100000"/>
              </a:lnSpc>
              <a:spcBef>
                <a:spcPts val="165"/>
              </a:spcBef>
            </a:pPr>
            <a:r>
              <a:rPr dirty="0" sz="1100" spc="-5">
                <a:latin typeface="Arial"/>
                <a:cs typeface="Arial"/>
              </a:rPr>
              <a:t>Index Creation Guidelines</a:t>
            </a:r>
            <a:r>
              <a:rPr dirty="0" sz="1100" spc="20">
                <a:latin typeface="Arial"/>
                <a:cs typeface="Arial"/>
              </a:rPr>
              <a:t> </a:t>
            </a:r>
            <a:r>
              <a:rPr dirty="0" sz="1100" spc="-5">
                <a:latin typeface="Arial"/>
                <a:cs typeface="Arial"/>
              </a:rPr>
              <a:t>10-37</a:t>
            </a:r>
            <a:endParaRPr sz="1100">
              <a:latin typeface="Arial"/>
              <a:cs typeface="Arial"/>
            </a:endParaRPr>
          </a:p>
          <a:p>
            <a:pPr marL="240665" marR="1346835">
              <a:lnSpc>
                <a:spcPct val="119500"/>
              </a:lnSpc>
              <a:spcBef>
                <a:spcPts val="5"/>
              </a:spcBef>
            </a:pPr>
            <a:r>
              <a:rPr dirty="0" sz="1100" spc="-5">
                <a:latin typeface="Arial"/>
                <a:cs typeface="Arial"/>
              </a:rPr>
              <a:t>Removing an Index 10-38  Synonyms</a:t>
            </a:r>
            <a:r>
              <a:rPr dirty="0" sz="1100" spc="5">
                <a:latin typeface="Arial"/>
                <a:cs typeface="Arial"/>
              </a:rPr>
              <a:t> </a:t>
            </a:r>
            <a:r>
              <a:rPr dirty="0" sz="1100" spc="-5">
                <a:latin typeface="Arial"/>
                <a:cs typeface="Arial"/>
              </a:rPr>
              <a:t>10-39</a:t>
            </a:r>
            <a:endParaRPr sz="1100">
              <a:latin typeface="Arial"/>
              <a:cs typeface="Arial"/>
            </a:endParaRPr>
          </a:p>
          <a:p>
            <a:pPr marL="240665" marR="391795">
              <a:lnSpc>
                <a:spcPct val="119500"/>
              </a:lnSpc>
              <a:spcBef>
                <a:spcPts val="5"/>
              </a:spcBef>
            </a:pPr>
            <a:r>
              <a:rPr dirty="0" sz="1100" spc="-5">
                <a:latin typeface="Arial"/>
                <a:cs typeface="Arial"/>
              </a:rPr>
              <a:t>Creating and Removing Synonyms 10-41  Summary</a:t>
            </a:r>
            <a:r>
              <a:rPr dirty="0" sz="1100" spc="10">
                <a:latin typeface="Arial"/>
                <a:cs typeface="Arial"/>
              </a:rPr>
              <a:t> </a:t>
            </a:r>
            <a:r>
              <a:rPr dirty="0" sz="1100" spc="-5">
                <a:latin typeface="Arial"/>
                <a:cs typeface="Arial"/>
              </a:rPr>
              <a:t>10-42</a:t>
            </a:r>
            <a:endParaRPr sz="1100">
              <a:latin typeface="Arial"/>
              <a:cs typeface="Arial"/>
            </a:endParaRPr>
          </a:p>
          <a:p>
            <a:pPr marL="240665">
              <a:lnSpc>
                <a:spcPct val="100000"/>
              </a:lnSpc>
              <a:spcBef>
                <a:spcPts val="265"/>
              </a:spcBef>
            </a:pPr>
            <a:r>
              <a:rPr dirty="0" sz="1100" spc="-5">
                <a:latin typeface="Arial"/>
                <a:cs typeface="Arial"/>
              </a:rPr>
              <a:t>Practice 10: Overview of Part 2</a:t>
            </a:r>
            <a:r>
              <a:rPr dirty="0" sz="1100" spc="35">
                <a:latin typeface="Arial"/>
                <a:cs typeface="Arial"/>
              </a:rPr>
              <a:t> </a:t>
            </a:r>
            <a:r>
              <a:rPr dirty="0" sz="1100" spc="-5">
                <a:latin typeface="Arial"/>
                <a:cs typeface="Arial"/>
              </a:rPr>
              <a:t>10-43</a:t>
            </a:r>
            <a:endParaRPr sz="1100">
              <a:latin typeface="Arial"/>
              <a:cs typeface="Arial"/>
            </a:endParaRPr>
          </a:p>
          <a:p>
            <a:pPr>
              <a:lnSpc>
                <a:spcPct val="100000"/>
              </a:lnSpc>
              <a:spcBef>
                <a:spcPts val="10"/>
              </a:spcBef>
            </a:pPr>
            <a:endParaRPr sz="1600">
              <a:latin typeface="Arial"/>
              <a:cs typeface="Arial"/>
            </a:endParaRPr>
          </a:p>
          <a:p>
            <a:pPr marL="12700">
              <a:lnSpc>
                <a:spcPct val="100000"/>
              </a:lnSpc>
            </a:pPr>
            <a:r>
              <a:rPr dirty="0" sz="1100" spc="-5" b="1">
                <a:latin typeface="Arial"/>
                <a:cs typeface="Arial"/>
              </a:rPr>
              <a:t>11 Managing Objects with Data Dictionary</a:t>
            </a:r>
            <a:r>
              <a:rPr dirty="0" sz="1100" spc="35" b="1">
                <a:latin typeface="Arial"/>
                <a:cs typeface="Arial"/>
              </a:rPr>
              <a:t> </a:t>
            </a:r>
            <a:r>
              <a:rPr dirty="0" sz="1100" spc="-5" b="1">
                <a:latin typeface="Arial"/>
                <a:cs typeface="Arial"/>
              </a:rPr>
              <a:t>Views</a:t>
            </a:r>
            <a:endParaRPr sz="1100">
              <a:latin typeface="Arial"/>
              <a:cs typeface="Arial"/>
            </a:endParaRPr>
          </a:p>
          <a:p>
            <a:pPr marL="240665">
              <a:lnSpc>
                <a:spcPct val="100000"/>
              </a:lnSpc>
              <a:spcBef>
                <a:spcPts val="250"/>
              </a:spcBef>
            </a:pPr>
            <a:r>
              <a:rPr dirty="0" sz="1100" spc="-5">
                <a:latin typeface="Arial"/>
                <a:cs typeface="Arial"/>
              </a:rPr>
              <a:t>Objectives</a:t>
            </a:r>
            <a:r>
              <a:rPr dirty="0" sz="1100" spc="5">
                <a:latin typeface="Arial"/>
                <a:cs typeface="Arial"/>
              </a:rPr>
              <a:t> </a:t>
            </a:r>
            <a:r>
              <a:rPr dirty="0" sz="1100" spc="-5">
                <a:latin typeface="Arial"/>
                <a:cs typeface="Arial"/>
              </a:rPr>
              <a:t>11-2</a:t>
            </a:r>
            <a:endParaRPr sz="1100">
              <a:latin typeface="Arial"/>
              <a:cs typeface="Arial"/>
            </a:endParaRPr>
          </a:p>
          <a:p>
            <a:pPr marL="240665" marR="1068070">
              <a:lnSpc>
                <a:spcPct val="119500"/>
              </a:lnSpc>
              <a:spcBef>
                <a:spcPts val="10"/>
              </a:spcBef>
            </a:pPr>
            <a:r>
              <a:rPr dirty="0" sz="1100" spc="-5">
                <a:latin typeface="Arial"/>
                <a:cs typeface="Arial"/>
              </a:rPr>
              <a:t>The Data Dictionary 11-3  Data Dictionary Structure</a:t>
            </a:r>
            <a:r>
              <a:rPr dirty="0" sz="1100" spc="25">
                <a:latin typeface="Arial"/>
                <a:cs typeface="Arial"/>
              </a:rPr>
              <a:t> </a:t>
            </a:r>
            <a:r>
              <a:rPr dirty="0" sz="1100" spc="-5">
                <a:latin typeface="Arial"/>
                <a:cs typeface="Arial"/>
              </a:rPr>
              <a:t>11-4</a:t>
            </a:r>
            <a:endParaRPr sz="1100">
              <a:latin typeface="Arial"/>
              <a:cs typeface="Arial"/>
            </a:endParaRPr>
          </a:p>
          <a:p>
            <a:pPr marL="240665">
              <a:lnSpc>
                <a:spcPct val="100000"/>
              </a:lnSpc>
              <a:spcBef>
                <a:spcPts val="260"/>
              </a:spcBef>
            </a:pPr>
            <a:r>
              <a:rPr dirty="0" sz="1100" spc="-5">
                <a:latin typeface="Arial"/>
                <a:cs typeface="Arial"/>
              </a:rPr>
              <a:t>How to Use the Dictionary Views</a:t>
            </a:r>
            <a:r>
              <a:rPr dirty="0" sz="1100" spc="35">
                <a:latin typeface="Arial"/>
                <a:cs typeface="Arial"/>
              </a:rPr>
              <a:t> </a:t>
            </a:r>
            <a:r>
              <a:rPr dirty="0" sz="1100" spc="-5">
                <a:latin typeface="Arial"/>
                <a:cs typeface="Arial"/>
              </a:rPr>
              <a:t>11-6</a:t>
            </a:r>
            <a:endParaRPr sz="1100">
              <a:latin typeface="Arial"/>
              <a:cs typeface="Arial"/>
            </a:endParaRPr>
          </a:p>
        </p:txBody>
      </p:sp>
      <p:sp>
        <p:nvSpPr>
          <p:cNvPr id="4" name="object 4"/>
          <p:cNvSpPr txBox="1"/>
          <p:nvPr/>
        </p:nvSpPr>
        <p:spPr>
          <a:xfrm>
            <a:off x="1587500" y="4062924"/>
            <a:ext cx="2675890" cy="2267585"/>
          </a:xfrm>
          <a:prstGeom prst="rect">
            <a:avLst/>
          </a:prstGeom>
        </p:spPr>
        <p:txBody>
          <a:bodyPr wrap="square" lIns="0" tIns="58419" rIns="0" bIns="0" rtlCol="0" vert="horz">
            <a:spAutoFit/>
          </a:bodyPr>
          <a:lstStyle/>
          <a:p>
            <a:pPr marL="12700">
              <a:lnSpc>
                <a:spcPct val="100000"/>
              </a:lnSpc>
              <a:spcBef>
                <a:spcPts val="459"/>
              </a:spcBef>
            </a:pPr>
            <a:r>
              <a:rPr dirty="0" sz="1100" spc="-5">
                <a:latin typeface="Courier New"/>
                <a:cs typeface="Courier New"/>
              </a:rPr>
              <a:t>USER_OBJECTS</a:t>
            </a:r>
            <a:r>
              <a:rPr dirty="0" sz="1100" spc="-355">
                <a:latin typeface="Courier New"/>
                <a:cs typeface="Courier New"/>
              </a:rPr>
              <a:t> </a:t>
            </a:r>
            <a:r>
              <a:rPr dirty="0" sz="1100" spc="-5">
                <a:latin typeface="Arial"/>
                <a:cs typeface="Arial"/>
              </a:rPr>
              <a:t>and</a:t>
            </a:r>
            <a:r>
              <a:rPr dirty="0" sz="1100" spc="5">
                <a:latin typeface="Arial"/>
                <a:cs typeface="Arial"/>
              </a:rPr>
              <a:t> </a:t>
            </a:r>
            <a:r>
              <a:rPr dirty="0" sz="1100" spc="-5">
                <a:latin typeface="Courier New"/>
                <a:cs typeface="Courier New"/>
              </a:rPr>
              <a:t>ALL_OBJECTS</a:t>
            </a:r>
            <a:r>
              <a:rPr dirty="0" sz="1100" spc="-350">
                <a:latin typeface="Courier New"/>
                <a:cs typeface="Courier New"/>
              </a:rPr>
              <a:t> </a:t>
            </a:r>
            <a:r>
              <a:rPr dirty="0" sz="1100" spc="-5">
                <a:latin typeface="Arial"/>
                <a:cs typeface="Arial"/>
              </a:rPr>
              <a:t>Views</a:t>
            </a:r>
            <a:endParaRPr sz="1100">
              <a:latin typeface="Arial"/>
              <a:cs typeface="Arial"/>
            </a:endParaRPr>
          </a:p>
          <a:p>
            <a:pPr marL="12700">
              <a:lnSpc>
                <a:spcPct val="100000"/>
              </a:lnSpc>
              <a:spcBef>
                <a:spcPts val="360"/>
              </a:spcBef>
            </a:pPr>
            <a:r>
              <a:rPr dirty="0" sz="1100" spc="-5">
                <a:latin typeface="Courier New"/>
                <a:cs typeface="Courier New"/>
              </a:rPr>
              <a:t>USER_OBJECTS </a:t>
            </a:r>
            <a:r>
              <a:rPr dirty="0" sz="1100" spc="-5">
                <a:latin typeface="Arial"/>
                <a:cs typeface="Arial"/>
              </a:rPr>
              <a:t>View</a:t>
            </a:r>
            <a:r>
              <a:rPr dirty="0" sz="1100" spc="254">
                <a:latin typeface="Arial"/>
                <a:cs typeface="Arial"/>
              </a:rPr>
              <a:t> </a:t>
            </a:r>
            <a:r>
              <a:rPr dirty="0" sz="1100" spc="-5">
                <a:latin typeface="Arial"/>
                <a:cs typeface="Arial"/>
              </a:rPr>
              <a:t>11-8</a:t>
            </a:r>
            <a:endParaRPr sz="1100">
              <a:latin typeface="Arial"/>
              <a:cs typeface="Arial"/>
            </a:endParaRPr>
          </a:p>
          <a:p>
            <a:pPr marL="12700">
              <a:lnSpc>
                <a:spcPct val="100000"/>
              </a:lnSpc>
              <a:spcBef>
                <a:spcPts val="325"/>
              </a:spcBef>
            </a:pPr>
            <a:r>
              <a:rPr dirty="0" sz="1100" spc="-5">
                <a:latin typeface="Arial"/>
                <a:cs typeface="Arial"/>
              </a:rPr>
              <a:t>Table Information</a:t>
            </a:r>
            <a:r>
              <a:rPr dirty="0" sz="1100" spc="10">
                <a:latin typeface="Arial"/>
                <a:cs typeface="Arial"/>
              </a:rPr>
              <a:t> </a:t>
            </a:r>
            <a:r>
              <a:rPr dirty="0" sz="1100" spc="-5">
                <a:latin typeface="Arial"/>
                <a:cs typeface="Arial"/>
              </a:rPr>
              <a:t>11-9</a:t>
            </a:r>
            <a:endParaRPr sz="1100">
              <a:latin typeface="Arial"/>
              <a:cs typeface="Arial"/>
            </a:endParaRPr>
          </a:p>
          <a:p>
            <a:pPr marL="12700">
              <a:lnSpc>
                <a:spcPct val="100000"/>
              </a:lnSpc>
              <a:spcBef>
                <a:spcPts val="254"/>
              </a:spcBef>
            </a:pPr>
            <a:r>
              <a:rPr dirty="0" sz="1100" spc="-5">
                <a:latin typeface="Arial"/>
                <a:cs typeface="Arial"/>
              </a:rPr>
              <a:t>Column Information</a:t>
            </a:r>
            <a:r>
              <a:rPr dirty="0" sz="1100" spc="10">
                <a:latin typeface="Arial"/>
                <a:cs typeface="Arial"/>
              </a:rPr>
              <a:t> </a:t>
            </a:r>
            <a:r>
              <a:rPr dirty="0" sz="1100" spc="-5">
                <a:latin typeface="Arial"/>
                <a:cs typeface="Arial"/>
              </a:rPr>
              <a:t>11-10</a:t>
            </a:r>
            <a:endParaRPr sz="1100">
              <a:latin typeface="Arial"/>
              <a:cs typeface="Arial"/>
            </a:endParaRPr>
          </a:p>
          <a:p>
            <a:pPr marL="12700">
              <a:lnSpc>
                <a:spcPct val="100000"/>
              </a:lnSpc>
              <a:spcBef>
                <a:spcPts val="265"/>
              </a:spcBef>
            </a:pPr>
            <a:r>
              <a:rPr dirty="0" sz="1100" spc="-5">
                <a:latin typeface="Arial"/>
                <a:cs typeface="Arial"/>
              </a:rPr>
              <a:t>Constraint Information</a:t>
            </a:r>
            <a:r>
              <a:rPr dirty="0" sz="1100" spc="10">
                <a:latin typeface="Arial"/>
                <a:cs typeface="Arial"/>
              </a:rPr>
              <a:t> </a:t>
            </a:r>
            <a:r>
              <a:rPr dirty="0" sz="1100" spc="-5">
                <a:latin typeface="Arial"/>
                <a:cs typeface="Arial"/>
              </a:rPr>
              <a:t>11-12</a:t>
            </a:r>
            <a:endParaRPr sz="1100">
              <a:latin typeface="Arial"/>
              <a:cs typeface="Arial"/>
            </a:endParaRPr>
          </a:p>
          <a:p>
            <a:pPr marL="12700">
              <a:lnSpc>
                <a:spcPct val="100000"/>
              </a:lnSpc>
              <a:spcBef>
                <a:spcPts val="259"/>
              </a:spcBef>
            </a:pPr>
            <a:r>
              <a:rPr dirty="0" sz="1100" spc="-5">
                <a:latin typeface="Arial"/>
                <a:cs typeface="Arial"/>
              </a:rPr>
              <a:t>View Information</a:t>
            </a:r>
            <a:r>
              <a:rPr dirty="0" sz="1100" spc="10">
                <a:latin typeface="Arial"/>
                <a:cs typeface="Arial"/>
              </a:rPr>
              <a:t> </a:t>
            </a:r>
            <a:r>
              <a:rPr dirty="0" sz="1100" spc="-5">
                <a:latin typeface="Arial"/>
                <a:cs typeface="Arial"/>
              </a:rPr>
              <a:t>11-15</a:t>
            </a:r>
            <a:endParaRPr sz="1100">
              <a:latin typeface="Arial"/>
              <a:cs typeface="Arial"/>
            </a:endParaRPr>
          </a:p>
          <a:p>
            <a:pPr marL="12700">
              <a:lnSpc>
                <a:spcPct val="100000"/>
              </a:lnSpc>
              <a:spcBef>
                <a:spcPts val="260"/>
              </a:spcBef>
            </a:pPr>
            <a:r>
              <a:rPr dirty="0" sz="1100" spc="-5">
                <a:latin typeface="Arial"/>
                <a:cs typeface="Arial"/>
              </a:rPr>
              <a:t>Sequence Information</a:t>
            </a:r>
            <a:r>
              <a:rPr dirty="0" sz="1100" spc="10">
                <a:latin typeface="Arial"/>
                <a:cs typeface="Arial"/>
              </a:rPr>
              <a:t> </a:t>
            </a:r>
            <a:r>
              <a:rPr dirty="0" sz="1100" spc="-5">
                <a:latin typeface="Arial"/>
                <a:cs typeface="Arial"/>
              </a:rPr>
              <a:t>11-16</a:t>
            </a:r>
            <a:endParaRPr sz="1100">
              <a:latin typeface="Arial"/>
              <a:cs typeface="Arial"/>
            </a:endParaRPr>
          </a:p>
          <a:p>
            <a:pPr marL="12700">
              <a:lnSpc>
                <a:spcPct val="100000"/>
              </a:lnSpc>
              <a:spcBef>
                <a:spcPts val="260"/>
              </a:spcBef>
            </a:pPr>
            <a:r>
              <a:rPr dirty="0" sz="1100" spc="-5">
                <a:latin typeface="Arial"/>
                <a:cs typeface="Arial"/>
              </a:rPr>
              <a:t>Synonym Information</a:t>
            </a:r>
            <a:r>
              <a:rPr dirty="0" sz="1100" spc="10">
                <a:latin typeface="Arial"/>
                <a:cs typeface="Arial"/>
              </a:rPr>
              <a:t> </a:t>
            </a:r>
            <a:r>
              <a:rPr dirty="0" sz="1100" spc="-5">
                <a:latin typeface="Arial"/>
                <a:cs typeface="Arial"/>
              </a:rPr>
              <a:t>11-18</a:t>
            </a:r>
            <a:endParaRPr sz="1100">
              <a:latin typeface="Arial"/>
              <a:cs typeface="Arial"/>
            </a:endParaRPr>
          </a:p>
          <a:p>
            <a:pPr marL="12700" marR="371475">
              <a:lnSpc>
                <a:spcPct val="119500"/>
              </a:lnSpc>
              <a:spcBef>
                <a:spcPts val="5"/>
              </a:spcBef>
            </a:pPr>
            <a:r>
              <a:rPr dirty="0" sz="1100" spc="-5">
                <a:latin typeface="Arial"/>
                <a:cs typeface="Arial"/>
              </a:rPr>
              <a:t>Adding Comments to a Table 11-19  Summary</a:t>
            </a:r>
            <a:r>
              <a:rPr dirty="0" sz="1100" spc="10">
                <a:latin typeface="Arial"/>
                <a:cs typeface="Arial"/>
              </a:rPr>
              <a:t> </a:t>
            </a:r>
            <a:r>
              <a:rPr dirty="0" sz="1100" spc="-5">
                <a:latin typeface="Arial"/>
                <a:cs typeface="Arial"/>
              </a:rPr>
              <a:t>11-20</a:t>
            </a:r>
            <a:endParaRPr sz="1100">
              <a:latin typeface="Arial"/>
              <a:cs typeface="Arial"/>
            </a:endParaRPr>
          </a:p>
          <a:p>
            <a:pPr marL="12700">
              <a:lnSpc>
                <a:spcPct val="100000"/>
              </a:lnSpc>
              <a:spcBef>
                <a:spcPts val="265"/>
              </a:spcBef>
            </a:pPr>
            <a:r>
              <a:rPr dirty="0" sz="1100" spc="-5">
                <a:latin typeface="Arial"/>
                <a:cs typeface="Arial"/>
              </a:rPr>
              <a:t>Practice 11: Overview</a:t>
            </a:r>
            <a:r>
              <a:rPr dirty="0" sz="1100" spc="5">
                <a:latin typeface="Arial"/>
                <a:cs typeface="Arial"/>
              </a:rPr>
              <a:t> </a:t>
            </a:r>
            <a:r>
              <a:rPr dirty="0" sz="1100">
                <a:latin typeface="Arial"/>
                <a:cs typeface="Arial"/>
              </a:rPr>
              <a:t>11-21</a:t>
            </a:r>
            <a:endParaRPr sz="1100">
              <a:latin typeface="Arial"/>
              <a:cs typeface="Arial"/>
            </a:endParaRPr>
          </a:p>
        </p:txBody>
      </p:sp>
      <p:sp>
        <p:nvSpPr>
          <p:cNvPr id="5" name="object 5"/>
          <p:cNvSpPr txBox="1"/>
          <p:nvPr/>
        </p:nvSpPr>
        <p:spPr>
          <a:xfrm>
            <a:off x="4354564" y="4108956"/>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11-7</a:t>
            </a:r>
            <a:endParaRPr sz="1100">
              <a:latin typeface="Arial"/>
              <a:cs typeface="Arial"/>
            </a:endParaRPr>
          </a:p>
        </p:txBody>
      </p:sp>
      <p:sp>
        <p:nvSpPr>
          <p:cNvPr id="6" name="object 6"/>
          <p:cNvSpPr txBox="1"/>
          <p:nvPr/>
        </p:nvSpPr>
        <p:spPr>
          <a:xfrm>
            <a:off x="1358907" y="6539747"/>
            <a:ext cx="2131695" cy="2200910"/>
          </a:xfrm>
          <a:prstGeom prst="rect">
            <a:avLst/>
          </a:prstGeom>
        </p:spPr>
        <p:txBody>
          <a:bodyPr wrap="square" lIns="0" tIns="12065" rIns="0" bIns="0" rtlCol="0" vert="horz">
            <a:spAutoFit/>
          </a:bodyPr>
          <a:lstStyle/>
          <a:p>
            <a:pPr marL="280035" indent="-267970">
              <a:lnSpc>
                <a:spcPct val="100000"/>
              </a:lnSpc>
              <a:spcBef>
                <a:spcPts val="95"/>
              </a:spcBef>
              <a:buAutoNum type="alphaUcPeriod"/>
              <a:tabLst>
                <a:tab pos="280035" algn="l"/>
                <a:tab pos="280670" algn="l"/>
              </a:tabLst>
            </a:pPr>
            <a:r>
              <a:rPr dirty="0" sz="1100" spc="-5" b="1">
                <a:latin typeface="Arial"/>
                <a:cs typeface="Arial"/>
              </a:rPr>
              <a:t>Practice Solutions</a:t>
            </a:r>
            <a:endParaRPr sz="1100">
              <a:latin typeface="Arial"/>
              <a:cs typeface="Arial"/>
            </a:endParaRPr>
          </a:p>
          <a:p>
            <a:pPr marL="12700" marR="5080">
              <a:lnSpc>
                <a:spcPct val="239500"/>
              </a:lnSpc>
              <a:buAutoNum type="alphaUcPeriod"/>
              <a:tabLst>
                <a:tab pos="241300" algn="l"/>
                <a:tab pos="241935" algn="l"/>
              </a:tabLst>
            </a:pPr>
            <a:r>
              <a:rPr dirty="0" sz="1100" spc="-5" b="1">
                <a:latin typeface="Arial"/>
                <a:cs typeface="Arial"/>
              </a:rPr>
              <a:t>Table Descriptions and Data  C	Oracle Join</a:t>
            </a:r>
            <a:r>
              <a:rPr dirty="0" sz="1100" b="1">
                <a:latin typeface="Arial"/>
                <a:cs typeface="Arial"/>
              </a:rPr>
              <a:t> </a:t>
            </a:r>
            <a:r>
              <a:rPr dirty="0" sz="1100" spc="-5" b="1">
                <a:latin typeface="Arial"/>
                <a:cs typeface="Arial"/>
              </a:rPr>
              <a:t>Syntax</a:t>
            </a:r>
            <a:endParaRPr sz="1100">
              <a:latin typeface="Arial"/>
              <a:cs typeface="Arial"/>
            </a:endParaRPr>
          </a:p>
          <a:p>
            <a:pPr>
              <a:lnSpc>
                <a:spcPct val="100000"/>
              </a:lnSpc>
              <a:spcBef>
                <a:spcPts val="5"/>
              </a:spcBef>
            </a:pPr>
            <a:endParaRPr sz="1600">
              <a:latin typeface="Arial"/>
              <a:cs typeface="Arial"/>
            </a:endParaRPr>
          </a:p>
          <a:p>
            <a:pPr marL="241300" indent="-229235">
              <a:lnSpc>
                <a:spcPct val="100000"/>
              </a:lnSpc>
              <a:buAutoNum type="alphaUcPeriod" startAt="4"/>
              <a:tabLst>
                <a:tab pos="241300" algn="l"/>
                <a:tab pos="241935" algn="l"/>
              </a:tabLst>
            </a:pPr>
            <a:r>
              <a:rPr dirty="0" sz="1100" spc="-5" b="1">
                <a:latin typeface="Arial"/>
                <a:cs typeface="Arial"/>
              </a:rPr>
              <a:t>Using SQL*Plus</a:t>
            </a:r>
            <a:endParaRPr sz="1100">
              <a:latin typeface="Arial"/>
              <a:cs typeface="Arial"/>
            </a:endParaRPr>
          </a:p>
          <a:p>
            <a:pPr marL="12700" marR="454659">
              <a:lnSpc>
                <a:spcPct val="239500"/>
              </a:lnSpc>
              <a:buAutoNum type="alphaUcPeriod" startAt="4"/>
              <a:tabLst>
                <a:tab pos="241300" algn="l"/>
                <a:tab pos="241935" algn="l"/>
              </a:tabLst>
            </a:pPr>
            <a:r>
              <a:rPr dirty="0" sz="1100" spc="-5" b="1">
                <a:latin typeface="Arial"/>
                <a:cs typeface="Arial"/>
              </a:rPr>
              <a:t>Using SQL</a:t>
            </a:r>
            <a:r>
              <a:rPr dirty="0" sz="1100" spc="-25" b="1">
                <a:latin typeface="Arial"/>
                <a:cs typeface="Arial"/>
              </a:rPr>
              <a:t> </a:t>
            </a:r>
            <a:r>
              <a:rPr dirty="0" sz="1100" spc="-5" b="1">
                <a:latin typeface="Arial"/>
                <a:cs typeface="Arial"/>
              </a:rPr>
              <a:t>Developer  Index</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476875" cy="1752600"/>
          </a:xfrm>
          <a:prstGeom prst="rect">
            <a:avLst/>
          </a:prstGeom>
        </p:spPr>
        <p:txBody>
          <a:bodyPr wrap="square" lIns="0" tIns="13970" rIns="0" bIns="0" rtlCol="0" vert="horz">
            <a:spAutoFit/>
          </a:bodyPr>
          <a:lstStyle/>
          <a:p>
            <a:pPr algn="ctr" marL="2540">
              <a:lnSpc>
                <a:spcPct val="100000"/>
              </a:lnSpc>
              <a:spcBef>
                <a:spcPts val="110"/>
              </a:spcBef>
            </a:pPr>
            <a:r>
              <a:rPr dirty="0" sz="1850" b="1">
                <a:latin typeface="Arial"/>
                <a:cs typeface="Arial"/>
              </a:rPr>
              <a:t>Constraint</a:t>
            </a:r>
            <a:r>
              <a:rPr dirty="0" sz="1850" spc="-5" b="1">
                <a:latin typeface="Arial"/>
                <a:cs typeface="Arial"/>
              </a:rPr>
              <a:t> </a:t>
            </a:r>
            <a:r>
              <a:rPr dirty="0" sz="1850" b="1">
                <a:latin typeface="Arial"/>
                <a:cs typeface="Arial"/>
              </a:rPr>
              <a:t>Information</a:t>
            </a:r>
            <a:endParaRPr sz="1850">
              <a:latin typeface="Arial"/>
              <a:cs typeface="Arial"/>
            </a:endParaRPr>
          </a:p>
          <a:p>
            <a:pPr>
              <a:lnSpc>
                <a:spcPct val="100000"/>
              </a:lnSpc>
              <a:spcBef>
                <a:spcPts val="45"/>
              </a:spcBef>
            </a:pPr>
            <a:endParaRPr sz="2750">
              <a:latin typeface="Arial"/>
              <a:cs typeface="Arial"/>
            </a:endParaRPr>
          </a:p>
          <a:p>
            <a:pPr marL="328930" marR="92075" indent="-329565">
              <a:lnSpc>
                <a:spcPct val="107700"/>
              </a:lnSpc>
              <a:buClr>
                <a:srgbClr val="FF0000"/>
              </a:buClr>
              <a:buFont typeface="Arial"/>
              <a:buChar char="•"/>
              <a:tabLst>
                <a:tab pos="328930" algn="l"/>
                <a:tab pos="329565" algn="l"/>
              </a:tabLst>
            </a:pPr>
            <a:r>
              <a:rPr dirty="0" sz="1550" spc="10">
                <a:latin typeface="Courier New"/>
                <a:cs typeface="Courier New"/>
              </a:rPr>
              <a:t>USER_CONSTRAINTS</a:t>
            </a:r>
            <a:r>
              <a:rPr dirty="0" sz="1550" spc="-465">
                <a:latin typeface="Courier New"/>
                <a:cs typeface="Courier New"/>
              </a:rPr>
              <a:t> </a:t>
            </a:r>
            <a:r>
              <a:rPr dirty="0" sz="1550" spc="10">
                <a:latin typeface="Arial"/>
                <a:cs typeface="Arial"/>
              </a:rPr>
              <a:t>describes the </a:t>
            </a:r>
            <a:r>
              <a:rPr dirty="0" sz="1550" spc="5">
                <a:latin typeface="Arial"/>
                <a:cs typeface="Arial"/>
              </a:rPr>
              <a:t>constraint definitions  </a:t>
            </a:r>
            <a:r>
              <a:rPr dirty="0" sz="1550" spc="10">
                <a:latin typeface="Arial"/>
                <a:cs typeface="Arial"/>
              </a:rPr>
              <a:t>on your</a:t>
            </a:r>
            <a:r>
              <a:rPr dirty="0" sz="1550" spc="-5">
                <a:latin typeface="Arial"/>
                <a:cs typeface="Arial"/>
              </a:rPr>
              <a:t> </a:t>
            </a:r>
            <a:r>
              <a:rPr dirty="0" sz="1550" spc="5">
                <a:latin typeface="Arial"/>
                <a:cs typeface="Arial"/>
              </a:rPr>
              <a:t>tables.</a:t>
            </a:r>
            <a:endParaRPr sz="1550">
              <a:latin typeface="Arial"/>
              <a:cs typeface="Arial"/>
            </a:endParaRPr>
          </a:p>
          <a:p>
            <a:pPr marL="328930" marR="5080" indent="-329565">
              <a:lnSpc>
                <a:spcPct val="107400"/>
              </a:lnSpc>
              <a:spcBef>
                <a:spcPts val="150"/>
              </a:spcBef>
              <a:buClr>
                <a:srgbClr val="FF0000"/>
              </a:buClr>
              <a:buFont typeface="Arial"/>
              <a:buChar char="•"/>
              <a:tabLst>
                <a:tab pos="328930" algn="l"/>
                <a:tab pos="329565" algn="l"/>
              </a:tabLst>
            </a:pPr>
            <a:r>
              <a:rPr dirty="0" sz="1550" spc="10">
                <a:latin typeface="Courier New"/>
                <a:cs typeface="Courier New"/>
              </a:rPr>
              <a:t>USER_CONS_COLUMNS</a:t>
            </a:r>
            <a:r>
              <a:rPr dirty="0" sz="1550" spc="-509">
                <a:latin typeface="Courier New"/>
                <a:cs typeface="Courier New"/>
              </a:rPr>
              <a:t> </a:t>
            </a:r>
            <a:r>
              <a:rPr dirty="0" sz="1550" spc="10">
                <a:latin typeface="Arial"/>
                <a:cs typeface="Arial"/>
              </a:rPr>
              <a:t>describes columns </a:t>
            </a:r>
            <a:r>
              <a:rPr dirty="0" sz="1550" spc="5">
                <a:latin typeface="Arial"/>
                <a:cs typeface="Arial"/>
              </a:rPr>
              <a:t>that </a:t>
            </a:r>
            <a:r>
              <a:rPr dirty="0" sz="1550" spc="10">
                <a:latin typeface="Arial"/>
                <a:cs typeface="Arial"/>
              </a:rPr>
              <a:t>are owned  by you and </a:t>
            </a:r>
            <a:r>
              <a:rPr dirty="0" sz="1550" spc="5">
                <a:latin typeface="Arial"/>
                <a:cs typeface="Arial"/>
              </a:rPr>
              <a:t>that </a:t>
            </a:r>
            <a:r>
              <a:rPr dirty="0" sz="1550" spc="10">
                <a:latin typeface="Arial"/>
                <a:cs typeface="Arial"/>
              </a:rPr>
              <a:t>are </a:t>
            </a:r>
            <a:r>
              <a:rPr dirty="0" sz="1550" spc="5">
                <a:latin typeface="Arial"/>
                <a:cs typeface="Arial"/>
              </a:rPr>
              <a:t>specified in</a:t>
            </a:r>
            <a:r>
              <a:rPr dirty="0" sz="1550" spc="-10">
                <a:latin typeface="Arial"/>
                <a:cs typeface="Arial"/>
              </a:rPr>
              <a:t> </a:t>
            </a:r>
            <a:r>
              <a:rPr dirty="0" sz="1550" spc="5">
                <a:latin typeface="Arial"/>
                <a:cs typeface="Arial"/>
              </a:rPr>
              <a:t>constraints.</a:t>
            </a:r>
            <a:endParaRPr sz="1550">
              <a:latin typeface="Arial"/>
              <a:cs typeface="Arial"/>
            </a:endParaRPr>
          </a:p>
        </p:txBody>
      </p:sp>
      <p:sp>
        <p:nvSpPr>
          <p:cNvPr id="7" name="object 7"/>
          <p:cNvSpPr txBox="1"/>
          <p:nvPr/>
        </p:nvSpPr>
        <p:spPr>
          <a:xfrm>
            <a:off x="1243583" y="2836164"/>
            <a:ext cx="5198745" cy="262255"/>
          </a:xfrm>
          <a:prstGeom prst="rect">
            <a:avLst/>
          </a:prstGeom>
          <a:solidFill>
            <a:srgbClr val="CCCCCC"/>
          </a:solidFill>
          <a:ln w="20574">
            <a:solidFill>
              <a:srgbClr val="000000"/>
            </a:solidFill>
          </a:ln>
        </p:spPr>
        <p:txBody>
          <a:bodyPr wrap="square" lIns="0" tIns="11430" rIns="0" bIns="0" rtlCol="0" vert="horz">
            <a:spAutoFit/>
          </a:bodyPr>
          <a:lstStyle/>
          <a:p>
            <a:pPr marL="75565">
              <a:lnSpc>
                <a:spcPct val="100000"/>
              </a:lnSpc>
              <a:spcBef>
                <a:spcPts val="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user_constraints</a:t>
            </a:r>
            <a:endParaRPr sz="1300">
              <a:latin typeface="Courier New"/>
              <a:cs typeface="Courier New"/>
            </a:endParaRPr>
          </a:p>
        </p:txBody>
      </p:sp>
      <p:sp>
        <p:nvSpPr>
          <p:cNvPr id="8" name="object 8"/>
          <p:cNvSpPr txBox="1"/>
          <p:nvPr/>
        </p:nvSpPr>
        <p:spPr>
          <a:xfrm>
            <a:off x="1310639" y="4645405"/>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grpSp>
        <p:nvGrpSpPr>
          <p:cNvPr id="9" name="object 9"/>
          <p:cNvGrpSpPr/>
          <p:nvPr/>
        </p:nvGrpSpPr>
        <p:grpSpPr>
          <a:xfrm>
            <a:off x="1317879" y="3275457"/>
            <a:ext cx="3072130" cy="1501140"/>
            <a:chOff x="1317879" y="3275457"/>
            <a:chExt cx="3072130" cy="1501140"/>
          </a:xfrm>
        </p:grpSpPr>
        <p:sp>
          <p:nvSpPr>
            <p:cNvPr id="10" name="object 10"/>
            <p:cNvSpPr/>
            <p:nvPr/>
          </p:nvSpPr>
          <p:spPr>
            <a:xfrm>
              <a:off x="1325117" y="3282695"/>
              <a:ext cx="3057906" cy="1487424"/>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321307" y="3278885"/>
              <a:ext cx="3065145" cy="1494790"/>
            </a:xfrm>
            <a:custGeom>
              <a:avLst/>
              <a:gdLst/>
              <a:ahLst/>
              <a:cxnLst/>
              <a:rect l="l" t="t" r="r" b="b"/>
              <a:pathLst>
                <a:path w="3065145" h="1494789">
                  <a:moveTo>
                    <a:pt x="3064764" y="0"/>
                  </a:moveTo>
                  <a:lnTo>
                    <a:pt x="0" y="0"/>
                  </a:lnTo>
                  <a:lnTo>
                    <a:pt x="0" y="1494281"/>
                  </a:lnTo>
                  <a:lnTo>
                    <a:pt x="3064764" y="1494281"/>
                  </a:lnTo>
                  <a:lnTo>
                    <a:pt x="3064764" y="0"/>
                  </a:lnTo>
                  <a:close/>
                </a:path>
              </a:pathLst>
            </a:custGeom>
            <a:ln w="6857">
              <a:solidFill>
                <a:srgbClr val="000000"/>
              </a:solidFill>
            </a:ln>
          </p:spPr>
          <p:txBody>
            <a:bodyPr wrap="square" lIns="0" tIns="0" rIns="0" bIns="0" rtlCol="0"/>
            <a:lstStyle/>
            <a:p/>
          </p:txBody>
        </p:sp>
      </p:grpSp>
      <p:sp>
        <p:nvSpPr>
          <p:cNvPr id="12" name="object 12"/>
          <p:cNvSpPr txBox="1"/>
          <p:nvPr/>
        </p:nvSpPr>
        <p:spPr>
          <a:xfrm>
            <a:off x="594613" y="5611157"/>
            <a:ext cx="6563359" cy="154241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Constraint</a:t>
            </a:r>
            <a:r>
              <a:rPr dirty="0" sz="1300" b="1">
                <a:latin typeface="Arial"/>
                <a:cs typeface="Arial"/>
              </a:rPr>
              <a:t> </a:t>
            </a:r>
            <a:r>
              <a:rPr dirty="0" sz="1300" spc="-5" b="1">
                <a:latin typeface="Arial"/>
                <a:cs typeface="Arial"/>
              </a:rPr>
              <a:t>Information</a:t>
            </a:r>
            <a:endParaRPr sz="1300">
              <a:latin typeface="Arial"/>
              <a:cs typeface="Arial"/>
            </a:endParaRPr>
          </a:p>
          <a:p>
            <a:pPr marL="136525" marR="160655" indent="-635">
              <a:lnSpc>
                <a:spcPct val="100000"/>
              </a:lnSpc>
              <a:spcBef>
                <a:spcPts val="359"/>
              </a:spcBef>
            </a:pPr>
            <a:r>
              <a:rPr dirty="0" sz="1300" spc="-5">
                <a:latin typeface="Times New Roman"/>
                <a:cs typeface="Times New Roman"/>
              </a:rPr>
              <a:t>You </a:t>
            </a:r>
            <a:r>
              <a:rPr dirty="0" sz="1300">
                <a:latin typeface="Times New Roman"/>
                <a:cs typeface="Times New Roman"/>
              </a:rPr>
              <a:t>can find out the names of your constraints, the type of constraint, the table name to which  the constraint applies, the condition for check constraints, </a:t>
            </a:r>
            <a:r>
              <a:rPr dirty="0" sz="1300" spc="-5">
                <a:latin typeface="Times New Roman"/>
                <a:cs typeface="Times New Roman"/>
              </a:rPr>
              <a:t>foreign </a:t>
            </a:r>
            <a:r>
              <a:rPr dirty="0" sz="1300">
                <a:latin typeface="Times New Roman"/>
                <a:cs typeface="Times New Roman"/>
              </a:rPr>
              <a:t>key constraint information,  deletion rule for foreign key constraints, the </a:t>
            </a:r>
            <a:r>
              <a:rPr dirty="0" sz="1300" spc="-5">
                <a:latin typeface="Times New Roman"/>
                <a:cs typeface="Times New Roman"/>
              </a:rPr>
              <a:t>status, </a:t>
            </a:r>
            <a:r>
              <a:rPr dirty="0" sz="1300">
                <a:latin typeface="Times New Roman"/>
                <a:cs typeface="Times New Roman"/>
              </a:rPr>
              <a:t>and many other types of information about  </a:t>
            </a:r>
            <a:r>
              <a:rPr dirty="0" sz="1300" spc="-5">
                <a:latin typeface="Times New Roman"/>
                <a:cs typeface="Times New Roman"/>
              </a:rPr>
              <a:t>your</a:t>
            </a:r>
            <a:r>
              <a:rPr dirty="0" sz="1300" spc="-10">
                <a:latin typeface="Times New Roman"/>
                <a:cs typeface="Times New Roman"/>
              </a:rPr>
              <a:t> </a:t>
            </a:r>
            <a:r>
              <a:rPr dirty="0" sz="1300" spc="-5">
                <a:latin typeface="Times New Roman"/>
                <a:cs typeface="Times New Roman"/>
              </a:rPr>
              <a:t>constraints.</a:t>
            </a:r>
            <a:endParaRPr sz="1300">
              <a:latin typeface="Times New Roman"/>
              <a:cs typeface="Times New Roman"/>
            </a:endParaRPr>
          </a:p>
          <a:p>
            <a:pPr marL="136525" marR="5080">
              <a:lnSpc>
                <a:spcPct val="100000"/>
              </a:lnSpc>
              <a:spcBef>
                <a:spcPts val="305"/>
              </a:spcBef>
            </a:pPr>
            <a:r>
              <a:rPr dirty="0" sz="1300" spc="-5" b="1">
                <a:latin typeface="Times New Roman"/>
                <a:cs typeface="Times New Roman"/>
              </a:rPr>
              <a:t>Note: </a:t>
            </a:r>
            <a:r>
              <a:rPr dirty="0" sz="1300">
                <a:latin typeface="Times New Roman"/>
                <a:cs typeface="Times New Roman"/>
              </a:rPr>
              <a:t>For a complete listing and </a:t>
            </a:r>
            <a:r>
              <a:rPr dirty="0" sz="1300" spc="-5">
                <a:latin typeface="Times New Roman"/>
                <a:cs typeface="Times New Roman"/>
              </a:rPr>
              <a:t>description of </a:t>
            </a:r>
            <a:r>
              <a:rPr dirty="0" sz="1300">
                <a:latin typeface="Times New Roman"/>
                <a:cs typeface="Times New Roman"/>
              </a:rPr>
              <a:t>the columns in the </a:t>
            </a:r>
            <a:r>
              <a:rPr dirty="0" sz="1300">
                <a:latin typeface="Courier New"/>
                <a:cs typeface="Courier New"/>
              </a:rPr>
              <a:t>USER_CONSTRAINTS</a:t>
            </a:r>
            <a:r>
              <a:rPr dirty="0" sz="1300" spc="-455">
                <a:latin typeface="Courier New"/>
                <a:cs typeface="Courier New"/>
              </a:rPr>
              <a:t> </a:t>
            </a:r>
            <a:r>
              <a:rPr dirty="0" sz="1300">
                <a:latin typeface="Times New Roman"/>
                <a:cs typeface="Times New Roman"/>
              </a:rPr>
              <a:t>view,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USER_CONSTRAINTS</a:t>
            </a:r>
            <a:r>
              <a:rPr dirty="0" sz="1300">
                <a:latin typeface="Times New Roman"/>
                <a:cs typeface="Times New Roman"/>
              </a:rPr>
              <a:t>” in the </a:t>
            </a:r>
            <a:r>
              <a:rPr dirty="0" sz="1300" spc="-5" i="1">
                <a:latin typeface="Times New Roman"/>
                <a:cs typeface="Times New Roman"/>
              </a:rPr>
              <a:t>Oracle Database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2</a:t>
            </a:r>
            <a:r>
              <a:rPr dirty="0" sz="800" spc="-114"/>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Constraint</a:t>
            </a:r>
            <a:r>
              <a:rPr dirty="0" sz="1850" spc="-5" b="1">
                <a:latin typeface="Arial"/>
                <a:cs typeface="Arial"/>
              </a:rPr>
              <a:t> </a:t>
            </a:r>
            <a:r>
              <a:rPr dirty="0" sz="1850" b="1">
                <a:latin typeface="Arial"/>
                <a:cs typeface="Arial"/>
              </a:rPr>
              <a:t>Information</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243583" y="1666494"/>
            <a:ext cx="5198745" cy="970915"/>
          </a:xfrm>
          <a:prstGeom prst="rect">
            <a:avLst/>
          </a:prstGeom>
          <a:solidFill>
            <a:srgbClr val="CCCCCC"/>
          </a:solidFill>
          <a:ln w="20574">
            <a:solidFill>
              <a:srgbClr val="000000"/>
            </a:solidFill>
          </a:ln>
        </p:spPr>
        <p:txBody>
          <a:bodyPr wrap="square" lIns="0" tIns="0" rIns="0" bIns="0" rtlCol="0" vert="horz">
            <a:spAutoFit/>
          </a:bodyPr>
          <a:lstStyle/>
          <a:p>
            <a:pPr marL="75565">
              <a:lnSpc>
                <a:spcPts val="1345"/>
              </a:lnSpc>
            </a:pPr>
            <a:r>
              <a:rPr dirty="0" sz="1300" spc="-15" b="1">
                <a:latin typeface="Courier New"/>
                <a:cs typeface="Courier New"/>
              </a:rPr>
              <a:t>SELECT </a:t>
            </a:r>
            <a:r>
              <a:rPr dirty="0" sz="1300" spc="-20" b="1">
                <a:latin typeface="Courier New"/>
                <a:cs typeface="Courier New"/>
              </a:rPr>
              <a:t>constraint_name,</a:t>
            </a:r>
            <a:r>
              <a:rPr dirty="0" sz="1300" spc="-15" b="1">
                <a:latin typeface="Courier New"/>
                <a:cs typeface="Courier New"/>
              </a:rPr>
              <a:t> constraint_type,</a:t>
            </a:r>
            <a:endParaRPr sz="1300">
              <a:latin typeface="Courier New"/>
              <a:cs typeface="Courier New"/>
            </a:endParaRPr>
          </a:p>
          <a:p>
            <a:pPr marL="759460" marR="916305">
              <a:lnSpc>
                <a:spcPts val="1550"/>
              </a:lnSpc>
              <a:spcBef>
                <a:spcPts val="50"/>
              </a:spcBef>
            </a:pPr>
            <a:r>
              <a:rPr dirty="0" sz="1300" spc="-20" b="1">
                <a:latin typeface="Courier New"/>
                <a:cs typeface="Courier New"/>
              </a:rPr>
              <a:t>search_condition, r_constraint_name,  </a:t>
            </a:r>
            <a:r>
              <a:rPr dirty="0" sz="1300" spc="-15" b="1">
                <a:latin typeface="Courier New"/>
                <a:cs typeface="Courier New"/>
              </a:rPr>
              <a:t>delete_rule,</a:t>
            </a:r>
            <a:r>
              <a:rPr dirty="0" sz="1300" spc="-25" b="1">
                <a:latin typeface="Courier New"/>
                <a:cs typeface="Courier New"/>
              </a:rPr>
              <a:t> </a:t>
            </a:r>
            <a:r>
              <a:rPr dirty="0" sz="1300" spc="-15" b="1">
                <a:latin typeface="Courier New"/>
                <a:cs typeface="Courier New"/>
              </a:rPr>
              <a:t>status</a:t>
            </a:r>
            <a:endParaRPr sz="1300">
              <a:latin typeface="Courier New"/>
              <a:cs typeface="Courier New"/>
            </a:endParaRPr>
          </a:p>
          <a:p>
            <a:pPr marL="75565">
              <a:lnSpc>
                <a:spcPts val="1490"/>
              </a:lnSpc>
              <a:tabLst>
                <a:tab pos="758825" algn="l"/>
              </a:tabLst>
            </a:pPr>
            <a:r>
              <a:rPr dirty="0" sz="1300" spc="-15" b="1">
                <a:latin typeface="Courier New"/>
                <a:cs typeface="Courier New"/>
              </a:rPr>
              <a:t>FROM	</a:t>
            </a:r>
            <a:r>
              <a:rPr dirty="0" sz="1300" spc="-20" b="1">
                <a:latin typeface="Courier New"/>
                <a:cs typeface="Courier New"/>
              </a:rPr>
              <a:t>user_constraints</a:t>
            </a:r>
            <a:endParaRPr sz="1300">
              <a:latin typeface="Courier New"/>
              <a:cs typeface="Courier New"/>
            </a:endParaRPr>
          </a:p>
          <a:p>
            <a:pPr marL="75565">
              <a:lnSpc>
                <a:spcPts val="1555"/>
              </a:lnSpc>
              <a:tabLst>
                <a:tab pos="759460" algn="l"/>
              </a:tabLst>
            </a:pPr>
            <a:r>
              <a:rPr dirty="0" sz="1300" spc="-15" b="1">
                <a:latin typeface="Courier New"/>
                <a:cs typeface="Courier New"/>
              </a:rPr>
              <a:t>WHERE	</a:t>
            </a:r>
            <a:r>
              <a:rPr dirty="0" sz="1300" spc="-20" b="1">
                <a:latin typeface="Courier New"/>
                <a:cs typeface="Courier New"/>
              </a:rPr>
              <a:t>table_name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p:txBody>
      </p:sp>
      <p:grpSp>
        <p:nvGrpSpPr>
          <p:cNvPr id="5" name="object 5"/>
          <p:cNvGrpSpPr/>
          <p:nvPr/>
        </p:nvGrpSpPr>
        <p:grpSpPr>
          <a:xfrm>
            <a:off x="1099947" y="2893695"/>
            <a:ext cx="5558790" cy="1636395"/>
            <a:chOff x="1099947" y="2893695"/>
            <a:chExt cx="5558790" cy="1636395"/>
          </a:xfrm>
        </p:grpSpPr>
        <p:sp>
          <p:nvSpPr>
            <p:cNvPr id="6" name="object 6"/>
            <p:cNvSpPr/>
            <p:nvPr/>
          </p:nvSpPr>
          <p:spPr>
            <a:xfrm>
              <a:off x="1107186" y="2900934"/>
              <a:ext cx="5545073" cy="1622297"/>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103376" y="2897124"/>
              <a:ext cx="5552440" cy="1629410"/>
            </a:xfrm>
            <a:custGeom>
              <a:avLst/>
              <a:gdLst/>
              <a:ahLst/>
              <a:cxnLst/>
              <a:rect l="l" t="t" r="r" b="b"/>
              <a:pathLst>
                <a:path w="5552440" h="1629410">
                  <a:moveTo>
                    <a:pt x="5551932" y="0"/>
                  </a:moveTo>
                  <a:lnTo>
                    <a:pt x="0" y="0"/>
                  </a:lnTo>
                  <a:lnTo>
                    <a:pt x="0" y="1629155"/>
                  </a:lnTo>
                  <a:lnTo>
                    <a:pt x="5551932" y="1629155"/>
                  </a:lnTo>
                  <a:lnTo>
                    <a:pt x="5551932" y="0"/>
                  </a:lnTo>
                  <a:close/>
                </a:path>
              </a:pathLst>
            </a:custGeom>
            <a:ln w="6857">
              <a:solidFill>
                <a:srgbClr val="000000"/>
              </a:solidFill>
            </a:ln>
          </p:spPr>
          <p:txBody>
            <a:bodyPr wrap="square" lIns="0" tIns="0" rIns="0" bIns="0" rtlCol="0"/>
            <a:lstStyle/>
            <a:p/>
          </p:txBody>
        </p:sp>
      </p:grpSp>
      <p:sp>
        <p:nvSpPr>
          <p:cNvPr id="8" name="object 8"/>
          <p:cNvSpPr txBox="1"/>
          <p:nvPr/>
        </p:nvSpPr>
        <p:spPr>
          <a:xfrm>
            <a:off x="594613" y="5593638"/>
            <a:ext cx="6525895" cy="3638550"/>
          </a:xfrm>
          <a:prstGeom prst="rect">
            <a:avLst/>
          </a:prstGeom>
        </p:spPr>
        <p:txBody>
          <a:bodyPr wrap="square" lIns="0" tIns="62229" rIns="0" bIns="0" rtlCol="0" vert="horz">
            <a:spAutoFit/>
          </a:bodyPr>
          <a:lstStyle/>
          <a:p>
            <a:pPr algn="r" marR="4130675">
              <a:lnSpc>
                <a:spcPct val="100000"/>
              </a:lnSpc>
              <a:spcBef>
                <a:spcPts val="489"/>
              </a:spcBef>
            </a:pPr>
            <a:r>
              <a:rPr dirty="0" sz="1300" b="1">
                <a:latin typeface="Courier New"/>
                <a:cs typeface="Courier New"/>
              </a:rPr>
              <a:t>USER_CONSTRAINTS</a:t>
            </a:r>
            <a:r>
              <a:rPr dirty="0" sz="1300" b="1">
                <a:latin typeface="Arial"/>
                <a:cs typeface="Arial"/>
              </a:rPr>
              <a:t>:</a:t>
            </a:r>
            <a:r>
              <a:rPr dirty="0" sz="1300" spc="-80" b="1">
                <a:latin typeface="Arial"/>
                <a:cs typeface="Arial"/>
              </a:rPr>
              <a:t> </a:t>
            </a:r>
            <a:r>
              <a:rPr dirty="0" sz="1300" spc="-5" b="1">
                <a:latin typeface="Arial"/>
                <a:cs typeface="Arial"/>
              </a:rPr>
              <a:t>Example</a:t>
            </a:r>
            <a:endParaRPr sz="1300">
              <a:latin typeface="Arial"/>
              <a:cs typeface="Arial"/>
            </a:endParaRPr>
          </a:p>
          <a:p>
            <a:pPr marL="136525" marR="5080">
              <a:lnSpc>
                <a:spcPct val="99800"/>
              </a:lnSpc>
              <a:spcBef>
                <a:spcPts val="390"/>
              </a:spcBef>
            </a:pPr>
            <a:r>
              <a:rPr dirty="0" sz="1300" spc="-5">
                <a:latin typeface="Times New Roman"/>
                <a:cs typeface="Times New Roman"/>
              </a:rPr>
              <a:t>In the </a:t>
            </a:r>
            <a:r>
              <a:rPr dirty="0" sz="1300">
                <a:latin typeface="Times New Roman"/>
                <a:cs typeface="Times New Roman"/>
              </a:rPr>
              <a:t>example </a:t>
            </a:r>
            <a:r>
              <a:rPr dirty="0" sz="1300" spc="-5">
                <a:latin typeface="Times New Roman"/>
                <a:cs typeface="Times New Roman"/>
              </a:rPr>
              <a:t>shown, the </a:t>
            </a:r>
            <a:r>
              <a:rPr dirty="0" sz="1300">
                <a:latin typeface="Courier New"/>
                <a:cs typeface="Courier New"/>
              </a:rPr>
              <a:t>USER_CONSTRAINTS </a:t>
            </a:r>
            <a:r>
              <a:rPr dirty="0" sz="1300">
                <a:latin typeface="Times New Roman"/>
                <a:cs typeface="Times New Roman"/>
              </a:rPr>
              <a:t>view is queried to find the names, types,  check conditions, name of the unique constraint that the foreign key </a:t>
            </a:r>
            <a:r>
              <a:rPr dirty="0" sz="1300" spc="-5">
                <a:latin typeface="Times New Roman"/>
                <a:cs typeface="Times New Roman"/>
              </a:rPr>
              <a:t>references, </a:t>
            </a:r>
            <a:r>
              <a:rPr dirty="0" sz="1300">
                <a:latin typeface="Times New Roman"/>
                <a:cs typeface="Times New Roman"/>
              </a:rPr>
              <a:t>deletion rule for  a foreign key, and status </a:t>
            </a:r>
            <a:r>
              <a:rPr dirty="0" sz="1300" spc="-5">
                <a:latin typeface="Times New Roman"/>
                <a:cs typeface="Times New Roman"/>
              </a:rPr>
              <a:t>for </a:t>
            </a:r>
            <a:r>
              <a:rPr dirty="0" sz="1300">
                <a:latin typeface="Times New Roman"/>
                <a:cs typeface="Times New Roman"/>
              </a:rPr>
              <a:t>constraints </a:t>
            </a:r>
            <a:r>
              <a:rPr dirty="0" sz="1300" spc="-5">
                <a:latin typeface="Times New Roman"/>
                <a:cs typeface="Times New Roman"/>
              </a:rPr>
              <a:t>on </a:t>
            </a:r>
            <a:r>
              <a:rPr dirty="0" sz="1300">
                <a:latin typeface="Times New Roman"/>
                <a:cs typeface="Times New Roman"/>
              </a:rPr>
              <a:t>the </a:t>
            </a:r>
            <a:r>
              <a:rPr dirty="0" sz="1300">
                <a:latin typeface="Courier New"/>
                <a:cs typeface="Courier New"/>
              </a:rPr>
              <a:t>EMPLOYEES</a:t>
            </a:r>
            <a:r>
              <a:rPr dirty="0" sz="1300" spc="-484">
                <a:latin typeface="Courier New"/>
                <a:cs typeface="Courier New"/>
              </a:rPr>
              <a:t> </a:t>
            </a:r>
            <a:r>
              <a:rPr dirty="0" sz="1300">
                <a:latin typeface="Times New Roman"/>
                <a:cs typeface="Times New Roman"/>
              </a:rPr>
              <a:t>table.</a:t>
            </a:r>
            <a:endParaRPr sz="1300">
              <a:latin typeface="Times New Roman"/>
              <a:cs typeface="Times New Roman"/>
            </a:endParaRPr>
          </a:p>
          <a:p>
            <a:pPr algn="r" marR="4070350">
              <a:lnSpc>
                <a:spcPct val="100000"/>
              </a:lnSpc>
              <a:spcBef>
                <a:spcPts val="390"/>
              </a:spcBef>
            </a:pPr>
            <a:r>
              <a:rPr dirty="0" sz="1300">
                <a:latin typeface="Times New Roman"/>
                <a:cs typeface="Times New Roman"/>
              </a:rPr>
              <a:t>The </a:t>
            </a:r>
            <a:r>
              <a:rPr dirty="0" sz="1300">
                <a:latin typeface="Courier New"/>
                <a:cs typeface="Courier New"/>
              </a:rPr>
              <a:t>CONSTRAINT_TYPE</a:t>
            </a:r>
            <a:r>
              <a:rPr dirty="0" sz="1300" spc="-530">
                <a:latin typeface="Courier New"/>
                <a:cs typeface="Courier New"/>
              </a:rPr>
              <a:t> </a:t>
            </a:r>
            <a:r>
              <a:rPr dirty="0" sz="1300">
                <a:latin typeface="Times New Roman"/>
                <a:cs typeface="Times New Roman"/>
              </a:rPr>
              <a:t>can be:</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a:latin typeface="Courier New"/>
                <a:cs typeface="Courier New"/>
              </a:rPr>
              <a:t>C</a:t>
            </a:r>
            <a:r>
              <a:rPr dirty="0" sz="1300" spc="-470">
                <a:latin typeface="Courier New"/>
                <a:cs typeface="Courier New"/>
              </a:rPr>
              <a:t> </a:t>
            </a:r>
            <a:r>
              <a:rPr dirty="0" sz="1300">
                <a:latin typeface="Times New Roman"/>
                <a:cs typeface="Times New Roman"/>
              </a:rPr>
              <a:t>(check constraint on a table)</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a:latin typeface="Courier New"/>
                <a:cs typeface="Courier New"/>
              </a:rPr>
              <a:t>P</a:t>
            </a:r>
            <a:r>
              <a:rPr dirty="0" sz="1300" spc="-459">
                <a:latin typeface="Courier New"/>
                <a:cs typeface="Courier New"/>
              </a:rPr>
              <a:t> </a:t>
            </a:r>
            <a:r>
              <a:rPr dirty="0" sz="1300">
                <a:latin typeface="Times New Roman"/>
                <a:cs typeface="Times New Roman"/>
              </a:rPr>
              <a:t>(primary key)</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a:latin typeface="Courier New"/>
                <a:cs typeface="Courier New"/>
              </a:rPr>
              <a:t>U</a:t>
            </a:r>
            <a:r>
              <a:rPr dirty="0" sz="1300" spc="-470">
                <a:latin typeface="Courier New"/>
                <a:cs typeface="Courier New"/>
              </a:rPr>
              <a:t> </a:t>
            </a:r>
            <a:r>
              <a:rPr dirty="0" sz="1300">
                <a:latin typeface="Times New Roman"/>
                <a:cs typeface="Times New Roman"/>
              </a:rPr>
              <a:t>(unique key)</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a:latin typeface="Courier New"/>
                <a:cs typeface="Courier New"/>
              </a:rPr>
              <a:t>R</a:t>
            </a:r>
            <a:r>
              <a:rPr dirty="0" sz="1300" spc="-459">
                <a:latin typeface="Courier New"/>
                <a:cs typeface="Courier New"/>
              </a:rPr>
              <a:t> </a:t>
            </a:r>
            <a:r>
              <a:rPr dirty="0" sz="1300">
                <a:latin typeface="Times New Roman"/>
                <a:cs typeface="Times New Roman"/>
              </a:rPr>
              <a:t>(referential integrity)</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a:latin typeface="Courier New"/>
                <a:cs typeface="Courier New"/>
              </a:rPr>
              <a:t>V</a:t>
            </a:r>
            <a:r>
              <a:rPr dirty="0" sz="1300" spc="-465">
                <a:latin typeface="Courier New"/>
                <a:cs typeface="Courier New"/>
              </a:rPr>
              <a:t> </a:t>
            </a:r>
            <a:r>
              <a:rPr dirty="0" sz="1300">
                <a:latin typeface="Times New Roman"/>
                <a:cs typeface="Times New Roman"/>
              </a:rPr>
              <a:t>(with check option, on a view)</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a:latin typeface="Courier New"/>
                <a:cs typeface="Courier New"/>
              </a:rPr>
              <a:t>O</a:t>
            </a:r>
            <a:r>
              <a:rPr dirty="0" sz="1300" spc="-480">
                <a:latin typeface="Courier New"/>
                <a:cs typeface="Courier New"/>
              </a:rPr>
              <a:t> </a:t>
            </a:r>
            <a:r>
              <a:rPr dirty="0" sz="1300">
                <a:latin typeface="Times New Roman"/>
                <a:cs typeface="Times New Roman"/>
              </a:rPr>
              <a:t>(with read-only, on a view)</a:t>
            </a:r>
            <a:endParaRPr sz="1300">
              <a:latin typeface="Times New Roman"/>
              <a:cs typeface="Times New Roman"/>
            </a:endParaRPr>
          </a:p>
          <a:p>
            <a:pPr marL="136525">
              <a:lnSpc>
                <a:spcPct val="100000"/>
              </a:lnSpc>
              <a:spcBef>
                <a:spcPts val="390"/>
              </a:spcBef>
            </a:pPr>
            <a:r>
              <a:rPr dirty="0" sz="1300">
                <a:latin typeface="Times New Roman"/>
                <a:cs typeface="Times New Roman"/>
              </a:rPr>
              <a:t>The </a:t>
            </a:r>
            <a:r>
              <a:rPr dirty="0" sz="1300">
                <a:latin typeface="Courier New"/>
                <a:cs typeface="Courier New"/>
              </a:rPr>
              <a:t>DELETE_RULE</a:t>
            </a:r>
            <a:r>
              <a:rPr dirty="0" sz="1300" spc="-455">
                <a:latin typeface="Courier New"/>
                <a:cs typeface="Courier New"/>
              </a:rPr>
              <a:t> </a:t>
            </a:r>
            <a:r>
              <a:rPr dirty="0" sz="1300">
                <a:latin typeface="Times New Roman"/>
                <a:cs typeface="Times New Roman"/>
              </a:rPr>
              <a:t>can be:</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CASCADE</a:t>
            </a:r>
            <a:r>
              <a:rPr dirty="0" sz="1300" b="1">
                <a:latin typeface="Times New Roman"/>
                <a:cs typeface="Times New Roman"/>
              </a:rPr>
              <a:t>: </a:t>
            </a:r>
            <a:r>
              <a:rPr dirty="0" sz="1300">
                <a:latin typeface="Times New Roman"/>
                <a:cs typeface="Times New Roman"/>
              </a:rPr>
              <a:t>If the parent record is deleted, the child </a:t>
            </a:r>
            <a:r>
              <a:rPr dirty="0" sz="1300" spc="-5">
                <a:latin typeface="Times New Roman"/>
                <a:cs typeface="Times New Roman"/>
              </a:rPr>
              <a:t>records </a:t>
            </a:r>
            <a:r>
              <a:rPr dirty="0" sz="1300">
                <a:latin typeface="Times New Roman"/>
                <a:cs typeface="Times New Roman"/>
              </a:rPr>
              <a:t>are deleted</a:t>
            </a:r>
            <a:r>
              <a:rPr dirty="0" sz="1300" spc="-20">
                <a:latin typeface="Times New Roman"/>
                <a:cs typeface="Times New Roman"/>
              </a:rPr>
              <a:t> </a:t>
            </a:r>
            <a:r>
              <a:rPr dirty="0" sz="1300">
                <a:latin typeface="Times New Roman"/>
                <a:cs typeface="Times New Roman"/>
              </a:rPr>
              <a:t>too.</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NO ACTION</a:t>
            </a:r>
            <a:r>
              <a:rPr dirty="0" sz="1300" b="1">
                <a:latin typeface="Times New Roman"/>
                <a:cs typeface="Times New Roman"/>
              </a:rPr>
              <a:t>: </a:t>
            </a:r>
            <a:r>
              <a:rPr dirty="0" sz="1300">
                <a:latin typeface="Times New Roman"/>
                <a:cs typeface="Times New Roman"/>
              </a:rPr>
              <a:t>A parent record can be deleted only if no child records</a:t>
            </a:r>
            <a:r>
              <a:rPr dirty="0" sz="1300" spc="-60">
                <a:latin typeface="Times New Roman"/>
                <a:cs typeface="Times New Roman"/>
              </a:rPr>
              <a:t> </a:t>
            </a:r>
            <a:r>
              <a:rPr dirty="0" sz="1300">
                <a:latin typeface="Times New Roman"/>
                <a:cs typeface="Times New Roman"/>
              </a:rPr>
              <a:t>exist.</a:t>
            </a:r>
            <a:endParaRPr sz="1300">
              <a:latin typeface="Times New Roman"/>
              <a:cs typeface="Times New Roman"/>
            </a:endParaRPr>
          </a:p>
          <a:p>
            <a:pPr marL="136525">
              <a:lnSpc>
                <a:spcPts val="1555"/>
              </a:lnSpc>
              <a:spcBef>
                <a:spcPts val="395"/>
              </a:spcBef>
            </a:pPr>
            <a:r>
              <a:rPr dirty="0" sz="1300">
                <a:latin typeface="Times New Roman"/>
                <a:cs typeface="Times New Roman"/>
              </a:rPr>
              <a:t>The </a:t>
            </a:r>
            <a:r>
              <a:rPr dirty="0" sz="1300">
                <a:latin typeface="Courier New"/>
                <a:cs typeface="Courier New"/>
              </a:rPr>
              <a:t>STATUS</a:t>
            </a:r>
            <a:r>
              <a:rPr dirty="0" sz="1300" spc="-455">
                <a:latin typeface="Courier New"/>
                <a:cs typeface="Courier New"/>
              </a:rPr>
              <a:t> </a:t>
            </a:r>
            <a:r>
              <a:rPr dirty="0" sz="1300">
                <a:latin typeface="Times New Roman"/>
                <a:cs typeface="Times New Roman"/>
              </a:rPr>
              <a:t>can be:</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ENABLED</a:t>
            </a:r>
            <a:r>
              <a:rPr dirty="0" sz="1300" b="1">
                <a:latin typeface="Times New Roman"/>
                <a:cs typeface="Times New Roman"/>
              </a:rPr>
              <a:t>: </a:t>
            </a:r>
            <a:r>
              <a:rPr dirty="0" sz="1300">
                <a:latin typeface="Times New Roman"/>
                <a:cs typeface="Times New Roman"/>
              </a:rPr>
              <a:t>Constraint is</a:t>
            </a:r>
            <a:r>
              <a:rPr dirty="0" sz="1300" spc="5">
                <a:latin typeface="Times New Roman"/>
                <a:cs typeface="Times New Roman"/>
              </a:rPr>
              <a:t> </a:t>
            </a:r>
            <a:r>
              <a:rPr dirty="0" sz="1300">
                <a:latin typeface="Times New Roman"/>
                <a:cs typeface="Times New Roman"/>
              </a:rPr>
              <a:t>active.</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b="1">
                <a:latin typeface="Courier New"/>
                <a:cs typeface="Courier New"/>
              </a:rPr>
              <a:t>DISABLED</a:t>
            </a:r>
            <a:r>
              <a:rPr dirty="0" sz="1300" b="1">
                <a:latin typeface="Times New Roman"/>
                <a:cs typeface="Times New Roman"/>
              </a:rPr>
              <a:t>: </a:t>
            </a:r>
            <a:r>
              <a:rPr dirty="0" sz="1300">
                <a:latin typeface="Times New Roman"/>
                <a:cs typeface="Times New Roman"/>
              </a:rPr>
              <a:t>Constraint is made not</a:t>
            </a:r>
            <a:r>
              <a:rPr dirty="0" sz="1300" spc="-15">
                <a:latin typeface="Times New Roman"/>
                <a:cs typeface="Times New Roman"/>
              </a:rPr>
              <a:t> </a:t>
            </a:r>
            <a:r>
              <a:rPr dirty="0" sz="1300">
                <a:latin typeface="Times New Roman"/>
                <a:cs typeface="Times New Roman"/>
              </a:rPr>
              <a:t>active.</a:t>
            </a:r>
            <a:endParaRPr sz="1300">
              <a:latin typeface="Times New Roman"/>
              <a:cs typeface="Times New Roman"/>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3</a:t>
            </a:r>
            <a:r>
              <a:rPr dirty="0" sz="800" spc="-114"/>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250441" y="1592580"/>
            <a:ext cx="5198745" cy="262890"/>
          </a:xfrm>
          <a:prstGeom prst="rect">
            <a:avLst/>
          </a:prstGeom>
          <a:solidFill>
            <a:srgbClr val="CCCCCC"/>
          </a:solidFill>
          <a:ln w="20574">
            <a:solidFill>
              <a:srgbClr val="000000"/>
            </a:solidFill>
          </a:ln>
        </p:spPr>
        <p:txBody>
          <a:bodyPr wrap="square" lIns="0" tIns="11430" rIns="0" bIns="0" rtlCol="0" vert="horz">
            <a:spAutoFit/>
          </a:bodyPr>
          <a:lstStyle/>
          <a:p>
            <a:pPr marL="74930">
              <a:lnSpc>
                <a:spcPct val="100000"/>
              </a:lnSpc>
              <a:spcBef>
                <a:spcPts val="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user_cons_columns</a:t>
            </a:r>
            <a:endParaRPr sz="1300">
              <a:latin typeface="Courier New"/>
              <a:cs typeface="Courier New"/>
            </a:endParaRPr>
          </a:p>
        </p:txBody>
      </p:sp>
      <p:sp>
        <p:nvSpPr>
          <p:cNvPr id="4" name="object 4"/>
          <p:cNvSpPr txBox="1"/>
          <p:nvPr/>
        </p:nvSpPr>
        <p:spPr>
          <a:xfrm>
            <a:off x="1243583" y="2887217"/>
            <a:ext cx="5198745" cy="711200"/>
          </a:xfrm>
          <a:prstGeom prst="rect">
            <a:avLst/>
          </a:prstGeom>
          <a:solidFill>
            <a:srgbClr val="CCCCCC"/>
          </a:solidFill>
          <a:ln w="20574">
            <a:solidFill>
              <a:srgbClr val="000000"/>
            </a:solidFill>
          </a:ln>
        </p:spPr>
        <p:txBody>
          <a:bodyPr wrap="square" lIns="0" tIns="46355" rIns="0" bIns="0" rtlCol="0" vert="horz">
            <a:spAutoFit/>
          </a:bodyPr>
          <a:lstStyle/>
          <a:p>
            <a:pPr marL="75565" marR="1696720">
              <a:lnSpc>
                <a:spcPts val="1550"/>
              </a:lnSpc>
              <a:spcBef>
                <a:spcPts val="365"/>
              </a:spcBef>
              <a:tabLst>
                <a:tab pos="758825" algn="l"/>
              </a:tabLst>
            </a:pPr>
            <a:r>
              <a:rPr dirty="0" sz="1300" spc="-15" b="1">
                <a:latin typeface="Courier New"/>
                <a:cs typeface="Courier New"/>
              </a:rPr>
              <a:t>SELECT </a:t>
            </a:r>
            <a:r>
              <a:rPr dirty="0" sz="1300" spc="-20" b="1">
                <a:latin typeface="Courier New"/>
                <a:cs typeface="Courier New"/>
              </a:rPr>
              <a:t>constraint_name, column_name  </a:t>
            </a:r>
            <a:r>
              <a:rPr dirty="0" sz="1300" spc="-15" b="1">
                <a:latin typeface="Courier New"/>
                <a:cs typeface="Courier New"/>
              </a:rPr>
              <a:t>FROM	</a:t>
            </a:r>
            <a:r>
              <a:rPr dirty="0" sz="1300" spc="-20" b="1">
                <a:latin typeface="Courier New"/>
                <a:cs typeface="Courier New"/>
              </a:rPr>
              <a:t>user_cons_columns</a:t>
            </a:r>
            <a:endParaRPr sz="1300">
              <a:latin typeface="Courier New"/>
              <a:cs typeface="Courier New"/>
            </a:endParaRPr>
          </a:p>
          <a:p>
            <a:pPr marL="75565">
              <a:lnSpc>
                <a:spcPts val="1490"/>
              </a:lnSpc>
              <a:tabLst>
                <a:tab pos="759460" algn="l"/>
              </a:tabLst>
            </a:pPr>
            <a:r>
              <a:rPr dirty="0" sz="1300" spc="-15" b="1">
                <a:latin typeface="Courier New"/>
                <a:cs typeface="Courier New"/>
              </a:rPr>
              <a:t>WHERE	</a:t>
            </a:r>
            <a:r>
              <a:rPr dirty="0" sz="1300" spc="-20" b="1">
                <a:latin typeface="Courier New"/>
                <a:cs typeface="Courier New"/>
              </a:rPr>
              <a:t>table_name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p:txBody>
      </p:sp>
      <p:sp>
        <p:nvSpPr>
          <p:cNvPr id="5" name="object 5"/>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Constraint</a:t>
            </a:r>
            <a:r>
              <a:rPr dirty="0" sz="1850" spc="-5" b="1">
                <a:latin typeface="Arial"/>
                <a:cs typeface="Arial"/>
              </a:rPr>
              <a:t> </a:t>
            </a:r>
            <a:r>
              <a:rPr dirty="0" sz="1850" b="1">
                <a:latin typeface="Arial"/>
                <a:cs typeface="Arial"/>
              </a:rPr>
              <a:t>Information</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10"/>
              </a:spcBef>
            </a:pPr>
            <a:endParaRPr sz="2450">
              <a:latin typeface="Arial"/>
              <a:cs typeface="Arial"/>
            </a:endParaRPr>
          </a:p>
          <a:p>
            <a:pPr marL="700405">
              <a:lnSpc>
                <a:spcPct val="100000"/>
              </a:lnSpc>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gn="ctr">
              <a:lnSpc>
                <a:spcPct val="100000"/>
              </a:lnSpc>
              <a:spcBef>
                <a:spcPts val="156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6" name="object 6"/>
          <p:cNvGrpSpPr/>
          <p:nvPr/>
        </p:nvGrpSpPr>
        <p:grpSpPr>
          <a:xfrm>
            <a:off x="1317879" y="1910715"/>
            <a:ext cx="3187065" cy="904875"/>
            <a:chOff x="1317879" y="1910715"/>
            <a:chExt cx="3187065" cy="904875"/>
          </a:xfrm>
        </p:grpSpPr>
        <p:sp>
          <p:nvSpPr>
            <p:cNvPr id="7" name="object 7"/>
            <p:cNvSpPr/>
            <p:nvPr/>
          </p:nvSpPr>
          <p:spPr>
            <a:xfrm>
              <a:off x="1325117" y="1917954"/>
              <a:ext cx="3172968" cy="890777"/>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321307" y="1914144"/>
              <a:ext cx="3180080" cy="897890"/>
            </a:xfrm>
            <a:custGeom>
              <a:avLst/>
              <a:gdLst/>
              <a:ahLst/>
              <a:cxnLst/>
              <a:rect l="l" t="t" r="r" b="b"/>
              <a:pathLst>
                <a:path w="3180079" h="897889">
                  <a:moveTo>
                    <a:pt x="3179826" y="0"/>
                  </a:moveTo>
                  <a:lnTo>
                    <a:pt x="0" y="0"/>
                  </a:lnTo>
                  <a:lnTo>
                    <a:pt x="0" y="897636"/>
                  </a:lnTo>
                  <a:lnTo>
                    <a:pt x="3179826" y="897636"/>
                  </a:lnTo>
                  <a:lnTo>
                    <a:pt x="3179826" y="0"/>
                  </a:lnTo>
                  <a:close/>
                </a:path>
              </a:pathLst>
            </a:custGeom>
            <a:ln w="6857">
              <a:solidFill>
                <a:srgbClr val="000000"/>
              </a:solidFill>
            </a:ln>
          </p:spPr>
          <p:txBody>
            <a:bodyPr wrap="square" lIns="0" tIns="0" rIns="0" bIns="0" rtlCol="0"/>
            <a:lstStyle/>
            <a:p/>
          </p:txBody>
        </p:sp>
      </p:grpSp>
      <p:grpSp>
        <p:nvGrpSpPr>
          <p:cNvPr id="9" name="object 9"/>
          <p:cNvGrpSpPr/>
          <p:nvPr/>
        </p:nvGrpSpPr>
        <p:grpSpPr>
          <a:xfrm>
            <a:off x="1317879" y="3671697"/>
            <a:ext cx="2401570" cy="994410"/>
            <a:chOff x="1317879" y="3671697"/>
            <a:chExt cx="2401570" cy="994410"/>
          </a:xfrm>
        </p:grpSpPr>
        <p:sp>
          <p:nvSpPr>
            <p:cNvPr id="10" name="object 10"/>
            <p:cNvSpPr/>
            <p:nvPr/>
          </p:nvSpPr>
          <p:spPr>
            <a:xfrm>
              <a:off x="1325117" y="3678936"/>
              <a:ext cx="2387346" cy="980694"/>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1321307" y="3675126"/>
              <a:ext cx="2394585" cy="988060"/>
            </a:xfrm>
            <a:custGeom>
              <a:avLst/>
              <a:gdLst/>
              <a:ahLst/>
              <a:cxnLst/>
              <a:rect l="l" t="t" r="r" b="b"/>
              <a:pathLst>
                <a:path w="2394585" h="988060">
                  <a:moveTo>
                    <a:pt x="2394204" y="0"/>
                  </a:moveTo>
                  <a:lnTo>
                    <a:pt x="0" y="0"/>
                  </a:lnTo>
                  <a:lnTo>
                    <a:pt x="0" y="987551"/>
                  </a:lnTo>
                  <a:lnTo>
                    <a:pt x="2394204" y="987551"/>
                  </a:lnTo>
                  <a:lnTo>
                    <a:pt x="2394204" y="0"/>
                  </a:lnTo>
                  <a:close/>
                </a:path>
              </a:pathLst>
            </a:custGeom>
            <a:ln w="6857">
              <a:solidFill>
                <a:srgbClr val="000000"/>
              </a:solidFill>
            </a:ln>
          </p:spPr>
          <p:txBody>
            <a:bodyPr wrap="square" lIns="0" tIns="0" rIns="0" bIns="0" rtlCol="0"/>
            <a:lstStyle/>
            <a:p/>
          </p:txBody>
        </p:sp>
      </p:grpSp>
      <p:sp>
        <p:nvSpPr>
          <p:cNvPr id="12" name="object 12"/>
          <p:cNvSpPr txBox="1"/>
          <p:nvPr/>
        </p:nvSpPr>
        <p:spPr>
          <a:xfrm>
            <a:off x="594613" y="5593638"/>
            <a:ext cx="6470650" cy="2015489"/>
          </a:xfrm>
          <a:prstGeom prst="rect">
            <a:avLst/>
          </a:prstGeom>
        </p:spPr>
        <p:txBody>
          <a:bodyPr wrap="square" lIns="0" tIns="62229" rIns="0" bIns="0" rtlCol="0" vert="horz">
            <a:spAutoFit/>
          </a:bodyPr>
          <a:lstStyle/>
          <a:p>
            <a:pPr marL="12700">
              <a:lnSpc>
                <a:spcPct val="100000"/>
              </a:lnSpc>
              <a:spcBef>
                <a:spcPts val="489"/>
              </a:spcBef>
            </a:pPr>
            <a:r>
              <a:rPr dirty="0" sz="1300" spc="-5" b="1">
                <a:latin typeface="Arial"/>
                <a:cs typeface="Arial"/>
              </a:rPr>
              <a:t>Querying </a:t>
            </a:r>
            <a:r>
              <a:rPr dirty="0" sz="1300" b="1">
                <a:latin typeface="Courier New"/>
                <a:cs typeface="Courier New"/>
              </a:rPr>
              <a:t>USER_CONS_COLUMNS</a:t>
            </a:r>
            <a:endParaRPr sz="1300">
              <a:latin typeface="Courier New"/>
              <a:cs typeface="Courier New"/>
            </a:endParaRPr>
          </a:p>
          <a:p>
            <a:pPr marL="136525" marR="22225">
              <a:lnSpc>
                <a:spcPct val="101099"/>
              </a:lnSpc>
              <a:spcBef>
                <a:spcPts val="370"/>
              </a:spcBef>
            </a:pPr>
            <a:r>
              <a:rPr dirty="0" sz="1300">
                <a:latin typeface="Times New Roman"/>
                <a:cs typeface="Times New Roman"/>
              </a:rPr>
              <a:t>To find the names of the columns to </a:t>
            </a:r>
            <a:r>
              <a:rPr dirty="0" sz="1300" spc="-5">
                <a:latin typeface="Times New Roman"/>
                <a:cs typeface="Times New Roman"/>
              </a:rPr>
              <a:t>which </a:t>
            </a:r>
            <a:r>
              <a:rPr dirty="0" sz="1300">
                <a:latin typeface="Times New Roman"/>
                <a:cs typeface="Times New Roman"/>
              </a:rPr>
              <a:t>a </a:t>
            </a:r>
            <a:r>
              <a:rPr dirty="0" sz="1300" spc="-5">
                <a:latin typeface="Times New Roman"/>
                <a:cs typeface="Times New Roman"/>
              </a:rPr>
              <a:t>constraint </a:t>
            </a:r>
            <a:r>
              <a:rPr dirty="0" sz="1300">
                <a:latin typeface="Times New Roman"/>
                <a:cs typeface="Times New Roman"/>
              </a:rPr>
              <a:t>applies, query the  </a:t>
            </a:r>
            <a:r>
              <a:rPr dirty="0" sz="1300">
                <a:latin typeface="Courier New"/>
                <a:cs typeface="Courier New"/>
              </a:rPr>
              <a:t>USER_CONS_COLUMNS </a:t>
            </a:r>
            <a:r>
              <a:rPr dirty="0" sz="1300">
                <a:latin typeface="Times New Roman"/>
                <a:cs typeface="Times New Roman"/>
              </a:rPr>
              <a:t>dictionary view. This view tells you the name of the owner of a  </a:t>
            </a:r>
            <a:r>
              <a:rPr dirty="0" sz="1300" spc="-5">
                <a:latin typeface="Times New Roman"/>
                <a:cs typeface="Times New Roman"/>
              </a:rPr>
              <a:t>constraint, the </a:t>
            </a:r>
            <a:r>
              <a:rPr dirty="0" sz="1300">
                <a:latin typeface="Times New Roman"/>
                <a:cs typeface="Times New Roman"/>
              </a:rPr>
              <a:t>name of the constraint, the table that the </a:t>
            </a:r>
            <a:r>
              <a:rPr dirty="0" sz="1300" spc="-5">
                <a:latin typeface="Times New Roman"/>
                <a:cs typeface="Times New Roman"/>
              </a:rPr>
              <a:t>constraint </a:t>
            </a:r>
            <a:r>
              <a:rPr dirty="0" sz="1300">
                <a:latin typeface="Times New Roman"/>
                <a:cs typeface="Times New Roman"/>
              </a:rPr>
              <a:t>is on, the names of the  columns </a:t>
            </a:r>
            <a:r>
              <a:rPr dirty="0" sz="1300" spc="-5">
                <a:latin typeface="Times New Roman"/>
                <a:cs typeface="Times New Roman"/>
              </a:rPr>
              <a:t>with </a:t>
            </a:r>
            <a:r>
              <a:rPr dirty="0" sz="1300">
                <a:latin typeface="Times New Roman"/>
                <a:cs typeface="Times New Roman"/>
              </a:rPr>
              <a:t>the constraint, and the original position of column or attribute in the definition of  the</a:t>
            </a:r>
            <a:r>
              <a:rPr dirty="0" sz="1300" spc="-5">
                <a:latin typeface="Times New Roman"/>
                <a:cs typeface="Times New Roman"/>
              </a:rPr>
              <a:t> </a:t>
            </a:r>
            <a:r>
              <a:rPr dirty="0" sz="1300">
                <a:latin typeface="Times New Roman"/>
                <a:cs typeface="Times New Roman"/>
              </a:rPr>
              <a:t>object.</a:t>
            </a:r>
            <a:endParaRPr sz="1300">
              <a:latin typeface="Times New Roman"/>
              <a:cs typeface="Times New Roman"/>
            </a:endParaRPr>
          </a:p>
          <a:p>
            <a:pPr marL="136525">
              <a:lnSpc>
                <a:spcPct val="100000"/>
              </a:lnSpc>
              <a:spcBef>
                <a:spcPts val="390"/>
              </a:spcBef>
            </a:pPr>
            <a:r>
              <a:rPr dirty="0" sz="1300" spc="-5" b="1">
                <a:latin typeface="Times New Roman"/>
                <a:cs typeface="Times New Roman"/>
              </a:rPr>
              <a:t>Note: </a:t>
            </a:r>
            <a:r>
              <a:rPr dirty="0" sz="1300">
                <a:latin typeface="Times New Roman"/>
                <a:cs typeface="Times New Roman"/>
              </a:rPr>
              <a:t>A constraint may apply to more than one</a:t>
            </a:r>
            <a:r>
              <a:rPr dirty="0" sz="1300" spc="-15">
                <a:latin typeface="Times New Roman"/>
                <a:cs typeface="Times New Roman"/>
              </a:rPr>
              <a:t> </a:t>
            </a:r>
            <a:r>
              <a:rPr dirty="0" sz="1300">
                <a:latin typeface="Times New Roman"/>
                <a:cs typeface="Times New Roman"/>
              </a:rPr>
              <a:t>column.</a:t>
            </a:r>
            <a:endParaRPr sz="1300">
              <a:latin typeface="Times New Roman"/>
              <a:cs typeface="Times New Roman"/>
            </a:endParaRPr>
          </a:p>
          <a:p>
            <a:pPr marL="136525" marR="5080">
              <a:lnSpc>
                <a:spcPct val="104600"/>
              </a:lnSpc>
              <a:spcBef>
                <a:spcPts val="245"/>
              </a:spcBef>
            </a:pPr>
            <a:r>
              <a:rPr dirty="0" sz="1300" spc="-5">
                <a:latin typeface="Times New Roman"/>
                <a:cs typeface="Times New Roman"/>
              </a:rPr>
              <a:t>You</a:t>
            </a:r>
            <a:r>
              <a:rPr dirty="0" sz="1300" spc="-10">
                <a:latin typeface="Times New Roman"/>
                <a:cs typeface="Times New Roman"/>
              </a:rPr>
              <a:t> </a:t>
            </a:r>
            <a:r>
              <a:rPr dirty="0" sz="1300">
                <a:latin typeface="Times New Roman"/>
                <a:cs typeface="Times New Roman"/>
              </a:rPr>
              <a:t>can</a:t>
            </a:r>
            <a:r>
              <a:rPr dirty="0" sz="1300" spc="-5">
                <a:latin typeface="Times New Roman"/>
                <a:cs typeface="Times New Roman"/>
              </a:rPr>
              <a:t> </a:t>
            </a:r>
            <a:r>
              <a:rPr dirty="0" sz="1300">
                <a:latin typeface="Times New Roman"/>
                <a:cs typeface="Times New Roman"/>
              </a:rPr>
              <a:t>also</a:t>
            </a:r>
            <a:r>
              <a:rPr dirty="0" sz="1300" spc="-10">
                <a:latin typeface="Times New Roman"/>
                <a:cs typeface="Times New Roman"/>
              </a:rPr>
              <a:t> </a:t>
            </a:r>
            <a:r>
              <a:rPr dirty="0" sz="1300">
                <a:latin typeface="Times New Roman"/>
                <a:cs typeface="Times New Roman"/>
              </a:rPr>
              <a:t>write</a:t>
            </a:r>
            <a:r>
              <a:rPr dirty="0" sz="1300" spc="5">
                <a:latin typeface="Times New Roman"/>
                <a:cs typeface="Times New Roman"/>
              </a:rPr>
              <a:t> </a:t>
            </a:r>
            <a:r>
              <a:rPr dirty="0" sz="1300">
                <a:latin typeface="Times New Roman"/>
                <a:cs typeface="Times New Roman"/>
              </a:rPr>
              <a:t>a join</a:t>
            </a:r>
            <a:r>
              <a:rPr dirty="0" sz="1300" spc="-5">
                <a:latin typeface="Times New Roman"/>
                <a:cs typeface="Times New Roman"/>
              </a:rPr>
              <a:t> </a:t>
            </a:r>
            <a:r>
              <a:rPr dirty="0" sz="1300">
                <a:latin typeface="Times New Roman"/>
                <a:cs typeface="Times New Roman"/>
              </a:rPr>
              <a:t>between the</a:t>
            </a:r>
            <a:r>
              <a:rPr dirty="0" sz="1300" spc="5">
                <a:latin typeface="Times New Roman"/>
                <a:cs typeface="Times New Roman"/>
              </a:rPr>
              <a:t> </a:t>
            </a:r>
            <a:r>
              <a:rPr dirty="0" sz="1300">
                <a:latin typeface="Courier New"/>
                <a:cs typeface="Courier New"/>
              </a:rPr>
              <a:t>USER_CONSTRAINTS</a:t>
            </a:r>
            <a:r>
              <a:rPr dirty="0" sz="1300" spc="-455">
                <a:latin typeface="Courier New"/>
                <a:cs typeface="Courier New"/>
              </a:rPr>
              <a:t> </a:t>
            </a:r>
            <a:r>
              <a:rPr dirty="0" sz="1300" spc="-5">
                <a:latin typeface="Times New Roman"/>
                <a:cs typeface="Times New Roman"/>
              </a:rPr>
              <a:t>and </a:t>
            </a:r>
            <a:r>
              <a:rPr dirty="0" sz="1300">
                <a:latin typeface="Courier New"/>
                <a:cs typeface="Courier New"/>
              </a:rPr>
              <a:t>USER_CONS_COLUMNS</a:t>
            </a:r>
            <a:r>
              <a:rPr dirty="0" sz="1300" spc="-459">
                <a:latin typeface="Courier New"/>
                <a:cs typeface="Courier New"/>
              </a:rPr>
              <a:t> </a:t>
            </a:r>
            <a:r>
              <a:rPr dirty="0" sz="1300">
                <a:latin typeface="Times New Roman"/>
                <a:cs typeface="Times New Roman"/>
              </a:rPr>
              <a:t>to  create customized output from both</a:t>
            </a:r>
            <a:r>
              <a:rPr dirty="0" sz="1300" spc="-10">
                <a:latin typeface="Times New Roman"/>
                <a:cs typeface="Times New Roman"/>
              </a:rPr>
              <a:t> </a:t>
            </a:r>
            <a:r>
              <a:rPr dirty="0" sz="1300">
                <a:latin typeface="Times New Roman"/>
                <a:cs typeface="Times New Roman"/>
              </a:rPr>
              <a:t>tables.</a:t>
            </a:r>
            <a:endParaRPr sz="1300">
              <a:latin typeface="Times New Roman"/>
              <a:cs typeface="Times New Roman"/>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4</a:t>
            </a:r>
            <a:r>
              <a:rPr dirty="0" sz="800" spc="-114"/>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236725" y="1661160"/>
            <a:ext cx="5205730" cy="262255"/>
          </a:xfrm>
          <a:prstGeom prst="rect">
            <a:avLst/>
          </a:prstGeom>
          <a:solidFill>
            <a:srgbClr val="CCCCCC"/>
          </a:solidFill>
          <a:ln w="20574">
            <a:solidFill>
              <a:srgbClr val="000000"/>
            </a:solidFill>
          </a:ln>
        </p:spPr>
        <p:txBody>
          <a:bodyPr wrap="square" lIns="0" tIns="11430" rIns="0" bIns="0" rtlCol="0" vert="horz">
            <a:spAutoFit/>
          </a:bodyPr>
          <a:lstStyle/>
          <a:p>
            <a:pPr marL="76200">
              <a:lnSpc>
                <a:spcPct val="100000"/>
              </a:lnSpc>
              <a:spcBef>
                <a:spcPts val="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user_views</a:t>
            </a:r>
            <a:endParaRPr sz="1300">
              <a:latin typeface="Courier New"/>
              <a:cs typeface="Courier New"/>
            </a:endParaRPr>
          </a:p>
        </p:txBody>
      </p:sp>
      <p:sp>
        <p:nvSpPr>
          <p:cNvPr id="4" name="object 4"/>
          <p:cNvSpPr txBox="1"/>
          <p:nvPr/>
        </p:nvSpPr>
        <p:spPr>
          <a:xfrm>
            <a:off x="1236725" y="2870454"/>
            <a:ext cx="5205730" cy="262255"/>
          </a:xfrm>
          <a:prstGeom prst="rect">
            <a:avLst/>
          </a:prstGeom>
          <a:solidFill>
            <a:srgbClr val="CCCCCC"/>
          </a:solidFill>
          <a:ln w="20574">
            <a:solidFill>
              <a:srgbClr val="000000"/>
            </a:solidFill>
          </a:ln>
        </p:spPr>
        <p:txBody>
          <a:bodyPr wrap="square" lIns="0" tIns="11430" rIns="0" bIns="0" rtlCol="0" vert="horz">
            <a:spAutoFit/>
          </a:bodyPr>
          <a:lstStyle/>
          <a:p>
            <a:pPr marL="76200">
              <a:lnSpc>
                <a:spcPct val="100000"/>
              </a:lnSpc>
              <a:spcBef>
                <a:spcPts val="90"/>
              </a:spcBef>
            </a:pPr>
            <a:r>
              <a:rPr dirty="0" sz="1300" spc="-15" b="1">
                <a:latin typeface="Courier New"/>
                <a:cs typeface="Courier New"/>
              </a:rPr>
              <a:t>SELECT DISTINCT view_name FROM</a:t>
            </a:r>
            <a:r>
              <a:rPr dirty="0" sz="1300" spc="-40" b="1">
                <a:latin typeface="Courier New"/>
                <a:cs typeface="Courier New"/>
              </a:rPr>
              <a:t> </a:t>
            </a:r>
            <a:r>
              <a:rPr dirty="0" sz="1300" spc="-20" b="1">
                <a:latin typeface="Courier New"/>
                <a:cs typeface="Courier New"/>
              </a:rPr>
              <a:t>user_views;</a:t>
            </a:r>
            <a:endParaRPr sz="1300">
              <a:latin typeface="Courier New"/>
              <a:cs typeface="Courier New"/>
            </a:endParaRPr>
          </a:p>
        </p:txBody>
      </p:sp>
      <p:sp>
        <p:nvSpPr>
          <p:cNvPr id="5" name="object 5"/>
          <p:cNvSpPr txBox="1"/>
          <p:nvPr/>
        </p:nvSpPr>
        <p:spPr>
          <a:xfrm>
            <a:off x="1243583" y="3765803"/>
            <a:ext cx="5205730" cy="441959"/>
          </a:xfrm>
          <a:prstGeom prst="rect">
            <a:avLst/>
          </a:prstGeom>
          <a:solidFill>
            <a:srgbClr val="CCCCCC"/>
          </a:solidFill>
          <a:ln w="20574">
            <a:solidFill>
              <a:srgbClr val="000000"/>
            </a:solidFill>
          </a:ln>
        </p:spPr>
        <p:txBody>
          <a:bodyPr wrap="square" lIns="0" tIns="3810" rIns="0" bIns="0" rtlCol="0" vert="horz">
            <a:spAutoFit/>
          </a:bodyPr>
          <a:lstStyle/>
          <a:p>
            <a:pPr marL="76200">
              <a:lnSpc>
                <a:spcPts val="1555"/>
              </a:lnSpc>
              <a:spcBef>
                <a:spcPts val="30"/>
              </a:spcBef>
            </a:pPr>
            <a:r>
              <a:rPr dirty="0" sz="1300" spc="-15" b="1">
                <a:latin typeface="Courier New"/>
                <a:cs typeface="Courier New"/>
              </a:rPr>
              <a:t>SELECT text FROM</a:t>
            </a:r>
            <a:r>
              <a:rPr dirty="0" sz="1300" spc="-35" b="1">
                <a:latin typeface="Courier New"/>
                <a:cs typeface="Courier New"/>
              </a:rPr>
              <a:t> </a:t>
            </a:r>
            <a:r>
              <a:rPr dirty="0" sz="1300" spc="-20" b="1">
                <a:latin typeface="Courier New"/>
                <a:cs typeface="Courier New"/>
              </a:rPr>
              <a:t>user_views</a:t>
            </a:r>
            <a:endParaRPr sz="1300">
              <a:latin typeface="Courier New"/>
              <a:cs typeface="Courier New"/>
            </a:endParaRPr>
          </a:p>
          <a:p>
            <a:pPr marL="76200">
              <a:lnSpc>
                <a:spcPts val="1555"/>
              </a:lnSpc>
            </a:pPr>
            <a:r>
              <a:rPr dirty="0" sz="1300" spc="-15" b="1">
                <a:latin typeface="Courier New"/>
                <a:cs typeface="Courier New"/>
              </a:rPr>
              <a:t>WHERE view_name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'EMP_DETAILS_VIEW';</a:t>
            </a:r>
            <a:endParaRPr sz="1300">
              <a:latin typeface="Courier New"/>
              <a:cs typeface="Courier New"/>
            </a:endParaRPr>
          </a:p>
        </p:txBody>
      </p:sp>
      <p:grpSp>
        <p:nvGrpSpPr>
          <p:cNvPr id="6" name="object 6"/>
          <p:cNvGrpSpPr/>
          <p:nvPr/>
        </p:nvGrpSpPr>
        <p:grpSpPr>
          <a:xfrm>
            <a:off x="818769" y="1606677"/>
            <a:ext cx="314960" cy="314960"/>
            <a:chOff x="818769" y="1606677"/>
            <a:chExt cx="314960" cy="314960"/>
          </a:xfrm>
        </p:grpSpPr>
        <p:sp>
          <p:nvSpPr>
            <p:cNvPr id="7" name="object 7"/>
            <p:cNvSpPr/>
            <p:nvPr/>
          </p:nvSpPr>
          <p:spPr>
            <a:xfrm>
              <a:off x="829056" y="1616964"/>
              <a:ext cx="294640" cy="294640"/>
            </a:xfrm>
            <a:custGeom>
              <a:avLst/>
              <a:gdLst/>
              <a:ahLst/>
              <a:cxnLst/>
              <a:rect l="l" t="t" r="r" b="b"/>
              <a:pathLst>
                <a:path w="294640" h="294639">
                  <a:moveTo>
                    <a:pt x="147065" y="0"/>
                  </a:move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5"/>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8" name="object 8"/>
            <p:cNvSpPr/>
            <p:nvPr/>
          </p:nvSpPr>
          <p:spPr>
            <a:xfrm>
              <a:off x="829056" y="1616964"/>
              <a:ext cx="294640" cy="294640"/>
            </a:xfrm>
            <a:custGeom>
              <a:avLst/>
              <a:gdLst/>
              <a:ahLst/>
              <a:cxnLst/>
              <a:rect l="l" t="t" r="r" b="b"/>
              <a:pathLst>
                <a:path w="294640" h="294639">
                  <a:moveTo>
                    <a:pt x="294131" y="147065"/>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5"/>
                  </a:lnTo>
                  <a:close/>
                </a:path>
              </a:pathLst>
            </a:custGeom>
            <a:ln w="20574">
              <a:solidFill>
                <a:srgbClr val="000000"/>
              </a:solidFill>
            </a:ln>
          </p:spPr>
          <p:txBody>
            <a:bodyPr wrap="square" lIns="0" tIns="0" rIns="0" bIns="0" rtlCol="0"/>
            <a:lstStyle/>
            <a:p/>
          </p:txBody>
        </p:sp>
      </p:grpSp>
      <p:grpSp>
        <p:nvGrpSpPr>
          <p:cNvPr id="9" name="object 9"/>
          <p:cNvGrpSpPr/>
          <p:nvPr/>
        </p:nvGrpSpPr>
        <p:grpSpPr>
          <a:xfrm>
            <a:off x="800480" y="2806826"/>
            <a:ext cx="314960" cy="314960"/>
            <a:chOff x="800480" y="2806826"/>
            <a:chExt cx="314960" cy="314960"/>
          </a:xfrm>
        </p:grpSpPr>
        <p:sp>
          <p:nvSpPr>
            <p:cNvPr id="10" name="object 10"/>
            <p:cNvSpPr/>
            <p:nvPr/>
          </p:nvSpPr>
          <p:spPr>
            <a:xfrm>
              <a:off x="810767" y="2817113"/>
              <a:ext cx="294640" cy="294640"/>
            </a:xfrm>
            <a:custGeom>
              <a:avLst/>
              <a:gdLst/>
              <a:ahLst/>
              <a:cxnLst/>
              <a:rect l="l" t="t" r="r" b="b"/>
              <a:pathLst>
                <a:path w="294640" h="294639">
                  <a:moveTo>
                    <a:pt x="147065" y="0"/>
                  </a:move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5"/>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11" name="object 11"/>
            <p:cNvSpPr/>
            <p:nvPr/>
          </p:nvSpPr>
          <p:spPr>
            <a:xfrm>
              <a:off x="810767" y="2817113"/>
              <a:ext cx="294640" cy="294640"/>
            </a:xfrm>
            <a:custGeom>
              <a:avLst/>
              <a:gdLst/>
              <a:ahLst/>
              <a:cxnLst/>
              <a:rect l="l" t="t" r="r" b="b"/>
              <a:pathLst>
                <a:path w="294640" h="294639">
                  <a:moveTo>
                    <a:pt x="294131" y="147065"/>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5"/>
                  </a:lnTo>
                  <a:close/>
                </a:path>
              </a:pathLst>
            </a:custGeom>
            <a:ln w="20574">
              <a:solidFill>
                <a:srgbClr val="000000"/>
              </a:solidFill>
            </a:ln>
          </p:spPr>
          <p:txBody>
            <a:bodyPr wrap="square" lIns="0" tIns="0" rIns="0" bIns="0" rtlCol="0"/>
            <a:lstStyle/>
            <a:p/>
          </p:txBody>
        </p:sp>
      </p:grpSp>
      <p:grpSp>
        <p:nvGrpSpPr>
          <p:cNvPr id="12" name="object 12"/>
          <p:cNvGrpSpPr/>
          <p:nvPr/>
        </p:nvGrpSpPr>
        <p:grpSpPr>
          <a:xfrm>
            <a:off x="818769" y="3778377"/>
            <a:ext cx="314960" cy="314960"/>
            <a:chOff x="818769" y="3778377"/>
            <a:chExt cx="314960" cy="314960"/>
          </a:xfrm>
        </p:grpSpPr>
        <p:sp>
          <p:nvSpPr>
            <p:cNvPr id="13" name="object 13"/>
            <p:cNvSpPr/>
            <p:nvPr/>
          </p:nvSpPr>
          <p:spPr>
            <a:xfrm>
              <a:off x="829056" y="3788664"/>
              <a:ext cx="294640" cy="294640"/>
            </a:xfrm>
            <a:custGeom>
              <a:avLst/>
              <a:gdLst/>
              <a:ahLst/>
              <a:cxnLst/>
              <a:rect l="l" t="t" r="r" b="b"/>
              <a:pathLst>
                <a:path w="294640" h="294639">
                  <a:moveTo>
                    <a:pt x="147065" y="0"/>
                  </a:move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5"/>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14" name="object 14"/>
            <p:cNvSpPr/>
            <p:nvPr/>
          </p:nvSpPr>
          <p:spPr>
            <a:xfrm>
              <a:off x="829056" y="3788664"/>
              <a:ext cx="294640" cy="294640"/>
            </a:xfrm>
            <a:custGeom>
              <a:avLst/>
              <a:gdLst/>
              <a:ahLst/>
              <a:cxnLst/>
              <a:rect l="l" t="t" r="r" b="b"/>
              <a:pathLst>
                <a:path w="294640" h="294639">
                  <a:moveTo>
                    <a:pt x="294131" y="147065"/>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5"/>
                  </a:lnTo>
                  <a:close/>
                </a:path>
              </a:pathLst>
            </a:custGeom>
            <a:ln w="20574">
              <a:solidFill>
                <a:srgbClr val="000000"/>
              </a:solidFill>
            </a:ln>
          </p:spPr>
          <p:txBody>
            <a:bodyPr wrap="square" lIns="0" tIns="0" rIns="0" bIns="0" rtlCol="0"/>
            <a:lstStyle/>
            <a:p/>
          </p:txBody>
        </p:sp>
      </p:grpSp>
      <p:sp>
        <p:nvSpPr>
          <p:cNvPr id="15" name="object 15"/>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View</a:t>
            </a:r>
            <a:r>
              <a:rPr dirty="0" sz="1850" spc="-5" b="1">
                <a:latin typeface="Arial"/>
                <a:cs typeface="Arial"/>
              </a:rPr>
              <a:t> </a:t>
            </a:r>
            <a:r>
              <a:rPr dirty="0" sz="1850" b="1">
                <a:latin typeface="Arial"/>
                <a:cs typeface="Arial"/>
              </a:rPr>
              <a:t>Information</a:t>
            </a:r>
            <a:endParaRPr sz="1850">
              <a:latin typeface="Arial"/>
              <a:cs typeface="Arial"/>
            </a:endParaRPr>
          </a:p>
          <a:p>
            <a:pPr>
              <a:lnSpc>
                <a:spcPct val="100000"/>
              </a:lnSpc>
            </a:pPr>
            <a:endParaRPr sz="2100">
              <a:latin typeface="Arial"/>
              <a:cs typeface="Arial"/>
            </a:endParaRPr>
          </a:p>
          <a:p>
            <a:pPr>
              <a:lnSpc>
                <a:spcPct val="100000"/>
              </a:lnSpc>
              <a:spcBef>
                <a:spcPts val="20"/>
              </a:spcBef>
            </a:pPr>
            <a:endParaRPr sz="1650">
              <a:latin typeface="Arial"/>
              <a:cs typeface="Arial"/>
            </a:endParaRPr>
          </a:p>
          <a:p>
            <a:pPr marL="309245">
              <a:lnSpc>
                <a:spcPct val="100000"/>
              </a:lnSpc>
            </a:pPr>
            <a:r>
              <a:rPr dirty="0" sz="1400" spc="15" b="1">
                <a:latin typeface="Arial"/>
                <a:cs typeface="Arial"/>
              </a:rPr>
              <a:t>1</a:t>
            </a:r>
            <a:endParaRPr sz="14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a:lnSpc>
                <a:spcPct val="100000"/>
              </a:lnSpc>
              <a:spcBef>
                <a:spcPts val="5"/>
              </a:spcBef>
            </a:pPr>
            <a:endParaRPr sz="1950">
              <a:latin typeface="Arial"/>
              <a:cs typeface="Arial"/>
            </a:endParaRPr>
          </a:p>
          <a:p>
            <a:pPr marL="291465">
              <a:lnSpc>
                <a:spcPct val="100000"/>
              </a:lnSpc>
            </a:pPr>
            <a:r>
              <a:rPr dirty="0" sz="1400" spc="15" b="1">
                <a:latin typeface="Arial"/>
                <a:cs typeface="Arial"/>
              </a:rPr>
              <a:t>2</a:t>
            </a:r>
            <a:endParaRPr sz="14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a:lnSpc>
                <a:spcPct val="100000"/>
              </a:lnSpc>
            </a:pPr>
            <a:endParaRPr sz="2000">
              <a:latin typeface="Arial"/>
              <a:cs typeface="Arial"/>
            </a:endParaRPr>
          </a:p>
          <a:p>
            <a:pPr marL="309245">
              <a:lnSpc>
                <a:spcPct val="100000"/>
              </a:lnSpc>
            </a:pPr>
            <a:r>
              <a:rPr dirty="0" sz="1400" spc="15" b="1">
                <a:latin typeface="Arial"/>
                <a:cs typeface="Arial"/>
              </a:rPr>
              <a:t>3</a:t>
            </a:r>
            <a:endParaRPr sz="14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a:lnSpc>
                <a:spcPct val="100000"/>
              </a:lnSpc>
            </a:pPr>
            <a:endParaRPr sz="1600">
              <a:latin typeface="Arial"/>
              <a:cs typeface="Arial"/>
            </a:endParaRPr>
          </a:p>
          <a:p>
            <a:pPr>
              <a:lnSpc>
                <a:spcPct val="100000"/>
              </a:lnSpc>
              <a:spcBef>
                <a:spcPts val="40"/>
              </a:spcBef>
            </a:pPr>
            <a:endParaRPr sz="19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16" name="object 16"/>
          <p:cNvGrpSpPr/>
          <p:nvPr/>
        </p:nvGrpSpPr>
        <p:grpSpPr>
          <a:xfrm>
            <a:off x="1317879" y="2021967"/>
            <a:ext cx="3072130" cy="642620"/>
            <a:chOff x="1317879" y="2021967"/>
            <a:chExt cx="3072130" cy="642620"/>
          </a:xfrm>
        </p:grpSpPr>
        <p:sp>
          <p:nvSpPr>
            <p:cNvPr id="17" name="object 17"/>
            <p:cNvSpPr/>
            <p:nvPr/>
          </p:nvSpPr>
          <p:spPr>
            <a:xfrm>
              <a:off x="1325117" y="2029206"/>
              <a:ext cx="3057906" cy="628650"/>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1321307" y="2025396"/>
              <a:ext cx="3065145" cy="635635"/>
            </a:xfrm>
            <a:custGeom>
              <a:avLst/>
              <a:gdLst/>
              <a:ahLst/>
              <a:cxnLst/>
              <a:rect l="l" t="t" r="r" b="b"/>
              <a:pathLst>
                <a:path w="3065145" h="635635">
                  <a:moveTo>
                    <a:pt x="3064764" y="0"/>
                  </a:moveTo>
                  <a:lnTo>
                    <a:pt x="0" y="0"/>
                  </a:lnTo>
                  <a:lnTo>
                    <a:pt x="0" y="635507"/>
                  </a:lnTo>
                  <a:lnTo>
                    <a:pt x="3064764" y="635507"/>
                  </a:lnTo>
                  <a:lnTo>
                    <a:pt x="3064764" y="0"/>
                  </a:lnTo>
                  <a:close/>
                </a:path>
              </a:pathLst>
            </a:custGeom>
            <a:ln w="6857">
              <a:solidFill>
                <a:srgbClr val="000000"/>
              </a:solidFill>
            </a:ln>
          </p:spPr>
          <p:txBody>
            <a:bodyPr wrap="square" lIns="0" tIns="0" rIns="0" bIns="0" rtlCol="0"/>
            <a:lstStyle/>
            <a:p/>
          </p:txBody>
        </p:sp>
      </p:grpSp>
      <p:grpSp>
        <p:nvGrpSpPr>
          <p:cNvPr id="19" name="object 19"/>
          <p:cNvGrpSpPr/>
          <p:nvPr/>
        </p:nvGrpSpPr>
        <p:grpSpPr>
          <a:xfrm>
            <a:off x="1317879" y="3237357"/>
            <a:ext cx="1256030" cy="341630"/>
            <a:chOff x="1317879" y="3237357"/>
            <a:chExt cx="1256030" cy="341630"/>
          </a:xfrm>
        </p:grpSpPr>
        <p:sp>
          <p:nvSpPr>
            <p:cNvPr id="20" name="object 20"/>
            <p:cNvSpPr/>
            <p:nvPr/>
          </p:nvSpPr>
          <p:spPr>
            <a:xfrm>
              <a:off x="1325117" y="3244595"/>
              <a:ext cx="1242059" cy="327659"/>
            </a:xfrm>
            <a:prstGeom prst="rect">
              <a:avLst/>
            </a:prstGeom>
            <a:blipFill>
              <a:blip r:embed="rId4" cstate="print"/>
              <a:stretch>
                <a:fillRect/>
              </a:stretch>
            </a:blipFill>
          </p:spPr>
          <p:txBody>
            <a:bodyPr wrap="square" lIns="0" tIns="0" rIns="0" bIns="0" rtlCol="0"/>
            <a:lstStyle/>
            <a:p/>
          </p:txBody>
        </p:sp>
        <p:sp>
          <p:nvSpPr>
            <p:cNvPr id="21" name="object 21"/>
            <p:cNvSpPr/>
            <p:nvPr/>
          </p:nvSpPr>
          <p:spPr>
            <a:xfrm>
              <a:off x="1321307" y="3240785"/>
              <a:ext cx="1249045" cy="334645"/>
            </a:xfrm>
            <a:custGeom>
              <a:avLst/>
              <a:gdLst/>
              <a:ahLst/>
              <a:cxnLst/>
              <a:rect l="l" t="t" r="r" b="b"/>
              <a:pathLst>
                <a:path w="1249045" h="334645">
                  <a:moveTo>
                    <a:pt x="1248918" y="0"/>
                  </a:moveTo>
                  <a:lnTo>
                    <a:pt x="0" y="0"/>
                  </a:lnTo>
                  <a:lnTo>
                    <a:pt x="0" y="334517"/>
                  </a:lnTo>
                  <a:lnTo>
                    <a:pt x="1248918" y="334517"/>
                  </a:lnTo>
                  <a:lnTo>
                    <a:pt x="1248918" y="0"/>
                  </a:lnTo>
                  <a:close/>
                </a:path>
              </a:pathLst>
            </a:custGeom>
            <a:ln w="6857">
              <a:solidFill>
                <a:srgbClr val="000000"/>
              </a:solidFill>
            </a:ln>
          </p:spPr>
          <p:txBody>
            <a:bodyPr wrap="square" lIns="0" tIns="0" rIns="0" bIns="0" rtlCol="0"/>
            <a:lstStyle/>
            <a:p/>
          </p:txBody>
        </p:sp>
      </p:grpSp>
      <p:grpSp>
        <p:nvGrpSpPr>
          <p:cNvPr id="22" name="object 22"/>
          <p:cNvGrpSpPr/>
          <p:nvPr/>
        </p:nvGrpSpPr>
        <p:grpSpPr>
          <a:xfrm>
            <a:off x="1297305" y="4330065"/>
            <a:ext cx="3464560" cy="325120"/>
            <a:chOff x="1297305" y="4330065"/>
            <a:chExt cx="3464560" cy="325120"/>
          </a:xfrm>
        </p:grpSpPr>
        <p:sp>
          <p:nvSpPr>
            <p:cNvPr id="23" name="object 23"/>
            <p:cNvSpPr/>
            <p:nvPr/>
          </p:nvSpPr>
          <p:spPr>
            <a:xfrm>
              <a:off x="1304543" y="4337304"/>
              <a:ext cx="3450335" cy="310896"/>
            </a:xfrm>
            <a:prstGeom prst="rect">
              <a:avLst/>
            </a:prstGeom>
            <a:blipFill>
              <a:blip r:embed="rId5" cstate="print"/>
              <a:stretch>
                <a:fillRect/>
              </a:stretch>
            </a:blipFill>
          </p:spPr>
          <p:txBody>
            <a:bodyPr wrap="square" lIns="0" tIns="0" rIns="0" bIns="0" rtlCol="0"/>
            <a:lstStyle/>
            <a:p/>
          </p:txBody>
        </p:sp>
        <p:sp>
          <p:nvSpPr>
            <p:cNvPr id="24" name="object 24"/>
            <p:cNvSpPr/>
            <p:nvPr/>
          </p:nvSpPr>
          <p:spPr>
            <a:xfrm>
              <a:off x="1300733" y="4333494"/>
              <a:ext cx="3457575" cy="318135"/>
            </a:xfrm>
            <a:custGeom>
              <a:avLst/>
              <a:gdLst/>
              <a:ahLst/>
              <a:cxnLst/>
              <a:rect l="l" t="t" r="r" b="b"/>
              <a:pathLst>
                <a:path w="3457575" h="318135">
                  <a:moveTo>
                    <a:pt x="3457194" y="0"/>
                  </a:moveTo>
                  <a:lnTo>
                    <a:pt x="0" y="0"/>
                  </a:lnTo>
                  <a:lnTo>
                    <a:pt x="0" y="317753"/>
                  </a:lnTo>
                  <a:lnTo>
                    <a:pt x="3457194" y="317753"/>
                  </a:lnTo>
                  <a:lnTo>
                    <a:pt x="3457194" y="0"/>
                  </a:lnTo>
                  <a:close/>
                </a:path>
              </a:pathLst>
            </a:custGeom>
            <a:ln w="6857">
              <a:solidFill>
                <a:srgbClr val="000000"/>
              </a:solidFill>
            </a:ln>
          </p:spPr>
          <p:txBody>
            <a:bodyPr wrap="square" lIns="0" tIns="0" rIns="0" bIns="0" rtlCol="0"/>
            <a:lstStyle/>
            <a:p/>
          </p:txBody>
        </p:sp>
      </p:grpSp>
      <p:sp>
        <p:nvSpPr>
          <p:cNvPr id="25" name="object 25"/>
          <p:cNvSpPr txBox="1"/>
          <p:nvPr/>
        </p:nvSpPr>
        <p:spPr>
          <a:xfrm>
            <a:off x="594613" y="5631744"/>
            <a:ext cx="6562725" cy="3771900"/>
          </a:xfrm>
          <a:prstGeom prst="rect">
            <a:avLst/>
          </a:prstGeom>
        </p:spPr>
        <p:txBody>
          <a:bodyPr wrap="square" lIns="0" tIns="37465" rIns="0" bIns="0" rtlCol="0" vert="horz">
            <a:spAutoFit/>
          </a:bodyPr>
          <a:lstStyle/>
          <a:p>
            <a:pPr marL="12700">
              <a:lnSpc>
                <a:spcPct val="100000"/>
              </a:lnSpc>
              <a:spcBef>
                <a:spcPts val="295"/>
              </a:spcBef>
            </a:pPr>
            <a:r>
              <a:rPr dirty="0" sz="1300" b="1">
                <a:latin typeface="Arial"/>
                <a:cs typeface="Arial"/>
              </a:rPr>
              <a:t>Views in the </a:t>
            </a:r>
            <a:r>
              <a:rPr dirty="0" sz="1300" spc="-5" b="1">
                <a:latin typeface="Arial"/>
                <a:cs typeface="Arial"/>
              </a:rPr>
              <a:t>Data</a:t>
            </a:r>
            <a:r>
              <a:rPr dirty="0" sz="1300" spc="-25" b="1">
                <a:latin typeface="Arial"/>
                <a:cs typeface="Arial"/>
              </a:rPr>
              <a:t> </a:t>
            </a:r>
            <a:r>
              <a:rPr dirty="0" sz="1300" b="1">
                <a:latin typeface="Arial"/>
                <a:cs typeface="Arial"/>
              </a:rPr>
              <a:t>Dictionary</a:t>
            </a:r>
            <a:endParaRPr sz="1300">
              <a:latin typeface="Arial"/>
              <a:cs typeface="Arial"/>
            </a:endParaRPr>
          </a:p>
          <a:p>
            <a:pPr marL="136525" marR="5080">
              <a:lnSpc>
                <a:spcPct val="99800"/>
              </a:lnSpc>
              <a:spcBef>
                <a:spcPts val="200"/>
              </a:spcBef>
            </a:pPr>
            <a:r>
              <a:rPr dirty="0" sz="1300">
                <a:latin typeface="Times New Roman"/>
                <a:cs typeface="Times New Roman"/>
              </a:rPr>
              <a:t>After your view is created, you can query the data dictionary view called </a:t>
            </a:r>
            <a:r>
              <a:rPr dirty="0" sz="1300">
                <a:latin typeface="Courier New"/>
                <a:cs typeface="Courier New"/>
              </a:rPr>
              <a:t>USER_VIEWS </a:t>
            </a:r>
            <a:r>
              <a:rPr dirty="0" sz="1300">
                <a:latin typeface="Times New Roman"/>
                <a:cs typeface="Times New Roman"/>
              </a:rPr>
              <a:t>to </a:t>
            </a:r>
            <a:r>
              <a:rPr dirty="0" sz="1300" spc="-5">
                <a:latin typeface="Times New Roman"/>
                <a:cs typeface="Times New Roman"/>
              </a:rPr>
              <a:t>see  </a:t>
            </a:r>
            <a:r>
              <a:rPr dirty="0" sz="1300">
                <a:latin typeface="Times New Roman"/>
                <a:cs typeface="Times New Roman"/>
              </a:rPr>
              <a:t>the name of the view and the view definition. The text of the </a:t>
            </a:r>
            <a:r>
              <a:rPr dirty="0" sz="1300">
                <a:latin typeface="Courier New"/>
                <a:cs typeface="Courier New"/>
              </a:rPr>
              <a:t>SELECT</a:t>
            </a:r>
            <a:r>
              <a:rPr dirty="0" sz="1300" spc="-480">
                <a:latin typeface="Courier New"/>
                <a:cs typeface="Courier New"/>
              </a:rPr>
              <a:t> </a:t>
            </a:r>
            <a:r>
              <a:rPr dirty="0" sz="1300">
                <a:latin typeface="Times New Roman"/>
                <a:cs typeface="Times New Roman"/>
              </a:rPr>
              <a:t>statement that constitutes  </a:t>
            </a:r>
            <a:r>
              <a:rPr dirty="0" sz="1300" spc="-5">
                <a:latin typeface="Times New Roman"/>
                <a:cs typeface="Times New Roman"/>
              </a:rPr>
              <a:t>your view </a:t>
            </a:r>
            <a:r>
              <a:rPr dirty="0" sz="1300">
                <a:latin typeface="Times New Roman"/>
                <a:cs typeface="Times New Roman"/>
              </a:rPr>
              <a:t>is </a:t>
            </a:r>
            <a:r>
              <a:rPr dirty="0" sz="1300" spc="-5">
                <a:latin typeface="Times New Roman"/>
                <a:cs typeface="Times New Roman"/>
              </a:rPr>
              <a:t>stored </a:t>
            </a:r>
            <a:r>
              <a:rPr dirty="0" sz="1300">
                <a:latin typeface="Times New Roman"/>
                <a:cs typeface="Times New Roman"/>
              </a:rPr>
              <a:t>in a </a:t>
            </a:r>
            <a:r>
              <a:rPr dirty="0" sz="1300">
                <a:latin typeface="Courier New"/>
                <a:cs typeface="Courier New"/>
              </a:rPr>
              <a:t>LONG </a:t>
            </a:r>
            <a:r>
              <a:rPr dirty="0" sz="1300">
                <a:latin typeface="Times New Roman"/>
                <a:cs typeface="Times New Roman"/>
              </a:rPr>
              <a:t>column. The </a:t>
            </a:r>
            <a:r>
              <a:rPr dirty="0" sz="1300">
                <a:latin typeface="Courier New"/>
                <a:cs typeface="Courier New"/>
              </a:rPr>
              <a:t>LENGTH </a:t>
            </a:r>
            <a:r>
              <a:rPr dirty="0" sz="1300">
                <a:latin typeface="Times New Roman"/>
                <a:cs typeface="Times New Roman"/>
              </a:rPr>
              <a:t>column is the number of characters in the  </a:t>
            </a:r>
            <a:r>
              <a:rPr dirty="0" sz="1300">
                <a:latin typeface="Courier New"/>
                <a:cs typeface="Courier New"/>
              </a:rPr>
              <a:t>SELECT </a:t>
            </a:r>
            <a:r>
              <a:rPr dirty="0" sz="1300">
                <a:latin typeface="Times New Roman"/>
                <a:cs typeface="Times New Roman"/>
              </a:rPr>
              <a:t>statement. By default, </a:t>
            </a:r>
            <a:r>
              <a:rPr dirty="0" sz="1300" spc="-5">
                <a:latin typeface="Times New Roman"/>
                <a:cs typeface="Times New Roman"/>
              </a:rPr>
              <a:t>when </a:t>
            </a:r>
            <a:r>
              <a:rPr dirty="0" sz="1300">
                <a:latin typeface="Times New Roman"/>
                <a:cs typeface="Times New Roman"/>
              </a:rPr>
              <a:t>you </a:t>
            </a:r>
            <a:r>
              <a:rPr dirty="0" sz="1300" spc="-5">
                <a:latin typeface="Times New Roman"/>
                <a:cs typeface="Times New Roman"/>
              </a:rPr>
              <a:t>select </a:t>
            </a:r>
            <a:r>
              <a:rPr dirty="0" sz="1300">
                <a:latin typeface="Times New Roman"/>
                <a:cs typeface="Times New Roman"/>
              </a:rPr>
              <a:t>from a </a:t>
            </a:r>
            <a:r>
              <a:rPr dirty="0" sz="1300">
                <a:latin typeface="Courier New"/>
                <a:cs typeface="Courier New"/>
              </a:rPr>
              <a:t>LONG </a:t>
            </a:r>
            <a:r>
              <a:rPr dirty="0" sz="1300" spc="-5">
                <a:latin typeface="Times New Roman"/>
                <a:cs typeface="Times New Roman"/>
              </a:rPr>
              <a:t>column, </a:t>
            </a:r>
            <a:r>
              <a:rPr dirty="0" sz="1300">
                <a:latin typeface="Times New Roman"/>
                <a:cs typeface="Times New Roman"/>
              </a:rPr>
              <a:t>only the first 80  characters of the column’s value are </a:t>
            </a:r>
            <a:r>
              <a:rPr dirty="0" sz="1300" spc="-5">
                <a:latin typeface="Times New Roman"/>
                <a:cs typeface="Times New Roman"/>
              </a:rPr>
              <a:t>displayed. </a:t>
            </a:r>
            <a:r>
              <a:rPr dirty="0" sz="1300">
                <a:latin typeface="Times New Roman"/>
                <a:cs typeface="Times New Roman"/>
              </a:rPr>
              <a:t>To see more than 80 characters in </a:t>
            </a:r>
            <a:r>
              <a:rPr dirty="0" sz="1300" spc="-5">
                <a:latin typeface="Times New Roman"/>
                <a:cs typeface="Times New Roman"/>
              </a:rPr>
              <a:t>SQL*Plus, use  </a:t>
            </a:r>
            <a:r>
              <a:rPr dirty="0" sz="1300">
                <a:latin typeface="Times New Roman"/>
                <a:cs typeface="Times New Roman"/>
              </a:rPr>
              <a:t>the command </a:t>
            </a:r>
            <a:r>
              <a:rPr dirty="0" sz="1300">
                <a:latin typeface="Courier New"/>
                <a:cs typeface="Courier New"/>
              </a:rPr>
              <a:t>SET LONG</a:t>
            </a:r>
            <a:r>
              <a:rPr dirty="0" sz="1300">
                <a:latin typeface="Times New Roman"/>
                <a:cs typeface="Times New Roman"/>
              </a:rPr>
              <a:t>:</a:t>
            </a:r>
            <a:endParaRPr sz="1300">
              <a:latin typeface="Times New Roman"/>
              <a:cs typeface="Times New Roman"/>
            </a:endParaRPr>
          </a:p>
          <a:p>
            <a:pPr marL="941069">
              <a:lnSpc>
                <a:spcPts val="1430"/>
              </a:lnSpc>
            </a:pPr>
            <a:r>
              <a:rPr dirty="0" sz="1200" spc="-5">
                <a:latin typeface="Courier New"/>
                <a:cs typeface="Courier New"/>
              </a:rPr>
              <a:t>SET LONG</a:t>
            </a:r>
            <a:r>
              <a:rPr dirty="0" sz="1200" spc="-10">
                <a:latin typeface="Courier New"/>
                <a:cs typeface="Courier New"/>
              </a:rPr>
              <a:t> </a:t>
            </a:r>
            <a:r>
              <a:rPr dirty="0" sz="1200" spc="-5">
                <a:latin typeface="Courier New"/>
                <a:cs typeface="Courier New"/>
              </a:rPr>
              <a:t>1000</a:t>
            </a:r>
            <a:endParaRPr sz="1200">
              <a:latin typeface="Courier New"/>
              <a:cs typeface="Courier New"/>
            </a:endParaRPr>
          </a:p>
          <a:p>
            <a:pPr marL="136525">
              <a:lnSpc>
                <a:spcPts val="1520"/>
              </a:lnSpc>
              <a:spcBef>
                <a:spcPts val="480"/>
              </a:spcBef>
            </a:pPr>
            <a:r>
              <a:rPr dirty="0" sz="1300">
                <a:latin typeface="Times New Roman"/>
                <a:cs typeface="Times New Roman"/>
              </a:rPr>
              <a:t>In the examples in the</a:t>
            </a:r>
            <a:r>
              <a:rPr dirty="0" sz="1300" spc="-5">
                <a:latin typeface="Times New Roman"/>
                <a:cs typeface="Times New Roman"/>
              </a:rPr>
              <a:t> </a:t>
            </a:r>
            <a:r>
              <a:rPr dirty="0" sz="1300">
                <a:latin typeface="Times New Roman"/>
                <a:cs typeface="Times New Roman"/>
              </a:rPr>
              <a:t>slide:</a:t>
            </a:r>
            <a:endParaRPr sz="1300">
              <a:latin typeface="Times New Roman"/>
              <a:cs typeface="Times New Roman"/>
            </a:endParaRPr>
          </a:p>
          <a:p>
            <a:pPr marL="445770" indent="-186690">
              <a:lnSpc>
                <a:spcPts val="1520"/>
              </a:lnSpc>
              <a:buAutoNum type="arabicPeriod"/>
              <a:tabLst>
                <a:tab pos="446405" algn="l"/>
              </a:tabLst>
            </a:pPr>
            <a:r>
              <a:rPr dirty="0" sz="1300">
                <a:latin typeface="Times New Roman"/>
                <a:cs typeface="Times New Roman"/>
              </a:rPr>
              <a:t>The </a:t>
            </a:r>
            <a:r>
              <a:rPr dirty="0" sz="1300">
                <a:latin typeface="Courier New"/>
                <a:cs typeface="Courier New"/>
              </a:rPr>
              <a:t>USER_VIEWS</a:t>
            </a:r>
            <a:r>
              <a:rPr dirty="0" sz="1300" spc="-455">
                <a:latin typeface="Courier New"/>
                <a:cs typeface="Courier New"/>
              </a:rPr>
              <a:t> </a:t>
            </a:r>
            <a:r>
              <a:rPr dirty="0" sz="1300">
                <a:latin typeface="Times New Roman"/>
                <a:cs typeface="Times New Roman"/>
              </a:rPr>
              <a:t>columns are displayed. </a:t>
            </a:r>
            <a:r>
              <a:rPr dirty="0" sz="1300" spc="-5">
                <a:latin typeface="Times New Roman"/>
                <a:cs typeface="Times New Roman"/>
              </a:rPr>
              <a:t>Note </a:t>
            </a:r>
            <a:r>
              <a:rPr dirty="0" sz="1300">
                <a:latin typeface="Times New Roman"/>
                <a:cs typeface="Times New Roman"/>
              </a:rPr>
              <a:t>that this is a partial listing.</a:t>
            </a:r>
            <a:endParaRPr sz="1300">
              <a:latin typeface="Times New Roman"/>
              <a:cs typeface="Times New Roman"/>
            </a:endParaRPr>
          </a:p>
          <a:p>
            <a:pPr marL="445770" indent="-186690">
              <a:lnSpc>
                <a:spcPts val="1520"/>
              </a:lnSpc>
              <a:spcBef>
                <a:spcPts val="70"/>
              </a:spcBef>
              <a:buAutoNum type="arabicPeriod"/>
              <a:tabLst>
                <a:tab pos="446405" algn="l"/>
              </a:tabLst>
            </a:pPr>
            <a:r>
              <a:rPr dirty="0" sz="1300">
                <a:latin typeface="Times New Roman"/>
                <a:cs typeface="Times New Roman"/>
              </a:rPr>
              <a:t>The names of your </a:t>
            </a:r>
            <a:r>
              <a:rPr dirty="0" sz="1300" spc="-5">
                <a:latin typeface="Times New Roman"/>
                <a:cs typeface="Times New Roman"/>
              </a:rPr>
              <a:t>views </a:t>
            </a:r>
            <a:r>
              <a:rPr dirty="0" sz="1300">
                <a:latin typeface="Times New Roman"/>
                <a:cs typeface="Times New Roman"/>
              </a:rPr>
              <a:t>are</a:t>
            </a:r>
            <a:r>
              <a:rPr dirty="0" sz="1300" spc="-10">
                <a:latin typeface="Times New Roman"/>
                <a:cs typeface="Times New Roman"/>
              </a:rPr>
              <a:t> </a:t>
            </a:r>
            <a:r>
              <a:rPr dirty="0" sz="1300">
                <a:latin typeface="Times New Roman"/>
                <a:cs typeface="Times New Roman"/>
              </a:rPr>
              <a:t>retrieved.</a:t>
            </a:r>
            <a:endParaRPr sz="1300">
              <a:latin typeface="Times New Roman"/>
              <a:cs typeface="Times New Roman"/>
            </a:endParaRPr>
          </a:p>
          <a:p>
            <a:pPr marL="445770" indent="-186690">
              <a:lnSpc>
                <a:spcPts val="1520"/>
              </a:lnSpc>
              <a:buAutoNum type="arabicPeriod"/>
              <a:tabLst>
                <a:tab pos="446405" algn="l"/>
              </a:tabLst>
            </a:pPr>
            <a:r>
              <a:rPr dirty="0" sz="1300">
                <a:latin typeface="Times New Roman"/>
                <a:cs typeface="Times New Roman"/>
              </a:rPr>
              <a:t>The </a:t>
            </a:r>
            <a:r>
              <a:rPr dirty="0" sz="1300">
                <a:latin typeface="Courier New"/>
                <a:cs typeface="Courier New"/>
              </a:rPr>
              <a:t>SELECT</a:t>
            </a:r>
            <a:r>
              <a:rPr dirty="0" sz="1300" spc="-465">
                <a:latin typeface="Courier New"/>
                <a:cs typeface="Courier New"/>
              </a:rPr>
              <a:t> </a:t>
            </a:r>
            <a:r>
              <a:rPr dirty="0" sz="1300">
                <a:latin typeface="Times New Roman"/>
                <a:cs typeface="Times New Roman"/>
              </a:rPr>
              <a:t>statement for</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EMP_DETAILS_VIEW</a:t>
            </a:r>
            <a:r>
              <a:rPr dirty="0" sz="1300" spc="-459">
                <a:latin typeface="Courier New"/>
                <a:cs typeface="Courier New"/>
              </a:rPr>
              <a:t> </a:t>
            </a:r>
            <a:r>
              <a:rPr dirty="0" sz="1300">
                <a:latin typeface="Times New Roman"/>
                <a:cs typeface="Times New Roman"/>
              </a:rPr>
              <a:t>is displayed</a:t>
            </a:r>
            <a:r>
              <a:rPr dirty="0" sz="1300" spc="-5">
                <a:latin typeface="Times New Roman"/>
                <a:cs typeface="Times New Roman"/>
              </a:rPr>
              <a:t> </a:t>
            </a:r>
            <a:r>
              <a:rPr dirty="0" sz="1300">
                <a:latin typeface="Times New Roman"/>
                <a:cs typeface="Times New Roman"/>
              </a:rPr>
              <a:t>from</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dictionary.</a:t>
            </a:r>
            <a:endParaRPr sz="1300">
              <a:latin typeface="Times New Roman"/>
              <a:cs typeface="Times New Roman"/>
            </a:endParaRPr>
          </a:p>
          <a:p>
            <a:pPr marL="136525">
              <a:lnSpc>
                <a:spcPct val="100000"/>
              </a:lnSpc>
              <a:spcBef>
                <a:spcPts val="470"/>
              </a:spcBef>
            </a:pPr>
            <a:r>
              <a:rPr dirty="0" sz="1300" spc="-5" b="1">
                <a:latin typeface="Times New Roman"/>
                <a:cs typeface="Times New Roman"/>
              </a:rPr>
              <a:t>Data Access Using</a:t>
            </a:r>
            <a:r>
              <a:rPr dirty="0" sz="1300" spc="-20" b="1">
                <a:latin typeface="Times New Roman"/>
                <a:cs typeface="Times New Roman"/>
              </a:rPr>
              <a:t> </a:t>
            </a:r>
            <a:r>
              <a:rPr dirty="0" sz="1300" spc="-5" b="1">
                <a:latin typeface="Times New Roman"/>
                <a:cs typeface="Times New Roman"/>
              </a:rPr>
              <a:t>Views</a:t>
            </a:r>
            <a:endParaRPr sz="1300">
              <a:latin typeface="Times New Roman"/>
              <a:cs typeface="Times New Roman"/>
            </a:endParaRPr>
          </a:p>
          <a:p>
            <a:pPr marL="136525">
              <a:lnSpc>
                <a:spcPts val="1520"/>
              </a:lnSpc>
              <a:spcBef>
                <a:spcPts val="310"/>
              </a:spcBef>
            </a:pPr>
            <a:r>
              <a:rPr dirty="0" sz="1300">
                <a:latin typeface="Times New Roman"/>
                <a:cs typeface="Times New Roman"/>
              </a:rPr>
              <a:t>When </a:t>
            </a:r>
            <a:r>
              <a:rPr dirty="0" sz="1300" spc="-5">
                <a:latin typeface="Times New Roman"/>
                <a:cs typeface="Times New Roman"/>
              </a:rPr>
              <a:t>you </a:t>
            </a:r>
            <a:r>
              <a:rPr dirty="0" sz="1300">
                <a:latin typeface="Times New Roman"/>
                <a:cs typeface="Times New Roman"/>
              </a:rPr>
              <a:t>access data </a:t>
            </a:r>
            <a:r>
              <a:rPr dirty="0" sz="1300" spc="-5">
                <a:latin typeface="Times New Roman"/>
                <a:cs typeface="Times New Roman"/>
              </a:rPr>
              <a:t>using </a:t>
            </a:r>
            <a:r>
              <a:rPr dirty="0" sz="1300">
                <a:latin typeface="Times New Roman"/>
                <a:cs typeface="Times New Roman"/>
              </a:rPr>
              <a:t>a view, the Oracle </a:t>
            </a:r>
            <a:r>
              <a:rPr dirty="0" sz="1300" spc="-5">
                <a:latin typeface="Times New Roman"/>
                <a:cs typeface="Times New Roman"/>
              </a:rPr>
              <a:t>server performs </a:t>
            </a:r>
            <a:r>
              <a:rPr dirty="0" sz="1300">
                <a:latin typeface="Times New Roman"/>
                <a:cs typeface="Times New Roman"/>
              </a:rPr>
              <a:t>the following</a:t>
            </a:r>
            <a:r>
              <a:rPr dirty="0" sz="1300" spc="40">
                <a:latin typeface="Times New Roman"/>
                <a:cs typeface="Times New Roman"/>
              </a:rPr>
              <a:t> </a:t>
            </a:r>
            <a:r>
              <a:rPr dirty="0" sz="1300" spc="-5">
                <a:latin typeface="Times New Roman"/>
                <a:cs typeface="Times New Roman"/>
              </a:rPr>
              <a:t>operations:</a:t>
            </a:r>
            <a:endParaRPr sz="1300">
              <a:latin typeface="Times New Roman"/>
              <a:cs typeface="Times New Roman"/>
            </a:endParaRPr>
          </a:p>
          <a:p>
            <a:pPr marL="445770" indent="-186690">
              <a:lnSpc>
                <a:spcPts val="1520"/>
              </a:lnSpc>
              <a:buChar char="•"/>
              <a:tabLst>
                <a:tab pos="445770" algn="l"/>
                <a:tab pos="446405" algn="l"/>
              </a:tabLst>
            </a:pPr>
            <a:r>
              <a:rPr dirty="0" sz="1300" spc="-5">
                <a:latin typeface="Times New Roman"/>
                <a:cs typeface="Times New Roman"/>
              </a:rPr>
              <a:t>It </a:t>
            </a:r>
            <a:r>
              <a:rPr dirty="0" sz="1300">
                <a:latin typeface="Times New Roman"/>
                <a:cs typeface="Times New Roman"/>
              </a:rPr>
              <a:t>retrieves the view definition from the data dictionary table</a:t>
            </a:r>
            <a:r>
              <a:rPr dirty="0" sz="1300" spc="-5">
                <a:latin typeface="Times New Roman"/>
                <a:cs typeface="Times New Roman"/>
              </a:rPr>
              <a:t> </a:t>
            </a:r>
            <a:r>
              <a:rPr dirty="0" sz="1300">
                <a:latin typeface="Courier New"/>
                <a:cs typeface="Courier New"/>
              </a:rPr>
              <a:t>USER_VIEWS</a:t>
            </a:r>
            <a:r>
              <a:rPr dirty="0" sz="1300">
                <a:latin typeface="Times New Roman"/>
                <a:cs typeface="Times New Roman"/>
              </a:rPr>
              <a:t>.</a:t>
            </a:r>
            <a:endParaRPr sz="1300">
              <a:latin typeface="Times New Roman"/>
              <a:cs typeface="Times New Roman"/>
            </a:endParaRPr>
          </a:p>
          <a:p>
            <a:pPr marL="445770" indent="-186690">
              <a:lnSpc>
                <a:spcPts val="1555"/>
              </a:lnSpc>
              <a:spcBef>
                <a:spcPts val="80"/>
              </a:spcBef>
              <a:buChar char="•"/>
              <a:tabLst>
                <a:tab pos="445770" algn="l"/>
                <a:tab pos="446405" algn="l"/>
              </a:tabLst>
            </a:pPr>
            <a:r>
              <a:rPr dirty="0" sz="1300" spc="-5">
                <a:latin typeface="Times New Roman"/>
                <a:cs typeface="Times New Roman"/>
              </a:rPr>
              <a:t>It </a:t>
            </a:r>
            <a:r>
              <a:rPr dirty="0" sz="1300">
                <a:latin typeface="Times New Roman"/>
                <a:cs typeface="Times New Roman"/>
              </a:rPr>
              <a:t>checks access privileges for the view </a:t>
            </a:r>
            <a:r>
              <a:rPr dirty="0" sz="1300" spc="-5">
                <a:latin typeface="Times New Roman"/>
                <a:cs typeface="Times New Roman"/>
              </a:rPr>
              <a:t>base</a:t>
            </a:r>
            <a:r>
              <a:rPr dirty="0" sz="1300" spc="-20">
                <a:latin typeface="Times New Roman"/>
                <a:cs typeface="Times New Roman"/>
              </a:rPr>
              <a:t> </a:t>
            </a:r>
            <a:r>
              <a:rPr dirty="0" sz="1300">
                <a:latin typeface="Times New Roman"/>
                <a:cs typeface="Times New Roman"/>
              </a:rPr>
              <a:t>table.</a:t>
            </a:r>
            <a:endParaRPr sz="1300">
              <a:latin typeface="Times New Roman"/>
              <a:cs typeface="Times New Roman"/>
            </a:endParaRPr>
          </a:p>
          <a:p>
            <a:pPr marL="445770" marR="395605" indent="-186055">
              <a:lnSpc>
                <a:spcPts val="1560"/>
              </a:lnSpc>
              <a:spcBef>
                <a:spcPts val="45"/>
              </a:spcBef>
              <a:buChar char="•"/>
              <a:tabLst>
                <a:tab pos="445770" algn="l"/>
                <a:tab pos="446405" algn="l"/>
              </a:tabLst>
            </a:pPr>
            <a:r>
              <a:rPr dirty="0" sz="1300" spc="-5">
                <a:latin typeface="Times New Roman"/>
                <a:cs typeface="Times New Roman"/>
              </a:rPr>
              <a:t>It </a:t>
            </a:r>
            <a:r>
              <a:rPr dirty="0" sz="1300">
                <a:latin typeface="Times New Roman"/>
                <a:cs typeface="Times New Roman"/>
              </a:rPr>
              <a:t>converts the view query into an equivalent operation on the underlying base table or  tables. In other </a:t>
            </a:r>
            <a:r>
              <a:rPr dirty="0" sz="1300" spc="-5">
                <a:latin typeface="Times New Roman"/>
                <a:cs typeface="Times New Roman"/>
              </a:rPr>
              <a:t>words, </a:t>
            </a:r>
            <a:r>
              <a:rPr dirty="0" sz="1300">
                <a:latin typeface="Times New Roman"/>
                <a:cs typeface="Times New Roman"/>
              </a:rPr>
              <a:t>data is retrieved </a:t>
            </a:r>
            <a:r>
              <a:rPr dirty="0" sz="1300" spc="-5">
                <a:latin typeface="Times New Roman"/>
                <a:cs typeface="Times New Roman"/>
              </a:rPr>
              <a:t>from, </a:t>
            </a:r>
            <a:r>
              <a:rPr dirty="0" sz="1300">
                <a:latin typeface="Times New Roman"/>
                <a:cs typeface="Times New Roman"/>
              </a:rPr>
              <a:t>or an update is made to, the </a:t>
            </a:r>
            <a:r>
              <a:rPr dirty="0" sz="1300" spc="-5">
                <a:latin typeface="Times New Roman"/>
                <a:cs typeface="Times New Roman"/>
              </a:rPr>
              <a:t>base</a:t>
            </a:r>
            <a:r>
              <a:rPr dirty="0" sz="1300" spc="-15">
                <a:latin typeface="Times New Roman"/>
                <a:cs typeface="Times New Roman"/>
              </a:rPr>
              <a:t> </a:t>
            </a:r>
            <a:r>
              <a:rPr dirty="0" sz="1300">
                <a:latin typeface="Times New Roman"/>
                <a:cs typeface="Times New Roman"/>
              </a:rPr>
              <a:t>tables.</a:t>
            </a:r>
            <a:endParaRPr sz="1300">
              <a:latin typeface="Times New Roman"/>
              <a:cs typeface="Times New Roman"/>
            </a:endParaRPr>
          </a:p>
        </p:txBody>
      </p:sp>
      <p:sp>
        <p:nvSpPr>
          <p:cNvPr id="27" name="object 2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8" name="object 2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5</a:t>
            </a:r>
            <a:r>
              <a:rPr dirty="0" sz="800" spc="-114"/>
              <a:t>Contact</a:t>
            </a:r>
            <a:endParaRPr sz="800">
              <a:latin typeface="Arial"/>
              <a:cs typeface="Arial"/>
            </a:endParaRPr>
          </a:p>
        </p:txBody>
      </p:sp>
      <p:sp>
        <p:nvSpPr>
          <p:cNvPr id="29" name="object 2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6" name="object 2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Sequence</a:t>
            </a:r>
            <a:r>
              <a:rPr dirty="0" sz="1850" b="1">
                <a:latin typeface="Arial"/>
                <a:cs typeface="Arial"/>
              </a:rPr>
              <a:t> </a:t>
            </a:r>
            <a:r>
              <a:rPr dirty="0" sz="1850" spc="5" b="1">
                <a:latin typeface="Arial"/>
                <a:cs typeface="Arial"/>
              </a:rPr>
              <a:t>Information</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243583" y="1834895"/>
            <a:ext cx="5205730" cy="262255"/>
          </a:xfrm>
          <a:prstGeom prst="rect">
            <a:avLst/>
          </a:prstGeom>
          <a:solidFill>
            <a:srgbClr val="CCCCCC"/>
          </a:solidFill>
          <a:ln w="20574">
            <a:solidFill>
              <a:srgbClr val="000000"/>
            </a:solidFill>
          </a:ln>
        </p:spPr>
        <p:txBody>
          <a:bodyPr wrap="square" lIns="0" tIns="11430" rIns="0" bIns="0" rtlCol="0" vert="horz">
            <a:spAutoFit/>
          </a:bodyPr>
          <a:lstStyle/>
          <a:p>
            <a:pPr marL="76200">
              <a:lnSpc>
                <a:spcPct val="100000"/>
              </a:lnSpc>
              <a:spcBef>
                <a:spcPts val="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user_sequences</a:t>
            </a:r>
            <a:endParaRPr sz="1300">
              <a:latin typeface="Courier New"/>
              <a:cs typeface="Courier New"/>
            </a:endParaRPr>
          </a:p>
        </p:txBody>
      </p:sp>
      <p:grpSp>
        <p:nvGrpSpPr>
          <p:cNvPr id="5" name="object 5"/>
          <p:cNvGrpSpPr/>
          <p:nvPr/>
        </p:nvGrpSpPr>
        <p:grpSpPr>
          <a:xfrm>
            <a:off x="1263015" y="2239899"/>
            <a:ext cx="3072765" cy="1256030"/>
            <a:chOff x="1263015" y="2239899"/>
            <a:chExt cx="3072765" cy="1256030"/>
          </a:xfrm>
        </p:grpSpPr>
        <p:sp>
          <p:nvSpPr>
            <p:cNvPr id="6" name="object 6"/>
            <p:cNvSpPr/>
            <p:nvPr/>
          </p:nvSpPr>
          <p:spPr>
            <a:xfrm>
              <a:off x="1270253" y="2247138"/>
              <a:ext cx="3058668" cy="1242059"/>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266443" y="2243328"/>
              <a:ext cx="3065780" cy="1249045"/>
            </a:xfrm>
            <a:custGeom>
              <a:avLst/>
              <a:gdLst/>
              <a:ahLst/>
              <a:cxnLst/>
              <a:rect l="l" t="t" r="r" b="b"/>
              <a:pathLst>
                <a:path w="3065779" h="1249045">
                  <a:moveTo>
                    <a:pt x="3065526" y="0"/>
                  </a:moveTo>
                  <a:lnTo>
                    <a:pt x="0" y="0"/>
                  </a:lnTo>
                  <a:lnTo>
                    <a:pt x="0" y="1248918"/>
                  </a:lnTo>
                  <a:lnTo>
                    <a:pt x="3065526" y="1248918"/>
                  </a:lnTo>
                  <a:lnTo>
                    <a:pt x="3065526" y="0"/>
                  </a:lnTo>
                  <a:close/>
                </a:path>
              </a:pathLst>
            </a:custGeom>
            <a:ln w="6857">
              <a:solidFill>
                <a:srgbClr val="000000"/>
              </a:solidFill>
            </a:ln>
          </p:spPr>
          <p:txBody>
            <a:bodyPr wrap="square" lIns="0" tIns="0" rIns="0" bIns="0" rtlCol="0"/>
            <a:lstStyle/>
            <a:p/>
          </p:txBody>
        </p:sp>
      </p:grpSp>
      <p:sp>
        <p:nvSpPr>
          <p:cNvPr id="8" name="object 8"/>
          <p:cNvSpPr txBox="1"/>
          <p:nvPr/>
        </p:nvSpPr>
        <p:spPr>
          <a:xfrm>
            <a:off x="594613" y="5593638"/>
            <a:ext cx="6502400" cy="290512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USER_SEQUENCES</a:t>
            </a:r>
            <a:r>
              <a:rPr dirty="0" sz="1300" spc="-415" b="1">
                <a:latin typeface="Courier New"/>
                <a:cs typeface="Courier New"/>
              </a:rPr>
              <a:t> </a:t>
            </a:r>
            <a:r>
              <a:rPr dirty="0" sz="1300" spc="-5" b="1">
                <a:latin typeface="Arial"/>
                <a:cs typeface="Arial"/>
              </a:rPr>
              <a:t>View</a:t>
            </a:r>
            <a:endParaRPr sz="1300">
              <a:latin typeface="Arial"/>
              <a:cs typeface="Arial"/>
            </a:endParaRPr>
          </a:p>
          <a:p>
            <a:pPr algn="just" marL="136525" marR="5080">
              <a:lnSpc>
                <a:spcPct val="102299"/>
              </a:lnSpc>
              <a:spcBef>
                <a:spcPts val="350"/>
              </a:spcBef>
            </a:pPr>
            <a:r>
              <a:rPr dirty="0" sz="1300">
                <a:latin typeface="Times New Roman"/>
                <a:cs typeface="Times New Roman"/>
              </a:rPr>
              <a:t>The </a:t>
            </a:r>
            <a:r>
              <a:rPr dirty="0" sz="1300">
                <a:latin typeface="Courier New"/>
                <a:cs typeface="Courier New"/>
              </a:rPr>
              <a:t>USER_SEQUENCES</a:t>
            </a:r>
            <a:r>
              <a:rPr dirty="0" sz="1300" spc="-509">
                <a:latin typeface="Courier New"/>
                <a:cs typeface="Courier New"/>
              </a:rPr>
              <a:t> </a:t>
            </a:r>
            <a:r>
              <a:rPr dirty="0" sz="1300">
                <a:latin typeface="Times New Roman"/>
                <a:cs typeface="Times New Roman"/>
              </a:rPr>
              <a:t>view describes all sequences that are owned by you. When you create  the sequence, you </a:t>
            </a:r>
            <a:r>
              <a:rPr dirty="0" sz="1300" spc="-5">
                <a:latin typeface="Times New Roman"/>
                <a:cs typeface="Times New Roman"/>
              </a:rPr>
              <a:t>specify </a:t>
            </a:r>
            <a:r>
              <a:rPr dirty="0" sz="1300">
                <a:latin typeface="Times New Roman"/>
                <a:cs typeface="Times New Roman"/>
              </a:rPr>
              <a:t>criteria that are stored in the </a:t>
            </a:r>
            <a:r>
              <a:rPr dirty="0" sz="1300">
                <a:latin typeface="Courier New"/>
                <a:cs typeface="Courier New"/>
              </a:rPr>
              <a:t>USER_SEQUENCES</a:t>
            </a:r>
            <a:r>
              <a:rPr dirty="0" sz="1300" spc="-455">
                <a:latin typeface="Courier New"/>
                <a:cs typeface="Courier New"/>
              </a:rPr>
              <a:t> </a:t>
            </a:r>
            <a:r>
              <a:rPr dirty="0" sz="1300">
                <a:latin typeface="Times New Roman"/>
                <a:cs typeface="Times New Roman"/>
              </a:rPr>
              <a:t>view. The columns  in this view</a:t>
            </a:r>
            <a:r>
              <a:rPr dirty="0" sz="1300" spc="-20">
                <a:latin typeface="Times New Roman"/>
                <a:cs typeface="Times New Roman"/>
              </a:rPr>
              <a:t> </a:t>
            </a:r>
            <a:r>
              <a:rPr dirty="0" sz="1300">
                <a:latin typeface="Times New Roman"/>
                <a:cs typeface="Times New Roman"/>
              </a:rPr>
              <a:t>are:</a:t>
            </a:r>
            <a:endParaRPr sz="1300">
              <a:latin typeface="Times New Roman"/>
              <a:cs typeface="Times New Roman"/>
            </a:endParaRPr>
          </a:p>
          <a:p>
            <a:pPr marL="445770" indent="-186690">
              <a:lnSpc>
                <a:spcPts val="1480"/>
              </a:lnSpc>
              <a:buSzPct val="65384"/>
              <a:buFont typeface="Times New Roman"/>
              <a:buChar char="•"/>
              <a:tabLst>
                <a:tab pos="445770" algn="l"/>
                <a:tab pos="446405" algn="l"/>
              </a:tabLst>
            </a:pPr>
            <a:r>
              <a:rPr dirty="0" sz="1300" b="1">
                <a:latin typeface="Courier New"/>
                <a:cs typeface="Courier New"/>
              </a:rPr>
              <a:t>SEQUENCE_NAME</a:t>
            </a:r>
            <a:r>
              <a:rPr dirty="0" sz="1300" b="1">
                <a:latin typeface="Times New Roman"/>
                <a:cs typeface="Times New Roman"/>
              </a:rPr>
              <a:t>: </a:t>
            </a:r>
            <a:r>
              <a:rPr dirty="0" sz="1300">
                <a:latin typeface="Times New Roman"/>
                <a:cs typeface="Times New Roman"/>
              </a:rPr>
              <a:t>Name of the</a:t>
            </a:r>
            <a:r>
              <a:rPr dirty="0" sz="1300" spc="-5">
                <a:latin typeface="Times New Roman"/>
                <a:cs typeface="Times New Roman"/>
              </a:rPr>
              <a:t> </a:t>
            </a:r>
            <a:r>
              <a:rPr dirty="0" sz="1300">
                <a:latin typeface="Times New Roman"/>
                <a:cs typeface="Times New Roman"/>
              </a:rPr>
              <a:t>sequence</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MIN_VALUE</a:t>
            </a:r>
            <a:r>
              <a:rPr dirty="0" sz="1300" b="1">
                <a:latin typeface="Times New Roman"/>
                <a:cs typeface="Times New Roman"/>
              </a:rPr>
              <a:t>: </a:t>
            </a:r>
            <a:r>
              <a:rPr dirty="0" sz="1300">
                <a:latin typeface="Times New Roman"/>
                <a:cs typeface="Times New Roman"/>
              </a:rPr>
              <a:t>Minimum value of the</a:t>
            </a:r>
            <a:r>
              <a:rPr dirty="0" sz="1300" spc="-20">
                <a:latin typeface="Times New Roman"/>
                <a:cs typeface="Times New Roman"/>
              </a:rPr>
              <a:t> </a:t>
            </a:r>
            <a:r>
              <a:rPr dirty="0" sz="1300">
                <a:latin typeface="Times New Roman"/>
                <a:cs typeface="Times New Roman"/>
              </a:rPr>
              <a:t>sequence</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b="1">
                <a:latin typeface="Courier New"/>
                <a:cs typeface="Courier New"/>
              </a:rPr>
              <a:t>MAX_VALUE</a:t>
            </a:r>
            <a:r>
              <a:rPr dirty="0" sz="1300" b="1">
                <a:latin typeface="Times New Roman"/>
                <a:cs typeface="Times New Roman"/>
              </a:rPr>
              <a:t>: </a:t>
            </a:r>
            <a:r>
              <a:rPr dirty="0" sz="1300">
                <a:latin typeface="Times New Roman"/>
                <a:cs typeface="Times New Roman"/>
              </a:rPr>
              <a:t>Maximum value of the</a:t>
            </a:r>
            <a:r>
              <a:rPr dirty="0" sz="1300" spc="-20">
                <a:latin typeface="Times New Roman"/>
                <a:cs typeface="Times New Roman"/>
              </a:rPr>
              <a:t> </a:t>
            </a:r>
            <a:r>
              <a:rPr dirty="0" sz="1300">
                <a:latin typeface="Times New Roman"/>
                <a:cs typeface="Times New Roman"/>
              </a:rPr>
              <a:t>sequence</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INCREMENT_BY</a:t>
            </a:r>
            <a:r>
              <a:rPr dirty="0" sz="1300" b="1">
                <a:latin typeface="Times New Roman"/>
                <a:cs typeface="Times New Roman"/>
              </a:rPr>
              <a:t>: </a:t>
            </a:r>
            <a:r>
              <a:rPr dirty="0" sz="1300">
                <a:latin typeface="Times New Roman"/>
                <a:cs typeface="Times New Roman"/>
              </a:rPr>
              <a:t>Value by </a:t>
            </a:r>
            <a:r>
              <a:rPr dirty="0" sz="1300" spc="-5">
                <a:latin typeface="Times New Roman"/>
                <a:cs typeface="Times New Roman"/>
              </a:rPr>
              <a:t>which </a:t>
            </a:r>
            <a:r>
              <a:rPr dirty="0" sz="1300">
                <a:latin typeface="Times New Roman"/>
                <a:cs typeface="Times New Roman"/>
              </a:rPr>
              <a:t>sequence is</a:t>
            </a:r>
            <a:r>
              <a:rPr dirty="0" sz="1300" spc="-10">
                <a:latin typeface="Times New Roman"/>
                <a:cs typeface="Times New Roman"/>
              </a:rPr>
              <a:t> </a:t>
            </a:r>
            <a:r>
              <a:rPr dirty="0" sz="1300">
                <a:latin typeface="Times New Roman"/>
                <a:cs typeface="Times New Roman"/>
              </a:rPr>
              <a:t>incremented</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CYCLE_FLAG</a:t>
            </a:r>
            <a:r>
              <a:rPr dirty="0" sz="1300" b="1">
                <a:latin typeface="Times New Roman"/>
                <a:cs typeface="Times New Roman"/>
              </a:rPr>
              <a:t>: </a:t>
            </a:r>
            <a:r>
              <a:rPr dirty="0" sz="1300">
                <a:latin typeface="Times New Roman"/>
                <a:cs typeface="Times New Roman"/>
              </a:rPr>
              <a:t>Does sequence wrap around on reaching</a:t>
            </a:r>
            <a:r>
              <a:rPr dirty="0" sz="1300" spc="-15">
                <a:latin typeface="Times New Roman"/>
                <a:cs typeface="Times New Roman"/>
              </a:rPr>
              <a:t> </a:t>
            </a:r>
            <a:r>
              <a:rPr dirty="0" sz="1300">
                <a:latin typeface="Times New Roman"/>
                <a:cs typeface="Times New Roman"/>
              </a:rPr>
              <a:t>limit?</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b="1">
                <a:latin typeface="Courier New"/>
                <a:cs typeface="Courier New"/>
              </a:rPr>
              <a:t>ORDER_FLAG</a:t>
            </a:r>
            <a:r>
              <a:rPr dirty="0" sz="1300" b="1">
                <a:latin typeface="Times New Roman"/>
                <a:cs typeface="Times New Roman"/>
              </a:rPr>
              <a:t>: </a:t>
            </a:r>
            <a:r>
              <a:rPr dirty="0" sz="1300">
                <a:latin typeface="Times New Roman"/>
                <a:cs typeface="Times New Roman"/>
              </a:rPr>
              <a:t>Are sequence numbers generated in</a:t>
            </a:r>
            <a:r>
              <a:rPr dirty="0" sz="1300" spc="-30">
                <a:latin typeface="Times New Roman"/>
                <a:cs typeface="Times New Roman"/>
              </a:rPr>
              <a:t> </a:t>
            </a:r>
            <a:r>
              <a:rPr dirty="0" sz="1300">
                <a:latin typeface="Times New Roman"/>
                <a:cs typeface="Times New Roman"/>
              </a:rPr>
              <a:t>order?</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CACHE_SIZE</a:t>
            </a:r>
            <a:r>
              <a:rPr dirty="0" sz="1300" b="1">
                <a:latin typeface="Times New Roman"/>
                <a:cs typeface="Times New Roman"/>
              </a:rPr>
              <a:t>: </a:t>
            </a:r>
            <a:r>
              <a:rPr dirty="0" sz="1300">
                <a:latin typeface="Times New Roman"/>
                <a:cs typeface="Times New Roman"/>
              </a:rPr>
              <a:t>Number of sequence </a:t>
            </a:r>
            <a:r>
              <a:rPr dirty="0" sz="1300" spc="-5">
                <a:latin typeface="Times New Roman"/>
                <a:cs typeface="Times New Roman"/>
              </a:rPr>
              <a:t>numbers </a:t>
            </a:r>
            <a:r>
              <a:rPr dirty="0" sz="1300">
                <a:latin typeface="Times New Roman"/>
                <a:cs typeface="Times New Roman"/>
              </a:rPr>
              <a:t>to</a:t>
            </a:r>
            <a:r>
              <a:rPr dirty="0" sz="1300" spc="-10">
                <a:latin typeface="Times New Roman"/>
                <a:cs typeface="Times New Roman"/>
              </a:rPr>
              <a:t> </a:t>
            </a:r>
            <a:r>
              <a:rPr dirty="0" sz="1300">
                <a:latin typeface="Times New Roman"/>
                <a:cs typeface="Times New Roman"/>
              </a:rPr>
              <a:t>cache</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LAST_NUMBER</a:t>
            </a:r>
            <a:r>
              <a:rPr dirty="0" sz="1300" b="1">
                <a:latin typeface="Times New Roman"/>
                <a:cs typeface="Times New Roman"/>
              </a:rPr>
              <a:t>: </a:t>
            </a:r>
            <a:r>
              <a:rPr dirty="0" sz="1300">
                <a:latin typeface="Times New Roman"/>
                <a:cs typeface="Times New Roman"/>
              </a:rPr>
              <a:t>Last sequence </a:t>
            </a:r>
            <a:r>
              <a:rPr dirty="0" sz="1300" spc="-5">
                <a:latin typeface="Times New Roman"/>
                <a:cs typeface="Times New Roman"/>
              </a:rPr>
              <a:t>number </a:t>
            </a:r>
            <a:r>
              <a:rPr dirty="0" sz="1300">
                <a:latin typeface="Times New Roman"/>
                <a:cs typeface="Times New Roman"/>
              </a:rPr>
              <a:t>written to </a:t>
            </a:r>
            <a:r>
              <a:rPr dirty="0" sz="1300" spc="-5">
                <a:latin typeface="Times New Roman"/>
                <a:cs typeface="Times New Roman"/>
              </a:rPr>
              <a:t>disk. </a:t>
            </a:r>
            <a:r>
              <a:rPr dirty="0" sz="1300">
                <a:latin typeface="Times New Roman"/>
                <a:cs typeface="Times New Roman"/>
              </a:rPr>
              <a:t>If a sequence </a:t>
            </a:r>
            <a:r>
              <a:rPr dirty="0" sz="1300" spc="-5">
                <a:latin typeface="Times New Roman"/>
                <a:cs typeface="Times New Roman"/>
              </a:rPr>
              <a:t>uses </a:t>
            </a:r>
            <a:r>
              <a:rPr dirty="0" sz="1300">
                <a:latin typeface="Times New Roman"/>
                <a:cs typeface="Times New Roman"/>
              </a:rPr>
              <a:t>caching,</a:t>
            </a:r>
            <a:r>
              <a:rPr dirty="0" sz="1300" spc="15">
                <a:latin typeface="Times New Roman"/>
                <a:cs typeface="Times New Roman"/>
              </a:rPr>
              <a:t> </a:t>
            </a:r>
            <a:r>
              <a:rPr dirty="0" sz="1300">
                <a:latin typeface="Times New Roman"/>
                <a:cs typeface="Times New Roman"/>
              </a:rPr>
              <a:t>the</a:t>
            </a:r>
            <a:endParaRPr sz="1300">
              <a:latin typeface="Times New Roman"/>
              <a:cs typeface="Times New Roman"/>
            </a:endParaRPr>
          </a:p>
          <a:p>
            <a:pPr marL="445770" marR="299085">
              <a:lnSpc>
                <a:spcPct val="100000"/>
              </a:lnSpc>
              <a:spcBef>
                <a:spcPts val="80"/>
              </a:spcBef>
            </a:pPr>
            <a:r>
              <a:rPr dirty="0" sz="1300">
                <a:latin typeface="Times New Roman"/>
                <a:cs typeface="Times New Roman"/>
              </a:rPr>
              <a:t>number written to </a:t>
            </a:r>
            <a:r>
              <a:rPr dirty="0" sz="1300" spc="-5">
                <a:latin typeface="Times New Roman"/>
                <a:cs typeface="Times New Roman"/>
              </a:rPr>
              <a:t>disk </a:t>
            </a:r>
            <a:r>
              <a:rPr dirty="0" sz="1300">
                <a:latin typeface="Times New Roman"/>
                <a:cs typeface="Times New Roman"/>
              </a:rPr>
              <a:t>is the last number placed in the sequence cache. This number is  likely to be greater than the </a:t>
            </a:r>
            <a:r>
              <a:rPr dirty="0" sz="1300" spc="-5">
                <a:latin typeface="Times New Roman"/>
                <a:cs typeface="Times New Roman"/>
              </a:rPr>
              <a:t>last </a:t>
            </a:r>
            <a:r>
              <a:rPr dirty="0" sz="1300">
                <a:latin typeface="Times New Roman"/>
                <a:cs typeface="Times New Roman"/>
              </a:rPr>
              <a:t>sequence number that was</a:t>
            </a:r>
            <a:r>
              <a:rPr dirty="0" sz="1300" spc="-5">
                <a:latin typeface="Times New Roman"/>
                <a:cs typeface="Times New Roman"/>
              </a:rPr>
              <a:t> </a:t>
            </a:r>
            <a:r>
              <a:rPr dirty="0" sz="1300">
                <a:latin typeface="Times New Roman"/>
                <a:cs typeface="Times New Roman"/>
              </a:rPr>
              <a:t>used.</a:t>
            </a:r>
            <a:endParaRPr sz="1300">
              <a:latin typeface="Times New Roman"/>
              <a:cs typeface="Times New Roman"/>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6</a:t>
            </a:r>
            <a:r>
              <a:rPr dirty="0" sz="800" spc="-114"/>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138420" cy="1226185"/>
          </a:xfrm>
          <a:prstGeom prst="rect">
            <a:avLst/>
          </a:prstGeom>
        </p:spPr>
        <p:txBody>
          <a:bodyPr wrap="square" lIns="0" tIns="13970" rIns="0" bIns="0" rtlCol="0" vert="horz">
            <a:spAutoFit/>
          </a:bodyPr>
          <a:lstStyle/>
          <a:p>
            <a:pPr algn="ctr" marL="343535">
              <a:lnSpc>
                <a:spcPct val="100000"/>
              </a:lnSpc>
              <a:spcBef>
                <a:spcPts val="110"/>
              </a:spcBef>
            </a:pPr>
            <a:r>
              <a:rPr dirty="0" sz="1850" spc="5" b="1">
                <a:latin typeface="Arial"/>
                <a:cs typeface="Arial"/>
              </a:rPr>
              <a:t>Sequence</a:t>
            </a:r>
            <a:r>
              <a:rPr dirty="0" sz="1850" b="1">
                <a:latin typeface="Arial"/>
                <a:cs typeface="Arial"/>
              </a:rPr>
              <a:t> </a:t>
            </a:r>
            <a:r>
              <a:rPr dirty="0" sz="1850" spc="5" b="1">
                <a:latin typeface="Arial"/>
                <a:cs typeface="Arial"/>
              </a:rPr>
              <a:t>Information</a:t>
            </a:r>
            <a:endParaRPr sz="1850">
              <a:latin typeface="Arial"/>
              <a:cs typeface="Arial"/>
            </a:endParaRPr>
          </a:p>
          <a:p>
            <a:pPr>
              <a:lnSpc>
                <a:spcPct val="100000"/>
              </a:lnSpc>
              <a:spcBef>
                <a:spcPts val="15"/>
              </a:spcBef>
            </a:pPr>
            <a:endParaRPr sz="2900">
              <a:latin typeface="Arial"/>
              <a:cs typeface="Arial"/>
            </a:endParaRPr>
          </a:p>
          <a:p>
            <a:pPr marL="328930" indent="-329565">
              <a:lnSpc>
                <a:spcPct val="100000"/>
              </a:lnSpc>
              <a:spcBef>
                <a:spcPts val="5"/>
              </a:spcBef>
              <a:buClr>
                <a:srgbClr val="FF0000"/>
              </a:buClr>
              <a:buChar char="•"/>
              <a:tabLst>
                <a:tab pos="328930" algn="l"/>
                <a:tab pos="329565" algn="l"/>
              </a:tabLst>
            </a:pPr>
            <a:r>
              <a:rPr dirty="0" sz="1550" spc="5">
                <a:latin typeface="Arial"/>
                <a:cs typeface="Arial"/>
              </a:rPr>
              <a:t>Verify </a:t>
            </a:r>
            <a:r>
              <a:rPr dirty="0" sz="1550" spc="10">
                <a:latin typeface="Arial"/>
                <a:cs typeface="Arial"/>
              </a:rPr>
              <a:t>your sequence values </a:t>
            </a:r>
            <a:r>
              <a:rPr dirty="0" sz="1550" spc="5">
                <a:latin typeface="Arial"/>
                <a:cs typeface="Arial"/>
              </a:rPr>
              <a:t>in </a:t>
            </a:r>
            <a:r>
              <a:rPr dirty="0" sz="1550" spc="10">
                <a:latin typeface="Arial"/>
                <a:cs typeface="Arial"/>
              </a:rPr>
              <a:t>the</a:t>
            </a:r>
            <a:r>
              <a:rPr dirty="0" sz="1550" spc="-20">
                <a:latin typeface="Arial"/>
                <a:cs typeface="Arial"/>
              </a:rPr>
              <a:t> </a:t>
            </a:r>
            <a:r>
              <a:rPr dirty="0" sz="1550" spc="10">
                <a:latin typeface="Courier New"/>
                <a:cs typeface="Courier New"/>
              </a:rPr>
              <a:t>USER_SEQUENCES</a:t>
            </a:r>
            <a:endParaRPr sz="1550">
              <a:latin typeface="Courier New"/>
              <a:cs typeface="Courier New"/>
            </a:endParaRPr>
          </a:p>
          <a:p>
            <a:pPr marL="328930">
              <a:lnSpc>
                <a:spcPct val="100000"/>
              </a:lnSpc>
              <a:spcBef>
                <a:spcPts val="140"/>
              </a:spcBef>
            </a:pPr>
            <a:r>
              <a:rPr dirty="0" sz="1550" spc="10">
                <a:latin typeface="Arial"/>
                <a:cs typeface="Arial"/>
              </a:rPr>
              <a:t>data </a:t>
            </a:r>
            <a:r>
              <a:rPr dirty="0" sz="1550" spc="5">
                <a:latin typeface="Arial"/>
                <a:cs typeface="Arial"/>
              </a:rPr>
              <a:t>dictionary</a:t>
            </a:r>
            <a:r>
              <a:rPr dirty="0" sz="1550" spc="-5">
                <a:latin typeface="Arial"/>
                <a:cs typeface="Arial"/>
              </a:rPr>
              <a:t> </a:t>
            </a:r>
            <a:r>
              <a:rPr dirty="0" sz="1550" spc="5">
                <a:latin typeface="Arial"/>
                <a:cs typeface="Arial"/>
              </a:rPr>
              <a:t>table.</a:t>
            </a:r>
            <a:endParaRPr sz="1550">
              <a:latin typeface="Arial"/>
              <a:cs typeface="Arial"/>
            </a:endParaRPr>
          </a:p>
        </p:txBody>
      </p:sp>
      <p:sp>
        <p:nvSpPr>
          <p:cNvPr id="7" name="object 7"/>
          <p:cNvSpPr txBox="1"/>
          <p:nvPr/>
        </p:nvSpPr>
        <p:spPr>
          <a:xfrm>
            <a:off x="1143761" y="3608314"/>
            <a:ext cx="5154930" cy="504825"/>
          </a:xfrm>
          <a:prstGeom prst="rect">
            <a:avLst/>
          </a:prstGeom>
        </p:spPr>
        <p:txBody>
          <a:bodyPr wrap="square" lIns="0" tIns="12065" rIns="0" bIns="0" rtlCol="0" vert="horz">
            <a:spAutoFit/>
          </a:bodyPr>
          <a:lstStyle/>
          <a:p>
            <a:pPr marL="328930" marR="5080" indent="-329565">
              <a:lnSpc>
                <a:spcPct val="101299"/>
              </a:lnSpc>
              <a:spcBef>
                <a:spcPts val="95"/>
              </a:spcBef>
              <a:buClr>
                <a:srgbClr val="FF0000"/>
              </a:buClr>
              <a:buChar char="•"/>
              <a:tabLst>
                <a:tab pos="328930" algn="l"/>
                <a:tab pos="329565" algn="l"/>
              </a:tabLst>
            </a:pPr>
            <a:r>
              <a:rPr dirty="0" sz="1550" spc="10">
                <a:latin typeface="Arial"/>
                <a:cs typeface="Arial"/>
              </a:rPr>
              <a:t>The </a:t>
            </a:r>
            <a:r>
              <a:rPr dirty="0" sz="1550" spc="10">
                <a:latin typeface="Courier New"/>
                <a:cs typeface="Courier New"/>
              </a:rPr>
              <a:t>LAST_NUMBER</a:t>
            </a:r>
            <a:r>
              <a:rPr dirty="0" sz="1550" spc="-480">
                <a:latin typeface="Courier New"/>
                <a:cs typeface="Courier New"/>
              </a:rPr>
              <a:t> </a:t>
            </a:r>
            <a:r>
              <a:rPr dirty="0" sz="1550" spc="10">
                <a:latin typeface="Arial"/>
                <a:cs typeface="Arial"/>
              </a:rPr>
              <a:t>column </a:t>
            </a:r>
            <a:r>
              <a:rPr dirty="0" sz="1550" spc="5">
                <a:latin typeface="Arial"/>
                <a:cs typeface="Arial"/>
              </a:rPr>
              <a:t>displays </a:t>
            </a:r>
            <a:r>
              <a:rPr dirty="0" sz="1550" spc="10">
                <a:latin typeface="Arial"/>
                <a:cs typeface="Arial"/>
              </a:rPr>
              <a:t>the next </a:t>
            </a:r>
            <a:r>
              <a:rPr dirty="0" sz="1550" spc="5">
                <a:latin typeface="Arial"/>
                <a:cs typeface="Arial"/>
              </a:rPr>
              <a:t>available  </a:t>
            </a:r>
            <a:r>
              <a:rPr dirty="0" sz="1550" spc="10">
                <a:latin typeface="Arial"/>
                <a:cs typeface="Arial"/>
              </a:rPr>
              <a:t>sequence number </a:t>
            </a:r>
            <a:r>
              <a:rPr dirty="0" sz="1550" spc="5">
                <a:latin typeface="Arial"/>
                <a:cs typeface="Arial"/>
              </a:rPr>
              <a:t>if </a:t>
            </a:r>
            <a:r>
              <a:rPr dirty="0" sz="1550" spc="10">
                <a:latin typeface="Courier New"/>
                <a:cs typeface="Courier New"/>
              </a:rPr>
              <a:t>NOCACHE</a:t>
            </a:r>
            <a:r>
              <a:rPr dirty="0" sz="1550" spc="-490">
                <a:latin typeface="Courier New"/>
                <a:cs typeface="Courier New"/>
              </a:rPr>
              <a:t> </a:t>
            </a:r>
            <a:r>
              <a:rPr dirty="0" sz="1550" spc="5">
                <a:latin typeface="Arial"/>
                <a:cs typeface="Arial"/>
              </a:rPr>
              <a:t>is specified.</a:t>
            </a:r>
            <a:endParaRPr sz="1550">
              <a:latin typeface="Arial"/>
              <a:cs typeface="Arial"/>
            </a:endParaRPr>
          </a:p>
        </p:txBody>
      </p:sp>
      <p:grpSp>
        <p:nvGrpSpPr>
          <p:cNvPr id="8" name="object 8"/>
          <p:cNvGrpSpPr/>
          <p:nvPr/>
        </p:nvGrpSpPr>
        <p:grpSpPr>
          <a:xfrm>
            <a:off x="1273492" y="2045398"/>
            <a:ext cx="5227320" cy="669925"/>
            <a:chOff x="1273492" y="2045398"/>
            <a:chExt cx="5227320" cy="669925"/>
          </a:xfrm>
        </p:grpSpPr>
        <p:sp>
          <p:nvSpPr>
            <p:cNvPr id="9" name="object 9"/>
            <p:cNvSpPr/>
            <p:nvPr/>
          </p:nvSpPr>
          <p:spPr>
            <a:xfrm>
              <a:off x="1283970" y="2055875"/>
              <a:ext cx="5206365" cy="648970"/>
            </a:xfrm>
            <a:custGeom>
              <a:avLst/>
              <a:gdLst/>
              <a:ahLst/>
              <a:cxnLst/>
              <a:rect l="l" t="t" r="r" b="b"/>
              <a:pathLst>
                <a:path w="5206365" h="648969">
                  <a:moveTo>
                    <a:pt x="5205984" y="0"/>
                  </a:moveTo>
                  <a:lnTo>
                    <a:pt x="0" y="0"/>
                  </a:lnTo>
                  <a:lnTo>
                    <a:pt x="0" y="648462"/>
                  </a:lnTo>
                  <a:lnTo>
                    <a:pt x="5205984" y="648462"/>
                  </a:lnTo>
                  <a:lnTo>
                    <a:pt x="5205984" y="0"/>
                  </a:lnTo>
                  <a:close/>
                </a:path>
              </a:pathLst>
            </a:custGeom>
            <a:solidFill>
              <a:srgbClr val="CCCCCC"/>
            </a:solidFill>
          </p:spPr>
          <p:txBody>
            <a:bodyPr wrap="square" lIns="0" tIns="0" rIns="0" bIns="0" rtlCol="0"/>
            <a:lstStyle/>
            <a:p/>
          </p:txBody>
        </p:sp>
        <p:sp>
          <p:nvSpPr>
            <p:cNvPr id="10" name="object 10"/>
            <p:cNvSpPr/>
            <p:nvPr/>
          </p:nvSpPr>
          <p:spPr>
            <a:xfrm>
              <a:off x="1283970" y="2055875"/>
              <a:ext cx="5206365" cy="648970"/>
            </a:xfrm>
            <a:custGeom>
              <a:avLst/>
              <a:gdLst/>
              <a:ahLst/>
              <a:cxnLst/>
              <a:rect l="l" t="t" r="r" b="b"/>
              <a:pathLst>
                <a:path w="5206365" h="648969">
                  <a:moveTo>
                    <a:pt x="5205984" y="0"/>
                  </a:moveTo>
                  <a:lnTo>
                    <a:pt x="0" y="0"/>
                  </a:lnTo>
                  <a:lnTo>
                    <a:pt x="0" y="648462"/>
                  </a:lnTo>
                  <a:lnTo>
                    <a:pt x="5205984" y="648462"/>
                  </a:lnTo>
                  <a:lnTo>
                    <a:pt x="5205984"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1360169" y="2053082"/>
            <a:ext cx="598805" cy="61468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SELECT</a:t>
            </a:r>
            <a:endParaRPr sz="1300">
              <a:latin typeface="Courier New"/>
              <a:cs typeface="Courier New"/>
            </a:endParaRPr>
          </a:p>
          <a:p>
            <a:pPr>
              <a:lnSpc>
                <a:spcPct val="100000"/>
              </a:lnSpc>
            </a:pPr>
            <a:endParaRPr sz="1350">
              <a:latin typeface="Courier New"/>
              <a:cs typeface="Courier New"/>
            </a:endParaRPr>
          </a:p>
          <a:p>
            <a:pPr>
              <a:lnSpc>
                <a:spcPct val="100000"/>
              </a:lnSpc>
            </a:pPr>
            <a:r>
              <a:rPr dirty="0" sz="1300" spc="-20" b="1">
                <a:latin typeface="Courier New"/>
                <a:cs typeface="Courier New"/>
              </a:rPr>
              <a:t>FROM</a:t>
            </a:r>
            <a:endParaRPr sz="1300">
              <a:latin typeface="Courier New"/>
              <a:cs typeface="Courier New"/>
            </a:endParaRPr>
          </a:p>
        </p:txBody>
      </p:sp>
      <p:sp>
        <p:nvSpPr>
          <p:cNvPr id="12" name="object 12"/>
          <p:cNvSpPr txBox="1"/>
          <p:nvPr/>
        </p:nvSpPr>
        <p:spPr>
          <a:xfrm>
            <a:off x="2217885" y="2053082"/>
            <a:ext cx="3528695" cy="614680"/>
          </a:xfrm>
          <a:prstGeom prst="rect">
            <a:avLst/>
          </a:prstGeom>
        </p:spPr>
        <p:txBody>
          <a:bodyPr wrap="square" lIns="0" tIns="13335" rIns="0" bIns="0" rtlCol="0" vert="horz">
            <a:spAutoFit/>
          </a:bodyPr>
          <a:lstStyle/>
          <a:p>
            <a:pPr marR="5080" indent="-635">
              <a:lnSpc>
                <a:spcPct val="99000"/>
              </a:lnSpc>
              <a:spcBef>
                <a:spcPts val="105"/>
              </a:spcBef>
            </a:pPr>
            <a:r>
              <a:rPr dirty="0" sz="1300" spc="-20" b="1">
                <a:latin typeface="Courier New"/>
                <a:cs typeface="Courier New"/>
              </a:rPr>
              <a:t>sequence_name, </a:t>
            </a:r>
            <a:r>
              <a:rPr dirty="0" sz="1300" spc="-15" b="1">
                <a:latin typeface="Courier New"/>
                <a:cs typeface="Courier New"/>
              </a:rPr>
              <a:t>min_value, </a:t>
            </a:r>
            <a:r>
              <a:rPr dirty="0" sz="1300" spc="-20" b="1">
                <a:latin typeface="Courier New"/>
                <a:cs typeface="Courier New"/>
              </a:rPr>
              <a:t>max_value,  increment_by, last_number  user_sequences;</a:t>
            </a:r>
            <a:endParaRPr sz="1300">
              <a:latin typeface="Courier New"/>
              <a:cs typeface="Courier New"/>
            </a:endParaRPr>
          </a:p>
        </p:txBody>
      </p:sp>
      <p:grpSp>
        <p:nvGrpSpPr>
          <p:cNvPr id="13" name="object 13"/>
          <p:cNvGrpSpPr/>
          <p:nvPr/>
        </p:nvGrpSpPr>
        <p:grpSpPr>
          <a:xfrm>
            <a:off x="1298829" y="2755011"/>
            <a:ext cx="5180965" cy="831850"/>
            <a:chOff x="1298829" y="2755011"/>
            <a:chExt cx="5180965" cy="831850"/>
          </a:xfrm>
        </p:grpSpPr>
        <p:sp>
          <p:nvSpPr>
            <p:cNvPr id="14" name="object 14"/>
            <p:cNvSpPr/>
            <p:nvPr/>
          </p:nvSpPr>
          <p:spPr>
            <a:xfrm>
              <a:off x="1306067" y="2762250"/>
              <a:ext cx="5167122" cy="817626"/>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1302257" y="2758440"/>
              <a:ext cx="5173980" cy="824865"/>
            </a:xfrm>
            <a:custGeom>
              <a:avLst/>
              <a:gdLst/>
              <a:ahLst/>
              <a:cxnLst/>
              <a:rect l="l" t="t" r="r" b="b"/>
              <a:pathLst>
                <a:path w="5173980" h="824864">
                  <a:moveTo>
                    <a:pt x="5173980" y="0"/>
                  </a:moveTo>
                  <a:lnTo>
                    <a:pt x="0" y="0"/>
                  </a:lnTo>
                  <a:lnTo>
                    <a:pt x="0" y="824484"/>
                  </a:lnTo>
                  <a:lnTo>
                    <a:pt x="5173980" y="824484"/>
                  </a:lnTo>
                  <a:lnTo>
                    <a:pt x="5173980" y="0"/>
                  </a:lnTo>
                  <a:close/>
                </a:path>
              </a:pathLst>
            </a:custGeom>
            <a:ln w="6857">
              <a:solidFill>
                <a:srgbClr val="000000"/>
              </a:solidFill>
            </a:ln>
          </p:spPr>
          <p:txBody>
            <a:bodyPr wrap="square" lIns="0" tIns="0" rIns="0" bIns="0" rtlCol="0"/>
            <a:lstStyle/>
            <a:p/>
          </p:txBody>
        </p:sp>
      </p:grpSp>
      <p:sp>
        <p:nvSpPr>
          <p:cNvPr id="16" name="object 16"/>
          <p:cNvSpPr txBox="1"/>
          <p:nvPr/>
        </p:nvSpPr>
        <p:spPr>
          <a:xfrm>
            <a:off x="594613" y="5611157"/>
            <a:ext cx="6355715" cy="184023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Confirming</a:t>
            </a:r>
            <a:r>
              <a:rPr dirty="0" sz="1300" spc="-5" b="1">
                <a:latin typeface="Arial"/>
                <a:cs typeface="Arial"/>
              </a:rPr>
              <a:t> Sequences</a:t>
            </a:r>
            <a:endParaRPr sz="1300">
              <a:latin typeface="Arial"/>
              <a:cs typeface="Arial"/>
            </a:endParaRPr>
          </a:p>
          <a:p>
            <a:pPr marL="136525" marR="5080">
              <a:lnSpc>
                <a:spcPts val="1480"/>
              </a:lnSpc>
              <a:spcBef>
                <a:spcPts val="475"/>
              </a:spcBef>
            </a:pPr>
            <a:r>
              <a:rPr dirty="0" sz="1300">
                <a:latin typeface="Times New Roman"/>
                <a:cs typeface="Times New Roman"/>
              </a:rPr>
              <a:t>After creating your sequence, it is documented in the data dictionary. Because a </a:t>
            </a:r>
            <a:r>
              <a:rPr dirty="0" sz="1300" spc="-5">
                <a:latin typeface="Times New Roman"/>
                <a:cs typeface="Times New Roman"/>
              </a:rPr>
              <a:t>sequence </a:t>
            </a:r>
            <a:r>
              <a:rPr dirty="0" sz="1300">
                <a:latin typeface="Times New Roman"/>
                <a:cs typeface="Times New Roman"/>
              </a:rPr>
              <a:t>is a  database object, you can identify it in the </a:t>
            </a:r>
            <a:r>
              <a:rPr dirty="0" sz="1300">
                <a:latin typeface="Courier New"/>
                <a:cs typeface="Courier New"/>
              </a:rPr>
              <a:t>USER_OBJECTS</a:t>
            </a:r>
            <a:r>
              <a:rPr dirty="0" sz="1300" spc="-480">
                <a:latin typeface="Courier New"/>
                <a:cs typeface="Courier New"/>
              </a:rPr>
              <a:t> </a:t>
            </a:r>
            <a:r>
              <a:rPr dirty="0" sz="1300">
                <a:latin typeface="Times New Roman"/>
                <a:cs typeface="Times New Roman"/>
              </a:rPr>
              <a:t>data dictionary table.</a:t>
            </a:r>
            <a:endParaRPr sz="1300">
              <a:latin typeface="Times New Roman"/>
              <a:cs typeface="Times New Roman"/>
            </a:endParaRPr>
          </a:p>
          <a:p>
            <a:pPr marL="136525">
              <a:lnSpc>
                <a:spcPct val="100000"/>
              </a:lnSpc>
              <a:spcBef>
                <a:spcPts val="355"/>
              </a:spcBef>
            </a:pPr>
            <a:r>
              <a:rPr dirty="0" sz="1300" spc="-5">
                <a:latin typeface="Times New Roman"/>
                <a:cs typeface="Times New Roman"/>
              </a:rPr>
              <a:t>You </a:t>
            </a:r>
            <a:r>
              <a:rPr dirty="0" sz="1300">
                <a:latin typeface="Times New Roman"/>
                <a:cs typeface="Times New Roman"/>
              </a:rPr>
              <a:t>can also confirm the settings of the sequence by selecting from the</a:t>
            </a:r>
            <a:r>
              <a:rPr dirty="0" sz="1300" spc="-35">
                <a:latin typeface="Times New Roman"/>
                <a:cs typeface="Times New Roman"/>
              </a:rPr>
              <a:t> </a:t>
            </a:r>
            <a:r>
              <a:rPr dirty="0" sz="1300">
                <a:latin typeface="Courier New"/>
                <a:cs typeface="Courier New"/>
              </a:rPr>
              <a:t>USER_SEQUENCES</a:t>
            </a:r>
            <a:endParaRPr sz="1300">
              <a:latin typeface="Courier New"/>
              <a:cs typeface="Courier New"/>
            </a:endParaRPr>
          </a:p>
          <a:p>
            <a:pPr marL="136525">
              <a:lnSpc>
                <a:spcPct val="100000"/>
              </a:lnSpc>
              <a:spcBef>
                <a:spcPts val="70"/>
              </a:spcBef>
            </a:pPr>
            <a:r>
              <a:rPr dirty="0" sz="1300">
                <a:latin typeface="Times New Roman"/>
                <a:cs typeface="Times New Roman"/>
              </a:rPr>
              <a:t>data dictionary</a:t>
            </a:r>
            <a:r>
              <a:rPr dirty="0" sz="1300" spc="-5">
                <a:latin typeface="Times New Roman"/>
                <a:cs typeface="Times New Roman"/>
              </a:rPr>
              <a:t> </a:t>
            </a:r>
            <a:r>
              <a:rPr dirty="0" sz="1300">
                <a:latin typeface="Times New Roman"/>
                <a:cs typeface="Times New Roman"/>
              </a:rPr>
              <a:t>view.</a:t>
            </a:r>
            <a:endParaRPr sz="1300">
              <a:latin typeface="Times New Roman"/>
              <a:cs typeface="Times New Roman"/>
            </a:endParaRPr>
          </a:p>
          <a:p>
            <a:pPr marL="136525">
              <a:lnSpc>
                <a:spcPct val="100000"/>
              </a:lnSpc>
              <a:spcBef>
                <a:spcPts val="390"/>
              </a:spcBef>
            </a:pPr>
            <a:r>
              <a:rPr dirty="0" sz="1300" spc="-5" b="1">
                <a:latin typeface="Times New Roman"/>
                <a:cs typeface="Times New Roman"/>
              </a:rPr>
              <a:t>Viewing the Next Available Sequence Value Without </a:t>
            </a:r>
            <a:r>
              <a:rPr dirty="0" sz="1300" b="1">
                <a:latin typeface="Times New Roman"/>
                <a:cs typeface="Times New Roman"/>
              </a:rPr>
              <a:t>Incrementing</a:t>
            </a:r>
            <a:r>
              <a:rPr dirty="0" sz="1300" spc="-15" b="1">
                <a:latin typeface="Times New Roman"/>
                <a:cs typeface="Times New Roman"/>
              </a:rPr>
              <a:t> </a:t>
            </a:r>
            <a:r>
              <a:rPr dirty="0" sz="1300" spc="-5" b="1">
                <a:latin typeface="Times New Roman"/>
                <a:cs typeface="Times New Roman"/>
              </a:rPr>
              <a:t>It</a:t>
            </a:r>
            <a:endParaRPr sz="1300">
              <a:latin typeface="Times New Roman"/>
              <a:cs typeface="Times New Roman"/>
            </a:endParaRPr>
          </a:p>
          <a:p>
            <a:pPr marL="136525" marR="12700">
              <a:lnSpc>
                <a:spcPct val="100000"/>
              </a:lnSpc>
              <a:spcBef>
                <a:spcPts val="315"/>
              </a:spcBef>
            </a:pPr>
            <a:r>
              <a:rPr dirty="0" sz="1300">
                <a:latin typeface="Times New Roman"/>
                <a:cs typeface="Times New Roman"/>
              </a:rPr>
              <a:t>If the sequence was created with </a:t>
            </a:r>
            <a:r>
              <a:rPr dirty="0" sz="1300">
                <a:latin typeface="Courier New"/>
                <a:cs typeface="Courier New"/>
              </a:rPr>
              <a:t>NOCACHE</a:t>
            </a:r>
            <a:r>
              <a:rPr dirty="0" sz="1300">
                <a:latin typeface="Times New Roman"/>
                <a:cs typeface="Times New Roman"/>
              </a:rPr>
              <a:t>, it is </a:t>
            </a:r>
            <a:r>
              <a:rPr dirty="0" sz="1300" spc="-5">
                <a:latin typeface="Times New Roman"/>
                <a:cs typeface="Times New Roman"/>
              </a:rPr>
              <a:t>possible </a:t>
            </a:r>
            <a:r>
              <a:rPr dirty="0" sz="1300">
                <a:latin typeface="Times New Roman"/>
                <a:cs typeface="Times New Roman"/>
              </a:rPr>
              <a:t>to view the next available sequence  value without incrementing it by querying the </a:t>
            </a:r>
            <a:r>
              <a:rPr dirty="0" sz="1300">
                <a:latin typeface="Courier New"/>
                <a:cs typeface="Courier New"/>
              </a:rPr>
              <a:t>USER_SEQUENCES</a:t>
            </a:r>
            <a:r>
              <a:rPr dirty="0" sz="1300" spc="-470">
                <a:latin typeface="Courier New"/>
                <a:cs typeface="Courier New"/>
              </a:rPr>
              <a:t> </a:t>
            </a:r>
            <a:r>
              <a:rPr dirty="0" sz="1300">
                <a:latin typeface="Times New Roman"/>
                <a:cs typeface="Times New Roman"/>
              </a:rPr>
              <a:t>table.</a:t>
            </a:r>
            <a:endParaRPr sz="1300">
              <a:latin typeface="Times New Roman"/>
              <a:cs typeface="Times New Roman"/>
            </a:endParaRPr>
          </a:p>
        </p:txBody>
      </p:sp>
      <p:sp>
        <p:nvSpPr>
          <p:cNvPr id="18" name="object 1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9" name="object 1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7</a:t>
            </a:r>
            <a:r>
              <a:rPr dirty="0" sz="800" spc="-114"/>
              <a:t>Contact</a:t>
            </a:r>
            <a:endParaRPr sz="800">
              <a:latin typeface="Arial"/>
              <a:cs typeface="Arial"/>
            </a:endParaRPr>
          </a:p>
        </p:txBody>
      </p:sp>
      <p:sp>
        <p:nvSpPr>
          <p:cNvPr id="20" name="object 2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Synonym</a:t>
            </a:r>
            <a:r>
              <a:rPr dirty="0" sz="1850" spc="-5" b="1">
                <a:latin typeface="Arial"/>
                <a:cs typeface="Arial"/>
              </a:rPr>
              <a:t> </a:t>
            </a:r>
            <a:r>
              <a:rPr dirty="0" sz="1850" b="1">
                <a:latin typeface="Arial"/>
                <a:cs typeface="Arial"/>
              </a:rPr>
              <a:t>Information</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243583" y="1828038"/>
            <a:ext cx="5198745" cy="262255"/>
          </a:xfrm>
          <a:prstGeom prst="rect">
            <a:avLst/>
          </a:prstGeom>
          <a:solidFill>
            <a:srgbClr val="CCCCCC"/>
          </a:solidFill>
          <a:ln w="20574">
            <a:solidFill>
              <a:srgbClr val="000000"/>
            </a:solidFill>
          </a:ln>
        </p:spPr>
        <p:txBody>
          <a:bodyPr wrap="square" lIns="0" tIns="11430" rIns="0" bIns="0" rtlCol="0" vert="horz">
            <a:spAutoFit/>
          </a:bodyPr>
          <a:lstStyle/>
          <a:p>
            <a:pPr marL="75565">
              <a:lnSpc>
                <a:spcPct val="100000"/>
              </a:lnSpc>
              <a:spcBef>
                <a:spcPts val="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user_synonyms</a:t>
            </a:r>
            <a:endParaRPr sz="1300">
              <a:latin typeface="Courier New"/>
              <a:cs typeface="Courier New"/>
            </a:endParaRPr>
          </a:p>
        </p:txBody>
      </p:sp>
      <p:grpSp>
        <p:nvGrpSpPr>
          <p:cNvPr id="5" name="object 5"/>
          <p:cNvGrpSpPr/>
          <p:nvPr/>
        </p:nvGrpSpPr>
        <p:grpSpPr>
          <a:xfrm>
            <a:off x="1233297" y="3191636"/>
            <a:ext cx="5219065" cy="480059"/>
            <a:chOff x="1233297" y="3191636"/>
            <a:chExt cx="5219065" cy="480059"/>
          </a:xfrm>
        </p:grpSpPr>
        <p:sp>
          <p:nvSpPr>
            <p:cNvPr id="6" name="object 6"/>
            <p:cNvSpPr/>
            <p:nvPr/>
          </p:nvSpPr>
          <p:spPr>
            <a:xfrm>
              <a:off x="1243584" y="3201923"/>
              <a:ext cx="5198745" cy="459740"/>
            </a:xfrm>
            <a:custGeom>
              <a:avLst/>
              <a:gdLst/>
              <a:ahLst/>
              <a:cxnLst/>
              <a:rect l="l" t="t" r="r" b="b"/>
              <a:pathLst>
                <a:path w="5198745" h="459739">
                  <a:moveTo>
                    <a:pt x="5198364" y="0"/>
                  </a:moveTo>
                  <a:lnTo>
                    <a:pt x="0" y="0"/>
                  </a:lnTo>
                  <a:lnTo>
                    <a:pt x="0" y="459486"/>
                  </a:lnTo>
                  <a:lnTo>
                    <a:pt x="5198364" y="459486"/>
                  </a:lnTo>
                  <a:lnTo>
                    <a:pt x="5198364" y="0"/>
                  </a:lnTo>
                  <a:close/>
                </a:path>
              </a:pathLst>
            </a:custGeom>
            <a:solidFill>
              <a:srgbClr val="CCCCCC"/>
            </a:solidFill>
          </p:spPr>
          <p:txBody>
            <a:bodyPr wrap="square" lIns="0" tIns="0" rIns="0" bIns="0" rtlCol="0"/>
            <a:lstStyle/>
            <a:p/>
          </p:txBody>
        </p:sp>
        <p:sp>
          <p:nvSpPr>
            <p:cNvPr id="7" name="object 7"/>
            <p:cNvSpPr/>
            <p:nvPr/>
          </p:nvSpPr>
          <p:spPr>
            <a:xfrm>
              <a:off x="1243584" y="3201923"/>
              <a:ext cx="5198745" cy="459740"/>
            </a:xfrm>
            <a:custGeom>
              <a:avLst/>
              <a:gdLst/>
              <a:ahLst/>
              <a:cxnLst/>
              <a:rect l="l" t="t" r="r" b="b"/>
              <a:pathLst>
                <a:path w="5198745" h="459739">
                  <a:moveTo>
                    <a:pt x="5198364" y="0"/>
                  </a:moveTo>
                  <a:lnTo>
                    <a:pt x="0" y="0"/>
                  </a:lnTo>
                  <a:lnTo>
                    <a:pt x="0" y="459486"/>
                  </a:lnTo>
                  <a:lnTo>
                    <a:pt x="5198364" y="459486"/>
                  </a:lnTo>
                  <a:lnTo>
                    <a:pt x="5198364" y="0"/>
                  </a:lnTo>
                  <a:close/>
                </a:path>
              </a:pathLst>
            </a:custGeom>
            <a:ln w="20574">
              <a:solidFill>
                <a:srgbClr val="000000"/>
              </a:solidFill>
            </a:ln>
          </p:spPr>
          <p:txBody>
            <a:bodyPr wrap="square" lIns="0" tIns="0" rIns="0" bIns="0" rtlCol="0"/>
            <a:lstStyle/>
            <a:p/>
          </p:txBody>
        </p:sp>
      </p:grpSp>
      <p:sp>
        <p:nvSpPr>
          <p:cNvPr id="8" name="object 8"/>
          <p:cNvSpPr txBox="1"/>
          <p:nvPr/>
        </p:nvSpPr>
        <p:spPr>
          <a:xfrm>
            <a:off x="1319783" y="3202939"/>
            <a:ext cx="7943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SELECT</a:t>
            </a:r>
            <a:r>
              <a:rPr dirty="0" sz="1300" spc="-100" b="1">
                <a:latin typeface="Courier New"/>
                <a:cs typeface="Courier New"/>
              </a:rPr>
              <a:t> </a:t>
            </a:r>
            <a:r>
              <a:rPr dirty="0" sz="1300" spc="-10" b="1">
                <a:latin typeface="Courier New"/>
                <a:cs typeface="Courier New"/>
              </a:rPr>
              <a:t>*</a:t>
            </a:r>
            <a:endParaRPr sz="1300">
              <a:latin typeface="Courier New"/>
              <a:cs typeface="Courier New"/>
            </a:endParaRPr>
          </a:p>
        </p:txBody>
      </p:sp>
      <p:sp>
        <p:nvSpPr>
          <p:cNvPr id="9" name="object 9"/>
          <p:cNvSpPr txBox="1"/>
          <p:nvPr/>
        </p:nvSpPr>
        <p:spPr>
          <a:xfrm>
            <a:off x="1319783" y="3399535"/>
            <a:ext cx="2063114" cy="222250"/>
          </a:xfrm>
          <a:prstGeom prst="rect">
            <a:avLst/>
          </a:prstGeom>
        </p:spPr>
        <p:txBody>
          <a:bodyPr wrap="square" lIns="0" tIns="11430" rIns="0" bIns="0" rtlCol="0" vert="horz">
            <a:spAutoFit/>
          </a:bodyPr>
          <a:lstStyle/>
          <a:p>
            <a:pPr>
              <a:lnSpc>
                <a:spcPct val="100000"/>
              </a:lnSpc>
              <a:spcBef>
                <a:spcPts val="90"/>
              </a:spcBef>
              <a:tabLst>
                <a:tab pos="682625" algn="l"/>
              </a:tabLst>
            </a:pPr>
            <a:r>
              <a:rPr dirty="0" sz="1300" spc="-15" b="1">
                <a:latin typeface="Courier New"/>
                <a:cs typeface="Courier New"/>
              </a:rPr>
              <a:t>FROM	</a:t>
            </a:r>
            <a:r>
              <a:rPr dirty="0" sz="1300" spc="-20" b="1">
                <a:latin typeface="Courier New"/>
                <a:cs typeface="Courier New"/>
              </a:rPr>
              <a:t>user_synonyms;</a:t>
            </a:r>
            <a:endParaRPr sz="1300">
              <a:latin typeface="Courier New"/>
              <a:cs typeface="Courier New"/>
            </a:endParaRPr>
          </a:p>
        </p:txBody>
      </p:sp>
      <p:grpSp>
        <p:nvGrpSpPr>
          <p:cNvPr id="10" name="object 10"/>
          <p:cNvGrpSpPr/>
          <p:nvPr/>
        </p:nvGrpSpPr>
        <p:grpSpPr>
          <a:xfrm>
            <a:off x="1263015" y="2222373"/>
            <a:ext cx="3129280" cy="775335"/>
            <a:chOff x="1263015" y="2222373"/>
            <a:chExt cx="3129280" cy="775335"/>
          </a:xfrm>
        </p:grpSpPr>
        <p:sp>
          <p:nvSpPr>
            <p:cNvPr id="11" name="object 11"/>
            <p:cNvSpPr/>
            <p:nvPr/>
          </p:nvSpPr>
          <p:spPr>
            <a:xfrm>
              <a:off x="1270253" y="2229612"/>
              <a:ext cx="3115056" cy="761238"/>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266443" y="2225802"/>
              <a:ext cx="3122295" cy="768350"/>
            </a:xfrm>
            <a:custGeom>
              <a:avLst/>
              <a:gdLst/>
              <a:ahLst/>
              <a:cxnLst/>
              <a:rect l="l" t="t" r="r" b="b"/>
              <a:pathLst>
                <a:path w="3122295" h="768350">
                  <a:moveTo>
                    <a:pt x="3121914" y="0"/>
                  </a:moveTo>
                  <a:lnTo>
                    <a:pt x="0" y="0"/>
                  </a:lnTo>
                  <a:lnTo>
                    <a:pt x="0" y="768096"/>
                  </a:lnTo>
                  <a:lnTo>
                    <a:pt x="3121914" y="768096"/>
                  </a:lnTo>
                  <a:lnTo>
                    <a:pt x="3121914" y="0"/>
                  </a:lnTo>
                  <a:close/>
                </a:path>
              </a:pathLst>
            </a:custGeom>
            <a:ln w="6857">
              <a:solidFill>
                <a:srgbClr val="000000"/>
              </a:solidFill>
            </a:ln>
          </p:spPr>
          <p:txBody>
            <a:bodyPr wrap="square" lIns="0" tIns="0" rIns="0" bIns="0" rtlCol="0"/>
            <a:lstStyle/>
            <a:p/>
          </p:txBody>
        </p:sp>
      </p:grpSp>
      <p:grpSp>
        <p:nvGrpSpPr>
          <p:cNvPr id="13" name="object 13"/>
          <p:cNvGrpSpPr/>
          <p:nvPr/>
        </p:nvGrpSpPr>
        <p:grpSpPr>
          <a:xfrm>
            <a:off x="1263015" y="3820286"/>
            <a:ext cx="3578860" cy="340995"/>
            <a:chOff x="1263015" y="3820286"/>
            <a:chExt cx="3578860" cy="340995"/>
          </a:xfrm>
        </p:grpSpPr>
        <p:sp>
          <p:nvSpPr>
            <p:cNvPr id="14" name="object 14"/>
            <p:cNvSpPr/>
            <p:nvPr/>
          </p:nvSpPr>
          <p:spPr>
            <a:xfrm>
              <a:off x="1270253" y="3827525"/>
              <a:ext cx="3564636" cy="326898"/>
            </a:xfrm>
            <a:prstGeom prst="rect">
              <a:avLst/>
            </a:prstGeom>
            <a:blipFill>
              <a:blip r:embed="rId4" cstate="print"/>
              <a:stretch>
                <a:fillRect/>
              </a:stretch>
            </a:blipFill>
          </p:spPr>
          <p:txBody>
            <a:bodyPr wrap="square" lIns="0" tIns="0" rIns="0" bIns="0" rtlCol="0"/>
            <a:lstStyle/>
            <a:p/>
          </p:txBody>
        </p:sp>
        <p:sp>
          <p:nvSpPr>
            <p:cNvPr id="15" name="object 15"/>
            <p:cNvSpPr/>
            <p:nvPr/>
          </p:nvSpPr>
          <p:spPr>
            <a:xfrm>
              <a:off x="1266443" y="3823715"/>
              <a:ext cx="3571875" cy="334010"/>
            </a:xfrm>
            <a:custGeom>
              <a:avLst/>
              <a:gdLst/>
              <a:ahLst/>
              <a:cxnLst/>
              <a:rect l="l" t="t" r="r" b="b"/>
              <a:pathLst>
                <a:path w="3571875" h="334010">
                  <a:moveTo>
                    <a:pt x="3571494" y="0"/>
                  </a:moveTo>
                  <a:lnTo>
                    <a:pt x="0" y="0"/>
                  </a:lnTo>
                  <a:lnTo>
                    <a:pt x="0" y="333756"/>
                  </a:lnTo>
                  <a:lnTo>
                    <a:pt x="3571494" y="333756"/>
                  </a:lnTo>
                  <a:lnTo>
                    <a:pt x="3571494" y="0"/>
                  </a:lnTo>
                  <a:close/>
                </a:path>
              </a:pathLst>
            </a:custGeom>
            <a:ln w="6857">
              <a:solidFill>
                <a:srgbClr val="000000"/>
              </a:solidFill>
            </a:ln>
          </p:spPr>
          <p:txBody>
            <a:bodyPr wrap="square" lIns="0" tIns="0" rIns="0" bIns="0" rtlCol="0"/>
            <a:lstStyle/>
            <a:p/>
          </p:txBody>
        </p:sp>
      </p:grpSp>
      <p:sp>
        <p:nvSpPr>
          <p:cNvPr id="16" name="object 16"/>
          <p:cNvSpPr txBox="1"/>
          <p:nvPr/>
        </p:nvSpPr>
        <p:spPr>
          <a:xfrm>
            <a:off x="594613" y="5593638"/>
            <a:ext cx="6567170" cy="2401570"/>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USER_SYNONYMS</a:t>
            </a:r>
            <a:r>
              <a:rPr dirty="0" sz="1300" spc="-420" b="1">
                <a:latin typeface="Courier New"/>
                <a:cs typeface="Courier New"/>
              </a:rPr>
              <a:t> </a:t>
            </a:r>
            <a:r>
              <a:rPr dirty="0" sz="1300" spc="-5" b="1">
                <a:latin typeface="Arial"/>
                <a:cs typeface="Arial"/>
              </a:rPr>
              <a:t>View</a:t>
            </a:r>
            <a:endParaRPr sz="1300">
              <a:latin typeface="Arial"/>
              <a:cs typeface="Arial"/>
            </a:endParaRPr>
          </a:p>
          <a:p>
            <a:pPr marL="136525" marR="98425">
              <a:lnSpc>
                <a:spcPct val="104600"/>
              </a:lnSpc>
              <a:spcBef>
                <a:spcPts val="315"/>
              </a:spcBef>
            </a:pPr>
            <a:r>
              <a:rPr dirty="0" sz="1300">
                <a:latin typeface="Times New Roman"/>
                <a:cs typeface="Times New Roman"/>
              </a:rPr>
              <a:t>The </a:t>
            </a:r>
            <a:r>
              <a:rPr dirty="0" sz="1300">
                <a:latin typeface="Courier New"/>
                <a:cs typeface="Courier New"/>
              </a:rPr>
              <a:t>USER_SYNONYMS</a:t>
            </a:r>
            <a:r>
              <a:rPr dirty="0" sz="1300" spc="-450">
                <a:latin typeface="Courier New"/>
                <a:cs typeface="Courier New"/>
              </a:rPr>
              <a:t> </a:t>
            </a:r>
            <a:r>
              <a:rPr dirty="0" sz="1300">
                <a:latin typeface="Times New Roman"/>
                <a:cs typeface="Times New Roman"/>
              </a:rPr>
              <a:t>dictionary view describes private </a:t>
            </a:r>
            <a:r>
              <a:rPr dirty="0" sz="1300" spc="-5">
                <a:latin typeface="Times New Roman"/>
                <a:cs typeface="Times New Roman"/>
              </a:rPr>
              <a:t>synonyms (synonyms that are owned  </a:t>
            </a:r>
            <a:r>
              <a:rPr dirty="0" sz="1300">
                <a:latin typeface="Times New Roman"/>
                <a:cs typeface="Times New Roman"/>
              </a:rPr>
              <a:t>by</a:t>
            </a:r>
            <a:r>
              <a:rPr dirty="0" sz="1300" spc="-15">
                <a:latin typeface="Times New Roman"/>
                <a:cs typeface="Times New Roman"/>
              </a:rPr>
              <a:t> </a:t>
            </a:r>
            <a:r>
              <a:rPr dirty="0" sz="1300">
                <a:latin typeface="Times New Roman"/>
                <a:cs typeface="Times New Roman"/>
              </a:rPr>
              <a:t>you).</a:t>
            </a:r>
            <a:endParaRPr sz="1300">
              <a:latin typeface="Times New Roman"/>
              <a:cs typeface="Times New Roman"/>
            </a:endParaRPr>
          </a:p>
          <a:p>
            <a:pPr marL="136525" marR="5080">
              <a:lnSpc>
                <a:spcPct val="102299"/>
              </a:lnSpc>
              <a:spcBef>
                <a:spcPts val="284"/>
              </a:spcBef>
            </a:pPr>
            <a:r>
              <a:rPr dirty="0" sz="1300" spc="-5">
                <a:latin typeface="Times New Roman"/>
                <a:cs typeface="Times New Roman"/>
              </a:rPr>
              <a:t>You can </a:t>
            </a:r>
            <a:r>
              <a:rPr dirty="0" sz="1300">
                <a:latin typeface="Times New Roman"/>
                <a:cs typeface="Times New Roman"/>
              </a:rPr>
              <a:t>query this view to </a:t>
            </a:r>
            <a:r>
              <a:rPr dirty="0" sz="1300" spc="-5">
                <a:latin typeface="Times New Roman"/>
                <a:cs typeface="Times New Roman"/>
              </a:rPr>
              <a:t>find your synonyms. You </a:t>
            </a:r>
            <a:r>
              <a:rPr dirty="0" sz="1300">
                <a:latin typeface="Times New Roman"/>
                <a:cs typeface="Times New Roman"/>
              </a:rPr>
              <a:t>can </a:t>
            </a:r>
            <a:r>
              <a:rPr dirty="0" sz="1300" spc="-5">
                <a:latin typeface="Times New Roman"/>
                <a:cs typeface="Times New Roman"/>
              </a:rPr>
              <a:t>query </a:t>
            </a:r>
            <a:r>
              <a:rPr dirty="0" sz="1300">
                <a:latin typeface="Courier New"/>
                <a:cs typeface="Courier New"/>
              </a:rPr>
              <a:t>ALL_SYNONYMS</a:t>
            </a:r>
            <a:r>
              <a:rPr dirty="0" sz="1300" spc="-465">
                <a:latin typeface="Courier New"/>
                <a:cs typeface="Courier New"/>
              </a:rPr>
              <a:t> </a:t>
            </a:r>
            <a:r>
              <a:rPr dirty="0" sz="1300">
                <a:latin typeface="Times New Roman"/>
                <a:cs typeface="Times New Roman"/>
              </a:rPr>
              <a:t>to find out the  name of all of the synonyms that are available to you and the objects on which these synonyms  apply.</a:t>
            </a:r>
            <a:endParaRPr sz="1300">
              <a:latin typeface="Times New Roman"/>
              <a:cs typeface="Times New Roman"/>
            </a:endParaRPr>
          </a:p>
          <a:p>
            <a:pPr marL="136525">
              <a:lnSpc>
                <a:spcPts val="1520"/>
              </a:lnSpc>
              <a:spcBef>
                <a:spcPts val="390"/>
              </a:spcBef>
            </a:pPr>
            <a:r>
              <a:rPr dirty="0" sz="1300">
                <a:latin typeface="Times New Roman"/>
                <a:cs typeface="Times New Roman"/>
              </a:rPr>
              <a:t>The columns in this view</a:t>
            </a:r>
            <a:r>
              <a:rPr dirty="0" sz="1300" spc="-10">
                <a:latin typeface="Times New Roman"/>
                <a:cs typeface="Times New Roman"/>
              </a:rPr>
              <a:t> </a:t>
            </a:r>
            <a:r>
              <a:rPr dirty="0" sz="1300">
                <a:latin typeface="Times New Roman"/>
                <a:cs typeface="Times New Roman"/>
              </a:rPr>
              <a:t>are:</a:t>
            </a:r>
            <a:endParaRPr sz="1300">
              <a:latin typeface="Times New Roman"/>
              <a:cs typeface="Times New Roman"/>
            </a:endParaRPr>
          </a:p>
          <a:p>
            <a:pPr marL="445770" indent="-186690">
              <a:lnSpc>
                <a:spcPts val="1520"/>
              </a:lnSpc>
              <a:buSzPct val="65384"/>
              <a:buFont typeface="Times New Roman"/>
              <a:buChar char="•"/>
              <a:tabLst>
                <a:tab pos="445770" algn="l"/>
                <a:tab pos="446405" algn="l"/>
              </a:tabLst>
            </a:pPr>
            <a:r>
              <a:rPr dirty="0" sz="1300" b="1">
                <a:latin typeface="Courier New"/>
                <a:cs typeface="Courier New"/>
              </a:rPr>
              <a:t>SYNONYM_NAME</a:t>
            </a:r>
            <a:r>
              <a:rPr dirty="0" sz="1300" b="1">
                <a:latin typeface="Times New Roman"/>
                <a:cs typeface="Times New Roman"/>
              </a:rPr>
              <a:t>: </a:t>
            </a:r>
            <a:r>
              <a:rPr dirty="0" sz="1300">
                <a:latin typeface="Times New Roman"/>
                <a:cs typeface="Times New Roman"/>
              </a:rPr>
              <a:t>Name of the</a:t>
            </a:r>
            <a:r>
              <a:rPr dirty="0" sz="1300" spc="-10">
                <a:latin typeface="Times New Roman"/>
                <a:cs typeface="Times New Roman"/>
              </a:rPr>
              <a:t> </a:t>
            </a:r>
            <a:r>
              <a:rPr dirty="0" sz="1300">
                <a:latin typeface="Times New Roman"/>
                <a:cs typeface="Times New Roman"/>
              </a:rPr>
              <a:t>synonym</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b="1">
                <a:latin typeface="Courier New"/>
                <a:cs typeface="Courier New"/>
              </a:rPr>
              <a:t>TABLE_OWNER</a:t>
            </a:r>
            <a:r>
              <a:rPr dirty="0" sz="1300" b="1">
                <a:latin typeface="Times New Roman"/>
                <a:cs typeface="Times New Roman"/>
              </a:rPr>
              <a:t>: </a:t>
            </a:r>
            <a:r>
              <a:rPr dirty="0" sz="1300" spc="-5">
                <a:latin typeface="Times New Roman"/>
                <a:cs typeface="Times New Roman"/>
              </a:rPr>
              <a:t>Owner of </a:t>
            </a:r>
            <a:r>
              <a:rPr dirty="0" sz="1300">
                <a:latin typeface="Times New Roman"/>
                <a:cs typeface="Times New Roman"/>
              </a:rPr>
              <a:t>the </a:t>
            </a:r>
            <a:r>
              <a:rPr dirty="0" sz="1300" spc="-5">
                <a:latin typeface="Times New Roman"/>
                <a:cs typeface="Times New Roman"/>
              </a:rPr>
              <a:t>object </a:t>
            </a:r>
            <a:r>
              <a:rPr dirty="0" sz="1300">
                <a:latin typeface="Times New Roman"/>
                <a:cs typeface="Times New Roman"/>
              </a:rPr>
              <a:t>that is referenced by the</a:t>
            </a:r>
            <a:r>
              <a:rPr dirty="0" sz="1300" spc="-10">
                <a:latin typeface="Times New Roman"/>
                <a:cs typeface="Times New Roman"/>
              </a:rPr>
              <a:t> </a:t>
            </a:r>
            <a:r>
              <a:rPr dirty="0" sz="1300">
                <a:latin typeface="Times New Roman"/>
                <a:cs typeface="Times New Roman"/>
              </a:rPr>
              <a:t>synonym</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b="1">
                <a:latin typeface="Courier New"/>
                <a:cs typeface="Courier New"/>
              </a:rPr>
              <a:t>TABLE_NAME</a:t>
            </a:r>
            <a:r>
              <a:rPr dirty="0" sz="1300" b="1">
                <a:latin typeface="Times New Roman"/>
                <a:cs typeface="Times New Roman"/>
              </a:rPr>
              <a:t>: </a:t>
            </a:r>
            <a:r>
              <a:rPr dirty="0" sz="1300">
                <a:latin typeface="Times New Roman"/>
                <a:cs typeface="Times New Roman"/>
              </a:rPr>
              <a:t>Name of the table or view that is referenced by the</a:t>
            </a:r>
            <a:r>
              <a:rPr dirty="0" sz="1300" spc="-20">
                <a:latin typeface="Times New Roman"/>
                <a:cs typeface="Times New Roman"/>
              </a:rPr>
              <a:t> </a:t>
            </a:r>
            <a:r>
              <a:rPr dirty="0" sz="1300">
                <a:latin typeface="Times New Roman"/>
                <a:cs typeface="Times New Roman"/>
              </a:rPr>
              <a:t>synonym</a:t>
            </a:r>
            <a:endParaRPr sz="1300">
              <a:latin typeface="Times New Roman"/>
              <a:cs typeface="Times New Roman"/>
            </a:endParaRPr>
          </a:p>
          <a:p>
            <a:pPr marL="445770" indent="-186690">
              <a:lnSpc>
                <a:spcPct val="100000"/>
              </a:lnSpc>
              <a:buSzPct val="65384"/>
              <a:buFont typeface="Times New Roman"/>
              <a:buChar char="•"/>
              <a:tabLst>
                <a:tab pos="445770" algn="l"/>
                <a:tab pos="446405" algn="l"/>
              </a:tabLst>
            </a:pPr>
            <a:r>
              <a:rPr dirty="0" sz="1300" b="1">
                <a:latin typeface="Courier New"/>
                <a:cs typeface="Courier New"/>
              </a:rPr>
              <a:t>DB_LINK</a:t>
            </a:r>
            <a:r>
              <a:rPr dirty="0" sz="1300" b="1">
                <a:latin typeface="Times New Roman"/>
                <a:cs typeface="Times New Roman"/>
              </a:rPr>
              <a:t>: </a:t>
            </a:r>
            <a:r>
              <a:rPr dirty="0" sz="1300">
                <a:latin typeface="Times New Roman"/>
                <a:cs typeface="Times New Roman"/>
              </a:rPr>
              <a:t>Name of the database link reference (if</a:t>
            </a:r>
            <a:r>
              <a:rPr dirty="0" sz="1300" spc="-5">
                <a:latin typeface="Times New Roman"/>
                <a:cs typeface="Times New Roman"/>
              </a:rPr>
              <a:t> </a:t>
            </a:r>
            <a:r>
              <a:rPr dirty="0" sz="1300">
                <a:latin typeface="Times New Roman"/>
                <a:cs typeface="Times New Roman"/>
              </a:rPr>
              <a:t>any)</a:t>
            </a:r>
            <a:endParaRPr sz="1300">
              <a:latin typeface="Times New Roman"/>
              <a:cs typeface="Times New Roman"/>
            </a:endParaRPr>
          </a:p>
        </p:txBody>
      </p:sp>
      <p:sp>
        <p:nvSpPr>
          <p:cNvPr id="18" name="object 1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9" name="object 1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8</a:t>
            </a:r>
            <a:r>
              <a:rPr dirty="0" sz="800" spc="-114"/>
              <a:t>Contact</a:t>
            </a:r>
            <a:endParaRPr sz="800">
              <a:latin typeface="Arial"/>
              <a:cs typeface="Arial"/>
            </a:endParaRPr>
          </a:p>
        </p:txBody>
      </p:sp>
      <p:sp>
        <p:nvSpPr>
          <p:cNvPr id="20" name="object 2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9</a:t>
            </a:r>
            <a:r>
              <a:rPr dirty="0" sz="800" spc="-114"/>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389245" cy="1211580"/>
          </a:xfrm>
          <a:prstGeom prst="rect">
            <a:avLst/>
          </a:prstGeom>
        </p:spPr>
        <p:txBody>
          <a:bodyPr wrap="square" lIns="0" tIns="13970" rIns="0" bIns="0" rtlCol="0" vert="horz">
            <a:spAutoFit/>
          </a:bodyPr>
          <a:lstStyle/>
          <a:p>
            <a:pPr algn="ctr" marL="90805">
              <a:lnSpc>
                <a:spcPct val="100000"/>
              </a:lnSpc>
              <a:spcBef>
                <a:spcPts val="110"/>
              </a:spcBef>
            </a:pPr>
            <a:r>
              <a:rPr dirty="0" sz="1850" b="1">
                <a:latin typeface="Arial"/>
                <a:cs typeface="Arial"/>
              </a:rPr>
              <a:t>Adding Comments to </a:t>
            </a:r>
            <a:r>
              <a:rPr dirty="0" sz="1850" spc="5" b="1">
                <a:latin typeface="Arial"/>
                <a:cs typeface="Arial"/>
              </a:rPr>
              <a:t>a</a:t>
            </a:r>
            <a:r>
              <a:rPr dirty="0" sz="1850" spc="-15" b="1">
                <a:latin typeface="Arial"/>
                <a:cs typeface="Arial"/>
              </a:rPr>
              <a:t> </a:t>
            </a:r>
            <a:r>
              <a:rPr dirty="0" sz="1850" spc="5" b="1">
                <a:latin typeface="Arial"/>
                <a:cs typeface="Arial"/>
              </a:rPr>
              <a:t>Table</a:t>
            </a:r>
            <a:endParaRPr sz="1850">
              <a:latin typeface="Arial"/>
              <a:cs typeface="Arial"/>
            </a:endParaRPr>
          </a:p>
          <a:p>
            <a:pPr>
              <a:lnSpc>
                <a:spcPct val="100000"/>
              </a:lnSpc>
              <a:spcBef>
                <a:spcPts val="15"/>
              </a:spcBef>
            </a:pPr>
            <a:endParaRPr sz="3000">
              <a:latin typeface="Arial"/>
              <a:cs typeface="Arial"/>
            </a:endParaRPr>
          </a:p>
          <a:p>
            <a:pPr marL="328930" indent="-329565">
              <a:lnSpc>
                <a:spcPts val="1820"/>
              </a:lnSpc>
              <a:buClr>
                <a:srgbClr val="FF0000"/>
              </a:buClr>
              <a:buChar char="•"/>
              <a:tabLst>
                <a:tab pos="328930" algn="l"/>
                <a:tab pos="329565" algn="l"/>
              </a:tabLst>
            </a:pPr>
            <a:r>
              <a:rPr dirty="0" sz="1550" spc="10">
                <a:latin typeface="Arial"/>
                <a:cs typeface="Arial"/>
              </a:rPr>
              <a:t>You can add comments </a:t>
            </a:r>
            <a:r>
              <a:rPr dirty="0" sz="1550" spc="5">
                <a:latin typeface="Arial"/>
                <a:cs typeface="Arial"/>
              </a:rPr>
              <a:t>to </a:t>
            </a:r>
            <a:r>
              <a:rPr dirty="0" sz="1550" spc="10">
                <a:latin typeface="Arial"/>
                <a:cs typeface="Arial"/>
              </a:rPr>
              <a:t>a </a:t>
            </a:r>
            <a:r>
              <a:rPr dirty="0" sz="1550" spc="5">
                <a:latin typeface="Arial"/>
                <a:cs typeface="Arial"/>
              </a:rPr>
              <a:t>table or </a:t>
            </a:r>
            <a:r>
              <a:rPr dirty="0" sz="1550" spc="10">
                <a:latin typeface="Arial"/>
                <a:cs typeface="Arial"/>
              </a:rPr>
              <a:t>column by using</a:t>
            </a:r>
            <a:r>
              <a:rPr dirty="0" sz="1550" spc="-30">
                <a:latin typeface="Arial"/>
                <a:cs typeface="Arial"/>
              </a:rPr>
              <a:t> </a:t>
            </a:r>
            <a:r>
              <a:rPr dirty="0" sz="1550" spc="10">
                <a:latin typeface="Arial"/>
                <a:cs typeface="Arial"/>
              </a:rPr>
              <a:t>the</a:t>
            </a:r>
            <a:endParaRPr sz="1550">
              <a:latin typeface="Arial"/>
              <a:cs typeface="Arial"/>
            </a:endParaRPr>
          </a:p>
          <a:p>
            <a:pPr marL="328930">
              <a:lnSpc>
                <a:spcPts val="1820"/>
              </a:lnSpc>
            </a:pPr>
            <a:r>
              <a:rPr dirty="0" sz="1550" spc="10">
                <a:latin typeface="Courier New"/>
                <a:cs typeface="Courier New"/>
              </a:rPr>
              <a:t>COMMENT</a:t>
            </a:r>
            <a:r>
              <a:rPr dirty="0" sz="1550" spc="-500">
                <a:latin typeface="Courier New"/>
                <a:cs typeface="Courier New"/>
              </a:rPr>
              <a:t> </a:t>
            </a:r>
            <a:r>
              <a:rPr dirty="0" sz="1550" spc="10">
                <a:latin typeface="Arial"/>
                <a:cs typeface="Arial"/>
              </a:rPr>
              <a:t>statement:</a:t>
            </a:r>
            <a:endParaRPr sz="1550">
              <a:latin typeface="Arial"/>
              <a:cs typeface="Arial"/>
            </a:endParaRPr>
          </a:p>
        </p:txBody>
      </p:sp>
      <p:sp>
        <p:nvSpPr>
          <p:cNvPr id="7" name="object 7"/>
          <p:cNvSpPr txBox="1"/>
          <p:nvPr/>
        </p:nvSpPr>
        <p:spPr>
          <a:xfrm>
            <a:off x="1143781" y="2917950"/>
            <a:ext cx="5066030" cy="1533525"/>
          </a:xfrm>
          <a:prstGeom prst="rect">
            <a:avLst/>
          </a:prstGeom>
        </p:spPr>
        <p:txBody>
          <a:bodyPr wrap="square" lIns="0" tIns="12065" rIns="0" bIns="0" rtlCol="0" vert="horz">
            <a:spAutoFit/>
          </a:bodyPr>
          <a:lstStyle/>
          <a:p>
            <a:pPr marL="328930" marR="5080" indent="-329565">
              <a:lnSpc>
                <a:spcPct val="101299"/>
              </a:lnSpc>
              <a:spcBef>
                <a:spcPts val="95"/>
              </a:spcBef>
              <a:buClr>
                <a:srgbClr val="FF0000"/>
              </a:buClr>
              <a:buChar char="•"/>
              <a:tabLst>
                <a:tab pos="328930" algn="l"/>
                <a:tab pos="329565" algn="l"/>
              </a:tabLst>
            </a:pPr>
            <a:r>
              <a:rPr dirty="0" sz="1550" spc="10">
                <a:latin typeface="Arial"/>
                <a:cs typeface="Arial"/>
              </a:rPr>
              <a:t>Comments can be viewed through the data </a:t>
            </a:r>
            <a:r>
              <a:rPr dirty="0" sz="1550" spc="5">
                <a:latin typeface="Arial"/>
                <a:cs typeface="Arial"/>
              </a:rPr>
              <a:t>dictionary  views:</a:t>
            </a:r>
            <a:endParaRPr sz="1550">
              <a:latin typeface="Arial"/>
              <a:cs typeface="Arial"/>
            </a:endParaRPr>
          </a:p>
          <a:p>
            <a:pPr lvl="1" marL="648335" indent="-238760">
              <a:lnSpc>
                <a:spcPct val="100000"/>
              </a:lnSpc>
              <a:spcBef>
                <a:spcPts val="254"/>
              </a:spcBef>
              <a:buClr>
                <a:srgbClr val="FF0000"/>
              </a:buClr>
              <a:buFont typeface="Arial"/>
              <a:buChar char="–"/>
              <a:tabLst>
                <a:tab pos="648335" algn="l"/>
                <a:tab pos="648970" algn="l"/>
              </a:tabLst>
            </a:pPr>
            <a:r>
              <a:rPr dirty="0" sz="1400" spc="15">
                <a:latin typeface="Courier New"/>
                <a:cs typeface="Courier New"/>
              </a:rPr>
              <a:t>ALL_COL_COMMENTS</a:t>
            </a:r>
            <a:endParaRPr sz="1400">
              <a:latin typeface="Courier New"/>
              <a:cs typeface="Courier New"/>
            </a:endParaRPr>
          </a:p>
          <a:p>
            <a:pPr lvl="1" marL="648335" indent="-238760">
              <a:lnSpc>
                <a:spcPct val="100000"/>
              </a:lnSpc>
              <a:spcBef>
                <a:spcPts val="370"/>
              </a:spcBef>
              <a:buClr>
                <a:srgbClr val="FF0000"/>
              </a:buClr>
              <a:buFont typeface="Arial"/>
              <a:buChar char="–"/>
              <a:tabLst>
                <a:tab pos="648335" algn="l"/>
                <a:tab pos="648970" algn="l"/>
              </a:tabLst>
            </a:pPr>
            <a:r>
              <a:rPr dirty="0" sz="1400" spc="15">
                <a:latin typeface="Courier New"/>
                <a:cs typeface="Courier New"/>
              </a:rPr>
              <a:t>USER_COL_COMMENTS</a:t>
            </a:r>
            <a:endParaRPr sz="1400">
              <a:latin typeface="Courier New"/>
              <a:cs typeface="Courier New"/>
            </a:endParaRPr>
          </a:p>
          <a:p>
            <a:pPr lvl="1" marL="648335" indent="-238760">
              <a:lnSpc>
                <a:spcPct val="100000"/>
              </a:lnSpc>
              <a:spcBef>
                <a:spcPts val="380"/>
              </a:spcBef>
              <a:buClr>
                <a:srgbClr val="FF0000"/>
              </a:buClr>
              <a:buFont typeface="Arial"/>
              <a:buChar char="–"/>
              <a:tabLst>
                <a:tab pos="648335" algn="l"/>
                <a:tab pos="648970" algn="l"/>
              </a:tabLst>
            </a:pPr>
            <a:r>
              <a:rPr dirty="0" sz="1400" spc="15">
                <a:latin typeface="Courier New"/>
                <a:cs typeface="Courier New"/>
              </a:rPr>
              <a:t>ALL_TAB_COMMENTS</a:t>
            </a:r>
            <a:endParaRPr sz="1400">
              <a:latin typeface="Courier New"/>
              <a:cs typeface="Courier New"/>
            </a:endParaRPr>
          </a:p>
          <a:p>
            <a:pPr lvl="1" marL="648335" indent="-238760">
              <a:lnSpc>
                <a:spcPct val="100000"/>
              </a:lnSpc>
              <a:spcBef>
                <a:spcPts val="375"/>
              </a:spcBef>
              <a:buClr>
                <a:srgbClr val="FF0000"/>
              </a:buClr>
              <a:buFont typeface="Arial"/>
              <a:buChar char="–"/>
              <a:tabLst>
                <a:tab pos="648335" algn="l"/>
                <a:tab pos="648970" algn="l"/>
              </a:tabLst>
            </a:pPr>
            <a:r>
              <a:rPr dirty="0" sz="1400" spc="15">
                <a:latin typeface="Courier New"/>
                <a:cs typeface="Courier New"/>
              </a:rPr>
              <a:t>USER_TAB_COMMENTS</a:t>
            </a:r>
            <a:endParaRPr sz="1400">
              <a:latin typeface="Courier New"/>
              <a:cs typeface="Courier New"/>
            </a:endParaRPr>
          </a:p>
        </p:txBody>
      </p:sp>
      <p:sp>
        <p:nvSpPr>
          <p:cNvPr id="8" name="object 8"/>
          <p:cNvSpPr txBox="1"/>
          <p:nvPr/>
        </p:nvSpPr>
        <p:spPr>
          <a:xfrm>
            <a:off x="1290827" y="2138172"/>
            <a:ext cx="5188585" cy="639445"/>
          </a:xfrm>
          <a:prstGeom prst="rect">
            <a:avLst/>
          </a:prstGeom>
          <a:solidFill>
            <a:srgbClr val="CCCCCC"/>
          </a:solidFill>
          <a:ln w="20574">
            <a:solidFill>
              <a:srgbClr val="000000"/>
            </a:solidFill>
          </a:ln>
        </p:spPr>
        <p:txBody>
          <a:bodyPr wrap="square" lIns="0" tIns="10795" rIns="0" bIns="0" rtlCol="0" vert="horz">
            <a:spAutoFit/>
          </a:bodyPr>
          <a:lstStyle/>
          <a:p>
            <a:pPr algn="just" marL="76200" marR="2566035">
              <a:lnSpc>
                <a:spcPts val="1550"/>
              </a:lnSpc>
              <a:spcBef>
                <a:spcPts val="85"/>
              </a:spcBef>
            </a:pPr>
            <a:r>
              <a:rPr dirty="0" sz="1300" spc="-15" b="1">
                <a:latin typeface="Courier New"/>
                <a:cs typeface="Courier New"/>
              </a:rPr>
              <a:t>COMMENT ON TABLE </a:t>
            </a:r>
            <a:r>
              <a:rPr dirty="0" sz="1300" spc="-20" b="1">
                <a:latin typeface="Courier New"/>
                <a:cs typeface="Courier New"/>
              </a:rPr>
              <a:t>employees  </a:t>
            </a:r>
            <a:r>
              <a:rPr dirty="0" sz="1300" spc="-15" b="1">
                <a:latin typeface="Courier New"/>
                <a:cs typeface="Courier New"/>
              </a:rPr>
              <a:t>IS 'Employee </a:t>
            </a:r>
            <a:r>
              <a:rPr dirty="0" sz="1300" spc="-20" b="1">
                <a:latin typeface="Courier New"/>
                <a:cs typeface="Courier New"/>
              </a:rPr>
              <a:t>Information';  </a:t>
            </a:r>
            <a:r>
              <a:rPr dirty="0" sz="1300" spc="-15" b="1">
                <a:solidFill>
                  <a:srgbClr val="FF3300"/>
                </a:solidFill>
                <a:latin typeface="Courier New"/>
                <a:cs typeface="Courier New"/>
              </a:rPr>
              <a:t>COMMENT ON</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9" name="object 9"/>
          <p:cNvSpPr txBox="1"/>
          <p:nvPr/>
        </p:nvSpPr>
        <p:spPr>
          <a:xfrm>
            <a:off x="594613" y="5611157"/>
            <a:ext cx="6531609" cy="279463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Adding </a:t>
            </a:r>
            <a:r>
              <a:rPr dirty="0" sz="1300" spc="-5" b="1">
                <a:latin typeface="Arial"/>
                <a:cs typeface="Arial"/>
              </a:rPr>
              <a:t>Comments </a:t>
            </a:r>
            <a:r>
              <a:rPr dirty="0" sz="1300" b="1">
                <a:latin typeface="Arial"/>
                <a:cs typeface="Arial"/>
              </a:rPr>
              <a:t>to a</a:t>
            </a:r>
            <a:r>
              <a:rPr dirty="0" sz="1300" spc="-20" b="1">
                <a:latin typeface="Arial"/>
                <a:cs typeface="Arial"/>
              </a:rPr>
              <a:t> </a:t>
            </a:r>
            <a:r>
              <a:rPr dirty="0" sz="1300" b="1">
                <a:latin typeface="Arial"/>
                <a:cs typeface="Arial"/>
              </a:rPr>
              <a:t>Table</a:t>
            </a:r>
            <a:endParaRPr sz="1300">
              <a:latin typeface="Arial"/>
              <a:cs typeface="Arial"/>
            </a:endParaRPr>
          </a:p>
          <a:p>
            <a:pPr marL="136525" marR="5080">
              <a:lnSpc>
                <a:spcPct val="97300"/>
              </a:lnSpc>
              <a:spcBef>
                <a:spcPts val="400"/>
              </a:spcBef>
            </a:pPr>
            <a:r>
              <a:rPr dirty="0" sz="1300" spc="-5">
                <a:latin typeface="Times New Roman"/>
                <a:cs typeface="Times New Roman"/>
              </a:rPr>
              <a:t>You </a:t>
            </a:r>
            <a:r>
              <a:rPr dirty="0" sz="1300">
                <a:latin typeface="Times New Roman"/>
                <a:cs typeface="Times New Roman"/>
              </a:rPr>
              <a:t>can add a comment of up to </a:t>
            </a:r>
            <a:r>
              <a:rPr dirty="0" sz="1300" spc="-5">
                <a:latin typeface="Times New Roman"/>
                <a:cs typeface="Times New Roman"/>
              </a:rPr>
              <a:t>4,000 </a:t>
            </a:r>
            <a:r>
              <a:rPr dirty="0" sz="1300">
                <a:latin typeface="Times New Roman"/>
                <a:cs typeface="Times New Roman"/>
              </a:rPr>
              <a:t>bytes about a column, table, </a:t>
            </a:r>
            <a:r>
              <a:rPr dirty="0" sz="1300" spc="-5">
                <a:latin typeface="Times New Roman"/>
                <a:cs typeface="Times New Roman"/>
              </a:rPr>
              <a:t>view, or snapshot by using  the </a:t>
            </a:r>
            <a:r>
              <a:rPr dirty="0" sz="1300">
                <a:latin typeface="Courier New"/>
                <a:cs typeface="Courier New"/>
              </a:rPr>
              <a:t>COMMENT</a:t>
            </a:r>
            <a:r>
              <a:rPr dirty="0" sz="1300" spc="-490">
                <a:latin typeface="Courier New"/>
                <a:cs typeface="Courier New"/>
              </a:rPr>
              <a:t> </a:t>
            </a:r>
            <a:r>
              <a:rPr dirty="0" sz="1300">
                <a:latin typeface="Times New Roman"/>
                <a:cs typeface="Times New Roman"/>
              </a:rPr>
              <a:t>statement. The comment is stored in the data dictionary and can be viewed in one  of the following data dictionary views in the </a:t>
            </a:r>
            <a:r>
              <a:rPr dirty="0" sz="1300">
                <a:latin typeface="Courier New"/>
                <a:cs typeface="Courier New"/>
              </a:rPr>
              <a:t>COMMENTS</a:t>
            </a:r>
            <a:r>
              <a:rPr dirty="0" sz="1300" spc="-484">
                <a:latin typeface="Courier New"/>
                <a:cs typeface="Courier New"/>
              </a:rPr>
              <a:t> </a:t>
            </a:r>
            <a:r>
              <a:rPr dirty="0" sz="1300" spc="-5">
                <a:latin typeface="Times New Roman"/>
                <a:cs typeface="Times New Roman"/>
              </a:rPr>
              <a:t>column:</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a:latin typeface="Courier New"/>
                <a:cs typeface="Courier New"/>
              </a:rPr>
              <a:t>ALL_COL_COMMENTS</a:t>
            </a:r>
            <a:endParaRPr sz="1300">
              <a:latin typeface="Courier New"/>
              <a:cs typeface="Courier New"/>
            </a:endParaRPr>
          </a:p>
          <a:p>
            <a:pPr marL="445770" indent="-186690">
              <a:lnSpc>
                <a:spcPts val="1555"/>
              </a:lnSpc>
              <a:buSzPct val="65384"/>
              <a:buFont typeface="Times New Roman"/>
              <a:buChar char="•"/>
              <a:tabLst>
                <a:tab pos="445770" algn="l"/>
                <a:tab pos="446405" algn="l"/>
              </a:tabLst>
            </a:pPr>
            <a:r>
              <a:rPr dirty="0" sz="1300">
                <a:latin typeface="Courier New"/>
                <a:cs typeface="Courier New"/>
              </a:rPr>
              <a:t>USER_COL_COMMENTS</a:t>
            </a:r>
            <a:endParaRPr sz="1300">
              <a:latin typeface="Courier New"/>
              <a:cs typeface="Courier New"/>
            </a:endParaRPr>
          </a:p>
          <a:p>
            <a:pPr marL="445770" indent="-186690">
              <a:lnSpc>
                <a:spcPct val="100000"/>
              </a:lnSpc>
              <a:buSzPct val="65384"/>
              <a:buFont typeface="Times New Roman"/>
              <a:buChar char="•"/>
              <a:tabLst>
                <a:tab pos="445770" algn="l"/>
                <a:tab pos="446405" algn="l"/>
              </a:tabLst>
            </a:pPr>
            <a:r>
              <a:rPr dirty="0" sz="1300">
                <a:latin typeface="Courier New"/>
                <a:cs typeface="Courier New"/>
              </a:rPr>
              <a:t>ALL_TAB_COMMENTS</a:t>
            </a:r>
            <a:endParaRPr sz="1300">
              <a:latin typeface="Courier New"/>
              <a:cs typeface="Courier New"/>
            </a:endParaRPr>
          </a:p>
          <a:p>
            <a:pPr marL="445770" indent="-186690">
              <a:lnSpc>
                <a:spcPct val="100000"/>
              </a:lnSpc>
              <a:buSzPct val="65384"/>
              <a:buFont typeface="Times New Roman"/>
              <a:buChar char="•"/>
              <a:tabLst>
                <a:tab pos="445770" algn="l"/>
                <a:tab pos="446405" algn="l"/>
              </a:tabLst>
            </a:pPr>
            <a:r>
              <a:rPr dirty="0" sz="1300">
                <a:latin typeface="Courier New"/>
                <a:cs typeface="Courier New"/>
              </a:rPr>
              <a:t>USER_TAB_COMMENTS</a:t>
            </a:r>
            <a:endParaRPr sz="1300">
              <a:latin typeface="Courier New"/>
              <a:cs typeface="Courier New"/>
            </a:endParaRPr>
          </a:p>
          <a:p>
            <a:pPr marL="136525">
              <a:lnSpc>
                <a:spcPct val="100000"/>
              </a:lnSpc>
              <a:spcBef>
                <a:spcPts val="470"/>
              </a:spcBef>
            </a:pPr>
            <a:r>
              <a:rPr dirty="0" sz="1300" spc="-5" b="1">
                <a:latin typeface="Times New Roman"/>
                <a:cs typeface="Times New Roman"/>
              </a:rPr>
              <a:t>Syntax</a:t>
            </a:r>
            <a:endParaRPr sz="1300">
              <a:latin typeface="Times New Roman"/>
              <a:cs typeface="Times New Roman"/>
            </a:endParaRPr>
          </a:p>
          <a:p>
            <a:pPr marL="136525">
              <a:lnSpc>
                <a:spcPct val="100000"/>
              </a:lnSpc>
              <a:spcBef>
                <a:spcPts val="700"/>
              </a:spcBef>
            </a:pPr>
            <a:r>
              <a:rPr dirty="0" sz="1300">
                <a:latin typeface="Courier New"/>
                <a:cs typeface="Courier New"/>
              </a:rPr>
              <a:t>COMMENT ON TABLE </a:t>
            </a:r>
            <a:r>
              <a:rPr dirty="0" sz="1300" i="1">
                <a:latin typeface="Courier New"/>
                <a:cs typeface="Courier New"/>
              </a:rPr>
              <a:t>table </a:t>
            </a:r>
            <a:r>
              <a:rPr dirty="0" sz="1300">
                <a:latin typeface="Courier New"/>
                <a:cs typeface="Courier New"/>
              </a:rPr>
              <a:t>| COLUMN</a:t>
            </a:r>
            <a:r>
              <a:rPr dirty="0" sz="1300" spc="30">
                <a:latin typeface="Courier New"/>
                <a:cs typeface="Courier New"/>
              </a:rPr>
              <a:t> </a:t>
            </a:r>
            <a:r>
              <a:rPr dirty="0" sz="1300" i="1">
                <a:latin typeface="Courier New"/>
                <a:cs typeface="Courier New"/>
              </a:rPr>
              <a:t>table.column</a:t>
            </a:r>
            <a:endParaRPr sz="1300">
              <a:latin typeface="Courier New"/>
              <a:cs typeface="Courier New"/>
            </a:endParaRPr>
          </a:p>
          <a:p>
            <a:pPr marL="535940">
              <a:lnSpc>
                <a:spcPct val="100000"/>
              </a:lnSpc>
              <a:spcBef>
                <a:spcPts val="30"/>
              </a:spcBef>
            </a:pPr>
            <a:r>
              <a:rPr dirty="0" sz="1300">
                <a:latin typeface="Courier New"/>
                <a:cs typeface="Courier New"/>
              </a:rPr>
              <a:t>IS 'text';</a:t>
            </a:r>
            <a:endParaRPr sz="1300">
              <a:latin typeface="Courier New"/>
              <a:cs typeface="Courier New"/>
            </a:endParaRPr>
          </a:p>
          <a:p>
            <a:pPr>
              <a:lnSpc>
                <a:spcPct val="100000"/>
              </a:lnSpc>
              <a:spcBef>
                <a:spcPts val="5"/>
              </a:spcBef>
            </a:pPr>
            <a:endParaRPr sz="1100">
              <a:latin typeface="Courier New"/>
              <a:cs typeface="Courier New"/>
            </a:endParaRPr>
          </a:p>
          <a:p>
            <a:pPr marL="136525">
              <a:lnSpc>
                <a:spcPct val="100000"/>
              </a:lnSpc>
              <a:spcBef>
                <a:spcPts val="5"/>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10" name="object 10"/>
          <p:cNvSpPr txBox="1"/>
          <p:nvPr/>
        </p:nvSpPr>
        <p:spPr>
          <a:xfrm>
            <a:off x="842267" y="8379196"/>
            <a:ext cx="513080" cy="620395"/>
          </a:xfrm>
          <a:prstGeom prst="rect">
            <a:avLst/>
          </a:prstGeom>
        </p:spPr>
        <p:txBody>
          <a:bodyPr wrap="square" lIns="0" tIns="12700" rIns="0" bIns="0" rtlCol="0" vert="horz">
            <a:spAutoFit/>
          </a:bodyPr>
          <a:lstStyle/>
          <a:p>
            <a:pPr marL="12700" marR="5080">
              <a:lnSpc>
                <a:spcPct val="100000"/>
              </a:lnSpc>
              <a:spcBef>
                <a:spcPts val="100"/>
              </a:spcBef>
            </a:pPr>
            <a:r>
              <a:rPr dirty="0" sz="1300" i="1">
                <a:latin typeface="Times New Roman"/>
                <a:cs typeface="Times New Roman"/>
              </a:rPr>
              <a:t>table  </a:t>
            </a:r>
            <a:r>
              <a:rPr dirty="0" sz="1300" i="1">
                <a:latin typeface="Times New Roman"/>
                <a:cs typeface="Times New Roman"/>
              </a:rPr>
              <a:t>column  </a:t>
            </a:r>
            <a:r>
              <a:rPr dirty="0" sz="1300" i="1">
                <a:latin typeface="Times New Roman"/>
                <a:cs typeface="Times New Roman"/>
              </a:rPr>
              <a:t>text</a:t>
            </a:r>
            <a:endParaRPr sz="1300">
              <a:latin typeface="Times New Roman"/>
              <a:cs typeface="Times New Roman"/>
            </a:endParaRPr>
          </a:p>
        </p:txBody>
      </p:sp>
      <p:sp>
        <p:nvSpPr>
          <p:cNvPr id="11" name="object 11"/>
          <p:cNvSpPr txBox="1"/>
          <p:nvPr/>
        </p:nvSpPr>
        <p:spPr>
          <a:xfrm>
            <a:off x="1585220" y="8379196"/>
            <a:ext cx="2400935" cy="620395"/>
          </a:xfrm>
          <a:prstGeom prst="rect">
            <a:avLst/>
          </a:prstGeom>
        </p:spPr>
        <p:txBody>
          <a:bodyPr wrap="square" lIns="0" tIns="12700" rIns="0" bIns="0" rtlCol="0" vert="horz">
            <a:spAutoFit/>
          </a:bodyPr>
          <a:lstStyle/>
          <a:p>
            <a:pPr marL="12700">
              <a:lnSpc>
                <a:spcPct val="100000"/>
              </a:lnSpc>
              <a:spcBef>
                <a:spcPts val="100"/>
              </a:spcBef>
            </a:pPr>
            <a:r>
              <a:rPr dirty="0" sz="1300" spc="-5">
                <a:latin typeface="Times New Roman"/>
                <a:cs typeface="Times New Roman"/>
              </a:rPr>
              <a:t>Is </a:t>
            </a:r>
            <a:r>
              <a:rPr dirty="0" sz="1300">
                <a:latin typeface="Times New Roman"/>
                <a:cs typeface="Times New Roman"/>
              </a:rPr>
              <a:t>the name </a:t>
            </a:r>
            <a:r>
              <a:rPr dirty="0" sz="1300" spc="-5">
                <a:latin typeface="Times New Roman"/>
                <a:cs typeface="Times New Roman"/>
              </a:rPr>
              <a:t>of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table</a:t>
            </a:r>
            <a:endParaRPr sz="1300">
              <a:latin typeface="Times New Roman"/>
              <a:cs typeface="Times New Roman"/>
            </a:endParaRPr>
          </a:p>
          <a:p>
            <a:pPr marL="12700" marR="5080" indent="-635">
              <a:lnSpc>
                <a:spcPct val="100000"/>
              </a:lnSpc>
            </a:pPr>
            <a:r>
              <a:rPr dirty="0" sz="1300" spc="-5">
                <a:latin typeface="Times New Roman"/>
                <a:cs typeface="Times New Roman"/>
              </a:rPr>
              <a:t>Is </a:t>
            </a:r>
            <a:r>
              <a:rPr dirty="0" sz="1300">
                <a:latin typeface="Times New Roman"/>
                <a:cs typeface="Times New Roman"/>
              </a:rPr>
              <a:t>the name </a:t>
            </a:r>
            <a:r>
              <a:rPr dirty="0" sz="1300" spc="-5">
                <a:latin typeface="Times New Roman"/>
                <a:cs typeface="Times New Roman"/>
              </a:rPr>
              <a:t>of </a:t>
            </a:r>
            <a:r>
              <a:rPr dirty="0" sz="1300">
                <a:latin typeface="Times New Roman"/>
                <a:cs typeface="Times New Roman"/>
              </a:rPr>
              <a:t>the column in a table  </a:t>
            </a:r>
            <a:r>
              <a:rPr dirty="0" sz="1300" spc="-5">
                <a:latin typeface="Times New Roman"/>
                <a:cs typeface="Times New Roman"/>
              </a:rPr>
              <a:t>Is the text of </a:t>
            </a:r>
            <a:r>
              <a:rPr dirty="0" sz="1300">
                <a:latin typeface="Times New Roman"/>
                <a:cs typeface="Times New Roman"/>
              </a:rPr>
              <a:t>the</a:t>
            </a:r>
            <a:r>
              <a:rPr dirty="0" sz="1300" spc="5">
                <a:latin typeface="Times New Roman"/>
                <a:cs typeface="Times New Roman"/>
              </a:rPr>
              <a:t> </a:t>
            </a:r>
            <a:r>
              <a:rPr dirty="0" sz="1300" spc="-5">
                <a:latin typeface="Times New Roman"/>
                <a:cs typeface="Times New Roman"/>
              </a:rPr>
              <a:t>comment</a:t>
            </a:r>
            <a:endParaRPr sz="1300">
              <a:latin typeface="Times New Roman"/>
              <a:cs typeface="Times New Roman"/>
            </a:endParaRPr>
          </a:p>
        </p:txBody>
      </p:sp>
      <p:sp>
        <p:nvSpPr>
          <p:cNvPr id="12" name="object 12"/>
          <p:cNvSpPr txBox="1"/>
          <p:nvPr/>
        </p:nvSpPr>
        <p:spPr>
          <a:xfrm>
            <a:off x="718849" y="8963972"/>
            <a:ext cx="5183505" cy="520700"/>
          </a:xfrm>
          <a:prstGeom prst="rect">
            <a:avLst/>
          </a:prstGeom>
        </p:spPr>
        <p:txBody>
          <a:bodyPr wrap="square" lIns="0" tIns="62229" rIns="0" bIns="0" rtlCol="0" vert="horz">
            <a:spAutoFit/>
          </a:bodyPr>
          <a:lstStyle/>
          <a:p>
            <a:pPr marL="12700">
              <a:lnSpc>
                <a:spcPct val="100000"/>
              </a:lnSpc>
              <a:spcBef>
                <a:spcPts val="489"/>
              </a:spcBef>
            </a:pPr>
            <a:r>
              <a:rPr dirty="0" sz="1300" spc="-5">
                <a:latin typeface="Times New Roman"/>
                <a:cs typeface="Times New Roman"/>
              </a:rPr>
              <a:t>You </a:t>
            </a:r>
            <a:r>
              <a:rPr dirty="0" sz="1300">
                <a:latin typeface="Times New Roman"/>
                <a:cs typeface="Times New Roman"/>
              </a:rPr>
              <a:t>can drop a comment from the database by setting it to empty string</a:t>
            </a:r>
            <a:r>
              <a:rPr dirty="0" sz="1300" spc="-45">
                <a:latin typeface="Times New Roman"/>
                <a:cs typeface="Times New Roman"/>
              </a:rPr>
              <a:t> </a:t>
            </a:r>
            <a:r>
              <a:rPr dirty="0" sz="1300" spc="-5">
                <a:latin typeface="Times New Roman"/>
                <a:cs typeface="Times New Roman"/>
              </a:rPr>
              <a:t>(</a:t>
            </a:r>
            <a:r>
              <a:rPr dirty="0" sz="1300" spc="-5">
                <a:latin typeface="Courier New"/>
                <a:cs typeface="Courier New"/>
              </a:rPr>
              <a:t>''</a:t>
            </a:r>
            <a:r>
              <a:rPr dirty="0" sz="1300" spc="-5">
                <a:latin typeface="Times New Roman"/>
                <a:cs typeface="Times New Roman"/>
              </a:rPr>
              <a:t>):</a:t>
            </a:r>
            <a:endParaRPr sz="1300">
              <a:latin typeface="Times New Roman"/>
              <a:cs typeface="Times New Roman"/>
            </a:endParaRPr>
          </a:p>
          <a:p>
            <a:pPr marL="212090">
              <a:lnSpc>
                <a:spcPct val="100000"/>
              </a:lnSpc>
              <a:spcBef>
                <a:spcPts val="390"/>
              </a:spcBef>
              <a:tabLst>
                <a:tab pos="2007235" algn="l"/>
              </a:tabLst>
            </a:pPr>
            <a:r>
              <a:rPr dirty="0" sz="1300">
                <a:latin typeface="Courier New"/>
                <a:cs typeface="Courier New"/>
              </a:rPr>
              <a:t>COMMENT</a:t>
            </a:r>
            <a:r>
              <a:rPr dirty="0" sz="1300" spc="10">
                <a:latin typeface="Courier New"/>
                <a:cs typeface="Courier New"/>
              </a:rPr>
              <a:t> </a:t>
            </a:r>
            <a:r>
              <a:rPr dirty="0" sz="1300">
                <a:latin typeface="Courier New"/>
                <a:cs typeface="Courier New"/>
              </a:rPr>
              <a:t>ON</a:t>
            </a:r>
            <a:r>
              <a:rPr dirty="0" sz="1300" spc="10">
                <a:latin typeface="Courier New"/>
                <a:cs typeface="Courier New"/>
              </a:rPr>
              <a:t> </a:t>
            </a:r>
            <a:r>
              <a:rPr dirty="0" sz="1300">
                <a:latin typeface="Courier New"/>
                <a:cs typeface="Courier New"/>
              </a:rPr>
              <a:t>TABLE	employees IS ' ';</a:t>
            </a:r>
            <a:endParaRPr sz="1300">
              <a:latin typeface="Courier New"/>
              <a:cs typeface="Courier New"/>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Summary</a:t>
            </a:r>
            <a:endParaRPr sz="1850">
              <a:latin typeface="Arial"/>
              <a:cs typeface="Arial"/>
            </a:endParaRPr>
          </a:p>
          <a:p>
            <a:pPr>
              <a:lnSpc>
                <a:spcPct val="100000"/>
              </a:lnSpc>
              <a:spcBef>
                <a:spcPts val="45"/>
              </a:spcBef>
            </a:pPr>
            <a:endParaRPr sz="2950">
              <a:latin typeface="Arial"/>
              <a:cs typeface="Arial"/>
            </a:endParaRPr>
          </a:p>
          <a:p>
            <a:pPr marL="446405" marR="561975">
              <a:lnSpc>
                <a:spcPct val="101600"/>
              </a:lnSpc>
            </a:pPr>
            <a:r>
              <a:rPr dirty="0" sz="1550" spc="5">
                <a:latin typeface="Arial"/>
                <a:cs typeface="Arial"/>
              </a:rPr>
              <a:t>In this </a:t>
            </a:r>
            <a:r>
              <a:rPr dirty="0" sz="1550" spc="10">
                <a:latin typeface="Arial"/>
                <a:cs typeface="Arial"/>
              </a:rPr>
              <a:t>lesson, you should have learned how </a:t>
            </a:r>
            <a:r>
              <a:rPr dirty="0" sz="1550" spc="5">
                <a:latin typeface="Arial"/>
                <a:cs typeface="Arial"/>
              </a:rPr>
              <a:t>to find information  </a:t>
            </a:r>
            <a:r>
              <a:rPr dirty="0" sz="1550" spc="10">
                <a:latin typeface="Arial"/>
                <a:cs typeface="Arial"/>
              </a:rPr>
              <a:t>about your objects by using the </a:t>
            </a:r>
            <a:r>
              <a:rPr dirty="0" sz="1550" spc="5">
                <a:latin typeface="Arial"/>
                <a:cs typeface="Arial"/>
              </a:rPr>
              <a:t>following dictionary</a:t>
            </a:r>
            <a:r>
              <a:rPr dirty="0" sz="1550" spc="-30">
                <a:latin typeface="Arial"/>
                <a:cs typeface="Arial"/>
              </a:rPr>
              <a:t> </a:t>
            </a:r>
            <a:r>
              <a:rPr dirty="0" sz="1550" spc="10">
                <a:latin typeface="Arial"/>
                <a:cs typeface="Arial"/>
              </a:rPr>
              <a:t>views:</a:t>
            </a:r>
            <a:endParaRPr sz="1550">
              <a:latin typeface="Arial"/>
              <a:cs typeface="Arial"/>
            </a:endParaRPr>
          </a:p>
          <a:p>
            <a:pPr marL="857250" indent="-330200">
              <a:lnSpc>
                <a:spcPct val="100000"/>
              </a:lnSpc>
              <a:spcBef>
                <a:spcPts val="265"/>
              </a:spcBef>
              <a:buClr>
                <a:srgbClr val="FF0000"/>
              </a:buClr>
              <a:buFont typeface="Arial"/>
              <a:buChar char="•"/>
              <a:tabLst>
                <a:tab pos="856615" algn="l"/>
                <a:tab pos="857885" algn="l"/>
              </a:tabLst>
            </a:pPr>
            <a:r>
              <a:rPr dirty="0" sz="1550" spc="10">
                <a:latin typeface="Courier New"/>
                <a:cs typeface="Courier New"/>
              </a:rPr>
              <a:t>DICTIONARY</a:t>
            </a:r>
            <a:endParaRPr sz="1550">
              <a:latin typeface="Courier New"/>
              <a:cs typeface="Courier New"/>
            </a:endParaRPr>
          </a:p>
          <a:p>
            <a:pPr marL="857250" indent="-330200">
              <a:lnSpc>
                <a:spcPct val="100000"/>
              </a:lnSpc>
              <a:spcBef>
                <a:spcPts val="400"/>
              </a:spcBef>
              <a:buClr>
                <a:srgbClr val="FF0000"/>
              </a:buClr>
              <a:buFont typeface="Arial"/>
              <a:buChar char="•"/>
              <a:tabLst>
                <a:tab pos="856615" algn="l"/>
                <a:tab pos="857885" algn="l"/>
              </a:tabLst>
            </a:pPr>
            <a:r>
              <a:rPr dirty="0" sz="1550" spc="10">
                <a:latin typeface="Courier New"/>
                <a:cs typeface="Courier New"/>
              </a:rPr>
              <a:t>USER_OBJECTS</a:t>
            </a:r>
            <a:endParaRPr sz="1550">
              <a:latin typeface="Courier New"/>
              <a:cs typeface="Courier New"/>
            </a:endParaRPr>
          </a:p>
          <a:p>
            <a:pPr marL="857250" indent="-330200">
              <a:lnSpc>
                <a:spcPct val="100000"/>
              </a:lnSpc>
              <a:spcBef>
                <a:spcPts val="405"/>
              </a:spcBef>
              <a:buClr>
                <a:srgbClr val="FF0000"/>
              </a:buClr>
              <a:buFont typeface="Arial"/>
              <a:buChar char="•"/>
              <a:tabLst>
                <a:tab pos="856615" algn="l"/>
                <a:tab pos="857885" algn="l"/>
              </a:tabLst>
            </a:pPr>
            <a:r>
              <a:rPr dirty="0" sz="1550" spc="10">
                <a:latin typeface="Courier New"/>
                <a:cs typeface="Courier New"/>
              </a:rPr>
              <a:t>USER_TABLES</a:t>
            </a:r>
            <a:endParaRPr sz="1550">
              <a:latin typeface="Courier New"/>
              <a:cs typeface="Courier New"/>
            </a:endParaRPr>
          </a:p>
          <a:p>
            <a:pPr marL="857250" indent="-330200">
              <a:lnSpc>
                <a:spcPct val="100000"/>
              </a:lnSpc>
              <a:spcBef>
                <a:spcPts val="400"/>
              </a:spcBef>
              <a:buClr>
                <a:srgbClr val="FF0000"/>
              </a:buClr>
              <a:buFont typeface="Arial"/>
              <a:buChar char="•"/>
              <a:tabLst>
                <a:tab pos="856615" algn="l"/>
                <a:tab pos="857885" algn="l"/>
              </a:tabLst>
            </a:pPr>
            <a:r>
              <a:rPr dirty="0" sz="1550" spc="10">
                <a:latin typeface="Courier New"/>
                <a:cs typeface="Courier New"/>
              </a:rPr>
              <a:t>USER_TAB_COLUMNS</a:t>
            </a:r>
            <a:endParaRPr sz="1550">
              <a:latin typeface="Courier New"/>
              <a:cs typeface="Courier New"/>
            </a:endParaRPr>
          </a:p>
          <a:p>
            <a:pPr marL="857250" indent="-330200">
              <a:lnSpc>
                <a:spcPct val="100000"/>
              </a:lnSpc>
              <a:spcBef>
                <a:spcPts val="400"/>
              </a:spcBef>
              <a:buClr>
                <a:srgbClr val="FF0000"/>
              </a:buClr>
              <a:buFont typeface="Arial"/>
              <a:buChar char="•"/>
              <a:tabLst>
                <a:tab pos="856615" algn="l"/>
                <a:tab pos="857885" algn="l"/>
              </a:tabLst>
            </a:pPr>
            <a:r>
              <a:rPr dirty="0" sz="1550" spc="10">
                <a:latin typeface="Courier New"/>
                <a:cs typeface="Courier New"/>
              </a:rPr>
              <a:t>USER_CONSTRAINTS</a:t>
            </a:r>
            <a:endParaRPr sz="1550">
              <a:latin typeface="Courier New"/>
              <a:cs typeface="Courier New"/>
            </a:endParaRPr>
          </a:p>
          <a:p>
            <a:pPr marL="857250" indent="-330200">
              <a:lnSpc>
                <a:spcPct val="100000"/>
              </a:lnSpc>
              <a:spcBef>
                <a:spcPts val="405"/>
              </a:spcBef>
              <a:buClr>
                <a:srgbClr val="FF0000"/>
              </a:buClr>
              <a:buFont typeface="Arial"/>
              <a:buChar char="•"/>
              <a:tabLst>
                <a:tab pos="856615" algn="l"/>
                <a:tab pos="857885" algn="l"/>
              </a:tabLst>
            </a:pPr>
            <a:r>
              <a:rPr dirty="0" sz="1550" spc="10">
                <a:latin typeface="Courier New"/>
                <a:cs typeface="Courier New"/>
              </a:rPr>
              <a:t>USER_CONS_COLUMNS</a:t>
            </a:r>
            <a:endParaRPr sz="1550">
              <a:latin typeface="Courier New"/>
              <a:cs typeface="Courier New"/>
            </a:endParaRPr>
          </a:p>
          <a:p>
            <a:pPr marL="857250" indent="-330200">
              <a:lnSpc>
                <a:spcPct val="100000"/>
              </a:lnSpc>
              <a:spcBef>
                <a:spcPts val="400"/>
              </a:spcBef>
              <a:buClr>
                <a:srgbClr val="FF0000"/>
              </a:buClr>
              <a:buFont typeface="Arial"/>
              <a:buChar char="•"/>
              <a:tabLst>
                <a:tab pos="856615" algn="l"/>
                <a:tab pos="857885" algn="l"/>
              </a:tabLst>
            </a:pPr>
            <a:r>
              <a:rPr dirty="0" sz="1550" spc="10">
                <a:latin typeface="Courier New"/>
                <a:cs typeface="Courier New"/>
              </a:rPr>
              <a:t>USER_VIEWS</a:t>
            </a:r>
            <a:endParaRPr sz="1550">
              <a:latin typeface="Courier New"/>
              <a:cs typeface="Courier New"/>
            </a:endParaRPr>
          </a:p>
          <a:p>
            <a:pPr marL="857250" indent="-330200">
              <a:lnSpc>
                <a:spcPct val="100000"/>
              </a:lnSpc>
              <a:spcBef>
                <a:spcPts val="405"/>
              </a:spcBef>
              <a:buClr>
                <a:srgbClr val="FF0000"/>
              </a:buClr>
              <a:buFont typeface="Arial"/>
              <a:buChar char="•"/>
              <a:tabLst>
                <a:tab pos="856615" algn="l"/>
                <a:tab pos="857885" algn="l"/>
              </a:tabLst>
            </a:pPr>
            <a:r>
              <a:rPr dirty="0" sz="1550" spc="10">
                <a:latin typeface="Courier New"/>
                <a:cs typeface="Courier New"/>
              </a:rPr>
              <a:t>USER_SEQUENCES</a:t>
            </a:r>
            <a:endParaRPr sz="1550">
              <a:latin typeface="Courier New"/>
              <a:cs typeface="Courier New"/>
            </a:endParaRPr>
          </a:p>
          <a:p>
            <a:pPr marL="857250" indent="-330200">
              <a:lnSpc>
                <a:spcPct val="100000"/>
              </a:lnSpc>
              <a:spcBef>
                <a:spcPts val="395"/>
              </a:spcBef>
              <a:buClr>
                <a:srgbClr val="FF0000"/>
              </a:buClr>
              <a:buFont typeface="Arial"/>
              <a:buChar char="•"/>
              <a:tabLst>
                <a:tab pos="856615" algn="l"/>
                <a:tab pos="857885" algn="l"/>
              </a:tabLst>
            </a:pPr>
            <a:r>
              <a:rPr dirty="0" sz="1550" spc="10">
                <a:latin typeface="Courier New"/>
                <a:cs typeface="Courier New"/>
              </a:rPr>
              <a:t>USER_TAB_SYNONYMS</a:t>
            </a:r>
            <a:endParaRPr sz="1550">
              <a:latin typeface="Courier New"/>
              <a:cs typeface="Courier New"/>
            </a:endParaRPr>
          </a:p>
          <a:p>
            <a:pPr>
              <a:lnSpc>
                <a:spcPct val="100000"/>
              </a:lnSpc>
            </a:pPr>
            <a:endParaRPr sz="1800">
              <a:latin typeface="Courier New"/>
              <a:cs typeface="Courier New"/>
            </a:endParaRPr>
          </a:p>
          <a:p>
            <a:pPr>
              <a:lnSpc>
                <a:spcPct val="100000"/>
              </a:lnSpc>
            </a:pPr>
            <a:endParaRPr sz="1800">
              <a:latin typeface="Courier New"/>
              <a:cs typeface="Courier New"/>
            </a:endParaRPr>
          </a:p>
          <a:p>
            <a:pPr algn="ctr">
              <a:lnSpc>
                <a:spcPct val="100000"/>
              </a:lnSpc>
              <a:spcBef>
                <a:spcPts val="125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baseline="-30092" sz="1800" spc="-352" b="1">
                <a:latin typeface="Arial"/>
                <a:cs typeface="Arial"/>
              </a:rPr>
              <a:t>O</a:t>
            </a:r>
            <a:r>
              <a:rPr dirty="0" sz="800" spc="-235">
                <a:latin typeface="Garuda"/>
                <a:cs typeface="Garuda"/>
              </a:rPr>
              <a:t>All</a:t>
            </a:r>
            <a:r>
              <a:rPr dirty="0" baseline="-30092" sz="1800" spc="-352" b="1">
                <a:latin typeface="Arial"/>
                <a:cs typeface="Arial"/>
              </a:rPr>
              <a:t>r</a:t>
            </a:r>
            <a:r>
              <a:rPr dirty="0" sz="800" spc="-235">
                <a:latin typeface="Garuda"/>
                <a:cs typeface="Garuda"/>
              </a:rPr>
              <a:t>W</a:t>
            </a:r>
            <a:r>
              <a:rPr dirty="0" baseline="-30092" sz="1800" spc="-352" b="1">
                <a:latin typeface="Arial"/>
                <a:cs typeface="Arial"/>
              </a:rPr>
              <a:t>a</a:t>
            </a:r>
            <a:r>
              <a:rPr dirty="0" sz="800" spc="-235">
                <a:latin typeface="Garuda"/>
                <a:cs typeface="Garuda"/>
              </a:rPr>
              <a:t>D</a:t>
            </a:r>
            <a:r>
              <a:rPr dirty="0" baseline="-30092" sz="1800" spc="-352" b="1">
                <a:latin typeface="Arial"/>
                <a:cs typeface="Arial"/>
              </a:rPr>
              <a:t>c</a:t>
            </a:r>
            <a:r>
              <a:rPr dirty="0" sz="800" spc="-235">
                <a:latin typeface="Garuda"/>
                <a:cs typeface="Garuda"/>
              </a:rPr>
              <a:t>P</a:t>
            </a:r>
            <a:r>
              <a:rPr dirty="0" baseline="-30092" sz="1800" spc="-352" b="1">
                <a:latin typeface="Arial"/>
                <a:cs typeface="Arial"/>
              </a:rPr>
              <a:t>le</a:t>
            </a:r>
            <a:r>
              <a:rPr dirty="0" sz="800" spc="-235">
                <a:latin typeface="Garuda"/>
                <a:cs typeface="Garuda"/>
              </a:rPr>
              <a:t>stu</a:t>
            </a:r>
            <a:r>
              <a:rPr dirty="0" baseline="-30092" sz="1800" spc="-352" b="1">
                <a:latin typeface="Arial"/>
                <a:cs typeface="Arial"/>
              </a:rPr>
              <a:t>D</a:t>
            </a:r>
            <a:r>
              <a:rPr dirty="0" sz="800" spc="-235">
                <a:latin typeface="Garuda"/>
                <a:cs typeface="Garuda"/>
              </a:rPr>
              <a:t>de</a:t>
            </a:r>
            <a:r>
              <a:rPr dirty="0" baseline="-30092" sz="1800" spc="-352" b="1">
                <a:latin typeface="Arial"/>
                <a:cs typeface="Arial"/>
              </a:rPr>
              <a:t>a</a:t>
            </a:r>
            <a:r>
              <a:rPr dirty="0" sz="800" spc="-235">
                <a:latin typeface="Garuda"/>
                <a:cs typeface="Garuda"/>
              </a:rPr>
              <a:t>n</a:t>
            </a:r>
            <a:r>
              <a:rPr dirty="0" baseline="-30092" sz="1800" spc="-352" b="1">
                <a:latin typeface="Arial"/>
                <a:cs typeface="Arial"/>
              </a:rPr>
              <a:t>t</a:t>
            </a:r>
            <a:r>
              <a:rPr dirty="0" sz="800" spc="-235">
                <a:latin typeface="Garuda"/>
                <a:cs typeface="Garuda"/>
              </a:rPr>
              <a:t>ts</a:t>
            </a:r>
            <a:r>
              <a:rPr dirty="0" baseline="-30092" sz="1800" spc="-352" b="1">
                <a:latin typeface="Arial"/>
                <a:cs typeface="Arial"/>
              </a:rPr>
              <a:t>a</a:t>
            </a:r>
            <a:r>
              <a:rPr dirty="0" sz="800" spc="-235">
                <a:latin typeface="Garuda"/>
                <a:cs typeface="Garuda"/>
              </a:rPr>
              <a:t>m</a:t>
            </a:r>
            <a:r>
              <a:rPr dirty="0" baseline="-30092" sz="1800" spc="-352" b="1">
                <a:latin typeface="Arial"/>
                <a:cs typeface="Arial"/>
              </a:rPr>
              <a:t>b</a:t>
            </a:r>
            <a:r>
              <a:rPr dirty="0" sz="800" spc="-235">
                <a:latin typeface="Garuda"/>
                <a:cs typeface="Garuda"/>
              </a:rPr>
              <a:t>u</a:t>
            </a:r>
            <a:r>
              <a:rPr dirty="0" baseline="-30092" sz="1800" spc="-352" b="1">
                <a:latin typeface="Arial"/>
                <a:cs typeface="Arial"/>
              </a:rPr>
              <a:t>a</a:t>
            </a:r>
            <a:r>
              <a:rPr dirty="0" sz="800" spc="-235">
                <a:latin typeface="Garuda"/>
                <a:cs typeface="Garuda"/>
              </a:rPr>
              <a:t>st</a:t>
            </a:r>
            <a:r>
              <a:rPr dirty="0" baseline="-30092" sz="1800" spc="-352" b="1">
                <a:latin typeface="Arial"/>
                <a:cs typeface="Arial"/>
              </a:rPr>
              <a:t>s</a:t>
            </a:r>
            <a:r>
              <a:rPr dirty="0" sz="800" spc="-235">
                <a:latin typeface="Garuda"/>
                <a:cs typeface="Garuda"/>
              </a:rPr>
              <a:t>r</a:t>
            </a:r>
            <a:r>
              <a:rPr dirty="0" baseline="-30092" sz="1800" spc="-352" b="1">
                <a:latin typeface="Arial"/>
                <a:cs typeface="Arial"/>
              </a:rPr>
              <a:t>e</a:t>
            </a:r>
            <a:r>
              <a:rPr dirty="0" sz="800" spc="-235">
                <a:latin typeface="Garuda"/>
                <a:cs typeface="Garuda"/>
              </a:rPr>
              <a:t>ece</a:t>
            </a:r>
            <a:r>
              <a:rPr dirty="0" baseline="-30092" sz="1800" spc="-352" b="1">
                <a:latin typeface="Arial"/>
                <a:cs typeface="Arial"/>
              </a:rPr>
              <a:t>1</a:t>
            </a:r>
            <a:r>
              <a:rPr dirty="0" sz="800" spc="-235">
                <a:latin typeface="Garuda"/>
                <a:cs typeface="Garuda"/>
              </a:rPr>
              <a:t>iv</a:t>
            </a:r>
            <a:r>
              <a:rPr dirty="0" baseline="-30092" sz="1800" spc="-352" b="1">
                <a:latin typeface="Arial"/>
                <a:cs typeface="Arial"/>
              </a:rPr>
              <a:t>0</a:t>
            </a:r>
            <a:r>
              <a:rPr dirty="0" sz="800" spc="-235">
                <a:latin typeface="Garuda"/>
                <a:cs typeface="Garuda"/>
              </a:rPr>
              <a:t>e</a:t>
            </a:r>
            <a:r>
              <a:rPr dirty="0" baseline="-30092" sz="1800" spc="-352" b="1" i="1">
                <a:latin typeface="Arial"/>
                <a:cs typeface="Arial"/>
              </a:rPr>
              <a:t>g</a:t>
            </a:r>
            <a:r>
              <a:rPr dirty="0" sz="800" spc="-235">
                <a:latin typeface="Garuda"/>
                <a:cs typeface="Garuda"/>
              </a:rPr>
              <a:t>an</a:t>
            </a:r>
            <a:r>
              <a:rPr dirty="0" baseline="-30092" sz="1800" spc="-352" b="1">
                <a:latin typeface="Arial"/>
                <a:cs typeface="Arial"/>
              </a:rPr>
              <a:t>: </a:t>
            </a:r>
            <a:r>
              <a:rPr dirty="0" sz="800" spc="-295">
                <a:latin typeface="Garuda"/>
                <a:cs typeface="Garuda"/>
              </a:rPr>
              <a:t>e</a:t>
            </a:r>
            <a:r>
              <a:rPr dirty="0" baseline="-30092" sz="1800" spc="-442" b="1">
                <a:latin typeface="Arial"/>
                <a:cs typeface="Arial"/>
              </a:rPr>
              <a:t>S</a:t>
            </a:r>
            <a:r>
              <a:rPr dirty="0" sz="800" spc="-295">
                <a:latin typeface="Garuda"/>
                <a:cs typeface="Garuda"/>
              </a:rPr>
              <a:t>K</a:t>
            </a:r>
            <a:r>
              <a:rPr dirty="0" baseline="-30092" sz="1800" spc="-442" b="1">
                <a:latin typeface="Arial"/>
                <a:cs typeface="Arial"/>
              </a:rPr>
              <a:t>Q</a:t>
            </a:r>
            <a:r>
              <a:rPr dirty="0" sz="800" spc="-295">
                <a:latin typeface="Garuda"/>
                <a:cs typeface="Garuda"/>
              </a:rPr>
              <a:t>it</a:t>
            </a:r>
            <a:r>
              <a:rPr dirty="0" sz="800" spc="-40">
                <a:latin typeface="Garuda"/>
                <a:cs typeface="Garuda"/>
              </a:rPr>
              <a:t> </a:t>
            </a:r>
            <a:r>
              <a:rPr dirty="0" sz="800" spc="-245">
                <a:latin typeface="Garuda"/>
                <a:cs typeface="Garuda"/>
              </a:rPr>
              <a:t>w</a:t>
            </a:r>
            <a:r>
              <a:rPr dirty="0" baseline="-30092" sz="1800" spc="-367" b="1">
                <a:latin typeface="Arial"/>
                <a:cs typeface="Arial"/>
              </a:rPr>
              <a:t>L</a:t>
            </a:r>
            <a:r>
              <a:rPr dirty="0" sz="800" spc="-245">
                <a:latin typeface="Garuda"/>
                <a:cs typeface="Garuda"/>
              </a:rPr>
              <a:t>ate</a:t>
            </a:r>
            <a:r>
              <a:rPr dirty="0" baseline="-30092" sz="1800" spc="-367" b="1">
                <a:latin typeface="Arial"/>
                <a:cs typeface="Arial"/>
              </a:rPr>
              <a:t>F</a:t>
            </a:r>
            <a:r>
              <a:rPr dirty="0" sz="800" spc="-245">
                <a:latin typeface="Garuda"/>
                <a:cs typeface="Garuda"/>
              </a:rPr>
              <a:t>rm</a:t>
            </a:r>
            <a:r>
              <a:rPr dirty="0" baseline="-30092" sz="1800" spc="-367" b="1">
                <a:latin typeface="Arial"/>
                <a:cs typeface="Arial"/>
              </a:rPr>
              <a:t>u</a:t>
            </a:r>
            <a:r>
              <a:rPr dirty="0" sz="800" spc="-245">
                <a:latin typeface="Garuda"/>
                <a:cs typeface="Garuda"/>
              </a:rPr>
              <a:t>a</a:t>
            </a:r>
            <a:r>
              <a:rPr dirty="0" baseline="-30092" sz="1800" spc="-367" b="1">
                <a:latin typeface="Arial"/>
                <a:cs typeface="Arial"/>
              </a:rPr>
              <a:t>n</a:t>
            </a:r>
            <a:r>
              <a:rPr dirty="0" sz="800" spc="-245">
                <a:latin typeface="Garuda"/>
                <a:cs typeface="Garuda"/>
              </a:rPr>
              <a:t>rk</a:t>
            </a:r>
            <a:r>
              <a:rPr dirty="0" baseline="-30092" sz="1800" spc="-367" b="1">
                <a:latin typeface="Arial"/>
                <a:cs typeface="Arial"/>
              </a:rPr>
              <a:t>d</a:t>
            </a:r>
            <a:r>
              <a:rPr dirty="0" sz="800" spc="-245">
                <a:latin typeface="Garuda"/>
                <a:cs typeface="Garuda"/>
              </a:rPr>
              <a:t>ed</a:t>
            </a:r>
            <a:r>
              <a:rPr dirty="0" baseline="-30092" sz="1800" spc="-367" b="1">
                <a:latin typeface="Arial"/>
                <a:cs typeface="Arial"/>
              </a:rPr>
              <a:t>a</a:t>
            </a:r>
            <a:r>
              <a:rPr dirty="0" sz="800" spc="-245">
                <a:latin typeface="Garuda"/>
                <a:cs typeface="Garuda"/>
              </a:rPr>
              <a:t>w</a:t>
            </a:r>
            <a:r>
              <a:rPr dirty="0" baseline="-30092" sz="1800" spc="-367" b="1">
                <a:latin typeface="Arial"/>
                <a:cs typeface="Arial"/>
              </a:rPr>
              <a:t>m</a:t>
            </a:r>
            <a:r>
              <a:rPr dirty="0" sz="800" spc="-245">
                <a:latin typeface="Garuda"/>
                <a:cs typeface="Garuda"/>
              </a:rPr>
              <a:t>ith</a:t>
            </a:r>
            <a:r>
              <a:rPr dirty="0" baseline="-30092" sz="1800" spc="-367" b="1">
                <a:latin typeface="Arial"/>
                <a:cs typeface="Arial"/>
              </a:rPr>
              <a:t>e</a:t>
            </a:r>
            <a:r>
              <a:rPr dirty="0" sz="800" spc="-245">
                <a:latin typeface="Garuda"/>
                <a:cs typeface="Garuda"/>
              </a:rPr>
              <a:t>t</a:t>
            </a:r>
            <a:r>
              <a:rPr dirty="0" baseline="-30092" sz="1800" spc="-367" b="1">
                <a:latin typeface="Arial"/>
                <a:cs typeface="Arial"/>
              </a:rPr>
              <a:t>n</a:t>
            </a:r>
            <a:r>
              <a:rPr dirty="0" sz="800" spc="-245">
                <a:latin typeface="Garuda"/>
                <a:cs typeface="Garuda"/>
              </a:rPr>
              <a:t>he</a:t>
            </a:r>
            <a:r>
              <a:rPr dirty="0" baseline="-30092" sz="1800" spc="-367" b="1">
                <a:latin typeface="Arial"/>
                <a:cs typeface="Arial"/>
              </a:rPr>
              <a:t>t</a:t>
            </a:r>
            <a:r>
              <a:rPr dirty="0" sz="800" spc="-245">
                <a:latin typeface="Garuda"/>
                <a:cs typeface="Garuda"/>
              </a:rPr>
              <a:t>i</a:t>
            </a:r>
            <a:r>
              <a:rPr dirty="0" baseline="-30092" sz="1800" spc="-367" b="1">
                <a:latin typeface="Arial"/>
                <a:cs typeface="Arial"/>
              </a:rPr>
              <a:t>a</a:t>
            </a:r>
            <a:r>
              <a:rPr dirty="0" sz="800" spc="-245">
                <a:latin typeface="Garuda"/>
                <a:cs typeface="Garuda"/>
              </a:rPr>
              <a:t>r </a:t>
            </a:r>
            <a:r>
              <a:rPr dirty="0" sz="800" spc="-195">
                <a:latin typeface="Garuda"/>
                <a:cs typeface="Garuda"/>
              </a:rPr>
              <a:t>n</a:t>
            </a:r>
            <a:r>
              <a:rPr dirty="0" baseline="-30092" sz="1800" spc="-292" b="1">
                <a:latin typeface="Arial"/>
                <a:cs typeface="Arial"/>
              </a:rPr>
              <a:t>l</a:t>
            </a:r>
            <a:r>
              <a:rPr dirty="0" sz="800" spc="-195">
                <a:latin typeface="Garuda"/>
                <a:cs typeface="Garuda"/>
              </a:rPr>
              <a:t>a</a:t>
            </a:r>
            <a:r>
              <a:rPr dirty="0" baseline="-30092" sz="1800" spc="-292" b="1">
                <a:latin typeface="Arial"/>
                <a:cs typeface="Arial"/>
              </a:rPr>
              <a:t>s</a:t>
            </a:r>
            <a:r>
              <a:rPr dirty="0" sz="800" spc="-195">
                <a:latin typeface="Garuda"/>
                <a:cs typeface="Garuda"/>
              </a:rPr>
              <a:t>m</a:t>
            </a:r>
            <a:r>
              <a:rPr dirty="0" baseline="-30092" sz="1800" spc="-292" b="1">
                <a:latin typeface="Arial"/>
                <a:cs typeface="Arial"/>
              </a:rPr>
              <a:t>I</a:t>
            </a:r>
            <a:r>
              <a:rPr dirty="0" sz="800" spc="-195">
                <a:latin typeface="Garuda"/>
                <a:cs typeface="Garuda"/>
              </a:rPr>
              <a:t>e</a:t>
            </a:r>
            <a:r>
              <a:rPr dirty="0" sz="800" spc="-180">
                <a:latin typeface="Garuda"/>
                <a:cs typeface="Garuda"/>
              </a:rPr>
              <a:t> </a:t>
            </a:r>
            <a:r>
              <a:rPr dirty="0" sz="800" spc="-130">
                <a:latin typeface="Garuda"/>
                <a:cs typeface="Garuda"/>
              </a:rPr>
              <a:t>an</a:t>
            </a:r>
            <a:r>
              <a:rPr dirty="0" baseline="-30092" sz="1800" spc="-195" b="1">
                <a:latin typeface="Arial"/>
                <a:cs typeface="Arial"/>
              </a:rPr>
              <a:t>1</a:t>
            </a:r>
            <a:r>
              <a:rPr dirty="0" sz="800" spc="-130">
                <a:latin typeface="Garuda"/>
                <a:cs typeface="Garuda"/>
              </a:rPr>
              <a:t>d</a:t>
            </a:r>
            <a:r>
              <a:rPr dirty="0" baseline="-30092" sz="1800" spc="-195" b="1">
                <a:latin typeface="Arial"/>
                <a:cs typeface="Arial"/>
              </a:rPr>
              <a:t>1</a:t>
            </a:r>
            <a:r>
              <a:rPr dirty="0" sz="800" spc="-130">
                <a:latin typeface="Garuda"/>
                <a:cs typeface="Garuda"/>
              </a:rPr>
              <a:t>em</a:t>
            </a:r>
            <a:r>
              <a:rPr dirty="0" baseline="-30092" sz="1800" spc="-195" b="1">
                <a:latin typeface="Arial"/>
                <a:cs typeface="Arial"/>
              </a:rPr>
              <a:t>-</a:t>
            </a:r>
            <a:r>
              <a:rPr dirty="0" sz="800" spc="-130">
                <a:latin typeface="Garuda"/>
                <a:cs typeface="Garuda"/>
              </a:rPr>
              <a:t>a</a:t>
            </a:r>
            <a:r>
              <a:rPr dirty="0" baseline="-30092" sz="1800" spc="-195" b="1">
                <a:latin typeface="Arial"/>
                <a:cs typeface="Arial"/>
              </a:rPr>
              <a:t>2</a:t>
            </a:r>
            <a:r>
              <a:rPr dirty="0" sz="800" spc="-130">
                <a:latin typeface="Garuda"/>
                <a:cs typeface="Garuda"/>
              </a:rPr>
              <a:t>il.</a:t>
            </a:r>
            <a:r>
              <a:rPr dirty="0" baseline="-30092" sz="1800" spc="-195" b="1">
                <a:latin typeface="Arial"/>
                <a:cs typeface="Arial"/>
              </a:rPr>
              <a:t>0</a:t>
            </a:r>
            <a:r>
              <a:rPr dirty="0" sz="800" spc="-130">
                <a:latin typeface="Garuda"/>
                <a:cs typeface="Garuda"/>
              </a:rPr>
              <a:t>Contact</a:t>
            </a:r>
            <a:endParaRPr sz="800">
              <a:latin typeface="Garuda"/>
              <a:cs typeface="Garuda"/>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517640" cy="90868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Summary</a:t>
            </a:r>
            <a:endParaRPr sz="1300">
              <a:latin typeface="Arial"/>
              <a:cs typeface="Arial"/>
            </a:endParaRPr>
          </a:p>
          <a:p>
            <a:pPr marL="136525" marR="5080" indent="-635">
              <a:lnSpc>
                <a:spcPct val="100000"/>
              </a:lnSpc>
              <a:spcBef>
                <a:spcPts val="359"/>
              </a:spcBef>
            </a:pPr>
            <a:r>
              <a:rPr dirty="0" sz="1300">
                <a:latin typeface="Times New Roman"/>
                <a:cs typeface="Times New Roman"/>
              </a:rPr>
              <a:t>In this lesson, you </a:t>
            </a:r>
            <a:r>
              <a:rPr dirty="0" sz="1300" spc="-5">
                <a:latin typeface="Times New Roman"/>
                <a:cs typeface="Times New Roman"/>
              </a:rPr>
              <a:t>learned </a:t>
            </a:r>
            <a:r>
              <a:rPr dirty="0" sz="1300">
                <a:latin typeface="Times New Roman"/>
                <a:cs typeface="Times New Roman"/>
              </a:rPr>
              <a:t>about </a:t>
            </a:r>
            <a:r>
              <a:rPr dirty="0" sz="1300" spc="-5">
                <a:latin typeface="Times New Roman"/>
                <a:cs typeface="Times New Roman"/>
              </a:rPr>
              <a:t>some </a:t>
            </a:r>
            <a:r>
              <a:rPr dirty="0" sz="1300">
                <a:latin typeface="Times New Roman"/>
                <a:cs typeface="Times New Roman"/>
              </a:rPr>
              <a:t>of the </a:t>
            </a:r>
            <a:r>
              <a:rPr dirty="0" sz="1300" spc="-5">
                <a:latin typeface="Times New Roman"/>
                <a:cs typeface="Times New Roman"/>
              </a:rPr>
              <a:t>dictionary </a:t>
            </a:r>
            <a:r>
              <a:rPr dirty="0" sz="1300">
                <a:latin typeface="Times New Roman"/>
                <a:cs typeface="Times New Roman"/>
              </a:rPr>
              <a:t>views that are available to you. </a:t>
            </a:r>
            <a:r>
              <a:rPr dirty="0" sz="1300" spc="-5">
                <a:latin typeface="Times New Roman"/>
                <a:cs typeface="Times New Roman"/>
              </a:rPr>
              <a:t>You </a:t>
            </a:r>
            <a:r>
              <a:rPr dirty="0" sz="1300">
                <a:latin typeface="Times New Roman"/>
                <a:cs typeface="Times New Roman"/>
              </a:rPr>
              <a:t>can  use these dictionary views to find information about your tables, </a:t>
            </a:r>
            <a:r>
              <a:rPr dirty="0" sz="1300" spc="-5">
                <a:latin typeface="Times New Roman"/>
                <a:cs typeface="Times New Roman"/>
              </a:rPr>
              <a:t>constraints, views, sequences,  and</a:t>
            </a:r>
            <a:r>
              <a:rPr dirty="0" sz="1300" spc="-10">
                <a:latin typeface="Times New Roman"/>
                <a:cs typeface="Times New Roman"/>
              </a:rPr>
              <a:t> </a:t>
            </a:r>
            <a:r>
              <a:rPr dirty="0" sz="1300" spc="-5">
                <a:latin typeface="Times New Roman"/>
                <a:cs typeface="Times New Roman"/>
              </a:rPr>
              <a:t>synonyms.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Practice 11:</a:t>
            </a:r>
            <a:r>
              <a:rPr dirty="0" sz="1850" spc="5" b="1">
                <a:latin typeface="Arial"/>
                <a:cs typeface="Arial"/>
              </a:rPr>
              <a:t> Overview</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10">
                <a:latin typeface="Arial"/>
                <a:cs typeface="Arial"/>
              </a:rPr>
              <a:t>This </a:t>
            </a:r>
            <a:r>
              <a:rPr dirty="0" sz="1550" spc="5">
                <a:latin typeface="Arial"/>
                <a:cs typeface="Arial"/>
              </a:rPr>
              <a:t>practice </a:t>
            </a:r>
            <a:r>
              <a:rPr dirty="0" sz="1550" spc="10">
                <a:latin typeface="Arial"/>
                <a:cs typeface="Arial"/>
              </a:rPr>
              <a:t>covers the </a:t>
            </a:r>
            <a:r>
              <a:rPr dirty="0" sz="1550" spc="5">
                <a:latin typeface="Arial"/>
                <a:cs typeface="Arial"/>
              </a:rPr>
              <a:t>following</a:t>
            </a:r>
            <a:r>
              <a:rPr dirty="0" sz="1550" spc="-10">
                <a:latin typeface="Arial"/>
                <a:cs typeface="Arial"/>
              </a:rPr>
              <a:t> </a:t>
            </a:r>
            <a:r>
              <a:rPr dirty="0" sz="1550" spc="5">
                <a:latin typeface="Arial"/>
                <a:cs typeface="Arial"/>
              </a:rPr>
              <a:t>topics:</a:t>
            </a:r>
            <a:endParaRPr sz="1550">
              <a:latin typeface="Arial"/>
              <a:cs typeface="Arial"/>
            </a:endParaRPr>
          </a:p>
          <a:p>
            <a:pPr marL="857250" marR="1195070" indent="-329565">
              <a:lnSpc>
                <a:spcPct val="101600"/>
              </a:lnSpc>
              <a:spcBef>
                <a:spcPts val="370"/>
              </a:spcBef>
              <a:buClr>
                <a:srgbClr val="FF0000"/>
              </a:buClr>
              <a:buChar char="•"/>
              <a:tabLst>
                <a:tab pos="856615" algn="l"/>
                <a:tab pos="857885" algn="l"/>
              </a:tabLst>
            </a:pPr>
            <a:r>
              <a:rPr dirty="0" sz="1550" spc="10">
                <a:latin typeface="Arial"/>
                <a:cs typeface="Arial"/>
              </a:rPr>
              <a:t>Querying the </a:t>
            </a:r>
            <a:r>
              <a:rPr dirty="0" sz="1550" spc="5">
                <a:latin typeface="Arial"/>
                <a:cs typeface="Arial"/>
              </a:rPr>
              <a:t>dictionary </a:t>
            </a:r>
            <a:r>
              <a:rPr dirty="0" sz="1550" spc="10">
                <a:latin typeface="Arial"/>
                <a:cs typeface="Arial"/>
              </a:rPr>
              <a:t>views </a:t>
            </a:r>
            <a:r>
              <a:rPr dirty="0" sz="1550" spc="5">
                <a:latin typeface="Arial"/>
                <a:cs typeface="Arial"/>
              </a:rPr>
              <a:t>for table </a:t>
            </a:r>
            <a:r>
              <a:rPr dirty="0" sz="1550" spc="10">
                <a:latin typeface="Arial"/>
                <a:cs typeface="Arial"/>
              </a:rPr>
              <a:t>and column  </a:t>
            </a:r>
            <a:r>
              <a:rPr dirty="0" sz="1550" spc="5">
                <a:latin typeface="Arial"/>
                <a:cs typeface="Arial"/>
              </a:rPr>
              <a:t>information</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Querying the </a:t>
            </a:r>
            <a:r>
              <a:rPr dirty="0" sz="1550" spc="5">
                <a:latin typeface="Arial"/>
                <a:cs typeface="Arial"/>
              </a:rPr>
              <a:t>dictionary </a:t>
            </a:r>
            <a:r>
              <a:rPr dirty="0" sz="1550" spc="10">
                <a:latin typeface="Arial"/>
                <a:cs typeface="Arial"/>
              </a:rPr>
              <a:t>views </a:t>
            </a:r>
            <a:r>
              <a:rPr dirty="0" sz="1550" spc="5">
                <a:latin typeface="Arial"/>
                <a:cs typeface="Arial"/>
              </a:rPr>
              <a:t>for constraint</a:t>
            </a:r>
            <a:r>
              <a:rPr dirty="0" sz="1550" spc="20">
                <a:latin typeface="Arial"/>
                <a:cs typeface="Arial"/>
              </a:rPr>
              <a:t> </a:t>
            </a:r>
            <a:r>
              <a:rPr dirty="0" sz="1550" spc="5">
                <a:latin typeface="Arial"/>
                <a:cs typeface="Arial"/>
              </a:rPr>
              <a:t>information</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Querying the </a:t>
            </a:r>
            <a:r>
              <a:rPr dirty="0" sz="1550" spc="5">
                <a:latin typeface="Arial"/>
                <a:cs typeface="Arial"/>
              </a:rPr>
              <a:t>dictionary </a:t>
            </a:r>
            <a:r>
              <a:rPr dirty="0" sz="1550" spc="10">
                <a:latin typeface="Arial"/>
                <a:cs typeface="Arial"/>
              </a:rPr>
              <a:t>views </a:t>
            </a:r>
            <a:r>
              <a:rPr dirty="0" sz="1550" spc="5">
                <a:latin typeface="Arial"/>
                <a:cs typeface="Arial"/>
              </a:rPr>
              <a:t>for </a:t>
            </a:r>
            <a:r>
              <a:rPr dirty="0" sz="1550" spc="10">
                <a:latin typeface="Arial"/>
                <a:cs typeface="Arial"/>
              </a:rPr>
              <a:t>view</a:t>
            </a:r>
            <a:r>
              <a:rPr dirty="0" sz="1550" spc="-5">
                <a:latin typeface="Arial"/>
                <a:cs typeface="Arial"/>
              </a:rPr>
              <a:t> </a:t>
            </a:r>
            <a:r>
              <a:rPr dirty="0" sz="1550" spc="5">
                <a:latin typeface="Arial"/>
                <a:cs typeface="Arial"/>
              </a:rPr>
              <a:t>information</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Querying the </a:t>
            </a:r>
            <a:r>
              <a:rPr dirty="0" sz="1550" spc="5">
                <a:latin typeface="Arial"/>
                <a:cs typeface="Arial"/>
              </a:rPr>
              <a:t>dictionary </a:t>
            </a:r>
            <a:r>
              <a:rPr dirty="0" sz="1550" spc="10">
                <a:latin typeface="Arial"/>
                <a:cs typeface="Arial"/>
              </a:rPr>
              <a:t>views </a:t>
            </a:r>
            <a:r>
              <a:rPr dirty="0" sz="1550" spc="5">
                <a:latin typeface="Arial"/>
                <a:cs typeface="Arial"/>
              </a:rPr>
              <a:t>for </a:t>
            </a:r>
            <a:r>
              <a:rPr dirty="0" sz="1550" spc="10">
                <a:latin typeface="Arial"/>
                <a:cs typeface="Arial"/>
              </a:rPr>
              <a:t>sequence</a:t>
            </a:r>
            <a:r>
              <a:rPr dirty="0" sz="1550" spc="15">
                <a:latin typeface="Arial"/>
                <a:cs typeface="Arial"/>
              </a:rPr>
              <a:t> </a:t>
            </a:r>
            <a:r>
              <a:rPr dirty="0" sz="1550" spc="5">
                <a:latin typeface="Arial"/>
                <a:cs typeface="Arial"/>
              </a:rPr>
              <a:t>information</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Querying the </a:t>
            </a:r>
            <a:r>
              <a:rPr dirty="0" sz="1550" spc="5">
                <a:latin typeface="Arial"/>
                <a:cs typeface="Arial"/>
              </a:rPr>
              <a:t>dictionary </a:t>
            </a:r>
            <a:r>
              <a:rPr dirty="0" sz="1550" spc="10">
                <a:latin typeface="Arial"/>
                <a:cs typeface="Arial"/>
              </a:rPr>
              <a:t>views </a:t>
            </a:r>
            <a:r>
              <a:rPr dirty="0" sz="1550" spc="5">
                <a:latin typeface="Arial"/>
                <a:cs typeface="Arial"/>
              </a:rPr>
              <a:t>for </a:t>
            </a:r>
            <a:r>
              <a:rPr dirty="0" sz="1550" spc="10">
                <a:latin typeface="Arial"/>
                <a:cs typeface="Arial"/>
              </a:rPr>
              <a:t>synonym</a:t>
            </a:r>
            <a:r>
              <a:rPr dirty="0" sz="1550" spc="15">
                <a:latin typeface="Arial"/>
                <a:cs typeface="Arial"/>
              </a:rPr>
              <a:t> </a:t>
            </a:r>
            <a:r>
              <a:rPr dirty="0" sz="1550" spc="5">
                <a:latin typeface="Arial"/>
                <a:cs typeface="Arial"/>
              </a:rPr>
              <a:t>information</a:t>
            </a:r>
            <a:endParaRPr sz="1550">
              <a:latin typeface="Arial"/>
              <a:cs typeface="Arial"/>
            </a:endParaRPr>
          </a:p>
          <a:p>
            <a:pPr marL="857250" marR="674370" indent="-329565">
              <a:lnSpc>
                <a:spcPct val="101299"/>
              </a:lnSpc>
              <a:spcBef>
                <a:spcPts val="380"/>
              </a:spcBef>
              <a:buClr>
                <a:srgbClr val="FF0000"/>
              </a:buClr>
              <a:buChar char="•"/>
              <a:tabLst>
                <a:tab pos="856615" algn="l"/>
                <a:tab pos="857885" algn="l"/>
              </a:tabLst>
            </a:pPr>
            <a:r>
              <a:rPr dirty="0" sz="1550" spc="10">
                <a:latin typeface="Arial"/>
                <a:cs typeface="Arial"/>
              </a:rPr>
              <a:t>Adding a comment </a:t>
            </a:r>
            <a:r>
              <a:rPr dirty="0" sz="1550" spc="5">
                <a:latin typeface="Arial"/>
                <a:cs typeface="Arial"/>
              </a:rPr>
              <a:t>to </a:t>
            </a:r>
            <a:r>
              <a:rPr dirty="0" sz="1550" spc="10">
                <a:latin typeface="Arial"/>
                <a:cs typeface="Arial"/>
              </a:rPr>
              <a:t>a </a:t>
            </a:r>
            <a:r>
              <a:rPr dirty="0" sz="1550" spc="5">
                <a:latin typeface="Arial"/>
                <a:cs typeface="Arial"/>
              </a:rPr>
              <a:t>table </a:t>
            </a:r>
            <a:r>
              <a:rPr dirty="0" sz="1550" spc="10">
                <a:latin typeface="Arial"/>
                <a:cs typeface="Arial"/>
              </a:rPr>
              <a:t>and querying the </a:t>
            </a:r>
            <a:r>
              <a:rPr dirty="0" sz="1550" spc="5">
                <a:latin typeface="Arial"/>
                <a:cs typeface="Arial"/>
              </a:rPr>
              <a:t>dictionary  </a:t>
            </a:r>
            <a:r>
              <a:rPr dirty="0" sz="1550" spc="10">
                <a:latin typeface="Arial"/>
                <a:cs typeface="Arial"/>
              </a:rPr>
              <a:t>views </a:t>
            </a:r>
            <a:r>
              <a:rPr dirty="0" sz="1550" spc="5">
                <a:latin typeface="Arial"/>
                <a:cs typeface="Arial"/>
              </a:rPr>
              <a:t>for </a:t>
            </a:r>
            <a:r>
              <a:rPr dirty="0" sz="1550" spc="10">
                <a:latin typeface="Arial"/>
                <a:cs typeface="Arial"/>
              </a:rPr>
              <a:t>comment</a:t>
            </a:r>
            <a:r>
              <a:rPr dirty="0" sz="1550" spc="-5">
                <a:latin typeface="Arial"/>
                <a:cs typeface="Arial"/>
              </a:rPr>
              <a:t> </a:t>
            </a:r>
            <a:r>
              <a:rPr dirty="0" sz="1550" spc="5">
                <a:latin typeface="Arial"/>
                <a:cs typeface="Arial"/>
              </a:rPr>
              <a:t>information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0"/>
              </a:spcBef>
            </a:pPr>
            <a:endParaRPr sz="19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1</a:t>
            </a:r>
            <a:r>
              <a:rPr dirty="0" sz="800" spc="-114"/>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248400" cy="71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Practice 11:</a:t>
            </a:r>
            <a:r>
              <a:rPr dirty="0" sz="1300" spc="-20" b="1">
                <a:latin typeface="Arial"/>
                <a:cs typeface="Arial"/>
              </a:rPr>
              <a:t> </a:t>
            </a:r>
            <a:r>
              <a:rPr dirty="0" sz="1300" spc="-5" b="1">
                <a:latin typeface="Arial"/>
                <a:cs typeface="Arial"/>
              </a:rPr>
              <a:t>Overview</a:t>
            </a:r>
            <a:endParaRPr sz="1300">
              <a:latin typeface="Arial"/>
              <a:cs typeface="Arial"/>
            </a:endParaRPr>
          </a:p>
          <a:p>
            <a:pPr marL="136525" marR="5080">
              <a:lnSpc>
                <a:spcPct val="100000"/>
              </a:lnSpc>
              <a:spcBef>
                <a:spcPts val="359"/>
              </a:spcBef>
            </a:pPr>
            <a:r>
              <a:rPr dirty="0" sz="1300">
                <a:latin typeface="Times New Roman"/>
                <a:cs typeface="Times New Roman"/>
              </a:rPr>
              <a:t>In this practice, you query the dictionary </a:t>
            </a:r>
            <a:r>
              <a:rPr dirty="0" sz="1300" spc="-5">
                <a:latin typeface="Times New Roman"/>
                <a:cs typeface="Times New Roman"/>
              </a:rPr>
              <a:t>views </a:t>
            </a:r>
            <a:r>
              <a:rPr dirty="0" sz="1300">
                <a:latin typeface="Times New Roman"/>
                <a:cs typeface="Times New Roman"/>
              </a:rPr>
              <a:t>to find information about the objects in your  </a:t>
            </a:r>
            <a:r>
              <a:rPr dirty="0" sz="1300" spc="-5">
                <a:latin typeface="Times New Roman"/>
                <a:cs typeface="Times New Roman"/>
              </a:rPr>
              <a:t>schema.</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574034" y="9404857"/>
            <a:ext cx="16700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xii</a:t>
            </a:r>
            <a:endParaRPr sz="1000">
              <a:latin typeface="Arial"/>
              <a:cs typeface="Arial"/>
            </a:endParaRPr>
          </a:p>
        </p:txBody>
      </p:sp>
      <p:sp>
        <p:nvSpPr>
          <p:cNvPr id="3" name="object 3"/>
          <p:cNvSpPr txBox="1"/>
          <p:nvPr/>
        </p:nvSpPr>
        <p:spPr>
          <a:xfrm>
            <a:off x="901700" y="1093720"/>
            <a:ext cx="3331210" cy="996315"/>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Additional</a:t>
            </a:r>
            <a:r>
              <a:rPr dirty="0" sz="1100" b="1">
                <a:latin typeface="Arial"/>
                <a:cs typeface="Arial"/>
              </a:rPr>
              <a:t> </a:t>
            </a:r>
            <a:r>
              <a:rPr dirty="0" sz="1100" spc="-5" b="1">
                <a:latin typeface="Arial"/>
                <a:cs typeface="Arial"/>
              </a:rPr>
              <a:t>Practices</a:t>
            </a:r>
            <a:endParaRPr sz="1100">
              <a:latin typeface="Arial"/>
              <a:cs typeface="Arial"/>
            </a:endParaRPr>
          </a:p>
          <a:p>
            <a:pPr marL="12700" marR="5080">
              <a:lnSpc>
                <a:spcPct val="239500"/>
              </a:lnSpc>
            </a:pPr>
            <a:r>
              <a:rPr dirty="0" sz="1100" spc="-5" b="1">
                <a:latin typeface="Arial"/>
                <a:cs typeface="Arial"/>
              </a:rPr>
              <a:t>Additional Practices: Table Descriptions and Data  Additional Practices:</a:t>
            </a:r>
            <a:r>
              <a:rPr dirty="0" sz="1100" spc="5" b="1">
                <a:latin typeface="Arial"/>
                <a:cs typeface="Arial"/>
              </a:rPr>
              <a:t> </a:t>
            </a:r>
            <a:r>
              <a:rPr dirty="0" sz="1100" spc="-5" b="1">
                <a:latin typeface="Arial"/>
                <a:cs typeface="Arial"/>
              </a:rPr>
              <a:t>Solutions</a:t>
            </a:r>
            <a:endParaRPr sz="1100">
              <a:latin typeface="Arial"/>
              <a:cs typeface="Arial"/>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3090" y="446320"/>
            <a:ext cx="6278245" cy="149288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Practice</a:t>
            </a:r>
            <a:r>
              <a:rPr dirty="0" sz="1300" spc="-15" b="1">
                <a:latin typeface="Arial"/>
                <a:cs typeface="Arial"/>
              </a:rPr>
              <a:t> </a:t>
            </a:r>
            <a:r>
              <a:rPr dirty="0" sz="1300" spc="-5" b="1">
                <a:latin typeface="Arial"/>
                <a:cs typeface="Arial"/>
              </a:rPr>
              <a:t>11</a:t>
            </a:r>
            <a:endParaRPr sz="1300">
              <a:latin typeface="Arial"/>
              <a:cs typeface="Arial"/>
            </a:endParaRPr>
          </a:p>
          <a:p>
            <a:pPr marL="508000" marR="5080" indent="-247650">
              <a:lnSpc>
                <a:spcPct val="98200"/>
              </a:lnSpc>
              <a:spcBef>
                <a:spcPts val="385"/>
              </a:spcBef>
            </a:pPr>
            <a:r>
              <a:rPr dirty="0" sz="1300">
                <a:latin typeface="Times New Roman"/>
                <a:cs typeface="Times New Roman"/>
              </a:rPr>
              <a:t>1. For a specified table, create a </a:t>
            </a:r>
            <a:r>
              <a:rPr dirty="0" sz="1300" spc="-5">
                <a:latin typeface="Times New Roman"/>
                <a:cs typeface="Times New Roman"/>
              </a:rPr>
              <a:t>script </a:t>
            </a:r>
            <a:r>
              <a:rPr dirty="0" sz="1300">
                <a:latin typeface="Times New Roman"/>
                <a:cs typeface="Times New Roman"/>
              </a:rPr>
              <a:t>that reports the column names, data types, and  lengths of the data </a:t>
            </a:r>
            <a:r>
              <a:rPr dirty="0" sz="1300" spc="-5">
                <a:latin typeface="Times New Roman"/>
                <a:cs typeface="Times New Roman"/>
              </a:rPr>
              <a:t>types, </a:t>
            </a:r>
            <a:r>
              <a:rPr dirty="0" sz="1300">
                <a:latin typeface="Times New Roman"/>
                <a:cs typeface="Times New Roman"/>
              </a:rPr>
              <a:t>as </a:t>
            </a:r>
            <a:r>
              <a:rPr dirty="0" sz="1300" spc="-5">
                <a:latin typeface="Times New Roman"/>
                <a:cs typeface="Times New Roman"/>
              </a:rPr>
              <a:t>well </a:t>
            </a:r>
            <a:r>
              <a:rPr dirty="0" sz="1300">
                <a:latin typeface="Times New Roman"/>
                <a:cs typeface="Times New Roman"/>
              </a:rPr>
              <a:t>as </a:t>
            </a:r>
            <a:r>
              <a:rPr dirty="0" sz="1300" spc="-5">
                <a:latin typeface="Times New Roman"/>
                <a:cs typeface="Times New Roman"/>
              </a:rPr>
              <a:t>whether </a:t>
            </a:r>
            <a:r>
              <a:rPr dirty="0" sz="1300">
                <a:latin typeface="Times New Roman"/>
                <a:cs typeface="Times New Roman"/>
              </a:rPr>
              <a:t>nulls are allowed. Prompt the user to enter  the table name. Give </a:t>
            </a:r>
            <a:r>
              <a:rPr dirty="0" sz="1300" spc="-5">
                <a:latin typeface="Times New Roman"/>
                <a:cs typeface="Times New Roman"/>
              </a:rPr>
              <a:t>appropriate </a:t>
            </a:r>
            <a:r>
              <a:rPr dirty="0" sz="1300">
                <a:latin typeface="Times New Roman"/>
                <a:cs typeface="Times New Roman"/>
              </a:rPr>
              <a:t>aliases to the </a:t>
            </a:r>
            <a:r>
              <a:rPr dirty="0" sz="1300">
                <a:latin typeface="Courier New"/>
                <a:cs typeface="Courier New"/>
              </a:rPr>
              <a:t>DATA_PRECISION </a:t>
            </a:r>
            <a:r>
              <a:rPr dirty="0" sz="1300">
                <a:latin typeface="Times New Roman"/>
                <a:cs typeface="Times New Roman"/>
              </a:rPr>
              <a:t>and  </a:t>
            </a:r>
            <a:r>
              <a:rPr dirty="0" sz="1300">
                <a:latin typeface="Courier New"/>
                <a:cs typeface="Courier New"/>
              </a:rPr>
              <a:t>DATA_SCALE</a:t>
            </a:r>
            <a:r>
              <a:rPr dirty="0" sz="1300" spc="-470">
                <a:latin typeface="Courier New"/>
                <a:cs typeface="Courier New"/>
              </a:rPr>
              <a:t> </a:t>
            </a:r>
            <a:r>
              <a:rPr dirty="0" sz="1300">
                <a:latin typeface="Times New Roman"/>
                <a:cs typeface="Times New Roman"/>
              </a:rPr>
              <a:t>columns. </a:t>
            </a:r>
            <a:r>
              <a:rPr dirty="0" sz="1300" spc="-5">
                <a:latin typeface="Times New Roman"/>
                <a:cs typeface="Times New Roman"/>
              </a:rPr>
              <a:t>Save </a:t>
            </a:r>
            <a:r>
              <a:rPr dirty="0" sz="1300">
                <a:latin typeface="Times New Roman"/>
                <a:cs typeface="Times New Roman"/>
              </a:rPr>
              <a:t>this </a:t>
            </a:r>
            <a:r>
              <a:rPr dirty="0" sz="1300" spc="-5">
                <a:latin typeface="Times New Roman"/>
                <a:cs typeface="Times New Roman"/>
              </a:rPr>
              <a:t>script </a:t>
            </a:r>
            <a:r>
              <a:rPr dirty="0" sz="1300">
                <a:latin typeface="Times New Roman"/>
                <a:cs typeface="Times New Roman"/>
              </a:rPr>
              <a:t>in a </a:t>
            </a:r>
            <a:r>
              <a:rPr dirty="0" sz="1300" spc="-5">
                <a:latin typeface="Times New Roman"/>
                <a:cs typeface="Times New Roman"/>
              </a:rPr>
              <a:t>file </a:t>
            </a:r>
            <a:r>
              <a:rPr dirty="0" sz="1300">
                <a:latin typeface="Times New Roman"/>
                <a:cs typeface="Times New Roman"/>
              </a:rPr>
              <a:t>named </a:t>
            </a:r>
            <a:r>
              <a:rPr dirty="0" sz="1300">
                <a:latin typeface="Courier New"/>
                <a:cs typeface="Courier New"/>
              </a:rPr>
              <a:t>lab_11_01.sql</a:t>
            </a:r>
            <a:r>
              <a:rPr dirty="0" sz="1300">
                <a:latin typeface="Times New Roman"/>
                <a:cs typeface="Times New Roman"/>
              </a:rPr>
              <a:t>.</a:t>
            </a:r>
            <a:endParaRPr sz="1300">
              <a:latin typeface="Times New Roman"/>
              <a:cs typeface="Times New Roman"/>
            </a:endParaRPr>
          </a:p>
          <a:p>
            <a:pPr>
              <a:lnSpc>
                <a:spcPct val="100000"/>
              </a:lnSpc>
            </a:pPr>
            <a:endParaRPr sz="1350">
              <a:latin typeface="Times New Roman"/>
              <a:cs typeface="Times New Roman"/>
            </a:endParaRPr>
          </a:p>
          <a:p>
            <a:pPr marL="508000">
              <a:lnSpc>
                <a:spcPct val="100000"/>
              </a:lnSpc>
              <a:spcBef>
                <a:spcPts val="5"/>
              </a:spcBef>
            </a:pPr>
            <a:r>
              <a:rPr dirty="0" sz="1300" spc="-5">
                <a:latin typeface="Times New Roman"/>
                <a:cs typeface="Times New Roman"/>
              </a:rPr>
              <a:t>For </a:t>
            </a:r>
            <a:r>
              <a:rPr dirty="0" sz="1300">
                <a:latin typeface="Times New Roman"/>
                <a:cs typeface="Times New Roman"/>
              </a:rPr>
              <a:t>example, if the user enters </a:t>
            </a:r>
            <a:r>
              <a:rPr dirty="0" sz="1300">
                <a:latin typeface="Courier New"/>
                <a:cs typeface="Courier New"/>
              </a:rPr>
              <a:t>DEPARTMENTS</a:t>
            </a:r>
            <a:r>
              <a:rPr dirty="0" sz="1300">
                <a:latin typeface="Times New Roman"/>
                <a:cs typeface="Times New Roman"/>
              </a:rPr>
              <a:t>, the following output</a:t>
            </a:r>
            <a:r>
              <a:rPr dirty="0" sz="1300" spc="-40">
                <a:latin typeface="Times New Roman"/>
                <a:cs typeface="Times New Roman"/>
              </a:rPr>
              <a:t> </a:t>
            </a:r>
            <a:r>
              <a:rPr dirty="0" sz="1300">
                <a:latin typeface="Times New Roman"/>
                <a:cs typeface="Times New Roman"/>
              </a:rPr>
              <a:t>results:</a:t>
            </a:r>
            <a:endParaRPr sz="1300">
              <a:latin typeface="Times New Roman"/>
              <a:cs typeface="Times New Roman"/>
            </a:endParaRPr>
          </a:p>
        </p:txBody>
      </p:sp>
      <p:sp>
        <p:nvSpPr>
          <p:cNvPr id="3" name="object 3"/>
          <p:cNvSpPr txBox="1"/>
          <p:nvPr/>
        </p:nvSpPr>
        <p:spPr>
          <a:xfrm>
            <a:off x="840738" y="3226581"/>
            <a:ext cx="5915660" cy="1153160"/>
          </a:xfrm>
          <a:prstGeom prst="rect">
            <a:avLst/>
          </a:prstGeom>
        </p:spPr>
        <p:txBody>
          <a:bodyPr wrap="square" lIns="0" tIns="26034" rIns="0" bIns="0" rtlCol="0" vert="horz">
            <a:spAutoFit/>
          </a:bodyPr>
          <a:lstStyle/>
          <a:p>
            <a:pPr algn="just" marL="260350" marR="5080" indent="-247650">
              <a:lnSpc>
                <a:spcPct val="93200"/>
              </a:lnSpc>
              <a:spcBef>
                <a:spcPts val="204"/>
              </a:spcBef>
            </a:pPr>
            <a:r>
              <a:rPr dirty="0" sz="1300">
                <a:latin typeface="Times New Roman"/>
                <a:cs typeface="Times New Roman"/>
              </a:rPr>
              <a:t>2. Create a script that reports the </a:t>
            </a:r>
            <a:r>
              <a:rPr dirty="0" sz="1300" spc="-5">
                <a:latin typeface="Times New Roman"/>
                <a:cs typeface="Times New Roman"/>
              </a:rPr>
              <a:t>column </a:t>
            </a:r>
            <a:r>
              <a:rPr dirty="0" sz="1300">
                <a:latin typeface="Times New Roman"/>
                <a:cs typeface="Times New Roman"/>
              </a:rPr>
              <a:t>name, constraint name, constraint type, search  condition, and status for a specified table. You </a:t>
            </a:r>
            <a:r>
              <a:rPr dirty="0" sz="1300" spc="-5">
                <a:latin typeface="Times New Roman"/>
                <a:cs typeface="Times New Roman"/>
              </a:rPr>
              <a:t>must </a:t>
            </a:r>
            <a:r>
              <a:rPr dirty="0" sz="1300">
                <a:latin typeface="Times New Roman"/>
                <a:cs typeface="Times New Roman"/>
              </a:rPr>
              <a:t>join the </a:t>
            </a:r>
            <a:r>
              <a:rPr dirty="0" sz="1300">
                <a:latin typeface="Courier New"/>
                <a:cs typeface="Courier New"/>
              </a:rPr>
              <a:t>USER_CONSTRAINTS  </a:t>
            </a:r>
            <a:r>
              <a:rPr dirty="0" sz="1300">
                <a:latin typeface="Times New Roman"/>
                <a:cs typeface="Times New Roman"/>
              </a:rPr>
              <a:t>and </a:t>
            </a:r>
            <a:r>
              <a:rPr dirty="0" sz="1300">
                <a:latin typeface="Courier New"/>
                <a:cs typeface="Courier New"/>
              </a:rPr>
              <a:t>USER_CONS_COLUMNS</a:t>
            </a:r>
            <a:r>
              <a:rPr dirty="0" sz="1300" spc="-480">
                <a:latin typeface="Courier New"/>
                <a:cs typeface="Courier New"/>
              </a:rPr>
              <a:t> </a:t>
            </a:r>
            <a:r>
              <a:rPr dirty="0" sz="1300">
                <a:latin typeface="Times New Roman"/>
                <a:cs typeface="Times New Roman"/>
              </a:rPr>
              <a:t>tables to obtain all this information. </a:t>
            </a:r>
            <a:r>
              <a:rPr dirty="0" sz="1300" spc="-5">
                <a:latin typeface="Times New Roman"/>
                <a:cs typeface="Times New Roman"/>
              </a:rPr>
              <a:t>Prompt </a:t>
            </a:r>
            <a:r>
              <a:rPr dirty="0" sz="1300">
                <a:latin typeface="Times New Roman"/>
                <a:cs typeface="Times New Roman"/>
              </a:rPr>
              <a:t>the user to  enter the table name. Save </a:t>
            </a:r>
            <a:r>
              <a:rPr dirty="0" sz="1300" spc="-5">
                <a:latin typeface="Times New Roman"/>
                <a:cs typeface="Times New Roman"/>
              </a:rPr>
              <a:t>the </a:t>
            </a:r>
            <a:r>
              <a:rPr dirty="0" sz="1300">
                <a:latin typeface="Times New Roman"/>
                <a:cs typeface="Times New Roman"/>
              </a:rPr>
              <a:t>script in a file named</a:t>
            </a:r>
            <a:r>
              <a:rPr dirty="0" sz="1300" spc="-10">
                <a:latin typeface="Times New Roman"/>
                <a:cs typeface="Times New Roman"/>
              </a:rPr>
              <a:t> </a:t>
            </a:r>
            <a:r>
              <a:rPr dirty="0" sz="1300">
                <a:latin typeface="Courier New"/>
                <a:cs typeface="Courier New"/>
              </a:rPr>
              <a:t>lab_11_02.sql</a:t>
            </a:r>
            <a:r>
              <a:rPr dirty="0" sz="1300">
                <a:latin typeface="Times New Roman"/>
                <a:cs typeface="Times New Roman"/>
              </a:rPr>
              <a:t>.</a:t>
            </a:r>
            <a:endParaRPr sz="1300">
              <a:latin typeface="Times New Roman"/>
              <a:cs typeface="Times New Roman"/>
            </a:endParaRPr>
          </a:p>
          <a:p>
            <a:pPr>
              <a:lnSpc>
                <a:spcPct val="100000"/>
              </a:lnSpc>
              <a:spcBef>
                <a:spcPts val="15"/>
              </a:spcBef>
            </a:pPr>
            <a:endParaRPr sz="1200">
              <a:latin typeface="Times New Roman"/>
              <a:cs typeface="Times New Roman"/>
            </a:endParaRPr>
          </a:p>
          <a:p>
            <a:pPr marL="300990">
              <a:lnSpc>
                <a:spcPct val="100000"/>
              </a:lnSpc>
            </a:pPr>
            <a:r>
              <a:rPr dirty="0" sz="1300" spc="-5">
                <a:latin typeface="Times New Roman"/>
                <a:cs typeface="Times New Roman"/>
              </a:rPr>
              <a:t>For </a:t>
            </a:r>
            <a:r>
              <a:rPr dirty="0" sz="1300">
                <a:latin typeface="Times New Roman"/>
                <a:cs typeface="Times New Roman"/>
              </a:rPr>
              <a:t>example, if the </a:t>
            </a:r>
            <a:r>
              <a:rPr dirty="0" sz="1300" spc="-5">
                <a:latin typeface="Times New Roman"/>
                <a:cs typeface="Times New Roman"/>
              </a:rPr>
              <a:t>user </a:t>
            </a:r>
            <a:r>
              <a:rPr dirty="0" sz="1300">
                <a:latin typeface="Times New Roman"/>
                <a:cs typeface="Times New Roman"/>
              </a:rPr>
              <a:t>enters </a:t>
            </a:r>
            <a:r>
              <a:rPr dirty="0" sz="1300">
                <a:latin typeface="Courier New"/>
                <a:cs typeface="Courier New"/>
              </a:rPr>
              <a:t>DEPARTMENTS</a:t>
            </a:r>
            <a:r>
              <a:rPr dirty="0" sz="1300">
                <a:latin typeface="Times New Roman"/>
                <a:cs typeface="Times New Roman"/>
              </a:rPr>
              <a:t>, the following output</a:t>
            </a:r>
            <a:r>
              <a:rPr dirty="0" sz="1300" spc="-30">
                <a:latin typeface="Times New Roman"/>
                <a:cs typeface="Times New Roman"/>
              </a:rPr>
              <a:t> </a:t>
            </a:r>
            <a:r>
              <a:rPr dirty="0" sz="1300">
                <a:latin typeface="Times New Roman"/>
                <a:cs typeface="Times New Roman"/>
              </a:rPr>
              <a:t>results:</a:t>
            </a:r>
            <a:endParaRPr sz="1300">
              <a:latin typeface="Times New Roman"/>
              <a:cs typeface="Times New Roman"/>
            </a:endParaRPr>
          </a:p>
        </p:txBody>
      </p:sp>
      <p:sp>
        <p:nvSpPr>
          <p:cNvPr id="4" name="object 4"/>
          <p:cNvSpPr txBox="1"/>
          <p:nvPr/>
        </p:nvSpPr>
        <p:spPr>
          <a:xfrm>
            <a:off x="840724" y="5468385"/>
            <a:ext cx="4844415" cy="411480"/>
          </a:xfrm>
          <a:prstGeom prst="rect">
            <a:avLst/>
          </a:prstGeom>
        </p:spPr>
        <p:txBody>
          <a:bodyPr wrap="square" lIns="0" tIns="12700" rIns="0" bIns="0" rtlCol="0" vert="horz">
            <a:spAutoFit/>
          </a:bodyPr>
          <a:lstStyle/>
          <a:p>
            <a:pPr marL="12700">
              <a:lnSpc>
                <a:spcPts val="1520"/>
              </a:lnSpc>
              <a:spcBef>
                <a:spcPts val="100"/>
              </a:spcBef>
            </a:pPr>
            <a:r>
              <a:rPr dirty="0" sz="1300">
                <a:latin typeface="Times New Roman"/>
                <a:cs typeface="Times New Roman"/>
              </a:rPr>
              <a:t>3. </a:t>
            </a:r>
            <a:r>
              <a:rPr dirty="0" sz="1300" spc="-5">
                <a:latin typeface="Times New Roman"/>
                <a:cs typeface="Times New Roman"/>
              </a:rPr>
              <a:t>Add </a:t>
            </a:r>
            <a:r>
              <a:rPr dirty="0" sz="1300">
                <a:latin typeface="Times New Roman"/>
                <a:cs typeface="Times New Roman"/>
              </a:rPr>
              <a:t>a comment to the </a:t>
            </a:r>
            <a:r>
              <a:rPr dirty="0" sz="1300">
                <a:latin typeface="Courier New"/>
                <a:cs typeface="Courier New"/>
              </a:rPr>
              <a:t>DEPARTMENTS </a:t>
            </a:r>
            <a:r>
              <a:rPr dirty="0" sz="1300">
                <a:latin typeface="Times New Roman"/>
                <a:cs typeface="Times New Roman"/>
              </a:rPr>
              <a:t>table. Then query</a:t>
            </a:r>
            <a:r>
              <a:rPr dirty="0" sz="1300" spc="-165">
                <a:latin typeface="Times New Roman"/>
                <a:cs typeface="Times New Roman"/>
              </a:rPr>
              <a:t> </a:t>
            </a:r>
            <a:r>
              <a:rPr dirty="0" sz="1300">
                <a:latin typeface="Times New Roman"/>
                <a:cs typeface="Times New Roman"/>
              </a:rPr>
              <a:t>the</a:t>
            </a:r>
            <a:endParaRPr sz="1300">
              <a:latin typeface="Times New Roman"/>
              <a:cs typeface="Times New Roman"/>
            </a:endParaRPr>
          </a:p>
          <a:p>
            <a:pPr marL="260350">
              <a:lnSpc>
                <a:spcPts val="1520"/>
              </a:lnSpc>
            </a:pPr>
            <a:r>
              <a:rPr dirty="0" sz="1300">
                <a:latin typeface="Courier New"/>
                <a:cs typeface="Courier New"/>
              </a:rPr>
              <a:t>USER_TAB_COMMENTS</a:t>
            </a:r>
            <a:r>
              <a:rPr dirty="0" sz="1300" spc="-505">
                <a:latin typeface="Courier New"/>
                <a:cs typeface="Courier New"/>
              </a:rPr>
              <a:t> </a:t>
            </a:r>
            <a:r>
              <a:rPr dirty="0" sz="1300">
                <a:latin typeface="Times New Roman"/>
                <a:cs typeface="Times New Roman"/>
              </a:rPr>
              <a:t>view to verify that the comment is present.</a:t>
            </a:r>
            <a:endParaRPr sz="1300">
              <a:latin typeface="Times New Roman"/>
              <a:cs typeface="Times New Roman"/>
            </a:endParaRPr>
          </a:p>
        </p:txBody>
      </p:sp>
      <p:sp>
        <p:nvSpPr>
          <p:cNvPr id="5" name="object 5"/>
          <p:cNvSpPr txBox="1"/>
          <p:nvPr/>
        </p:nvSpPr>
        <p:spPr>
          <a:xfrm>
            <a:off x="840722" y="6602235"/>
            <a:ext cx="4010025"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Times New Roman"/>
                <a:cs typeface="Times New Roman"/>
              </a:rPr>
              <a:t>4. Find the names of all synonyms that are in your</a:t>
            </a:r>
            <a:r>
              <a:rPr dirty="0" sz="1300" spc="-70">
                <a:latin typeface="Times New Roman"/>
                <a:cs typeface="Times New Roman"/>
              </a:rPr>
              <a:t> </a:t>
            </a:r>
            <a:r>
              <a:rPr dirty="0" sz="1300">
                <a:latin typeface="Times New Roman"/>
                <a:cs typeface="Times New Roman"/>
              </a:rPr>
              <a:t>schema.</a:t>
            </a:r>
            <a:endParaRPr sz="1300">
              <a:latin typeface="Times New Roman"/>
              <a:cs typeface="Times New Roman"/>
            </a:endParaRPr>
          </a:p>
        </p:txBody>
      </p:sp>
      <p:grpSp>
        <p:nvGrpSpPr>
          <p:cNvPr id="6" name="object 6"/>
          <p:cNvGrpSpPr/>
          <p:nvPr/>
        </p:nvGrpSpPr>
        <p:grpSpPr>
          <a:xfrm>
            <a:off x="1114044" y="1983485"/>
            <a:ext cx="5896610" cy="1069340"/>
            <a:chOff x="1114044" y="1983485"/>
            <a:chExt cx="5896610" cy="1069340"/>
          </a:xfrm>
        </p:grpSpPr>
        <p:sp>
          <p:nvSpPr>
            <p:cNvPr id="7" name="object 7"/>
            <p:cNvSpPr/>
            <p:nvPr/>
          </p:nvSpPr>
          <p:spPr>
            <a:xfrm>
              <a:off x="1124712" y="1994153"/>
              <a:ext cx="5875020" cy="104775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119378" y="1988819"/>
              <a:ext cx="5885815" cy="1058545"/>
            </a:xfrm>
            <a:custGeom>
              <a:avLst/>
              <a:gdLst/>
              <a:ahLst/>
              <a:cxnLst/>
              <a:rect l="l" t="t" r="r" b="b"/>
              <a:pathLst>
                <a:path w="5885815" h="1058545">
                  <a:moveTo>
                    <a:pt x="5885688" y="0"/>
                  </a:moveTo>
                  <a:lnTo>
                    <a:pt x="0" y="0"/>
                  </a:lnTo>
                  <a:lnTo>
                    <a:pt x="0" y="1058418"/>
                  </a:lnTo>
                  <a:lnTo>
                    <a:pt x="5885688" y="1058418"/>
                  </a:lnTo>
                  <a:lnTo>
                    <a:pt x="5885688" y="0"/>
                  </a:lnTo>
                  <a:close/>
                </a:path>
              </a:pathLst>
            </a:custGeom>
            <a:ln w="10668">
              <a:solidFill>
                <a:srgbClr val="000000"/>
              </a:solidFill>
            </a:ln>
          </p:spPr>
          <p:txBody>
            <a:bodyPr wrap="square" lIns="0" tIns="0" rIns="0" bIns="0" rtlCol="0"/>
            <a:lstStyle/>
            <a:p/>
          </p:txBody>
        </p:sp>
      </p:grpSp>
      <p:grpSp>
        <p:nvGrpSpPr>
          <p:cNvPr id="9" name="object 9"/>
          <p:cNvGrpSpPr/>
          <p:nvPr/>
        </p:nvGrpSpPr>
        <p:grpSpPr>
          <a:xfrm>
            <a:off x="981455" y="4424934"/>
            <a:ext cx="6144895" cy="944880"/>
            <a:chOff x="981455" y="4424934"/>
            <a:chExt cx="6144895" cy="944880"/>
          </a:xfrm>
        </p:grpSpPr>
        <p:sp>
          <p:nvSpPr>
            <p:cNvPr id="10" name="object 10"/>
            <p:cNvSpPr/>
            <p:nvPr/>
          </p:nvSpPr>
          <p:spPr>
            <a:xfrm>
              <a:off x="992123" y="4435602"/>
              <a:ext cx="6123432" cy="923544"/>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986789" y="4430268"/>
              <a:ext cx="6134100" cy="934719"/>
            </a:xfrm>
            <a:custGeom>
              <a:avLst/>
              <a:gdLst/>
              <a:ahLst/>
              <a:cxnLst/>
              <a:rect l="l" t="t" r="r" b="b"/>
              <a:pathLst>
                <a:path w="6134100" h="934720">
                  <a:moveTo>
                    <a:pt x="6134100" y="0"/>
                  </a:moveTo>
                  <a:lnTo>
                    <a:pt x="0" y="0"/>
                  </a:lnTo>
                  <a:lnTo>
                    <a:pt x="0" y="934212"/>
                  </a:lnTo>
                  <a:lnTo>
                    <a:pt x="6134100" y="934212"/>
                  </a:lnTo>
                  <a:lnTo>
                    <a:pt x="6134100" y="0"/>
                  </a:lnTo>
                  <a:close/>
                </a:path>
              </a:pathLst>
            </a:custGeom>
            <a:ln w="10668">
              <a:solidFill>
                <a:srgbClr val="000000"/>
              </a:solidFill>
            </a:ln>
          </p:spPr>
          <p:txBody>
            <a:bodyPr wrap="square" lIns="0" tIns="0" rIns="0" bIns="0" rtlCol="0"/>
            <a:lstStyle/>
            <a:p/>
          </p:txBody>
        </p:sp>
      </p:grpSp>
      <p:grpSp>
        <p:nvGrpSpPr>
          <p:cNvPr id="12" name="object 12"/>
          <p:cNvGrpSpPr/>
          <p:nvPr/>
        </p:nvGrpSpPr>
        <p:grpSpPr>
          <a:xfrm>
            <a:off x="1136141" y="5971032"/>
            <a:ext cx="4747260" cy="467359"/>
            <a:chOff x="1136141" y="5971032"/>
            <a:chExt cx="4747260" cy="467359"/>
          </a:xfrm>
        </p:grpSpPr>
        <p:sp>
          <p:nvSpPr>
            <p:cNvPr id="13" name="object 13"/>
            <p:cNvSpPr/>
            <p:nvPr/>
          </p:nvSpPr>
          <p:spPr>
            <a:xfrm>
              <a:off x="1146809" y="5981700"/>
              <a:ext cx="4725924" cy="445770"/>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1141475" y="5976366"/>
              <a:ext cx="4737100" cy="456565"/>
            </a:xfrm>
            <a:custGeom>
              <a:avLst/>
              <a:gdLst/>
              <a:ahLst/>
              <a:cxnLst/>
              <a:rect l="l" t="t" r="r" b="b"/>
              <a:pathLst>
                <a:path w="4737100" h="456564">
                  <a:moveTo>
                    <a:pt x="4736592" y="0"/>
                  </a:moveTo>
                  <a:lnTo>
                    <a:pt x="0" y="0"/>
                  </a:lnTo>
                  <a:lnTo>
                    <a:pt x="0" y="456438"/>
                  </a:lnTo>
                  <a:lnTo>
                    <a:pt x="4736592" y="456438"/>
                  </a:lnTo>
                  <a:lnTo>
                    <a:pt x="4736592" y="0"/>
                  </a:lnTo>
                  <a:close/>
                </a:path>
              </a:pathLst>
            </a:custGeom>
            <a:ln w="10668">
              <a:solidFill>
                <a:srgbClr val="000000"/>
              </a:solidFill>
            </a:ln>
          </p:spPr>
          <p:txBody>
            <a:bodyPr wrap="square" lIns="0" tIns="0" rIns="0" bIns="0" rtlCol="0"/>
            <a:lstStyle/>
            <a:p/>
          </p:txBody>
        </p:sp>
      </p:grpSp>
      <p:grpSp>
        <p:nvGrpSpPr>
          <p:cNvPr id="15" name="object 15"/>
          <p:cNvGrpSpPr/>
          <p:nvPr/>
        </p:nvGrpSpPr>
        <p:grpSpPr>
          <a:xfrm>
            <a:off x="1136141" y="6925818"/>
            <a:ext cx="4817110" cy="455295"/>
            <a:chOff x="1136141" y="6925818"/>
            <a:chExt cx="4817110" cy="455295"/>
          </a:xfrm>
        </p:grpSpPr>
        <p:sp>
          <p:nvSpPr>
            <p:cNvPr id="16" name="object 16"/>
            <p:cNvSpPr/>
            <p:nvPr/>
          </p:nvSpPr>
          <p:spPr>
            <a:xfrm>
              <a:off x="1146809" y="6936486"/>
              <a:ext cx="4795266" cy="433577"/>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141475" y="6931152"/>
              <a:ext cx="4806315" cy="444500"/>
            </a:xfrm>
            <a:custGeom>
              <a:avLst/>
              <a:gdLst/>
              <a:ahLst/>
              <a:cxnLst/>
              <a:rect l="l" t="t" r="r" b="b"/>
              <a:pathLst>
                <a:path w="4806315" h="444500">
                  <a:moveTo>
                    <a:pt x="4805934" y="0"/>
                  </a:moveTo>
                  <a:lnTo>
                    <a:pt x="0" y="0"/>
                  </a:lnTo>
                  <a:lnTo>
                    <a:pt x="0" y="444245"/>
                  </a:lnTo>
                  <a:lnTo>
                    <a:pt x="4805934" y="444245"/>
                  </a:lnTo>
                  <a:lnTo>
                    <a:pt x="4805934" y="0"/>
                  </a:lnTo>
                  <a:close/>
                </a:path>
              </a:pathLst>
            </a:custGeom>
            <a:ln w="10668">
              <a:solidFill>
                <a:srgbClr val="000000"/>
              </a:solidFill>
            </a:ln>
          </p:spPr>
          <p:txBody>
            <a:bodyPr wrap="square" lIns="0" tIns="0" rIns="0" bIns="0" rtlCol="0"/>
            <a:lstStyle/>
            <a:p/>
          </p:txBody>
        </p:sp>
      </p:gr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9" name="object 1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2</a:t>
            </a:r>
            <a:r>
              <a:rPr dirty="0" sz="800" spc="-114"/>
              <a:t>Contact</a:t>
            </a:r>
            <a:endParaRPr sz="800">
              <a:latin typeface="Arial"/>
              <a:cs typeface="Arial"/>
            </a:endParaRPr>
          </a:p>
        </p:txBody>
      </p:sp>
      <p:sp>
        <p:nvSpPr>
          <p:cNvPr id="21" name="object 2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3090" y="446320"/>
            <a:ext cx="6280150" cy="165227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Practice 11</a:t>
            </a:r>
            <a:r>
              <a:rPr dirty="0" sz="1300" spc="-10" b="1">
                <a:latin typeface="Arial"/>
                <a:cs typeface="Arial"/>
              </a:rPr>
              <a:t> </a:t>
            </a:r>
            <a:r>
              <a:rPr dirty="0" sz="1300" b="1">
                <a:latin typeface="Arial"/>
                <a:cs typeface="Arial"/>
              </a:rPr>
              <a:t>(continued)</a:t>
            </a:r>
            <a:endParaRPr sz="1300">
              <a:latin typeface="Arial"/>
              <a:cs typeface="Arial"/>
            </a:endParaRPr>
          </a:p>
          <a:p>
            <a:pPr marL="508000" marR="212090" indent="-247650">
              <a:lnSpc>
                <a:spcPct val="97300"/>
              </a:lnSpc>
              <a:spcBef>
                <a:spcPts val="400"/>
              </a:spcBef>
            </a:pPr>
            <a:r>
              <a:rPr dirty="0" sz="1300">
                <a:latin typeface="Times New Roman"/>
                <a:cs typeface="Times New Roman"/>
              </a:rPr>
              <a:t>5. </a:t>
            </a:r>
            <a:r>
              <a:rPr dirty="0" sz="1300" spc="-5">
                <a:latin typeface="Times New Roman"/>
                <a:cs typeface="Times New Roman"/>
              </a:rPr>
              <a:t>You </a:t>
            </a:r>
            <a:r>
              <a:rPr dirty="0" sz="1300">
                <a:latin typeface="Times New Roman"/>
                <a:cs typeface="Times New Roman"/>
              </a:rPr>
              <a:t>need to determine the names and definitions of all the views </a:t>
            </a:r>
            <a:r>
              <a:rPr dirty="0" sz="1300" spc="-5">
                <a:latin typeface="Times New Roman"/>
                <a:cs typeface="Times New Roman"/>
              </a:rPr>
              <a:t>in </a:t>
            </a:r>
            <a:r>
              <a:rPr dirty="0" sz="1300">
                <a:latin typeface="Times New Roman"/>
                <a:cs typeface="Times New Roman"/>
              </a:rPr>
              <a:t>your schema.  Create a report that retrieves the view information: the view name and text from the  </a:t>
            </a:r>
            <a:r>
              <a:rPr dirty="0" sz="1300">
                <a:latin typeface="Courier New"/>
                <a:cs typeface="Courier New"/>
              </a:rPr>
              <a:t>USER_VIEWS</a:t>
            </a:r>
            <a:r>
              <a:rPr dirty="0" sz="1300" spc="-465">
                <a:latin typeface="Courier New"/>
                <a:cs typeface="Courier New"/>
              </a:rPr>
              <a:t> </a:t>
            </a:r>
            <a:r>
              <a:rPr dirty="0" sz="1300">
                <a:latin typeface="Times New Roman"/>
                <a:cs typeface="Times New Roman"/>
              </a:rPr>
              <a:t>data dictionary view.</a:t>
            </a:r>
            <a:endParaRPr sz="1300">
              <a:latin typeface="Times New Roman"/>
              <a:cs typeface="Times New Roman"/>
            </a:endParaRPr>
          </a:p>
          <a:p>
            <a:pPr marL="507365" marR="32384">
              <a:lnSpc>
                <a:spcPts val="1480"/>
              </a:lnSpc>
              <a:spcBef>
                <a:spcPts val="55"/>
              </a:spcBef>
            </a:pPr>
            <a:r>
              <a:rPr dirty="0" sz="1300" spc="-5" b="1">
                <a:latin typeface="Times New Roman"/>
                <a:cs typeface="Times New Roman"/>
              </a:rPr>
              <a:t>Note: </a:t>
            </a:r>
            <a:r>
              <a:rPr dirty="0" sz="1300">
                <a:latin typeface="Times New Roman"/>
                <a:cs typeface="Times New Roman"/>
              </a:rPr>
              <a:t>Another view already exists. The </a:t>
            </a:r>
            <a:r>
              <a:rPr dirty="0" sz="1300">
                <a:latin typeface="Courier New"/>
                <a:cs typeface="Courier New"/>
              </a:rPr>
              <a:t>EMP_DETAILS_VIEW</a:t>
            </a:r>
            <a:r>
              <a:rPr dirty="0" sz="1300" spc="-495">
                <a:latin typeface="Courier New"/>
                <a:cs typeface="Courier New"/>
              </a:rPr>
              <a:t> </a:t>
            </a:r>
            <a:r>
              <a:rPr dirty="0" sz="1300" spc="-5">
                <a:latin typeface="Times New Roman"/>
                <a:cs typeface="Times New Roman"/>
              </a:rPr>
              <a:t>was </a:t>
            </a:r>
            <a:r>
              <a:rPr dirty="0" sz="1300">
                <a:latin typeface="Times New Roman"/>
                <a:cs typeface="Times New Roman"/>
              </a:rPr>
              <a:t>created as part of  your schema. Also, if you completed practice 10, you see the </a:t>
            </a:r>
            <a:r>
              <a:rPr dirty="0" sz="1300">
                <a:latin typeface="Courier New"/>
                <a:cs typeface="Courier New"/>
              </a:rPr>
              <a:t>DEPT50</a:t>
            </a:r>
            <a:r>
              <a:rPr dirty="0" sz="1300" spc="-520">
                <a:latin typeface="Courier New"/>
                <a:cs typeface="Courier New"/>
              </a:rPr>
              <a:t> </a:t>
            </a:r>
            <a:r>
              <a:rPr dirty="0" sz="1300">
                <a:latin typeface="Times New Roman"/>
                <a:cs typeface="Times New Roman"/>
              </a:rPr>
              <a:t>view.</a:t>
            </a:r>
            <a:endParaRPr sz="1300">
              <a:latin typeface="Times New Roman"/>
              <a:cs typeface="Times New Roman"/>
            </a:endParaRPr>
          </a:p>
          <a:p>
            <a:pPr marL="507365">
              <a:lnSpc>
                <a:spcPts val="1395"/>
              </a:lnSpc>
            </a:pPr>
            <a:r>
              <a:rPr dirty="0" sz="1300" spc="-5" b="1">
                <a:latin typeface="Times New Roman"/>
                <a:cs typeface="Times New Roman"/>
              </a:rPr>
              <a:t>Note: </a:t>
            </a:r>
            <a:r>
              <a:rPr dirty="0" sz="1300">
                <a:latin typeface="Times New Roman"/>
                <a:cs typeface="Times New Roman"/>
              </a:rPr>
              <a:t>To </a:t>
            </a:r>
            <a:r>
              <a:rPr dirty="0" sz="1300" spc="-5">
                <a:latin typeface="Times New Roman"/>
                <a:cs typeface="Times New Roman"/>
              </a:rPr>
              <a:t>see</a:t>
            </a:r>
            <a:r>
              <a:rPr dirty="0" sz="1300">
                <a:latin typeface="Times New Roman"/>
                <a:cs typeface="Times New Roman"/>
              </a:rPr>
              <a:t> more</a:t>
            </a:r>
            <a:r>
              <a:rPr dirty="0" sz="1300" spc="5">
                <a:latin typeface="Times New Roman"/>
                <a:cs typeface="Times New Roman"/>
              </a:rPr>
              <a:t> </a:t>
            </a:r>
            <a:r>
              <a:rPr dirty="0" sz="1300" spc="-5">
                <a:latin typeface="Times New Roman"/>
                <a:cs typeface="Times New Roman"/>
              </a:rPr>
              <a:t>contents</a:t>
            </a:r>
            <a:r>
              <a:rPr dirty="0" sz="1300">
                <a:latin typeface="Times New Roman"/>
                <a:cs typeface="Times New Roman"/>
              </a:rPr>
              <a:t> </a:t>
            </a:r>
            <a:r>
              <a:rPr dirty="0" sz="1300" spc="-5">
                <a:latin typeface="Times New Roman"/>
                <a:cs typeface="Times New Roman"/>
              </a:rPr>
              <a:t>of</a:t>
            </a:r>
            <a:r>
              <a:rPr dirty="0" sz="1300">
                <a:latin typeface="Times New Roman"/>
                <a:cs typeface="Times New Roman"/>
              </a:rPr>
              <a:t> a</a:t>
            </a:r>
            <a:r>
              <a:rPr dirty="0" sz="1300" spc="5">
                <a:latin typeface="Times New Roman"/>
                <a:cs typeface="Times New Roman"/>
              </a:rPr>
              <a:t> </a:t>
            </a:r>
            <a:r>
              <a:rPr dirty="0" sz="1300">
                <a:latin typeface="Courier New"/>
                <a:cs typeface="Courier New"/>
              </a:rPr>
              <a:t>LONG</a:t>
            </a:r>
            <a:r>
              <a:rPr dirty="0" sz="1300" spc="-450">
                <a:latin typeface="Courier New"/>
                <a:cs typeface="Courier New"/>
              </a:rPr>
              <a:t> </a:t>
            </a:r>
            <a:r>
              <a:rPr dirty="0" sz="1300">
                <a:latin typeface="Times New Roman"/>
                <a:cs typeface="Times New Roman"/>
              </a:rPr>
              <a:t>column, use the command</a:t>
            </a:r>
            <a:r>
              <a:rPr dirty="0" sz="1300" spc="-5">
                <a:latin typeface="Times New Roman"/>
                <a:cs typeface="Times New Roman"/>
              </a:rPr>
              <a:t> </a:t>
            </a:r>
            <a:r>
              <a:rPr dirty="0" sz="1300">
                <a:latin typeface="Courier New"/>
                <a:cs typeface="Courier New"/>
              </a:rPr>
              <a:t>SET</a:t>
            </a:r>
            <a:r>
              <a:rPr dirty="0" sz="1300" spc="-455">
                <a:latin typeface="Courier New"/>
                <a:cs typeface="Courier New"/>
              </a:rPr>
              <a:t> </a:t>
            </a:r>
            <a:r>
              <a:rPr dirty="0" sz="1300">
                <a:latin typeface="Courier New"/>
                <a:cs typeface="Courier New"/>
              </a:rPr>
              <a:t>LONG</a:t>
            </a:r>
            <a:r>
              <a:rPr dirty="0" sz="1300" spc="-455">
                <a:latin typeface="Courier New"/>
                <a:cs typeface="Courier New"/>
              </a:rPr>
              <a:t> </a:t>
            </a:r>
            <a:r>
              <a:rPr dirty="0" sz="1300" spc="-5" i="1">
                <a:latin typeface="Courier New"/>
                <a:cs typeface="Courier New"/>
              </a:rPr>
              <a:t>n</a:t>
            </a:r>
            <a:r>
              <a:rPr dirty="0" sz="1300" spc="-5">
                <a:latin typeface="Times New Roman"/>
                <a:cs typeface="Times New Roman"/>
              </a:rPr>
              <a:t>, where</a:t>
            </a:r>
            <a:endParaRPr sz="1300">
              <a:latin typeface="Times New Roman"/>
              <a:cs typeface="Times New Roman"/>
            </a:endParaRPr>
          </a:p>
          <a:p>
            <a:pPr marL="507365">
              <a:lnSpc>
                <a:spcPts val="1520"/>
              </a:lnSpc>
            </a:pPr>
            <a:r>
              <a:rPr dirty="0" sz="1300" i="1">
                <a:latin typeface="Courier New"/>
                <a:cs typeface="Courier New"/>
              </a:rPr>
              <a:t>n</a:t>
            </a:r>
            <a:r>
              <a:rPr dirty="0" sz="1300" spc="-459" i="1">
                <a:latin typeface="Courier New"/>
                <a:cs typeface="Courier New"/>
              </a:rPr>
              <a:t> </a:t>
            </a:r>
            <a:r>
              <a:rPr dirty="0" sz="1300">
                <a:latin typeface="Times New Roman"/>
                <a:cs typeface="Times New Roman"/>
              </a:rPr>
              <a:t>is the value of the</a:t>
            </a:r>
            <a:r>
              <a:rPr dirty="0" sz="1300" spc="-5">
                <a:latin typeface="Times New Roman"/>
                <a:cs typeface="Times New Roman"/>
              </a:rPr>
              <a:t> number</a:t>
            </a:r>
            <a:r>
              <a:rPr dirty="0" sz="1300">
                <a:latin typeface="Times New Roman"/>
                <a:cs typeface="Times New Roman"/>
              </a:rPr>
              <a:t> of characters</a:t>
            </a:r>
            <a:r>
              <a:rPr dirty="0" sz="1300" spc="-5">
                <a:latin typeface="Times New Roman"/>
                <a:cs typeface="Times New Roman"/>
              </a:rPr>
              <a:t> </a:t>
            </a:r>
            <a:r>
              <a:rPr dirty="0" sz="1300">
                <a:latin typeface="Times New Roman"/>
                <a:cs typeface="Times New Roman"/>
              </a:rPr>
              <a:t>of the</a:t>
            </a:r>
            <a:r>
              <a:rPr dirty="0" sz="1300" spc="-5">
                <a:latin typeface="Times New Roman"/>
                <a:cs typeface="Times New Roman"/>
              </a:rPr>
              <a:t> </a:t>
            </a:r>
            <a:r>
              <a:rPr dirty="0" sz="1300">
                <a:latin typeface="Courier New"/>
                <a:cs typeface="Courier New"/>
              </a:rPr>
              <a:t>LONG</a:t>
            </a:r>
            <a:r>
              <a:rPr dirty="0" sz="1300" spc="-455">
                <a:latin typeface="Courier New"/>
                <a:cs typeface="Courier New"/>
              </a:rPr>
              <a:t> </a:t>
            </a:r>
            <a:r>
              <a:rPr dirty="0" sz="1300">
                <a:latin typeface="Times New Roman"/>
                <a:cs typeface="Times New Roman"/>
              </a:rPr>
              <a:t>column that you</a:t>
            </a:r>
            <a:r>
              <a:rPr dirty="0" sz="1300" spc="-5">
                <a:latin typeface="Times New Roman"/>
                <a:cs typeface="Times New Roman"/>
              </a:rPr>
              <a:t> want</a:t>
            </a:r>
            <a:r>
              <a:rPr dirty="0" sz="1300" spc="-10">
                <a:latin typeface="Times New Roman"/>
                <a:cs typeface="Times New Roman"/>
              </a:rPr>
              <a:t> </a:t>
            </a:r>
            <a:r>
              <a:rPr dirty="0" sz="1300">
                <a:latin typeface="Times New Roman"/>
                <a:cs typeface="Times New Roman"/>
              </a:rPr>
              <a:t>to</a:t>
            </a:r>
            <a:r>
              <a:rPr dirty="0" sz="1300" spc="-5">
                <a:latin typeface="Times New Roman"/>
                <a:cs typeface="Times New Roman"/>
              </a:rPr>
              <a:t> see.</a:t>
            </a:r>
            <a:endParaRPr sz="1300">
              <a:latin typeface="Times New Roman"/>
              <a:cs typeface="Times New Roman"/>
            </a:endParaRPr>
          </a:p>
        </p:txBody>
      </p:sp>
      <p:sp>
        <p:nvSpPr>
          <p:cNvPr id="3" name="object 3"/>
          <p:cNvSpPr txBox="1"/>
          <p:nvPr/>
        </p:nvSpPr>
        <p:spPr>
          <a:xfrm>
            <a:off x="840740" y="3017002"/>
            <a:ext cx="6043930" cy="609600"/>
          </a:xfrm>
          <a:prstGeom prst="rect">
            <a:avLst/>
          </a:prstGeom>
        </p:spPr>
        <p:txBody>
          <a:bodyPr wrap="square" lIns="0" tIns="18415" rIns="0" bIns="0" rtlCol="0" vert="horz">
            <a:spAutoFit/>
          </a:bodyPr>
          <a:lstStyle/>
          <a:p>
            <a:pPr marL="260350" marR="5080" indent="-248285">
              <a:lnSpc>
                <a:spcPct val="97300"/>
              </a:lnSpc>
              <a:spcBef>
                <a:spcPts val="145"/>
              </a:spcBef>
            </a:pPr>
            <a:r>
              <a:rPr dirty="0" sz="1300">
                <a:latin typeface="Times New Roman"/>
                <a:cs typeface="Times New Roman"/>
              </a:rPr>
              <a:t>6. Find the names of your sequences. Write a query in a script to </a:t>
            </a:r>
            <a:r>
              <a:rPr dirty="0" sz="1300" spc="-5">
                <a:latin typeface="Times New Roman"/>
                <a:cs typeface="Times New Roman"/>
              </a:rPr>
              <a:t>display </a:t>
            </a:r>
            <a:r>
              <a:rPr dirty="0" sz="1300">
                <a:latin typeface="Times New Roman"/>
                <a:cs typeface="Times New Roman"/>
              </a:rPr>
              <a:t>the </a:t>
            </a:r>
            <a:r>
              <a:rPr dirty="0" sz="1300" spc="-5">
                <a:latin typeface="Times New Roman"/>
                <a:cs typeface="Times New Roman"/>
              </a:rPr>
              <a:t>following  </a:t>
            </a:r>
            <a:r>
              <a:rPr dirty="0" sz="1300">
                <a:latin typeface="Times New Roman"/>
                <a:cs typeface="Times New Roman"/>
              </a:rPr>
              <a:t>information about your sequences: sequence name, maximum value, increment size,  and last number. </a:t>
            </a:r>
            <a:r>
              <a:rPr dirty="0" sz="1300" spc="-5">
                <a:latin typeface="Times New Roman"/>
                <a:cs typeface="Times New Roman"/>
              </a:rPr>
              <a:t>Name </a:t>
            </a:r>
            <a:r>
              <a:rPr dirty="0" sz="1300">
                <a:latin typeface="Times New Roman"/>
                <a:cs typeface="Times New Roman"/>
              </a:rPr>
              <a:t>the </a:t>
            </a:r>
            <a:r>
              <a:rPr dirty="0" sz="1300" spc="-5">
                <a:latin typeface="Times New Roman"/>
                <a:cs typeface="Times New Roman"/>
              </a:rPr>
              <a:t>script </a:t>
            </a:r>
            <a:r>
              <a:rPr dirty="0" sz="1300">
                <a:latin typeface="Courier New"/>
                <a:cs typeface="Courier New"/>
              </a:rPr>
              <a:t>lab_11_06.sql</a:t>
            </a:r>
            <a:r>
              <a:rPr dirty="0" sz="1300">
                <a:latin typeface="Times New Roman"/>
                <a:cs typeface="Times New Roman"/>
              </a:rPr>
              <a:t>. Run the statement in </a:t>
            </a:r>
            <a:r>
              <a:rPr dirty="0" sz="1300" spc="-5">
                <a:latin typeface="Times New Roman"/>
                <a:cs typeface="Times New Roman"/>
              </a:rPr>
              <a:t>your</a:t>
            </a:r>
            <a:r>
              <a:rPr dirty="0" sz="1300" spc="10">
                <a:latin typeface="Times New Roman"/>
                <a:cs typeface="Times New Roman"/>
              </a:rPr>
              <a:t> </a:t>
            </a:r>
            <a:r>
              <a:rPr dirty="0" sz="1300" spc="-5">
                <a:latin typeface="Times New Roman"/>
                <a:cs typeface="Times New Roman"/>
              </a:rPr>
              <a:t>script.</a:t>
            </a:r>
            <a:endParaRPr sz="1300">
              <a:latin typeface="Times New Roman"/>
              <a:cs typeface="Times New Roman"/>
            </a:endParaRPr>
          </a:p>
        </p:txBody>
      </p:sp>
      <p:grpSp>
        <p:nvGrpSpPr>
          <p:cNvPr id="4" name="object 4"/>
          <p:cNvGrpSpPr/>
          <p:nvPr/>
        </p:nvGrpSpPr>
        <p:grpSpPr>
          <a:xfrm>
            <a:off x="1160525" y="2346198"/>
            <a:ext cx="4192270" cy="683895"/>
            <a:chOff x="1160525" y="2346198"/>
            <a:chExt cx="4192270" cy="683895"/>
          </a:xfrm>
        </p:grpSpPr>
        <p:sp>
          <p:nvSpPr>
            <p:cNvPr id="5" name="object 5"/>
            <p:cNvSpPr/>
            <p:nvPr/>
          </p:nvSpPr>
          <p:spPr>
            <a:xfrm>
              <a:off x="1171193" y="2356866"/>
              <a:ext cx="4170426" cy="662177"/>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65859" y="2351532"/>
              <a:ext cx="4181475" cy="673100"/>
            </a:xfrm>
            <a:custGeom>
              <a:avLst/>
              <a:gdLst/>
              <a:ahLst/>
              <a:cxnLst/>
              <a:rect l="l" t="t" r="r" b="b"/>
              <a:pathLst>
                <a:path w="4181475" h="673100">
                  <a:moveTo>
                    <a:pt x="4181094" y="0"/>
                  </a:moveTo>
                  <a:lnTo>
                    <a:pt x="0" y="0"/>
                  </a:lnTo>
                  <a:lnTo>
                    <a:pt x="0" y="672846"/>
                  </a:lnTo>
                  <a:lnTo>
                    <a:pt x="4181094" y="672846"/>
                  </a:lnTo>
                  <a:lnTo>
                    <a:pt x="4181094" y="0"/>
                  </a:lnTo>
                  <a:close/>
                </a:path>
              </a:pathLst>
            </a:custGeom>
            <a:ln w="10667">
              <a:solidFill>
                <a:srgbClr val="000000"/>
              </a:solidFill>
            </a:ln>
          </p:spPr>
          <p:txBody>
            <a:bodyPr wrap="square" lIns="0" tIns="0" rIns="0" bIns="0" rtlCol="0"/>
            <a:lstStyle/>
            <a:p/>
          </p:txBody>
        </p:sp>
      </p:grpSp>
      <p:grpSp>
        <p:nvGrpSpPr>
          <p:cNvPr id="7" name="object 7"/>
          <p:cNvGrpSpPr/>
          <p:nvPr/>
        </p:nvGrpSpPr>
        <p:grpSpPr>
          <a:xfrm>
            <a:off x="1077467" y="3893058"/>
            <a:ext cx="6135370" cy="1141730"/>
            <a:chOff x="1077467" y="3893058"/>
            <a:chExt cx="6135370" cy="1141730"/>
          </a:xfrm>
        </p:grpSpPr>
        <p:sp>
          <p:nvSpPr>
            <p:cNvPr id="8" name="object 8"/>
            <p:cNvSpPr/>
            <p:nvPr/>
          </p:nvSpPr>
          <p:spPr>
            <a:xfrm>
              <a:off x="1088135" y="3903726"/>
              <a:ext cx="6112764" cy="1120139"/>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082801" y="3898392"/>
              <a:ext cx="6124575" cy="1130935"/>
            </a:xfrm>
            <a:custGeom>
              <a:avLst/>
              <a:gdLst/>
              <a:ahLst/>
              <a:cxnLst/>
              <a:rect l="l" t="t" r="r" b="b"/>
              <a:pathLst>
                <a:path w="6124575" h="1130935">
                  <a:moveTo>
                    <a:pt x="6124194" y="0"/>
                  </a:moveTo>
                  <a:lnTo>
                    <a:pt x="0" y="0"/>
                  </a:lnTo>
                  <a:lnTo>
                    <a:pt x="0" y="1130808"/>
                  </a:lnTo>
                  <a:lnTo>
                    <a:pt x="6124194" y="1130808"/>
                  </a:lnTo>
                  <a:lnTo>
                    <a:pt x="6124194" y="0"/>
                  </a:lnTo>
                  <a:close/>
                </a:path>
              </a:pathLst>
            </a:custGeom>
            <a:ln w="10667">
              <a:solidFill>
                <a:srgbClr val="000000"/>
              </a:solidFill>
            </a:ln>
          </p:spPr>
          <p:txBody>
            <a:bodyPr wrap="square" lIns="0" tIns="0" rIns="0" bIns="0" rtlCol="0"/>
            <a:lstStyle/>
            <a:p/>
          </p:txBody>
        </p:sp>
      </p:gr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1</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3</a:t>
            </a:r>
            <a:r>
              <a:rPr dirty="0" sz="800" spc="-114"/>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5279" y="1017574"/>
            <a:ext cx="2711450" cy="0"/>
          </a:xfrm>
          <a:custGeom>
            <a:avLst/>
            <a:gdLst/>
            <a:ahLst/>
            <a:cxnLst/>
            <a:rect l="l" t="t" r="r" b="b"/>
            <a:pathLst>
              <a:path w="2711450" h="0">
                <a:moveTo>
                  <a:pt x="0" y="0"/>
                </a:moveTo>
                <a:lnTo>
                  <a:pt x="2711294" y="0"/>
                </a:lnTo>
              </a:path>
            </a:pathLst>
          </a:custGeom>
          <a:ln w="27127">
            <a:solidFill>
              <a:srgbClr val="000000"/>
            </a:solidFill>
          </a:ln>
        </p:spPr>
        <p:txBody>
          <a:bodyPr wrap="square" lIns="0" tIns="0" rIns="0" bIns="0" rtlCol="0"/>
          <a:lstStyle/>
          <a:p/>
        </p:txBody>
      </p:sp>
      <p:sp>
        <p:nvSpPr>
          <p:cNvPr id="3" name="object 3"/>
          <p:cNvSpPr txBox="1"/>
          <p:nvPr/>
        </p:nvSpPr>
        <p:spPr>
          <a:xfrm>
            <a:off x="4186685" y="1232404"/>
            <a:ext cx="2684145" cy="741680"/>
          </a:xfrm>
          <a:prstGeom prst="rect">
            <a:avLst/>
          </a:prstGeom>
        </p:spPr>
        <p:txBody>
          <a:bodyPr wrap="square" lIns="0" tIns="12700" rIns="0" bIns="0" rtlCol="0" vert="horz">
            <a:spAutoFit/>
          </a:bodyPr>
          <a:lstStyle/>
          <a:p>
            <a:pPr algn="r" marR="5080">
              <a:lnSpc>
                <a:spcPts val="2820"/>
              </a:lnSpc>
              <a:spcBef>
                <a:spcPts val="100"/>
              </a:spcBef>
            </a:pPr>
            <a:r>
              <a:rPr dirty="0" sz="2400" b="1">
                <a:latin typeface="Arial"/>
                <a:cs typeface="Arial"/>
              </a:rPr>
              <a:t>A</a:t>
            </a:r>
            <a:endParaRPr sz="2400">
              <a:latin typeface="Arial"/>
              <a:cs typeface="Arial"/>
            </a:endParaRPr>
          </a:p>
          <a:p>
            <a:pPr marL="12700">
              <a:lnSpc>
                <a:spcPts val="2820"/>
              </a:lnSpc>
            </a:pPr>
            <a:r>
              <a:rPr dirty="0" sz="2400" spc="-5" b="1">
                <a:latin typeface="Arial"/>
                <a:cs typeface="Arial"/>
              </a:rPr>
              <a:t>Practice</a:t>
            </a:r>
            <a:r>
              <a:rPr dirty="0" sz="2400" spc="-80" b="1">
                <a:latin typeface="Arial"/>
                <a:cs typeface="Arial"/>
              </a:rPr>
              <a:t> </a:t>
            </a:r>
            <a:r>
              <a:rPr dirty="0" sz="2400" spc="-5" b="1">
                <a:latin typeface="Arial"/>
                <a:cs typeface="Arial"/>
              </a:rPr>
              <a:t>Solutions</a:t>
            </a:r>
            <a:endParaRPr sz="2400">
              <a:latin typeface="Arial"/>
              <a:cs typeface="Arial"/>
            </a:endParaRPr>
          </a:p>
        </p:txBody>
      </p:sp>
      <p:sp>
        <p:nvSpPr>
          <p:cNvPr id="4" name="object 4"/>
          <p:cNvSpPr/>
          <p:nvPr/>
        </p:nvSpPr>
        <p:spPr>
          <a:xfrm>
            <a:off x="4145279" y="2297725"/>
            <a:ext cx="2711450" cy="0"/>
          </a:xfrm>
          <a:custGeom>
            <a:avLst/>
            <a:gdLst/>
            <a:ahLst/>
            <a:cxnLst/>
            <a:rect l="l" t="t" r="r" b="b"/>
            <a:pathLst>
              <a:path w="2711450" h="0">
                <a:moveTo>
                  <a:pt x="0" y="0"/>
                </a:moveTo>
                <a:lnTo>
                  <a:pt x="2711294" y="0"/>
                </a:lnTo>
              </a:path>
            </a:pathLst>
          </a:custGeom>
          <a:ln w="27127">
            <a:solidFill>
              <a:srgbClr val="000000"/>
            </a:solidFill>
          </a:ln>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eKi</a:t>
            </a:r>
            <a:r>
              <a:rPr dirty="0" baseline="17676" sz="1650" spc="-262" b="1">
                <a:latin typeface="Arial"/>
                <a:cs typeface="Arial"/>
              </a:rPr>
              <a:t>O</a:t>
            </a:r>
            <a:r>
              <a:rPr dirty="0" sz="800" spc="-175">
                <a:latin typeface="Garuda"/>
                <a:cs typeface="Garuda"/>
              </a:rPr>
              <a:t>t </a:t>
            </a:r>
            <a:r>
              <a:rPr dirty="0" sz="800" spc="-215">
                <a:latin typeface="Garuda"/>
                <a:cs typeface="Garuda"/>
              </a:rPr>
              <a:t>m</a:t>
            </a:r>
            <a:r>
              <a:rPr dirty="0" baseline="17676" sz="1650" spc="-322" b="1">
                <a:latin typeface="Arial"/>
                <a:cs typeface="Arial"/>
              </a:rPr>
              <a:t>r</a:t>
            </a:r>
            <a:r>
              <a:rPr dirty="0" sz="800" spc="-215">
                <a:latin typeface="Garuda"/>
                <a:cs typeface="Garuda"/>
              </a:rPr>
              <a:t>a</a:t>
            </a:r>
            <a:r>
              <a:rPr dirty="0" baseline="17676" sz="1650" spc="-322" b="1">
                <a:latin typeface="Arial"/>
                <a:cs typeface="Arial"/>
              </a:rPr>
              <a:t>a</a:t>
            </a:r>
            <a:r>
              <a:rPr dirty="0" sz="800" spc="-215">
                <a:latin typeface="Garuda"/>
                <a:cs typeface="Garuda"/>
              </a:rPr>
              <a:t>te</a:t>
            </a:r>
            <a:r>
              <a:rPr dirty="0" baseline="17676" sz="1650" spc="-322" b="1">
                <a:latin typeface="Arial"/>
                <a:cs typeface="Arial"/>
              </a:rPr>
              <a:t>c</a:t>
            </a:r>
            <a:r>
              <a:rPr dirty="0" sz="800" spc="-215">
                <a:latin typeface="Garuda"/>
                <a:cs typeface="Garuda"/>
              </a:rPr>
              <a:t>r</a:t>
            </a:r>
            <a:r>
              <a:rPr dirty="0" baseline="17676" sz="1650" spc="-322" b="1">
                <a:latin typeface="Arial"/>
                <a:cs typeface="Arial"/>
              </a:rPr>
              <a:t>l</a:t>
            </a:r>
            <a:r>
              <a:rPr dirty="0" sz="800" spc="-215">
                <a:latin typeface="Garuda"/>
                <a:cs typeface="Garuda"/>
              </a:rPr>
              <a:t>ia</a:t>
            </a:r>
            <a:r>
              <a:rPr dirty="0" baseline="17676" sz="1650" spc="-322" b="1">
                <a:latin typeface="Arial"/>
                <a:cs typeface="Arial"/>
              </a:rPr>
              <a:t>e</a:t>
            </a:r>
            <a:r>
              <a:rPr dirty="0" sz="800" spc="-215">
                <a:latin typeface="Garuda"/>
                <a:cs typeface="Garuda"/>
              </a:rPr>
              <a:t>ls</a:t>
            </a:r>
            <a:r>
              <a:rPr dirty="0" baseline="17676" sz="1650" spc="-322" b="1">
                <a:latin typeface="Arial"/>
                <a:cs typeface="Arial"/>
              </a:rPr>
              <a:t>D</a:t>
            </a:r>
            <a:r>
              <a:rPr dirty="0" sz="800" spc="-215">
                <a:latin typeface="Garuda"/>
                <a:cs typeface="Garuda"/>
              </a:rPr>
              <a:t>ar</a:t>
            </a:r>
            <a:r>
              <a:rPr dirty="0" baseline="17676" sz="1650" spc="-322" b="1">
                <a:latin typeface="Arial"/>
                <a:cs typeface="Arial"/>
              </a:rPr>
              <a:t>a</a:t>
            </a:r>
            <a:r>
              <a:rPr dirty="0" sz="800" spc="-215">
                <a:latin typeface="Garuda"/>
                <a:cs typeface="Garuda"/>
              </a:rPr>
              <a:t>e</a:t>
            </a:r>
            <a:r>
              <a:rPr dirty="0" baseline="17676" sz="1650" spc="-322" b="1">
                <a:latin typeface="Arial"/>
                <a:cs typeface="Arial"/>
              </a:rPr>
              <a:t>t</a:t>
            </a:r>
            <a:r>
              <a:rPr dirty="0" sz="800" spc="-215">
                <a:latin typeface="Garuda"/>
                <a:cs typeface="Garuda"/>
              </a:rPr>
              <a:t>p</a:t>
            </a:r>
            <a:r>
              <a:rPr dirty="0" baseline="17676" sz="1650" spc="-322" b="1">
                <a:latin typeface="Arial"/>
                <a:cs typeface="Arial"/>
              </a:rPr>
              <a:t>a</a:t>
            </a:r>
            <a:r>
              <a:rPr dirty="0" sz="800" spc="-215">
                <a:latin typeface="Garuda"/>
                <a:cs typeface="Garuda"/>
              </a:rPr>
              <a:t>ro</a:t>
            </a:r>
            <a:r>
              <a:rPr dirty="0" baseline="17676" sz="1650" spc="-322" b="1">
                <a:latin typeface="Arial"/>
                <a:cs typeface="Arial"/>
              </a:rPr>
              <a:t>b</a:t>
            </a:r>
            <a:r>
              <a:rPr dirty="0" sz="800" spc="-215">
                <a:latin typeface="Garuda"/>
                <a:cs typeface="Garuda"/>
              </a:rPr>
              <a:t>v</a:t>
            </a:r>
            <a:r>
              <a:rPr dirty="0" baseline="17676" sz="1650" spc="-322" b="1">
                <a:latin typeface="Arial"/>
                <a:cs typeface="Arial"/>
              </a:rPr>
              <a:t>a</a:t>
            </a:r>
            <a:r>
              <a:rPr dirty="0" sz="800" spc="-215">
                <a:latin typeface="Garuda"/>
                <a:cs typeface="Garuda"/>
              </a:rPr>
              <a:t>id</a:t>
            </a:r>
            <a:r>
              <a:rPr dirty="0" baseline="17676" sz="1650" spc="-322" b="1">
                <a:latin typeface="Arial"/>
                <a:cs typeface="Arial"/>
              </a:rPr>
              <a:t>s</a:t>
            </a:r>
            <a:r>
              <a:rPr dirty="0" sz="800" spc="-215">
                <a:latin typeface="Garuda"/>
                <a:cs typeface="Garuda"/>
              </a:rPr>
              <a:t>ed</a:t>
            </a:r>
            <a:r>
              <a:rPr dirty="0" baseline="17676" sz="1650" spc="-322" b="1">
                <a:latin typeface="Arial"/>
                <a:cs typeface="Arial"/>
              </a:rPr>
              <a:t>e</a:t>
            </a:r>
            <a:r>
              <a:rPr dirty="0" sz="800" spc="-215">
                <a:latin typeface="Garuda"/>
                <a:cs typeface="Garuda"/>
              </a:rPr>
              <a:t>fo</a:t>
            </a:r>
            <a:r>
              <a:rPr dirty="0" baseline="17676" sz="1650" spc="-322" b="1">
                <a:latin typeface="Arial"/>
                <a:cs typeface="Arial"/>
              </a:rPr>
              <a:t>1</a:t>
            </a:r>
            <a:r>
              <a:rPr dirty="0" sz="800" spc="-215">
                <a:latin typeface="Garuda"/>
                <a:cs typeface="Garuda"/>
              </a:rPr>
              <a:t>r</a:t>
            </a:r>
            <a:r>
              <a:rPr dirty="0" baseline="17676" sz="1650" spc="-322" b="1">
                <a:latin typeface="Arial"/>
                <a:cs typeface="Arial"/>
              </a:rPr>
              <a:t>0</a:t>
            </a:r>
            <a:r>
              <a:rPr dirty="0" sz="800" spc="-215">
                <a:latin typeface="Garuda"/>
                <a:cs typeface="Garuda"/>
              </a:rPr>
              <a:t>W</a:t>
            </a:r>
            <a:r>
              <a:rPr dirty="0" baseline="17676" sz="1650" spc="-322" b="1" i="1">
                <a:latin typeface="Arial"/>
                <a:cs typeface="Arial"/>
              </a:rPr>
              <a:t>g</a:t>
            </a:r>
            <a:r>
              <a:rPr dirty="0" sz="800" spc="-215">
                <a:latin typeface="Garuda"/>
                <a:cs typeface="Garuda"/>
              </a:rPr>
              <a:t>D</a:t>
            </a:r>
            <a:r>
              <a:rPr dirty="0" baseline="17676" sz="1650" spc="-322" b="1">
                <a:latin typeface="Arial"/>
                <a:cs typeface="Arial"/>
              </a:rPr>
              <a:t>:</a:t>
            </a:r>
            <a:r>
              <a:rPr dirty="0" sz="800" spc="-215">
                <a:latin typeface="Garuda"/>
                <a:cs typeface="Garuda"/>
              </a:rPr>
              <a:t>P</a:t>
            </a:r>
            <a:r>
              <a:rPr dirty="0" baseline="17676" sz="1650" spc="-322" b="1">
                <a:latin typeface="Arial"/>
                <a:cs typeface="Arial"/>
              </a:rPr>
              <a:t>S</a:t>
            </a:r>
            <a:r>
              <a:rPr dirty="0" sz="800" spc="-215">
                <a:latin typeface="Garuda"/>
                <a:cs typeface="Garuda"/>
              </a:rPr>
              <a:t>in</a:t>
            </a:r>
            <a:r>
              <a:rPr dirty="0" baseline="17676" sz="1650" spc="-322" b="1">
                <a:latin typeface="Arial"/>
                <a:cs typeface="Arial"/>
              </a:rPr>
              <a:t>Q</a:t>
            </a:r>
            <a:r>
              <a:rPr dirty="0" sz="800" spc="-215">
                <a:latin typeface="Garuda"/>
                <a:cs typeface="Garuda"/>
              </a:rPr>
              <a:t>-c</a:t>
            </a:r>
            <a:r>
              <a:rPr dirty="0" baseline="17676" sz="1650" spc="-322" b="1">
                <a:latin typeface="Arial"/>
                <a:cs typeface="Arial"/>
              </a:rPr>
              <a:t>L</a:t>
            </a:r>
            <a:r>
              <a:rPr dirty="0" sz="800" spc="-215">
                <a:latin typeface="Garuda"/>
                <a:cs typeface="Garuda"/>
              </a:rPr>
              <a:t>las</a:t>
            </a:r>
            <a:r>
              <a:rPr dirty="0" baseline="17676" sz="1650" spc="-322" b="1">
                <a:latin typeface="Arial"/>
                <a:cs typeface="Arial"/>
              </a:rPr>
              <a:t>F</a:t>
            </a:r>
            <a:r>
              <a:rPr dirty="0" sz="800" spc="-215">
                <a:latin typeface="Garuda"/>
                <a:cs typeface="Garuda"/>
              </a:rPr>
              <a:t>s </a:t>
            </a:r>
            <a:r>
              <a:rPr dirty="0" baseline="17676" sz="1650" spc="-382" b="1">
                <a:latin typeface="Arial"/>
                <a:cs typeface="Arial"/>
              </a:rPr>
              <a:t>u</a:t>
            </a:r>
            <a:r>
              <a:rPr dirty="0" sz="800" spc="-254">
                <a:latin typeface="Garuda"/>
                <a:cs typeface="Garuda"/>
              </a:rPr>
              <a:t>us</a:t>
            </a:r>
            <a:r>
              <a:rPr dirty="0" baseline="17676" sz="1650" spc="-382" b="1">
                <a:latin typeface="Arial"/>
                <a:cs typeface="Arial"/>
              </a:rPr>
              <a:t>n</a:t>
            </a:r>
            <a:r>
              <a:rPr dirty="0" sz="800" spc="-254">
                <a:latin typeface="Garuda"/>
                <a:cs typeface="Garuda"/>
              </a:rPr>
              <a:t>e</a:t>
            </a:r>
            <a:r>
              <a:rPr dirty="0" baseline="17676" sz="1650" spc="-382" b="1">
                <a:latin typeface="Arial"/>
                <a:cs typeface="Arial"/>
              </a:rPr>
              <a:t>d</a:t>
            </a:r>
            <a:r>
              <a:rPr dirty="0" sz="800" spc="-254">
                <a:latin typeface="Garuda"/>
                <a:cs typeface="Garuda"/>
              </a:rPr>
              <a:t>o</a:t>
            </a:r>
            <a:r>
              <a:rPr dirty="0" baseline="17676" sz="1650" spc="-382" b="1">
                <a:latin typeface="Arial"/>
                <a:cs typeface="Arial"/>
              </a:rPr>
              <a:t>a</a:t>
            </a:r>
            <a:r>
              <a:rPr dirty="0" sz="800" spc="-254">
                <a:latin typeface="Garuda"/>
                <a:cs typeface="Garuda"/>
              </a:rPr>
              <a:t>nl</a:t>
            </a:r>
            <a:r>
              <a:rPr dirty="0" baseline="17676" sz="1650" spc="-382" b="1">
                <a:latin typeface="Arial"/>
                <a:cs typeface="Arial"/>
              </a:rPr>
              <a:t>m</a:t>
            </a:r>
            <a:r>
              <a:rPr dirty="0" sz="800" spc="-254">
                <a:latin typeface="Garuda"/>
                <a:cs typeface="Garuda"/>
              </a:rPr>
              <a:t>y. </a:t>
            </a:r>
            <a:r>
              <a:rPr dirty="0" sz="800" spc="-185">
                <a:latin typeface="Garuda"/>
                <a:cs typeface="Garuda"/>
              </a:rPr>
              <a:t>C</a:t>
            </a:r>
            <a:r>
              <a:rPr dirty="0" baseline="17676" sz="1650" spc="-277" b="1">
                <a:latin typeface="Arial"/>
                <a:cs typeface="Arial"/>
              </a:rPr>
              <a:t>e</a:t>
            </a:r>
            <a:r>
              <a:rPr dirty="0" sz="800" spc="-185">
                <a:latin typeface="Garuda"/>
                <a:cs typeface="Garuda"/>
              </a:rPr>
              <a:t>o</a:t>
            </a:r>
            <a:r>
              <a:rPr dirty="0" baseline="17676" sz="1650" spc="-277" b="1">
                <a:latin typeface="Arial"/>
                <a:cs typeface="Arial"/>
              </a:rPr>
              <a:t>n</a:t>
            </a:r>
            <a:r>
              <a:rPr dirty="0" sz="800" spc="-185">
                <a:latin typeface="Garuda"/>
                <a:cs typeface="Garuda"/>
              </a:rPr>
              <a:t>p</a:t>
            </a:r>
            <a:r>
              <a:rPr dirty="0" baseline="17676" sz="1650" spc="-277" b="1">
                <a:latin typeface="Arial"/>
                <a:cs typeface="Arial"/>
              </a:rPr>
              <a:t>t</a:t>
            </a:r>
            <a:r>
              <a:rPr dirty="0" sz="800" spc="-185">
                <a:latin typeface="Garuda"/>
                <a:cs typeface="Garuda"/>
              </a:rPr>
              <a:t>y</a:t>
            </a:r>
            <a:r>
              <a:rPr dirty="0" baseline="17676" sz="1650" spc="-277" b="1">
                <a:latin typeface="Arial"/>
                <a:cs typeface="Arial"/>
              </a:rPr>
              <a:t>a</a:t>
            </a:r>
            <a:r>
              <a:rPr dirty="0" sz="800" spc="-185">
                <a:latin typeface="Garuda"/>
                <a:cs typeface="Garuda"/>
              </a:rPr>
              <a:t>in</a:t>
            </a:r>
            <a:r>
              <a:rPr dirty="0" baseline="17676" sz="1650" spc="-277" b="1">
                <a:latin typeface="Arial"/>
                <a:cs typeface="Arial"/>
              </a:rPr>
              <a:t>l</a:t>
            </a:r>
            <a:r>
              <a:rPr dirty="0" sz="800" spc="-185">
                <a:latin typeface="Garuda"/>
                <a:cs typeface="Garuda"/>
              </a:rPr>
              <a:t>g</a:t>
            </a:r>
            <a:r>
              <a:rPr dirty="0" baseline="17676" sz="1650" spc="-277" b="1">
                <a:latin typeface="Arial"/>
                <a:cs typeface="Arial"/>
              </a:rPr>
              <a:t>s</a:t>
            </a:r>
            <a:r>
              <a:rPr dirty="0" sz="800" spc="-185">
                <a:latin typeface="Garuda"/>
                <a:cs typeface="Garuda"/>
              </a:rPr>
              <a:t>e</a:t>
            </a:r>
            <a:r>
              <a:rPr dirty="0" baseline="17676" sz="1650" spc="-277" b="1">
                <a:latin typeface="Arial"/>
                <a:cs typeface="Arial"/>
              </a:rPr>
              <a:t>I</a:t>
            </a:r>
            <a:r>
              <a:rPr dirty="0" sz="800" spc="-185">
                <a:latin typeface="Garuda"/>
                <a:cs typeface="Garuda"/>
              </a:rPr>
              <a:t>Kit </a:t>
            </a:r>
            <a:r>
              <a:rPr dirty="0" sz="800" spc="-120">
                <a:latin typeface="Garuda"/>
                <a:cs typeface="Garuda"/>
              </a:rPr>
              <a:t>m</a:t>
            </a:r>
            <a:r>
              <a:rPr dirty="0" baseline="17676" sz="1650" spc="-179" b="1">
                <a:latin typeface="Arial"/>
                <a:cs typeface="Arial"/>
              </a:rPr>
              <a:t>A</a:t>
            </a:r>
            <a:r>
              <a:rPr dirty="0" sz="800" spc="-120">
                <a:latin typeface="Garuda"/>
                <a:cs typeface="Garuda"/>
              </a:rPr>
              <a:t>at</a:t>
            </a:r>
            <a:r>
              <a:rPr dirty="0" baseline="17676" sz="1650" spc="-179" b="1">
                <a:latin typeface="Arial"/>
                <a:cs typeface="Arial"/>
              </a:rPr>
              <a:t>-</a:t>
            </a:r>
            <a:r>
              <a:rPr dirty="0" sz="800" spc="-120">
                <a:latin typeface="Garuda"/>
                <a:cs typeface="Garuda"/>
              </a:rPr>
              <a:t>er</a:t>
            </a:r>
            <a:r>
              <a:rPr dirty="0" baseline="17676" sz="1650" spc="-179" b="1">
                <a:latin typeface="Arial"/>
                <a:cs typeface="Arial"/>
              </a:rPr>
              <a:t>2</a:t>
            </a:r>
            <a:r>
              <a:rPr dirty="0" sz="800" spc="-120">
                <a:latin typeface="Garuda"/>
                <a:cs typeface="Garuda"/>
              </a:rPr>
              <a:t>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40">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3721100" cy="111887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1: </a:t>
            </a:r>
            <a:r>
              <a:rPr dirty="0" sz="1200" b="1">
                <a:latin typeface="Arial"/>
                <a:cs typeface="Arial"/>
              </a:rPr>
              <a:t>Solutions</a:t>
            </a:r>
            <a:endParaRPr sz="1200">
              <a:latin typeface="Arial"/>
              <a:cs typeface="Arial"/>
            </a:endParaRPr>
          </a:p>
          <a:p>
            <a:pPr marL="12700">
              <a:lnSpc>
                <a:spcPct val="100000"/>
              </a:lnSpc>
              <a:spcBef>
                <a:spcPts val="1140"/>
              </a:spcBef>
            </a:pPr>
            <a:r>
              <a:rPr dirty="0" sz="1200" spc="-5" b="1">
                <a:latin typeface="Arial"/>
                <a:cs typeface="Arial"/>
              </a:rPr>
              <a:t>Part </a:t>
            </a:r>
            <a:r>
              <a:rPr dirty="0" sz="1200" b="1">
                <a:latin typeface="Arial"/>
                <a:cs typeface="Arial"/>
              </a:rPr>
              <a:t>1</a:t>
            </a:r>
            <a:endParaRPr sz="1200">
              <a:latin typeface="Arial"/>
              <a:cs typeface="Arial"/>
            </a:endParaRPr>
          </a:p>
          <a:p>
            <a:pPr marL="12700">
              <a:lnSpc>
                <a:spcPct val="100000"/>
              </a:lnSpc>
              <a:spcBef>
                <a:spcPts val="525"/>
              </a:spcBef>
            </a:pPr>
            <a:r>
              <a:rPr dirty="0" sz="1200">
                <a:latin typeface="Times New Roman"/>
                <a:cs typeface="Times New Roman"/>
              </a:rPr>
              <a:t>Test your</a:t>
            </a:r>
            <a:r>
              <a:rPr dirty="0" sz="1200" spc="-5">
                <a:latin typeface="Times New Roman"/>
                <a:cs typeface="Times New Roman"/>
              </a:rPr>
              <a:t> </a:t>
            </a:r>
            <a:r>
              <a:rPr dirty="0" sz="1200">
                <a:latin typeface="Times New Roman"/>
                <a:cs typeface="Times New Roman"/>
              </a:rPr>
              <a:t>knowledge:</a:t>
            </a:r>
            <a:endParaRPr sz="1200">
              <a:latin typeface="Times New Roman"/>
              <a:cs typeface="Times New Roman"/>
            </a:endParaRPr>
          </a:p>
          <a:p>
            <a:pPr>
              <a:lnSpc>
                <a:spcPct val="100000"/>
              </a:lnSpc>
              <a:spcBef>
                <a:spcPts val="35"/>
              </a:spcBef>
            </a:pPr>
            <a:endParaRPr sz="1000">
              <a:latin typeface="Times New Roman"/>
              <a:cs typeface="Times New Roman"/>
            </a:endParaRPr>
          </a:p>
          <a:p>
            <a:pPr marL="12700">
              <a:lnSpc>
                <a:spcPct val="100000"/>
              </a:lnSpc>
            </a:pPr>
            <a:r>
              <a:rPr dirty="0" sz="1200">
                <a:latin typeface="Times New Roman"/>
                <a:cs typeface="Times New Roman"/>
              </a:rPr>
              <a:t>1. The following </a:t>
            </a:r>
            <a:r>
              <a:rPr dirty="0" sz="1200" spc="-5">
                <a:latin typeface="Courier New"/>
                <a:cs typeface="Courier New"/>
              </a:rPr>
              <a:t>SELECT</a:t>
            </a:r>
            <a:r>
              <a:rPr dirty="0" sz="1200" spc="-409">
                <a:latin typeface="Courier New"/>
                <a:cs typeface="Courier New"/>
              </a:rPr>
              <a:t> </a:t>
            </a:r>
            <a:r>
              <a:rPr dirty="0" sz="1200" spc="-5">
                <a:latin typeface="Times New Roman"/>
                <a:cs typeface="Times New Roman"/>
              </a:rPr>
              <a:t>statement </a:t>
            </a:r>
            <a:r>
              <a:rPr dirty="0" sz="1200">
                <a:latin typeface="Times New Roman"/>
                <a:cs typeface="Times New Roman"/>
              </a:rPr>
              <a:t>executes </a:t>
            </a:r>
            <a:r>
              <a:rPr dirty="0" sz="1200" spc="-5">
                <a:latin typeface="Times New Roman"/>
                <a:cs typeface="Times New Roman"/>
              </a:rPr>
              <a:t>successfully:</a:t>
            </a:r>
            <a:endParaRPr sz="1200">
              <a:latin typeface="Times New Roman"/>
              <a:cs typeface="Times New Roman"/>
            </a:endParaRPr>
          </a:p>
        </p:txBody>
      </p:sp>
      <p:sp>
        <p:nvSpPr>
          <p:cNvPr id="3" name="object 3"/>
          <p:cNvSpPr txBox="1"/>
          <p:nvPr/>
        </p:nvSpPr>
        <p:spPr>
          <a:xfrm>
            <a:off x="838962" y="2015489"/>
            <a:ext cx="6323330" cy="355600"/>
          </a:xfrm>
          <a:prstGeom prst="rect">
            <a:avLst/>
          </a:prstGeom>
          <a:ln w="12191">
            <a:solidFill>
              <a:srgbClr val="000000"/>
            </a:solidFill>
          </a:ln>
        </p:spPr>
        <p:txBody>
          <a:bodyPr wrap="square" lIns="0" tIns="12065" rIns="0" bIns="0" rtlCol="0" vert="horz">
            <a:spAutoFit/>
          </a:bodyPr>
          <a:lstStyle/>
          <a:p>
            <a:pPr marL="74930" marR="2970530">
              <a:lnSpc>
                <a:spcPts val="1250"/>
              </a:lnSpc>
              <a:spcBef>
                <a:spcPts val="95"/>
              </a:spcBef>
              <a:tabLst>
                <a:tab pos="661670" algn="l"/>
              </a:tabLst>
            </a:pPr>
            <a:r>
              <a:rPr dirty="0" sz="1100" spc="-5">
                <a:latin typeface="Courier New"/>
                <a:cs typeface="Courier New"/>
              </a:rPr>
              <a:t>SELECT last_name, job_id, salary AS Sal  FROM	employees;</a:t>
            </a:r>
            <a:endParaRPr sz="1100">
              <a:latin typeface="Courier New"/>
              <a:cs typeface="Courier New"/>
            </a:endParaRPr>
          </a:p>
        </p:txBody>
      </p:sp>
      <p:sp>
        <p:nvSpPr>
          <p:cNvPr id="4" name="object 4"/>
          <p:cNvSpPr txBox="1"/>
          <p:nvPr/>
        </p:nvSpPr>
        <p:spPr>
          <a:xfrm>
            <a:off x="901700" y="2504185"/>
            <a:ext cx="3721100" cy="541655"/>
          </a:xfrm>
          <a:prstGeom prst="rect">
            <a:avLst/>
          </a:prstGeom>
        </p:spPr>
        <p:txBody>
          <a:bodyPr wrap="square" lIns="0" tIns="12700" rIns="0" bIns="0" rtlCol="0" vert="horz">
            <a:spAutoFit/>
          </a:bodyPr>
          <a:lstStyle/>
          <a:p>
            <a:pPr marL="241300">
              <a:lnSpc>
                <a:spcPct val="100000"/>
              </a:lnSpc>
              <a:spcBef>
                <a:spcPts val="100"/>
              </a:spcBef>
            </a:pPr>
            <a:r>
              <a:rPr dirty="0" sz="1200" spc="-5" b="1">
                <a:latin typeface="Times New Roman"/>
                <a:cs typeface="Times New Roman"/>
              </a:rPr>
              <a:t>True</a:t>
            </a:r>
            <a:r>
              <a:rPr dirty="0" sz="1200" spc="-5">
                <a:latin typeface="Times New Roman"/>
                <a:cs typeface="Times New Roman"/>
              </a:rPr>
              <a:t>/False</a:t>
            </a:r>
            <a:endParaRPr sz="1200">
              <a:latin typeface="Times New Roman"/>
              <a:cs typeface="Times New Roman"/>
            </a:endParaRPr>
          </a:p>
          <a:p>
            <a:pPr>
              <a:lnSpc>
                <a:spcPct val="100000"/>
              </a:lnSpc>
              <a:spcBef>
                <a:spcPts val="30"/>
              </a:spcBef>
            </a:pPr>
            <a:endParaRPr sz="1000">
              <a:latin typeface="Times New Roman"/>
              <a:cs typeface="Times New Roman"/>
            </a:endParaRPr>
          </a:p>
          <a:p>
            <a:pPr marL="12700">
              <a:lnSpc>
                <a:spcPct val="100000"/>
              </a:lnSpc>
            </a:pPr>
            <a:r>
              <a:rPr dirty="0" sz="1200">
                <a:latin typeface="Times New Roman"/>
                <a:cs typeface="Times New Roman"/>
              </a:rPr>
              <a:t>2. The </a:t>
            </a:r>
            <a:r>
              <a:rPr dirty="0" sz="1200" spc="-5">
                <a:latin typeface="Times New Roman"/>
                <a:cs typeface="Times New Roman"/>
              </a:rPr>
              <a:t>following </a:t>
            </a:r>
            <a:r>
              <a:rPr dirty="0" sz="1200" spc="-5">
                <a:latin typeface="Courier New"/>
                <a:cs typeface="Courier New"/>
              </a:rPr>
              <a:t>SELECT</a:t>
            </a:r>
            <a:r>
              <a:rPr dirty="0" sz="1200" spc="-370">
                <a:latin typeface="Courier New"/>
                <a:cs typeface="Courier New"/>
              </a:rPr>
              <a:t> </a:t>
            </a:r>
            <a:r>
              <a:rPr dirty="0" sz="1200" spc="-5">
                <a:latin typeface="Times New Roman"/>
                <a:cs typeface="Times New Roman"/>
              </a:rPr>
              <a:t>statement </a:t>
            </a:r>
            <a:r>
              <a:rPr dirty="0" sz="1200">
                <a:latin typeface="Times New Roman"/>
                <a:cs typeface="Times New Roman"/>
              </a:rPr>
              <a:t>executes </a:t>
            </a:r>
            <a:r>
              <a:rPr dirty="0" sz="1200" spc="-5">
                <a:latin typeface="Times New Roman"/>
                <a:cs typeface="Times New Roman"/>
              </a:rPr>
              <a:t>successfully:</a:t>
            </a:r>
            <a:endParaRPr sz="1200">
              <a:latin typeface="Times New Roman"/>
              <a:cs typeface="Times New Roman"/>
            </a:endParaRPr>
          </a:p>
        </p:txBody>
      </p:sp>
      <p:sp>
        <p:nvSpPr>
          <p:cNvPr id="5" name="object 5"/>
          <p:cNvSpPr txBox="1"/>
          <p:nvPr/>
        </p:nvSpPr>
        <p:spPr>
          <a:xfrm>
            <a:off x="838962" y="3127248"/>
            <a:ext cx="6323330" cy="355600"/>
          </a:xfrm>
          <a:prstGeom prst="rect">
            <a:avLst/>
          </a:prstGeom>
          <a:ln w="12191">
            <a:solidFill>
              <a:srgbClr val="000000"/>
            </a:solidFill>
          </a:ln>
        </p:spPr>
        <p:txBody>
          <a:bodyPr wrap="square" lIns="0" tIns="0" rIns="0" bIns="0" rtlCol="0" vert="horz">
            <a:spAutoFit/>
          </a:bodyPr>
          <a:lstStyle/>
          <a:p>
            <a:pPr marL="74930">
              <a:lnSpc>
                <a:spcPts val="1285"/>
              </a:lnSpc>
            </a:pPr>
            <a:r>
              <a:rPr dirty="0" sz="1100" spc="-5">
                <a:latin typeface="Courier New"/>
                <a:cs typeface="Courier New"/>
              </a:rPr>
              <a:t>SELECT *</a:t>
            </a:r>
            <a:endParaRPr sz="1100">
              <a:latin typeface="Courier New"/>
              <a:cs typeface="Courier New"/>
            </a:endParaRPr>
          </a:p>
          <a:p>
            <a:pPr marL="74930">
              <a:lnSpc>
                <a:spcPts val="1285"/>
              </a:lnSpc>
              <a:tabLst>
                <a:tab pos="661670" algn="l"/>
              </a:tabLst>
            </a:pPr>
            <a:r>
              <a:rPr dirty="0" sz="1100" spc="-5">
                <a:latin typeface="Courier New"/>
                <a:cs typeface="Courier New"/>
              </a:rPr>
              <a:t>FROM	job_grades;</a:t>
            </a:r>
            <a:endParaRPr sz="1100">
              <a:latin typeface="Courier New"/>
              <a:cs typeface="Courier New"/>
            </a:endParaRPr>
          </a:p>
        </p:txBody>
      </p:sp>
      <p:sp>
        <p:nvSpPr>
          <p:cNvPr id="6" name="object 6"/>
          <p:cNvSpPr txBox="1"/>
          <p:nvPr/>
        </p:nvSpPr>
        <p:spPr>
          <a:xfrm>
            <a:off x="901700" y="3615944"/>
            <a:ext cx="4519295" cy="535940"/>
          </a:xfrm>
          <a:prstGeom prst="rect">
            <a:avLst/>
          </a:prstGeom>
        </p:spPr>
        <p:txBody>
          <a:bodyPr wrap="square" lIns="0" tIns="12700" rIns="0" bIns="0" rtlCol="0" vert="horz">
            <a:spAutoFit/>
          </a:bodyPr>
          <a:lstStyle/>
          <a:p>
            <a:pPr marL="241300">
              <a:lnSpc>
                <a:spcPct val="100000"/>
              </a:lnSpc>
              <a:spcBef>
                <a:spcPts val="100"/>
              </a:spcBef>
            </a:pPr>
            <a:r>
              <a:rPr dirty="0" sz="1200" spc="-5" b="1">
                <a:latin typeface="Times New Roman"/>
                <a:cs typeface="Times New Roman"/>
              </a:rPr>
              <a:t>True</a:t>
            </a:r>
            <a:r>
              <a:rPr dirty="0" sz="1200" spc="-5">
                <a:latin typeface="Times New Roman"/>
                <a:cs typeface="Times New Roman"/>
              </a:rPr>
              <a:t>/False</a:t>
            </a:r>
            <a:endParaRPr sz="1200">
              <a:latin typeface="Times New Roman"/>
              <a:cs typeface="Times New Roman"/>
            </a:endParaRPr>
          </a:p>
          <a:p>
            <a:pPr marL="12700">
              <a:lnSpc>
                <a:spcPct val="100000"/>
              </a:lnSpc>
              <a:spcBef>
                <a:spcPts val="1140"/>
              </a:spcBef>
            </a:pPr>
            <a:r>
              <a:rPr dirty="0" sz="1200">
                <a:latin typeface="Times New Roman"/>
                <a:cs typeface="Times New Roman"/>
              </a:rPr>
              <a:t>3. There are four coding errors in </a:t>
            </a:r>
            <a:r>
              <a:rPr dirty="0" sz="1200" spc="-5">
                <a:latin typeface="Times New Roman"/>
                <a:cs typeface="Times New Roman"/>
              </a:rPr>
              <a:t>this statement. </a:t>
            </a:r>
            <a:r>
              <a:rPr dirty="0" sz="1200">
                <a:latin typeface="Times New Roman"/>
                <a:cs typeface="Times New Roman"/>
              </a:rPr>
              <a:t>Can you identify</a:t>
            </a:r>
            <a:r>
              <a:rPr dirty="0" sz="1200" spc="-80">
                <a:latin typeface="Times New Roman"/>
                <a:cs typeface="Times New Roman"/>
              </a:rPr>
              <a:t> </a:t>
            </a:r>
            <a:r>
              <a:rPr dirty="0" sz="1200" spc="-5">
                <a:latin typeface="Times New Roman"/>
                <a:cs typeface="Times New Roman"/>
              </a:rPr>
              <a:t>them?</a:t>
            </a:r>
            <a:endParaRPr sz="1200">
              <a:latin typeface="Times New Roman"/>
              <a:cs typeface="Times New Roman"/>
            </a:endParaRPr>
          </a:p>
        </p:txBody>
      </p:sp>
      <p:sp>
        <p:nvSpPr>
          <p:cNvPr id="7" name="object 7"/>
          <p:cNvSpPr txBox="1"/>
          <p:nvPr/>
        </p:nvSpPr>
        <p:spPr>
          <a:xfrm>
            <a:off x="838962" y="4226052"/>
            <a:ext cx="6323330" cy="513080"/>
          </a:xfrm>
          <a:prstGeom prst="rect">
            <a:avLst/>
          </a:prstGeom>
          <a:ln w="12191">
            <a:solidFill>
              <a:srgbClr val="000000"/>
            </a:solidFill>
          </a:ln>
        </p:spPr>
        <p:txBody>
          <a:bodyPr wrap="square" lIns="0" tIns="13335" rIns="0" bIns="0" rtlCol="0" vert="horz">
            <a:spAutoFit/>
          </a:bodyPr>
          <a:lstStyle/>
          <a:p>
            <a:pPr marL="74930" marR="3557270">
              <a:lnSpc>
                <a:spcPts val="1240"/>
              </a:lnSpc>
              <a:spcBef>
                <a:spcPts val="105"/>
              </a:spcBef>
              <a:tabLst>
                <a:tab pos="913130" algn="l"/>
              </a:tabLst>
            </a:pPr>
            <a:r>
              <a:rPr dirty="0" sz="1100" spc="-5">
                <a:latin typeface="Courier New"/>
                <a:cs typeface="Courier New"/>
              </a:rPr>
              <a:t>SELECT	employee_id, last_name  sal</a:t>
            </a:r>
            <a:r>
              <a:rPr dirty="0" sz="1100" spc="5">
                <a:latin typeface="Courier New"/>
                <a:cs typeface="Courier New"/>
              </a:rPr>
              <a:t> </a:t>
            </a:r>
            <a:r>
              <a:rPr dirty="0" sz="1100" spc="-5">
                <a:latin typeface="Courier New"/>
                <a:cs typeface="Courier New"/>
              </a:rPr>
              <a:t>x</a:t>
            </a:r>
            <a:r>
              <a:rPr dirty="0" sz="1100" spc="10">
                <a:latin typeface="Courier New"/>
                <a:cs typeface="Courier New"/>
              </a:rPr>
              <a:t> </a:t>
            </a:r>
            <a:r>
              <a:rPr dirty="0" sz="1100" spc="-5">
                <a:latin typeface="Courier New"/>
                <a:cs typeface="Courier New"/>
              </a:rPr>
              <a:t>12	ANNUAL</a:t>
            </a:r>
            <a:r>
              <a:rPr dirty="0" sz="1100" spc="-10">
                <a:latin typeface="Courier New"/>
                <a:cs typeface="Courier New"/>
              </a:rPr>
              <a:t> </a:t>
            </a:r>
            <a:r>
              <a:rPr dirty="0" sz="1100" spc="-5">
                <a:latin typeface="Courier New"/>
                <a:cs typeface="Courier New"/>
              </a:rPr>
              <a:t>SALARY</a:t>
            </a:r>
            <a:endParaRPr sz="1100">
              <a:latin typeface="Courier New"/>
              <a:cs typeface="Courier New"/>
            </a:endParaRPr>
          </a:p>
          <a:p>
            <a:pPr marL="74930">
              <a:lnSpc>
                <a:spcPts val="1230"/>
              </a:lnSpc>
              <a:tabLst>
                <a:tab pos="913130" algn="l"/>
              </a:tabLst>
            </a:pPr>
            <a:r>
              <a:rPr dirty="0" sz="1100" spc="-5">
                <a:latin typeface="Courier New"/>
                <a:cs typeface="Courier New"/>
              </a:rPr>
              <a:t>FROM	employees;</a:t>
            </a:r>
            <a:endParaRPr sz="1100">
              <a:latin typeface="Courier New"/>
              <a:cs typeface="Courier New"/>
            </a:endParaRPr>
          </a:p>
        </p:txBody>
      </p:sp>
      <p:sp>
        <p:nvSpPr>
          <p:cNvPr id="8" name="object 8"/>
          <p:cNvSpPr txBox="1"/>
          <p:nvPr/>
        </p:nvSpPr>
        <p:spPr>
          <a:xfrm>
            <a:off x="901696" y="4733035"/>
            <a:ext cx="5601970" cy="1168400"/>
          </a:xfrm>
          <a:prstGeom prst="rect">
            <a:avLst/>
          </a:prstGeom>
        </p:spPr>
        <p:txBody>
          <a:bodyPr wrap="square" lIns="0" tIns="12700" rIns="0" bIns="0" rtlCol="0" vert="horz">
            <a:spAutoFit/>
          </a:bodyPr>
          <a:lstStyle/>
          <a:p>
            <a:pPr marL="241300" indent="-228600">
              <a:lnSpc>
                <a:spcPct val="100000"/>
              </a:lnSpc>
              <a:spcBef>
                <a:spcPts val="100"/>
              </a:spcBef>
              <a:buFont typeface="Symbol"/>
              <a:buChar char=""/>
              <a:tabLst>
                <a:tab pos="240665" algn="l"/>
                <a:tab pos="241300" algn="l"/>
              </a:tabLst>
            </a:pPr>
            <a:r>
              <a:rPr dirty="0" sz="1200" spc="-5" b="1">
                <a:latin typeface="Times New Roman"/>
                <a:cs typeface="Times New Roman"/>
              </a:rPr>
              <a:t>The </a:t>
            </a:r>
            <a:r>
              <a:rPr dirty="0" sz="1200" spc="-5" b="1">
                <a:latin typeface="Courier New"/>
                <a:cs typeface="Courier New"/>
              </a:rPr>
              <a:t>EMPLOYEES</a:t>
            </a:r>
            <a:r>
              <a:rPr dirty="0" sz="1200" spc="-430" b="1">
                <a:latin typeface="Courier New"/>
                <a:cs typeface="Courier New"/>
              </a:rPr>
              <a:t> </a:t>
            </a:r>
            <a:r>
              <a:rPr dirty="0" sz="1200" b="1">
                <a:latin typeface="Times New Roman"/>
                <a:cs typeface="Times New Roman"/>
              </a:rPr>
              <a:t>table does not </a:t>
            </a:r>
            <a:r>
              <a:rPr dirty="0" sz="1200" spc="-5" b="1">
                <a:latin typeface="Times New Roman"/>
                <a:cs typeface="Times New Roman"/>
              </a:rPr>
              <a:t>contain </a:t>
            </a:r>
            <a:r>
              <a:rPr dirty="0" sz="1200" b="1">
                <a:latin typeface="Times New Roman"/>
                <a:cs typeface="Times New Roman"/>
              </a:rPr>
              <a:t>a </a:t>
            </a:r>
            <a:r>
              <a:rPr dirty="0" sz="1200" spc="-5" b="1">
                <a:latin typeface="Times New Roman"/>
                <a:cs typeface="Times New Roman"/>
              </a:rPr>
              <a:t>column </a:t>
            </a:r>
            <a:r>
              <a:rPr dirty="0" sz="1200" b="1">
                <a:latin typeface="Times New Roman"/>
                <a:cs typeface="Times New Roman"/>
              </a:rPr>
              <a:t>called </a:t>
            </a:r>
            <a:r>
              <a:rPr dirty="0" sz="1200" spc="-5" b="1">
                <a:latin typeface="Courier New"/>
                <a:cs typeface="Courier New"/>
              </a:rPr>
              <a:t>sal</a:t>
            </a:r>
            <a:r>
              <a:rPr dirty="0" sz="1200" spc="-5" b="1">
                <a:latin typeface="Times New Roman"/>
                <a:cs typeface="Times New Roman"/>
              </a:rPr>
              <a:t>. </a:t>
            </a:r>
            <a:r>
              <a:rPr dirty="0" sz="1200" b="1">
                <a:latin typeface="Times New Roman"/>
                <a:cs typeface="Times New Roman"/>
              </a:rPr>
              <a:t>The column is called</a:t>
            </a:r>
            <a:endParaRPr sz="1200">
              <a:latin typeface="Times New Roman"/>
              <a:cs typeface="Times New Roman"/>
            </a:endParaRPr>
          </a:p>
          <a:p>
            <a:pPr marL="241300">
              <a:lnSpc>
                <a:spcPct val="100000"/>
              </a:lnSpc>
              <a:spcBef>
                <a:spcPts val="35"/>
              </a:spcBef>
            </a:pPr>
            <a:r>
              <a:rPr dirty="0" sz="1200" spc="-5" b="1">
                <a:latin typeface="Courier New"/>
                <a:cs typeface="Courier New"/>
              </a:rPr>
              <a:t>SALARY</a:t>
            </a:r>
            <a:r>
              <a:rPr dirty="0" sz="1200" spc="-5" b="1">
                <a:latin typeface="Times New Roman"/>
                <a:cs typeface="Times New Roman"/>
              </a:rPr>
              <a:t>.</a:t>
            </a:r>
            <a:endParaRPr sz="1200">
              <a:latin typeface="Times New Roman"/>
              <a:cs typeface="Times New Roman"/>
            </a:endParaRPr>
          </a:p>
          <a:p>
            <a:pPr marL="241300" indent="-228600">
              <a:lnSpc>
                <a:spcPct val="100000"/>
              </a:lnSpc>
              <a:spcBef>
                <a:spcPts val="130"/>
              </a:spcBef>
              <a:buFont typeface="Symbol"/>
              <a:buChar char=""/>
              <a:tabLst>
                <a:tab pos="240665" algn="l"/>
                <a:tab pos="241300" algn="l"/>
              </a:tabLst>
            </a:pPr>
            <a:r>
              <a:rPr dirty="0" sz="1200" b="1">
                <a:latin typeface="Times New Roman"/>
                <a:cs typeface="Times New Roman"/>
              </a:rPr>
              <a:t>The multiplication operator is *, </a:t>
            </a:r>
            <a:r>
              <a:rPr dirty="0" sz="1200" spc="-5" b="1">
                <a:latin typeface="Times New Roman"/>
                <a:cs typeface="Times New Roman"/>
              </a:rPr>
              <a:t>not </a:t>
            </a:r>
            <a:r>
              <a:rPr dirty="0" sz="1200" b="1">
                <a:latin typeface="Times New Roman"/>
                <a:cs typeface="Times New Roman"/>
              </a:rPr>
              <a:t>x, as </a:t>
            </a:r>
            <a:r>
              <a:rPr dirty="0" sz="1200" spc="-5" b="1">
                <a:latin typeface="Times New Roman"/>
                <a:cs typeface="Times New Roman"/>
              </a:rPr>
              <a:t>shown </a:t>
            </a:r>
            <a:r>
              <a:rPr dirty="0" sz="1200" b="1">
                <a:latin typeface="Times New Roman"/>
                <a:cs typeface="Times New Roman"/>
              </a:rPr>
              <a:t>in line</a:t>
            </a:r>
            <a:r>
              <a:rPr dirty="0" sz="1200" spc="-50" b="1">
                <a:latin typeface="Times New Roman"/>
                <a:cs typeface="Times New Roman"/>
              </a:rPr>
              <a:t> </a:t>
            </a:r>
            <a:r>
              <a:rPr dirty="0" sz="1200" b="1">
                <a:latin typeface="Times New Roman"/>
                <a:cs typeface="Times New Roman"/>
              </a:rPr>
              <a:t>2.</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spc="-5" b="1">
                <a:latin typeface="Times New Roman"/>
                <a:cs typeface="Times New Roman"/>
              </a:rPr>
              <a:t>The</a:t>
            </a:r>
            <a:r>
              <a:rPr dirty="0" sz="1200" spc="-10" b="1">
                <a:latin typeface="Times New Roman"/>
                <a:cs typeface="Times New Roman"/>
              </a:rPr>
              <a:t> </a:t>
            </a:r>
            <a:r>
              <a:rPr dirty="0" sz="1200" spc="-5" b="1">
                <a:latin typeface="Courier New"/>
                <a:cs typeface="Courier New"/>
              </a:rPr>
              <a:t>ANNUAL</a:t>
            </a:r>
            <a:r>
              <a:rPr dirty="0" sz="1200" spc="-425" b="1">
                <a:latin typeface="Courier New"/>
                <a:cs typeface="Courier New"/>
              </a:rPr>
              <a:t> </a:t>
            </a:r>
            <a:r>
              <a:rPr dirty="0" sz="1200" spc="-5" b="1">
                <a:latin typeface="Courier New"/>
                <a:cs typeface="Courier New"/>
              </a:rPr>
              <a:t>SALARY</a:t>
            </a:r>
            <a:r>
              <a:rPr dirty="0" sz="1200" spc="-425" b="1">
                <a:latin typeface="Courier New"/>
                <a:cs typeface="Courier New"/>
              </a:rPr>
              <a:t> </a:t>
            </a:r>
            <a:r>
              <a:rPr dirty="0" sz="1200" spc="-5" b="1">
                <a:latin typeface="Times New Roman"/>
                <a:cs typeface="Times New Roman"/>
              </a:rPr>
              <a:t>alias </a:t>
            </a:r>
            <a:r>
              <a:rPr dirty="0" sz="1200" b="1">
                <a:latin typeface="Times New Roman"/>
                <a:cs typeface="Times New Roman"/>
              </a:rPr>
              <a:t>cannot include </a:t>
            </a:r>
            <a:r>
              <a:rPr dirty="0" sz="1200" spc="-5" b="1">
                <a:latin typeface="Times New Roman"/>
                <a:cs typeface="Times New Roman"/>
              </a:rPr>
              <a:t>spaces. The alias should </a:t>
            </a:r>
            <a:r>
              <a:rPr dirty="0" sz="1200" b="1">
                <a:latin typeface="Times New Roman"/>
                <a:cs typeface="Times New Roman"/>
              </a:rPr>
              <a:t>read</a:t>
            </a:r>
            <a:endParaRPr sz="1200">
              <a:latin typeface="Times New Roman"/>
              <a:cs typeface="Times New Roman"/>
            </a:endParaRPr>
          </a:p>
          <a:p>
            <a:pPr marL="241300">
              <a:lnSpc>
                <a:spcPct val="100000"/>
              </a:lnSpc>
              <a:spcBef>
                <a:spcPts val="45"/>
              </a:spcBef>
            </a:pPr>
            <a:r>
              <a:rPr dirty="0" sz="1200" spc="-5" b="1">
                <a:latin typeface="Courier New"/>
                <a:cs typeface="Courier New"/>
              </a:rPr>
              <a:t>ANNUAL_SALARY</a:t>
            </a:r>
            <a:r>
              <a:rPr dirty="0" sz="1200" spc="-430" b="1">
                <a:latin typeface="Courier New"/>
                <a:cs typeface="Courier New"/>
              </a:rPr>
              <a:t> </a:t>
            </a:r>
            <a:r>
              <a:rPr dirty="0" sz="1200" b="1">
                <a:latin typeface="Times New Roman"/>
                <a:cs typeface="Times New Roman"/>
              </a:rPr>
              <a:t>or </a:t>
            </a:r>
            <a:r>
              <a:rPr dirty="0" sz="1200" spc="-5" b="1">
                <a:latin typeface="Times New Roman"/>
                <a:cs typeface="Times New Roman"/>
              </a:rPr>
              <a:t>should be </a:t>
            </a:r>
            <a:r>
              <a:rPr dirty="0" sz="1200" b="1">
                <a:latin typeface="Times New Roman"/>
                <a:cs typeface="Times New Roman"/>
              </a:rPr>
              <a:t>enclosed in </a:t>
            </a:r>
            <a:r>
              <a:rPr dirty="0" sz="1200" spc="-5" b="1">
                <a:latin typeface="Times New Roman"/>
                <a:cs typeface="Times New Roman"/>
              </a:rPr>
              <a:t>double quotation </a:t>
            </a:r>
            <a:r>
              <a:rPr dirty="0" sz="1200" b="1">
                <a:latin typeface="Times New Roman"/>
                <a:cs typeface="Times New Roman"/>
              </a:rPr>
              <a:t>marks.</a:t>
            </a:r>
            <a:endParaRPr sz="1200">
              <a:latin typeface="Times New Roman"/>
              <a:cs typeface="Times New Roman"/>
            </a:endParaRPr>
          </a:p>
          <a:p>
            <a:pPr marL="241300" indent="-228600">
              <a:lnSpc>
                <a:spcPct val="100000"/>
              </a:lnSpc>
              <a:spcBef>
                <a:spcPts val="125"/>
              </a:spcBef>
              <a:buFont typeface="Symbol"/>
              <a:buChar char=""/>
              <a:tabLst>
                <a:tab pos="240665" algn="l"/>
                <a:tab pos="241300" algn="l"/>
              </a:tabLst>
            </a:pPr>
            <a:r>
              <a:rPr dirty="0" sz="1200" b="1">
                <a:latin typeface="Times New Roman"/>
                <a:cs typeface="Times New Roman"/>
              </a:rPr>
              <a:t>A comma is </a:t>
            </a:r>
            <a:r>
              <a:rPr dirty="0" sz="1200" spc="-5" b="1">
                <a:latin typeface="Times New Roman"/>
                <a:cs typeface="Times New Roman"/>
              </a:rPr>
              <a:t>missing </a:t>
            </a:r>
            <a:r>
              <a:rPr dirty="0" sz="1200" b="1">
                <a:latin typeface="Times New Roman"/>
                <a:cs typeface="Times New Roman"/>
              </a:rPr>
              <a:t>after the </a:t>
            </a:r>
            <a:r>
              <a:rPr dirty="0" sz="1200" spc="-5" b="1">
                <a:latin typeface="Courier New"/>
                <a:cs typeface="Courier New"/>
              </a:rPr>
              <a:t>LAST_NAME</a:t>
            </a:r>
            <a:r>
              <a:rPr dirty="0" sz="1200" spc="-440" b="1">
                <a:latin typeface="Courier New"/>
                <a:cs typeface="Courier New"/>
              </a:rPr>
              <a:t> </a:t>
            </a:r>
            <a:r>
              <a:rPr dirty="0" sz="1200" spc="-5" b="1">
                <a:latin typeface="Times New Roman"/>
                <a:cs typeface="Times New Roman"/>
              </a:rPr>
              <a:t>column.</a:t>
            </a:r>
            <a:endParaRPr sz="1200">
              <a:latin typeface="Times New Roman"/>
              <a:cs typeface="Times New Roman"/>
            </a:endParaRPr>
          </a:p>
        </p:txBody>
      </p:sp>
      <p:sp>
        <p:nvSpPr>
          <p:cNvPr id="9" name="object 9"/>
          <p:cNvSpPr txBox="1"/>
          <p:nvPr/>
        </p:nvSpPr>
        <p:spPr>
          <a:xfrm>
            <a:off x="901695" y="6360666"/>
            <a:ext cx="5880735" cy="202057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Part</a:t>
            </a:r>
            <a:r>
              <a:rPr dirty="0" sz="1200" spc="-5" b="1">
                <a:latin typeface="Arial"/>
                <a:cs typeface="Arial"/>
              </a:rPr>
              <a:t> </a:t>
            </a:r>
            <a:r>
              <a:rPr dirty="0" sz="1200" b="1">
                <a:latin typeface="Arial"/>
                <a:cs typeface="Arial"/>
              </a:rPr>
              <a:t>2</a:t>
            </a:r>
            <a:endParaRPr sz="1200">
              <a:latin typeface="Arial"/>
              <a:cs typeface="Arial"/>
            </a:endParaRPr>
          </a:p>
          <a:p>
            <a:pPr marL="12700">
              <a:lnSpc>
                <a:spcPct val="100000"/>
              </a:lnSpc>
              <a:spcBef>
                <a:spcPts val="1135"/>
              </a:spcBef>
            </a:pPr>
            <a:r>
              <a:rPr dirty="0" sz="1200" i="1">
                <a:latin typeface="Times New Roman"/>
                <a:cs typeface="Times New Roman"/>
              </a:rPr>
              <a:t>Note the </a:t>
            </a:r>
            <a:r>
              <a:rPr dirty="0" sz="1200" spc="-5" i="1">
                <a:latin typeface="Times New Roman"/>
                <a:cs typeface="Times New Roman"/>
              </a:rPr>
              <a:t>following location </a:t>
            </a:r>
            <a:r>
              <a:rPr dirty="0" sz="1200" i="1">
                <a:latin typeface="Times New Roman"/>
                <a:cs typeface="Times New Roman"/>
              </a:rPr>
              <a:t>for the </a:t>
            </a:r>
            <a:r>
              <a:rPr dirty="0" sz="1200" spc="-5" i="1">
                <a:latin typeface="Times New Roman"/>
                <a:cs typeface="Times New Roman"/>
              </a:rPr>
              <a:t>lab</a:t>
            </a:r>
            <a:r>
              <a:rPr dirty="0" sz="1200" spc="-15" i="1">
                <a:latin typeface="Times New Roman"/>
                <a:cs typeface="Times New Roman"/>
              </a:rPr>
              <a:t> </a:t>
            </a:r>
            <a:r>
              <a:rPr dirty="0" sz="1200" i="1">
                <a:latin typeface="Times New Roman"/>
                <a:cs typeface="Times New Roman"/>
              </a:rPr>
              <a:t>files:</a:t>
            </a:r>
            <a:endParaRPr sz="1200">
              <a:latin typeface="Times New Roman"/>
              <a:cs typeface="Times New Roman"/>
            </a:endParaRPr>
          </a:p>
          <a:p>
            <a:pPr marL="12700">
              <a:lnSpc>
                <a:spcPct val="100000"/>
              </a:lnSpc>
              <a:spcBef>
                <a:spcPts val="1135"/>
              </a:spcBef>
            </a:pPr>
            <a:r>
              <a:rPr dirty="0" sz="1200" i="1">
                <a:latin typeface="Times New Roman"/>
                <a:cs typeface="Times New Roman"/>
              </a:rPr>
              <a:t>\home\oracle\labs\SQL1\labs</a:t>
            </a:r>
            <a:endParaRPr sz="1200">
              <a:latin typeface="Times New Roman"/>
              <a:cs typeface="Times New Roman"/>
            </a:endParaRPr>
          </a:p>
          <a:p>
            <a:pPr marL="12700">
              <a:lnSpc>
                <a:spcPct val="100000"/>
              </a:lnSpc>
              <a:spcBef>
                <a:spcPts val="1140"/>
              </a:spcBef>
            </a:pPr>
            <a:r>
              <a:rPr dirty="0" sz="1200" i="1">
                <a:latin typeface="Times New Roman"/>
                <a:cs typeface="Times New Roman"/>
              </a:rPr>
              <a:t>If you are asked to </a:t>
            </a:r>
            <a:r>
              <a:rPr dirty="0" sz="1200" spc="-5" i="1">
                <a:latin typeface="Times New Roman"/>
                <a:cs typeface="Times New Roman"/>
              </a:rPr>
              <a:t>save </a:t>
            </a:r>
            <a:r>
              <a:rPr dirty="0" sz="1200" i="1">
                <a:latin typeface="Times New Roman"/>
                <a:cs typeface="Times New Roman"/>
              </a:rPr>
              <a:t>any lab </a:t>
            </a:r>
            <a:r>
              <a:rPr dirty="0" sz="1200" spc="-5" i="1">
                <a:latin typeface="Times New Roman"/>
                <a:cs typeface="Times New Roman"/>
              </a:rPr>
              <a:t>files, </a:t>
            </a:r>
            <a:r>
              <a:rPr dirty="0" sz="1200" i="1">
                <a:latin typeface="Times New Roman"/>
                <a:cs typeface="Times New Roman"/>
              </a:rPr>
              <a:t>save them at this</a:t>
            </a:r>
            <a:r>
              <a:rPr dirty="0" sz="1200" spc="-60" i="1">
                <a:latin typeface="Times New Roman"/>
                <a:cs typeface="Times New Roman"/>
              </a:rPr>
              <a:t> </a:t>
            </a:r>
            <a:r>
              <a:rPr dirty="0" sz="1200" spc="-5" i="1">
                <a:latin typeface="Times New Roman"/>
                <a:cs typeface="Times New Roman"/>
              </a:rPr>
              <a:t>location.</a:t>
            </a:r>
            <a:endParaRPr sz="1200">
              <a:latin typeface="Times New Roman"/>
              <a:cs typeface="Times New Roman"/>
            </a:endParaRPr>
          </a:p>
          <a:p>
            <a:pPr marL="12700">
              <a:lnSpc>
                <a:spcPct val="100000"/>
              </a:lnSpc>
              <a:spcBef>
                <a:spcPts val="1135"/>
              </a:spcBef>
            </a:pPr>
            <a:r>
              <a:rPr dirty="0" sz="1200">
                <a:latin typeface="Times New Roman"/>
                <a:cs typeface="Times New Roman"/>
              </a:rPr>
              <a:t>To </a:t>
            </a:r>
            <a:r>
              <a:rPr dirty="0" sz="1200" spc="-5">
                <a:latin typeface="Times New Roman"/>
                <a:cs typeface="Times New Roman"/>
              </a:rPr>
              <a:t>start Oracle SQL Developer, </a:t>
            </a:r>
            <a:r>
              <a:rPr dirty="0" sz="1200">
                <a:latin typeface="Times New Roman"/>
                <a:cs typeface="Times New Roman"/>
              </a:rPr>
              <a:t>double-click the </a:t>
            </a:r>
            <a:r>
              <a:rPr dirty="0" sz="1200" spc="-5">
                <a:latin typeface="Times New Roman"/>
                <a:cs typeface="Times New Roman"/>
              </a:rPr>
              <a:t>SQL Developer </a:t>
            </a:r>
            <a:r>
              <a:rPr dirty="0" sz="1200">
                <a:latin typeface="Times New Roman"/>
                <a:cs typeface="Times New Roman"/>
              </a:rPr>
              <a:t>desktop</a:t>
            </a:r>
            <a:r>
              <a:rPr dirty="0" sz="1200" spc="-35">
                <a:latin typeface="Times New Roman"/>
                <a:cs typeface="Times New Roman"/>
              </a:rPr>
              <a:t> </a:t>
            </a:r>
            <a:r>
              <a:rPr dirty="0" sz="1200">
                <a:latin typeface="Times New Roman"/>
                <a:cs typeface="Times New Roman"/>
              </a:rPr>
              <a:t>icon.</a:t>
            </a:r>
            <a:endParaRPr sz="1200">
              <a:latin typeface="Times New Roman"/>
              <a:cs typeface="Times New Roman"/>
            </a:endParaRPr>
          </a:p>
          <a:p>
            <a:pPr>
              <a:lnSpc>
                <a:spcPct val="100000"/>
              </a:lnSpc>
              <a:spcBef>
                <a:spcPts val="30"/>
              </a:spcBef>
            </a:pPr>
            <a:endParaRPr sz="1050">
              <a:latin typeface="Times New Roman"/>
              <a:cs typeface="Times New Roman"/>
            </a:endParaRPr>
          </a:p>
          <a:p>
            <a:pPr marL="12700" marR="5080">
              <a:lnSpc>
                <a:spcPts val="1380"/>
              </a:lnSpc>
            </a:pPr>
            <a:r>
              <a:rPr dirty="0" sz="1200">
                <a:latin typeface="Times New Roman"/>
                <a:cs typeface="Times New Roman"/>
              </a:rPr>
              <a:t>Before you begin </a:t>
            </a:r>
            <a:r>
              <a:rPr dirty="0" sz="1200" spc="-5">
                <a:latin typeface="Times New Roman"/>
                <a:cs typeface="Times New Roman"/>
              </a:rPr>
              <a:t>with </a:t>
            </a:r>
            <a:r>
              <a:rPr dirty="0" sz="1200">
                <a:latin typeface="Times New Roman"/>
                <a:cs typeface="Times New Roman"/>
              </a:rPr>
              <a:t>the practices, you need a database connection to be </a:t>
            </a:r>
            <a:r>
              <a:rPr dirty="0" sz="1200" spc="-5">
                <a:latin typeface="Times New Roman"/>
                <a:cs typeface="Times New Roman"/>
              </a:rPr>
              <a:t>able </a:t>
            </a:r>
            <a:r>
              <a:rPr dirty="0" sz="1200">
                <a:latin typeface="Times New Roman"/>
                <a:cs typeface="Times New Roman"/>
              </a:rPr>
              <a:t>to connect to</a:t>
            </a:r>
            <a:r>
              <a:rPr dirty="0" sz="1200" spc="-150">
                <a:latin typeface="Times New Roman"/>
                <a:cs typeface="Times New Roman"/>
              </a:rPr>
              <a:t> </a:t>
            </a:r>
            <a:r>
              <a:rPr dirty="0" sz="1200">
                <a:latin typeface="Times New Roman"/>
                <a:cs typeface="Times New Roman"/>
              </a:rPr>
              <a:t>the  database and issue </a:t>
            </a:r>
            <a:r>
              <a:rPr dirty="0" sz="1200" spc="-5">
                <a:latin typeface="Times New Roman"/>
                <a:cs typeface="Times New Roman"/>
              </a:rPr>
              <a:t>SQL</a:t>
            </a:r>
            <a:r>
              <a:rPr dirty="0" sz="1200" spc="-10">
                <a:latin typeface="Times New Roman"/>
                <a:cs typeface="Times New Roman"/>
              </a:rPr>
              <a:t> </a:t>
            </a:r>
            <a:r>
              <a:rPr dirty="0" sz="1200">
                <a:latin typeface="Times New Roman"/>
                <a:cs typeface="Times New Roman"/>
              </a:rPr>
              <a:t>queries.</a:t>
            </a:r>
            <a:endParaRPr sz="12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595374"/>
            <a:ext cx="5831205" cy="876300"/>
          </a:xfrm>
          <a:prstGeom prst="rect">
            <a:avLst/>
          </a:prstGeom>
        </p:spPr>
        <p:txBody>
          <a:bodyPr wrap="square" lIns="0" tIns="79375" rIns="0" bIns="0" rtlCol="0" vert="horz">
            <a:spAutoFit/>
          </a:bodyPr>
          <a:lstStyle/>
          <a:p>
            <a:pPr marL="12700">
              <a:lnSpc>
                <a:spcPct val="100000"/>
              </a:lnSpc>
              <a:spcBef>
                <a:spcPts val="625"/>
              </a:spcBef>
            </a:pPr>
            <a:r>
              <a:rPr dirty="0" sz="1200" b="1">
                <a:latin typeface="Arial"/>
                <a:cs typeface="Arial"/>
              </a:rPr>
              <a:t>Practice </a:t>
            </a:r>
            <a:r>
              <a:rPr dirty="0" sz="1200" spc="-5" b="1">
                <a:latin typeface="Arial"/>
                <a:cs typeface="Arial"/>
              </a:rPr>
              <a:t>1: </a:t>
            </a:r>
            <a:r>
              <a:rPr dirty="0" sz="1200" b="1">
                <a:latin typeface="Arial"/>
                <a:cs typeface="Arial"/>
              </a:rPr>
              <a:t>Solutions (continued)</a:t>
            </a:r>
            <a:endParaRPr sz="1200">
              <a:latin typeface="Arial"/>
              <a:cs typeface="Arial"/>
            </a:endParaRPr>
          </a:p>
          <a:p>
            <a:pPr marL="241300" marR="5080" indent="-228600">
              <a:lnSpc>
                <a:spcPts val="1380"/>
              </a:lnSpc>
              <a:spcBef>
                <a:spcPts val="625"/>
              </a:spcBef>
            </a:pPr>
            <a:r>
              <a:rPr dirty="0" sz="1200">
                <a:latin typeface="Times New Roman"/>
                <a:cs typeface="Times New Roman"/>
              </a:rPr>
              <a:t>4. To create a new database connection in the </a:t>
            </a:r>
            <a:r>
              <a:rPr dirty="0" sz="1200" spc="-5">
                <a:latin typeface="Times New Roman"/>
                <a:cs typeface="Times New Roman"/>
              </a:rPr>
              <a:t>Connections Navigator, right-click Connections.  </a:t>
            </a:r>
            <a:r>
              <a:rPr dirty="0" sz="1200">
                <a:latin typeface="Times New Roman"/>
                <a:cs typeface="Times New Roman"/>
              </a:rPr>
              <a:t>Select New Connection from the </a:t>
            </a:r>
            <a:r>
              <a:rPr dirty="0" sz="1200" spc="-5">
                <a:latin typeface="Times New Roman"/>
                <a:cs typeface="Times New Roman"/>
              </a:rPr>
              <a:t>menu. </a:t>
            </a:r>
            <a:r>
              <a:rPr dirty="0" sz="1200">
                <a:latin typeface="Times New Roman"/>
                <a:cs typeface="Times New Roman"/>
              </a:rPr>
              <a:t>The </a:t>
            </a:r>
            <a:r>
              <a:rPr dirty="0" sz="1200" spc="-5">
                <a:latin typeface="Times New Roman"/>
                <a:cs typeface="Times New Roman"/>
              </a:rPr>
              <a:t>New/Select Database </a:t>
            </a:r>
            <a:r>
              <a:rPr dirty="0" sz="1200">
                <a:latin typeface="Times New Roman"/>
                <a:cs typeface="Times New Roman"/>
              </a:rPr>
              <a:t>Connection dialog box  appears.</a:t>
            </a:r>
            <a:endParaRPr sz="1200">
              <a:latin typeface="Times New Roman"/>
              <a:cs typeface="Times New Roman"/>
            </a:endParaRPr>
          </a:p>
        </p:txBody>
      </p:sp>
      <p:sp>
        <p:nvSpPr>
          <p:cNvPr id="3" name="object 3"/>
          <p:cNvSpPr txBox="1"/>
          <p:nvPr/>
        </p:nvSpPr>
        <p:spPr>
          <a:xfrm>
            <a:off x="901700" y="3152635"/>
            <a:ext cx="4011929" cy="1473200"/>
          </a:xfrm>
          <a:prstGeom prst="rect">
            <a:avLst/>
          </a:prstGeom>
        </p:spPr>
        <p:txBody>
          <a:bodyPr wrap="square" lIns="0" tIns="12700" rIns="0" bIns="0" rtlCol="0" vert="horz">
            <a:spAutoFit/>
          </a:bodyPr>
          <a:lstStyle/>
          <a:p>
            <a:pPr marL="202565" indent="-190500">
              <a:lnSpc>
                <a:spcPts val="1430"/>
              </a:lnSpc>
              <a:spcBef>
                <a:spcPts val="100"/>
              </a:spcBef>
              <a:buAutoNum type="arabicPeriod" startAt="5"/>
              <a:tabLst>
                <a:tab pos="203200" algn="l"/>
              </a:tabLst>
            </a:pPr>
            <a:r>
              <a:rPr dirty="0" sz="1200">
                <a:latin typeface="Times New Roman"/>
                <a:cs typeface="Times New Roman"/>
              </a:rPr>
              <a:t>Create a database connection </a:t>
            </a:r>
            <a:r>
              <a:rPr dirty="0" sz="1200" spc="-5">
                <a:latin typeface="Times New Roman"/>
                <a:cs typeface="Times New Roman"/>
              </a:rPr>
              <a:t>using </a:t>
            </a:r>
            <a:r>
              <a:rPr dirty="0" sz="1200">
                <a:latin typeface="Times New Roman"/>
                <a:cs typeface="Times New Roman"/>
              </a:rPr>
              <a:t>the </a:t>
            </a:r>
            <a:r>
              <a:rPr dirty="0" sz="1200" spc="-5">
                <a:latin typeface="Times New Roman"/>
                <a:cs typeface="Times New Roman"/>
              </a:rPr>
              <a:t>following</a:t>
            </a:r>
            <a:r>
              <a:rPr dirty="0" sz="1200" spc="-35">
                <a:latin typeface="Times New Roman"/>
                <a:cs typeface="Times New Roman"/>
              </a:rPr>
              <a:t> </a:t>
            </a:r>
            <a:r>
              <a:rPr dirty="0" sz="1200" spc="-5">
                <a:latin typeface="Times New Roman"/>
                <a:cs typeface="Times New Roman"/>
              </a:rPr>
              <a:t>information:</a:t>
            </a:r>
            <a:endParaRPr sz="1200">
              <a:latin typeface="Times New Roman"/>
              <a:cs typeface="Times New Roman"/>
            </a:endParaRPr>
          </a:p>
          <a:p>
            <a:pPr lvl="1" marL="698500" indent="-172085">
              <a:lnSpc>
                <a:spcPts val="1430"/>
              </a:lnSpc>
              <a:buAutoNum type="alphaLcPeriod"/>
              <a:tabLst>
                <a:tab pos="699135" algn="l"/>
              </a:tabLst>
            </a:pPr>
            <a:r>
              <a:rPr dirty="0" sz="1200">
                <a:latin typeface="Times New Roman"/>
                <a:cs typeface="Times New Roman"/>
              </a:rPr>
              <a:t>Connection </a:t>
            </a:r>
            <a:r>
              <a:rPr dirty="0" sz="1200" spc="-5">
                <a:latin typeface="Times New Roman"/>
                <a:cs typeface="Times New Roman"/>
              </a:rPr>
              <a:t>Name:</a:t>
            </a:r>
            <a:r>
              <a:rPr dirty="0" sz="1200" spc="-20">
                <a:latin typeface="Times New Roman"/>
                <a:cs typeface="Times New Roman"/>
              </a:rPr>
              <a:t> </a:t>
            </a:r>
            <a:r>
              <a:rPr dirty="0" sz="1200" spc="-5">
                <a:latin typeface="Courier New"/>
                <a:cs typeface="Courier New"/>
              </a:rPr>
              <a:t>myconnection</a:t>
            </a:r>
            <a:endParaRPr sz="1200">
              <a:latin typeface="Courier New"/>
              <a:cs typeface="Courier New"/>
            </a:endParaRPr>
          </a:p>
          <a:p>
            <a:pPr lvl="1" marL="698500" indent="-172720">
              <a:lnSpc>
                <a:spcPct val="100000"/>
              </a:lnSpc>
              <a:spcBef>
                <a:spcPts val="40"/>
              </a:spcBef>
              <a:buAutoNum type="alphaLcPeriod"/>
              <a:tabLst>
                <a:tab pos="699135" algn="l"/>
              </a:tabLst>
            </a:pPr>
            <a:r>
              <a:rPr dirty="0" sz="1200" spc="-5">
                <a:latin typeface="Times New Roman"/>
                <a:cs typeface="Times New Roman"/>
              </a:rPr>
              <a:t>Username: </a:t>
            </a:r>
            <a:r>
              <a:rPr dirty="0" sz="1200" spc="-5">
                <a:latin typeface="Courier New"/>
                <a:cs typeface="Courier New"/>
              </a:rPr>
              <a:t>ora1</a:t>
            </a:r>
            <a:endParaRPr sz="1200">
              <a:latin typeface="Courier New"/>
              <a:cs typeface="Courier New"/>
            </a:endParaRPr>
          </a:p>
          <a:p>
            <a:pPr lvl="1" marL="698500" indent="-172720">
              <a:lnSpc>
                <a:spcPct val="100000"/>
              </a:lnSpc>
              <a:spcBef>
                <a:spcPts val="35"/>
              </a:spcBef>
              <a:buAutoNum type="alphaLcPeriod"/>
              <a:tabLst>
                <a:tab pos="699135" algn="l"/>
              </a:tabLst>
            </a:pPr>
            <a:r>
              <a:rPr dirty="0" sz="1200">
                <a:latin typeface="Times New Roman"/>
                <a:cs typeface="Times New Roman"/>
              </a:rPr>
              <a:t>Password:</a:t>
            </a:r>
            <a:r>
              <a:rPr dirty="0" sz="1200" spc="-5">
                <a:latin typeface="Times New Roman"/>
                <a:cs typeface="Times New Roman"/>
              </a:rPr>
              <a:t> </a:t>
            </a:r>
            <a:r>
              <a:rPr dirty="0" sz="1200" spc="-10">
                <a:latin typeface="Courier New"/>
                <a:cs typeface="Courier New"/>
              </a:rPr>
              <a:t>ora1</a:t>
            </a:r>
            <a:endParaRPr sz="1200">
              <a:latin typeface="Courier New"/>
              <a:cs typeface="Courier New"/>
            </a:endParaRPr>
          </a:p>
          <a:p>
            <a:pPr lvl="1" marL="698500" indent="-172720">
              <a:lnSpc>
                <a:spcPts val="1410"/>
              </a:lnSpc>
              <a:buAutoNum type="alphaLcPeriod"/>
              <a:tabLst>
                <a:tab pos="699135" algn="l"/>
              </a:tabLst>
            </a:pPr>
            <a:r>
              <a:rPr dirty="0" sz="1200" spc="-5">
                <a:latin typeface="Times New Roman"/>
                <a:cs typeface="Times New Roman"/>
              </a:rPr>
              <a:t>Hostname: </a:t>
            </a:r>
            <a:r>
              <a:rPr dirty="0" sz="1200">
                <a:latin typeface="Times New Roman"/>
                <a:cs typeface="Times New Roman"/>
              </a:rPr>
              <a:t>localhost</a:t>
            </a:r>
            <a:endParaRPr sz="1200">
              <a:latin typeface="Times New Roman"/>
              <a:cs typeface="Times New Roman"/>
            </a:endParaRPr>
          </a:p>
          <a:p>
            <a:pPr lvl="1" marL="698500" indent="-172720">
              <a:lnSpc>
                <a:spcPts val="1380"/>
              </a:lnSpc>
              <a:buAutoNum type="alphaLcPeriod"/>
              <a:tabLst>
                <a:tab pos="699135" algn="l"/>
              </a:tabLst>
            </a:pPr>
            <a:r>
              <a:rPr dirty="0" sz="1200">
                <a:latin typeface="Times New Roman"/>
                <a:cs typeface="Times New Roman"/>
              </a:rPr>
              <a:t>Port:</a:t>
            </a:r>
            <a:r>
              <a:rPr dirty="0" sz="1200" spc="-5">
                <a:latin typeface="Times New Roman"/>
                <a:cs typeface="Times New Roman"/>
              </a:rPr>
              <a:t> </a:t>
            </a:r>
            <a:r>
              <a:rPr dirty="0" sz="1200">
                <a:latin typeface="Times New Roman"/>
                <a:cs typeface="Times New Roman"/>
              </a:rPr>
              <a:t>1521</a:t>
            </a:r>
            <a:endParaRPr sz="1200">
              <a:latin typeface="Times New Roman"/>
              <a:cs typeface="Times New Roman"/>
            </a:endParaRPr>
          </a:p>
          <a:p>
            <a:pPr lvl="1" marL="698500" indent="-172720">
              <a:lnSpc>
                <a:spcPts val="1380"/>
              </a:lnSpc>
              <a:buAutoNum type="alphaLcPeriod"/>
              <a:tabLst>
                <a:tab pos="699135" algn="l"/>
              </a:tabLst>
            </a:pPr>
            <a:r>
              <a:rPr dirty="0" sz="1200" spc="-5">
                <a:latin typeface="Times New Roman"/>
                <a:cs typeface="Times New Roman"/>
              </a:rPr>
              <a:t>SID:</a:t>
            </a:r>
            <a:r>
              <a:rPr dirty="0" sz="1200" spc="-10">
                <a:latin typeface="Times New Roman"/>
                <a:cs typeface="Times New Roman"/>
              </a:rPr>
              <a:t> </a:t>
            </a:r>
            <a:r>
              <a:rPr dirty="0" sz="1200" spc="-5">
                <a:latin typeface="Times New Roman"/>
                <a:cs typeface="Times New Roman"/>
              </a:rPr>
              <a:t>ORCL</a:t>
            </a:r>
            <a:endParaRPr sz="1200">
              <a:latin typeface="Times New Roman"/>
              <a:cs typeface="Times New Roman"/>
            </a:endParaRPr>
          </a:p>
          <a:p>
            <a:pPr lvl="1" marL="697865" indent="-172085">
              <a:lnSpc>
                <a:spcPts val="1410"/>
              </a:lnSpc>
              <a:buAutoNum type="alphaLcPeriod"/>
              <a:tabLst>
                <a:tab pos="698500" algn="l"/>
              </a:tabLst>
            </a:pPr>
            <a:r>
              <a:rPr dirty="0" sz="1200">
                <a:latin typeface="Times New Roman"/>
                <a:cs typeface="Times New Roman"/>
              </a:rPr>
              <a:t>Ensure that you </a:t>
            </a:r>
            <a:r>
              <a:rPr dirty="0" sz="1200" spc="-5">
                <a:latin typeface="Times New Roman"/>
                <a:cs typeface="Times New Roman"/>
              </a:rPr>
              <a:t>select </a:t>
            </a:r>
            <a:r>
              <a:rPr dirty="0" sz="1200">
                <a:latin typeface="Times New Roman"/>
                <a:cs typeface="Times New Roman"/>
              </a:rPr>
              <a:t>the </a:t>
            </a:r>
            <a:r>
              <a:rPr dirty="0" sz="1200" spc="-5">
                <a:latin typeface="Times New Roman"/>
                <a:cs typeface="Times New Roman"/>
              </a:rPr>
              <a:t>Save Password </a:t>
            </a:r>
            <a:r>
              <a:rPr dirty="0" sz="1200">
                <a:latin typeface="Times New Roman"/>
                <a:cs typeface="Times New Roman"/>
              </a:rPr>
              <a:t>check</a:t>
            </a:r>
            <a:r>
              <a:rPr dirty="0" sz="1200" spc="-90">
                <a:latin typeface="Times New Roman"/>
                <a:cs typeface="Times New Roman"/>
              </a:rPr>
              <a:t> </a:t>
            </a:r>
            <a:r>
              <a:rPr dirty="0" sz="1200">
                <a:latin typeface="Times New Roman"/>
                <a:cs typeface="Times New Roman"/>
              </a:rPr>
              <a:t>box.</a:t>
            </a:r>
            <a:endParaRPr sz="1200">
              <a:latin typeface="Times New Roman"/>
              <a:cs typeface="Times New Roman"/>
            </a:endParaRPr>
          </a:p>
        </p:txBody>
      </p:sp>
      <p:grpSp>
        <p:nvGrpSpPr>
          <p:cNvPr id="4" name="object 4"/>
          <p:cNvGrpSpPr/>
          <p:nvPr/>
        </p:nvGrpSpPr>
        <p:grpSpPr>
          <a:xfrm>
            <a:off x="1146047" y="1476755"/>
            <a:ext cx="2158365" cy="1340485"/>
            <a:chOff x="1146047" y="1476755"/>
            <a:chExt cx="2158365" cy="1340485"/>
          </a:xfrm>
        </p:grpSpPr>
        <p:sp>
          <p:nvSpPr>
            <p:cNvPr id="5" name="object 5"/>
            <p:cNvSpPr/>
            <p:nvPr/>
          </p:nvSpPr>
          <p:spPr>
            <a:xfrm>
              <a:off x="1155191" y="1485899"/>
              <a:ext cx="2139696" cy="132207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50619" y="1481327"/>
              <a:ext cx="2148840" cy="1331595"/>
            </a:xfrm>
            <a:custGeom>
              <a:avLst/>
              <a:gdLst/>
              <a:ahLst/>
              <a:cxnLst/>
              <a:rect l="l" t="t" r="r" b="b"/>
              <a:pathLst>
                <a:path w="2148840" h="1331595">
                  <a:moveTo>
                    <a:pt x="2148840" y="0"/>
                  </a:moveTo>
                  <a:lnTo>
                    <a:pt x="0" y="0"/>
                  </a:lnTo>
                  <a:lnTo>
                    <a:pt x="0" y="1331214"/>
                  </a:lnTo>
                  <a:lnTo>
                    <a:pt x="2148840" y="1331214"/>
                  </a:lnTo>
                  <a:lnTo>
                    <a:pt x="2148840" y="0"/>
                  </a:lnTo>
                  <a:close/>
                </a:path>
              </a:pathLst>
            </a:custGeom>
            <a:ln w="9143">
              <a:solidFill>
                <a:srgbClr val="000000"/>
              </a:solidFill>
            </a:ln>
          </p:spPr>
          <p:txBody>
            <a:bodyPr wrap="square" lIns="0" tIns="0" rIns="0" bIns="0" rtlCol="0"/>
            <a:lstStyle/>
            <a:p/>
          </p:txBody>
        </p:sp>
      </p:grpSp>
      <p:grpSp>
        <p:nvGrpSpPr>
          <p:cNvPr id="7" name="object 7"/>
          <p:cNvGrpSpPr/>
          <p:nvPr/>
        </p:nvGrpSpPr>
        <p:grpSpPr>
          <a:xfrm>
            <a:off x="1152144" y="4682490"/>
            <a:ext cx="5962015" cy="4171315"/>
            <a:chOff x="1152144" y="4682490"/>
            <a:chExt cx="5962015" cy="4171315"/>
          </a:xfrm>
        </p:grpSpPr>
        <p:sp>
          <p:nvSpPr>
            <p:cNvPr id="8" name="object 8"/>
            <p:cNvSpPr/>
            <p:nvPr/>
          </p:nvSpPr>
          <p:spPr>
            <a:xfrm>
              <a:off x="1161288" y="4692396"/>
              <a:ext cx="5943600" cy="415213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156716" y="4687062"/>
              <a:ext cx="5953125" cy="4162425"/>
            </a:xfrm>
            <a:custGeom>
              <a:avLst/>
              <a:gdLst/>
              <a:ahLst/>
              <a:cxnLst/>
              <a:rect l="l" t="t" r="r" b="b"/>
              <a:pathLst>
                <a:path w="5953125" h="4162425">
                  <a:moveTo>
                    <a:pt x="5952744" y="0"/>
                  </a:moveTo>
                  <a:lnTo>
                    <a:pt x="0" y="0"/>
                  </a:lnTo>
                  <a:lnTo>
                    <a:pt x="0" y="4162044"/>
                  </a:lnTo>
                  <a:lnTo>
                    <a:pt x="5952744" y="4162044"/>
                  </a:lnTo>
                  <a:lnTo>
                    <a:pt x="5952744" y="0"/>
                  </a:lnTo>
                  <a:close/>
                </a:path>
              </a:pathLst>
            </a:custGeom>
            <a:ln w="9143">
              <a:solidFill>
                <a:srgbClr val="000000"/>
              </a:solidFill>
            </a:ln>
          </p:spPr>
          <p:txBody>
            <a:bodyPr wrap="square" lIns="0" tIns="0" rIns="0" bIns="0" rtlCol="0"/>
            <a:lstStyle/>
            <a:p/>
          </p:txBody>
        </p:sp>
      </p:gr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eKi</a:t>
            </a:r>
            <a:r>
              <a:rPr dirty="0" baseline="17676" sz="1650" spc="-262" b="1">
                <a:latin typeface="Arial"/>
                <a:cs typeface="Arial"/>
              </a:rPr>
              <a:t>O</a:t>
            </a:r>
            <a:r>
              <a:rPr dirty="0" sz="800" spc="-175">
                <a:latin typeface="Garuda"/>
                <a:cs typeface="Garuda"/>
              </a:rPr>
              <a:t>t </a:t>
            </a:r>
            <a:r>
              <a:rPr dirty="0" sz="800" spc="-215">
                <a:latin typeface="Garuda"/>
                <a:cs typeface="Garuda"/>
              </a:rPr>
              <a:t>m</a:t>
            </a:r>
            <a:r>
              <a:rPr dirty="0" baseline="17676" sz="1650" spc="-322" b="1">
                <a:latin typeface="Arial"/>
                <a:cs typeface="Arial"/>
              </a:rPr>
              <a:t>r</a:t>
            </a:r>
            <a:r>
              <a:rPr dirty="0" sz="800" spc="-215">
                <a:latin typeface="Garuda"/>
                <a:cs typeface="Garuda"/>
              </a:rPr>
              <a:t>a</a:t>
            </a:r>
            <a:r>
              <a:rPr dirty="0" baseline="17676" sz="1650" spc="-322" b="1">
                <a:latin typeface="Arial"/>
                <a:cs typeface="Arial"/>
              </a:rPr>
              <a:t>a</a:t>
            </a:r>
            <a:r>
              <a:rPr dirty="0" sz="800" spc="-215">
                <a:latin typeface="Garuda"/>
                <a:cs typeface="Garuda"/>
              </a:rPr>
              <a:t>te</a:t>
            </a:r>
            <a:r>
              <a:rPr dirty="0" baseline="17676" sz="1650" spc="-322" b="1">
                <a:latin typeface="Arial"/>
                <a:cs typeface="Arial"/>
              </a:rPr>
              <a:t>c</a:t>
            </a:r>
            <a:r>
              <a:rPr dirty="0" sz="800" spc="-215">
                <a:latin typeface="Garuda"/>
                <a:cs typeface="Garuda"/>
              </a:rPr>
              <a:t>r</a:t>
            </a:r>
            <a:r>
              <a:rPr dirty="0" baseline="17676" sz="1650" spc="-322" b="1">
                <a:latin typeface="Arial"/>
                <a:cs typeface="Arial"/>
              </a:rPr>
              <a:t>l</a:t>
            </a:r>
            <a:r>
              <a:rPr dirty="0" sz="800" spc="-215">
                <a:latin typeface="Garuda"/>
                <a:cs typeface="Garuda"/>
              </a:rPr>
              <a:t>ia</a:t>
            </a:r>
            <a:r>
              <a:rPr dirty="0" baseline="17676" sz="1650" spc="-322" b="1">
                <a:latin typeface="Arial"/>
                <a:cs typeface="Arial"/>
              </a:rPr>
              <a:t>e</a:t>
            </a:r>
            <a:r>
              <a:rPr dirty="0" sz="800" spc="-215">
                <a:latin typeface="Garuda"/>
                <a:cs typeface="Garuda"/>
              </a:rPr>
              <a:t>ls</a:t>
            </a:r>
            <a:r>
              <a:rPr dirty="0" baseline="17676" sz="1650" spc="-322" b="1">
                <a:latin typeface="Arial"/>
                <a:cs typeface="Arial"/>
              </a:rPr>
              <a:t>D</a:t>
            </a:r>
            <a:r>
              <a:rPr dirty="0" sz="800" spc="-215">
                <a:latin typeface="Garuda"/>
                <a:cs typeface="Garuda"/>
              </a:rPr>
              <a:t>ar</a:t>
            </a:r>
            <a:r>
              <a:rPr dirty="0" baseline="17676" sz="1650" spc="-322" b="1">
                <a:latin typeface="Arial"/>
                <a:cs typeface="Arial"/>
              </a:rPr>
              <a:t>a</a:t>
            </a:r>
            <a:r>
              <a:rPr dirty="0" sz="800" spc="-215">
                <a:latin typeface="Garuda"/>
                <a:cs typeface="Garuda"/>
              </a:rPr>
              <a:t>e</a:t>
            </a:r>
            <a:r>
              <a:rPr dirty="0" baseline="17676" sz="1650" spc="-322" b="1">
                <a:latin typeface="Arial"/>
                <a:cs typeface="Arial"/>
              </a:rPr>
              <a:t>t</a:t>
            </a:r>
            <a:r>
              <a:rPr dirty="0" sz="800" spc="-215">
                <a:latin typeface="Garuda"/>
                <a:cs typeface="Garuda"/>
              </a:rPr>
              <a:t>p</a:t>
            </a:r>
            <a:r>
              <a:rPr dirty="0" baseline="17676" sz="1650" spc="-322" b="1">
                <a:latin typeface="Arial"/>
                <a:cs typeface="Arial"/>
              </a:rPr>
              <a:t>a</a:t>
            </a:r>
            <a:r>
              <a:rPr dirty="0" sz="800" spc="-215">
                <a:latin typeface="Garuda"/>
                <a:cs typeface="Garuda"/>
              </a:rPr>
              <a:t>ro</a:t>
            </a:r>
            <a:r>
              <a:rPr dirty="0" baseline="17676" sz="1650" spc="-322" b="1">
                <a:latin typeface="Arial"/>
                <a:cs typeface="Arial"/>
              </a:rPr>
              <a:t>b</a:t>
            </a:r>
            <a:r>
              <a:rPr dirty="0" sz="800" spc="-215">
                <a:latin typeface="Garuda"/>
                <a:cs typeface="Garuda"/>
              </a:rPr>
              <a:t>v</a:t>
            </a:r>
            <a:r>
              <a:rPr dirty="0" baseline="17676" sz="1650" spc="-322" b="1">
                <a:latin typeface="Arial"/>
                <a:cs typeface="Arial"/>
              </a:rPr>
              <a:t>a</a:t>
            </a:r>
            <a:r>
              <a:rPr dirty="0" sz="800" spc="-215">
                <a:latin typeface="Garuda"/>
                <a:cs typeface="Garuda"/>
              </a:rPr>
              <a:t>id</a:t>
            </a:r>
            <a:r>
              <a:rPr dirty="0" baseline="17676" sz="1650" spc="-322" b="1">
                <a:latin typeface="Arial"/>
                <a:cs typeface="Arial"/>
              </a:rPr>
              <a:t>s</a:t>
            </a:r>
            <a:r>
              <a:rPr dirty="0" sz="800" spc="-215">
                <a:latin typeface="Garuda"/>
                <a:cs typeface="Garuda"/>
              </a:rPr>
              <a:t>ed</a:t>
            </a:r>
            <a:r>
              <a:rPr dirty="0" baseline="17676" sz="1650" spc="-322" b="1">
                <a:latin typeface="Arial"/>
                <a:cs typeface="Arial"/>
              </a:rPr>
              <a:t>e</a:t>
            </a:r>
            <a:r>
              <a:rPr dirty="0" sz="800" spc="-215">
                <a:latin typeface="Garuda"/>
                <a:cs typeface="Garuda"/>
              </a:rPr>
              <a:t>fo</a:t>
            </a:r>
            <a:r>
              <a:rPr dirty="0" baseline="17676" sz="1650" spc="-322" b="1">
                <a:latin typeface="Arial"/>
                <a:cs typeface="Arial"/>
              </a:rPr>
              <a:t>1</a:t>
            </a:r>
            <a:r>
              <a:rPr dirty="0" sz="800" spc="-215">
                <a:latin typeface="Garuda"/>
                <a:cs typeface="Garuda"/>
              </a:rPr>
              <a:t>r</a:t>
            </a:r>
            <a:r>
              <a:rPr dirty="0" baseline="17676" sz="1650" spc="-322" b="1">
                <a:latin typeface="Arial"/>
                <a:cs typeface="Arial"/>
              </a:rPr>
              <a:t>0</a:t>
            </a:r>
            <a:r>
              <a:rPr dirty="0" sz="800" spc="-215">
                <a:latin typeface="Garuda"/>
                <a:cs typeface="Garuda"/>
              </a:rPr>
              <a:t>W</a:t>
            </a:r>
            <a:r>
              <a:rPr dirty="0" baseline="17676" sz="1650" spc="-322" b="1" i="1">
                <a:latin typeface="Arial"/>
                <a:cs typeface="Arial"/>
              </a:rPr>
              <a:t>g</a:t>
            </a:r>
            <a:r>
              <a:rPr dirty="0" sz="800" spc="-215">
                <a:latin typeface="Garuda"/>
                <a:cs typeface="Garuda"/>
              </a:rPr>
              <a:t>D</a:t>
            </a:r>
            <a:r>
              <a:rPr dirty="0" baseline="17676" sz="1650" spc="-322" b="1">
                <a:latin typeface="Arial"/>
                <a:cs typeface="Arial"/>
              </a:rPr>
              <a:t>:</a:t>
            </a:r>
            <a:r>
              <a:rPr dirty="0" sz="800" spc="-215">
                <a:latin typeface="Garuda"/>
                <a:cs typeface="Garuda"/>
              </a:rPr>
              <a:t>P</a:t>
            </a:r>
            <a:r>
              <a:rPr dirty="0" baseline="17676" sz="1650" spc="-322" b="1">
                <a:latin typeface="Arial"/>
                <a:cs typeface="Arial"/>
              </a:rPr>
              <a:t>S</a:t>
            </a:r>
            <a:r>
              <a:rPr dirty="0" sz="800" spc="-215">
                <a:latin typeface="Garuda"/>
                <a:cs typeface="Garuda"/>
              </a:rPr>
              <a:t>in</a:t>
            </a:r>
            <a:r>
              <a:rPr dirty="0" baseline="17676" sz="1650" spc="-322" b="1">
                <a:latin typeface="Arial"/>
                <a:cs typeface="Arial"/>
              </a:rPr>
              <a:t>Q</a:t>
            </a:r>
            <a:r>
              <a:rPr dirty="0" sz="800" spc="-215">
                <a:latin typeface="Garuda"/>
                <a:cs typeface="Garuda"/>
              </a:rPr>
              <a:t>-c</a:t>
            </a:r>
            <a:r>
              <a:rPr dirty="0" baseline="17676" sz="1650" spc="-322" b="1">
                <a:latin typeface="Arial"/>
                <a:cs typeface="Arial"/>
              </a:rPr>
              <a:t>L</a:t>
            </a:r>
            <a:r>
              <a:rPr dirty="0" sz="800" spc="-215">
                <a:latin typeface="Garuda"/>
                <a:cs typeface="Garuda"/>
              </a:rPr>
              <a:t>las</a:t>
            </a:r>
            <a:r>
              <a:rPr dirty="0" baseline="17676" sz="1650" spc="-322" b="1">
                <a:latin typeface="Arial"/>
                <a:cs typeface="Arial"/>
              </a:rPr>
              <a:t>F</a:t>
            </a:r>
            <a:r>
              <a:rPr dirty="0" sz="800" spc="-215">
                <a:latin typeface="Garuda"/>
                <a:cs typeface="Garuda"/>
              </a:rPr>
              <a:t>s </a:t>
            </a:r>
            <a:r>
              <a:rPr dirty="0" baseline="17676" sz="1650" spc="-382" b="1">
                <a:latin typeface="Arial"/>
                <a:cs typeface="Arial"/>
              </a:rPr>
              <a:t>u</a:t>
            </a:r>
            <a:r>
              <a:rPr dirty="0" sz="800" spc="-254">
                <a:latin typeface="Garuda"/>
                <a:cs typeface="Garuda"/>
              </a:rPr>
              <a:t>us</a:t>
            </a:r>
            <a:r>
              <a:rPr dirty="0" baseline="17676" sz="1650" spc="-382" b="1">
                <a:latin typeface="Arial"/>
                <a:cs typeface="Arial"/>
              </a:rPr>
              <a:t>n</a:t>
            </a:r>
            <a:r>
              <a:rPr dirty="0" sz="800" spc="-254">
                <a:latin typeface="Garuda"/>
                <a:cs typeface="Garuda"/>
              </a:rPr>
              <a:t>e</a:t>
            </a:r>
            <a:r>
              <a:rPr dirty="0" baseline="17676" sz="1650" spc="-382" b="1">
                <a:latin typeface="Arial"/>
                <a:cs typeface="Arial"/>
              </a:rPr>
              <a:t>d</a:t>
            </a:r>
            <a:r>
              <a:rPr dirty="0" sz="800" spc="-254">
                <a:latin typeface="Garuda"/>
                <a:cs typeface="Garuda"/>
              </a:rPr>
              <a:t>o</a:t>
            </a:r>
            <a:r>
              <a:rPr dirty="0" baseline="17676" sz="1650" spc="-382" b="1">
                <a:latin typeface="Arial"/>
                <a:cs typeface="Arial"/>
              </a:rPr>
              <a:t>a</a:t>
            </a:r>
            <a:r>
              <a:rPr dirty="0" sz="800" spc="-254">
                <a:latin typeface="Garuda"/>
                <a:cs typeface="Garuda"/>
              </a:rPr>
              <a:t>nl</a:t>
            </a:r>
            <a:r>
              <a:rPr dirty="0" baseline="17676" sz="1650" spc="-382" b="1">
                <a:latin typeface="Arial"/>
                <a:cs typeface="Arial"/>
              </a:rPr>
              <a:t>m</a:t>
            </a:r>
            <a:r>
              <a:rPr dirty="0" sz="800" spc="-254">
                <a:latin typeface="Garuda"/>
                <a:cs typeface="Garuda"/>
              </a:rPr>
              <a:t>y. </a:t>
            </a:r>
            <a:r>
              <a:rPr dirty="0" sz="800" spc="-185">
                <a:latin typeface="Garuda"/>
                <a:cs typeface="Garuda"/>
              </a:rPr>
              <a:t>C</a:t>
            </a:r>
            <a:r>
              <a:rPr dirty="0" baseline="17676" sz="1650" spc="-277" b="1">
                <a:latin typeface="Arial"/>
                <a:cs typeface="Arial"/>
              </a:rPr>
              <a:t>e</a:t>
            </a:r>
            <a:r>
              <a:rPr dirty="0" sz="800" spc="-185">
                <a:latin typeface="Garuda"/>
                <a:cs typeface="Garuda"/>
              </a:rPr>
              <a:t>o</a:t>
            </a:r>
            <a:r>
              <a:rPr dirty="0" baseline="17676" sz="1650" spc="-277" b="1">
                <a:latin typeface="Arial"/>
                <a:cs typeface="Arial"/>
              </a:rPr>
              <a:t>n</a:t>
            </a:r>
            <a:r>
              <a:rPr dirty="0" sz="800" spc="-185">
                <a:latin typeface="Garuda"/>
                <a:cs typeface="Garuda"/>
              </a:rPr>
              <a:t>p</a:t>
            </a:r>
            <a:r>
              <a:rPr dirty="0" baseline="17676" sz="1650" spc="-277" b="1">
                <a:latin typeface="Arial"/>
                <a:cs typeface="Arial"/>
              </a:rPr>
              <a:t>t</a:t>
            </a:r>
            <a:r>
              <a:rPr dirty="0" sz="800" spc="-185">
                <a:latin typeface="Garuda"/>
                <a:cs typeface="Garuda"/>
              </a:rPr>
              <a:t>y</a:t>
            </a:r>
            <a:r>
              <a:rPr dirty="0" baseline="17676" sz="1650" spc="-277" b="1">
                <a:latin typeface="Arial"/>
                <a:cs typeface="Arial"/>
              </a:rPr>
              <a:t>a</a:t>
            </a:r>
            <a:r>
              <a:rPr dirty="0" sz="800" spc="-185">
                <a:latin typeface="Garuda"/>
                <a:cs typeface="Garuda"/>
              </a:rPr>
              <a:t>in</a:t>
            </a:r>
            <a:r>
              <a:rPr dirty="0" baseline="17676" sz="1650" spc="-277" b="1">
                <a:latin typeface="Arial"/>
                <a:cs typeface="Arial"/>
              </a:rPr>
              <a:t>l</a:t>
            </a:r>
            <a:r>
              <a:rPr dirty="0" sz="800" spc="-185">
                <a:latin typeface="Garuda"/>
                <a:cs typeface="Garuda"/>
              </a:rPr>
              <a:t>g</a:t>
            </a:r>
            <a:r>
              <a:rPr dirty="0" baseline="17676" sz="1650" spc="-277" b="1">
                <a:latin typeface="Arial"/>
                <a:cs typeface="Arial"/>
              </a:rPr>
              <a:t>s</a:t>
            </a:r>
            <a:r>
              <a:rPr dirty="0" sz="800" spc="-185">
                <a:latin typeface="Garuda"/>
                <a:cs typeface="Garuda"/>
              </a:rPr>
              <a:t>e</a:t>
            </a:r>
            <a:r>
              <a:rPr dirty="0" baseline="17676" sz="1650" spc="-277" b="1">
                <a:latin typeface="Arial"/>
                <a:cs typeface="Arial"/>
              </a:rPr>
              <a:t>I</a:t>
            </a:r>
            <a:r>
              <a:rPr dirty="0" sz="800" spc="-185">
                <a:latin typeface="Garuda"/>
                <a:cs typeface="Garuda"/>
              </a:rPr>
              <a:t>Kit </a:t>
            </a:r>
            <a:r>
              <a:rPr dirty="0" sz="800" spc="-120">
                <a:latin typeface="Garuda"/>
                <a:cs typeface="Garuda"/>
              </a:rPr>
              <a:t>m</a:t>
            </a:r>
            <a:r>
              <a:rPr dirty="0" baseline="17676" sz="1650" spc="-179" b="1">
                <a:latin typeface="Arial"/>
                <a:cs typeface="Arial"/>
              </a:rPr>
              <a:t>A</a:t>
            </a:r>
            <a:r>
              <a:rPr dirty="0" sz="800" spc="-120">
                <a:latin typeface="Garuda"/>
                <a:cs typeface="Garuda"/>
              </a:rPr>
              <a:t>at</a:t>
            </a:r>
            <a:r>
              <a:rPr dirty="0" baseline="17676" sz="1650" spc="-179" b="1">
                <a:latin typeface="Arial"/>
                <a:cs typeface="Arial"/>
              </a:rPr>
              <a:t>-</a:t>
            </a:r>
            <a:r>
              <a:rPr dirty="0" sz="800" spc="-120">
                <a:latin typeface="Garuda"/>
                <a:cs typeface="Garuda"/>
              </a:rPr>
              <a:t>er</a:t>
            </a:r>
            <a:r>
              <a:rPr dirty="0" baseline="17676" sz="1650" spc="-179" b="1">
                <a:latin typeface="Arial"/>
                <a:cs typeface="Arial"/>
              </a:rPr>
              <a:t>3</a:t>
            </a:r>
            <a:r>
              <a:rPr dirty="0" sz="800" spc="-120">
                <a:latin typeface="Garuda"/>
                <a:cs typeface="Garuda"/>
              </a:rPr>
              <a:t>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40">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eKi</a:t>
            </a:r>
            <a:r>
              <a:rPr dirty="0" baseline="17676" sz="1650" spc="-262" b="1">
                <a:latin typeface="Arial"/>
                <a:cs typeface="Arial"/>
              </a:rPr>
              <a:t>O</a:t>
            </a:r>
            <a:r>
              <a:rPr dirty="0" sz="800" spc="-175">
                <a:latin typeface="Garuda"/>
                <a:cs typeface="Garuda"/>
              </a:rPr>
              <a:t>t </a:t>
            </a:r>
            <a:r>
              <a:rPr dirty="0" sz="800" spc="-215">
                <a:latin typeface="Garuda"/>
                <a:cs typeface="Garuda"/>
              </a:rPr>
              <a:t>m</a:t>
            </a:r>
            <a:r>
              <a:rPr dirty="0" baseline="17676" sz="1650" spc="-322" b="1">
                <a:latin typeface="Arial"/>
                <a:cs typeface="Arial"/>
              </a:rPr>
              <a:t>r</a:t>
            </a:r>
            <a:r>
              <a:rPr dirty="0" sz="800" spc="-215">
                <a:latin typeface="Garuda"/>
                <a:cs typeface="Garuda"/>
              </a:rPr>
              <a:t>a</a:t>
            </a:r>
            <a:r>
              <a:rPr dirty="0" baseline="17676" sz="1650" spc="-322" b="1">
                <a:latin typeface="Arial"/>
                <a:cs typeface="Arial"/>
              </a:rPr>
              <a:t>a</a:t>
            </a:r>
            <a:r>
              <a:rPr dirty="0" sz="800" spc="-215">
                <a:latin typeface="Garuda"/>
                <a:cs typeface="Garuda"/>
              </a:rPr>
              <a:t>te</a:t>
            </a:r>
            <a:r>
              <a:rPr dirty="0" baseline="17676" sz="1650" spc="-322" b="1">
                <a:latin typeface="Arial"/>
                <a:cs typeface="Arial"/>
              </a:rPr>
              <a:t>c</a:t>
            </a:r>
            <a:r>
              <a:rPr dirty="0" sz="800" spc="-215">
                <a:latin typeface="Garuda"/>
                <a:cs typeface="Garuda"/>
              </a:rPr>
              <a:t>r</a:t>
            </a:r>
            <a:r>
              <a:rPr dirty="0" baseline="17676" sz="1650" spc="-322" b="1">
                <a:latin typeface="Arial"/>
                <a:cs typeface="Arial"/>
              </a:rPr>
              <a:t>l</a:t>
            </a:r>
            <a:r>
              <a:rPr dirty="0" sz="800" spc="-215">
                <a:latin typeface="Garuda"/>
                <a:cs typeface="Garuda"/>
              </a:rPr>
              <a:t>ia</a:t>
            </a:r>
            <a:r>
              <a:rPr dirty="0" baseline="17676" sz="1650" spc="-322" b="1">
                <a:latin typeface="Arial"/>
                <a:cs typeface="Arial"/>
              </a:rPr>
              <a:t>e</a:t>
            </a:r>
            <a:r>
              <a:rPr dirty="0" sz="800" spc="-215">
                <a:latin typeface="Garuda"/>
                <a:cs typeface="Garuda"/>
              </a:rPr>
              <a:t>ls</a:t>
            </a:r>
            <a:r>
              <a:rPr dirty="0" baseline="17676" sz="1650" spc="-322" b="1">
                <a:latin typeface="Arial"/>
                <a:cs typeface="Arial"/>
              </a:rPr>
              <a:t>D</a:t>
            </a:r>
            <a:r>
              <a:rPr dirty="0" sz="800" spc="-215">
                <a:latin typeface="Garuda"/>
                <a:cs typeface="Garuda"/>
              </a:rPr>
              <a:t>ar</a:t>
            </a:r>
            <a:r>
              <a:rPr dirty="0" baseline="17676" sz="1650" spc="-322" b="1">
                <a:latin typeface="Arial"/>
                <a:cs typeface="Arial"/>
              </a:rPr>
              <a:t>a</a:t>
            </a:r>
            <a:r>
              <a:rPr dirty="0" sz="800" spc="-215">
                <a:latin typeface="Garuda"/>
                <a:cs typeface="Garuda"/>
              </a:rPr>
              <a:t>e</a:t>
            </a:r>
            <a:r>
              <a:rPr dirty="0" baseline="17676" sz="1650" spc="-322" b="1">
                <a:latin typeface="Arial"/>
                <a:cs typeface="Arial"/>
              </a:rPr>
              <a:t>t</a:t>
            </a:r>
            <a:r>
              <a:rPr dirty="0" sz="800" spc="-215">
                <a:latin typeface="Garuda"/>
                <a:cs typeface="Garuda"/>
              </a:rPr>
              <a:t>p</a:t>
            </a:r>
            <a:r>
              <a:rPr dirty="0" baseline="17676" sz="1650" spc="-322" b="1">
                <a:latin typeface="Arial"/>
                <a:cs typeface="Arial"/>
              </a:rPr>
              <a:t>a</a:t>
            </a:r>
            <a:r>
              <a:rPr dirty="0" sz="800" spc="-215">
                <a:latin typeface="Garuda"/>
                <a:cs typeface="Garuda"/>
              </a:rPr>
              <a:t>ro</a:t>
            </a:r>
            <a:r>
              <a:rPr dirty="0" baseline="17676" sz="1650" spc="-322" b="1">
                <a:latin typeface="Arial"/>
                <a:cs typeface="Arial"/>
              </a:rPr>
              <a:t>b</a:t>
            </a:r>
            <a:r>
              <a:rPr dirty="0" sz="800" spc="-215">
                <a:latin typeface="Garuda"/>
                <a:cs typeface="Garuda"/>
              </a:rPr>
              <a:t>v</a:t>
            </a:r>
            <a:r>
              <a:rPr dirty="0" baseline="17676" sz="1650" spc="-322" b="1">
                <a:latin typeface="Arial"/>
                <a:cs typeface="Arial"/>
              </a:rPr>
              <a:t>a</a:t>
            </a:r>
            <a:r>
              <a:rPr dirty="0" sz="800" spc="-215">
                <a:latin typeface="Garuda"/>
                <a:cs typeface="Garuda"/>
              </a:rPr>
              <a:t>id</a:t>
            </a:r>
            <a:r>
              <a:rPr dirty="0" baseline="17676" sz="1650" spc="-322" b="1">
                <a:latin typeface="Arial"/>
                <a:cs typeface="Arial"/>
              </a:rPr>
              <a:t>s</a:t>
            </a:r>
            <a:r>
              <a:rPr dirty="0" sz="800" spc="-215">
                <a:latin typeface="Garuda"/>
                <a:cs typeface="Garuda"/>
              </a:rPr>
              <a:t>ed</a:t>
            </a:r>
            <a:r>
              <a:rPr dirty="0" baseline="17676" sz="1650" spc="-322" b="1">
                <a:latin typeface="Arial"/>
                <a:cs typeface="Arial"/>
              </a:rPr>
              <a:t>e</a:t>
            </a:r>
            <a:r>
              <a:rPr dirty="0" sz="800" spc="-215">
                <a:latin typeface="Garuda"/>
                <a:cs typeface="Garuda"/>
              </a:rPr>
              <a:t>fo</a:t>
            </a:r>
            <a:r>
              <a:rPr dirty="0" baseline="17676" sz="1650" spc="-322" b="1">
                <a:latin typeface="Arial"/>
                <a:cs typeface="Arial"/>
              </a:rPr>
              <a:t>1</a:t>
            </a:r>
            <a:r>
              <a:rPr dirty="0" sz="800" spc="-215">
                <a:latin typeface="Garuda"/>
                <a:cs typeface="Garuda"/>
              </a:rPr>
              <a:t>r</a:t>
            </a:r>
            <a:r>
              <a:rPr dirty="0" baseline="17676" sz="1650" spc="-322" b="1">
                <a:latin typeface="Arial"/>
                <a:cs typeface="Arial"/>
              </a:rPr>
              <a:t>0</a:t>
            </a:r>
            <a:r>
              <a:rPr dirty="0" sz="800" spc="-215">
                <a:latin typeface="Garuda"/>
                <a:cs typeface="Garuda"/>
              </a:rPr>
              <a:t>W</a:t>
            </a:r>
            <a:r>
              <a:rPr dirty="0" baseline="17676" sz="1650" spc="-322" b="1" i="1">
                <a:latin typeface="Arial"/>
                <a:cs typeface="Arial"/>
              </a:rPr>
              <a:t>g</a:t>
            </a:r>
            <a:r>
              <a:rPr dirty="0" sz="800" spc="-215">
                <a:latin typeface="Garuda"/>
                <a:cs typeface="Garuda"/>
              </a:rPr>
              <a:t>D</a:t>
            </a:r>
            <a:r>
              <a:rPr dirty="0" baseline="17676" sz="1650" spc="-322" b="1">
                <a:latin typeface="Arial"/>
                <a:cs typeface="Arial"/>
              </a:rPr>
              <a:t>:</a:t>
            </a:r>
            <a:r>
              <a:rPr dirty="0" sz="800" spc="-215">
                <a:latin typeface="Garuda"/>
                <a:cs typeface="Garuda"/>
              </a:rPr>
              <a:t>P</a:t>
            </a:r>
            <a:r>
              <a:rPr dirty="0" baseline="17676" sz="1650" spc="-322" b="1">
                <a:latin typeface="Arial"/>
                <a:cs typeface="Arial"/>
              </a:rPr>
              <a:t>S</a:t>
            </a:r>
            <a:r>
              <a:rPr dirty="0" sz="800" spc="-215">
                <a:latin typeface="Garuda"/>
                <a:cs typeface="Garuda"/>
              </a:rPr>
              <a:t>in</a:t>
            </a:r>
            <a:r>
              <a:rPr dirty="0" baseline="17676" sz="1650" spc="-322" b="1">
                <a:latin typeface="Arial"/>
                <a:cs typeface="Arial"/>
              </a:rPr>
              <a:t>Q</a:t>
            </a:r>
            <a:r>
              <a:rPr dirty="0" sz="800" spc="-215">
                <a:latin typeface="Garuda"/>
                <a:cs typeface="Garuda"/>
              </a:rPr>
              <a:t>-c</a:t>
            </a:r>
            <a:r>
              <a:rPr dirty="0" baseline="17676" sz="1650" spc="-322" b="1">
                <a:latin typeface="Arial"/>
                <a:cs typeface="Arial"/>
              </a:rPr>
              <a:t>L</a:t>
            </a:r>
            <a:r>
              <a:rPr dirty="0" sz="800" spc="-215">
                <a:latin typeface="Garuda"/>
                <a:cs typeface="Garuda"/>
              </a:rPr>
              <a:t>las</a:t>
            </a:r>
            <a:r>
              <a:rPr dirty="0" baseline="17676" sz="1650" spc="-322" b="1">
                <a:latin typeface="Arial"/>
                <a:cs typeface="Arial"/>
              </a:rPr>
              <a:t>F</a:t>
            </a:r>
            <a:r>
              <a:rPr dirty="0" sz="800" spc="-215">
                <a:latin typeface="Garuda"/>
                <a:cs typeface="Garuda"/>
              </a:rPr>
              <a:t>s </a:t>
            </a:r>
            <a:r>
              <a:rPr dirty="0" baseline="17676" sz="1650" spc="-382" b="1">
                <a:latin typeface="Arial"/>
                <a:cs typeface="Arial"/>
              </a:rPr>
              <a:t>u</a:t>
            </a:r>
            <a:r>
              <a:rPr dirty="0" sz="800" spc="-254">
                <a:latin typeface="Garuda"/>
                <a:cs typeface="Garuda"/>
              </a:rPr>
              <a:t>us</a:t>
            </a:r>
            <a:r>
              <a:rPr dirty="0" baseline="17676" sz="1650" spc="-382" b="1">
                <a:latin typeface="Arial"/>
                <a:cs typeface="Arial"/>
              </a:rPr>
              <a:t>n</a:t>
            </a:r>
            <a:r>
              <a:rPr dirty="0" sz="800" spc="-254">
                <a:latin typeface="Garuda"/>
                <a:cs typeface="Garuda"/>
              </a:rPr>
              <a:t>e</a:t>
            </a:r>
            <a:r>
              <a:rPr dirty="0" baseline="17676" sz="1650" spc="-382" b="1">
                <a:latin typeface="Arial"/>
                <a:cs typeface="Arial"/>
              </a:rPr>
              <a:t>d</a:t>
            </a:r>
            <a:r>
              <a:rPr dirty="0" sz="800" spc="-254">
                <a:latin typeface="Garuda"/>
                <a:cs typeface="Garuda"/>
              </a:rPr>
              <a:t>o</a:t>
            </a:r>
            <a:r>
              <a:rPr dirty="0" baseline="17676" sz="1650" spc="-382" b="1">
                <a:latin typeface="Arial"/>
                <a:cs typeface="Arial"/>
              </a:rPr>
              <a:t>a</a:t>
            </a:r>
            <a:r>
              <a:rPr dirty="0" sz="800" spc="-254">
                <a:latin typeface="Garuda"/>
                <a:cs typeface="Garuda"/>
              </a:rPr>
              <a:t>nl</a:t>
            </a:r>
            <a:r>
              <a:rPr dirty="0" baseline="17676" sz="1650" spc="-382" b="1">
                <a:latin typeface="Arial"/>
                <a:cs typeface="Arial"/>
              </a:rPr>
              <a:t>m</a:t>
            </a:r>
            <a:r>
              <a:rPr dirty="0" sz="800" spc="-254">
                <a:latin typeface="Garuda"/>
                <a:cs typeface="Garuda"/>
              </a:rPr>
              <a:t>y. </a:t>
            </a:r>
            <a:r>
              <a:rPr dirty="0" sz="800" spc="-185">
                <a:latin typeface="Garuda"/>
                <a:cs typeface="Garuda"/>
              </a:rPr>
              <a:t>C</a:t>
            </a:r>
            <a:r>
              <a:rPr dirty="0" baseline="17676" sz="1650" spc="-277" b="1">
                <a:latin typeface="Arial"/>
                <a:cs typeface="Arial"/>
              </a:rPr>
              <a:t>e</a:t>
            </a:r>
            <a:r>
              <a:rPr dirty="0" sz="800" spc="-185">
                <a:latin typeface="Garuda"/>
                <a:cs typeface="Garuda"/>
              </a:rPr>
              <a:t>o</a:t>
            </a:r>
            <a:r>
              <a:rPr dirty="0" baseline="17676" sz="1650" spc="-277" b="1">
                <a:latin typeface="Arial"/>
                <a:cs typeface="Arial"/>
              </a:rPr>
              <a:t>n</a:t>
            </a:r>
            <a:r>
              <a:rPr dirty="0" sz="800" spc="-185">
                <a:latin typeface="Garuda"/>
                <a:cs typeface="Garuda"/>
              </a:rPr>
              <a:t>p</a:t>
            </a:r>
            <a:r>
              <a:rPr dirty="0" baseline="17676" sz="1650" spc="-277" b="1">
                <a:latin typeface="Arial"/>
                <a:cs typeface="Arial"/>
              </a:rPr>
              <a:t>t</a:t>
            </a:r>
            <a:r>
              <a:rPr dirty="0" sz="800" spc="-185">
                <a:latin typeface="Garuda"/>
                <a:cs typeface="Garuda"/>
              </a:rPr>
              <a:t>y</a:t>
            </a:r>
            <a:r>
              <a:rPr dirty="0" baseline="17676" sz="1650" spc="-277" b="1">
                <a:latin typeface="Arial"/>
                <a:cs typeface="Arial"/>
              </a:rPr>
              <a:t>a</a:t>
            </a:r>
            <a:r>
              <a:rPr dirty="0" sz="800" spc="-185">
                <a:latin typeface="Garuda"/>
                <a:cs typeface="Garuda"/>
              </a:rPr>
              <a:t>in</a:t>
            </a:r>
            <a:r>
              <a:rPr dirty="0" baseline="17676" sz="1650" spc="-277" b="1">
                <a:latin typeface="Arial"/>
                <a:cs typeface="Arial"/>
              </a:rPr>
              <a:t>l</a:t>
            </a:r>
            <a:r>
              <a:rPr dirty="0" sz="800" spc="-185">
                <a:latin typeface="Garuda"/>
                <a:cs typeface="Garuda"/>
              </a:rPr>
              <a:t>g</a:t>
            </a:r>
            <a:r>
              <a:rPr dirty="0" baseline="17676" sz="1650" spc="-277" b="1">
                <a:latin typeface="Arial"/>
                <a:cs typeface="Arial"/>
              </a:rPr>
              <a:t>s</a:t>
            </a:r>
            <a:r>
              <a:rPr dirty="0" sz="800" spc="-185">
                <a:latin typeface="Garuda"/>
                <a:cs typeface="Garuda"/>
              </a:rPr>
              <a:t>e</a:t>
            </a:r>
            <a:r>
              <a:rPr dirty="0" baseline="17676" sz="1650" spc="-277" b="1">
                <a:latin typeface="Arial"/>
                <a:cs typeface="Arial"/>
              </a:rPr>
              <a:t>I</a:t>
            </a:r>
            <a:r>
              <a:rPr dirty="0" sz="800" spc="-185">
                <a:latin typeface="Garuda"/>
                <a:cs typeface="Garuda"/>
              </a:rPr>
              <a:t>Kit </a:t>
            </a:r>
            <a:r>
              <a:rPr dirty="0" sz="800" spc="-120">
                <a:latin typeface="Garuda"/>
                <a:cs typeface="Garuda"/>
              </a:rPr>
              <a:t>m</a:t>
            </a:r>
            <a:r>
              <a:rPr dirty="0" baseline="17676" sz="1650" spc="-179" b="1">
                <a:latin typeface="Arial"/>
                <a:cs typeface="Arial"/>
              </a:rPr>
              <a:t>A</a:t>
            </a:r>
            <a:r>
              <a:rPr dirty="0" sz="800" spc="-120">
                <a:latin typeface="Garuda"/>
                <a:cs typeface="Garuda"/>
              </a:rPr>
              <a:t>at</a:t>
            </a:r>
            <a:r>
              <a:rPr dirty="0" baseline="17676" sz="1650" spc="-179" b="1">
                <a:latin typeface="Arial"/>
                <a:cs typeface="Arial"/>
              </a:rPr>
              <a:t>-</a:t>
            </a:r>
            <a:r>
              <a:rPr dirty="0" sz="800" spc="-120">
                <a:latin typeface="Garuda"/>
                <a:cs typeface="Garuda"/>
              </a:rPr>
              <a:t>er</a:t>
            </a:r>
            <a:r>
              <a:rPr dirty="0" baseline="17676" sz="1650" spc="-179" b="1">
                <a:latin typeface="Arial"/>
                <a:cs typeface="Arial"/>
              </a:rPr>
              <a:t>4</a:t>
            </a:r>
            <a:r>
              <a:rPr dirty="0" sz="800" spc="-120">
                <a:latin typeface="Garuda"/>
                <a:cs typeface="Garuda"/>
              </a:rPr>
              <a:t>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40">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738631"/>
            <a:ext cx="5727065" cy="104266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1: </a:t>
            </a:r>
            <a:r>
              <a:rPr dirty="0" sz="1200" b="1">
                <a:latin typeface="Arial"/>
                <a:cs typeface="Arial"/>
              </a:rPr>
              <a:t>Solutions (continued)</a:t>
            </a:r>
            <a:endParaRPr sz="1200">
              <a:latin typeface="Arial"/>
              <a:cs typeface="Arial"/>
            </a:endParaRPr>
          </a:p>
          <a:p>
            <a:pPr>
              <a:lnSpc>
                <a:spcPct val="100000"/>
              </a:lnSpc>
              <a:spcBef>
                <a:spcPts val="15"/>
              </a:spcBef>
            </a:pPr>
            <a:endParaRPr sz="1050">
              <a:latin typeface="Arial"/>
              <a:cs typeface="Arial"/>
            </a:endParaRPr>
          </a:p>
          <a:p>
            <a:pPr marL="12700" marR="5080">
              <a:lnSpc>
                <a:spcPts val="1380"/>
              </a:lnSpc>
            </a:pPr>
            <a:r>
              <a:rPr dirty="0" sz="1200" spc="-5">
                <a:latin typeface="Times New Roman"/>
                <a:cs typeface="Times New Roman"/>
              </a:rPr>
              <a:t>You </a:t>
            </a:r>
            <a:r>
              <a:rPr dirty="0" sz="1200">
                <a:latin typeface="Times New Roman"/>
                <a:cs typeface="Times New Roman"/>
              </a:rPr>
              <a:t>have been hired as a </a:t>
            </a:r>
            <a:r>
              <a:rPr dirty="0" sz="1200" spc="-5">
                <a:latin typeface="Times New Roman"/>
                <a:cs typeface="Times New Roman"/>
              </a:rPr>
              <a:t>SQL </a:t>
            </a:r>
            <a:r>
              <a:rPr dirty="0" sz="1200">
                <a:latin typeface="Times New Roman"/>
                <a:cs typeface="Times New Roman"/>
              </a:rPr>
              <a:t>programmer for </a:t>
            </a:r>
            <a:r>
              <a:rPr dirty="0" sz="1200" spc="-5">
                <a:latin typeface="Times New Roman"/>
                <a:cs typeface="Times New Roman"/>
              </a:rPr>
              <a:t>Acme </a:t>
            </a:r>
            <a:r>
              <a:rPr dirty="0" sz="1200">
                <a:latin typeface="Times New Roman"/>
                <a:cs typeface="Times New Roman"/>
              </a:rPr>
              <a:t>Corporation. </a:t>
            </a:r>
            <a:r>
              <a:rPr dirty="0" sz="1200" spc="-5">
                <a:latin typeface="Times New Roman"/>
                <a:cs typeface="Times New Roman"/>
              </a:rPr>
              <a:t>Your </a:t>
            </a:r>
            <a:r>
              <a:rPr dirty="0" sz="1200">
                <a:latin typeface="Times New Roman"/>
                <a:cs typeface="Times New Roman"/>
              </a:rPr>
              <a:t>first task is to</a:t>
            </a:r>
            <a:r>
              <a:rPr dirty="0" sz="1200" spc="-114">
                <a:latin typeface="Times New Roman"/>
                <a:cs typeface="Times New Roman"/>
              </a:rPr>
              <a:t> </a:t>
            </a:r>
            <a:r>
              <a:rPr dirty="0" sz="1200">
                <a:latin typeface="Times New Roman"/>
                <a:cs typeface="Times New Roman"/>
              </a:rPr>
              <a:t>create  </a:t>
            </a:r>
            <a:r>
              <a:rPr dirty="0" sz="1200" spc="-5">
                <a:latin typeface="Times New Roman"/>
                <a:cs typeface="Times New Roman"/>
              </a:rPr>
              <a:t>some </a:t>
            </a:r>
            <a:r>
              <a:rPr dirty="0" sz="1200">
                <a:latin typeface="Times New Roman"/>
                <a:cs typeface="Times New Roman"/>
              </a:rPr>
              <a:t>reports based on data from the </a:t>
            </a:r>
            <a:r>
              <a:rPr dirty="0" sz="1200" spc="-5">
                <a:latin typeface="Times New Roman"/>
                <a:cs typeface="Times New Roman"/>
              </a:rPr>
              <a:t>Human </a:t>
            </a:r>
            <a:r>
              <a:rPr dirty="0" sz="1200">
                <a:latin typeface="Times New Roman"/>
                <a:cs typeface="Times New Roman"/>
              </a:rPr>
              <a:t>Resources</a:t>
            </a:r>
            <a:r>
              <a:rPr dirty="0" sz="1200" spc="-15">
                <a:latin typeface="Times New Roman"/>
                <a:cs typeface="Times New Roman"/>
              </a:rPr>
              <a:t> </a:t>
            </a:r>
            <a:r>
              <a:rPr dirty="0" sz="1200">
                <a:latin typeface="Times New Roman"/>
                <a:cs typeface="Times New Roman"/>
              </a:rPr>
              <a:t>tables.</a:t>
            </a:r>
            <a:endParaRPr sz="1200">
              <a:latin typeface="Times New Roman"/>
              <a:cs typeface="Times New Roman"/>
            </a:endParaRPr>
          </a:p>
          <a:p>
            <a:pPr marL="12700">
              <a:lnSpc>
                <a:spcPct val="100000"/>
              </a:lnSpc>
              <a:spcBef>
                <a:spcPts val="1145"/>
              </a:spcBef>
            </a:pPr>
            <a:r>
              <a:rPr dirty="0" sz="1200">
                <a:latin typeface="Times New Roman"/>
                <a:cs typeface="Times New Roman"/>
              </a:rPr>
              <a:t>6. </a:t>
            </a:r>
            <a:r>
              <a:rPr dirty="0" sz="1200" spc="-5">
                <a:latin typeface="Times New Roman"/>
                <a:cs typeface="Times New Roman"/>
              </a:rPr>
              <a:t>Your </a:t>
            </a:r>
            <a:r>
              <a:rPr dirty="0" sz="1200">
                <a:latin typeface="Times New Roman"/>
                <a:cs typeface="Times New Roman"/>
              </a:rPr>
              <a:t>first task is to </a:t>
            </a:r>
            <a:r>
              <a:rPr dirty="0" sz="1200" spc="-5">
                <a:latin typeface="Times New Roman"/>
                <a:cs typeface="Times New Roman"/>
              </a:rPr>
              <a:t>determine </a:t>
            </a:r>
            <a:r>
              <a:rPr dirty="0" sz="1200">
                <a:latin typeface="Times New Roman"/>
                <a:cs typeface="Times New Roman"/>
              </a:rPr>
              <a:t>the </a:t>
            </a:r>
            <a:r>
              <a:rPr dirty="0" sz="1200" spc="-5">
                <a:latin typeface="Times New Roman"/>
                <a:cs typeface="Times New Roman"/>
              </a:rPr>
              <a:t>structure </a:t>
            </a:r>
            <a:r>
              <a:rPr dirty="0" sz="1200">
                <a:latin typeface="Times New Roman"/>
                <a:cs typeface="Times New Roman"/>
              </a:rPr>
              <a:t>of the </a:t>
            </a:r>
            <a:r>
              <a:rPr dirty="0" sz="1200" spc="-5">
                <a:latin typeface="Courier New"/>
                <a:cs typeface="Courier New"/>
              </a:rPr>
              <a:t>DEPARTMENTS</a:t>
            </a:r>
            <a:r>
              <a:rPr dirty="0" sz="1200" spc="-440">
                <a:latin typeface="Courier New"/>
                <a:cs typeface="Courier New"/>
              </a:rPr>
              <a:t> </a:t>
            </a:r>
            <a:r>
              <a:rPr dirty="0" sz="1200">
                <a:latin typeface="Times New Roman"/>
                <a:cs typeface="Times New Roman"/>
              </a:rPr>
              <a:t>table and its contents.</a:t>
            </a:r>
            <a:endParaRPr sz="1200">
              <a:latin typeface="Times New Roman"/>
              <a:cs typeface="Times New Roman"/>
            </a:endParaRPr>
          </a:p>
        </p:txBody>
      </p:sp>
      <p:sp>
        <p:nvSpPr>
          <p:cNvPr id="3" name="object 3"/>
          <p:cNvSpPr txBox="1"/>
          <p:nvPr/>
        </p:nvSpPr>
        <p:spPr>
          <a:xfrm>
            <a:off x="838962" y="1863090"/>
            <a:ext cx="6323330" cy="671830"/>
          </a:xfrm>
          <a:prstGeom prst="rect">
            <a:avLst/>
          </a:prstGeom>
          <a:ln w="12191">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DESCRIBE departments</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ts val="1290"/>
              </a:lnSpc>
            </a:pPr>
            <a:r>
              <a:rPr dirty="0" sz="1100" spc="-5">
                <a:latin typeface="Courier New"/>
                <a:cs typeface="Courier New"/>
              </a:rPr>
              <a:t>SELECT *</a:t>
            </a:r>
            <a:endParaRPr sz="1100">
              <a:latin typeface="Courier New"/>
              <a:cs typeface="Courier New"/>
            </a:endParaRPr>
          </a:p>
          <a:p>
            <a:pPr marL="74930">
              <a:lnSpc>
                <a:spcPts val="1290"/>
              </a:lnSpc>
              <a:tabLst>
                <a:tab pos="661670" algn="l"/>
              </a:tabLst>
            </a:pPr>
            <a:r>
              <a:rPr dirty="0" sz="1100" spc="-5">
                <a:latin typeface="Courier New"/>
                <a:cs typeface="Courier New"/>
              </a:rPr>
              <a:t>FROM	departments;</a:t>
            </a:r>
            <a:endParaRPr sz="1100">
              <a:latin typeface="Courier New"/>
              <a:cs typeface="Courier New"/>
            </a:endParaRPr>
          </a:p>
        </p:txBody>
      </p:sp>
      <p:sp>
        <p:nvSpPr>
          <p:cNvPr id="4" name="object 4"/>
          <p:cNvSpPr txBox="1"/>
          <p:nvPr/>
        </p:nvSpPr>
        <p:spPr>
          <a:xfrm>
            <a:off x="901700" y="2673350"/>
            <a:ext cx="406527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7. You need to </a:t>
            </a:r>
            <a:r>
              <a:rPr dirty="0" sz="1200" spc="-5">
                <a:latin typeface="Times New Roman"/>
                <a:cs typeface="Times New Roman"/>
              </a:rPr>
              <a:t>determine </a:t>
            </a:r>
            <a:r>
              <a:rPr dirty="0" sz="1200">
                <a:latin typeface="Times New Roman"/>
                <a:cs typeface="Times New Roman"/>
              </a:rPr>
              <a:t>the structure of the </a:t>
            </a:r>
            <a:r>
              <a:rPr dirty="0" sz="1200" spc="-5">
                <a:latin typeface="Courier New"/>
                <a:cs typeface="Courier New"/>
              </a:rPr>
              <a:t>EMPLOYEES</a:t>
            </a:r>
            <a:r>
              <a:rPr dirty="0" sz="1200" spc="-470">
                <a:latin typeface="Courier New"/>
                <a:cs typeface="Courier New"/>
              </a:rPr>
              <a:t> </a:t>
            </a:r>
            <a:r>
              <a:rPr dirty="0" sz="1200">
                <a:latin typeface="Times New Roman"/>
                <a:cs typeface="Times New Roman"/>
              </a:rPr>
              <a:t>table.</a:t>
            </a:r>
            <a:endParaRPr sz="1200">
              <a:latin typeface="Times New Roman"/>
              <a:cs typeface="Times New Roman"/>
            </a:endParaRPr>
          </a:p>
        </p:txBody>
      </p:sp>
      <p:sp>
        <p:nvSpPr>
          <p:cNvPr id="5" name="object 5"/>
          <p:cNvSpPr txBox="1"/>
          <p:nvPr/>
        </p:nvSpPr>
        <p:spPr>
          <a:xfrm>
            <a:off x="838962" y="2963418"/>
            <a:ext cx="6323330" cy="196850"/>
          </a:xfrm>
          <a:prstGeom prst="rect">
            <a:avLst/>
          </a:prstGeom>
          <a:ln w="12191">
            <a:solidFill>
              <a:srgbClr val="000000"/>
            </a:solidFill>
          </a:ln>
        </p:spPr>
        <p:txBody>
          <a:bodyPr wrap="square" lIns="0" tIns="0" rIns="0" bIns="0" rtlCol="0" vert="horz">
            <a:spAutoFit/>
          </a:bodyPr>
          <a:lstStyle/>
          <a:p>
            <a:pPr marL="74930">
              <a:lnSpc>
                <a:spcPct val="100000"/>
              </a:lnSpc>
            </a:pPr>
            <a:r>
              <a:rPr dirty="0" sz="1100" spc="-5">
                <a:latin typeface="Courier New"/>
                <a:cs typeface="Courier New"/>
              </a:rPr>
              <a:t>DESCRIBE employees</a:t>
            </a:r>
            <a:endParaRPr sz="1100">
              <a:latin typeface="Courier New"/>
              <a:cs typeface="Courier New"/>
            </a:endParaRPr>
          </a:p>
        </p:txBody>
      </p:sp>
      <p:sp>
        <p:nvSpPr>
          <p:cNvPr id="6" name="object 6"/>
          <p:cNvSpPr txBox="1"/>
          <p:nvPr/>
        </p:nvSpPr>
        <p:spPr>
          <a:xfrm>
            <a:off x="1130296" y="3293618"/>
            <a:ext cx="5725795" cy="752475"/>
          </a:xfrm>
          <a:prstGeom prst="rect">
            <a:avLst/>
          </a:prstGeom>
        </p:spPr>
        <p:txBody>
          <a:bodyPr wrap="square" lIns="0" tIns="13970" rIns="0" bIns="0" rtlCol="0" vert="horz">
            <a:spAutoFit/>
          </a:bodyPr>
          <a:lstStyle/>
          <a:p>
            <a:pPr marL="12700" marR="5080">
              <a:lnSpc>
                <a:spcPct val="99200"/>
              </a:lnSpc>
              <a:spcBef>
                <a:spcPts val="110"/>
              </a:spcBef>
            </a:pPr>
            <a:r>
              <a:rPr dirty="0" sz="1200">
                <a:latin typeface="Times New Roman"/>
                <a:cs typeface="Times New Roman"/>
              </a:rPr>
              <a:t>The HR </a:t>
            </a:r>
            <a:r>
              <a:rPr dirty="0" sz="1200" spc="-5">
                <a:latin typeface="Times New Roman"/>
                <a:cs typeface="Times New Roman"/>
              </a:rPr>
              <a:t>department </a:t>
            </a:r>
            <a:r>
              <a:rPr dirty="0" sz="1200">
                <a:latin typeface="Times New Roman"/>
                <a:cs typeface="Times New Roman"/>
              </a:rPr>
              <a:t>wants a query to display the last </a:t>
            </a:r>
            <a:r>
              <a:rPr dirty="0" sz="1200" spc="-5">
                <a:latin typeface="Times New Roman"/>
                <a:cs typeface="Times New Roman"/>
              </a:rPr>
              <a:t>name, </a:t>
            </a:r>
            <a:r>
              <a:rPr dirty="0" sz="1200">
                <a:latin typeface="Times New Roman"/>
                <a:cs typeface="Times New Roman"/>
              </a:rPr>
              <a:t>job code, hire date, and </a:t>
            </a:r>
            <a:r>
              <a:rPr dirty="0" sz="1200" spc="-5">
                <a:latin typeface="Times New Roman"/>
                <a:cs typeface="Times New Roman"/>
              </a:rPr>
              <a:t>employee  number </a:t>
            </a:r>
            <a:r>
              <a:rPr dirty="0" sz="1200">
                <a:latin typeface="Times New Roman"/>
                <a:cs typeface="Times New Roman"/>
              </a:rPr>
              <a:t>for each </a:t>
            </a:r>
            <a:r>
              <a:rPr dirty="0" sz="1200" spc="-5">
                <a:latin typeface="Times New Roman"/>
                <a:cs typeface="Times New Roman"/>
              </a:rPr>
              <a:t>employee, </a:t>
            </a:r>
            <a:r>
              <a:rPr dirty="0" sz="1200">
                <a:latin typeface="Times New Roman"/>
                <a:cs typeface="Times New Roman"/>
              </a:rPr>
              <a:t>with </a:t>
            </a:r>
            <a:r>
              <a:rPr dirty="0" sz="1200" spc="-5">
                <a:latin typeface="Times New Roman"/>
                <a:cs typeface="Times New Roman"/>
              </a:rPr>
              <a:t>the employee number </a:t>
            </a:r>
            <a:r>
              <a:rPr dirty="0" sz="1200">
                <a:latin typeface="Times New Roman"/>
                <a:cs typeface="Times New Roman"/>
              </a:rPr>
              <a:t>appearing </a:t>
            </a:r>
            <a:r>
              <a:rPr dirty="0" sz="1200" spc="-5">
                <a:latin typeface="Times New Roman"/>
                <a:cs typeface="Times New Roman"/>
              </a:rPr>
              <a:t>first. Provide </a:t>
            </a:r>
            <a:r>
              <a:rPr dirty="0" sz="1200">
                <a:latin typeface="Times New Roman"/>
                <a:cs typeface="Times New Roman"/>
              </a:rPr>
              <a:t>an alias  </a:t>
            </a:r>
            <a:r>
              <a:rPr dirty="0" sz="1200" spc="-5">
                <a:latin typeface="Courier New"/>
                <a:cs typeface="Courier New"/>
              </a:rPr>
              <a:t>STARTDATE </a:t>
            </a:r>
            <a:r>
              <a:rPr dirty="0" sz="1200">
                <a:latin typeface="Times New Roman"/>
                <a:cs typeface="Times New Roman"/>
              </a:rPr>
              <a:t>for </a:t>
            </a:r>
            <a:r>
              <a:rPr dirty="0" sz="1200" spc="-5">
                <a:latin typeface="Times New Roman"/>
                <a:cs typeface="Times New Roman"/>
              </a:rPr>
              <a:t>the </a:t>
            </a:r>
            <a:r>
              <a:rPr dirty="0" sz="1200" spc="-5">
                <a:latin typeface="Courier New"/>
                <a:cs typeface="Courier New"/>
              </a:rPr>
              <a:t>HIRE_DATE </a:t>
            </a:r>
            <a:r>
              <a:rPr dirty="0" sz="1200" spc="-5">
                <a:latin typeface="Times New Roman"/>
                <a:cs typeface="Times New Roman"/>
              </a:rPr>
              <a:t>column. </a:t>
            </a:r>
            <a:r>
              <a:rPr dirty="0" sz="1200">
                <a:latin typeface="Times New Roman"/>
                <a:cs typeface="Times New Roman"/>
              </a:rPr>
              <a:t>Save your SQL </a:t>
            </a:r>
            <a:r>
              <a:rPr dirty="0" sz="1200" spc="-5">
                <a:latin typeface="Times New Roman"/>
                <a:cs typeface="Times New Roman"/>
              </a:rPr>
              <a:t>statement </a:t>
            </a:r>
            <a:r>
              <a:rPr dirty="0" sz="1200">
                <a:latin typeface="Times New Roman"/>
                <a:cs typeface="Times New Roman"/>
              </a:rPr>
              <a:t>to a file </a:t>
            </a:r>
            <a:r>
              <a:rPr dirty="0" sz="1200" spc="-5">
                <a:latin typeface="Times New Roman"/>
                <a:cs typeface="Times New Roman"/>
              </a:rPr>
              <a:t>named  </a:t>
            </a:r>
            <a:r>
              <a:rPr dirty="0" sz="1200" spc="-5">
                <a:latin typeface="Courier New"/>
                <a:cs typeface="Courier New"/>
              </a:rPr>
              <a:t>lab_01_07.sql</a:t>
            </a:r>
            <a:r>
              <a:rPr dirty="0" sz="1200" spc="-430">
                <a:latin typeface="Courier New"/>
                <a:cs typeface="Courier New"/>
              </a:rPr>
              <a:t> </a:t>
            </a:r>
            <a:r>
              <a:rPr dirty="0" sz="1200" spc="-5">
                <a:latin typeface="Times New Roman"/>
                <a:cs typeface="Times New Roman"/>
              </a:rPr>
              <a:t>so </a:t>
            </a:r>
            <a:r>
              <a:rPr dirty="0" sz="1200">
                <a:latin typeface="Times New Roman"/>
                <a:cs typeface="Times New Roman"/>
              </a:rPr>
              <a:t>that </a:t>
            </a:r>
            <a:r>
              <a:rPr dirty="0" sz="1200" spc="-5">
                <a:latin typeface="Times New Roman"/>
                <a:cs typeface="Times New Roman"/>
              </a:rPr>
              <a:t>you </a:t>
            </a:r>
            <a:r>
              <a:rPr dirty="0" sz="1200">
                <a:latin typeface="Times New Roman"/>
                <a:cs typeface="Times New Roman"/>
              </a:rPr>
              <a:t>can </a:t>
            </a:r>
            <a:r>
              <a:rPr dirty="0" sz="1200" spc="-5">
                <a:latin typeface="Times New Roman"/>
                <a:cs typeface="Times New Roman"/>
              </a:rPr>
              <a:t>dispatch </a:t>
            </a:r>
            <a:r>
              <a:rPr dirty="0" sz="1200">
                <a:latin typeface="Times New Roman"/>
                <a:cs typeface="Times New Roman"/>
              </a:rPr>
              <a:t>this file to the HR </a:t>
            </a:r>
            <a:r>
              <a:rPr dirty="0" sz="1200" spc="-5">
                <a:latin typeface="Times New Roman"/>
                <a:cs typeface="Times New Roman"/>
              </a:rPr>
              <a:t>department.</a:t>
            </a:r>
            <a:endParaRPr sz="1200">
              <a:latin typeface="Times New Roman"/>
              <a:cs typeface="Times New Roman"/>
            </a:endParaRPr>
          </a:p>
        </p:txBody>
      </p:sp>
      <p:sp>
        <p:nvSpPr>
          <p:cNvPr id="7" name="object 7"/>
          <p:cNvSpPr txBox="1"/>
          <p:nvPr/>
        </p:nvSpPr>
        <p:spPr>
          <a:xfrm>
            <a:off x="838962" y="4127754"/>
            <a:ext cx="6323330" cy="355600"/>
          </a:xfrm>
          <a:prstGeom prst="rect">
            <a:avLst/>
          </a:prstGeom>
          <a:ln w="12191">
            <a:solidFill>
              <a:srgbClr val="000000"/>
            </a:solidFill>
          </a:ln>
        </p:spPr>
        <p:txBody>
          <a:bodyPr wrap="square" lIns="0" tIns="12065" rIns="0" bIns="0" rtlCol="0" vert="horz">
            <a:spAutoFit/>
          </a:bodyPr>
          <a:lstStyle/>
          <a:p>
            <a:pPr marL="74930" marR="1377950">
              <a:lnSpc>
                <a:spcPts val="1250"/>
              </a:lnSpc>
              <a:spcBef>
                <a:spcPts val="95"/>
              </a:spcBef>
              <a:tabLst>
                <a:tab pos="661670" algn="l"/>
              </a:tabLst>
            </a:pPr>
            <a:r>
              <a:rPr dirty="0" sz="1100" spc="-5">
                <a:latin typeface="Courier New"/>
                <a:cs typeface="Courier New"/>
              </a:rPr>
              <a:t>SELECT employee_id, last_name, job_id, hire_date StartDate  FROM	employees;</a:t>
            </a:r>
            <a:endParaRPr sz="1100">
              <a:latin typeface="Courier New"/>
              <a:cs typeface="Courier New"/>
            </a:endParaRPr>
          </a:p>
        </p:txBody>
      </p:sp>
      <p:sp>
        <p:nvSpPr>
          <p:cNvPr id="8" name="object 8"/>
          <p:cNvSpPr txBox="1"/>
          <p:nvPr/>
        </p:nvSpPr>
        <p:spPr>
          <a:xfrm>
            <a:off x="901700" y="4621784"/>
            <a:ext cx="497014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8. Test your query in the </a:t>
            </a:r>
            <a:r>
              <a:rPr dirty="0" sz="1200" spc="-5">
                <a:latin typeface="Courier New"/>
                <a:cs typeface="Courier New"/>
              </a:rPr>
              <a:t>lab_01_07.sql</a:t>
            </a:r>
            <a:r>
              <a:rPr dirty="0" sz="1200" spc="-480">
                <a:latin typeface="Courier New"/>
                <a:cs typeface="Courier New"/>
              </a:rPr>
              <a:t> </a:t>
            </a:r>
            <a:r>
              <a:rPr dirty="0" sz="1200" spc="-5">
                <a:latin typeface="Times New Roman"/>
                <a:cs typeface="Times New Roman"/>
              </a:rPr>
              <a:t>file </a:t>
            </a:r>
            <a:r>
              <a:rPr dirty="0" sz="1200">
                <a:latin typeface="Times New Roman"/>
                <a:cs typeface="Times New Roman"/>
              </a:rPr>
              <a:t>to ensure </a:t>
            </a:r>
            <a:r>
              <a:rPr dirty="0" sz="1200" spc="-5">
                <a:latin typeface="Times New Roman"/>
                <a:cs typeface="Times New Roman"/>
              </a:rPr>
              <a:t>that </a:t>
            </a:r>
            <a:r>
              <a:rPr dirty="0" sz="1200">
                <a:latin typeface="Times New Roman"/>
                <a:cs typeface="Times New Roman"/>
              </a:rPr>
              <a:t>it runs </a:t>
            </a:r>
            <a:r>
              <a:rPr dirty="0" sz="1200" spc="-5">
                <a:latin typeface="Times New Roman"/>
                <a:cs typeface="Times New Roman"/>
              </a:rPr>
              <a:t>correctly.</a:t>
            </a:r>
            <a:endParaRPr sz="1200">
              <a:latin typeface="Times New Roman"/>
              <a:cs typeface="Times New Roman"/>
            </a:endParaRPr>
          </a:p>
        </p:txBody>
      </p:sp>
      <p:sp>
        <p:nvSpPr>
          <p:cNvPr id="9" name="object 9"/>
          <p:cNvSpPr txBox="1"/>
          <p:nvPr/>
        </p:nvSpPr>
        <p:spPr>
          <a:xfrm>
            <a:off x="838962" y="4911852"/>
            <a:ext cx="6323330" cy="355600"/>
          </a:xfrm>
          <a:prstGeom prst="rect">
            <a:avLst/>
          </a:prstGeom>
          <a:ln w="12191">
            <a:solidFill>
              <a:srgbClr val="000000"/>
            </a:solidFill>
          </a:ln>
        </p:spPr>
        <p:txBody>
          <a:bodyPr wrap="square" lIns="0" tIns="12065" rIns="0" bIns="0" rtlCol="0" vert="horz">
            <a:spAutoFit/>
          </a:bodyPr>
          <a:lstStyle/>
          <a:p>
            <a:pPr marL="74930" marR="1377950">
              <a:lnSpc>
                <a:spcPts val="1250"/>
              </a:lnSpc>
              <a:spcBef>
                <a:spcPts val="95"/>
              </a:spcBef>
              <a:tabLst>
                <a:tab pos="661670" algn="l"/>
              </a:tabLst>
            </a:pPr>
            <a:r>
              <a:rPr dirty="0" sz="1100" spc="-5">
                <a:latin typeface="Courier New"/>
                <a:cs typeface="Courier New"/>
              </a:rPr>
              <a:t>SELECT employee_id, last_name, job_id, hire_date StartDate  FROM	employees;</a:t>
            </a:r>
            <a:endParaRPr sz="1100">
              <a:latin typeface="Courier New"/>
              <a:cs typeface="Courier New"/>
            </a:endParaRPr>
          </a:p>
        </p:txBody>
      </p:sp>
      <p:sp>
        <p:nvSpPr>
          <p:cNvPr id="10" name="object 10"/>
          <p:cNvSpPr txBox="1"/>
          <p:nvPr/>
        </p:nvSpPr>
        <p:spPr>
          <a:xfrm>
            <a:off x="901700" y="5405882"/>
            <a:ext cx="5657850" cy="390525"/>
          </a:xfrm>
          <a:prstGeom prst="rect">
            <a:avLst/>
          </a:prstGeom>
        </p:spPr>
        <p:txBody>
          <a:bodyPr wrap="square" lIns="0" tIns="12700" rIns="0" bIns="0" rtlCol="0" vert="horz">
            <a:spAutoFit/>
          </a:bodyPr>
          <a:lstStyle/>
          <a:p>
            <a:pPr marL="12700">
              <a:lnSpc>
                <a:spcPts val="1435"/>
              </a:lnSpc>
              <a:spcBef>
                <a:spcPts val="100"/>
              </a:spcBef>
            </a:pPr>
            <a:r>
              <a:rPr dirty="0" sz="1200">
                <a:latin typeface="Times New Roman"/>
                <a:cs typeface="Times New Roman"/>
              </a:rPr>
              <a:t>9. The HR </a:t>
            </a:r>
            <a:r>
              <a:rPr dirty="0" sz="1200" spc="-5">
                <a:latin typeface="Times New Roman"/>
                <a:cs typeface="Times New Roman"/>
              </a:rPr>
              <a:t>department </a:t>
            </a:r>
            <a:r>
              <a:rPr dirty="0" sz="1200">
                <a:latin typeface="Times New Roman"/>
                <a:cs typeface="Times New Roman"/>
              </a:rPr>
              <a:t>needs a query to display all unique job codes from the</a:t>
            </a:r>
            <a:r>
              <a:rPr dirty="0" sz="1200" spc="-60">
                <a:latin typeface="Times New Roman"/>
                <a:cs typeface="Times New Roman"/>
              </a:rPr>
              <a:t> </a:t>
            </a:r>
            <a:r>
              <a:rPr dirty="0" sz="1200" spc="-5">
                <a:latin typeface="Courier New"/>
                <a:cs typeface="Courier New"/>
              </a:rPr>
              <a:t>EMPLOYEES</a:t>
            </a:r>
            <a:endParaRPr sz="1200">
              <a:latin typeface="Courier New"/>
              <a:cs typeface="Courier New"/>
            </a:endParaRPr>
          </a:p>
          <a:p>
            <a:pPr marL="240665">
              <a:lnSpc>
                <a:spcPts val="1435"/>
              </a:lnSpc>
            </a:pPr>
            <a:r>
              <a:rPr dirty="0" sz="1200">
                <a:latin typeface="Times New Roman"/>
                <a:cs typeface="Times New Roman"/>
              </a:rPr>
              <a:t>table.</a:t>
            </a:r>
            <a:endParaRPr sz="1200">
              <a:latin typeface="Times New Roman"/>
              <a:cs typeface="Times New Roman"/>
            </a:endParaRPr>
          </a:p>
        </p:txBody>
      </p:sp>
      <p:sp>
        <p:nvSpPr>
          <p:cNvPr id="11" name="object 11"/>
          <p:cNvSpPr txBox="1"/>
          <p:nvPr/>
        </p:nvSpPr>
        <p:spPr>
          <a:xfrm>
            <a:off x="838962" y="5870447"/>
            <a:ext cx="6323330" cy="355600"/>
          </a:xfrm>
          <a:prstGeom prst="rect">
            <a:avLst/>
          </a:prstGeom>
          <a:ln w="12191">
            <a:solidFill>
              <a:srgbClr val="000000"/>
            </a:solidFill>
          </a:ln>
        </p:spPr>
        <p:txBody>
          <a:bodyPr wrap="square" lIns="0" tIns="12065" rIns="0" bIns="0" rtlCol="0" vert="horz">
            <a:spAutoFit/>
          </a:bodyPr>
          <a:lstStyle/>
          <a:p>
            <a:pPr marL="74930" marR="4395470">
              <a:lnSpc>
                <a:spcPts val="1250"/>
              </a:lnSpc>
              <a:spcBef>
                <a:spcPts val="95"/>
              </a:spcBef>
              <a:tabLst>
                <a:tab pos="661670" algn="l"/>
              </a:tabLst>
            </a:pPr>
            <a:r>
              <a:rPr dirty="0" sz="1100" spc="-5">
                <a:latin typeface="Courier New"/>
                <a:cs typeface="Courier New"/>
              </a:rPr>
              <a:t>SELECT DISTINCT job_id  FROM	employees;</a:t>
            </a:r>
            <a:endParaRPr sz="1100">
              <a:latin typeface="Courier New"/>
              <a:cs typeface="Courier New"/>
            </a:endParaRPr>
          </a:p>
        </p:txBody>
      </p:sp>
      <p:sp>
        <p:nvSpPr>
          <p:cNvPr id="12" name="object 12"/>
          <p:cNvSpPr txBox="1"/>
          <p:nvPr/>
        </p:nvSpPr>
        <p:spPr>
          <a:xfrm>
            <a:off x="901700" y="6612128"/>
            <a:ext cx="5756275" cy="141414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Part </a:t>
            </a:r>
            <a:r>
              <a:rPr dirty="0" sz="1200" b="1">
                <a:latin typeface="Arial"/>
                <a:cs typeface="Arial"/>
              </a:rPr>
              <a:t>3</a:t>
            </a:r>
            <a:endParaRPr sz="1200">
              <a:latin typeface="Arial"/>
              <a:cs typeface="Arial"/>
            </a:endParaRPr>
          </a:p>
          <a:p>
            <a:pPr marL="12700">
              <a:lnSpc>
                <a:spcPct val="100000"/>
              </a:lnSpc>
              <a:spcBef>
                <a:spcPts val="1125"/>
              </a:spcBef>
            </a:pPr>
            <a:r>
              <a:rPr dirty="0" sz="1200">
                <a:latin typeface="Times New Roman"/>
                <a:cs typeface="Times New Roman"/>
              </a:rPr>
              <a:t>If you have </a:t>
            </a:r>
            <a:r>
              <a:rPr dirty="0" sz="1200" spc="-5">
                <a:latin typeface="Times New Roman"/>
                <a:cs typeface="Times New Roman"/>
              </a:rPr>
              <a:t>time, complete </a:t>
            </a:r>
            <a:r>
              <a:rPr dirty="0" sz="1200">
                <a:latin typeface="Times New Roman"/>
                <a:cs typeface="Times New Roman"/>
              </a:rPr>
              <a:t>the following</a:t>
            </a:r>
            <a:r>
              <a:rPr dirty="0" sz="1200" spc="5">
                <a:latin typeface="Times New Roman"/>
                <a:cs typeface="Times New Roman"/>
              </a:rPr>
              <a:t> </a:t>
            </a:r>
            <a:r>
              <a:rPr dirty="0" sz="1200">
                <a:latin typeface="Times New Roman"/>
                <a:cs typeface="Times New Roman"/>
              </a:rPr>
              <a:t>exercises:</a:t>
            </a:r>
            <a:endParaRPr sz="1200">
              <a:latin typeface="Times New Roman"/>
              <a:cs typeface="Times New Roman"/>
            </a:endParaRPr>
          </a:p>
          <a:p>
            <a:pPr marL="240665" marR="5080" indent="-228600">
              <a:lnSpc>
                <a:spcPct val="100600"/>
              </a:lnSpc>
              <a:spcBef>
                <a:spcPts val="1135"/>
              </a:spcBef>
            </a:pPr>
            <a:r>
              <a:rPr dirty="0" sz="1200">
                <a:latin typeface="Times New Roman"/>
                <a:cs typeface="Times New Roman"/>
              </a:rPr>
              <a:t>10. The HR </a:t>
            </a:r>
            <a:r>
              <a:rPr dirty="0" sz="1200" spc="-5">
                <a:latin typeface="Times New Roman"/>
                <a:cs typeface="Times New Roman"/>
              </a:rPr>
              <a:t>department </a:t>
            </a:r>
            <a:r>
              <a:rPr dirty="0" sz="1200">
                <a:latin typeface="Times New Roman"/>
                <a:cs typeface="Times New Roman"/>
              </a:rPr>
              <a:t>wants </a:t>
            </a:r>
            <a:r>
              <a:rPr dirty="0" sz="1200" spc="-5">
                <a:latin typeface="Times New Roman"/>
                <a:cs typeface="Times New Roman"/>
              </a:rPr>
              <a:t>more </a:t>
            </a:r>
            <a:r>
              <a:rPr dirty="0" sz="1200">
                <a:latin typeface="Times New Roman"/>
                <a:cs typeface="Times New Roman"/>
              </a:rPr>
              <a:t>descriptive column headings for its report on </a:t>
            </a:r>
            <a:r>
              <a:rPr dirty="0" sz="1200" spc="-5">
                <a:latin typeface="Times New Roman"/>
                <a:cs typeface="Times New Roman"/>
              </a:rPr>
              <a:t>employees.  </a:t>
            </a:r>
            <a:r>
              <a:rPr dirty="0" sz="1200">
                <a:latin typeface="Times New Roman"/>
                <a:cs typeface="Times New Roman"/>
              </a:rPr>
              <a:t>Copy the </a:t>
            </a:r>
            <a:r>
              <a:rPr dirty="0" sz="1200" spc="-5">
                <a:latin typeface="Times New Roman"/>
                <a:cs typeface="Times New Roman"/>
              </a:rPr>
              <a:t>statement </a:t>
            </a:r>
            <a:r>
              <a:rPr dirty="0" sz="1200">
                <a:latin typeface="Times New Roman"/>
                <a:cs typeface="Times New Roman"/>
              </a:rPr>
              <a:t>from </a:t>
            </a:r>
            <a:r>
              <a:rPr dirty="0" sz="1200" spc="-5">
                <a:latin typeface="Courier New"/>
                <a:cs typeface="Courier New"/>
              </a:rPr>
              <a:t>lab_01_07.sql </a:t>
            </a:r>
            <a:r>
              <a:rPr dirty="0" sz="1200">
                <a:latin typeface="Times New Roman"/>
                <a:cs typeface="Times New Roman"/>
              </a:rPr>
              <a:t>to the </a:t>
            </a:r>
            <a:r>
              <a:rPr dirty="0" sz="1200" spc="-5">
                <a:latin typeface="Times New Roman"/>
                <a:cs typeface="Times New Roman"/>
              </a:rPr>
              <a:t>SQL Developer </a:t>
            </a:r>
            <a:r>
              <a:rPr dirty="0" sz="1200">
                <a:latin typeface="Times New Roman"/>
                <a:cs typeface="Times New Roman"/>
              </a:rPr>
              <a:t>text box. </a:t>
            </a:r>
            <a:r>
              <a:rPr dirty="0" sz="1200" spc="-5">
                <a:latin typeface="Times New Roman"/>
                <a:cs typeface="Times New Roman"/>
              </a:rPr>
              <a:t>Name </a:t>
            </a:r>
            <a:r>
              <a:rPr dirty="0" sz="1200">
                <a:latin typeface="Times New Roman"/>
                <a:cs typeface="Times New Roman"/>
              </a:rPr>
              <a:t>the  </a:t>
            </a:r>
            <a:r>
              <a:rPr dirty="0" sz="1200" spc="-5">
                <a:latin typeface="Times New Roman"/>
                <a:cs typeface="Times New Roman"/>
              </a:rPr>
              <a:t>column </a:t>
            </a:r>
            <a:r>
              <a:rPr dirty="0" sz="1200">
                <a:latin typeface="Times New Roman"/>
                <a:cs typeface="Times New Roman"/>
              </a:rPr>
              <a:t>headings</a:t>
            </a:r>
            <a:r>
              <a:rPr dirty="0" sz="1200" spc="5">
                <a:latin typeface="Times New Roman"/>
                <a:cs typeface="Times New Roman"/>
              </a:rPr>
              <a:t> </a:t>
            </a:r>
            <a:r>
              <a:rPr dirty="0" sz="1200" spc="-5">
                <a:latin typeface="Courier New"/>
                <a:cs typeface="Courier New"/>
              </a:rPr>
              <a:t>Emp</a:t>
            </a:r>
            <a:r>
              <a:rPr dirty="0" sz="1200" spc="-420">
                <a:latin typeface="Courier New"/>
                <a:cs typeface="Courier New"/>
              </a:rPr>
              <a:t> </a:t>
            </a:r>
            <a:r>
              <a:rPr dirty="0" sz="1200" spc="-10">
                <a:latin typeface="Courier New"/>
                <a:cs typeface="Courier New"/>
              </a:rPr>
              <a:t>#</a:t>
            </a:r>
            <a:r>
              <a:rPr dirty="0" sz="1200" spc="-10">
                <a:latin typeface="Times New Roman"/>
                <a:cs typeface="Times New Roman"/>
              </a:rPr>
              <a:t>,</a:t>
            </a:r>
            <a:r>
              <a:rPr dirty="0" sz="1200" spc="5">
                <a:latin typeface="Times New Roman"/>
                <a:cs typeface="Times New Roman"/>
              </a:rPr>
              <a:t> </a:t>
            </a:r>
            <a:r>
              <a:rPr dirty="0" sz="1200" spc="-5">
                <a:latin typeface="Courier New"/>
                <a:cs typeface="Courier New"/>
              </a:rPr>
              <a:t>Employee</a:t>
            </a:r>
            <a:r>
              <a:rPr dirty="0" sz="1200" spc="-5">
                <a:latin typeface="Times New Roman"/>
                <a:cs typeface="Times New Roman"/>
              </a:rPr>
              <a:t>,</a:t>
            </a:r>
            <a:r>
              <a:rPr dirty="0" sz="1200" spc="5">
                <a:latin typeface="Times New Roman"/>
                <a:cs typeface="Times New Roman"/>
              </a:rPr>
              <a:t> </a:t>
            </a:r>
            <a:r>
              <a:rPr dirty="0" sz="1200" spc="-5">
                <a:latin typeface="Courier New"/>
                <a:cs typeface="Courier New"/>
              </a:rPr>
              <a:t>Job</a:t>
            </a:r>
            <a:r>
              <a:rPr dirty="0" sz="1200" spc="-5">
                <a:latin typeface="Times New Roman"/>
                <a:cs typeface="Times New Roman"/>
              </a:rPr>
              <a:t>,</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Hire</a:t>
            </a:r>
            <a:r>
              <a:rPr dirty="0" sz="1200" spc="-425">
                <a:latin typeface="Courier New"/>
                <a:cs typeface="Courier New"/>
              </a:rPr>
              <a:t> </a:t>
            </a:r>
            <a:r>
              <a:rPr dirty="0" sz="1200" spc="-5">
                <a:latin typeface="Courier New"/>
                <a:cs typeface="Courier New"/>
              </a:rPr>
              <a:t>Date</a:t>
            </a:r>
            <a:r>
              <a:rPr dirty="0" sz="1200" spc="-5">
                <a:latin typeface="Times New Roman"/>
                <a:cs typeface="Times New Roman"/>
              </a:rPr>
              <a:t>,</a:t>
            </a:r>
            <a:r>
              <a:rPr dirty="0" sz="1200" spc="5">
                <a:latin typeface="Times New Roman"/>
                <a:cs typeface="Times New Roman"/>
              </a:rPr>
              <a:t> </a:t>
            </a:r>
            <a:r>
              <a:rPr dirty="0" sz="1200">
                <a:latin typeface="Times New Roman"/>
                <a:cs typeface="Times New Roman"/>
              </a:rPr>
              <a:t>respectively.</a:t>
            </a:r>
            <a:r>
              <a:rPr dirty="0" sz="1200" spc="5">
                <a:latin typeface="Times New Roman"/>
                <a:cs typeface="Times New Roman"/>
              </a:rPr>
              <a:t> </a:t>
            </a:r>
            <a:r>
              <a:rPr dirty="0" sz="1200">
                <a:latin typeface="Times New Roman"/>
                <a:cs typeface="Times New Roman"/>
              </a:rPr>
              <a:t>Then</a:t>
            </a:r>
            <a:r>
              <a:rPr dirty="0" sz="1200" spc="5">
                <a:latin typeface="Times New Roman"/>
                <a:cs typeface="Times New Roman"/>
              </a:rPr>
              <a:t> </a:t>
            </a:r>
            <a:r>
              <a:rPr dirty="0" sz="1200">
                <a:latin typeface="Times New Roman"/>
                <a:cs typeface="Times New Roman"/>
              </a:rPr>
              <a:t>run</a:t>
            </a:r>
            <a:r>
              <a:rPr dirty="0" sz="1200" spc="5">
                <a:latin typeface="Times New Roman"/>
                <a:cs typeface="Times New Roman"/>
              </a:rPr>
              <a:t> </a:t>
            </a:r>
            <a:r>
              <a:rPr dirty="0" sz="1200">
                <a:latin typeface="Times New Roman"/>
                <a:cs typeface="Times New Roman"/>
              </a:rPr>
              <a:t>your  </a:t>
            </a:r>
            <a:r>
              <a:rPr dirty="0" sz="1200" spc="-5">
                <a:latin typeface="Times New Roman"/>
                <a:cs typeface="Times New Roman"/>
              </a:rPr>
              <a:t>query</a:t>
            </a:r>
            <a:r>
              <a:rPr dirty="0" sz="1200" spc="-10">
                <a:latin typeface="Times New Roman"/>
                <a:cs typeface="Times New Roman"/>
              </a:rPr>
              <a:t> </a:t>
            </a:r>
            <a:r>
              <a:rPr dirty="0" sz="1200">
                <a:latin typeface="Times New Roman"/>
                <a:cs typeface="Times New Roman"/>
              </a:rPr>
              <a:t>again.</a:t>
            </a:r>
            <a:endParaRPr sz="1200">
              <a:latin typeface="Times New Roman"/>
              <a:cs typeface="Times New Roman"/>
            </a:endParaRPr>
          </a:p>
        </p:txBody>
      </p:sp>
      <p:sp>
        <p:nvSpPr>
          <p:cNvPr id="13" name="object 13"/>
          <p:cNvSpPr txBox="1"/>
          <p:nvPr/>
        </p:nvSpPr>
        <p:spPr>
          <a:xfrm>
            <a:off x="838962" y="8100059"/>
            <a:ext cx="6323330" cy="513715"/>
          </a:xfrm>
          <a:prstGeom prst="rect">
            <a:avLst/>
          </a:prstGeom>
          <a:ln w="12191">
            <a:solidFill>
              <a:srgbClr val="000000"/>
            </a:solidFill>
          </a:ln>
        </p:spPr>
        <p:txBody>
          <a:bodyPr wrap="square" lIns="0" tIns="13335" rIns="0" bIns="0" rtlCol="0" vert="horz">
            <a:spAutoFit/>
          </a:bodyPr>
          <a:lstStyle/>
          <a:p>
            <a:pPr marL="661670" marR="2132330" indent="-587375">
              <a:lnSpc>
                <a:spcPts val="1240"/>
              </a:lnSpc>
              <a:spcBef>
                <a:spcPts val="105"/>
              </a:spcBef>
            </a:pPr>
            <a:r>
              <a:rPr dirty="0" sz="1100" spc="-5">
                <a:latin typeface="Courier New"/>
                <a:cs typeface="Courier New"/>
              </a:rPr>
              <a:t>SELECT employee_id "Emp #", last_name "Employee",  job_id "Job", hire_date "Hire</a:t>
            </a:r>
            <a:r>
              <a:rPr dirty="0" sz="1100" spc="20">
                <a:latin typeface="Courier New"/>
                <a:cs typeface="Courier New"/>
              </a:rPr>
              <a:t> </a:t>
            </a:r>
            <a:r>
              <a:rPr dirty="0" sz="1100" spc="-5">
                <a:latin typeface="Courier New"/>
                <a:cs typeface="Courier New"/>
              </a:rPr>
              <a:t>Date"</a:t>
            </a:r>
            <a:endParaRPr sz="1100">
              <a:latin typeface="Courier New"/>
              <a:cs typeface="Courier New"/>
            </a:endParaRPr>
          </a:p>
          <a:p>
            <a:pPr marL="74930">
              <a:lnSpc>
                <a:spcPts val="1235"/>
              </a:lnSpc>
              <a:tabLst>
                <a:tab pos="661670" algn="l"/>
              </a:tabLst>
            </a:pPr>
            <a:r>
              <a:rPr dirty="0" sz="1100" spc="-5">
                <a:latin typeface="Courier New"/>
                <a:cs typeface="Courier New"/>
              </a:rPr>
              <a:t>FROM	employees;</a:t>
            </a:r>
            <a:endParaRPr sz="1100">
              <a:latin typeface="Courier New"/>
              <a:cs typeface="Courier New"/>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eKi</a:t>
            </a:r>
            <a:r>
              <a:rPr dirty="0" baseline="17676" sz="1650" spc="-262" b="1">
                <a:latin typeface="Arial"/>
                <a:cs typeface="Arial"/>
              </a:rPr>
              <a:t>O</a:t>
            </a:r>
            <a:r>
              <a:rPr dirty="0" sz="800" spc="-175">
                <a:latin typeface="Garuda"/>
                <a:cs typeface="Garuda"/>
              </a:rPr>
              <a:t>t </a:t>
            </a:r>
            <a:r>
              <a:rPr dirty="0" sz="800" spc="-215">
                <a:latin typeface="Garuda"/>
                <a:cs typeface="Garuda"/>
              </a:rPr>
              <a:t>m</a:t>
            </a:r>
            <a:r>
              <a:rPr dirty="0" baseline="17676" sz="1650" spc="-322" b="1">
                <a:latin typeface="Arial"/>
                <a:cs typeface="Arial"/>
              </a:rPr>
              <a:t>r</a:t>
            </a:r>
            <a:r>
              <a:rPr dirty="0" sz="800" spc="-215">
                <a:latin typeface="Garuda"/>
                <a:cs typeface="Garuda"/>
              </a:rPr>
              <a:t>a</a:t>
            </a:r>
            <a:r>
              <a:rPr dirty="0" baseline="17676" sz="1650" spc="-322" b="1">
                <a:latin typeface="Arial"/>
                <a:cs typeface="Arial"/>
              </a:rPr>
              <a:t>a</a:t>
            </a:r>
            <a:r>
              <a:rPr dirty="0" sz="800" spc="-215">
                <a:latin typeface="Garuda"/>
                <a:cs typeface="Garuda"/>
              </a:rPr>
              <a:t>te</a:t>
            </a:r>
            <a:r>
              <a:rPr dirty="0" baseline="17676" sz="1650" spc="-322" b="1">
                <a:latin typeface="Arial"/>
                <a:cs typeface="Arial"/>
              </a:rPr>
              <a:t>c</a:t>
            </a:r>
            <a:r>
              <a:rPr dirty="0" sz="800" spc="-215">
                <a:latin typeface="Garuda"/>
                <a:cs typeface="Garuda"/>
              </a:rPr>
              <a:t>r</a:t>
            </a:r>
            <a:r>
              <a:rPr dirty="0" baseline="17676" sz="1650" spc="-322" b="1">
                <a:latin typeface="Arial"/>
                <a:cs typeface="Arial"/>
              </a:rPr>
              <a:t>l</a:t>
            </a:r>
            <a:r>
              <a:rPr dirty="0" sz="800" spc="-215">
                <a:latin typeface="Garuda"/>
                <a:cs typeface="Garuda"/>
              </a:rPr>
              <a:t>ia</a:t>
            </a:r>
            <a:r>
              <a:rPr dirty="0" baseline="17676" sz="1650" spc="-322" b="1">
                <a:latin typeface="Arial"/>
                <a:cs typeface="Arial"/>
              </a:rPr>
              <a:t>e</a:t>
            </a:r>
            <a:r>
              <a:rPr dirty="0" sz="800" spc="-215">
                <a:latin typeface="Garuda"/>
                <a:cs typeface="Garuda"/>
              </a:rPr>
              <a:t>ls</a:t>
            </a:r>
            <a:r>
              <a:rPr dirty="0" baseline="17676" sz="1650" spc="-322" b="1">
                <a:latin typeface="Arial"/>
                <a:cs typeface="Arial"/>
              </a:rPr>
              <a:t>D</a:t>
            </a:r>
            <a:r>
              <a:rPr dirty="0" sz="800" spc="-215">
                <a:latin typeface="Garuda"/>
                <a:cs typeface="Garuda"/>
              </a:rPr>
              <a:t>ar</a:t>
            </a:r>
            <a:r>
              <a:rPr dirty="0" baseline="17676" sz="1650" spc="-322" b="1">
                <a:latin typeface="Arial"/>
                <a:cs typeface="Arial"/>
              </a:rPr>
              <a:t>a</a:t>
            </a:r>
            <a:r>
              <a:rPr dirty="0" sz="800" spc="-215">
                <a:latin typeface="Garuda"/>
                <a:cs typeface="Garuda"/>
              </a:rPr>
              <a:t>e</a:t>
            </a:r>
            <a:r>
              <a:rPr dirty="0" baseline="17676" sz="1650" spc="-322" b="1">
                <a:latin typeface="Arial"/>
                <a:cs typeface="Arial"/>
              </a:rPr>
              <a:t>t</a:t>
            </a:r>
            <a:r>
              <a:rPr dirty="0" sz="800" spc="-215">
                <a:latin typeface="Garuda"/>
                <a:cs typeface="Garuda"/>
              </a:rPr>
              <a:t>p</a:t>
            </a:r>
            <a:r>
              <a:rPr dirty="0" baseline="17676" sz="1650" spc="-322" b="1">
                <a:latin typeface="Arial"/>
                <a:cs typeface="Arial"/>
              </a:rPr>
              <a:t>a</a:t>
            </a:r>
            <a:r>
              <a:rPr dirty="0" sz="800" spc="-215">
                <a:latin typeface="Garuda"/>
                <a:cs typeface="Garuda"/>
              </a:rPr>
              <a:t>ro</a:t>
            </a:r>
            <a:r>
              <a:rPr dirty="0" baseline="17676" sz="1650" spc="-322" b="1">
                <a:latin typeface="Arial"/>
                <a:cs typeface="Arial"/>
              </a:rPr>
              <a:t>b</a:t>
            </a:r>
            <a:r>
              <a:rPr dirty="0" sz="800" spc="-215">
                <a:latin typeface="Garuda"/>
                <a:cs typeface="Garuda"/>
              </a:rPr>
              <a:t>v</a:t>
            </a:r>
            <a:r>
              <a:rPr dirty="0" baseline="17676" sz="1650" spc="-322" b="1">
                <a:latin typeface="Arial"/>
                <a:cs typeface="Arial"/>
              </a:rPr>
              <a:t>a</a:t>
            </a:r>
            <a:r>
              <a:rPr dirty="0" sz="800" spc="-215">
                <a:latin typeface="Garuda"/>
                <a:cs typeface="Garuda"/>
              </a:rPr>
              <a:t>id</a:t>
            </a:r>
            <a:r>
              <a:rPr dirty="0" baseline="17676" sz="1650" spc="-322" b="1">
                <a:latin typeface="Arial"/>
                <a:cs typeface="Arial"/>
              </a:rPr>
              <a:t>s</a:t>
            </a:r>
            <a:r>
              <a:rPr dirty="0" sz="800" spc="-215">
                <a:latin typeface="Garuda"/>
                <a:cs typeface="Garuda"/>
              </a:rPr>
              <a:t>ed</a:t>
            </a:r>
            <a:r>
              <a:rPr dirty="0" baseline="17676" sz="1650" spc="-322" b="1">
                <a:latin typeface="Arial"/>
                <a:cs typeface="Arial"/>
              </a:rPr>
              <a:t>e</a:t>
            </a:r>
            <a:r>
              <a:rPr dirty="0" sz="800" spc="-215">
                <a:latin typeface="Garuda"/>
                <a:cs typeface="Garuda"/>
              </a:rPr>
              <a:t>fo</a:t>
            </a:r>
            <a:r>
              <a:rPr dirty="0" baseline="17676" sz="1650" spc="-322" b="1">
                <a:latin typeface="Arial"/>
                <a:cs typeface="Arial"/>
              </a:rPr>
              <a:t>1</a:t>
            </a:r>
            <a:r>
              <a:rPr dirty="0" sz="800" spc="-215">
                <a:latin typeface="Garuda"/>
                <a:cs typeface="Garuda"/>
              </a:rPr>
              <a:t>r</a:t>
            </a:r>
            <a:r>
              <a:rPr dirty="0" baseline="17676" sz="1650" spc="-322" b="1">
                <a:latin typeface="Arial"/>
                <a:cs typeface="Arial"/>
              </a:rPr>
              <a:t>0</a:t>
            </a:r>
            <a:r>
              <a:rPr dirty="0" sz="800" spc="-215">
                <a:latin typeface="Garuda"/>
                <a:cs typeface="Garuda"/>
              </a:rPr>
              <a:t>W</a:t>
            </a:r>
            <a:r>
              <a:rPr dirty="0" baseline="17676" sz="1650" spc="-322" b="1" i="1">
                <a:latin typeface="Arial"/>
                <a:cs typeface="Arial"/>
              </a:rPr>
              <a:t>g</a:t>
            </a:r>
            <a:r>
              <a:rPr dirty="0" sz="800" spc="-215">
                <a:latin typeface="Garuda"/>
                <a:cs typeface="Garuda"/>
              </a:rPr>
              <a:t>D</a:t>
            </a:r>
            <a:r>
              <a:rPr dirty="0" baseline="17676" sz="1650" spc="-322" b="1">
                <a:latin typeface="Arial"/>
                <a:cs typeface="Arial"/>
              </a:rPr>
              <a:t>:</a:t>
            </a:r>
            <a:r>
              <a:rPr dirty="0" sz="800" spc="-215">
                <a:latin typeface="Garuda"/>
                <a:cs typeface="Garuda"/>
              </a:rPr>
              <a:t>P</a:t>
            </a:r>
            <a:r>
              <a:rPr dirty="0" baseline="17676" sz="1650" spc="-322" b="1">
                <a:latin typeface="Arial"/>
                <a:cs typeface="Arial"/>
              </a:rPr>
              <a:t>S</a:t>
            </a:r>
            <a:r>
              <a:rPr dirty="0" sz="800" spc="-215">
                <a:latin typeface="Garuda"/>
                <a:cs typeface="Garuda"/>
              </a:rPr>
              <a:t>in</a:t>
            </a:r>
            <a:r>
              <a:rPr dirty="0" baseline="17676" sz="1650" spc="-322" b="1">
                <a:latin typeface="Arial"/>
                <a:cs typeface="Arial"/>
              </a:rPr>
              <a:t>Q</a:t>
            </a:r>
            <a:r>
              <a:rPr dirty="0" sz="800" spc="-215">
                <a:latin typeface="Garuda"/>
                <a:cs typeface="Garuda"/>
              </a:rPr>
              <a:t>-c</a:t>
            </a:r>
            <a:r>
              <a:rPr dirty="0" baseline="17676" sz="1650" spc="-322" b="1">
                <a:latin typeface="Arial"/>
                <a:cs typeface="Arial"/>
              </a:rPr>
              <a:t>L</a:t>
            </a:r>
            <a:r>
              <a:rPr dirty="0" sz="800" spc="-215">
                <a:latin typeface="Garuda"/>
                <a:cs typeface="Garuda"/>
              </a:rPr>
              <a:t>las</a:t>
            </a:r>
            <a:r>
              <a:rPr dirty="0" baseline="17676" sz="1650" spc="-322" b="1">
                <a:latin typeface="Arial"/>
                <a:cs typeface="Arial"/>
              </a:rPr>
              <a:t>F</a:t>
            </a:r>
            <a:r>
              <a:rPr dirty="0" sz="800" spc="-215">
                <a:latin typeface="Garuda"/>
                <a:cs typeface="Garuda"/>
              </a:rPr>
              <a:t>s </a:t>
            </a:r>
            <a:r>
              <a:rPr dirty="0" baseline="17676" sz="1650" spc="-382" b="1">
                <a:latin typeface="Arial"/>
                <a:cs typeface="Arial"/>
              </a:rPr>
              <a:t>u</a:t>
            </a:r>
            <a:r>
              <a:rPr dirty="0" sz="800" spc="-254">
                <a:latin typeface="Garuda"/>
                <a:cs typeface="Garuda"/>
              </a:rPr>
              <a:t>us</a:t>
            </a:r>
            <a:r>
              <a:rPr dirty="0" baseline="17676" sz="1650" spc="-382" b="1">
                <a:latin typeface="Arial"/>
                <a:cs typeface="Arial"/>
              </a:rPr>
              <a:t>n</a:t>
            </a:r>
            <a:r>
              <a:rPr dirty="0" sz="800" spc="-254">
                <a:latin typeface="Garuda"/>
                <a:cs typeface="Garuda"/>
              </a:rPr>
              <a:t>e</a:t>
            </a:r>
            <a:r>
              <a:rPr dirty="0" baseline="17676" sz="1650" spc="-382" b="1">
                <a:latin typeface="Arial"/>
                <a:cs typeface="Arial"/>
              </a:rPr>
              <a:t>d</a:t>
            </a:r>
            <a:r>
              <a:rPr dirty="0" sz="800" spc="-254">
                <a:latin typeface="Garuda"/>
                <a:cs typeface="Garuda"/>
              </a:rPr>
              <a:t>o</a:t>
            </a:r>
            <a:r>
              <a:rPr dirty="0" baseline="17676" sz="1650" spc="-382" b="1">
                <a:latin typeface="Arial"/>
                <a:cs typeface="Arial"/>
              </a:rPr>
              <a:t>a</a:t>
            </a:r>
            <a:r>
              <a:rPr dirty="0" sz="800" spc="-254">
                <a:latin typeface="Garuda"/>
                <a:cs typeface="Garuda"/>
              </a:rPr>
              <a:t>nl</a:t>
            </a:r>
            <a:r>
              <a:rPr dirty="0" baseline="17676" sz="1650" spc="-382" b="1">
                <a:latin typeface="Arial"/>
                <a:cs typeface="Arial"/>
              </a:rPr>
              <a:t>m</a:t>
            </a:r>
            <a:r>
              <a:rPr dirty="0" sz="800" spc="-254">
                <a:latin typeface="Garuda"/>
                <a:cs typeface="Garuda"/>
              </a:rPr>
              <a:t>y. </a:t>
            </a:r>
            <a:r>
              <a:rPr dirty="0" sz="800" spc="-185">
                <a:latin typeface="Garuda"/>
                <a:cs typeface="Garuda"/>
              </a:rPr>
              <a:t>C</a:t>
            </a:r>
            <a:r>
              <a:rPr dirty="0" baseline="17676" sz="1650" spc="-277" b="1">
                <a:latin typeface="Arial"/>
                <a:cs typeface="Arial"/>
              </a:rPr>
              <a:t>e</a:t>
            </a:r>
            <a:r>
              <a:rPr dirty="0" sz="800" spc="-185">
                <a:latin typeface="Garuda"/>
                <a:cs typeface="Garuda"/>
              </a:rPr>
              <a:t>o</a:t>
            </a:r>
            <a:r>
              <a:rPr dirty="0" baseline="17676" sz="1650" spc="-277" b="1">
                <a:latin typeface="Arial"/>
                <a:cs typeface="Arial"/>
              </a:rPr>
              <a:t>n</a:t>
            </a:r>
            <a:r>
              <a:rPr dirty="0" sz="800" spc="-185">
                <a:latin typeface="Garuda"/>
                <a:cs typeface="Garuda"/>
              </a:rPr>
              <a:t>p</a:t>
            </a:r>
            <a:r>
              <a:rPr dirty="0" baseline="17676" sz="1650" spc="-277" b="1">
                <a:latin typeface="Arial"/>
                <a:cs typeface="Arial"/>
              </a:rPr>
              <a:t>t</a:t>
            </a:r>
            <a:r>
              <a:rPr dirty="0" sz="800" spc="-185">
                <a:latin typeface="Garuda"/>
                <a:cs typeface="Garuda"/>
              </a:rPr>
              <a:t>y</a:t>
            </a:r>
            <a:r>
              <a:rPr dirty="0" baseline="17676" sz="1650" spc="-277" b="1">
                <a:latin typeface="Arial"/>
                <a:cs typeface="Arial"/>
              </a:rPr>
              <a:t>a</a:t>
            </a:r>
            <a:r>
              <a:rPr dirty="0" sz="800" spc="-185">
                <a:latin typeface="Garuda"/>
                <a:cs typeface="Garuda"/>
              </a:rPr>
              <a:t>in</a:t>
            </a:r>
            <a:r>
              <a:rPr dirty="0" baseline="17676" sz="1650" spc="-277" b="1">
                <a:latin typeface="Arial"/>
                <a:cs typeface="Arial"/>
              </a:rPr>
              <a:t>l</a:t>
            </a:r>
            <a:r>
              <a:rPr dirty="0" sz="800" spc="-185">
                <a:latin typeface="Garuda"/>
                <a:cs typeface="Garuda"/>
              </a:rPr>
              <a:t>g</a:t>
            </a:r>
            <a:r>
              <a:rPr dirty="0" baseline="17676" sz="1650" spc="-277" b="1">
                <a:latin typeface="Arial"/>
                <a:cs typeface="Arial"/>
              </a:rPr>
              <a:t>s</a:t>
            </a:r>
            <a:r>
              <a:rPr dirty="0" sz="800" spc="-185">
                <a:latin typeface="Garuda"/>
                <a:cs typeface="Garuda"/>
              </a:rPr>
              <a:t>e</a:t>
            </a:r>
            <a:r>
              <a:rPr dirty="0" baseline="17676" sz="1650" spc="-277" b="1">
                <a:latin typeface="Arial"/>
                <a:cs typeface="Arial"/>
              </a:rPr>
              <a:t>I</a:t>
            </a:r>
            <a:r>
              <a:rPr dirty="0" sz="800" spc="-185">
                <a:latin typeface="Garuda"/>
                <a:cs typeface="Garuda"/>
              </a:rPr>
              <a:t>Kit </a:t>
            </a:r>
            <a:r>
              <a:rPr dirty="0" sz="800" spc="-120">
                <a:latin typeface="Garuda"/>
                <a:cs typeface="Garuda"/>
              </a:rPr>
              <a:t>m</a:t>
            </a:r>
            <a:r>
              <a:rPr dirty="0" baseline="17676" sz="1650" spc="-179" b="1">
                <a:latin typeface="Arial"/>
                <a:cs typeface="Arial"/>
              </a:rPr>
              <a:t>A</a:t>
            </a:r>
            <a:r>
              <a:rPr dirty="0" sz="800" spc="-120">
                <a:latin typeface="Garuda"/>
                <a:cs typeface="Garuda"/>
              </a:rPr>
              <a:t>at</a:t>
            </a:r>
            <a:r>
              <a:rPr dirty="0" baseline="17676" sz="1650" spc="-179" b="1">
                <a:latin typeface="Arial"/>
                <a:cs typeface="Arial"/>
              </a:rPr>
              <a:t>-</a:t>
            </a:r>
            <a:r>
              <a:rPr dirty="0" sz="800" spc="-120">
                <a:latin typeface="Garuda"/>
                <a:cs typeface="Garuda"/>
              </a:rPr>
              <a:t>er</a:t>
            </a:r>
            <a:r>
              <a:rPr dirty="0" baseline="17676" sz="1650" spc="-179" b="1">
                <a:latin typeface="Arial"/>
                <a:cs typeface="Arial"/>
              </a:rPr>
              <a:t>5</a:t>
            </a:r>
            <a:r>
              <a:rPr dirty="0" sz="800" spc="-120">
                <a:latin typeface="Garuda"/>
                <a:cs typeface="Garuda"/>
              </a:rPr>
              <a:t>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40">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662431"/>
            <a:ext cx="5722620" cy="89026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1: </a:t>
            </a:r>
            <a:r>
              <a:rPr dirty="0" sz="1200" b="1">
                <a:latin typeface="Arial"/>
                <a:cs typeface="Arial"/>
              </a:rPr>
              <a:t>Solutions (continued)</a:t>
            </a:r>
            <a:endParaRPr sz="1200">
              <a:latin typeface="Arial"/>
              <a:cs typeface="Arial"/>
            </a:endParaRPr>
          </a:p>
          <a:p>
            <a:pPr marL="241300" marR="5080" indent="-228600">
              <a:lnSpc>
                <a:spcPct val="97300"/>
              </a:lnSpc>
              <a:spcBef>
                <a:spcPts val="1165"/>
              </a:spcBef>
            </a:pPr>
            <a:r>
              <a:rPr dirty="0" sz="1200">
                <a:latin typeface="Times New Roman"/>
                <a:cs typeface="Times New Roman"/>
              </a:rPr>
              <a:t>11. The HR </a:t>
            </a:r>
            <a:r>
              <a:rPr dirty="0" sz="1200" spc="-5">
                <a:latin typeface="Times New Roman"/>
                <a:cs typeface="Times New Roman"/>
              </a:rPr>
              <a:t>department </a:t>
            </a:r>
            <a:r>
              <a:rPr dirty="0" sz="1200">
                <a:latin typeface="Times New Roman"/>
                <a:cs typeface="Times New Roman"/>
              </a:rPr>
              <a:t>has requested a report of all employees and their job IDs. Display</a:t>
            </a:r>
            <a:r>
              <a:rPr dirty="0" sz="1200" spc="-120">
                <a:latin typeface="Times New Roman"/>
                <a:cs typeface="Times New Roman"/>
              </a:rPr>
              <a:t> </a:t>
            </a:r>
            <a:r>
              <a:rPr dirty="0" sz="1200">
                <a:latin typeface="Times New Roman"/>
                <a:cs typeface="Times New Roman"/>
              </a:rPr>
              <a:t>the  last </a:t>
            </a:r>
            <a:r>
              <a:rPr dirty="0" sz="1200" spc="-5">
                <a:latin typeface="Times New Roman"/>
                <a:cs typeface="Times New Roman"/>
              </a:rPr>
              <a:t>name </a:t>
            </a:r>
            <a:r>
              <a:rPr dirty="0" sz="1200">
                <a:latin typeface="Times New Roman"/>
                <a:cs typeface="Times New Roman"/>
              </a:rPr>
              <a:t>concatenated with the job ID </a:t>
            </a:r>
            <a:r>
              <a:rPr dirty="0" sz="1200" spc="-5">
                <a:latin typeface="Times New Roman"/>
                <a:cs typeface="Times New Roman"/>
              </a:rPr>
              <a:t>(separated </a:t>
            </a:r>
            <a:r>
              <a:rPr dirty="0" sz="1200">
                <a:latin typeface="Times New Roman"/>
                <a:cs typeface="Times New Roman"/>
              </a:rPr>
              <a:t>by a </a:t>
            </a:r>
            <a:r>
              <a:rPr dirty="0" sz="1200" spc="-5">
                <a:latin typeface="Times New Roman"/>
                <a:cs typeface="Times New Roman"/>
              </a:rPr>
              <a:t>comma </a:t>
            </a:r>
            <a:r>
              <a:rPr dirty="0" sz="1200">
                <a:latin typeface="Times New Roman"/>
                <a:cs typeface="Times New Roman"/>
              </a:rPr>
              <a:t>and space) and </a:t>
            </a:r>
            <a:r>
              <a:rPr dirty="0" sz="1200" spc="-5">
                <a:latin typeface="Times New Roman"/>
                <a:cs typeface="Times New Roman"/>
              </a:rPr>
              <a:t>name </a:t>
            </a:r>
            <a:r>
              <a:rPr dirty="0" sz="1200">
                <a:latin typeface="Times New Roman"/>
                <a:cs typeface="Times New Roman"/>
              </a:rPr>
              <a:t>the  </a:t>
            </a:r>
            <a:r>
              <a:rPr dirty="0" sz="1200" spc="-5">
                <a:latin typeface="Times New Roman"/>
                <a:cs typeface="Times New Roman"/>
              </a:rPr>
              <a:t>column </a:t>
            </a:r>
            <a:r>
              <a:rPr dirty="0" sz="1200" spc="-5">
                <a:latin typeface="Courier New"/>
                <a:cs typeface="Courier New"/>
              </a:rPr>
              <a:t>Employee</a:t>
            </a:r>
            <a:r>
              <a:rPr dirty="0" sz="1200" spc="-420">
                <a:latin typeface="Courier New"/>
                <a:cs typeface="Courier New"/>
              </a:rPr>
              <a:t> </a:t>
            </a:r>
            <a:r>
              <a:rPr dirty="0" sz="1200" spc="-5">
                <a:latin typeface="Courier New"/>
                <a:cs typeface="Courier New"/>
              </a:rPr>
              <a:t>and</a:t>
            </a:r>
            <a:r>
              <a:rPr dirty="0" sz="1200" spc="-425">
                <a:latin typeface="Courier New"/>
                <a:cs typeface="Courier New"/>
              </a:rPr>
              <a:t> </a:t>
            </a:r>
            <a:r>
              <a:rPr dirty="0" sz="1200" spc="-5">
                <a:latin typeface="Courier New"/>
                <a:cs typeface="Courier New"/>
              </a:rPr>
              <a:t>Title</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2" y="1634490"/>
            <a:ext cx="6323330" cy="355600"/>
          </a:xfrm>
          <a:prstGeom prst="rect">
            <a:avLst/>
          </a:prstGeom>
          <a:ln w="12191">
            <a:solidFill>
              <a:srgbClr val="000000"/>
            </a:solidFill>
          </a:ln>
        </p:spPr>
        <p:txBody>
          <a:bodyPr wrap="square" lIns="0" tIns="12065" rIns="0" bIns="0" rtlCol="0" vert="horz">
            <a:spAutoFit/>
          </a:bodyPr>
          <a:lstStyle/>
          <a:p>
            <a:pPr marL="74930" marR="1964689">
              <a:lnSpc>
                <a:spcPts val="1250"/>
              </a:lnSpc>
              <a:spcBef>
                <a:spcPts val="95"/>
              </a:spcBef>
              <a:tabLst>
                <a:tab pos="661670" algn="l"/>
              </a:tabLst>
            </a:pPr>
            <a:r>
              <a:rPr dirty="0" sz="1100" spc="-5">
                <a:latin typeface="Courier New"/>
                <a:cs typeface="Courier New"/>
              </a:rPr>
              <a:t>SELECT last_name||', '||job_id "Employee and Title"  FROM	employees;</a:t>
            </a:r>
            <a:endParaRPr sz="1100">
              <a:latin typeface="Courier New"/>
              <a:cs typeface="Courier New"/>
            </a:endParaRPr>
          </a:p>
        </p:txBody>
      </p:sp>
      <p:sp>
        <p:nvSpPr>
          <p:cNvPr id="4" name="object 4"/>
          <p:cNvSpPr txBox="1"/>
          <p:nvPr/>
        </p:nvSpPr>
        <p:spPr>
          <a:xfrm>
            <a:off x="901700" y="2450844"/>
            <a:ext cx="5892800" cy="91694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want an extra challenge, </a:t>
            </a:r>
            <a:r>
              <a:rPr dirty="0" sz="1200" spc="-5">
                <a:latin typeface="Times New Roman"/>
                <a:cs typeface="Times New Roman"/>
              </a:rPr>
              <a:t>complete </a:t>
            </a:r>
            <a:r>
              <a:rPr dirty="0" sz="1200">
                <a:latin typeface="Times New Roman"/>
                <a:cs typeface="Times New Roman"/>
              </a:rPr>
              <a:t>the following</a:t>
            </a:r>
            <a:r>
              <a:rPr dirty="0" sz="1200" spc="-35">
                <a:latin typeface="Times New Roman"/>
                <a:cs typeface="Times New Roman"/>
              </a:rPr>
              <a:t> </a:t>
            </a:r>
            <a:r>
              <a:rPr dirty="0" sz="1200">
                <a:latin typeface="Times New Roman"/>
                <a:cs typeface="Times New Roman"/>
              </a:rPr>
              <a:t>exercise:</a:t>
            </a:r>
            <a:endParaRPr sz="1200">
              <a:latin typeface="Times New Roman"/>
              <a:cs typeface="Times New Roman"/>
            </a:endParaRPr>
          </a:p>
          <a:p>
            <a:pPr marL="240665" marR="5080" indent="-228600">
              <a:lnSpc>
                <a:spcPct val="102699"/>
              </a:lnSpc>
              <a:spcBef>
                <a:spcPts val="1140"/>
              </a:spcBef>
            </a:pPr>
            <a:r>
              <a:rPr dirty="0" sz="1200">
                <a:latin typeface="Times New Roman"/>
                <a:cs typeface="Times New Roman"/>
              </a:rPr>
              <a:t>12. To </a:t>
            </a:r>
            <a:r>
              <a:rPr dirty="0" sz="1200" spc="-5">
                <a:latin typeface="Times New Roman"/>
                <a:cs typeface="Times New Roman"/>
              </a:rPr>
              <a:t>familiarize </a:t>
            </a:r>
            <a:r>
              <a:rPr dirty="0" sz="1200">
                <a:latin typeface="Times New Roman"/>
                <a:cs typeface="Times New Roman"/>
              </a:rPr>
              <a:t>yourself </a:t>
            </a:r>
            <a:r>
              <a:rPr dirty="0" sz="1200" spc="-5">
                <a:latin typeface="Times New Roman"/>
                <a:cs typeface="Times New Roman"/>
              </a:rPr>
              <a:t>with </a:t>
            </a:r>
            <a:r>
              <a:rPr dirty="0" sz="1200">
                <a:latin typeface="Times New Roman"/>
                <a:cs typeface="Times New Roman"/>
              </a:rPr>
              <a:t>the data in the </a:t>
            </a:r>
            <a:r>
              <a:rPr dirty="0" sz="1200" spc="-5">
                <a:latin typeface="Courier New"/>
                <a:cs typeface="Courier New"/>
              </a:rPr>
              <a:t>EMPLOYEES </a:t>
            </a:r>
            <a:r>
              <a:rPr dirty="0" sz="1200" spc="-5">
                <a:latin typeface="Times New Roman"/>
                <a:cs typeface="Times New Roman"/>
              </a:rPr>
              <a:t>table, </a:t>
            </a:r>
            <a:r>
              <a:rPr dirty="0" sz="1200">
                <a:latin typeface="Times New Roman"/>
                <a:cs typeface="Times New Roman"/>
              </a:rPr>
              <a:t>create a </a:t>
            </a:r>
            <a:r>
              <a:rPr dirty="0" sz="1200" spc="-5">
                <a:latin typeface="Times New Roman"/>
                <a:cs typeface="Times New Roman"/>
              </a:rPr>
              <a:t>query </a:t>
            </a:r>
            <a:r>
              <a:rPr dirty="0" sz="1200">
                <a:latin typeface="Times New Roman"/>
                <a:cs typeface="Times New Roman"/>
              </a:rPr>
              <a:t>to </a:t>
            </a:r>
            <a:r>
              <a:rPr dirty="0" sz="1200" spc="-5">
                <a:latin typeface="Times New Roman"/>
                <a:cs typeface="Times New Roman"/>
              </a:rPr>
              <a:t>display </a:t>
            </a:r>
            <a:r>
              <a:rPr dirty="0" sz="1200">
                <a:latin typeface="Times New Roman"/>
                <a:cs typeface="Times New Roman"/>
              </a:rPr>
              <a:t>all  the data from the </a:t>
            </a:r>
            <a:r>
              <a:rPr dirty="0" sz="1200" spc="-5">
                <a:latin typeface="Courier New"/>
                <a:cs typeface="Courier New"/>
              </a:rPr>
              <a:t>EMPLOYEES</a:t>
            </a:r>
            <a:r>
              <a:rPr dirty="0" sz="1200" spc="-420">
                <a:latin typeface="Courier New"/>
                <a:cs typeface="Courier New"/>
              </a:rPr>
              <a:t> </a:t>
            </a:r>
            <a:r>
              <a:rPr dirty="0" sz="1200">
                <a:latin typeface="Times New Roman"/>
                <a:cs typeface="Times New Roman"/>
              </a:rPr>
              <a:t>table. </a:t>
            </a:r>
            <a:r>
              <a:rPr dirty="0" sz="1200" spc="-5">
                <a:latin typeface="Times New Roman"/>
                <a:cs typeface="Times New Roman"/>
              </a:rPr>
              <a:t>Separate </a:t>
            </a:r>
            <a:r>
              <a:rPr dirty="0" sz="1200">
                <a:latin typeface="Times New Roman"/>
                <a:cs typeface="Times New Roman"/>
              </a:rPr>
              <a:t>each </a:t>
            </a:r>
            <a:r>
              <a:rPr dirty="0" sz="1200" spc="-5">
                <a:latin typeface="Times New Roman"/>
                <a:cs typeface="Times New Roman"/>
              </a:rPr>
              <a:t>column </a:t>
            </a:r>
            <a:r>
              <a:rPr dirty="0" sz="1200">
                <a:latin typeface="Times New Roman"/>
                <a:cs typeface="Times New Roman"/>
              </a:rPr>
              <a:t>output with a </a:t>
            </a:r>
            <a:r>
              <a:rPr dirty="0" sz="1200" spc="-5">
                <a:latin typeface="Times New Roman"/>
                <a:cs typeface="Times New Roman"/>
              </a:rPr>
              <a:t>comma. Name </a:t>
            </a:r>
            <a:r>
              <a:rPr dirty="0" sz="1200">
                <a:latin typeface="Times New Roman"/>
                <a:cs typeface="Times New Roman"/>
              </a:rPr>
              <a:t>the  </a:t>
            </a:r>
            <a:r>
              <a:rPr dirty="0" sz="1200" spc="-5">
                <a:latin typeface="Times New Roman"/>
                <a:cs typeface="Times New Roman"/>
              </a:rPr>
              <a:t>column</a:t>
            </a:r>
            <a:r>
              <a:rPr dirty="0" sz="1200" spc="-10">
                <a:latin typeface="Times New Roman"/>
                <a:cs typeface="Times New Roman"/>
              </a:rPr>
              <a:t> </a:t>
            </a:r>
            <a:r>
              <a:rPr dirty="0" sz="1200" spc="-5">
                <a:latin typeface="Courier New"/>
                <a:cs typeface="Courier New"/>
              </a:rPr>
              <a:t>THE_OUTPUT</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2" y="3449573"/>
            <a:ext cx="6323330" cy="988694"/>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employee_id || ',' || first_name || ',' ||</a:t>
            </a:r>
            <a:r>
              <a:rPr dirty="0" sz="1100" spc="70">
                <a:latin typeface="Courier New"/>
                <a:cs typeface="Courier New"/>
              </a:rPr>
              <a:t> </a:t>
            </a:r>
            <a:r>
              <a:rPr dirty="0" sz="1100" spc="-5">
                <a:latin typeface="Courier New"/>
                <a:cs typeface="Courier New"/>
              </a:rPr>
              <a:t>last_name</a:t>
            </a:r>
            <a:endParaRPr sz="1100">
              <a:latin typeface="Courier New"/>
              <a:cs typeface="Courier New"/>
            </a:endParaRPr>
          </a:p>
          <a:p>
            <a:pPr marL="661670">
              <a:lnSpc>
                <a:spcPts val="1245"/>
              </a:lnSpc>
            </a:pPr>
            <a:r>
              <a:rPr dirty="0" sz="1100" spc="-5">
                <a:latin typeface="Courier New"/>
                <a:cs typeface="Courier New"/>
              </a:rPr>
              <a:t>|| ',' || email || ',' || phone_number || ','||</a:t>
            </a:r>
            <a:r>
              <a:rPr dirty="0" sz="1100" spc="70">
                <a:latin typeface="Courier New"/>
                <a:cs typeface="Courier New"/>
              </a:rPr>
              <a:t> </a:t>
            </a:r>
            <a:r>
              <a:rPr dirty="0" sz="1100" spc="-5">
                <a:latin typeface="Courier New"/>
                <a:cs typeface="Courier New"/>
              </a:rPr>
              <a:t>job_id</a:t>
            </a:r>
            <a:endParaRPr sz="1100">
              <a:latin typeface="Courier New"/>
              <a:cs typeface="Courier New"/>
            </a:endParaRPr>
          </a:p>
          <a:p>
            <a:pPr marL="661670">
              <a:lnSpc>
                <a:spcPts val="1245"/>
              </a:lnSpc>
            </a:pPr>
            <a:r>
              <a:rPr dirty="0" sz="1100" spc="-5">
                <a:latin typeface="Courier New"/>
                <a:cs typeface="Courier New"/>
              </a:rPr>
              <a:t>|| ',' || manager_id || ',' || hire_date ||</a:t>
            </a:r>
            <a:r>
              <a:rPr dirty="0" sz="1100" spc="50">
                <a:latin typeface="Courier New"/>
                <a:cs typeface="Courier New"/>
              </a:rPr>
              <a:t> </a:t>
            </a:r>
            <a:r>
              <a:rPr dirty="0" sz="1100" spc="-5">
                <a:latin typeface="Courier New"/>
                <a:cs typeface="Courier New"/>
              </a:rPr>
              <a:t>','</a:t>
            </a:r>
            <a:endParaRPr sz="1100">
              <a:latin typeface="Courier New"/>
              <a:cs typeface="Courier New"/>
            </a:endParaRPr>
          </a:p>
          <a:p>
            <a:pPr marL="661670" marR="791210">
              <a:lnSpc>
                <a:spcPts val="1250"/>
              </a:lnSpc>
              <a:spcBef>
                <a:spcPts val="60"/>
              </a:spcBef>
            </a:pPr>
            <a:r>
              <a:rPr dirty="0" sz="1100" spc="-5">
                <a:latin typeface="Courier New"/>
                <a:cs typeface="Courier New"/>
              </a:rPr>
              <a:t>|| salary || ',' || commission_pct || ',' || department_id  THE_OUTPUT</a:t>
            </a:r>
            <a:endParaRPr sz="1100">
              <a:latin typeface="Courier New"/>
              <a:cs typeface="Courier New"/>
            </a:endParaRPr>
          </a:p>
          <a:p>
            <a:pPr marL="74930">
              <a:lnSpc>
                <a:spcPts val="1230"/>
              </a:lnSpc>
              <a:tabLst>
                <a:tab pos="661670" algn="l"/>
              </a:tabLst>
            </a:pPr>
            <a:r>
              <a:rPr dirty="0" sz="1100" spc="-5">
                <a:latin typeface="Courier New"/>
                <a:cs typeface="Courier New"/>
              </a:rPr>
              <a:t>FROM	employees;</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eKi</a:t>
            </a:r>
            <a:r>
              <a:rPr dirty="0" baseline="17676" sz="1650" spc="-262" b="1">
                <a:latin typeface="Arial"/>
                <a:cs typeface="Arial"/>
              </a:rPr>
              <a:t>O</a:t>
            </a:r>
            <a:r>
              <a:rPr dirty="0" sz="800" spc="-175">
                <a:latin typeface="Garuda"/>
                <a:cs typeface="Garuda"/>
              </a:rPr>
              <a:t>t </a:t>
            </a:r>
            <a:r>
              <a:rPr dirty="0" sz="800" spc="-215">
                <a:latin typeface="Garuda"/>
                <a:cs typeface="Garuda"/>
              </a:rPr>
              <a:t>m</a:t>
            </a:r>
            <a:r>
              <a:rPr dirty="0" baseline="17676" sz="1650" spc="-322" b="1">
                <a:latin typeface="Arial"/>
                <a:cs typeface="Arial"/>
              </a:rPr>
              <a:t>r</a:t>
            </a:r>
            <a:r>
              <a:rPr dirty="0" sz="800" spc="-215">
                <a:latin typeface="Garuda"/>
                <a:cs typeface="Garuda"/>
              </a:rPr>
              <a:t>a</a:t>
            </a:r>
            <a:r>
              <a:rPr dirty="0" baseline="17676" sz="1650" spc="-322" b="1">
                <a:latin typeface="Arial"/>
                <a:cs typeface="Arial"/>
              </a:rPr>
              <a:t>a</a:t>
            </a:r>
            <a:r>
              <a:rPr dirty="0" sz="800" spc="-215">
                <a:latin typeface="Garuda"/>
                <a:cs typeface="Garuda"/>
              </a:rPr>
              <a:t>te</a:t>
            </a:r>
            <a:r>
              <a:rPr dirty="0" baseline="17676" sz="1650" spc="-322" b="1">
                <a:latin typeface="Arial"/>
                <a:cs typeface="Arial"/>
              </a:rPr>
              <a:t>c</a:t>
            </a:r>
            <a:r>
              <a:rPr dirty="0" sz="800" spc="-215">
                <a:latin typeface="Garuda"/>
                <a:cs typeface="Garuda"/>
              </a:rPr>
              <a:t>r</a:t>
            </a:r>
            <a:r>
              <a:rPr dirty="0" baseline="17676" sz="1650" spc="-322" b="1">
                <a:latin typeface="Arial"/>
                <a:cs typeface="Arial"/>
              </a:rPr>
              <a:t>l</a:t>
            </a:r>
            <a:r>
              <a:rPr dirty="0" sz="800" spc="-215">
                <a:latin typeface="Garuda"/>
                <a:cs typeface="Garuda"/>
              </a:rPr>
              <a:t>ia</a:t>
            </a:r>
            <a:r>
              <a:rPr dirty="0" baseline="17676" sz="1650" spc="-322" b="1">
                <a:latin typeface="Arial"/>
                <a:cs typeface="Arial"/>
              </a:rPr>
              <a:t>e</a:t>
            </a:r>
            <a:r>
              <a:rPr dirty="0" sz="800" spc="-215">
                <a:latin typeface="Garuda"/>
                <a:cs typeface="Garuda"/>
              </a:rPr>
              <a:t>ls</a:t>
            </a:r>
            <a:r>
              <a:rPr dirty="0" baseline="17676" sz="1650" spc="-322" b="1">
                <a:latin typeface="Arial"/>
                <a:cs typeface="Arial"/>
              </a:rPr>
              <a:t>D</a:t>
            </a:r>
            <a:r>
              <a:rPr dirty="0" sz="800" spc="-215">
                <a:latin typeface="Garuda"/>
                <a:cs typeface="Garuda"/>
              </a:rPr>
              <a:t>ar</a:t>
            </a:r>
            <a:r>
              <a:rPr dirty="0" baseline="17676" sz="1650" spc="-322" b="1">
                <a:latin typeface="Arial"/>
                <a:cs typeface="Arial"/>
              </a:rPr>
              <a:t>a</a:t>
            </a:r>
            <a:r>
              <a:rPr dirty="0" sz="800" spc="-215">
                <a:latin typeface="Garuda"/>
                <a:cs typeface="Garuda"/>
              </a:rPr>
              <a:t>e</a:t>
            </a:r>
            <a:r>
              <a:rPr dirty="0" baseline="17676" sz="1650" spc="-322" b="1">
                <a:latin typeface="Arial"/>
                <a:cs typeface="Arial"/>
              </a:rPr>
              <a:t>t</a:t>
            </a:r>
            <a:r>
              <a:rPr dirty="0" sz="800" spc="-215">
                <a:latin typeface="Garuda"/>
                <a:cs typeface="Garuda"/>
              </a:rPr>
              <a:t>p</a:t>
            </a:r>
            <a:r>
              <a:rPr dirty="0" baseline="17676" sz="1650" spc="-322" b="1">
                <a:latin typeface="Arial"/>
                <a:cs typeface="Arial"/>
              </a:rPr>
              <a:t>a</a:t>
            </a:r>
            <a:r>
              <a:rPr dirty="0" sz="800" spc="-215">
                <a:latin typeface="Garuda"/>
                <a:cs typeface="Garuda"/>
              </a:rPr>
              <a:t>ro</a:t>
            </a:r>
            <a:r>
              <a:rPr dirty="0" baseline="17676" sz="1650" spc="-322" b="1">
                <a:latin typeface="Arial"/>
                <a:cs typeface="Arial"/>
              </a:rPr>
              <a:t>b</a:t>
            </a:r>
            <a:r>
              <a:rPr dirty="0" sz="800" spc="-215">
                <a:latin typeface="Garuda"/>
                <a:cs typeface="Garuda"/>
              </a:rPr>
              <a:t>v</a:t>
            </a:r>
            <a:r>
              <a:rPr dirty="0" baseline="17676" sz="1650" spc="-322" b="1">
                <a:latin typeface="Arial"/>
                <a:cs typeface="Arial"/>
              </a:rPr>
              <a:t>a</a:t>
            </a:r>
            <a:r>
              <a:rPr dirty="0" sz="800" spc="-215">
                <a:latin typeface="Garuda"/>
                <a:cs typeface="Garuda"/>
              </a:rPr>
              <a:t>id</a:t>
            </a:r>
            <a:r>
              <a:rPr dirty="0" baseline="17676" sz="1650" spc="-322" b="1">
                <a:latin typeface="Arial"/>
                <a:cs typeface="Arial"/>
              </a:rPr>
              <a:t>s</a:t>
            </a:r>
            <a:r>
              <a:rPr dirty="0" sz="800" spc="-215">
                <a:latin typeface="Garuda"/>
                <a:cs typeface="Garuda"/>
              </a:rPr>
              <a:t>ed</a:t>
            </a:r>
            <a:r>
              <a:rPr dirty="0" baseline="17676" sz="1650" spc="-322" b="1">
                <a:latin typeface="Arial"/>
                <a:cs typeface="Arial"/>
              </a:rPr>
              <a:t>e</a:t>
            </a:r>
            <a:r>
              <a:rPr dirty="0" sz="800" spc="-215">
                <a:latin typeface="Garuda"/>
                <a:cs typeface="Garuda"/>
              </a:rPr>
              <a:t>fo</a:t>
            </a:r>
            <a:r>
              <a:rPr dirty="0" baseline="17676" sz="1650" spc="-322" b="1">
                <a:latin typeface="Arial"/>
                <a:cs typeface="Arial"/>
              </a:rPr>
              <a:t>1</a:t>
            </a:r>
            <a:r>
              <a:rPr dirty="0" sz="800" spc="-215">
                <a:latin typeface="Garuda"/>
                <a:cs typeface="Garuda"/>
              </a:rPr>
              <a:t>r</a:t>
            </a:r>
            <a:r>
              <a:rPr dirty="0" baseline="17676" sz="1650" spc="-322" b="1">
                <a:latin typeface="Arial"/>
                <a:cs typeface="Arial"/>
              </a:rPr>
              <a:t>0</a:t>
            </a:r>
            <a:r>
              <a:rPr dirty="0" sz="800" spc="-215">
                <a:latin typeface="Garuda"/>
                <a:cs typeface="Garuda"/>
              </a:rPr>
              <a:t>W</a:t>
            </a:r>
            <a:r>
              <a:rPr dirty="0" baseline="17676" sz="1650" spc="-322" b="1" i="1">
                <a:latin typeface="Arial"/>
                <a:cs typeface="Arial"/>
              </a:rPr>
              <a:t>g</a:t>
            </a:r>
            <a:r>
              <a:rPr dirty="0" sz="800" spc="-215">
                <a:latin typeface="Garuda"/>
                <a:cs typeface="Garuda"/>
              </a:rPr>
              <a:t>D</a:t>
            </a:r>
            <a:r>
              <a:rPr dirty="0" baseline="17676" sz="1650" spc="-322" b="1">
                <a:latin typeface="Arial"/>
                <a:cs typeface="Arial"/>
              </a:rPr>
              <a:t>:</a:t>
            </a:r>
            <a:r>
              <a:rPr dirty="0" sz="800" spc="-215">
                <a:latin typeface="Garuda"/>
                <a:cs typeface="Garuda"/>
              </a:rPr>
              <a:t>P</a:t>
            </a:r>
            <a:r>
              <a:rPr dirty="0" baseline="17676" sz="1650" spc="-322" b="1">
                <a:latin typeface="Arial"/>
                <a:cs typeface="Arial"/>
              </a:rPr>
              <a:t>S</a:t>
            </a:r>
            <a:r>
              <a:rPr dirty="0" sz="800" spc="-215">
                <a:latin typeface="Garuda"/>
                <a:cs typeface="Garuda"/>
              </a:rPr>
              <a:t>in</a:t>
            </a:r>
            <a:r>
              <a:rPr dirty="0" baseline="17676" sz="1650" spc="-322" b="1">
                <a:latin typeface="Arial"/>
                <a:cs typeface="Arial"/>
              </a:rPr>
              <a:t>Q</a:t>
            </a:r>
            <a:r>
              <a:rPr dirty="0" sz="800" spc="-215">
                <a:latin typeface="Garuda"/>
                <a:cs typeface="Garuda"/>
              </a:rPr>
              <a:t>-c</a:t>
            </a:r>
            <a:r>
              <a:rPr dirty="0" baseline="17676" sz="1650" spc="-322" b="1">
                <a:latin typeface="Arial"/>
                <a:cs typeface="Arial"/>
              </a:rPr>
              <a:t>L</a:t>
            </a:r>
            <a:r>
              <a:rPr dirty="0" sz="800" spc="-215">
                <a:latin typeface="Garuda"/>
                <a:cs typeface="Garuda"/>
              </a:rPr>
              <a:t>las</a:t>
            </a:r>
            <a:r>
              <a:rPr dirty="0" baseline="17676" sz="1650" spc="-322" b="1">
                <a:latin typeface="Arial"/>
                <a:cs typeface="Arial"/>
              </a:rPr>
              <a:t>F</a:t>
            </a:r>
            <a:r>
              <a:rPr dirty="0" sz="800" spc="-215">
                <a:latin typeface="Garuda"/>
                <a:cs typeface="Garuda"/>
              </a:rPr>
              <a:t>s </a:t>
            </a:r>
            <a:r>
              <a:rPr dirty="0" baseline="17676" sz="1650" spc="-382" b="1">
                <a:latin typeface="Arial"/>
                <a:cs typeface="Arial"/>
              </a:rPr>
              <a:t>u</a:t>
            </a:r>
            <a:r>
              <a:rPr dirty="0" sz="800" spc="-254">
                <a:latin typeface="Garuda"/>
                <a:cs typeface="Garuda"/>
              </a:rPr>
              <a:t>us</a:t>
            </a:r>
            <a:r>
              <a:rPr dirty="0" baseline="17676" sz="1650" spc="-382" b="1">
                <a:latin typeface="Arial"/>
                <a:cs typeface="Arial"/>
              </a:rPr>
              <a:t>n</a:t>
            </a:r>
            <a:r>
              <a:rPr dirty="0" sz="800" spc="-254">
                <a:latin typeface="Garuda"/>
                <a:cs typeface="Garuda"/>
              </a:rPr>
              <a:t>e</a:t>
            </a:r>
            <a:r>
              <a:rPr dirty="0" baseline="17676" sz="1650" spc="-382" b="1">
                <a:latin typeface="Arial"/>
                <a:cs typeface="Arial"/>
              </a:rPr>
              <a:t>d</a:t>
            </a:r>
            <a:r>
              <a:rPr dirty="0" sz="800" spc="-254">
                <a:latin typeface="Garuda"/>
                <a:cs typeface="Garuda"/>
              </a:rPr>
              <a:t>o</a:t>
            </a:r>
            <a:r>
              <a:rPr dirty="0" baseline="17676" sz="1650" spc="-382" b="1">
                <a:latin typeface="Arial"/>
                <a:cs typeface="Arial"/>
              </a:rPr>
              <a:t>a</a:t>
            </a:r>
            <a:r>
              <a:rPr dirty="0" sz="800" spc="-254">
                <a:latin typeface="Garuda"/>
                <a:cs typeface="Garuda"/>
              </a:rPr>
              <a:t>nl</a:t>
            </a:r>
            <a:r>
              <a:rPr dirty="0" baseline="17676" sz="1650" spc="-382" b="1">
                <a:latin typeface="Arial"/>
                <a:cs typeface="Arial"/>
              </a:rPr>
              <a:t>m</a:t>
            </a:r>
            <a:r>
              <a:rPr dirty="0" sz="800" spc="-254">
                <a:latin typeface="Garuda"/>
                <a:cs typeface="Garuda"/>
              </a:rPr>
              <a:t>y. </a:t>
            </a:r>
            <a:r>
              <a:rPr dirty="0" sz="800" spc="-185">
                <a:latin typeface="Garuda"/>
                <a:cs typeface="Garuda"/>
              </a:rPr>
              <a:t>C</a:t>
            </a:r>
            <a:r>
              <a:rPr dirty="0" baseline="17676" sz="1650" spc="-277" b="1">
                <a:latin typeface="Arial"/>
                <a:cs typeface="Arial"/>
              </a:rPr>
              <a:t>e</a:t>
            </a:r>
            <a:r>
              <a:rPr dirty="0" sz="800" spc="-185">
                <a:latin typeface="Garuda"/>
                <a:cs typeface="Garuda"/>
              </a:rPr>
              <a:t>o</a:t>
            </a:r>
            <a:r>
              <a:rPr dirty="0" baseline="17676" sz="1650" spc="-277" b="1">
                <a:latin typeface="Arial"/>
                <a:cs typeface="Arial"/>
              </a:rPr>
              <a:t>n</a:t>
            </a:r>
            <a:r>
              <a:rPr dirty="0" sz="800" spc="-185">
                <a:latin typeface="Garuda"/>
                <a:cs typeface="Garuda"/>
              </a:rPr>
              <a:t>p</a:t>
            </a:r>
            <a:r>
              <a:rPr dirty="0" baseline="17676" sz="1650" spc="-277" b="1">
                <a:latin typeface="Arial"/>
                <a:cs typeface="Arial"/>
              </a:rPr>
              <a:t>t</a:t>
            </a:r>
            <a:r>
              <a:rPr dirty="0" sz="800" spc="-185">
                <a:latin typeface="Garuda"/>
                <a:cs typeface="Garuda"/>
              </a:rPr>
              <a:t>y</a:t>
            </a:r>
            <a:r>
              <a:rPr dirty="0" baseline="17676" sz="1650" spc="-277" b="1">
                <a:latin typeface="Arial"/>
                <a:cs typeface="Arial"/>
              </a:rPr>
              <a:t>a</a:t>
            </a:r>
            <a:r>
              <a:rPr dirty="0" sz="800" spc="-185">
                <a:latin typeface="Garuda"/>
                <a:cs typeface="Garuda"/>
              </a:rPr>
              <a:t>in</a:t>
            </a:r>
            <a:r>
              <a:rPr dirty="0" baseline="17676" sz="1650" spc="-277" b="1">
                <a:latin typeface="Arial"/>
                <a:cs typeface="Arial"/>
              </a:rPr>
              <a:t>l</a:t>
            </a:r>
            <a:r>
              <a:rPr dirty="0" sz="800" spc="-185">
                <a:latin typeface="Garuda"/>
                <a:cs typeface="Garuda"/>
              </a:rPr>
              <a:t>g</a:t>
            </a:r>
            <a:r>
              <a:rPr dirty="0" baseline="17676" sz="1650" spc="-277" b="1">
                <a:latin typeface="Arial"/>
                <a:cs typeface="Arial"/>
              </a:rPr>
              <a:t>s</a:t>
            </a:r>
            <a:r>
              <a:rPr dirty="0" sz="800" spc="-185">
                <a:latin typeface="Garuda"/>
                <a:cs typeface="Garuda"/>
              </a:rPr>
              <a:t>e</a:t>
            </a:r>
            <a:r>
              <a:rPr dirty="0" baseline="17676" sz="1650" spc="-277" b="1">
                <a:latin typeface="Arial"/>
                <a:cs typeface="Arial"/>
              </a:rPr>
              <a:t>I</a:t>
            </a:r>
            <a:r>
              <a:rPr dirty="0" sz="800" spc="-185">
                <a:latin typeface="Garuda"/>
                <a:cs typeface="Garuda"/>
              </a:rPr>
              <a:t>Kit </a:t>
            </a:r>
            <a:r>
              <a:rPr dirty="0" sz="800" spc="-120">
                <a:latin typeface="Garuda"/>
                <a:cs typeface="Garuda"/>
              </a:rPr>
              <a:t>m</a:t>
            </a:r>
            <a:r>
              <a:rPr dirty="0" baseline="17676" sz="1650" spc="-179" b="1">
                <a:latin typeface="Arial"/>
                <a:cs typeface="Arial"/>
              </a:rPr>
              <a:t>A</a:t>
            </a:r>
            <a:r>
              <a:rPr dirty="0" sz="800" spc="-120">
                <a:latin typeface="Garuda"/>
                <a:cs typeface="Garuda"/>
              </a:rPr>
              <a:t>at</a:t>
            </a:r>
            <a:r>
              <a:rPr dirty="0" baseline="17676" sz="1650" spc="-179" b="1">
                <a:latin typeface="Arial"/>
                <a:cs typeface="Arial"/>
              </a:rPr>
              <a:t>-</a:t>
            </a:r>
            <a:r>
              <a:rPr dirty="0" sz="800" spc="-120">
                <a:latin typeface="Garuda"/>
                <a:cs typeface="Garuda"/>
              </a:rPr>
              <a:t>er</a:t>
            </a:r>
            <a:r>
              <a:rPr dirty="0" baseline="17676" sz="1650" spc="-179" b="1">
                <a:latin typeface="Arial"/>
                <a:cs typeface="Arial"/>
              </a:rPr>
              <a:t>6</a:t>
            </a:r>
            <a:r>
              <a:rPr dirty="0" sz="800" spc="-120">
                <a:latin typeface="Garuda"/>
                <a:cs typeface="Garuda"/>
              </a:rPr>
              <a:t>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40">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15330" cy="12179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2: </a:t>
            </a:r>
            <a:r>
              <a:rPr dirty="0" sz="1200" b="1">
                <a:latin typeface="Arial"/>
                <a:cs typeface="Arial"/>
              </a:rPr>
              <a:t>Solutions</a:t>
            </a:r>
            <a:endParaRPr sz="1200">
              <a:latin typeface="Arial"/>
              <a:cs typeface="Arial"/>
            </a:endParaRPr>
          </a:p>
          <a:p>
            <a:pPr marL="12700">
              <a:lnSpc>
                <a:spcPct val="100000"/>
              </a:lnSpc>
              <a:spcBef>
                <a:spcPts val="1125"/>
              </a:spcBef>
            </a:pPr>
            <a:r>
              <a:rPr dirty="0" sz="1200">
                <a:latin typeface="Times New Roman"/>
                <a:cs typeface="Times New Roman"/>
              </a:rPr>
              <a:t>The </a:t>
            </a:r>
            <a:r>
              <a:rPr dirty="0" sz="1200" spc="-5">
                <a:latin typeface="Times New Roman"/>
                <a:cs typeface="Times New Roman"/>
              </a:rPr>
              <a:t>HR department </a:t>
            </a:r>
            <a:r>
              <a:rPr dirty="0" sz="1200">
                <a:latin typeface="Times New Roman"/>
                <a:cs typeface="Times New Roman"/>
              </a:rPr>
              <a:t>needs your assistance </a:t>
            </a:r>
            <a:r>
              <a:rPr dirty="0" sz="1200" spc="-5">
                <a:latin typeface="Times New Roman"/>
                <a:cs typeface="Times New Roman"/>
              </a:rPr>
              <a:t>with </a:t>
            </a:r>
            <a:r>
              <a:rPr dirty="0" sz="1200">
                <a:latin typeface="Times New Roman"/>
                <a:cs typeface="Times New Roman"/>
              </a:rPr>
              <a:t>creating </a:t>
            </a:r>
            <a:r>
              <a:rPr dirty="0" sz="1200" spc="-5">
                <a:latin typeface="Times New Roman"/>
                <a:cs typeface="Times New Roman"/>
              </a:rPr>
              <a:t>some</a:t>
            </a:r>
            <a:r>
              <a:rPr dirty="0" sz="1200" spc="-10">
                <a:latin typeface="Times New Roman"/>
                <a:cs typeface="Times New Roman"/>
              </a:rPr>
              <a:t> </a:t>
            </a:r>
            <a:r>
              <a:rPr dirty="0" sz="1200">
                <a:latin typeface="Times New Roman"/>
                <a:cs typeface="Times New Roman"/>
              </a:rPr>
              <a:t>queries.</a:t>
            </a:r>
            <a:endParaRPr sz="1200">
              <a:latin typeface="Times New Roman"/>
              <a:cs typeface="Times New Roman"/>
            </a:endParaRPr>
          </a:p>
          <a:p>
            <a:pPr>
              <a:lnSpc>
                <a:spcPct val="100000"/>
              </a:lnSpc>
              <a:spcBef>
                <a:spcPts val="30"/>
              </a:spcBef>
            </a:pPr>
            <a:endParaRPr sz="1000">
              <a:latin typeface="Times New Roman"/>
              <a:cs typeface="Times New Roman"/>
            </a:endParaRPr>
          </a:p>
          <a:p>
            <a:pPr marL="240665" marR="5080" indent="-228600">
              <a:lnSpc>
                <a:spcPct val="97300"/>
              </a:lnSpc>
            </a:pPr>
            <a:r>
              <a:rPr dirty="0" sz="1200">
                <a:latin typeface="Times New Roman"/>
                <a:cs typeface="Times New Roman"/>
              </a:rPr>
              <a:t>1. Because of budget </a:t>
            </a:r>
            <a:r>
              <a:rPr dirty="0" sz="1200" spc="-5">
                <a:latin typeface="Times New Roman"/>
                <a:cs typeface="Times New Roman"/>
              </a:rPr>
              <a:t>issues, </a:t>
            </a:r>
            <a:r>
              <a:rPr dirty="0" sz="1200">
                <a:latin typeface="Times New Roman"/>
                <a:cs typeface="Times New Roman"/>
              </a:rPr>
              <a:t>the HR </a:t>
            </a:r>
            <a:r>
              <a:rPr dirty="0" sz="1200" spc="-5">
                <a:latin typeface="Times New Roman"/>
                <a:cs typeface="Times New Roman"/>
              </a:rPr>
              <a:t>department needs </a:t>
            </a:r>
            <a:r>
              <a:rPr dirty="0" sz="1200">
                <a:latin typeface="Times New Roman"/>
                <a:cs typeface="Times New Roman"/>
              </a:rPr>
              <a:t>a </a:t>
            </a:r>
            <a:r>
              <a:rPr dirty="0" sz="1200" spc="-5">
                <a:latin typeface="Times New Roman"/>
                <a:cs typeface="Times New Roman"/>
              </a:rPr>
              <a:t>report </a:t>
            </a:r>
            <a:r>
              <a:rPr dirty="0" sz="1200">
                <a:latin typeface="Times New Roman"/>
                <a:cs typeface="Times New Roman"/>
              </a:rPr>
              <a:t>that </a:t>
            </a:r>
            <a:r>
              <a:rPr dirty="0" sz="1200" spc="-5">
                <a:latin typeface="Times New Roman"/>
                <a:cs typeface="Times New Roman"/>
              </a:rPr>
              <a:t>displays </a:t>
            </a:r>
            <a:r>
              <a:rPr dirty="0" sz="1200">
                <a:latin typeface="Times New Roman"/>
                <a:cs typeface="Times New Roman"/>
              </a:rPr>
              <a:t>the last </a:t>
            </a:r>
            <a:r>
              <a:rPr dirty="0" sz="1200" spc="-5">
                <a:latin typeface="Times New Roman"/>
                <a:cs typeface="Times New Roman"/>
              </a:rPr>
              <a:t>name </a:t>
            </a:r>
            <a:r>
              <a:rPr dirty="0" sz="1200">
                <a:latin typeface="Times New Roman"/>
                <a:cs typeface="Times New Roman"/>
              </a:rPr>
              <a:t>and  salary of </a:t>
            </a:r>
            <a:r>
              <a:rPr dirty="0" sz="1200" spc="-5">
                <a:latin typeface="Times New Roman"/>
                <a:cs typeface="Times New Roman"/>
              </a:rPr>
              <a:t>employees earning more </a:t>
            </a:r>
            <a:r>
              <a:rPr dirty="0" sz="1200">
                <a:latin typeface="Times New Roman"/>
                <a:cs typeface="Times New Roman"/>
              </a:rPr>
              <a:t>than $12,000. Place </a:t>
            </a:r>
            <a:r>
              <a:rPr dirty="0" sz="1200" spc="-5">
                <a:latin typeface="Times New Roman"/>
                <a:cs typeface="Times New Roman"/>
              </a:rPr>
              <a:t>your </a:t>
            </a:r>
            <a:r>
              <a:rPr dirty="0" sz="1200">
                <a:latin typeface="Times New Roman"/>
                <a:cs typeface="Times New Roman"/>
              </a:rPr>
              <a:t>SQL </a:t>
            </a:r>
            <a:r>
              <a:rPr dirty="0" sz="1200" spc="-5">
                <a:latin typeface="Times New Roman"/>
                <a:cs typeface="Times New Roman"/>
              </a:rPr>
              <a:t>statement </a:t>
            </a:r>
            <a:r>
              <a:rPr dirty="0" sz="1200">
                <a:latin typeface="Times New Roman"/>
                <a:cs typeface="Times New Roman"/>
              </a:rPr>
              <a:t>in a text file  </a:t>
            </a:r>
            <a:r>
              <a:rPr dirty="0" sz="1200" spc="-5">
                <a:latin typeface="Times New Roman"/>
                <a:cs typeface="Times New Roman"/>
              </a:rPr>
              <a:t>named </a:t>
            </a:r>
            <a:r>
              <a:rPr dirty="0" sz="1200" spc="-5">
                <a:latin typeface="Courier New"/>
                <a:cs typeface="Courier New"/>
              </a:rPr>
              <a:t>lab_02_01.sql</a:t>
            </a:r>
            <a:r>
              <a:rPr dirty="0" sz="1200" spc="-5">
                <a:latin typeface="Times New Roman"/>
                <a:cs typeface="Times New Roman"/>
              </a:rPr>
              <a:t>. </a:t>
            </a:r>
            <a:r>
              <a:rPr dirty="0" sz="1200">
                <a:latin typeface="Times New Roman"/>
                <a:cs typeface="Times New Roman"/>
              </a:rPr>
              <a:t>Run your</a:t>
            </a:r>
            <a:r>
              <a:rPr dirty="0" sz="1200" spc="5">
                <a:latin typeface="Times New Roman"/>
                <a:cs typeface="Times New Roman"/>
              </a:rPr>
              <a:t> </a:t>
            </a:r>
            <a:r>
              <a:rPr dirty="0" sz="1200">
                <a:latin typeface="Times New Roman"/>
                <a:cs typeface="Times New Roman"/>
              </a:rPr>
              <a:t>query.</a:t>
            </a:r>
            <a:endParaRPr sz="1200">
              <a:latin typeface="Times New Roman"/>
              <a:cs typeface="Times New Roman"/>
            </a:endParaRPr>
          </a:p>
        </p:txBody>
      </p:sp>
      <p:sp>
        <p:nvSpPr>
          <p:cNvPr id="3" name="object 3"/>
          <p:cNvSpPr txBox="1"/>
          <p:nvPr/>
        </p:nvSpPr>
        <p:spPr>
          <a:xfrm>
            <a:off x="838962" y="2114549"/>
            <a:ext cx="6323330" cy="513080"/>
          </a:xfrm>
          <a:prstGeom prst="rect">
            <a:avLst/>
          </a:prstGeom>
          <a:ln w="12191">
            <a:solidFill>
              <a:srgbClr val="000000"/>
            </a:solidFill>
          </a:ln>
        </p:spPr>
        <p:txBody>
          <a:bodyPr wrap="square" lIns="0" tIns="13335" rIns="0" bIns="0" rtlCol="0" vert="horz">
            <a:spAutoFit/>
          </a:bodyPr>
          <a:lstStyle/>
          <a:p>
            <a:pPr marL="74930" marR="4144010">
              <a:lnSpc>
                <a:spcPts val="1240"/>
              </a:lnSpc>
              <a:spcBef>
                <a:spcPts val="105"/>
              </a:spcBef>
              <a:tabLst>
                <a:tab pos="745490" algn="l"/>
              </a:tabLst>
            </a:pPr>
            <a:r>
              <a:rPr dirty="0" sz="1100" spc="-5">
                <a:latin typeface="Courier New"/>
                <a:cs typeface="Courier New"/>
              </a:rPr>
              <a:t>SELECT	last_name,</a:t>
            </a:r>
            <a:r>
              <a:rPr dirty="0" sz="1100" spc="-40">
                <a:latin typeface="Courier New"/>
                <a:cs typeface="Courier New"/>
              </a:rPr>
              <a:t> </a:t>
            </a:r>
            <a:r>
              <a:rPr dirty="0" sz="1100" spc="-5">
                <a:latin typeface="Courier New"/>
                <a:cs typeface="Courier New"/>
              </a:rPr>
              <a:t>salary  FROM	employees</a:t>
            </a:r>
            <a:endParaRPr sz="1100">
              <a:latin typeface="Courier New"/>
              <a:cs typeface="Courier New"/>
            </a:endParaRPr>
          </a:p>
          <a:p>
            <a:pPr marL="74930">
              <a:lnSpc>
                <a:spcPts val="1230"/>
              </a:lnSpc>
              <a:tabLst>
                <a:tab pos="745490" algn="l"/>
              </a:tabLst>
            </a:pPr>
            <a:r>
              <a:rPr dirty="0" sz="1100" spc="-5">
                <a:latin typeface="Courier New"/>
                <a:cs typeface="Courier New"/>
              </a:rPr>
              <a:t>WHERE	salary &gt;</a:t>
            </a:r>
            <a:r>
              <a:rPr dirty="0" sz="1100">
                <a:latin typeface="Courier New"/>
                <a:cs typeface="Courier New"/>
              </a:rPr>
              <a:t> </a:t>
            </a:r>
            <a:r>
              <a:rPr dirty="0" sz="1100" spc="-5">
                <a:latin typeface="Courier New"/>
                <a:cs typeface="Courier New"/>
              </a:rPr>
              <a:t>12000;</a:t>
            </a:r>
            <a:endParaRPr sz="1100">
              <a:latin typeface="Courier New"/>
              <a:cs typeface="Courier New"/>
            </a:endParaRPr>
          </a:p>
        </p:txBody>
      </p:sp>
      <p:sp>
        <p:nvSpPr>
          <p:cNvPr id="4" name="object 4"/>
          <p:cNvSpPr txBox="1"/>
          <p:nvPr/>
        </p:nvSpPr>
        <p:spPr>
          <a:xfrm>
            <a:off x="901700" y="2760980"/>
            <a:ext cx="594868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2. Create a report that displays the last </a:t>
            </a:r>
            <a:r>
              <a:rPr dirty="0" sz="1200" spc="-5">
                <a:latin typeface="Times New Roman"/>
                <a:cs typeface="Times New Roman"/>
              </a:rPr>
              <a:t>name </a:t>
            </a:r>
            <a:r>
              <a:rPr dirty="0" sz="1200">
                <a:latin typeface="Times New Roman"/>
                <a:cs typeface="Times New Roman"/>
              </a:rPr>
              <a:t>and </a:t>
            </a:r>
            <a:r>
              <a:rPr dirty="0" sz="1200" spc="-5">
                <a:latin typeface="Times New Roman"/>
                <a:cs typeface="Times New Roman"/>
              </a:rPr>
              <a:t>department </a:t>
            </a:r>
            <a:r>
              <a:rPr dirty="0" sz="1200">
                <a:latin typeface="Times New Roman"/>
                <a:cs typeface="Times New Roman"/>
              </a:rPr>
              <a:t>number for employee number</a:t>
            </a:r>
            <a:r>
              <a:rPr dirty="0" sz="1200" spc="-75">
                <a:latin typeface="Times New Roman"/>
                <a:cs typeface="Times New Roman"/>
              </a:rPr>
              <a:t> </a:t>
            </a:r>
            <a:r>
              <a:rPr dirty="0" sz="1200">
                <a:latin typeface="Times New Roman"/>
                <a:cs typeface="Times New Roman"/>
              </a:rPr>
              <a:t>176.</a:t>
            </a:r>
            <a:endParaRPr sz="1200">
              <a:latin typeface="Times New Roman"/>
              <a:cs typeface="Times New Roman"/>
            </a:endParaRPr>
          </a:p>
        </p:txBody>
      </p:sp>
      <p:sp>
        <p:nvSpPr>
          <p:cNvPr id="5" name="object 5"/>
          <p:cNvSpPr txBox="1"/>
          <p:nvPr/>
        </p:nvSpPr>
        <p:spPr>
          <a:xfrm>
            <a:off x="838962" y="3043427"/>
            <a:ext cx="6323330" cy="513715"/>
          </a:xfrm>
          <a:prstGeom prst="rect">
            <a:avLst/>
          </a:prstGeom>
          <a:ln w="12191">
            <a:solidFill>
              <a:srgbClr val="000000"/>
            </a:solidFill>
          </a:ln>
        </p:spPr>
        <p:txBody>
          <a:bodyPr wrap="square" lIns="0" tIns="13335" rIns="0" bIns="0" rtlCol="0" vert="horz">
            <a:spAutoFit/>
          </a:bodyPr>
          <a:lstStyle/>
          <a:p>
            <a:pPr marL="74930" marR="3557270">
              <a:lnSpc>
                <a:spcPts val="1240"/>
              </a:lnSpc>
              <a:spcBef>
                <a:spcPts val="105"/>
              </a:spcBef>
              <a:tabLst>
                <a:tab pos="745490" algn="l"/>
              </a:tabLst>
            </a:pPr>
            <a:r>
              <a:rPr dirty="0" sz="1100" spc="-5">
                <a:latin typeface="Courier New"/>
                <a:cs typeface="Courier New"/>
              </a:rPr>
              <a:t>SELECT	last_name, department_id  FROM	employees</a:t>
            </a:r>
            <a:endParaRPr sz="1100">
              <a:latin typeface="Courier New"/>
              <a:cs typeface="Courier New"/>
            </a:endParaRPr>
          </a:p>
          <a:p>
            <a:pPr marL="74930">
              <a:lnSpc>
                <a:spcPts val="1235"/>
              </a:lnSpc>
              <a:tabLst>
                <a:tab pos="745490" algn="l"/>
              </a:tabLst>
            </a:pPr>
            <a:r>
              <a:rPr dirty="0" sz="1100" spc="-5">
                <a:latin typeface="Courier New"/>
                <a:cs typeface="Courier New"/>
              </a:rPr>
              <a:t>WHERE	employee_id =</a:t>
            </a:r>
            <a:r>
              <a:rPr dirty="0" sz="1100">
                <a:latin typeface="Courier New"/>
                <a:cs typeface="Courier New"/>
              </a:rPr>
              <a:t> </a:t>
            </a:r>
            <a:r>
              <a:rPr dirty="0" sz="1100" spc="-5">
                <a:latin typeface="Courier New"/>
                <a:cs typeface="Courier New"/>
              </a:rPr>
              <a:t>176;</a:t>
            </a:r>
            <a:endParaRPr sz="1100">
              <a:latin typeface="Courier New"/>
              <a:cs typeface="Courier New"/>
            </a:endParaRPr>
          </a:p>
        </p:txBody>
      </p:sp>
      <p:sp>
        <p:nvSpPr>
          <p:cNvPr id="6" name="object 6"/>
          <p:cNvSpPr txBox="1"/>
          <p:nvPr/>
        </p:nvSpPr>
        <p:spPr>
          <a:xfrm>
            <a:off x="901700" y="3690620"/>
            <a:ext cx="5879465" cy="752475"/>
          </a:xfrm>
          <a:prstGeom prst="rect">
            <a:avLst/>
          </a:prstGeom>
        </p:spPr>
        <p:txBody>
          <a:bodyPr wrap="square" lIns="0" tIns="13970" rIns="0" bIns="0" rtlCol="0" vert="horz">
            <a:spAutoFit/>
          </a:bodyPr>
          <a:lstStyle/>
          <a:p>
            <a:pPr marL="241300" marR="5080" indent="-228600">
              <a:lnSpc>
                <a:spcPct val="99200"/>
              </a:lnSpc>
              <a:spcBef>
                <a:spcPts val="110"/>
              </a:spcBef>
            </a:pPr>
            <a:r>
              <a:rPr dirty="0" sz="1200">
                <a:latin typeface="Times New Roman"/>
                <a:cs typeface="Times New Roman"/>
              </a:rPr>
              <a:t>3. The HR </a:t>
            </a:r>
            <a:r>
              <a:rPr dirty="0" sz="1200" spc="-5">
                <a:latin typeface="Times New Roman"/>
                <a:cs typeface="Times New Roman"/>
              </a:rPr>
              <a:t>departments </a:t>
            </a:r>
            <a:r>
              <a:rPr dirty="0" sz="1200">
                <a:latin typeface="Times New Roman"/>
                <a:cs typeface="Times New Roman"/>
              </a:rPr>
              <a:t>needs to find </a:t>
            </a:r>
            <a:r>
              <a:rPr dirty="0" sz="1200" spc="-5">
                <a:latin typeface="Times New Roman"/>
                <a:cs typeface="Times New Roman"/>
              </a:rPr>
              <a:t>high-salary </a:t>
            </a:r>
            <a:r>
              <a:rPr dirty="0" sz="1200">
                <a:latin typeface="Times New Roman"/>
                <a:cs typeface="Times New Roman"/>
              </a:rPr>
              <a:t>and low-salary </a:t>
            </a:r>
            <a:r>
              <a:rPr dirty="0" sz="1200" spc="-5">
                <a:latin typeface="Times New Roman"/>
                <a:cs typeface="Times New Roman"/>
              </a:rPr>
              <a:t>employees. Modify  </a:t>
            </a:r>
            <a:r>
              <a:rPr dirty="0" sz="1200" spc="-5">
                <a:latin typeface="Courier New"/>
                <a:cs typeface="Courier New"/>
              </a:rPr>
              <a:t>lab_02_01.sql</a:t>
            </a:r>
            <a:r>
              <a:rPr dirty="0" sz="1200" spc="-434">
                <a:latin typeface="Courier New"/>
                <a:cs typeface="Courier New"/>
              </a:rPr>
              <a:t> </a:t>
            </a:r>
            <a:r>
              <a:rPr dirty="0" sz="1200">
                <a:latin typeface="Times New Roman"/>
                <a:cs typeface="Times New Roman"/>
              </a:rPr>
              <a:t>to display the last </a:t>
            </a:r>
            <a:r>
              <a:rPr dirty="0" sz="1200" spc="-5">
                <a:latin typeface="Times New Roman"/>
                <a:cs typeface="Times New Roman"/>
              </a:rPr>
              <a:t>name </a:t>
            </a:r>
            <a:r>
              <a:rPr dirty="0" sz="1200">
                <a:latin typeface="Times New Roman"/>
                <a:cs typeface="Times New Roman"/>
              </a:rPr>
              <a:t>and salary for all </a:t>
            </a:r>
            <a:r>
              <a:rPr dirty="0" sz="1200" spc="-5">
                <a:latin typeface="Times New Roman"/>
                <a:cs typeface="Times New Roman"/>
              </a:rPr>
              <a:t>employees </a:t>
            </a:r>
            <a:r>
              <a:rPr dirty="0" sz="1200">
                <a:latin typeface="Times New Roman"/>
                <a:cs typeface="Times New Roman"/>
              </a:rPr>
              <a:t>whose salary is not  in the </a:t>
            </a:r>
            <a:r>
              <a:rPr dirty="0" sz="1200" spc="-5">
                <a:latin typeface="Times New Roman"/>
                <a:cs typeface="Times New Roman"/>
              </a:rPr>
              <a:t>$5,000–$12,000 </a:t>
            </a:r>
            <a:r>
              <a:rPr dirty="0" sz="1200">
                <a:latin typeface="Times New Roman"/>
                <a:cs typeface="Times New Roman"/>
              </a:rPr>
              <a:t>range. Place your SQL </a:t>
            </a:r>
            <a:r>
              <a:rPr dirty="0" sz="1200" spc="-5">
                <a:latin typeface="Times New Roman"/>
                <a:cs typeface="Times New Roman"/>
              </a:rPr>
              <a:t>statement </a:t>
            </a:r>
            <a:r>
              <a:rPr dirty="0" sz="1200">
                <a:latin typeface="Times New Roman"/>
                <a:cs typeface="Times New Roman"/>
              </a:rPr>
              <a:t>in a text file </a:t>
            </a:r>
            <a:r>
              <a:rPr dirty="0" sz="1200" spc="-5">
                <a:latin typeface="Times New Roman"/>
                <a:cs typeface="Times New Roman"/>
              </a:rPr>
              <a:t>named  </a:t>
            </a:r>
            <a:r>
              <a:rPr dirty="0" sz="1200" spc="-5">
                <a:latin typeface="Courier New"/>
                <a:cs typeface="Courier New"/>
              </a:rPr>
              <a:t>lab_02_03.sql</a:t>
            </a:r>
            <a:r>
              <a:rPr dirty="0" sz="1200" spc="-5">
                <a:latin typeface="Times New Roman"/>
                <a:cs typeface="Times New Roman"/>
              </a:rPr>
              <a:t>.</a:t>
            </a:r>
            <a:endParaRPr sz="1200">
              <a:latin typeface="Times New Roman"/>
              <a:cs typeface="Times New Roman"/>
            </a:endParaRPr>
          </a:p>
        </p:txBody>
      </p:sp>
      <p:sp>
        <p:nvSpPr>
          <p:cNvPr id="7" name="object 7"/>
          <p:cNvSpPr txBox="1"/>
          <p:nvPr/>
        </p:nvSpPr>
        <p:spPr>
          <a:xfrm>
            <a:off x="838962" y="4524755"/>
            <a:ext cx="6323330" cy="513080"/>
          </a:xfrm>
          <a:prstGeom prst="rect">
            <a:avLst/>
          </a:prstGeom>
          <a:ln w="12191">
            <a:solidFill>
              <a:srgbClr val="000000"/>
            </a:solidFill>
          </a:ln>
        </p:spPr>
        <p:txBody>
          <a:bodyPr wrap="square" lIns="0" tIns="13335" rIns="0" bIns="0" rtlCol="0" vert="horz">
            <a:spAutoFit/>
          </a:bodyPr>
          <a:lstStyle/>
          <a:p>
            <a:pPr marL="74930" marR="4144010">
              <a:lnSpc>
                <a:spcPts val="1240"/>
              </a:lnSpc>
              <a:spcBef>
                <a:spcPts val="105"/>
              </a:spcBef>
              <a:tabLst>
                <a:tab pos="745490" algn="l"/>
              </a:tabLst>
            </a:pPr>
            <a:r>
              <a:rPr dirty="0" sz="1100" spc="-5">
                <a:latin typeface="Courier New"/>
                <a:cs typeface="Courier New"/>
              </a:rPr>
              <a:t>SELECT	last_name,</a:t>
            </a:r>
            <a:r>
              <a:rPr dirty="0" sz="1100" spc="-40">
                <a:latin typeface="Courier New"/>
                <a:cs typeface="Courier New"/>
              </a:rPr>
              <a:t> </a:t>
            </a:r>
            <a:r>
              <a:rPr dirty="0" sz="1100" spc="-5">
                <a:latin typeface="Courier New"/>
                <a:cs typeface="Courier New"/>
              </a:rPr>
              <a:t>salary  FROM	employees</a:t>
            </a:r>
            <a:endParaRPr sz="1100">
              <a:latin typeface="Courier New"/>
              <a:cs typeface="Courier New"/>
            </a:endParaRPr>
          </a:p>
          <a:p>
            <a:pPr marL="74930">
              <a:lnSpc>
                <a:spcPts val="1230"/>
              </a:lnSpc>
              <a:tabLst>
                <a:tab pos="745490" algn="l"/>
              </a:tabLst>
            </a:pPr>
            <a:r>
              <a:rPr dirty="0" sz="1100" spc="-5">
                <a:latin typeface="Courier New"/>
                <a:cs typeface="Courier New"/>
              </a:rPr>
              <a:t>WHERE	salary NOT BETWEEN 5000 AND</a:t>
            </a:r>
            <a:r>
              <a:rPr dirty="0" sz="1100" spc="20">
                <a:latin typeface="Courier New"/>
                <a:cs typeface="Courier New"/>
              </a:rPr>
              <a:t> </a:t>
            </a:r>
            <a:r>
              <a:rPr dirty="0" sz="1100" spc="-5">
                <a:latin typeface="Courier New"/>
                <a:cs typeface="Courier New"/>
              </a:rPr>
              <a:t>12000;</a:t>
            </a:r>
            <a:endParaRPr sz="1100">
              <a:latin typeface="Courier New"/>
              <a:cs typeface="Courier New"/>
            </a:endParaRPr>
          </a:p>
        </p:txBody>
      </p:sp>
      <p:sp>
        <p:nvSpPr>
          <p:cNvPr id="8" name="object 8"/>
          <p:cNvSpPr txBox="1"/>
          <p:nvPr/>
        </p:nvSpPr>
        <p:spPr>
          <a:xfrm>
            <a:off x="901700" y="5171185"/>
            <a:ext cx="5803900"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4. Create a report to display the last </a:t>
            </a:r>
            <a:r>
              <a:rPr dirty="0" sz="1200" spc="-5">
                <a:latin typeface="Times New Roman"/>
                <a:cs typeface="Times New Roman"/>
              </a:rPr>
              <a:t>name, </a:t>
            </a:r>
            <a:r>
              <a:rPr dirty="0" sz="1200">
                <a:latin typeface="Times New Roman"/>
                <a:cs typeface="Times New Roman"/>
              </a:rPr>
              <a:t>job ID, and </a:t>
            </a:r>
            <a:r>
              <a:rPr dirty="0" sz="1200" spc="-5">
                <a:latin typeface="Times New Roman"/>
                <a:cs typeface="Times New Roman"/>
              </a:rPr>
              <a:t>start </a:t>
            </a:r>
            <a:r>
              <a:rPr dirty="0" sz="1200">
                <a:latin typeface="Times New Roman"/>
                <a:cs typeface="Times New Roman"/>
              </a:rPr>
              <a:t>date for the employees </a:t>
            </a:r>
            <a:r>
              <a:rPr dirty="0" sz="1200" spc="-5">
                <a:latin typeface="Times New Roman"/>
                <a:cs typeface="Times New Roman"/>
              </a:rPr>
              <a:t>whose </a:t>
            </a:r>
            <a:r>
              <a:rPr dirty="0" sz="1200">
                <a:latin typeface="Times New Roman"/>
                <a:cs typeface="Times New Roman"/>
              </a:rPr>
              <a:t>last  </a:t>
            </a:r>
            <a:r>
              <a:rPr dirty="0" sz="1200" spc="-5">
                <a:latin typeface="Times New Roman"/>
                <a:cs typeface="Times New Roman"/>
              </a:rPr>
              <a:t>names </a:t>
            </a:r>
            <a:r>
              <a:rPr dirty="0" sz="1200">
                <a:latin typeface="Times New Roman"/>
                <a:cs typeface="Times New Roman"/>
              </a:rPr>
              <a:t>are Matos and </a:t>
            </a:r>
            <a:r>
              <a:rPr dirty="0" sz="1200" spc="-5">
                <a:latin typeface="Times New Roman"/>
                <a:cs typeface="Times New Roman"/>
              </a:rPr>
              <a:t>Taylor. </a:t>
            </a:r>
            <a:r>
              <a:rPr dirty="0" sz="1200">
                <a:latin typeface="Times New Roman"/>
                <a:cs typeface="Times New Roman"/>
              </a:rPr>
              <a:t>Order the query in ascending order by </a:t>
            </a:r>
            <a:r>
              <a:rPr dirty="0" sz="1200" spc="-5">
                <a:latin typeface="Times New Roman"/>
                <a:cs typeface="Times New Roman"/>
              </a:rPr>
              <a:t>start</a:t>
            </a:r>
            <a:r>
              <a:rPr dirty="0" sz="1200" spc="-45">
                <a:latin typeface="Times New Roman"/>
                <a:cs typeface="Times New Roman"/>
              </a:rPr>
              <a:t> </a:t>
            </a:r>
            <a:r>
              <a:rPr dirty="0" sz="1200">
                <a:latin typeface="Times New Roman"/>
                <a:cs typeface="Times New Roman"/>
              </a:rPr>
              <a:t>date.</a:t>
            </a:r>
            <a:endParaRPr sz="1200">
              <a:latin typeface="Times New Roman"/>
              <a:cs typeface="Times New Roman"/>
            </a:endParaRPr>
          </a:p>
        </p:txBody>
      </p:sp>
      <p:sp>
        <p:nvSpPr>
          <p:cNvPr id="9" name="object 9"/>
          <p:cNvSpPr txBox="1"/>
          <p:nvPr/>
        </p:nvSpPr>
        <p:spPr>
          <a:xfrm>
            <a:off x="838962" y="5628894"/>
            <a:ext cx="6323330" cy="672465"/>
          </a:xfrm>
          <a:prstGeom prst="rect">
            <a:avLst/>
          </a:prstGeom>
          <a:ln w="12191">
            <a:solidFill>
              <a:srgbClr val="000000"/>
            </a:solidFill>
          </a:ln>
        </p:spPr>
        <p:txBody>
          <a:bodyPr wrap="square" lIns="0" tIns="13335" rIns="0" bIns="0" rtlCol="0" vert="horz">
            <a:spAutoFit/>
          </a:bodyPr>
          <a:lstStyle/>
          <a:p>
            <a:pPr marL="74930" marR="3138170">
              <a:lnSpc>
                <a:spcPts val="1240"/>
              </a:lnSpc>
              <a:spcBef>
                <a:spcPts val="105"/>
              </a:spcBef>
              <a:tabLst>
                <a:tab pos="829310" algn="l"/>
              </a:tabLst>
            </a:pPr>
            <a:r>
              <a:rPr dirty="0" sz="1100" spc="-5">
                <a:latin typeface="Courier New"/>
                <a:cs typeface="Courier New"/>
              </a:rPr>
              <a:t>SELECT	last_name, job_id, hire_date  FROM	employees</a:t>
            </a:r>
            <a:endParaRPr sz="1100">
              <a:latin typeface="Courier New"/>
              <a:cs typeface="Courier New"/>
            </a:endParaRPr>
          </a:p>
          <a:p>
            <a:pPr marL="74930">
              <a:lnSpc>
                <a:spcPts val="1190"/>
              </a:lnSpc>
              <a:tabLst>
                <a:tab pos="829310" algn="l"/>
              </a:tabLst>
            </a:pPr>
            <a:r>
              <a:rPr dirty="0" sz="1100" spc="-5">
                <a:latin typeface="Courier New"/>
                <a:cs typeface="Courier New"/>
              </a:rPr>
              <a:t>WHERE	last_name IN ('Matos',</a:t>
            </a:r>
            <a:r>
              <a:rPr dirty="0" sz="1100" spc="10">
                <a:latin typeface="Courier New"/>
                <a:cs typeface="Courier New"/>
              </a:rPr>
              <a:t> </a:t>
            </a:r>
            <a:r>
              <a:rPr dirty="0" sz="1100" spc="-5">
                <a:latin typeface="Courier New"/>
                <a:cs typeface="Courier New"/>
              </a:rPr>
              <a:t>'Taylor')</a:t>
            </a:r>
            <a:endParaRPr sz="1100">
              <a:latin typeface="Courier New"/>
              <a:cs typeface="Courier New"/>
            </a:endParaRPr>
          </a:p>
          <a:p>
            <a:pPr marL="74930">
              <a:lnSpc>
                <a:spcPts val="1290"/>
              </a:lnSpc>
            </a:pPr>
            <a:r>
              <a:rPr dirty="0" sz="1100" spc="-5">
                <a:latin typeface="Courier New"/>
                <a:cs typeface="Courier New"/>
              </a:rPr>
              <a:t>ORDER BY</a:t>
            </a:r>
            <a:r>
              <a:rPr dirty="0" sz="1100">
                <a:latin typeface="Courier New"/>
                <a:cs typeface="Courier New"/>
              </a:rPr>
              <a:t> </a:t>
            </a:r>
            <a:r>
              <a:rPr dirty="0" sz="1100" spc="-5">
                <a:latin typeface="Courier New"/>
                <a:cs typeface="Courier New"/>
              </a:rPr>
              <a:t>hire_date;</a:t>
            </a:r>
            <a:endParaRPr sz="1100">
              <a:latin typeface="Courier New"/>
              <a:cs typeface="Courier New"/>
            </a:endParaRPr>
          </a:p>
        </p:txBody>
      </p:sp>
      <p:sp>
        <p:nvSpPr>
          <p:cNvPr id="10" name="object 10"/>
          <p:cNvSpPr txBox="1"/>
          <p:nvPr/>
        </p:nvSpPr>
        <p:spPr>
          <a:xfrm>
            <a:off x="901700" y="6434582"/>
            <a:ext cx="5744845"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5. Display the last </a:t>
            </a:r>
            <a:r>
              <a:rPr dirty="0" sz="1200" spc="-5">
                <a:latin typeface="Times New Roman"/>
                <a:cs typeface="Times New Roman"/>
              </a:rPr>
              <a:t>name </a:t>
            </a:r>
            <a:r>
              <a:rPr dirty="0" sz="1200">
                <a:latin typeface="Times New Roman"/>
                <a:cs typeface="Times New Roman"/>
              </a:rPr>
              <a:t>and </a:t>
            </a:r>
            <a:r>
              <a:rPr dirty="0" sz="1200" spc="-5">
                <a:latin typeface="Times New Roman"/>
                <a:cs typeface="Times New Roman"/>
              </a:rPr>
              <a:t>department number </a:t>
            </a:r>
            <a:r>
              <a:rPr dirty="0" sz="1200">
                <a:latin typeface="Times New Roman"/>
                <a:cs typeface="Times New Roman"/>
              </a:rPr>
              <a:t>of all </a:t>
            </a:r>
            <a:r>
              <a:rPr dirty="0" sz="1200" spc="-5">
                <a:latin typeface="Times New Roman"/>
                <a:cs typeface="Times New Roman"/>
              </a:rPr>
              <a:t>employees </a:t>
            </a:r>
            <a:r>
              <a:rPr dirty="0" sz="1200">
                <a:latin typeface="Times New Roman"/>
                <a:cs typeface="Times New Roman"/>
              </a:rPr>
              <a:t>in </a:t>
            </a:r>
            <a:r>
              <a:rPr dirty="0" sz="1200" spc="-5">
                <a:latin typeface="Times New Roman"/>
                <a:cs typeface="Times New Roman"/>
              </a:rPr>
              <a:t>departments </a:t>
            </a:r>
            <a:r>
              <a:rPr dirty="0" sz="1200">
                <a:latin typeface="Times New Roman"/>
                <a:cs typeface="Times New Roman"/>
              </a:rPr>
              <a:t>20 or 50 in  ascending alphabetical order by</a:t>
            </a:r>
            <a:r>
              <a:rPr dirty="0" sz="1200" spc="-25">
                <a:latin typeface="Times New Roman"/>
                <a:cs typeface="Times New Roman"/>
              </a:rPr>
              <a:t> </a:t>
            </a:r>
            <a:r>
              <a:rPr dirty="0" sz="1200" spc="-5">
                <a:latin typeface="Times New Roman"/>
                <a:cs typeface="Times New Roman"/>
              </a:rPr>
              <a:t>name.</a:t>
            </a:r>
            <a:endParaRPr sz="1200">
              <a:latin typeface="Times New Roman"/>
              <a:cs typeface="Times New Roman"/>
            </a:endParaRPr>
          </a:p>
        </p:txBody>
      </p:sp>
      <p:sp>
        <p:nvSpPr>
          <p:cNvPr id="11" name="object 11"/>
          <p:cNvSpPr txBox="1"/>
          <p:nvPr/>
        </p:nvSpPr>
        <p:spPr>
          <a:xfrm>
            <a:off x="838962" y="6892290"/>
            <a:ext cx="6323330" cy="671830"/>
          </a:xfrm>
          <a:prstGeom prst="rect">
            <a:avLst/>
          </a:prstGeom>
          <a:ln w="12191">
            <a:solidFill>
              <a:srgbClr val="000000"/>
            </a:solidFill>
          </a:ln>
        </p:spPr>
        <p:txBody>
          <a:bodyPr wrap="square" lIns="0" tIns="13335" rIns="0" bIns="0" rtlCol="0" vert="horz">
            <a:spAutoFit/>
          </a:bodyPr>
          <a:lstStyle/>
          <a:p>
            <a:pPr marL="74930" marR="3473450">
              <a:lnSpc>
                <a:spcPts val="1240"/>
              </a:lnSpc>
              <a:spcBef>
                <a:spcPts val="105"/>
              </a:spcBef>
              <a:tabLst>
                <a:tab pos="829310" algn="l"/>
              </a:tabLst>
            </a:pPr>
            <a:r>
              <a:rPr dirty="0" sz="1100" spc="-5">
                <a:latin typeface="Courier New"/>
                <a:cs typeface="Courier New"/>
              </a:rPr>
              <a:t>SELECT	last_name, department_id  FROM	employees</a:t>
            </a:r>
            <a:endParaRPr sz="1100">
              <a:latin typeface="Courier New"/>
              <a:cs typeface="Courier New"/>
            </a:endParaRPr>
          </a:p>
          <a:p>
            <a:pPr marL="74930">
              <a:lnSpc>
                <a:spcPts val="1185"/>
              </a:lnSpc>
              <a:tabLst>
                <a:tab pos="829310" algn="l"/>
              </a:tabLst>
            </a:pPr>
            <a:r>
              <a:rPr dirty="0" sz="1100" spc="-5">
                <a:latin typeface="Courier New"/>
                <a:cs typeface="Courier New"/>
              </a:rPr>
              <a:t>WHERE	department_id IN (20,</a:t>
            </a:r>
            <a:r>
              <a:rPr dirty="0" sz="1100" spc="5">
                <a:latin typeface="Courier New"/>
                <a:cs typeface="Courier New"/>
              </a:rPr>
              <a:t> </a:t>
            </a:r>
            <a:r>
              <a:rPr dirty="0" sz="1100" spc="-5">
                <a:latin typeface="Courier New"/>
                <a:cs typeface="Courier New"/>
              </a:rPr>
              <a:t>50)</a:t>
            </a:r>
            <a:endParaRPr sz="1100">
              <a:latin typeface="Courier New"/>
              <a:cs typeface="Courier New"/>
            </a:endParaRPr>
          </a:p>
          <a:p>
            <a:pPr marL="74930">
              <a:lnSpc>
                <a:spcPts val="1290"/>
              </a:lnSpc>
            </a:pPr>
            <a:r>
              <a:rPr dirty="0" sz="1100" spc="-5">
                <a:latin typeface="Courier New"/>
                <a:cs typeface="Courier New"/>
              </a:rPr>
              <a:t>ORDER BY last_name</a:t>
            </a:r>
            <a:r>
              <a:rPr dirty="0" sz="1100" spc="5">
                <a:latin typeface="Courier New"/>
                <a:cs typeface="Courier New"/>
              </a:rPr>
              <a:t> </a:t>
            </a:r>
            <a:r>
              <a:rPr dirty="0" sz="1100" spc="-5">
                <a:latin typeface="Courier New"/>
                <a:cs typeface="Courier New"/>
              </a:rPr>
              <a:t>ASC;</a:t>
            </a:r>
            <a:endParaRPr sz="11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738631"/>
            <a:ext cx="5823585" cy="11036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2: </a:t>
            </a:r>
            <a:r>
              <a:rPr dirty="0" sz="1200" b="1">
                <a:latin typeface="Arial"/>
                <a:cs typeface="Arial"/>
              </a:rPr>
              <a:t>Solutions (continued)</a:t>
            </a:r>
            <a:endParaRPr sz="1200">
              <a:latin typeface="Arial"/>
              <a:cs typeface="Arial"/>
            </a:endParaRPr>
          </a:p>
          <a:p>
            <a:pPr>
              <a:lnSpc>
                <a:spcPct val="100000"/>
              </a:lnSpc>
              <a:spcBef>
                <a:spcPts val="20"/>
              </a:spcBef>
            </a:pPr>
            <a:endParaRPr sz="1000">
              <a:latin typeface="Arial"/>
              <a:cs typeface="Arial"/>
            </a:endParaRPr>
          </a:p>
          <a:p>
            <a:pPr marL="12700">
              <a:lnSpc>
                <a:spcPct val="100000"/>
              </a:lnSpc>
            </a:pPr>
            <a:r>
              <a:rPr dirty="0" sz="1200">
                <a:latin typeface="Times New Roman"/>
                <a:cs typeface="Times New Roman"/>
              </a:rPr>
              <a:t>6. </a:t>
            </a:r>
            <a:r>
              <a:rPr dirty="0" sz="1200" spc="-5">
                <a:latin typeface="Times New Roman"/>
                <a:cs typeface="Times New Roman"/>
              </a:rPr>
              <a:t>Modify </a:t>
            </a:r>
            <a:r>
              <a:rPr dirty="0" sz="1200" spc="-5">
                <a:latin typeface="Courier New"/>
                <a:cs typeface="Courier New"/>
              </a:rPr>
              <a:t>lab_02_03.sql</a:t>
            </a:r>
            <a:r>
              <a:rPr dirty="0" sz="1200" spc="-325">
                <a:latin typeface="Courier New"/>
                <a:cs typeface="Courier New"/>
              </a:rPr>
              <a:t> </a:t>
            </a:r>
            <a:r>
              <a:rPr dirty="0" sz="1200">
                <a:latin typeface="Times New Roman"/>
                <a:cs typeface="Times New Roman"/>
              </a:rPr>
              <a:t>to </a:t>
            </a:r>
            <a:r>
              <a:rPr dirty="0" sz="1200" spc="-5">
                <a:latin typeface="Times New Roman"/>
                <a:cs typeface="Times New Roman"/>
              </a:rPr>
              <a:t>list the last name </a:t>
            </a:r>
            <a:r>
              <a:rPr dirty="0" sz="1200">
                <a:latin typeface="Times New Roman"/>
                <a:cs typeface="Times New Roman"/>
              </a:rPr>
              <a:t>and </a:t>
            </a:r>
            <a:r>
              <a:rPr dirty="0" sz="1200" spc="-5">
                <a:latin typeface="Times New Roman"/>
                <a:cs typeface="Times New Roman"/>
              </a:rPr>
              <a:t>salary </a:t>
            </a:r>
            <a:r>
              <a:rPr dirty="0" sz="1200">
                <a:latin typeface="Times New Roman"/>
                <a:cs typeface="Times New Roman"/>
              </a:rPr>
              <a:t>of </a:t>
            </a:r>
            <a:r>
              <a:rPr dirty="0" sz="1200" spc="-5">
                <a:latin typeface="Times New Roman"/>
                <a:cs typeface="Times New Roman"/>
              </a:rPr>
              <a:t>employees who </a:t>
            </a:r>
            <a:r>
              <a:rPr dirty="0" sz="1200">
                <a:latin typeface="Times New Roman"/>
                <a:cs typeface="Times New Roman"/>
              </a:rPr>
              <a:t>earn between</a:t>
            </a:r>
            <a:endParaRPr sz="1200">
              <a:latin typeface="Times New Roman"/>
              <a:cs typeface="Times New Roman"/>
            </a:endParaRPr>
          </a:p>
          <a:p>
            <a:pPr marL="241300" marR="70485">
              <a:lnSpc>
                <a:spcPct val="102699"/>
              </a:lnSpc>
            </a:pPr>
            <a:r>
              <a:rPr dirty="0" sz="1200">
                <a:latin typeface="Times New Roman"/>
                <a:cs typeface="Times New Roman"/>
              </a:rPr>
              <a:t>$5,000 and $12,000, and are in </a:t>
            </a:r>
            <a:r>
              <a:rPr dirty="0" sz="1200" spc="-5">
                <a:latin typeface="Times New Roman"/>
                <a:cs typeface="Times New Roman"/>
              </a:rPr>
              <a:t>department </a:t>
            </a:r>
            <a:r>
              <a:rPr dirty="0" sz="1200">
                <a:latin typeface="Times New Roman"/>
                <a:cs typeface="Times New Roman"/>
              </a:rPr>
              <a:t>20 or 50. Label the </a:t>
            </a:r>
            <a:r>
              <a:rPr dirty="0" sz="1200" spc="-5">
                <a:latin typeface="Times New Roman"/>
                <a:cs typeface="Times New Roman"/>
              </a:rPr>
              <a:t>columns </a:t>
            </a:r>
            <a:r>
              <a:rPr dirty="0" sz="1200" spc="-5">
                <a:latin typeface="Courier New"/>
                <a:cs typeface="Courier New"/>
              </a:rPr>
              <a:t>Employee </a:t>
            </a:r>
            <a:r>
              <a:rPr dirty="0" sz="1200">
                <a:latin typeface="Times New Roman"/>
                <a:cs typeface="Times New Roman"/>
              </a:rPr>
              <a:t>and  </a:t>
            </a:r>
            <a:r>
              <a:rPr dirty="0" sz="1200" spc="-5">
                <a:latin typeface="Courier New"/>
                <a:cs typeface="Courier New"/>
              </a:rPr>
              <a:t>Monthly</a:t>
            </a:r>
            <a:r>
              <a:rPr dirty="0" sz="1200" spc="-420">
                <a:latin typeface="Courier New"/>
                <a:cs typeface="Courier New"/>
              </a:rPr>
              <a:t> </a:t>
            </a:r>
            <a:r>
              <a:rPr dirty="0" sz="1200" spc="-5">
                <a:latin typeface="Courier New"/>
                <a:cs typeface="Courier New"/>
              </a:rPr>
              <a:t>Salary</a:t>
            </a:r>
            <a:r>
              <a:rPr dirty="0" sz="1200" spc="-5">
                <a:latin typeface="Times New Roman"/>
                <a:cs typeface="Times New Roman"/>
              </a:rPr>
              <a:t>,</a:t>
            </a:r>
            <a:r>
              <a:rPr dirty="0" sz="1200" spc="10">
                <a:latin typeface="Times New Roman"/>
                <a:cs typeface="Times New Roman"/>
              </a:rPr>
              <a:t> </a:t>
            </a:r>
            <a:r>
              <a:rPr dirty="0" sz="1200">
                <a:latin typeface="Times New Roman"/>
                <a:cs typeface="Times New Roman"/>
              </a:rPr>
              <a:t>respectively.</a:t>
            </a:r>
            <a:r>
              <a:rPr dirty="0" sz="1200" spc="5">
                <a:latin typeface="Times New Roman"/>
                <a:cs typeface="Times New Roman"/>
              </a:rPr>
              <a:t> </a:t>
            </a:r>
            <a:r>
              <a:rPr dirty="0" sz="1200" spc="-5">
                <a:latin typeface="Times New Roman"/>
                <a:cs typeface="Times New Roman"/>
              </a:rPr>
              <a:t>Resave</a:t>
            </a:r>
            <a:r>
              <a:rPr dirty="0" sz="1200" spc="10">
                <a:latin typeface="Times New Roman"/>
                <a:cs typeface="Times New Roman"/>
              </a:rPr>
              <a:t> </a:t>
            </a:r>
            <a:r>
              <a:rPr dirty="0" sz="1200" spc="-5">
                <a:latin typeface="Courier New"/>
                <a:cs typeface="Courier New"/>
              </a:rPr>
              <a:t>lab_02_03.sql</a:t>
            </a:r>
            <a:r>
              <a:rPr dirty="0" sz="1200" spc="-415">
                <a:latin typeface="Courier New"/>
                <a:cs typeface="Courier New"/>
              </a:rPr>
              <a:t> </a:t>
            </a:r>
            <a:r>
              <a:rPr dirty="0" sz="1200">
                <a:latin typeface="Times New Roman"/>
                <a:cs typeface="Times New Roman"/>
              </a:rPr>
              <a:t>as</a:t>
            </a:r>
            <a:r>
              <a:rPr dirty="0" sz="1200" spc="5">
                <a:latin typeface="Times New Roman"/>
                <a:cs typeface="Times New Roman"/>
              </a:rPr>
              <a:t> </a:t>
            </a:r>
            <a:r>
              <a:rPr dirty="0" sz="1200" spc="-5">
                <a:latin typeface="Courier New"/>
                <a:cs typeface="Courier New"/>
              </a:rPr>
              <a:t>lab_02_06.sql</a:t>
            </a:r>
            <a:r>
              <a:rPr dirty="0" sz="1200" spc="-5">
                <a:latin typeface="Times New Roman"/>
                <a:cs typeface="Times New Roman"/>
              </a:rPr>
              <a:t>.</a:t>
            </a:r>
            <a:r>
              <a:rPr dirty="0" sz="1200" spc="5">
                <a:latin typeface="Times New Roman"/>
                <a:cs typeface="Times New Roman"/>
              </a:rPr>
              <a:t> </a:t>
            </a:r>
            <a:r>
              <a:rPr dirty="0" sz="1200" spc="-5">
                <a:latin typeface="Times New Roman"/>
                <a:cs typeface="Times New Roman"/>
              </a:rPr>
              <a:t>Run  </a:t>
            </a:r>
            <a:r>
              <a:rPr dirty="0" sz="1200">
                <a:latin typeface="Times New Roman"/>
                <a:cs typeface="Times New Roman"/>
              </a:rPr>
              <a:t>the </a:t>
            </a:r>
            <a:r>
              <a:rPr dirty="0" sz="1200" spc="-5">
                <a:latin typeface="Times New Roman"/>
                <a:cs typeface="Times New Roman"/>
              </a:rPr>
              <a:t>statement </a:t>
            </a:r>
            <a:r>
              <a:rPr dirty="0" sz="1200">
                <a:latin typeface="Times New Roman"/>
                <a:cs typeface="Times New Roman"/>
              </a:rPr>
              <a:t>in</a:t>
            </a:r>
            <a:r>
              <a:rPr dirty="0" sz="1200" spc="-5">
                <a:latin typeface="Times New Roman"/>
                <a:cs typeface="Times New Roman"/>
              </a:rPr>
              <a:t> </a:t>
            </a:r>
            <a:r>
              <a:rPr dirty="0" sz="1200" spc="-5">
                <a:latin typeface="Courier New"/>
                <a:cs typeface="Courier New"/>
              </a:rPr>
              <a:t>lab_02_06.sql</a:t>
            </a:r>
            <a:r>
              <a:rPr dirty="0" sz="1200" spc="-5">
                <a:latin typeface="Times New Roman"/>
                <a:cs typeface="Times New Roman"/>
              </a:rPr>
              <a:t>.</a:t>
            </a:r>
            <a:endParaRPr sz="1200">
              <a:latin typeface="Times New Roman"/>
              <a:cs typeface="Times New Roman"/>
            </a:endParaRPr>
          </a:p>
        </p:txBody>
      </p:sp>
      <p:sp>
        <p:nvSpPr>
          <p:cNvPr id="3" name="object 3"/>
          <p:cNvSpPr/>
          <p:nvPr/>
        </p:nvSpPr>
        <p:spPr>
          <a:xfrm>
            <a:off x="832866" y="1917953"/>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4" name="object 4"/>
          <p:cNvSpPr txBox="1"/>
          <p:nvPr/>
        </p:nvSpPr>
        <p:spPr>
          <a:xfrm>
            <a:off x="1668789" y="1911349"/>
            <a:ext cx="3785235" cy="350520"/>
          </a:xfrm>
          <a:prstGeom prst="rect">
            <a:avLst/>
          </a:prstGeom>
        </p:spPr>
        <p:txBody>
          <a:bodyPr wrap="square" lIns="0" tIns="26034" rIns="0" bIns="0" rtlCol="0" vert="horz">
            <a:spAutoFit/>
          </a:bodyPr>
          <a:lstStyle/>
          <a:p>
            <a:pPr marR="5080">
              <a:lnSpc>
                <a:spcPts val="1240"/>
              </a:lnSpc>
              <a:spcBef>
                <a:spcPts val="204"/>
              </a:spcBef>
            </a:pPr>
            <a:r>
              <a:rPr dirty="0" sz="1100" spc="-5">
                <a:latin typeface="Courier New"/>
                <a:cs typeface="Courier New"/>
              </a:rPr>
              <a:t>last_name "Employee", salary "Monthly Salary"  employees</a:t>
            </a:r>
            <a:endParaRPr sz="1100">
              <a:latin typeface="Courier New"/>
              <a:cs typeface="Courier New"/>
            </a:endParaRPr>
          </a:p>
        </p:txBody>
      </p:sp>
      <p:sp>
        <p:nvSpPr>
          <p:cNvPr id="5" name="object 5"/>
          <p:cNvSpPr txBox="1"/>
          <p:nvPr/>
        </p:nvSpPr>
        <p:spPr>
          <a:xfrm>
            <a:off x="1668789" y="2227580"/>
            <a:ext cx="2527935" cy="193040"/>
          </a:xfrm>
          <a:prstGeom prst="rect">
            <a:avLst/>
          </a:prstGeom>
        </p:spPr>
        <p:txBody>
          <a:bodyPr wrap="square" lIns="0" tIns="12065" rIns="0" bIns="0" rtlCol="0" vert="horz">
            <a:spAutoFit/>
          </a:bodyPr>
          <a:lstStyle/>
          <a:p>
            <a:pPr>
              <a:lnSpc>
                <a:spcPct val="100000"/>
              </a:lnSpc>
              <a:spcBef>
                <a:spcPts val="95"/>
              </a:spcBef>
              <a:tabLst>
                <a:tab pos="669925" algn="l"/>
              </a:tabLst>
            </a:pPr>
            <a:r>
              <a:rPr dirty="0" sz="1100" spc="-5">
                <a:latin typeface="Courier New"/>
                <a:cs typeface="Courier New"/>
              </a:rPr>
              <a:t>salary	BETWEEN 5000 AND</a:t>
            </a:r>
            <a:r>
              <a:rPr dirty="0" sz="1100" spc="-20">
                <a:latin typeface="Courier New"/>
                <a:cs typeface="Courier New"/>
              </a:rPr>
              <a:t> </a:t>
            </a:r>
            <a:r>
              <a:rPr dirty="0" sz="1100" spc="-5">
                <a:latin typeface="Courier New"/>
                <a:cs typeface="Courier New"/>
              </a:rPr>
              <a:t>12000</a:t>
            </a:r>
            <a:endParaRPr sz="1100">
              <a:latin typeface="Courier New"/>
              <a:cs typeface="Courier New"/>
            </a:endParaRPr>
          </a:p>
        </p:txBody>
      </p:sp>
      <p:sp>
        <p:nvSpPr>
          <p:cNvPr id="6" name="object 6"/>
          <p:cNvSpPr txBox="1"/>
          <p:nvPr/>
        </p:nvSpPr>
        <p:spPr>
          <a:xfrm>
            <a:off x="914400" y="1911349"/>
            <a:ext cx="515620" cy="668655"/>
          </a:xfrm>
          <a:prstGeom prst="rect">
            <a:avLst/>
          </a:prstGeom>
        </p:spPr>
        <p:txBody>
          <a:bodyPr wrap="square" lIns="0" tIns="21590" rIns="0" bIns="0" rtlCol="0" vert="horz">
            <a:spAutoFit/>
          </a:bodyPr>
          <a:lstStyle/>
          <a:p>
            <a:pPr marR="5080">
              <a:lnSpc>
                <a:spcPct val="94500"/>
              </a:lnSpc>
              <a:spcBef>
                <a:spcPts val="170"/>
              </a:spcBef>
            </a:pPr>
            <a:r>
              <a:rPr dirty="0" sz="1100" spc="-5">
                <a:latin typeface="Courier New"/>
                <a:cs typeface="Courier New"/>
              </a:rPr>
              <a:t>SELECT  </a:t>
            </a:r>
            <a:r>
              <a:rPr dirty="0" sz="1100" spc="-5">
                <a:latin typeface="Courier New"/>
                <a:cs typeface="Courier New"/>
              </a:rPr>
              <a:t>FROM  WHERE  AND</a:t>
            </a:r>
            <a:endParaRPr sz="1100">
              <a:latin typeface="Courier New"/>
              <a:cs typeface="Courier New"/>
            </a:endParaRPr>
          </a:p>
        </p:txBody>
      </p:sp>
      <p:sp>
        <p:nvSpPr>
          <p:cNvPr id="7" name="object 7"/>
          <p:cNvSpPr txBox="1"/>
          <p:nvPr/>
        </p:nvSpPr>
        <p:spPr>
          <a:xfrm>
            <a:off x="1668789" y="2386837"/>
            <a:ext cx="2192655" cy="193040"/>
          </a:xfrm>
          <a:prstGeom prst="rect">
            <a:avLst/>
          </a:prstGeom>
        </p:spPr>
        <p:txBody>
          <a:bodyPr wrap="square" lIns="0" tIns="12065" rIns="0" bIns="0" rtlCol="0" vert="horz">
            <a:spAutoFit/>
          </a:bodyPr>
          <a:lstStyle/>
          <a:p>
            <a:pPr>
              <a:lnSpc>
                <a:spcPct val="100000"/>
              </a:lnSpc>
              <a:spcBef>
                <a:spcPts val="95"/>
              </a:spcBef>
            </a:pPr>
            <a:r>
              <a:rPr dirty="0" sz="1100" spc="-5">
                <a:latin typeface="Courier New"/>
                <a:cs typeface="Courier New"/>
              </a:rPr>
              <a:t>department_id IN (20, 50);</a:t>
            </a:r>
            <a:endParaRPr sz="1100">
              <a:latin typeface="Courier New"/>
              <a:cs typeface="Courier New"/>
            </a:endParaRPr>
          </a:p>
        </p:txBody>
      </p:sp>
      <p:sp>
        <p:nvSpPr>
          <p:cNvPr id="8" name="object 8"/>
          <p:cNvSpPr/>
          <p:nvPr/>
        </p:nvSpPr>
        <p:spPr>
          <a:xfrm>
            <a:off x="832853" y="1917953"/>
            <a:ext cx="6335395" cy="683895"/>
          </a:xfrm>
          <a:custGeom>
            <a:avLst/>
            <a:gdLst/>
            <a:ahLst/>
            <a:cxnLst/>
            <a:rect l="l" t="t" r="r" b="b"/>
            <a:pathLst>
              <a:path w="6335395" h="683894">
                <a:moveTo>
                  <a:pt x="6335281" y="671334"/>
                </a:moveTo>
                <a:lnTo>
                  <a:pt x="6335268" y="0"/>
                </a:lnTo>
                <a:lnTo>
                  <a:pt x="6323089" y="0"/>
                </a:lnTo>
                <a:lnTo>
                  <a:pt x="6323089" y="671334"/>
                </a:lnTo>
                <a:lnTo>
                  <a:pt x="12204" y="671334"/>
                </a:lnTo>
                <a:lnTo>
                  <a:pt x="12204" y="0"/>
                </a:lnTo>
                <a:lnTo>
                  <a:pt x="0" y="0"/>
                </a:lnTo>
                <a:lnTo>
                  <a:pt x="0" y="683526"/>
                </a:lnTo>
                <a:lnTo>
                  <a:pt x="12204" y="683526"/>
                </a:lnTo>
                <a:lnTo>
                  <a:pt x="6323089" y="683514"/>
                </a:lnTo>
                <a:lnTo>
                  <a:pt x="6335268" y="683526"/>
                </a:lnTo>
                <a:lnTo>
                  <a:pt x="6335281" y="671334"/>
                </a:lnTo>
                <a:close/>
              </a:path>
            </a:pathLst>
          </a:custGeom>
          <a:solidFill>
            <a:srgbClr val="000000"/>
          </a:solidFill>
        </p:spPr>
        <p:txBody>
          <a:bodyPr wrap="square" lIns="0" tIns="0" rIns="0" bIns="0" rtlCol="0"/>
          <a:lstStyle/>
          <a:p/>
        </p:txBody>
      </p:sp>
      <p:sp>
        <p:nvSpPr>
          <p:cNvPr id="9" name="object 9"/>
          <p:cNvSpPr txBox="1"/>
          <p:nvPr/>
        </p:nvSpPr>
        <p:spPr>
          <a:xfrm>
            <a:off x="901700" y="2614676"/>
            <a:ext cx="5927090"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7. The HR </a:t>
            </a:r>
            <a:r>
              <a:rPr dirty="0" sz="1200" spc="-5">
                <a:latin typeface="Times New Roman"/>
                <a:cs typeface="Times New Roman"/>
              </a:rPr>
              <a:t>department </a:t>
            </a:r>
            <a:r>
              <a:rPr dirty="0" sz="1200">
                <a:latin typeface="Times New Roman"/>
                <a:cs typeface="Times New Roman"/>
              </a:rPr>
              <a:t>needs a report that displays the last </a:t>
            </a:r>
            <a:r>
              <a:rPr dirty="0" sz="1200" spc="-5">
                <a:latin typeface="Times New Roman"/>
                <a:cs typeface="Times New Roman"/>
              </a:rPr>
              <a:t>name </a:t>
            </a:r>
            <a:r>
              <a:rPr dirty="0" sz="1200">
                <a:latin typeface="Times New Roman"/>
                <a:cs typeface="Times New Roman"/>
              </a:rPr>
              <a:t>and hire date for all employees  who were hired in</a:t>
            </a:r>
            <a:r>
              <a:rPr dirty="0" sz="1200" spc="-5">
                <a:latin typeface="Times New Roman"/>
                <a:cs typeface="Times New Roman"/>
              </a:rPr>
              <a:t> </a:t>
            </a:r>
            <a:r>
              <a:rPr dirty="0" sz="1200">
                <a:latin typeface="Times New Roman"/>
                <a:cs typeface="Times New Roman"/>
              </a:rPr>
              <a:t>1994.</a:t>
            </a:r>
            <a:endParaRPr sz="1200">
              <a:latin typeface="Times New Roman"/>
              <a:cs typeface="Times New Roman"/>
            </a:endParaRPr>
          </a:p>
        </p:txBody>
      </p:sp>
      <p:sp>
        <p:nvSpPr>
          <p:cNvPr id="18" name="object 18"/>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eKi</a:t>
            </a:r>
            <a:r>
              <a:rPr dirty="0" baseline="17676" sz="1650" spc="-262" b="1">
                <a:latin typeface="Arial"/>
                <a:cs typeface="Arial"/>
              </a:rPr>
              <a:t>O</a:t>
            </a:r>
            <a:r>
              <a:rPr dirty="0" sz="800" spc="-175">
                <a:latin typeface="Garuda"/>
                <a:cs typeface="Garuda"/>
              </a:rPr>
              <a:t>t </a:t>
            </a:r>
            <a:r>
              <a:rPr dirty="0" sz="800" spc="-215">
                <a:latin typeface="Garuda"/>
                <a:cs typeface="Garuda"/>
              </a:rPr>
              <a:t>m</a:t>
            </a:r>
            <a:r>
              <a:rPr dirty="0" baseline="17676" sz="1650" spc="-322" b="1">
                <a:latin typeface="Arial"/>
                <a:cs typeface="Arial"/>
              </a:rPr>
              <a:t>r</a:t>
            </a:r>
            <a:r>
              <a:rPr dirty="0" sz="800" spc="-215">
                <a:latin typeface="Garuda"/>
                <a:cs typeface="Garuda"/>
              </a:rPr>
              <a:t>a</a:t>
            </a:r>
            <a:r>
              <a:rPr dirty="0" baseline="17676" sz="1650" spc="-322" b="1">
                <a:latin typeface="Arial"/>
                <a:cs typeface="Arial"/>
              </a:rPr>
              <a:t>a</a:t>
            </a:r>
            <a:r>
              <a:rPr dirty="0" sz="800" spc="-215">
                <a:latin typeface="Garuda"/>
                <a:cs typeface="Garuda"/>
              </a:rPr>
              <a:t>te</a:t>
            </a:r>
            <a:r>
              <a:rPr dirty="0" baseline="17676" sz="1650" spc="-322" b="1">
                <a:latin typeface="Arial"/>
                <a:cs typeface="Arial"/>
              </a:rPr>
              <a:t>c</a:t>
            </a:r>
            <a:r>
              <a:rPr dirty="0" sz="800" spc="-215">
                <a:latin typeface="Garuda"/>
                <a:cs typeface="Garuda"/>
              </a:rPr>
              <a:t>r</a:t>
            </a:r>
            <a:r>
              <a:rPr dirty="0" baseline="17676" sz="1650" spc="-322" b="1">
                <a:latin typeface="Arial"/>
                <a:cs typeface="Arial"/>
              </a:rPr>
              <a:t>l</a:t>
            </a:r>
            <a:r>
              <a:rPr dirty="0" sz="800" spc="-215">
                <a:latin typeface="Garuda"/>
                <a:cs typeface="Garuda"/>
              </a:rPr>
              <a:t>ia</a:t>
            </a:r>
            <a:r>
              <a:rPr dirty="0" baseline="17676" sz="1650" spc="-322" b="1">
                <a:latin typeface="Arial"/>
                <a:cs typeface="Arial"/>
              </a:rPr>
              <a:t>e</a:t>
            </a:r>
            <a:r>
              <a:rPr dirty="0" sz="800" spc="-215">
                <a:latin typeface="Garuda"/>
                <a:cs typeface="Garuda"/>
              </a:rPr>
              <a:t>ls</a:t>
            </a:r>
            <a:r>
              <a:rPr dirty="0" baseline="17676" sz="1650" spc="-322" b="1">
                <a:latin typeface="Arial"/>
                <a:cs typeface="Arial"/>
              </a:rPr>
              <a:t>D</a:t>
            </a:r>
            <a:r>
              <a:rPr dirty="0" sz="800" spc="-215">
                <a:latin typeface="Garuda"/>
                <a:cs typeface="Garuda"/>
              </a:rPr>
              <a:t>ar</a:t>
            </a:r>
            <a:r>
              <a:rPr dirty="0" baseline="17676" sz="1650" spc="-322" b="1">
                <a:latin typeface="Arial"/>
                <a:cs typeface="Arial"/>
              </a:rPr>
              <a:t>a</a:t>
            </a:r>
            <a:r>
              <a:rPr dirty="0" sz="800" spc="-215">
                <a:latin typeface="Garuda"/>
                <a:cs typeface="Garuda"/>
              </a:rPr>
              <a:t>e</a:t>
            </a:r>
            <a:r>
              <a:rPr dirty="0" baseline="17676" sz="1650" spc="-322" b="1">
                <a:latin typeface="Arial"/>
                <a:cs typeface="Arial"/>
              </a:rPr>
              <a:t>t</a:t>
            </a:r>
            <a:r>
              <a:rPr dirty="0" sz="800" spc="-215">
                <a:latin typeface="Garuda"/>
                <a:cs typeface="Garuda"/>
              </a:rPr>
              <a:t>p</a:t>
            </a:r>
            <a:r>
              <a:rPr dirty="0" baseline="17676" sz="1650" spc="-322" b="1">
                <a:latin typeface="Arial"/>
                <a:cs typeface="Arial"/>
              </a:rPr>
              <a:t>a</a:t>
            </a:r>
            <a:r>
              <a:rPr dirty="0" sz="800" spc="-215">
                <a:latin typeface="Garuda"/>
                <a:cs typeface="Garuda"/>
              </a:rPr>
              <a:t>ro</a:t>
            </a:r>
            <a:r>
              <a:rPr dirty="0" baseline="17676" sz="1650" spc="-322" b="1">
                <a:latin typeface="Arial"/>
                <a:cs typeface="Arial"/>
              </a:rPr>
              <a:t>b</a:t>
            </a:r>
            <a:r>
              <a:rPr dirty="0" sz="800" spc="-215">
                <a:latin typeface="Garuda"/>
                <a:cs typeface="Garuda"/>
              </a:rPr>
              <a:t>v</a:t>
            </a:r>
            <a:r>
              <a:rPr dirty="0" baseline="17676" sz="1650" spc="-322" b="1">
                <a:latin typeface="Arial"/>
                <a:cs typeface="Arial"/>
              </a:rPr>
              <a:t>a</a:t>
            </a:r>
            <a:r>
              <a:rPr dirty="0" sz="800" spc="-215">
                <a:latin typeface="Garuda"/>
                <a:cs typeface="Garuda"/>
              </a:rPr>
              <a:t>id</a:t>
            </a:r>
            <a:r>
              <a:rPr dirty="0" baseline="17676" sz="1650" spc="-322" b="1">
                <a:latin typeface="Arial"/>
                <a:cs typeface="Arial"/>
              </a:rPr>
              <a:t>s</a:t>
            </a:r>
            <a:r>
              <a:rPr dirty="0" sz="800" spc="-215">
                <a:latin typeface="Garuda"/>
                <a:cs typeface="Garuda"/>
              </a:rPr>
              <a:t>ed</a:t>
            </a:r>
            <a:r>
              <a:rPr dirty="0" baseline="17676" sz="1650" spc="-322" b="1">
                <a:latin typeface="Arial"/>
                <a:cs typeface="Arial"/>
              </a:rPr>
              <a:t>e</a:t>
            </a:r>
            <a:r>
              <a:rPr dirty="0" sz="800" spc="-215">
                <a:latin typeface="Garuda"/>
                <a:cs typeface="Garuda"/>
              </a:rPr>
              <a:t>fo</a:t>
            </a:r>
            <a:r>
              <a:rPr dirty="0" baseline="17676" sz="1650" spc="-322" b="1">
                <a:latin typeface="Arial"/>
                <a:cs typeface="Arial"/>
              </a:rPr>
              <a:t>1</a:t>
            </a:r>
            <a:r>
              <a:rPr dirty="0" sz="800" spc="-215">
                <a:latin typeface="Garuda"/>
                <a:cs typeface="Garuda"/>
              </a:rPr>
              <a:t>r</a:t>
            </a:r>
            <a:r>
              <a:rPr dirty="0" baseline="17676" sz="1650" spc="-322" b="1">
                <a:latin typeface="Arial"/>
                <a:cs typeface="Arial"/>
              </a:rPr>
              <a:t>0</a:t>
            </a:r>
            <a:r>
              <a:rPr dirty="0" sz="800" spc="-215">
                <a:latin typeface="Garuda"/>
                <a:cs typeface="Garuda"/>
              </a:rPr>
              <a:t>W</a:t>
            </a:r>
            <a:r>
              <a:rPr dirty="0" baseline="17676" sz="1650" spc="-322" b="1" i="1">
                <a:latin typeface="Arial"/>
                <a:cs typeface="Arial"/>
              </a:rPr>
              <a:t>g</a:t>
            </a:r>
            <a:r>
              <a:rPr dirty="0" sz="800" spc="-215">
                <a:latin typeface="Garuda"/>
                <a:cs typeface="Garuda"/>
              </a:rPr>
              <a:t>D</a:t>
            </a:r>
            <a:r>
              <a:rPr dirty="0" baseline="17676" sz="1650" spc="-322" b="1">
                <a:latin typeface="Arial"/>
                <a:cs typeface="Arial"/>
              </a:rPr>
              <a:t>:</a:t>
            </a:r>
            <a:r>
              <a:rPr dirty="0" sz="800" spc="-215">
                <a:latin typeface="Garuda"/>
                <a:cs typeface="Garuda"/>
              </a:rPr>
              <a:t>P</a:t>
            </a:r>
            <a:r>
              <a:rPr dirty="0" baseline="17676" sz="1650" spc="-322" b="1">
                <a:latin typeface="Arial"/>
                <a:cs typeface="Arial"/>
              </a:rPr>
              <a:t>S</a:t>
            </a:r>
            <a:r>
              <a:rPr dirty="0" sz="800" spc="-215">
                <a:latin typeface="Garuda"/>
                <a:cs typeface="Garuda"/>
              </a:rPr>
              <a:t>in</a:t>
            </a:r>
            <a:r>
              <a:rPr dirty="0" baseline="17676" sz="1650" spc="-322" b="1">
                <a:latin typeface="Arial"/>
                <a:cs typeface="Arial"/>
              </a:rPr>
              <a:t>Q</a:t>
            </a:r>
            <a:r>
              <a:rPr dirty="0" sz="800" spc="-215">
                <a:latin typeface="Garuda"/>
                <a:cs typeface="Garuda"/>
              </a:rPr>
              <a:t>-c</a:t>
            </a:r>
            <a:r>
              <a:rPr dirty="0" baseline="17676" sz="1650" spc="-322" b="1">
                <a:latin typeface="Arial"/>
                <a:cs typeface="Arial"/>
              </a:rPr>
              <a:t>L</a:t>
            </a:r>
            <a:r>
              <a:rPr dirty="0" sz="800" spc="-215">
                <a:latin typeface="Garuda"/>
                <a:cs typeface="Garuda"/>
              </a:rPr>
              <a:t>las</a:t>
            </a:r>
            <a:r>
              <a:rPr dirty="0" baseline="17676" sz="1650" spc="-322" b="1">
                <a:latin typeface="Arial"/>
                <a:cs typeface="Arial"/>
              </a:rPr>
              <a:t>F</a:t>
            </a:r>
            <a:r>
              <a:rPr dirty="0" sz="800" spc="-215">
                <a:latin typeface="Garuda"/>
                <a:cs typeface="Garuda"/>
              </a:rPr>
              <a:t>s </a:t>
            </a:r>
            <a:r>
              <a:rPr dirty="0" baseline="17676" sz="1650" spc="-382" b="1">
                <a:latin typeface="Arial"/>
                <a:cs typeface="Arial"/>
              </a:rPr>
              <a:t>u</a:t>
            </a:r>
            <a:r>
              <a:rPr dirty="0" sz="800" spc="-254">
                <a:latin typeface="Garuda"/>
                <a:cs typeface="Garuda"/>
              </a:rPr>
              <a:t>us</a:t>
            </a:r>
            <a:r>
              <a:rPr dirty="0" baseline="17676" sz="1650" spc="-382" b="1">
                <a:latin typeface="Arial"/>
                <a:cs typeface="Arial"/>
              </a:rPr>
              <a:t>n</a:t>
            </a:r>
            <a:r>
              <a:rPr dirty="0" sz="800" spc="-254">
                <a:latin typeface="Garuda"/>
                <a:cs typeface="Garuda"/>
              </a:rPr>
              <a:t>e</a:t>
            </a:r>
            <a:r>
              <a:rPr dirty="0" baseline="17676" sz="1650" spc="-382" b="1">
                <a:latin typeface="Arial"/>
                <a:cs typeface="Arial"/>
              </a:rPr>
              <a:t>d</a:t>
            </a:r>
            <a:r>
              <a:rPr dirty="0" sz="800" spc="-254">
                <a:latin typeface="Garuda"/>
                <a:cs typeface="Garuda"/>
              </a:rPr>
              <a:t>o</a:t>
            </a:r>
            <a:r>
              <a:rPr dirty="0" baseline="17676" sz="1650" spc="-382" b="1">
                <a:latin typeface="Arial"/>
                <a:cs typeface="Arial"/>
              </a:rPr>
              <a:t>a</a:t>
            </a:r>
            <a:r>
              <a:rPr dirty="0" sz="800" spc="-254">
                <a:latin typeface="Garuda"/>
                <a:cs typeface="Garuda"/>
              </a:rPr>
              <a:t>nl</a:t>
            </a:r>
            <a:r>
              <a:rPr dirty="0" baseline="17676" sz="1650" spc="-382" b="1">
                <a:latin typeface="Arial"/>
                <a:cs typeface="Arial"/>
              </a:rPr>
              <a:t>m</a:t>
            </a:r>
            <a:r>
              <a:rPr dirty="0" sz="800" spc="-254">
                <a:latin typeface="Garuda"/>
                <a:cs typeface="Garuda"/>
              </a:rPr>
              <a:t>y. </a:t>
            </a:r>
            <a:r>
              <a:rPr dirty="0" sz="800" spc="-185">
                <a:latin typeface="Garuda"/>
                <a:cs typeface="Garuda"/>
              </a:rPr>
              <a:t>C</a:t>
            </a:r>
            <a:r>
              <a:rPr dirty="0" baseline="17676" sz="1650" spc="-277" b="1">
                <a:latin typeface="Arial"/>
                <a:cs typeface="Arial"/>
              </a:rPr>
              <a:t>e</a:t>
            </a:r>
            <a:r>
              <a:rPr dirty="0" sz="800" spc="-185">
                <a:latin typeface="Garuda"/>
                <a:cs typeface="Garuda"/>
              </a:rPr>
              <a:t>o</a:t>
            </a:r>
            <a:r>
              <a:rPr dirty="0" baseline="17676" sz="1650" spc="-277" b="1">
                <a:latin typeface="Arial"/>
                <a:cs typeface="Arial"/>
              </a:rPr>
              <a:t>n</a:t>
            </a:r>
            <a:r>
              <a:rPr dirty="0" sz="800" spc="-185">
                <a:latin typeface="Garuda"/>
                <a:cs typeface="Garuda"/>
              </a:rPr>
              <a:t>p</a:t>
            </a:r>
            <a:r>
              <a:rPr dirty="0" baseline="17676" sz="1650" spc="-277" b="1">
                <a:latin typeface="Arial"/>
                <a:cs typeface="Arial"/>
              </a:rPr>
              <a:t>t</a:t>
            </a:r>
            <a:r>
              <a:rPr dirty="0" sz="800" spc="-185">
                <a:latin typeface="Garuda"/>
                <a:cs typeface="Garuda"/>
              </a:rPr>
              <a:t>y</a:t>
            </a:r>
            <a:r>
              <a:rPr dirty="0" baseline="17676" sz="1650" spc="-277" b="1">
                <a:latin typeface="Arial"/>
                <a:cs typeface="Arial"/>
              </a:rPr>
              <a:t>a</a:t>
            </a:r>
            <a:r>
              <a:rPr dirty="0" sz="800" spc="-185">
                <a:latin typeface="Garuda"/>
                <a:cs typeface="Garuda"/>
              </a:rPr>
              <a:t>in</a:t>
            </a:r>
            <a:r>
              <a:rPr dirty="0" baseline="17676" sz="1650" spc="-277" b="1">
                <a:latin typeface="Arial"/>
                <a:cs typeface="Arial"/>
              </a:rPr>
              <a:t>l</a:t>
            </a:r>
            <a:r>
              <a:rPr dirty="0" sz="800" spc="-185">
                <a:latin typeface="Garuda"/>
                <a:cs typeface="Garuda"/>
              </a:rPr>
              <a:t>g</a:t>
            </a:r>
            <a:r>
              <a:rPr dirty="0" baseline="17676" sz="1650" spc="-277" b="1">
                <a:latin typeface="Arial"/>
                <a:cs typeface="Arial"/>
              </a:rPr>
              <a:t>s</a:t>
            </a:r>
            <a:r>
              <a:rPr dirty="0" sz="800" spc="-185">
                <a:latin typeface="Garuda"/>
                <a:cs typeface="Garuda"/>
              </a:rPr>
              <a:t>e</a:t>
            </a:r>
            <a:r>
              <a:rPr dirty="0" baseline="17676" sz="1650" spc="-277" b="1">
                <a:latin typeface="Arial"/>
                <a:cs typeface="Arial"/>
              </a:rPr>
              <a:t>I</a:t>
            </a:r>
            <a:r>
              <a:rPr dirty="0" sz="800" spc="-185">
                <a:latin typeface="Garuda"/>
                <a:cs typeface="Garuda"/>
              </a:rPr>
              <a:t>Kit </a:t>
            </a:r>
            <a:r>
              <a:rPr dirty="0" sz="800" spc="-120">
                <a:latin typeface="Garuda"/>
                <a:cs typeface="Garuda"/>
              </a:rPr>
              <a:t>m</a:t>
            </a:r>
            <a:r>
              <a:rPr dirty="0" baseline="17676" sz="1650" spc="-179" b="1">
                <a:latin typeface="Arial"/>
                <a:cs typeface="Arial"/>
              </a:rPr>
              <a:t>A</a:t>
            </a:r>
            <a:r>
              <a:rPr dirty="0" sz="800" spc="-120">
                <a:latin typeface="Garuda"/>
                <a:cs typeface="Garuda"/>
              </a:rPr>
              <a:t>at</a:t>
            </a:r>
            <a:r>
              <a:rPr dirty="0" baseline="17676" sz="1650" spc="-179" b="1">
                <a:latin typeface="Arial"/>
                <a:cs typeface="Arial"/>
              </a:rPr>
              <a:t>-</a:t>
            </a:r>
            <a:r>
              <a:rPr dirty="0" sz="800" spc="-120">
                <a:latin typeface="Garuda"/>
                <a:cs typeface="Garuda"/>
              </a:rPr>
              <a:t>er</a:t>
            </a:r>
            <a:r>
              <a:rPr dirty="0" baseline="17676" sz="1650" spc="-179" b="1">
                <a:latin typeface="Arial"/>
                <a:cs typeface="Arial"/>
              </a:rPr>
              <a:t>7</a:t>
            </a:r>
            <a:r>
              <a:rPr dirty="0" sz="800" spc="-120">
                <a:latin typeface="Garuda"/>
                <a:cs typeface="Garuda"/>
              </a:rPr>
              <a:t>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40">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838962" y="2996183"/>
            <a:ext cx="6323330" cy="513715"/>
          </a:xfrm>
          <a:prstGeom prst="rect">
            <a:avLst/>
          </a:prstGeom>
          <a:ln w="12191">
            <a:solidFill>
              <a:srgbClr val="000000"/>
            </a:solidFill>
          </a:ln>
        </p:spPr>
        <p:txBody>
          <a:bodyPr wrap="square" lIns="0" tIns="13335" rIns="0" bIns="0" rtlCol="0" vert="horz">
            <a:spAutoFit/>
          </a:bodyPr>
          <a:lstStyle/>
          <a:p>
            <a:pPr marL="74930" marR="3808729">
              <a:lnSpc>
                <a:spcPts val="1240"/>
              </a:lnSpc>
              <a:spcBef>
                <a:spcPts val="105"/>
              </a:spcBef>
              <a:tabLst>
                <a:tab pos="829310" algn="l"/>
              </a:tabLst>
            </a:pPr>
            <a:r>
              <a:rPr dirty="0" sz="1100" spc="-5">
                <a:latin typeface="Courier New"/>
                <a:cs typeface="Courier New"/>
              </a:rPr>
              <a:t>SELECT	last_name, hire_date  FROM	employees</a:t>
            </a:r>
            <a:endParaRPr sz="1100">
              <a:latin typeface="Courier New"/>
              <a:cs typeface="Courier New"/>
            </a:endParaRPr>
          </a:p>
          <a:p>
            <a:pPr marL="74930">
              <a:lnSpc>
                <a:spcPts val="1235"/>
              </a:lnSpc>
              <a:tabLst>
                <a:tab pos="829310" algn="l"/>
              </a:tabLst>
            </a:pPr>
            <a:r>
              <a:rPr dirty="0" sz="1100" spc="-5">
                <a:latin typeface="Courier New"/>
                <a:cs typeface="Courier New"/>
              </a:rPr>
              <a:t>WHERE	hire_date LIKE</a:t>
            </a:r>
            <a:r>
              <a:rPr dirty="0" sz="1100">
                <a:latin typeface="Courier New"/>
                <a:cs typeface="Courier New"/>
              </a:rPr>
              <a:t> </a:t>
            </a:r>
            <a:r>
              <a:rPr dirty="0" sz="1100" spc="-5">
                <a:latin typeface="Courier New"/>
                <a:cs typeface="Courier New"/>
              </a:rPr>
              <a:t>'%94';</a:t>
            </a:r>
            <a:endParaRPr sz="1100">
              <a:latin typeface="Courier New"/>
              <a:cs typeface="Courier New"/>
            </a:endParaRPr>
          </a:p>
        </p:txBody>
      </p:sp>
      <p:sp>
        <p:nvSpPr>
          <p:cNvPr id="11" name="object 11"/>
          <p:cNvSpPr txBox="1"/>
          <p:nvPr/>
        </p:nvSpPr>
        <p:spPr>
          <a:xfrm>
            <a:off x="901700" y="3643376"/>
            <a:ext cx="5602605" cy="383540"/>
          </a:xfrm>
          <a:prstGeom prst="rect">
            <a:avLst/>
          </a:prstGeom>
        </p:spPr>
        <p:txBody>
          <a:bodyPr wrap="square" lIns="0" tIns="24765" rIns="0" bIns="0" rtlCol="0" vert="horz">
            <a:spAutoFit/>
          </a:bodyPr>
          <a:lstStyle/>
          <a:p>
            <a:pPr marL="241300" marR="5715" indent="-228600">
              <a:lnSpc>
                <a:spcPts val="1380"/>
              </a:lnSpc>
              <a:spcBef>
                <a:spcPts val="195"/>
              </a:spcBef>
            </a:pPr>
            <a:r>
              <a:rPr dirty="0" sz="1200">
                <a:latin typeface="Times New Roman"/>
                <a:cs typeface="Times New Roman"/>
              </a:rPr>
              <a:t>8. Create a </a:t>
            </a:r>
            <a:r>
              <a:rPr dirty="0" sz="1200" spc="-5">
                <a:latin typeface="Times New Roman"/>
                <a:cs typeface="Times New Roman"/>
              </a:rPr>
              <a:t>report </a:t>
            </a:r>
            <a:r>
              <a:rPr dirty="0" sz="1200">
                <a:latin typeface="Times New Roman"/>
                <a:cs typeface="Times New Roman"/>
              </a:rPr>
              <a:t>to </a:t>
            </a:r>
            <a:r>
              <a:rPr dirty="0" sz="1200" spc="-5">
                <a:latin typeface="Times New Roman"/>
                <a:cs typeface="Times New Roman"/>
              </a:rPr>
              <a:t>display </a:t>
            </a:r>
            <a:r>
              <a:rPr dirty="0" sz="1200">
                <a:latin typeface="Times New Roman"/>
                <a:cs typeface="Times New Roman"/>
              </a:rPr>
              <a:t>the </a:t>
            </a:r>
            <a:r>
              <a:rPr dirty="0" sz="1200" spc="-5">
                <a:latin typeface="Times New Roman"/>
                <a:cs typeface="Times New Roman"/>
              </a:rPr>
              <a:t>last name </a:t>
            </a:r>
            <a:r>
              <a:rPr dirty="0" sz="1200">
                <a:latin typeface="Times New Roman"/>
                <a:cs typeface="Times New Roman"/>
              </a:rPr>
              <a:t>and job title of all </a:t>
            </a:r>
            <a:r>
              <a:rPr dirty="0" sz="1200" spc="-5">
                <a:latin typeface="Times New Roman"/>
                <a:cs typeface="Times New Roman"/>
              </a:rPr>
              <a:t>employees </a:t>
            </a:r>
            <a:r>
              <a:rPr dirty="0" sz="1200">
                <a:latin typeface="Times New Roman"/>
                <a:cs typeface="Times New Roman"/>
              </a:rPr>
              <a:t>who do not have a  </a:t>
            </a:r>
            <a:r>
              <a:rPr dirty="0" sz="1200" spc="-5">
                <a:latin typeface="Times New Roman"/>
                <a:cs typeface="Times New Roman"/>
              </a:rPr>
              <a:t>manager.</a:t>
            </a:r>
            <a:endParaRPr sz="1200">
              <a:latin typeface="Times New Roman"/>
              <a:cs typeface="Times New Roman"/>
            </a:endParaRPr>
          </a:p>
        </p:txBody>
      </p:sp>
      <p:sp>
        <p:nvSpPr>
          <p:cNvPr id="12" name="object 12"/>
          <p:cNvSpPr txBox="1"/>
          <p:nvPr/>
        </p:nvSpPr>
        <p:spPr>
          <a:xfrm>
            <a:off x="838962" y="4101084"/>
            <a:ext cx="6323330" cy="513715"/>
          </a:xfrm>
          <a:prstGeom prst="rect">
            <a:avLst/>
          </a:prstGeom>
          <a:ln w="12191">
            <a:solidFill>
              <a:srgbClr val="000000"/>
            </a:solidFill>
          </a:ln>
        </p:spPr>
        <p:txBody>
          <a:bodyPr wrap="square" lIns="0" tIns="13335" rIns="0" bIns="0" rtlCol="0" vert="horz">
            <a:spAutoFit/>
          </a:bodyPr>
          <a:lstStyle/>
          <a:p>
            <a:pPr marL="74930" marR="4060190">
              <a:lnSpc>
                <a:spcPts val="1240"/>
              </a:lnSpc>
              <a:spcBef>
                <a:spcPts val="105"/>
              </a:spcBef>
              <a:tabLst>
                <a:tab pos="829310" algn="l"/>
              </a:tabLst>
            </a:pPr>
            <a:r>
              <a:rPr dirty="0" sz="1100" spc="-5">
                <a:latin typeface="Courier New"/>
                <a:cs typeface="Courier New"/>
              </a:rPr>
              <a:t>SELECT	last_name,</a:t>
            </a:r>
            <a:r>
              <a:rPr dirty="0" sz="1100" spc="-40">
                <a:latin typeface="Courier New"/>
                <a:cs typeface="Courier New"/>
              </a:rPr>
              <a:t> </a:t>
            </a:r>
            <a:r>
              <a:rPr dirty="0" sz="1100" spc="-5">
                <a:latin typeface="Courier New"/>
                <a:cs typeface="Courier New"/>
              </a:rPr>
              <a:t>job_id  FROM	employees</a:t>
            </a:r>
            <a:endParaRPr sz="1100">
              <a:latin typeface="Courier New"/>
              <a:cs typeface="Courier New"/>
            </a:endParaRPr>
          </a:p>
          <a:p>
            <a:pPr marL="74930">
              <a:lnSpc>
                <a:spcPts val="1235"/>
              </a:lnSpc>
              <a:tabLst>
                <a:tab pos="829310" algn="l"/>
              </a:tabLst>
            </a:pPr>
            <a:r>
              <a:rPr dirty="0" sz="1100" spc="-5">
                <a:latin typeface="Courier New"/>
                <a:cs typeface="Courier New"/>
              </a:rPr>
              <a:t>WHERE	manager_id IS</a:t>
            </a:r>
            <a:r>
              <a:rPr dirty="0" sz="1100">
                <a:latin typeface="Courier New"/>
                <a:cs typeface="Courier New"/>
              </a:rPr>
              <a:t> </a:t>
            </a:r>
            <a:r>
              <a:rPr dirty="0" sz="1100" spc="-5">
                <a:latin typeface="Courier New"/>
                <a:cs typeface="Courier New"/>
              </a:rPr>
              <a:t>NULL;</a:t>
            </a:r>
            <a:endParaRPr sz="1100">
              <a:latin typeface="Courier New"/>
              <a:cs typeface="Courier New"/>
            </a:endParaRPr>
          </a:p>
        </p:txBody>
      </p:sp>
      <p:sp>
        <p:nvSpPr>
          <p:cNvPr id="13" name="object 13"/>
          <p:cNvSpPr txBox="1"/>
          <p:nvPr/>
        </p:nvSpPr>
        <p:spPr>
          <a:xfrm>
            <a:off x="901700" y="4748276"/>
            <a:ext cx="5942965"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9. </a:t>
            </a:r>
            <a:r>
              <a:rPr dirty="0" sz="1200" spc="-5">
                <a:latin typeface="Times New Roman"/>
                <a:cs typeface="Times New Roman"/>
              </a:rPr>
              <a:t>Display </a:t>
            </a:r>
            <a:r>
              <a:rPr dirty="0" sz="1200">
                <a:latin typeface="Times New Roman"/>
                <a:cs typeface="Times New Roman"/>
              </a:rPr>
              <a:t>the last </a:t>
            </a:r>
            <a:r>
              <a:rPr dirty="0" sz="1200" spc="-5">
                <a:latin typeface="Times New Roman"/>
                <a:cs typeface="Times New Roman"/>
              </a:rPr>
              <a:t>name, salary, </a:t>
            </a:r>
            <a:r>
              <a:rPr dirty="0" sz="1200">
                <a:latin typeface="Times New Roman"/>
                <a:cs typeface="Times New Roman"/>
              </a:rPr>
              <a:t>and commission for all </a:t>
            </a:r>
            <a:r>
              <a:rPr dirty="0" sz="1200" spc="-5">
                <a:latin typeface="Times New Roman"/>
                <a:cs typeface="Times New Roman"/>
              </a:rPr>
              <a:t>employees </a:t>
            </a:r>
            <a:r>
              <a:rPr dirty="0" sz="1200">
                <a:latin typeface="Times New Roman"/>
                <a:cs typeface="Times New Roman"/>
              </a:rPr>
              <a:t>who earn </a:t>
            </a:r>
            <a:r>
              <a:rPr dirty="0" sz="1200" spc="-5">
                <a:latin typeface="Times New Roman"/>
                <a:cs typeface="Times New Roman"/>
              </a:rPr>
              <a:t>commissions. </a:t>
            </a:r>
            <a:r>
              <a:rPr dirty="0" sz="1200">
                <a:latin typeface="Times New Roman"/>
                <a:cs typeface="Times New Roman"/>
              </a:rPr>
              <a:t>Sort  data in descending order of </a:t>
            </a:r>
            <a:r>
              <a:rPr dirty="0" sz="1200" spc="-5">
                <a:latin typeface="Times New Roman"/>
                <a:cs typeface="Times New Roman"/>
              </a:rPr>
              <a:t>salary </a:t>
            </a:r>
            <a:r>
              <a:rPr dirty="0" sz="1200">
                <a:latin typeface="Times New Roman"/>
                <a:cs typeface="Times New Roman"/>
              </a:rPr>
              <a:t>and</a:t>
            </a:r>
            <a:r>
              <a:rPr dirty="0" sz="1200" spc="-5">
                <a:latin typeface="Times New Roman"/>
                <a:cs typeface="Times New Roman"/>
              </a:rPr>
              <a:t> commissions.</a:t>
            </a:r>
            <a:endParaRPr sz="1200">
              <a:latin typeface="Times New Roman"/>
              <a:cs typeface="Times New Roman"/>
            </a:endParaRPr>
          </a:p>
        </p:txBody>
      </p:sp>
      <p:sp>
        <p:nvSpPr>
          <p:cNvPr id="14" name="object 14"/>
          <p:cNvSpPr txBox="1"/>
          <p:nvPr/>
        </p:nvSpPr>
        <p:spPr>
          <a:xfrm>
            <a:off x="838962" y="5205984"/>
            <a:ext cx="6323330" cy="671830"/>
          </a:xfrm>
          <a:prstGeom prst="rect">
            <a:avLst/>
          </a:prstGeom>
          <a:ln w="12191">
            <a:solidFill>
              <a:srgbClr val="000000"/>
            </a:solidFill>
          </a:ln>
        </p:spPr>
        <p:txBody>
          <a:bodyPr wrap="square" lIns="0" tIns="13335" rIns="0" bIns="0" rtlCol="0" vert="horz">
            <a:spAutoFit/>
          </a:bodyPr>
          <a:lstStyle/>
          <a:p>
            <a:pPr marL="74930" marR="2719070">
              <a:lnSpc>
                <a:spcPts val="1240"/>
              </a:lnSpc>
              <a:spcBef>
                <a:spcPts val="105"/>
              </a:spcBef>
              <a:tabLst>
                <a:tab pos="829310" algn="l"/>
              </a:tabLst>
            </a:pPr>
            <a:r>
              <a:rPr dirty="0" sz="1100" spc="-5">
                <a:latin typeface="Courier New"/>
                <a:cs typeface="Courier New"/>
              </a:rPr>
              <a:t>SELECT	last_name, salary, commission_pct  FROM	employees</a:t>
            </a:r>
            <a:endParaRPr sz="1100">
              <a:latin typeface="Courier New"/>
              <a:cs typeface="Courier New"/>
            </a:endParaRPr>
          </a:p>
          <a:p>
            <a:pPr marL="74930">
              <a:lnSpc>
                <a:spcPts val="1185"/>
              </a:lnSpc>
              <a:tabLst>
                <a:tab pos="829310" algn="l"/>
              </a:tabLst>
            </a:pPr>
            <a:r>
              <a:rPr dirty="0" sz="1100" spc="-5">
                <a:latin typeface="Courier New"/>
                <a:cs typeface="Courier New"/>
              </a:rPr>
              <a:t>WHERE	commission_pct IS NOT</a:t>
            </a:r>
            <a:r>
              <a:rPr dirty="0" sz="1100" spc="5">
                <a:latin typeface="Courier New"/>
                <a:cs typeface="Courier New"/>
              </a:rPr>
              <a:t> </a:t>
            </a:r>
            <a:r>
              <a:rPr dirty="0" sz="1100" spc="-5">
                <a:latin typeface="Courier New"/>
                <a:cs typeface="Courier New"/>
              </a:rPr>
              <a:t>NULL</a:t>
            </a:r>
            <a:endParaRPr sz="1100">
              <a:latin typeface="Courier New"/>
              <a:cs typeface="Courier New"/>
            </a:endParaRPr>
          </a:p>
          <a:p>
            <a:pPr marL="74930">
              <a:lnSpc>
                <a:spcPts val="1290"/>
              </a:lnSpc>
            </a:pPr>
            <a:r>
              <a:rPr dirty="0" sz="1100" spc="-5">
                <a:latin typeface="Courier New"/>
                <a:cs typeface="Courier New"/>
              </a:rPr>
              <a:t>ORDER BY salary DESC, commission_pct</a:t>
            </a:r>
            <a:r>
              <a:rPr dirty="0" sz="1100" spc="20">
                <a:latin typeface="Courier New"/>
                <a:cs typeface="Courier New"/>
              </a:rPr>
              <a:t> </a:t>
            </a:r>
            <a:r>
              <a:rPr dirty="0" sz="1100" spc="-5">
                <a:latin typeface="Courier New"/>
                <a:cs typeface="Courier New"/>
              </a:rPr>
              <a:t>DESC;</a:t>
            </a:r>
            <a:endParaRPr sz="1100">
              <a:latin typeface="Courier New"/>
              <a:cs typeface="Courier New"/>
            </a:endParaRPr>
          </a:p>
        </p:txBody>
      </p:sp>
      <p:sp>
        <p:nvSpPr>
          <p:cNvPr id="15" name="object 15"/>
          <p:cNvSpPr txBox="1"/>
          <p:nvPr/>
        </p:nvSpPr>
        <p:spPr>
          <a:xfrm>
            <a:off x="901700" y="6010909"/>
            <a:ext cx="5770880" cy="915035"/>
          </a:xfrm>
          <a:prstGeom prst="rect">
            <a:avLst/>
          </a:prstGeom>
        </p:spPr>
        <p:txBody>
          <a:bodyPr wrap="square" lIns="0" tIns="18415" rIns="0" bIns="0" rtlCol="0" vert="horz">
            <a:spAutoFit/>
          </a:bodyPr>
          <a:lstStyle/>
          <a:p>
            <a:pPr marL="241300" marR="5080" indent="-228600">
              <a:lnSpc>
                <a:spcPct val="96600"/>
              </a:lnSpc>
              <a:spcBef>
                <a:spcPts val="145"/>
              </a:spcBef>
            </a:pPr>
            <a:r>
              <a:rPr dirty="0" sz="1200">
                <a:latin typeface="Times New Roman"/>
                <a:cs typeface="Times New Roman"/>
              </a:rPr>
              <a:t>10. </a:t>
            </a:r>
            <a:r>
              <a:rPr dirty="0" sz="1200" spc="-5">
                <a:latin typeface="Times New Roman"/>
                <a:cs typeface="Times New Roman"/>
              </a:rPr>
              <a:t>Members </a:t>
            </a:r>
            <a:r>
              <a:rPr dirty="0" sz="1200">
                <a:latin typeface="Times New Roman"/>
                <a:cs typeface="Times New Roman"/>
              </a:rPr>
              <a:t>of the HR </a:t>
            </a:r>
            <a:r>
              <a:rPr dirty="0" sz="1200" spc="-5">
                <a:latin typeface="Times New Roman"/>
                <a:cs typeface="Times New Roman"/>
              </a:rPr>
              <a:t>department </a:t>
            </a:r>
            <a:r>
              <a:rPr dirty="0" sz="1200">
                <a:latin typeface="Times New Roman"/>
                <a:cs typeface="Times New Roman"/>
              </a:rPr>
              <a:t>want to have </a:t>
            </a:r>
            <a:r>
              <a:rPr dirty="0" sz="1200" spc="-5">
                <a:latin typeface="Times New Roman"/>
                <a:cs typeface="Times New Roman"/>
              </a:rPr>
              <a:t>more </a:t>
            </a:r>
            <a:r>
              <a:rPr dirty="0" sz="1200">
                <a:latin typeface="Times New Roman"/>
                <a:cs typeface="Times New Roman"/>
              </a:rPr>
              <a:t>flexibility with the queries that you are  </a:t>
            </a:r>
            <a:r>
              <a:rPr dirty="0" sz="1200" spc="-5">
                <a:latin typeface="Times New Roman"/>
                <a:cs typeface="Times New Roman"/>
              </a:rPr>
              <a:t>writing. </a:t>
            </a:r>
            <a:r>
              <a:rPr dirty="0" sz="1200">
                <a:latin typeface="Times New Roman"/>
                <a:cs typeface="Times New Roman"/>
              </a:rPr>
              <a:t>They </a:t>
            </a:r>
            <a:r>
              <a:rPr dirty="0" sz="1200" spc="-5">
                <a:latin typeface="Times New Roman"/>
                <a:cs typeface="Times New Roman"/>
              </a:rPr>
              <a:t>would </a:t>
            </a:r>
            <a:r>
              <a:rPr dirty="0" sz="1200">
                <a:latin typeface="Times New Roman"/>
                <a:cs typeface="Times New Roman"/>
              </a:rPr>
              <a:t>like a report that displays the last </a:t>
            </a:r>
            <a:r>
              <a:rPr dirty="0" sz="1200" spc="-5">
                <a:latin typeface="Times New Roman"/>
                <a:cs typeface="Times New Roman"/>
              </a:rPr>
              <a:t>name </a:t>
            </a:r>
            <a:r>
              <a:rPr dirty="0" sz="1200">
                <a:latin typeface="Times New Roman"/>
                <a:cs typeface="Times New Roman"/>
              </a:rPr>
              <a:t>and </a:t>
            </a:r>
            <a:r>
              <a:rPr dirty="0" sz="1200" spc="-5">
                <a:latin typeface="Times New Roman"/>
                <a:cs typeface="Times New Roman"/>
              </a:rPr>
              <a:t>salary </a:t>
            </a:r>
            <a:r>
              <a:rPr dirty="0" sz="1200">
                <a:latin typeface="Times New Roman"/>
                <a:cs typeface="Times New Roman"/>
              </a:rPr>
              <a:t>of </a:t>
            </a:r>
            <a:r>
              <a:rPr dirty="0" sz="1200" spc="-5">
                <a:latin typeface="Times New Roman"/>
                <a:cs typeface="Times New Roman"/>
              </a:rPr>
              <a:t>employees who  </a:t>
            </a:r>
            <a:r>
              <a:rPr dirty="0" sz="1200">
                <a:latin typeface="Times New Roman"/>
                <a:cs typeface="Times New Roman"/>
              </a:rPr>
              <a:t>earn </a:t>
            </a:r>
            <a:r>
              <a:rPr dirty="0" sz="1200" spc="-5">
                <a:latin typeface="Times New Roman"/>
                <a:cs typeface="Times New Roman"/>
              </a:rPr>
              <a:t>more </a:t>
            </a:r>
            <a:r>
              <a:rPr dirty="0" sz="1200">
                <a:latin typeface="Times New Roman"/>
                <a:cs typeface="Times New Roman"/>
              </a:rPr>
              <a:t>than an </a:t>
            </a:r>
            <a:r>
              <a:rPr dirty="0" sz="1200" spc="-5">
                <a:latin typeface="Times New Roman"/>
                <a:cs typeface="Times New Roman"/>
              </a:rPr>
              <a:t>amount </a:t>
            </a:r>
            <a:r>
              <a:rPr dirty="0" sz="1200">
                <a:latin typeface="Times New Roman"/>
                <a:cs typeface="Times New Roman"/>
              </a:rPr>
              <a:t>that the </a:t>
            </a:r>
            <a:r>
              <a:rPr dirty="0" sz="1200" spc="-5">
                <a:latin typeface="Times New Roman"/>
                <a:cs typeface="Times New Roman"/>
              </a:rPr>
              <a:t>user specifies </a:t>
            </a:r>
            <a:r>
              <a:rPr dirty="0" sz="1200">
                <a:latin typeface="Times New Roman"/>
                <a:cs typeface="Times New Roman"/>
              </a:rPr>
              <a:t>after a </a:t>
            </a:r>
            <a:r>
              <a:rPr dirty="0" sz="1200" spc="-5">
                <a:latin typeface="Times New Roman"/>
                <a:cs typeface="Times New Roman"/>
              </a:rPr>
              <a:t>prompt. </a:t>
            </a:r>
            <a:r>
              <a:rPr dirty="0" sz="1200">
                <a:latin typeface="Times New Roman"/>
                <a:cs typeface="Times New Roman"/>
              </a:rPr>
              <a:t>(You can use the query  created in </a:t>
            </a:r>
            <a:r>
              <a:rPr dirty="0" sz="1200" spc="-5">
                <a:latin typeface="Times New Roman"/>
                <a:cs typeface="Times New Roman"/>
              </a:rPr>
              <a:t>practice </a:t>
            </a:r>
            <a:r>
              <a:rPr dirty="0" sz="1200">
                <a:latin typeface="Times New Roman"/>
                <a:cs typeface="Times New Roman"/>
              </a:rPr>
              <a:t>exercise 1 and </a:t>
            </a:r>
            <a:r>
              <a:rPr dirty="0" sz="1200" spc="-5">
                <a:latin typeface="Times New Roman"/>
                <a:cs typeface="Times New Roman"/>
              </a:rPr>
              <a:t>modify </a:t>
            </a:r>
            <a:r>
              <a:rPr dirty="0" sz="1200">
                <a:latin typeface="Times New Roman"/>
                <a:cs typeface="Times New Roman"/>
              </a:rPr>
              <a:t>it.) Save this query to a file </a:t>
            </a:r>
            <a:r>
              <a:rPr dirty="0" sz="1200" spc="-5">
                <a:latin typeface="Times New Roman"/>
                <a:cs typeface="Times New Roman"/>
              </a:rPr>
              <a:t>named  </a:t>
            </a:r>
            <a:r>
              <a:rPr dirty="0" sz="1200" spc="-5">
                <a:latin typeface="Courier New"/>
                <a:cs typeface="Courier New"/>
              </a:rPr>
              <a:t>lab_02_10.sql</a:t>
            </a:r>
            <a:r>
              <a:rPr dirty="0" sz="1200" spc="-5">
                <a:latin typeface="Times New Roman"/>
                <a:cs typeface="Times New Roman"/>
              </a:rPr>
              <a:t>.</a:t>
            </a:r>
            <a:endParaRPr sz="1200">
              <a:latin typeface="Times New Roman"/>
              <a:cs typeface="Times New Roman"/>
            </a:endParaRPr>
          </a:p>
        </p:txBody>
      </p:sp>
      <p:sp>
        <p:nvSpPr>
          <p:cNvPr id="16" name="object 16"/>
          <p:cNvSpPr txBox="1"/>
          <p:nvPr/>
        </p:nvSpPr>
        <p:spPr>
          <a:xfrm>
            <a:off x="838962" y="7007352"/>
            <a:ext cx="6323330" cy="513715"/>
          </a:xfrm>
          <a:prstGeom prst="rect">
            <a:avLst/>
          </a:prstGeom>
          <a:ln w="12191">
            <a:solidFill>
              <a:srgbClr val="000000"/>
            </a:solidFill>
          </a:ln>
        </p:spPr>
        <p:txBody>
          <a:bodyPr wrap="square" lIns="0" tIns="13335" rIns="0" bIns="0" rtlCol="0" vert="horz">
            <a:spAutoFit/>
          </a:bodyPr>
          <a:lstStyle/>
          <a:p>
            <a:pPr marL="74930" marR="4144010">
              <a:lnSpc>
                <a:spcPts val="1240"/>
              </a:lnSpc>
              <a:spcBef>
                <a:spcPts val="105"/>
              </a:spcBef>
              <a:tabLst>
                <a:tab pos="745490" algn="l"/>
              </a:tabLst>
            </a:pPr>
            <a:r>
              <a:rPr dirty="0" sz="1100" spc="-5">
                <a:latin typeface="Courier New"/>
                <a:cs typeface="Courier New"/>
              </a:rPr>
              <a:t>SELECT	last_name,</a:t>
            </a:r>
            <a:r>
              <a:rPr dirty="0" sz="1100" spc="-40">
                <a:latin typeface="Courier New"/>
                <a:cs typeface="Courier New"/>
              </a:rPr>
              <a:t> </a:t>
            </a:r>
            <a:r>
              <a:rPr dirty="0" sz="1100" spc="-5">
                <a:latin typeface="Courier New"/>
                <a:cs typeface="Courier New"/>
              </a:rPr>
              <a:t>salary  FROM	employees</a:t>
            </a:r>
            <a:endParaRPr sz="1100">
              <a:latin typeface="Courier New"/>
              <a:cs typeface="Courier New"/>
            </a:endParaRPr>
          </a:p>
          <a:p>
            <a:pPr marL="74930">
              <a:lnSpc>
                <a:spcPts val="1235"/>
              </a:lnSpc>
              <a:tabLst>
                <a:tab pos="745490" algn="l"/>
              </a:tabLst>
            </a:pPr>
            <a:r>
              <a:rPr dirty="0" sz="1100" spc="-5">
                <a:latin typeface="Courier New"/>
                <a:cs typeface="Courier New"/>
              </a:rPr>
              <a:t>WHERE	salary &gt;</a:t>
            </a:r>
            <a:r>
              <a:rPr dirty="0" sz="1100">
                <a:latin typeface="Courier New"/>
                <a:cs typeface="Courier New"/>
              </a:rPr>
              <a:t> </a:t>
            </a:r>
            <a:r>
              <a:rPr dirty="0" sz="1100" spc="-5">
                <a:latin typeface="Courier New"/>
                <a:cs typeface="Courier New"/>
              </a:rPr>
              <a:t>&amp;sal_amt;</a:t>
            </a:r>
            <a:endParaRPr sz="1100">
              <a:latin typeface="Courier New"/>
              <a:cs typeface="Courier New"/>
            </a:endParaRPr>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07841" y="1947672"/>
            <a:ext cx="1091565" cy="1735455"/>
          </a:xfrm>
          <a:custGeom>
            <a:avLst/>
            <a:gdLst/>
            <a:ahLst/>
            <a:cxnLst/>
            <a:rect l="l" t="t" r="r" b="b"/>
            <a:pathLst>
              <a:path w="1091564" h="1735454">
                <a:moveTo>
                  <a:pt x="1034405" y="1029461"/>
                </a:moveTo>
                <a:lnTo>
                  <a:pt x="686562" y="1029461"/>
                </a:lnTo>
                <a:lnTo>
                  <a:pt x="677418" y="1072896"/>
                </a:lnTo>
                <a:lnTo>
                  <a:pt x="667512" y="1114044"/>
                </a:lnTo>
                <a:lnTo>
                  <a:pt x="655320" y="1155192"/>
                </a:lnTo>
                <a:lnTo>
                  <a:pt x="641604" y="1194053"/>
                </a:lnTo>
                <a:lnTo>
                  <a:pt x="625602" y="1232153"/>
                </a:lnTo>
                <a:lnTo>
                  <a:pt x="608838" y="1268729"/>
                </a:lnTo>
                <a:lnTo>
                  <a:pt x="590550" y="1303781"/>
                </a:lnTo>
                <a:lnTo>
                  <a:pt x="570738" y="1338072"/>
                </a:lnTo>
                <a:lnTo>
                  <a:pt x="549402" y="1370837"/>
                </a:lnTo>
                <a:lnTo>
                  <a:pt x="525780" y="1402079"/>
                </a:lnTo>
                <a:lnTo>
                  <a:pt x="500634" y="1432559"/>
                </a:lnTo>
                <a:lnTo>
                  <a:pt x="473202" y="1461516"/>
                </a:lnTo>
                <a:lnTo>
                  <a:pt x="444246" y="1488948"/>
                </a:lnTo>
                <a:lnTo>
                  <a:pt x="413004" y="1514855"/>
                </a:lnTo>
                <a:lnTo>
                  <a:pt x="380238" y="1539239"/>
                </a:lnTo>
                <a:lnTo>
                  <a:pt x="345948" y="1562861"/>
                </a:lnTo>
                <a:lnTo>
                  <a:pt x="309372" y="1584959"/>
                </a:lnTo>
                <a:lnTo>
                  <a:pt x="271272" y="1605533"/>
                </a:lnTo>
                <a:lnTo>
                  <a:pt x="230886" y="1624583"/>
                </a:lnTo>
                <a:lnTo>
                  <a:pt x="188213" y="1642872"/>
                </a:lnTo>
                <a:lnTo>
                  <a:pt x="144018" y="1658874"/>
                </a:lnTo>
                <a:lnTo>
                  <a:pt x="98298" y="1674114"/>
                </a:lnTo>
                <a:lnTo>
                  <a:pt x="50292" y="1687829"/>
                </a:lnTo>
                <a:lnTo>
                  <a:pt x="0" y="1700783"/>
                </a:lnTo>
                <a:lnTo>
                  <a:pt x="0" y="1735074"/>
                </a:lnTo>
                <a:lnTo>
                  <a:pt x="41910" y="1732788"/>
                </a:lnTo>
                <a:lnTo>
                  <a:pt x="83820" y="1729739"/>
                </a:lnTo>
                <a:lnTo>
                  <a:pt x="124206" y="1725929"/>
                </a:lnTo>
                <a:lnTo>
                  <a:pt x="164592" y="1720595"/>
                </a:lnTo>
                <a:lnTo>
                  <a:pt x="204216" y="1714500"/>
                </a:lnTo>
                <a:lnTo>
                  <a:pt x="242316" y="1706879"/>
                </a:lnTo>
                <a:lnTo>
                  <a:pt x="280416" y="1698498"/>
                </a:lnTo>
                <a:lnTo>
                  <a:pt x="317754" y="1689353"/>
                </a:lnTo>
                <a:lnTo>
                  <a:pt x="390144" y="1667255"/>
                </a:lnTo>
                <a:lnTo>
                  <a:pt x="459486" y="1641348"/>
                </a:lnTo>
                <a:lnTo>
                  <a:pt x="525780" y="1611629"/>
                </a:lnTo>
                <a:lnTo>
                  <a:pt x="589788" y="1577339"/>
                </a:lnTo>
                <a:lnTo>
                  <a:pt x="649986" y="1539239"/>
                </a:lnTo>
                <a:lnTo>
                  <a:pt x="707136" y="1498092"/>
                </a:lnTo>
                <a:lnTo>
                  <a:pt x="759713" y="1454657"/>
                </a:lnTo>
                <a:lnTo>
                  <a:pt x="808482" y="1407413"/>
                </a:lnTo>
                <a:lnTo>
                  <a:pt x="853440" y="1357883"/>
                </a:lnTo>
                <a:lnTo>
                  <a:pt x="894588" y="1305305"/>
                </a:lnTo>
                <a:lnTo>
                  <a:pt x="931926" y="1249679"/>
                </a:lnTo>
                <a:lnTo>
                  <a:pt x="965454" y="1190244"/>
                </a:lnTo>
                <a:lnTo>
                  <a:pt x="1008126" y="1099566"/>
                </a:lnTo>
                <a:lnTo>
                  <a:pt x="1031748" y="1037844"/>
                </a:lnTo>
                <a:lnTo>
                  <a:pt x="1034405" y="1029461"/>
                </a:lnTo>
                <a:close/>
              </a:path>
              <a:path w="1091564" h="1735454">
                <a:moveTo>
                  <a:pt x="529590" y="0"/>
                </a:moveTo>
                <a:lnTo>
                  <a:pt x="461772" y="4572"/>
                </a:lnTo>
                <a:lnTo>
                  <a:pt x="395478" y="19050"/>
                </a:lnTo>
                <a:lnTo>
                  <a:pt x="330708" y="42672"/>
                </a:lnTo>
                <a:lnTo>
                  <a:pt x="266700" y="75437"/>
                </a:lnTo>
                <a:lnTo>
                  <a:pt x="207263" y="117348"/>
                </a:lnTo>
                <a:lnTo>
                  <a:pt x="154686" y="166877"/>
                </a:lnTo>
                <a:lnTo>
                  <a:pt x="109728" y="223266"/>
                </a:lnTo>
                <a:lnTo>
                  <a:pt x="71628" y="288035"/>
                </a:lnTo>
                <a:lnTo>
                  <a:pt x="55625" y="323087"/>
                </a:lnTo>
                <a:lnTo>
                  <a:pt x="30480" y="394716"/>
                </a:lnTo>
                <a:lnTo>
                  <a:pt x="20574" y="432053"/>
                </a:lnTo>
                <a:lnTo>
                  <a:pt x="13716" y="470153"/>
                </a:lnTo>
                <a:lnTo>
                  <a:pt x="8382" y="509016"/>
                </a:lnTo>
                <a:lnTo>
                  <a:pt x="4572" y="549401"/>
                </a:lnTo>
                <a:lnTo>
                  <a:pt x="3810" y="589787"/>
                </a:lnTo>
                <a:lnTo>
                  <a:pt x="5334" y="647700"/>
                </a:lnTo>
                <a:lnTo>
                  <a:pt x="11430" y="701801"/>
                </a:lnTo>
                <a:lnTo>
                  <a:pt x="21336" y="753618"/>
                </a:lnTo>
                <a:lnTo>
                  <a:pt x="35052" y="801624"/>
                </a:lnTo>
                <a:lnTo>
                  <a:pt x="52578" y="846581"/>
                </a:lnTo>
                <a:lnTo>
                  <a:pt x="74675" y="888492"/>
                </a:lnTo>
                <a:lnTo>
                  <a:pt x="99822" y="927353"/>
                </a:lnTo>
                <a:lnTo>
                  <a:pt x="129540" y="963168"/>
                </a:lnTo>
                <a:lnTo>
                  <a:pt x="162306" y="995172"/>
                </a:lnTo>
                <a:lnTo>
                  <a:pt x="196596" y="1023366"/>
                </a:lnTo>
                <a:lnTo>
                  <a:pt x="233172" y="1046226"/>
                </a:lnTo>
                <a:lnTo>
                  <a:pt x="271272" y="1065276"/>
                </a:lnTo>
                <a:lnTo>
                  <a:pt x="311658" y="1080516"/>
                </a:lnTo>
                <a:lnTo>
                  <a:pt x="354330" y="1091183"/>
                </a:lnTo>
                <a:lnTo>
                  <a:pt x="398525" y="1097279"/>
                </a:lnTo>
                <a:lnTo>
                  <a:pt x="445008" y="1099566"/>
                </a:lnTo>
                <a:lnTo>
                  <a:pt x="473963" y="1098803"/>
                </a:lnTo>
                <a:lnTo>
                  <a:pt x="530352" y="1091183"/>
                </a:lnTo>
                <a:lnTo>
                  <a:pt x="585216" y="1075181"/>
                </a:lnTo>
                <a:lnTo>
                  <a:pt x="649986" y="1047750"/>
                </a:lnTo>
                <a:lnTo>
                  <a:pt x="686562" y="1029461"/>
                </a:lnTo>
                <a:lnTo>
                  <a:pt x="1034405" y="1029461"/>
                </a:lnTo>
                <a:lnTo>
                  <a:pt x="1051560" y="975359"/>
                </a:lnTo>
                <a:lnTo>
                  <a:pt x="1053976" y="965453"/>
                </a:lnTo>
                <a:lnTo>
                  <a:pt x="578358" y="965453"/>
                </a:lnTo>
                <a:lnTo>
                  <a:pt x="557022" y="964692"/>
                </a:lnTo>
                <a:lnTo>
                  <a:pt x="516636" y="954024"/>
                </a:lnTo>
                <a:lnTo>
                  <a:pt x="480822" y="933450"/>
                </a:lnTo>
                <a:lnTo>
                  <a:pt x="450342" y="901446"/>
                </a:lnTo>
                <a:lnTo>
                  <a:pt x="426720" y="865631"/>
                </a:lnTo>
                <a:lnTo>
                  <a:pt x="408432" y="826770"/>
                </a:lnTo>
                <a:lnTo>
                  <a:pt x="393192" y="781050"/>
                </a:lnTo>
                <a:lnTo>
                  <a:pt x="381000" y="729233"/>
                </a:lnTo>
                <a:lnTo>
                  <a:pt x="370332" y="670559"/>
                </a:lnTo>
                <a:lnTo>
                  <a:pt x="362712" y="605027"/>
                </a:lnTo>
                <a:lnTo>
                  <a:pt x="358140" y="533400"/>
                </a:lnTo>
                <a:lnTo>
                  <a:pt x="355092" y="454913"/>
                </a:lnTo>
                <a:lnTo>
                  <a:pt x="355092" y="387857"/>
                </a:lnTo>
                <a:lnTo>
                  <a:pt x="356616" y="341375"/>
                </a:lnTo>
                <a:lnTo>
                  <a:pt x="359663" y="297942"/>
                </a:lnTo>
                <a:lnTo>
                  <a:pt x="364236" y="259842"/>
                </a:lnTo>
                <a:lnTo>
                  <a:pt x="377952" y="194309"/>
                </a:lnTo>
                <a:lnTo>
                  <a:pt x="387096" y="168401"/>
                </a:lnTo>
                <a:lnTo>
                  <a:pt x="391668" y="156972"/>
                </a:lnTo>
                <a:lnTo>
                  <a:pt x="412242" y="124205"/>
                </a:lnTo>
                <a:lnTo>
                  <a:pt x="444246" y="96774"/>
                </a:lnTo>
                <a:lnTo>
                  <a:pt x="483870" y="84581"/>
                </a:lnTo>
                <a:lnTo>
                  <a:pt x="499110" y="83820"/>
                </a:lnTo>
                <a:lnTo>
                  <a:pt x="806196" y="83820"/>
                </a:lnTo>
                <a:lnTo>
                  <a:pt x="773430" y="64007"/>
                </a:lnTo>
                <a:lnTo>
                  <a:pt x="706374" y="32766"/>
                </a:lnTo>
                <a:lnTo>
                  <a:pt x="637032" y="12192"/>
                </a:lnTo>
                <a:lnTo>
                  <a:pt x="566166" y="1524"/>
                </a:lnTo>
                <a:lnTo>
                  <a:pt x="529590" y="0"/>
                </a:lnTo>
                <a:close/>
              </a:path>
              <a:path w="1091564" h="1735454">
                <a:moveTo>
                  <a:pt x="806196" y="83820"/>
                </a:moveTo>
                <a:lnTo>
                  <a:pt x="510540" y="83820"/>
                </a:lnTo>
                <a:lnTo>
                  <a:pt x="521970" y="85344"/>
                </a:lnTo>
                <a:lnTo>
                  <a:pt x="533400" y="87629"/>
                </a:lnTo>
                <a:lnTo>
                  <a:pt x="570738" y="104394"/>
                </a:lnTo>
                <a:lnTo>
                  <a:pt x="605790" y="139446"/>
                </a:lnTo>
                <a:lnTo>
                  <a:pt x="629412" y="175259"/>
                </a:lnTo>
                <a:lnTo>
                  <a:pt x="649224" y="217931"/>
                </a:lnTo>
                <a:lnTo>
                  <a:pt x="665988" y="268224"/>
                </a:lnTo>
                <a:lnTo>
                  <a:pt x="678180" y="316992"/>
                </a:lnTo>
                <a:lnTo>
                  <a:pt x="688848" y="366522"/>
                </a:lnTo>
                <a:lnTo>
                  <a:pt x="697230" y="416813"/>
                </a:lnTo>
                <a:lnTo>
                  <a:pt x="704850" y="468629"/>
                </a:lnTo>
                <a:lnTo>
                  <a:pt x="710184" y="521207"/>
                </a:lnTo>
                <a:lnTo>
                  <a:pt x="713994" y="574548"/>
                </a:lnTo>
                <a:lnTo>
                  <a:pt x="717042" y="628650"/>
                </a:lnTo>
                <a:lnTo>
                  <a:pt x="717616" y="670559"/>
                </a:lnTo>
                <a:lnTo>
                  <a:pt x="717738" y="686561"/>
                </a:lnTo>
                <a:lnTo>
                  <a:pt x="717042" y="710946"/>
                </a:lnTo>
                <a:lnTo>
                  <a:pt x="717042" y="738377"/>
                </a:lnTo>
                <a:lnTo>
                  <a:pt x="715518" y="767333"/>
                </a:lnTo>
                <a:lnTo>
                  <a:pt x="714756" y="797051"/>
                </a:lnTo>
                <a:lnTo>
                  <a:pt x="712470" y="828294"/>
                </a:lnTo>
                <a:lnTo>
                  <a:pt x="710946" y="859535"/>
                </a:lnTo>
                <a:lnTo>
                  <a:pt x="707898" y="892301"/>
                </a:lnTo>
                <a:lnTo>
                  <a:pt x="705612" y="926592"/>
                </a:lnTo>
                <a:lnTo>
                  <a:pt x="650748" y="950213"/>
                </a:lnTo>
                <a:lnTo>
                  <a:pt x="604266" y="963168"/>
                </a:lnTo>
                <a:lnTo>
                  <a:pt x="591312" y="965453"/>
                </a:lnTo>
                <a:lnTo>
                  <a:pt x="1053976" y="965453"/>
                </a:lnTo>
                <a:lnTo>
                  <a:pt x="1066800" y="912876"/>
                </a:lnTo>
                <a:lnTo>
                  <a:pt x="1078992" y="848868"/>
                </a:lnTo>
                <a:lnTo>
                  <a:pt x="1086612" y="784859"/>
                </a:lnTo>
                <a:lnTo>
                  <a:pt x="1090422" y="719327"/>
                </a:lnTo>
                <a:lnTo>
                  <a:pt x="1091184" y="686561"/>
                </a:lnTo>
                <a:lnTo>
                  <a:pt x="1089660" y="637031"/>
                </a:lnTo>
                <a:lnTo>
                  <a:pt x="1085850" y="588263"/>
                </a:lnTo>
                <a:lnTo>
                  <a:pt x="1080516" y="541020"/>
                </a:lnTo>
                <a:lnTo>
                  <a:pt x="1071372" y="495300"/>
                </a:lnTo>
                <a:lnTo>
                  <a:pt x="1060704" y="451103"/>
                </a:lnTo>
                <a:lnTo>
                  <a:pt x="1047750" y="407670"/>
                </a:lnTo>
                <a:lnTo>
                  <a:pt x="1031748" y="365759"/>
                </a:lnTo>
                <a:lnTo>
                  <a:pt x="1013460" y="325374"/>
                </a:lnTo>
                <a:lnTo>
                  <a:pt x="993648" y="287274"/>
                </a:lnTo>
                <a:lnTo>
                  <a:pt x="971550" y="251459"/>
                </a:lnTo>
                <a:lnTo>
                  <a:pt x="947928" y="217170"/>
                </a:lnTo>
                <a:lnTo>
                  <a:pt x="922782" y="185927"/>
                </a:lnTo>
                <a:lnTo>
                  <a:pt x="896112" y="156972"/>
                </a:lnTo>
                <a:lnTo>
                  <a:pt x="867918" y="130301"/>
                </a:lnTo>
                <a:lnTo>
                  <a:pt x="837438" y="105918"/>
                </a:lnTo>
                <a:lnTo>
                  <a:pt x="806196" y="83820"/>
                </a:lnTo>
                <a:close/>
              </a:path>
            </a:pathLst>
          </a:custGeom>
          <a:solidFill>
            <a:srgbClr val="CCCCCC"/>
          </a:solidFill>
        </p:spPr>
        <p:txBody>
          <a:bodyPr wrap="square" lIns="0" tIns="0" rIns="0" bIns="0" rtlCol="0"/>
          <a:lstStyle/>
          <a:p/>
        </p:txBody>
      </p:sp>
      <p:sp>
        <p:nvSpPr>
          <p:cNvPr id="3" name="object 3"/>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0" rIns="0" bIns="0" rtlCol="0" vert="horz">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600">
              <a:latin typeface="Times New Roman"/>
              <a:cs typeface="Times New Roman"/>
            </a:endParaRPr>
          </a:p>
          <a:p>
            <a:pPr algn="ctr">
              <a:lnSpc>
                <a:spcPct val="100000"/>
              </a:lnSpc>
            </a:pPr>
            <a:r>
              <a:rPr dirty="0" sz="1850" b="1">
                <a:latin typeface="Arial"/>
                <a:cs typeface="Arial"/>
              </a:rPr>
              <a:t>Using DDL</a:t>
            </a:r>
            <a:r>
              <a:rPr dirty="0" sz="1850" spc="-5" b="1">
                <a:latin typeface="Arial"/>
                <a:cs typeface="Arial"/>
              </a:rPr>
              <a:t> </a:t>
            </a:r>
            <a:r>
              <a:rPr dirty="0" sz="1850" b="1">
                <a:latin typeface="Arial"/>
                <a:cs typeface="Arial"/>
              </a:rPr>
              <a:t>Statements</a:t>
            </a:r>
            <a:endParaRPr sz="1850">
              <a:latin typeface="Arial"/>
              <a:cs typeface="Arial"/>
            </a:endParaRPr>
          </a:p>
          <a:p>
            <a:pPr algn="ctr">
              <a:lnSpc>
                <a:spcPct val="100000"/>
              </a:lnSpc>
              <a:spcBef>
                <a:spcPts val="10"/>
              </a:spcBef>
            </a:pPr>
            <a:r>
              <a:rPr dirty="0" sz="1850" b="1">
                <a:latin typeface="Arial"/>
                <a:cs typeface="Arial"/>
              </a:rPr>
              <a:t>to Create and </a:t>
            </a:r>
            <a:r>
              <a:rPr dirty="0" sz="1850" spc="5" b="1">
                <a:latin typeface="Arial"/>
                <a:cs typeface="Arial"/>
              </a:rPr>
              <a:t>Manage</a:t>
            </a:r>
            <a:r>
              <a:rPr dirty="0" sz="1850" spc="-10" b="1">
                <a:latin typeface="Arial"/>
                <a:cs typeface="Arial"/>
              </a:rPr>
              <a:t> </a:t>
            </a:r>
            <a:r>
              <a:rPr dirty="0" sz="1850" spc="5" b="1">
                <a:latin typeface="Arial"/>
                <a:cs typeface="Arial"/>
              </a:rPr>
              <a:t>Tables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45"/>
              </a:spcBef>
            </a:pPr>
            <a:endParaRPr sz="30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eKi</a:t>
            </a:r>
            <a:r>
              <a:rPr dirty="0" baseline="17676" sz="1650" spc="-262" b="1">
                <a:latin typeface="Arial"/>
                <a:cs typeface="Arial"/>
              </a:rPr>
              <a:t>O</a:t>
            </a:r>
            <a:r>
              <a:rPr dirty="0" sz="800" spc="-175">
                <a:latin typeface="Garuda"/>
                <a:cs typeface="Garuda"/>
              </a:rPr>
              <a:t>t </a:t>
            </a:r>
            <a:r>
              <a:rPr dirty="0" sz="800" spc="-215">
                <a:latin typeface="Garuda"/>
                <a:cs typeface="Garuda"/>
              </a:rPr>
              <a:t>m</a:t>
            </a:r>
            <a:r>
              <a:rPr dirty="0" baseline="17676" sz="1650" spc="-322" b="1">
                <a:latin typeface="Arial"/>
                <a:cs typeface="Arial"/>
              </a:rPr>
              <a:t>r</a:t>
            </a:r>
            <a:r>
              <a:rPr dirty="0" sz="800" spc="-215">
                <a:latin typeface="Garuda"/>
                <a:cs typeface="Garuda"/>
              </a:rPr>
              <a:t>a</a:t>
            </a:r>
            <a:r>
              <a:rPr dirty="0" baseline="17676" sz="1650" spc="-322" b="1">
                <a:latin typeface="Arial"/>
                <a:cs typeface="Arial"/>
              </a:rPr>
              <a:t>a</a:t>
            </a:r>
            <a:r>
              <a:rPr dirty="0" sz="800" spc="-215">
                <a:latin typeface="Garuda"/>
                <a:cs typeface="Garuda"/>
              </a:rPr>
              <a:t>te</a:t>
            </a:r>
            <a:r>
              <a:rPr dirty="0" baseline="17676" sz="1650" spc="-322" b="1">
                <a:latin typeface="Arial"/>
                <a:cs typeface="Arial"/>
              </a:rPr>
              <a:t>c</a:t>
            </a:r>
            <a:r>
              <a:rPr dirty="0" sz="800" spc="-215">
                <a:latin typeface="Garuda"/>
                <a:cs typeface="Garuda"/>
              </a:rPr>
              <a:t>r</a:t>
            </a:r>
            <a:r>
              <a:rPr dirty="0" baseline="17676" sz="1650" spc="-322" b="1">
                <a:latin typeface="Arial"/>
                <a:cs typeface="Arial"/>
              </a:rPr>
              <a:t>l</a:t>
            </a:r>
            <a:r>
              <a:rPr dirty="0" sz="800" spc="-215">
                <a:latin typeface="Garuda"/>
                <a:cs typeface="Garuda"/>
              </a:rPr>
              <a:t>ia</a:t>
            </a:r>
            <a:r>
              <a:rPr dirty="0" baseline="17676" sz="1650" spc="-322" b="1">
                <a:latin typeface="Arial"/>
                <a:cs typeface="Arial"/>
              </a:rPr>
              <a:t>e</a:t>
            </a:r>
            <a:r>
              <a:rPr dirty="0" sz="800" spc="-215">
                <a:latin typeface="Garuda"/>
                <a:cs typeface="Garuda"/>
              </a:rPr>
              <a:t>ls</a:t>
            </a:r>
            <a:r>
              <a:rPr dirty="0" baseline="17676" sz="1650" spc="-322" b="1">
                <a:latin typeface="Arial"/>
                <a:cs typeface="Arial"/>
              </a:rPr>
              <a:t>D</a:t>
            </a:r>
            <a:r>
              <a:rPr dirty="0" sz="800" spc="-215">
                <a:latin typeface="Garuda"/>
                <a:cs typeface="Garuda"/>
              </a:rPr>
              <a:t>ar</a:t>
            </a:r>
            <a:r>
              <a:rPr dirty="0" baseline="17676" sz="1650" spc="-322" b="1">
                <a:latin typeface="Arial"/>
                <a:cs typeface="Arial"/>
              </a:rPr>
              <a:t>a</a:t>
            </a:r>
            <a:r>
              <a:rPr dirty="0" sz="800" spc="-215">
                <a:latin typeface="Garuda"/>
                <a:cs typeface="Garuda"/>
              </a:rPr>
              <a:t>e</a:t>
            </a:r>
            <a:r>
              <a:rPr dirty="0" baseline="17676" sz="1650" spc="-322" b="1">
                <a:latin typeface="Arial"/>
                <a:cs typeface="Arial"/>
              </a:rPr>
              <a:t>t</a:t>
            </a:r>
            <a:r>
              <a:rPr dirty="0" sz="800" spc="-215">
                <a:latin typeface="Garuda"/>
                <a:cs typeface="Garuda"/>
              </a:rPr>
              <a:t>p</a:t>
            </a:r>
            <a:r>
              <a:rPr dirty="0" baseline="17676" sz="1650" spc="-322" b="1">
                <a:latin typeface="Arial"/>
                <a:cs typeface="Arial"/>
              </a:rPr>
              <a:t>a</a:t>
            </a:r>
            <a:r>
              <a:rPr dirty="0" sz="800" spc="-215">
                <a:latin typeface="Garuda"/>
                <a:cs typeface="Garuda"/>
              </a:rPr>
              <a:t>ro</a:t>
            </a:r>
            <a:r>
              <a:rPr dirty="0" baseline="17676" sz="1650" spc="-322" b="1">
                <a:latin typeface="Arial"/>
                <a:cs typeface="Arial"/>
              </a:rPr>
              <a:t>b</a:t>
            </a:r>
            <a:r>
              <a:rPr dirty="0" sz="800" spc="-215">
                <a:latin typeface="Garuda"/>
                <a:cs typeface="Garuda"/>
              </a:rPr>
              <a:t>v</a:t>
            </a:r>
            <a:r>
              <a:rPr dirty="0" baseline="17676" sz="1650" spc="-322" b="1">
                <a:latin typeface="Arial"/>
                <a:cs typeface="Arial"/>
              </a:rPr>
              <a:t>a</a:t>
            </a:r>
            <a:r>
              <a:rPr dirty="0" sz="800" spc="-215">
                <a:latin typeface="Garuda"/>
                <a:cs typeface="Garuda"/>
              </a:rPr>
              <a:t>id</a:t>
            </a:r>
            <a:r>
              <a:rPr dirty="0" baseline="17676" sz="1650" spc="-322" b="1">
                <a:latin typeface="Arial"/>
                <a:cs typeface="Arial"/>
              </a:rPr>
              <a:t>s</a:t>
            </a:r>
            <a:r>
              <a:rPr dirty="0" sz="800" spc="-215">
                <a:latin typeface="Garuda"/>
                <a:cs typeface="Garuda"/>
              </a:rPr>
              <a:t>ed</a:t>
            </a:r>
            <a:r>
              <a:rPr dirty="0" baseline="17676" sz="1650" spc="-322" b="1">
                <a:latin typeface="Arial"/>
                <a:cs typeface="Arial"/>
              </a:rPr>
              <a:t>e</a:t>
            </a:r>
            <a:r>
              <a:rPr dirty="0" sz="800" spc="-215">
                <a:latin typeface="Garuda"/>
                <a:cs typeface="Garuda"/>
              </a:rPr>
              <a:t>fo</a:t>
            </a:r>
            <a:r>
              <a:rPr dirty="0" baseline="17676" sz="1650" spc="-322" b="1">
                <a:latin typeface="Arial"/>
                <a:cs typeface="Arial"/>
              </a:rPr>
              <a:t>1</a:t>
            </a:r>
            <a:r>
              <a:rPr dirty="0" sz="800" spc="-215">
                <a:latin typeface="Garuda"/>
                <a:cs typeface="Garuda"/>
              </a:rPr>
              <a:t>r</a:t>
            </a:r>
            <a:r>
              <a:rPr dirty="0" baseline="17676" sz="1650" spc="-322" b="1">
                <a:latin typeface="Arial"/>
                <a:cs typeface="Arial"/>
              </a:rPr>
              <a:t>0</a:t>
            </a:r>
            <a:r>
              <a:rPr dirty="0" sz="800" spc="-215">
                <a:latin typeface="Garuda"/>
                <a:cs typeface="Garuda"/>
              </a:rPr>
              <a:t>W</a:t>
            </a:r>
            <a:r>
              <a:rPr dirty="0" baseline="17676" sz="1650" spc="-322" b="1" i="1">
                <a:latin typeface="Arial"/>
                <a:cs typeface="Arial"/>
              </a:rPr>
              <a:t>g</a:t>
            </a:r>
            <a:r>
              <a:rPr dirty="0" sz="800" spc="-215">
                <a:latin typeface="Garuda"/>
                <a:cs typeface="Garuda"/>
              </a:rPr>
              <a:t>D</a:t>
            </a:r>
            <a:r>
              <a:rPr dirty="0" baseline="17676" sz="1650" spc="-322" b="1">
                <a:latin typeface="Arial"/>
                <a:cs typeface="Arial"/>
              </a:rPr>
              <a:t>:</a:t>
            </a:r>
            <a:r>
              <a:rPr dirty="0" sz="800" spc="-215">
                <a:latin typeface="Garuda"/>
                <a:cs typeface="Garuda"/>
              </a:rPr>
              <a:t>P</a:t>
            </a:r>
            <a:r>
              <a:rPr dirty="0" baseline="17676" sz="1650" spc="-322" b="1">
                <a:latin typeface="Arial"/>
                <a:cs typeface="Arial"/>
              </a:rPr>
              <a:t>S</a:t>
            </a:r>
            <a:r>
              <a:rPr dirty="0" sz="800" spc="-215">
                <a:latin typeface="Garuda"/>
                <a:cs typeface="Garuda"/>
              </a:rPr>
              <a:t>in</a:t>
            </a:r>
            <a:r>
              <a:rPr dirty="0" baseline="17676" sz="1650" spc="-322" b="1">
                <a:latin typeface="Arial"/>
                <a:cs typeface="Arial"/>
              </a:rPr>
              <a:t>Q</a:t>
            </a:r>
            <a:r>
              <a:rPr dirty="0" sz="800" spc="-215">
                <a:latin typeface="Garuda"/>
                <a:cs typeface="Garuda"/>
              </a:rPr>
              <a:t>-c</a:t>
            </a:r>
            <a:r>
              <a:rPr dirty="0" baseline="17676" sz="1650" spc="-322" b="1">
                <a:latin typeface="Arial"/>
                <a:cs typeface="Arial"/>
              </a:rPr>
              <a:t>L</a:t>
            </a:r>
            <a:r>
              <a:rPr dirty="0" sz="800" spc="-215">
                <a:latin typeface="Garuda"/>
                <a:cs typeface="Garuda"/>
              </a:rPr>
              <a:t>las</a:t>
            </a:r>
            <a:r>
              <a:rPr dirty="0" baseline="17676" sz="1650" spc="-322" b="1">
                <a:latin typeface="Arial"/>
                <a:cs typeface="Arial"/>
              </a:rPr>
              <a:t>F</a:t>
            </a:r>
            <a:r>
              <a:rPr dirty="0" sz="800" spc="-215">
                <a:latin typeface="Garuda"/>
                <a:cs typeface="Garuda"/>
              </a:rPr>
              <a:t>s </a:t>
            </a:r>
            <a:r>
              <a:rPr dirty="0" baseline="17676" sz="1650" spc="-382" b="1">
                <a:latin typeface="Arial"/>
                <a:cs typeface="Arial"/>
              </a:rPr>
              <a:t>u</a:t>
            </a:r>
            <a:r>
              <a:rPr dirty="0" sz="800" spc="-254">
                <a:latin typeface="Garuda"/>
                <a:cs typeface="Garuda"/>
              </a:rPr>
              <a:t>us</a:t>
            </a:r>
            <a:r>
              <a:rPr dirty="0" baseline="17676" sz="1650" spc="-382" b="1">
                <a:latin typeface="Arial"/>
                <a:cs typeface="Arial"/>
              </a:rPr>
              <a:t>n</a:t>
            </a:r>
            <a:r>
              <a:rPr dirty="0" sz="800" spc="-254">
                <a:latin typeface="Garuda"/>
                <a:cs typeface="Garuda"/>
              </a:rPr>
              <a:t>e</a:t>
            </a:r>
            <a:r>
              <a:rPr dirty="0" baseline="17676" sz="1650" spc="-382" b="1">
                <a:latin typeface="Arial"/>
                <a:cs typeface="Arial"/>
              </a:rPr>
              <a:t>d</a:t>
            </a:r>
            <a:r>
              <a:rPr dirty="0" sz="800" spc="-254">
                <a:latin typeface="Garuda"/>
                <a:cs typeface="Garuda"/>
              </a:rPr>
              <a:t>o</a:t>
            </a:r>
            <a:r>
              <a:rPr dirty="0" baseline="17676" sz="1650" spc="-382" b="1">
                <a:latin typeface="Arial"/>
                <a:cs typeface="Arial"/>
              </a:rPr>
              <a:t>a</a:t>
            </a:r>
            <a:r>
              <a:rPr dirty="0" sz="800" spc="-254">
                <a:latin typeface="Garuda"/>
                <a:cs typeface="Garuda"/>
              </a:rPr>
              <a:t>nl</a:t>
            </a:r>
            <a:r>
              <a:rPr dirty="0" baseline="17676" sz="1650" spc="-382" b="1">
                <a:latin typeface="Arial"/>
                <a:cs typeface="Arial"/>
              </a:rPr>
              <a:t>m</a:t>
            </a:r>
            <a:r>
              <a:rPr dirty="0" sz="800" spc="-254">
                <a:latin typeface="Garuda"/>
                <a:cs typeface="Garuda"/>
              </a:rPr>
              <a:t>y. </a:t>
            </a:r>
            <a:r>
              <a:rPr dirty="0" sz="800" spc="-185">
                <a:latin typeface="Garuda"/>
                <a:cs typeface="Garuda"/>
              </a:rPr>
              <a:t>C</a:t>
            </a:r>
            <a:r>
              <a:rPr dirty="0" baseline="17676" sz="1650" spc="-277" b="1">
                <a:latin typeface="Arial"/>
                <a:cs typeface="Arial"/>
              </a:rPr>
              <a:t>e</a:t>
            </a:r>
            <a:r>
              <a:rPr dirty="0" sz="800" spc="-185">
                <a:latin typeface="Garuda"/>
                <a:cs typeface="Garuda"/>
              </a:rPr>
              <a:t>o</a:t>
            </a:r>
            <a:r>
              <a:rPr dirty="0" baseline="17676" sz="1650" spc="-277" b="1">
                <a:latin typeface="Arial"/>
                <a:cs typeface="Arial"/>
              </a:rPr>
              <a:t>n</a:t>
            </a:r>
            <a:r>
              <a:rPr dirty="0" sz="800" spc="-185">
                <a:latin typeface="Garuda"/>
                <a:cs typeface="Garuda"/>
              </a:rPr>
              <a:t>p</a:t>
            </a:r>
            <a:r>
              <a:rPr dirty="0" baseline="17676" sz="1650" spc="-277" b="1">
                <a:latin typeface="Arial"/>
                <a:cs typeface="Arial"/>
              </a:rPr>
              <a:t>t</a:t>
            </a:r>
            <a:r>
              <a:rPr dirty="0" sz="800" spc="-185">
                <a:latin typeface="Garuda"/>
                <a:cs typeface="Garuda"/>
              </a:rPr>
              <a:t>y</a:t>
            </a:r>
            <a:r>
              <a:rPr dirty="0" baseline="17676" sz="1650" spc="-277" b="1">
                <a:latin typeface="Arial"/>
                <a:cs typeface="Arial"/>
              </a:rPr>
              <a:t>a</a:t>
            </a:r>
            <a:r>
              <a:rPr dirty="0" sz="800" spc="-185">
                <a:latin typeface="Garuda"/>
                <a:cs typeface="Garuda"/>
              </a:rPr>
              <a:t>in</a:t>
            </a:r>
            <a:r>
              <a:rPr dirty="0" baseline="17676" sz="1650" spc="-277" b="1">
                <a:latin typeface="Arial"/>
                <a:cs typeface="Arial"/>
              </a:rPr>
              <a:t>l</a:t>
            </a:r>
            <a:r>
              <a:rPr dirty="0" sz="800" spc="-185">
                <a:latin typeface="Garuda"/>
                <a:cs typeface="Garuda"/>
              </a:rPr>
              <a:t>g</a:t>
            </a:r>
            <a:r>
              <a:rPr dirty="0" baseline="17676" sz="1650" spc="-277" b="1">
                <a:latin typeface="Arial"/>
                <a:cs typeface="Arial"/>
              </a:rPr>
              <a:t>s</a:t>
            </a:r>
            <a:r>
              <a:rPr dirty="0" sz="800" spc="-185">
                <a:latin typeface="Garuda"/>
                <a:cs typeface="Garuda"/>
              </a:rPr>
              <a:t>e</a:t>
            </a:r>
            <a:r>
              <a:rPr dirty="0" baseline="17676" sz="1650" spc="-277" b="1">
                <a:latin typeface="Arial"/>
                <a:cs typeface="Arial"/>
              </a:rPr>
              <a:t>I</a:t>
            </a:r>
            <a:r>
              <a:rPr dirty="0" sz="800" spc="-185">
                <a:latin typeface="Garuda"/>
                <a:cs typeface="Garuda"/>
              </a:rPr>
              <a:t>Kit </a:t>
            </a:r>
            <a:r>
              <a:rPr dirty="0" sz="800" spc="-120">
                <a:latin typeface="Garuda"/>
                <a:cs typeface="Garuda"/>
              </a:rPr>
              <a:t>m</a:t>
            </a:r>
            <a:r>
              <a:rPr dirty="0" baseline="17676" sz="1650" spc="-179" b="1">
                <a:latin typeface="Arial"/>
                <a:cs typeface="Arial"/>
              </a:rPr>
              <a:t>A</a:t>
            </a:r>
            <a:r>
              <a:rPr dirty="0" sz="800" spc="-120">
                <a:latin typeface="Garuda"/>
                <a:cs typeface="Garuda"/>
              </a:rPr>
              <a:t>at</a:t>
            </a:r>
            <a:r>
              <a:rPr dirty="0" baseline="17676" sz="1650" spc="-179" b="1">
                <a:latin typeface="Arial"/>
                <a:cs typeface="Arial"/>
              </a:rPr>
              <a:t>-</a:t>
            </a:r>
            <a:r>
              <a:rPr dirty="0" sz="800" spc="-120">
                <a:latin typeface="Garuda"/>
                <a:cs typeface="Garuda"/>
              </a:rPr>
              <a:t>er</a:t>
            </a:r>
            <a:r>
              <a:rPr dirty="0" baseline="17676" sz="1650" spc="-179" b="1">
                <a:latin typeface="Arial"/>
                <a:cs typeface="Arial"/>
              </a:rPr>
              <a:t>8</a:t>
            </a:r>
            <a:r>
              <a:rPr dirty="0" sz="800" spc="-120">
                <a:latin typeface="Garuda"/>
                <a:cs typeface="Garuda"/>
              </a:rPr>
              <a:t>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40">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57570" cy="20434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2: </a:t>
            </a:r>
            <a:r>
              <a:rPr dirty="0" sz="1200" b="1">
                <a:latin typeface="Arial"/>
                <a:cs typeface="Arial"/>
              </a:rPr>
              <a:t>Solutions (continued)</a:t>
            </a:r>
            <a:endParaRPr sz="1200">
              <a:latin typeface="Arial"/>
              <a:cs typeface="Arial"/>
            </a:endParaRPr>
          </a:p>
          <a:p>
            <a:pPr>
              <a:lnSpc>
                <a:spcPct val="100000"/>
              </a:lnSpc>
              <a:spcBef>
                <a:spcPts val="15"/>
              </a:spcBef>
            </a:pPr>
            <a:endParaRPr sz="1050">
              <a:latin typeface="Arial"/>
              <a:cs typeface="Arial"/>
            </a:endParaRPr>
          </a:p>
          <a:p>
            <a:pPr marL="241300" marR="5080" indent="-228600">
              <a:lnSpc>
                <a:spcPts val="1380"/>
              </a:lnSpc>
            </a:pPr>
            <a:r>
              <a:rPr dirty="0" sz="1200">
                <a:latin typeface="Times New Roman"/>
                <a:cs typeface="Times New Roman"/>
              </a:rPr>
              <a:t>11. The HR </a:t>
            </a:r>
            <a:r>
              <a:rPr dirty="0" sz="1200" spc="-5">
                <a:latin typeface="Times New Roman"/>
                <a:cs typeface="Times New Roman"/>
              </a:rPr>
              <a:t>department </a:t>
            </a:r>
            <a:r>
              <a:rPr dirty="0" sz="1200">
                <a:latin typeface="Times New Roman"/>
                <a:cs typeface="Times New Roman"/>
              </a:rPr>
              <a:t>wants to run reports based on a </a:t>
            </a:r>
            <a:r>
              <a:rPr dirty="0" sz="1200" spc="-5">
                <a:latin typeface="Times New Roman"/>
                <a:cs typeface="Times New Roman"/>
              </a:rPr>
              <a:t>manager. </a:t>
            </a:r>
            <a:r>
              <a:rPr dirty="0" sz="1200">
                <a:latin typeface="Times New Roman"/>
                <a:cs typeface="Times New Roman"/>
              </a:rPr>
              <a:t>Create a query that prompts the  user for a manager ID and generates the </a:t>
            </a:r>
            <a:r>
              <a:rPr dirty="0" sz="1200" spc="-5">
                <a:latin typeface="Times New Roman"/>
                <a:cs typeface="Times New Roman"/>
              </a:rPr>
              <a:t>employee </a:t>
            </a:r>
            <a:r>
              <a:rPr dirty="0" sz="1200">
                <a:latin typeface="Times New Roman"/>
                <a:cs typeface="Times New Roman"/>
              </a:rPr>
              <a:t>ID, last </a:t>
            </a:r>
            <a:r>
              <a:rPr dirty="0" sz="1200" spc="-5">
                <a:latin typeface="Times New Roman"/>
                <a:cs typeface="Times New Roman"/>
              </a:rPr>
              <a:t>name, </a:t>
            </a:r>
            <a:r>
              <a:rPr dirty="0" sz="1200">
                <a:latin typeface="Times New Roman"/>
                <a:cs typeface="Times New Roman"/>
              </a:rPr>
              <a:t>salary, and department for  that </a:t>
            </a:r>
            <a:r>
              <a:rPr dirty="0" sz="1200" spc="-5">
                <a:latin typeface="Times New Roman"/>
                <a:cs typeface="Times New Roman"/>
              </a:rPr>
              <a:t>manager’s employees. </a:t>
            </a:r>
            <a:r>
              <a:rPr dirty="0" sz="1200">
                <a:latin typeface="Times New Roman"/>
                <a:cs typeface="Times New Roman"/>
              </a:rPr>
              <a:t>The HR </a:t>
            </a:r>
            <a:r>
              <a:rPr dirty="0" sz="1200" spc="-5">
                <a:latin typeface="Times New Roman"/>
                <a:cs typeface="Times New Roman"/>
              </a:rPr>
              <a:t>department </a:t>
            </a:r>
            <a:r>
              <a:rPr dirty="0" sz="1200">
                <a:latin typeface="Times New Roman"/>
                <a:cs typeface="Times New Roman"/>
              </a:rPr>
              <a:t>wants the </a:t>
            </a:r>
            <a:r>
              <a:rPr dirty="0" sz="1200" spc="-5">
                <a:latin typeface="Times New Roman"/>
                <a:cs typeface="Times New Roman"/>
              </a:rPr>
              <a:t>ability </a:t>
            </a:r>
            <a:r>
              <a:rPr dirty="0" sz="1200">
                <a:latin typeface="Times New Roman"/>
                <a:cs typeface="Times New Roman"/>
              </a:rPr>
              <a:t>to </a:t>
            </a:r>
            <a:r>
              <a:rPr dirty="0" sz="1200" spc="-5">
                <a:latin typeface="Times New Roman"/>
                <a:cs typeface="Times New Roman"/>
              </a:rPr>
              <a:t>sort </a:t>
            </a:r>
            <a:r>
              <a:rPr dirty="0" sz="1200">
                <a:latin typeface="Times New Roman"/>
                <a:cs typeface="Times New Roman"/>
              </a:rPr>
              <a:t>the </a:t>
            </a:r>
            <a:r>
              <a:rPr dirty="0" sz="1200" spc="-5">
                <a:latin typeface="Times New Roman"/>
                <a:cs typeface="Times New Roman"/>
              </a:rPr>
              <a:t>report </a:t>
            </a:r>
            <a:r>
              <a:rPr dirty="0" sz="1200">
                <a:latin typeface="Times New Roman"/>
                <a:cs typeface="Times New Roman"/>
              </a:rPr>
              <a:t>on a  </a:t>
            </a:r>
            <a:r>
              <a:rPr dirty="0" sz="1200" spc="-5">
                <a:latin typeface="Times New Roman"/>
                <a:cs typeface="Times New Roman"/>
              </a:rPr>
              <a:t>selected column. </a:t>
            </a:r>
            <a:r>
              <a:rPr dirty="0" sz="1200">
                <a:latin typeface="Times New Roman"/>
                <a:cs typeface="Times New Roman"/>
              </a:rPr>
              <a:t>You can </a:t>
            </a:r>
            <a:r>
              <a:rPr dirty="0" sz="1200" spc="-5">
                <a:latin typeface="Times New Roman"/>
                <a:cs typeface="Times New Roman"/>
              </a:rPr>
              <a:t>test </a:t>
            </a:r>
            <a:r>
              <a:rPr dirty="0" sz="1200">
                <a:latin typeface="Times New Roman"/>
                <a:cs typeface="Times New Roman"/>
              </a:rPr>
              <a:t>the </a:t>
            </a:r>
            <a:r>
              <a:rPr dirty="0" sz="1200" spc="-5">
                <a:latin typeface="Times New Roman"/>
                <a:cs typeface="Times New Roman"/>
              </a:rPr>
              <a:t>data </a:t>
            </a:r>
            <a:r>
              <a:rPr dirty="0" sz="1200">
                <a:latin typeface="Times New Roman"/>
                <a:cs typeface="Times New Roman"/>
              </a:rPr>
              <a:t>with the </a:t>
            </a:r>
            <a:r>
              <a:rPr dirty="0" sz="1200" spc="-5">
                <a:latin typeface="Times New Roman"/>
                <a:cs typeface="Times New Roman"/>
              </a:rPr>
              <a:t>following</a:t>
            </a:r>
            <a:r>
              <a:rPr dirty="0" sz="1200" spc="10">
                <a:latin typeface="Times New Roman"/>
                <a:cs typeface="Times New Roman"/>
              </a:rPr>
              <a:t> </a:t>
            </a:r>
            <a:r>
              <a:rPr dirty="0" sz="1200" spc="-5">
                <a:latin typeface="Times New Roman"/>
                <a:cs typeface="Times New Roman"/>
              </a:rPr>
              <a:t>values:</a:t>
            </a:r>
            <a:endParaRPr sz="1200">
              <a:latin typeface="Times New Roman"/>
              <a:cs typeface="Times New Roman"/>
            </a:endParaRPr>
          </a:p>
          <a:p>
            <a:pPr marL="241300" marR="2706370">
              <a:lnSpc>
                <a:spcPts val="2580"/>
              </a:lnSpc>
              <a:spcBef>
                <a:spcPts val="240"/>
              </a:spcBef>
            </a:pPr>
            <a:r>
              <a:rPr dirty="0" sz="1200" spc="-5">
                <a:latin typeface="Times New Roman"/>
                <a:cs typeface="Times New Roman"/>
              </a:rPr>
              <a:t>manager </a:t>
            </a:r>
            <a:r>
              <a:rPr dirty="0" sz="1200">
                <a:latin typeface="Times New Roman"/>
                <a:cs typeface="Times New Roman"/>
              </a:rPr>
              <a:t>ID = 103, sorted by </a:t>
            </a:r>
            <a:r>
              <a:rPr dirty="0" sz="1200" spc="-5">
                <a:latin typeface="Times New Roman"/>
                <a:cs typeface="Times New Roman"/>
              </a:rPr>
              <a:t>employee </a:t>
            </a:r>
            <a:r>
              <a:rPr dirty="0" sz="1200">
                <a:latin typeface="Times New Roman"/>
                <a:cs typeface="Times New Roman"/>
              </a:rPr>
              <a:t>last </a:t>
            </a:r>
            <a:r>
              <a:rPr dirty="0" sz="1200" spc="-5">
                <a:latin typeface="Times New Roman"/>
                <a:cs typeface="Times New Roman"/>
              </a:rPr>
              <a:t>name  manager </a:t>
            </a:r>
            <a:r>
              <a:rPr dirty="0" sz="1200">
                <a:latin typeface="Times New Roman"/>
                <a:cs typeface="Times New Roman"/>
              </a:rPr>
              <a:t>ID = 201, sorted by</a:t>
            </a:r>
            <a:r>
              <a:rPr dirty="0" sz="1200" spc="-15">
                <a:latin typeface="Times New Roman"/>
                <a:cs typeface="Times New Roman"/>
              </a:rPr>
              <a:t> </a:t>
            </a:r>
            <a:r>
              <a:rPr dirty="0" sz="1200">
                <a:latin typeface="Times New Roman"/>
                <a:cs typeface="Times New Roman"/>
              </a:rPr>
              <a:t>salary</a:t>
            </a:r>
            <a:endParaRPr sz="1200">
              <a:latin typeface="Times New Roman"/>
              <a:cs typeface="Times New Roman"/>
            </a:endParaRPr>
          </a:p>
          <a:p>
            <a:pPr marL="241300">
              <a:lnSpc>
                <a:spcPct val="100000"/>
              </a:lnSpc>
              <a:spcBef>
                <a:spcPts val="865"/>
              </a:spcBef>
            </a:pPr>
            <a:r>
              <a:rPr dirty="0" sz="1200" spc="-5">
                <a:latin typeface="Times New Roman"/>
                <a:cs typeface="Times New Roman"/>
              </a:rPr>
              <a:t>manager </a:t>
            </a:r>
            <a:r>
              <a:rPr dirty="0" sz="1200">
                <a:latin typeface="Times New Roman"/>
                <a:cs typeface="Times New Roman"/>
              </a:rPr>
              <a:t>ID = 124, sorted by </a:t>
            </a:r>
            <a:r>
              <a:rPr dirty="0" sz="1200" spc="-5">
                <a:latin typeface="Times New Roman"/>
                <a:cs typeface="Times New Roman"/>
              </a:rPr>
              <a:t>employee</a:t>
            </a:r>
            <a:r>
              <a:rPr dirty="0" sz="1200">
                <a:latin typeface="Times New Roman"/>
                <a:cs typeface="Times New Roman"/>
              </a:rPr>
              <a:t> ID</a:t>
            </a:r>
            <a:endParaRPr sz="1200">
              <a:latin typeface="Times New Roman"/>
              <a:cs typeface="Times New Roman"/>
            </a:endParaRPr>
          </a:p>
        </p:txBody>
      </p:sp>
      <p:sp>
        <p:nvSpPr>
          <p:cNvPr id="3" name="object 3"/>
          <p:cNvSpPr txBox="1"/>
          <p:nvPr/>
        </p:nvSpPr>
        <p:spPr>
          <a:xfrm>
            <a:off x="838962" y="2932175"/>
            <a:ext cx="6323330" cy="671830"/>
          </a:xfrm>
          <a:prstGeom prst="rect">
            <a:avLst/>
          </a:prstGeom>
          <a:ln w="12191">
            <a:solidFill>
              <a:srgbClr val="000000"/>
            </a:solidFill>
          </a:ln>
        </p:spPr>
        <p:txBody>
          <a:bodyPr wrap="square" lIns="0" tIns="13335" rIns="0" bIns="0" rtlCol="0" vert="horz">
            <a:spAutoFit/>
          </a:bodyPr>
          <a:lstStyle/>
          <a:p>
            <a:pPr marL="74930" marR="1880870">
              <a:lnSpc>
                <a:spcPts val="1240"/>
              </a:lnSpc>
              <a:spcBef>
                <a:spcPts val="105"/>
              </a:spcBef>
            </a:pPr>
            <a:r>
              <a:rPr dirty="0" sz="1100" spc="-5">
                <a:latin typeface="Courier New"/>
                <a:cs typeface="Courier New"/>
              </a:rPr>
              <a:t>SELECT employee_id, last_name, salary, department_id  FROM employees</a:t>
            </a:r>
            <a:endParaRPr sz="1100">
              <a:latin typeface="Courier New"/>
              <a:cs typeface="Courier New"/>
            </a:endParaRPr>
          </a:p>
          <a:p>
            <a:pPr marL="74930" marR="3976370">
              <a:lnSpc>
                <a:spcPts val="1250"/>
              </a:lnSpc>
            </a:pPr>
            <a:r>
              <a:rPr dirty="0" sz="1100" spc="-5">
                <a:latin typeface="Courier New"/>
                <a:cs typeface="Courier New"/>
              </a:rPr>
              <a:t>WHERE manager_id = &amp;mgr_num  ORDER BY &amp;order_col;</a:t>
            </a:r>
            <a:endParaRPr sz="1100">
              <a:latin typeface="Courier New"/>
              <a:cs typeface="Courier New"/>
            </a:endParaRPr>
          </a:p>
        </p:txBody>
      </p:sp>
      <p:sp>
        <p:nvSpPr>
          <p:cNvPr id="4" name="object 4"/>
          <p:cNvSpPr txBox="1"/>
          <p:nvPr/>
        </p:nvSpPr>
        <p:spPr>
          <a:xfrm>
            <a:off x="901700" y="3737102"/>
            <a:ext cx="4744085" cy="53594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have </a:t>
            </a:r>
            <a:r>
              <a:rPr dirty="0" sz="1200" spc="-5">
                <a:latin typeface="Times New Roman"/>
                <a:cs typeface="Times New Roman"/>
              </a:rPr>
              <a:t>time, complete </a:t>
            </a:r>
            <a:r>
              <a:rPr dirty="0" sz="1200">
                <a:latin typeface="Times New Roman"/>
                <a:cs typeface="Times New Roman"/>
              </a:rPr>
              <a:t>the following exercises:</a:t>
            </a:r>
            <a:endParaRPr sz="1200">
              <a:latin typeface="Times New Roman"/>
              <a:cs typeface="Times New Roman"/>
            </a:endParaRPr>
          </a:p>
          <a:p>
            <a:pPr marL="12700">
              <a:lnSpc>
                <a:spcPct val="100000"/>
              </a:lnSpc>
              <a:spcBef>
                <a:spcPts val="1140"/>
              </a:spcBef>
            </a:pPr>
            <a:r>
              <a:rPr dirty="0" sz="1200">
                <a:latin typeface="Times New Roman"/>
                <a:cs typeface="Times New Roman"/>
              </a:rPr>
              <a:t>12. Display all employee last </a:t>
            </a:r>
            <a:r>
              <a:rPr dirty="0" sz="1200" spc="-5">
                <a:latin typeface="Times New Roman"/>
                <a:cs typeface="Times New Roman"/>
              </a:rPr>
              <a:t>names </a:t>
            </a:r>
            <a:r>
              <a:rPr dirty="0" sz="1200">
                <a:latin typeface="Times New Roman"/>
                <a:cs typeface="Times New Roman"/>
              </a:rPr>
              <a:t>in </a:t>
            </a:r>
            <a:r>
              <a:rPr dirty="0" sz="1200" spc="-5">
                <a:latin typeface="Times New Roman"/>
                <a:cs typeface="Times New Roman"/>
              </a:rPr>
              <a:t>which </a:t>
            </a:r>
            <a:r>
              <a:rPr dirty="0" sz="1200">
                <a:latin typeface="Times New Roman"/>
                <a:cs typeface="Times New Roman"/>
              </a:rPr>
              <a:t>the third letter of the </a:t>
            </a:r>
            <a:r>
              <a:rPr dirty="0" sz="1200" spc="-5">
                <a:latin typeface="Times New Roman"/>
                <a:cs typeface="Times New Roman"/>
              </a:rPr>
              <a:t>name </a:t>
            </a:r>
            <a:r>
              <a:rPr dirty="0" sz="1200">
                <a:latin typeface="Times New Roman"/>
                <a:cs typeface="Times New Roman"/>
              </a:rPr>
              <a:t>is</a:t>
            </a:r>
            <a:r>
              <a:rPr dirty="0" sz="1200" spc="-85">
                <a:latin typeface="Times New Roman"/>
                <a:cs typeface="Times New Roman"/>
              </a:rPr>
              <a:t> </a:t>
            </a:r>
            <a:r>
              <a:rPr dirty="0" sz="1200" i="1">
                <a:latin typeface="Times New Roman"/>
                <a:cs typeface="Times New Roman"/>
              </a:rPr>
              <a:t>a</a:t>
            </a:r>
            <a:r>
              <a:rPr dirty="0" sz="1200">
                <a:latin typeface="Times New Roman"/>
                <a:cs typeface="Times New Roman"/>
              </a:rPr>
              <a:t>.</a:t>
            </a:r>
            <a:endParaRPr sz="1200">
              <a:latin typeface="Times New Roman"/>
              <a:cs typeface="Times New Roman"/>
            </a:endParaRPr>
          </a:p>
        </p:txBody>
      </p:sp>
      <p:sp>
        <p:nvSpPr>
          <p:cNvPr id="5" name="object 5"/>
          <p:cNvSpPr txBox="1"/>
          <p:nvPr/>
        </p:nvSpPr>
        <p:spPr>
          <a:xfrm>
            <a:off x="838962" y="4347210"/>
            <a:ext cx="6323330" cy="513715"/>
          </a:xfrm>
          <a:prstGeom prst="rect">
            <a:avLst/>
          </a:prstGeom>
          <a:ln w="12191">
            <a:solidFill>
              <a:srgbClr val="000000"/>
            </a:solidFill>
          </a:ln>
        </p:spPr>
        <p:txBody>
          <a:bodyPr wrap="square" lIns="0" tIns="13335" rIns="0" bIns="0" rtlCol="0" vert="horz">
            <a:spAutoFit/>
          </a:bodyPr>
          <a:lstStyle/>
          <a:p>
            <a:pPr marL="74930" marR="4730750">
              <a:lnSpc>
                <a:spcPts val="1240"/>
              </a:lnSpc>
              <a:spcBef>
                <a:spcPts val="105"/>
              </a:spcBef>
              <a:tabLst>
                <a:tab pos="829310" algn="l"/>
              </a:tabLst>
            </a:pPr>
            <a:r>
              <a:rPr dirty="0" sz="1100" spc="-5">
                <a:latin typeface="Courier New"/>
                <a:cs typeface="Courier New"/>
              </a:rPr>
              <a:t>SELECT</a:t>
            </a:r>
            <a:r>
              <a:rPr dirty="0" sz="1100" spc="-5">
                <a:latin typeface="Courier New"/>
                <a:cs typeface="Courier New"/>
              </a:rPr>
              <a:t>	</a:t>
            </a:r>
            <a:r>
              <a:rPr dirty="0" sz="1100" spc="-5">
                <a:latin typeface="Courier New"/>
                <a:cs typeface="Courier New"/>
              </a:rPr>
              <a:t>last_name  FROM</a:t>
            </a:r>
            <a:r>
              <a:rPr dirty="0" sz="1100" spc="-5">
                <a:latin typeface="Courier New"/>
                <a:cs typeface="Courier New"/>
              </a:rPr>
              <a:t>	</a:t>
            </a:r>
            <a:r>
              <a:rPr dirty="0" sz="1100" spc="-5">
                <a:latin typeface="Courier New"/>
                <a:cs typeface="Courier New"/>
              </a:rPr>
              <a:t>employees</a:t>
            </a:r>
            <a:endParaRPr sz="1100">
              <a:latin typeface="Courier New"/>
              <a:cs typeface="Courier New"/>
            </a:endParaRPr>
          </a:p>
          <a:p>
            <a:pPr marL="74930">
              <a:lnSpc>
                <a:spcPts val="1235"/>
              </a:lnSpc>
              <a:tabLst>
                <a:tab pos="829310" algn="l"/>
              </a:tabLst>
            </a:pPr>
            <a:r>
              <a:rPr dirty="0" sz="1100" spc="-5">
                <a:latin typeface="Courier New"/>
                <a:cs typeface="Courier New"/>
              </a:rPr>
              <a:t>WHERE	last_name LIKE '</a:t>
            </a:r>
            <a:r>
              <a:rPr dirty="0" u="sng" sz="1100" spc="10">
                <a:uFill>
                  <a:solidFill>
                    <a:srgbClr val="000000"/>
                  </a:solidFill>
                </a:uFill>
                <a:latin typeface="Courier New"/>
                <a:cs typeface="Courier New"/>
              </a:rPr>
              <a:t> </a:t>
            </a:r>
            <a:r>
              <a:rPr dirty="0" sz="1100" spc="-5">
                <a:latin typeface="Courier New"/>
                <a:cs typeface="Courier New"/>
              </a:rPr>
              <a:t>a%';</a:t>
            </a:r>
            <a:endParaRPr sz="1100">
              <a:latin typeface="Courier New"/>
              <a:cs typeface="Courier New"/>
            </a:endParaRPr>
          </a:p>
        </p:txBody>
      </p:sp>
      <p:sp>
        <p:nvSpPr>
          <p:cNvPr id="6" name="object 6"/>
          <p:cNvSpPr txBox="1"/>
          <p:nvPr/>
        </p:nvSpPr>
        <p:spPr>
          <a:xfrm>
            <a:off x="901700" y="4994402"/>
            <a:ext cx="564324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13. Display the last </a:t>
            </a:r>
            <a:r>
              <a:rPr dirty="0" sz="1200" spc="-5">
                <a:latin typeface="Times New Roman"/>
                <a:cs typeface="Times New Roman"/>
              </a:rPr>
              <a:t>names </a:t>
            </a:r>
            <a:r>
              <a:rPr dirty="0" sz="1200">
                <a:latin typeface="Times New Roman"/>
                <a:cs typeface="Times New Roman"/>
              </a:rPr>
              <a:t>of all </a:t>
            </a:r>
            <a:r>
              <a:rPr dirty="0" sz="1200" spc="-5">
                <a:latin typeface="Times New Roman"/>
                <a:cs typeface="Times New Roman"/>
              </a:rPr>
              <a:t>employees </a:t>
            </a:r>
            <a:r>
              <a:rPr dirty="0" sz="1200">
                <a:latin typeface="Times New Roman"/>
                <a:cs typeface="Times New Roman"/>
              </a:rPr>
              <a:t>who have both an </a:t>
            </a:r>
            <a:r>
              <a:rPr dirty="0" sz="1200" i="1">
                <a:latin typeface="Times New Roman"/>
                <a:cs typeface="Times New Roman"/>
              </a:rPr>
              <a:t>a </a:t>
            </a:r>
            <a:r>
              <a:rPr dirty="0" sz="1200" spc="-5">
                <a:latin typeface="Times New Roman"/>
                <a:cs typeface="Times New Roman"/>
              </a:rPr>
              <a:t>and an </a:t>
            </a:r>
            <a:r>
              <a:rPr dirty="0" sz="1200" i="1">
                <a:latin typeface="Times New Roman"/>
                <a:cs typeface="Times New Roman"/>
              </a:rPr>
              <a:t>e </a:t>
            </a:r>
            <a:r>
              <a:rPr dirty="0" sz="1200">
                <a:latin typeface="Times New Roman"/>
                <a:cs typeface="Times New Roman"/>
              </a:rPr>
              <a:t>in </a:t>
            </a:r>
            <a:r>
              <a:rPr dirty="0" sz="1200" spc="-5">
                <a:latin typeface="Times New Roman"/>
                <a:cs typeface="Times New Roman"/>
              </a:rPr>
              <a:t>their </a:t>
            </a:r>
            <a:r>
              <a:rPr dirty="0" sz="1200">
                <a:latin typeface="Times New Roman"/>
                <a:cs typeface="Times New Roman"/>
              </a:rPr>
              <a:t>last </a:t>
            </a:r>
            <a:r>
              <a:rPr dirty="0" sz="1200" spc="-5">
                <a:latin typeface="Times New Roman"/>
                <a:cs typeface="Times New Roman"/>
              </a:rPr>
              <a:t>names.</a:t>
            </a:r>
            <a:endParaRPr sz="1200">
              <a:latin typeface="Times New Roman"/>
              <a:cs typeface="Times New Roman"/>
            </a:endParaRPr>
          </a:p>
        </p:txBody>
      </p:sp>
      <p:sp>
        <p:nvSpPr>
          <p:cNvPr id="7" name="object 7"/>
          <p:cNvSpPr txBox="1"/>
          <p:nvPr/>
        </p:nvSpPr>
        <p:spPr>
          <a:xfrm>
            <a:off x="838962" y="5276850"/>
            <a:ext cx="6323330" cy="671830"/>
          </a:xfrm>
          <a:prstGeom prst="rect">
            <a:avLst/>
          </a:prstGeom>
          <a:ln w="12191">
            <a:solidFill>
              <a:srgbClr val="000000"/>
            </a:solidFill>
          </a:ln>
        </p:spPr>
        <p:txBody>
          <a:bodyPr wrap="square" lIns="0" tIns="13335" rIns="0" bIns="0" rtlCol="0" vert="horz">
            <a:spAutoFit/>
          </a:bodyPr>
          <a:lstStyle/>
          <a:p>
            <a:pPr marL="74930" marR="4730750">
              <a:lnSpc>
                <a:spcPts val="1240"/>
              </a:lnSpc>
              <a:spcBef>
                <a:spcPts val="105"/>
              </a:spcBef>
              <a:tabLst>
                <a:tab pos="829310" algn="l"/>
              </a:tabLst>
            </a:pPr>
            <a:r>
              <a:rPr dirty="0" sz="1100" spc="-5">
                <a:latin typeface="Courier New"/>
                <a:cs typeface="Courier New"/>
              </a:rPr>
              <a:t>SELECT</a:t>
            </a:r>
            <a:r>
              <a:rPr dirty="0" sz="1100" spc="-5">
                <a:latin typeface="Courier New"/>
                <a:cs typeface="Courier New"/>
              </a:rPr>
              <a:t>	</a:t>
            </a:r>
            <a:r>
              <a:rPr dirty="0" sz="1100" spc="-5">
                <a:latin typeface="Courier New"/>
                <a:cs typeface="Courier New"/>
              </a:rPr>
              <a:t>last_name  FROM</a:t>
            </a:r>
            <a:r>
              <a:rPr dirty="0" sz="1100" spc="-5">
                <a:latin typeface="Courier New"/>
                <a:cs typeface="Courier New"/>
              </a:rPr>
              <a:t>	</a:t>
            </a:r>
            <a:r>
              <a:rPr dirty="0" sz="1100" spc="-5">
                <a:latin typeface="Courier New"/>
                <a:cs typeface="Courier New"/>
              </a:rPr>
              <a:t>employees</a:t>
            </a:r>
            <a:endParaRPr sz="1100">
              <a:latin typeface="Courier New"/>
              <a:cs typeface="Courier New"/>
            </a:endParaRPr>
          </a:p>
          <a:p>
            <a:pPr marL="74930" marR="3724910">
              <a:lnSpc>
                <a:spcPts val="1250"/>
              </a:lnSpc>
              <a:tabLst>
                <a:tab pos="829310" algn="l"/>
              </a:tabLst>
            </a:pPr>
            <a:r>
              <a:rPr dirty="0" sz="1100" spc="-5">
                <a:latin typeface="Courier New"/>
                <a:cs typeface="Courier New"/>
              </a:rPr>
              <a:t>WHERE	last_name LIKE '%a%'  AND	last_name LIKE</a:t>
            </a:r>
            <a:r>
              <a:rPr dirty="0" sz="1100" spc="-25">
                <a:latin typeface="Courier New"/>
                <a:cs typeface="Courier New"/>
              </a:rPr>
              <a:t> </a:t>
            </a:r>
            <a:r>
              <a:rPr dirty="0" sz="1100" spc="-5">
                <a:latin typeface="Courier New"/>
                <a:cs typeface="Courier New"/>
              </a:rPr>
              <a:t>'%e%';</a:t>
            </a:r>
            <a:endParaRPr sz="1100">
              <a:latin typeface="Courier New"/>
              <a:cs typeface="Courier New"/>
            </a:endParaRPr>
          </a:p>
        </p:txBody>
      </p:sp>
      <p:sp>
        <p:nvSpPr>
          <p:cNvPr id="8" name="object 8"/>
          <p:cNvSpPr txBox="1"/>
          <p:nvPr/>
        </p:nvSpPr>
        <p:spPr>
          <a:xfrm>
            <a:off x="901700" y="6081776"/>
            <a:ext cx="5756910" cy="71120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want an extra challenge, </a:t>
            </a:r>
            <a:r>
              <a:rPr dirty="0" sz="1200" spc="-5">
                <a:latin typeface="Times New Roman"/>
                <a:cs typeface="Times New Roman"/>
              </a:rPr>
              <a:t>complete </a:t>
            </a:r>
            <a:r>
              <a:rPr dirty="0" sz="1200">
                <a:latin typeface="Times New Roman"/>
                <a:cs typeface="Times New Roman"/>
              </a:rPr>
              <a:t>the following</a:t>
            </a:r>
            <a:r>
              <a:rPr dirty="0" sz="1200" spc="-25">
                <a:latin typeface="Times New Roman"/>
                <a:cs typeface="Times New Roman"/>
              </a:rPr>
              <a:t> </a:t>
            </a:r>
            <a:r>
              <a:rPr dirty="0" sz="1200">
                <a:latin typeface="Times New Roman"/>
                <a:cs typeface="Times New Roman"/>
              </a:rPr>
              <a:t>exercises: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241300" marR="5080" indent="-228600">
              <a:lnSpc>
                <a:spcPts val="1380"/>
              </a:lnSpc>
            </a:pPr>
            <a:r>
              <a:rPr dirty="0" sz="1200">
                <a:latin typeface="Times New Roman"/>
                <a:cs typeface="Times New Roman"/>
              </a:rPr>
              <a:t>14. Display the last </a:t>
            </a:r>
            <a:r>
              <a:rPr dirty="0" sz="1200" spc="-5">
                <a:latin typeface="Times New Roman"/>
                <a:cs typeface="Times New Roman"/>
              </a:rPr>
              <a:t>name, </a:t>
            </a:r>
            <a:r>
              <a:rPr dirty="0" sz="1200">
                <a:latin typeface="Times New Roman"/>
                <a:cs typeface="Times New Roman"/>
              </a:rPr>
              <a:t>job, and salary for all </a:t>
            </a:r>
            <a:r>
              <a:rPr dirty="0" sz="1200" spc="-5">
                <a:latin typeface="Times New Roman"/>
                <a:cs typeface="Times New Roman"/>
              </a:rPr>
              <a:t>employees whose </a:t>
            </a:r>
            <a:r>
              <a:rPr dirty="0" sz="1200">
                <a:latin typeface="Times New Roman"/>
                <a:cs typeface="Times New Roman"/>
              </a:rPr>
              <a:t>job is either that of a </a:t>
            </a:r>
            <a:r>
              <a:rPr dirty="0" sz="1200" spc="-5">
                <a:latin typeface="Times New Roman"/>
                <a:cs typeface="Times New Roman"/>
              </a:rPr>
              <a:t>sales  representative or </a:t>
            </a:r>
            <a:r>
              <a:rPr dirty="0" sz="1200">
                <a:latin typeface="Times New Roman"/>
                <a:cs typeface="Times New Roman"/>
              </a:rPr>
              <a:t>a </a:t>
            </a:r>
            <a:r>
              <a:rPr dirty="0" sz="1200" spc="-5">
                <a:latin typeface="Times New Roman"/>
                <a:cs typeface="Times New Roman"/>
              </a:rPr>
              <a:t>stock </a:t>
            </a:r>
            <a:r>
              <a:rPr dirty="0" sz="1200">
                <a:latin typeface="Times New Roman"/>
                <a:cs typeface="Times New Roman"/>
              </a:rPr>
              <a:t>clerk, and whose salary is not equal to $2,500, $3,500, or</a:t>
            </a:r>
            <a:r>
              <a:rPr dirty="0" sz="1200" spc="-125">
                <a:latin typeface="Times New Roman"/>
                <a:cs typeface="Times New Roman"/>
              </a:rPr>
              <a:t> </a:t>
            </a:r>
            <a:r>
              <a:rPr dirty="0" sz="1200">
                <a:latin typeface="Times New Roman"/>
                <a:cs typeface="Times New Roman"/>
              </a:rPr>
              <a:t>$7,000.</a:t>
            </a:r>
            <a:endParaRPr sz="1200">
              <a:latin typeface="Times New Roman"/>
              <a:cs typeface="Times New Roman"/>
            </a:endParaRPr>
          </a:p>
        </p:txBody>
      </p:sp>
      <p:sp>
        <p:nvSpPr>
          <p:cNvPr id="9" name="object 9"/>
          <p:cNvSpPr txBox="1"/>
          <p:nvPr/>
        </p:nvSpPr>
        <p:spPr>
          <a:xfrm>
            <a:off x="838962" y="6867143"/>
            <a:ext cx="6323330" cy="672465"/>
          </a:xfrm>
          <a:prstGeom prst="rect">
            <a:avLst/>
          </a:prstGeom>
          <a:ln w="12191">
            <a:solidFill>
              <a:srgbClr val="000000"/>
            </a:solidFill>
          </a:ln>
        </p:spPr>
        <p:txBody>
          <a:bodyPr wrap="square" lIns="0" tIns="13335" rIns="0" bIns="0" rtlCol="0" vert="horz">
            <a:spAutoFit/>
          </a:bodyPr>
          <a:lstStyle/>
          <a:p>
            <a:pPr marL="74930" marR="3389629">
              <a:lnSpc>
                <a:spcPts val="1240"/>
              </a:lnSpc>
              <a:spcBef>
                <a:spcPts val="105"/>
              </a:spcBef>
              <a:tabLst>
                <a:tab pos="829310" algn="l"/>
              </a:tabLst>
            </a:pPr>
            <a:r>
              <a:rPr dirty="0" sz="1100" spc="-5">
                <a:latin typeface="Courier New"/>
                <a:cs typeface="Courier New"/>
              </a:rPr>
              <a:t>SELECT	last_name, job_id, salary  FROM	employees</a:t>
            </a:r>
            <a:endParaRPr sz="1100">
              <a:latin typeface="Courier New"/>
              <a:cs typeface="Courier New"/>
            </a:endParaRPr>
          </a:p>
          <a:p>
            <a:pPr marL="74930">
              <a:lnSpc>
                <a:spcPts val="1190"/>
              </a:lnSpc>
              <a:tabLst>
                <a:tab pos="829310" algn="l"/>
              </a:tabLst>
            </a:pPr>
            <a:r>
              <a:rPr dirty="0" sz="1100" spc="-5">
                <a:latin typeface="Courier New"/>
                <a:cs typeface="Courier New"/>
              </a:rPr>
              <a:t>WHERE	job_id IN ('SA_REP',</a:t>
            </a:r>
            <a:r>
              <a:rPr dirty="0" sz="1100" spc="10">
                <a:latin typeface="Courier New"/>
                <a:cs typeface="Courier New"/>
              </a:rPr>
              <a:t> </a:t>
            </a:r>
            <a:r>
              <a:rPr dirty="0" sz="1100" spc="-5">
                <a:latin typeface="Courier New"/>
                <a:cs typeface="Courier New"/>
              </a:rPr>
              <a:t>'ST_CLERK')</a:t>
            </a:r>
            <a:endParaRPr sz="1100">
              <a:latin typeface="Courier New"/>
              <a:cs typeface="Courier New"/>
            </a:endParaRPr>
          </a:p>
          <a:p>
            <a:pPr marL="74930">
              <a:lnSpc>
                <a:spcPts val="1290"/>
              </a:lnSpc>
              <a:tabLst>
                <a:tab pos="829310" algn="l"/>
              </a:tabLst>
            </a:pPr>
            <a:r>
              <a:rPr dirty="0" sz="1100" spc="-5">
                <a:latin typeface="Courier New"/>
                <a:cs typeface="Courier New"/>
              </a:rPr>
              <a:t>AND	salary NOT IN (2500, 3500,</a:t>
            </a:r>
            <a:r>
              <a:rPr dirty="0" sz="1100" spc="20">
                <a:latin typeface="Courier New"/>
                <a:cs typeface="Courier New"/>
              </a:rPr>
              <a:t> </a:t>
            </a:r>
            <a:r>
              <a:rPr dirty="0" sz="1100" spc="-5">
                <a:latin typeface="Courier New"/>
                <a:cs typeface="Courier New"/>
              </a:rPr>
              <a:t>7000);</a:t>
            </a:r>
            <a:endParaRPr sz="1100">
              <a:latin typeface="Courier New"/>
              <a:cs typeface="Courier New"/>
            </a:endParaRPr>
          </a:p>
        </p:txBody>
      </p:sp>
      <p:sp>
        <p:nvSpPr>
          <p:cNvPr id="10" name="object 10"/>
          <p:cNvSpPr txBox="1"/>
          <p:nvPr/>
        </p:nvSpPr>
        <p:spPr>
          <a:xfrm>
            <a:off x="901700" y="7678166"/>
            <a:ext cx="5334635" cy="584200"/>
          </a:xfrm>
          <a:prstGeom prst="rect">
            <a:avLst/>
          </a:prstGeom>
        </p:spPr>
        <p:txBody>
          <a:bodyPr wrap="square" lIns="0" tIns="7620" rIns="0" bIns="0" rtlCol="0" vert="horz">
            <a:spAutoFit/>
          </a:bodyPr>
          <a:lstStyle/>
          <a:p>
            <a:pPr marL="240665" marR="5080" indent="-228600">
              <a:lnSpc>
                <a:spcPct val="102699"/>
              </a:lnSpc>
              <a:spcBef>
                <a:spcPts val="60"/>
              </a:spcBef>
            </a:pPr>
            <a:r>
              <a:rPr dirty="0" sz="1200">
                <a:latin typeface="Times New Roman"/>
                <a:cs typeface="Times New Roman"/>
              </a:rPr>
              <a:t>15. </a:t>
            </a:r>
            <a:r>
              <a:rPr dirty="0" sz="1200" spc="-5">
                <a:latin typeface="Times New Roman"/>
                <a:cs typeface="Times New Roman"/>
              </a:rPr>
              <a:t>Modify </a:t>
            </a:r>
            <a:r>
              <a:rPr dirty="0" sz="1200" spc="-5">
                <a:latin typeface="Courier New"/>
                <a:cs typeface="Courier New"/>
              </a:rPr>
              <a:t>lab_02_06.sql</a:t>
            </a:r>
            <a:r>
              <a:rPr dirty="0" sz="1200" spc="-385">
                <a:latin typeface="Courier New"/>
                <a:cs typeface="Courier New"/>
              </a:rPr>
              <a:t> </a:t>
            </a:r>
            <a:r>
              <a:rPr dirty="0" sz="1200">
                <a:latin typeface="Times New Roman"/>
                <a:cs typeface="Times New Roman"/>
              </a:rPr>
              <a:t>to display the last </a:t>
            </a:r>
            <a:r>
              <a:rPr dirty="0" sz="1200" spc="-5">
                <a:latin typeface="Times New Roman"/>
                <a:cs typeface="Times New Roman"/>
              </a:rPr>
              <a:t>name, </a:t>
            </a:r>
            <a:r>
              <a:rPr dirty="0" sz="1200">
                <a:latin typeface="Times New Roman"/>
                <a:cs typeface="Times New Roman"/>
              </a:rPr>
              <a:t>salary, and </a:t>
            </a:r>
            <a:r>
              <a:rPr dirty="0" sz="1200" spc="-5">
                <a:latin typeface="Times New Roman"/>
                <a:cs typeface="Times New Roman"/>
              </a:rPr>
              <a:t>commission </a:t>
            </a:r>
            <a:r>
              <a:rPr dirty="0" sz="1200">
                <a:latin typeface="Times New Roman"/>
                <a:cs typeface="Times New Roman"/>
              </a:rPr>
              <a:t>for all  </a:t>
            </a:r>
            <a:r>
              <a:rPr dirty="0" sz="1200" spc="-5">
                <a:latin typeface="Times New Roman"/>
                <a:cs typeface="Times New Roman"/>
              </a:rPr>
              <a:t>employees </a:t>
            </a:r>
            <a:r>
              <a:rPr dirty="0" sz="1200">
                <a:latin typeface="Times New Roman"/>
                <a:cs typeface="Times New Roman"/>
              </a:rPr>
              <a:t>whose </a:t>
            </a:r>
            <a:r>
              <a:rPr dirty="0" sz="1200" spc="-5">
                <a:latin typeface="Times New Roman"/>
                <a:cs typeface="Times New Roman"/>
              </a:rPr>
              <a:t>commission amount </a:t>
            </a:r>
            <a:r>
              <a:rPr dirty="0" sz="1200">
                <a:latin typeface="Times New Roman"/>
                <a:cs typeface="Times New Roman"/>
              </a:rPr>
              <a:t>is 20%. Resave </a:t>
            </a:r>
            <a:r>
              <a:rPr dirty="0" sz="1200" spc="-5">
                <a:latin typeface="Courier New"/>
                <a:cs typeface="Courier New"/>
              </a:rPr>
              <a:t>lab_02_06.sql </a:t>
            </a:r>
            <a:r>
              <a:rPr dirty="0" sz="1200">
                <a:latin typeface="Times New Roman"/>
                <a:cs typeface="Times New Roman"/>
              </a:rPr>
              <a:t>as  </a:t>
            </a:r>
            <a:r>
              <a:rPr dirty="0" sz="1200" spc="-5">
                <a:latin typeface="Courier New"/>
                <a:cs typeface="Courier New"/>
              </a:rPr>
              <a:t>lab_02_15.sql</a:t>
            </a:r>
            <a:r>
              <a:rPr dirty="0" sz="1200" spc="-5">
                <a:latin typeface="Times New Roman"/>
                <a:cs typeface="Times New Roman"/>
              </a:rPr>
              <a:t>. </a:t>
            </a:r>
            <a:r>
              <a:rPr dirty="0" sz="1200">
                <a:latin typeface="Times New Roman"/>
                <a:cs typeface="Times New Roman"/>
              </a:rPr>
              <a:t>Rerun the </a:t>
            </a:r>
            <a:r>
              <a:rPr dirty="0" sz="1200" spc="-5">
                <a:latin typeface="Times New Roman"/>
                <a:cs typeface="Times New Roman"/>
              </a:rPr>
              <a:t>statement </a:t>
            </a:r>
            <a:r>
              <a:rPr dirty="0" sz="1200">
                <a:latin typeface="Times New Roman"/>
                <a:cs typeface="Times New Roman"/>
              </a:rPr>
              <a:t>in</a:t>
            </a:r>
            <a:r>
              <a:rPr dirty="0" sz="1200" spc="20">
                <a:latin typeface="Times New Roman"/>
                <a:cs typeface="Times New Roman"/>
              </a:rPr>
              <a:t> </a:t>
            </a:r>
            <a:r>
              <a:rPr dirty="0" sz="1200" spc="-5">
                <a:latin typeface="Courier New"/>
                <a:cs typeface="Courier New"/>
              </a:rPr>
              <a:t>lab_02_15.sql</a:t>
            </a:r>
            <a:r>
              <a:rPr dirty="0" sz="1200" spc="-5">
                <a:latin typeface="Times New Roman"/>
                <a:cs typeface="Times New Roman"/>
              </a:rPr>
              <a:t>.</a:t>
            </a:r>
            <a:endParaRPr sz="1200">
              <a:latin typeface="Times New Roman"/>
              <a:cs typeface="Times New Roman"/>
            </a:endParaRPr>
          </a:p>
        </p:txBody>
      </p:sp>
      <p:sp>
        <p:nvSpPr>
          <p:cNvPr id="11" name="object 11"/>
          <p:cNvSpPr txBox="1"/>
          <p:nvPr/>
        </p:nvSpPr>
        <p:spPr>
          <a:xfrm>
            <a:off x="838962" y="8343900"/>
            <a:ext cx="6323330" cy="671830"/>
          </a:xfrm>
          <a:prstGeom prst="rect">
            <a:avLst/>
          </a:prstGeom>
          <a:ln w="12191">
            <a:solidFill>
              <a:srgbClr val="000000"/>
            </a:solidFill>
          </a:ln>
        </p:spPr>
        <p:txBody>
          <a:bodyPr wrap="square" lIns="0" tIns="13335" rIns="0" bIns="0" rtlCol="0" vert="horz">
            <a:spAutoFit/>
          </a:bodyPr>
          <a:lstStyle/>
          <a:p>
            <a:pPr marL="829310" marR="1629410" indent="-755015">
              <a:lnSpc>
                <a:spcPts val="1240"/>
              </a:lnSpc>
              <a:spcBef>
                <a:spcPts val="105"/>
              </a:spcBef>
              <a:tabLst>
                <a:tab pos="829310" algn="l"/>
              </a:tabLst>
            </a:pPr>
            <a:r>
              <a:rPr dirty="0" sz="1100" spc="-5">
                <a:latin typeface="Courier New"/>
                <a:cs typeface="Courier New"/>
              </a:rPr>
              <a:t>SELECT	last_name "Employee", salary "Monthly Salary",  commission_pct</a:t>
            </a:r>
            <a:endParaRPr sz="1100">
              <a:latin typeface="Courier New"/>
              <a:cs typeface="Courier New"/>
            </a:endParaRPr>
          </a:p>
          <a:p>
            <a:pPr marL="74930">
              <a:lnSpc>
                <a:spcPts val="1190"/>
              </a:lnSpc>
              <a:tabLst>
                <a:tab pos="829310" algn="l"/>
              </a:tabLst>
            </a:pPr>
            <a:r>
              <a:rPr dirty="0" sz="1100" spc="-5">
                <a:latin typeface="Courier New"/>
                <a:cs typeface="Courier New"/>
              </a:rPr>
              <a:t>FROM	employees</a:t>
            </a:r>
            <a:endParaRPr sz="1100">
              <a:latin typeface="Courier New"/>
              <a:cs typeface="Courier New"/>
            </a:endParaRPr>
          </a:p>
          <a:p>
            <a:pPr marL="74930">
              <a:lnSpc>
                <a:spcPts val="1285"/>
              </a:lnSpc>
              <a:tabLst>
                <a:tab pos="829310" algn="l"/>
              </a:tabLst>
            </a:pPr>
            <a:r>
              <a:rPr dirty="0" sz="1100" spc="-5">
                <a:latin typeface="Courier New"/>
                <a:cs typeface="Courier New"/>
              </a:rPr>
              <a:t>WHERE	commission_pct =</a:t>
            </a:r>
            <a:r>
              <a:rPr dirty="0" sz="1100">
                <a:latin typeface="Courier New"/>
                <a:cs typeface="Courier New"/>
              </a:rPr>
              <a:t> </a:t>
            </a:r>
            <a:r>
              <a:rPr dirty="0" sz="1100" spc="-5">
                <a:latin typeface="Courier New"/>
                <a:cs typeface="Courier New"/>
              </a:rPr>
              <a:t>.20;</a:t>
            </a:r>
            <a:endParaRPr sz="11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eKi</a:t>
            </a:r>
            <a:r>
              <a:rPr dirty="0" baseline="17676" sz="1650" spc="-262" b="1">
                <a:latin typeface="Arial"/>
                <a:cs typeface="Arial"/>
              </a:rPr>
              <a:t>O</a:t>
            </a:r>
            <a:r>
              <a:rPr dirty="0" sz="800" spc="-175">
                <a:latin typeface="Garuda"/>
                <a:cs typeface="Garuda"/>
              </a:rPr>
              <a:t>t </a:t>
            </a:r>
            <a:r>
              <a:rPr dirty="0" sz="800" spc="-215">
                <a:latin typeface="Garuda"/>
                <a:cs typeface="Garuda"/>
              </a:rPr>
              <a:t>m</a:t>
            </a:r>
            <a:r>
              <a:rPr dirty="0" baseline="17676" sz="1650" spc="-322" b="1">
                <a:latin typeface="Arial"/>
                <a:cs typeface="Arial"/>
              </a:rPr>
              <a:t>r</a:t>
            </a:r>
            <a:r>
              <a:rPr dirty="0" sz="800" spc="-215">
                <a:latin typeface="Garuda"/>
                <a:cs typeface="Garuda"/>
              </a:rPr>
              <a:t>a</a:t>
            </a:r>
            <a:r>
              <a:rPr dirty="0" baseline="17676" sz="1650" spc="-322" b="1">
                <a:latin typeface="Arial"/>
                <a:cs typeface="Arial"/>
              </a:rPr>
              <a:t>a</a:t>
            </a:r>
            <a:r>
              <a:rPr dirty="0" sz="800" spc="-215">
                <a:latin typeface="Garuda"/>
                <a:cs typeface="Garuda"/>
              </a:rPr>
              <a:t>te</a:t>
            </a:r>
            <a:r>
              <a:rPr dirty="0" baseline="17676" sz="1650" spc="-322" b="1">
                <a:latin typeface="Arial"/>
                <a:cs typeface="Arial"/>
              </a:rPr>
              <a:t>c</a:t>
            </a:r>
            <a:r>
              <a:rPr dirty="0" sz="800" spc="-215">
                <a:latin typeface="Garuda"/>
                <a:cs typeface="Garuda"/>
              </a:rPr>
              <a:t>r</a:t>
            </a:r>
            <a:r>
              <a:rPr dirty="0" baseline="17676" sz="1650" spc="-322" b="1">
                <a:latin typeface="Arial"/>
                <a:cs typeface="Arial"/>
              </a:rPr>
              <a:t>l</a:t>
            </a:r>
            <a:r>
              <a:rPr dirty="0" sz="800" spc="-215">
                <a:latin typeface="Garuda"/>
                <a:cs typeface="Garuda"/>
              </a:rPr>
              <a:t>ia</a:t>
            </a:r>
            <a:r>
              <a:rPr dirty="0" baseline="17676" sz="1650" spc="-322" b="1">
                <a:latin typeface="Arial"/>
                <a:cs typeface="Arial"/>
              </a:rPr>
              <a:t>e</a:t>
            </a:r>
            <a:r>
              <a:rPr dirty="0" sz="800" spc="-215">
                <a:latin typeface="Garuda"/>
                <a:cs typeface="Garuda"/>
              </a:rPr>
              <a:t>ls</a:t>
            </a:r>
            <a:r>
              <a:rPr dirty="0" baseline="17676" sz="1650" spc="-322" b="1">
                <a:latin typeface="Arial"/>
                <a:cs typeface="Arial"/>
              </a:rPr>
              <a:t>D</a:t>
            </a:r>
            <a:r>
              <a:rPr dirty="0" sz="800" spc="-215">
                <a:latin typeface="Garuda"/>
                <a:cs typeface="Garuda"/>
              </a:rPr>
              <a:t>ar</a:t>
            </a:r>
            <a:r>
              <a:rPr dirty="0" baseline="17676" sz="1650" spc="-322" b="1">
                <a:latin typeface="Arial"/>
                <a:cs typeface="Arial"/>
              </a:rPr>
              <a:t>a</a:t>
            </a:r>
            <a:r>
              <a:rPr dirty="0" sz="800" spc="-215">
                <a:latin typeface="Garuda"/>
                <a:cs typeface="Garuda"/>
              </a:rPr>
              <a:t>e</a:t>
            </a:r>
            <a:r>
              <a:rPr dirty="0" baseline="17676" sz="1650" spc="-322" b="1">
                <a:latin typeface="Arial"/>
                <a:cs typeface="Arial"/>
              </a:rPr>
              <a:t>t</a:t>
            </a:r>
            <a:r>
              <a:rPr dirty="0" sz="800" spc="-215">
                <a:latin typeface="Garuda"/>
                <a:cs typeface="Garuda"/>
              </a:rPr>
              <a:t>p</a:t>
            </a:r>
            <a:r>
              <a:rPr dirty="0" baseline="17676" sz="1650" spc="-322" b="1">
                <a:latin typeface="Arial"/>
                <a:cs typeface="Arial"/>
              </a:rPr>
              <a:t>a</a:t>
            </a:r>
            <a:r>
              <a:rPr dirty="0" sz="800" spc="-215">
                <a:latin typeface="Garuda"/>
                <a:cs typeface="Garuda"/>
              </a:rPr>
              <a:t>ro</a:t>
            </a:r>
            <a:r>
              <a:rPr dirty="0" baseline="17676" sz="1650" spc="-322" b="1">
                <a:latin typeface="Arial"/>
                <a:cs typeface="Arial"/>
              </a:rPr>
              <a:t>b</a:t>
            </a:r>
            <a:r>
              <a:rPr dirty="0" sz="800" spc="-215">
                <a:latin typeface="Garuda"/>
                <a:cs typeface="Garuda"/>
              </a:rPr>
              <a:t>v</a:t>
            </a:r>
            <a:r>
              <a:rPr dirty="0" baseline="17676" sz="1650" spc="-322" b="1">
                <a:latin typeface="Arial"/>
                <a:cs typeface="Arial"/>
              </a:rPr>
              <a:t>a</a:t>
            </a:r>
            <a:r>
              <a:rPr dirty="0" sz="800" spc="-215">
                <a:latin typeface="Garuda"/>
                <a:cs typeface="Garuda"/>
              </a:rPr>
              <a:t>id</a:t>
            </a:r>
            <a:r>
              <a:rPr dirty="0" baseline="17676" sz="1650" spc="-322" b="1">
                <a:latin typeface="Arial"/>
                <a:cs typeface="Arial"/>
              </a:rPr>
              <a:t>s</a:t>
            </a:r>
            <a:r>
              <a:rPr dirty="0" sz="800" spc="-215">
                <a:latin typeface="Garuda"/>
                <a:cs typeface="Garuda"/>
              </a:rPr>
              <a:t>ed</a:t>
            </a:r>
            <a:r>
              <a:rPr dirty="0" baseline="17676" sz="1650" spc="-322" b="1">
                <a:latin typeface="Arial"/>
                <a:cs typeface="Arial"/>
              </a:rPr>
              <a:t>e</a:t>
            </a:r>
            <a:r>
              <a:rPr dirty="0" sz="800" spc="-215">
                <a:latin typeface="Garuda"/>
                <a:cs typeface="Garuda"/>
              </a:rPr>
              <a:t>fo</a:t>
            </a:r>
            <a:r>
              <a:rPr dirty="0" baseline="17676" sz="1650" spc="-322" b="1">
                <a:latin typeface="Arial"/>
                <a:cs typeface="Arial"/>
              </a:rPr>
              <a:t>1</a:t>
            </a:r>
            <a:r>
              <a:rPr dirty="0" sz="800" spc="-215">
                <a:latin typeface="Garuda"/>
                <a:cs typeface="Garuda"/>
              </a:rPr>
              <a:t>r</a:t>
            </a:r>
            <a:r>
              <a:rPr dirty="0" baseline="17676" sz="1650" spc="-322" b="1">
                <a:latin typeface="Arial"/>
                <a:cs typeface="Arial"/>
              </a:rPr>
              <a:t>0</a:t>
            </a:r>
            <a:r>
              <a:rPr dirty="0" sz="800" spc="-215">
                <a:latin typeface="Garuda"/>
                <a:cs typeface="Garuda"/>
              </a:rPr>
              <a:t>W</a:t>
            </a:r>
            <a:r>
              <a:rPr dirty="0" baseline="17676" sz="1650" spc="-322" b="1" i="1">
                <a:latin typeface="Arial"/>
                <a:cs typeface="Arial"/>
              </a:rPr>
              <a:t>g</a:t>
            </a:r>
            <a:r>
              <a:rPr dirty="0" sz="800" spc="-215">
                <a:latin typeface="Garuda"/>
                <a:cs typeface="Garuda"/>
              </a:rPr>
              <a:t>D</a:t>
            </a:r>
            <a:r>
              <a:rPr dirty="0" baseline="17676" sz="1650" spc="-322" b="1">
                <a:latin typeface="Arial"/>
                <a:cs typeface="Arial"/>
              </a:rPr>
              <a:t>:</a:t>
            </a:r>
            <a:r>
              <a:rPr dirty="0" sz="800" spc="-215">
                <a:latin typeface="Garuda"/>
                <a:cs typeface="Garuda"/>
              </a:rPr>
              <a:t>P</a:t>
            </a:r>
            <a:r>
              <a:rPr dirty="0" baseline="17676" sz="1650" spc="-322" b="1">
                <a:latin typeface="Arial"/>
                <a:cs typeface="Arial"/>
              </a:rPr>
              <a:t>S</a:t>
            </a:r>
            <a:r>
              <a:rPr dirty="0" sz="800" spc="-215">
                <a:latin typeface="Garuda"/>
                <a:cs typeface="Garuda"/>
              </a:rPr>
              <a:t>in</a:t>
            </a:r>
            <a:r>
              <a:rPr dirty="0" baseline="17676" sz="1650" spc="-322" b="1">
                <a:latin typeface="Arial"/>
                <a:cs typeface="Arial"/>
              </a:rPr>
              <a:t>Q</a:t>
            </a:r>
            <a:r>
              <a:rPr dirty="0" sz="800" spc="-215">
                <a:latin typeface="Garuda"/>
                <a:cs typeface="Garuda"/>
              </a:rPr>
              <a:t>-c</a:t>
            </a:r>
            <a:r>
              <a:rPr dirty="0" baseline="17676" sz="1650" spc="-322" b="1">
                <a:latin typeface="Arial"/>
                <a:cs typeface="Arial"/>
              </a:rPr>
              <a:t>L</a:t>
            </a:r>
            <a:r>
              <a:rPr dirty="0" sz="800" spc="-215">
                <a:latin typeface="Garuda"/>
                <a:cs typeface="Garuda"/>
              </a:rPr>
              <a:t>las</a:t>
            </a:r>
            <a:r>
              <a:rPr dirty="0" baseline="17676" sz="1650" spc="-322" b="1">
                <a:latin typeface="Arial"/>
                <a:cs typeface="Arial"/>
              </a:rPr>
              <a:t>F</a:t>
            </a:r>
            <a:r>
              <a:rPr dirty="0" sz="800" spc="-215">
                <a:latin typeface="Garuda"/>
                <a:cs typeface="Garuda"/>
              </a:rPr>
              <a:t>s </a:t>
            </a:r>
            <a:r>
              <a:rPr dirty="0" baseline="17676" sz="1650" spc="-382" b="1">
                <a:latin typeface="Arial"/>
                <a:cs typeface="Arial"/>
              </a:rPr>
              <a:t>u</a:t>
            </a:r>
            <a:r>
              <a:rPr dirty="0" sz="800" spc="-254">
                <a:latin typeface="Garuda"/>
                <a:cs typeface="Garuda"/>
              </a:rPr>
              <a:t>us</a:t>
            </a:r>
            <a:r>
              <a:rPr dirty="0" baseline="17676" sz="1650" spc="-382" b="1">
                <a:latin typeface="Arial"/>
                <a:cs typeface="Arial"/>
              </a:rPr>
              <a:t>n</a:t>
            </a:r>
            <a:r>
              <a:rPr dirty="0" sz="800" spc="-254">
                <a:latin typeface="Garuda"/>
                <a:cs typeface="Garuda"/>
              </a:rPr>
              <a:t>e</a:t>
            </a:r>
            <a:r>
              <a:rPr dirty="0" baseline="17676" sz="1650" spc="-382" b="1">
                <a:latin typeface="Arial"/>
                <a:cs typeface="Arial"/>
              </a:rPr>
              <a:t>d</a:t>
            </a:r>
            <a:r>
              <a:rPr dirty="0" sz="800" spc="-254">
                <a:latin typeface="Garuda"/>
                <a:cs typeface="Garuda"/>
              </a:rPr>
              <a:t>o</a:t>
            </a:r>
            <a:r>
              <a:rPr dirty="0" baseline="17676" sz="1650" spc="-382" b="1">
                <a:latin typeface="Arial"/>
                <a:cs typeface="Arial"/>
              </a:rPr>
              <a:t>a</a:t>
            </a:r>
            <a:r>
              <a:rPr dirty="0" sz="800" spc="-254">
                <a:latin typeface="Garuda"/>
                <a:cs typeface="Garuda"/>
              </a:rPr>
              <a:t>nl</a:t>
            </a:r>
            <a:r>
              <a:rPr dirty="0" baseline="17676" sz="1650" spc="-382" b="1">
                <a:latin typeface="Arial"/>
                <a:cs typeface="Arial"/>
              </a:rPr>
              <a:t>m</a:t>
            </a:r>
            <a:r>
              <a:rPr dirty="0" sz="800" spc="-254">
                <a:latin typeface="Garuda"/>
                <a:cs typeface="Garuda"/>
              </a:rPr>
              <a:t>y. </a:t>
            </a:r>
            <a:r>
              <a:rPr dirty="0" sz="800" spc="-185">
                <a:latin typeface="Garuda"/>
                <a:cs typeface="Garuda"/>
              </a:rPr>
              <a:t>C</a:t>
            </a:r>
            <a:r>
              <a:rPr dirty="0" baseline="17676" sz="1650" spc="-277" b="1">
                <a:latin typeface="Arial"/>
                <a:cs typeface="Arial"/>
              </a:rPr>
              <a:t>e</a:t>
            </a:r>
            <a:r>
              <a:rPr dirty="0" sz="800" spc="-185">
                <a:latin typeface="Garuda"/>
                <a:cs typeface="Garuda"/>
              </a:rPr>
              <a:t>o</a:t>
            </a:r>
            <a:r>
              <a:rPr dirty="0" baseline="17676" sz="1650" spc="-277" b="1">
                <a:latin typeface="Arial"/>
                <a:cs typeface="Arial"/>
              </a:rPr>
              <a:t>n</a:t>
            </a:r>
            <a:r>
              <a:rPr dirty="0" sz="800" spc="-185">
                <a:latin typeface="Garuda"/>
                <a:cs typeface="Garuda"/>
              </a:rPr>
              <a:t>p</a:t>
            </a:r>
            <a:r>
              <a:rPr dirty="0" baseline="17676" sz="1650" spc="-277" b="1">
                <a:latin typeface="Arial"/>
                <a:cs typeface="Arial"/>
              </a:rPr>
              <a:t>t</a:t>
            </a:r>
            <a:r>
              <a:rPr dirty="0" sz="800" spc="-185">
                <a:latin typeface="Garuda"/>
                <a:cs typeface="Garuda"/>
              </a:rPr>
              <a:t>y</a:t>
            </a:r>
            <a:r>
              <a:rPr dirty="0" baseline="17676" sz="1650" spc="-277" b="1">
                <a:latin typeface="Arial"/>
                <a:cs typeface="Arial"/>
              </a:rPr>
              <a:t>a</a:t>
            </a:r>
            <a:r>
              <a:rPr dirty="0" sz="800" spc="-185">
                <a:latin typeface="Garuda"/>
                <a:cs typeface="Garuda"/>
              </a:rPr>
              <a:t>in</a:t>
            </a:r>
            <a:r>
              <a:rPr dirty="0" baseline="17676" sz="1650" spc="-277" b="1">
                <a:latin typeface="Arial"/>
                <a:cs typeface="Arial"/>
              </a:rPr>
              <a:t>l</a:t>
            </a:r>
            <a:r>
              <a:rPr dirty="0" sz="800" spc="-185">
                <a:latin typeface="Garuda"/>
                <a:cs typeface="Garuda"/>
              </a:rPr>
              <a:t>g</a:t>
            </a:r>
            <a:r>
              <a:rPr dirty="0" baseline="17676" sz="1650" spc="-277" b="1">
                <a:latin typeface="Arial"/>
                <a:cs typeface="Arial"/>
              </a:rPr>
              <a:t>s</a:t>
            </a:r>
            <a:r>
              <a:rPr dirty="0" sz="800" spc="-185">
                <a:latin typeface="Garuda"/>
                <a:cs typeface="Garuda"/>
              </a:rPr>
              <a:t>e</a:t>
            </a:r>
            <a:r>
              <a:rPr dirty="0" baseline="17676" sz="1650" spc="-277" b="1">
                <a:latin typeface="Arial"/>
                <a:cs typeface="Arial"/>
              </a:rPr>
              <a:t>I</a:t>
            </a:r>
            <a:r>
              <a:rPr dirty="0" sz="800" spc="-185">
                <a:latin typeface="Garuda"/>
                <a:cs typeface="Garuda"/>
              </a:rPr>
              <a:t>Kit </a:t>
            </a:r>
            <a:r>
              <a:rPr dirty="0" sz="800" spc="-120">
                <a:latin typeface="Garuda"/>
                <a:cs typeface="Garuda"/>
              </a:rPr>
              <a:t>m</a:t>
            </a:r>
            <a:r>
              <a:rPr dirty="0" baseline="17676" sz="1650" spc="-179" b="1">
                <a:latin typeface="Arial"/>
                <a:cs typeface="Arial"/>
              </a:rPr>
              <a:t>A</a:t>
            </a:r>
            <a:r>
              <a:rPr dirty="0" sz="800" spc="-120">
                <a:latin typeface="Garuda"/>
                <a:cs typeface="Garuda"/>
              </a:rPr>
              <a:t>at</a:t>
            </a:r>
            <a:r>
              <a:rPr dirty="0" baseline="17676" sz="1650" spc="-179" b="1">
                <a:latin typeface="Arial"/>
                <a:cs typeface="Arial"/>
              </a:rPr>
              <a:t>-</a:t>
            </a:r>
            <a:r>
              <a:rPr dirty="0" sz="800" spc="-120">
                <a:latin typeface="Garuda"/>
                <a:cs typeface="Garuda"/>
              </a:rPr>
              <a:t>er</a:t>
            </a:r>
            <a:r>
              <a:rPr dirty="0" baseline="17676" sz="1650" spc="-179" b="1">
                <a:latin typeface="Arial"/>
                <a:cs typeface="Arial"/>
              </a:rPr>
              <a:t>9</a:t>
            </a:r>
            <a:r>
              <a:rPr dirty="0" sz="800" spc="-120">
                <a:latin typeface="Garuda"/>
                <a:cs typeface="Garuda"/>
              </a:rPr>
              <a:t>ials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40">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4297680" cy="53975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a:t>
            </a:r>
            <a:endParaRPr sz="1200">
              <a:latin typeface="Arial"/>
              <a:cs typeface="Arial"/>
            </a:endParaRPr>
          </a:p>
          <a:p>
            <a:pPr>
              <a:lnSpc>
                <a:spcPct val="100000"/>
              </a:lnSpc>
              <a:spcBef>
                <a:spcPts val="20"/>
              </a:spcBef>
            </a:pPr>
            <a:endParaRPr sz="1000">
              <a:latin typeface="Arial"/>
              <a:cs typeface="Arial"/>
            </a:endParaRPr>
          </a:p>
          <a:p>
            <a:pPr marL="12700">
              <a:lnSpc>
                <a:spcPct val="100000"/>
              </a:lnSpc>
            </a:pPr>
            <a:r>
              <a:rPr dirty="0" sz="1200">
                <a:latin typeface="Times New Roman"/>
                <a:cs typeface="Times New Roman"/>
              </a:rPr>
              <a:t>1. </a:t>
            </a:r>
            <a:r>
              <a:rPr dirty="0" sz="1200" spc="-5">
                <a:latin typeface="Times New Roman"/>
                <a:cs typeface="Times New Roman"/>
              </a:rPr>
              <a:t>Write </a:t>
            </a:r>
            <a:r>
              <a:rPr dirty="0" sz="1200">
                <a:latin typeface="Times New Roman"/>
                <a:cs typeface="Times New Roman"/>
              </a:rPr>
              <a:t>a query to display the current date. Label the </a:t>
            </a:r>
            <a:r>
              <a:rPr dirty="0" sz="1200" spc="-5">
                <a:latin typeface="Times New Roman"/>
                <a:cs typeface="Times New Roman"/>
              </a:rPr>
              <a:t>column</a:t>
            </a:r>
            <a:r>
              <a:rPr dirty="0" sz="1200" spc="-80">
                <a:latin typeface="Times New Roman"/>
                <a:cs typeface="Times New Roman"/>
              </a:rPr>
              <a:t> </a:t>
            </a:r>
            <a:r>
              <a:rPr dirty="0" sz="1200" spc="-5">
                <a:latin typeface="Courier New"/>
                <a:cs typeface="Courier New"/>
              </a:rPr>
              <a:t>Date</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2" y="1436370"/>
            <a:ext cx="6323330" cy="355600"/>
          </a:xfrm>
          <a:prstGeom prst="rect">
            <a:avLst/>
          </a:prstGeom>
          <a:ln w="12191">
            <a:solidFill>
              <a:srgbClr val="000000"/>
            </a:solidFill>
          </a:ln>
        </p:spPr>
        <p:txBody>
          <a:bodyPr wrap="square" lIns="0" tIns="12065" rIns="0" bIns="0" rtlCol="0" vert="horz">
            <a:spAutoFit/>
          </a:bodyPr>
          <a:lstStyle/>
          <a:p>
            <a:pPr marL="74930" marR="4395470">
              <a:lnSpc>
                <a:spcPts val="1250"/>
              </a:lnSpc>
              <a:spcBef>
                <a:spcPts val="95"/>
              </a:spcBef>
              <a:tabLst>
                <a:tab pos="745490" algn="l"/>
              </a:tabLst>
            </a:pPr>
            <a:r>
              <a:rPr dirty="0" sz="1100" spc="-5">
                <a:latin typeface="Courier New"/>
                <a:cs typeface="Courier New"/>
              </a:rPr>
              <a:t>SELECT	sysdate</a:t>
            </a:r>
            <a:r>
              <a:rPr dirty="0" sz="1100" spc="-50">
                <a:latin typeface="Courier New"/>
                <a:cs typeface="Courier New"/>
              </a:rPr>
              <a:t> </a:t>
            </a:r>
            <a:r>
              <a:rPr dirty="0" sz="1100" spc="-5">
                <a:latin typeface="Courier New"/>
                <a:cs typeface="Courier New"/>
              </a:rPr>
              <a:t>"Date"  FROM	dual;</a:t>
            </a:r>
            <a:endParaRPr sz="1100">
              <a:latin typeface="Courier New"/>
              <a:cs typeface="Courier New"/>
            </a:endParaRPr>
          </a:p>
        </p:txBody>
      </p:sp>
      <p:sp>
        <p:nvSpPr>
          <p:cNvPr id="4" name="object 4"/>
          <p:cNvSpPr txBox="1"/>
          <p:nvPr/>
        </p:nvSpPr>
        <p:spPr>
          <a:xfrm>
            <a:off x="901700" y="1925066"/>
            <a:ext cx="5761355" cy="564515"/>
          </a:xfrm>
          <a:prstGeom prst="rect">
            <a:avLst/>
          </a:prstGeom>
        </p:spPr>
        <p:txBody>
          <a:bodyPr wrap="square" lIns="0" tIns="17145" rIns="0" bIns="0" rtlCol="0" vert="horz">
            <a:spAutoFit/>
          </a:bodyPr>
          <a:lstStyle/>
          <a:p>
            <a:pPr marL="241300" marR="5080" indent="-228600">
              <a:lnSpc>
                <a:spcPct val="97300"/>
              </a:lnSpc>
              <a:spcBef>
                <a:spcPts val="135"/>
              </a:spcBef>
            </a:pPr>
            <a:r>
              <a:rPr dirty="0" sz="1200">
                <a:latin typeface="Times New Roman"/>
                <a:cs typeface="Times New Roman"/>
              </a:rPr>
              <a:t>2. The HR </a:t>
            </a:r>
            <a:r>
              <a:rPr dirty="0" sz="1200" spc="-5">
                <a:latin typeface="Times New Roman"/>
                <a:cs typeface="Times New Roman"/>
              </a:rPr>
              <a:t>department </a:t>
            </a:r>
            <a:r>
              <a:rPr dirty="0" sz="1200">
                <a:latin typeface="Times New Roman"/>
                <a:cs typeface="Times New Roman"/>
              </a:rPr>
              <a:t>needs a report to </a:t>
            </a:r>
            <a:r>
              <a:rPr dirty="0" sz="1200" spc="-5">
                <a:latin typeface="Times New Roman"/>
                <a:cs typeface="Times New Roman"/>
              </a:rPr>
              <a:t>display </a:t>
            </a:r>
            <a:r>
              <a:rPr dirty="0" sz="1200">
                <a:latin typeface="Times New Roman"/>
                <a:cs typeface="Times New Roman"/>
              </a:rPr>
              <a:t>the </a:t>
            </a:r>
            <a:r>
              <a:rPr dirty="0" sz="1200" spc="-5">
                <a:latin typeface="Times New Roman"/>
                <a:cs typeface="Times New Roman"/>
              </a:rPr>
              <a:t>employee number, </a:t>
            </a:r>
            <a:r>
              <a:rPr dirty="0" sz="1200">
                <a:latin typeface="Times New Roman"/>
                <a:cs typeface="Times New Roman"/>
              </a:rPr>
              <a:t>last </a:t>
            </a:r>
            <a:r>
              <a:rPr dirty="0" sz="1200" spc="-5">
                <a:latin typeface="Times New Roman"/>
                <a:cs typeface="Times New Roman"/>
              </a:rPr>
              <a:t>name, </a:t>
            </a:r>
            <a:r>
              <a:rPr dirty="0" sz="1200">
                <a:latin typeface="Times New Roman"/>
                <a:cs typeface="Times New Roman"/>
              </a:rPr>
              <a:t>salary, and  salary increased by 15.5% (expressed as a </a:t>
            </a:r>
            <a:r>
              <a:rPr dirty="0" sz="1200" spc="-5">
                <a:latin typeface="Times New Roman"/>
                <a:cs typeface="Times New Roman"/>
              </a:rPr>
              <a:t>whole number) </a:t>
            </a:r>
            <a:r>
              <a:rPr dirty="0" sz="1200">
                <a:latin typeface="Times New Roman"/>
                <a:cs typeface="Times New Roman"/>
              </a:rPr>
              <a:t>for each </a:t>
            </a:r>
            <a:r>
              <a:rPr dirty="0" sz="1200" spc="-5">
                <a:latin typeface="Times New Roman"/>
                <a:cs typeface="Times New Roman"/>
              </a:rPr>
              <a:t>employee. </a:t>
            </a:r>
            <a:r>
              <a:rPr dirty="0" sz="1200">
                <a:latin typeface="Times New Roman"/>
                <a:cs typeface="Times New Roman"/>
              </a:rPr>
              <a:t>Label the  </a:t>
            </a:r>
            <a:r>
              <a:rPr dirty="0" sz="1200" spc="-5">
                <a:latin typeface="Times New Roman"/>
                <a:cs typeface="Times New Roman"/>
              </a:rPr>
              <a:t>column </a:t>
            </a:r>
            <a:r>
              <a:rPr dirty="0" sz="1200" spc="-5">
                <a:latin typeface="Courier New"/>
                <a:cs typeface="Courier New"/>
              </a:rPr>
              <a:t>New</a:t>
            </a:r>
            <a:r>
              <a:rPr dirty="0" sz="1200" spc="-315">
                <a:latin typeface="Courier New"/>
                <a:cs typeface="Courier New"/>
              </a:rPr>
              <a:t> </a:t>
            </a:r>
            <a:r>
              <a:rPr dirty="0" sz="1200" spc="-5">
                <a:latin typeface="Courier New"/>
                <a:cs typeface="Courier New"/>
              </a:rPr>
              <a:t>Salary</a:t>
            </a:r>
            <a:r>
              <a:rPr dirty="0" sz="1200" spc="-5">
                <a:latin typeface="Times New Roman"/>
                <a:cs typeface="Times New Roman"/>
              </a:rPr>
              <a:t>. </a:t>
            </a:r>
            <a:r>
              <a:rPr dirty="0" sz="1200">
                <a:latin typeface="Times New Roman"/>
                <a:cs typeface="Times New Roman"/>
              </a:rPr>
              <a:t>Place </a:t>
            </a:r>
            <a:r>
              <a:rPr dirty="0" sz="1200" spc="-5">
                <a:latin typeface="Times New Roman"/>
                <a:cs typeface="Times New Roman"/>
              </a:rPr>
              <a:t>your </a:t>
            </a:r>
            <a:r>
              <a:rPr dirty="0" sz="1200">
                <a:latin typeface="Times New Roman"/>
                <a:cs typeface="Times New Roman"/>
              </a:rPr>
              <a:t>SQL </a:t>
            </a:r>
            <a:r>
              <a:rPr dirty="0" sz="1200" spc="-5">
                <a:latin typeface="Times New Roman"/>
                <a:cs typeface="Times New Roman"/>
              </a:rPr>
              <a:t>statement </a:t>
            </a:r>
            <a:r>
              <a:rPr dirty="0" sz="1200">
                <a:latin typeface="Times New Roman"/>
                <a:cs typeface="Times New Roman"/>
              </a:rPr>
              <a:t>in a text file </a:t>
            </a:r>
            <a:r>
              <a:rPr dirty="0" sz="1200" spc="-5">
                <a:latin typeface="Times New Roman"/>
                <a:cs typeface="Times New Roman"/>
              </a:rPr>
              <a:t>named </a:t>
            </a:r>
            <a:r>
              <a:rPr dirty="0" sz="1200" spc="-5">
                <a:latin typeface="Courier New"/>
                <a:cs typeface="Courier New"/>
              </a:rPr>
              <a:t>lab_03_02.sql</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2" y="2570987"/>
            <a:ext cx="6323330" cy="513080"/>
          </a:xfrm>
          <a:prstGeom prst="rect">
            <a:avLst/>
          </a:prstGeom>
          <a:ln w="12191">
            <a:solidFill>
              <a:srgbClr val="000000"/>
            </a:solidFill>
          </a:ln>
        </p:spPr>
        <p:txBody>
          <a:bodyPr wrap="square" lIns="0" tIns="13335" rIns="0" bIns="0" rtlCol="0" vert="horz">
            <a:spAutoFit/>
          </a:bodyPr>
          <a:lstStyle/>
          <a:p>
            <a:pPr marL="745490" marR="2467610" indent="-671195">
              <a:lnSpc>
                <a:spcPts val="1240"/>
              </a:lnSpc>
              <a:spcBef>
                <a:spcPts val="105"/>
              </a:spcBef>
              <a:tabLst>
                <a:tab pos="745490" algn="l"/>
              </a:tabLst>
            </a:pPr>
            <a:r>
              <a:rPr dirty="0" sz="1100" spc="-5">
                <a:latin typeface="Courier New"/>
                <a:cs typeface="Courier New"/>
              </a:rPr>
              <a:t>SELECT	employee_id, last_name, salary,  ROUND(salary * 1.155, 0) "New</a:t>
            </a:r>
            <a:r>
              <a:rPr dirty="0" sz="1100" spc="35">
                <a:latin typeface="Courier New"/>
                <a:cs typeface="Courier New"/>
              </a:rPr>
              <a:t> </a:t>
            </a:r>
            <a:r>
              <a:rPr dirty="0" sz="1100" spc="-5">
                <a:latin typeface="Courier New"/>
                <a:cs typeface="Courier New"/>
              </a:rPr>
              <a:t>Salary"</a:t>
            </a:r>
            <a:endParaRPr sz="1100">
              <a:latin typeface="Courier New"/>
              <a:cs typeface="Courier New"/>
            </a:endParaRPr>
          </a:p>
          <a:p>
            <a:pPr marL="74930">
              <a:lnSpc>
                <a:spcPts val="1230"/>
              </a:lnSpc>
              <a:tabLst>
                <a:tab pos="745490" algn="l"/>
              </a:tabLst>
            </a:pPr>
            <a:r>
              <a:rPr dirty="0" sz="1100" spc="-5">
                <a:latin typeface="Courier New"/>
                <a:cs typeface="Courier New"/>
              </a:rPr>
              <a:t>FROM	employees;</a:t>
            </a:r>
            <a:endParaRPr sz="1100">
              <a:latin typeface="Courier New"/>
              <a:cs typeface="Courier New"/>
            </a:endParaRPr>
          </a:p>
        </p:txBody>
      </p:sp>
      <p:sp>
        <p:nvSpPr>
          <p:cNvPr id="6" name="object 6"/>
          <p:cNvSpPr txBox="1"/>
          <p:nvPr/>
        </p:nvSpPr>
        <p:spPr>
          <a:xfrm>
            <a:off x="901700" y="3222752"/>
            <a:ext cx="309816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3. Run your query in the </a:t>
            </a:r>
            <a:r>
              <a:rPr dirty="0" sz="1200" spc="-5">
                <a:latin typeface="Courier New"/>
                <a:cs typeface="Courier New"/>
              </a:rPr>
              <a:t>lab_03_02.sql</a:t>
            </a:r>
            <a:r>
              <a:rPr dirty="0" sz="1200" spc="-520">
                <a:latin typeface="Courier New"/>
                <a:cs typeface="Courier New"/>
              </a:rPr>
              <a:t> </a:t>
            </a:r>
            <a:r>
              <a:rPr dirty="0" sz="1200" spc="-5">
                <a:latin typeface="Times New Roman"/>
                <a:cs typeface="Times New Roman"/>
              </a:rPr>
              <a:t>file.</a:t>
            </a:r>
            <a:endParaRPr sz="1200">
              <a:latin typeface="Times New Roman"/>
              <a:cs typeface="Times New Roman"/>
            </a:endParaRPr>
          </a:p>
        </p:txBody>
      </p:sp>
      <p:sp>
        <p:nvSpPr>
          <p:cNvPr id="7" name="object 7"/>
          <p:cNvSpPr txBox="1"/>
          <p:nvPr/>
        </p:nvSpPr>
        <p:spPr>
          <a:xfrm>
            <a:off x="838962" y="3512820"/>
            <a:ext cx="6323330" cy="513715"/>
          </a:xfrm>
          <a:prstGeom prst="rect">
            <a:avLst/>
          </a:prstGeom>
          <a:ln w="12191">
            <a:solidFill>
              <a:srgbClr val="000000"/>
            </a:solidFill>
          </a:ln>
        </p:spPr>
        <p:txBody>
          <a:bodyPr wrap="square" lIns="0" tIns="13335" rIns="0" bIns="0" rtlCol="0" vert="horz">
            <a:spAutoFit/>
          </a:bodyPr>
          <a:lstStyle/>
          <a:p>
            <a:pPr marL="745490" marR="2467610" indent="-671195">
              <a:lnSpc>
                <a:spcPts val="1240"/>
              </a:lnSpc>
              <a:spcBef>
                <a:spcPts val="105"/>
              </a:spcBef>
              <a:tabLst>
                <a:tab pos="745490" algn="l"/>
              </a:tabLst>
            </a:pPr>
            <a:r>
              <a:rPr dirty="0" sz="1100" spc="-5">
                <a:latin typeface="Courier New"/>
                <a:cs typeface="Courier New"/>
              </a:rPr>
              <a:t>SELECT	employee_id, last_name, salary,  ROUND(salary * 1.155, 0) "New</a:t>
            </a:r>
            <a:r>
              <a:rPr dirty="0" sz="1100" spc="35">
                <a:latin typeface="Courier New"/>
                <a:cs typeface="Courier New"/>
              </a:rPr>
              <a:t> </a:t>
            </a:r>
            <a:r>
              <a:rPr dirty="0" sz="1100" spc="-5">
                <a:latin typeface="Courier New"/>
                <a:cs typeface="Courier New"/>
              </a:rPr>
              <a:t>Salary"</a:t>
            </a:r>
            <a:endParaRPr sz="1100">
              <a:latin typeface="Courier New"/>
              <a:cs typeface="Courier New"/>
            </a:endParaRPr>
          </a:p>
          <a:p>
            <a:pPr marL="74930">
              <a:lnSpc>
                <a:spcPts val="1235"/>
              </a:lnSpc>
              <a:tabLst>
                <a:tab pos="745490" algn="l"/>
              </a:tabLst>
            </a:pPr>
            <a:r>
              <a:rPr dirty="0" sz="1100" spc="-5">
                <a:latin typeface="Courier New"/>
                <a:cs typeface="Courier New"/>
              </a:rPr>
              <a:t>FROM	employees;</a:t>
            </a:r>
            <a:endParaRPr sz="1100">
              <a:latin typeface="Courier New"/>
              <a:cs typeface="Courier New"/>
            </a:endParaRPr>
          </a:p>
        </p:txBody>
      </p:sp>
      <p:sp>
        <p:nvSpPr>
          <p:cNvPr id="8" name="object 8"/>
          <p:cNvSpPr txBox="1"/>
          <p:nvPr/>
        </p:nvSpPr>
        <p:spPr>
          <a:xfrm>
            <a:off x="901700" y="4165346"/>
            <a:ext cx="5921375" cy="584200"/>
          </a:xfrm>
          <a:prstGeom prst="rect">
            <a:avLst/>
          </a:prstGeom>
        </p:spPr>
        <p:txBody>
          <a:bodyPr wrap="square" lIns="0" tIns="7620" rIns="0" bIns="0" rtlCol="0" vert="horz">
            <a:spAutoFit/>
          </a:bodyPr>
          <a:lstStyle/>
          <a:p>
            <a:pPr marL="241300" marR="5080" indent="-228600">
              <a:lnSpc>
                <a:spcPct val="102699"/>
              </a:lnSpc>
              <a:spcBef>
                <a:spcPts val="60"/>
              </a:spcBef>
            </a:pPr>
            <a:r>
              <a:rPr dirty="0" sz="1200">
                <a:latin typeface="Times New Roman"/>
                <a:cs typeface="Times New Roman"/>
              </a:rPr>
              <a:t>4. </a:t>
            </a:r>
            <a:r>
              <a:rPr dirty="0" sz="1200" spc="-5">
                <a:latin typeface="Times New Roman"/>
                <a:cs typeface="Times New Roman"/>
              </a:rPr>
              <a:t>Modify </a:t>
            </a:r>
            <a:r>
              <a:rPr dirty="0" sz="1200">
                <a:latin typeface="Times New Roman"/>
                <a:cs typeface="Times New Roman"/>
              </a:rPr>
              <a:t>your </a:t>
            </a:r>
            <a:r>
              <a:rPr dirty="0" sz="1200" spc="-5">
                <a:latin typeface="Courier New"/>
                <a:cs typeface="Courier New"/>
              </a:rPr>
              <a:t>lab_03_02.sql</a:t>
            </a:r>
            <a:r>
              <a:rPr dirty="0" sz="1200" spc="-425">
                <a:latin typeface="Courier New"/>
                <a:cs typeface="Courier New"/>
              </a:rPr>
              <a:t> </a:t>
            </a:r>
            <a:r>
              <a:rPr dirty="0" sz="1200">
                <a:latin typeface="Times New Roman"/>
                <a:cs typeface="Times New Roman"/>
              </a:rPr>
              <a:t>query to add a </a:t>
            </a:r>
            <a:r>
              <a:rPr dirty="0" sz="1200" spc="-5">
                <a:latin typeface="Times New Roman"/>
                <a:cs typeface="Times New Roman"/>
              </a:rPr>
              <a:t>column </a:t>
            </a:r>
            <a:r>
              <a:rPr dirty="0" sz="1200">
                <a:latin typeface="Times New Roman"/>
                <a:cs typeface="Times New Roman"/>
              </a:rPr>
              <a:t>that </a:t>
            </a:r>
            <a:r>
              <a:rPr dirty="0" sz="1200" spc="-5">
                <a:latin typeface="Times New Roman"/>
                <a:cs typeface="Times New Roman"/>
              </a:rPr>
              <a:t>subtracts </a:t>
            </a:r>
            <a:r>
              <a:rPr dirty="0" sz="1200">
                <a:latin typeface="Times New Roman"/>
                <a:cs typeface="Times New Roman"/>
              </a:rPr>
              <a:t>the old </a:t>
            </a:r>
            <a:r>
              <a:rPr dirty="0" sz="1200" spc="-5">
                <a:latin typeface="Times New Roman"/>
                <a:cs typeface="Times New Roman"/>
              </a:rPr>
              <a:t>salary </a:t>
            </a:r>
            <a:r>
              <a:rPr dirty="0" sz="1200">
                <a:latin typeface="Times New Roman"/>
                <a:cs typeface="Times New Roman"/>
              </a:rPr>
              <a:t>from the  new salary. Label the </a:t>
            </a:r>
            <a:r>
              <a:rPr dirty="0" sz="1200" spc="-5">
                <a:latin typeface="Times New Roman"/>
                <a:cs typeface="Times New Roman"/>
              </a:rPr>
              <a:t>column </a:t>
            </a:r>
            <a:r>
              <a:rPr dirty="0" sz="1200" spc="-5">
                <a:latin typeface="Courier New"/>
                <a:cs typeface="Courier New"/>
              </a:rPr>
              <a:t>Increase</a:t>
            </a:r>
            <a:r>
              <a:rPr dirty="0" sz="1200" spc="-5">
                <a:latin typeface="Times New Roman"/>
                <a:cs typeface="Times New Roman"/>
              </a:rPr>
              <a:t>. Save </a:t>
            </a:r>
            <a:r>
              <a:rPr dirty="0" sz="1200">
                <a:latin typeface="Times New Roman"/>
                <a:cs typeface="Times New Roman"/>
              </a:rPr>
              <a:t>the contents of the file as  </a:t>
            </a:r>
            <a:r>
              <a:rPr dirty="0" sz="1200" spc="-5">
                <a:latin typeface="Courier New"/>
                <a:cs typeface="Courier New"/>
              </a:rPr>
              <a:t>lab_03_04.sql</a:t>
            </a:r>
            <a:r>
              <a:rPr dirty="0" sz="1200" spc="-5">
                <a:latin typeface="Times New Roman"/>
                <a:cs typeface="Times New Roman"/>
              </a:rPr>
              <a:t>. Run </a:t>
            </a:r>
            <a:r>
              <a:rPr dirty="0" sz="1200">
                <a:latin typeface="Times New Roman"/>
                <a:cs typeface="Times New Roman"/>
              </a:rPr>
              <a:t>the </a:t>
            </a:r>
            <a:r>
              <a:rPr dirty="0" sz="1200" spc="-5">
                <a:latin typeface="Times New Roman"/>
                <a:cs typeface="Times New Roman"/>
              </a:rPr>
              <a:t>revised</a:t>
            </a:r>
            <a:r>
              <a:rPr dirty="0" sz="1200" spc="-10">
                <a:latin typeface="Times New Roman"/>
                <a:cs typeface="Times New Roman"/>
              </a:rPr>
              <a:t> </a:t>
            </a:r>
            <a:r>
              <a:rPr dirty="0" sz="1200" spc="-5">
                <a:latin typeface="Times New Roman"/>
                <a:cs typeface="Times New Roman"/>
              </a:rPr>
              <a:t>query.</a:t>
            </a:r>
            <a:endParaRPr sz="1200">
              <a:latin typeface="Times New Roman"/>
              <a:cs typeface="Times New Roman"/>
            </a:endParaRPr>
          </a:p>
        </p:txBody>
      </p:sp>
      <p:sp>
        <p:nvSpPr>
          <p:cNvPr id="9" name="object 9"/>
          <p:cNvSpPr txBox="1"/>
          <p:nvPr/>
        </p:nvSpPr>
        <p:spPr>
          <a:xfrm>
            <a:off x="838962" y="4831079"/>
            <a:ext cx="6323330" cy="671830"/>
          </a:xfrm>
          <a:prstGeom prst="rect">
            <a:avLst/>
          </a:prstGeom>
          <a:ln w="12191">
            <a:solidFill>
              <a:srgbClr val="000000"/>
            </a:solidFill>
          </a:ln>
        </p:spPr>
        <p:txBody>
          <a:bodyPr wrap="square" lIns="0" tIns="13335" rIns="0" bIns="0" rtlCol="0" vert="horz">
            <a:spAutoFit/>
          </a:bodyPr>
          <a:lstStyle/>
          <a:p>
            <a:pPr marL="745490" marR="2383790" indent="-671195">
              <a:lnSpc>
                <a:spcPts val="1240"/>
              </a:lnSpc>
              <a:spcBef>
                <a:spcPts val="105"/>
              </a:spcBef>
              <a:tabLst>
                <a:tab pos="745490" algn="l"/>
              </a:tabLst>
            </a:pPr>
            <a:r>
              <a:rPr dirty="0" sz="1100" spc="-5">
                <a:latin typeface="Courier New"/>
                <a:cs typeface="Courier New"/>
              </a:rPr>
              <a:t>SELECT	employee_id, last_name, salary,  ROUND(salary * 1.155, 0) "New</a:t>
            </a:r>
            <a:r>
              <a:rPr dirty="0" sz="1100" spc="40">
                <a:latin typeface="Courier New"/>
                <a:cs typeface="Courier New"/>
              </a:rPr>
              <a:t> </a:t>
            </a:r>
            <a:r>
              <a:rPr dirty="0" sz="1100" spc="-5">
                <a:latin typeface="Courier New"/>
                <a:cs typeface="Courier New"/>
              </a:rPr>
              <a:t>Salary",</a:t>
            </a:r>
            <a:endParaRPr sz="1100">
              <a:latin typeface="Courier New"/>
              <a:cs typeface="Courier New"/>
            </a:endParaRPr>
          </a:p>
          <a:p>
            <a:pPr marL="74930" marR="1880870" indent="670560">
              <a:lnSpc>
                <a:spcPts val="1250"/>
              </a:lnSpc>
              <a:tabLst>
                <a:tab pos="745490" algn="l"/>
              </a:tabLst>
            </a:pPr>
            <a:r>
              <a:rPr dirty="0" sz="1100" spc="-5">
                <a:latin typeface="Courier New"/>
                <a:cs typeface="Courier New"/>
              </a:rPr>
              <a:t>ROUND(salary * 1.155, 0) - salary "Increase"  FROM	employees;</a:t>
            </a:r>
            <a:endParaRPr sz="1100">
              <a:latin typeface="Courier New"/>
              <a:cs typeface="Courier New"/>
            </a:endParaRPr>
          </a:p>
        </p:txBody>
      </p:sp>
      <p:sp>
        <p:nvSpPr>
          <p:cNvPr id="10" name="object 10"/>
          <p:cNvSpPr txBox="1"/>
          <p:nvPr/>
        </p:nvSpPr>
        <p:spPr>
          <a:xfrm>
            <a:off x="901700" y="5636005"/>
            <a:ext cx="5866130" cy="73406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5. </a:t>
            </a:r>
            <a:r>
              <a:rPr dirty="0" sz="1200" spc="-5">
                <a:latin typeface="Times New Roman"/>
                <a:cs typeface="Times New Roman"/>
              </a:rPr>
              <a:t>Write </a:t>
            </a:r>
            <a:r>
              <a:rPr dirty="0" sz="1200">
                <a:latin typeface="Times New Roman"/>
                <a:cs typeface="Times New Roman"/>
              </a:rPr>
              <a:t>a query that displays the last </a:t>
            </a:r>
            <a:r>
              <a:rPr dirty="0" sz="1200" spc="-5">
                <a:latin typeface="Times New Roman"/>
                <a:cs typeface="Times New Roman"/>
              </a:rPr>
              <a:t>name </a:t>
            </a:r>
            <a:r>
              <a:rPr dirty="0" sz="1200">
                <a:latin typeface="Times New Roman"/>
                <a:cs typeface="Times New Roman"/>
              </a:rPr>
              <a:t>(with the first letter </a:t>
            </a:r>
            <a:r>
              <a:rPr dirty="0" sz="1200" spc="-5">
                <a:latin typeface="Times New Roman"/>
                <a:cs typeface="Times New Roman"/>
              </a:rPr>
              <a:t>uppercase </a:t>
            </a:r>
            <a:r>
              <a:rPr dirty="0" sz="1200">
                <a:latin typeface="Times New Roman"/>
                <a:cs typeface="Times New Roman"/>
              </a:rPr>
              <a:t>and all other letters  lowercase) and the length </a:t>
            </a:r>
            <a:r>
              <a:rPr dirty="0" sz="1200" spc="-5">
                <a:latin typeface="Times New Roman"/>
                <a:cs typeface="Times New Roman"/>
              </a:rPr>
              <a:t>of </a:t>
            </a:r>
            <a:r>
              <a:rPr dirty="0" sz="1200">
                <a:latin typeface="Times New Roman"/>
                <a:cs typeface="Times New Roman"/>
              </a:rPr>
              <a:t>the last </a:t>
            </a:r>
            <a:r>
              <a:rPr dirty="0" sz="1200" spc="-5">
                <a:latin typeface="Times New Roman"/>
                <a:cs typeface="Times New Roman"/>
              </a:rPr>
              <a:t>name for </a:t>
            </a:r>
            <a:r>
              <a:rPr dirty="0" sz="1200">
                <a:latin typeface="Times New Roman"/>
                <a:cs typeface="Times New Roman"/>
              </a:rPr>
              <a:t>all </a:t>
            </a:r>
            <a:r>
              <a:rPr dirty="0" sz="1200" spc="-5">
                <a:latin typeface="Times New Roman"/>
                <a:cs typeface="Times New Roman"/>
              </a:rPr>
              <a:t>employees whose name starts with </a:t>
            </a:r>
            <a:r>
              <a:rPr dirty="0" sz="1200">
                <a:latin typeface="Times New Roman"/>
                <a:cs typeface="Times New Roman"/>
              </a:rPr>
              <a:t>the  letters J, A, or M. Give each </a:t>
            </a:r>
            <a:r>
              <a:rPr dirty="0" sz="1200" spc="-5">
                <a:latin typeface="Times New Roman"/>
                <a:cs typeface="Times New Roman"/>
              </a:rPr>
              <a:t>column </a:t>
            </a:r>
            <a:r>
              <a:rPr dirty="0" sz="1200">
                <a:latin typeface="Times New Roman"/>
                <a:cs typeface="Times New Roman"/>
              </a:rPr>
              <a:t>an </a:t>
            </a:r>
            <a:r>
              <a:rPr dirty="0" sz="1200" spc="-5">
                <a:latin typeface="Times New Roman"/>
                <a:cs typeface="Times New Roman"/>
              </a:rPr>
              <a:t>appropriate label. Sort </a:t>
            </a:r>
            <a:r>
              <a:rPr dirty="0" sz="1200">
                <a:latin typeface="Times New Roman"/>
                <a:cs typeface="Times New Roman"/>
              </a:rPr>
              <a:t>the </a:t>
            </a:r>
            <a:r>
              <a:rPr dirty="0" sz="1200" spc="-5">
                <a:latin typeface="Times New Roman"/>
                <a:cs typeface="Times New Roman"/>
              </a:rPr>
              <a:t>results by </a:t>
            </a:r>
            <a:r>
              <a:rPr dirty="0" sz="1200">
                <a:latin typeface="Times New Roman"/>
                <a:cs typeface="Times New Roman"/>
              </a:rPr>
              <a:t>the </a:t>
            </a:r>
            <a:r>
              <a:rPr dirty="0" sz="1200" spc="-5">
                <a:latin typeface="Times New Roman"/>
                <a:cs typeface="Times New Roman"/>
              </a:rPr>
              <a:t>employees’  </a:t>
            </a:r>
            <a:r>
              <a:rPr dirty="0" sz="1200">
                <a:latin typeface="Times New Roman"/>
                <a:cs typeface="Times New Roman"/>
              </a:rPr>
              <a:t>last</a:t>
            </a:r>
            <a:r>
              <a:rPr dirty="0" sz="1200" spc="-5">
                <a:latin typeface="Times New Roman"/>
                <a:cs typeface="Times New Roman"/>
              </a:rPr>
              <a:t> names.</a:t>
            </a:r>
            <a:endParaRPr sz="1200">
              <a:latin typeface="Times New Roman"/>
              <a:cs typeface="Times New Roman"/>
            </a:endParaRPr>
          </a:p>
        </p:txBody>
      </p:sp>
      <p:sp>
        <p:nvSpPr>
          <p:cNvPr id="11" name="object 11"/>
          <p:cNvSpPr txBox="1"/>
          <p:nvPr/>
        </p:nvSpPr>
        <p:spPr>
          <a:xfrm>
            <a:off x="838962" y="6444233"/>
            <a:ext cx="6323330" cy="1146810"/>
          </a:xfrm>
          <a:prstGeom prst="rect">
            <a:avLst/>
          </a:prstGeom>
          <a:ln w="12191">
            <a:solidFill>
              <a:srgbClr val="000000"/>
            </a:solidFill>
          </a:ln>
        </p:spPr>
        <p:txBody>
          <a:bodyPr wrap="square" lIns="0" tIns="13335" rIns="0" bIns="0" rtlCol="0" vert="horz">
            <a:spAutoFit/>
          </a:bodyPr>
          <a:lstStyle/>
          <a:p>
            <a:pPr marL="745490" marR="3390265" indent="-670560">
              <a:lnSpc>
                <a:spcPts val="1240"/>
              </a:lnSpc>
              <a:spcBef>
                <a:spcPts val="105"/>
              </a:spcBef>
              <a:tabLst>
                <a:tab pos="745490" algn="l"/>
              </a:tabLst>
            </a:pPr>
            <a:r>
              <a:rPr dirty="0" sz="1100" spc="-5">
                <a:latin typeface="Courier New"/>
                <a:cs typeface="Courier New"/>
              </a:rPr>
              <a:t>SELECT	INITCAP(last_name) "Name",  LENGTH(last_name)</a:t>
            </a:r>
            <a:r>
              <a:rPr dirty="0" sz="1100" spc="-10">
                <a:latin typeface="Courier New"/>
                <a:cs typeface="Courier New"/>
              </a:rPr>
              <a:t> </a:t>
            </a:r>
            <a:r>
              <a:rPr dirty="0" sz="1100" spc="-5">
                <a:latin typeface="Courier New"/>
                <a:cs typeface="Courier New"/>
              </a:rPr>
              <a:t>"Length"</a:t>
            </a:r>
            <a:endParaRPr sz="1100">
              <a:latin typeface="Courier New"/>
              <a:cs typeface="Courier New"/>
            </a:endParaRPr>
          </a:p>
          <a:p>
            <a:pPr marL="74930">
              <a:lnSpc>
                <a:spcPts val="1185"/>
              </a:lnSpc>
              <a:tabLst>
                <a:tab pos="745490" algn="l"/>
              </a:tabLst>
            </a:pPr>
            <a:r>
              <a:rPr dirty="0" sz="1100" spc="-5">
                <a:latin typeface="Courier New"/>
                <a:cs typeface="Courier New"/>
              </a:rPr>
              <a:t>FROM	employees</a:t>
            </a:r>
            <a:endParaRPr sz="1100">
              <a:latin typeface="Courier New"/>
              <a:cs typeface="Courier New"/>
            </a:endParaRPr>
          </a:p>
          <a:p>
            <a:pPr marL="74930" marR="3977004">
              <a:lnSpc>
                <a:spcPts val="1240"/>
              </a:lnSpc>
              <a:spcBef>
                <a:spcPts val="70"/>
              </a:spcBef>
              <a:tabLst>
                <a:tab pos="745490" algn="l"/>
              </a:tabLst>
            </a:pPr>
            <a:r>
              <a:rPr dirty="0" sz="1100" spc="-5">
                <a:latin typeface="Courier New"/>
                <a:cs typeface="Courier New"/>
              </a:rPr>
              <a:t>WHERE	last_name LIKE</a:t>
            </a:r>
            <a:r>
              <a:rPr dirty="0" sz="1100" spc="-35">
                <a:latin typeface="Courier New"/>
                <a:cs typeface="Courier New"/>
              </a:rPr>
              <a:t> </a:t>
            </a:r>
            <a:r>
              <a:rPr dirty="0" sz="1100" spc="-5">
                <a:latin typeface="Courier New"/>
                <a:cs typeface="Courier New"/>
              </a:rPr>
              <a:t>'J%'  OR	last_name LIKE</a:t>
            </a:r>
            <a:r>
              <a:rPr dirty="0" sz="1100" spc="-35">
                <a:latin typeface="Courier New"/>
                <a:cs typeface="Courier New"/>
              </a:rPr>
              <a:t> </a:t>
            </a:r>
            <a:r>
              <a:rPr dirty="0" sz="1100" spc="-5">
                <a:latin typeface="Courier New"/>
                <a:cs typeface="Courier New"/>
              </a:rPr>
              <a:t>'M%'</a:t>
            </a:r>
            <a:endParaRPr sz="1100">
              <a:latin typeface="Courier New"/>
              <a:cs typeface="Courier New"/>
            </a:endParaRPr>
          </a:p>
          <a:p>
            <a:pPr marL="74930">
              <a:lnSpc>
                <a:spcPts val="1190"/>
              </a:lnSpc>
              <a:tabLst>
                <a:tab pos="745490" algn="l"/>
              </a:tabLst>
            </a:pPr>
            <a:r>
              <a:rPr dirty="0" sz="1100" spc="-5">
                <a:latin typeface="Courier New"/>
                <a:cs typeface="Courier New"/>
              </a:rPr>
              <a:t>OR	last_name LIKE</a:t>
            </a:r>
            <a:r>
              <a:rPr dirty="0" sz="1100" spc="-35">
                <a:latin typeface="Courier New"/>
                <a:cs typeface="Courier New"/>
              </a:rPr>
              <a:t> </a:t>
            </a:r>
            <a:r>
              <a:rPr dirty="0" sz="1100" spc="-5">
                <a:latin typeface="Courier New"/>
                <a:cs typeface="Courier New"/>
              </a:rPr>
              <a:t>'A%'</a:t>
            </a:r>
            <a:endParaRPr sz="1100">
              <a:latin typeface="Courier New"/>
              <a:cs typeface="Courier New"/>
            </a:endParaRPr>
          </a:p>
          <a:p>
            <a:pPr marL="74930">
              <a:lnSpc>
                <a:spcPts val="1290"/>
              </a:lnSpc>
            </a:pPr>
            <a:r>
              <a:rPr dirty="0" sz="1100" spc="-5">
                <a:latin typeface="Courier New"/>
                <a:cs typeface="Courier New"/>
              </a:rPr>
              <a:t>ORDER BY last_name</a:t>
            </a:r>
            <a:r>
              <a:rPr dirty="0" sz="1100" spc="5">
                <a:latin typeface="Courier New"/>
                <a:cs typeface="Courier New"/>
              </a:rPr>
              <a:t> </a:t>
            </a:r>
            <a:r>
              <a:rPr dirty="0" sz="1100" spc="-5">
                <a:latin typeface="Courier New"/>
                <a:cs typeface="Courier New"/>
              </a:rPr>
              <a:t>;</a:t>
            </a:r>
            <a:endParaRPr sz="11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40">
                <a:latin typeface="Garuda"/>
                <a:cs typeface="Garuda"/>
              </a:rPr>
              <a:t>e</a:t>
            </a:r>
            <a:r>
              <a:rPr dirty="0" baseline="17676" sz="1650" spc="-209" b="1">
                <a:latin typeface="Arial"/>
                <a:cs typeface="Arial"/>
              </a:rPr>
              <a:t>I</a:t>
            </a:r>
            <a:r>
              <a:rPr dirty="0" sz="800" spc="-140">
                <a:latin typeface="Garuda"/>
                <a:cs typeface="Garuda"/>
              </a:rPr>
              <a:t>Kit</a:t>
            </a:r>
            <a:r>
              <a:rPr dirty="0" baseline="17676" sz="1650" spc="-209" b="1">
                <a:latin typeface="Arial"/>
                <a:cs typeface="Arial"/>
              </a:rPr>
              <a:t>A</a:t>
            </a:r>
            <a:r>
              <a:rPr dirty="0" sz="800" spc="-140">
                <a:latin typeface="Garuda"/>
                <a:cs typeface="Garuda"/>
              </a:rPr>
              <a:t>ma</a:t>
            </a:r>
            <a:r>
              <a:rPr dirty="0" baseline="17676" sz="1650" spc="-209" b="1">
                <a:latin typeface="Arial"/>
                <a:cs typeface="Arial"/>
              </a:rPr>
              <a:t>-</a:t>
            </a:r>
            <a:r>
              <a:rPr dirty="0" sz="800" spc="-140">
                <a:latin typeface="Garuda"/>
                <a:cs typeface="Garuda"/>
              </a:rPr>
              <a:t>te</a:t>
            </a:r>
            <a:r>
              <a:rPr dirty="0" baseline="17676" sz="1650" spc="-209" b="1">
                <a:latin typeface="Arial"/>
                <a:cs typeface="Arial"/>
              </a:rPr>
              <a:t>1</a:t>
            </a:r>
            <a:r>
              <a:rPr dirty="0" sz="800" spc="-140">
                <a:latin typeface="Garuda"/>
                <a:cs typeface="Garuda"/>
              </a:rPr>
              <a:t>ri</a:t>
            </a:r>
            <a:r>
              <a:rPr dirty="0" baseline="17676" sz="1650" spc="-209" b="1">
                <a:latin typeface="Arial"/>
                <a:cs typeface="Arial"/>
              </a:rPr>
              <a:t>0</a:t>
            </a:r>
            <a:r>
              <a:rPr dirty="0" sz="800" spc="-140">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77865" cy="89789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 (continued)</a:t>
            </a:r>
            <a:endParaRPr sz="1200">
              <a:latin typeface="Arial"/>
              <a:cs typeface="Arial"/>
            </a:endParaRPr>
          </a:p>
          <a:p>
            <a:pPr marL="241300" marR="5080">
              <a:lnSpc>
                <a:spcPct val="99400"/>
              </a:lnSpc>
              <a:spcBef>
                <a:spcPts val="1135"/>
              </a:spcBef>
            </a:pPr>
            <a:r>
              <a:rPr dirty="0" sz="1200">
                <a:latin typeface="Times New Roman"/>
                <a:cs typeface="Times New Roman"/>
              </a:rPr>
              <a:t>Rewrite </a:t>
            </a:r>
            <a:r>
              <a:rPr dirty="0" sz="1200" spc="-5">
                <a:latin typeface="Times New Roman"/>
                <a:cs typeface="Times New Roman"/>
              </a:rPr>
              <a:t>the </a:t>
            </a:r>
            <a:r>
              <a:rPr dirty="0" sz="1200">
                <a:latin typeface="Times New Roman"/>
                <a:cs typeface="Times New Roman"/>
              </a:rPr>
              <a:t>query so </a:t>
            </a:r>
            <a:r>
              <a:rPr dirty="0" sz="1200" spc="-5">
                <a:latin typeface="Times New Roman"/>
                <a:cs typeface="Times New Roman"/>
              </a:rPr>
              <a:t>that </a:t>
            </a:r>
            <a:r>
              <a:rPr dirty="0" sz="1200">
                <a:latin typeface="Times New Roman"/>
                <a:cs typeface="Times New Roman"/>
              </a:rPr>
              <a:t>the </a:t>
            </a:r>
            <a:r>
              <a:rPr dirty="0" sz="1200" spc="-5">
                <a:latin typeface="Times New Roman"/>
                <a:cs typeface="Times New Roman"/>
              </a:rPr>
              <a:t>user </a:t>
            </a:r>
            <a:r>
              <a:rPr dirty="0" sz="1200">
                <a:latin typeface="Times New Roman"/>
                <a:cs typeface="Times New Roman"/>
              </a:rPr>
              <a:t>is </a:t>
            </a:r>
            <a:r>
              <a:rPr dirty="0" sz="1200" spc="-5">
                <a:latin typeface="Times New Roman"/>
                <a:cs typeface="Times New Roman"/>
              </a:rPr>
              <a:t>prompted </a:t>
            </a:r>
            <a:r>
              <a:rPr dirty="0" sz="1200">
                <a:latin typeface="Times New Roman"/>
                <a:cs typeface="Times New Roman"/>
              </a:rPr>
              <a:t>to enter a letter that starts the last </a:t>
            </a:r>
            <a:r>
              <a:rPr dirty="0" sz="1200" spc="-5">
                <a:latin typeface="Times New Roman"/>
                <a:cs typeface="Times New Roman"/>
              </a:rPr>
              <a:t>name. </a:t>
            </a:r>
            <a:r>
              <a:rPr dirty="0" sz="1200">
                <a:latin typeface="Times New Roman"/>
                <a:cs typeface="Times New Roman"/>
              </a:rPr>
              <a:t>For  </a:t>
            </a:r>
            <a:r>
              <a:rPr dirty="0" sz="1200" spc="-5">
                <a:latin typeface="Times New Roman"/>
                <a:cs typeface="Times New Roman"/>
              </a:rPr>
              <a:t>example, </a:t>
            </a:r>
            <a:r>
              <a:rPr dirty="0" sz="1200">
                <a:latin typeface="Times New Roman"/>
                <a:cs typeface="Times New Roman"/>
              </a:rPr>
              <a:t>if the user </a:t>
            </a:r>
            <a:r>
              <a:rPr dirty="0" sz="1200" spc="-5">
                <a:latin typeface="Times New Roman"/>
                <a:cs typeface="Times New Roman"/>
              </a:rPr>
              <a:t>enters </a:t>
            </a:r>
            <a:r>
              <a:rPr dirty="0" sz="1200" spc="-5">
                <a:latin typeface="Courier New"/>
                <a:cs typeface="Courier New"/>
              </a:rPr>
              <a:t>H </a:t>
            </a:r>
            <a:r>
              <a:rPr dirty="0" sz="1200">
                <a:latin typeface="Times New Roman"/>
                <a:cs typeface="Times New Roman"/>
              </a:rPr>
              <a:t>when </a:t>
            </a:r>
            <a:r>
              <a:rPr dirty="0" sz="1200" spc="-5">
                <a:latin typeface="Times New Roman"/>
                <a:cs typeface="Times New Roman"/>
              </a:rPr>
              <a:t>prompted </a:t>
            </a:r>
            <a:r>
              <a:rPr dirty="0" sz="1200">
                <a:latin typeface="Times New Roman"/>
                <a:cs typeface="Times New Roman"/>
              </a:rPr>
              <a:t>for a letter, the output </a:t>
            </a:r>
            <a:r>
              <a:rPr dirty="0" sz="1200" spc="-5">
                <a:latin typeface="Times New Roman"/>
                <a:cs typeface="Times New Roman"/>
              </a:rPr>
              <a:t>should show </a:t>
            </a:r>
            <a:r>
              <a:rPr dirty="0" sz="1200">
                <a:latin typeface="Times New Roman"/>
                <a:cs typeface="Times New Roman"/>
              </a:rPr>
              <a:t>all  </a:t>
            </a:r>
            <a:r>
              <a:rPr dirty="0" sz="1200" spc="-5">
                <a:latin typeface="Times New Roman"/>
                <a:cs typeface="Times New Roman"/>
              </a:rPr>
              <a:t>employees </a:t>
            </a:r>
            <a:r>
              <a:rPr dirty="0" sz="1200">
                <a:latin typeface="Times New Roman"/>
                <a:cs typeface="Times New Roman"/>
              </a:rPr>
              <a:t>whose last </a:t>
            </a:r>
            <a:r>
              <a:rPr dirty="0" sz="1200" spc="-5">
                <a:latin typeface="Times New Roman"/>
                <a:cs typeface="Times New Roman"/>
              </a:rPr>
              <a:t>name </a:t>
            </a:r>
            <a:r>
              <a:rPr dirty="0" sz="1200">
                <a:latin typeface="Times New Roman"/>
                <a:cs typeface="Times New Roman"/>
              </a:rPr>
              <a:t>starts with </a:t>
            </a:r>
            <a:r>
              <a:rPr dirty="0" sz="1200" spc="-5">
                <a:latin typeface="Times New Roman"/>
                <a:cs typeface="Times New Roman"/>
              </a:rPr>
              <a:t>the letter</a:t>
            </a:r>
            <a:r>
              <a:rPr dirty="0" sz="1200" spc="5">
                <a:latin typeface="Times New Roman"/>
                <a:cs typeface="Times New Roman"/>
              </a:rPr>
              <a:t> </a:t>
            </a:r>
            <a:r>
              <a:rPr dirty="0" sz="1200" spc="-5" i="1">
                <a:latin typeface="Times New Roman"/>
                <a:cs typeface="Times New Roman"/>
              </a:rPr>
              <a:t>H.</a:t>
            </a:r>
            <a:endParaRPr sz="1200">
              <a:latin typeface="Times New Roman"/>
              <a:cs typeface="Times New Roman"/>
            </a:endParaRPr>
          </a:p>
        </p:txBody>
      </p:sp>
      <p:sp>
        <p:nvSpPr>
          <p:cNvPr id="3" name="object 3"/>
          <p:cNvSpPr txBox="1"/>
          <p:nvPr/>
        </p:nvSpPr>
        <p:spPr>
          <a:xfrm>
            <a:off x="838962" y="1786890"/>
            <a:ext cx="6323330" cy="829944"/>
          </a:xfrm>
          <a:prstGeom prst="rect">
            <a:avLst/>
          </a:prstGeom>
          <a:ln w="12191">
            <a:solidFill>
              <a:srgbClr val="000000"/>
            </a:solidFill>
          </a:ln>
        </p:spPr>
        <p:txBody>
          <a:bodyPr wrap="square" lIns="0" tIns="13335" rIns="0" bIns="0" rtlCol="0" vert="horz">
            <a:spAutoFit/>
          </a:bodyPr>
          <a:lstStyle/>
          <a:p>
            <a:pPr marL="745490" marR="3389629" indent="-671195">
              <a:lnSpc>
                <a:spcPts val="1240"/>
              </a:lnSpc>
              <a:spcBef>
                <a:spcPts val="105"/>
              </a:spcBef>
              <a:tabLst>
                <a:tab pos="745490" algn="l"/>
              </a:tabLst>
            </a:pPr>
            <a:r>
              <a:rPr dirty="0" sz="1100" spc="-5">
                <a:latin typeface="Courier New"/>
                <a:cs typeface="Courier New"/>
              </a:rPr>
              <a:t>SELECT	INITCAP(last_name) "Name",  LENGTH(last_name)</a:t>
            </a:r>
            <a:r>
              <a:rPr dirty="0" sz="1100" spc="-10">
                <a:latin typeface="Courier New"/>
                <a:cs typeface="Courier New"/>
              </a:rPr>
              <a:t> </a:t>
            </a:r>
            <a:r>
              <a:rPr dirty="0" sz="1100" spc="-5">
                <a:latin typeface="Courier New"/>
                <a:cs typeface="Courier New"/>
              </a:rPr>
              <a:t>"Length"</a:t>
            </a:r>
            <a:endParaRPr sz="1100">
              <a:latin typeface="Courier New"/>
              <a:cs typeface="Courier New"/>
            </a:endParaRPr>
          </a:p>
          <a:p>
            <a:pPr marL="74930">
              <a:lnSpc>
                <a:spcPts val="1180"/>
              </a:lnSpc>
              <a:tabLst>
                <a:tab pos="745490" algn="l"/>
              </a:tabLst>
            </a:pPr>
            <a:r>
              <a:rPr dirty="0" sz="1100" spc="-5">
                <a:latin typeface="Courier New"/>
                <a:cs typeface="Courier New"/>
              </a:rPr>
              <a:t>FROM	employees</a:t>
            </a:r>
            <a:endParaRPr sz="1100">
              <a:latin typeface="Courier New"/>
              <a:cs typeface="Courier New"/>
            </a:endParaRPr>
          </a:p>
          <a:p>
            <a:pPr marL="74930" marR="2970530">
              <a:lnSpc>
                <a:spcPts val="1260"/>
              </a:lnSpc>
              <a:spcBef>
                <a:spcPts val="55"/>
              </a:spcBef>
              <a:tabLst>
                <a:tab pos="745490" algn="l"/>
              </a:tabLst>
            </a:pPr>
            <a:r>
              <a:rPr dirty="0" sz="1100" spc="-5">
                <a:latin typeface="Courier New"/>
                <a:cs typeface="Courier New"/>
              </a:rPr>
              <a:t>WHERE	last_name LIKE '&amp;start_letter%'  ORDER BY</a:t>
            </a:r>
            <a:r>
              <a:rPr dirty="0" sz="1100">
                <a:latin typeface="Courier New"/>
                <a:cs typeface="Courier New"/>
              </a:rPr>
              <a:t> </a:t>
            </a:r>
            <a:r>
              <a:rPr dirty="0" sz="1100" spc="-5">
                <a:latin typeface="Courier New"/>
                <a:cs typeface="Courier New"/>
              </a:rPr>
              <a:t>last_name;</a:t>
            </a:r>
            <a:endParaRPr sz="1100">
              <a:latin typeface="Courier New"/>
              <a:cs typeface="Courier New"/>
            </a:endParaRPr>
          </a:p>
        </p:txBody>
      </p:sp>
      <p:sp>
        <p:nvSpPr>
          <p:cNvPr id="4" name="object 4"/>
          <p:cNvSpPr txBox="1"/>
          <p:nvPr/>
        </p:nvSpPr>
        <p:spPr>
          <a:xfrm>
            <a:off x="901700" y="2750311"/>
            <a:ext cx="5829300" cy="1249680"/>
          </a:xfrm>
          <a:prstGeom prst="rect">
            <a:avLst/>
          </a:prstGeom>
        </p:spPr>
        <p:txBody>
          <a:bodyPr wrap="square" lIns="0" tIns="17145" rIns="0" bIns="0" rtlCol="0" vert="horz">
            <a:spAutoFit/>
          </a:bodyPr>
          <a:lstStyle/>
          <a:p>
            <a:pPr marL="241300" marR="5080" indent="-228600">
              <a:lnSpc>
                <a:spcPct val="97600"/>
              </a:lnSpc>
              <a:spcBef>
                <a:spcPts val="135"/>
              </a:spcBef>
            </a:pPr>
            <a:r>
              <a:rPr dirty="0" sz="1200">
                <a:latin typeface="Times New Roman"/>
                <a:cs typeface="Times New Roman"/>
              </a:rPr>
              <a:t>6. The HR </a:t>
            </a:r>
            <a:r>
              <a:rPr dirty="0" sz="1200" spc="-5">
                <a:latin typeface="Times New Roman"/>
                <a:cs typeface="Times New Roman"/>
              </a:rPr>
              <a:t>department </a:t>
            </a:r>
            <a:r>
              <a:rPr dirty="0" sz="1200">
                <a:latin typeface="Times New Roman"/>
                <a:cs typeface="Times New Roman"/>
              </a:rPr>
              <a:t>wants to find </a:t>
            </a:r>
            <a:r>
              <a:rPr dirty="0" sz="1200" spc="-5">
                <a:latin typeface="Times New Roman"/>
                <a:cs typeface="Times New Roman"/>
              </a:rPr>
              <a:t>the </a:t>
            </a:r>
            <a:r>
              <a:rPr dirty="0" sz="1200">
                <a:latin typeface="Times New Roman"/>
                <a:cs typeface="Times New Roman"/>
              </a:rPr>
              <a:t>duration of </a:t>
            </a:r>
            <a:r>
              <a:rPr dirty="0" sz="1200" spc="-5">
                <a:latin typeface="Times New Roman"/>
                <a:cs typeface="Times New Roman"/>
              </a:rPr>
              <a:t>employment </a:t>
            </a:r>
            <a:r>
              <a:rPr dirty="0" sz="1200">
                <a:latin typeface="Times New Roman"/>
                <a:cs typeface="Times New Roman"/>
              </a:rPr>
              <a:t>for each employee. For each  </a:t>
            </a:r>
            <a:r>
              <a:rPr dirty="0" sz="1200" spc="-5">
                <a:latin typeface="Times New Roman"/>
                <a:cs typeface="Times New Roman"/>
              </a:rPr>
              <a:t>employee, </a:t>
            </a:r>
            <a:r>
              <a:rPr dirty="0" sz="1200">
                <a:latin typeface="Times New Roman"/>
                <a:cs typeface="Times New Roman"/>
              </a:rPr>
              <a:t>display the last </a:t>
            </a:r>
            <a:r>
              <a:rPr dirty="0" sz="1200" spc="-5">
                <a:latin typeface="Times New Roman"/>
                <a:cs typeface="Times New Roman"/>
              </a:rPr>
              <a:t>name </a:t>
            </a:r>
            <a:r>
              <a:rPr dirty="0" sz="1200">
                <a:latin typeface="Times New Roman"/>
                <a:cs typeface="Times New Roman"/>
              </a:rPr>
              <a:t>and calculate the </a:t>
            </a:r>
            <a:r>
              <a:rPr dirty="0" sz="1200" spc="-5">
                <a:latin typeface="Times New Roman"/>
                <a:cs typeface="Times New Roman"/>
              </a:rPr>
              <a:t>number </a:t>
            </a:r>
            <a:r>
              <a:rPr dirty="0" sz="1200">
                <a:latin typeface="Times New Roman"/>
                <a:cs typeface="Times New Roman"/>
              </a:rPr>
              <a:t>of months between today and the  date on which the </a:t>
            </a:r>
            <a:r>
              <a:rPr dirty="0" sz="1200" spc="-5">
                <a:latin typeface="Times New Roman"/>
                <a:cs typeface="Times New Roman"/>
              </a:rPr>
              <a:t>employee </a:t>
            </a:r>
            <a:r>
              <a:rPr dirty="0" sz="1200">
                <a:latin typeface="Times New Roman"/>
                <a:cs typeface="Times New Roman"/>
              </a:rPr>
              <a:t>was hired. Label the </a:t>
            </a:r>
            <a:r>
              <a:rPr dirty="0" sz="1200" spc="-5">
                <a:latin typeface="Times New Roman"/>
                <a:cs typeface="Times New Roman"/>
              </a:rPr>
              <a:t>column </a:t>
            </a:r>
            <a:r>
              <a:rPr dirty="0" sz="1200" spc="-5">
                <a:latin typeface="Courier New"/>
                <a:cs typeface="Courier New"/>
              </a:rPr>
              <a:t>MONTHS_WORKED</a:t>
            </a:r>
            <a:r>
              <a:rPr dirty="0" sz="1200" spc="-5">
                <a:latin typeface="Times New Roman"/>
                <a:cs typeface="Times New Roman"/>
              </a:rPr>
              <a:t>. Order </a:t>
            </a:r>
            <a:r>
              <a:rPr dirty="0" sz="1200">
                <a:latin typeface="Times New Roman"/>
                <a:cs typeface="Times New Roman"/>
              </a:rPr>
              <a:t>your  results by the </a:t>
            </a:r>
            <a:r>
              <a:rPr dirty="0" sz="1200" spc="-5">
                <a:latin typeface="Times New Roman"/>
                <a:cs typeface="Times New Roman"/>
              </a:rPr>
              <a:t>number </a:t>
            </a:r>
            <a:r>
              <a:rPr dirty="0" sz="1200">
                <a:latin typeface="Times New Roman"/>
                <a:cs typeface="Times New Roman"/>
              </a:rPr>
              <a:t>of months </a:t>
            </a:r>
            <a:r>
              <a:rPr dirty="0" sz="1200" spc="-5">
                <a:latin typeface="Times New Roman"/>
                <a:cs typeface="Times New Roman"/>
              </a:rPr>
              <a:t>employed. Round </a:t>
            </a:r>
            <a:r>
              <a:rPr dirty="0" sz="1200">
                <a:latin typeface="Times New Roman"/>
                <a:cs typeface="Times New Roman"/>
              </a:rPr>
              <a:t>the </a:t>
            </a:r>
            <a:r>
              <a:rPr dirty="0" sz="1200" spc="-5">
                <a:latin typeface="Times New Roman"/>
                <a:cs typeface="Times New Roman"/>
              </a:rPr>
              <a:t>number </a:t>
            </a:r>
            <a:r>
              <a:rPr dirty="0" sz="1200">
                <a:latin typeface="Times New Roman"/>
                <a:cs typeface="Times New Roman"/>
              </a:rPr>
              <a:t>of </a:t>
            </a:r>
            <a:r>
              <a:rPr dirty="0" sz="1200" spc="-5">
                <a:latin typeface="Times New Roman"/>
                <a:cs typeface="Times New Roman"/>
              </a:rPr>
              <a:t>months </a:t>
            </a:r>
            <a:r>
              <a:rPr dirty="0" sz="1200">
                <a:latin typeface="Times New Roman"/>
                <a:cs typeface="Times New Roman"/>
              </a:rPr>
              <a:t>up to the closest  whole</a:t>
            </a:r>
            <a:r>
              <a:rPr dirty="0" sz="1200" spc="-5">
                <a:latin typeface="Times New Roman"/>
                <a:cs typeface="Times New Roman"/>
              </a:rPr>
              <a:t> number.</a:t>
            </a:r>
            <a:endParaRPr sz="1200">
              <a:latin typeface="Times New Roman"/>
              <a:cs typeface="Times New Roman"/>
            </a:endParaRPr>
          </a:p>
          <a:p>
            <a:pPr marL="241300">
              <a:lnSpc>
                <a:spcPct val="100000"/>
              </a:lnSpc>
              <a:spcBef>
                <a:spcPts val="1130"/>
              </a:spcBef>
            </a:pPr>
            <a:r>
              <a:rPr dirty="0" sz="1200" b="1">
                <a:latin typeface="Times New Roman"/>
                <a:cs typeface="Times New Roman"/>
              </a:rPr>
              <a:t>Note: </a:t>
            </a:r>
            <a:r>
              <a:rPr dirty="0" sz="1200" spc="-5">
                <a:latin typeface="Times New Roman"/>
                <a:cs typeface="Times New Roman"/>
              </a:rPr>
              <a:t>Your results will</a:t>
            </a:r>
            <a:r>
              <a:rPr dirty="0" sz="1200" spc="-15">
                <a:latin typeface="Times New Roman"/>
                <a:cs typeface="Times New Roman"/>
              </a:rPr>
              <a:t> </a:t>
            </a:r>
            <a:r>
              <a:rPr dirty="0" sz="1200" spc="-5">
                <a:latin typeface="Times New Roman"/>
                <a:cs typeface="Times New Roman"/>
              </a:rPr>
              <a:t>differ.</a:t>
            </a:r>
            <a:endParaRPr sz="1200">
              <a:latin typeface="Times New Roman"/>
              <a:cs typeface="Times New Roman"/>
            </a:endParaRPr>
          </a:p>
        </p:txBody>
      </p:sp>
      <p:sp>
        <p:nvSpPr>
          <p:cNvPr id="5" name="object 5"/>
          <p:cNvSpPr txBox="1"/>
          <p:nvPr/>
        </p:nvSpPr>
        <p:spPr>
          <a:xfrm>
            <a:off x="838962" y="4073652"/>
            <a:ext cx="6323330" cy="672465"/>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last_name,</a:t>
            </a:r>
            <a:r>
              <a:rPr dirty="0" sz="1100" spc="5">
                <a:latin typeface="Courier New"/>
                <a:cs typeface="Courier New"/>
              </a:rPr>
              <a:t> </a:t>
            </a:r>
            <a:r>
              <a:rPr dirty="0" sz="1100" spc="-5">
                <a:latin typeface="Courier New"/>
                <a:cs typeface="Courier New"/>
              </a:rPr>
              <a:t>ROUND(MONTHS_BETWEEN(</a:t>
            </a:r>
            <a:endParaRPr sz="1100">
              <a:latin typeface="Courier New"/>
              <a:cs typeface="Courier New"/>
            </a:endParaRPr>
          </a:p>
          <a:p>
            <a:pPr marL="74930" marR="2802890" indent="586740">
              <a:lnSpc>
                <a:spcPts val="1250"/>
              </a:lnSpc>
              <a:spcBef>
                <a:spcPts val="60"/>
              </a:spcBef>
              <a:tabLst>
                <a:tab pos="661670" algn="l"/>
              </a:tabLst>
            </a:pPr>
            <a:r>
              <a:rPr dirty="0" sz="1100" spc="-5">
                <a:latin typeface="Courier New"/>
                <a:cs typeface="Courier New"/>
              </a:rPr>
              <a:t>SYSDATE, hire_date)) MONTHS_WORKED  FROM	employees</a:t>
            </a:r>
            <a:endParaRPr sz="1100">
              <a:latin typeface="Courier New"/>
              <a:cs typeface="Courier New"/>
            </a:endParaRPr>
          </a:p>
          <a:p>
            <a:pPr marL="74930">
              <a:lnSpc>
                <a:spcPts val="1230"/>
              </a:lnSpc>
            </a:pPr>
            <a:r>
              <a:rPr dirty="0" sz="1100" spc="-5">
                <a:latin typeface="Courier New"/>
                <a:cs typeface="Courier New"/>
              </a:rPr>
              <a:t>ORDER BY</a:t>
            </a:r>
            <a:r>
              <a:rPr dirty="0" sz="1100">
                <a:latin typeface="Courier New"/>
                <a:cs typeface="Courier New"/>
              </a:rPr>
              <a:t> </a:t>
            </a:r>
            <a:r>
              <a:rPr dirty="0" sz="1100" spc="-5">
                <a:latin typeface="Courier New"/>
                <a:cs typeface="Courier New"/>
              </a:rPr>
              <a:t>months_worked;</a:t>
            </a:r>
            <a:endParaRPr sz="1100">
              <a:latin typeface="Courier New"/>
              <a:cs typeface="Courier New"/>
            </a:endParaRPr>
          </a:p>
        </p:txBody>
      </p:sp>
      <p:sp>
        <p:nvSpPr>
          <p:cNvPr id="6" name="object 6"/>
          <p:cNvSpPr txBox="1"/>
          <p:nvPr/>
        </p:nvSpPr>
        <p:spPr>
          <a:xfrm>
            <a:off x="901700" y="4879340"/>
            <a:ext cx="5438140" cy="916940"/>
          </a:xfrm>
          <a:prstGeom prst="rect">
            <a:avLst/>
          </a:prstGeom>
        </p:spPr>
        <p:txBody>
          <a:bodyPr wrap="square" lIns="0" tIns="12700" rIns="0" bIns="0" rtlCol="0" vert="horz">
            <a:spAutoFit/>
          </a:bodyPr>
          <a:lstStyle/>
          <a:p>
            <a:pPr marL="12700">
              <a:lnSpc>
                <a:spcPts val="1430"/>
              </a:lnSpc>
              <a:spcBef>
                <a:spcPts val="100"/>
              </a:spcBef>
            </a:pPr>
            <a:r>
              <a:rPr dirty="0" sz="1200">
                <a:latin typeface="Times New Roman"/>
                <a:cs typeface="Times New Roman"/>
              </a:rPr>
              <a:t>7. Create a </a:t>
            </a:r>
            <a:r>
              <a:rPr dirty="0" sz="1200" spc="-5">
                <a:latin typeface="Times New Roman"/>
                <a:cs typeface="Times New Roman"/>
              </a:rPr>
              <a:t>report that produces </a:t>
            </a:r>
            <a:r>
              <a:rPr dirty="0" sz="1200">
                <a:latin typeface="Times New Roman"/>
                <a:cs typeface="Times New Roman"/>
              </a:rPr>
              <a:t>the following for each</a:t>
            </a:r>
            <a:r>
              <a:rPr dirty="0" sz="1200" spc="10">
                <a:latin typeface="Times New Roman"/>
                <a:cs typeface="Times New Roman"/>
              </a:rPr>
              <a:t> </a:t>
            </a:r>
            <a:r>
              <a:rPr dirty="0" sz="1200" spc="-5">
                <a:latin typeface="Times New Roman"/>
                <a:cs typeface="Times New Roman"/>
              </a:rPr>
              <a:t>employee:</a:t>
            </a:r>
            <a:endParaRPr sz="1200">
              <a:latin typeface="Times New Roman"/>
              <a:cs typeface="Times New Roman"/>
            </a:endParaRPr>
          </a:p>
          <a:p>
            <a:pPr marL="240665" marR="5080">
              <a:lnSpc>
                <a:spcPts val="1480"/>
              </a:lnSpc>
              <a:spcBef>
                <a:spcPts val="5"/>
              </a:spcBef>
            </a:pPr>
            <a:r>
              <a:rPr dirty="0" sz="1200" spc="-5">
                <a:latin typeface="Times New Roman"/>
                <a:cs typeface="Times New Roman"/>
              </a:rPr>
              <a:t>&lt;</a:t>
            </a:r>
            <a:r>
              <a:rPr dirty="0" sz="1200" spc="-5">
                <a:latin typeface="Courier New"/>
                <a:cs typeface="Courier New"/>
              </a:rPr>
              <a:t>employee</a:t>
            </a:r>
            <a:r>
              <a:rPr dirty="0" sz="1200" spc="-409">
                <a:latin typeface="Courier New"/>
                <a:cs typeface="Courier New"/>
              </a:rPr>
              <a:t> </a:t>
            </a:r>
            <a:r>
              <a:rPr dirty="0" sz="1200" spc="-5">
                <a:latin typeface="Courier New"/>
                <a:cs typeface="Courier New"/>
              </a:rPr>
              <a:t>last</a:t>
            </a:r>
            <a:r>
              <a:rPr dirty="0" sz="1200" spc="-409">
                <a:latin typeface="Courier New"/>
                <a:cs typeface="Courier New"/>
              </a:rPr>
              <a:t> </a:t>
            </a:r>
            <a:r>
              <a:rPr dirty="0" sz="1200" spc="-5">
                <a:latin typeface="Courier New"/>
                <a:cs typeface="Courier New"/>
              </a:rPr>
              <a:t>name&gt;</a:t>
            </a:r>
            <a:r>
              <a:rPr dirty="0" sz="1200" spc="-405">
                <a:latin typeface="Courier New"/>
                <a:cs typeface="Courier New"/>
              </a:rPr>
              <a:t> </a:t>
            </a:r>
            <a:r>
              <a:rPr dirty="0" sz="1200" spc="-5">
                <a:latin typeface="Courier New"/>
                <a:cs typeface="Courier New"/>
              </a:rPr>
              <a:t>earns</a:t>
            </a:r>
            <a:r>
              <a:rPr dirty="0" sz="1200" spc="-409">
                <a:latin typeface="Courier New"/>
                <a:cs typeface="Courier New"/>
              </a:rPr>
              <a:t> </a:t>
            </a:r>
            <a:r>
              <a:rPr dirty="0" sz="1200" spc="-5">
                <a:latin typeface="Courier New"/>
                <a:cs typeface="Courier New"/>
              </a:rPr>
              <a:t>&lt;salary&gt;</a:t>
            </a:r>
            <a:r>
              <a:rPr dirty="0" sz="1200" spc="-405">
                <a:latin typeface="Courier New"/>
                <a:cs typeface="Courier New"/>
              </a:rPr>
              <a:t> </a:t>
            </a:r>
            <a:r>
              <a:rPr dirty="0" sz="1200" spc="-5">
                <a:latin typeface="Courier New"/>
                <a:cs typeface="Courier New"/>
              </a:rPr>
              <a:t>monthly</a:t>
            </a:r>
            <a:r>
              <a:rPr dirty="0" sz="1200" spc="-409">
                <a:latin typeface="Courier New"/>
                <a:cs typeface="Courier New"/>
              </a:rPr>
              <a:t> </a:t>
            </a:r>
            <a:r>
              <a:rPr dirty="0" sz="1200" spc="-5">
                <a:latin typeface="Courier New"/>
                <a:cs typeface="Courier New"/>
              </a:rPr>
              <a:t>but</a:t>
            </a:r>
            <a:r>
              <a:rPr dirty="0" sz="1200" spc="-405">
                <a:latin typeface="Courier New"/>
                <a:cs typeface="Courier New"/>
              </a:rPr>
              <a:t> </a:t>
            </a:r>
            <a:r>
              <a:rPr dirty="0" sz="1200" spc="-5">
                <a:latin typeface="Courier New"/>
                <a:cs typeface="Courier New"/>
              </a:rPr>
              <a:t>wants</a:t>
            </a:r>
            <a:r>
              <a:rPr dirty="0" sz="1200" spc="-409">
                <a:latin typeface="Courier New"/>
                <a:cs typeface="Courier New"/>
              </a:rPr>
              <a:t> </a:t>
            </a:r>
            <a:r>
              <a:rPr dirty="0" sz="1200" spc="-5">
                <a:latin typeface="Courier New"/>
                <a:cs typeface="Courier New"/>
              </a:rPr>
              <a:t>&lt;3</a:t>
            </a:r>
            <a:r>
              <a:rPr dirty="0" sz="1200" spc="-405">
                <a:latin typeface="Courier New"/>
                <a:cs typeface="Courier New"/>
              </a:rPr>
              <a:t> </a:t>
            </a:r>
            <a:r>
              <a:rPr dirty="0" sz="1200" spc="-5">
                <a:latin typeface="Courier New"/>
                <a:cs typeface="Courier New"/>
              </a:rPr>
              <a:t>times  salary</a:t>
            </a:r>
            <a:r>
              <a:rPr dirty="0" sz="1200" spc="-5">
                <a:latin typeface="Times New Roman"/>
                <a:cs typeface="Times New Roman"/>
              </a:rPr>
              <a:t>&gt;.</a:t>
            </a:r>
            <a:endParaRPr sz="1200">
              <a:latin typeface="Times New Roman"/>
              <a:cs typeface="Times New Roman"/>
            </a:endParaRPr>
          </a:p>
          <a:p>
            <a:pPr>
              <a:lnSpc>
                <a:spcPct val="100000"/>
              </a:lnSpc>
              <a:spcBef>
                <a:spcPts val="30"/>
              </a:spcBef>
            </a:pPr>
            <a:endParaRPr sz="1000">
              <a:latin typeface="Times New Roman"/>
              <a:cs typeface="Times New Roman"/>
            </a:endParaRPr>
          </a:p>
          <a:p>
            <a:pPr marL="240665">
              <a:lnSpc>
                <a:spcPct val="100000"/>
              </a:lnSpc>
              <a:spcBef>
                <a:spcPts val="5"/>
              </a:spcBef>
            </a:pPr>
            <a:r>
              <a:rPr dirty="0" sz="1200">
                <a:latin typeface="Times New Roman"/>
                <a:cs typeface="Times New Roman"/>
              </a:rPr>
              <a:t>Label the </a:t>
            </a:r>
            <a:r>
              <a:rPr dirty="0" sz="1200" spc="-5">
                <a:latin typeface="Times New Roman"/>
                <a:cs typeface="Times New Roman"/>
              </a:rPr>
              <a:t>column </a:t>
            </a:r>
            <a:r>
              <a:rPr dirty="0" sz="1200" spc="-5">
                <a:latin typeface="Courier New"/>
                <a:cs typeface="Courier New"/>
              </a:rPr>
              <a:t>Dream</a:t>
            </a:r>
            <a:r>
              <a:rPr dirty="0" sz="1200" spc="-445">
                <a:latin typeface="Courier New"/>
                <a:cs typeface="Courier New"/>
              </a:rPr>
              <a:t> </a:t>
            </a:r>
            <a:r>
              <a:rPr dirty="0" sz="1200" spc="-5">
                <a:latin typeface="Courier New"/>
                <a:cs typeface="Courier New"/>
              </a:rPr>
              <a:t>Salaries</a:t>
            </a:r>
            <a:r>
              <a:rPr dirty="0" sz="1200" spc="-5">
                <a:latin typeface="Times New Roman"/>
                <a:cs typeface="Times New Roman"/>
              </a:rPr>
              <a:t>.</a:t>
            </a:r>
            <a:endParaRPr sz="1200">
              <a:latin typeface="Times New Roman"/>
              <a:cs typeface="Times New Roman"/>
            </a:endParaRPr>
          </a:p>
        </p:txBody>
      </p:sp>
      <p:sp>
        <p:nvSpPr>
          <p:cNvPr id="7" name="object 7"/>
          <p:cNvSpPr txBox="1"/>
          <p:nvPr/>
        </p:nvSpPr>
        <p:spPr>
          <a:xfrm>
            <a:off x="838962" y="5878067"/>
            <a:ext cx="6323330" cy="988694"/>
          </a:xfrm>
          <a:prstGeom prst="rect">
            <a:avLst/>
          </a:prstGeom>
          <a:ln w="12191">
            <a:solidFill>
              <a:srgbClr val="000000"/>
            </a:solidFill>
          </a:ln>
        </p:spPr>
        <p:txBody>
          <a:bodyPr wrap="square" lIns="0" tIns="0" rIns="0" bIns="0" rtlCol="0" vert="horz">
            <a:spAutoFit/>
          </a:bodyPr>
          <a:lstStyle/>
          <a:p>
            <a:pPr marL="74930">
              <a:lnSpc>
                <a:spcPts val="1280"/>
              </a:lnSpc>
              <a:tabLst>
                <a:tab pos="745490" algn="l"/>
              </a:tabLst>
            </a:pPr>
            <a:r>
              <a:rPr dirty="0" sz="1100" spc="-5">
                <a:latin typeface="Courier New"/>
                <a:cs typeface="Courier New"/>
              </a:rPr>
              <a:t>SELECT	last_name || ' earns</a:t>
            </a:r>
            <a:r>
              <a:rPr dirty="0" sz="1100" spc="10">
                <a:latin typeface="Courier New"/>
                <a:cs typeface="Courier New"/>
              </a:rPr>
              <a:t> </a:t>
            </a:r>
            <a:r>
              <a:rPr dirty="0" sz="1100" spc="-5">
                <a:latin typeface="Courier New"/>
                <a:cs typeface="Courier New"/>
              </a:rPr>
              <a:t>'</a:t>
            </a:r>
            <a:endParaRPr sz="1100">
              <a:latin typeface="Courier New"/>
              <a:cs typeface="Courier New"/>
            </a:endParaRPr>
          </a:p>
          <a:p>
            <a:pPr marL="745490">
              <a:lnSpc>
                <a:spcPts val="1245"/>
              </a:lnSpc>
            </a:pPr>
            <a:r>
              <a:rPr dirty="0" sz="1100" spc="-5">
                <a:latin typeface="Courier New"/>
                <a:cs typeface="Courier New"/>
              </a:rPr>
              <a:t>|| TO_CHAR(salary,</a:t>
            </a:r>
            <a:r>
              <a:rPr dirty="0" sz="1100" spc="5">
                <a:latin typeface="Courier New"/>
                <a:cs typeface="Courier New"/>
              </a:rPr>
              <a:t> </a:t>
            </a:r>
            <a:r>
              <a:rPr dirty="0" sz="1100" spc="-5">
                <a:latin typeface="Courier New"/>
                <a:cs typeface="Courier New"/>
              </a:rPr>
              <a:t>'fm$99,999.00')</a:t>
            </a:r>
            <a:endParaRPr sz="1100">
              <a:latin typeface="Courier New"/>
              <a:cs typeface="Courier New"/>
            </a:endParaRPr>
          </a:p>
          <a:p>
            <a:pPr marL="745490">
              <a:lnSpc>
                <a:spcPts val="1250"/>
              </a:lnSpc>
            </a:pPr>
            <a:r>
              <a:rPr dirty="0" sz="1100" spc="-5">
                <a:latin typeface="Courier New"/>
                <a:cs typeface="Courier New"/>
              </a:rPr>
              <a:t>|| ' monthly but wants</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745490">
              <a:lnSpc>
                <a:spcPts val="1245"/>
              </a:lnSpc>
            </a:pPr>
            <a:r>
              <a:rPr dirty="0" sz="1100" spc="-5">
                <a:latin typeface="Courier New"/>
                <a:cs typeface="Courier New"/>
              </a:rPr>
              <a:t>|| TO_CHAR(salary * 3,</a:t>
            </a:r>
            <a:r>
              <a:rPr dirty="0" sz="1100" spc="15">
                <a:latin typeface="Courier New"/>
                <a:cs typeface="Courier New"/>
              </a:rPr>
              <a:t> </a:t>
            </a:r>
            <a:r>
              <a:rPr dirty="0" sz="1100" spc="-5">
                <a:latin typeface="Courier New"/>
                <a:cs typeface="Courier New"/>
              </a:rPr>
              <a:t>'fm$99,999.00')</a:t>
            </a:r>
            <a:endParaRPr sz="1100">
              <a:latin typeface="Courier New"/>
              <a:cs typeface="Courier New"/>
            </a:endParaRPr>
          </a:p>
          <a:p>
            <a:pPr marL="745490">
              <a:lnSpc>
                <a:spcPts val="1250"/>
              </a:lnSpc>
            </a:pPr>
            <a:r>
              <a:rPr dirty="0" sz="1100" spc="-5">
                <a:latin typeface="Courier New"/>
                <a:cs typeface="Courier New"/>
              </a:rPr>
              <a:t>|| '.' "Dream</a:t>
            </a:r>
            <a:r>
              <a:rPr dirty="0" sz="1100" spc="5">
                <a:latin typeface="Courier New"/>
                <a:cs typeface="Courier New"/>
              </a:rPr>
              <a:t> </a:t>
            </a:r>
            <a:r>
              <a:rPr dirty="0" sz="1100" spc="-5">
                <a:latin typeface="Courier New"/>
                <a:cs typeface="Courier New"/>
              </a:rPr>
              <a:t>Salaries"</a:t>
            </a:r>
            <a:endParaRPr sz="1100">
              <a:latin typeface="Courier New"/>
              <a:cs typeface="Courier New"/>
            </a:endParaRPr>
          </a:p>
          <a:p>
            <a:pPr marL="74930">
              <a:lnSpc>
                <a:spcPts val="1290"/>
              </a:lnSpc>
              <a:tabLst>
                <a:tab pos="745490" algn="l"/>
              </a:tabLst>
            </a:pPr>
            <a:r>
              <a:rPr dirty="0" sz="1100" spc="-5">
                <a:latin typeface="Courier New"/>
                <a:cs typeface="Courier New"/>
              </a:rPr>
              <a:t>FROM	employees;</a:t>
            </a:r>
            <a:endParaRPr sz="1100">
              <a:latin typeface="Courier New"/>
              <a:cs typeface="Courier New"/>
            </a:endParaRPr>
          </a:p>
        </p:txBody>
      </p:sp>
      <p:sp>
        <p:nvSpPr>
          <p:cNvPr id="8" name="object 8"/>
          <p:cNvSpPr txBox="1"/>
          <p:nvPr/>
        </p:nvSpPr>
        <p:spPr>
          <a:xfrm>
            <a:off x="901700" y="6999985"/>
            <a:ext cx="5855970" cy="716915"/>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have </a:t>
            </a:r>
            <a:r>
              <a:rPr dirty="0" sz="1200" spc="-5">
                <a:latin typeface="Times New Roman"/>
                <a:cs typeface="Times New Roman"/>
              </a:rPr>
              <a:t>time, complete </a:t>
            </a:r>
            <a:r>
              <a:rPr dirty="0" sz="1200">
                <a:latin typeface="Times New Roman"/>
                <a:cs typeface="Times New Roman"/>
              </a:rPr>
              <a:t>the following</a:t>
            </a:r>
            <a:r>
              <a:rPr dirty="0" sz="1200" spc="5">
                <a:latin typeface="Times New Roman"/>
                <a:cs typeface="Times New Roman"/>
              </a:rPr>
              <a:t> </a:t>
            </a:r>
            <a:r>
              <a:rPr dirty="0" sz="1200">
                <a:latin typeface="Times New Roman"/>
                <a:cs typeface="Times New Roman"/>
              </a:rPr>
              <a:t>exercises: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241300" marR="5080" indent="-228600">
              <a:lnSpc>
                <a:spcPts val="1420"/>
              </a:lnSpc>
              <a:spcBef>
                <a:spcPts val="5"/>
              </a:spcBef>
            </a:pPr>
            <a:r>
              <a:rPr dirty="0" sz="1200">
                <a:latin typeface="Times New Roman"/>
                <a:cs typeface="Times New Roman"/>
              </a:rPr>
              <a:t>8. Create a query to display the last </a:t>
            </a:r>
            <a:r>
              <a:rPr dirty="0" sz="1200" spc="-5">
                <a:latin typeface="Times New Roman"/>
                <a:cs typeface="Times New Roman"/>
              </a:rPr>
              <a:t>name </a:t>
            </a:r>
            <a:r>
              <a:rPr dirty="0" sz="1200">
                <a:latin typeface="Times New Roman"/>
                <a:cs typeface="Times New Roman"/>
              </a:rPr>
              <a:t>and </a:t>
            </a:r>
            <a:r>
              <a:rPr dirty="0" sz="1200" spc="-5">
                <a:latin typeface="Times New Roman"/>
                <a:cs typeface="Times New Roman"/>
              </a:rPr>
              <a:t>salary </a:t>
            </a:r>
            <a:r>
              <a:rPr dirty="0" sz="1200">
                <a:latin typeface="Times New Roman"/>
                <a:cs typeface="Times New Roman"/>
              </a:rPr>
              <a:t>for all </a:t>
            </a:r>
            <a:r>
              <a:rPr dirty="0" sz="1200" spc="-5">
                <a:latin typeface="Times New Roman"/>
                <a:cs typeface="Times New Roman"/>
              </a:rPr>
              <a:t>employees. </a:t>
            </a:r>
            <a:r>
              <a:rPr dirty="0" sz="1200">
                <a:latin typeface="Times New Roman"/>
                <a:cs typeface="Times New Roman"/>
              </a:rPr>
              <a:t>Format the salary to be  15 characters long, left-padded </a:t>
            </a:r>
            <a:r>
              <a:rPr dirty="0" sz="1200" spc="-5">
                <a:latin typeface="Times New Roman"/>
                <a:cs typeface="Times New Roman"/>
              </a:rPr>
              <a:t>with </a:t>
            </a:r>
            <a:r>
              <a:rPr dirty="0" sz="1200">
                <a:latin typeface="Times New Roman"/>
                <a:cs typeface="Times New Roman"/>
              </a:rPr>
              <a:t>the “$” </a:t>
            </a:r>
            <a:r>
              <a:rPr dirty="0" sz="1200" spc="-5">
                <a:latin typeface="Times New Roman"/>
                <a:cs typeface="Times New Roman"/>
              </a:rPr>
              <a:t>symbol. </a:t>
            </a:r>
            <a:r>
              <a:rPr dirty="0" sz="1200">
                <a:latin typeface="Times New Roman"/>
                <a:cs typeface="Times New Roman"/>
              </a:rPr>
              <a:t>Label the </a:t>
            </a:r>
            <a:r>
              <a:rPr dirty="0" sz="1200" spc="-5">
                <a:latin typeface="Times New Roman"/>
                <a:cs typeface="Times New Roman"/>
              </a:rPr>
              <a:t>column</a:t>
            </a:r>
            <a:r>
              <a:rPr dirty="0" sz="1200" spc="-40">
                <a:latin typeface="Times New Roman"/>
                <a:cs typeface="Times New Roman"/>
              </a:rPr>
              <a:t> </a:t>
            </a:r>
            <a:r>
              <a:rPr dirty="0" sz="1200" spc="-5">
                <a:latin typeface="Courier New"/>
                <a:cs typeface="Courier New"/>
              </a:rPr>
              <a:t>SALARY</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838962" y="7798307"/>
            <a:ext cx="6323330" cy="513080"/>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last_name,</a:t>
            </a:r>
            <a:endParaRPr sz="1100">
              <a:latin typeface="Courier New"/>
              <a:cs typeface="Courier New"/>
            </a:endParaRPr>
          </a:p>
          <a:p>
            <a:pPr marL="661670">
              <a:lnSpc>
                <a:spcPts val="1250"/>
              </a:lnSpc>
            </a:pPr>
            <a:r>
              <a:rPr dirty="0" sz="1100" spc="-5">
                <a:latin typeface="Courier New"/>
                <a:cs typeface="Courier New"/>
              </a:rPr>
              <a:t>LPAD(salary, 15, '$')</a:t>
            </a:r>
            <a:r>
              <a:rPr dirty="0" sz="1100" spc="5">
                <a:latin typeface="Courier New"/>
                <a:cs typeface="Courier New"/>
              </a:rPr>
              <a:t> </a:t>
            </a:r>
            <a:r>
              <a:rPr dirty="0" sz="1100" spc="-5">
                <a:latin typeface="Courier New"/>
                <a:cs typeface="Courier New"/>
              </a:rPr>
              <a:t>SALARY</a:t>
            </a:r>
            <a:endParaRPr sz="1100">
              <a:latin typeface="Courier New"/>
              <a:cs typeface="Courier New"/>
            </a:endParaRPr>
          </a:p>
          <a:p>
            <a:pPr marL="74930">
              <a:lnSpc>
                <a:spcPts val="1285"/>
              </a:lnSpc>
              <a:tabLst>
                <a:tab pos="661670" algn="l"/>
              </a:tabLst>
            </a:pPr>
            <a:r>
              <a:rPr dirty="0" sz="1100" spc="-5">
                <a:latin typeface="Courier New"/>
                <a:cs typeface="Courier New"/>
              </a:rPr>
              <a:t>FROM	employees;</a:t>
            </a:r>
            <a:endParaRPr sz="11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1</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39460" cy="89789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 (continued)</a:t>
            </a:r>
            <a:endParaRPr sz="1200">
              <a:latin typeface="Arial"/>
              <a:cs typeface="Arial"/>
            </a:endParaRPr>
          </a:p>
          <a:p>
            <a:pPr marL="241300" marR="5080" indent="-228600">
              <a:lnSpc>
                <a:spcPct val="99400"/>
              </a:lnSpc>
              <a:spcBef>
                <a:spcPts val="1135"/>
              </a:spcBef>
            </a:pPr>
            <a:r>
              <a:rPr dirty="0" sz="1200">
                <a:latin typeface="Times New Roman"/>
                <a:cs typeface="Times New Roman"/>
              </a:rPr>
              <a:t>9. Display each </a:t>
            </a:r>
            <a:r>
              <a:rPr dirty="0" sz="1200" spc="-5">
                <a:latin typeface="Times New Roman"/>
                <a:cs typeface="Times New Roman"/>
              </a:rPr>
              <a:t>employee’s </a:t>
            </a:r>
            <a:r>
              <a:rPr dirty="0" sz="1200">
                <a:latin typeface="Times New Roman"/>
                <a:cs typeface="Times New Roman"/>
              </a:rPr>
              <a:t>last </a:t>
            </a:r>
            <a:r>
              <a:rPr dirty="0" sz="1200" spc="-5">
                <a:latin typeface="Times New Roman"/>
                <a:cs typeface="Times New Roman"/>
              </a:rPr>
              <a:t>name, </a:t>
            </a:r>
            <a:r>
              <a:rPr dirty="0" sz="1200">
                <a:latin typeface="Times New Roman"/>
                <a:cs typeface="Times New Roman"/>
              </a:rPr>
              <a:t>hire </a:t>
            </a:r>
            <a:r>
              <a:rPr dirty="0" sz="1200" spc="-5">
                <a:latin typeface="Times New Roman"/>
                <a:cs typeface="Times New Roman"/>
              </a:rPr>
              <a:t>date, </a:t>
            </a:r>
            <a:r>
              <a:rPr dirty="0" sz="1200">
                <a:latin typeface="Times New Roman"/>
                <a:cs typeface="Times New Roman"/>
              </a:rPr>
              <a:t>and </a:t>
            </a:r>
            <a:r>
              <a:rPr dirty="0" sz="1200" spc="-5">
                <a:latin typeface="Times New Roman"/>
                <a:cs typeface="Times New Roman"/>
              </a:rPr>
              <a:t>salary review </a:t>
            </a:r>
            <a:r>
              <a:rPr dirty="0" sz="1200">
                <a:latin typeface="Times New Roman"/>
                <a:cs typeface="Times New Roman"/>
              </a:rPr>
              <a:t>date, which is </a:t>
            </a:r>
            <a:r>
              <a:rPr dirty="0" sz="1200" spc="-5">
                <a:latin typeface="Times New Roman"/>
                <a:cs typeface="Times New Roman"/>
              </a:rPr>
              <a:t>the first  Monday </a:t>
            </a:r>
            <a:r>
              <a:rPr dirty="0" sz="1200">
                <a:latin typeface="Times New Roman"/>
                <a:cs typeface="Times New Roman"/>
              </a:rPr>
              <a:t>after </a:t>
            </a:r>
            <a:r>
              <a:rPr dirty="0" sz="1200" spc="-5">
                <a:latin typeface="Times New Roman"/>
                <a:cs typeface="Times New Roman"/>
              </a:rPr>
              <a:t>six months </a:t>
            </a:r>
            <a:r>
              <a:rPr dirty="0" sz="1200">
                <a:latin typeface="Times New Roman"/>
                <a:cs typeface="Times New Roman"/>
              </a:rPr>
              <a:t>of service. Label the </a:t>
            </a:r>
            <a:r>
              <a:rPr dirty="0" sz="1200" spc="-5">
                <a:latin typeface="Times New Roman"/>
                <a:cs typeface="Times New Roman"/>
              </a:rPr>
              <a:t>column </a:t>
            </a:r>
            <a:r>
              <a:rPr dirty="0" sz="1200" spc="-5">
                <a:latin typeface="Courier New"/>
                <a:cs typeface="Courier New"/>
              </a:rPr>
              <a:t>REVIEW</a:t>
            </a:r>
            <a:r>
              <a:rPr dirty="0" sz="1200" spc="-5">
                <a:latin typeface="Times New Roman"/>
                <a:cs typeface="Times New Roman"/>
              </a:rPr>
              <a:t>. Format </a:t>
            </a:r>
            <a:r>
              <a:rPr dirty="0" sz="1200">
                <a:latin typeface="Times New Roman"/>
                <a:cs typeface="Times New Roman"/>
              </a:rPr>
              <a:t>the dates to appear  in the </a:t>
            </a:r>
            <a:r>
              <a:rPr dirty="0" sz="1200" spc="-5">
                <a:latin typeface="Times New Roman"/>
                <a:cs typeface="Times New Roman"/>
              </a:rPr>
              <a:t>format similar </a:t>
            </a:r>
            <a:r>
              <a:rPr dirty="0" sz="1200">
                <a:latin typeface="Times New Roman"/>
                <a:cs typeface="Times New Roman"/>
              </a:rPr>
              <a:t>to “Monday, the Thirty-First of </a:t>
            </a:r>
            <a:r>
              <a:rPr dirty="0" sz="1200" spc="-5">
                <a:latin typeface="Times New Roman"/>
                <a:cs typeface="Times New Roman"/>
              </a:rPr>
              <a:t>July,</a:t>
            </a:r>
            <a:r>
              <a:rPr dirty="0" sz="1200" spc="-10">
                <a:latin typeface="Times New Roman"/>
                <a:cs typeface="Times New Roman"/>
              </a:rPr>
              <a:t> </a:t>
            </a:r>
            <a:r>
              <a:rPr dirty="0" sz="1200">
                <a:latin typeface="Times New Roman"/>
                <a:cs typeface="Times New Roman"/>
              </a:rPr>
              <a:t>2000.”</a:t>
            </a:r>
            <a:endParaRPr sz="1200">
              <a:latin typeface="Times New Roman"/>
              <a:cs typeface="Times New Roman"/>
            </a:endParaRPr>
          </a:p>
        </p:txBody>
      </p:sp>
      <p:sp>
        <p:nvSpPr>
          <p:cNvPr id="3" name="object 3"/>
          <p:cNvSpPr txBox="1"/>
          <p:nvPr/>
        </p:nvSpPr>
        <p:spPr>
          <a:xfrm>
            <a:off x="838962" y="1786890"/>
            <a:ext cx="6323330" cy="671830"/>
          </a:xfrm>
          <a:prstGeom prst="rect">
            <a:avLst/>
          </a:prstGeom>
          <a:ln w="12191">
            <a:solidFill>
              <a:srgbClr val="000000"/>
            </a:solidFill>
          </a:ln>
        </p:spPr>
        <p:txBody>
          <a:bodyPr wrap="square" lIns="0" tIns="13335" rIns="0" bIns="0" rtlCol="0" vert="horz">
            <a:spAutoFit/>
          </a:bodyPr>
          <a:lstStyle/>
          <a:p>
            <a:pPr marL="661670" marR="1294130" indent="-587375">
              <a:lnSpc>
                <a:spcPts val="1240"/>
              </a:lnSpc>
              <a:spcBef>
                <a:spcPts val="105"/>
              </a:spcBef>
            </a:pPr>
            <a:r>
              <a:rPr dirty="0" sz="1100" spc="-5">
                <a:latin typeface="Courier New"/>
                <a:cs typeface="Courier New"/>
              </a:rPr>
              <a:t>SELECT last_name, hire_date,  TO_CHAR(NEXT_DAY(ADD_MONTHS(hire_date,</a:t>
            </a:r>
            <a:r>
              <a:rPr dirty="0" sz="1100" spc="75">
                <a:latin typeface="Courier New"/>
                <a:cs typeface="Courier New"/>
              </a:rPr>
              <a:t> </a:t>
            </a:r>
            <a:r>
              <a:rPr dirty="0" sz="1100" spc="-5">
                <a:latin typeface="Courier New"/>
                <a:cs typeface="Courier New"/>
              </a:rPr>
              <a:t>6),'MONDAY'),</a:t>
            </a:r>
            <a:endParaRPr sz="1100">
              <a:latin typeface="Courier New"/>
              <a:cs typeface="Courier New"/>
            </a:endParaRPr>
          </a:p>
          <a:p>
            <a:pPr marL="661670">
              <a:lnSpc>
                <a:spcPts val="1185"/>
              </a:lnSpc>
            </a:pPr>
            <a:r>
              <a:rPr dirty="0" sz="1100" spc="-5">
                <a:latin typeface="Courier New"/>
                <a:cs typeface="Courier New"/>
              </a:rPr>
              <a:t>'fmDay, "the" Ddspth "of" Month, YYYY')</a:t>
            </a:r>
            <a:r>
              <a:rPr dirty="0" sz="1100" spc="35">
                <a:latin typeface="Courier New"/>
                <a:cs typeface="Courier New"/>
              </a:rPr>
              <a:t> </a:t>
            </a:r>
            <a:r>
              <a:rPr dirty="0" sz="1100" spc="-5">
                <a:latin typeface="Courier New"/>
                <a:cs typeface="Courier New"/>
              </a:rPr>
              <a:t>REVIEW</a:t>
            </a:r>
            <a:endParaRPr sz="1100">
              <a:latin typeface="Courier New"/>
              <a:cs typeface="Courier New"/>
            </a:endParaRPr>
          </a:p>
          <a:p>
            <a:pPr marL="74930">
              <a:lnSpc>
                <a:spcPts val="1290"/>
              </a:lnSpc>
              <a:tabLst>
                <a:tab pos="745490" algn="l"/>
              </a:tabLst>
            </a:pPr>
            <a:r>
              <a:rPr dirty="0" sz="1100" spc="-5">
                <a:latin typeface="Courier New"/>
                <a:cs typeface="Courier New"/>
              </a:rPr>
              <a:t>FROM	employees;</a:t>
            </a:r>
            <a:endParaRPr sz="1100">
              <a:latin typeface="Courier New"/>
              <a:cs typeface="Courier New"/>
            </a:endParaRPr>
          </a:p>
        </p:txBody>
      </p:sp>
      <p:sp>
        <p:nvSpPr>
          <p:cNvPr id="4" name="object 4"/>
          <p:cNvSpPr txBox="1"/>
          <p:nvPr/>
        </p:nvSpPr>
        <p:spPr>
          <a:xfrm>
            <a:off x="901700" y="2591816"/>
            <a:ext cx="5802630" cy="389255"/>
          </a:xfrm>
          <a:prstGeom prst="rect">
            <a:avLst/>
          </a:prstGeom>
        </p:spPr>
        <p:txBody>
          <a:bodyPr wrap="square" lIns="0" tIns="20320" rIns="0" bIns="0" rtlCol="0" vert="horz">
            <a:spAutoFit/>
          </a:bodyPr>
          <a:lstStyle/>
          <a:p>
            <a:pPr marL="241300" marR="5080" indent="-228600">
              <a:lnSpc>
                <a:spcPts val="1420"/>
              </a:lnSpc>
              <a:spcBef>
                <a:spcPts val="160"/>
              </a:spcBef>
            </a:pPr>
            <a:r>
              <a:rPr dirty="0" sz="1200">
                <a:latin typeface="Times New Roman"/>
                <a:cs typeface="Times New Roman"/>
              </a:rPr>
              <a:t>10. Display the last </a:t>
            </a:r>
            <a:r>
              <a:rPr dirty="0" sz="1200" spc="-5">
                <a:latin typeface="Times New Roman"/>
                <a:cs typeface="Times New Roman"/>
              </a:rPr>
              <a:t>name, </a:t>
            </a:r>
            <a:r>
              <a:rPr dirty="0" sz="1200">
                <a:latin typeface="Times New Roman"/>
                <a:cs typeface="Times New Roman"/>
              </a:rPr>
              <a:t>hire date, and day of the week on which the </a:t>
            </a:r>
            <a:r>
              <a:rPr dirty="0" sz="1200" spc="-5">
                <a:latin typeface="Times New Roman"/>
                <a:cs typeface="Times New Roman"/>
              </a:rPr>
              <a:t>employee </a:t>
            </a:r>
            <a:r>
              <a:rPr dirty="0" sz="1200">
                <a:latin typeface="Times New Roman"/>
                <a:cs typeface="Times New Roman"/>
              </a:rPr>
              <a:t>started.</a:t>
            </a:r>
            <a:r>
              <a:rPr dirty="0" sz="1200" spc="-110">
                <a:latin typeface="Times New Roman"/>
                <a:cs typeface="Times New Roman"/>
              </a:rPr>
              <a:t> </a:t>
            </a:r>
            <a:r>
              <a:rPr dirty="0" sz="1200">
                <a:latin typeface="Times New Roman"/>
                <a:cs typeface="Times New Roman"/>
              </a:rPr>
              <a:t>Label  the </a:t>
            </a:r>
            <a:r>
              <a:rPr dirty="0" sz="1200" spc="-5">
                <a:latin typeface="Times New Roman"/>
                <a:cs typeface="Times New Roman"/>
              </a:rPr>
              <a:t>column </a:t>
            </a:r>
            <a:r>
              <a:rPr dirty="0" sz="1200" spc="-5">
                <a:latin typeface="Courier New"/>
                <a:cs typeface="Courier New"/>
              </a:rPr>
              <a:t>DAY</a:t>
            </a:r>
            <a:r>
              <a:rPr dirty="0" sz="1200" spc="-5">
                <a:latin typeface="Times New Roman"/>
                <a:cs typeface="Times New Roman"/>
              </a:rPr>
              <a:t>. </a:t>
            </a:r>
            <a:r>
              <a:rPr dirty="0" sz="1200">
                <a:latin typeface="Times New Roman"/>
                <a:cs typeface="Times New Roman"/>
              </a:rPr>
              <a:t>Order the results by the day of the </a:t>
            </a:r>
            <a:r>
              <a:rPr dirty="0" sz="1200" spc="-5">
                <a:latin typeface="Times New Roman"/>
                <a:cs typeface="Times New Roman"/>
              </a:rPr>
              <a:t>week, starting with</a:t>
            </a:r>
            <a:r>
              <a:rPr dirty="0" sz="1200" spc="-75">
                <a:latin typeface="Times New Roman"/>
                <a:cs typeface="Times New Roman"/>
              </a:rPr>
              <a:t> </a:t>
            </a:r>
            <a:r>
              <a:rPr dirty="0" sz="1200" spc="-5">
                <a:latin typeface="Times New Roman"/>
                <a:cs typeface="Times New Roman"/>
              </a:rPr>
              <a:t>Monday.</a:t>
            </a:r>
            <a:endParaRPr sz="1200">
              <a:latin typeface="Times New Roman"/>
              <a:cs typeface="Times New Roman"/>
            </a:endParaRPr>
          </a:p>
        </p:txBody>
      </p:sp>
      <p:sp>
        <p:nvSpPr>
          <p:cNvPr id="5" name="object 5"/>
          <p:cNvSpPr txBox="1"/>
          <p:nvPr/>
        </p:nvSpPr>
        <p:spPr>
          <a:xfrm>
            <a:off x="838962" y="3062477"/>
            <a:ext cx="6323330" cy="671830"/>
          </a:xfrm>
          <a:prstGeom prst="rect">
            <a:avLst/>
          </a:prstGeom>
          <a:ln w="12191">
            <a:solidFill>
              <a:srgbClr val="000000"/>
            </a:solidFill>
          </a:ln>
        </p:spPr>
        <p:txBody>
          <a:bodyPr wrap="square" lIns="0" tIns="13335" rIns="0" bIns="0" rtlCol="0" vert="horz">
            <a:spAutoFit/>
          </a:bodyPr>
          <a:lstStyle/>
          <a:p>
            <a:pPr marL="661670" marR="3221990" indent="-587375">
              <a:lnSpc>
                <a:spcPts val="1240"/>
              </a:lnSpc>
              <a:spcBef>
                <a:spcPts val="105"/>
              </a:spcBef>
            </a:pPr>
            <a:r>
              <a:rPr dirty="0" sz="1100" spc="-5">
                <a:latin typeface="Courier New"/>
                <a:cs typeface="Courier New"/>
              </a:rPr>
              <a:t>SELECT last_name, hire_date,  TO_CHAR(hire_date, 'DAY')</a:t>
            </a:r>
            <a:r>
              <a:rPr dirty="0" sz="1100">
                <a:latin typeface="Courier New"/>
                <a:cs typeface="Courier New"/>
              </a:rPr>
              <a:t> </a:t>
            </a:r>
            <a:r>
              <a:rPr dirty="0" sz="1100" spc="-5">
                <a:latin typeface="Courier New"/>
                <a:cs typeface="Courier New"/>
              </a:rPr>
              <a:t>DAY</a:t>
            </a:r>
            <a:endParaRPr sz="1100">
              <a:latin typeface="Courier New"/>
              <a:cs typeface="Courier New"/>
            </a:endParaRPr>
          </a:p>
          <a:p>
            <a:pPr marL="74930">
              <a:lnSpc>
                <a:spcPts val="1190"/>
              </a:lnSpc>
              <a:tabLst>
                <a:tab pos="829310" algn="l"/>
              </a:tabLst>
            </a:pPr>
            <a:r>
              <a:rPr dirty="0" sz="1100" spc="-5">
                <a:latin typeface="Courier New"/>
                <a:cs typeface="Courier New"/>
              </a:rPr>
              <a:t>FROM	employees</a:t>
            </a:r>
            <a:endParaRPr sz="1100">
              <a:latin typeface="Courier New"/>
              <a:cs typeface="Courier New"/>
            </a:endParaRPr>
          </a:p>
          <a:p>
            <a:pPr marL="74930">
              <a:lnSpc>
                <a:spcPts val="1285"/>
              </a:lnSpc>
            </a:pPr>
            <a:r>
              <a:rPr dirty="0" sz="1100" spc="-5">
                <a:latin typeface="Courier New"/>
                <a:cs typeface="Courier New"/>
              </a:rPr>
              <a:t>ORDER BY TO_CHAR(hire_date - 1,</a:t>
            </a:r>
            <a:r>
              <a:rPr dirty="0" sz="1100" spc="20">
                <a:latin typeface="Courier New"/>
                <a:cs typeface="Courier New"/>
              </a:rPr>
              <a:t> </a:t>
            </a:r>
            <a:r>
              <a:rPr dirty="0" sz="1100" spc="-5">
                <a:latin typeface="Courier New"/>
                <a:cs typeface="Courier New"/>
              </a:rPr>
              <a:t>'d');</a:t>
            </a:r>
            <a:endParaRPr sz="1100">
              <a:latin typeface="Courier New"/>
              <a:cs typeface="Courier New"/>
            </a:endParaRPr>
          </a:p>
        </p:txBody>
      </p:sp>
      <p:sp>
        <p:nvSpPr>
          <p:cNvPr id="6" name="object 6"/>
          <p:cNvSpPr txBox="1"/>
          <p:nvPr/>
        </p:nvSpPr>
        <p:spPr>
          <a:xfrm>
            <a:off x="901700" y="3867403"/>
            <a:ext cx="5621655" cy="716915"/>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want an extra challenge, </a:t>
            </a:r>
            <a:r>
              <a:rPr dirty="0" sz="1200" spc="-5">
                <a:latin typeface="Times New Roman"/>
                <a:cs typeface="Times New Roman"/>
              </a:rPr>
              <a:t>complete </a:t>
            </a:r>
            <a:r>
              <a:rPr dirty="0" sz="1200">
                <a:latin typeface="Times New Roman"/>
                <a:cs typeface="Times New Roman"/>
              </a:rPr>
              <a:t>the following</a:t>
            </a:r>
            <a:r>
              <a:rPr dirty="0" sz="1200" spc="-35">
                <a:latin typeface="Times New Roman"/>
                <a:cs typeface="Times New Roman"/>
              </a:rPr>
              <a:t> </a:t>
            </a:r>
            <a:r>
              <a:rPr dirty="0" sz="1200">
                <a:latin typeface="Times New Roman"/>
                <a:cs typeface="Times New Roman"/>
              </a:rPr>
              <a:t>exercises: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241300" marR="5080" indent="-228600">
              <a:lnSpc>
                <a:spcPts val="1420"/>
              </a:lnSpc>
              <a:spcBef>
                <a:spcPts val="5"/>
              </a:spcBef>
            </a:pPr>
            <a:r>
              <a:rPr dirty="0" sz="1200">
                <a:latin typeface="Times New Roman"/>
                <a:cs typeface="Times New Roman"/>
              </a:rPr>
              <a:t>11. Create a query that displays the </a:t>
            </a:r>
            <a:r>
              <a:rPr dirty="0" sz="1200" spc="-5">
                <a:latin typeface="Times New Roman"/>
                <a:cs typeface="Times New Roman"/>
              </a:rPr>
              <a:t>employees’ </a:t>
            </a:r>
            <a:r>
              <a:rPr dirty="0" sz="1200">
                <a:latin typeface="Times New Roman"/>
                <a:cs typeface="Times New Roman"/>
              </a:rPr>
              <a:t>last </a:t>
            </a:r>
            <a:r>
              <a:rPr dirty="0" sz="1200" spc="-5">
                <a:latin typeface="Times New Roman"/>
                <a:cs typeface="Times New Roman"/>
              </a:rPr>
              <a:t>names </a:t>
            </a:r>
            <a:r>
              <a:rPr dirty="0" sz="1200">
                <a:latin typeface="Times New Roman"/>
                <a:cs typeface="Times New Roman"/>
              </a:rPr>
              <a:t>and commission amounts. If an  </a:t>
            </a:r>
            <a:r>
              <a:rPr dirty="0" sz="1200" spc="-5">
                <a:latin typeface="Times New Roman"/>
                <a:cs typeface="Times New Roman"/>
              </a:rPr>
              <a:t>employee </a:t>
            </a:r>
            <a:r>
              <a:rPr dirty="0" sz="1200">
                <a:latin typeface="Times New Roman"/>
                <a:cs typeface="Times New Roman"/>
              </a:rPr>
              <a:t>does not earn </a:t>
            </a:r>
            <a:r>
              <a:rPr dirty="0" sz="1200" spc="-5">
                <a:latin typeface="Times New Roman"/>
                <a:cs typeface="Times New Roman"/>
              </a:rPr>
              <a:t>commission, </a:t>
            </a:r>
            <a:r>
              <a:rPr dirty="0" sz="1200">
                <a:latin typeface="Times New Roman"/>
                <a:cs typeface="Times New Roman"/>
              </a:rPr>
              <a:t>show “No </a:t>
            </a:r>
            <a:r>
              <a:rPr dirty="0" sz="1200" spc="-5">
                <a:latin typeface="Times New Roman"/>
                <a:cs typeface="Times New Roman"/>
              </a:rPr>
              <a:t>Commission.” </a:t>
            </a:r>
            <a:r>
              <a:rPr dirty="0" sz="1200">
                <a:latin typeface="Times New Roman"/>
                <a:cs typeface="Times New Roman"/>
              </a:rPr>
              <a:t>Label the </a:t>
            </a:r>
            <a:r>
              <a:rPr dirty="0" sz="1200" spc="-5">
                <a:latin typeface="Times New Roman"/>
                <a:cs typeface="Times New Roman"/>
              </a:rPr>
              <a:t>column</a:t>
            </a:r>
            <a:r>
              <a:rPr dirty="0" sz="1200" spc="15">
                <a:latin typeface="Times New Roman"/>
                <a:cs typeface="Times New Roman"/>
              </a:rPr>
              <a:t> </a:t>
            </a:r>
            <a:r>
              <a:rPr dirty="0" sz="1200" spc="-5">
                <a:latin typeface="Courier New"/>
                <a:cs typeface="Courier New"/>
              </a:rPr>
              <a:t>COMM</a:t>
            </a:r>
            <a:r>
              <a:rPr dirty="0" sz="1200" spc="-5">
                <a:latin typeface="Times New Roman"/>
                <a:cs typeface="Times New Roman"/>
              </a:rPr>
              <a:t>.</a:t>
            </a:r>
            <a:endParaRPr sz="1200">
              <a:latin typeface="Times New Roman"/>
              <a:cs typeface="Times New Roman"/>
            </a:endParaRPr>
          </a:p>
        </p:txBody>
      </p:sp>
      <p:sp>
        <p:nvSpPr>
          <p:cNvPr id="7" name="object 7"/>
          <p:cNvSpPr txBox="1"/>
          <p:nvPr/>
        </p:nvSpPr>
        <p:spPr>
          <a:xfrm>
            <a:off x="838962" y="4665726"/>
            <a:ext cx="6323330" cy="513715"/>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a:t>
            </a:r>
            <a:r>
              <a:rPr dirty="0" sz="1100" spc="-45">
                <a:latin typeface="Courier New"/>
                <a:cs typeface="Courier New"/>
              </a:rPr>
              <a:t> </a:t>
            </a:r>
            <a:r>
              <a:rPr dirty="0" sz="1100" spc="-5">
                <a:latin typeface="Courier New"/>
                <a:cs typeface="Courier New"/>
              </a:rPr>
              <a:t>last_name,</a:t>
            </a:r>
            <a:endParaRPr sz="1100">
              <a:latin typeface="Courier New"/>
              <a:cs typeface="Courier New"/>
            </a:endParaRPr>
          </a:p>
          <a:p>
            <a:pPr marL="74930" marR="1461770" indent="586740">
              <a:lnSpc>
                <a:spcPts val="1260"/>
              </a:lnSpc>
              <a:spcBef>
                <a:spcPts val="50"/>
              </a:spcBef>
              <a:tabLst>
                <a:tab pos="661670" algn="l"/>
              </a:tabLst>
            </a:pPr>
            <a:r>
              <a:rPr dirty="0" sz="1100" spc="-5">
                <a:latin typeface="Courier New"/>
                <a:cs typeface="Courier New"/>
              </a:rPr>
              <a:t>NVL(TO_CHAR(commission_pct), 'No Commission') COMM  FROM	employees;</a:t>
            </a:r>
            <a:endParaRPr sz="1100">
              <a:latin typeface="Courier New"/>
              <a:cs typeface="Courier New"/>
            </a:endParaRPr>
          </a:p>
        </p:txBody>
      </p:sp>
      <p:sp>
        <p:nvSpPr>
          <p:cNvPr id="8" name="object 8"/>
          <p:cNvSpPr txBox="1"/>
          <p:nvPr/>
        </p:nvSpPr>
        <p:spPr>
          <a:xfrm>
            <a:off x="901700" y="5312917"/>
            <a:ext cx="5557520" cy="739775"/>
          </a:xfrm>
          <a:prstGeom prst="rect">
            <a:avLst/>
          </a:prstGeom>
        </p:spPr>
        <p:txBody>
          <a:bodyPr wrap="square" lIns="0" tIns="18415" rIns="0" bIns="0" rtlCol="0" vert="horz">
            <a:spAutoFit/>
          </a:bodyPr>
          <a:lstStyle/>
          <a:p>
            <a:pPr marL="240665" marR="5080" indent="-228600">
              <a:lnSpc>
                <a:spcPct val="96800"/>
              </a:lnSpc>
              <a:spcBef>
                <a:spcPts val="145"/>
              </a:spcBef>
            </a:pPr>
            <a:r>
              <a:rPr dirty="0" sz="1200">
                <a:latin typeface="Times New Roman"/>
                <a:cs typeface="Times New Roman"/>
              </a:rPr>
              <a:t>12. Create a query that displays the first eight </a:t>
            </a:r>
            <a:r>
              <a:rPr dirty="0" sz="1200" spc="-5">
                <a:latin typeface="Times New Roman"/>
                <a:cs typeface="Times New Roman"/>
              </a:rPr>
              <a:t>characters </a:t>
            </a:r>
            <a:r>
              <a:rPr dirty="0" sz="1200">
                <a:latin typeface="Times New Roman"/>
                <a:cs typeface="Times New Roman"/>
              </a:rPr>
              <a:t>of the employees’ last </a:t>
            </a:r>
            <a:r>
              <a:rPr dirty="0" sz="1200" spc="-5">
                <a:latin typeface="Times New Roman"/>
                <a:cs typeface="Times New Roman"/>
              </a:rPr>
              <a:t>names </a:t>
            </a:r>
            <a:r>
              <a:rPr dirty="0" sz="1200">
                <a:latin typeface="Times New Roman"/>
                <a:cs typeface="Times New Roman"/>
              </a:rPr>
              <a:t>and  indicates the </a:t>
            </a:r>
            <a:r>
              <a:rPr dirty="0" sz="1200" spc="-5">
                <a:latin typeface="Times New Roman"/>
                <a:cs typeface="Times New Roman"/>
              </a:rPr>
              <a:t>amounts </a:t>
            </a:r>
            <a:r>
              <a:rPr dirty="0" sz="1200">
                <a:latin typeface="Times New Roman"/>
                <a:cs typeface="Times New Roman"/>
              </a:rPr>
              <a:t>of their </a:t>
            </a:r>
            <a:r>
              <a:rPr dirty="0" sz="1200" spc="-5">
                <a:latin typeface="Times New Roman"/>
                <a:cs typeface="Times New Roman"/>
              </a:rPr>
              <a:t>salaries with </a:t>
            </a:r>
            <a:r>
              <a:rPr dirty="0" sz="1200">
                <a:latin typeface="Times New Roman"/>
                <a:cs typeface="Times New Roman"/>
              </a:rPr>
              <a:t>asterisks. Each asterisk </a:t>
            </a:r>
            <a:r>
              <a:rPr dirty="0" sz="1200" spc="-5">
                <a:latin typeface="Times New Roman"/>
                <a:cs typeface="Times New Roman"/>
              </a:rPr>
              <a:t>signifies </a:t>
            </a:r>
            <a:r>
              <a:rPr dirty="0" sz="1200">
                <a:latin typeface="Times New Roman"/>
                <a:cs typeface="Times New Roman"/>
              </a:rPr>
              <a:t>a thousand  dollars. Sort the data in descending order of </a:t>
            </a:r>
            <a:r>
              <a:rPr dirty="0" sz="1200" spc="-5">
                <a:latin typeface="Times New Roman"/>
                <a:cs typeface="Times New Roman"/>
              </a:rPr>
              <a:t>salary. </a:t>
            </a:r>
            <a:r>
              <a:rPr dirty="0" sz="1200">
                <a:latin typeface="Times New Roman"/>
                <a:cs typeface="Times New Roman"/>
              </a:rPr>
              <a:t>Label the </a:t>
            </a:r>
            <a:r>
              <a:rPr dirty="0" sz="1200" spc="-5">
                <a:latin typeface="Times New Roman"/>
                <a:cs typeface="Times New Roman"/>
              </a:rPr>
              <a:t>column  </a:t>
            </a:r>
            <a:r>
              <a:rPr dirty="0" sz="1200" spc="-5">
                <a:latin typeface="Courier New"/>
                <a:cs typeface="Courier New"/>
              </a:rPr>
              <a:t>EMPLOYEES_AND_THEIR_SALARIES</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838962" y="6133338"/>
            <a:ext cx="6323330" cy="830580"/>
          </a:xfrm>
          <a:prstGeom prst="rect">
            <a:avLst/>
          </a:prstGeom>
          <a:ln w="12191">
            <a:solidFill>
              <a:srgbClr val="000000"/>
            </a:solidFill>
          </a:ln>
        </p:spPr>
        <p:txBody>
          <a:bodyPr wrap="square" lIns="0" tIns="13335" rIns="0" bIns="0" rtlCol="0" vert="horz">
            <a:spAutoFit/>
          </a:bodyPr>
          <a:lstStyle/>
          <a:p>
            <a:pPr marL="661670" marR="3221990" indent="-587375">
              <a:lnSpc>
                <a:spcPts val="1240"/>
              </a:lnSpc>
              <a:spcBef>
                <a:spcPts val="105"/>
              </a:spcBef>
            </a:pPr>
            <a:r>
              <a:rPr dirty="0" sz="1100" spc="-5">
                <a:latin typeface="Courier New"/>
                <a:cs typeface="Courier New"/>
              </a:rPr>
              <a:t>SELECT rpad(last_name, 8)||' '||  rpad(' ', salary/1000+1,</a:t>
            </a:r>
            <a:r>
              <a:rPr dirty="0" sz="1100" spc="5">
                <a:latin typeface="Courier New"/>
                <a:cs typeface="Courier New"/>
              </a:rPr>
              <a:t> </a:t>
            </a:r>
            <a:r>
              <a:rPr dirty="0" sz="1100" spc="-5">
                <a:latin typeface="Courier New"/>
                <a:cs typeface="Courier New"/>
              </a:rPr>
              <a:t>'*')</a:t>
            </a:r>
            <a:endParaRPr sz="1100">
              <a:latin typeface="Courier New"/>
              <a:cs typeface="Courier New"/>
            </a:endParaRPr>
          </a:p>
          <a:p>
            <a:pPr marL="1332230">
              <a:lnSpc>
                <a:spcPts val="1185"/>
              </a:lnSpc>
            </a:pPr>
            <a:r>
              <a:rPr dirty="0" sz="1100" spc="-5">
                <a:latin typeface="Courier New"/>
                <a:cs typeface="Courier New"/>
              </a:rPr>
              <a:t>EMPLOYEES_AND_THEIR_SALARIES</a:t>
            </a:r>
            <a:endParaRPr sz="1100">
              <a:latin typeface="Courier New"/>
              <a:cs typeface="Courier New"/>
            </a:endParaRPr>
          </a:p>
          <a:p>
            <a:pPr marL="74930">
              <a:lnSpc>
                <a:spcPts val="1255"/>
              </a:lnSpc>
              <a:tabLst>
                <a:tab pos="577850" algn="l"/>
              </a:tabLst>
            </a:pPr>
            <a:r>
              <a:rPr dirty="0" sz="1100" spc="-5">
                <a:latin typeface="Courier New"/>
                <a:cs typeface="Courier New"/>
              </a:rPr>
              <a:t>FROM	employees</a:t>
            </a:r>
            <a:endParaRPr sz="1100">
              <a:latin typeface="Courier New"/>
              <a:cs typeface="Courier New"/>
            </a:endParaRPr>
          </a:p>
          <a:p>
            <a:pPr marL="74930">
              <a:lnSpc>
                <a:spcPts val="1290"/>
              </a:lnSpc>
            </a:pPr>
            <a:r>
              <a:rPr dirty="0" sz="1100" spc="-5">
                <a:latin typeface="Courier New"/>
                <a:cs typeface="Courier New"/>
              </a:rPr>
              <a:t>ORDER BY salary</a:t>
            </a:r>
            <a:r>
              <a:rPr dirty="0" sz="1100" spc="5">
                <a:latin typeface="Courier New"/>
                <a:cs typeface="Courier New"/>
              </a:rPr>
              <a:t> </a:t>
            </a:r>
            <a:r>
              <a:rPr dirty="0" sz="1100" spc="-5">
                <a:latin typeface="Courier New"/>
                <a:cs typeface="Courier New"/>
              </a:rPr>
              <a:t>DESC;</a:t>
            </a:r>
            <a:endParaRPr sz="11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880100" cy="72834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3: </a:t>
            </a:r>
            <a:r>
              <a:rPr dirty="0" sz="1200" b="1">
                <a:latin typeface="Arial"/>
                <a:cs typeface="Arial"/>
              </a:rPr>
              <a:t>Solutions (continued)</a:t>
            </a:r>
            <a:endParaRPr sz="1200">
              <a:latin typeface="Arial"/>
              <a:cs typeface="Arial"/>
            </a:endParaRPr>
          </a:p>
          <a:p>
            <a:pPr marL="241300" marR="5080" indent="-228600">
              <a:lnSpc>
                <a:spcPct val="102899"/>
              </a:lnSpc>
              <a:spcBef>
                <a:spcPts val="1125"/>
              </a:spcBef>
            </a:pPr>
            <a:r>
              <a:rPr dirty="0" sz="1200">
                <a:latin typeface="Times New Roman"/>
                <a:cs typeface="Times New Roman"/>
              </a:rPr>
              <a:t>13. </a:t>
            </a:r>
            <a:r>
              <a:rPr dirty="0" sz="1200" spc="-5">
                <a:latin typeface="Times New Roman"/>
                <a:cs typeface="Times New Roman"/>
              </a:rPr>
              <a:t>Using </a:t>
            </a:r>
            <a:r>
              <a:rPr dirty="0" sz="1200">
                <a:latin typeface="Times New Roman"/>
                <a:cs typeface="Times New Roman"/>
              </a:rPr>
              <a:t>the </a:t>
            </a:r>
            <a:r>
              <a:rPr dirty="0" sz="1200" spc="-5">
                <a:latin typeface="Courier New"/>
                <a:cs typeface="Courier New"/>
              </a:rPr>
              <a:t>DECODE</a:t>
            </a:r>
            <a:r>
              <a:rPr dirty="0" sz="1200" spc="-484">
                <a:latin typeface="Courier New"/>
                <a:cs typeface="Courier New"/>
              </a:rPr>
              <a:t> </a:t>
            </a:r>
            <a:r>
              <a:rPr dirty="0" sz="1200">
                <a:latin typeface="Times New Roman"/>
                <a:cs typeface="Times New Roman"/>
              </a:rPr>
              <a:t>function, </a:t>
            </a:r>
            <a:r>
              <a:rPr dirty="0" sz="1200" spc="-5">
                <a:latin typeface="Times New Roman"/>
                <a:cs typeface="Times New Roman"/>
              </a:rPr>
              <a:t>write </a:t>
            </a:r>
            <a:r>
              <a:rPr dirty="0" sz="1200">
                <a:latin typeface="Times New Roman"/>
                <a:cs typeface="Times New Roman"/>
              </a:rPr>
              <a:t>a query </a:t>
            </a:r>
            <a:r>
              <a:rPr dirty="0" sz="1200" spc="-5">
                <a:latin typeface="Times New Roman"/>
                <a:cs typeface="Times New Roman"/>
              </a:rPr>
              <a:t>that </a:t>
            </a:r>
            <a:r>
              <a:rPr dirty="0" sz="1200">
                <a:latin typeface="Times New Roman"/>
                <a:cs typeface="Times New Roman"/>
              </a:rPr>
              <a:t>displays the grade of all </a:t>
            </a:r>
            <a:r>
              <a:rPr dirty="0" sz="1200" spc="-5">
                <a:latin typeface="Times New Roman"/>
                <a:cs typeface="Times New Roman"/>
              </a:rPr>
              <a:t>employees </a:t>
            </a:r>
            <a:r>
              <a:rPr dirty="0" sz="1200">
                <a:latin typeface="Times New Roman"/>
                <a:cs typeface="Times New Roman"/>
              </a:rPr>
              <a:t>based on  the </a:t>
            </a:r>
            <a:r>
              <a:rPr dirty="0" sz="1200" spc="-5">
                <a:latin typeface="Times New Roman"/>
                <a:cs typeface="Times New Roman"/>
              </a:rPr>
              <a:t>value </a:t>
            </a:r>
            <a:r>
              <a:rPr dirty="0" sz="1200">
                <a:latin typeface="Times New Roman"/>
                <a:cs typeface="Times New Roman"/>
              </a:rPr>
              <a:t>of the </a:t>
            </a:r>
            <a:r>
              <a:rPr dirty="0" sz="1200" spc="-5">
                <a:latin typeface="Times New Roman"/>
                <a:cs typeface="Times New Roman"/>
              </a:rPr>
              <a:t>column </a:t>
            </a:r>
            <a:r>
              <a:rPr dirty="0" sz="1200" spc="-5">
                <a:latin typeface="Courier New"/>
                <a:cs typeface="Courier New"/>
              </a:rPr>
              <a:t>JOB_ID</a:t>
            </a:r>
            <a:r>
              <a:rPr dirty="0" sz="1200" spc="-5">
                <a:latin typeface="Times New Roman"/>
                <a:cs typeface="Times New Roman"/>
              </a:rPr>
              <a:t>, </a:t>
            </a:r>
            <a:r>
              <a:rPr dirty="0" sz="1200">
                <a:latin typeface="Times New Roman"/>
                <a:cs typeface="Times New Roman"/>
              </a:rPr>
              <a:t>using the following</a:t>
            </a:r>
            <a:r>
              <a:rPr dirty="0" sz="1200" spc="5">
                <a:latin typeface="Times New Roman"/>
                <a:cs typeface="Times New Roman"/>
              </a:rPr>
              <a:t> </a:t>
            </a:r>
            <a:r>
              <a:rPr dirty="0" sz="1200">
                <a:latin typeface="Times New Roman"/>
                <a:cs typeface="Times New Roman"/>
              </a:rPr>
              <a:t>data:</a:t>
            </a:r>
            <a:endParaRPr sz="1200">
              <a:latin typeface="Times New Roman"/>
              <a:cs typeface="Times New Roman"/>
            </a:endParaRPr>
          </a:p>
        </p:txBody>
      </p:sp>
      <p:sp>
        <p:nvSpPr>
          <p:cNvPr id="3" name="object 3"/>
          <p:cNvSpPr txBox="1"/>
          <p:nvPr/>
        </p:nvSpPr>
        <p:spPr>
          <a:xfrm>
            <a:off x="1130303" y="1530164"/>
            <a:ext cx="1473835" cy="1672589"/>
          </a:xfrm>
          <a:prstGeom prst="rect">
            <a:avLst/>
          </a:prstGeom>
        </p:spPr>
        <p:txBody>
          <a:bodyPr wrap="square" lIns="0" tIns="7620" rIns="0" bIns="0" rtlCol="0" vert="horz">
            <a:spAutoFit/>
          </a:bodyPr>
          <a:lstStyle/>
          <a:p>
            <a:pPr marL="34925" marR="759460" indent="-22860">
              <a:lnSpc>
                <a:spcPct val="138300"/>
              </a:lnSpc>
              <a:spcBef>
                <a:spcPts val="60"/>
              </a:spcBef>
            </a:pPr>
            <a:r>
              <a:rPr dirty="0" sz="1200" b="1" i="1">
                <a:latin typeface="Times New Roman"/>
                <a:cs typeface="Times New Roman"/>
              </a:rPr>
              <a:t>Job  </a:t>
            </a:r>
            <a:r>
              <a:rPr dirty="0" sz="1100" spc="-5">
                <a:latin typeface="Courier New"/>
                <a:cs typeface="Courier New"/>
              </a:rPr>
              <a:t>AD_PRES  ST_MAN  IT_PROG  SA_REP  </a:t>
            </a:r>
            <a:r>
              <a:rPr dirty="0" sz="1100" spc="-5">
                <a:latin typeface="Courier New"/>
                <a:cs typeface="Courier New"/>
              </a:rPr>
              <a:t>ST_CLERK</a:t>
            </a:r>
            <a:endParaRPr sz="1100">
              <a:latin typeface="Courier New"/>
              <a:cs typeface="Courier New"/>
            </a:endParaRPr>
          </a:p>
          <a:p>
            <a:pPr marL="34925">
              <a:lnSpc>
                <a:spcPct val="100000"/>
              </a:lnSpc>
              <a:spcBef>
                <a:spcPts val="525"/>
              </a:spcBef>
            </a:pPr>
            <a:r>
              <a:rPr dirty="0" sz="1100" spc="-5">
                <a:latin typeface="Courier New"/>
                <a:cs typeface="Courier New"/>
              </a:rPr>
              <a:t>None of the</a:t>
            </a:r>
            <a:r>
              <a:rPr dirty="0" sz="1100" spc="-40">
                <a:latin typeface="Courier New"/>
                <a:cs typeface="Courier New"/>
              </a:rPr>
              <a:t> </a:t>
            </a:r>
            <a:r>
              <a:rPr dirty="0" sz="1100" spc="-5">
                <a:latin typeface="Courier New"/>
                <a:cs typeface="Courier New"/>
              </a:rPr>
              <a:t>above</a:t>
            </a:r>
            <a:endParaRPr sz="1100">
              <a:latin typeface="Courier New"/>
              <a:cs typeface="Courier New"/>
            </a:endParaRPr>
          </a:p>
        </p:txBody>
      </p:sp>
      <p:sp>
        <p:nvSpPr>
          <p:cNvPr id="4" name="object 4"/>
          <p:cNvSpPr txBox="1"/>
          <p:nvPr/>
        </p:nvSpPr>
        <p:spPr>
          <a:xfrm>
            <a:off x="3187567" y="1530161"/>
            <a:ext cx="414655" cy="1672589"/>
          </a:xfrm>
          <a:prstGeom prst="rect">
            <a:avLst/>
          </a:prstGeom>
        </p:spPr>
        <p:txBody>
          <a:bodyPr wrap="square" lIns="0" tIns="77470" rIns="0" bIns="0" rtlCol="0" vert="horz">
            <a:spAutoFit/>
          </a:bodyPr>
          <a:lstStyle/>
          <a:p>
            <a:pPr marL="12700">
              <a:lnSpc>
                <a:spcPct val="100000"/>
              </a:lnSpc>
              <a:spcBef>
                <a:spcPts val="610"/>
              </a:spcBef>
            </a:pPr>
            <a:r>
              <a:rPr dirty="0" sz="1200" spc="-5" b="1" i="1">
                <a:latin typeface="Times New Roman"/>
                <a:cs typeface="Times New Roman"/>
              </a:rPr>
              <a:t>Grade</a:t>
            </a:r>
            <a:endParaRPr sz="1200">
              <a:latin typeface="Times New Roman"/>
              <a:cs typeface="Times New Roman"/>
            </a:endParaRPr>
          </a:p>
          <a:p>
            <a:pPr marL="12700" marR="310515">
              <a:lnSpc>
                <a:spcPts val="1839"/>
              </a:lnSpc>
              <a:spcBef>
                <a:spcPts val="95"/>
              </a:spcBef>
            </a:pPr>
            <a:r>
              <a:rPr dirty="0" sz="1100" spc="-5">
                <a:latin typeface="Courier New"/>
                <a:cs typeface="Courier New"/>
              </a:rPr>
              <a:t>A  B</a:t>
            </a:r>
            <a:endParaRPr sz="1100">
              <a:latin typeface="Courier New"/>
              <a:cs typeface="Courier New"/>
            </a:endParaRPr>
          </a:p>
          <a:p>
            <a:pPr marL="12700">
              <a:lnSpc>
                <a:spcPct val="100000"/>
              </a:lnSpc>
              <a:spcBef>
                <a:spcPts val="380"/>
              </a:spcBef>
            </a:pPr>
            <a:r>
              <a:rPr dirty="0" sz="1100" spc="-5">
                <a:latin typeface="Courier New"/>
                <a:cs typeface="Courier New"/>
              </a:rPr>
              <a:t>C</a:t>
            </a:r>
            <a:endParaRPr sz="1100">
              <a:latin typeface="Courier New"/>
              <a:cs typeface="Courier New"/>
            </a:endParaRPr>
          </a:p>
          <a:p>
            <a:pPr algn="just" marL="12700" marR="309880" indent="-635">
              <a:lnSpc>
                <a:spcPct val="139800"/>
              </a:lnSpc>
              <a:spcBef>
                <a:spcPts val="5"/>
              </a:spcBef>
            </a:pPr>
            <a:r>
              <a:rPr dirty="0" sz="1100" spc="-5">
                <a:latin typeface="Courier New"/>
                <a:cs typeface="Courier New"/>
              </a:rPr>
              <a:t>D  E  0</a:t>
            </a:r>
            <a:endParaRPr sz="1100">
              <a:latin typeface="Courier New"/>
              <a:cs typeface="Courier New"/>
            </a:endParaRPr>
          </a:p>
        </p:txBody>
      </p:sp>
      <p:sp>
        <p:nvSpPr>
          <p:cNvPr id="5" name="object 5"/>
          <p:cNvSpPr txBox="1"/>
          <p:nvPr/>
        </p:nvSpPr>
        <p:spPr>
          <a:xfrm>
            <a:off x="838962" y="3282696"/>
            <a:ext cx="6323330" cy="1304925"/>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job_id, decode</a:t>
            </a:r>
            <a:r>
              <a:rPr dirty="0" sz="1100" spc="10">
                <a:latin typeface="Courier New"/>
                <a:cs typeface="Courier New"/>
              </a:rPr>
              <a:t> </a:t>
            </a:r>
            <a:r>
              <a:rPr dirty="0" sz="1100" spc="-5">
                <a:latin typeface="Courier New"/>
                <a:cs typeface="Courier New"/>
              </a:rPr>
              <a:t>(job_id,</a:t>
            </a:r>
            <a:endParaRPr sz="1100">
              <a:latin typeface="Courier New"/>
              <a:cs typeface="Courier New"/>
            </a:endParaRPr>
          </a:p>
          <a:p>
            <a:pPr marL="2002789">
              <a:lnSpc>
                <a:spcPts val="1240"/>
              </a:lnSpc>
              <a:tabLst>
                <a:tab pos="3092450" algn="l"/>
              </a:tabLst>
            </a:pPr>
            <a:r>
              <a:rPr dirty="0" sz="1100" spc="-5">
                <a:latin typeface="Courier New"/>
                <a:cs typeface="Courier New"/>
              </a:rPr>
              <a:t>'ST_CLERK',	'E',</a:t>
            </a:r>
            <a:endParaRPr sz="1100">
              <a:latin typeface="Courier New"/>
              <a:cs typeface="Courier New"/>
            </a:endParaRPr>
          </a:p>
          <a:p>
            <a:pPr marL="2002789">
              <a:lnSpc>
                <a:spcPts val="1245"/>
              </a:lnSpc>
              <a:tabLst>
                <a:tab pos="3092450" algn="l"/>
              </a:tabLst>
            </a:pPr>
            <a:r>
              <a:rPr dirty="0" sz="1100" spc="-5">
                <a:latin typeface="Courier New"/>
                <a:cs typeface="Courier New"/>
              </a:rPr>
              <a:t>'SA_REP',	'D',</a:t>
            </a:r>
            <a:endParaRPr sz="1100">
              <a:latin typeface="Courier New"/>
              <a:cs typeface="Courier New"/>
            </a:endParaRPr>
          </a:p>
          <a:p>
            <a:pPr marL="2002789">
              <a:lnSpc>
                <a:spcPts val="1250"/>
              </a:lnSpc>
              <a:tabLst>
                <a:tab pos="3092450" algn="l"/>
              </a:tabLst>
            </a:pPr>
            <a:r>
              <a:rPr dirty="0" sz="1100" spc="-5">
                <a:latin typeface="Courier New"/>
                <a:cs typeface="Courier New"/>
              </a:rPr>
              <a:t>'IT_PROG',	'C',</a:t>
            </a:r>
            <a:endParaRPr sz="1100">
              <a:latin typeface="Courier New"/>
              <a:cs typeface="Courier New"/>
            </a:endParaRPr>
          </a:p>
          <a:p>
            <a:pPr marL="2002789">
              <a:lnSpc>
                <a:spcPts val="1245"/>
              </a:lnSpc>
              <a:tabLst>
                <a:tab pos="3092450" algn="l"/>
              </a:tabLst>
            </a:pPr>
            <a:r>
              <a:rPr dirty="0" sz="1100" spc="-5">
                <a:latin typeface="Courier New"/>
                <a:cs typeface="Courier New"/>
              </a:rPr>
              <a:t>'ST_MAN',	'B',</a:t>
            </a:r>
            <a:endParaRPr sz="1100">
              <a:latin typeface="Courier New"/>
              <a:cs typeface="Courier New"/>
            </a:endParaRPr>
          </a:p>
          <a:p>
            <a:pPr marL="2002789" marR="2886710">
              <a:lnSpc>
                <a:spcPts val="1250"/>
              </a:lnSpc>
              <a:spcBef>
                <a:spcPts val="60"/>
              </a:spcBef>
              <a:tabLst>
                <a:tab pos="3092450" algn="l"/>
              </a:tabLst>
            </a:pPr>
            <a:r>
              <a:rPr dirty="0" sz="1100" spc="-5">
                <a:latin typeface="Courier New"/>
                <a:cs typeface="Courier New"/>
              </a:rPr>
              <a:t>'AD_PRES',</a:t>
            </a:r>
            <a:r>
              <a:rPr dirty="0" sz="1100" spc="-5">
                <a:latin typeface="Courier New"/>
                <a:cs typeface="Courier New"/>
              </a:rPr>
              <a:t>	</a:t>
            </a:r>
            <a:r>
              <a:rPr dirty="0" sz="1100" spc="-5">
                <a:latin typeface="Courier New"/>
                <a:cs typeface="Courier New"/>
              </a:rPr>
              <a:t>'A',  </a:t>
            </a:r>
            <a:r>
              <a:rPr dirty="0" sz="1100" spc="-5">
                <a:latin typeface="Courier New"/>
                <a:cs typeface="Courier New"/>
              </a:rPr>
              <a:t>'0')GRADE</a:t>
            </a:r>
            <a:endParaRPr sz="1100">
              <a:latin typeface="Courier New"/>
              <a:cs typeface="Courier New"/>
            </a:endParaRPr>
          </a:p>
          <a:p>
            <a:pPr marL="74930">
              <a:lnSpc>
                <a:spcPts val="1230"/>
              </a:lnSpc>
            </a:pPr>
            <a:r>
              <a:rPr dirty="0" sz="1100" spc="-5">
                <a:latin typeface="Courier New"/>
                <a:cs typeface="Courier New"/>
              </a:rPr>
              <a:t>FROM employees;</a:t>
            </a:r>
            <a:endParaRPr sz="1100">
              <a:latin typeface="Courier New"/>
              <a:cs typeface="Courier New"/>
            </a:endParaRPr>
          </a:p>
        </p:txBody>
      </p:sp>
      <p:sp>
        <p:nvSpPr>
          <p:cNvPr id="6" name="object 6"/>
          <p:cNvSpPr txBox="1"/>
          <p:nvPr/>
        </p:nvSpPr>
        <p:spPr>
          <a:xfrm>
            <a:off x="901700" y="4726178"/>
            <a:ext cx="461073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14. Rewrite the </a:t>
            </a:r>
            <a:r>
              <a:rPr dirty="0" sz="1200" spc="-5">
                <a:latin typeface="Times New Roman"/>
                <a:cs typeface="Times New Roman"/>
              </a:rPr>
              <a:t>statement </a:t>
            </a:r>
            <a:r>
              <a:rPr dirty="0" sz="1200">
                <a:latin typeface="Times New Roman"/>
                <a:cs typeface="Times New Roman"/>
              </a:rPr>
              <a:t>in the preceding exercise using the </a:t>
            </a:r>
            <a:r>
              <a:rPr dirty="0" sz="1200" spc="-5">
                <a:latin typeface="Courier New"/>
                <a:cs typeface="Courier New"/>
              </a:rPr>
              <a:t>CASE</a:t>
            </a:r>
            <a:r>
              <a:rPr dirty="0" sz="1200" spc="-509">
                <a:latin typeface="Courier New"/>
                <a:cs typeface="Courier New"/>
              </a:rPr>
              <a:t> </a:t>
            </a:r>
            <a:r>
              <a:rPr dirty="0" sz="1200" spc="-5">
                <a:latin typeface="Times New Roman"/>
                <a:cs typeface="Times New Roman"/>
              </a:rPr>
              <a:t>syntax.</a:t>
            </a:r>
            <a:endParaRPr sz="1200">
              <a:latin typeface="Times New Roman"/>
              <a:cs typeface="Times New Roman"/>
            </a:endParaRPr>
          </a:p>
        </p:txBody>
      </p:sp>
      <p:sp>
        <p:nvSpPr>
          <p:cNvPr id="7" name="object 7"/>
          <p:cNvSpPr/>
          <p:nvPr/>
        </p:nvSpPr>
        <p:spPr>
          <a:xfrm>
            <a:off x="832866" y="5010150"/>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8" name="object 8"/>
          <p:cNvSpPr txBox="1"/>
          <p:nvPr/>
        </p:nvSpPr>
        <p:spPr>
          <a:xfrm>
            <a:off x="914400" y="5003545"/>
            <a:ext cx="3282315" cy="982980"/>
          </a:xfrm>
          <a:prstGeom prst="rect">
            <a:avLst/>
          </a:prstGeom>
        </p:spPr>
        <p:txBody>
          <a:bodyPr wrap="square" lIns="0" tIns="12065" rIns="0" bIns="0" rtlCol="0" vert="horz">
            <a:spAutoFit/>
          </a:bodyPr>
          <a:lstStyle/>
          <a:p>
            <a:pPr>
              <a:lnSpc>
                <a:spcPts val="1280"/>
              </a:lnSpc>
              <a:spcBef>
                <a:spcPts val="95"/>
              </a:spcBef>
            </a:pPr>
            <a:r>
              <a:rPr dirty="0" sz="1100" spc="-5">
                <a:latin typeface="Courier New"/>
                <a:cs typeface="Courier New"/>
              </a:rPr>
              <a:t>SELECT job_id, CASE</a:t>
            </a:r>
            <a:r>
              <a:rPr dirty="0" sz="1100" spc="5">
                <a:latin typeface="Courier New"/>
                <a:cs typeface="Courier New"/>
              </a:rPr>
              <a:t> </a:t>
            </a:r>
            <a:r>
              <a:rPr dirty="0" sz="1100" spc="-5">
                <a:latin typeface="Courier New"/>
                <a:cs typeface="Courier New"/>
              </a:rPr>
              <a:t>job_id</a:t>
            </a:r>
            <a:endParaRPr sz="1100">
              <a:latin typeface="Courier New"/>
              <a:cs typeface="Courier New"/>
            </a:endParaRPr>
          </a:p>
          <a:p>
            <a:pPr marL="1257300" marR="5080">
              <a:lnSpc>
                <a:spcPts val="1240"/>
              </a:lnSpc>
              <a:spcBef>
                <a:spcPts val="70"/>
              </a:spcBef>
            </a:pPr>
            <a:r>
              <a:rPr dirty="0" sz="1100" spc="-5">
                <a:latin typeface="Courier New"/>
                <a:cs typeface="Courier New"/>
              </a:rPr>
              <a:t>WHEN 'ST_CLERK' THEN 'E'  WHEN 'SA_REP'</a:t>
            </a:r>
            <a:endParaRPr sz="1100">
              <a:latin typeface="Courier New"/>
              <a:cs typeface="Courier New"/>
            </a:endParaRPr>
          </a:p>
          <a:p>
            <a:pPr marL="1257300">
              <a:lnSpc>
                <a:spcPts val="1185"/>
              </a:lnSpc>
            </a:pPr>
            <a:r>
              <a:rPr dirty="0" sz="1100" spc="-5">
                <a:latin typeface="Courier New"/>
                <a:cs typeface="Courier New"/>
              </a:rPr>
              <a:t>WHEN</a:t>
            </a:r>
            <a:r>
              <a:rPr dirty="0" sz="1100" spc="-55">
                <a:latin typeface="Courier New"/>
                <a:cs typeface="Courier New"/>
              </a:rPr>
              <a:t> </a:t>
            </a:r>
            <a:r>
              <a:rPr dirty="0" sz="1100" spc="-5">
                <a:latin typeface="Courier New"/>
                <a:cs typeface="Courier New"/>
              </a:rPr>
              <a:t>'IT_PROG'</a:t>
            </a:r>
            <a:endParaRPr sz="1100">
              <a:latin typeface="Courier New"/>
              <a:cs typeface="Courier New"/>
            </a:endParaRPr>
          </a:p>
          <a:p>
            <a:pPr marL="1257300" marR="843280">
              <a:lnSpc>
                <a:spcPts val="1240"/>
              </a:lnSpc>
              <a:spcBef>
                <a:spcPts val="75"/>
              </a:spcBef>
            </a:pPr>
            <a:r>
              <a:rPr dirty="0" sz="1100" spc="-5">
                <a:latin typeface="Courier New"/>
                <a:cs typeface="Courier New"/>
              </a:rPr>
              <a:t>WHEN 'ST_MAN'  WHEN</a:t>
            </a:r>
            <a:r>
              <a:rPr dirty="0" sz="1100" spc="-55">
                <a:latin typeface="Courier New"/>
                <a:cs typeface="Courier New"/>
              </a:rPr>
              <a:t> </a:t>
            </a:r>
            <a:r>
              <a:rPr dirty="0" sz="1100" spc="-5">
                <a:latin typeface="Courier New"/>
                <a:cs typeface="Courier New"/>
              </a:rPr>
              <a:t>'AD_PRES'</a:t>
            </a:r>
            <a:endParaRPr sz="1100">
              <a:latin typeface="Courier New"/>
              <a:cs typeface="Courier New"/>
            </a:endParaRPr>
          </a:p>
        </p:txBody>
      </p:sp>
      <p:sp>
        <p:nvSpPr>
          <p:cNvPr id="9" name="object 9"/>
          <p:cNvSpPr txBox="1"/>
          <p:nvPr/>
        </p:nvSpPr>
        <p:spPr>
          <a:xfrm>
            <a:off x="2171714" y="5952235"/>
            <a:ext cx="1102995" cy="193040"/>
          </a:xfrm>
          <a:prstGeom prst="rect">
            <a:avLst/>
          </a:prstGeom>
        </p:spPr>
        <p:txBody>
          <a:bodyPr wrap="square" lIns="0" tIns="12065" rIns="0" bIns="0" rtlCol="0" vert="horz">
            <a:spAutoFit/>
          </a:bodyPr>
          <a:lstStyle/>
          <a:p>
            <a:pPr>
              <a:lnSpc>
                <a:spcPct val="100000"/>
              </a:lnSpc>
              <a:spcBef>
                <a:spcPts val="95"/>
              </a:spcBef>
              <a:tabLst>
                <a:tab pos="837565" algn="l"/>
              </a:tabLst>
            </a:pPr>
            <a:r>
              <a:rPr dirty="0" sz="1100" spc="-5">
                <a:latin typeface="Courier New"/>
                <a:cs typeface="Courier New"/>
              </a:rPr>
              <a:t>ELSE</a:t>
            </a:r>
            <a:r>
              <a:rPr dirty="0" sz="1100" spc="-5">
                <a:latin typeface="Courier New"/>
                <a:cs typeface="Courier New"/>
              </a:rPr>
              <a:t> </a:t>
            </a:r>
            <a:r>
              <a:rPr dirty="0" sz="1100" spc="-5">
                <a:latin typeface="Courier New"/>
                <a:cs typeface="Courier New"/>
              </a:rPr>
              <a:t>'0'</a:t>
            </a:r>
            <a:r>
              <a:rPr dirty="0" sz="1100" spc="-5">
                <a:latin typeface="Courier New"/>
                <a:cs typeface="Courier New"/>
              </a:rPr>
              <a:t>	</a:t>
            </a:r>
            <a:r>
              <a:rPr dirty="0" sz="1100" spc="-5">
                <a:latin typeface="Courier New"/>
                <a:cs typeface="Courier New"/>
              </a:rPr>
              <a:t>END</a:t>
            </a:r>
            <a:endParaRPr sz="1100">
              <a:latin typeface="Courier New"/>
              <a:cs typeface="Courier New"/>
            </a:endParaRPr>
          </a:p>
        </p:txBody>
      </p:sp>
      <p:sp>
        <p:nvSpPr>
          <p:cNvPr id="10" name="object 10"/>
          <p:cNvSpPr txBox="1"/>
          <p:nvPr/>
        </p:nvSpPr>
        <p:spPr>
          <a:xfrm>
            <a:off x="3429029" y="5319013"/>
            <a:ext cx="767715" cy="826135"/>
          </a:xfrm>
          <a:prstGeom prst="rect">
            <a:avLst/>
          </a:prstGeom>
        </p:spPr>
        <p:txBody>
          <a:bodyPr wrap="square" lIns="0" tIns="21590" rIns="0" bIns="0" rtlCol="0" vert="horz">
            <a:spAutoFit/>
          </a:bodyPr>
          <a:lstStyle/>
          <a:p>
            <a:pPr algn="just" marL="83820" marR="5080">
              <a:lnSpc>
                <a:spcPct val="94400"/>
              </a:lnSpc>
              <a:spcBef>
                <a:spcPts val="170"/>
              </a:spcBef>
            </a:pPr>
            <a:r>
              <a:rPr dirty="0" sz="1100" spc="-5">
                <a:latin typeface="Courier New"/>
                <a:cs typeface="Courier New"/>
              </a:rPr>
              <a:t>THEN</a:t>
            </a:r>
            <a:r>
              <a:rPr dirty="0" sz="1100" spc="-75">
                <a:latin typeface="Courier New"/>
                <a:cs typeface="Courier New"/>
              </a:rPr>
              <a:t> </a:t>
            </a:r>
            <a:r>
              <a:rPr dirty="0" sz="1100" spc="-5">
                <a:latin typeface="Courier New"/>
                <a:cs typeface="Courier New"/>
              </a:rPr>
              <a:t>'D'  THEN</a:t>
            </a:r>
            <a:r>
              <a:rPr dirty="0" sz="1100" spc="-75">
                <a:latin typeface="Courier New"/>
                <a:cs typeface="Courier New"/>
              </a:rPr>
              <a:t> </a:t>
            </a:r>
            <a:r>
              <a:rPr dirty="0" sz="1100" spc="-5">
                <a:latin typeface="Courier New"/>
                <a:cs typeface="Courier New"/>
              </a:rPr>
              <a:t>'C'  THEN</a:t>
            </a:r>
            <a:r>
              <a:rPr dirty="0" sz="1100" spc="-75">
                <a:latin typeface="Courier New"/>
                <a:cs typeface="Courier New"/>
              </a:rPr>
              <a:t> </a:t>
            </a:r>
            <a:r>
              <a:rPr dirty="0" sz="1100" spc="-5">
                <a:latin typeface="Courier New"/>
                <a:cs typeface="Courier New"/>
              </a:rPr>
              <a:t>'B'  THEN</a:t>
            </a:r>
            <a:r>
              <a:rPr dirty="0" sz="1100" spc="-75">
                <a:latin typeface="Courier New"/>
                <a:cs typeface="Courier New"/>
              </a:rPr>
              <a:t> </a:t>
            </a:r>
            <a:r>
              <a:rPr dirty="0" sz="1100" spc="-5">
                <a:latin typeface="Courier New"/>
                <a:cs typeface="Courier New"/>
              </a:rPr>
              <a:t>'A'</a:t>
            </a:r>
            <a:endParaRPr sz="1100">
              <a:latin typeface="Courier New"/>
              <a:cs typeface="Courier New"/>
            </a:endParaRPr>
          </a:p>
          <a:p>
            <a:pPr>
              <a:lnSpc>
                <a:spcPts val="1250"/>
              </a:lnSpc>
            </a:pPr>
            <a:r>
              <a:rPr dirty="0" sz="1100" spc="-5">
                <a:latin typeface="Courier New"/>
                <a:cs typeface="Courier New"/>
              </a:rPr>
              <a:t>GRADE</a:t>
            </a:r>
            <a:endParaRPr sz="1100">
              <a:latin typeface="Courier New"/>
              <a:cs typeface="Courier New"/>
            </a:endParaRPr>
          </a:p>
        </p:txBody>
      </p:sp>
      <p:sp>
        <p:nvSpPr>
          <p:cNvPr id="11" name="object 11"/>
          <p:cNvSpPr txBox="1"/>
          <p:nvPr/>
        </p:nvSpPr>
        <p:spPr>
          <a:xfrm>
            <a:off x="914400" y="6112255"/>
            <a:ext cx="1270635" cy="193040"/>
          </a:xfrm>
          <a:prstGeom prst="rect">
            <a:avLst/>
          </a:prstGeom>
        </p:spPr>
        <p:txBody>
          <a:bodyPr wrap="square" lIns="0" tIns="12065" rIns="0" bIns="0" rtlCol="0" vert="horz">
            <a:spAutoFit/>
          </a:bodyPr>
          <a:lstStyle/>
          <a:p>
            <a:pPr>
              <a:lnSpc>
                <a:spcPct val="100000"/>
              </a:lnSpc>
              <a:spcBef>
                <a:spcPts val="95"/>
              </a:spcBef>
            </a:pPr>
            <a:r>
              <a:rPr dirty="0" sz="1100" spc="-5">
                <a:latin typeface="Courier New"/>
                <a:cs typeface="Courier New"/>
              </a:rPr>
              <a:t>FROM</a:t>
            </a:r>
            <a:r>
              <a:rPr dirty="0" sz="1100" spc="-45">
                <a:latin typeface="Courier New"/>
                <a:cs typeface="Courier New"/>
              </a:rPr>
              <a:t> </a:t>
            </a:r>
            <a:r>
              <a:rPr dirty="0" sz="1100" spc="-5">
                <a:latin typeface="Courier New"/>
                <a:cs typeface="Courier New"/>
              </a:rPr>
              <a:t>employees;</a:t>
            </a:r>
            <a:endParaRPr sz="1100">
              <a:latin typeface="Courier New"/>
              <a:cs typeface="Courier New"/>
            </a:endParaRPr>
          </a:p>
        </p:txBody>
      </p:sp>
      <p:sp>
        <p:nvSpPr>
          <p:cNvPr id="12" name="object 12"/>
          <p:cNvSpPr/>
          <p:nvPr/>
        </p:nvSpPr>
        <p:spPr>
          <a:xfrm>
            <a:off x="832853" y="5010162"/>
            <a:ext cx="6335395" cy="1316990"/>
          </a:xfrm>
          <a:custGeom>
            <a:avLst/>
            <a:gdLst/>
            <a:ahLst/>
            <a:cxnLst/>
            <a:rect l="l" t="t" r="r" b="b"/>
            <a:pathLst>
              <a:path w="6335395" h="1316989">
                <a:moveTo>
                  <a:pt x="12204" y="0"/>
                </a:moveTo>
                <a:lnTo>
                  <a:pt x="0" y="0"/>
                </a:lnTo>
                <a:lnTo>
                  <a:pt x="0" y="1304531"/>
                </a:lnTo>
                <a:lnTo>
                  <a:pt x="12204" y="1304531"/>
                </a:lnTo>
                <a:lnTo>
                  <a:pt x="12204" y="0"/>
                </a:lnTo>
                <a:close/>
              </a:path>
              <a:path w="6335395" h="1316989">
                <a:moveTo>
                  <a:pt x="6335268" y="0"/>
                </a:moveTo>
                <a:lnTo>
                  <a:pt x="6323089" y="0"/>
                </a:lnTo>
                <a:lnTo>
                  <a:pt x="6323089" y="1304531"/>
                </a:lnTo>
                <a:lnTo>
                  <a:pt x="6335268" y="1304531"/>
                </a:lnTo>
                <a:lnTo>
                  <a:pt x="6335268" y="0"/>
                </a:lnTo>
                <a:close/>
              </a:path>
              <a:path w="6335395" h="1316989">
                <a:moveTo>
                  <a:pt x="6335281" y="1304544"/>
                </a:moveTo>
                <a:lnTo>
                  <a:pt x="6323089" y="1304544"/>
                </a:lnTo>
                <a:lnTo>
                  <a:pt x="12204" y="1304544"/>
                </a:lnTo>
                <a:lnTo>
                  <a:pt x="12" y="1304544"/>
                </a:lnTo>
                <a:lnTo>
                  <a:pt x="12" y="1316723"/>
                </a:lnTo>
                <a:lnTo>
                  <a:pt x="12204" y="1316723"/>
                </a:lnTo>
                <a:lnTo>
                  <a:pt x="6323089" y="1316723"/>
                </a:lnTo>
                <a:lnTo>
                  <a:pt x="6335268" y="1316723"/>
                </a:lnTo>
                <a:lnTo>
                  <a:pt x="6335281" y="1304544"/>
                </a:lnTo>
                <a:close/>
              </a:path>
            </a:pathLst>
          </a:custGeom>
          <a:solidFill>
            <a:srgbClr val="000000"/>
          </a:solidFill>
        </p:spPr>
        <p:txBody>
          <a:bodyPr wrap="square" lIns="0" tIns="0" rIns="0" bIns="0" rtlCol="0"/>
          <a:lstStyle/>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4" name="object 14"/>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2</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3</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34380" cy="307975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a:t>
            </a:r>
            <a:endParaRPr sz="1200">
              <a:latin typeface="Arial"/>
              <a:cs typeface="Arial"/>
            </a:endParaRPr>
          </a:p>
          <a:p>
            <a:pPr marL="12700">
              <a:lnSpc>
                <a:spcPct val="100000"/>
              </a:lnSpc>
              <a:spcBef>
                <a:spcPts val="1125"/>
              </a:spcBef>
            </a:pPr>
            <a:r>
              <a:rPr dirty="0" sz="1200" spc="-5">
                <a:latin typeface="Times New Roman"/>
                <a:cs typeface="Times New Roman"/>
              </a:rPr>
              <a:t>Determine </a:t>
            </a:r>
            <a:r>
              <a:rPr dirty="0" sz="1200">
                <a:latin typeface="Times New Roman"/>
                <a:cs typeface="Times New Roman"/>
              </a:rPr>
              <a:t>the </a:t>
            </a:r>
            <a:r>
              <a:rPr dirty="0" sz="1200" spc="-5">
                <a:latin typeface="Times New Roman"/>
                <a:cs typeface="Times New Roman"/>
              </a:rPr>
              <a:t>validity of </a:t>
            </a:r>
            <a:r>
              <a:rPr dirty="0" sz="1200">
                <a:latin typeface="Times New Roman"/>
                <a:cs typeface="Times New Roman"/>
              </a:rPr>
              <a:t>the </a:t>
            </a:r>
            <a:r>
              <a:rPr dirty="0" sz="1200" spc="-5">
                <a:latin typeface="Times New Roman"/>
                <a:cs typeface="Times New Roman"/>
              </a:rPr>
              <a:t>following </a:t>
            </a:r>
            <a:r>
              <a:rPr dirty="0" sz="1200">
                <a:latin typeface="Times New Roman"/>
                <a:cs typeface="Times New Roman"/>
              </a:rPr>
              <a:t>three </a:t>
            </a:r>
            <a:r>
              <a:rPr dirty="0" sz="1200" spc="-5">
                <a:latin typeface="Times New Roman"/>
                <a:cs typeface="Times New Roman"/>
              </a:rPr>
              <a:t>statements. </a:t>
            </a:r>
            <a:r>
              <a:rPr dirty="0" sz="1200">
                <a:latin typeface="Times New Roman"/>
                <a:cs typeface="Times New Roman"/>
              </a:rPr>
              <a:t>Circle either </a:t>
            </a:r>
            <a:r>
              <a:rPr dirty="0" sz="1200" spc="-5">
                <a:latin typeface="Times New Roman"/>
                <a:cs typeface="Times New Roman"/>
              </a:rPr>
              <a:t>True </a:t>
            </a:r>
            <a:r>
              <a:rPr dirty="0" sz="1200">
                <a:latin typeface="Times New Roman"/>
                <a:cs typeface="Times New Roman"/>
              </a:rPr>
              <a:t>or</a:t>
            </a:r>
            <a:r>
              <a:rPr dirty="0" sz="1200" spc="30">
                <a:latin typeface="Times New Roman"/>
                <a:cs typeface="Times New Roman"/>
              </a:rPr>
              <a:t> </a:t>
            </a:r>
            <a:r>
              <a:rPr dirty="0" sz="1200">
                <a:latin typeface="Times New Roman"/>
                <a:cs typeface="Times New Roman"/>
              </a:rPr>
              <a:t>False.</a:t>
            </a:r>
            <a:endParaRPr sz="1200">
              <a:latin typeface="Times New Roman"/>
              <a:cs typeface="Times New Roman"/>
            </a:endParaRPr>
          </a:p>
          <a:p>
            <a:pPr marL="241300" indent="-229235">
              <a:lnSpc>
                <a:spcPts val="1410"/>
              </a:lnSpc>
              <a:spcBef>
                <a:spcPts val="1140"/>
              </a:spcBef>
              <a:buAutoNum type="arabicPeriod"/>
              <a:tabLst>
                <a:tab pos="241935" algn="l"/>
              </a:tabLst>
            </a:pPr>
            <a:r>
              <a:rPr dirty="0" sz="1200" spc="-5">
                <a:latin typeface="Times New Roman"/>
                <a:cs typeface="Times New Roman"/>
              </a:rPr>
              <a:t>Group </a:t>
            </a:r>
            <a:r>
              <a:rPr dirty="0" sz="1200">
                <a:latin typeface="Times New Roman"/>
                <a:cs typeface="Times New Roman"/>
              </a:rPr>
              <a:t>functions </a:t>
            </a:r>
            <a:r>
              <a:rPr dirty="0" sz="1200" spc="-5">
                <a:latin typeface="Times New Roman"/>
                <a:cs typeface="Times New Roman"/>
              </a:rPr>
              <a:t>work </a:t>
            </a:r>
            <a:r>
              <a:rPr dirty="0" sz="1200">
                <a:latin typeface="Times New Roman"/>
                <a:cs typeface="Times New Roman"/>
              </a:rPr>
              <a:t>across </a:t>
            </a:r>
            <a:r>
              <a:rPr dirty="0" sz="1200" spc="-5">
                <a:latin typeface="Times New Roman"/>
                <a:cs typeface="Times New Roman"/>
              </a:rPr>
              <a:t>many </a:t>
            </a:r>
            <a:r>
              <a:rPr dirty="0" sz="1200">
                <a:latin typeface="Times New Roman"/>
                <a:cs typeface="Times New Roman"/>
              </a:rPr>
              <a:t>rows to produce one </a:t>
            </a:r>
            <a:r>
              <a:rPr dirty="0" sz="1200" spc="-5">
                <a:latin typeface="Times New Roman"/>
                <a:cs typeface="Times New Roman"/>
              </a:rPr>
              <a:t>result per</a:t>
            </a:r>
            <a:r>
              <a:rPr dirty="0" sz="1200" spc="-25">
                <a:latin typeface="Times New Roman"/>
                <a:cs typeface="Times New Roman"/>
              </a:rPr>
              <a:t> </a:t>
            </a:r>
            <a:r>
              <a:rPr dirty="0" sz="1200" spc="-5">
                <a:latin typeface="Times New Roman"/>
                <a:cs typeface="Times New Roman"/>
              </a:rPr>
              <a:t>group.</a:t>
            </a:r>
            <a:endParaRPr sz="1200">
              <a:latin typeface="Times New Roman"/>
              <a:cs typeface="Times New Roman"/>
            </a:endParaRPr>
          </a:p>
          <a:p>
            <a:pPr marL="469900">
              <a:lnSpc>
                <a:spcPts val="1410"/>
              </a:lnSpc>
            </a:pPr>
            <a:r>
              <a:rPr dirty="0" sz="1200" spc="-5" b="1">
                <a:latin typeface="Times New Roman"/>
                <a:cs typeface="Times New Roman"/>
              </a:rPr>
              <a:t>True/</a:t>
            </a:r>
            <a:r>
              <a:rPr dirty="0" sz="1200" spc="-5">
                <a:latin typeface="Times New Roman"/>
                <a:cs typeface="Times New Roman"/>
              </a:rPr>
              <a:t>False</a:t>
            </a:r>
            <a:endParaRPr sz="1200">
              <a:latin typeface="Times New Roman"/>
              <a:cs typeface="Times New Roman"/>
            </a:endParaRPr>
          </a:p>
          <a:p>
            <a:pPr>
              <a:lnSpc>
                <a:spcPct val="100000"/>
              </a:lnSpc>
              <a:spcBef>
                <a:spcPts val="30"/>
              </a:spcBef>
            </a:pPr>
            <a:endParaRPr sz="1050">
              <a:latin typeface="Times New Roman"/>
              <a:cs typeface="Times New Roman"/>
            </a:endParaRPr>
          </a:p>
          <a:p>
            <a:pPr marL="241300" marR="2807970" indent="-241300">
              <a:lnSpc>
                <a:spcPts val="1380"/>
              </a:lnSpc>
              <a:buAutoNum type="arabicPeriod" startAt="2"/>
              <a:tabLst>
                <a:tab pos="241300" algn="l"/>
              </a:tabLst>
            </a:pPr>
            <a:r>
              <a:rPr dirty="0" sz="1200" spc="-5">
                <a:latin typeface="Times New Roman"/>
                <a:cs typeface="Times New Roman"/>
              </a:rPr>
              <a:t>Group </a:t>
            </a:r>
            <a:r>
              <a:rPr dirty="0" sz="1200">
                <a:latin typeface="Times New Roman"/>
                <a:cs typeface="Times New Roman"/>
              </a:rPr>
              <a:t>functions include nulls in</a:t>
            </a:r>
            <a:r>
              <a:rPr dirty="0" sz="1200" spc="-110">
                <a:latin typeface="Times New Roman"/>
                <a:cs typeface="Times New Roman"/>
              </a:rPr>
              <a:t> </a:t>
            </a:r>
            <a:r>
              <a:rPr dirty="0" sz="1200">
                <a:latin typeface="Times New Roman"/>
                <a:cs typeface="Times New Roman"/>
              </a:rPr>
              <a:t>calculations.  </a:t>
            </a:r>
            <a:r>
              <a:rPr dirty="0" sz="1200" spc="-5">
                <a:latin typeface="Times New Roman"/>
                <a:cs typeface="Times New Roman"/>
              </a:rPr>
              <a:t>True/</a:t>
            </a:r>
            <a:r>
              <a:rPr dirty="0" sz="1200" spc="-5" b="1">
                <a:latin typeface="Times New Roman"/>
                <a:cs typeface="Times New Roman"/>
              </a:rPr>
              <a:t>False</a:t>
            </a:r>
            <a:endParaRPr sz="1200">
              <a:latin typeface="Times New Roman"/>
              <a:cs typeface="Times New Roman"/>
            </a:endParaRPr>
          </a:p>
          <a:p>
            <a:pPr marL="241300" indent="-229235">
              <a:lnSpc>
                <a:spcPct val="100000"/>
              </a:lnSpc>
              <a:spcBef>
                <a:spcPts val="1145"/>
              </a:spcBef>
              <a:buAutoNum type="arabicPeriod" startAt="2"/>
              <a:tabLst>
                <a:tab pos="241935" algn="l"/>
              </a:tabLst>
            </a:pPr>
            <a:r>
              <a:rPr dirty="0" sz="1200">
                <a:latin typeface="Times New Roman"/>
                <a:cs typeface="Times New Roman"/>
              </a:rPr>
              <a:t>The </a:t>
            </a:r>
            <a:r>
              <a:rPr dirty="0" sz="1200" spc="-5">
                <a:latin typeface="Courier New"/>
                <a:cs typeface="Courier New"/>
              </a:rPr>
              <a:t>WHERE</a:t>
            </a:r>
            <a:r>
              <a:rPr dirty="0" sz="1200" spc="-470">
                <a:latin typeface="Courier New"/>
                <a:cs typeface="Courier New"/>
              </a:rPr>
              <a:t> </a:t>
            </a:r>
            <a:r>
              <a:rPr dirty="0" sz="1200">
                <a:latin typeface="Times New Roman"/>
                <a:cs typeface="Times New Roman"/>
              </a:rPr>
              <a:t>clause restricts rows </a:t>
            </a:r>
            <a:r>
              <a:rPr dirty="0" sz="1200" spc="-5">
                <a:latin typeface="Times New Roman"/>
                <a:cs typeface="Times New Roman"/>
              </a:rPr>
              <a:t>before </a:t>
            </a:r>
            <a:r>
              <a:rPr dirty="0" sz="1200">
                <a:latin typeface="Times New Roman"/>
                <a:cs typeface="Times New Roman"/>
              </a:rPr>
              <a:t>inclusion in a group calculation.</a:t>
            </a:r>
            <a:endParaRPr sz="1200">
              <a:latin typeface="Times New Roman"/>
              <a:cs typeface="Times New Roman"/>
            </a:endParaRPr>
          </a:p>
          <a:p>
            <a:pPr marL="469900">
              <a:lnSpc>
                <a:spcPct val="100000"/>
              </a:lnSpc>
            </a:pPr>
            <a:r>
              <a:rPr dirty="0" sz="1200" spc="-5" b="1">
                <a:latin typeface="Times New Roman"/>
                <a:cs typeface="Times New Roman"/>
              </a:rPr>
              <a:t>True</a:t>
            </a:r>
            <a:r>
              <a:rPr dirty="0" sz="1200" spc="-5">
                <a:latin typeface="Times New Roman"/>
                <a:cs typeface="Times New Roman"/>
              </a:rPr>
              <a:t>/False</a:t>
            </a:r>
            <a:endParaRPr sz="1200">
              <a:latin typeface="Times New Roman"/>
              <a:cs typeface="Times New Roman"/>
            </a:endParaRPr>
          </a:p>
          <a:p>
            <a:pPr marL="12700">
              <a:lnSpc>
                <a:spcPct val="100000"/>
              </a:lnSpc>
              <a:spcBef>
                <a:spcPts val="1140"/>
              </a:spcBef>
            </a:pPr>
            <a:r>
              <a:rPr dirty="0" sz="1200">
                <a:latin typeface="Times New Roman"/>
                <a:cs typeface="Times New Roman"/>
              </a:rPr>
              <a:t>The HR </a:t>
            </a:r>
            <a:r>
              <a:rPr dirty="0" sz="1200" spc="-5">
                <a:latin typeface="Times New Roman"/>
                <a:cs typeface="Times New Roman"/>
              </a:rPr>
              <a:t>department </a:t>
            </a:r>
            <a:r>
              <a:rPr dirty="0" sz="1200">
                <a:latin typeface="Times New Roman"/>
                <a:cs typeface="Times New Roman"/>
              </a:rPr>
              <a:t>needs the following reports:</a:t>
            </a:r>
            <a:endParaRPr sz="1200">
              <a:latin typeface="Times New Roman"/>
              <a:cs typeface="Times New Roman"/>
            </a:endParaRPr>
          </a:p>
          <a:p>
            <a:pPr marL="241300" marR="5080" indent="-228600">
              <a:lnSpc>
                <a:spcPct val="100600"/>
              </a:lnSpc>
              <a:spcBef>
                <a:spcPts val="1130"/>
              </a:spcBef>
              <a:buAutoNum type="arabicPeriod" startAt="4"/>
              <a:tabLst>
                <a:tab pos="241935" algn="l"/>
              </a:tabLst>
            </a:pPr>
            <a:r>
              <a:rPr dirty="0" sz="1200">
                <a:latin typeface="Times New Roman"/>
                <a:cs typeface="Times New Roman"/>
              </a:rPr>
              <a:t>Find the highest, lowest, </a:t>
            </a:r>
            <a:r>
              <a:rPr dirty="0" sz="1200" spc="-5">
                <a:latin typeface="Times New Roman"/>
                <a:cs typeface="Times New Roman"/>
              </a:rPr>
              <a:t>sum, </a:t>
            </a:r>
            <a:r>
              <a:rPr dirty="0" sz="1200">
                <a:latin typeface="Times New Roman"/>
                <a:cs typeface="Times New Roman"/>
              </a:rPr>
              <a:t>and average salary of all </a:t>
            </a:r>
            <a:r>
              <a:rPr dirty="0" sz="1200" spc="-5">
                <a:latin typeface="Times New Roman"/>
                <a:cs typeface="Times New Roman"/>
              </a:rPr>
              <a:t>employees. </a:t>
            </a:r>
            <a:r>
              <a:rPr dirty="0" sz="1200">
                <a:latin typeface="Times New Roman"/>
                <a:cs typeface="Times New Roman"/>
              </a:rPr>
              <a:t>Label the </a:t>
            </a:r>
            <a:r>
              <a:rPr dirty="0" sz="1200" spc="-5">
                <a:latin typeface="Times New Roman"/>
                <a:cs typeface="Times New Roman"/>
              </a:rPr>
              <a:t>columns  </a:t>
            </a:r>
            <a:r>
              <a:rPr dirty="0" sz="1200" spc="-5">
                <a:latin typeface="Courier New"/>
                <a:cs typeface="Courier New"/>
              </a:rPr>
              <a:t>Maximum</a:t>
            </a:r>
            <a:r>
              <a:rPr dirty="0" sz="1200" spc="-5">
                <a:latin typeface="Times New Roman"/>
                <a:cs typeface="Times New Roman"/>
              </a:rPr>
              <a:t>, </a:t>
            </a:r>
            <a:r>
              <a:rPr dirty="0" sz="1200" spc="-5">
                <a:latin typeface="Courier New"/>
                <a:cs typeface="Courier New"/>
              </a:rPr>
              <a:t>Minimum</a:t>
            </a:r>
            <a:r>
              <a:rPr dirty="0" sz="1200" spc="-5">
                <a:latin typeface="Times New Roman"/>
                <a:cs typeface="Times New Roman"/>
              </a:rPr>
              <a:t>, </a:t>
            </a:r>
            <a:r>
              <a:rPr dirty="0" sz="1200" spc="-5">
                <a:latin typeface="Courier New"/>
                <a:cs typeface="Courier New"/>
              </a:rPr>
              <a:t>Sum</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Average</a:t>
            </a:r>
            <a:r>
              <a:rPr dirty="0" sz="1200" spc="-5">
                <a:latin typeface="Times New Roman"/>
                <a:cs typeface="Times New Roman"/>
              </a:rPr>
              <a:t>, </a:t>
            </a:r>
            <a:r>
              <a:rPr dirty="0" sz="1200">
                <a:latin typeface="Times New Roman"/>
                <a:cs typeface="Times New Roman"/>
              </a:rPr>
              <a:t>respectively. Round your </a:t>
            </a:r>
            <a:r>
              <a:rPr dirty="0" sz="1200" spc="-5">
                <a:latin typeface="Times New Roman"/>
                <a:cs typeface="Times New Roman"/>
              </a:rPr>
              <a:t>results </a:t>
            </a:r>
            <a:r>
              <a:rPr dirty="0" sz="1200">
                <a:latin typeface="Times New Roman"/>
                <a:cs typeface="Times New Roman"/>
              </a:rPr>
              <a:t>to the nearest  whole </a:t>
            </a:r>
            <a:r>
              <a:rPr dirty="0" sz="1200" spc="-5">
                <a:latin typeface="Times New Roman"/>
                <a:cs typeface="Times New Roman"/>
              </a:rPr>
              <a:t>number. </a:t>
            </a:r>
            <a:r>
              <a:rPr dirty="0" sz="1200">
                <a:latin typeface="Times New Roman"/>
                <a:cs typeface="Times New Roman"/>
              </a:rPr>
              <a:t>Place your SQL </a:t>
            </a:r>
            <a:r>
              <a:rPr dirty="0" sz="1200" spc="-5">
                <a:latin typeface="Times New Roman"/>
                <a:cs typeface="Times New Roman"/>
              </a:rPr>
              <a:t>statement </a:t>
            </a:r>
            <a:r>
              <a:rPr dirty="0" sz="1200">
                <a:latin typeface="Times New Roman"/>
                <a:cs typeface="Times New Roman"/>
              </a:rPr>
              <a:t>in a text file </a:t>
            </a:r>
            <a:r>
              <a:rPr dirty="0" sz="1200" spc="-5">
                <a:latin typeface="Times New Roman"/>
                <a:cs typeface="Times New Roman"/>
              </a:rPr>
              <a:t>named</a:t>
            </a:r>
            <a:r>
              <a:rPr dirty="0" sz="1200" spc="25">
                <a:latin typeface="Times New Roman"/>
                <a:cs typeface="Times New Roman"/>
              </a:rPr>
              <a:t> </a:t>
            </a:r>
            <a:r>
              <a:rPr dirty="0" sz="1200" spc="-5">
                <a:latin typeface="Courier New"/>
                <a:cs typeface="Courier New"/>
              </a:rPr>
              <a:t>lab_04_04.sql</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2" y="3976116"/>
            <a:ext cx="6323330" cy="829944"/>
          </a:xfrm>
          <a:prstGeom prst="rect">
            <a:avLst/>
          </a:prstGeom>
          <a:ln w="12191">
            <a:solidFill>
              <a:srgbClr val="000000"/>
            </a:solidFill>
          </a:ln>
        </p:spPr>
        <p:txBody>
          <a:bodyPr wrap="square" lIns="0" tIns="8890" rIns="0" bIns="0" rtlCol="0" vert="horz">
            <a:spAutoFit/>
          </a:bodyPr>
          <a:lstStyle/>
          <a:p>
            <a:pPr marL="661670" marR="3054350" indent="-587375">
              <a:lnSpc>
                <a:spcPct val="94400"/>
              </a:lnSpc>
              <a:spcBef>
                <a:spcPts val="70"/>
              </a:spcBef>
            </a:pPr>
            <a:r>
              <a:rPr dirty="0" sz="1100" spc="-5">
                <a:latin typeface="Courier New"/>
                <a:cs typeface="Courier New"/>
              </a:rPr>
              <a:t>SELECT ROUND(MAX(salary),0) "Maximum",  ROUND(MIN(salary),0) "Minimum",  ROUND(SUM(salary),0) "Sum",  ROUND(AVG(salary),0)</a:t>
            </a:r>
            <a:r>
              <a:rPr dirty="0" sz="1100">
                <a:latin typeface="Courier New"/>
                <a:cs typeface="Courier New"/>
              </a:rPr>
              <a:t> </a:t>
            </a:r>
            <a:r>
              <a:rPr dirty="0" sz="1100" spc="-5">
                <a:latin typeface="Courier New"/>
                <a:cs typeface="Courier New"/>
              </a:rPr>
              <a:t>"Average"</a:t>
            </a:r>
            <a:endParaRPr sz="1100">
              <a:latin typeface="Courier New"/>
              <a:cs typeface="Courier New"/>
            </a:endParaRPr>
          </a:p>
          <a:p>
            <a:pPr marL="74930">
              <a:lnSpc>
                <a:spcPts val="1255"/>
              </a:lnSpc>
              <a:tabLst>
                <a:tab pos="661670" algn="l"/>
              </a:tabLst>
            </a:pPr>
            <a:r>
              <a:rPr dirty="0" sz="1100" spc="-5">
                <a:latin typeface="Courier New"/>
                <a:cs typeface="Courier New"/>
              </a:rPr>
              <a:t>FROM	employees;</a:t>
            </a:r>
            <a:endParaRPr sz="1100">
              <a:latin typeface="Courier New"/>
              <a:cs typeface="Courier New"/>
            </a:endParaRPr>
          </a:p>
        </p:txBody>
      </p:sp>
      <p:sp>
        <p:nvSpPr>
          <p:cNvPr id="4" name="object 4"/>
          <p:cNvSpPr txBox="1"/>
          <p:nvPr/>
        </p:nvSpPr>
        <p:spPr>
          <a:xfrm>
            <a:off x="901700" y="4944871"/>
            <a:ext cx="5887085" cy="584835"/>
          </a:xfrm>
          <a:prstGeom prst="rect">
            <a:avLst/>
          </a:prstGeom>
        </p:spPr>
        <p:txBody>
          <a:bodyPr wrap="square" lIns="0" tIns="6985" rIns="0" bIns="0" rtlCol="0" vert="horz">
            <a:spAutoFit/>
          </a:bodyPr>
          <a:lstStyle/>
          <a:p>
            <a:pPr marL="241300" marR="5080" indent="-228600">
              <a:lnSpc>
                <a:spcPct val="102899"/>
              </a:lnSpc>
              <a:spcBef>
                <a:spcPts val="55"/>
              </a:spcBef>
            </a:pPr>
            <a:r>
              <a:rPr dirty="0" sz="1200">
                <a:latin typeface="Times New Roman"/>
                <a:cs typeface="Times New Roman"/>
              </a:rPr>
              <a:t>5. Modify the query in </a:t>
            </a:r>
            <a:r>
              <a:rPr dirty="0" sz="1200" spc="-5">
                <a:latin typeface="Courier New"/>
                <a:cs typeface="Courier New"/>
              </a:rPr>
              <a:t>lab_04_04.sql </a:t>
            </a:r>
            <a:r>
              <a:rPr dirty="0" sz="1200">
                <a:latin typeface="Times New Roman"/>
                <a:cs typeface="Times New Roman"/>
              </a:rPr>
              <a:t>to display the </a:t>
            </a:r>
            <a:r>
              <a:rPr dirty="0" sz="1200" spc="-5">
                <a:latin typeface="Times New Roman"/>
                <a:cs typeface="Times New Roman"/>
              </a:rPr>
              <a:t>minimum, maximum, sum, </a:t>
            </a:r>
            <a:r>
              <a:rPr dirty="0" sz="1200">
                <a:latin typeface="Times New Roman"/>
                <a:cs typeface="Times New Roman"/>
              </a:rPr>
              <a:t>and  average salary for each job type. </a:t>
            </a:r>
            <a:r>
              <a:rPr dirty="0" sz="1200" spc="-5">
                <a:latin typeface="Times New Roman"/>
                <a:cs typeface="Times New Roman"/>
              </a:rPr>
              <a:t>Resave </a:t>
            </a:r>
            <a:r>
              <a:rPr dirty="0" sz="1200" spc="-5">
                <a:latin typeface="Courier New"/>
                <a:cs typeface="Courier New"/>
              </a:rPr>
              <a:t>lab_04_04.sql</a:t>
            </a:r>
            <a:r>
              <a:rPr dirty="0" sz="1200" spc="-405">
                <a:latin typeface="Courier New"/>
                <a:cs typeface="Courier New"/>
              </a:rPr>
              <a:t> </a:t>
            </a:r>
            <a:r>
              <a:rPr dirty="0" sz="1200">
                <a:latin typeface="Times New Roman"/>
                <a:cs typeface="Times New Roman"/>
              </a:rPr>
              <a:t>as </a:t>
            </a:r>
            <a:r>
              <a:rPr dirty="0" sz="1200" spc="-5">
                <a:latin typeface="Courier New"/>
                <a:cs typeface="Courier New"/>
              </a:rPr>
              <a:t>lab_04_05.sql</a:t>
            </a:r>
            <a:r>
              <a:rPr dirty="0" sz="1200" spc="-5">
                <a:latin typeface="Times New Roman"/>
                <a:cs typeface="Times New Roman"/>
              </a:rPr>
              <a:t>. </a:t>
            </a:r>
            <a:r>
              <a:rPr dirty="0" sz="1200">
                <a:latin typeface="Times New Roman"/>
                <a:cs typeface="Times New Roman"/>
              </a:rPr>
              <a:t>Run the  </a:t>
            </a:r>
            <a:r>
              <a:rPr dirty="0" sz="1200" spc="-5">
                <a:latin typeface="Times New Roman"/>
                <a:cs typeface="Times New Roman"/>
              </a:rPr>
              <a:t>statement </a:t>
            </a:r>
            <a:r>
              <a:rPr dirty="0" sz="1200">
                <a:latin typeface="Times New Roman"/>
                <a:cs typeface="Times New Roman"/>
              </a:rPr>
              <a:t>in </a:t>
            </a:r>
            <a:r>
              <a:rPr dirty="0" sz="1200" spc="-5">
                <a:latin typeface="Courier New"/>
                <a:cs typeface="Courier New"/>
              </a:rPr>
              <a:t>lab_04_05.sql</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2" y="5611367"/>
            <a:ext cx="6323330" cy="988060"/>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job_id, ROUND(MAX(salary),0)</a:t>
            </a:r>
            <a:r>
              <a:rPr dirty="0" sz="1100" spc="15">
                <a:latin typeface="Courier New"/>
                <a:cs typeface="Courier New"/>
              </a:rPr>
              <a:t> </a:t>
            </a:r>
            <a:r>
              <a:rPr dirty="0" sz="1100" spc="-5">
                <a:latin typeface="Courier New"/>
                <a:cs typeface="Courier New"/>
              </a:rPr>
              <a:t>"Maximum",</a:t>
            </a:r>
            <a:endParaRPr sz="1100">
              <a:latin typeface="Courier New"/>
              <a:cs typeface="Courier New"/>
            </a:endParaRPr>
          </a:p>
          <a:p>
            <a:pPr marL="1332230" marR="2383790">
              <a:lnSpc>
                <a:spcPct val="94300"/>
              </a:lnSpc>
              <a:spcBef>
                <a:spcPts val="35"/>
              </a:spcBef>
            </a:pPr>
            <a:r>
              <a:rPr dirty="0" sz="1100" spc="-5">
                <a:latin typeface="Courier New"/>
                <a:cs typeface="Courier New"/>
              </a:rPr>
              <a:t>ROUND(MIN(salary),0) "Minimum",  ROUND(SUM(salary),0) "Sum",  ROUND(AVG(salary),0)</a:t>
            </a:r>
            <a:r>
              <a:rPr dirty="0" sz="1100">
                <a:latin typeface="Courier New"/>
                <a:cs typeface="Courier New"/>
              </a:rPr>
              <a:t> </a:t>
            </a:r>
            <a:r>
              <a:rPr dirty="0" sz="1100" spc="-5">
                <a:latin typeface="Courier New"/>
                <a:cs typeface="Courier New"/>
              </a:rPr>
              <a:t>"Average"</a:t>
            </a:r>
            <a:endParaRPr sz="1100">
              <a:latin typeface="Courier New"/>
              <a:cs typeface="Courier New"/>
            </a:endParaRPr>
          </a:p>
          <a:p>
            <a:pPr marL="74930" marR="4898390">
              <a:lnSpc>
                <a:spcPts val="1250"/>
              </a:lnSpc>
              <a:spcBef>
                <a:spcPts val="30"/>
              </a:spcBef>
              <a:tabLst>
                <a:tab pos="661670" algn="l"/>
              </a:tabLst>
            </a:pPr>
            <a:r>
              <a:rPr dirty="0" sz="1100" spc="-5">
                <a:latin typeface="Courier New"/>
                <a:cs typeface="Courier New"/>
              </a:rPr>
              <a:t>FROM</a:t>
            </a:r>
            <a:r>
              <a:rPr dirty="0" sz="1100" spc="-5">
                <a:latin typeface="Courier New"/>
                <a:cs typeface="Courier New"/>
              </a:rPr>
              <a:t>	</a:t>
            </a:r>
            <a:r>
              <a:rPr dirty="0" sz="1100" spc="-5">
                <a:latin typeface="Courier New"/>
                <a:cs typeface="Courier New"/>
              </a:rPr>
              <a:t>employees  </a:t>
            </a:r>
            <a:r>
              <a:rPr dirty="0" sz="1100" spc="-5">
                <a:latin typeface="Courier New"/>
                <a:cs typeface="Courier New"/>
              </a:rPr>
              <a:t>GROUP BY</a:t>
            </a:r>
            <a:r>
              <a:rPr dirty="0" sz="1100" spc="-45">
                <a:latin typeface="Courier New"/>
                <a:cs typeface="Courier New"/>
              </a:rPr>
              <a:t> </a:t>
            </a:r>
            <a:r>
              <a:rPr dirty="0" sz="1100" spc="-5">
                <a:latin typeface="Courier New"/>
                <a:cs typeface="Courier New"/>
              </a:rPr>
              <a:t>job_id;</a:t>
            </a:r>
            <a:endParaRPr sz="1100">
              <a:latin typeface="Courier New"/>
              <a:cs typeface="Courier New"/>
            </a:endParaRPr>
          </a:p>
        </p:txBody>
      </p:sp>
      <p:sp>
        <p:nvSpPr>
          <p:cNvPr id="6" name="object 6"/>
          <p:cNvSpPr txBox="1"/>
          <p:nvPr/>
        </p:nvSpPr>
        <p:spPr>
          <a:xfrm>
            <a:off x="901700" y="6732523"/>
            <a:ext cx="421957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6. </a:t>
            </a:r>
            <a:r>
              <a:rPr dirty="0" sz="1200" spc="-5">
                <a:latin typeface="Times New Roman"/>
                <a:cs typeface="Times New Roman"/>
              </a:rPr>
              <a:t>Write </a:t>
            </a:r>
            <a:r>
              <a:rPr dirty="0" sz="1200">
                <a:latin typeface="Times New Roman"/>
                <a:cs typeface="Times New Roman"/>
              </a:rPr>
              <a:t>a query to display the </a:t>
            </a:r>
            <a:r>
              <a:rPr dirty="0" sz="1200" spc="-5">
                <a:latin typeface="Times New Roman"/>
                <a:cs typeface="Times New Roman"/>
              </a:rPr>
              <a:t>number </a:t>
            </a:r>
            <a:r>
              <a:rPr dirty="0" sz="1200">
                <a:latin typeface="Times New Roman"/>
                <a:cs typeface="Times New Roman"/>
              </a:rPr>
              <a:t>of people with the </a:t>
            </a:r>
            <a:r>
              <a:rPr dirty="0" sz="1200" spc="-5">
                <a:latin typeface="Times New Roman"/>
                <a:cs typeface="Times New Roman"/>
              </a:rPr>
              <a:t>same</a:t>
            </a:r>
            <a:r>
              <a:rPr dirty="0" sz="1200" spc="-55">
                <a:latin typeface="Times New Roman"/>
                <a:cs typeface="Times New Roman"/>
              </a:rPr>
              <a:t> </a:t>
            </a:r>
            <a:r>
              <a:rPr dirty="0" sz="1200">
                <a:latin typeface="Times New Roman"/>
                <a:cs typeface="Times New Roman"/>
              </a:rPr>
              <a:t>job.</a:t>
            </a:r>
            <a:endParaRPr sz="1200">
              <a:latin typeface="Times New Roman"/>
              <a:cs typeface="Times New Roman"/>
            </a:endParaRPr>
          </a:p>
        </p:txBody>
      </p:sp>
      <p:sp>
        <p:nvSpPr>
          <p:cNvPr id="7" name="object 7"/>
          <p:cNvSpPr txBox="1"/>
          <p:nvPr/>
        </p:nvSpPr>
        <p:spPr>
          <a:xfrm>
            <a:off x="838962" y="7014971"/>
            <a:ext cx="6323330" cy="513715"/>
          </a:xfrm>
          <a:prstGeom prst="rect">
            <a:avLst/>
          </a:prstGeom>
          <a:ln w="12191">
            <a:solidFill>
              <a:srgbClr val="000000"/>
            </a:solidFill>
          </a:ln>
        </p:spPr>
        <p:txBody>
          <a:bodyPr wrap="square" lIns="0" tIns="13335" rIns="0" bIns="0" rtlCol="0" vert="horz">
            <a:spAutoFit/>
          </a:bodyPr>
          <a:lstStyle/>
          <a:p>
            <a:pPr marL="74930" marR="4311650">
              <a:lnSpc>
                <a:spcPts val="1240"/>
              </a:lnSpc>
              <a:spcBef>
                <a:spcPts val="105"/>
              </a:spcBef>
              <a:tabLst>
                <a:tab pos="661670" algn="l"/>
              </a:tabLst>
            </a:pPr>
            <a:r>
              <a:rPr dirty="0" sz="1100" spc="-5">
                <a:latin typeface="Courier New"/>
                <a:cs typeface="Courier New"/>
              </a:rPr>
              <a:t>SELECT job_id, COUNT(*)  FROM	employees</a:t>
            </a:r>
            <a:endParaRPr sz="1100">
              <a:latin typeface="Courier New"/>
              <a:cs typeface="Courier New"/>
            </a:endParaRPr>
          </a:p>
          <a:p>
            <a:pPr marL="74930">
              <a:lnSpc>
                <a:spcPts val="1235"/>
              </a:lnSpc>
            </a:pPr>
            <a:r>
              <a:rPr dirty="0" sz="1100" spc="-5">
                <a:latin typeface="Courier New"/>
                <a:cs typeface="Courier New"/>
              </a:rPr>
              <a:t>GROUP BY</a:t>
            </a:r>
            <a:r>
              <a:rPr dirty="0" sz="1100" spc="-45">
                <a:latin typeface="Courier New"/>
                <a:cs typeface="Courier New"/>
              </a:rPr>
              <a:t> </a:t>
            </a:r>
            <a:r>
              <a:rPr dirty="0" sz="1100" spc="-5">
                <a:latin typeface="Courier New"/>
                <a:cs typeface="Courier New"/>
              </a:rPr>
              <a:t>job_id;</a:t>
            </a:r>
            <a:endParaRPr sz="1100">
              <a:latin typeface="Courier New"/>
              <a:cs typeface="Courier New"/>
            </a:endParaRPr>
          </a:p>
        </p:txBody>
      </p:sp>
      <p:sp>
        <p:nvSpPr>
          <p:cNvPr id="8" name="object 8"/>
          <p:cNvSpPr txBox="1"/>
          <p:nvPr/>
        </p:nvSpPr>
        <p:spPr>
          <a:xfrm>
            <a:off x="1130300" y="7662164"/>
            <a:ext cx="5569585" cy="389255"/>
          </a:xfrm>
          <a:prstGeom prst="rect">
            <a:avLst/>
          </a:prstGeom>
        </p:spPr>
        <p:txBody>
          <a:bodyPr wrap="square" lIns="0" tIns="20320" rIns="0" bIns="0" rtlCol="0" vert="horz">
            <a:spAutoFit/>
          </a:bodyPr>
          <a:lstStyle/>
          <a:p>
            <a:pPr marL="12700" marR="5080">
              <a:lnSpc>
                <a:spcPts val="1420"/>
              </a:lnSpc>
              <a:spcBef>
                <a:spcPts val="160"/>
              </a:spcBef>
            </a:pPr>
            <a:r>
              <a:rPr dirty="0" sz="1200">
                <a:latin typeface="Times New Roman"/>
                <a:cs typeface="Times New Roman"/>
              </a:rPr>
              <a:t>Generalize the query so that the user in the HR </a:t>
            </a:r>
            <a:r>
              <a:rPr dirty="0" sz="1200" spc="-5">
                <a:latin typeface="Times New Roman"/>
                <a:cs typeface="Times New Roman"/>
              </a:rPr>
              <a:t>department </a:t>
            </a:r>
            <a:r>
              <a:rPr dirty="0" sz="1200">
                <a:latin typeface="Times New Roman"/>
                <a:cs typeface="Times New Roman"/>
              </a:rPr>
              <a:t>is </a:t>
            </a:r>
            <a:r>
              <a:rPr dirty="0" sz="1200" spc="-5">
                <a:latin typeface="Times New Roman"/>
                <a:cs typeface="Times New Roman"/>
              </a:rPr>
              <a:t>prompted </a:t>
            </a:r>
            <a:r>
              <a:rPr dirty="0" sz="1200">
                <a:latin typeface="Times New Roman"/>
                <a:cs typeface="Times New Roman"/>
              </a:rPr>
              <a:t>for a job title. Save  the </a:t>
            </a:r>
            <a:r>
              <a:rPr dirty="0" sz="1200" spc="-5">
                <a:latin typeface="Times New Roman"/>
                <a:cs typeface="Times New Roman"/>
              </a:rPr>
              <a:t>script </a:t>
            </a:r>
            <a:r>
              <a:rPr dirty="0" sz="1200">
                <a:latin typeface="Times New Roman"/>
                <a:cs typeface="Times New Roman"/>
              </a:rPr>
              <a:t>to a </a:t>
            </a:r>
            <a:r>
              <a:rPr dirty="0" sz="1200" spc="-5">
                <a:latin typeface="Times New Roman"/>
                <a:cs typeface="Times New Roman"/>
              </a:rPr>
              <a:t>file named</a:t>
            </a:r>
            <a:r>
              <a:rPr dirty="0" sz="1200" spc="-20">
                <a:latin typeface="Times New Roman"/>
                <a:cs typeface="Times New Roman"/>
              </a:rPr>
              <a:t> </a:t>
            </a:r>
            <a:r>
              <a:rPr dirty="0" sz="1200" spc="-5">
                <a:latin typeface="Courier New"/>
                <a:cs typeface="Courier New"/>
              </a:rPr>
              <a:t>lab_04_06.sql</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838962" y="8132826"/>
            <a:ext cx="6323330" cy="671830"/>
          </a:xfrm>
          <a:prstGeom prst="rect">
            <a:avLst/>
          </a:prstGeom>
          <a:ln w="12191">
            <a:solidFill>
              <a:srgbClr val="000000"/>
            </a:solidFill>
          </a:ln>
        </p:spPr>
        <p:txBody>
          <a:bodyPr wrap="square" lIns="0" tIns="13335" rIns="0" bIns="0" rtlCol="0" vert="horz">
            <a:spAutoFit/>
          </a:bodyPr>
          <a:lstStyle/>
          <a:p>
            <a:pPr marL="74930" marR="4311650">
              <a:lnSpc>
                <a:spcPts val="1240"/>
              </a:lnSpc>
              <a:spcBef>
                <a:spcPts val="105"/>
              </a:spcBef>
              <a:tabLst>
                <a:tab pos="661670" algn="l"/>
              </a:tabLst>
            </a:pPr>
            <a:r>
              <a:rPr dirty="0" sz="1100" spc="-5">
                <a:latin typeface="Courier New"/>
                <a:cs typeface="Courier New"/>
              </a:rPr>
              <a:t>SELECT job_id, COUNT(*)  FROM	employees</a:t>
            </a:r>
            <a:endParaRPr sz="1100">
              <a:latin typeface="Courier New"/>
              <a:cs typeface="Courier New"/>
            </a:endParaRPr>
          </a:p>
          <a:p>
            <a:pPr marL="74930">
              <a:lnSpc>
                <a:spcPts val="1185"/>
              </a:lnSpc>
              <a:tabLst>
                <a:tab pos="661670" algn="l"/>
              </a:tabLst>
            </a:pPr>
            <a:r>
              <a:rPr dirty="0" sz="1100" spc="-5">
                <a:latin typeface="Courier New"/>
                <a:cs typeface="Courier New"/>
              </a:rPr>
              <a:t>WHERE	job_id =</a:t>
            </a:r>
            <a:r>
              <a:rPr dirty="0" sz="1100">
                <a:latin typeface="Courier New"/>
                <a:cs typeface="Courier New"/>
              </a:rPr>
              <a:t> </a:t>
            </a:r>
            <a:r>
              <a:rPr dirty="0" sz="1100" spc="-5">
                <a:latin typeface="Courier New"/>
                <a:cs typeface="Courier New"/>
              </a:rPr>
              <a:t>'&amp;job_title'</a:t>
            </a:r>
            <a:endParaRPr sz="1100">
              <a:latin typeface="Courier New"/>
              <a:cs typeface="Courier New"/>
            </a:endParaRPr>
          </a:p>
          <a:p>
            <a:pPr marL="74930">
              <a:lnSpc>
                <a:spcPts val="1290"/>
              </a:lnSpc>
            </a:pPr>
            <a:r>
              <a:rPr dirty="0" sz="1100" spc="-5">
                <a:latin typeface="Courier New"/>
                <a:cs typeface="Courier New"/>
              </a:rPr>
              <a:t>GROUP BY</a:t>
            </a:r>
            <a:r>
              <a:rPr dirty="0" sz="1100">
                <a:latin typeface="Courier New"/>
                <a:cs typeface="Courier New"/>
              </a:rPr>
              <a:t> </a:t>
            </a:r>
            <a:r>
              <a:rPr dirty="0" sz="1100" spc="-5">
                <a:latin typeface="Courier New"/>
                <a:cs typeface="Courier New"/>
              </a:rPr>
              <a:t>job_id;</a:t>
            </a:r>
            <a:endParaRPr sz="11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4</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690235" cy="72834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marL="241300" marR="5080" indent="-228600">
              <a:lnSpc>
                <a:spcPct val="102899"/>
              </a:lnSpc>
              <a:spcBef>
                <a:spcPts val="1125"/>
              </a:spcBef>
            </a:pPr>
            <a:r>
              <a:rPr dirty="0" sz="1200">
                <a:latin typeface="Times New Roman"/>
                <a:cs typeface="Times New Roman"/>
              </a:rPr>
              <a:t>7. </a:t>
            </a:r>
            <a:r>
              <a:rPr dirty="0" sz="1200" spc="-5">
                <a:latin typeface="Times New Roman"/>
                <a:cs typeface="Times New Roman"/>
              </a:rPr>
              <a:t>Determine </a:t>
            </a:r>
            <a:r>
              <a:rPr dirty="0" sz="1200">
                <a:latin typeface="Times New Roman"/>
                <a:cs typeface="Times New Roman"/>
              </a:rPr>
              <a:t>the </a:t>
            </a:r>
            <a:r>
              <a:rPr dirty="0" sz="1200" spc="-5">
                <a:latin typeface="Times New Roman"/>
                <a:cs typeface="Times New Roman"/>
              </a:rPr>
              <a:t>number </a:t>
            </a:r>
            <a:r>
              <a:rPr dirty="0" sz="1200">
                <a:latin typeface="Times New Roman"/>
                <a:cs typeface="Times New Roman"/>
              </a:rPr>
              <a:t>of </a:t>
            </a:r>
            <a:r>
              <a:rPr dirty="0" sz="1200" spc="-5">
                <a:latin typeface="Times New Roman"/>
                <a:cs typeface="Times New Roman"/>
              </a:rPr>
              <a:t>managers without </a:t>
            </a:r>
            <a:r>
              <a:rPr dirty="0" sz="1200">
                <a:latin typeface="Times New Roman"/>
                <a:cs typeface="Times New Roman"/>
              </a:rPr>
              <a:t>listing </a:t>
            </a:r>
            <a:r>
              <a:rPr dirty="0" sz="1200" spc="-5">
                <a:latin typeface="Times New Roman"/>
                <a:cs typeface="Times New Roman"/>
              </a:rPr>
              <a:t>them. </a:t>
            </a:r>
            <a:r>
              <a:rPr dirty="0" sz="1200">
                <a:latin typeface="Times New Roman"/>
                <a:cs typeface="Times New Roman"/>
              </a:rPr>
              <a:t>Label the column </a:t>
            </a:r>
            <a:r>
              <a:rPr dirty="0" sz="1200" spc="-5">
                <a:latin typeface="Courier New"/>
                <a:cs typeface="Courier New"/>
              </a:rPr>
              <a:t>Number of  Managers</a:t>
            </a:r>
            <a:r>
              <a:rPr dirty="0" sz="1200" spc="-5">
                <a:latin typeface="Times New Roman"/>
                <a:cs typeface="Times New Roman"/>
              </a:rPr>
              <a:t>. </a:t>
            </a:r>
            <a:r>
              <a:rPr dirty="0" sz="1200" i="1">
                <a:latin typeface="Times New Roman"/>
                <a:cs typeface="Times New Roman"/>
              </a:rPr>
              <a:t>Hint: Use the </a:t>
            </a:r>
            <a:r>
              <a:rPr dirty="0" sz="1200" spc="-5" i="1">
                <a:latin typeface="Courier New"/>
                <a:cs typeface="Courier New"/>
              </a:rPr>
              <a:t>MANAGER_ID</a:t>
            </a:r>
            <a:r>
              <a:rPr dirty="0" sz="1200" spc="-434" i="1">
                <a:latin typeface="Courier New"/>
                <a:cs typeface="Courier New"/>
              </a:rPr>
              <a:t> </a:t>
            </a:r>
            <a:r>
              <a:rPr dirty="0" sz="1200" i="1">
                <a:latin typeface="Times New Roman"/>
                <a:cs typeface="Times New Roman"/>
              </a:rPr>
              <a:t>column to determine the number of </a:t>
            </a:r>
            <a:r>
              <a:rPr dirty="0" sz="1200" spc="-5" i="1">
                <a:latin typeface="Times New Roman"/>
                <a:cs typeface="Times New Roman"/>
              </a:rPr>
              <a:t>managers.</a:t>
            </a:r>
            <a:endParaRPr sz="1200">
              <a:latin typeface="Times New Roman"/>
              <a:cs typeface="Times New Roman"/>
            </a:endParaRPr>
          </a:p>
        </p:txBody>
      </p:sp>
      <p:sp>
        <p:nvSpPr>
          <p:cNvPr id="3" name="object 3"/>
          <p:cNvSpPr txBox="1"/>
          <p:nvPr/>
        </p:nvSpPr>
        <p:spPr>
          <a:xfrm>
            <a:off x="838962" y="1624583"/>
            <a:ext cx="6323330" cy="355600"/>
          </a:xfrm>
          <a:prstGeom prst="rect">
            <a:avLst/>
          </a:prstGeom>
          <a:ln w="12191">
            <a:solidFill>
              <a:srgbClr val="000000"/>
            </a:solidFill>
          </a:ln>
        </p:spPr>
        <p:txBody>
          <a:bodyPr wrap="square" lIns="0" tIns="12065" rIns="0" bIns="0" rtlCol="0" vert="horz">
            <a:spAutoFit/>
          </a:bodyPr>
          <a:lstStyle/>
          <a:p>
            <a:pPr marL="74930" marR="1713230">
              <a:lnSpc>
                <a:spcPts val="1250"/>
              </a:lnSpc>
              <a:spcBef>
                <a:spcPts val="95"/>
              </a:spcBef>
              <a:tabLst>
                <a:tab pos="661670" algn="l"/>
              </a:tabLst>
            </a:pPr>
            <a:r>
              <a:rPr dirty="0" sz="1100" spc="-5">
                <a:latin typeface="Courier New"/>
                <a:cs typeface="Courier New"/>
              </a:rPr>
              <a:t>SELECT COUNT(DISTINCT manager_id) "Number of Managers"  FROM	employees;</a:t>
            </a:r>
            <a:endParaRPr sz="1100">
              <a:latin typeface="Courier New"/>
              <a:cs typeface="Courier New"/>
            </a:endParaRPr>
          </a:p>
        </p:txBody>
      </p:sp>
      <p:sp>
        <p:nvSpPr>
          <p:cNvPr id="4" name="object 4"/>
          <p:cNvSpPr txBox="1"/>
          <p:nvPr/>
        </p:nvSpPr>
        <p:spPr>
          <a:xfrm>
            <a:off x="901700" y="2113280"/>
            <a:ext cx="4994275" cy="389255"/>
          </a:xfrm>
          <a:prstGeom prst="rect">
            <a:avLst/>
          </a:prstGeom>
        </p:spPr>
        <p:txBody>
          <a:bodyPr wrap="square" lIns="0" tIns="12700" rIns="0" bIns="0" rtlCol="0" vert="horz">
            <a:spAutoFit/>
          </a:bodyPr>
          <a:lstStyle/>
          <a:p>
            <a:pPr marL="12700">
              <a:lnSpc>
                <a:spcPts val="1430"/>
              </a:lnSpc>
              <a:spcBef>
                <a:spcPts val="100"/>
              </a:spcBef>
            </a:pPr>
            <a:r>
              <a:rPr dirty="0" sz="1200">
                <a:latin typeface="Times New Roman"/>
                <a:cs typeface="Times New Roman"/>
              </a:rPr>
              <a:t>8. Find the difference </a:t>
            </a:r>
            <a:r>
              <a:rPr dirty="0" sz="1200" spc="-5">
                <a:latin typeface="Times New Roman"/>
                <a:cs typeface="Times New Roman"/>
              </a:rPr>
              <a:t>between </a:t>
            </a:r>
            <a:r>
              <a:rPr dirty="0" sz="1200">
                <a:latin typeface="Times New Roman"/>
                <a:cs typeface="Times New Roman"/>
              </a:rPr>
              <a:t>the highest and lowest </a:t>
            </a:r>
            <a:r>
              <a:rPr dirty="0" sz="1200" spc="-5">
                <a:latin typeface="Times New Roman"/>
                <a:cs typeface="Times New Roman"/>
              </a:rPr>
              <a:t>salaries. Label </a:t>
            </a:r>
            <a:r>
              <a:rPr dirty="0" sz="1200">
                <a:latin typeface="Times New Roman"/>
                <a:cs typeface="Times New Roman"/>
              </a:rPr>
              <a:t>the</a:t>
            </a:r>
            <a:r>
              <a:rPr dirty="0" sz="1200" spc="-75">
                <a:latin typeface="Times New Roman"/>
                <a:cs typeface="Times New Roman"/>
              </a:rPr>
              <a:t> </a:t>
            </a:r>
            <a:r>
              <a:rPr dirty="0" sz="1200">
                <a:latin typeface="Times New Roman"/>
                <a:cs typeface="Times New Roman"/>
              </a:rPr>
              <a:t>column</a:t>
            </a:r>
            <a:endParaRPr sz="1200">
              <a:latin typeface="Times New Roman"/>
              <a:cs typeface="Times New Roman"/>
            </a:endParaRPr>
          </a:p>
          <a:p>
            <a:pPr marL="241300">
              <a:lnSpc>
                <a:spcPts val="1430"/>
              </a:lnSpc>
            </a:pPr>
            <a:r>
              <a:rPr dirty="0" sz="1200" spc="-5">
                <a:latin typeface="Courier New"/>
                <a:cs typeface="Courier New"/>
              </a:rPr>
              <a:t>DIFFERENCE</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2" y="2583179"/>
            <a:ext cx="6323330" cy="355600"/>
          </a:xfrm>
          <a:prstGeom prst="rect">
            <a:avLst/>
          </a:prstGeom>
          <a:ln w="12191">
            <a:solidFill>
              <a:srgbClr val="000000"/>
            </a:solidFill>
          </a:ln>
        </p:spPr>
        <p:txBody>
          <a:bodyPr wrap="square" lIns="0" tIns="12065" rIns="0" bIns="0" rtlCol="0" vert="horz">
            <a:spAutoFit/>
          </a:bodyPr>
          <a:lstStyle/>
          <a:p>
            <a:pPr marL="74930" marR="2467610">
              <a:lnSpc>
                <a:spcPts val="1250"/>
              </a:lnSpc>
              <a:spcBef>
                <a:spcPts val="95"/>
              </a:spcBef>
              <a:tabLst>
                <a:tab pos="829310" algn="l"/>
              </a:tabLst>
            </a:pPr>
            <a:r>
              <a:rPr dirty="0" sz="1100" spc="-5">
                <a:latin typeface="Courier New"/>
                <a:cs typeface="Courier New"/>
              </a:rPr>
              <a:t>SELECT	MAX(salary) - MIN(salary) DIFFERENCE  FROM	employees;</a:t>
            </a:r>
            <a:endParaRPr sz="1100">
              <a:latin typeface="Courier New"/>
              <a:cs typeface="Courier New"/>
            </a:endParaRPr>
          </a:p>
        </p:txBody>
      </p:sp>
      <p:sp>
        <p:nvSpPr>
          <p:cNvPr id="6" name="object 6"/>
          <p:cNvSpPr txBox="1"/>
          <p:nvPr/>
        </p:nvSpPr>
        <p:spPr>
          <a:xfrm>
            <a:off x="901700" y="3071876"/>
            <a:ext cx="5955665" cy="88646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have </a:t>
            </a:r>
            <a:r>
              <a:rPr dirty="0" sz="1200" spc="-5">
                <a:latin typeface="Times New Roman"/>
                <a:cs typeface="Times New Roman"/>
              </a:rPr>
              <a:t>time, complete </a:t>
            </a:r>
            <a:r>
              <a:rPr dirty="0" sz="1200">
                <a:latin typeface="Times New Roman"/>
                <a:cs typeface="Times New Roman"/>
              </a:rPr>
              <a:t>the following</a:t>
            </a:r>
            <a:r>
              <a:rPr dirty="0" sz="1200" spc="5">
                <a:latin typeface="Times New Roman"/>
                <a:cs typeface="Times New Roman"/>
              </a:rPr>
              <a:t> </a:t>
            </a:r>
            <a:r>
              <a:rPr dirty="0" sz="1200">
                <a:latin typeface="Times New Roman"/>
                <a:cs typeface="Times New Roman"/>
              </a:rPr>
              <a:t>exercises: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241300" marR="5080" indent="-228600">
              <a:lnSpc>
                <a:spcPts val="1380"/>
              </a:lnSpc>
            </a:pPr>
            <a:r>
              <a:rPr dirty="0" sz="1200">
                <a:latin typeface="Times New Roman"/>
                <a:cs typeface="Times New Roman"/>
              </a:rPr>
              <a:t>9. Create a report to display the </a:t>
            </a:r>
            <a:r>
              <a:rPr dirty="0" sz="1200" spc="-5">
                <a:latin typeface="Times New Roman"/>
                <a:cs typeface="Times New Roman"/>
              </a:rPr>
              <a:t>manager number </a:t>
            </a:r>
            <a:r>
              <a:rPr dirty="0" sz="1200">
                <a:latin typeface="Times New Roman"/>
                <a:cs typeface="Times New Roman"/>
              </a:rPr>
              <a:t>and the salary of the lowest-paid </a:t>
            </a:r>
            <a:r>
              <a:rPr dirty="0" sz="1200" spc="-5">
                <a:latin typeface="Times New Roman"/>
                <a:cs typeface="Times New Roman"/>
              </a:rPr>
              <a:t>employee </a:t>
            </a:r>
            <a:r>
              <a:rPr dirty="0" sz="1200">
                <a:latin typeface="Times New Roman"/>
                <a:cs typeface="Times New Roman"/>
              </a:rPr>
              <a:t>for  that </a:t>
            </a:r>
            <a:r>
              <a:rPr dirty="0" sz="1200" spc="-5">
                <a:latin typeface="Times New Roman"/>
                <a:cs typeface="Times New Roman"/>
              </a:rPr>
              <a:t>manager. </a:t>
            </a:r>
            <a:r>
              <a:rPr dirty="0" sz="1200">
                <a:latin typeface="Times New Roman"/>
                <a:cs typeface="Times New Roman"/>
              </a:rPr>
              <a:t>Exclude anyone whose </a:t>
            </a:r>
            <a:r>
              <a:rPr dirty="0" sz="1200" spc="-5">
                <a:latin typeface="Times New Roman"/>
                <a:cs typeface="Times New Roman"/>
              </a:rPr>
              <a:t>manager </a:t>
            </a:r>
            <a:r>
              <a:rPr dirty="0" sz="1200">
                <a:latin typeface="Times New Roman"/>
                <a:cs typeface="Times New Roman"/>
              </a:rPr>
              <a:t>is not known. Exclude any groups where the  </a:t>
            </a:r>
            <a:r>
              <a:rPr dirty="0" sz="1200" spc="-5">
                <a:latin typeface="Times New Roman"/>
                <a:cs typeface="Times New Roman"/>
              </a:rPr>
              <a:t>minimum salary </a:t>
            </a:r>
            <a:r>
              <a:rPr dirty="0" sz="1200">
                <a:latin typeface="Times New Roman"/>
                <a:cs typeface="Times New Roman"/>
              </a:rPr>
              <a:t>is $6,000 or less. </a:t>
            </a:r>
            <a:r>
              <a:rPr dirty="0" sz="1200" spc="-5">
                <a:latin typeface="Times New Roman"/>
                <a:cs typeface="Times New Roman"/>
              </a:rPr>
              <a:t>Sort </a:t>
            </a:r>
            <a:r>
              <a:rPr dirty="0" sz="1200">
                <a:latin typeface="Times New Roman"/>
                <a:cs typeface="Times New Roman"/>
              </a:rPr>
              <a:t>the output in descending order of</a:t>
            </a:r>
            <a:r>
              <a:rPr dirty="0" sz="1200" spc="-45">
                <a:latin typeface="Times New Roman"/>
                <a:cs typeface="Times New Roman"/>
              </a:rPr>
              <a:t> </a:t>
            </a:r>
            <a:r>
              <a:rPr dirty="0" sz="1200" spc="-5">
                <a:latin typeface="Times New Roman"/>
                <a:cs typeface="Times New Roman"/>
              </a:rPr>
              <a:t>salary.</a:t>
            </a:r>
            <a:endParaRPr sz="1200">
              <a:latin typeface="Times New Roman"/>
              <a:cs typeface="Times New Roman"/>
            </a:endParaRPr>
          </a:p>
        </p:txBody>
      </p:sp>
      <p:sp>
        <p:nvSpPr>
          <p:cNvPr id="7" name="object 7"/>
          <p:cNvSpPr txBox="1"/>
          <p:nvPr/>
        </p:nvSpPr>
        <p:spPr>
          <a:xfrm>
            <a:off x="838962" y="4032504"/>
            <a:ext cx="6323330" cy="988694"/>
          </a:xfrm>
          <a:prstGeom prst="rect">
            <a:avLst/>
          </a:prstGeom>
          <a:ln w="12191">
            <a:solidFill>
              <a:srgbClr val="000000"/>
            </a:solidFill>
          </a:ln>
        </p:spPr>
        <p:txBody>
          <a:bodyPr wrap="square" lIns="0" tIns="13335" rIns="0" bIns="0" rtlCol="0" vert="horz">
            <a:spAutoFit/>
          </a:bodyPr>
          <a:lstStyle/>
          <a:p>
            <a:pPr marL="74930" marR="3557270">
              <a:lnSpc>
                <a:spcPts val="1240"/>
              </a:lnSpc>
              <a:spcBef>
                <a:spcPts val="105"/>
              </a:spcBef>
              <a:tabLst>
                <a:tab pos="829310" algn="l"/>
              </a:tabLst>
            </a:pPr>
            <a:r>
              <a:rPr dirty="0" sz="1100" spc="-5">
                <a:latin typeface="Courier New"/>
                <a:cs typeface="Courier New"/>
              </a:rPr>
              <a:t>SELECT	manager_id, MIN(salary)  FROM	employees</a:t>
            </a:r>
            <a:endParaRPr sz="1100">
              <a:latin typeface="Courier New"/>
              <a:cs typeface="Courier New"/>
            </a:endParaRPr>
          </a:p>
          <a:p>
            <a:pPr marL="74930" marR="3641090">
              <a:lnSpc>
                <a:spcPts val="1250"/>
              </a:lnSpc>
              <a:tabLst>
                <a:tab pos="829310" algn="l"/>
              </a:tabLst>
            </a:pPr>
            <a:r>
              <a:rPr dirty="0" sz="1100" spc="-5">
                <a:latin typeface="Courier New"/>
                <a:cs typeface="Courier New"/>
              </a:rPr>
              <a:t>WHERE	manager_id IS NOT NULL  GROUP BY manager_id</a:t>
            </a:r>
            <a:endParaRPr sz="1100">
              <a:latin typeface="Courier New"/>
              <a:cs typeface="Courier New"/>
            </a:endParaRPr>
          </a:p>
          <a:p>
            <a:pPr marL="74930">
              <a:lnSpc>
                <a:spcPts val="1180"/>
              </a:lnSpc>
              <a:tabLst>
                <a:tab pos="829310" algn="l"/>
              </a:tabLst>
            </a:pPr>
            <a:r>
              <a:rPr dirty="0" sz="1100" spc="-5">
                <a:latin typeface="Courier New"/>
                <a:cs typeface="Courier New"/>
              </a:rPr>
              <a:t>HAVING	MIN(salary) &gt;</a:t>
            </a:r>
            <a:r>
              <a:rPr dirty="0" sz="1100">
                <a:latin typeface="Courier New"/>
                <a:cs typeface="Courier New"/>
              </a:rPr>
              <a:t> </a:t>
            </a:r>
            <a:r>
              <a:rPr dirty="0" sz="1100" spc="-5">
                <a:latin typeface="Courier New"/>
                <a:cs typeface="Courier New"/>
              </a:rPr>
              <a:t>6000</a:t>
            </a:r>
            <a:endParaRPr sz="1100">
              <a:latin typeface="Courier New"/>
              <a:cs typeface="Courier New"/>
            </a:endParaRPr>
          </a:p>
          <a:p>
            <a:pPr marL="74930">
              <a:lnSpc>
                <a:spcPts val="1290"/>
              </a:lnSpc>
            </a:pPr>
            <a:r>
              <a:rPr dirty="0" sz="1100" spc="-5">
                <a:latin typeface="Courier New"/>
                <a:cs typeface="Courier New"/>
              </a:rPr>
              <a:t>ORDER BY MIN(salary)</a:t>
            </a:r>
            <a:r>
              <a:rPr dirty="0" sz="1100" spc="5">
                <a:latin typeface="Courier New"/>
                <a:cs typeface="Courier New"/>
              </a:rPr>
              <a:t> </a:t>
            </a:r>
            <a:r>
              <a:rPr dirty="0" sz="1100" spc="-5">
                <a:latin typeface="Courier New"/>
                <a:cs typeface="Courier New"/>
              </a:rPr>
              <a:t>DESC;</a:t>
            </a:r>
            <a:endParaRPr sz="1100">
              <a:latin typeface="Courier New"/>
              <a:cs typeface="Courier New"/>
            </a:endParaRPr>
          </a:p>
        </p:txBody>
      </p:sp>
      <p:sp>
        <p:nvSpPr>
          <p:cNvPr id="8" name="object 8"/>
          <p:cNvSpPr txBox="1"/>
          <p:nvPr/>
        </p:nvSpPr>
        <p:spPr>
          <a:xfrm>
            <a:off x="901700" y="5154421"/>
            <a:ext cx="5806440" cy="71120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want an extra challenge, </a:t>
            </a:r>
            <a:r>
              <a:rPr dirty="0" sz="1200" spc="-5">
                <a:latin typeface="Times New Roman"/>
                <a:cs typeface="Times New Roman"/>
              </a:rPr>
              <a:t>complete </a:t>
            </a:r>
            <a:r>
              <a:rPr dirty="0" sz="1200">
                <a:latin typeface="Times New Roman"/>
                <a:cs typeface="Times New Roman"/>
              </a:rPr>
              <a:t>the following</a:t>
            </a:r>
            <a:r>
              <a:rPr dirty="0" sz="1200" spc="-35">
                <a:latin typeface="Times New Roman"/>
                <a:cs typeface="Times New Roman"/>
              </a:rPr>
              <a:t> </a:t>
            </a:r>
            <a:r>
              <a:rPr dirty="0" sz="1200">
                <a:latin typeface="Times New Roman"/>
                <a:cs typeface="Times New Roman"/>
              </a:rPr>
              <a:t>exercises: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241300" marR="5080" indent="-228600">
              <a:lnSpc>
                <a:spcPts val="1380"/>
              </a:lnSpc>
            </a:pPr>
            <a:r>
              <a:rPr dirty="0" sz="1200">
                <a:latin typeface="Times New Roman"/>
                <a:cs typeface="Times New Roman"/>
              </a:rPr>
              <a:t>10. Create a query that displays </a:t>
            </a:r>
            <a:r>
              <a:rPr dirty="0" sz="1200" spc="-5">
                <a:latin typeface="Times New Roman"/>
                <a:cs typeface="Times New Roman"/>
              </a:rPr>
              <a:t>the </a:t>
            </a:r>
            <a:r>
              <a:rPr dirty="0" sz="1200">
                <a:latin typeface="Times New Roman"/>
                <a:cs typeface="Times New Roman"/>
              </a:rPr>
              <a:t>total </a:t>
            </a:r>
            <a:r>
              <a:rPr dirty="0" sz="1200" spc="-5">
                <a:latin typeface="Times New Roman"/>
                <a:cs typeface="Times New Roman"/>
              </a:rPr>
              <a:t>number </a:t>
            </a:r>
            <a:r>
              <a:rPr dirty="0" sz="1200">
                <a:latin typeface="Times New Roman"/>
                <a:cs typeface="Times New Roman"/>
              </a:rPr>
              <a:t>of </a:t>
            </a:r>
            <a:r>
              <a:rPr dirty="0" sz="1200" spc="-5">
                <a:latin typeface="Times New Roman"/>
                <a:cs typeface="Times New Roman"/>
              </a:rPr>
              <a:t>employees </a:t>
            </a:r>
            <a:r>
              <a:rPr dirty="0" sz="1200">
                <a:latin typeface="Times New Roman"/>
                <a:cs typeface="Times New Roman"/>
              </a:rPr>
              <a:t>and, of that total, the </a:t>
            </a:r>
            <a:r>
              <a:rPr dirty="0" sz="1200" spc="-5">
                <a:latin typeface="Times New Roman"/>
                <a:cs typeface="Times New Roman"/>
              </a:rPr>
              <a:t>number </a:t>
            </a:r>
            <a:r>
              <a:rPr dirty="0" sz="1200">
                <a:latin typeface="Times New Roman"/>
                <a:cs typeface="Times New Roman"/>
              </a:rPr>
              <a:t>of  </a:t>
            </a:r>
            <a:r>
              <a:rPr dirty="0" sz="1200" spc="-5">
                <a:latin typeface="Times New Roman"/>
                <a:cs typeface="Times New Roman"/>
              </a:rPr>
              <a:t>employees </a:t>
            </a:r>
            <a:r>
              <a:rPr dirty="0" sz="1200">
                <a:latin typeface="Times New Roman"/>
                <a:cs typeface="Times New Roman"/>
              </a:rPr>
              <a:t>hired in 1995, 1996, 1997, and 1998. Create appropriate </a:t>
            </a:r>
            <a:r>
              <a:rPr dirty="0" sz="1200" spc="-5">
                <a:latin typeface="Times New Roman"/>
                <a:cs typeface="Times New Roman"/>
              </a:rPr>
              <a:t>column</a:t>
            </a:r>
            <a:r>
              <a:rPr dirty="0" sz="1200" spc="-60">
                <a:latin typeface="Times New Roman"/>
                <a:cs typeface="Times New Roman"/>
              </a:rPr>
              <a:t> </a:t>
            </a:r>
            <a:r>
              <a:rPr dirty="0" sz="1200">
                <a:latin typeface="Times New Roman"/>
                <a:cs typeface="Times New Roman"/>
              </a:rPr>
              <a:t>headings.</a:t>
            </a:r>
            <a:endParaRPr sz="1200">
              <a:latin typeface="Times New Roman"/>
              <a:cs typeface="Times New Roman"/>
            </a:endParaRPr>
          </a:p>
        </p:txBody>
      </p:sp>
      <p:sp>
        <p:nvSpPr>
          <p:cNvPr id="9" name="object 9"/>
          <p:cNvSpPr txBox="1"/>
          <p:nvPr/>
        </p:nvSpPr>
        <p:spPr>
          <a:xfrm>
            <a:off x="838962" y="5939790"/>
            <a:ext cx="6323330" cy="988694"/>
          </a:xfrm>
          <a:prstGeom prst="rect">
            <a:avLst/>
          </a:prstGeom>
          <a:ln w="12191">
            <a:solidFill>
              <a:srgbClr val="000000"/>
            </a:solidFill>
          </a:ln>
        </p:spPr>
        <p:txBody>
          <a:bodyPr wrap="square" lIns="0" tIns="0" rIns="0" bIns="0" rtlCol="0" vert="horz">
            <a:spAutoFit/>
          </a:bodyPr>
          <a:lstStyle/>
          <a:p>
            <a:pPr algn="just" marL="74930">
              <a:lnSpc>
                <a:spcPts val="1280"/>
              </a:lnSpc>
            </a:pPr>
            <a:r>
              <a:rPr dirty="0" sz="1100" spc="-5">
                <a:latin typeface="Courier New"/>
                <a:cs typeface="Courier New"/>
              </a:rPr>
              <a:t>SELECT COUNT(*)</a:t>
            </a:r>
            <a:r>
              <a:rPr dirty="0" sz="1100" spc="5">
                <a:latin typeface="Courier New"/>
                <a:cs typeface="Courier New"/>
              </a:rPr>
              <a:t> </a:t>
            </a:r>
            <a:r>
              <a:rPr dirty="0" sz="1100" spc="-5">
                <a:latin typeface="Courier New"/>
                <a:cs typeface="Courier New"/>
              </a:rPr>
              <a:t>total,</a:t>
            </a:r>
            <a:endParaRPr sz="1100">
              <a:latin typeface="Courier New"/>
              <a:cs typeface="Courier New"/>
            </a:endParaRPr>
          </a:p>
          <a:p>
            <a:pPr algn="just" marL="745490" marR="958850">
              <a:lnSpc>
                <a:spcPct val="94400"/>
              </a:lnSpc>
              <a:spcBef>
                <a:spcPts val="35"/>
              </a:spcBef>
            </a:pPr>
            <a:r>
              <a:rPr dirty="0" sz="1100" spc="-5">
                <a:latin typeface="Courier New"/>
                <a:cs typeface="Courier New"/>
              </a:rPr>
              <a:t>SUM(DECODE(TO_CHAR(hire_date, 'YYYY'),1995,1,0))"1995",  SUM(DECODE(TO_CHAR(hire_date, 'YYYY'),1996,1,0))"1996",  SUM(DECODE(TO_CHAR(hire_date, 'YYYY'),1997,1,0))"1997",  SUM(DECODE(TO_CHAR(hire_date,</a:t>
            </a:r>
            <a:r>
              <a:rPr dirty="0" sz="1100" spc="45">
                <a:latin typeface="Courier New"/>
                <a:cs typeface="Courier New"/>
              </a:rPr>
              <a:t> </a:t>
            </a:r>
            <a:r>
              <a:rPr dirty="0" sz="1100" spc="-5">
                <a:latin typeface="Courier New"/>
                <a:cs typeface="Courier New"/>
              </a:rPr>
              <a:t>'YYYY'),1998,1,0))"1998"</a:t>
            </a:r>
            <a:endParaRPr sz="1100">
              <a:latin typeface="Courier New"/>
              <a:cs typeface="Courier New"/>
            </a:endParaRPr>
          </a:p>
          <a:p>
            <a:pPr algn="just" marL="74930">
              <a:lnSpc>
                <a:spcPts val="1260"/>
              </a:lnSpc>
            </a:pPr>
            <a:r>
              <a:rPr dirty="0" sz="1100" spc="-5">
                <a:latin typeface="Courier New"/>
                <a:cs typeface="Courier New"/>
              </a:rPr>
              <a:t>FROM</a:t>
            </a:r>
            <a:r>
              <a:rPr dirty="0" sz="1100" spc="10">
                <a:latin typeface="Courier New"/>
                <a:cs typeface="Courier New"/>
              </a:rPr>
              <a:t> </a:t>
            </a:r>
            <a:r>
              <a:rPr dirty="0" sz="1100" spc="-5">
                <a:latin typeface="Courier New"/>
                <a:cs typeface="Courier New"/>
              </a:rPr>
              <a:t>employees;</a:t>
            </a:r>
            <a:endParaRPr sz="11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5</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622925" cy="88519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4: </a:t>
            </a:r>
            <a:r>
              <a:rPr dirty="0" sz="1200" b="1">
                <a:latin typeface="Arial"/>
                <a:cs typeface="Arial"/>
              </a:rPr>
              <a:t>Solutions (continued)</a:t>
            </a:r>
            <a:endParaRPr sz="1200">
              <a:latin typeface="Arial"/>
              <a:cs typeface="Arial"/>
            </a:endParaRPr>
          </a:p>
          <a:p>
            <a:pPr>
              <a:lnSpc>
                <a:spcPct val="100000"/>
              </a:lnSpc>
              <a:spcBef>
                <a:spcPts val="15"/>
              </a:spcBef>
            </a:pPr>
            <a:endParaRPr sz="1050">
              <a:latin typeface="Arial"/>
              <a:cs typeface="Arial"/>
            </a:endParaRPr>
          </a:p>
          <a:p>
            <a:pPr marL="240665" marR="5080" indent="-228600">
              <a:lnSpc>
                <a:spcPts val="1380"/>
              </a:lnSpc>
            </a:pPr>
            <a:r>
              <a:rPr dirty="0" sz="1200">
                <a:latin typeface="Times New Roman"/>
                <a:cs typeface="Times New Roman"/>
              </a:rPr>
              <a:t>11. Create a </a:t>
            </a:r>
            <a:r>
              <a:rPr dirty="0" sz="1200" spc="-5">
                <a:latin typeface="Times New Roman"/>
                <a:cs typeface="Times New Roman"/>
              </a:rPr>
              <a:t>matrix </a:t>
            </a:r>
            <a:r>
              <a:rPr dirty="0" sz="1200">
                <a:latin typeface="Times New Roman"/>
                <a:cs typeface="Times New Roman"/>
              </a:rPr>
              <a:t>query to display the job, the </a:t>
            </a:r>
            <a:r>
              <a:rPr dirty="0" sz="1200" spc="-5">
                <a:latin typeface="Times New Roman"/>
                <a:cs typeface="Times New Roman"/>
              </a:rPr>
              <a:t>salary </a:t>
            </a:r>
            <a:r>
              <a:rPr dirty="0" sz="1200">
                <a:latin typeface="Times New Roman"/>
                <a:cs typeface="Times New Roman"/>
              </a:rPr>
              <a:t>for that job based on the </a:t>
            </a:r>
            <a:r>
              <a:rPr dirty="0" sz="1200" spc="-5">
                <a:latin typeface="Times New Roman"/>
                <a:cs typeface="Times New Roman"/>
              </a:rPr>
              <a:t>department  number, </a:t>
            </a:r>
            <a:r>
              <a:rPr dirty="0" sz="1200">
                <a:latin typeface="Times New Roman"/>
                <a:cs typeface="Times New Roman"/>
              </a:rPr>
              <a:t>and the total salary for that </a:t>
            </a:r>
            <a:r>
              <a:rPr dirty="0" sz="1200" spc="-5">
                <a:latin typeface="Times New Roman"/>
                <a:cs typeface="Times New Roman"/>
              </a:rPr>
              <a:t>job, </a:t>
            </a:r>
            <a:r>
              <a:rPr dirty="0" sz="1200">
                <a:latin typeface="Times New Roman"/>
                <a:cs typeface="Times New Roman"/>
              </a:rPr>
              <a:t>for </a:t>
            </a:r>
            <a:r>
              <a:rPr dirty="0" sz="1200" spc="-5">
                <a:latin typeface="Times New Roman"/>
                <a:cs typeface="Times New Roman"/>
              </a:rPr>
              <a:t>departments </a:t>
            </a:r>
            <a:r>
              <a:rPr dirty="0" sz="1200">
                <a:latin typeface="Times New Roman"/>
                <a:cs typeface="Times New Roman"/>
              </a:rPr>
              <a:t>20, 50, 80, and 90, giving each  </a:t>
            </a:r>
            <a:r>
              <a:rPr dirty="0" sz="1200" spc="-5">
                <a:latin typeface="Times New Roman"/>
                <a:cs typeface="Times New Roman"/>
              </a:rPr>
              <a:t>column </a:t>
            </a:r>
            <a:r>
              <a:rPr dirty="0" sz="1200">
                <a:latin typeface="Times New Roman"/>
                <a:cs typeface="Times New Roman"/>
              </a:rPr>
              <a:t>an appropriate heading.</a:t>
            </a:r>
            <a:endParaRPr sz="1200">
              <a:latin typeface="Times New Roman"/>
              <a:cs typeface="Times New Roman"/>
            </a:endParaRPr>
          </a:p>
        </p:txBody>
      </p:sp>
      <p:sp>
        <p:nvSpPr>
          <p:cNvPr id="3" name="object 3"/>
          <p:cNvSpPr txBox="1"/>
          <p:nvPr/>
        </p:nvSpPr>
        <p:spPr>
          <a:xfrm>
            <a:off x="838962" y="1773935"/>
            <a:ext cx="6323330" cy="1304925"/>
          </a:xfrm>
          <a:prstGeom prst="rect">
            <a:avLst/>
          </a:prstGeom>
          <a:ln w="12191">
            <a:solidFill>
              <a:srgbClr val="000000"/>
            </a:solidFill>
          </a:ln>
        </p:spPr>
        <p:txBody>
          <a:bodyPr wrap="square" lIns="0" tIns="0" rIns="0" bIns="0" rtlCol="0" vert="horz">
            <a:spAutoFit/>
          </a:bodyPr>
          <a:lstStyle/>
          <a:p>
            <a:pPr marL="74930">
              <a:lnSpc>
                <a:spcPts val="1280"/>
              </a:lnSpc>
              <a:tabLst>
                <a:tab pos="829310" algn="l"/>
              </a:tabLst>
            </a:pPr>
            <a:r>
              <a:rPr dirty="0" sz="1100" spc="-5">
                <a:latin typeface="Courier New"/>
                <a:cs typeface="Courier New"/>
              </a:rPr>
              <a:t>SELECT	job_id "Job",</a:t>
            </a:r>
            <a:endParaRPr sz="1100">
              <a:latin typeface="Courier New"/>
              <a:cs typeface="Courier New"/>
            </a:endParaRPr>
          </a:p>
          <a:p>
            <a:pPr marL="829310">
              <a:lnSpc>
                <a:spcPts val="1245"/>
              </a:lnSpc>
            </a:pPr>
            <a:r>
              <a:rPr dirty="0" sz="1100" spc="-5">
                <a:latin typeface="Courier New"/>
                <a:cs typeface="Courier New"/>
              </a:rPr>
              <a:t>SUM(DECODE(department_id , 20, salary)) "Dept</a:t>
            </a:r>
            <a:r>
              <a:rPr dirty="0" sz="1100" spc="85">
                <a:latin typeface="Courier New"/>
                <a:cs typeface="Courier New"/>
              </a:rPr>
              <a:t> </a:t>
            </a:r>
            <a:r>
              <a:rPr dirty="0" sz="1100" spc="-5">
                <a:latin typeface="Courier New"/>
                <a:cs typeface="Courier New"/>
              </a:rPr>
              <a:t>20",</a:t>
            </a:r>
            <a:endParaRPr sz="1100">
              <a:latin typeface="Courier New"/>
              <a:cs typeface="Courier New"/>
            </a:endParaRPr>
          </a:p>
          <a:p>
            <a:pPr marL="829310">
              <a:lnSpc>
                <a:spcPts val="1245"/>
              </a:lnSpc>
            </a:pPr>
            <a:r>
              <a:rPr dirty="0" sz="1100" spc="-5">
                <a:latin typeface="Courier New"/>
                <a:cs typeface="Courier New"/>
              </a:rPr>
              <a:t>SUM(DECODE(department_id , 50, salary)) "Dept</a:t>
            </a:r>
            <a:r>
              <a:rPr dirty="0" sz="1100" spc="85">
                <a:latin typeface="Courier New"/>
                <a:cs typeface="Courier New"/>
              </a:rPr>
              <a:t> </a:t>
            </a:r>
            <a:r>
              <a:rPr dirty="0" sz="1100" spc="-5">
                <a:latin typeface="Courier New"/>
                <a:cs typeface="Courier New"/>
              </a:rPr>
              <a:t>50",</a:t>
            </a:r>
            <a:endParaRPr sz="1100">
              <a:latin typeface="Courier New"/>
              <a:cs typeface="Courier New"/>
            </a:endParaRPr>
          </a:p>
          <a:p>
            <a:pPr marL="829310">
              <a:lnSpc>
                <a:spcPts val="1245"/>
              </a:lnSpc>
            </a:pPr>
            <a:r>
              <a:rPr dirty="0" sz="1100" spc="-5">
                <a:latin typeface="Courier New"/>
                <a:cs typeface="Courier New"/>
              </a:rPr>
              <a:t>SUM(DECODE(department_id , 80, salary)) "Dept</a:t>
            </a:r>
            <a:r>
              <a:rPr dirty="0" sz="1100" spc="85">
                <a:latin typeface="Courier New"/>
                <a:cs typeface="Courier New"/>
              </a:rPr>
              <a:t> </a:t>
            </a:r>
            <a:r>
              <a:rPr dirty="0" sz="1100" spc="-5">
                <a:latin typeface="Courier New"/>
                <a:cs typeface="Courier New"/>
              </a:rPr>
              <a:t>80",</a:t>
            </a:r>
            <a:endParaRPr sz="1100">
              <a:latin typeface="Courier New"/>
              <a:cs typeface="Courier New"/>
            </a:endParaRPr>
          </a:p>
          <a:p>
            <a:pPr marL="829310" marR="1294130">
              <a:lnSpc>
                <a:spcPts val="1250"/>
              </a:lnSpc>
              <a:spcBef>
                <a:spcPts val="65"/>
              </a:spcBef>
            </a:pPr>
            <a:r>
              <a:rPr dirty="0" sz="1100" spc="-5">
                <a:latin typeface="Courier New"/>
                <a:cs typeface="Courier New"/>
              </a:rPr>
              <a:t>SUM(DECODE(department_id , 90, salary)) "Dept 90",  SUM(salary) "Total"</a:t>
            </a:r>
            <a:endParaRPr sz="1100">
              <a:latin typeface="Courier New"/>
              <a:cs typeface="Courier New"/>
            </a:endParaRPr>
          </a:p>
          <a:p>
            <a:pPr marL="74930">
              <a:lnSpc>
                <a:spcPts val="1180"/>
              </a:lnSpc>
              <a:tabLst>
                <a:tab pos="829310" algn="l"/>
              </a:tabLst>
            </a:pPr>
            <a:r>
              <a:rPr dirty="0" sz="1100" spc="-5">
                <a:latin typeface="Courier New"/>
                <a:cs typeface="Courier New"/>
              </a:rPr>
              <a:t>FROM	employees</a:t>
            </a:r>
            <a:endParaRPr sz="1100">
              <a:latin typeface="Courier New"/>
              <a:cs typeface="Courier New"/>
            </a:endParaRPr>
          </a:p>
          <a:p>
            <a:pPr marL="74930">
              <a:lnSpc>
                <a:spcPts val="1290"/>
              </a:lnSpc>
            </a:pPr>
            <a:r>
              <a:rPr dirty="0" sz="1100" spc="-5">
                <a:latin typeface="Courier New"/>
                <a:cs typeface="Courier New"/>
              </a:rPr>
              <a:t>GROUP BY</a:t>
            </a:r>
            <a:r>
              <a:rPr dirty="0" sz="1100">
                <a:latin typeface="Courier New"/>
                <a:cs typeface="Courier New"/>
              </a:rPr>
              <a:t> </a:t>
            </a:r>
            <a:r>
              <a:rPr dirty="0" sz="1100" spc="-5">
                <a:latin typeface="Courier New"/>
                <a:cs typeface="Courier New"/>
              </a:rPr>
              <a:t>job_id;</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6</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18835" cy="90360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5:</a:t>
            </a:r>
            <a:r>
              <a:rPr dirty="0" sz="1200" b="1">
                <a:latin typeface="Arial"/>
                <a:cs typeface="Arial"/>
              </a:rPr>
              <a:t> </a:t>
            </a:r>
            <a:r>
              <a:rPr dirty="0" sz="1200" spc="-5" b="1">
                <a:latin typeface="Arial"/>
                <a:cs typeface="Arial"/>
              </a:rPr>
              <a:t>Solutions</a:t>
            </a:r>
            <a:endParaRPr sz="1200">
              <a:latin typeface="Arial"/>
              <a:cs typeface="Arial"/>
            </a:endParaRPr>
          </a:p>
          <a:p>
            <a:pPr marL="241300" marR="5080" indent="-228600">
              <a:lnSpc>
                <a:spcPct val="100800"/>
              </a:lnSpc>
              <a:spcBef>
                <a:spcPts val="1115"/>
              </a:spcBef>
            </a:pPr>
            <a:r>
              <a:rPr dirty="0" sz="1200">
                <a:latin typeface="Times New Roman"/>
                <a:cs typeface="Times New Roman"/>
              </a:rPr>
              <a:t>1. </a:t>
            </a:r>
            <a:r>
              <a:rPr dirty="0" sz="1200" spc="-5">
                <a:latin typeface="Times New Roman"/>
                <a:cs typeface="Times New Roman"/>
              </a:rPr>
              <a:t>Write </a:t>
            </a:r>
            <a:r>
              <a:rPr dirty="0" sz="1200">
                <a:latin typeface="Times New Roman"/>
                <a:cs typeface="Times New Roman"/>
              </a:rPr>
              <a:t>a query for the HR </a:t>
            </a:r>
            <a:r>
              <a:rPr dirty="0" sz="1200" spc="-5">
                <a:latin typeface="Times New Roman"/>
                <a:cs typeface="Times New Roman"/>
              </a:rPr>
              <a:t>department </a:t>
            </a:r>
            <a:r>
              <a:rPr dirty="0" sz="1200">
                <a:latin typeface="Times New Roman"/>
                <a:cs typeface="Times New Roman"/>
              </a:rPr>
              <a:t>to </a:t>
            </a:r>
            <a:r>
              <a:rPr dirty="0" sz="1200" spc="-5">
                <a:latin typeface="Times New Roman"/>
                <a:cs typeface="Times New Roman"/>
              </a:rPr>
              <a:t>produce </a:t>
            </a:r>
            <a:r>
              <a:rPr dirty="0" sz="1200">
                <a:latin typeface="Times New Roman"/>
                <a:cs typeface="Times New Roman"/>
              </a:rPr>
              <a:t>the addresses of all the </a:t>
            </a:r>
            <a:r>
              <a:rPr dirty="0" sz="1200" spc="-5">
                <a:latin typeface="Times New Roman"/>
                <a:cs typeface="Times New Roman"/>
              </a:rPr>
              <a:t>departments. </a:t>
            </a:r>
            <a:r>
              <a:rPr dirty="0" sz="1200">
                <a:latin typeface="Times New Roman"/>
                <a:cs typeface="Times New Roman"/>
              </a:rPr>
              <a:t>Use  the</a:t>
            </a:r>
            <a:r>
              <a:rPr dirty="0" sz="1200" spc="-5">
                <a:latin typeface="Times New Roman"/>
                <a:cs typeface="Times New Roman"/>
              </a:rPr>
              <a:t> </a:t>
            </a:r>
            <a:r>
              <a:rPr dirty="0" sz="1200" spc="-5">
                <a:latin typeface="Courier New"/>
                <a:cs typeface="Courier New"/>
              </a:rPr>
              <a:t>LOCATIONS</a:t>
            </a:r>
            <a:r>
              <a:rPr dirty="0" sz="1200" spc="-425">
                <a:latin typeface="Courier New"/>
                <a:cs typeface="Courier New"/>
              </a:rPr>
              <a:t> </a:t>
            </a:r>
            <a:r>
              <a:rPr dirty="0" sz="1200">
                <a:latin typeface="Times New Roman"/>
                <a:cs typeface="Times New Roman"/>
              </a:rPr>
              <a:t>and </a:t>
            </a:r>
            <a:r>
              <a:rPr dirty="0" sz="1200" spc="-5">
                <a:latin typeface="Courier New"/>
                <a:cs typeface="Courier New"/>
              </a:rPr>
              <a:t>COUNTRIES</a:t>
            </a:r>
            <a:r>
              <a:rPr dirty="0" sz="1200" spc="-430">
                <a:latin typeface="Courier New"/>
                <a:cs typeface="Courier New"/>
              </a:rPr>
              <a:t> </a:t>
            </a:r>
            <a:r>
              <a:rPr dirty="0" sz="1200">
                <a:latin typeface="Times New Roman"/>
                <a:cs typeface="Times New Roman"/>
              </a:rPr>
              <a:t>tables.</a:t>
            </a:r>
            <a:r>
              <a:rPr dirty="0" sz="1200" spc="-5">
                <a:latin typeface="Times New Roman"/>
                <a:cs typeface="Times New Roman"/>
              </a:rPr>
              <a:t> </a:t>
            </a:r>
            <a:r>
              <a:rPr dirty="0" sz="1200">
                <a:latin typeface="Times New Roman"/>
                <a:cs typeface="Times New Roman"/>
              </a:rPr>
              <a:t>Show</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a:latin typeface="Times New Roman"/>
                <a:cs typeface="Times New Roman"/>
              </a:rPr>
              <a:t>location</a:t>
            </a:r>
            <a:r>
              <a:rPr dirty="0" sz="1200" spc="-5">
                <a:latin typeface="Times New Roman"/>
                <a:cs typeface="Times New Roman"/>
              </a:rPr>
              <a:t> </a:t>
            </a:r>
            <a:r>
              <a:rPr dirty="0" sz="1200">
                <a:latin typeface="Times New Roman"/>
                <a:cs typeface="Times New Roman"/>
              </a:rPr>
              <a:t>ID,</a:t>
            </a:r>
            <a:r>
              <a:rPr dirty="0" sz="1200" spc="-5">
                <a:latin typeface="Times New Roman"/>
                <a:cs typeface="Times New Roman"/>
              </a:rPr>
              <a:t> street </a:t>
            </a:r>
            <a:r>
              <a:rPr dirty="0" sz="1200">
                <a:latin typeface="Times New Roman"/>
                <a:cs typeface="Times New Roman"/>
              </a:rPr>
              <a:t>address, city, </a:t>
            </a:r>
            <a:r>
              <a:rPr dirty="0" sz="1200" spc="-5">
                <a:latin typeface="Times New Roman"/>
                <a:cs typeface="Times New Roman"/>
              </a:rPr>
              <a:t>state</a:t>
            </a:r>
            <a:r>
              <a:rPr dirty="0" sz="1200" spc="-10">
                <a:latin typeface="Times New Roman"/>
                <a:cs typeface="Times New Roman"/>
              </a:rPr>
              <a:t> </a:t>
            </a:r>
            <a:r>
              <a:rPr dirty="0" sz="1200">
                <a:latin typeface="Times New Roman"/>
                <a:cs typeface="Times New Roman"/>
              </a:rPr>
              <a:t>or  </a:t>
            </a:r>
            <a:r>
              <a:rPr dirty="0" sz="1200" spc="-5">
                <a:latin typeface="Times New Roman"/>
                <a:cs typeface="Times New Roman"/>
              </a:rPr>
              <a:t>province,</a:t>
            </a:r>
            <a:r>
              <a:rPr dirty="0" sz="1200" spc="-10">
                <a:latin typeface="Times New Roman"/>
                <a:cs typeface="Times New Roman"/>
              </a:rPr>
              <a:t> </a:t>
            </a:r>
            <a:r>
              <a:rPr dirty="0" sz="1200">
                <a:latin typeface="Times New Roman"/>
                <a:cs typeface="Times New Roman"/>
              </a:rPr>
              <a:t>and</a:t>
            </a:r>
            <a:r>
              <a:rPr dirty="0" sz="1200" spc="-5">
                <a:latin typeface="Times New Roman"/>
                <a:cs typeface="Times New Roman"/>
              </a:rPr>
              <a:t> </a:t>
            </a:r>
            <a:r>
              <a:rPr dirty="0" sz="1200">
                <a:latin typeface="Times New Roman"/>
                <a:cs typeface="Times New Roman"/>
              </a:rPr>
              <a:t>country in</a:t>
            </a:r>
            <a:r>
              <a:rPr dirty="0" sz="1200" spc="-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a:latin typeface="Times New Roman"/>
                <a:cs typeface="Times New Roman"/>
              </a:rPr>
              <a:t>output.</a:t>
            </a:r>
            <a:r>
              <a:rPr dirty="0" sz="1200" spc="-5">
                <a:latin typeface="Times New Roman"/>
                <a:cs typeface="Times New Roman"/>
              </a:rPr>
              <a:t> Use </a:t>
            </a:r>
            <a:r>
              <a:rPr dirty="0" sz="1200">
                <a:latin typeface="Times New Roman"/>
                <a:cs typeface="Times New Roman"/>
              </a:rPr>
              <a:t>a</a:t>
            </a:r>
            <a:r>
              <a:rPr dirty="0" sz="1200" spc="5">
                <a:latin typeface="Times New Roman"/>
                <a:cs typeface="Times New Roman"/>
              </a:rPr>
              <a:t> </a:t>
            </a:r>
            <a:r>
              <a:rPr dirty="0" sz="1200" spc="-5">
                <a:latin typeface="Courier New"/>
                <a:cs typeface="Courier New"/>
              </a:rPr>
              <a:t>NATURAL</a:t>
            </a:r>
            <a:r>
              <a:rPr dirty="0" sz="1200" spc="-430">
                <a:latin typeface="Courier New"/>
                <a:cs typeface="Courier New"/>
              </a:rPr>
              <a:t> </a:t>
            </a:r>
            <a:r>
              <a:rPr dirty="0" sz="1200" spc="-5">
                <a:latin typeface="Courier New"/>
                <a:cs typeface="Courier New"/>
              </a:rPr>
              <a:t>JOIN</a:t>
            </a:r>
            <a:r>
              <a:rPr dirty="0" sz="1200" spc="-425">
                <a:latin typeface="Courier New"/>
                <a:cs typeface="Courier New"/>
              </a:rPr>
              <a:t> </a:t>
            </a:r>
            <a:r>
              <a:rPr dirty="0" sz="1200">
                <a:latin typeface="Times New Roman"/>
                <a:cs typeface="Times New Roman"/>
              </a:rPr>
              <a:t>to produce the</a:t>
            </a:r>
            <a:r>
              <a:rPr dirty="0" sz="1200" spc="-5">
                <a:latin typeface="Times New Roman"/>
                <a:cs typeface="Times New Roman"/>
              </a:rPr>
              <a:t> </a:t>
            </a:r>
            <a:r>
              <a:rPr dirty="0" sz="1200">
                <a:latin typeface="Times New Roman"/>
                <a:cs typeface="Times New Roman"/>
              </a:rPr>
              <a:t>results.</a:t>
            </a:r>
            <a:endParaRPr sz="1200">
              <a:latin typeface="Times New Roman"/>
              <a:cs typeface="Times New Roman"/>
            </a:endParaRPr>
          </a:p>
        </p:txBody>
      </p:sp>
      <p:sp>
        <p:nvSpPr>
          <p:cNvPr id="3" name="object 3"/>
          <p:cNvSpPr txBox="1"/>
          <p:nvPr/>
        </p:nvSpPr>
        <p:spPr>
          <a:xfrm>
            <a:off x="838962" y="1799844"/>
            <a:ext cx="6323330" cy="513080"/>
          </a:xfrm>
          <a:prstGeom prst="rect">
            <a:avLst/>
          </a:prstGeom>
          <a:ln w="12191">
            <a:solidFill>
              <a:srgbClr val="000000"/>
            </a:solidFill>
          </a:ln>
        </p:spPr>
        <p:txBody>
          <a:bodyPr wrap="square" lIns="0" tIns="13335" rIns="0" bIns="0" rtlCol="0" vert="horz">
            <a:spAutoFit/>
          </a:bodyPr>
          <a:lstStyle/>
          <a:p>
            <a:pPr marL="74930" marR="372110">
              <a:lnSpc>
                <a:spcPts val="1240"/>
              </a:lnSpc>
              <a:spcBef>
                <a:spcPts val="105"/>
              </a:spcBef>
              <a:tabLst>
                <a:tab pos="661670" algn="l"/>
              </a:tabLst>
            </a:pPr>
            <a:r>
              <a:rPr dirty="0" sz="1100" spc="-5">
                <a:latin typeface="Courier New"/>
                <a:cs typeface="Courier New"/>
              </a:rPr>
              <a:t>SELECT location_id, street_address, city, state_province, country_name  FROM	locations</a:t>
            </a:r>
            <a:endParaRPr sz="1100">
              <a:latin typeface="Courier New"/>
              <a:cs typeface="Courier New"/>
            </a:endParaRPr>
          </a:p>
          <a:p>
            <a:pPr marL="74930">
              <a:lnSpc>
                <a:spcPts val="1230"/>
              </a:lnSpc>
              <a:tabLst>
                <a:tab pos="1248410" algn="l"/>
              </a:tabLst>
            </a:pPr>
            <a:r>
              <a:rPr dirty="0" sz="1100" spc="-5">
                <a:latin typeface="Courier New"/>
                <a:cs typeface="Courier New"/>
              </a:rPr>
              <a:t>NATURAL</a:t>
            </a:r>
            <a:r>
              <a:rPr dirty="0" sz="1100" spc="20">
                <a:latin typeface="Courier New"/>
                <a:cs typeface="Courier New"/>
              </a:rPr>
              <a:t> </a:t>
            </a:r>
            <a:r>
              <a:rPr dirty="0" sz="1100" spc="-5">
                <a:latin typeface="Courier New"/>
                <a:cs typeface="Courier New"/>
              </a:rPr>
              <a:t>JOIN	countries;</a:t>
            </a:r>
            <a:endParaRPr sz="1100">
              <a:latin typeface="Courier New"/>
              <a:cs typeface="Courier New"/>
            </a:endParaRPr>
          </a:p>
        </p:txBody>
      </p:sp>
      <p:sp>
        <p:nvSpPr>
          <p:cNvPr id="4" name="object 4"/>
          <p:cNvSpPr txBox="1"/>
          <p:nvPr/>
        </p:nvSpPr>
        <p:spPr>
          <a:xfrm>
            <a:off x="901700" y="2446273"/>
            <a:ext cx="5829935"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2. The HR </a:t>
            </a:r>
            <a:r>
              <a:rPr dirty="0" sz="1200" spc="-5">
                <a:latin typeface="Times New Roman"/>
                <a:cs typeface="Times New Roman"/>
              </a:rPr>
              <a:t>department </a:t>
            </a:r>
            <a:r>
              <a:rPr dirty="0" sz="1200">
                <a:latin typeface="Times New Roman"/>
                <a:cs typeface="Times New Roman"/>
              </a:rPr>
              <a:t>needs a report of all </a:t>
            </a:r>
            <a:r>
              <a:rPr dirty="0" sz="1200" spc="-5">
                <a:latin typeface="Times New Roman"/>
                <a:cs typeface="Times New Roman"/>
              </a:rPr>
              <a:t>employees. Write </a:t>
            </a:r>
            <a:r>
              <a:rPr dirty="0" sz="1200">
                <a:latin typeface="Times New Roman"/>
                <a:cs typeface="Times New Roman"/>
              </a:rPr>
              <a:t>a query to display the last </a:t>
            </a:r>
            <a:r>
              <a:rPr dirty="0" sz="1200" spc="-5">
                <a:latin typeface="Times New Roman"/>
                <a:cs typeface="Times New Roman"/>
              </a:rPr>
              <a:t>name,  department number, </a:t>
            </a:r>
            <a:r>
              <a:rPr dirty="0" sz="1200">
                <a:latin typeface="Times New Roman"/>
                <a:cs typeface="Times New Roman"/>
              </a:rPr>
              <a:t>and </a:t>
            </a:r>
            <a:r>
              <a:rPr dirty="0" sz="1200" spc="-5">
                <a:latin typeface="Times New Roman"/>
                <a:cs typeface="Times New Roman"/>
              </a:rPr>
              <a:t>department name </a:t>
            </a:r>
            <a:r>
              <a:rPr dirty="0" sz="1200">
                <a:latin typeface="Times New Roman"/>
                <a:cs typeface="Times New Roman"/>
              </a:rPr>
              <a:t>for all</a:t>
            </a:r>
            <a:r>
              <a:rPr dirty="0" sz="1200" spc="25">
                <a:latin typeface="Times New Roman"/>
                <a:cs typeface="Times New Roman"/>
              </a:rPr>
              <a:t> </a:t>
            </a:r>
            <a:r>
              <a:rPr dirty="0" sz="1200" spc="-5">
                <a:latin typeface="Times New Roman"/>
                <a:cs typeface="Times New Roman"/>
              </a:rPr>
              <a:t>employees.</a:t>
            </a:r>
            <a:endParaRPr sz="1200">
              <a:latin typeface="Times New Roman"/>
              <a:cs typeface="Times New Roman"/>
            </a:endParaRPr>
          </a:p>
        </p:txBody>
      </p:sp>
      <p:sp>
        <p:nvSpPr>
          <p:cNvPr id="5" name="object 5"/>
          <p:cNvSpPr txBox="1"/>
          <p:nvPr/>
        </p:nvSpPr>
        <p:spPr>
          <a:xfrm>
            <a:off x="838962" y="2903981"/>
            <a:ext cx="6323330" cy="672465"/>
          </a:xfrm>
          <a:prstGeom prst="rect">
            <a:avLst/>
          </a:prstGeom>
          <a:ln w="12191">
            <a:solidFill>
              <a:srgbClr val="000000"/>
            </a:solidFill>
          </a:ln>
        </p:spPr>
        <p:txBody>
          <a:bodyPr wrap="square" lIns="0" tIns="13335" rIns="0" bIns="0" rtlCol="0" vert="horz">
            <a:spAutoFit/>
          </a:bodyPr>
          <a:lstStyle/>
          <a:p>
            <a:pPr marL="74930" marR="2216785">
              <a:lnSpc>
                <a:spcPts val="1240"/>
              </a:lnSpc>
              <a:spcBef>
                <a:spcPts val="105"/>
              </a:spcBef>
              <a:tabLst>
                <a:tab pos="661670" algn="l"/>
              </a:tabLst>
            </a:pPr>
            <a:r>
              <a:rPr dirty="0" sz="1100" spc="-5">
                <a:latin typeface="Courier New"/>
                <a:cs typeface="Courier New"/>
              </a:rPr>
              <a:t>SELECT last_name, department_id, department_name  FROM	employees</a:t>
            </a:r>
            <a:endParaRPr sz="1100">
              <a:latin typeface="Courier New"/>
              <a:cs typeface="Courier New"/>
            </a:endParaRPr>
          </a:p>
          <a:p>
            <a:pPr marL="74930">
              <a:lnSpc>
                <a:spcPts val="1190"/>
              </a:lnSpc>
              <a:tabLst>
                <a:tab pos="661670" algn="l"/>
              </a:tabLst>
            </a:pPr>
            <a:r>
              <a:rPr dirty="0" sz="1100" spc="-5">
                <a:latin typeface="Courier New"/>
                <a:cs typeface="Courier New"/>
              </a:rPr>
              <a:t>JOIN	departments</a:t>
            </a:r>
            <a:endParaRPr sz="1100">
              <a:latin typeface="Courier New"/>
              <a:cs typeface="Courier New"/>
            </a:endParaRPr>
          </a:p>
          <a:p>
            <a:pPr marL="74930">
              <a:lnSpc>
                <a:spcPts val="1290"/>
              </a:lnSpc>
            </a:pPr>
            <a:r>
              <a:rPr dirty="0" sz="1100" spc="-5">
                <a:latin typeface="Courier New"/>
                <a:cs typeface="Courier New"/>
              </a:rPr>
              <a:t>USING (department_id);</a:t>
            </a:r>
            <a:endParaRPr sz="1100">
              <a:latin typeface="Courier New"/>
              <a:cs typeface="Courier New"/>
            </a:endParaRPr>
          </a:p>
        </p:txBody>
      </p:sp>
      <p:sp>
        <p:nvSpPr>
          <p:cNvPr id="6" name="object 6"/>
          <p:cNvSpPr txBox="1"/>
          <p:nvPr/>
        </p:nvSpPr>
        <p:spPr>
          <a:xfrm>
            <a:off x="901700" y="3709670"/>
            <a:ext cx="5600065"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3. The HR </a:t>
            </a:r>
            <a:r>
              <a:rPr dirty="0" sz="1200" spc="-5">
                <a:latin typeface="Times New Roman"/>
                <a:cs typeface="Times New Roman"/>
              </a:rPr>
              <a:t>department </a:t>
            </a:r>
            <a:r>
              <a:rPr dirty="0" sz="1200">
                <a:latin typeface="Times New Roman"/>
                <a:cs typeface="Times New Roman"/>
              </a:rPr>
              <a:t>needs a report of </a:t>
            </a:r>
            <a:r>
              <a:rPr dirty="0" sz="1200" spc="-5">
                <a:latin typeface="Times New Roman"/>
                <a:cs typeface="Times New Roman"/>
              </a:rPr>
              <a:t>employees </a:t>
            </a:r>
            <a:r>
              <a:rPr dirty="0" sz="1200">
                <a:latin typeface="Times New Roman"/>
                <a:cs typeface="Times New Roman"/>
              </a:rPr>
              <a:t>in Toronto. Display the last </a:t>
            </a:r>
            <a:r>
              <a:rPr dirty="0" sz="1200" spc="-5">
                <a:latin typeface="Times New Roman"/>
                <a:cs typeface="Times New Roman"/>
              </a:rPr>
              <a:t>name, </a:t>
            </a:r>
            <a:r>
              <a:rPr dirty="0" sz="1200">
                <a:latin typeface="Times New Roman"/>
                <a:cs typeface="Times New Roman"/>
              </a:rPr>
              <a:t>job,  </a:t>
            </a:r>
            <a:r>
              <a:rPr dirty="0" sz="1200" spc="-5">
                <a:latin typeface="Times New Roman"/>
                <a:cs typeface="Times New Roman"/>
              </a:rPr>
              <a:t>department number, </a:t>
            </a:r>
            <a:r>
              <a:rPr dirty="0" sz="1200">
                <a:latin typeface="Times New Roman"/>
                <a:cs typeface="Times New Roman"/>
              </a:rPr>
              <a:t>and </a:t>
            </a:r>
            <a:r>
              <a:rPr dirty="0" sz="1200" spc="-5">
                <a:latin typeface="Times New Roman"/>
                <a:cs typeface="Times New Roman"/>
              </a:rPr>
              <a:t>department name </a:t>
            </a:r>
            <a:r>
              <a:rPr dirty="0" sz="1200">
                <a:latin typeface="Times New Roman"/>
                <a:cs typeface="Times New Roman"/>
              </a:rPr>
              <a:t>for all </a:t>
            </a:r>
            <a:r>
              <a:rPr dirty="0" sz="1200" spc="-5">
                <a:latin typeface="Times New Roman"/>
                <a:cs typeface="Times New Roman"/>
              </a:rPr>
              <a:t>employees </a:t>
            </a:r>
            <a:r>
              <a:rPr dirty="0" sz="1200">
                <a:latin typeface="Times New Roman"/>
                <a:cs typeface="Times New Roman"/>
              </a:rPr>
              <a:t>who work in</a:t>
            </a:r>
            <a:r>
              <a:rPr dirty="0" sz="1200" spc="30">
                <a:latin typeface="Times New Roman"/>
                <a:cs typeface="Times New Roman"/>
              </a:rPr>
              <a:t> </a:t>
            </a:r>
            <a:r>
              <a:rPr dirty="0" sz="1200">
                <a:latin typeface="Times New Roman"/>
                <a:cs typeface="Times New Roman"/>
              </a:rPr>
              <a:t>Toronto.</a:t>
            </a:r>
            <a:endParaRPr sz="1200">
              <a:latin typeface="Times New Roman"/>
              <a:cs typeface="Times New Roman"/>
            </a:endParaRPr>
          </a:p>
        </p:txBody>
      </p:sp>
      <p:sp>
        <p:nvSpPr>
          <p:cNvPr id="7" name="object 7"/>
          <p:cNvSpPr txBox="1"/>
          <p:nvPr/>
        </p:nvSpPr>
        <p:spPr>
          <a:xfrm>
            <a:off x="838962" y="4167378"/>
            <a:ext cx="6323330" cy="988060"/>
          </a:xfrm>
          <a:prstGeom prst="rect">
            <a:avLst/>
          </a:prstGeom>
          <a:ln w="12191">
            <a:solidFill>
              <a:srgbClr val="000000"/>
            </a:solidFill>
          </a:ln>
        </p:spPr>
        <p:txBody>
          <a:bodyPr wrap="square" lIns="0" tIns="13335" rIns="0" bIns="0" rtlCol="0" vert="horz">
            <a:spAutoFit/>
          </a:bodyPr>
          <a:lstStyle/>
          <a:p>
            <a:pPr marL="74930" marR="875030">
              <a:lnSpc>
                <a:spcPts val="1240"/>
              </a:lnSpc>
              <a:spcBef>
                <a:spcPts val="105"/>
              </a:spcBef>
              <a:tabLst>
                <a:tab pos="661670" algn="l"/>
              </a:tabLst>
            </a:pPr>
            <a:r>
              <a:rPr dirty="0" sz="1100" spc="-5">
                <a:latin typeface="Courier New"/>
                <a:cs typeface="Courier New"/>
              </a:rPr>
              <a:t>SELECT e.last_name, e.job_id, e.department_id, d.department_name  FROM	employees e JOIN departments</a:t>
            </a:r>
            <a:r>
              <a:rPr dirty="0" sz="1100" spc="10">
                <a:latin typeface="Courier New"/>
                <a:cs typeface="Courier New"/>
              </a:rPr>
              <a:t> </a:t>
            </a:r>
            <a:r>
              <a:rPr dirty="0" sz="1100" spc="-5">
                <a:latin typeface="Courier New"/>
                <a:cs typeface="Courier New"/>
              </a:rPr>
              <a:t>d</a:t>
            </a:r>
            <a:endParaRPr sz="1100">
              <a:latin typeface="Courier New"/>
              <a:cs typeface="Courier New"/>
            </a:endParaRPr>
          </a:p>
          <a:p>
            <a:pPr marL="74930">
              <a:lnSpc>
                <a:spcPts val="1180"/>
              </a:lnSpc>
              <a:tabLst>
                <a:tab pos="661670" algn="l"/>
              </a:tabLst>
            </a:pPr>
            <a:r>
              <a:rPr dirty="0" sz="1100" spc="-5">
                <a:latin typeface="Courier New"/>
                <a:cs typeface="Courier New"/>
              </a:rPr>
              <a:t>ON	(e.department_id =</a:t>
            </a:r>
            <a:r>
              <a:rPr dirty="0" sz="1100" spc="5">
                <a:latin typeface="Courier New"/>
                <a:cs typeface="Courier New"/>
              </a:rPr>
              <a:t> </a:t>
            </a:r>
            <a:r>
              <a:rPr dirty="0" sz="1100" spc="-5">
                <a:latin typeface="Courier New"/>
                <a:cs typeface="Courier New"/>
              </a:rPr>
              <a:t>d.department_id)</a:t>
            </a:r>
            <a:endParaRPr sz="1100">
              <a:latin typeface="Courier New"/>
              <a:cs typeface="Courier New"/>
            </a:endParaRPr>
          </a:p>
          <a:p>
            <a:pPr marL="74930">
              <a:lnSpc>
                <a:spcPts val="1250"/>
              </a:lnSpc>
              <a:tabLst>
                <a:tab pos="661670" algn="l"/>
              </a:tabLst>
            </a:pPr>
            <a:r>
              <a:rPr dirty="0" sz="1100" spc="-5">
                <a:latin typeface="Courier New"/>
                <a:cs typeface="Courier New"/>
              </a:rPr>
              <a:t>JOIN	locations l</a:t>
            </a:r>
            <a:endParaRPr sz="1100">
              <a:latin typeface="Courier New"/>
              <a:cs typeface="Courier New"/>
            </a:endParaRPr>
          </a:p>
          <a:p>
            <a:pPr marL="74930" marR="3054350">
              <a:lnSpc>
                <a:spcPts val="1250"/>
              </a:lnSpc>
              <a:spcBef>
                <a:spcPts val="65"/>
              </a:spcBef>
              <a:tabLst>
                <a:tab pos="661670" algn="l"/>
              </a:tabLst>
            </a:pPr>
            <a:r>
              <a:rPr dirty="0" sz="1100" spc="-5">
                <a:latin typeface="Courier New"/>
                <a:cs typeface="Courier New"/>
              </a:rPr>
              <a:t>ON	(d.location_id = l.location_id)  WHERE LOWER(l.city) =</a:t>
            </a:r>
            <a:r>
              <a:rPr dirty="0" sz="1100" spc="10">
                <a:latin typeface="Courier New"/>
                <a:cs typeface="Courier New"/>
              </a:rPr>
              <a:t> </a:t>
            </a:r>
            <a:r>
              <a:rPr dirty="0" sz="1100" spc="-5">
                <a:latin typeface="Courier New"/>
                <a:cs typeface="Courier New"/>
              </a:rPr>
              <a:t>'toronto';</a:t>
            </a:r>
            <a:endParaRPr sz="1100">
              <a:latin typeface="Courier New"/>
              <a:cs typeface="Courier New"/>
            </a:endParaRPr>
          </a:p>
        </p:txBody>
      </p:sp>
      <p:sp>
        <p:nvSpPr>
          <p:cNvPr id="8" name="object 8"/>
          <p:cNvSpPr txBox="1"/>
          <p:nvPr/>
        </p:nvSpPr>
        <p:spPr>
          <a:xfrm>
            <a:off x="901700" y="5288534"/>
            <a:ext cx="5887720" cy="765810"/>
          </a:xfrm>
          <a:prstGeom prst="rect">
            <a:avLst/>
          </a:prstGeom>
        </p:spPr>
        <p:txBody>
          <a:bodyPr wrap="square" lIns="0" tIns="9525" rIns="0" bIns="0" rtlCol="0" vert="horz">
            <a:spAutoFit/>
          </a:bodyPr>
          <a:lstStyle/>
          <a:p>
            <a:pPr marL="240665" marR="5080" indent="-228600">
              <a:lnSpc>
                <a:spcPct val="101499"/>
              </a:lnSpc>
              <a:spcBef>
                <a:spcPts val="75"/>
              </a:spcBef>
            </a:pPr>
            <a:r>
              <a:rPr dirty="0" sz="1200">
                <a:latin typeface="Times New Roman"/>
                <a:cs typeface="Times New Roman"/>
              </a:rPr>
              <a:t>4. Create a report to display the last </a:t>
            </a:r>
            <a:r>
              <a:rPr dirty="0" sz="1200" spc="-5">
                <a:latin typeface="Times New Roman"/>
                <a:cs typeface="Times New Roman"/>
              </a:rPr>
              <a:t>name and employee number </a:t>
            </a:r>
            <a:r>
              <a:rPr dirty="0" sz="1200">
                <a:latin typeface="Times New Roman"/>
                <a:cs typeface="Times New Roman"/>
              </a:rPr>
              <a:t>of </a:t>
            </a:r>
            <a:r>
              <a:rPr dirty="0" sz="1200" spc="-5">
                <a:latin typeface="Times New Roman"/>
                <a:cs typeface="Times New Roman"/>
              </a:rPr>
              <a:t>employees </a:t>
            </a:r>
            <a:r>
              <a:rPr dirty="0" sz="1200">
                <a:latin typeface="Times New Roman"/>
                <a:cs typeface="Times New Roman"/>
              </a:rPr>
              <a:t>along with their  </a:t>
            </a:r>
            <a:r>
              <a:rPr dirty="0" sz="1200" spc="-5">
                <a:latin typeface="Times New Roman"/>
                <a:cs typeface="Times New Roman"/>
              </a:rPr>
              <a:t>manager’s </a:t>
            </a:r>
            <a:r>
              <a:rPr dirty="0" sz="1200">
                <a:latin typeface="Times New Roman"/>
                <a:cs typeface="Times New Roman"/>
              </a:rPr>
              <a:t>last </a:t>
            </a:r>
            <a:r>
              <a:rPr dirty="0" sz="1200" spc="-5">
                <a:latin typeface="Times New Roman"/>
                <a:cs typeface="Times New Roman"/>
              </a:rPr>
              <a:t>name </a:t>
            </a:r>
            <a:r>
              <a:rPr dirty="0" sz="1200">
                <a:latin typeface="Times New Roman"/>
                <a:cs typeface="Times New Roman"/>
              </a:rPr>
              <a:t>and </a:t>
            </a:r>
            <a:r>
              <a:rPr dirty="0" sz="1200" spc="-5">
                <a:latin typeface="Times New Roman"/>
                <a:cs typeface="Times New Roman"/>
              </a:rPr>
              <a:t>manager number. </a:t>
            </a:r>
            <a:r>
              <a:rPr dirty="0" sz="1200">
                <a:latin typeface="Times New Roman"/>
                <a:cs typeface="Times New Roman"/>
              </a:rPr>
              <a:t>Label the </a:t>
            </a:r>
            <a:r>
              <a:rPr dirty="0" sz="1200" spc="-5">
                <a:latin typeface="Times New Roman"/>
                <a:cs typeface="Times New Roman"/>
              </a:rPr>
              <a:t>columns </a:t>
            </a:r>
            <a:r>
              <a:rPr dirty="0" sz="1200" spc="-5">
                <a:latin typeface="Courier New"/>
                <a:cs typeface="Courier New"/>
              </a:rPr>
              <a:t>Employee</a:t>
            </a:r>
            <a:r>
              <a:rPr dirty="0" sz="1200" spc="-5">
                <a:latin typeface="Times New Roman"/>
                <a:cs typeface="Times New Roman"/>
              </a:rPr>
              <a:t>, </a:t>
            </a:r>
            <a:r>
              <a:rPr dirty="0" sz="1200" spc="-5">
                <a:latin typeface="Courier New"/>
                <a:cs typeface="Courier New"/>
              </a:rPr>
              <a:t>Emp#</a:t>
            </a:r>
            <a:r>
              <a:rPr dirty="0" sz="1200" spc="-5">
                <a:latin typeface="Times New Roman"/>
                <a:cs typeface="Times New Roman"/>
              </a:rPr>
              <a:t>,  </a:t>
            </a:r>
            <a:r>
              <a:rPr dirty="0" sz="1200" spc="-5">
                <a:latin typeface="Courier New"/>
                <a:cs typeface="Courier New"/>
              </a:rPr>
              <a:t>Manager</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Mgr#</a:t>
            </a:r>
            <a:r>
              <a:rPr dirty="0" sz="1200" spc="-5">
                <a:latin typeface="Times New Roman"/>
                <a:cs typeface="Times New Roman"/>
              </a:rPr>
              <a:t>, </a:t>
            </a:r>
            <a:r>
              <a:rPr dirty="0" sz="1200">
                <a:latin typeface="Times New Roman"/>
                <a:cs typeface="Times New Roman"/>
              </a:rPr>
              <a:t>respectively. Place your </a:t>
            </a:r>
            <a:r>
              <a:rPr dirty="0" sz="1200" spc="-5">
                <a:latin typeface="Times New Roman"/>
                <a:cs typeface="Times New Roman"/>
              </a:rPr>
              <a:t>SQL statement </a:t>
            </a:r>
            <a:r>
              <a:rPr dirty="0" sz="1200">
                <a:latin typeface="Times New Roman"/>
                <a:cs typeface="Times New Roman"/>
              </a:rPr>
              <a:t>in a text file </a:t>
            </a:r>
            <a:r>
              <a:rPr dirty="0" sz="1200" spc="-5">
                <a:latin typeface="Times New Roman"/>
                <a:cs typeface="Times New Roman"/>
              </a:rPr>
              <a:t>named  </a:t>
            </a:r>
            <a:r>
              <a:rPr dirty="0" sz="1200" spc="-5">
                <a:latin typeface="Courier New"/>
                <a:cs typeface="Courier New"/>
              </a:rPr>
              <a:t>lab_05_04.sql</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838962" y="6135623"/>
            <a:ext cx="6323330" cy="671830"/>
          </a:xfrm>
          <a:prstGeom prst="rect">
            <a:avLst/>
          </a:prstGeom>
          <a:ln w="12191">
            <a:solidFill>
              <a:srgbClr val="000000"/>
            </a:solidFill>
          </a:ln>
        </p:spPr>
        <p:txBody>
          <a:bodyPr wrap="square" lIns="0" tIns="13335" rIns="0" bIns="0" rtlCol="0" vert="horz">
            <a:spAutoFit/>
          </a:bodyPr>
          <a:lstStyle/>
          <a:p>
            <a:pPr marL="661670" marR="1880870" indent="-587375">
              <a:lnSpc>
                <a:spcPts val="1240"/>
              </a:lnSpc>
              <a:spcBef>
                <a:spcPts val="105"/>
              </a:spcBef>
              <a:tabLst>
                <a:tab pos="3846829" algn="l"/>
              </a:tabLst>
            </a:pPr>
            <a:r>
              <a:rPr dirty="0" sz="1100" spc="-5">
                <a:latin typeface="Courier New"/>
                <a:cs typeface="Courier New"/>
              </a:rPr>
              <a:t>SELECT w.last_name "Employee", w.employee_id "EMP#",  m.last_name</a:t>
            </a:r>
            <a:r>
              <a:rPr dirty="0" sz="1100" spc="40">
                <a:latin typeface="Courier New"/>
                <a:cs typeface="Courier New"/>
              </a:rPr>
              <a:t> </a:t>
            </a:r>
            <a:r>
              <a:rPr dirty="0" sz="1100" spc="-5">
                <a:latin typeface="Courier New"/>
                <a:cs typeface="Courier New"/>
              </a:rPr>
              <a:t>"Manager",</a:t>
            </a:r>
            <a:r>
              <a:rPr dirty="0" sz="1100" spc="45">
                <a:latin typeface="Courier New"/>
                <a:cs typeface="Courier New"/>
              </a:rPr>
              <a:t> </a:t>
            </a:r>
            <a:r>
              <a:rPr dirty="0" sz="1100" spc="-5">
                <a:latin typeface="Courier New"/>
                <a:cs typeface="Courier New"/>
              </a:rPr>
              <a:t>m.employee_id	"Mgr#"</a:t>
            </a:r>
            <a:endParaRPr sz="1100">
              <a:latin typeface="Courier New"/>
              <a:cs typeface="Courier New"/>
            </a:endParaRPr>
          </a:p>
          <a:p>
            <a:pPr marL="74930">
              <a:lnSpc>
                <a:spcPts val="1185"/>
              </a:lnSpc>
              <a:tabLst>
                <a:tab pos="661670" algn="l"/>
              </a:tabLst>
            </a:pPr>
            <a:r>
              <a:rPr dirty="0" sz="1100" spc="-5">
                <a:latin typeface="Courier New"/>
                <a:cs typeface="Courier New"/>
              </a:rPr>
              <a:t>FROM	employees w join employees</a:t>
            </a:r>
            <a:r>
              <a:rPr dirty="0" sz="1100" spc="10">
                <a:latin typeface="Courier New"/>
                <a:cs typeface="Courier New"/>
              </a:rPr>
              <a:t> </a:t>
            </a:r>
            <a:r>
              <a:rPr dirty="0" sz="1100" spc="-5">
                <a:latin typeface="Courier New"/>
                <a:cs typeface="Courier New"/>
              </a:rPr>
              <a:t>m</a:t>
            </a:r>
            <a:endParaRPr sz="1100">
              <a:latin typeface="Courier New"/>
              <a:cs typeface="Courier New"/>
            </a:endParaRPr>
          </a:p>
          <a:p>
            <a:pPr marL="74930">
              <a:lnSpc>
                <a:spcPts val="1290"/>
              </a:lnSpc>
              <a:tabLst>
                <a:tab pos="661670" algn="l"/>
              </a:tabLst>
            </a:pPr>
            <a:r>
              <a:rPr dirty="0" sz="1100" spc="-5">
                <a:latin typeface="Courier New"/>
                <a:cs typeface="Courier New"/>
              </a:rPr>
              <a:t>ON	(w.manager_id =</a:t>
            </a:r>
            <a:r>
              <a:rPr dirty="0" sz="1100" spc="5">
                <a:latin typeface="Courier New"/>
                <a:cs typeface="Courier New"/>
              </a:rPr>
              <a:t> </a:t>
            </a:r>
            <a:r>
              <a:rPr dirty="0" sz="1100" spc="-5">
                <a:latin typeface="Courier New"/>
                <a:cs typeface="Courier New"/>
              </a:rPr>
              <a:t>m.employee_id);</a:t>
            </a:r>
            <a:endParaRPr sz="1100">
              <a:latin typeface="Courier New"/>
              <a:cs typeface="Courier New"/>
            </a:endParaRPr>
          </a:p>
        </p:txBody>
      </p:sp>
      <p:sp>
        <p:nvSpPr>
          <p:cNvPr id="10" name="object 10"/>
          <p:cNvSpPr txBox="1"/>
          <p:nvPr/>
        </p:nvSpPr>
        <p:spPr>
          <a:xfrm>
            <a:off x="901700" y="6945883"/>
            <a:ext cx="5821045" cy="572135"/>
          </a:xfrm>
          <a:prstGeom prst="rect">
            <a:avLst/>
          </a:prstGeom>
        </p:spPr>
        <p:txBody>
          <a:bodyPr wrap="square" lIns="0" tIns="13335" rIns="0" bIns="0" rtlCol="0" vert="horz">
            <a:spAutoFit/>
          </a:bodyPr>
          <a:lstStyle/>
          <a:p>
            <a:pPr marL="240665" marR="5080" indent="-228600">
              <a:lnSpc>
                <a:spcPct val="99400"/>
              </a:lnSpc>
              <a:spcBef>
                <a:spcPts val="105"/>
              </a:spcBef>
            </a:pPr>
            <a:r>
              <a:rPr dirty="0" sz="1200">
                <a:latin typeface="Times New Roman"/>
                <a:cs typeface="Times New Roman"/>
              </a:rPr>
              <a:t>5. </a:t>
            </a:r>
            <a:r>
              <a:rPr dirty="0" sz="1200" spc="-5">
                <a:latin typeface="Times New Roman"/>
                <a:cs typeface="Times New Roman"/>
              </a:rPr>
              <a:t>Modify </a:t>
            </a:r>
            <a:r>
              <a:rPr dirty="0" sz="1200" spc="-5">
                <a:latin typeface="Courier New"/>
                <a:cs typeface="Courier New"/>
              </a:rPr>
              <a:t>lab_05_04.sql</a:t>
            </a:r>
            <a:r>
              <a:rPr dirty="0" sz="1200" spc="-380">
                <a:latin typeface="Courier New"/>
                <a:cs typeface="Courier New"/>
              </a:rPr>
              <a:t> </a:t>
            </a:r>
            <a:r>
              <a:rPr dirty="0" sz="1200">
                <a:latin typeface="Times New Roman"/>
                <a:cs typeface="Times New Roman"/>
              </a:rPr>
              <a:t>to display all </a:t>
            </a:r>
            <a:r>
              <a:rPr dirty="0" sz="1200" spc="-5">
                <a:latin typeface="Times New Roman"/>
                <a:cs typeface="Times New Roman"/>
              </a:rPr>
              <a:t>employees, </a:t>
            </a:r>
            <a:r>
              <a:rPr dirty="0" sz="1200">
                <a:latin typeface="Times New Roman"/>
                <a:cs typeface="Times New Roman"/>
              </a:rPr>
              <a:t>including King, who has no </a:t>
            </a:r>
            <a:r>
              <a:rPr dirty="0" sz="1200" spc="-5">
                <a:latin typeface="Times New Roman"/>
                <a:cs typeface="Times New Roman"/>
              </a:rPr>
              <a:t>manager.  </a:t>
            </a:r>
            <a:r>
              <a:rPr dirty="0" sz="1200">
                <a:latin typeface="Times New Roman"/>
                <a:cs typeface="Times New Roman"/>
              </a:rPr>
              <a:t>Order the results by the </a:t>
            </a:r>
            <a:r>
              <a:rPr dirty="0" sz="1200" spc="-5">
                <a:latin typeface="Times New Roman"/>
                <a:cs typeface="Times New Roman"/>
              </a:rPr>
              <a:t>employee number. Place </a:t>
            </a:r>
            <a:r>
              <a:rPr dirty="0" sz="1200">
                <a:latin typeface="Times New Roman"/>
                <a:cs typeface="Times New Roman"/>
              </a:rPr>
              <a:t>your SQL </a:t>
            </a:r>
            <a:r>
              <a:rPr dirty="0" sz="1200" spc="-5">
                <a:latin typeface="Times New Roman"/>
                <a:cs typeface="Times New Roman"/>
              </a:rPr>
              <a:t>statement </a:t>
            </a:r>
            <a:r>
              <a:rPr dirty="0" sz="1200">
                <a:latin typeface="Times New Roman"/>
                <a:cs typeface="Times New Roman"/>
              </a:rPr>
              <a:t>in a text file </a:t>
            </a:r>
            <a:r>
              <a:rPr dirty="0" sz="1200" spc="-5">
                <a:latin typeface="Times New Roman"/>
                <a:cs typeface="Times New Roman"/>
              </a:rPr>
              <a:t>named  </a:t>
            </a:r>
            <a:r>
              <a:rPr dirty="0" sz="1200" spc="-5">
                <a:latin typeface="Courier New"/>
                <a:cs typeface="Courier New"/>
              </a:rPr>
              <a:t>lab_05_05.sql</a:t>
            </a:r>
            <a:r>
              <a:rPr dirty="0" sz="1200" spc="-5">
                <a:latin typeface="Times New Roman"/>
                <a:cs typeface="Times New Roman"/>
              </a:rPr>
              <a:t>. Run </a:t>
            </a:r>
            <a:r>
              <a:rPr dirty="0" sz="1200">
                <a:latin typeface="Times New Roman"/>
                <a:cs typeface="Times New Roman"/>
              </a:rPr>
              <a:t>the </a:t>
            </a:r>
            <a:r>
              <a:rPr dirty="0" sz="1200" spc="-5">
                <a:latin typeface="Times New Roman"/>
                <a:cs typeface="Times New Roman"/>
              </a:rPr>
              <a:t>query </a:t>
            </a:r>
            <a:r>
              <a:rPr dirty="0" sz="1200">
                <a:latin typeface="Times New Roman"/>
                <a:cs typeface="Times New Roman"/>
              </a:rPr>
              <a:t>in</a:t>
            </a:r>
            <a:r>
              <a:rPr dirty="0" sz="1200" spc="-5">
                <a:latin typeface="Times New Roman"/>
                <a:cs typeface="Times New Roman"/>
              </a:rPr>
              <a:t> </a:t>
            </a:r>
            <a:r>
              <a:rPr dirty="0" sz="1200" spc="-5">
                <a:latin typeface="Courier New"/>
                <a:cs typeface="Courier New"/>
              </a:rPr>
              <a:t>lab_05_05.sql</a:t>
            </a:r>
            <a:r>
              <a:rPr dirty="0" sz="1200" spc="-5">
                <a:latin typeface="Times New Roman"/>
                <a:cs typeface="Times New Roman"/>
              </a:rPr>
              <a:t>.</a:t>
            </a:r>
            <a:endParaRPr sz="1200">
              <a:latin typeface="Times New Roman"/>
              <a:cs typeface="Times New Roman"/>
            </a:endParaRPr>
          </a:p>
        </p:txBody>
      </p:sp>
      <p:sp>
        <p:nvSpPr>
          <p:cNvPr id="11" name="object 11"/>
          <p:cNvSpPr txBox="1"/>
          <p:nvPr/>
        </p:nvSpPr>
        <p:spPr>
          <a:xfrm>
            <a:off x="838962" y="7599426"/>
            <a:ext cx="6323330" cy="829944"/>
          </a:xfrm>
          <a:prstGeom prst="rect">
            <a:avLst/>
          </a:prstGeom>
          <a:ln w="12191">
            <a:solidFill>
              <a:srgbClr val="000000"/>
            </a:solidFill>
          </a:ln>
        </p:spPr>
        <p:txBody>
          <a:bodyPr wrap="square" lIns="0" tIns="13335" rIns="0" bIns="0" rtlCol="0" vert="horz">
            <a:spAutoFit/>
          </a:bodyPr>
          <a:lstStyle/>
          <a:p>
            <a:pPr marL="661670" marR="1880870" indent="-587375">
              <a:lnSpc>
                <a:spcPts val="1240"/>
              </a:lnSpc>
              <a:spcBef>
                <a:spcPts val="105"/>
              </a:spcBef>
              <a:tabLst>
                <a:tab pos="3846829" algn="l"/>
              </a:tabLst>
            </a:pPr>
            <a:r>
              <a:rPr dirty="0" sz="1100" spc="-5">
                <a:latin typeface="Courier New"/>
                <a:cs typeface="Courier New"/>
              </a:rPr>
              <a:t>SELECT w.last_name "Employee", w.employee_id "EMP#",  m.last_name</a:t>
            </a:r>
            <a:r>
              <a:rPr dirty="0" sz="1100" spc="40">
                <a:latin typeface="Courier New"/>
                <a:cs typeface="Courier New"/>
              </a:rPr>
              <a:t> </a:t>
            </a:r>
            <a:r>
              <a:rPr dirty="0" sz="1100" spc="-5">
                <a:latin typeface="Courier New"/>
                <a:cs typeface="Courier New"/>
              </a:rPr>
              <a:t>"Manager",</a:t>
            </a:r>
            <a:r>
              <a:rPr dirty="0" sz="1100" spc="45">
                <a:latin typeface="Courier New"/>
                <a:cs typeface="Courier New"/>
              </a:rPr>
              <a:t> </a:t>
            </a:r>
            <a:r>
              <a:rPr dirty="0" sz="1100" spc="-5">
                <a:latin typeface="Courier New"/>
                <a:cs typeface="Courier New"/>
              </a:rPr>
              <a:t>m.employee_id	"Mgr#"</a:t>
            </a:r>
            <a:endParaRPr sz="1100">
              <a:latin typeface="Courier New"/>
              <a:cs typeface="Courier New"/>
            </a:endParaRPr>
          </a:p>
          <a:p>
            <a:pPr marL="74930">
              <a:lnSpc>
                <a:spcPts val="1180"/>
              </a:lnSpc>
              <a:tabLst>
                <a:tab pos="661670" algn="l"/>
              </a:tabLst>
            </a:pPr>
            <a:r>
              <a:rPr dirty="0" sz="1100" spc="-5">
                <a:latin typeface="Courier New"/>
                <a:cs typeface="Courier New"/>
              </a:rPr>
              <a:t>FROM	employees w</a:t>
            </a:r>
            <a:endParaRPr sz="1100">
              <a:latin typeface="Courier New"/>
              <a:cs typeface="Courier New"/>
            </a:endParaRPr>
          </a:p>
          <a:p>
            <a:pPr marL="74930">
              <a:lnSpc>
                <a:spcPts val="1255"/>
              </a:lnSpc>
              <a:tabLst>
                <a:tab pos="661670" algn="l"/>
              </a:tabLst>
            </a:pPr>
            <a:r>
              <a:rPr dirty="0" sz="1100" spc="-5">
                <a:latin typeface="Courier New"/>
                <a:cs typeface="Courier New"/>
              </a:rPr>
              <a:t>LEFT	OUTER JOIN employees</a:t>
            </a:r>
            <a:r>
              <a:rPr dirty="0" sz="1100" spc="5">
                <a:latin typeface="Courier New"/>
                <a:cs typeface="Courier New"/>
              </a:rPr>
              <a:t> </a:t>
            </a:r>
            <a:r>
              <a:rPr dirty="0" sz="1100" spc="-5">
                <a:latin typeface="Courier New"/>
                <a:cs typeface="Courier New"/>
              </a:rPr>
              <a:t>m</a:t>
            </a:r>
            <a:endParaRPr sz="1100">
              <a:latin typeface="Courier New"/>
              <a:cs typeface="Courier New"/>
            </a:endParaRPr>
          </a:p>
          <a:p>
            <a:pPr marL="74930">
              <a:lnSpc>
                <a:spcPts val="1290"/>
              </a:lnSpc>
              <a:tabLst>
                <a:tab pos="661670" algn="l"/>
              </a:tabLst>
            </a:pPr>
            <a:r>
              <a:rPr dirty="0" sz="1100" spc="-5">
                <a:latin typeface="Courier New"/>
                <a:cs typeface="Courier New"/>
              </a:rPr>
              <a:t>ON	(w.manager_id =</a:t>
            </a:r>
            <a:r>
              <a:rPr dirty="0" sz="1100" spc="5">
                <a:latin typeface="Courier New"/>
                <a:cs typeface="Courier New"/>
              </a:rPr>
              <a:t> </a:t>
            </a:r>
            <a:r>
              <a:rPr dirty="0" sz="1100" spc="-5">
                <a:latin typeface="Courier New"/>
                <a:cs typeface="Courier New"/>
              </a:rPr>
              <a:t>m.employee_id);</a:t>
            </a:r>
            <a:endParaRPr sz="11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39155" cy="89026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5: </a:t>
            </a:r>
            <a:r>
              <a:rPr dirty="0" sz="1200" b="1">
                <a:latin typeface="Arial"/>
                <a:cs typeface="Arial"/>
              </a:rPr>
              <a:t>Solutions (continued)</a:t>
            </a:r>
            <a:endParaRPr sz="1200">
              <a:latin typeface="Arial"/>
              <a:cs typeface="Arial"/>
            </a:endParaRPr>
          </a:p>
          <a:p>
            <a:pPr marL="241300" marR="5080" indent="-228600">
              <a:lnSpc>
                <a:spcPct val="97300"/>
              </a:lnSpc>
              <a:spcBef>
                <a:spcPts val="1165"/>
              </a:spcBef>
            </a:pPr>
            <a:r>
              <a:rPr dirty="0" sz="1200">
                <a:latin typeface="Times New Roman"/>
                <a:cs typeface="Times New Roman"/>
              </a:rPr>
              <a:t>6. Create a report for the </a:t>
            </a:r>
            <a:r>
              <a:rPr dirty="0" sz="1200" spc="-5">
                <a:latin typeface="Times New Roman"/>
                <a:cs typeface="Times New Roman"/>
              </a:rPr>
              <a:t>HR department </a:t>
            </a:r>
            <a:r>
              <a:rPr dirty="0" sz="1200">
                <a:latin typeface="Times New Roman"/>
                <a:cs typeface="Times New Roman"/>
              </a:rPr>
              <a:t>that displays </a:t>
            </a:r>
            <a:r>
              <a:rPr dirty="0" sz="1200" spc="-5">
                <a:latin typeface="Times New Roman"/>
                <a:cs typeface="Times New Roman"/>
              </a:rPr>
              <a:t>employee </a:t>
            </a:r>
            <a:r>
              <a:rPr dirty="0" sz="1200">
                <a:latin typeface="Times New Roman"/>
                <a:cs typeface="Times New Roman"/>
              </a:rPr>
              <a:t>last </a:t>
            </a:r>
            <a:r>
              <a:rPr dirty="0" sz="1200" spc="-5">
                <a:latin typeface="Times New Roman"/>
                <a:cs typeface="Times New Roman"/>
              </a:rPr>
              <a:t>names, department  numbers, </a:t>
            </a:r>
            <a:r>
              <a:rPr dirty="0" sz="1200">
                <a:latin typeface="Times New Roman"/>
                <a:cs typeface="Times New Roman"/>
              </a:rPr>
              <a:t>and all the employees who work in </a:t>
            </a:r>
            <a:r>
              <a:rPr dirty="0" sz="1200" spc="-5">
                <a:latin typeface="Times New Roman"/>
                <a:cs typeface="Times New Roman"/>
              </a:rPr>
              <a:t>the same department </a:t>
            </a:r>
            <a:r>
              <a:rPr dirty="0" sz="1200">
                <a:latin typeface="Times New Roman"/>
                <a:cs typeface="Times New Roman"/>
              </a:rPr>
              <a:t>as a given </a:t>
            </a:r>
            <a:r>
              <a:rPr dirty="0" sz="1200" spc="-5">
                <a:latin typeface="Times New Roman"/>
                <a:cs typeface="Times New Roman"/>
              </a:rPr>
              <a:t>employee. </a:t>
            </a:r>
            <a:r>
              <a:rPr dirty="0" sz="1200">
                <a:latin typeface="Times New Roman"/>
                <a:cs typeface="Times New Roman"/>
              </a:rPr>
              <a:t>Give  each </a:t>
            </a:r>
            <a:r>
              <a:rPr dirty="0" sz="1200" spc="-5">
                <a:latin typeface="Times New Roman"/>
                <a:cs typeface="Times New Roman"/>
              </a:rPr>
              <a:t>column </a:t>
            </a:r>
            <a:r>
              <a:rPr dirty="0" sz="1200">
                <a:latin typeface="Times New Roman"/>
                <a:cs typeface="Times New Roman"/>
              </a:rPr>
              <a:t>an appropriate label. Save the </a:t>
            </a:r>
            <a:r>
              <a:rPr dirty="0" sz="1200" spc="-5">
                <a:latin typeface="Times New Roman"/>
                <a:cs typeface="Times New Roman"/>
              </a:rPr>
              <a:t>script </a:t>
            </a:r>
            <a:r>
              <a:rPr dirty="0" sz="1200">
                <a:latin typeface="Times New Roman"/>
                <a:cs typeface="Times New Roman"/>
              </a:rPr>
              <a:t>to a file </a:t>
            </a:r>
            <a:r>
              <a:rPr dirty="0" sz="1200" spc="-5">
                <a:latin typeface="Times New Roman"/>
                <a:cs typeface="Times New Roman"/>
              </a:rPr>
              <a:t>named </a:t>
            </a:r>
            <a:r>
              <a:rPr dirty="0" sz="1200" spc="-5">
                <a:latin typeface="Courier New"/>
                <a:cs typeface="Courier New"/>
              </a:rPr>
              <a:t>lab_05_06.sql</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2" y="1786890"/>
            <a:ext cx="6323330" cy="988060"/>
          </a:xfrm>
          <a:prstGeom prst="rect">
            <a:avLst/>
          </a:prstGeom>
          <a:ln w="12191">
            <a:solidFill>
              <a:srgbClr val="000000"/>
            </a:solidFill>
          </a:ln>
        </p:spPr>
        <p:txBody>
          <a:bodyPr wrap="square" lIns="0" tIns="13335" rIns="0" bIns="0" rtlCol="0" vert="horz">
            <a:spAutoFit/>
          </a:bodyPr>
          <a:lstStyle/>
          <a:p>
            <a:pPr marL="661670" marR="1545590" indent="-587375">
              <a:lnSpc>
                <a:spcPts val="1240"/>
              </a:lnSpc>
              <a:spcBef>
                <a:spcPts val="105"/>
              </a:spcBef>
            </a:pPr>
            <a:r>
              <a:rPr dirty="0" sz="1100" spc="-5">
                <a:latin typeface="Courier New"/>
                <a:cs typeface="Courier New"/>
              </a:rPr>
              <a:t>SELECT e.department_id department, e.last_name employee,  c.last_name colleague</a:t>
            </a:r>
            <a:endParaRPr sz="1100">
              <a:latin typeface="Courier New"/>
              <a:cs typeface="Courier New"/>
            </a:endParaRPr>
          </a:p>
          <a:p>
            <a:pPr marL="74930">
              <a:lnSpc>
                <a:spcPts val="1180"/>
              </a:lnSpc>
              <a:tabLst>
                <a:tab pos="661670" algn="l"/>
              </a:tabLst>
            </a:pPr>
            <a:r>
              <a:rPr dirty="0" sz="1100" spc="-5">
                <a:latin typeface="Courier New"/>
                <a:cs typeface="Courier New"/>
              </a:rPr>
              <a:t>FROM	employees e JOIN employees</a:t>
            </a:r>
            <a:r>
              <a:rPr dirty="0" sz="1100" spc="10">
                <a:latin typeface="Courier New"/>
                <a:cs typeface="Courier New"/>
              </a:rPr>
              <a:t> </a:t>
            </a:r>
            <a:r>
              <a:rPr dirty="0" sz="1100" spc="-5">
                <a:latin typeface="Courier New"/>
                <a:cs typeface="Courier New"/>
              </a:rPr>
              <a:t>c</a:t>
            </a:r>
            <a:endParaRPr sz="1100">
              <a:latin typeface="Courier New"/>
              <a:cs typeface="Courier New"/>
            </a:endParaRPr>
          </a:p>
          <a:p>
            <a:pPr marL="74930" marR="2719070">
              <a:lnSpc>
                <a:spcPts val="1250"/>
              </a:lnSpc>
              <a:spcBef>
                <a:spcPts val="65"/>
              </a:spcBef>
              <a:tabLst>
                <a:tab pos="661670" algn="l"/>
              </a:tabLst>
            </a:pPr>
            <a:r>
              <a:rPr dirty="0" sz="1100" spc="-5">
                <a:latin typeface="Courier New"/>
                <a:cs typeface="Courier New"/>
              </a:rPr>
              <a:t>ON	(e.department_id = c.department_id)  WHERE	e.employee_id &lt;&gt;</a:t>
            </a:r>
            <a:r>
              <a:rPr dirty="0" sz="1100" spc="5">
                <a:latin typeface="Courier New"/>
                <a:cs typeface="Courier New"/>
              </a:rPr>
              <a:t> </a:t>
            </a:r>
            <a:r>
              <a:rPr dirty="0" sz="1100" spc="-5">
                <a:latin typeface="Courier New"/>
                <a:cs typeface="Courier New"/>
              </a:rPr>
              <a:t>c.employee_id</a:t>
            </a:r>
            <a:endParaRPr sz="1100">
              <a:latin typeface="Courier New"/>
              <a:cs typeface="Courier New"/>
            </a:endParaRPr>
          </a:p>
          <a:p>
            <a:pPr marL="74930">
              <a:lnSpc>
                <a:spcPts val="1220"/>
              </a:lnSpc>
            </a:pPr>
            <a:r>
              <a:rPr dirty="0" sz="1100" spc="-5">
                <a:latin typeface="Courier New"/>
                <a:cs typeface="Courier New"/>
              </a:rPr>
              <a:t>ORDER BY e.department_id, e.last_name,</a:t>
            </a:r>
            <a:r>
              <a:rPr dirty="0" sz="1100" spc="25">
                <a:latin typeface="Courier New"/>
                <a:cs typeface="Courier New"/>
              </a:rPr>
              <a:t> </a:t>
            </a:r>
            <a:r>
              <a:rPr dirty="0" sz="1100" spc="-5">
                <a:latin typeface="Courier New"/>
                <a:cs typeface="Courier New"/>
              </a:rPr>
              <a:t>c.last_name;</a:t>
            </a:r>
            <a:endParaRPr sz="1100">
              <a:latin typeface="Courier New"/>
              <a:cs typeface="Courier New"/>
            </a:endParaRPr>
          </a:p>
        </p:txBody>
      </p:sp>
      <p:sp>
        <p:nvSpPr>
          <p:cNvPr id="4" name="object 4"/>
          <p:cNvSpPr txBox="1"/>
          <p:nvPr/>
        </p:nvSpPr>
        <p:spPr>
          <a:xfrm>
            <a:off x="901700" y="2908045"/>
            <a:ext cx="5778500" cy="572135"/>
          </a:xfrm>
          <a:prstGeom prst="rect">
            <a:avLst/>
          </a:prstGeom>
        </p:spPr>
        <p:txBody>
          <a:bodyPr wrap="square" lIns="0" tIns="13335" rIns="0" bIns="0" rtlCol="0" vert="horz">
            <a:spAutoFit/>
          </a:bodyPr>
          <a:lstStyle/>
          <a:p>
            <a:pPr algn="just" marL="241300" marR="5080" indent="-228600">
              <a:lnSpc>
                <a:spcPct val="99400"/>
              </a:lnSpc>
              <a:spcBef>
                <a:spcPts val="105"/>
              </a:spcBef>
            </a:pPr>
            <a:r>
              <a:rPr dirty="0" sz="1200">
                <a:latin typeface="Times New Roman"/>
                <a:cs typeface="Times New Roman"/>
              </a:rPr>
              <a:t>7. The HR </a:t>
            </a:r>
            <a:r>
              <a:rPr dirty="0" sz="1200" spc="-5">
                <a:latin typeface="Times New Roman"/>
                <a:cs typeface="Times New Roman"/>
              </a:rPr>
              <a:t>department </a:t>
            </a:r>
            <a:r>
              <a:rPr dirty="0" sz="1200">
                <a:latin typeface="Times New Roman"/>
                <a:cs typeface="Times New Roman"/>
              </a:rPr>
              <a:t>needs a report </a:t>
            </a:r>
            <a:r>
              <a:rPr dirty="0" sz="1200" spc="-5">
                <a:latin typeface="Times New Roman"/>
                <a:cs typeface="Times New Roman"/>
              </a:rPr>
              <a:t>on </a:t>
            </a:r>
            <a:r>
              <a:rPr dirty="0" sz="1200">
                <a:latin typeface="Times New Roman"/>
                <a:cs typeface="Times New Roman"/>
              </a:rPr>
              <a:t>job </a:t>
            </a:r>
            <a:r>
              <a:rPr dirty="0" sz="1200" spc="-5">
                <a:latin typeface="Times New Roman"/>
                <a:cs typeface="Times New Roman"/>
              </a:rPr>
              <a:t>grades </a:t>
            </a:r>
            <a:r>
              <a:rPr dirty="0" sz="1200">
                <a:latin typeface="Times New Roman"/>
                <a:cs typeface="Times New Roman"/>
              </a:rPr>
              <a:t>and </a:t>
            </a:r>
            <a:r>
              <a:rPr dirty="0" sz="1200" spc="-5">
                <a:latin typeface="Times New Roman"/>
                <a:cs typeface="Times New Roman"/>
              </a:rPr>
              <a:t>salaries. </a:t>
            </a:r>
            <a:r>
              <a:rPr dirty="0" sz="1200">
                <a:latin typeface="Times New Roman"/>
                <a:cs typeface="Times New Roman"/>
              </a:rPr>
              <a:t>To </a:t>
            </a:r>
            <a:r>
              <a:rPr dirty="0" sz="1200" spc="-5">
                <a:latin typeface="Times New Roman"/>
                <a:cs typeface="Times New Roman"/>
              </a:rPr>
              <a:t>familiarize yourself with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JOB_GRADES</a:t>
            </a:r>
            <a:r>
              <a:rPr dirty="0" sz="1200" spc="-425">
                <a:latin typeface="Courier New"/>
                <a:cs typeface="Courier New"/>
              </a:rPr>
              <a:t> </a:t>
            </a:r>
            <a:r>
              <a:rPr dirty="0" sz="1200">
                <a:latin typeface="Times New Roman"/>
                <a:cs typeface="Times New Roman"/>
              </a:rPr>
              <a:t>table,</a:t>
            </a:r>
            <a:r>
              <a:rPr dirty="0" sz="1200" spc="-5">
                <a:latin typeface="Times New Roman"/>
                <a:cs typeface="Times New Roman"/>
              </a:rPr>
              <a:t> </a:t>
            </a:r>
            <a:r>
              <a:rPr dirty="0" sz="1200">
                <a:latin typeface="Times New Roman"/>
                <a:cs typeface="Times New Roman"/>
              </a:rPr>
              <a:t>first</a:t>
            </a:r>
            <a:r>
              <a:rPr dirty="0" sz="1200" spc="-10">
                <a:latin typeface="Times New Roman"/>
                <a:cs typeface="Times New Roman"/>
              </a:rPr>
              <a:t> </a:t>
            </a:r>
            <a:r>
              <a:rPr dirty="0" sz="1200" spc="-5">
                <a:latin typeface="Times New Roman"/>
                <a:cs typeface="Times New Roman"/>
              </a:rPr>
              <a:t>show </a:t>
            </a:r>
            <a:r>
              <a:rPr dirty="0" sz="1200">
                <a:latin typeface="Times New Roman"/>
                <a:cs typeface="Times New Roman"/>
              </a:rPr>
              <a:t>the</a:t>
            </a:r>
            <a:r>
              <a:rPr dirty="0" sz="1200" spc="-5">
                <a:latin typeface="Times New Roman"/>
                <a:cs typeface="Times New Roman"/>
              </a:rPr>
              <a:t> structure </a:t>
            </a:r>
            <a:r>
              <a:rPr dirty="0" sz="1200">
                <a:latin typeface="Times New Roman"/>
                <a:cs typeface="Times New Roman"/>
              </a:rPr>
              <a:t>of</a:t>
            </a:r>
            <a:r>
              <a:rPr dirty="0" sz="1200" spc="-10">
                <a:latin typeface="Times New Roman"/>
                <a:cs typeface="Times New Roman"/>
              </a:rPr>
              <a:t> </a:t>
            </a:r>
            <a:r>
              <a:rPr dirty="0" sz="1200">
                <a:latin typeface="Times New Roman"/>
                <a:cs typeface="Times New Roman"/>
              </a:rPr>
              <a:t>the </a:t>
            </a:r>
            <a:r>
              <a:rPr dirty="0" sz="1200" spc="-5">
                <a:latin typeface="Courier New"/>
                <a:cs typeface="Courier New"/>
              </a:rPr>
              <a:t>JOB_GRADES</a:t>
            </a:r>
            <a:r>
              <a:rPr dirty="0" sz="1200" spc="-425">
                <a:latin typeface="Courier New"/>
                <a:cs typeface="Courier New"/>
              </a:rPr>
              <a:t> </a:t>
            </a:r>
            <a:r>
              <a:rPr dirty="0" sz="1200">
                <a:latin typeface="Times New Roman"/>
                <a:cs typeface="Times New Roman"/>
              </a:rPr>
              <a:t>table. Then</a:t>
            </a:r>
            <a:r>
              <a:rPr dirty="0" sz="1200" spc="-5">
                <a:latin typeface="Times New Roman"/>
                <a:cs typeface="Times New Roman"/>
              </a:rPr>
              <a:t> create</a:t>
            </a:r>
            <a:r>
              <a:rPr dirty="0" sz="1200">
                <a:latin typeface="Times New Roman"/>
                <a:cs typeface="Times New Roman"/>
              </a:rPr>
              <a:t> a  query that displays the </a:t>
            </a:r>
            <a:r>
              <a:rPr dirty="0" sz="1200" spc="-5">
                <a:latin typeface="Times New Roman"/>
                <a:cs typeface="Times New Roman"/>
              </a:rPr>
              <a:t>name, </a:t>
            </a:r>
            <a:r>
              <a:rPr dirty="0" sz="1200">
                <a:latin typeface="Times New Roman"/>
                <a:cs typeface="Times New Roman"/>
              </a:rPr>
              <a:t>job, </a:t>
            </a:r>
            <a:r>
              <a:rPr dirty="0" sz="1200" spc="-5">
                <a:latin typeface="Times New Roman"/>
                <a:cs typeface="Times New Roman"/>
              </a:rPr>
              <a:t>department name, </a:t>
            </a:r>
            <a:r>
              <a:rPr dirty="0" sz="1200">
                <a:latin typeface="Times New Roman"/>
                <a:cs typeface="Times New Roman"/>
              </a:rPr>
              <a:t>salary, and grade for all</a:t>
            </a:r>
            <a:r>
              <a:rPr dirty="0" sz="1200" spc="15">
                <a:latin typeface="Times New Roman"/>
                <a:cs typeface="Times New Roman"/>
              </a:rPr>
              <a:t> </a:t>
            </a:r>
            <a:r>
              <a:rPr dirty="0" sz="1200" spc="-5">
                <a:latin typeface="Times New Roman"/>
                <a:cs typeface="Times New Roman"/>
              </a:rPr>
              <a:t>employees.</a:t>
            </a:r>
            <a:endParaRPr sz="1200">
              <a:latin typeface="Times New Roman"/>
              <a:cs typeface="Times New Roman"/>
            </a:endParaRPr>
          </a:p>
        </p:txBody>
      </p:sp>
      <p:sp>
        <p:nvSpPr>
          <p:cNvPr id="5" name="object 5"/>
          <p:cNvSpPr txBox="1"/>
          <p:nvPr/>
        </p:nvSpPr>
        <p:spPr>
          <a:xfrm>
            <a:off x="838962" y="3553967"/>
            <a:ext cx="6323330" cy="1304925"/>
          </a:xfrm>
          <a:prstGeom prst="rect">
            <a:avLst/>
          </a:prstGeom>
          <a:ln w="12191">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DESC JOB_GRADES</a:t>
            </a:r>
            <a:endParaRPr sz="1100">
              <a:latin typeface="Courier New"/>
              <a:cs typeface="Courier New"/>
            </a:endParaRPr>
          </a:p>
          <a:p>
            <a:pPr>
              <a:lnSpc>
                <a:spcPct val="100000"/>
              </a:lnSpc>
              <a:spcBef>
                <a:spcPts val="20"/>
              </a:spcBef>
            </a:pPr>
            <a:endParaRPr sz="1100">
              <a:latin typeface="Courier New"/>
              <a:cs typeface="Courier New"/>
            </a:endParaRPr>
          </a:p>
          <a:p>
            <a:pPr marL="661670" marR="2216150" indent="-587375">
              <a:lnSpc>
                <a:spcPts val="1250"/>
              </a:lnSpc>
            </a:pPr>
            <a:r>
              <a:rPr dirty="0" sz="1100" spc="-5">
                <a:latin typeface="Courier New"/>
                <a:cs typeface="Courier New"/>
              </a:rPr>
              <a:t>SELECT e.last_name, e.job_id, d.department_name,  e.salary, j.grade_level</a:t>
            </a:r>
            <a:endParaRPr sz="1100">
              <a:latin typeface="Courier New"/>
              <a:cs typeface="Courier New"/>
            </a:endParaRPr>
          </a:p>
          <a:p>
            <a:pPr marL="74930">
              <a:lnSpc>
                <a:spcPts val="1175"/>
              </a:lnSpc>
              <a:tabLst>
                <a:tab pos="661670" algn="l"/>
              </a:tabLst>
            </a:pPr>
            <a:r>
              <a:rPr dirty="0" sz="1100" spc="-5">
                <a:latin typeface="Courier New"/>
                <a:cs typeface="Courier New"/>
              </a:rPr>
              <a:t>FROM	employees e JOIN departments</a:t>
            </a:r>
            <a:r>
              <a:rPr dirty="0" sz="1100" spc="10">
                <a:latin typeface="Courier New"/>
                <a:cs typeface="Courier New"/>
              </a:rPr>
              <a:t> </a:t>
            </a:r>
            <a:r>
              <a:rPr dirty="0" sz="1100" spc="-5">
                <a:latin typeface="Courier New"/>
                <a:cs typeface="Courier New"/>
              </a:rPr>
              <a:t>d</a:t>
            </a:r>
            <a:endParaRPr sz="1100">
              <a:latin typeface="Courier New"/>
              <a:cs typeface="Courier New"/>
            </a:endParaRPr>
          </a:p>
          <a:p>
            <a:pPr marL="74930" marR="2719070">
              <a:lnSpc>
                <a:spcPts val="1250"/>
              </a:lnSpc>
              <a:spcBef>
                <a:spcPts val="65"/>
              </a:spcBef>
              <a:tabLst>
                <a:tab pos="661670" algn="l"/>
              </a:tabLst>
            </a:pPr>
            <a:r>
              <a:rPr dirty="0" sz="1100" spc="-5">
                <a:latin typeface="Courier New"/>
                <a:cs typeface="Courier New"/>
              </a:rPr>
              <a:t>ON	(e.department_id = d.department_id)  JOIN	job_grades j</a:t>
            </a:r>
            <a:endParaRPr sz="1100">
              <a:latin typeface="Courier New"/>
              <a:cs typeface="Courier New"/>
            </a:endParaRPr>
          </a:p>
          <a:p>
            <a:pPr marL="74930">
              <a:lnSpc>
                <a:spcPts val="1220"/>
              </a:lnSpc>
              <a:tabLst>
                <a:tab pos="577850" algn="l"/>
              </a:tabLst>
            </a:pPr>
            <a:r>
              <a:rPr dirty="0" sz="1100" spc="-5">
                <a:latin typeface="Courier New"/>
                <a:cs typeface="Courier New"/>
              </a:rPr>
              <a:t>ON	(e.salary BETWEEN j.lowest_sal AND</a:t>
            </a:r>
            <a:r>
              <a:rPr dirty="0" sz="1100" spc="25">
                <a:latin typeface="Courier New"/>
                <a:cs typeface="Courier New"/>
              </a:rPr>
              <a:t> </a:t>
            </a:r>
            <a:r>
              <a:rPr dirty="0" sz="1100" spc="-5">
                <a:latin typeface="Courier New"/>
                <a:cs typeface="Courier New"/>
              </a:rPr>
              <a:t>j.highest_sal);</a:t>
            </a:r>
            <a:endParaRPr sz="1100">
              <a:latin typeface="Courier New"/>
              <a:cs typeface="Courier New"/>
            </a:endParaRPr>
          </a:p>
        </p:txBody>
      </p:sp>
      <p:sp>
        <p:nvSpPr>
          <p:cNvPr id="6" name="object 6"/>
          <p:cNvSpPr txBox="1"/>
          <p:nvPr/>
        </p:nvSpPr>
        <p:spPr>
          <a:xfrm>
            <a:off x="901700" y="4992115"/>
            <a:ext cx="5663565" cy="88646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want an extra challenge, </a:t>
            </a:r>
            <a:r>
              <a:rPr dirty="0" sz="1200" spc="-5">
                <a:latin typeface="Times New Roman"/>
                <a:cs typeface="Times New Roman"/>
              </a:rPr>
              <a:t>complete </a:t>
            </a:r>
            <a:r>
              <a:rPr dirty="0" sz="1200">
                <a:latin typeface="Times New Roman"/>
                <a:cs typeface="Times New Roman"/>
              </a:rPr>
              <a:t>the following</a:t>
            </a:r>
            <a:r>
              <a:rPr dirty="0" sz="1200" spc="-35">
                <a:latin typeface="Times New Roman"/>
                <a:cs typeface="Times New Roman"/>
              </a:rPr>
              <a:t> </a:t>
            </a:r>
            <a:r>
              <a:rPr dirty="0" sz="1200">
                <a:latin typeface="Times New Roman"/>
                <a:cs typeface="Times New Roman"/>
              </a:rPr>
              <a:t>exercises: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241300" marR="5080" indent="-228600">
              <a:lnSpc>
                <a:spcPts val="1380"/>
              </a:lnSpc>
            </a:pPr>
            <a:r>
              <a:rPr dirty="0" sz="1200">
                <a:latin typeface="Times New Roman"/>
                <a:cs typeface="Times New Roman"/>
              </a:rPr>
              <a:t>8. The HR </a:t>
            </a:r>
            <a:r>
              <a:rPr dirty="0" sz="1200" spc="-5">
                <a:latin typeface="Times New Roman"/>
                <a:cs typeface="Times New Roman"/>
              </a:rPr>
              <a:t>department </a:t>
            </a:r>
            <a:r>
              <a:rPr dirty="0" sz="1200">
                <a:latin typeface="Times New Roman"/>
                <a:cs typeface="Times New Roman"/>
              </a:rPr>
              <a:t>wants to </a:t>
            </a:r>
            <a:r>
              <a:rPr dirty="0" sz="1200" spc="-5">
                <a:latin typeface="Times New Roman"/>
                <a:cs typeface="Times New Roman"/>
              </a:rPr>
              <a:t>determine </a:t>
            </a:r>
            <a:r>
              <a:rPr dirty="0" sz="1200">
                <a:latin typeface="Times New Roman"/>
                <a:cs typeface="Times New Roman"/>
              </a:rPr>
              <a:t>the </a:t>
            </a:r>
            <a:r>
              <a:rPr dirty="0" sz="1200" spc="-5">
                <a:latin typeface="Times New Roman"/>
                <a:cs typeface="Times New Roman"/>
              </a:rPr>
              <a:t>names </a:t>
            </a:r>
            <a:r>
              <a:rPr dirty="0" sz="1200">
                <a:latin typeface="Times New Roman"/>
                <a:cs typeface="Times New Roman"/>
              </a:rPr>
              <a:t>of all </a:t>
            </a:r>
            <a:r>
              <a:rPr dirty="0" sz="1200" spc="-5">
                <a:latin typeface="Times New Roman"/>
                <a:cs typeface="Times New Roman"/>
              </a:rPr>
              <a:t>employees </a:t>
            </a:r>
            <a:r>
              <a:rPr dirty="0" sz="1200">
                <a:latin typeface="Times New Roman"/>
                <a:cs typeface="Times New Roman"/>
              </a:rPr>
              <a:t>who were hired after  </a:t>
            </a:r>
            <a:r>
              <a:rPr dirty="0" sz="1200" spc="-5">
                <a:latin typeface="Times New Roman"/>
                <a:cs typeface="Times New Roman"/>
              </a:rPr>
              <a:t>Davies. </a:t>
            </a:r>
            <a:r>
              <a:rPr dirty="0" sz="1200">
                <a:latin typeface="Times New Roman"/>
                <a:cs typeface="Times New Roman"/>
              </a:rPr>
              <a:t>Create a query to display the </a:t>
            </a:r>
            <a:r>
              <a:rPr dirty="0" sz="1200" spc="-5">
                <a:latin typeface="Times New Roman"/>
                <a:cs typeface="Times New Roman"/>
              </a:rPr>
              <a:t>name </a:t>
            </a:r>
            <a:r>
              <a:rPr dirty="0" sz="1200">
                <a:latin typeface="Times New Roman"/>
                <a:cs typeface="Times New Roman"/>
              </a:rPr>
              <a:t>and hire date of any </a:t>
            </a:r>
            <a:r>
              <a:rPr dirty="0" sz="1200" spc="-5">
                <a:latin typeface="Times New Roman"/>
                <a:cs typeface="Times New Roman"/>
              </a:rPr>
              <a:t>employee </a:t>
            </a:r>
            <a:r>
              <a:rPr dirty="0" sz="1200">
                <a:latin typeface="Times New Roman"/>
                <a:cs typeface="Times New Roman"/>
              </a:rPr>
              <a:t>hired after  </a:t>
            </a:r>
            <a:r>
              <a:rPr dirty="0" sz="1200" spc="-5">
                <a:latin typeface="Times New Roman"/>
                <a:cs typeface="Times New Roman"/>
              </a:rPr>
              <a:t>employee </a:t>
            </a:r>
            <a:r>
              <a:rPr dirty="0" sz="1200">
                <a:latin typeface="Times New Roman"/>
                <a:cs typeface="Times New Roman"/>
              </a:rPr>
              <a:t>Davies.</a:t>
            </a:r>
            <a:endParaRPr sz="1200">
              <a:latin typeface="Times New Roman"/>
              <a:cs typeface="Times New Roman"/>
            </a:endParaRPr>
          </a:p>
        </p:txBody>
      </p:sp>
      <p:sp>
        <p:nvSpPr>
          <p:cNvPr id="7" name="object 7"/>
          <p:cNvSpPr txBox="1"/>
          <p:nvPr/>
        </p:nvSpPr>
        <p:spPr>
          <a:xfrm>
            <a:off x="838962" y="5952744"/>
            <a:ext cx="6323330" cy="672465"/>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e.last_name,</a:t>
            </a:r>
            <a:r>
              <a:rPr dirty="0" sz="1100" spc="5">
                <a:latin typeface="Courier New"/>
                <a:cs typeface="Courier New"/>
              </a:rPr>
              <a:t> </a:t>
            </a:r>
            <a:r>
              <a:rPr dirty="0" sz="1100" spc="-5">
                <a:latin typeface="Courier New"/>
                <a:cs typeface="Courier New"/>
              </a:rPr>
              <a:t>e.hire_date</a:t>
            </a:r>
            <a:endParaRPr sz="1100">
              <a:latin typeface="Courier New"/>
              <a:cs typeface="Courier New"/>
            </a:endParaRPr>
          </a:p>
          <a:p>
            <a:pPr marL="74930" marR="2887345">
              <a:lnSpc>
                <a:spcPct val="95000"/>
              </a:lnSpc>
              <a:spcBef>
                <a:spcPts val="25"/>
              </a:spcBef>
              <a:tabLst>
                <a:tab pos="661670" algn="l"/>
              </a:tabLst>
            </a:pPr>
            <a:r>
              <a:rPr dirty="0" sz="1100" spc="-5">
                <a:latin typeface="Courier New"/>
                <a:cs typeface="Courier New"/>
              </a:rPr>
              <a:t>FROM	employees e JOIN employees davies  ON	(davies.last_name = 'Davies')  WHERE	davies.hire_date &lt;</a:t>
            </a:r>
            <a:r>
              <a:rPr dirty="0" sz="1100" spc="5">
                <a:latin typeface="Courier New"/>
                <a:cs typeface="Courier New"/>
              </a:rPr>
              <a:t> </a:t>
            </a:r>
            <a:r>
              <a:rPr dirty="0" sz="1100" spc="-5">
                <a:latin typeface="Courier New"/>
                <a:cs typeface="Courier New"/>
              </a:rPr>
              <a:t>e.hire_date;</a:t>
            </a:r>
            <a:endParaRPr sz="1100">
              <a:latin typeface="Courier New"/>
              <a:cs typeface="Courier New"/>
            </a:endParaRPr>
          </a:p>
        </p:txBody>
      </p:sp>
      <p:sp>
        <p:nvSpPr>
          <p:cNvPr id="8" name="object 8"/>
          <p:cNvSpPr txBox="1"/>
          <p:nvPr/>
        </p:nvSpPr>
        <p:spPr>
          <a:xfrm>
            <a:off x="901700" y="6781290"/>
            <a:ext cx="5907405" cy="825500"/>
          </a:xfrm>
          <a:prstGeom prst="rect">
            <a:avLst/>
          </a:prstGeom>
        </p:spPr>
        <p:txBody>
          <a:bodyPr wrap="square" lIns="0" tIns="17145" rIns="0" bIns="0" rtlCol="0" vert="horz">
            <a:spAutoFit/>
          </a:bodyPr>
          <a:lstStyle/>
          <a:p>
            <a:pPr marL="241300" marR="5080" indent="-228600">
              <a:lnSpc>
                <a:spcPct val="97300"/>
              </a:lnSpc>
              <a:spcBef>
                <a:spcPts val="135"/>
              </a:spcBef>
            </a:pPr>
            <a:r>
              <a:rPr dirty="0" sz="1200">
                <a:latin typeface="Times New Roman"/>
                <a:cs typeface="Times New Roman"/>
              </a:rPr>
              <a:t>9. The HR </a:t>
            </a:r>
            <a:r>
              <a:rPr dirty="0" sz="1200" spc="-5">
                <a:latin typeface="Times New Roman"/>
                <a:cs typeface="Times New Roman"/>
              </a:rPr>
              <a:t>department </a:t>
            </a:r>
            <a:r>
              <a:rPr dirty="0" sz="1200">
                <a:latin typeface="Times New Roman"/>
                <a:cs typeface="Times New Roman"/>
              </a:rPr>
              <a:t>needs to find the </a:t>
            </a:r>
            <a:r>
              <a:rPr dirty="0" sz="1200" spc="-5">
                <a:latin typeface="Times New Roman"/>
                <a:cs typeface="Times New Roman"/>
              </a:rPr>
              <a:t>names and </a:t>
            </a:r>
            <a:r>
              <a:rPr dirty="0" sz="1200">
                <a:latin typeface="Times New Roman"/>
                <a:cs typeface="Times New Roman"/>
              </a:rPr>
              <a:t>hire dates </a:t>
            </a:r>
            <a:r>
              <a:rPr dirty="0" sz="1200" spc="-10">
                <a:latin typeface="Times New Roman"/>
                <a:cs typeface="Times New Roman"/>
              </a:rPr>
              <a:t>for </a:t>
            </a:r>
            <a:r>
              <a:rPr dirty="0" sz="1200">
                <a:latin typeface="Times New Roman"/>
                <a:cs typeface="Times New Roman"/>
              </a:rPr>
              <a:t>all </a:t>
            </a:r>
            <a:r>
              <a:rPr dirty="0" sz="1200" spc="-5">
                <a:latin typeface="Times New Roman"/>
                <a:cs typeface="Times New Roman"/>
              </a:rPr>
              <a:t>employees </a:t>
            </a:r>
            <a:r>
              <a:rPr dirty="0" sz="1200">
                <a:latin typeface="Times New Roman"/>
                <a:cs typeface="Times New Roman"/>
              </a:rPr>
              <a:t>who were hired  before their </a:t>
            </a:r>
            <a:r>
              <a:rPr dirty="0" sz="1200" spc="-5">
                <a:latin typeface="Times New Roman"/>
                <a:cs typeface="Times New Roman"/>
              </a:rPr>
              <a:t>managers, </a:t>
            </a:r>
            <a:r>
              <a:rPr dirty="0" sz="1200">
                <a:latin typeface="Times New Roman"/>
                <a:cs typeface="Times New Roman"/>
              </a:rPr>
              <a:t>along with their </a:t>
            </a:r>
            <a:r>
              <a:rPr dirty="0" sz="1200" spc="-5">
                <a:latin typeface="Times New Roman"/>
                <a:cs typeface="Times New Roman"/>
              </a:rPr>
              <a:t>managers’ names </a:t>
            </a:r>
            <a:r>
              <a:rPr dirty="0" sz="1200">
                <a:latin typeface="Times New Roman"/>
                <a:cs typeface="Times New Roman"/>
              </a:rPr>
              <a:t>and hire dates. </a:t>
            </a:r>
            <a:r>
              <a:rPr dirty="0" sz="1200" spc="-5">
                <a:latin typeface="Times New Roman"/>
                <a:cs typeface="Times New Roman"/>
              </a:rPr>
              <a:t>Save </a:t>
            </a:r>
            <a:r>
              <a:rPr dirty="0" sz="1200">
                <a:latin typeface="Times New Roman"/>
                <a:cs typeface="Times New Roman"/>
              </a:rPr>
              <a:t>the script to a  file </a:t>
            </a:r>
            <a:r>
              <a:rPr dirty="0" sz="1200" spc="-5">
                <a:latin typeface="Times New Roman"/>
                <a:cs typeface="Times New Roman"/>
              </a:rPr>
              <a:t>named </a:t>
            </a:r>
            <a:r>
              <a:rPr dirty="0" sz="1200" spc="-5">
                <a:latin typeface="Courier New"/>
                <a:cs typeface="Courier New"/>
              </a:rPr>
              <a:t>lab_05_09.sql</a:t>
            </a:r>
            <a:r>
              <a:rPr dirty="0" sz="1200" spc="-5">
                <a:latin typeface="Times New Roman"/>
                <a:cs typeface="Times New Roman"/>
              </a:rPr>
              <a:t>.</a:t>
            </a:r>
            <a:endParaRPr sz="1200">
              <a:latin typeface="Times New Roman"/>
              <a:cs typeface="Times New Roman"/>
            </a:endParaRPr>
          </a:p>
          <a:p>
            <a:pPr marL="12700">
              <a:lnSpc>
                <a:spcPct val="100000"/>
              </a:lnSpc>
              <a:spcBef>
                <a:spcPts val="740"/>
              </a:spcBef>
            </a:pPr>
            <a:r>
              <a:rPr dirty="0" sz="1100" spc="-5">
                <a:latin typeface="Courier New"/>
                <a:cs typeface="Courier New"/>
              </a:rPr>
              <a:t>SELECT w.last_name, w.hire_date, m.last_name,</a:t>
            </a:r>
            <a:r>
              <a:rPr dirty="0" sz="1100" spc="35">
                <a:latin typeface="Courier New"/>
                <a:cs typeface="Courier New"/>
              </a:rPr>
              <a:t> </a:t>
            </a:r>
            <a:r>
              <a:rPr dirty="0" sz="1100" spc="-5">
                <a:latin typeface="Courier New"/>
                <a:cs typeface="Courier New"/>
              </a:rPr>
              <a:t>m.hire_date</a:t>
            </a:r>
            <a:endParaRPr sz="1100">
              <a:latin typeface="Courier New"/>
              <a:cs typeface="Courier New"/>
            </a:endParaRPr>
          </a:p>
        </p:txBody>
      </p:sp>
      <p:sp>
        <p:nvSpPr>
          <p:cNvPr id="9" name="object 9"/>
          <p:cNvSpPr/>
          <p:nvPr/>
        </p:nvSpPr>
        <p:spPr>
          <a:xfrm>
            <a:off x="832866" y="7420356"/>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10" name="object 10"/>
          <p:cNvSpPr txBox="1"/>
          <p:nvPr/>
        </p:nvSpPr>
        <p:spPr>
          <a:xfrm>
            <a:off x="914400" y="7571485"/>
            <a:ext cx="3030855" cy="511809"/>
          </a:xfrm>
          <a:prstGeom prst="rect">
            <a:avLst/>
          </a:prstGeom>
        </p:spPr>
        <p:txBody>
          <a:bodyPr wrap="square" lIns="0" tIns="20320" rIns="0" bIns="0" rtlCol="0" vert="horz">
            <a:spAutoFit/>
          </a:bodyPr>
          <a:lstStyle/>
          <a:p>
            <a:pPr marR="5080">
              <a:lnSpc>
                <a:spcPct val="95000"/>
              </a:lnSpc>
              <a:spcBef>
                <a:spcPts val="160"/>
              </a:spcBef>
              <a:tabLst>
                <a:tab pos="502284" algn="l"/>
                <a:tab pos="586105" algn="l"/>
              </a:tabLst>
            </a:pPr>
            <a:r>
              <a:rPr dirty="0" sz="1100" spc="-5">
                <a:latin typeface="Courier New"/>
                <a:cs typeface="Courier New"/>
              </a:rPr>
              <a:t>FROM		employees w JOIN employees m  ON	(w.manager_id = m.employee_id)  WHERE</a:t>
            </a:r>
            <a:endParaRPr sz="1100">
              <a:latin typeface="Courier New"/>
              <a:cs typeface="Courier New"/>
            </a:endParaRPr>
          </a:p>
        </p:txBody>
      </p:sp>
      <p:sp>
        <p:nvSpPr>
          <p:cNvPr id="11" name="object 11"/>
          <p:cNvSpPr txBox="1"/>
          <p:nvPr/>
        </p:nvSpPr>
        <p:spPr>
          <a:xfrm>
            <a:off x="1668789" y="7890002"/>
            <a:ext cx="2276475" cy="193040"/>
          </a:xfrm>
          <a:prstGeom prst="rect">
            <a:avLst/>
          </a:prstGeom>
        </p:spPr>
        <p:txBody>
          <a:bodyPr wrap="square" lIns="0" tIns="12065" rIns="0" bIns="0" rtlCol="0" vert="horz">
            <a:spAutoFit/>
          </a:bodyPr>
          <a:lstStyle/>
          <a:p>
            <a:pPr>
              <a:lnSpc>
                <a:spcPct val="100000"/>
              </a:lnSpc>
              <a:spcBef>
                <a:spcPts val="95"/>
              </a:spcBef>
              <a:tabLst>
                <a:tab pos="1256665" algn="l"/>
              </a:tabLst>
            </a:pPr>
            <a:r>
              <a:rPr dirty="0" sz="1100" spc="-5">
                <a:latin typeface="Courier New"/>
                <a:cs typeface="Courier New"/>
              </a:rPr>
              <a:t>w.hire_date</a:t>
            </a:r>
            <a:r>
              <a:rPr dirty="0" sz="1100" spc="20">
                <a:latin typeface="Courier New"/>
                <a:cs typeface="Courier New"/>
              </a:rPr>
              <a:t> </a:t>
            </a:r>
            <a:r>
              <a:rPr dirty="0" sz="1100" spc="-5">
                <a:latin typeface="Courier New"/>
                <a:cs typeface="Courier New"/>
              </a:rPr>
              <a:t>&lt;	m.hire_date;</a:t>
            </a:r>
            <a:endParaRPr sz="1100">
              <a:latin typeface="Courier New"/>
              <a:cs typeface="Courier New"/>
            </a:endParaRPr>
          </a:p>
        </p:txBody>
      </p:sp>
      <p:sp>
        <p:nvSpPr>
          <p:cNvPr id="12" name="object 12"/>
          <p:cNvSpPr/>
          <p:nvPr/>
        </p:nvSpPr>
        <p:spPr>
          <a:xfrm>
            <a:off x="832853" y="7420368"/>
            <a:ext cx="6335395" cy="684530"/>
          </a:xfrm>
          <a:custGeom>
            <a:avLst/>
            <a:gdLst/>
            <a:ahLst/>
            <a:cxnLst/>
            <a:rect l="l" t="t" r="r" b="b"/>
            <a:pathLst>
              <a:path w="6335395" h="684529">
                <a:moveTo>
                  <a:pt x="6335281" y="672071"/>
                </a:moveTo>
                <a:lnTo>
                  <a:pt x="6335268" y="0"/>
                </a:lnTo>
                <a:lnTo>
                  <a:pt x="6323089" y="0"/>
                </a:lnTo>
                <a:lnTo>
                  <a:pt x="6323089" y="672071"/>
                </a:lnTo>
                <a:lnTo>
                  <a:pt x="12204" y="672071"/>
                </a:lnTo>
                <a:lnTo>
                  <a:pt x="12204" y="0"/>
                </a:lnTo>
                <a:lnTo>
                  <a:pt x="0" y="0"/>
                </a:lnTo>
                <a:lnTo>
                  <a:pt x="0" y="684263"/>
                </a:lnTo>
                <a:lnTo>
                  <a:pt x="12204" y="684263"/>
                </a:lnTo>
                <a:lnTo>
                  <a:pt x="6323089" y="684263"/>
                </a:lnTo>
                <a:lnTo>
                  <a:pt x="6335268" y="684263"/>
                </a:lnTo>
                <a:lnTo>
                  <a:pt x="6335281" y="672071"/>
                </a:lnTo>
                <a:close/>
              </a:path>
            </a:pathLst>
          </a:custGeom>
          <a:solidFill>
            <a:srgbClr val="000000"/>
          </a:solidFill>
        </p:spPr>
        <p:txBody>
          <a:bodyPr wrap="square" lIns="0" tIns="0" rIns="0" bIns="0" rtlCol="0"/>
          <a:lstStyle/>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4" name="object 14"/>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7</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Objectives</a:t>
            </a:r>
            <a:endParaRPr sz="1850">
              <a:latin typeface="Arial"/>
              <a:cs typeface="Arial"/>
            </a:endParaRPr>
          </a:p>
          <a:p>
            <a:pPr>
              <a:lnSpc>
                <a:spcPct val="100000"/>
              </a:lnSpc>
              <a:spcBef>
                <a:spcPts val="45"/>
              </a:spcBef>
            </a:pPr>
            <a:endParaRPr sz="2950">
              <a:latin typeface="Arial"/>
              <a:cs typeface="Arial"/>
            </a:endParaRPr>
          </a:p>
          <a:p>
            <a:pPr marL="446405" marR="1018540">
              <a:lnSpc>
                <a:spcPct val="101600"/>
              </a:lnSpc>
            </a:pPr>
            <a:r>
              <a:rPr dirty="0" sz="1550" spc="5">
                <a:latin typeface="Arial"/>
                <a:cs typeface="Arial"/>
              </a:rPr>
              <a:t>After </a:t>
            </a:r>
            <a:r>
              <a:rPr dirty="0" sz="1550" spc="10">
                <a:latin typeface="Arial"/>
                <a:cs typeface="Arial"/>
              </a:rPr>
              <a:t>completing </a:t>
            </a:r>
            <a:r>
              <a:rPr dirty="0" sz="1550" spc="5">
                <a:latin typeface="Arial"/>
                <a:cs typeface="Arial"/>
              </a:rPr>
              <a:t>this </a:t>
            </a:r>
            <a:r>
              <a:rPr dirty="0" sz="1550" spc="10">
                <a:latin typeface="Arial"/>
                <a:cs typeface="Arial"/>
              </a:rPr>
              <a:t>lesson, you should be able </a:t>
            </a:r>
            <a:r>
              <a:rPr dirty="0" sz="1550" spc="5">
                <a:latin typeface="Arial"/>
                <a:cs typeface="Arial"/>
              </a:rPr>
              <a:t>to </a:t>
            </a:r>
            <a:r>
              <a:rPr dirty="0" sz="1550" spc="10">
                <a:latin typeface="Arial"/>
                <a:cs typeface="Arial"/>
              </a:rPr>
              <a:t>do the  </a:t>
            </a:r>
            <a:r>
              <a:rPr dirty="0" sz="1550" spc="5">
                <a:latin typeface="Arial"/>
                <a:cs typeface="Arial"/>
              </a:rPr>
              <a:t>following:</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Categorize the main database</a:t>
            </a:r>
            <a:r>
              <a:rPr dirty="0" sz="1550" spc="-20">
                <a:latin typeface="Arial"/>
                <a:cs typeface="Arial"/>
              </a:rPr>
              <a:t> </a:t>
            </a:r>
            <a:r>
              <a:rPr dirty="0" sz="1550" spc="10">
                <a:latin typeface="Arial"/>
                <a:cs typeface="Arial"/>
              </a:rPr>
              <a:t>objects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Review the </a:t>
            </a:r>
            <a:r>
              <a:rPr dirty="0" sz="1550" spc="5">
                <a:latin typeface="Arial"/>
                <a:cs typeface="Arial"/>
              </a:rPr>
              <a:t>table</a:t>
            </a:r>
            <a:r>
              <a:rPr dirty="0" sz="1550" spc="-10">
                <a:latin typeface="Arial"/>
                <a:cs typeface="Arial"/>
              </a:rPr>
              <a:t> </a:t>
            </a:r>
            <a:r>
              <a:rPr dirty="0" sz="1550" spc="5">
                <a:latin typeface="Arial"/>
                <a:cs typeface="Arial"/>
              </a:rPr>
              <a:t>structure</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5">
                <a:latin typeface="Arial"/>
                <a:cs typeface="Arial"/>
              </a:rPr>
              <a:t>List </a:t>
            </a:r>
            <a:r>
              <a:rPr dirty="0" sz="1550" spc="10">
                <a:latin typeface="Arial"/>
                <a:cs typeface="Arial"/>
              </a:rPr>
              <a:t>the data types </a:t>
            </a:r>
            <a:r>
              <a:rPr dirty="0" sz="1550" spc="5">
                <a:latin typeface="Arial"/>
                <a:cs typeface="Arial"/>
              </a:rPr>
              <a:t>that </a:t>
            </a:r>
            <a:r>
              <a:rPr dirty="0" sz="1550" spc="10">
                <a:latin typeface="Arial"/>
                <a:cs typeface="Arial"/>
              </a:rPr>
              <a:t>are </a:t>
            </a:r>
            <a:r>
              <a:rPr dirty="0" sz="1550" spc="5">
                <a:latin typeface="Arial"/>
                <a:cs typeface="Arial"/>
              </a:rPr>
              <a:t>available for</a:t>
            </a:r>
            <a:r>
              <a:rPr dirty="0" sz="1550" spc="-15">
                <a:latin typeface="Arial"/>
                <a:cs typeface="Arial"/>
              </a:rPr>
              <a:t> </a:t>
            </a:r>
            <a:r>
              <a:rPr dirty="0" sz="1550" spc="10">
                <a:latin typeface="Arial"/>
                <a:cs typeface="Arial"/>
              </a:rPr>
              <a:t>columns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Create a simple</a:t>
            </a:r>
            <a:r>
              <a:rPr dirty="0" sz="1550" spc="-10">
                <a:latin typeface="Arial"/>
                <a:cs typeface="Arial"/>
              </a:rPr>
              <a:t> </a:t>
            </a:r>
            <a:r>
              <a:rPr dirty="0" sz="1550" spc="5">
                <a:latin typeface="Arial"/>
                <a:cs typeface="Arial"/>
              </a:rPr>
              <a:t>table</a:t>
            </a:r>
            <a:endParaRPr sz="1550">
              <a:latin typeface="Arial"/>
              <a:cs typeface="Arial"/>
            </a:endParaRPr>
          </a:p>
          <a:p>
            <a:pPr marL="857250" marR="806450" indent="-329565">
              <a:lnSpc>
                <a:spcPct val="101299"/>
              </a:lnSpc>
              <a:spcBef>
                <a:spcPts val="375"/>
              </a:spcBef>
              <a:buClr>
                <a:srgbClr val="FF0000"/>
              </a:buClr>
              <a:buChar char="•"/>
              <a:tabLst>
                <a:tab pos="856615" algn="l"/>
                <a:tab pos="857885" algn="l"/>
              </a:tabLst>
            </a:pPr>
            <a:r>
              <a:rPr dirty="0" sz="1550" spc="10">
                <a:latin typeface="Arial"/>
                <a:cs typeface="Arial"/>
              </a:rPr>
              <a:t>Explain how </a:t>
            </a:r>
            <a:r>
              <a:rPr dirty="0" sz="1550" spc="5">
                <a:latin typeface="Arial"/>
                <a:cs typeface="Arial"/>
              </a:rPr>
              <a:t>constraints </a:t>
            </a:r>
            <a:r>
              <a:rPr dirty="0" sz="1550" spc="10">
                <a:latin typeface="Arial"/>
                <a:cs typeface="Arial"/>
              </a:rPr>
              <a:t>are </a:t>
            </a:r>
            <a:r>
              <a:rPr dirty="0" sz="1550" spc="5">
                <a:latin typeface="Arial"/>
                <a:cs typeface="Arial"/>
              </a:rPr>
              <a:t>created at </a:t>
            </a:r>
            <a:r>
              <a:rPr dirty="0" sz="1550" spc="10">
                <a:latin typeface="Arial"/>
                <a:cs typeface="Arial"/>
              </a:rPr>
              <a:t>the time </a:t>
            </a:r>
            <a:r>
              <a:rPr dirty="0" sz="1550" spc="5">
                <a:latin typeface="Arial"/>
                <a:cs typeface="Arial"/>
              </a:rPr>
              <a:t>of table  creation</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Describe how schema objects</a:t>
            </a:r>
            <a:r>
              <a:rPr dirty="0" sz="1550" spc="-15">
                <a:latin typeface="Arial"/>
                <a:cs typeface="Arial"/>
              </a:rPr>
              <a:t> </a:t>
            </a:r>
            <a:r>
              <a:rPr dirty="0" sz="1550" spc="10">
                <a:latin typeface="Arial"/>
                <a:cs typeface="Arial"/>
              </a:rPr>
              <a:t>work</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25"/>
              </a:spcBef>
            </a:pPr>
            <a:endParaRPr sz="19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r>
              <a:rPr dirty="0" baseline="-30092" sz="1800" spc="-157" b="1">
                <a:latin typeface="Arial"/>
                <a:cs typeface="Arial"/>
              </a:rPr>
              <a:t>2</a:t>
            </a:r>
            <a:r>
              <a:rPr dirty="0" sz="800" spc="-105"/>
              <a:t>il.</a:t>
            </a:r>
            <a:r>
              <a:rPr dirty="0" sz="800" spc="-200"/>
              <a:t> </a:t>
            </a:r>
            <a:r>
              <a:rPr dirty="0" sz="800" spc="-15"/>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552565" cy="130429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Objectives</a:t>
            </a:r>
            <a:endParaRPr sz="1300">
              <a:latin typeface="Arial"/>
              <a:cs typeface="Arial"/>
            </a:endParaRPr>
          </a:p>
          <a:p>
            <a:pPr marL="136525" marR="5080">
              <a:lnSpc>
                <a:spcPct val="100000"/>
              </a:lnSpc>
              <a:spcBef>
                <a:spcPts val="359"/>
              </a:spcBef>
            </a:pPr>
            <a:r>
              <a:rPr dirty="0" sz="1300">
                <a:latin typeface="Times New Roman"/>
                <a:cs typeface="Times New Roman"/>
              </a:rPr>
              <a:t>In this lesson, you </a:t>
            </a:r>
            <a:r>
              <a:rPr dirty="0" sz="1300" spc="-5">
                <a:latin typeface="Times New Roman"/>
                <a:cs typeface="Times New Roman"/>
              </a:rPr>
              <a:t>are </a:t>
            </a:r>
            <a:r>
              <a:rPr dirty="0" sz="1300">
                <a:latin typeface="Times New Roman"/>
                <a:cs typeface="Times New Roman"/>
              </a:rPr>
              <a:t>introduced to the data definition language (DDL) </a:t>
            </a:r>
            <a:r>
              <a:rPr dirty="0" sz="1300" spc="-5">
                <a:latin typeface="Times New Roman"/>
                <a:cs typeface="Times New Roman"/>
              </a:rPr>
              <a:t>statements. You </a:t>
            </a:r>
            <a:r>
              <a:rPr dirty="0" sz="1300">
                <a:latin typeface="Times New Roman"/>
                <a:cs typeface="Times New Roman"/>
              </a:rPr>
              <a:t>are  taught the basics of how to create </a:t>
            </a:r>
            <a:r>
              <a:rPr dirty="0" sz="1300" spc="-5">
                <a:latin typeface="Times New Roman"/>
                <a:cs typeface="Times New Roman"/>
              </a:rPr>
              <a:t>simple </a:t>
            </a:r>
            <a:r>
              <a:rPr dirty="0" sz="1300">
                <a:latin typeface="Times New Roman"/>
                <a:cs typeface="Times New Roman"/>
              </a:rPr>
              <a:t>tables, alter </a:t>
            </a:r>
            <a:r>
              <a:rPr dirty="0" sz="1300" spc="-5">
                <a:latin typeface="Times New Roman"/>
                <a:cs typeface="Times New Roman"/>
              </a:rPr>
              <a:t>them, and </a:t>
            </a:r>
            <a:r>
              <a:rPr dirty="0" sz="1300">
                <a:latin typeface="Times New Roman"/>
                <a:cs typeface="Times New Roman"/>
              </a:rPr>
              <a:t>remove them. The data types  available in </a:t>
            </a:r>
            <a:r>
              <a:rPr dirty="0" sz="1300" spc="-5">
                <a:latin typeface="Times New Roman"/>
                <a:cs typeface="Times New Roman"/>
              </a:rPr>
              <a:t>DDL </a:t>
            </a:r>
            <a:r>
              <a:rPr dirty="0" sz="1300">
                <a:latin typeface="Times New Roman"/>
                <a:cs typeface="Times New Roman"/>
              </a:rPr>
              <a:t>are shown, and schema concepts are introduced. Constraints are tied into this  lesson. Exception messages that are generated from violating </a:t>
            </a:r>
            <a:r>
              <a:rPr dirty="0" sz="1300" spc="-5">
                <a:latin typeface="Times New Roman"/>
                <a:cs typeface="Times New Roman"/>
              </a:rPr>
              <a:t>constraints </a:t>
            </a:r>
            <a:r>
              <a:rPr dirty="0" sz="1300">
                <a:latin typeface="Times New Roman"/>
                <a:cs typeface="Times New Roman"/>
              </a:rPr>
              <a:t>during </a:t>
            </a:r>
            <a:r>
              <a:rPr dirty="0" sz="1300" spc="-5">
                <a:latin typeface="Times New Roman"/>
                <a:cs typeface="Times New Roman"/>
              </a:rPr>
              <a:t>DML </a:t>
            </a:r>
            <a:r>
              <a:rPr dirty="0" sz="1300">
                <a:latin typeface="Times New Roman"/>
                <a:cs typeface="Times New Roman"/>
              </a:rPr>
              <a:t>are </a:t>
            </a:r>
            <a:r>
              <a:rPr dirty="0" sz="1300" spc="-5">
                <a:latin typeface="Times New Roman"/>
                <a:cs typeface="Times New Roman"/>
              </a:rPr>
              <a:t>shown  </a:t>
            </a:r>
            <a:r>
              <a:rPr dirty="0" sz="1300">
                <a:latin typeface="Times New Roman"/>
                <a:cs typeface="Times New Roman"/>
              </a:rPr>
              <a:t>and</a:t>
            </a:r>
            <a:r>
              <a:rPr dirty="0" sz="1300" spc="-5">
                <a:latin typeface="Times New Roman"/>
                <a:cs typeface="Times New Roman"/>
              </a:rPr>
              <a:t> </a:t>
            </a:r>
            <a:r>
              <a:rPr dirty="0" sz="1300">
                <a:latin typeface="Times New Roman"/>
                <a:cs typeface="Times New Roman"/>
              </a:rPr>
              <a:t>explained.</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8</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95010" cy="10655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a:t>
            </a:r>
            <a:endParaRPr sz="1200">
              <a:latin typeface="Arial"/>
              <a:cs typeface="Arial"/>
            </a:endParaRPr>
          </a:p>
          <a:p>
            <a:pPr>
              <a:lnSpc>
                <a:spcPct val="100000"/>
              </a:lnSpc>
              <a:spcBef>
                <a:spcPts val="20"/>
              </a:spcBef>
            </a:pPr>
            <a:endParaRPr sz="1000">
              <a:latin typeface="Arial"/>
              <a:cs typeface="Arial"/>
            </a:endParaRPr>
          </a:p>
          <a:p>
            <a:pPr marL="241300" marR="5080" indent="-228600">
              <a:lnSpc>
                <a:spcPct val="96800"/>
              </a:lnSpc>
              <a:spcBef>
                <a:spcPts val="5"/>
              </a:spcBef>
            </a:pPr>
            <a:r>
              <a:rPr dirty="0" sz="1200">
                <a:latin typeface="Times New Roman"/>
                <a:cs typeface="Times New Roman"/>
              </a:rPr>
              <a:t>1. The HR </a:t>
            </a:r>
            <a:r>
              <a:rPr dirty="0" sz="1200" spc="-5">
                <a:latin typeface="Times New Roman"/>
                <a:cs typeface="Times New Roman"/>
              </a:rPr>
              <a:t>department </a:t>
            </a:r>
            <a:r>
              <a:rPr dirty="0" sz="1200">
                <a:latin typeface="Times New Roman"/>
                <a:cs typeface="Times New Roman"/>
              </a:rPr>
              <a:t>needs a query that </a:t>
            </a:r>
            <a:r>
              <a:rPr dirty="0" sz="1200" spc="-5">
                <a:latin typeface="Times New Roman"/>
                <a:cs typeface="Times New Roman"/>
              </a:rPr>
              <a:t>prompts </a:t>
            </a:r>
            <a:r>
              <a:rPr dirty="0" sz="1200">
                <a:latin typeface="Times New Roman"/>
                <a:cs typeface="Times New Roman"/>
              </a:rPr>
              <a:t>the user for an </a:t>
            </a:r>
            <a:r>
              <a:rPr dirty="0" sz="1200" spc="-5">
                <a:latin typeface="Times New Roman"/>
                <a:cs typeface="Times New Roman"/>
              </a:rPr>
              <a:t>employee </a:t>
            </a:r>
            <a:r>
              <a:rPr dirty="0" sz="1200">
                <a:latin typeface="Times New Roman"/>
                <a:cs typeface="Times New Roman"/>
              </a:rPr>
              <a:t>last </a:t>
            </a:r>
            <a:r>
              <a:rPr dirty="0" sz="1200" spc="-5">
                <a:latin typeface="Times New Roman"/>
                <a:cs typeface="Times New Roman"/>
              </a:rPr>
              <a:t>name. </a:t>
            </a:r>
            <a:r>
              <a:rPr dirty="0" sz="1200">
                <a:latin typeface="Times New Roman"/>
                <a:cs typeface="Times New Roman"/>
              </a:rPr>
              <a:t>The  query then displays the last </a:t>
            </a:r>
            <a:r>
              <a:rPr dirty="0" sz="1200" spc="-5">
                <a:latin typeface="Times New Roman"/>
                <a:cs typeface="Times New Roman"/>
              </a:rPr>
              <a:t>name </a:t>
            </a:r>
            <a:r>
              <a:rPr dirty="0" sz="1200">
                <a:latin typeface="Times New Roman"/>
                <a:cs typeface="Times New Roman"/>
              </a:rPr>
              <a:t>and hire </a:t>
            </a:r>
            <a:r>
              <a:rPr dirty="0" sz="1200" spc="-5">
                <a:latin typeface="Times New Roman"/>
                <a:cs typeface="Times New Roman"/>
              </a:rPr>
              <a:t>date </a:t>
            </a:r>
            <a:r>
              <a:rPr dirty="0" sz="1200">
                <a:latin typeface="Times New Roman"/>
                <a:cs typeface="Times New Roman"/>
              </a:rPr>
              <a:t>of any </a:t>
            </a:r>
            <a:r>
              <a:rPr dirty="0" sz="1200" spc="-5">
                <a:latin typeface="Times New Roman"/>
                <a:cs typeface="Times New Roman"/>
              </a:rPr>
              <a:t>employee </a:t>
            </a:r>
            <a:r>
              <a:rPr dirty="0" sz="1200">
                <a:latin typeface="Times New Roman"/>
                <a:cs typeface="Times New Roman"/>
              </a:rPr>
              <a:t>in the </a:t>
            </a:r>
            <a:r>
              <a:rPr dirty="0" sz="1200" spc="-5">
                <a:latin typeface="Times New Roman"/>
                <a:cs typeface="Times New Roman"/>
              </a:rPr>
              <a:t>same </a:t>
            </a:r>
            <a:r>
              <a:rPr dirty="0" sz="1200">
                <a:latin typeface="Times New Roman"/>
                <a:cs typeface="Times New Roman"/>
              </a:rPr>
              <a:t>department as  the </a:t>
            </a:r>
            <a:r>
              <a:rPr dirty="0" sz="1200" spc="-5">
                <a:latin typeface="Times New Roman"/>
                <a:cs typeface="Times New Roman"/>
              </a:rPr>
              <a:t>employee </a:t>
            </a:r>
            <a:r>
              <a:rPr dirty="0" sz="1200">
                <a:latin typeface="Times New Roman"/>
                <a:cs typeface="Times New Roman"/>
              </a:rPr>
              <a:t>whose </a:t>
            </a:r>
            <a:r>
              <a:rPr dirty="0" sz="1200" spc="-5">
                <a:latin typeface="Times New Roman"/>
                <a:cs typeface="Times New Roman"/>
              </a:rPr>
              <a:t>name </a:t>
            </a:r>
            <a:r>
              <a:rPr dirty="0" sz="1200">
                <a:latin typeface="Times New Roman"/>
                <a:cs typeface="Times New Roman"/>
              </a:rPr>
              <a:t>the user supplies (excluding that </a:t>
            </a:r>
            <a:r>
              <a:rPr dirty="0" sz="1200" spc="-5">
                <a:latin typeface="Times New Roman"/>
                <a:cs typeface="Times New Roman"/>
              </a:rPr>
              <a:t>employee). </a:t>
            </a:r>
            <a:r>
              <a:rPr dirty="0" sz="1200">
                <a:latin typeface="Times New Roman"/>
                <a:cs typeface="Times New Roman"/>
              </a:rPr>
              <a:t>For </a:t>
            </a:r>
            <a:r>
              <a:rPr dirty="0" sz="1200" spc="-5">
                <a:latin typeface="Times New Roman"/>
                <a:cs typeface="Times New Roman"/>
              </a:rPr>
              <a:t>example, </a:t>
            </a:r>
            <a:r>
              <a:rPr dirty="0" sz="1200">
                <a:latin typeface="Times New Roman"/>
                <a:cs typeface="Times New Roman"/>
              </a:rPr>
              <a:t>if the  user enters </a:t>
            </a:r>
            <a:r>
              <a:rPr dirty="0" sz="1200" spc="-5">
                <a:latin typeface="Courier New"/>
                <a:cs typeface="Courier New"/>
              </a:rPr>
              <a:t>Zlotkey</a:t>
            </a:r>
            <a:r>
              <a:rPr dirty="0" sz="1200" spc="-5">
                <a:latin typeface="Times New Roman"/>
                <a:cs typeface="Times New Roman"/>
              </a:rPr>
              <a:t>, </a:t>
            </a:r>
            <a:r>
              <a:rPr dirty="0" sz="1200">
                <a:latin typeface="Times New Roman"/>
                <a:cs typeface="Times New Roman"/>
              </a:rPr>
              <a:t>find all </a:t>
            </a:r>
            <a:r>
              <a:rPr dirty="0" sz="1200" spc="-5">
                <a:latin typeface="Times New Roman"/>
                <a:cs typeface="Times New Roman"/>
              </a:rPr>
              <a:t>employees </a:t>
            </a:r>
            <a:r>
              <a:rPr dirty="0" sz="1200">
                <a:latin typeface="Times New Roman"/>
                <a:cs typeface="Times New Roman"/>
              </a:rPr>
              <a:t>who work with Zlotkey (excluding</a:t>
            </a:r>
            <a:r>
              <a:rPr dirty="0" sz="1200" spc="-35">
                <a:latin typeface="Times New Roman"/>
                <a:cs typeface="Times New Roman"/>
              </a:rPr>
              <a:t> </a:t>
            </a:r>
            <a:r>
              <a:rPr dirty="0" sz="1200">
                <a:latin typeface="Times New Roman"/>
                <a:cs typeface="Times New Roman"/>
              </a:rPr>
              <a:t>Zlotkey).</a:t>
            </a:r>
            <a:endParaRPr sz="1200">
              <a:latin typeface="Times New Roman"/>
              <a:cs typeface="Times New Roman"/>
            </a:endParaRPr>
          </a:p>
        </p:txBody>
      </p:sp>
      <p:sp>
        <p:nvSpPr>
          <p:cNvPr id="3" name="object 3"/>
          <p:cNvSpPr txBox="1"/>
          <p:nvPr/>
        </p:nvSpPr>
        <p:spPr>
          <a:xfrm>
            <a:off x="838962" y="1962149"/>
            <a:ext cx="6323330" cy="1304925"/>
          </a:xfrm>
          <a:prstGeom prst="rect">
            <a:avLst/>
          </a:prstGeom>
          <a:ln w="12191">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UNDEFINE Enter_name</a:t>
            </a:r>
            <a:endParaRPr sz="1100">
              <a:latin typeface="Courier New"/>
              <a:cs typeface="Courier New"/>
            </a:endParaRPr>
          </a:p>
          <a:p>
            <a:pPr>
              <a:lnSpc>
                <a:spcPct val="100000"/>
              </a:lnSpc>
              <a:spcBef>
                <a:spcPts val="15"/>
              </a:spcBef>
            </a:pPr>
            <a:endParaRPr sz="1100">
              <a:latin typeface="Courier New"/>
              <a:cs typeface="Courier New"/>
            </a:endParaRPr>
          </a:p>
          <a:p>
            <a:pPr marL="74930" marR="3976370">
              <a:lnSpc>
                <a:spcPts val="1250"/>
              </a:lnSpc>
              <a:tabLst>
                <a:tab pos="661670" algn="l"/>
              </a:tabLst>
            </a:pPr>
            <a:r>
              <a:rPr dirty="0" sz="1100" spc="-5">
                <a:latin typeface="Courier New"/>
                <a:cs typeface="Courier New"/>
              </a:rPr>
              <a:t>SELECT last_name, hire_date  FROM	employees</a:t>
            </a:r>
            <a:endParaRPr sz="1100">
              <a:latin typeface="Courier New"/>
              <a:cs typeface="Courier New"/>
            </a:endParaRPr>
          </a:p>
          <a:p>
            <a:pPr marL="74930">
              <a:lnSpc>
                <a:spcPts val="1175"/>
              </a:lnSpc>
              <a:tabLst>
                <a:tab pos="661670" algn="l"/>
              </a:tabLst>
            </a:pPr>
            <a:r>
              <a:rPr dirty="0" sz="1100" spc="-5">
                <a:latin typeface="Courier New"/>
                <a:cs typeface="Courier New"/>
              </a:rPr>
              <a:t>WHERE	department_id = (SELECT</a:t>
            </a:r>
            <a:r>
              <a:rPr dirty="0" sz="1100" spc="10">
                <a:latin typeface="Courier New"/>
                <a:cs typeface="Courier New"/>
              </a:rPr>
              <a:t> </a:t>
            </a:r>
            <a:r>
              <a:rPr dirty="0" sz="1100" spc="-5">
                <a:latin typeface="Courier New"/>
                <a:cs typeface="Courier New"/>
              </a:rPr>
              <a:t>department_id</a:t>
            </a:r>
            <a:endParaRPr sz="1100">
              <a:latin typeface="Courier New"/>
              <a:cs typeface="Courier New"/>
            </a:endParaRPr>
          </a:p>
          <a:p>
            <a:pPr marL="2086610">
              <a:lnSpc>
                <a:spcPts val="1245"/>
              </a:lnSpc>
              <a:tabLst>
                <a:tab pos="2673350" algn="l"/>
              </a:tabLst>
            </a:pPr>
            <a:r>
              <a:rPr dirty="0" sz="1100" spc="-5">
                <a:latin typeface="Courier New"/>
                <a:cs typeface="Courier New"/>
              </a:rPr>
              <a:t>FROM	employees</a:t>
            </a:r>
            <a:endParaRPr sz="1100">
              <a:latin typeface="Courier New"/>
              <a:cs typeface="Courier New"/>
            </a:endParaRPr>
          </a:p>
          <a:p>
            <a:pPr marL="74930" marR="1377950" indent="2011680">
              <a:lnSpc>
                <a:spcPts val="1260"/>
              </a:lnSpc>
              <a:spcBef>
                <a:spcPts val="55"/>
              </a:spcBef>
              <a:tabLst>
                <a:tab pos="661670" algn="l"/>
                <a:tab pos="2673350" algn="l"/>
              </a:tabLst>
            </a:pPr>
            <a:r>
              <a:rPr dirty="0" sz="1100" spc="-5">
                <a:latin typeface="Courier New"/>
                <a:cs typeface="Courier New"/>
              </a:rPr>
              <a:t>WHERE	last_name = '&amp;&amp;Enter_name')  AND	last_name &lt;&gt;</a:t>
            </a:r>
            <a:r>
              <a:rPr dirty="0" sz="1100">
                <a:latin typeface="Courier New"/>
                <a:cs typeface="Courier New"/>
              </a:rPr>
              <a:t> </a:t>
            </a:r>
            <a:r>
              <a:rPr dirty="0" sz="1100" spc="-5">
                <a:latin typeface="Courier New"/>
                <a:cs typeface="Courier New"/>
              </a:rPr>
              <a:t>'&amp;Enter_name';</a:t>
            </a:r>
            <a:endParaRPr sz="1100">
              <a:latin typeface="Courier New"/>
              <a:cs typeface="Courier New"/>
            </a:endParaRPr>
          </a:p>
        </p:txBody>
      </p:sp>
      <p:sp>
        <p:nvSpPr>
          <p:cNvPr id="4" name="object 4"/>
          <p:cNvSpPr txBox="1"/>
          <p:nvPr/>
        </p:nvSpPr>
        <p:spPr>
          <a:xfrm>
            <a:off x="901700" y="3400297"/>
            <a:ext cx="5721985"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2. Create a report that displays the </a:t>
            </a:r>
            <a:r>
              <a:rPr dirty="0" sz="1200" spc="-5">
                <a:latin typeface="Times New Roman"/>
                <a:cs typeface="Times New Roman"/>
              </a:rPr>
              <a:t>employee number, </a:t>
            </a:r>
            <a:r>
              <a:rPr dirty="0" sz="1200">
                <a:latin typeface="Times New Roman"/>
                <a:cs typeface="Times New Roman"/>
              </a:rPr>
              <a:t>last </a:t>
            </a:r>
            <a:r>
              <a:rPr dirty="0" sz="1200" spc="-5">
                <a:latin typeface="Times New Roman"/>
                <a:cs typeface="Times New Roman"/>
              </a:rPr>
              <a:t>name, </a:t>
            </a:r>
            <a:r>
              <a:rPr dirty="0" sz="1200">
                <a:latin typeface="Times New Roman"/>
                <a:cs typeface="Times New Roman"/>
              </a:rPr>
              <a:t>and salary of all </a:t>
            </a:r>
            <a:r>
              <a:rPr dirty="0" sz="1200" spc="-5">
                <a:latin typeface="Times New Roman"/>
                <a:cs typeface="Times New Roman"/>
              </a:rPr>
              <a:t>employees  </a:t>
            </a:r>
            <a:r>
              <a:rPr dirty="0" sz="1200">
                <a:latin typeface="Times New Roman"/>
                <a:cs typeface="Times New Roman"/>
              </a:rPr>
              <a:t>who earn more than the </a:t>
            </a:r>
            <a:r>
              <a:rPr dirty="0" sz="1200" spc="-5">
                <a:latin typeface="Times New Roman"/>
                <a:cs typeface="Times New Roman"/>
              </a:rPr>
              <a:t>average salary. </a:t>
            </a:r>
            <a:r>
              <a:rPr dirty="0" sz="1200">
                <a:latin typeface="Times New Roman"/>
                <a:cs typeface="Times New Roman"/>
              </a:rPr>
              <a:t>Sort </a:t>
            </a:r>
            <a:r>
              <a:rPr dirty="0" sz="1200" spc="-5">
                <a:latin typeface="Times New Roman"/>
                <a:cs typeface="Times New Roman"/>
              </a:rPr>
              <a:t>the results </a:t>
            </a:r>
            <a:r>
              <a:rPr dirty="0" sz="1200">
                <a:latin typeface="Times New Roman"/>
                <a:cs typeface="Times New Roman"/>
              </a:rPr>
              <a:t>in ascending </a:t>
            </a:r>
            <a:r>
              <a:rPr dirty="0" sz="1200" spc="-5">
                <a:latin typeface="Times New Roman"/>
                <a:cs typeface="Times New Roman"/>
              </a:rPr>
              <a:t>order by</a:t>
            </a:r>
            <a:r>
              <a:rPr dirty="0" sz="1200" spc="-30">
                <a:latin typeface="Times New Roman"/>
                <a:cs typeface="Times New Roman"/>
              </a:rPr>
              <a:t> </a:t>
            </a:r>
            <a:r>
              <a:rPr dirty="0" sz="1200" spc="-5">
                <a:latin typeface="Times New Roman"/>
                <a:cs typeface="Times New Roman"/>
              </a:rPr>
              <a:t>salary.</a:t>
            </a:r>
            <a:endParaRPr sz="1200">
              <a:latin typeface="Times New Roman"/>
              <a:cs typeface="Times New Roman"/>
            </a:endParaRPr>
          </a:p>
        </p:txBody>
      </p:sp>
      <p:sp>
        <p:nvSpPr>
          <p:cNvPr id="5" name="object 5"/>
          <p:cNvSpPr txBox="1"/>
          <p:nvPr/>
        </p:nvSpPr>
        <p:spPr>
          <a:xfrm>
            <a:off x="838962" y="3858005"/>
            <a:ext cx="6323330" cy="829944"/>
          </a:xfrm>
          <a:prstGeom prst="rect">
            <a:avLst/>
          </a:prstGeom>
          <a:ln w="12191">
            <a:solidFill>
              <a:srgbClr val="000000"/>
            </a:solidFill>
          </a:ln>
        </p:spPr>
        <p:txBody>
          <a:bodyPr wrap="square" lIns="0" tIns="13335" rIns="0" bIns="0" rtlCol="0" vert="horz">
            <a:spAutoFit/>
          </a:bodyPr>
          <a:lstStyle/>
          <a:p>
            <a:pPr marL="74930" marR="3138170">
              <a:lnSpc>
                <a:spcPts val="1240"/>
              </a:lnSpc>
              <a:spcBef>
                <a:spcPts val="105"/>
              </a:spcBef>
              <a:tabLst>
                <a:tab pos="661670" algn="l"/>
              </a:tabLst>
            </a:pPr>
            <a:r>
              <a:rPr dirty="0" sz="1100" spc="-5">
                <a:latin typeface="Courier New"/>
                <a:cs typeface="Courier New"/>
              </a:rPr>
              <a:t>SELECT employee_id, last_name, salary  FROM	employees</a:t>
            </a:r>
            <a:endParaRPr sz="1100">
              <a:latin typeface="Courier New"/>
              <a:cs typeface="Courier New"/>
            </a:endParaRPr>
          </a:p>
          <a:p>
            <a:pPr marL="74930">
              <a:lnSpc>
                <a:spcPts val="1180"/>
              </a:lnSpc>
              <a:tabLst>
                <a:tab pos="661670" algn="l"/>
              </a:tabLst>
            </a:pPr>
            <a:r>
              <a:rPr dirty="0" sz="1100" spc="-5">
                <a:latin typeface="Courier New"/>
                <a:cs typeface="Courier New"/>
              </a:rPr>
              <a:t>WHERE	salary &gt; (SELECT</a:t>
            </a:r>
            <a:r>
              <a:rPr dirty="0" sz="1100" spc="5">
                <a:latin typeface="Courier New"/>
                <a:cs typeface="Courier New"/>
              </a:rPr>
              <a:t> </a:t>
            </a:r>
            <a:r>
              <a:rPr dirty="0" sz="1100" spc="-5">
                <a:latin typeface="Courier New"/>
                <a:cs typeface="Courier New"/>
              </a:rPr>
              <a:t>AVG(salary)</a:t>
            </a:r>
            <a:endParaRPr sz="1100">
              <a:latin typeface="Courier New"/>
              <a:cs typeface="Courier New"/>
            </a:endParaRPr>
          </a:p>
          <a:p>
            <a:pPr marL="1499870">
              <a:lnSpc>
                <a:spcPts val="1255"/>
              </a:lnSpc>
              <a:tabLst>
                <a:tab pos="2086610" algn="l"/>
              </a:tabLst>
            </a:pPr>
            <a:r>
              <a:rPr dirty="0" sz="1100" spc="-5">
                <a:latin typeface="Courier New"/>
                <a:cs typeface="Courier New"/>
              </a:rPr>
              <a:t>FROM	employees)</a:t>
            </a:r>
            <a:endParaRPr sz="1100">
              <a:latin typeface="Courier New"/>
              <a:cs typeface="Courier New"/>
            </a:endParaRPr>
          </a:p>
          <a:p>
            <a:pPr marL="74930">
              <a:lnSpc>
                <a:spcPts val="1290"/>
              </a:lnSpc>
            </a:pPr>
            <a:r>
              <a:rPr dirty="0" sz="1100" spc="-5">
                <a:latin typeface="Courier New"/>
                <a:cs typeface="Courier New"/>
              </a:rPr>
              <a:t>ORDER BY</a:t>
            </a:r>
            <a:r>
              <a:rPr dirty="0" sz="1100">
                <a:latin typeface="Courier New"/>
                <a:cs typeface="Courier New"/>
              </a:rPr>
              <a:t> </a:t>
            </a:r>
            <a:r>
              <a:rPr dirty="0" sz="1100" spc="-5">
                <a:latin typeface="Courier New"/>
                <a:cs typeface="Courier New"/>
              </a:rPr>
              <a:t>salary;</a:t>
            </a:r>
            <a:endParaRPr sz="1100">
              <a:latin typeface="Courier New"/>
              <a:cs typeface="Courier New"/>
            </a:endParaRPr>
          </a:p>
        </p:txBody>
      </p:sp>
      <p:sp>
        <p:nvSpPr>
          <p:cNvPr id="6" name="object 6"/>
          <p:cNvSpPr txBox="1"/>
          <p:nvPr/>
        </p:nvSpPr>
        <p:spPr>
          <a:xfrm>
            <a:off x="901700" y="4821428"/>
            <a:ext cx="5882640" cy="564515"/>
          </a:xfrm>
          <a:prstGeom prst="rect">
            <a:avLst/>
          </a:prstGeom>
        </p:spPr>
        <p:txBody>
          <a:bodyPr wrap="square" lIns="0" tIns="17145" rIns="0" bIns="0" rtlCol="0" vert="horz">
            <a:spAutoFit/>
          </a:bodyPr>
          <a:lstStyle/>
          <a:p>
            <a:pPr marL="241300" marR="5080" indent="-228600">
              <a:lnSpc>
                <a:spcPct val="97300"/>
              </a:lnSpc>
              <a:spcBef>
                <a:spcPts val="135"/>
              </a:spcBef>
            </a:pPr>
            <a:r>
              <a:rPr dirty="0" sz="1200">
                <a:latin typeface="Times New Roman"/>
                <a:cs typeface="Times New Roman"/>
              </a:rPr>
              <a:t>3. </a:t>
            </a:r>
            <a:r>
              <a:rPr dirty="0" sz="1200" spc="-5">
                <a:latin typeface="Times New Roman"/>
                <a:cs typeface="Times New Roman"/>
              </a:rPr>
              <a:t>Write </a:t>
            </a:r>
            <a:r>
              <a:rPr dirty="0" sz="1200">
                <a:latin typeface="Times New Roman"/>
                <a:cs typeface="Times New Roman"/>
              </a:rPr>
              <a:t>a query that displays the </a:t>
            </a:r>
            <a:r>
              <a:rPr dirty="0" sz="1200" spc="-5">
                <a:latin typeface="Times New Roman"/>
                <a:cs typeface="Times New Roman"/>
              </a:rPr>
              <a:t>employee number </a:t>
            </a:r>
            <a:r>
              <a:rPr dirty="0" sz="1200">
                <a:latin typeface="Times New Roman"/>
                <a:cs typeface="Times New Roman"/>
              </a:rPr>
              <a:t>and last name of all </a:t>
            </a:r>
            <a:r>
              <a:rPr dirty="0" sz="1200" spc="-5">
                <a:latin typeface="Times New Roman"/>
                <a:cs typeface="Times New Roman"/>
              </a:rPr>
              <a:t>employees </a:t>
            </a:r>
            <a:r>
              <a:rPr dirty="0" sz="1200">
                <a:latin typeface="Times New Roman"/>
                <a:cs typeface="Times New Roman"/>
              </a:rPr>
              <a:t>who work  in a department with any </a:t>
            </a:r>
            <a:r>
              <a:rPr dirty="0" sz="1200" spc="-5">
                <a:latin typeface="Times New Roman"/>
                <a:cs typeface="Times New Roman"/>
              </a:rPr>
              <a:t>employee </a:t>
            </a:r>
            <a:r>
              <a:rPr dirty="0" sz="1200">
                <a:latin typeface="Times New Roman"/>
                <a:cs typeface="Times New Roman"/>
              </a:rPr>
              <a:t>whose last </a:t>
            </a:r>
            <a:r>
              <a:rPr dirty="0" sz="1200" spc="-5">
                <a:latin typeface="Times New Roman"/>
                <a:cs typeface="Times New Roman"/>
              </a:rPr>
              <a:t>name </a:t>
            </a:r>
            <a:r>
              <a:rPr dirty="0" sz="1200">
                <a:latin typeface="Times New Roman"/>
                <a:cs typeface="Times New Roman"/>
              </a:rPr>
              <a:t>contains a </a:t>
            </a:r>
            <a:r>
              <a:rPr dirty="0" sz="1200" i="1">
                <a:latin typeface="Times New Roman"/>
                <a:cs typeface="Times New Roman"/>
              </a:rPr>
              <a:t>u</a:t>
            </a:r>
            <a:r>
              <a:rPr dirty="0" sz="1200">
                <a:latin typeface="Times New Roman"/>
                <a:cs typeface="Times New Roman"/>
              </a:rPr>
              <a:t>. Place </a:t>
            </a:r>
            <a:r>
              <a:rPr dirty="0" sz="1200" spc="-5">
                <a:latin typeface="Times New Roman"/>
                <a:cs typeface="Times New Roman"/>
              </a:rPr>
              <a:t>your </a:t>
            </a:r>
            <a:r>
              <a:rPr dirty="0" sz="1200">
                <a:latin typeface="Times New Roman"/>
                <a:cs typeface="Times New Roman"/>
              </a:rPr>
              <a:t>SQL </a:t>
            </a:r>
            <a:r>
              <a:rPr dirty="0" sz="1200" spc="-5">
                <a:latin typeface="Times New Roman"/>
                <a:cs typeface="Times New Roman"/>
              </a:rPr>
              <a:t>statement  </a:t>
            </a:r>
            <a:r>
              <a:rPr dirty="0" sz="1200">
                <a:latin typeface="Times New Roman"/>
                <a:cs typeface="Times New Roman"/>
              </a:rPr>
              <a:t>in a </a:t>
            </a:r>
            <a:r>
              <a:rPr dirty="0" sz="1200" spc="-5">
                <a:latin typeface="Times New Roman"/>
                <a:cs typeface="Times New Roman"/>
              </a:rPr>
              <a:t>text file named </a:t>
            </a:r>
            <a:r>
              <a:rPr dirty="0" sz="1200" spc="-5">
                <a:latin typeface="Courier New"/>
                <a:cs typeface="Courier New"/>
              </a:rPr>
              <a:t>lab_06_03.sql</a:t>
            </a:r>
            <a:r>
              <a:rPr dirty="0" sz="1200" spc="-5">
                <a:latin typeface="Times New Roman"/>
                <a:cs typeface="Times New Roman"/>
              </a:rPr>
              <a:t>. </a:t>
            </a:r>
            <a:r>
              <a:rPr dirty="0" sz="1200">
                <a:latin typeface="Times New Roman"/>
                <a:cs typeface="Times New Roman"/>
              </a:rPr>
              <a:t>Run your</a:t>
            </a:r>
            <a:r>
              <a:rPr dirty="0" sz="1200" spc="20">
                <a:latin typeface="Times New Roman"/>
                <a:cs typeface="Times New Roman"/>
              </a:rPr>
              <a:t> </a:t>
            </a:r>
            <a:r>
              <a:rPr dirty="0" sz="1200">
                <a:latin typeface="Times New Roman"/>
                <a:cs typeface="Times New Roman"/>
              </a:rPr>
              <a:t>query.</a:t>
            </a:r>
            <a:endParaRPr sz="1200">
              <a:latin typeface="Times New Roman"/>
              <a:cs typeface="Times New Roman"/>
            </a:endParaRPr>
          </a:p>
        </p:txBody>
      </p:sp>
      <p:sp>
        <p:nvSpPr>
          <p:cNvPr id="7" name="object 7"/>
          <p:cNvSpPr txBox="1"/>
          <p:nvPr/>
        </p:nvSpPr>
        <p:spPr>
          <a:xfrm>
            <a:off x="838962" y="5467350"/>
            <a:ext cx="6323330" cy="829944"/>
          </a:xfrm>
          <a:prstGeom prst="rect">
            <a:avLst/>
          </a:prstGeom>
          <a:ln w="12191">
            <a:solidFill>
              <a:srgbClr val="000000"/>
            </a:solidFill>
          </a:ln>
        </p:spPr>
        <p:txBody>
          <a:bodyPr wrap="square" lIns="0" tIns="13335" rIns="0" bIns="0" rtlCol="0" vert="horz">
            <a:spAutoFit/>
          </a:bodyPr>
          <a:lstStyle/>
          <a:p>
            <a:pPr marL="74930" marR="3808729">
              <a:lnSpc>
                <a:spcPts val="1240"/>
              </a:lnSpc>
              <a:spcBef>
                <a:spcPts val="105"/>
              </a:spcBef>
              <a:tabLst>
                <a:tab pos="661670" algn="l"/>
              </a:tabLst>
            </a:pPr>
            <a:r>
              <a:rPr dirty="0" sz="1100" spc="-5">
                <a:latin typeface="Courier New"/>
                <a:cs typeface="Courier New"/>
              </a:rPr>
              <a:t>SELECT employee_id, last_name  FROM	employees</a:t>
            </a:r>
            <a:endParaRPr sz="1100">
              <a:latin typeface="Courier New"/>
              <a:cs typeface="Courier New"/>
            </a:endParaRPr>
          </a:p>
          <a:p>
            <a:pPr marL="74930">
              <a:lnSpc>
                <a:spcPts val="1180"/>
              </a:lnSpc>
              <a:tabLst>
                <a:tab pos="661670" algn="l"/>
              </a:tabLst>
            </a:pPr>
            <a:r>
              <a:rPr dirty="0" sz="1100" spc="-5">
                <a:latin typeface="Courier New"/>
                <a:cs typeface="Courier New"/>
              </a:rPr>
              <a:t>WHERE	department_id IN (SELECT</a:t>
            </a:r>
            <a:r>
              <a:rPr dirty="0" sz="1100" spc="10">
                <a:latin typeface="Courier New"/>
                <a:cs typeface="Courier New"/>
              </a:rPr>
              <a:t> </a:t>
            </a:r>
            <a:r>
              <a:rPr dirty="0" sz="1100" spc="-5">
                <a:latin typeface="Courier New"/>
                <a:cs typeface="Courier New"/>
              </a:rPr>
              <a:t>department_id</a:t>
            </a:r>
            <a:endParaRPr sz="1100">
              <a:latin typeface="Courier New"/>
              <a:cs typeface="Courier New"/>
            </a:endParaRPr>
          </a:p>
          <a:p>
            <a:pPr marL="2170430">
              <a:lnSpc>
                <a:spcPts val="1255"/>
              </a:lnSpc>
              <a:tabLst>
                <a:tab pos="2757170" algn="l"/>
              </a:tabLst>
            </a:pPr>
            <a:r>
              <a:rPr dirty="0" sz="1100" spc="-5">
                <a:latin typeface="Courier New"/>
                <a:cs typeface="Courier New"/>
              </a:rPr>
              <a:t>FROM	employees</a:t>
            </a:r>
            <a:endParaRPr sz="1100">
              <a:latin typeface="Courier New"/>
              <a:cs typeface="Courier New"/>
            </a:endParaRPr>
          </a:p>
          <a:p>
            <a:pPr marL="2170430">
              <a:lnSpc>
                <a:spcPts val="1290"/>
              </a:lnSpc>
              <a:tabLst>
                <a:tab pos="2757170" algn="l"/>
              </a:tabLst>
            </a:pPr>
            <a:r>
              <a:rPr dirty="0" sz="1100" spc="-5">
                <a:latin typeface="Courier New"/>
                <a:cs typeface="Courier New"/>
              </a:rPr>
              <a:t>WHERE	last_name like</a:t>
            </a:r>
            <a:r>
              <a:rPr dirty="0" sz="1100">
                <a:latin typeface="Courier New"/>
                <a:cs typeface="Courier New"/>
              </a:rPr>
              <a:t> </a:t>
            </a:r>
            <a:r>
              <a:rPr dirty="0" sz="1100" spc="-5">
                <a:latin typeface="Courier New"/>
                <a:cs typeface="Courier New"/>
              </a:rPr>
              <a:t>'%u%');</a:t>
            </a:r>
            <a:endParaRPr sz="1100">
              <a:latin typeface="Courier New"/>
              <a:cs typeface="Courier New"/>
            </a:endParaRPr>
          </a:p>
        </p:txBody>
      </p:sp>
      <p:sp>
        <p:nvSpPr>
          <p:cNvPr id="8" name="object 8"/>
          <p:cNvSpPr txBox="1"/>
          <p:nvPr/>
        </p:nvSpPr>
        <p:spPr>
          <a:xfrm>
            <a:off x="901700" y="6430771"/>
            <a:ext cx="5798820"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4. The HR </a:t>
            </a:r>
            <a:r>
              <a:rPr dirty="0" sz="1200" spc="-5">
                <a:latin typeface="Times New Roman"/>
                <a:cs typeface="Times New Roman"/>
              </a:rPr>
              <a:t>department </a:t>
            </a:r>
            <a:r>
              <a:rPr dirty="0" sz="1200">
                <a:latin typeface="Times New Roman"/>
                <a:cs typeface="Times New Roman"/>
              </a:rPr>
              <a:t>needs a report that </a:t>
            </a:r>
            <a:r>
              <a:rPr dirty="0" sz="1200" spc="-5">
                <a:latin typeface="Times New Roman"/>
                <a:cs typeface="Times New Roman"/>
              </a:rPr>
              <a:t>displays </a:t>
            </a:r>
            <a:r>
              <a:rPr dirty="0" sz="1200">
                <a:latin typeface="Times New Roman"/>
                <a:cs typeface="Times New Roman"/>
              </a:rPr>
              <a:t>the last </a:t>
            </a:r>
            <a:r>
              <a:rPr dirty="0" sz="1200" spc="-5">
                <a:latin typeface="Times New Roman"/>
                <a:cs typeface="Times New Roman"/>
              </a:rPr>
              <a:t>name, department number, </a:t>
            </a:r>
            <a:r>
              <a:rPr dirty="0" sz="1200">
                <a:latin typeface="Times New Roman"/>
                <a:cs typeface="Times New Roman"/>
              </a:rPr>
              <a:t>and job  ID of all employees </a:t>
            </a:r>
            <a:r>
              <a:rPr dirty="0" sz="1200" spc="-5">
                <a:latin typeface="Times New Roman"/>
                <a:cs typeface="Times New Roman"/>
              </a:rPr>
              <a:t>whose department </a:t>
            </a:r>
            <a:r>
              <a:rPr dirty="0" sz="1200">
                <a:latin typeface="Times New Roman"/>
                <a:cs typeface="Times New Roman"/>
              </a:rPr>
              <a:t>location ID is</a:t>
            </a:r>
            <a:r>
              <a:rPr dirty="0" sz="1200" spc="-25">
                <a:latin typeface="Times New Roman"/>
                <a:cs typeface="Times New Roman"/>
              </a:rPr>
              <a:t> </a:t>
            </a:r>
            <a:r>
              <a:rPr dirty="0" sz="1200">
                <a:latin typeface="Times New Roman"/>
                <a:cs typeface="Times New Roman"/>
              </a:rPr>
              <a:t>1700.</a:t>
            </a:r>
            <a:endParaRPr sz="1200">
              <a:latin typeface="Times New Roman"/>
              <a:cs typeface="Times New Roman"/>
            </a:endParaRPr>
          </a:p>
        </p:txBody>
      </p:sp>
      <p:sp>
        <p:nvSpPr>
          <p:cNvPr id="9" name="object 9"/>
          <p:cNvSpPr txBox="1"/>
          <p:nvPr/>
        </p:nvSpPr>
        <p:spPr>
          <a:xfrm>
            <a:off x="838962" y="6888480"/>
            <a:ext cx="6323330" cy="829944"/>
          </a:xfrm>
          <a:prstGeom prst="rect">
            <a:avLst/>
          </a:prstGeom>
          <a:ln w="12191">
            <a:solidFill>
              <a:srgbClr val="000000"/>
            </a:solidFill>
          </a:ln>
        </p:spPr>
        <p:txBody>
          <a:bodyPr wrap="square" lIns="0" tIns="13335" rIns="0" bIns="0" rtlCol="0" vert="horz">
            <a:spAutoFit/>
          </a:bodyPr>
          <a:lstStyle/>
          <a:p>
            <a:pPr marL="74930" marR="2970530">
              <a:lnSpc>
                <a:spcPts val="1240"/>
              </a:lnSpc>
              <a:spcBef>
                <a:spcPts val="105"/>
              </a:spcBef>
              <a:tabLst>
                <a:tab pos="661670" algn="l"/>
              </a:tabLst>
            </a:pPr>
            <a:r>
              <a:rPr dirty="0" sz="1100" spc="-5">
                <a:latin typeface="Courier New"/>
                <a:cs typeface="Courier New"/>
              </a:rPr>
              <a:t>SELECT last_name, department_id, job_id  FROM	employees</a:t>
            </a:r>
            <a:endParaRPr sz="1100">
              <a:latin typeface="Courier New"/>
              <a:cs typeface="Courier New"/>
            </a:endParaRPr>
          </a:p>
          <a:p>
            <a:pPr marL="74930">
              <a:lnSpc>
                <a:spcPts val="1180"/>
              </a:lnSpc>
              <a:tabLst>
                <a:tab pos="661670" algn="l"/>
              </a:tabLst>
            </a:pPr>
            <a:r>
              <a:rPr dirty="0" sz="1100" spc="-5">
                <a:latin typeface="Courier New"/>
                <a:cs typeface="Courier New"/>
              </a:rPr>
              <a:t>WHERE	department_id IN (SELECT</a:t>
            </a:r>
            <a:r>
              <a:rPr dirty="0" sz="1100" spc="10">
                <a:latin typeface="Courier New"/>
                <a:cs typeface="Courier New"/>
              </a:rPr>
              <a:t> </a:t>
            </a:r>
            <a:r>
              <a:rPr dirty="0" sz="1100" spc="-5">
                <a:latin typeface="Courier New"/>
                <a:cs typeface="Courier New"/>
              </a:rPr>
              <a:t>department_id</a:t>
            </a:r>
            <a:endParaRPr sz="1100">
              <a:latin typeface="Courier New"/>
              <a:cs typeface="Courier New"/>
            </a:endParaRPr>
          </a:p>
          <a:p>
            <a:pPr marL="2170430">
              <a:lnSpc>
                <a:spcPts val="1255"/>
              </a:lnSpc>
              <a:tabLst>
                <a:tab pos="2757170" algn="l"/>
              </a:tabLst>
            </a:pPr>
            <a:r>
              <a:rPr dirty="0" sz="1100" spc="-5">
                <a:latin typeface="Courier New"/>
                <a:cs typeface="Courier New"/>
              </a:rPr>
              <a:t>FROM	departments</a:t>
            </a:r>
            <a:endParaRPr sz="1100">
              <a:latin typeface="Courier New"/>
              <a:cs typeface="Courier New"/>
            </a:endParaRPr>
          </a:p>
          <a:p>
            <a:pPr marL="2170430">
              <a:lnSpc>
                <a:spcPts val="1290"/>
              </a:lnSpc>
              <a:tabLst>
                <a:tab pos="2757170" algn="l"/>
              </a:tabLst>
            </a:pPr>
            <a:r>
              <a:rPr dirty="0" sz="1100" spc="-5">
                <a:latin typeface="Courier New"/>
                <a:cs typeface="Courier New"/>
              </a:rPr>
              <a:t>WHERE	location_id =</a:t>
            </a:r>
            <a:r>
              <a:rPr dirty="0" sz="1100">
                <a:latin typeface="Courier New"/>
                <a:cs typeface="Courier New"/>
              </a:rPr>
              <a:t> </a:t>
            </a:r>
            <a:r>
              <a:rPr dirty="0" sz="1100" spc="-5">
                <a:latin typeface="Courier New"/>
                <a:cs typeface="Courier New"/>
              </a:rPr>
              <a:t>1700);</a:t>
            </a:r>
            <a:endParaRPr sz="1100">
              <a:latin typeface="Courier New"/>
              <a:cs typeface="Courier New"/>
            </a:endParaRPr>
          </a:p>
        </p:txBody>
      </p:sp>
      <p:sp>
        <p:nvSpPr>
          <p:cNvPr id="10" name="object 10"/>
          <p:cNvSpPr txBox="1"/>
          <p:nvPr/>
        </p:nvSpPr>
        <p:spPr>
          <a:xfrm>
            <a:off x="1130300" y="7851902"/>
            <a:ext cx="5437505" cy="389255"/>
          </a:xfrm>
          <a:prstGeom prst="rect">
            <a:avLst/>
          </a:prstGeom>
        </p:spPr>
        <p:txBody>
          <a:bodyPr wrap="square" lIns="0" tIns="12700" rIns="0" bIns="0" rtlCol="0" vert="horz">
            <a:spAutoFit/>
          </a:bodyPr>
          <a:lstStyle/>
          <a:p>
            <a:pPr marL="12700">
              <a:lnSpc>
                <a:spcPts val="1430"/>
              </a:lnSpc>
              <a:spcBef>
                <a:spcPts val="100"/>
              </a:spcBef>
            </a:pPr>
            <a:r>
              <a:rPr dirty="0" sz="1200">
                <a:latin typeface="Times New Roman"/>
                <a:cs typeface="Times New Roman"/>
              </a:rPr>
              <a:t>Modify the query so that the user is </a:t>
            </a:r>
            <a:r>
              <a:rPr dirty="0" sz="1200" spc="-5">
                <a:latin typeface="Times New Roman"/>
                <a:cs typeface="Times New Roman"/>
              </a:rPr>
              <a:t>prompted </a:t>
            </a:r>
            <a:r>
              <a:rPr dirty="0" sz="1200">
                <a:latin typeface="Times New Roman"/>
                <a:cs typeface="Times New Roman"/>
              </a:rPr>
              <a:t>for a location ID. Save this to a file</a:t>
            </a:r>
            <a:r>
              <a:rPr dirty="0" sz="1200" spc="-140">
                <a:latin typeface="Times New Roman"/>
                <a:cs typeface="Times New Roman"/>
              </a:rPr>
              <a:t> </a:t>
            </a:r>
            <a:r>
              <a:rPr dirty="0" sz="1200" spc="-5">
                <a:latin typeface="Times New Roman"/>
                <a:cs typeface="Times New Roman"/>
              </a:rPr>
              <a:t>named</a:t>
            </a:r>
            <a:endParaRPr sz="1200">
              <a:latin typeface="Times New Roman"/>
              <a:cs typeface="Times New Roman"/>
            </a:endParaRPr>
          </a:p>
          <a:p>
            <a:pPr marL="12700">
              <a:lnSpc>
                <a:spcPts val="1430"/>
              </a:lnSpc>
            </a:pPr>
            <a:r>
              <a:rPr dirty="0" sz="1200" spc="-5">
                <a:latin typeface="Courier New"/>
                <a:cs typeface="Courier New"/>
              </a:rPr>
              <a:t>lab_06_04.sql</a:t>
            </a:r>
            <a:r>
              <a:rPr dirty="0" sz="1200" spc="-5">
                <a:latin typeface="Times New Roman"/>
                <a:cs typeface="Times New Roman"/>
              </a:rPr>
              <a:t>.</a:t>
            </a:r>
            <a:endParaRPr sz="1200">
              <a:latin typeface="Times New Roman"/>
              <a:cs typeface="Times New Roman"/>
            </a:endParaRPr>
          </a:p>
        </p:txBody>
      </p:sp>
      <p:sp>
        <p:nvSpPr>
          <p:cNvPr id="11" name="object 11"/>
          <p:cNvSpPr txBox="1"/>
          <p:nvPr/>
        </p:nvSpPr>
        <p:spPr>
          <a:xfrm>
            <a:off x="838962" y="8321802"/>
            <a:ext cx="6323330" cy="830580"/>
          </a:xfrm>
          <a:prstGeom prst="rect">
            <a:avLst/>
          </a:prstGeom>
          <a:ln w="12191">
            <a:solidFill>
              <a:srgbClr val="000000"/>
            </a:solidFill>
          </a:ln>
        </p:spPr>
        <p:txBody>
          <a:bodyPr wrap="square" lIns="0" tIns="13335" rIns="0" bIns="0" rtlCol="0" vert="horz">
            <a:spAutoFit/>
          </a:bodyPr>
          <a:lstStyle/>
          <a:p>
            <a:pPr marL="74930" marR="2970530">
              <a:lnSpc>
                <a:spcPts val="1240"/>
              </a:lnSpc>
              <a:spcBef>
                <a:spcPts val="105"/>
              </a:spcBef>
              <a:tabLst>
                <a:tab pos="661670" algn="l"/>
              </a:tabLst>
            </a:pPr>
            <a:r>
              <a:rPr dirty="0" sz="1100" spc="-5">
                <a:latin typeface="Courier New"/>
                <a:cs typeface="Courier New"/>
              </a:rPr>
              <a:t>SELECT last_name, department_id, job_id  FROM	employees</a:t>
            </a:r>
            <a:endParaRPr sz="1100">
              <a:latin typeface="Courier New"/>
              <a:cs typeface="Courier New"/>
            </a:endParaRPr>
          </a:p>
          <a:p>
            <a:pPr marL="74930">
              <a:lnSpc>
                <a:spcPts val="1185"/>
              </a:lnSpc>
              <a:tabLst>
                <a:tab pos="661670" algn="l"/>
              </a:tabLst>
            </a:pPr>
            <a:r>
              <a:rPr dirty="0" sz="1100" spc="-5">
                <a:latin typeface="Courier New"/>
                <a:cs typeface="Courier New"/>
              </a:rPr>
              <a:t>WHERE	department_id IN (SELECT</a:t>
            </a:r>
            <a:r>
              <a:rPr dirty="0" sz="1100" spc="10">
                <a:latin typeface="Courier New"/>
                <a:cs typeface="Courier New"/>
              </a:rPr>
              <a:t> </a:t>
            </a:r>
            <a:r>
              <a:rPr dirty="0" sz="1100" spc="-5">
                <a:latin typeface="Courier New"/>
                <a:cs typeface="Courier New"/>
              </a:rPr>
              <a:t>department_id</a:t>
            </a:r>
            <a:endParaRPr sz="1100">
              <a:latin typeface="Courier New"/>
              <a:cs typeface="Courier New"/>
            </a:endParaRPr>
          </a:p>
          <a:p>
            <a:pPr marL="2170430">
              <a:lnSpc>
                <a:spcPts val="1255"/>
              </a:lnSpc>
              <a:tabLst>
                <a:tab pos="2757170" algn="l"/>
              </a:tabLst>
            </a:pPr>
            <a:r>
              <a:rPr dirty="0" sz="1100" spc="-5">
                <a:latin typeface="Courier New"/>
                <a:cs typeface="Courier New"/>
              </a:rPr>
              <a:t>FROM	departments</a:t>
            </a:r>
            <a:endParaRPr sz="1100">
              <a:latin typeface="Courier New"/>
              <a:cs typeface="Courier New"/>
            </a:endParaRPr>
          </a:p>
          <a:p>
            <a:pPr marL="2170430">
              <a:lnSpc>
                <a:spcPts val="1290"/>
              </a:lnSpc>
              <a:tabLst>
                <a:tab pos="2757170" algn="l"/>
              </a:tabLst>
            </a:pPr>
            <a:r>
              <a:rPr dirty="0" sz="1100" spc="-5">
                <a:latin typeface="Courier New"/>
                <a:cs typeface="Courier New"/>
              </a:rPr>
              <a:t>WHERE	location_id =</a:t>
            </a:r>
            <a:r>
              <a:rPr dirty="0" sz="1100" spc="5">
                <a:latin typeface="Courier New"/>
                <a:cs typeface="Courier New"/>
              </a:rPr>
              <a:t> </a:t>
            </a:r>
            <a:r>
              <a:rPr dirty="0" sz="1100" spc="-5">
                <a:latin typeface="Courier New"/>
                <a:cs typeface="Courier New"/>
              </a:rPr>
              <a:t>&amp;Enter_location);</a:t>
            </a:r>
            <a:endParaRPr sz="11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1</a:t>
            </a:r>
            <a:r>
              <a:rPr dirty="0" sz="800" spc="-114">
                <a:latin typeface="Garuda"/>
                <a:cs typeface="Garuda"/>
              </a:rPr>
              <a:t>ri</a:t>
            </a:r>
            <a:r>
              <a:rPr dirty="0" baseline="17676" sz="1650" spc="-172" b="1">
                <a:latin typeface="Arial"/>
                <a:cs typeface="Arial"/>
              </a:rPr>
              <a:t>9</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419725" cy="7099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6: </a:t>
            </a:r>
            <a:r>
              <a:rPr dirty="0" sz="1200" b="1">
                <a:latin typeface="Arial"/>
                <a:cs typeface="Arial"/>
              </a:rPr>
              <a:t>Solutions (continued)</a:t>
            </a:r>
            <a:endParaRPr sz="1200">
              <a:latin typeface="Arial"/>
              <a:cs typeface="Arial"/>
            </a:endParaRPr>
          </a:p>
          <a:p>
            <a:pPr>
              <a:lnSpc>
                <a:spcPct val="100000"/>
              </a:lnSpc>
              <a:spcBef>
                <a:spcPts val="15"/>
              </a:spcBef>
            </a:pPr>
            <a:endParaRPr sz="1050">
              <a:latin typeface="Arial"/>
              <a:cs typeface="Arial"/>
            </a:endParaRPr>
          </a:p>
          <a:p>
            <a:pPr marL="241300" marR="5080" indent="-228600">
              <a:lnSpc>
                <a:spcPts val="1380"/>
              </a:lnSpc>
            </a:pPr>
            <a:r>
              <a:rPr dirty="0" sz="1200">
                <a:latin typeface="Times New Roman"/>
                <a:cs typeface="Times New Roman"/>
              </a:rPr>
              <a:t>5. Create a report for the </a:t>
            </a:r>
            <a:r>
              <a:rPr dirty="0" sz="1200" spc="-5">
                <a:latin typeface="Times New Roman"/>
                <a:cs typeface="Times New Roman"/>
              </a:rPr>
              <a:t>HR department </a:t>
            </a:r>
            <a:r>
              <a:rPr dirty="0" sz="1200">
                <a:latin typeface="Times New Roman"/>
                <a:cs typeface="Times New Roman"/>
              </a:rPr>
              <a:t>that displays the last </a:t>
            </a:r>
            <a:r>
              <a:rPr dirty="0" sz="1200" spc="-5">
                <a:latin typeface="Times New Roman"/>
                <a:cs typeface="Times New Roman"/>
              </a:rPr>
              <a:t>name </a:t>
            </a:r>
            <a:r>
              <a:rPr dirty="0" sz="1200">
                <a:latin typeface="Times New Roman"/>
                <a:cs typeface="Times New Roman"/>
              </a:rPr>
              <a:t>and </a:t>
            </a:r>
            <a:r>
              <a:rPr dirty="0" sz="1200" spc="-5">
                <a:latin typeface="Times New Roman"/>
                <a:cs typeface="Times New Roman"/>
              </a:rPr>
              <a:t>salary </a:t>
            </a:r>
            <a:r>
              <a:rPr dirty="0" sz="1200">
                <a:latin typeface="Times New Roman"/>
                <a:cs typeface="Times New Roman"/>
              </a:rPr>
              <a:t>of every  </a:t>
            </a:r>
            <a:r>
              <a:rPr dirty="0" sz="1200" spc="-5">
                <a:latin typeface="Times New Roman"/>
                <a:cs typeface="Times New Roman"/>
              </a:rPr>
              <a:t>employee </a:t>
            </a:r>
            <a:r>
              <a:rPr dirty="0" sz="1200">
                <a:latin typeface="Times New Roman"/>
                <a:cs typeface="Times New Roman"/>
              </a:rPr>
              <a:t>who reports to King.</a:t>
            </a:r>
            <a:endParaRPr sz="1200">
              <a:latin typeface="Times New Roman"/>
              <a:cs typeface="Times New Roman"/>
            </a:endParaRPr>
          </a:p>
        </p:txBody>
      </p:sp>
      <p:sp>
        <p:nvSpPr>
          <p:cNvPr id="3" name="object 3"/>
          <p:cNvSpPr txBox="1"/>
          <p:nvPr/>
        </p:nvSpPr>
        <p:spPr>
          <a:xfrm>
            <a:off x="838962" y="1598675"/>
            <a:ext cx="6323330" cy="829944"/>
          </a:xfrm>
          <a:prstGeom prst="rect">
            <a:avLst/>
          </a:prstGeom>
          <a:ln w="12191">
            <a:solidFill>
              <a:srgbClr val="000000"/>
            </a:solidFill>
          </a:ln>
        </p:spPr>
        <p:txBody>
          <a:bodyPr wrap="square" lIns="0" tIns="13335" rIns="0" bIns="0" rtlCol="0" vert="horz">
            <a:spAutoFit/>
          </a:bodyPr>
          <a:lstStyle/>
          <a:p>
            <a:pPr marL="74930" marR="4227830">
              <a:lnSpc>
                <a:spcPts val="1240"/>
              </a:lnSpc>
              <a:spcBef>
                <a:spcPts val="105"/>
              </a:spcBef>
              <a:tabLst>
                <a:tab pos="661670" algn="l"/>
              </a:tabLst>
            </a:pPr>
            <a:r>
              <a:rPr dirty="0" sz="1100" spc="-5">
                <a:latin typeface="Courier New"/>
                <a:cs typeface="Courier New"/>
              </a:rPr>
              <a:t>SELECT last_name, salary  FROM	employees</a:t>
            </a:r>
            <a:endParaRPr sz="1100">
              <a:latin typeface="Courier New"/>
              <a:cs typeface="Courier New"/>
            </a:endParaRPr>
          </a:p>
          <a:p>
            <a:pPr marL="74930">
              <a:lnSpc>
                <a:spcPts val="1185"/>
              </a:lnSpc>
              <a:tabLst>
                <a:tab pos="661670" algn="l"/>
              </a:tabLst>
            </a:pPr>
            <a:r>
              <a:rPr dirty="0" sz="1100" spc="-5">
                <a:latin typeface="Courier New"/>
                <a:cs typeface="Courier New"/>
              </a:rPr>
              <a:t>WHERE	manager_id = (SELECT</a:t>
            </a:r>
            <a:r>
              <a:rPr dirty="0" sz="1100" spc="10">
                <a:latin typeface="Courier New"/>
                <a:cs typeface="Courier New"/>
              </a:rPr>
              <a:t> </a:t>
            </a:r>
            <a:r>
              <a:rPr dirty="0" sz="1100" spc="-5">
                <a:latin typeface="Courier New"/>
                <a:cs typeface="Courier New"/>
              </a:rPr>
              <a:t>employee_id</a:t>
            </a:r>
            <a:endParaRPr sz="1100">
              <a:latin typeface="Courier New"/>
              <a:cs typeface="Courier New"/>
            </a:endParaRPr>
          </a:p>
          <a:p>
            <a:pPr marL="1835150">
              <a:lnSpc>
                <a:spcPts val="1250"/>
              </a:lnSpc>
              <a:tabLst>
                <a:tab pos="2421890" algn="l"/>
              </a:tabLst>
            </a:pPr>
            <a:r>
              <a:rPr dirty="0" sz="1100" spc="-5">
                <a:latin typeface="Courier New"/>
                <a:cs typeface="Courier New"/>
              </a:rPr>
              <a:t>FROM	employees</a:t>
            </a:r>
            <a:endParaRPr sz="1100">
              <a:latin typeface="Courier New"/>
              <a:cs typeface="Courier New"/>
            </a:endParaRPr>
          </a:p>
          <a:p>
            <a:pPr marL="1835150">
              <a:lnSpc>
                <a:spcPts val="1290"/>
              </a:lnSpc>
              <a:tabLst>
                <a:tab pos="2421890" algn="l"/>
              </a:tabLst>
            </a:pPr>
            <a:r>
              <a:rPr dirty="0" sz="1100" spc="-5">
                <a:latin typeface="Courier New"/>
                <a:cs typeface="Courier New"/>
              </a:rPr>
              <a:t>WHERE	last_name =</a:t>
            </a:r>
            <a:r>
              <a:rPr dirty="0" sz="1100">
                <a:latin typeface="Courier New"/>
                <a:cs typeface="Courier New"/>
              </a:rPr>
              <a:t> </a:t>
            </a:r>
            <a:r>
              <a:rPr dirty="0" sz="1100" spc="-5">
                <a:latin typeface="Courier New"/>
                <a:cs typeface="Courier New"/>
              </a:rPr>
              <a:t>'King');</a:t>
            </a:r>
            <a:endParaRPr sz="1100">
              <a:latin typeface="Courier New"/>
              <a:cs typeface="Courier New"/>
            </a:endParaRPr>
          </a:p>
        </p:txBody>
      </p:sp>
      <p:sp>
        <p:nvSpPr>
          <p:cNvPr id="4" name="object 4"/>
          <p:cNvSpPr txBox="1"/>
          <p:nvPr/>
        </p:nvSpPr>
        <p:spPr>
          <a:xfrm>
            <a:off x="901700" y="2562097"/>
            <a:ext cx="5780405"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6. Create a report for the </a:t>
            </a:r>
            <a:r>
              <a:rPr dirty="0" sz="1200" spc="-5">
                <a:latin typeface="Times New Roman"/>
                <a:cs typeface="Times New Roman"/>
              </a:rPr>
              <a:t>HR department </a:t>
            </a:r>
            <a:r>
              <a:rPr dirty="0" sz="1200">
                <a:latin typeface="Times New Roman"/>
                <a:cs typeface="Times New Roman"/>
              </a:rPr>
              <a:t>that </a:t>
            </a:r>
            <a:r>
              <a:rPr dirty="0" sz="1200" spc="-5">
                <a:latin typeface="Times New Roman"/>
                <a:cs typeface="Times New Roman"/>
              </a:rPr>
              <a:t>displays </a:t>
            </a:r>
            <a:r>
              <a:rPr dirty="0" sz="1200">
                <a:latin typeface="Times New Roman"/>
                <a:cs typeface="Times New Roman"/>
              </a:rPr>
              <a:t>the </a:t>
            </a:r>
            <a:r>
              <a:rPr dirty="0" sz="1200" spc="-5">
                <a:latin typeface="Times New Roman"/>
                <a:cs typeface="Times New Roman"/>
              </a:rPr>
              <a:t>department </a:t>
            </a:r>
            <a:r>
              <a:rPr dirty="0" sz="1200">
                <a:latin typeface="Times New Roman"/>
                <a:cs typeface="Times New Roman"/>
              </a:rPr>
              <a:t>number, last </a:t>
            </a:r>
            <a:r>
              <a:rPr dirty="0" sz="1200" spc="-5">
                <a:latin typeface="Times New Roman"/>
                <a:cs typeface="Times New Roman"/>
              </a:rPr>
              <a:t>name, </a:t>
            </a:r>
            <a:r>
              <a:rPr dirty="0" sz="1200">
                <a:latin typeface="Times New Roman"/>
                <a:cs typeface="Times New Roman"/>
              </a:rPr>
              <a:t>and  job ID for every </a:t>
            </a:r>
            <a:r>
              <a:rPr dirty="0" sz="1200" spc="-5">
                <a:latin typeface="Times New Roman"/>
                <a:cs typeface="Times New Roman"/>
              </a:rPr>
              <a:t>employee </a:t>
            </a:r>
            <a:r>
              <a:rPr dirty="0" sz="1200">
                <a:latin typeface="Times New Roman"/>
                <a:cs typeface="Times New Roman"/>
              </a:rPr>
              <a:t>in the Executive</a:t>
            </a:r>
            <a:r>
              <a:rPr dirty="0" sz="1200" spc="-5">
                <a:latin typeface="Times New Roman"/>
                <a:cs typeface="Times New Roman"/>
              </a:rPr>
              <a:t> department.</a:t>
            </a:r>
            <a:endParaRPr sz="1200">
              <a:latin typeface="Times New Roman"/>
              <a:cs typeface="Times New Roman"/>
            </a:endParaRPr>
          </a:p>
        </p:txBody>
      </p:sp>
      <p:sp>
        <p:nvSpPr>
          <p:cNvPr id="5" name="object 5"/>
          <p:cNvSpPr txBox="1"/>
          <p:nvPr/>
        </p:nvSpPr>
        <p:spPr>
          <a:xfrm>
            <a:off x="838962" y="3019805"/>
            <a:ext cx="6323330" cy="829944"/>
          </a:xfrm>
          <a:prstGeom prst="rect">
            <a:avLst/>
          </a:prstGeom>
          <a:ln w="12191">
            <a:solidFill>
              <a:srgbClr val="000000"/>
            </a:solidFill>
          </a:ln>
        </p:spPr>
        <p:txBody>
          <a:bodyPr wrap="square" lIns="0" tIns="13335" rIns="0" bIns="0" rtlCol="0" vert="horz">
            <a:spAutoFit/>
          </a:bodyPr>
          <a:lstStyle/>
          <a:p>
            <a:pPr marL="74930" marR="2970530">
              <a:lnSpc>
                <a:spcPts val="1240"/>
              </a:lnSpc>
              <a:spcBef>
                <a:spcPts val="105"/>
              </a:spcBef>
              <a:tabLst>
                <a:tab pos="661670" algn="l"/>
              </a:tabLst>
            </a:pPr>
            <a:r>
              <a:rPr dirty="0" sz="1100" spc="-5">
                <a:latin typeface="Courier New"/>
                <a:cs typeface="Courier New"/>
              </a:rPr>
              <a:t>SELECT department_id, last_name, job_id  FROM	employees</a:t>
            </a:r>
            <a:endParaRPr sz="1100">
              <a:latin typeface="Courier New"/>
              <a:cs typeface="Courier New"/>
            </a:endParaRPr>
          </a:p>
          <a:p>
            <a:pPr marL="74930">
              <a:lnSpc>
                <a:spcPts val="1185"/>
              </a:lnSpc>
              <a:tabLst>
                <a:tab pos="661670" algn="l"/>
              </a:tabLst>
            </a:pPr>
            <a:r>
              <a:rPr dirty="0" sz="1100" spc="-5">
                <a:latin typeface="Courier New"/>
                <a:cs typeface="Courier New"/>
              </a:rPr>
              <a:t>WHERE	department_id IN (SELECT</a:t>
            </a:r>
            <a:r>
              <a:rPr dirty="0" sz="1100" spc="10">
                <a:latin typeface="Courier New"/>
                <a:cs typeface="Courier New"/>
              </a:rPr>
              <a:t> </a:t>
            </a:r>
            <a:r>
              <a:rPr dirty="0" sz="1100" spc="-5">
                <a:latin typeface="Courier New"/>
                <a:cs typeface="Courier New"/>
              </a:rPr>
              <a:t>department_id</a:t>
            </a:r>
            <a:endParaRPr sz="1100">
              <a:latin typeface="Courier New"/>
              <a:cs typeface="Courier New"/>
            </a:endParaRPr>
          </a:p>
          <a:p>
            <a:pPr marL="2170430">
              <a:lnSpc>
                <a:spcPts val="1250"/>
              </a:lnSpc>
              <a:tabLst>
                <a:tab pos="2757170" algn="l"/>
              </a:tabLst>
            </a:pPr>
            <a:r>
              <a:rPr dirty="0" sz="1100" spc="-5">
                <a:latin typeface="Courier New"/>
                <a:cs typeface="Courier New"/>
              </a:rPr>
              <a:t>FROM	departments</a:t>
            </a:r>
            <a:endParaRPr sz="1100">
              <a:latin typeface="Courier New"/>
              <a:cs typeface="Courier New"/>
            </a:endParaRPr>
          </a:p>
          <a:p>
            <a:pPr marL="2170430">
              <a:lnSpc>
                <a:spcPts val="1290"/>
              </a:lnSpc>
              <a:tabLst>
                <a:tab pos="2757170" algn="l"/>
              </a:tabLst>
            </a:pPr>
            <a:r>
              <a:rPr dirty="0" sz="1100" spc="-5">
                <a:latin typeface="Courier New"/>
                <a:cs typeface="Courier New"/>
              </a:rPr>
              <a:t>WHERE	department_name =</a:t>
            </a:r>
            <a:r>
              <a:rPr dirty="0" sz="1100" spc="5">
                <a:latin typeface="Courier New"/>
                <a:cs typeface="Courier New"/>
              </a:rPr>
              <a:t> </a:t>
            </a:r>
            <a:r>
              <a:rPr dirty="0" sz="1100" spc="-5">
                <a:latin typeface="Courier New"/>
                <a:cs typeface="Courier New"/>
              </a:rPr>
              <a:t>'Executive');</a:t>
            </a:r>
            <a:endParaRPr sz="1100">
              <a:latin typeface="Courier New"/>
              <a:cs typeface="Courier New"/>
            </a:endParaRPr>
          </a:p>
        </p:txBody>
      </p:sp>
      <p:sp>
        <p:nvSpPr>
          <p:cNvPr id="6" name="object 6"/>
          <p:cNvSpPr txBox="1"/>
          <p:nvPr/>
        </p:nvSpPr>
        <p:spPr>
          <a:xfrm>
            <a:off x="901700" y="3983228"/>
            <a:ext cx="5950585" cy="109347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have </a:t>
            </a:r>
            <a:r>
              <a:rPr dirty="0" sz="1200" spc="-5">
                <a:latin typeface="Times New Roman"/>
                <a:cs typeface="Times New Roman"/>
              </a:rPr>
              <a:t>time, complete </a:t>
            </a:r>
            <a:r>
              <a:rPr dirty="0" sz="1200">
                <a:latin typeface="Times New Roman"/>
                <a:cs typeface="Times New Roman"/>
              </a:rPr>
              <a:t>the following</a:t>
            </a:r>
            <a:r>
              <a:rPr dirty="0" sz="1200" spc="5">
                <a:latin typeface="Times New Roman"/>
                <a:cs typeface="Times New Roman"/>
              </a:rPr>
              <a:t> </a:t>
            </a:r>
            <a:r>
              <a:rPr dirty="0" sz="1200">
                <a:latin typeface="Times New Roman"/>
                <a:cs typeface="Times New Roman"/>
              </a:rPr>
              <a:t>exercise:</a:t>
            </a:r>
            <a:endParaRPr sz="1200">
              <a:latin typeface="Times New Roman"/>
              <a:cs typeface="Times New Roman"/>
            </a:endParaRPr>
          </a:p>
          <a:p>
            <a:pPr>
              <a:lnSpc>
                <a:spcPct val="100000"/>
              </a:lnSpc>
              <a:spcBef>
                <a:spcPts val="20"/>
              </a:spcBef>
            </a:pPr>
            <a:endParaRPr sz="1000">
              <a:latin typeface="Times New Roman"/>
              <a:cs typeface="Times New Roman"/>
            </a:endParaRPr>
          </a:p>
          <a:p>
            <a:pPr marL="241300" marR="5080" indent="-228600">
              <a:lnSpc>
                <a:spcPct val="100600"/>
              </a:lnSpc>
            </a:pPr>
            <a:r>
              <a:rPr dirty="0" sz="1200">
                <a:latin typeface="Times New Roman"/>
                <a:cs typeface="Times New Roman"/>
              </a:rPr>
              <a:t>7. Modify the query in </a:t>
            </a:r>
            <a:r>
              <a:rPr dirty="0" sz="1200" spc="-5">
                <a:latin typeface="Courier New"/>
                <a:cs typeface="Courier New"/>
              </a:rPr>
              <a:t>lab_06_03.sql </a:t>
            </a:r>
            <a:r>
              <a:rPr dirty="0" sz="1200">
                <a:latin typeface="Times New Roman"/>
                <a:cs typeface="Times New Roman"/>
              </a:rPr>
              <a:t>to display the </a:t>
            </a:r>
            <a:r>
              <a:rPr dirty="0" sz="1200" spc="-5">
                <a:latin typeface="Times New Roman"/>
                <a:cs typeface="Times New Roman"/>
              </a:rPr>
              <a:t>employee number, </a:t>
            </a:r>
            <a:r>
              <a:rPr dirty="0" sz="1200">
                <a:latin typeface="Times New Roman"/>
                <a:cs typeface="Times New Roman"/>
              </a:rPr>
              <a:t>last </a:t>
            </a:r>
            <a:r>
              <a:rPr dirty="0" sz="1200" spc="-5">
                <a:latin typeface="Times New Roman"/>
                <a:cs typeface="Times New Roman"/>
              </a:rPr>
              <a:t>name, </a:t>
            </a:r>
            <a:r>
              <a:rPr dirty="0" sz="1200">
                <a:latin typeface="Times New Roman"/>
                <a:cs typeface="Times New Roman"/>
              </a:rPr>
              <a:t>and  salary of all </a:t>
            </a:r>
            <a:r>
              <a:rPr dirty="0" sz="1200" spc="-5">
                <a:latin typeface="Times New Roman"/>
                <a:cs typeface="Times New Roman"/>
              </a:rPr>
              <a:t>employees </a:t>
            </a:r>
            <a:r>
              <a:rPr dirty="0" sz="1200">
                <a:latin typeface="Times New Roman"/>
                <a:cs typeface="Times New Roman"/>
              </a:rPr>
              <a:t>who earn more than the average salary and who work in a </a:t>
            </a:r>
            <a:r>
              <a:rPr dirty="0" sz="1200" spc="-5">
                <a:latin typeface="Times New Roman"/>
                <a:cs typeface="Times New Roman"/>
              </a:rPr>
              <a:t>department  </a:t>
            </a:r>
            <a:r>
              <a:rPr dirty="0" sz="1200">
                <a:latin typeface="Times New Roman"/>
                <a:cs typeface="Times New Roman"/>
              </a:rPr>
              <a:t>with any employee whose last </a:t>
            </a:r>
            <a:r>
              <a:rPr dirty="0" sz="1200" spc="-5">
                <a:latin typeface="Times New Roman"/>
                <a:cs typeface="Times New Roman"/>
              </a:rPr>
              <a:t>name </a:t>
            </a:r>
            <a:r>
              <a:rPr dirty="0" sz="1200">
                <a:latin typeface="Times New Roman"/>
                <a:cs typeface="Times New Roman"/>
              </a:rPr>
              <a:t>contains a </a:t>
            </a:r>
            <a:r>
              <a:rPr dirty="0" sz="1200" i="1">
                <a:latin typeface="Times New Roman"/>
                <a:cs typeface="Times New Roman"/>
              </a:rPr>
              <a:t>u</a:t>
            </a:r>
            <a:r>
              <a:rPr dirty="0" sz="1200">
                <a:latin typeface="Times New Roman"/>
                <a:cs typeface="Times New Roman"/>
              </a:rPr>
              <a:t>. Resave </a:t>
            </a:r>
            <a:r>
              <a:rPr dirty="0" sz="1200" spc="-5">
                <a:latin typeface="Courier New"/>
                <a:cs typeface="Courier New"/>
              </a:rPr>
              <a:t>lab_06_03.sql </a:t>
            </a:r>
            <a:r>
              <a:rPr dirty="0" sz="1200">
                <a:latin typeface="Times New Roman"/>
                <a:cs typeface="Times New Roman"/>
              </a:rPr>
              <a:t>to  </a:t>
            </a:r>
            <a:r>
              <a:rPr dirty="0" sz="1200" spc="-5">
                <a:latin typeface="Courier New"/>
                <a:cs typeface="Courier New"/>
              </a:rPr>
              <a:t>lab_06_07.sql</a:t>
            </a:r>
            <a:r>
              <a:rPr dirty="0" sz="1200" spc="-5">
                <a:latin typeface="Times New Roman"/>
                <a:cs typeface="Times New Roman"/>
              </a:rPr>
              <a:t>. </a:t>
            </a:r>
            <a:r>
              <a:rPr dirty="0" sz="1200">
                <a:latin typeface="Times New Roman"/>
                <a:cs typeface="Times New Roman"/>
              </a:rPr>
              <a:t>Run the </a:t>
            </a:r>
            <a:r>
              <a:rPr dirty="0" sz="1200" spc="-5">
                <a:latin typeface="Times New Roman"/>
                <a:cs typeface="Times New Roman"/>
              </a:rPr>
              <a:t>statement </a:t>
            </a:r>
            <a:r>
              <a:rPr dirty="0" sz="1200">
                <a:latin typeface="Times New Roman"/>
                <a:cs typeface="Times New Roman"/>
              </a:rPr>
              <a:t>in</a:t>
            </a:r>
            <a:r>
              <a:rPr dirty="0" sz="1200" spc="5">
                <a:latin typeface="Times New Roman"/>
                <a:cs typeface="Times New Roman"/>
              </a:rPr>
              <a:t> </a:t>
            </a:r>
            <a:r>
              <a:rPr dirty="0" sz="1200" spc="-5">
                <a:latin typeface="Courier New"/>
                <a:cs typeface="Courier New"/>
              </a:rPr>
              <a:t>lab_06_07.sql</a:t>
            </a:r>
            <a:r>
              <a:rPr dirty="0" sz="1200" spc="-5">
                <a:latin typeface="Times New Roman"/>
                <a:cs typeface="Times New Roman"/>
              </a:rPr>
              <a:t>.</a:t>
            </a:r>
            <a:endParaRPr sz="1200">
              <a:latin typeface="Times New Roman"/>
              <a:cs typeface="Times New Roman"/>
            </a:endParaRPr>
          </a:p>
        </p:txBody>
      </p:sp>
      <p:sp>
        <p:nvSpPr>
          <p:cNvPr id="7" name="object 7"/>
          <p:cNvSpPr txBox="1"/>
          <p:nvPr/>
        </p:nvSpPr>
        <p:spPr>
          <a:xfrm>
            <a:off x="838962" y="5157216"/>
            <a:ext cx="6323330" cy="1146810"/>
          </a:xfrm>
          <a:prstGeom prst="rect">
            <a:avLst/>
          </a:prstGeom>
          <a:ln w="12191">
            <a:solidFill>
              <a:srgbClr val="000000"/>
            </a:solidFill>
          </a:ln>
        </p:spPr>
        <p:txBody>
          <a:bodyPr wrap="square" lIns="0" tIns="13335" rIns="0" bIns="0" rtlCol="0" vert="horz">
            <a:spAutoFit/>
          </a:bodyPr>
          <a:lstStyle/>
          <a:p>
            <a:pPr marL="74930" marR="3138170">
              <a:lnSpc>
                <a:spcPts val="1240"/>
              </a:lnSpc>
              <a:spcBef>
                <a:spcPts val="105"/>
              </a:spcBef>
              <a:tabLst>
                <a:tab pos="661670" algn="l"/>
              </a:tabLst>
            </a:pPr>
            <a:r>
              <a:rPr dirty="0" sz="1100" spc="-5">
                <a:latin typeface="Courier New"/>
                <a:cs typeface="Courier New"/>
              </a:rPr>
              <a:t>SELECT employee_id, last_name, salary  FROM	employees</a:t>
            </a:r>
            <a:endParaRPr sz="1100">
              <a:latin typeface="Courier New"/>
              <a:cs typeface="Courier New"/>
            </a:endParaRPr>
          </a:p>
          <a:p>
            <a:pPr marL="74930">
              <a:lnSpc>
                <a:spcPts val="1185"/>
              </a:lnSpc>
              <a:tabLst>
                <a:tab pos="661670" algn="l"/>
              </a:tabLst>
            </a:pPr>
            <a:r>
              <a:rPr dirty="0" sz="1100" spc="-5">
                <a:latin typeface="Courier New"/>
                <a:cs typeface="Courier New"/>
              </a:rPr>
              <a:t>WHERE	department_id IN (SELECT</a:t>
            </a:r>
            <a:r>
              <a:rPr dirty="0" sz="1100" spc="10">
                <a:latin typeface="Courier New"/>
                <a:cs typeface="Courier New"/>
              </a:rPr>
              <a:t> </a:t>
            </a:r>
            <a:r>
              <a:rPr dirty="0" sz="1100" spc="-5">
                <a:latin typeface="Courier New"/>
                <a:cs typeface="Courier New"/>
              </a:rPr>
              <a:t>department_id</a:t>
            </a:r>
            <a:endParaRPr sz="1100">
              <a:latin typeface="Courier New"/>
              <a:cs typeface="Courier New"/>
            </a:endParaRPr>
          </a:p>
          <a:p>
            <a:pPr marL="2170430">
              <a:lnSpc>
                <a:spcPts val="1245"/>
              </a:lnSpc>
              <a:tabLst>
                <a:tab pos="2757170" algn="l"/>
              </a:tabLst>
            </a:pPr>
            <a:r>
              <a:rPr dirty="0" sz="1100" spc="-5">
                <a:latin typeface="Courier New"/>
                <a:cs typeface="Courier New"/>
              </a:rPr>
              <a:t>FROM	employees</a:t>
            </a:r>
            <a:endParaRPr sz="1100">
              <a:latin typeface="Courier New"/>
              <a:cs typeface="Courier New"/>
            </a:endParaRPr>
          </a:p>
          <a:p>
            <a:pPr marL="74930" marR="1797050" indent="2095500">
              <a:lnSpc>
                <a:spcPts val="1250"/>
              </a:lnSpc>
              <a:spcBef>
                <a:spcPts val="60"/>
              </a:spcBef>
              <a:tabLst>
                <a:tab pos="661670" algn="l"/>
                <a:tab pos="2757170" algn="l"/>
              </a:tabLst>
            </a:pPr>
            <a:r>
              <a:rPr dirty="0" sz="1100" spc="-5">
                <a:latin typeface="Courier New"/>
                <a:cs typeface="Courier New"/>
              </a:rPr>
              <a:t>WHERE	last_name like '%u%')  AND	salary &gt; (SELECT</a:t>
            </a:r>
            <a:r>
              <a:rPr dirty="0" sz="1100" spc="5">
                <a:latin typeface="Courier New"/>
                <a:cs typeface="Courier New"/>
              </a:rPr>
              <a:t> </a:t>
            </a:r>
            <a:r>
              <a:rPr dirty="0" sz="1100" spc="-5">
                <a:latin typeface="Courier New"/>
                <a:cs typeface="Courier New"/>
              </a:rPr>
              <a:t>AVG(salary)</a:t>
            </a:r>
            <a:endParaRPr sz="1100">
              <a:latin typeface="Courier New"/>
              <a:cs typeface="Courier New"/>
            </a:endParaRPr>
          </a:p>
          <a:p>
            <a:pPr marL="1499870">
              <a:lnSpc>
                <a:spcPts val="1230"/>
              </a:lnSpc>
              <a:tabLst>
                <a:tab pos="2086610" algn="l"/>
              </a:tabLst>
            </a:pPr>
            <a:r>
              <a:rPr dirty="0" sz="1100" spc="-5">
                <a:latin typeface="Courier New"/>
                <a:cs typeface="Courier New"/>
              </a:rPr>
              <a:t>FROM	employees);</a:t>
            </a:r>
            <a:endParaRPr sz="1100">
              <a:latin typeface="Courier New"/>
              <a:cs typeface="Courier New"/>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60110" cy="71501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a:t>
            </a:r>
            <a:endParaRPr sz="1200">
              <a:latin typeface="Arial"/>
              <a:cs typeface="Arial"/>
            </a:endParaRPr>
          </a:p>
          <a:p>
            <a:pPr>
              <a:lnSpc>
                <a:spcPct val="100000"/>
              </a:lnSpc>
              <a:spcBef>
                <a:spcPts val="40"/>
              </a:spcBef>
            </a:pPr>
            <a:endParaRPr sz="1000">
              <a:latin typeface="Arial"/>
              <a:cs typeface="Arial"/>
            </a:endParaRPr>
          </a:p>
          <a:p>
            <a:pPr marL="241300" marR="5080" indent="-228600">
              <a:lnSpc>
                <a:spcPts val="1420"/>
              </a:lnSpc>
            </a:pPr>
            <a:r>
              <a:rPr dirty="0" sz="1200">
                <a:latin typeface="Times New Roman"/>
                <a:cs typeface="Times New Roman"/>
              </a:rPr>
              <a:t>1. The HR </a:t>
            </a:r>
            <a:r>
              <a:rPr dirty="0" sz="1200" spc="-5">
                <a:latin typeface="Times New Roman"/>
                <a:cs typeface="Times New Roman"/>
              </a:rPr>
              <a:t>department </a:t>
            </a:r>
            <a:r>
              <a:rPr dirty="0" sz="1200">
                <a:latin typeface="Times New Roman"/>
                <a:cs typeface="Times New Roman"/>
              </a:rPr>
              <a:t>needs a list of </a:t>
            </a:r>
            <a:r>
              <a:rPr dirty="0" sz="1200" spc="-5">
                <a:latin typeface="Times New Roman"/>
                <a:cs typeface="Times New Roman"/>
              </a:rPr>
              <a:t>department </a:t>
            </a:r>
            <a:r>
              <a:rPr dirty="0" sz="1200">
                <a:latin typeface="Times New Roman"/>
                <a:cs typeface="Times New Roman"/>
              </a:rPr>
              <a:t>IDs for </a:t>
            </a:r>
            <a:r>
              <a:rPr dirty="0" sz="1200" spc="-5">
                <a:latin typeface="Times New Roman"/>
                <a:cs typeface="Times New Roman"/>
              </a:rPr>
              <a:t>departments </a:t>
            </a:r>
            <a:r>
              <a:rPr dirty="0" sz="1200">
                <a:latin typeface="Times New Roman"/>
                <a:cs typeface="Times New Roman"/>
              </a:rPr>
              <a:t>that do not contain the job  </a:t>
            </a:r>
            <a:r>
              <a:rPr dirty="0" sz="1200" spc="-5">
                <a:latin typeface="Times New Roman"/>
                <a:cs typeface="Times New Roman"/>
              </a:rPr>
              <a:t>ID </a:t>
            </a:r>
            <a:r>
              <a:rPr dirty="0" sz="1200" spc="-5">
                <a:latin typeface="Courier New"/>
                <a:cs typeface="Courier New"/>
              </a:rPr>
              <a:t>ST_CLERK</a:t>
            </a:r>
            <a:r>
              <a:rPr dirty="0" sz="1200" spc="-5">
                <a:latin typeface="Times New Roman"/>
                <a:cs typeface="Times New Roman"/>
              </a:rPr>
              <a:t>. </a:t>
            </a:r>
            <a:r>
              <a:rPr dirty="0" sz="1200">
                <a:latin typeface="Times New Roman"/>
                <a:cs typeface="Times New Roman"/>
              </a:rPr>
              <a:t>Use set </a:t>
            </a:r>
            <a:r>
              <a:rPr dirty="0" sz="1200" spc="-5">
                <a:latin typeface="Times New Roman"/>
                <a:cs typeface="Times New Roman"/>
              </a:rPr>
              <a:t>operators </a:t>
            </a:r>
            <a:r>
              <a:rPr dirty="0" sz="1200">
                <a:latin typeface="Times New Roman"/>
                <a:cs typeface="Times New Roman"/>
              </a:rPr>
              <a:t>to </a:t>
            </a:r>
            <a:r>
              <a:rPr dirty="0" sz="1200" spc="-5">
                <a:latin typeface="Times New Roman"/>
                <a:cs typeface="Times New Roman"/>
              </a:rPr>
              <a:t>create this</a:t>
            </a:r>
            <a:r>
              <a:rPr dirty="0" sz="1200">
                <a:latin typeface="Times New Roman"/>
                <a:cs typeface="Times New Roman"/>
              </a:rPr>
              <a:t> </a:t>
            </a:r>
            <a:r>
              <a:rPr dirty="0" sz="1200" spc="-5">
                <a:latin typeface="Times New Roman"/>
                <a:cs typeface="Times New Roman"/>
              </a:rPr>
              <a:t>report.</a:t>
            </a:r>
            <a:endParaRPr sz="1200">
              <a:latin typeface="Times New Roman"/>
              <a:cs typeface="Times New Roman"/>
            </a:endParaRPr>
          </a:p>
        </p:txBody>
      </p:sp>
      <p:sp>
        <p:nvSpPr>
          <p:cNvPr id="3" name="object 3"/>
          <p:cNvSpPr txBox="1"/>
          <p:nvPr/>
        </p:nvSpPr>
        <p:spPr>
          <a:xfrm>
            <a:off x="838962" y="1611629"/>
            <a:ext cx="6323330" cy="988060"/>
          </a:xfrm>
          <a:prstGeom prst="rect">
            <a:avLst/>
          </a:prstGeom>
          <a:ln w="12191">
            <a:solidFill>
              <a:srgbClr val="000000"/>
            </a:solidFill>
          </a:ln>
        </p:spPr>
        <p:txBody>
          <a:bodyPr wrap="square" lIns="0" tIns="13335" rIns="0" bIns="0" rtlCol="0" vert="horz">
            <a:spAutoFit/>
          </a:bodyPr>
          <a:lstStyle/>
          <a:p>
            <a:pPr marL="74930" marR="4563110">
              <a:lnSpc>
                <a:spcPts val="1240"/>
              </a:lnSpc>
              <a:spcBef>
                <a:spcPts val="105"/>
              </a:spcBef>
              <a:tabLst>
                <a:tab pos="661670" algn="l"/>
              </a:tabLst>
            </a:pPr>
            <a:r>
              <a:rPr dirty="0" sz="1100" spc="-5">
                <a:latin typeface="Courier New"/>
                <a:cs typeface="Courier New"/>
              </a:rPr>
              <a:t>SELECT department_id  FROM	departments  MINUS</a:t>
            </a:r>
            <a:endParaRPr sz="1100">
              <a:latin typeface="Courier New"/>
              <a:cs typeface="Courier New"/>
            </a:endParaRPr>
          </a:p>
          <a:p>
            <a:pPr marL="74930" marR="4563110">
              <a:lnSpc>
                <a:spcPts val="1250"/>
              </a:lnSpc>
              <a:spcBef>
                <a:spcPts val="5"/>
              </a:spcBef>
              <a:tabLst>
                <a:tab pos="661670" algn="l"/>
              </a:tabLst>
            </a:pPr>
            <a:r>
              <a:rPr dirty="0" sz="1100" spc="-5">
                <a:latin typeface="Courier New"/>
                <a:cs typeface="Courier New"/>
              </a:rPr>
              <a:t>SELECT department_id  FROM	employees</a:t>
            </a:r>
            <a:endParaRPr sz="1100">
              <a:latin typeface="Courier New"/>
              <a:cs typeface="Courier New"/>
            </a:endParaRPr>
          </a:p>
          <a:p>
            <a:pPr marL="74930">
              <a:lnSpc>
                <a:spcPts val="1220"/>
              </a:lnSpc>
              <a:tabLst>
                <a:tab pos="661670" algn="l"/>
              </a:tabLst>
            </a:pPr>
            <a:r>
              <a:rPr dirty="0" sz="1100" spc="-5">
                <a:latin typeface="Courier New"/>
                <a:cs typeface="Courier New"/>
              </a:rPr>
              <a:t>WHERE	job_id =</a:t>
            </a:r>
            <a:r>
              <a:rPr dirty="0" sz="1100">
                <a:latin typeface="Courier New"/>
                <a:cs typeface="Courier New"/>
              </a:rPr>
              <a:t> </a:t>
            </a:r>
            <a:r>
              <a:rPr dirty="0" sz="1100" spc="-5">
                <a:latin typeface="Courier New"/>
                <a:cs typeface="Courier New"/>
              </a:rPr>
              <a:t>'ST_CLERK';</a:t>
            </a:r>
            <a:endParaRPr sz="1100">
              <a:latin typeface="Courier New"/>
              <a:cs typeface="Courier New"/>
            </a:endParaRPr>
          </a:p>
        </p:txBody>
      </p:sp>
      <p:sp>
        <p:nvSpPr>
          <p:cNvPr id="4" name="object 4"/>
          <p:cNvSpPr txBox="1"/>
          <p:nvPr/>
        </p:nvSpPr>
        <p:spPr>
          <a:xfrm>
            <a:off x="901700" y="2732785"/>
            <a:ext cx="5875020"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2. The HR </a:t>
            </a:r>
            <a:r>
              <a:rPr dirty="0" sz="1200" spc="-5">
                <a:latin typeface="Times New Roman"/>
                <a:cs typeface="Times New Roman"/>
              </a:rPr>
              <a:t>department </a:t>
            </a:r>
            <a:r>
              <a:rPr dirty="0" sz="1200">
                <a:latin typeface="Times New Roman"/>
                <a:cs typeface="Times New Roman"/>
              </a:rPr>
              <a:t>needs a list of countries that have no </a:t>
            </a:r>
            <a:r>
              <a:rPr dirty="0" sz="1200" spc="-5">
                <a:latin typeface="Times New Roman"/>
                <a:cs typeface="Times New Roman"/>
              </a:rPr>
              <a:t>departments </a:t>
            </a:r>
            <a:r>
              <a:rPr dirty="0" sz="1200">
                <a:latin typeface="Times New Roman"/>
                <a:cs typeface="Times New Roman"/>
              </a:rPr>
              <a:t>located in them.  Display the country ID and the </a:t>
            </a:r>
            <a:r>
              <a:rPr dirty="0" sz="1200" spc="-5">
                <a:latin typeface="Times New Roman"/>
                <a:cs typeface="Times New Roman"/>
              </a:rPr>
              <a:t>name </a:t>
            </a:r>
            <a:r>
              <a:rPr dirty="0" sz="1200">
                <a:latin typeface="Times New Roman"/>
                <a:cs typeface="Times New Roman"/>
              </a:rPr>
              <a:t>of the countries. Use set </a:t>
            </a:r>
            <a:r>
              <a:rPr dirty="0" sz="1200" spc="-5">
                <a:latin typeface="Times New Roman"/>
                <a:cs typeface="Times New Roman"/>
              </a:rPr>
              <a:t>operators </a:t>
            </a:r>
            <a:r>
              <a:rPr dirty="0" sz="1200">
                <a:latin typeface="Times New Roman"/>
                <a:cs typeface="Times New Roman"/>
              </a:rPr>
              <a:t>to create this</a:t>
            </a:r>
            <a:r>
              <a:rPr dirty="0" sz="1200" spc="-110">
                <a:latin typeface="Times New Roman"/>
                <a:cs typeface="Times New Roman"/>
              </a:rPr>
              <a:t> </a:t>
            </a:r>
            <a:r>
              <a:rPr dirty="0" sz="1200">
                <a:latin typeface="Times New Roman"/>
                <a:cs typeface="Times New Roman"/>
              </a:rPr>
              <a:t>report.</a:t>
            </a:r>
            <a:endParaRPr sz="1200">
              <a:latin typeface="Times New Roman"/>
              <a:cs typeface="Times New Roman"/>
            </a:endParaRPr>
          </a:p>
        </p:txBody>
      </p:sp>
      <p:sp>
        <p:nvSpPr>
          <p:cNvPr id="5" name="object 5"/>
          <p:cNvSpPr txBox="1"/>
          <p:nvPr/>
        </p:nvSpPr>
        <p:spPr>
          <a:xfrm>
            <a:off x="838962" y="3190494"/>
            <a:ext cx="6323330" cy="1146810"/>
          </a:xfrm>
          <a:prstGeom prst="rect">
            <a:avLst/>
          </a:prstGeom>
          <a:ln w="12191">
            <a:solidFill>
              <a:srgbClr val="000000"/>
            </a:solidFill>
          </a:ln>
        </p:spPr>
        <p:txBody>
          <a:bodyPr wrap="square" lIns="0" tIns="13335" rIns="0" bIns="0" rtlCol="0" vert="horz">
            <a:spAutoFit/>
          </a:bodyPr>
          <a:lstStyle/>
          <a:p>
            <a:pPr marL="74930" marR="3641090">
              <a:lnSpc>
                <a:spcPts val="1240"/>
              </a:lnSpc>
              <a:spcBef>
                <a:spcPts val="105"/>
              </a:spcBef>
              <a:tabLst>
                <a:tab pos="661670" algn="l"/>
              </a:tabLst>
            </a:pPr>
            <a:r>
              <a:rPr dirty="0" sz="1100" spc="-5">
                <a:latin typeface="Courier New"/>
                <a:cs typeface="Courier New"/>
              </a:rPr>
              <a:t>SELECT country_id, country_name  FROM	countries</a:t>
            </a:r>
            <a:endParaRPr sz="1100">
              <a:latin typeface="Courier New"/>
              <a:cs typeface="Courier New"/>
            </a:endParaRPr>
          </a:p>
          <a:p>
            <a:pPr marL="74930">
              <a:lnSpc>
                <a:spcPts val="1185"/>
              </a:lnSpc>
            </a:pPr>
            <a:r>
              <a:rPr dirty="0" sz="1100" spc="-5">
                <a:latin typeface="Courier New"/>
                <a:cs typeface="Courier New"/>
              </a:rPr>
              <a:t>MINUS</a:t>
            </a:r>
            <a:endParaRPr sz="1100">
              <a:latin typeface="Courier New"/>
              <a:cs typeface="Courier New"/>
            </a:endParaRPr>
          </a:p>
          <a:p>
            <a:pPr marL="74930" marR="3641090">
              <a:lnSpc>
                <a:spcPts val="1250"/>
              </a:lnSpc>
              <a:spcBef>
                <a:spcPts val="65"/>
              </a:spcBef>
              <a:tabLst>
                <a:tab pos="661670" algn="l"/>
              </a:tabLst>
            </a:pPr>
            <a:r>
              <a:rPr dirty="0" sz="1100" spc="-5">
                <a:latin typeface="Courier New"/>
                <a:cs typeface="Courier New"/>
              </a:rPr>
              <a:t>SELECT country_id, country_name  FROM	countries</a:t>
            </a:r>
            <a:endParaRPr sz="1100">
              <a:latin typeface="Courier New"/>
              <a:cs typeface="Courier New"/>
            </a:endParaRPr>
          </a:p>
          <a:p>
            <a:pPr marL="74930">
              <a:lnSpc>
                <a:spcPts val="1180"/>
              </a:lnSpc>
            </a:pPr>
            <a:r>
              <a:rPr dirty="0" sz="1100" spc="-5">
                <a:latin typeface="Courier New"/>
                <a:cs typeface="Courier New"/>
              </a:rPr>
              <a:t>NATURAL JOIN</a:t>
            </a:r>
            <a:r>
              <a:rPr dirty="0" sz="1100">
                <a:latin typeface="Courier New"/>
                <a:cs typeface="Courier New"/>
              </a:rPr>
              <a:t> </a:t>
            </a:r>
            <a:r>
              <a:rPr dirty="0" sz="1100" spc="-5">
                <a:latin typeface="Courier New"/>
                <a:cs typeface="Courier New"/>
              </a:rPr>
              <a:t>locations</a:t>
            </a:r>
            <a:endParaRPr sz="1100">
              <a:latin typeface="Courier New"/>
              <a:cs typeface="Courier New"/>
            </a:endParaRPr>
          </a:p>
          <a:p>
            <a:pPr marL="74930">
              <a:lnSpc>
                <a:spcPts val="1290"/>
              </a:lnSpc>
            </a:pPr>
            <a:r>
              <a:rPr dirty="0" sz="1100" spc="-5">
                <a:latin typeface="Courier New"/>
                <a:cs typeface="Courier New"/>
              </a:rPr>
              <a:t>NATURAL JOIN</a:t>
            </a:r>
            <a:r>
              <a:rPr dirty="0" sz="1100">
                <a:latin typeface="Courier New"/>
                <a:cs typeface="Courier New"/>
              </a:rPr>
              <a:t> </a:t>
            </a:r>
            <a:r>
              <a:rPr dirty="0" sz="1100" spc="-5">
                <a:latin typeface="Courier New"/>
                <a:cs typeface="Courier New"/>
              </a:rPr>
              <a:t>departments;</a:t>
            </a:r>
            <a:endParaRPr sz="1100">
              <a:latin typeface="Courier New"/>
              <a:cs typeface="Courier New"/>
            </a:endParaRPr>
          </a:p>
        </p:txBody>
      </p:sp>
      <p:sp>
        <p:nvSpPr>
          <p:cNvPr id="6" name="object 6"/>
          <p:cNvSpPr txBox="1"/>
          <p:nvPr/>
        </p:nvSpPr>
        <p:spPr>
          <a:xfrm>
            <a:off x="901700" y="4470908"/>
            <a:ext cx="5732145"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3. Produce a list of jobs for </a:t>
            </a:r>
            <a:r>
              <a:rPr dirty="0" sz="1200" spc="-5">
                <a:latin typeface="Times New Roman"/>
                <a:cs typeface="Times New Roman"/>
              </a:rPr>
              <a:t>departments </a:t>
            </a:r>
            <a:r>
              <a:rPr dirty="0" sz="1200">
                <a:latin typeface="Times New Roman"/>
                <a:cs typeface="Times New Roman"/>
              </a:rPr>
              <a:t>10, 50, </a:t>
            </a:r>
            <a:r>
              <a:rPr dirty="0" sz="1200" spc="-5">
                <a:latin typeface="Times New Roman"/>
                <a:cs typeface="Times New Roman"/>
              </a:rPr>
              <a:t>and </a:t>
            </a:r>
            <a:r>
              <a:rPr dirty="0" sz="1200">
                <a:latin typeface="Times New Roman"/>
                <a:cs typeface="Times New Roman"/>
              </a:rPr>
              <a:t>20, in that order. </a:t>
            </a:r>
            <a:r>
              <a:rPr dirty="0" sz="1200" spc="-5">
                <a:latin typeface="Times New Roman"/>
                <a:cs typeface="Times New Roman"/>
              </a:rPr>
              <a:t>Display </a:t>
            </a:r>
            <a:r>
              <a:rPr dirty="0" sz="1200">
                <a:latin typeface="Times New Roman"/>
                <a:cs typeface="Times New Roman"/>
              </a:rPr>
              <a:t>the job ID and  </a:t>
            </a:r>
            <a:r>
              <a:rPr dirty="0" sz="1200" spc="-5">
                <a:latin typeface="Times New Roman"/>
                <a:cs typeface="Times New Roman"/>
              </a:rPr>
              <a:t>department </a:t>
            </a:r>
            <a:r>
              <a:rPr dirty="0" sz="1200">
                <a:latin typeface="Times New Roman"/>
                <a:cs typeface="Times New Roman"/>
              </a:rPr>
              <a:t>ID using set</a:t>
            </a:r>
            <a:r>
              <a:rPr dirty="0" sz="1200" spc="-20">
                <a:latin typeface="Times New Roman"/>
                <a:cs typeface="Times New Roman"/>
              </a:rPr>
              <a:t> </a:t>
            </a:r>
            <a:r>
              <a:rPr dirty="0" sz="1200">
                <a:latin typeface="Times New Roman"/>
                <a:cs typeface="Times New Roman"/>
              </a:rPr>
              <a:t>operators.</a:t>
            </a:r>
            <a:endParaRPr sz="1200">
              <a:latin typeface="Times New Roman"/>
              <a:cs typeface="Times New Roman"/>
            </a:endParaRPr>
          </a:p>
        </p:txBody>
      </p:sp>
      <p:sp>
        <p:nvSpPr>
          <p:cNvPr id="7" name="object 7"/>
          <p:cNvSpPr txBox="1"/>
          <p:nvPr/>
        </p:nvSpPr>
        <p:spPr>
          <a:xfrm>
            <a:off x="838962" y="4928616"/>
            <a:ext cx="6323330" cy="2254250"/>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COLUMN dummy</a:t>
            </a:r>
            <a:r>
              <a:rPr dirty="0" sz="1100">
                <a:latin typeface="Courier New"/>
                <a:cs typeface="Courier New"/>
              </a:rPr>
              <a:t> </a:t>
            </a:r>
            <a:r>
              <a:rPr dirty="0" sz="1100" spc="-5">
                <a:latin typeface="Courier New"/>
                <a:cs typeface="Courier New"/>
              </a:rPr>
              <a:t>NOPRINT</a:t>
            </a:r>
            <a:endParaRPr sz="1100">
              <a:latin typeface="Courier New"/>
              <a:cs typeface="Courier New"/>
            </a:endParaRPr>
          </a:p>
          <a:p>
            <a:pPr marL="74930" marR="2886710">
              <a:lnSpc>
                <a:spcPts val="1250"/>
              </a:lnSpc>
              <a:spcBef>
                <a:spcPts val="60"/>
              </a:spcBef>
              <a:tabLst>
                <a:tab pos="745490" algn="l"/>
              </a:tabLst>
            </a:pPr>
            <a:r>
              <a:rPr dirty="0" sz="1100" spc="-5">
                <a:latin typeface="Courier New"/>
                <a:cs typeface="Courier New"/>
              </a:rPr>
              <a:t>SELECT	job_id, department_id, 'x' dummy  FROM	employees</a:t>
            </a:r>
            <a:endParaRPr sz="1100">
              <a:latin typeface="Courier New"/>
              <a:cs typeface="Courier New"/>
            </a:endParaRPr>
          </a:p>
          <a:p>
            <a:pPr marL="74930">
              <a:lnSpc>
                <a:spcPts val="1175"/>
              </a:lnSpc>
            </a:pPr>
            <a:r>
              <a:rPr dirty="0" sz="1100" spc="-5">
                <a:latin typeface="Courier New"/>
                <a:cs typeface="Courier New"/>
              </a:rPr>
              <a:t>WHERE department_id =</a:t>
            </a:r>
            <a:r>
              <a:rPr dirty="0" sz="1100" spc="5">
                <a:latin typeface="Courier New"/>
                <a:cs typeface="Courier New"/>
              </a:rPr>
              <a:t> </a:t>
            </a:r>
            <a:r>
              <a:rPr dirty="0" sz="1100" spc="-5">
                <a:latin typeface="Courier New"/>
                <a:cs typeface="Courier New"/>
              </a:rPr>
              <a:t>10</a:t>
            </a:r>
            <a:endParaRPr sz="1100">
              <a:latin typeface="Courier New"/>
              <a:cs typeface="Courier New"/>
            </a:endParaRPr>
          </a:p>
          <a:p>
            <a:pPr marL="74930">
              <a:lnSpc>
                <a:spcPts val="1250"/>
              </a:lnSpc>
            </a:pPr>
            <a:r>
              <a:rPr dirty="0" sz="1100" spc="-5">
                <a:latin typeface="Courier New"/>
                <a:cs typeface="Courier New"/>
              </a:rPr>
              <a:t>UNION</a:t>
            </a:r>
            <a:endParaRPr sz="1100">
              <a:latin typeface="Courier New"/>
              <a:cs typeface="Courier New"/>
            </a:endParaRPr>
          </a:p>
          <a:p>
            <a:pPr marL="74930" marR="2886710">
              <a:lnSpc>
                <a:spcPts val="1240"/>
              </a:lnSpc>
              <a:spcBef>
                <a:spcPts val="70"/>
              </a:spcBef>
              <a:tabLst>
                <a:tab pos="745490" algn="l"/>
              </a:tabLst>
            </a:pPr>
            <a:r>
              <a:rPr dirty="0" sz="1100" spc="-5">
                <a:latin typeface="Courier New"/>
                <a:cs typeface="Courier New"/>
              </a:rPr>
              <a:t>SELECT	job_id, department_id, 'y' dummy  FROM	employees</a:t>
            </a:r>
            <a:endParaRPr sz="1100">
              <a:latin typeface="Courier New"/>
              <a:cs typeface="Courier New"/>
            </a:endParaRPr>
          </a:p>
          <a:p>
            <a:pPr marL="74930" marR="4227830">
              <a:lnSpc>
                <a:spcPts val="1250"/>
              </a:lnSpc>
              <a:spcBef>
                <a:spcPts val="5"/>
              </a:spcBef>
            </a:pPr>
            <a:r>
              <a:rPr dirty="0" sz="1100" spc="-5">
                <a:latin typeface="Courier New"/>
                <a:cs typeface="Courier New"/>
              </a:rPr>
              <a:t>WHERE department_id = 50  UNION</a:t>
            </a:r>
            <a:endParaRPr sz="1100">
              <a:latin typeface="Courier New"/>
              <a:cs typeface="Courier New"/>
            </a:endParaRPr>
          </a:p>
          <a:p>
            <a:pPr marL="74930">
              <a:lnSpc>
                <a:spcPts val="1175"/>
              </a:lnSpc>
              <a:tabLst>
                <a:tab pos="745490" algn="l"/>
              </a:tabLst>
            </a:pPr>
            <a:r>
              <a:rPr dirty="0" sz="1100" spc="-5">
                <a:latin typeface="Courier New"/>
                <a:cs typeface="Courier New"/>
              </a:rPr>
              <a:t>SELECT	job_id, department_id, 'z'</a:t>
            </a:r>
            <a:r>
              <a:rPr dirty="0" sz="1100" spc="10">
                <a:latin typeface="Courier New"/>
                <a:cs typeface="Courier New"/>
              </a:rPr>
              <a:t> </a:t>
            </a:r>
            <a:r>
              <a:rPr dirty="0" sz="1100" spc="-5">
                <a:latin typeface="Courier New"/>
                <a:cs typeface="Courier New"/>
              </a:rPr>
              <a:t>dummy</a:t>
            </a:r>
            <a:endParaRPr sz="1100">
              <a:latin typeface="Courier New"/>
              <a:cs typeface="Courier New"/>
            </a:endParaRPr>
          </a:p>
          <a:p>
            <a:pPr marL="74930">
              <a:lnSpc>
                <a:spcPts val="1250"/>
              </a:lnSpc>
              <a:tabLst>
                <a:tab pos="745490" algn="l"/>
              </a:tabLst>
            </a:pPr>
            <a:r>
              <a:rPr dirty="0" sz="1100" spc="-5">
                <a:latin typeface="Courier New"/>
                <a:cs typeface="Courier New"/>
              </a:rPr>
              <a:t>FROM	employees</a:t>
            </a:r>
            <a:endParaRPr sz="1100">
              <a:latin typeface="Courier New"/>
              <a:cs typeface="Courier New"/>
            </a:endParaRPr>
          </a:p>
          <a:p>
            <a:pPr marL="74930" marR="4227830">
              <a:lnSpc>
                <a:spcPts val="1240"/>
              </a:lnSpc>
              <a:spcBef>
                <a:spcPts val="70"/>
              </a:spcBef>
              <a:tabLst>
                <a:tab pos="913130" algn="l"/>
              </a:tabLst>
            </a:pPr>
            <a:r>
              <a:rPr dirty="0" sz="1100" spc="-5">
                <a:latin typeface="Courier New"/>
                <a:cs typeface="Courier New"/>
              </a:rPr>
              <a:t>WHERE department_id = 20  ORDER</a:t>
            </a:r>
            <a:r>
              <a:rPr dirty="0" sz="1100" spc="10">
                <a:latin typeface="Courier New"/>
                <a:cs typeface="Courier New"/>
              </a:rPr>
              <a:t> </a:t>
            </a:r>
            <a:r>
              <a:rPr dirty="0" sz="1100" spc="-5">
                <a:latin typeface="Courier New"/>
                <a:cs typeface="Courier New"/>
              </a:rPr>
              <a:t>BY	dummy;</a:t>
            </a:r>
            <a:endParaRPr sz="1100">
              <a:latin typeface="Courier New"/>
              <a:cs typeface="Courier New"/>
            </a:endParaRPr>
          </a:p>
          <a:p>
            <a:pPr marL="74930">
              <a:lnSpc>
                <a:spcPts val="1235"/>
              </a:lnSpc>
            </a:pPr>
            <a:r>
              <a:rPr dirty="0" sz="1100" spc="-5">
                <a:latin typeface="Courier New"/>
                <a:cs typeface="Courier New"/>
              </a:rPr>
              <a:t>COLUMN dummy</a:t>
            </a:r>
            <a:r>
              <a:rPr dirty="0" sz="1100">
                <a:latin typeface="Courier New"/>
                <a:cs typeface="Courier New"/>
              </a:rPr>
              <a:t> </a:t>
            </a:r>
            <a:r>
              <a:rPr dirty="0" sz="1100" spc="-5">
                <a:latin typeface="Courier New"/>
                <a:cs typeface="Courier New"/>
              </a:rPr>
              <a:t>PRINT</a:t>
            </a:r>
            <a:endParaRPr sz="1100">
              <a:latin typeface="Courier New"/>
              <a:cs typeface="Courier New"/>
            </a:endParaRPr>
          </a:p>
        </p:txBody>
      </p:sp>
      <p:sp>
        <p:nvSpPr>
          <p:cNvPr id="8" name="object 8"/>
          <p:cNvSpPr txBox="1"/>
          <p:nvPr/>
        </p:nvSpPr>
        <p:spPr>
          <a:xfrm>
            <a:off x="901700" y="7316216"/>
            <a:ext cx="5882640" cy="55880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4. Create a </a:t>
            </a:r>
            <a:r>
              <a:rPr dirty="0" sz="1200" spc="-5">
                <a:latin typeface="Times New Roman"/>
                <a:cs typeface="Times New Roman"/>
              </a:rPr>
              <a:t>report that </a:t>
            </a:r>
            <a:r>
              <a:rPr dirty="0" sz="1200">
                <a:latin typeface="Times New Roman"/>
                <a:cs typeface="Times New Roman"/>
              </a:rPr>
              <a:t>lists the </a:t>
            </a:r>
            <a:r>
              <a:rPr dirty="0" sz="1200" spc="-5">
                <a:latin typeface="Times New Roman"/>
                <a:cs typeface="Times New Roman"/>
              </a:rPr>
              <a:t>employee </a:t>
            </a:r>
            <a:r>
              <a:rPr dirty="0" sz="1200">
                <a:latin typeface="Times New Roman"/>
                <a:cs typeface="Times New Roman"/>
              </a:rPr>
              <a:t>ID and job ID of those </a:t>
            </a:r>
            <a:r>
              <a:rPr dirty="0" sz="1200" spc="-5">
                <a:latin typeface="Times New Roman"/>
                <a:cs typeface="Times New Roman"/>
              </a:rPr>
              <a:t>employees who </a:t>
            </a:r>
            <a:r>
              <a:rPr dirty="0" sz="1200">
                <a:latin typeface="Times New Roman"/>
                <a:cs typeface="Times New Roman"/>
              </a:rPr>
              <a:t>currently have  a job title </a:t>
            </a:r>
            <a:r>
              <a:rPr dirty="0" sz="1200" spc="-5">
                <a:latin typeface="Times New Roman"/>
                <a:cs typeface="Times New Roman"/>
              </a:rPr>
              <a:t>that </a:t>
            </a:r>
            <a:r>
              <a:rPr dirty="0" sz="1200">
                <a:latin typeface="Times New Roman"/>
                <a:cs typeface="Times New Roman"/>
              </a:rPr>
              <a:t>is the </a:t>
            </a:r>
            <a:r>
              <a:rPr dirty="0" sz="1200" spc="-5">
                <a:latin typeface="Times New Roman"/>
                <a:cs typeface="Times New Roman"/>
              </a:rPr>
              <a:t>same </a:t>
            </a:r>
            <a:r>
              <a:rPr dirty="0" sz="1200">
                <a:latin typeface="Times New Roman"/>
                <a:cs typeface="Times New Roman"/>
              </a:rPr>
              <a:t>as </a:t>
            </a:r>
            <a:r>
              <a:rPr dirty="0" sz="1200" spc="-5">
                <a:latin typeface="Times New Roman"/>
                <a:cs typeface="Times New Roman"/>
              </a:rPr>
              <a:t>their job </a:t>
            </a:r>
            <a:r>
              <a:rPr dirty="0" sz="1200">
                <a:latin typeface="Times New Roman"/>
                <a:cs typeface="Times New Roman"/>
              </a:rPr>
              <a:t>title when they were </a:t>
            </a:r>
            <a:r>
              <a:rPr dirty="0" sz="1200" spc="-5">
                <a:latin typeface="Times New Roman"/>
                <a:cs typeface="Times New Roman"/>
              </a:rPr>
              <a:t>initially hired </a:t>
            </a:r>
            <a:r>
              <a:rPr dirty="0" sz="1200">
                <a:latin typeface="Times New Roman"/>
                <a:cs typeface="Times New Roman"/>
              </a:rPr>
              <a:t>by the </a:t>
            </a:r>
            <a:r>
              <a:rPr dirty="0" sz="1200" spc="-5">
                <a:latin typeface="Times New Roman"/>
                <a:cs typeface="Times New Roman"/>
              </a:rPr>
              <a:t>company  </a:t>
            </a:r>
            <a:r>
              <a:rPr dirty="0" sz="1200">
                <a:latin typeface="Times New Roman"/>
                <a:cs typeface="Times New Roman"/>
              </a:rPr>
              <a:t>(that is, they changed jobs but have </a:t>
            </a:r>
            <a:r>
              <a:rPr dirty="0" sz="1200" spc="-5">
                <a:latin typeface="Times New Roman"/>
                <a:cs typeface="Times New Roman"/>
              </a:rPr>
              <a:t>now </a:t>
            </a:r>
            <a:r>
              <a:rPr dirty="0" sz="1200">
                <a:latin typeface="Times New Roman"/>
                <a:cs typeface="Times New Roman"/>
              </a:rPr>
              <a:t>gone back to doing their original</a:t>
            </a:r>
            <a:r>
              <a:rPr dirty="0" sz="1200" spc="-75">
                <a:latin typeface="Times New Roman"/>
                <a:cs typeface="Times New Roman"/>
              </a:rPr>
              <a:t> </a:t>
            </a:r>
            <a:r>
              <a:rPr dirty="0" sz="1200">
                <a:latin typeface="Times New Roman"/>
                <a:cs typeface="Times New Roman"/>
              </a:rPr>
              <a:t>job).</a:t>
            </a:r>
            <a:endParaRPr sz="1200">
              <a:latin typeface="Times New Roman"/>
              <a:cs typeface="Times New Roman"/>
            </a:endParaRPr>
          </a:p>
        </p:txBody>
      </p:sp>
      <p:sp>
        <p:nvSpPr>
          <p:cNvPr id="9" name="object 9"/>
          <p:cNvSpPr/>
          <p:nvPr/>
        </p:nvSpPr>
        <p:spPr>
          <a:xfrm>
            <a:off x="832866" y="7943088"/>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10" name="object 10"/>
          <p:cNvSpPr txBox="1"/>
          <p:nvPr/>
        </p:nvSpPr>
        <p:spPr>
          <a:xfrm>
            <a:off x="1752609" y="7936483"/>
            <a:ext cx="1522095" cy="350520"/>
          </a:xfrm>
          <a:prstGeom prst="rect">
            <a:avLst/>
          </a:prstGeom>
        </p:spPr>
        <p:txBody>
          <a:bodyPr wrap="square" lIns="0" tIns="26034" rIns="0" bIns="0" rtlCol="0" vert="horz">
            <a:spAutoFit/>
          </a:bodyPr>
          <a:lstStyle/>
          <a:p>
            <a:pPr marR="5080">
              <a:lnSpc>
                <a:spcPts val="1240"/>
              </a:lnSpc>
              <a:spcBef>
                <a:spcPts val="204"/>
              </a:spcBef>
            </a:pPr>
            <a:r>
              <a:rPr dirty="0" sz="1100" spc="-5">
                <a:latin typeface="Courier New"/>
                <a:cs typeface="Courier New"/>
              </a:rPr>
              <a:t>employee_id,job_id  </a:t>
            </a:r>
            <a:r>
              <a:rPr dirty="0" sz="1100" spc="-5">
                <a:latin typeface="Courier New"/>
                <a:cs typeface="Courier New"/>
              </a:rPr>
              <a:t>employees</a:t>
            </a:r>
            <a:endParaRPr sz="1100">
              <a:latin typeface="Courier New"/>
              <a:cs typeface="Courier New"/>
            </a:endParaRPr>
          </a:p>
        </p:txBody>
      </p:sp>
      <p:sp>
        <p:nvSpPr>
          <p:cNvPr id="11" name="object 11"/>
          <p:cNvSpPr txBox="1"/>
          <p:nvPr/>
        </p:nvSpPr>
        <p:spPr>
          <a:xfrm>
            <a:off x="914400" y="7936483"/>
            <a:ext cx="767715" cy="826769"/>
          </a:xfrm>
          <a:prstGeom prst="rect">
            <a:avLst/>
          </a:prstGeom>
        </p:spPr>
        <p:txBody>
          <a:bodyPr wrap="square" lIns="0" tIns="21590" rIns="0" bIns="0" rtlCol="0" vert="horz">
            <a:spAutoFit/>
          </a:bodyPr>
          <a:lstStyle/>
          <a:p>
            <a:pPr marR="5080">
              <a:lnSpc>
                <a:spcPct val="94500"/>
              </a:lnSpc>
              <a:spcBef>
                <a:spcPts val="170"/>
              </a:spcBef>
            </a:pPr>
            <a:r>
              <a:rPr dirty="0" sz="1100" spc="-5">
                <a:latin typeface="Courier New"/>
                <a:cs typeface="Courier New"/>
              </a:rPr>
              <a:t>SELECT  FROM  </a:t>
            </a:r>
            <a:r>
              <a:rPr dirty="0" sz="1100" spc="-5">
                <a:latin typeface="Courier New"/>
                <a:cs typeface="Courier New"/>
              </a:rPr>
              <a:t>INTERSECT  </a:t>
            </a:r>
            <a:r>
              <a:rPr dirty="0" sz="1100" spc="-5">
                <a:latin typeface="Courier New"/>
                <a:cs typeface="Courier New"/>
              </a:rPr>
              <a:t>SELECT  FROM</a:t>
            </a:r>
            <a:endParaRPr sz="1100">
              <a:latin typeface="Courier New"/>
              <a:cs typeface="Courier New"/>
            </a:endParaRPr>
          </a:p>
        </p:txBody>
      </p:sp>
      <p:sp>
        <p:nvSpPr>
          <p:cNvPr id="12" name="object 12"/>
          <p:cNvSpPr txBox="1"/>
          <p:nvPr/>
        </p:nvSpPr>
        <p:spPr>
          <a:xfrm>
            <a:off x="1668789" y="8410447"/>
            <a:ext cx="1522095" cy="353060"/>
          </a:xfrm>
          <a:prstGeom prst="rect">
            <a:avLst/>
          </a:prstGeom>
        </p:spPr>
        <p:txBody>
          <a:bodyPr wrap="square" lIns="0" tIns="24130" rIns="0" bIns="0" rtlCol="0" vert="horz">
            <a:spAutoFit/>
          </a:bodyPr>
          <a:lstStyle/>
          <a:p>
            <a:pPr marR="5080">
              <a:lnSpc>
                <a:spcPts val="1260"/>
              </a:lnSpc>
              <a:spcBef>
                <a:spcPts val="190"/>
              </a:spcBef>
            </a:pPr>
            <a:r>
              <a:rPr dirty="0" sz="1100" spc="-5">
                <a:latin typeface="Courier New"/>
                <a:cs typeface="Courier New"/>
              </a:rPr>
              <a:t>employee_id,job_id  </a:t>
            </a:r>
            <a:r>
              <a:rPr dirty="0" sz="1100" spc="-5">
                <a:latin typeface="Courier New"/>
                <a:cs typeface="Courier New"/>
              </a:rPr>
              <a:t>job_history;</a:t>
            </a:r>
            <a:endParaRPr sz="1100">
              <a:latin typeface="Courier New"/>
              <a:cs typeface="Courier New"/>
            </a:endParaRPr>
          </a:p>
        </p:txBody>
      </p:sp>
      <p:sp>
        <p:nvSpPr>
          <p:cNvPr id="13" name="object 13"/>
          <p:cNvSpPr/>
          <p:nvPr/>
        </p:nvSpPr>
        <p:spPr>
          <a:xfrm>
            <a:off x="832853" y="7943100"/>
            <a:ext cx="6335395" cy="842010"/>
          </a:xfrm>
          <a:custGeom>
            <a:avLst/>
            <a:gdLst/>
            <a:ahLst/>
            <a:cxnLst/>
            <a:rect l="l" t="t" r="r" b="b"/>
            <a:pathLst>
              <a:path w="6335395" h="842009">
                <a:moveTo>
                  <a:pt x="12204" y="0"/>
                </a:moveTo>
                <a:lnTo>
                  <a:pt x="0" y="0"/>
                </a:lnTo>
                <a:lnTo>
                  <a:pt x="0" y="829805"/>
                </a:lnTo>
                <a:lnTo>
                  <a:pt x="12204" y="829805"/>
                </a:lnTo>
                <a:lnTo>
                  <a:pt x="12204" y="0"/>
                </a:lnTo>
                <a:close/>
              </a:path>
              <a:path w="6335395" h="842009">
                <a:moveTo>
                  <a:pt x="6335268" y="0"/>
                </a:moveTo>
                <a:lnTo>
                  <a:pt x="6323089" y="0"/>
                </a:lnTo>
                <a:lnTo>
                  <a:pt x="6323089" y="829805"/>
                </a:lnTo>
                <a:lnTo>
                  <a:pt x="6335268" y="829805"/>
                </a:lnTo>
                <a:lnTo>
                  <a:pt x="6335268" y="0"/>
                </a:lnTo>
                <a:close/>
              </a:path>
              <a:path w="6335395" h="842009">
                <a:moveTo>
                  <a:pt x="6335281" y="829818"/>
                </a:moveTo>
                <a:lnTo>
                  <a:pt x="6323089" y="829818"/>
                </a:lnTo>
                <a:lnTo>
                  <a:pt x="12204" y="829818"/>
                </a:lnTo>
                <a:lnTo>
                  <a:pt x="12" y="829818"/>
                </a:lnTo>
                <a:lnTo>
                  <a:pt x="12" y="841997"/>
                </a:lnTo>
                <a:lnTo>
                  <a:pt x="12204" y="841997"/>
                </a:lnTo>
                <a:lnTo>
                  <a:pt x="6323089" y="841997"/>
                </a:lnTo>
                <a:lnTo>
                  <a:pt x="6335268" y="841997"/>
                </a:lnTo>
                <a:lnTo>
                  <a:pt x="6335281" y="829818"/>
                </a:lnTo>
                <a:close/>
              </a:path>
            </a:pathLst>
          </a:custGeom>
          <a:solidFill>
            <a:srgbClr val="000000"/>
          </a:solidFill>
        </p:spPr>
        <p:txBody>
          <a:bodyPr wrap="square" lIns="0" tIns="0" rIns="0" bIns="0" rtlCol="0"/>
          <a:lstStyle/>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5" name="object 15"/>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40">
                <a:latin typeface="Garuda"/>
                <a:cs typeface="Garuda"/>
              </a:rPr>
              <a:t>e</a:t>
            </a:r>
            <a:r>
              <a:rPr dirty="0" baseline="17676" sz="1650" spc="-209" b="1">
                <a:latin typeface="Arial"/>
                <a:cs typeface="Arial"/>
              </a:rPr>
              <a:t>I</a:t>
            </a:r>
            <a:r>
              <a:rPr dirty="0" sz="800" spc="-140">
                <a:latin typeface="Garuda"/>
                <a:cs typeface="Garuda"/>
              </a:rPr>
              <a:t>Kit</a:t>
            </a:r>
            <a:r>
              <a:rPr dirty="0" baseline="17676" sz="1650" spc="-209" b="1">
                <a:latin typeface="Arial"/>
                <a:cs typeface="Arial"/>
              </a:rPr>
              <a:t>A</a:t>
            </a:r>
            <a:r>
              <a:rPr dirty="0" sz="800" spc="-140">
                <a:latin typeface="Garuda"/>
                <a:cs typeface="Garuda"/>
              </a:rPr>
              <a:t>ma</a:t>
            </a:r>
            <a:r>
              <a:rPr dirty="0" baseline="17676" sz="1650" spc="-209" b="1">
                <a:latin typeface="Arial"/>
                <a:cs typeface="Arial"/>
              </a:rPr>
              <a:t>-</a:t>
            </a:r>
            <a:r>
              <a:rPr dirty="0" sz="800" spc="-140">
                <a:latin typeface="Garuda"/>
                <a:cs typeface="Garuda"/>
              </a:rPr>
              <a:t>te</a:t>
            </a:r>
            <a:r>
              <a:rPr dirty="0" baseline="17676" sz="1650" spc="-209" b="1">
                <a:latin typeface="Arial"/>
                <a:cs typeface="Arial"/>
              </a:rPr>
              <a:t>2</a:t>
            </a:r>
            <a:r>
              <a:rPr dirty="0" sz="800" spc="-140">
                <a:latin typeface="Garuda"/>
                <a:cs typeface="Garuda"/>
              </a:rPr>
              <a:t>ri</a:t>
            </a:r>
            <a:r>
              <a:rPr dirty="0" baseline="17676" sz="1650" spc="-209" b="1">
                <a:latin typeface="Arial"/>
                <a:cs typeface="Arial"/>
              </a:rPr>
              <a:t>0</a:t>
            </a:r>
            <a:r>
              <a:rPr dirty="0" sz="800" spc="-140">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1</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16270" cy="176276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7: </a:t>
            </a:r>
            <a:r>
              <a:rPr dirty="0" sz="1200" b="1">
                <a:latin typeface="Arial"/>
                <a:cs typeface="Arial"/>
              </a:rPr>
              <a:t>Solutions (continued)</a:t>
            </a:r>
            <a:endParaRPr sz="1200">
              <a:latin typeface="Arial"/>
              <a:cs typeface="Arial"/>
            </a:endParaRPr>
          </a:p>
          <a:p>
            <a:pPr marL="241300" indent="-229235">
              <a:lnSpc>
                <a:spcPct val="100000"/>
              </a:lnSpc>
              <a:spcBef>
                <a:spcPts val="1125"/>
              </a:spcBef>
              <a:buAutoNum type="arabicPeriod" startAt="5"/>
              <a:tabLst>
                <a:tab pos="241935" algn="l"/>
              </a:tabLst>
            </a:pPr>
            <a:r>
              <a:rPr dirty="0" sz="1200">
                <a:latin typeface="Times New Roman"/>
                <a:cs typeface="Times New Roman"/>
              </a:rPr>
              <a:t>The HR </a:t>
            </a:r>
            <a:r>
              <a:rPr dirty="0" sz="1200" spc="-5">
                <a:latin typeface="Times New Roman"/>
                <a:cs typeface="Times New Roman"/>
              </a:rPr>
              <a:t>department </a:t>
            </a:r>
            <a:r>
              <a:rPr dirty="0" sz="1200">
                <a:latin typeface="Times New Roman"/>
                <a:cs typeface="Times New Roman"/>
              </a:rPr>
              <a:t>needs a report with the </a:t>
            </a:r>
            <a:r>
              <a:rPr dirty="0" sz="1200" spc="-5">
                <a:latin typeface="Times New Roman"/>
                <a:cs typeface="Times New Roman"/>
              </a:rPr>
              <a:t>following</a:t>
            </a:r>
            <a:r>
              <a:rPr dirty="0" sz="1200">
                <a:latin typeface="Times New Roman"/>
                <a:cs typeface="Times New Roman"/>
              </a:rPr>
              <a:t> </a:t>
            </a:r>
            <a:r>
              <a:rPr dirty="0" sz="1200" spc="-5">
                <a:latin typeface="Times New Roman"/>
                <a:cs typeface="Times New Roman"/>
              </a:rPr>
              <a:t>specifications:</a:t>
            </a:r>
            <a:endParaRPr sz="1200">
              <a:latin typeface="Times New Roman"/>
              <a:cs typeface="Times New Roman"/>
            </a:endParaRPr>
          </a:p>
          <a:p>
            <a:pPr lvl="1" marL="469265" marR="364490" indent="-228600">
              <a:lnSpc>
                <a:spcPct val="100000"/>
              </a:lnSpc>
              <a:spcBef>
                <a:spcPts val="675"/>
              </a:spcBef>
              <a:buFont typeface="Symbol"/>
              <a:buChar char=""/>
              <a:tabLst>
                <a:tab pos="469265" algn="l"/>
                <a:tab pos="469900" algn="l"/>
              </a:tabLst>
            </a:pPr>
            <a:r>
              <a:rPr dirty="0" sz="1200">
                <a:latin typeface="Times New Roman"/>
                <a:cs typeface="Times New Roman"/>
              </a:rPr>
              <a:t>Last </a:t>
            </a:r>
            <a:r>
              <a:rPr dirty="0" sz="1200" spc="-5">
                <a:latin typeface="Times New Roman"/>
                <a:cs typeface="Times New Roman"/>
              </a:rPr>
              <a:t>name </a:t>
            </a:r>
            <a:r>
              <a:rPr dirty="0" sz="1200">
                <a:latin typeface="Times New Roman"/>
                <a:cs typeface="Times New Roman"/>
              </a:rPr>
              <a:t>and </a:t>
            </a:r>
            <a:r>
              <a:rPr dirty="0" sz="1200" spc="-5">
                <a:latin typeface="Times New Roman"/>
                <a:cs typeface="Times New Roman"/>
              </a:rPr>
              <a:t>department </a:t>
            </a:r>
            <a:r>
              <a:rPr dirty="0" sz="1200">
                <a:latin typeface="Times New Roman"/>
                <a:cs typeface="Times New Roman"/>
              </a:rPr>
              <a:t>ID of all the </a:t>
            </a:r>
            <a:r>
              <a:rPr dirty="0" sz="1200" spc="-5">
                <a:latin typeface="Times New Roman"/>
                <a:cs typeface="Times New Roman"/>
              </a:rPr>
              <a:t>employees </a:t>
            </a:r>
            <a:r>
              <a:rPr dirty="0" sz="1200">
                <a:latin typeface="Times New Roman"/>
                <a:cs typeface="Times New Roman"/>
              </a:rPr>
              <a:t>from the </a:t>
            </a:r>
            <a:r>
              <a:rPr dirty="0" sz="1200" spc="-5">
                <a:latin typeface="Courier New"/>
                <a:cs typeface="Courier New"/>
              </a:rPr>
              <a:t>EMPLOYEES</a:t>
            </a:r>
            <a:r>
              <a:rPr dirty="0" sz="1200" spc="-395">
                <a:latin typeface="Courier New"/>
                <a:cs typeface="Courier New"/>
              </a:rPr>
              <a:t> </a:t>
            </a:r>
            <a:r>
              <a:rPr dirty="0" sz="1200">
                <a:latin typeface="Times New Roman"/>
                <a:cs typeface="Times New Roman"/>
              </a:rPr>
              <a:t>table,  regardless of </a:t>
            </a:r>
            <a:r>
              <a:rPr dirty="0" sz="1200" spc="-5">
                <a:latin typeface="Times New Roman"/>
                <a:cs typeface="Times New Roman"/>
              </a:rPr>
              <a:t>whether </a:t>
            </a:r>
            <a:r>
              <a:rPr dirty="0" sz="1200">
                <a:latin typeface="Times New Roman"/>
                <a:cs typeface="Times New Roman"/>
              </a:rPr>
              <a:t>or not they belong to a</a:t>
            </a:r>
            <a:r>
              <a:rPr dirty="0" sz="1200" spc="-15">
                <a:latin typeface="Times New Roman"/>
                <a:cs typeface="Times New Roman"/>
              </a:rPr>
              <a:t> </a:t>
            </a:r>
            <a:r>
              <a:rPr dirty="0" sz="1200" spc="-5">
                <a:latin typeface="Times New Roman"/>
                <a:cs typeface="Times New Roman"/>
              </a:rPr>
              <a:t>department</a:t>
            </a:r>
            <a:endParaRPr sz="1200">
              <a:latin typeface="Times New Roman"/>
              <a:cs typeface="Times New Roman"/>
            </a:endParaRPr>
          </a:p>
          <a:p>
            <a:pPr lvl="1" marL="469900" indent="-229235">
              <a:lnSpc>
                <a:spcPts val="1435"/>
              </a:lnSpc>
              <a:spcBef>
                <a:spcPts val="665"/>
              </a:spcBef>
              <a:buFont typeface="Symbol"/>
              <a:buChar char=""/>
              <a:tabLst>
                <a:tab pos="469265" algn="l"/>
                <a:tab pos="469900" algn="l"/>
              </a:tabLst>
            </a:pPr>
            <a:r>
              <a:rPr dirty="0" sz="1200" spc="-5">
                <a:latin typeface="Times New Roman"/>
                <a:cs typeface="Times New Roman"/>
              </a:rPr>
              <a:t>Department </a:t>
            </a:r>
            <a:r>
              <a:rPr dirty="0" sz="1200">
                <a:latin typeface="Times New Roman"/>
                <a:cs typeface="Times New Roman"/>
              </a:rPr>
              <a:t>ID and </a:t>
            </a:r>
            <a:r>
              <a:rPr dirty="0" sz="1200" spc="-5">
                <a:latin typeface="Times New Roman"/>
                <a:cs typeface="Times New Roman"/>
              </a:rPr>
              <a:t>department name </a:t>
            </a:r>
            <a:r>
              <a:rPr dirty="0" sz="1200">
                <a:latin typeface="Times New Roman"/>
                <a:cs typeface="Times New Roman"/>
              </a:rPr>
              <a:t>of all the </a:t>
            </a:r>
            <a:r>
              <a:rPr dirty="0" sz="1200" spc="-5">
                <a:latin typeface="Times New Roman"/>
                <a:cs typeface="Times New Roman"/>
              </a:rPr>
              <a:t>departments </a:t>
            </a:r>
            <a:r>
              <a:rPr dirty="0" sz="1200">
                <a:latin typeface="Times New Roman"/>
                <a:cs typeface="Times New Roman"/>
              </a:rPr>
              <a:t>from the</a:t>
            </a:r>
            <a:r>
              <a:rPr dirty="0" sz="1200" spc="90">
                <a:latin typeface="Times New Roman"/>
                <a:cs typeface="Times New Roman"/>
              </a:rPr>
              <a:t> </a:t>
            </a:r>
            <a:r>
              <a:rPr dirty="0" sz="1200" spc="-5">
                <a:latin typeface="Courier New"/>
                <a:cs typeface="Courier New"/>
              </a:rPr>
              <a:t>DEPARTMENTS</a:t>
            </a:r>
            <a:endParaRPr sz="1200">
              <a:latin typeface="Courier New"/>
              <a:cs typeface="Courier New"/>
            </a:endParaRPr>
          </a:p>
          <a:p>
            <a:pPr marL="469265">
              <a:lnSpc>
                <a:spcPts val="1435"/>
              </a:lnSpc>
            </a:pPr>
            <a:r>
              <a:rPr dirty="0" sz="1200">
                <a:latin typeface="Times New Roman"/>
                <a:cs typeface="Times New Roman"/>
              </a:rPr>
              <a:t>table, regardless of </a:t>
            </a:r>
            <a:r>
              <a:rPr dirty="0" sz="1200" spc="-5">
                <a:latin typeface="Times New Roman"/>
                <a:cs typeface="Times New Roman"/>
              </a:rPr>
              <a:t>whether </a:t>
            </a:r>
            <a:r>
              <a:rPr dirty="0" sz="1200">
                <a:latin typeface="Times New Roman"/>
                <a:cs typeface="Times New Roman"/>
              </a:rPr>
              <a:t>or not they have </a:t>
            </a:r>
            <a:r>
              <a:rPr dirty="0" sz="1200" spc="-5">
                <a:latin typeface="Times New Roman"/>
                <a:cs typeface="Times New Roman"/>
              </a:rPr>
              <a:t>employees </a:t>
            </a:r>
            <a:r>
              <a:rPr dirty="0" sz="1200">
                <a:latin typeface="Times New Roman"/>
                <a:cs typeface="Times New Roman"/>
              </a:rPr>
              <a:t>working in</a:t>
            </a:r>
            <a:r>
              <a:rPr dirty="0" sz="1200" spc="-55">
                <a:latin typeface="Times New Roman"/>
                <a:cs typeface="Times New Roman"/>
              </a:rPr>
              <a:t> </a:t>
            </a:r>
            <a:r>
              <a:rPr dirty="0" sz="1200">
                <a:latin typeface="Times New Roman"/>
                <a:cs typeface="Times New Roman"/>
              </a:rPr>
              <a:t>them</a:t>
            </a:r>
            <a:endParaRPr sz="1200">
              <a:latin typeface="Times New Roman"/>
              <a:cs typeface="Times New Roman"/>
            </a:endParaRPr>
          </a:p>
          <a:p>
            <a:pPr marL="240665">
              <a:lnSpc>
                <a:spcPct val="100000"/>
              </a:lnSpc>
              <a:spcBef>
                <a:spcPts val="1140"/>
              </a:spcBef>
            </a:pPr>
            <a:r>
              <a:rPr dirty="0" sz="1200" spc="-5">
                <a:latin typeface="Times New Roman"/>
                <a:cs typeface="Times New Roman"/>
              </a:rPr>
              <a:t>Write </a:t>
            </a:r>
            <a:r>
              <a:rPr dirty="0" sz="1200">
                <a:latin typeface="Times New Roman"/>
                <a:cs typeface="Times New Roman"/>
              </a:rPr>
              <a:t>a compound query to </a:t>
            </a:r>
            <a:r>
              <a:rPr dirty="0" sz="1200" spc="-5">
                <a:latin typeface="Times New Roman"/>
                <a:cs typeface="Times New Roman"/>
              </a:rPr>
              <a:t>accomplish</a:t>
            </a:r>
            <a:r>
              <a:rPr dirty="0" sz="1200" spc="-10">
                <a:latin typeface="Times New Roman"/>
                <a:cs typeface="Times New Roman"/>
              </a:rPr>
              <a:t> </a:t>
            </a:r>
            <a:r>
              <a:rPr dirty="0" sz="1200">
                <a:latin typeface="Times New Roman"/>
                <a:cs typeface="Times New Roman"/>
              </a:rPr>
              <a:t>this.</a:t>
            </a:r>
            <a:endParaRPr sz="1200">
              <a:latin typeface="Times New Roman"/>
              <a:cs typeface="Times New Roman"/>
            </a:endParaRPr>
          </a:p>
        </p:txBody>
      </p:sp>
      <p:sp>
        <p:nvSpPr>
          <p:cNvPr id="3" name="object 3"/>
          <p:cNvSpPr txBox="1"/>
          <p:nvPr/>
        </p:nvSpPr>
        <p:spPr>
          <a:xfrm>
            <a:off x="838962" y="2651759"/>
            <a:ext cx="6323330" cy="829944"/>
          </a:xfrm>
          <a:prstGeom prst="rect">
            <a:avLst/>
          </a:prstGeom>
          <a:ln w="12191">
            <a:solidFill>
              <a:srgbClr val="000000"/>
            </a:solidFill>
          </a:ln>
        </p:spPr>
        <p:txBody>
          <a:bodyPr wrap="square" lIns="0" tIns="13335" rIns="0" bIns="0" rtlCol="0" vert="horz">
            <a:spAutoFit/>
          </a:bodyPr>
          <a:lstStyle/>
          <a:p>
            <a:pPr marL="74930" marR="2551430">
              <a:lnSpc>
                <a:spcPts val="1240"/>
              </a:lnSpc>
              <a:spcBef>
                <a:spcPts val="105"/>
              </a:spcBef>
              <a:tabLst>
                <a:tab pos="661670" algn="l"/>
              </a:tabLst>
            </a:pPr>
            <a:r>
              <a:rPr dirty="0" sz="1100" spc="-5">
                <a:latin typeface="Courier New"/>
                <a:cs typeface="Courier New"/>
              </a:rPr>
              <a:t>SELECT last_name,department_id,TO_CHAR(null)  FROM	employees</a:t>
            </a:r>
            <a:endParaRPr sz="1100">
              <a:latin typeface="Courier New"/>
              <a:cs typeface="Courier New"/>
            </a:endParaRPr>
          </a:p>
          <a:p>
            <a:pPr marL="74930">
              <a:lnSpc>
                <a:spcPts val="1185"/>
              </a:lnSpc>
            </a:pPr>
            <a:r>
              <a:rPr dirty="0" sz="1100" spc="-5">
                <a:latin typeface="Courier New"/>
                <a:cs typeface="Courier New"/>
              </a:rPr>
              <a:t>UNION</a:t>
            </a:r>
            <a:endParaRPr sz="1100">
              <a:latin typeface="Courier New"/>
              <a:cs typeface="Courier New"/>
            </a:endParaRPr>
          </a:p>
          <a:p>
            <a:pPr marL="74930" marR="2048510">
              <a:lnSpc>
                <a:spcPts val="1250"/>
              </a:lnSpc>
              <a:spcBef>
                <a:spcPts val="65"/>
              </a:spcBef>
              <a:tabLst>
                <a:tab pos="577850" algn="l"/>
              </a:tabLst>
            </a:pPr>
            <a:r>
              <a:rPr dirty="0" sz="1100" spc="-5">
                <a:latin typeface="Courier New"/>
                <a:cs typeface="Courier New"/>
              </a:rPr>
              <a:t>SELECT TO_CHAR(null),department_id,department_name  FROM	departments;</a:t>
            </a:r>
            <a:endParaRPr sz="1100">
              <a:latin typeface="Courier New"/>
              <a:cs typeface="Courier New"/>
            </a:endParaRPr>
          </a:p>
        </p:txBody>
      </p:sp>
      <p:sp>
        <p:nvSpPr>
          <p:cNvPr id="4" name="object 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2</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31205" cy="1753870"/>
          </a:xfrm>
          <a:prstGeom prst="rect">
            <a:avLst/>
          </a:prstGeom>
        </p:spPr>
        <p:txBody>
          <a:bodyPr wrap="square" lIns="0" tIns="12700" rIns="0" bIns="0" rtlCol="0" vert="horz">
            <a:spAutoFit/>
          </a:bodyPr>
          <a:lstStyle/>
          <a:p>
            <a:pPr algn="just"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a:t>
            </a:r>
            <a:endParaRPr sz="1200">
              <a:latin typeface="Arial"/>
              <a:cs typeface="Arial"/>
            </a:endParaRPr>
          </a:p>
          <a:p>
            <a:pPr algn="just" marL="12700" marR="5080">
              <a:lnSpc>
                <a:spcPct val="99400"/>
              </a:lnSpc>
              <a:spcBef>
                <a:spcPts val="1135"/>
              </a:spcBef>
            </a:pPr>
            <a:r>
              <a:rPr dirty="0" sz="1200">
                <a:latin typeface="Times New Roman"/>
                <a:cs typeface="Times New Roman"/>
              </a:rPr>
              <a:t>The HR </a:t>
            </a:r>
            <a:r>
              <a:rPr dirty="0" sz="1200" spc="-5">
                <a:latin typeface="Times New Roman"/>
                <a:cs typeface="Times New Roman"/>
              </a:rPr>
              <a:t>department </a:t>
            </a:r>
            <a:r>
              <a:rPr dirty="0" sz="1200">
                <a:latin typeface="Times New Roman"/>
                <a:cs typeface="Times New Roman"/>
              </a:rPr>
              <a:t>wants you to create SQL </a:t>
            </a:r>
            <a:r>
              <a:rPr dirty="0" sz="1200" spc="-5">
                <a:latin typeface="Times New Roman"/>
                <a:cs typeface="Times New Roman"/>
              </a:rPr>
              <a:t>statements </a:t>
            </a:r>
            <a:r>
              <a:rPr dirty="0" sz="1200">
                <a:latin typeface="Times New Roman"/>
                <a:cs typeface="Times New Roman"/>
              </a:rPr>
              <a:t>to insert, update, and delete employee  data. As a prototype, you use the </a:t>
            </a:r>
            <a:r>
              <a:rPr dirty="0" sz="1200" spc="-5">
                <a:latin typeface="Courier New"/>
                <a:cs typeface="Courier New"/>
              </a:rPr>
              <a:t>MY_EMPLOYEE</a:t>
            </a:r>
            <a:r>
              <a:rPr dirty="0" sz="1200" spc="-515">
                <a:latin typeface="Courier New"/>
                <a:cs typeface="Courier New"/>
              </a:rPr>
              <a:t> </a:t>
            </a:r>
            <a:r>
              <a:rPr dirty="0" sz="1200">
                <a:latin typeface="Times New Roman"/>
                <a:cs typeface="Times New Roman"/>
              </a:rPr>
              <a:t>table, before giving the </a:t>
            </a:r>
            <a:r>
              <a:rPr dirty="0" sz="1200" spc="-5">
                <a:latin typeface="Times New Roman"/>
                <a:cs typeface="Times New Roman"/>
              </a:rPr>
              <a:t>statements </a:t>
            </a:r>
            <a:r>
              <a:rPr dirty="0" sz="1200">
                <a:latin typeface="Times New Roman"/>
                <a:cs typeface="Times New Roman"/>
              </a:rPr>
              <a:t>to the </a:t>
            </a:r>
            <a:r>
              <a:rPr dirty="0" sz="1200" spc="-5">
                <a:latin typeface="Times New Roman"/>
                <a:cs typeface="Times New Roman"/>
              </a:rPr>
              <a:t>HR  department.</a:t>
            </a:r>
            <a:endParaRPr sz="1200">
              <a:latin typeface="Times New Roman"/>
              <a:cs typeface="Times New Roman"/>
            </a:endParaRPr>
          </a:p>
          <a:p>
            <a:pPr>
              <a:lnSpc>
                <a:spcPct val="100000"/>
              </a:lnSpc>
              <a:spcBef>
                <a:spcPts val="30"/>
              </a:spcBef>
            </a:pPr>
            <a:endParaRPr sz="1000">
              <a:latin typeface="Times New Roman"/>
              <a:cs typeface="Times New Roman"/>
            </a:endParaRPr>
          </a:p>
          <a:p>
            <a:pPr algn="just" marL="12700">
              <a:lnSpc>
                <a:spcPct val="100000"/>
              </a:lnSpc>
            </a:pPr>
            <a:r>
              <a:rPr dirty="0" sz="1200">
                <a:latin typeface="Times New Roman"/>
                <a:cs typeface="Times New Roman"/>
              </a:rPr>
              <a:t>Insert data into the </a:t>
            </a:r>
            <a:r>
              <a:rPr dirty="0" sz="1200" spc="-5">
                <a:latin typeface="Courier New"/>
                <a:cs typeface="Courier New"/>
              </a:rPr>
              <a:t>MY_EMPLOYEE</a:t>
            </a:r>
            <a:r>
              <a:rPr dirty="0" sz="1200" spc="-440">
                <a:latin typeface="Courier New"/>
                <a:cs typeface="Courier New"/>
              </a:rPr>
              <a:t> </a:t>
            </a:r>
            <a:r>
              <a:rPr dirty="0" sz="1200">
                <a:latin typeface="Times New Roman"/>
                <a:cs typeface="Times New Roman"/>
              </a:rPr>
              <a:t>table.</a:t>
            </a:r>
            <a:endParaRPr sz="1200">
              <a:latin typeface="Times New Roman"/>
              <a:cs typeface="Times New Roman"/>
            </a:endParaRPr>
          </a:p>
          <a:p>
            <a:pPr>
              <a:lnSpc>
                <a:spcPct val="100000"/>
              </a:lnSpc>
              <a:spcBef>
                <a:spcPts val="30"/>
              </a:spcBef>
            </a:pPr>
            <a:endParaRPr sz="1050">
              <a:latin typeface="Times New Roman"/>
              <a:cs typeface="Times New Roman"/>
            </a:endParaRPr>
          </a:p>
          <a:p>
            <a:pPr marL="241300" marR="46355" indent="-228600">
              <a:lnSpc>
                <a:spcPct val="100000"/>
              </a:lnSpc>
            </a:pPr>
            <a:r>
              <a:rPr dirty="0" sz="1200">
                <a:latin typeface="Times New Roman"/>
                <a:cs typeface="Times New Roman"/>
              </a:rPr>
              <a:t>1.</a:t>
            </a:r>
            <a:r>
              <a:rPr dirty="0" sz="1200" spc="5">
                <a:latin typeface="Times New Roman"/>
                <a:cs typeface="Times New Roman"/>
              </a:rPr>
              <a:t> </a:t>
            </a:r>
            <a:r>
              <a:rPr dirty="0" sz="1200">
                <a:latin typeface="Times New Roman"/>
                <a:cs typeface="Times New Roman"/>
              </a:rPr>
              <a:t>Run</a:t>
            </a:r>
            <a:r>
              <a:rPr dirty="0" sz="1200" spc="5">
                <a:latin typeface="Times New Roman"/>
                <a:cs typeface="Times New Roman"/>
              </a:rPr>
              <a:t> </a:t>
            </a:r>
            <a:r>
              <a:rPr dirty="0" sz="1200">
                <a:latin typeface="Times New Roman"/>
                <a:cs typeface="Times New Roman"/>
              </a:rPr>
              <a:t>the </a:t>
            </a:r>
            <a:r>
              <a:rPr dirty="0" sz="1200" spc="-5">
                <a:latin typeface="Times New Roman"/>
                <a:cs typeface="Times New Roman"/>
              </a:rPr>
              <a:t>statement</a:t>
            </a:r>
            <a:r>
              <a:rPr dirty="0" sz="1200" spc="5">
                <a:latin typeface="Times New Roman"/>
                <a:cs typeface="Times New Roman"/>
              </a:rPr>
              <a:t> </a:t>
            </a:r>
            <a:r>
              <a:rPr dirty="0" sz="1200">
                <a:latin typeface="Times New Roman"/>
                <a:cs typeface="Times New Roman"/>
              </a:rPr>
              <a:t>in the </a:t>
            </a:r>
            <a:r>
              <a:rPr dirty="0" sz="1200" spc="-5">
                <a:latin typeface="Courier New"/>
                <a:cs typeface="Courier New"/>
              </a:rPr>
              <a:t>lab_08_01.sql</a:t>
            </a:r>
            <a:r>
              <a:rPr dirty="0" sz="1200" spc="-425">
                <a:latin typeface="Courier New"/>
                <a:cs typeface="Courier New"/>
              </a:rPr>
              <a:t> </a:t>
            </a:r>
            <a:r>
              <a:rPr dirty="0" sz="1200" spc="-5">
                <a:latin typeface="Times New Roman"/>
                <a:cs typeface="Times New Roman"/>
              </a:rPr>
              <a:t>script</a:t>
            </a:r>
            <a:r>
              <a:rPr dirty="0" sz="1200">
                <a:latin typeface="Times New Roman"/>
                <a:cs typeface="Times New Roman"/>
              </a:rPr>
              <a:t> to build</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MY_EMPLOYEE</a:t>
            </a:r>
            <a:r>
              <a:rPr dirty="0" sz="1200" spc="-420">
                <a:latin typeface="Courier New"/>
                <a:cs typeface="Courier New"/>
              </a:rPr>
              <a:t> </a:t>
            </a:r>
            <a:r>
              <a:rPr dirty="0" sz="1200">
                <a:latin typeface="Times New Roman"/>
                <a:cs typeface="Times New Roman"/>
              </a:rPr>
              <a:t>table to</a:t>
            </a:r>
            <a:r>
              <a:rPr dirty="0" sz="1200" spc="5">
                <a:latin typeface="Times New Roman"/>
                <a:cs typeface="Times New Roman"/>
              </a:rPr>
              <a:t> </a:t>
            </a:r>
            <a:r>
              <a:rPr dirty="0" sz="1200">
                <a:latin typeface="Times New Roman"/>
                <a:cs typeface="Times New Roman"/>
              </a:rPr>
              <a:t>be  used for the</a:t>
            </a:r>
            <a:r>
              <a:rPr dirty="0" sz="1200" spc="-20">
                <a:latin typeface="Times New Roman"/>
                <a:cs typeface="Times New Roman"/>
              </a:rPr>
              <a:t> </a:t>
            </a:r>
            <a:r>
              <a:rPr dirty="0" sz="1200">
                <a:latin typeface="Times New Roman"/>
                <a:cs typeface="Times New Roman"/>
              </a:rPr>
              <a:t>lab.</a:t>
            </a:r>
            <a:endParaRPr sz="1200">
              <a:latin typeface="Times New Roman"/>
              <a:cs typeface="Times New Roman"/>
            </a:endParaRPr>
          </a:p>
        </p:txBody>
      </p:sp>
      <p:sp>
        <p:nvSpPr>
          <p:cNvPr id="3" name="object 3"/>
          <p:cNvSpPr txBox="1"/>
          <p:nvPr/>
        </p:nvSpPr>
        <p:spPr>
          <a:xfrm>
            <a:off x="838962" y="2642615"/>
            <a:ext cx="6323330" cy="988694"/>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TABLE</a:t>
            </a:r>
            <a:r>
              <a:rPr dirty="0" sz="1100">
                <a:latin typeface="Courier New"/>
                <a:cs typeface="Courier New"/>
              </a:rPr>
              <a:t> </a:t>
            </a:r>
            <a:r>
              <a:rPr dirty="0" sz="1100" spc="-5">
                <a:latin typeface="Courier New"/>
                <a:cs typeface="Courier New"/>
              </a:rPr>
              <a:t>my_employee</a:t>
            </a:r>
            <a:endParaRPr sz="1100">
              <a:latin typeface="Courier New"/>
              <a:cs typeface="Courier New"/>
            </a:endParaRPr>
          </a:p>
          <a:p>
            <a:pPr marL="326390" marR="1629410" indent="-83820">
              <a:lnSpc>
                <a:spcPts val="1250"/>
              </a:lnSpc>
              <a:spcBef>
                <a:spcPts val="60"/>
              </a:spcBef>
              <a:tabLst>
                <a:tab pos="661670" algn="l"/>
              </a:tabLst>
            </a:pPr>
            <a:r>
              <a:rPr dirty="0" sz="1100" spc="-5">
                <a:latin typeface="Courier New"/>
                <a:cs typeface="Courier New"/>
              </a:rPr>
              <a:t>(id	NUMBER(4) CONSTRAINT my_employee_id_nn NOT NULL,  last_name VARCHAR2(25),</a:t>
            </a:r>
            <a:endParaRPr sz="1100">
              <a:latin typeface="Courier New"/>
              <a:cs typeface="Courier New"/>
            </a:endParaRPr>
          </a:p>
          <a:p>
            <a:pPr marL="326390" marR="3976370">
              <a:lnSpc>
                <a:spcPts val="1240"/>
              </a:lnSpc>
              <a:spcBef>
                <a:spcPts val="5"/>
              </a:spcBef>
              <a:tabLst>
                <a:tab pos="996950" algn="l"/>
              </a:tabLst>
            </a:pPr>
            <a:r>
              <a:rPr dirty="0" sz="1100" spc="-5">
                <a:latin typeface="Courier New"/>
                <a:cs typeface="Courier New"/>
              </a:rPr>
              <a:t>first_name VARCHAR2(25),  userid	VARCHAR2(8),</a:t>
            </a:r>
            <a:endParaRPr sz="1100">
              <a:latin typeface="Courier New"/>
              <a:cs typeface="Courier New"/>
            </a:endParaRPr>
          </a:p>
          <a:p>
            <a:pPr marL="326390">
              <a:lnSpc>
                <a:spcPts val="1235"/>
              </a:lnSpc>
              <a:tabLst>
                <a:tab pos="996950" algn="l"/>
              </a:tabLst>
            </a:pPr>
            <a:r>
              <a:rPr dirty="0" sz="1100" spc="-5">
                <a:latin typeface="Courier New"/>
                <a:cs typeface="Courier New"/>
              </a:rPr>
              <a:t>salary	NUMBER(9,2));</a:t>
            </a:r>
            <a:endParaRPr sz="1100">
              <a:latin typeface="Courier New"/>
              <a:cs typeface="Courier New"/>
            </a:endParaRPr>
          </a:p>
        </p:txBody>
      </p:sp>
      <p:sp>
        <p:nvSpPr>
          <p:cNvPr id="4" name="object 4"/>
          <p:cNvSpPr txBox="1"/>
          <p:nvPr/>
        </p:nvSpPr>
        <p:spPr>
          <a:xfrm>
            <a:off x="901700" y="3769867"/>
            <a:ext cx="521144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2. </a:t>
            </a:r>
            <a:r>
              <a:rPr dirty="0" sz="1200" spc="-5">
                <a:latin typeface="Times New Roman"/>
                <a:cs typeface="Times New Roman"/>
              </a:rPr>
              <a:t>Describe </a:t>
            </a:r>
            <a:r>
              <a:rPr dirty="0" sz="1200">
                <a:latin typeface="Times New Roman"/>
                <a:cs typeface="Times New Roman"/>
              </a:rPr>
              <a:t>the </a:t>
            </a:r>
            <a:r>
              <a:rPr dirty="0" sz="1200" spc="-5">
                <a:latin typeface="Times New Roman"/>
                <a:cs typeface="Times New Roman"/>
              </a:rPr>
              <a:t>structure </a:t>
            </a:r>
            <a:r>
              <a:rPr dirty="0" sz="1200">
                <a:latin typeface="Times New Roman"/>
                <a:cs typeface="Times New Roman"/>
              </a:rPr>
              <a:t>of the </a:t>
            </a:r>
            <a:r>
              <a:rPr dirty="0" sz="1200" spc="-5">
                <a:latin typeface="Courier New"/>
                <a:cs typeface="Courier New"/>
              </a:rPr>
              <a:t>MY_EMPLOYEE </a:t>
            </a:r>
            <a:r>
              <a:rPr dirty="0" sz="1200">
                <a:latin typeface="Times New Roman"/>
                <a:cs typeface="Times New Roman"/>
              </a:rPr>
              <a:t>table to </a:t>
            </a:r>
            <a:r>
              <a:rPr dirty="0" sz="1200" spc="-5">
                <a:latin typeface="Times New Roman"/>
                <a:cs typeface="Times New Roman"/>
              </a:rPr>
              <a:t>identify </a:t>
            </a:r>
            <a:r>
              <a:rPr dirty="0" sz="1200">
                <a:latin typeface="Times New Roman"/>
                <a:cs typeface="Times New Roman"/>
              </a:rPr>
              <a:t>the </a:t>
            </a:r>
            <a:r>
              <a:rPr dirty="0" sz="1200" spc="-5">
                <a:latin typeface="Times New Roman"/>
                <a:cs typeface="Times New Roman"/>
              </a:rPr>
              <a:t>column</a:t>
            </a:r>
            <a:r>
              <a:rPr dirty="0" sz="1200" spc="-140">
                <a:latin typeface="Times New Roman"/>
                <a:cs typeface="Times New Roman"/>
              </a:rPr>
              <a:t> </a:t>
            </a:r>
            <a:r>
              <a:rPr dirty="0" sz="1200" spc="-5">
                <a:latin typeface="Times New Roman"/>
                <a:cs typeface="Times New Roman"/>
              </a:rPr>
              <a:t>names.</a:t>
            </a:r>
            <a:endParaRPr sz="1200">
              <a:latin typeface="Times New Roman"/>
              <a:cs typeface="Times New Roman"/>
            </a:endParaRPr>
          </a:p>
        </p:txBody>
      </p:sp>
      <p:sp>
        <p:nvSpPr>
          <p:cNvPr id="5" name="object 5"/>
          <p:cNvSpPr txBox="1"/>
          <p:nvPr/>
        </p:nvSpPr>
        <p:spPr>
          <a:xfrm>
            <a:off x="838962" y="4059935"/>
            <a:ext cx="6323330" cy="196850"/>
          </a:xfrm>
          <a:prstGeom prst="rect">
            <a:avLst/>
          </a:prstGeom>
          <a:ln w="12191">
            <a:solidFill>
              <a:srgbClr val="000000"/>
            </a:solidFill>
          </a:ln>
        </p:spPr>
        <p:txBody>
          <a:bodyPr wrap="square" lIns="0" tIns="635" rIns="0" bIns="0" rtlCol="0" vert="horz">
            <a:spAutoFit/>
          </a:bodyPr>
          <a:lstStyle/>
          <a:p>
            <a:pPr marL="74930">
              <a:lnSpc>
                <a:spcPct val="100000"/>
              </a:lnSpc>
              <a:spcBef>
                <a:spcPts val="5"/>
              </a:spcBef>
            </a:pPr>
            <a:r>
              <a:rPr dirty="0" sz="1100" spc="-5">
                <a:latin typeface="Courier New"/>
                <a:cs typeface="Courier New"/>
              </a:rPr>
              <a:t>DESCRIBE my_employee</a:t>
            </a:r>
            <a:endParaRPr sz="1100">
              <a:latin typeface="Courier New"/>
              <a:cs typeface="Courier New"/>
            </a:endParaRPr>
          </a:p>
        </p:txBody>
      </p:sp>
      <p:sp>
        <p:nvSpPr>
          <p:cNvPr id="6" name="object 6"/>
          <p:cNvSpPr txBox="1"/>
          <p:nvPr/>
        </p:nvSpPr>
        <p:spPr>
          <a:xfrm>
            <a:off x="901700" y="4395470"/>
            <a:ext cx="5793740" cy="396875"/>
          </a:xfrm>
          <a:prstGeom prst="rect">
            <a:avLst/>
          </a:prstGeom>
        </p:spPr>
        <p:txBody>
          <a:bodyPr wrap="square" lIns="0" tIns="6985" rIns="0" bIns="0" rtlCol="0" vert="horz">
            <a:spAutoFit/>
          </a:bodyPr>
          <a:lstStyle/>
          <a:p>
            <a:pPr marL="241300" marR="5080" indent="-228600">
              <a:lnSpc>
                <a:spcPct val="102899"/>
              </a:lnSpc>
              <a:spcBef>
                <a:spcPts val="55"/>
              </a:spcBef>
            </a:pPr>
            <a:r>
              <a:rPr dirty="0" sz="1200">
                <a:latin typeface="Times New Roman"/>
                <a:cs typeface="Times New Roman"/>
              </a:rPr>
              <a:t>3. Create an </a:t>
            </a:r>
            <a:r>
              <a:rPr dirty="0" sz="1200" spc="-5">
                <a:latin typeface="Courier New"/>
                <a:cs typeface="Courier New"/>
              </a:rPr>
              <a:t>INSERT</a:t>
            </a:r>
            <a:r>
              <a:rPr dirty="0" sz="1200" spc="-425">
                <a:latin typeface="Courier New"/>
                <a:cs typeface="Courier New"/>
              </a:rPr>
              <a:t> </a:t>
            </a:r>
            <a:r>
              <a:rPr dirty="0" sz="1200" spc="-5">
                <a:latin typeface="Times New Roman"/>
                <a:cs typeface="Times New Roman"/>
              </a:rPr>
              <a:t>statement</a:t>
            </a:r>
            <a:r>
              <a:rPr dirty="0" sz="1200">
                <a:latin typeface="Times New Roman"/>
                <a:cs typeface="Times New Roman"/>
              </a:rPr>
              <a:t> to add the </a:t>
            </a:r>
            <a:r>
              <a:rPr dirty="0" sz="1200" spc="-5">
                <a:latin typeface="Times New Roman"/>
                <a:cs typeface="Times New Roman"/>
              </a:rPr>
              <a:t>first</a:t>
            </a:r>
            <a:r>
              <a:rPr dirty="0" sz="1200">
                <a:latin typeface="Times New Roman"/>
                <a:cs typeface="Times New Roman"/>
              </a:rPr>
              <a:t> row of</a:t>
            </a:r>
            <a:r>
              <a:rPr dirty="0" sz="1200" spc="-5">
                <a:latin typeface="Times New Roman"/>
                <a:cs typeface="Times New Roman"/>
              </a:rPr>
              <a:t> </a:t>
            </a:r>
            <a:r>
              <a:rPr dirty="0" sz="1200">
                <a:latin typeface="Times New Roman"/>
                <a:cs typeface="Times New Roman"/>
              </a:rPr>
              <a:t>data to </a:t>
            </a:r>
            <a:r>
              <a:rPr dirty="0" sz="1200" spc="-5">
                <a:latin typeface="Times New Roman"/>
                <a:cs typeface="Times New Roman"/>
              </a:rPr>
              <a:t>the</a:t>
            </a:r>
            <a:r>
              <a:rPr dirty="0" sz="1200">
                <a:latin typeface="Times New Roman"/>
                <a:cs typeface="Times New Roman"/>
              </a:rPr>
              <a:t> </a:t>
            </a:r>
            <a:r>
              <a:rPr dirty="0" sz="1200" spc="-5">
                <a:latin typeface="Courier New"/>
                <a:cs typeface="Courier New"/>
              </a:rPr>
              <a:t>MY_EMPLOYEE</a:t>
            </a:r>
            <a:r>
              <a:rPr dirty="0" sz="1200" spc="-425">
                <a:latin typeface="Courier New"/>
                <a:cs typeface="Courier New"/>
              </a:rPr>
              <a:t> </a:t>
            </a:r>
            <a:r>
              <a:rPr dirty="0" sz="1200">
                <a:latin typeface="Times New Roman"/>
                <a:cs typeface="Times New Roman"/>
              </a:rPr>
              <a:t>table</a:t>
            </a:r>
            <a:r>
              <a:rPr dirty="0" sz="1200" spc="-5">
                <a:latin typeface="Times New Roman"/>
                <a:cs typeface="Times New Roman"/>
              </a:rPr>
              <a:t> </a:t>
            </a:r>
            <a:r>
              <a:rPr dirty="0" sz="1200">
                <a:latin typeface="Times New Roman"/>
                <a:cs typeface="Times New Roman"/>
              </a:rPr>
              <a:t>from  the </a:t>
            </a:r>
            <a:r>
              <a:rPr dirty="0" sz="1200" spc="-5">
                <a:latin typeface="Times New Roman"/>
                <a:cs typeface="Times New Roman"/>
              </a:rPr>
              <a:t>following sample </a:t>
            </a:r>
            <a:r>
              <a:rPr dirty="0" sz="1200">
                <a:latin typeface="Times New Roman"/>
                <a:cs typeface="Times New Roman"/>
              </a:rPr>
              <a:t>data. Do not </a:t>
            </a:r>
            <a:r>
              <a:rPr dirty="0" sz="1200" spc="-5">
                <a:latin typeface="Times New Roman"/>
                <a:cs typeface="Times New Roman"/>
              </a:rPr>
              <a:t>list </a:t>
            </a:r>
            <a:r>
              <a:rPr dirty="0" sz="1200">
                <a:latin typeface="Times New Roman"/>
                <a:cs typeface="Times New Roman"/>
              </a:rPr>
              <a:t>the </a:t>
            </a:r>
            <a:r>
              <a:rPr dirty="0" sz="1200" spc="-5">
                <a:latin typeface="Times New Roman"/>
                <a:cs typeface="Times New Roman"/>
              </a:rPr>
              <a:t>columns </a:t>
            </a:r>
            <a:r>
              <a:rPr dirty="0" sz="1200">
                <a:latin typeface="Times New Roman"/>
                <a:cs typeface="Times New Roman"/>
              </a:rPr>
              <a:t>in the </a:t>
            </a:r>
            <a:r>
              <a:rPr dirty="0" sz="1200" spc="-5">
                <a:latin typeface="Courier New"/>
                <a:cs typeface="Courier New"/>
              </a:rPr>
              <a:t>INSERT</a:t>
            </a:r>
            <a:r>
              <a:rPr dirty="0" sz="1200" spc="-420">
                <a:latin typeface="Courier New"/>
                <a:cs typeface="Courier New"/>
              </a:rPr>
              <a:t> </a:t>
            </a:r>
            <a:r>
              <a:rPr dirty="0" sz="1200">
                <a:latin typeface="Times New Roman"/>
                <a:cs typeface="Times New Roman"/>
              </a:rPr>
              <a:t>clause.</a:t>
            </a:r>
            <a:endParaRPr sz="1200">
              <a:latin typeface="Times New Roman"/>
              <a:cs typeface="Times New Roman"/>
            </a:endParaRPr>
          </a:p>
        </p:txBody>
      </p:sp>
      <p:graphicFrame>
        <p:nvGraphicFramePr>
          <p:cNvPr id="7" name="object 7"/>
          <p:cNvGraphicFramePr>
            <a:graphicFrameLocks noGrp="1"/>
          </p:cNvGraphicFramePr>
          <p:nvPr/>
        </p:nvGraphicFramePr>
        <p:xfrm>
          <a:off x="1071372" y="4867655"/>
          <a:ext cx="5861685" cy="2451735"/>
        </p:xfrm>
        <a:graphic>
          <a:graphicData uri="http://schemas.openxmlformats.org/drawingml/2006/table">
            <a:tbl>
              <a:tblPr firstRow="1" bandRow="1">
                <a:tableStyleId>{2D5ABB26-0587-4C30-8999-92F81FD0307C}</a:tableStyleId>
              </a:tblPr>
              <a:tblGrid>
                <a:gridCol w="1122680"/>
                <a:gridCol w="1189990"/>
                <a:gridCol w="1200150"/>
                <a:gridCol w="1180464"/>
                <a:gridCol w="1162050"/>
              </a:tblGrid>
              <a:tr h="407670">
                <a:tc>
                  <a:txBody>
                    <a:bodyPr/>
                    <a:lstStyle/>
                    <a:p>
                      <a:pPr marL="68580">
                        <a:lnSpc>
                          <a:spcPct val="100000"/>
                        </a:lnSpc>
                        <a:spcBef>
                          <a:spcPts val="1020"/>
                        </a:spcBef>
                      </a:pPr>
                      <a:r>
                        <a:rPr dirty="0" sz="1200" spc="-5" b="1">
                          <a:latin typeface="Courier New"/>
                          <a:cs typeface="Courier New"/>
                        </a:rPr>
                        <a:t>ID</a:t>
                      </a:r>
                      <a:endParaRPr sz="1200">
                        <a:latin typeface="Courier New"/>
                        <a:cs typeface="Courier New"/>
                      </a:endParaRPr>
                    </a:p>
                  </a:txBody>
                  <a:tcPr marL="0" marR="0" marB="0" marT="1295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ct val="100000"/>
                        </a:lnSpc>
                        <a:spcBef>
                          <a:spcPts val="1020"/>
                        </a:spcBef>
                      </a:pPr>
                      <a:r>
                        <a:rPr dirty="0" sz="1200" spc="-5" b="1">
                          <a:latin typeface="Courier New"/>
                          <a:cs typeface="Courier New"/>
                        </a:rPr>
                        <a:t>LAST_NAME</a:t>
                      </a:r>
                      <a:endParaRPr sz="1200">
                        <a:latin typeface="Courier New"/>
                        <a:cs typeface="Courier New"/>
                      </a:endParaRPr>
                    </a:p>
                  </a:txBody>
                  <a:tcPr marL="0" marR="0" marB="0" marT="1295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ct val="100000"/>
                        </a:lnSpc>
                        <a:spcBef>
                          <a:spcPts val="1020"/>
                        </a:spcBef>
                      </a:pPr>
                      <a:r>
                        <a:rPr dirty="0" sz="1200" spc="-5" b="1">
                          <a:latin typeface="Courier New"/>
                          <a:cs typeface="Courier New"/>
                        </a:rPr>
                        <a:t>FIRST_NAME</a:t>
                      </a:r>
                      <a:endParaRPr sz="1200">
                        <a:latin typeface="Courier New"/>
                        <a:cs typeface="Courier New"/>
                      </a:endParaRPr>
                    </a:p>
                  </a:txBody>
                  <a:tcPr marL="0" marR="0" marB="0" marT="1295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ct val="100000"/>
                        </a:lnSpc>
                        <a:spcBef>
                          <a:spcPts val="1020"/>
                        </a:spcBef>
                      </a:pPr>
                      <a:r>
                        <a:rPr dirty="0" sz="1200" spc="-5" b="1">
                          <a:latin typeface="Courier New"/>
                          <a:cs typeface="Courier New"/>
                        </a:rPr>
                        <a:t>USERID</a:t>
                      </a:r>
                      <a:endParaRPr sz="1200">
                        <a:latin typeface="Courier New"/>
                        <a:cs typeface="Courier New"/>
                      </a:endParaRPr>
                    </a:p>
                  </a:txBody>
                  <a:tcPr marL="0" marR="0" marB="0" marT="1295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ct val="100000"/>
                        </a:lnSpc>
                        <a:spcBef>
                          <a:spcPts val="1020"/>
                        </a:spcBef>
                      </a:pPr>
                      <a:r>
                        <a:rPr dirty="0" sz="1200" spc="-5" b="1">
                          <a:latin typeface="Courier New"/>
                          <a:cs typeface="Courier New"/>
                        </a:rPr>
                        <a:t>SALARY</a:t>
                      </a:r>
                      <a:endParaRPr sz="1200">
                        <a:latin typeface="Courier New"/>
                        <a:cs typeface="Courier New"/>
                      </a:endParaRPr>
                    </a:p>
                  </a:txBody>
                  <a:tcPr marL="0" marR="0" marB="0" marT="1295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6908">
                <a:tc>
                  <a:txBody>
                    <a:bodyPr/>
                    <a:lstStyle/>
                    <a:p>
                      <a:pPr marL="67945">
                        <a:lnSpc>
                          <a:spcPct val="100000"/>
                        </a:lnSpc>
                        <a:spcBef>
                          <a:spcPts val="1050"/>
                        </a:spcBef>
                      </a:pPr>
                      <a:r>
                        <a:rPr dirty="0" sz="1200">
                          <a:latin typeface="Courier New"/>
                          <a:cs typeface="Courier New"/>
                        </a:rPr>
                        <a:t>1</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Patel</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Ralph</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rpatel</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60960">
                        <a:lnSpc>
                          <a:spcPct val="100000"/>
                        </a:lnSpc>
                        <a:spcBef>
                          <a:spcPts val="1050"/>
                        </a:spcBef>
                      </a:pPr>
                      <a:r>
                        <a:rPr dirty="0" sz="1200">
                          <a:latin typeface="Courier New"/>
                          <a:cs typeface="Courier New"/>
                        </a:rPr>
                        <a:t>895</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7669">
                <a:tc>
                  <a:txBody>
                    <a:bodyPr/>
                    <a:lstStyle/>
                    <a:p>
                      <a:pPr marL="67945">
                        <a:lnSpc>
                          <a:spcPct val="100000"/>
                        </a:lnSpc>
                        <a:spcBef>
                          <a:spcPts val="1050"/>
                        </a:spcBef>
                      </a:pPr>
                      <a:r>
                        <a:rPr dirty="0" sz="1200">
                          <a:latin typeface="Courier New"/>
                          <a:cs typeface="Courier New"/>
                        </a:rPr>
                        <a:t>2</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Dancs</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Betty</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bdancs</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60960">
                        <a:lnSpc>
                          <a:spcPct val="100000"/>
                        </a:lnSpc>
                        <a:spcBef>
                          <a:spcPts val="1050"/>
                        </a:spcBef>
                      </a:pPr>
                      <a:r>
                        <a:rPr dirty="0" sz="1200">
                          <a:latin typeface="Courier New"/>
                          <a:cs typeface="Courier New"/>
                        </a:rPr>
                        <a:t>860</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7670">
                <a:tc>
                  <a:txBody>
                    <a:bodyPr/>
                    <a:lstStyle/>
                    <a:p>
                      <a:pPr marL="67945">
                        <a:lnSpc>
                          <a:spcPct val="100000"/>
                        </a:lnSpc>
                        <a:spcBef>
                          <a:spcPts val="1050"/>
                        </a:spcBef>
                      </a:pPr>
                      <a:r>
                        <a:rPr dirty="0" sz="1200">
                          <a:latin typeface="Courier New"/>
                          <a:cs typeface="Courier New"/>
                        </a:rPr>
                        <a:t>3</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Biri</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Ben</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bbiri</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60960">
                        <a:lnSpc>
                          <a:spcPct val="100000"/>
                        </a:lnSpc>
                        <a:spcBef>
                          <a:spcPts val="1050"/>
                        </a:spcBef>
                      </a:pPr>
                      <a:r>
                        <a:rPr dirty="0" sz="1200">
                          <a:latin typeface="Courier New"/>
                          <a:cs typeface="Courier New"/>
                        </a:rPr>
                        <a:t>1100</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7669">
                <a:tc>
                  <a:txBody>
                    <a:bodyPr/>
                    <a:lstStyle/>
                    <a:p>
                      <a:pPr marL="67945">
                        <a:lnSpc>
                          <a:spcPct val="100000"/>
                        </a:lnSpc>
                        <a:spcBef>
                          <a:spcPts val="1050"/>
                        </a:spcBef>
                      </a:pPr>
                      <a:r>
                        <a:rPr dirty="0" sz="1200">
                          <a:latin typeface="Courier New"/>
                          <a:cs typeface="Courier New"/>
                        </a:rPr>
                        <a:t>4</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Newman</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Chad</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cnewman</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60960">
                        <a:lnSpc>
                          <a:spcPct val="100000"/>
                        </a:lnSpc>
                        <a:spcBef>
                          <a:spcPts val="1050"/>
                        </a:spcBef>
                      </a:pPr>
                      <a:r>
                        <a:rPr dirty="0" sz="1200">
                          <a:latin typeface="Courier New"/>
                          <a:cs typeface="Courier New"/>
                        </a:rPr>
                        <a:t>750</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7670">
                <a:tc>
                  <a:txBody>
                    <a:bodyPr/>
                    <a:lstStyle/>
                    <a:p>
                      <a:pPr marL="67945">
                        <a:lnSpc>
                          <a:spcPct val="100000"/>
                        </a:lnSpc>
                        <a:spcBef>
                          <a:spcPts val="1050"/>
                        </a:spcBef>
                      </a:pPr>
                      <a:r>
                        <a:rPr dirty="0" sz="1200">
                          <a:latin typeface="Courier New"/>
                          <a:cs typeface="Courier New"/>
                        </a:rPr>
                        <a:t>5</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Ropeburn</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Audrey</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050"/>
                        </a:spcBef>
                      </a:pPr>
                      <a:r>
                        <a:rPr dirty="0" sz="1200" spc="-5">
                          <a:latin typeface="Courier New"/>
                          <a:cs typeface="Courier New"/>
                        </a:rPr>
                        <a:t>aropebur</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60960">
                        <a:lnSpc>
                          <a:spcPct val="100000"/>
                        </a:lnSpc>
                        <a:spcBef>
                          <a:spcPts val="1050"/>
                        </a:spcBef>
                      </a:pPr>
                      <a:r>
                        <a:rPr dirty="0" sz="1200">
                          <a:latin typeface="Courier New"/>
                          <a:cs typeface="Courier New"/>
                        </a:rPr>
                        <a:t>1550</a:t>
                      </a:r>
                      <a:endParaRPr sz="1200">
                        <a:latin typeface="Courier New"/>
                        <a:cs typeface="Courier New"/>
                      </a:endParaRPr>
                    </a:p>
                  </a:txBody>
                  <a:tcPr marL="0" marR="0" marB="0" marT="133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8" name="object 8"/>
          <p:cNvSpPr txBox="1"/>
          <p:nvPr/>
        </p:nvSpPr>
        <p:spPr>
          <a:xfrm>
            <a:off x="838962" y="7728966"/>
            <a:ext cx="6323330" cy="355600"/>
          </a:xfrm>
          <a:prstGeom prst="rect">
            <a:avLst/>
          </a:prstGeom>
          <a:ln w="12191">
            <a:solidFill>
              <a:srgbClr val="000000"/>
            </a:solidFill>
          </a:ln>
        </p:spPr>
        <p:txBody>
          <a:bodyPr wrap="square" lIns="0" tIns="0" rIns="0" bIns="0" rtlCol="0" vert="horz">
            <a:spAutoFit/>
          </a:bodyPr>
          <a:lstStyle/>
          <a:p>
            <a:pPr marL="74930">
              <a:lnSpc>
                <a:spcPts val="1285"/>
              </a:lnSpc>
            </a:pPr>
            <a:r>
              <a:rPr dirty="0" sz="1100" spc="-5">
                <a:latin typeface="Courier New"/>
                <a:cs typeface="Courier New"/>
              </a:rPr>
              <a:t>INSERT INTO</a:t>
            </a:r>
            <a:r>
              <a:rPr dirty="0" sz="1100">
                <a:latin typeface="Courier New"/>
                <a:cs typeface="Courier New"/>
              </a:rPr>
              <a:t> </a:t>
            </a:r>
            <a:r>
              <a:rPr dirty="0" sz="1100" spc="-5">
                <a:latin typeface="Courier New"/>
                <a:cs typeface="Courier New"/>
              </a:rPr>
              <a:t>my_employee</a:t>
            </a:r>
            <a:endParaRPr sz="1100">
              <a:latin typeface="Courier New"/>
              <a:cs typeface="Courier New"/>
            </a:endParaRPr>
          </a:p>
          <a:p>
            <a:pPr marL="242570">
              <a:lnSpc>
                <a:spcPts val="1285"/>
              </a:lnSpc>
            </a:pPr>
            <a:r>
              <a:rPr dirty="0" sz="1100" spc="-5">
                <a:latin typeface="Courier New"/>
                <a:cs typeface="Courier New"/>
              </a:rPr>
              <a:t>VALUES (1, 'Patel', 'Ralph', 'rpatel',</a:t>
            </a:r>
            <a:r>
              <a:rPr dirty="0" sz="1100" spc="25">
                <a:latin typeface="Courier New"/>
                <a:cs typeface="Courier New"/>
              </a:rPr>
              <a:t> </a:t>
            </a:r>
            <a:r>
              <a:rPr dirty="0" sz="1100" spc="-5">
                <a:latin typeface="Courier New"/>
                <a:cs typeface="Courier New"/>
              </a:rPr>
              <a:t>895);</a:t>
            </a:r>
            <a:endParaRPr sz="1100">
              <a:latin typeface="Courier New"/>
              <a:cs typeface="Courier New"/>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3</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84215" cy="72834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 (continued)</a:t>
            </a:r>
            <a:endParaRPr sz="1200">
              <a:latin typeface="Arial"/>
              <a:cs typeface="Arial"/>
            </a:endParaRPr>
          </a:p>
          <a:p>
            <a:pPr marL="241300" marR="5080" indent="-228600">
              <a:lnSpc>
                <a:spcPct val="102899"/>
              </a:lnSpc>
              <a:spcBef>
                <a:spcPts val="1125"/>
              </a:spcBef>
            </a:pPr>
            <a:r>
              <a:rPr dirty="0" sz="1200">
                <a:latin typeface="Times New Roman"/>
                <a:cs typeface="Times New Roman"/>
              </a:rPr>
              <a:t>4. </a:t>
            </a:r>
            <a:r>
              <a:rPr dirty="0" sz="1200" spc="-5">
                <a:latin typeface="Times New Roman"/>
                <a:cs typeface="Times New Roman"/>
              </a:rPr>
              <a:t>Populate </a:t>
            </a:r>
            <a:r>
              <a:rPr dirty="0" sz="1200">
                <a:latin typeface="Times New Roman"/>
                <a:cs typeface="Times New Roman"/>
              </a:rPr>
              <a:t>the </a:t>
            </a:r>
            <a:r>
              <a:rPr dirty="0" sz="1200" spc="-5">
                <a:latin typeface="Courier New"/>
                <a:cs typeface="Courier New"/>
              </a:rPr>
              <a:t>MY_EMPLOYEE</a:t>
            </a:r>
            <a:r>
              <a:rPr dirty="0" sz="1200" spc="-465">
                <a:latin typeface="Courier New"/>
                <a:cs typeface="Courier New"/>
              </a:rPr>
              <a:t> </a:t>
            </a:r>
            <a:r>
              <a:rPr dirty="0" sz="1200">
                <a:latin typeface="Times New Roman"/>
                <a:cs typeface="Times New Roman"/>
              </a:rPr>
              <a:t>table </a:t>
            </a:r>
            <a:r>
              <a:rPr dirty="0" sz="1200" spc="-5">
                <a:latin typeface="Times New Roman"/>
                <a:cs typeface="Times New Roman"/>
              </a:rPr>
              <a:t>with </a:t>
            </a:r>
            <a:r>
              <a:rPr dirty="0" sz="1200">
                <a:latin typeface="Times New Roman"/>
                <a:cs typeface="Times New Roman"/>
              </a:rPr>
              <a:t>the second row of sample data from the preceding  list. </a:t>
            </a:r>
            <a:r>
              <a:rPr dirty="0" sz="1200" spc="-5">
                <a:latin typeface="Times New Roman"/>
                <a:cs typeface="Times New Roman"/>
              </a:rPr>
              <a:t>This </a:t>
            </a:r>
            <a:r>
              <a:rPr dirty="0" sz="1200">
                <a:latin typeface="Times New Roman"/>
                <a:cs typeface="Times New Roman"/>
              </a:rPr>
              <a:t>time, </a:t>
            </a:r>
            <a:r>
              <a:rPr dirty="0" sz="1200" spc="-5">
                <a:latin typeface="Times New Roman"/>
                <a:cs typeface="Times New Roman"/>
              </a:rPr>
              <a:t>list </a:t>
            </a:r>
            <a:r>
              <a:rPr dirty="0" sz="1200">
                <a:latin typeface="Times New Roman"/>
                <a:cs typeface="Times New Roman"/>
              </a:rPr>
              <a:t>the </a:t>
            </a:r>
            <a:r>
              <a:rPr dirty="0" sz="1200" spc="-5">
                <a:latin typeface="Times New Roman"/>
                <a:cs typeface="Times New Roman"/>
              </a:rPr>
              <a:t>columns explicitly </a:t>
            </a:r>
            <a:r>
              <a:rPr dirty="0" sz="1200">
                <a:latin typeface="Times New Roman"/>
                <a:cs typeface="Times New Roman"/>
              </a:rPr>
              <a:t>in the </a:t>
            </a:r>
            <a:r>
              <a:rPr dirty="0" sz="1200" spc="-5">
                <a:latin typeface="Courier New"/>
                <a:cs typeface="Courier New"/>
              </a:rPr>
              <a:t>INSERT</a:t>
            </a:r>
            <a:r>
              <a:rPr dirty="0" sz="1200" spc="-425">
                <a:latin typeface="Courier New"/>
                <a:cs typeface="Courier New"/>
              </a:rPr>
              <a:t> </a:t>
            </a:r>
            <a:r>
              <a:rPr dirty="0" sz="1200" spc="-5">
                <a:latin typeface="Times New Roman"/>
                <a:cs typeface="Times New Roman"/>
              </a:rPr>
              <a:t>clause.</a:t>
            </a:r>
            <a:endParaRPr sz="1200">
              <a:latin typeface="Times New Roman"/>
              <a:cs typeface="Times New Roman"/>
            </a:endParaRPr>
          </a:p>
        </p:txBody>
      </p:sp>
      <p:sp>
        <p:nvSpPr>
          <p:cNvPr id="3" name="object 3"/>
          <p:cNvSpPr txBox="1"/>
          <p:nvPr/>
        </p:nvSpPr>
        <p:spPr>
          <a:xfrm>
            <a:off x="838962" y="1624583"/>
            <a:ext cx="6323330" cy="513080"/>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INSERT INTO my_employee (id, last_name,</a:t>
            </a:r>
            <a:r>
              <a:rPr dirty="0" sz="1100" spc="30">
                <a:latin typeface="Courier New"/>
                <a:cs typeface="Courier New"/>
              </a:rPr>
              <a:t> </a:t>
            </a:r>
            <a:r>
              <a:rPr dirty="0" sz="1100" spc="-5">
                <a:latin typeface="Courier New"/>
                <a:cs typeface="Courier New"/>
              </a:rPr>
              <a:t>first_name,</a:t>
            </a:r>
            <a:endParaRPr sz="1100">
              <a:latin typeface="Courier New"/>
              <a:cs typeface="Courier New"/>
            </a:endParaRPr>
          </a:p>
          <a:p>
            <a:pPr marL="242570" marR="2383790" indent="1927860">
              <a:lnSpc>
                <a:spcPts val="1250"/>
              </a:lnSpc>
              <a:spcBef>
                <a:spcPts val="60"/>
              </a:spcBef>
            </a:pPr>
            <a:r>
              <a:rPr dirty="0" sz="1100" spc="-5">
                <a:latin typeface="Courier New"/>
                <a:cs typeface="Courier New"/>
              </a:rPr>
              <a:t>userid, salary)  VALUES (2, 'Dancs', 'Betty', 'bdancs',</a:t>
            </a:r>
            <a:r>
              <a:rPr dirty="0" sz="1100" spc="60">
                <a:latin typeface="Courier New"/>
                <a:cs typeface="Courier New"/>
              </a:rPr>
              <a:t> </a:t>
            </a:r>
            <a:r>
              <a:rPr dirty="0" sz="1100" spc="-5">
                <a:latin typeface="Courier New"/>
                <a:cs typeface="Courier New"/>
              </a:rPr>
              <a:t>860);</a:t>
            </a:r>
            <a:endParaRPr sz="1100">
              <a:latin typeface="Courier New"/>
              <a:cs typeface="Courier New"/>
            </a:endParaRPr>
          </a:p>
        </p:txBody>
      </p:sp>
      <p:sp>
        <p:nvSpPr>
          <p:cNvPr id="4" name="object 4"/>
          <p:cNvSpPr txBox="1"/>
          <p:nvPr/>
        </p:nvSpPr>
        <p:spPr>
          <a:xfrm>
            <a:off x="901700" y="2271014"/>
            <a:ext cx="238188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5. Confirm your addition to the</a:t>
            </a:r>
            <a:r>
              <a:rPr dirty="0" sz="1200" spc="-105">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5" name="object 5"/>
          <p:cNvSpPr txBox="1"/>
          <p:nvPr/>
        </p:nvSpPr>
        <p:spPr>
          <a:xfrm>
            <a:off x="838962" y="2553461"/>
            <a:ext cx="6323330" cy="355600"/>
          </a:xfrm>
          <a:prstGeom prst="rect">
            <a:avLst/>
          </a:prstGeom>
          <a:ln w="12191">
            <a:solidFill>
              <a:srgbClr val="000000"/>
            </a:solidFill>
          </a:ln>
        </p:spPr>
        <p:txBody>
          <a:bodyPr wrap="square" lIns="0" tIns="0" rIns="0" bIns="0" rtlCol="0" vert="horz">
            <a:spAutoFit/>
          </a:bodyPr>
          <a:lstStyle/>
          <a:p>
            <a:pPr marL="74930">
              <a:lnSpc>
                <a:spcPts val="1285"/>
              </a:lnSpc>
              <a:tabLst>
                <a:tab pos="829310" algn="l"/>
              </a:tabLst>
            </a:pPr>
            <a:r>
              <a:rPr dirty="0" sz="1100" spc="-5">
                <a:latin typeface="Courier New"/>
                <a:cs typeface="Courier New"/>
              </a:rPr>
              <a:t>SELECT	*</a:t>
            </a:r>
            <a:endParaRPr sz="1100">
              <a:latin typeface="Courier New"/>
              <a:cs typeface="Courier New"/>
            </a:endParaRPr>
          </a:p>
          <a:p>
            <a:pPr marL="74930">
              <a:lnSpc>
                <a:spcPts val="1285"/>
              </a:lnSpc>
              <a:tabLst>
                <a:tab pos="829310" algn="l"/>
              </a:tabLst>
            </a:pPr>
            <a:r>
              <a:rPr dirty="0" sz="1100" spc="-5">
                <a:latin typeface="Courier New"/>
                <a:cs typeface="Courier New"/>
              </a:rPr>
              <a:t>FROM	my_employee;</a:t>
            </a:r>
            <a:endParaRPr sz="1100">
              <a:latin typeface="Courier New"/>
              <a:cs typeface="Courier New"/>
            </a:endParaRPr>
          </a:p>
        </p:txBody>
      </p:sp>
      <p:sp>
        <p:nvSpPr>
          <p:cNvPr id="6" name="object 6"/>
          <p:cNvSpPr txBox="1"/>
          <p:nvPr/>
        </p:nvSpPr>
        <p:spPr>
          <a:xfrm>
            <a:off x="901700" y="3047492"/>
            <a:ext cx="5927725" cy="760095"/>
          </a:xfrm>
          <a:prstGeom prst="rect">
            <a:avLst/>
          </a:prstGeom>
        </p:spPr>
        <p:txBody>
          <a:bodyPr wrap="square" lIns="0" tIns="11430" rIns="0" bIns="0" rtlCol="0" vert="horz">
            <a:spAutoFit/>
          </a:bodyPr>
          <a:lstStyle/>
          <a:p>
            <a:pPr marL="241300" marR="5080" indent="-228600">
              <a:lnSpc>
                <a:spcPct val="100600"/>
              </a:lnSpc>
              <a:spcBef>
                <a:spcPts val="90"/>
              </a:spcBef>
            </a:pPr>
            <a:r>
              <a:rPr dirty="0" sz="1200">
                <a:latin typeface="Times New Roman"/>
                <a:cs typeface="Times New Roman"/>
              </a:rPr>
              <a:t>6.</a:t>
            </a:r>
            <a:r>
              <a:rPr dirty="0" sz="1200" spc="10">
                <a:latin typeface="Times New Roman"/>
                <a:cs typeface="Times New Roman"/>
              </a:rPr>
              <a:t> </a:t>
            </a:r>
            <a:r>
              <a:rPr dirty="0" sz="1200" spc="-5">
                <a:latin typeface="Times New Roman"/>
                <a:cs typeface="Times New Roman"/>
              </a:rPr>
              <a:t>Write</a:t>
            </a:r>
            <a:r>
              <a:rPr dirty="0" sz="1200" spc="5">
                <a:latin typeface="Times New Roman"/>
                <a:cs typeface="Times New Roman"/>
              </a:rPr>
              <a:t> </a:t>
            </a:r>
            <a:r>
              <a:rPr dirty="0" sz="1200">
                <a:latin typeface="Times New Roman"/>
                <a:cs typeface="Times New Roman"/>
              </a:rPr>
              <a:t>an</a:t>
            </a:r>
            <a:r>
              <a:rPr dirty="0" sz="1200" spc="5">
                <a:latin typeface="Times New Roman"/>
                <a:cs typeface="Times New Roman"/>
              </a:rPr>
              <a:t> </a:t>
            </a:r>
            <a:r>
              <a:rPr dirty="0" sz="1200" spc="-5">
                <a:latin typeface="Courier New"/>
                <a:cs typeface="Courier New"/>
              </a:rPr>
              <a:t>INSERT</a:t>
            </a:r>
            <a:r>
              <a:rPr dirty="0" sz="1200" spc="-420">
                <a:latin typeface="Courier New"/>
                <a:cs typeface="Courier New"/>
              </a:rPr>
              <a:t> </a:t>
            </a:r>
            <a:r>
              <a:rPr dirty="0" sz="1200" spc="-5">
                <a:latin typeface="Times New Roman"/>
                <a:cs typeface="Times New Roman"/>
              </a:rPr>
              <a:t>statement</a:t>
            </a:r>
            <a:r>
              <a:rPr dirty="0" sz="1200">
                <a:latin typeface="Times New Roman"/>
                <a:cs typeface="Times New Roman"/>
              </a:rPr>
              <a:t> in</a:t>
            </a:r>
            <a:r>
              <a:rPr dirty="0" sz="1200" spc="5">
                <a:latin typeface="Times New Roman"/>
                <a:cs typeface="Times New Roman"/>
              </a:rPr>
              <a:t> </a:t>
            </a:r>
            <a:r>
              <a:rPr dirty="0" sz="1200">
                <a:latin typeface="Times New Roman"/>
                <a:cs typeface="Times New Roman"/>
              </a:rPr>
              <a:t>a</a:t>
            </a:r>
            <a:r>
              <a:rPr dirty="0" sz="1200" spc="5">
                <a:latin typeface="Times New Roman"/>
                <a:cs typeface="Times New Roman"/>
              </a:rPr>
              <a:t> </a:t>
            </a:r>
            <a:r>
              <a:rPr dirty="0" sz="1200" spc="-5">
                <a:latin typeface="Times New Roman"/>
                <a:cs typeface="Times New Roman"/>
              </a:rPr>
              <a:t>dynamic</a:t>
            </a:r>
            <a:r>
              <a:rPr dirty="0" sz="1200" spc="5">
                <a:latin typeface="Times New Roman"/>
                <a:cs typeface="Times New Roman"/>
              </a:rPr>
              <a:t> </a:t>
            </a:r>
            <a:r>
              <a:rPr dirty="0" sz="1200">
                <a:latin typeface="Times New Roman"/>
                <a:cs typeface="Times New Roman"/>
              </a:rPr>
              <a:t>reusable</a:t>
            </a:r>
            <a:r>
              <a:rPr dirty="0" sz="1200" spc="5">
                <a:latin typeface="Times New Roman"/>
                <a:cs typeface="Times New Roman"/>
              </a:rPr>
              <a:t> </a:t>
            </a:r>
            <a:r>
              <a:rPr dirty="0" sz="1200">
                <a:latin typeface="Times New Roman"/>
                <a:cs typeface="Times New Roman"/>
              </a:rPr>
              <a:t>script</a:t>
            </a:r>
            <a:r>
              <a:rPr dirty="0" sz="1200" spc="5">
                <a:latin typeface="Times New Roman"/>
                <a:cs typeface="Times New Roman"/>
              </a:rPr>
              <a:t> </a:t>
            </a:r>
            <a:r>
              <a:rPr dirty="0" sz="1200">
                <a:latin typeface="Times New Roman"/>
                <a:cs typeface="Times New Roman"/>
              </a:rPr>
              <a:t>file </a:t>
            </a:r>
            <a:r>
              <a:rPr dirty="0" sz="1200" spc="-5">
                <a:latin typeface="Times New Roman"/>
                <a:cs typeface="Times New Roman"/>
              </a:rPr>
              <a:t>named</a:t>
            </a:r>
            <a:r>
              <a:rPr dirty="0" sz="1200" spc="5">
                <a:latin typeface="Times New Roman"/>
                <a:cs typeface="Times New Roman"/>
              </a:rPr>
              <a:t> </a:t>
            </a:r>
            <a:r>
              <a:rPr dirty="0" sz="1200" spc="-5">
                <a:latin typeface="Courier New"/>
                <a:cs typeface="Courier New"/>
              </a:rPr>
              <a:t>loademp.sql</a:t>
            </a:r>
            <a:r>
              <a:rPr dirty="0" sz="1200" spc="-420">
                <a:latin typeface="Courier New"/>
                <a:cs typeface="Courier New"/>
              </a:rPr>
              <a: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load  rows into </a:t>
            </a:r>
            <a:r>
              <a:rPr dirty="0" sz="1200" spc="-5">
                <a:latin typeface="Times New Roman"/>
                <a:cs typeface="Times New Roman"/>
              </a:rPr>
              <a:t>the </a:t>
            </a:r>
            <a:r>
              <a:rPr dirty="0" sz="1200" spc="-5">
                <a:latin typeface="Courier New"/>
                <a:cs typeface="Courier New"/>
              </a:rPr>
              <a:t>MY_EMPLOYEE</a:t>
            </a:r>
            <a:r>
              <a:rPr dirty="0" sz="1200" spc="-459">
                <a:latin typeface="Courier New"/>
                <a:cs typeface="Courier New"/>
              </a:rPr>
              <a:t> </a:t>
            </a:r>
            <a:r>
              <a:rPr dirty="0" sz="1200">
                <a:latin typeface="Times New Roman"/>
                <a:cs typeface="Times New Roman"/>
              </a:rPr>
              <a:t>table. Concatenate the </a:t>
            </a:r>
            <a:r>
              <a:rPr dirty="0" sz="1200" spc="-5">
                <a:latin typeface="Times New Roman"/>
                <a:cs typeface="Times New Roman"/>
              </a:rPr>
              <a:t>first </a:t>
            </a:r>
            <a:r>
              <a:rPr dirty="0" sz="1200">
                <a:latin typeface="Times New Roman"/>
                <a:cs typeface="Times New Roman"/>
              </a:rPr>
              <a:t>letter of the first </a:t>
            </a:r>
            <a:r>
              <a:rPr dirty="0" sz="1200" spc="-5">
                <a:latin typeface="Times New Roman"/>
                <a:cs typeface="Times New Roman"/>
              </a:rPr>
              <a:t>name </a:t>
            </a:r>
            <a:r>
              <a:rPr dirty="0" sz="1200">
                <a:latin typeface="Times New Roman"/>
                <a:cs typeface="Times New Roman"/>
              </a:rPr>
              <a:t>and the first  seven characters of the last </a:t>
            </a:r>
            <a:r>
              <a:rPr dirty="0" sz="1200" spc="-5">
                <a:latin typeface="Times New Roman"/>
                <a:cs typeface="Times New Roman"/>
              </a:rPr>
              <a:t>name </a:t>
            </a:r>
            <a:r>
              <a:rPr dirty="0" sz="1200">
                <a:latin typeface="Times New Roman"/>
                <a:cs typeface="Times New Roman"/>
              </a:rPr>
              <a:t>to produce </a:t>
            </a:r>
            <a:r>
              <a:rPr dirty="0" sz="1200" spc="-5">
                <a:latin typeface="Times New Roman"/>
                <a:cs typeface="Times New Roman"/>
              </a:rPr>
              <a:t>the </a:t>
            </a:r>
            <a:r>
              <a:rPr dirty="0" sz="1200">
                <a:latin typeface="Times New Roman"/>
                <a:cs typeface="Times New Roman"/>
              </a:rPr>
              <a:t>user ID. </a:t>
            </a:r>
            <a:r>
              <a:rPr dirty="0" sz="1200" spc="-5">
                <a:latin typeface="Times New Roman"/>
                <a:cs typeface="Times New Roman"/>
              </a:rPr>
              <a:t>Save </a:t>
            </a:r>
            <a:r>
              <a:rPr dirty="0" sz="1200">
                <a:latin typeface="Times New Roman"/>
                <a:cs typeface="Times New Roman"/>
              </a:rPr>
              <a:t>this </a:t>
            </a:r>
            <a:r>
              <a:rPr dirty="0" sz="1200" spc="-5">
                <a:latin typeface="Times New Roman"/>
                <a:cs typeface="Times New Roman"/>
              </a:rPr>
              <a:t>script </a:t>
            </a:r>
            <a:r>
              <a:rPr dirty="0" sz="1200">
                <a:latin typeface="Times New Roman"/>
                <a:cs typeface="Times New Roman"/>
              </a:rPr>
              <a:t>to a file </a:t>
            </a:r>
            <a:r>
              <a:rPr dirty="0" sz="1200" spc="-5">
                <a:latin typeface="Times New Roman"/>
                <a:cs typeface="Times New Roman"/>
              </a:rPr>
              <a:t>named  </a:t>
            </a:r>
            <a:r>
              <a:rPr dirty="0" sz="1200" spc="-5">
                <a:latin typeface="Courier New"/>
                <a:cs typeface="Courier New"/>
              </a:rPr>
              <a:t>lab_08_06.sql</a:t>
            </a:r>
            <a:r>
              <a:rPr dirty="0" sz="1200" spc="-5">
                <a:latin typeface="Times New Roman"/>
                <a:cs typeface="Times New Roman"/>
              </a:rPr>
              <a:t>.</a:t>
            </a:r>
            <a:endParaRPr sz="1200">
              <a:latin typeface="Times New Roman"/>
              <a:cs typeface="Times New Roman"/>
            </a:endParaRPr>
          </a:p>
        </p:txBody>
      </p:sp>
      <p:sp>
        <p:nvSpPr>
          <p:cNvPr id="7" name="object 7"/>
          <p:cNvSpPr txBox="1"/>
          <p:nvPr/>
        </p:nvSpPr>
        <p:spPr>
          <a:xfrm>
            <a:off x="838962" y="3889247"/>
            <a:ext cx="6323330" cy="1621155"/>
          </a:xfrm>
          <a:prstGeom prst="rect">
            <a:avLst/>
          </a:prstGeom>
          <a:ln w="12191">
            <a:solidFill>
              <a:srgbClr val="000000"/>
            </a:solidFill>
          </a:ln>
        </p:spPr>
        <p:txBody>
          <a:bodyPr wrap="square" lIns="0" tIns="13335" rIns="0" bIns="0" rtlCol="0" vert="horz">
            <a:spAutoFit/>
          </a:bodyPr>
          <a:lstStyle/>
          <a:p>
            <a:pPr marL="74930" marR="5066030">
              <a:lnSpc>
                <a:spcPts val="1240"/>
              </a:lnSpc>
              <a:spcBef>
                <a:spcPts val="105"/>
              </a:spcBef>
            </a:pPr>
            <a:r>
              <a:rPr dirty="0" sz="1100" spc="-5">
                <a:latin typeface="Courier New"/>
                <a:cs typeface="Courier New"/>
              </a:rPr>
              <a:t>SET ECHO OFF  SET VERIFY</a:t>
            </a:r>
            <a:r>
              <a:rPr dirty="0" sz="1100" spc="-50">
                <a:latin typeface="Courier New"/>
                <a:cs typeface="Courier New"/>
              </a:rPr>
              <a:t> </a:t>
            </a:r>
            <a:r>
              <a:rPr dirty="0" sz="1100" spc="-5">
                <a:latin typeface="Courier New"/>
                <a:cs typeface="Courier New"/>
              </a:rPr>
              <a:t>OFF</a:t>
            </a:r>
            <a:endParaRPr sz="1100">
              <a:latin typeface="Courier New"/>
              <a:cs typeface="Courier New"/>
            </a:endParaRPr>
          </a:p>
          <a:p>
            <a:pPr marL="74930">
              <a:lnSpc>
                <a:spcPts val="1180"/>
              </a:lnSpc>
            </a:pPr>
            <a:r>
              <a:rPr dirty="0" sz="1100" spc="-5">
                <a:latin typeface="Courier New"/>
                <a:cs typeface="Courier New"/>
              </a:rPr>
              <a:t>INSERT INTO</a:t>
            </a:r>
            <a:r>
              <a:rPr dirty="0" sz="1100">
                <a:latin typeface="Courier New"/>
                <a:cs typeface="Courier New"/>
              </a:rPr>
              <a:t> </a:t>
            </a:r>
            <a:r>
              <a:rPr dirty="0" sz="1100" spc="-5">
                <a:latin typeface="Courier New"/>
                <a:cs typeface="Courier New"/>
              </a:rPr>
              <a:t>my_employee</a:t>
            </a:r>
            <a:endParaRPr sz="1100">
              <a:latin typeface="Courier New"/>
              <a:cs typeface="Courier New"/>
            </a:endParaRPr>
          </a:p>
          <a:p>
            <a:pPr marL="745490" marR="2132330" indent="-671195">
              <a:lnSpc>
                <a:spcPts val="1250"/>
              </a:lnSpc>
              <a:spcBef>
                <a:spcPts val="65"/>
              </a:spcBef>
            </a:pPr>
            <a:r>
              <a:rPr dirty="0" sz="1100" spc="-5">
                <a:latin typeface="Courier New"/>
                <a:cs typeface="Courier New"/>
              </a:rPr>
              <a:t>VALUES (&amp;p_id, '&amp;&amp;p_last_name', '&amp;&amp;p_first_name',  lower(substr('&amp;p_first_name', 1, 1)</a:t>
            </a:r>
            <a:r>
              <a:rPr dirty="0" sz="1100" spc="20">
                <a:latin typeface="Courier New"/>
                <a:cs typeface="Courier New"/>
              </a:rPr>
              <a:t> </a:t>
            </a:r>
            <a:r>
              <a:rPr dirty="0" sz="1100" spc="-5">
                <a:latin typeface="Courier New"/>
                <a:cs typeface="Courier New"/>
              </a:rPr>
              <a:t>||</a:t>
            </a:r>
            <a:endParaRPr sz="1100">
              <a:latin typeface="Courier New"/>
              <a:cs typeface="Courier New"/>
            </a:endParaRPr>
          </a:p>
          <a:p>
            <a:pPr marL="745490">
              <a:lnSpc>
                <a:spcPts val="1175"/>
              </a:lnSpc>
            </a:pPr>
            <a:r>
              <a:rPr dirty="0" sz="1100" spc="-5">
                <a:latin typeface="Courier New"/>
                <a:cs typeface="Courier New"/>
              </a:rPr>
              <a:t>substr('&amp;p_last_name', 1, 7)),</a:t>
            </a:r>
            <a:r>
              <a:rPr dirty="0" sz="1100" spc="10">
                <a:latin typeface="Courier New"/>
                <a:cs typeface="Courier New"/>
              </a:rPr>
              <a:t> </a:t>
            </a:r>
            <a:r>
              <a:rPr dirty="0" sz="1100" spc="-5">
                <a:latin typeface="Courier New"/>
                <a:cs typeface="Courier New"/>
              </a:rPr>
              <a:t>&amp;p_salary);</a:t>
            </a:r>
            <a:endParaRPr sz="1100">
              <a:latin typeface="Courier New"/>
              <a:cs typeface="Courier New"/>
            </a:endParaRPr>
          </a:p>
          <a:p>
            <a:pPr marL="74930" marR="5149850">
              <a:lnSpc>
                <a:spcPts val="1250"/>
              </a:lnSpc>
              <a:spcBef>
                <a:spcPts val="65"/>
              </a:spcBef>
            </a:pPr>
            <a:r>
              <a:rPr dirty="0" sz="1100" spc="-5">
                <a:latin typeface="Courier New"/>
                <a:cs typeface="Courier New"/>
              </a:rPr>
              <a:t>SET VERIFY</a:t>
            </a:r>
            <a:r>
              <a:rPr dirty="0" sz="1100" spc="-55">
                <a:latin typeface="Courier New"/>
                <a:cs typeface="Courier New"/>
              </a:rPr>
              <a:t> </a:t>
            </a:r>
            <a:r>
              <a:rPr dirty="0" sz="1100" spc="-5">
                <a:latin typeface="Courier New"/>
                <a:cs typeface="Courier New"/>
              </a:rPr>
              <a:t>ON  SET ECHO</a:t>
            </a:r>
            <a:r>
              <a:rPr dirty="0" sz="1100" spc="-30">
                <a:latin typeface="Courier New"/>
                <a:cs typeface="Courier New"/>
              </a:rPr>
              <a:t> </a:t>
            </a:r>
            <a:r>
              <a:rPr dirty="0" sz="1100" spc="-5">
                <a:latin typeface="Courier New"/>
                <a:cs typeface="Courier New"/>
              </a:rPr>
              <a:t>ON</a:t>
            </a:r>
            <a:endParaRPr sz="1100">
              <a:latin typeface="Courier New"/>
              <a:cs typeface="Courier New"/>
            </a:endParaRPr>
          </a:p>
          <a:p>
            <a:pPr marL="74930">
              <a:lnSpc>
                <a:spcPts val="1180"/>
              </a:lnSpc>
            </a:pPr>
            <a:r>
              <a:rPr dirty="0" sz="1100" spc="-5">
                <a:latin typeface="Courier New"/>
                <a:cs typeface="Courier New"/>
              </a:rPr>
              <a:t>UNDEFINE p_first_name</a:t>
            </a:r>
            <a:endParaRPr sz="1100">
              <a:latin typeface="Courier New"/>
              <a:cs typeface="Courier New"/>
            </a:endParaRPr>
          </a:p>
          <a:p>
            <a:pPr marL="74930">
              <a:lnSpc>
                <a:spcPts val="1290"/>
              </a:lnSpc>
            </a:pPr>
            <a:r>
              <a:rPr dirty="0" sz="1100" spc="-5">
                <a:latin typeface="Courier New"/>
                <a:cs typeface="Courier New"/>
              </a:rPr>
              <a:t>UNDEFINE p_last_name</a:t>
            </a:r>
            <a:endParaRPr sz="1100">
              <a:latin typeface="Courier New"/>
              <a:cs typeface="Courier New"/>
            </a:endParaRPr>
          </a:p>
        </p:txBody>
      </p:sp>
      <p:sp>
        <p:nvSpPr>
          <p:cNvPr id="8" name="object 8"/>
          <p:cNvSpPr txBox="1"/>
          <p:nvPr/>
        </p:nvSpPr>
        <p:spPr>
          <a:xfrm>
            <a:off x="901700" y="5643626"/>
            <a:ext cx="5559425" cy="389255"/>
          </a:xfrm>
          <a:prstGeom prst="rect">
            <a:avLst/>
          </a:prstGeom>
        </p:spPr>
        <p:txBody>
          <a:bodyPr wrap="square" lIns="0" tIns="12700" rIns="0" bIns="0" rtlCol="0" vert="horz">
            <a:spAutoFit/>
          </a:bodyPr>
          <a:lstStyle/>
          <a:p>
            <a:pPr marL="12700">
              <a:lnSpc>
                <a:spcPts val="1430"/>
              </a:lnSpc>
              <a:spcBef>
                <a:spcPts val="100"/>
              </a:spcBef>
            </a:pPr>
            <a:r>
              <a:rPr dirty="0" sz="1200">
                <a:latin typeface="Times New Roman"/>
                <a:cs typeface="Times New Roman"/>
              </a:rPr>
              <a:t>7. </a:t>
            </a:r>
            <a:r>
              <a:rPr dirty="0" sz="1200" spc="-5">
                <a:latin typeface="Times New Roman"/>
                <a:cs typeface="Times New Roman"/>
              </a:rPr>
              <a:t>Populate </a:t>
            </a:r>
            <a:r>
              <a:rPr dirty="0" sz="1200">
                <a:latin typeface="Times New Roman"/>
                <a:cs typeface="Times New Roman"/>
              </a:rPr>
              <a:t>the table </a:t>
            </a:r>
            <a:r>
              <a:rPr dirty="0" sz="1200" spc="-5">
                <a:latin typeface="Times New Roman"/>
                <a:cs typeface="Times New Roman"/>
              </a:rPr>
              <a:t>with </a:t>
            </a:r>
            <a:r>
              <a:rPr dirty="0" sz="1200">
                <a:latin typeface="Times New Roman"/>
                <a:cs typeface="Times New Roman"/>
              </a:rPr>
              <a:t>the next two rows of sample data listed in </a:t>
            </a:r>
            <a:r>
              <a:rPr dirty="0" sz="1200" spc="-5">
                <a:latin typeface="Times New Roman"/>
                <a:cs typeface="Times New Roman"/>
              </a:rPr>
              <a:t>step </a:t>
            </a:r>
            <a:r>
              <a:rPr dirty="0" sz="1200">
                <a:latin typeface="Times New Roman"/>
                <a:cs typeface="Times New Roman"/>
              </a:rPr>
              <a:t>3 by running</a:t>
            </a:r>
            <a:r>
              <a:rPr dirty="0" sz="1200" spc="-120">
                <a:latin typeface="Times New Roman"/>
                <a:cs typeface="Times New Roman"/>
              </a:rPr>
              <a:t> </a:t>
            </a:r>
            <a:r>
              <a:rPr dirty="0" sz="1200">
                <a:latin typeface="Times New Roman"/>
                <a:cs typeface="Times New Roman"/>
              </a:rPr>
              <a:t>the</a:t>
            </a:r>
            <a:endParaRPr sz="1200">
              <a:latin typeface="Times New Roman"/>
              <a:cs typeface="Times New Roman"/>
            </a:endParaRPr>
          </a:p>
          <a:p>
            <a:pPr marL="241300">
              <a:lnSpc>
                <a:spcPts val="1430"/>
              </a:lnSpc>
            </a:pPr>
            <a:r>
              <a:rPr dirty="0" sz="1200" spc="-5">
                <a:latin typeface="Courier New"/>
                <a:cs typeface="Courier New"/>
              </a:rPr>
              <a:t>INSERT</a:t>
            </a:r>
            <a:r>
              <a:rPr dirty="0" sz="1200" spc="-425">
                <a:latin typeface="Courier New"/>
                <a:cs typeface="Courier New"/>
              </a:rPr>
              <a:t> </a:t>
            </a:r>
            <a:r>
              <a:rPr dirty="0" sz="1200" spc="-5">
                <a:latin typeface="Times New Roman"/>
                <a:cs typeface="Times New Roman"/>
              </a:rPr>
              <a:t>statement </a:t>
            </a:r>
            <a:r>
              <a:rPr dirty="0" sz="1200">
                <a:latin typeface="Times New Roman"/>
                <a:cs typeface="Times New Roman"/>
              </a:rPr>
              <a:t>in the </a:t>
            </a:r>
            <a:r>
              <a:rPr dirty="0" sz="1200" spc="-5">
                <a:latin typeface="Times New Roman"/>
                <a:cs typeface="Times New Roman"/>
              </a:rPr>
              <a:t>script that you created.</a:t>
            </a:r>
            <a:endParaRPr sz="1200">
              <a:latin typeface="Times New Roman"/>
              <a:cs typeface="Times New Roman"/>
            </a:endParaRPr>
          </a:p>
        </p:txBody>
      </p:sp>
      <p:sp>
        <p:nvSpPr>
          <p:cNvPr id="9" name="object 9"/>
          <p:cNvSpPr txBox="1"/>
          <p:nvPr/>
        </p:nvSpPr>
        <p:spPr>
          <a:xfrm>
            <a:off x="838962" y="6114288"/>
            <a:ext cx="6323330" cy="1621155"/>
          </a:xfrm>
          <a:prstGeom prst="rect">
            <a:avLst/>
          </a:prstGeom>
          <a:ln w="12191">
            <a:solidFill>
              <a:srgbClr val="000000"/>
            </a:solidFill>
          </a:ln>
        </p:spPr>
        <p:txBody>
          <a:bodyPr wrap="square" lIns="0" tIns="13335" rIns="0" bIns="0" rtlCol="0" vert="horz">
            <a:spAutoFit/>
          </a:bodyPr>
          <a:lstStyle/>
          <a:p>
            <a:pPr marL="74930" marR="5066030">
              <a:lnSpc>
                <a:spcPts val="1240"/>
              </a:lnSpc>
              <a:spcBef>
                <a:spcPts val="105"/>
              </a:spcBef>
            </a:pPr>
            <a:r>
              <a:rPr dirty="0" sz="1100" spc="-5">
                <a:latin typeface="Courier New"/>
                <a:cs typeface="Courier New"/>
              </a:rPr>
              <a:t>SET ECHO OFF  SET VERIFY</a:t>
            </a:r>
            <a:r>
              <a:rPr dirty="0" sz="1100" spc="-50">
                <a:latin typeface="Courier New"/>
                <a:cs typeface="Courier New"/>
              </a:rPr>
              <a:t> </a:t>
            </a:r>
            <a:r>
              <a:rPr dirty="0" sz="1100" spc="-5">
                <a:latin typeface="Courier New"/>
                <a:cs typeface="Courier New"/>
              </a:rPr>
              <a:t>OFF</a:t>
            </a:r>
            <a:endParaRPr sz="1100">
              <a:latin typeface="Courier New"/>
              <a:cs typeface="Courier New"/>
            </a:endParaRPr>
          </a:p>
          <a:p>
            <a:pPr marL="74930">
              <a:lnSpc>
                <a:spcPts val="1185"/>
              </a:lnSpc>
            </a:pPr>
            <a:r>
              <a:rPr dirty="0" sz="1100" spc="-5">
                <a:latin typeface="Courier New"/>
                <a:cs typeface="Courier New"/>
              </a:rPr>
              <a:t>INSERT INTO</a:t>
            </a:r>
            <a:r>
              <a:rPr dirty="0" sz="1100">
                <a:latin typeface="Courier New"/>
                <a:cs typeface="Courier New"/>
              </a:rPr>
              <a:t> </a:t>
            </a:r>
            <a:r>
              <a:rPr dirty="0" sz="1100" spc="-5">
                <a:latin typeface="Courier New"/>
                <a:cs typeface="Courier New"/>
              </a:rPr>
              <a:t>my_employee</a:t>
            </a:r>
            <a:endParaRPr sz="1100">
              <a:latin typeface="Courier New"/>
              <a:cs typeface="Courier New"/>
            </a:endParaRPr>
          </a:p>
          <a:p>
            <a:pPr marL="661670" marR="2132330" indent="-587375">
              <a:lnSpc>
                <a:spcPts val="1250"/>
              </a:lnSpc>
              <a:spcBef>
                <a:spcPts val="60"/>
              </a:spcBef>
            </a:pPr>
            <a:r>
              <a:rPr dirty="0" sz="1100" spc="-5">
                <a:latin typeface="Courier New"/>
                <a:cs typeface="Courier New"/>
              </a:rPr>
              <a:t>VALUES (&amp;p_id, '&amp;&amp;p_last_name', '&amp;&amp;p_first_name',  lower(substr('&amp;p_first_name', 1, 1)</a:t>
            </a:r>
            <a:r>
              <a:rPr dirty="0" sz="1100" spc="20">
                <a:latin typeface="Courier New"/>
                <a:cs typeface="Courier New"/>
              </a:rPr>
              <a:t> </a:t>
            </a:r>
            <a:r>
              <a:rPr dirty="0" sz="1100" spc="-5">
                <a:latin typeface="Courier New"/>
                <a:cs typeface="Courier New"/>
              </a:rPr>
              <a:t>||</a:t>
            </a:r>
            <a:endParaRPr sz="1100">
              <a:latin typeface="Courier New"/>
              <a:cs typeface="Courier New"/>
            </a:endParaRPr>
          </a:p>
          <a:p>
            <a:pPr marL="74930" marR="2132330" indent="586740">
              <a:lnSpc>
                <a:spcPts val="1240"/>
              </a:lnSpc>
              <a:spcBef>
                <a:spcPts val="5"/>
              </a:spcBef>
            </a:pPr>
            <a:r>
              <a:rPr dirty="0" sz="1100" spc="-5">
                <a:latin typeface="Courier New"/>
                <a:cs typeface="Courier New"/>
              </a:rPr>
              <a:t>substr('&amp;p_last_name', 1, 7)), &amp;p_salary);  SET VERIFY</a:t>
            </a:r>
            <a:r>
              <a:rPr dirty="0" sz="1100">
                <a:latin typeface="Courier New"/>
                <a:cs typeface="Courier New"/>
              </a:rPr>
              <a:t> </a:t>
            </a:r>
            <a:r>
              <a:rPr dirty="0" sz="1100" spc="-5">
                <a:latin typeface="Courier New"/>
                <a:cs typeface="Courier New"/>
              </a:rPr>
              <a:t>ON</a:t>
            </a:r>
            <a:endParaRPr sz="1100">
              <a:latin typeface="Courier New"/>
              <a:cs typeface="Courier New"/>
            </a:endParaRPr>
          </a:p>
          <a:p>
            <a:pPr marL="74930">
              <a:lnSpc>
                <a:spcPts val="1185"/>
              </a:lnSpc>
            </a:pPr>
            <a:r>
              <a:rPr dirty="0" sz="1100" spc="-5">
                <a:latin typeface="Courier New"/>
                <a:cs typeface="Courier New"/>
              </a:rPr>
              <a:t>SET ECHO</a:t>
            </a:r>
            <a:r>
              <a:rPr dirty="0" sz="1100">
                <a:latin typeface="Courier New"/>
                <a:cs typeface="Courier New"/>
              </a:rPr>
              <a:t> </a:t>
            </a:r>
            <a:r>
              <a:rPr dirty="0" sz="1100" spc="-5">
                <a:latin typeface="Courier New"/>
                <a:cs typeface="Courier New"/>
              </a:rPr>
              <a:t>ON</a:t>
            </a:r>
            <a:endParaRPr sz="1100">
              <a:latin typeface="Courier New"/>
              <a:cs typeface="Courier New"/>
            </a:endParaRPr>
          </a:p>
          <a:p>
            <a:pPr marL="74930" marR="4479290">
              <a:lnSpc>
                <a:spcPts val="1250"/>
              </a:lnSpc>
              <a:spcBef>
                <a:spcPts val="65"/>
              </a:spcBef>
            </a:pPr>
            <a:r>
              <a:rPr dirty="0" sz="1100" spc="-5">
                <a:latin typeface="Courier New"/>
                <a:cs typeface="Courier New"/>
              </a:rPr>
              <a:t>UNDEFINE p_first_name  UNDEFINE</a:t>
            </a:r>
            <a:r>
              <a:rPr dirty="0" sz="1100" spc="-15">
                <a:latin typeface="Courier New"/>
                <a:cs typeface="Courier New"/>
              </a:rPr>
              <a:t> </a:t>
            </a:r>
            <a:r>
              <a:rPr dirty="0" sz="1100" spc="-5">
                <a:latin typeface="Courier New"/>
                <a:cs typeface="Courier New"/>
              </a:rPr>
              <a:t>p_last_name</a:t>
            </a:r>
            <a:endParaRPr sz="1100">
              <a:latin typeface="Courier New"/>
              <a:cs typeface="Courier New"/>
            </a:endParaRPr>
          </a:p>
        </p:txBody>
      </p:sp>
      <p:sp>
        <p:nvSpPr>
          <p:cNvPr id="10" name="object 10"/>
          <p:cNvSpPr txBox="1"/>
          <p:nvPr/>
        </p:nvSpPr>
        <p:spPr>
          <a:xfrm>
            <a:off x="901700" y="7868666"/>
            <a:ext cx="243903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8. Confirm your </a:t>
            </a:r>
            <a:r>
              <a:rPr dirty="0" sz="1200" spc="-5">
                <a:latin typeface="Times New Roman"/>
                <a:cs typeface="Times New Roman"/>
              </a:rPr>
              <a:t>additions </a:t>
            </a:r>
            <a:r>
              <a:rPr dirty="0" sz="1200">
                <a:latin typeface="Times New Roman"/>
                <a:cs typeface="Times New Roman"/>
              </a:rPr>
              <a:t>to the</a:t>
            </a:r>
            <a:r>
              <a:rPr dirty="0" sz="1200" spc="-75">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11" name="object 11"/>
          <p:cNvSpPr txBox="1"/>
          <p:nvPr/>
        </p:nvSpPr>
        <p:spPr>
          <a:xfrm>
            <a:off x="838962" y="8151114"/>
            <a:ext cx="6323330" cy="355600"/>
          </a:xfrm>
          <a:prstGeom prst="rect">
            <a:avLst/>
          </a:prstGeom>
          <a:ln w="12191">
            <a:solidFill>
              <a:srgbClr val="000000"/>
            </a:solidFill>
          </a:ln>
        </p:spPr>
        <p:txBody>
          <a:bodyPr wrap="square" lIns="0" tIns="0" rIns="0" bIns="0" rtlCol="0" vert="horz">
            <a:spAutoFit/>
          </a:bodyPr>
          <a:lstStyle/>
          <a:p>
            <a:pPr marL="74930">
              <a:lnSpc>
                <a:spcPts val="1285"/>
              </a:lnSpc>
              <a:tabLst>
                <a:tab pos="829310" algn="l"/>
              </a:tabLst>
            </a:pPr>
            <a:r>
              <a:rPr dirty="0" sz="1100" spc="-5">
                <a:latin typeface="Courier New"/>
                <a:cs typeface="Courier New"/>
              </a:rPr>
              <a:t>SELECT	*</a:t>
            </a:r>
            <a:endParaRPr sz="1100">
              <a:latin typeface="Courier New"/>
              <a:cs typeface="Courier New"/>
            </a:endParaRPr>
          </a:p>
          <a:p>
            <a:pPr marL="74930">
              <a:lnSpc>
                <a:spcPts val="1285"/>
              </a:lnSpc>
            </a:pPr>
            <a:r>
              <a:rPr dirty="0" sz="1100" spc="-5">
                <a:latin typeface="Courier New"/>
                <a:cs typeface="Courier New"/>
              </a:rPr>
              <a:t>FROM my_employee;</a:t>
            </a:r>
            <a:endParaRPr sz="1100">
              <a:latin typeface="Courier New"/>
              <a:cs typeface="Courier New"/>
            </a:endParaRPr>
          </a:p>
        </p:txBody>
      </p:sp>
      <p:sp>
        <p:nvSpPr>
          <p:cNvPr id="12" name="object 12"/>
          <p:cNvSpPr txBox="1"/>
          <p:nvPr/>
        </p:nvSpPr>
        <p:spPr>
          <a:xfrm>
            <a:off x="901700" y="8639809"/>
            <a:ext cx="24339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9. Make the data additions</a:t>
            </a:r>
            <a:r>
              <a:rPr dirty="0" sz="1200" spc="-80">
                <a:latin typeface="Times New Roman"/>
                <a:cs typeface="Times New Roman"/>
              </a:rPr>
              <a:t> </a:t>
            </a:r>
            <a:r>
              <a:rPr dirty="0" sz="1200" spc="-5">
                <a:latin typeface="Times New Roman"/>
                <a:cs typeface="Times New Roman"/>
              </a:rPr>
              <a:t>permanent.</a:t>
            </a:r>
            <a:endParaRPr sz="1200">
              <a:latin typeface="Times New Roman"/>
              <a:cs typeface="Times New Roman"/>
            </a:endParaRPr>
          </a:p>
        </p:txBody>
      </p:sp>
      <p:sp>
        <p:nvSpPr>
          <p:cNvPr id="13" name="object 13"/>
          <p:cNvSpPr txBox="1"/>
          <p:nvPr/>
        </p:nvSpPr>
        <p:spPr>
          <a:xfrm>
            <a:off x="838962" y="8922257"/>
            <a:ext cx="6323330" cy="197485"/>
          </a:xfrm>
          <a:prstGeom prst="rect">
            <a:avLst/>
          </a:prstGeom>
          <a:ln w="12191">
            <a:solidFill>
              <a:srgbClr val="000000"/>
            </a:solidFill>
          </a:ln>
        </p:spPr>
        <p:txBody>
          <a:bodyPr wrap="square" lIns="0" tIns="0" rIns="0" bIns="0" rtlCol="0" vert="horz">
            <a:spAutoFit/>
          </a:bodyPr>
          <a:lstStyle/>
          <a:p>
            <a:pPr marL="74930">
              <a:lnSpc>
                <a:spcPct val="100000"/>
              </a:lnSpc>
            </a:pPr>
            <a:r>
              <a:rPr dirty="0" sz="1100" spc="-5">
                <a:latin typeface="Courier New"/>
                <a:cs typeface="Courier New"/>
              </a:rPr>
              <a:t>COMMIT;</a:t>
            </a:r>
            <a:endParaRPr sz="1100">
              <a:latin typeface="Courier New"/>
              <a:cs typeface="Courier New"/>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4</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3215640" cy="87503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a:t>
            </a:r>
            <a:r>
              <a:rPr dirty="0" sz="1200" spc="-10" b="1">
                <a:latin typeface="Arial"/>
                <a:cs typeface="Arial"/>
              </a:rPr>
              <a:t> </a:t>
            </a:r>
            <a:r>
              <a:rPr dirty="0" sz="1200" b="1">
                <a:latin typeface="Arial"/>
                <a:cs typeface="Arial"/>
              </a:rPr>
              <a:t>(continued)</a:t>
            </a:r>
            <a:endParaRPr sz="1200">
              <a:latin typeface="Arial"/>
              <a:cs typeface="Arial"/>
            </a:endParaRPr>
          </a:p>
          <a:p>
            <a:pPr>
              <a:lnSpc>
                <a:spcPct val="100000"/>
              </a:lnSpc>
              <a:spcBef>
                <a:spcPts val="20"/>
              </a:spcBef>
            </a:pPr>
            <a:endParaRPr sz="1000">
              <a:latin typeface="Arial"/>
              <a:cs typeface="Arial"/>
            </a:endParaRPr>
          </a:p>
          <a:p>
            <a:pPr marL="12700">
              <a:lnSpc>
                <a:spcPct val="100000"/>
              </a:lnSpc>
            </a:pPr>
            <a:r>
              <a:rPr dirty="0" sz="1200">
                <a:latin typeface="Times New Roman"/>
                <a:cs typeface="Times New Roman"/>
              </a:rPr>
              <a:t>Update and delete data in the </a:t>
            </a:r>
            <a:r>
              <a:rPr dirty="0" sz="1200" spc="-5">
                <a:latin typeface="Courier New"/>
                <a:cs typeface="Courier New"/>
              </a:rPr>
              <a:t>MY_EMPLOYEE</a:t>
            </a:r>
            <a:r>
              <a:rPr dirty="0" sz="1200" spc="-540">
                <a:latin typeface="Courier New"/>
                <a:cs typeface="Courier New"/>
              </a:rPr>
              <a:t> </a:t>
            </a:r>
            <a:r>
              <a:rPr dirty="0" sz="1200">
                <a:latin typeface="Times New Roman"/>
                <a:cs typeface="Times New Roman"/>
              </a:rPr>
              <a:t>table.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a:lnSpc>
                <a:spcPct val="100000"/>
              </a:lnSpc>
            </a:pPr>
            <a:r>
              <a:rPr dirty="0" sz="1200">
                <a:latin typeface="Times New Roman"/>
                <a:cs typeface="Times New Roman"/>
              </a:rPr>
              <a:t>10. Change the last </a:t>
            </a:r>
            <a:r>
              <a:rPr dirty="0" sz="1200" spc="-5">
                <a:latin typeface="Times New Roman"/>
                <a:cs typeface="Times New Roman"/>
              </a:rPr>
              <a:t>name </a:t>
            </a:r>
            <a:r>
              <a:rPr dirty="0" sz="1200">
                <a:latin typeface="Times New Roman"/>
                <a:cs typeface="Times New Roman"/>
              </a:rPr>
              <a:t>of </a:t>
            </a:r>
            <a:r>
              <a:rPr dirty="0" sz="1200" spc="-5">
                <a:latin typeface="Times New Roman"/>
                <a:cs typeface="Times New Roman"/>
              </a:rPr>
              <a:t>employee </a:t>
            </a:r>
            <a:r>
              <a:rPr dirty="0" sz="1200">
                <a:latin typeface="Times New Roman"/>
                <a:cs typeface="Times New Roman"/>
              </a:rPr>
              <a:t>3 to</a:t>
            </a:r>
            <a:r>
              <a:rPr dirty="0" sz="1200" spc="-45">
                <a:latin typeface="Times New Roman"/>
                <a:cs typeface="Times New Roman"/>
              </a:rPr>
              <a:t> </a:t>
            </a:r>
            <a:r>
              <a:rPr dirty="0" sz="1200">
                <a:latin typeface="Times New Roman"/>
                <a:cs typeface="Times New Roman"/>
              </a:rPr>
              <a:t>Drexler.</a:t>
            </a:r>
            <a:endParaRPr sz="1200">
              <a:latin typeface="Times New Roman"/>
              <a:cs typeface="Times New Roman"/>
            </a:endParaRPr>
          </a:p>
        </p:txBody>
      </p:sp>
      <p:sp>
        <p:nvSpPr>
          <p:cNvPr id="3" name="object 3"/>
          <p:cNvSpPr txBox="1"/>
          <p:nvPr/>
        </p:nvSpPr>
        <p:spPr>
          <a:xfrm>
            <a:off x="838962" y="1764029"/>
            <a:ext cx="6323330" cy="513080"/>
          </a:xfrm>
          <a:prstGeom prst="rect">
            <a:avLst/>
          </a:prstGeom>
          <a:ln w="12191">
            <a:solidFill>
              <a:srgbClr val="000000"/>
            </a:solidFill>
          </a:ln>
        </p:spPr>
        <p:txBody>
          <a:bodyPr wrap="square" lIns="0" tIns="0" rIns="0" bIns="0" rtlCol="0" vert="horz">
            <a:spAutoFit/>
          </a:bodyPr>
          <a:lstStyle/>
          <a:p>
            <a:pPr marL="74930">
              <a:lnSpc>
                <a:spcPts val="1280"/>
              </a:lnSpc>
              <a:tabLst>
                <a:tab pos="745490" algn="l"/>
              </a:tabLst>
            </a:pPr>
            <a:r>
              <a:rPr dirty="0" sz="1100" spc="-5">
                <a:latin typeface="Courier New"/>
                <a:cs typeface="Courier New"/>
              </a:rPr>
              <a:t>UPDATE	my_employee</a:t>
            </a:r>
            <a:endParaRPr sz="1100">
              <a:latin typeface="Courier New"/>
              <a:cs typeface="Courier New"/>
            </a:endParaRPr>
          </a:p>
          <a:p>
            <a:pPr marL="74930" marR="3808729">
              <a:lnSpc>
                <a:spcPts val="1250"/>
              </a:lnSpc>
              <a:spcBef>
                <a:spcPts val="60"/>
              </a:spcBef>
              <a:tabLst>
                <a:tab pos="745490" algn="l"/>
              </a:tabLst>
            </a:pPr>
            <a:r>
              <a:rPr dirty="0" sz="1100" spc="-5">
                <a:latin typeface="Courier New"/>
                <a:cs typeface="Courier New"/>
              </a:rPr>
              <a:t>SET	last_name = 'Drexler'  WHERE	id =</a:t>
            </a:r>
            <a:r>
              <a:rPr dirty="0" sz="1100" spc="-10">
                <a:latin typeface="Courier New"/>
                <a:cs typeface="Courier New"/>
              </a:rPr>
              <a:t> </a:t>
            </a:r>
            <a:r>
              <a:rPr dirty="0" sz="1100" spc="-5">
                <a:latin typeface="Courier New"/>
                <a:cs typeface="Courier New"/>
              </a:rPr>
              <a:t>3;</a:t>
            </a:r>
            <a:endParaRPr sz="1100">
              <a:latin typeface="Courier New"/>
              <a:cs typeface="Courier New"/>
            </a:endParaRPr>
          </a:p>
        </p:txBody>
      </p:sp>
      <p:sp>
        <p:nvSpPr>
          <p:cNvPr id="4" name="object 4"/>
          <p:cNvSpPr txBox="1"/>
          <p:nvPr/>
        </p:nvSpPr>
        <p:spPr>
          <a:xfrm>
            <a:off x="901700" y="2410459"/>
            <a:ext cx="481965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11. Change the </a:t>
            </a:r>
            <a:r>
              <a:rPr dirty="0" sz="1200" spc="-5">
                <a:latin typeface="Times New Roman"/>
                <a:cs typeface="Times New Roman"/>
              </a:rPr>
              <a:t>salary </a:t>
            </a:r>
            <a:r>
              <a:rPr dirty="0" sz="1200">
                <a:latin typeface="Times New Roman"/>
                <a:cs typeface="Times New Roman"/>
              </a:rPr>
              <a:t>to $1,000 for all employees </a:t>
            </a:r>
            <a:r>
              <a:rPr dirty="0" sz="1200" spc="-5">
                <a:latin typeface="Times New Roman"/>
                <a:cs typeface="Times New Roman"/>
              </a:rPr>
              <a:t>with </a:t>
            </a:r>
            <a:r>
              <a:rPr dirty="0" sz="1200">
                <a:latin typeface="Times New Roman"/>
                <a:cs typeface="Times New Roman"/>
              </a:rPr>
              <a:t>a </a:t>
            </a:r>
            <a:r>
              <a:rPr dirty="0" sz="1200" spc="-5">
                <a:latin typeface="Times New Roman"/>
                <a:cs typeface="Times New Roman"/>
              </a:rPr>
              <a:t>salary </a:t>
            </a:r>
            <a:r>
              <a:rPr dirty="0" sz="1200">
                <a:latin typeface="Times New Roman"/>
                <a:cs typeface="Times New Roman"/>
              </a:rPr>
              <a:t>less than</a:t>
            </a:r>
            <a:r>
              <a:rPr dirty="0" sz="1200" spc="-140">
                <a:latin typeface="Times New Roman"/>
                <a:cs typeface="Times New Roman"/>
              </a:rPr>
              <a:t> </a:t>
            </a:r>
            <a:r>
              <a:rPr dirty="0" sz="1200">
                <a:latin typeface="Times New Roman"/>
                <a:cs typeface="Times New Roman"/>
              </a:rPr>
              <a:t>$900.</a:t>
            </a:r>
            <a:endParaRPr sz="1200">
              <a:latin typeface="Times New Roman"/>
              <a:cs typeface="Times New Roman"/>
            </a:endParaRPr>
          </a:p>
        </p:txBody>
      </p:sp>
      <p:sp>
        <p:nvSpPr>
          <p:cNvPr id="5" name="object 5"/>
          <p:cNvSpPr txBox="1"/>
          <p:nvPr/>
        </p:nvSpPr>
        <p:spPr>
          <a:xfrm>
            <a:off x="838962" y="2692908"/>
            <a:ext cx="6323330" cy="513715"/>
          </a:xfrm>
          <a:prstGeom prst="rect">
            <a:avLst/>
          </a:prstGeom>
          <a:ln w="12191">
            <a:solidFill>
              <a:srgbClr val="000000"/>
            </a:solidFill>
          </a:ln>
        </p:spPr>
        <p:txBody>
          <a:bodyPr wrap="square" lIns="0" tIns="8255" rIns="0" bIns="0" rtlCol="0" vert="horz">
            <a:spAutoFit/>
          </a:bodyPr>
          <a:lstStyle/>
          <a:p>
            <a:pPr marL="74930" marR="4479290">
              <a:lnSpc>
                <a:spcPct val="94800"/>
              </a:lnSpc>
              <a:spcBef>
                <a:spcPts val="65"/>
              </a:spcBef>
              <a:tabLst>
                <a:tab pos="745490" algn="l"/>
              </a:tabLst>
            </a:pPr>
            <a:r>
              <a:rPr dirty="0" sz="1100" spc="-5">
                <a:latin typeface="Courier New"/>
                <a:cs typeface="Courier New"/>
              </a:rPr>
              <a:t>UPDATE	my_employee  SET	salary =</a:t>
            </a:r>
            <a:r>
              <a:rPr dirty="0" sz="1100" spc="-55">
                <a:latin typeface="Courier New"/>
                <a:cs typeface="Courier New"/>
              </a:rPr>
              <a:t> </a:t>
            </a:r>
            <a:r>
              <a:rPr dirty="0" sz="1100" spc="-5">
                <a:latin typeface="Courier New"/>
                <a:cs typeface="Courier New"/>
              </a:rPr>
              <a:t>1000  WHERE	salary &lt;</a:t>
            </a:r>
            <a:r>
              <a:rPr dirty="0" sz="1100" spc="-55">
                <a:latin typeface="Courier New"/>
                <a:cs typeface="Courier New"/>
              </a:rPr>
              <a:t> </a:t>
            </a:r>
            <a:r>
              <a:rPr dirty="0" sz="1100" spc="-5">
                <a:latin typeface="Courier New"/>
                <a:cs typeface="Courier New"/>
              </a:rPr>
              <a:t>900;</a:t>
            </a:r>
            <a:endParaRPr sz="1100">
              <a:latin typeface="Courier New"/>
              <a:cs typeface="Courier New"/>
            </a:endParaRPr>
          </a:p>
        </p:txBody>
      </p:sp>
      <p:sp>
        <p:nvSpPr>
          <p:cNvPr id="6" name="object 6"/>
          <p:cNvSpPr txBox="1"/>
          <p:nvPr/>
        </p:nvSpPr>
        <p:spPr>
          <a:xfrm>
            <a:off x="901700" y="3340100"/>
            <a:ext cx="225234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12. </a:t>
            </a:r>
            <a:r>
              <a:rPr dirty="0" sz="1200" spc="-5">
                <a:latin typeface="Times New Roman"/>
                <a:cs typeface="Times New Roman"/>
              </a:rPr>
              <a:t>Verify </a:t>
            </a:r>
            <a:r>
              <a:rPr dirty="0" sz="1200">
                <a:latin typeface="Times New Roman"/>
                <a:cs typeface="Times New Roman"/>
              </a:rPr>
              <a:t>your changes to the</a:t>
            </a:r>
            <a:r>
              <a:rPr dirty="0" sz="1200" spc="-114">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7" name="object 7"/>
          <p:cNvSpPr txBox="1"/>
          <p:nvPr/>
        </p:nvSpPr>
        <p:spPr>
          <a:xfrm>
            <a:off x="838962" y="3622547"/>
            <a:ext cx="6323330" cy="355600"/>
          </a:xfrm>
          <a:prstGeom prst="rect">
            <a:avLst/>
          </a:prstGeom>
          <a:ln w="12191">
            <a:solidFill>
              <a:srgbClr val="000000"/>
            </a:solidFill>
          </a:ln>
        </p:spPr>
        <p:txBody>
          <a:bodyPr wrap="square" lIns="0" tIns="12065" rIns="0" bIns="0" rtlCol="0" vert="horz">
            <a:spAutoFit/>
          </a:bodyPr>
          <a:lstStyle/>
          <a:p>
            <a:pPr marL="74930" marR="4144010">
              <a:lnSpc>
                <a:spcPts val="1250"/>
              </a:lnSpc>
              <a:spcBef>
                <a:spcPts val="95"/>
              </a:spcBef>
              <a:tabLst>
                <a:tab pos="745490" algn="l"/>
              </a:tabLst>
            </a:pPr>
            <a:r>
              <a:rPr dirty="0" sz="1100" spc="-5">
                <a:latin typeface="Courier New"/>
                <a:cs typeface="Courier New"/>
              </a:rPr>
              <a:t>SELECT	last_name,</a:t>
            </a:r>
            <a:r>
              <a:rPr dirty="0" sz="1100" spc="-40">
                <a:latin typeface="Courier New"/>
                <a:cs typeface="Courier New"/>
              </a:rPr>
              <a:t> </a:t>
            </a:r>
            <a:r>
              <a:rPr dirty="0" sz="1100" spc="-5">
                <a:latin typeface="Courier New"/>
                <a:cs typeface="Courier New"/>
              </a:rPr>
              <a:t>salary  FROM	my_employee;</a:t>
            </a:r>
            <a:endParaRPr sz="1100">
              <a:latin typeface="Courier New"/>
              <a:cs typeface="Courier New"/>
            </a:endParaRPr>
          </a:p>
        </p:txBody>
      </p:sp>
      <p:sp>
        <p:nvSpPr>
          <p:cNvPr id="8" name="object 8"/>
          <p:cNvSpPr txBox="1"/>
          <p:nvPr/>
        </p:nvSpPr>
        <p:spPr>
          <a:xfrm>
            <a:off x="901700" y="4116578"/>
            <a:ext cx="341439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13. </a:t>
            </a:r>
            <a:r>
              <a:rPr dirty="0" sz="1200" spc="-5">
                <a:latin typeface="Times New Roman"/>
                <a:cs typeface="Times New Roman"/>
              </a:rPr>
              <a:t>Delete </a:t>
            </a:r>
            <a:r>
              <a:rPr dirty="0" sz="1200">
                <a:latin typeface="Times New Roman"/>
                <a:cs typeface="Times New Roman"/>
              </a:rPr>
              <a:t>Betty </a:t>
            </a:r>
            <a:r>
              <a:rPr dirty="0" sz="1200" spc="-5">
                <a:latin typeface="Times New Roman"/>
                <a:cs typeface="Times New Roman"/>
              </a:rPr>
              <a:t>Dancs </a:t>
            </a:r>
            <a:r>
              <a:rPr dirty="0" sz="1200">
                <a:latin typeface="Times New Roman"/>
                <a:cs typeface="Times New Roman"/>
              </a:rPr>
              <a:t>from the </a:t>
            </a:r>
            <a:r>
              <a:rPr dirty="0" sz="1200" spc="-5">
                <a:latin typeface="Courier New"/>
                <a:cs typeface="Courier New"/>
              </a:rPr>
              <a:t>MY_EMPLOYEE</a:t>
            </a:r>
            <a:r>
              <a:rPr dirty="0" sz="1200" spc="-480">
                <a:latin typeface="Courier New"/>
                <a:cs typeface="Courier New"/>
              </a:rPr>
              <a:t> </a:t>
            </a:r>
            <a:r>
              <a:rPr dirty="0" sz="1200" spc="-5">
                <a:latin typeface="Times New Roman"/>
                <a:cs typeface="Times New Roman"/>
              </a:rPr>
              <a:t>table.</a:t>
            </a:r>
            <a:endParaRPr sz="1200">
              <a:latin typeface="Times New Roman"/>
              <a:cs typeface="Times New Roman"/>
            </a:endParaRPr>
          </a:p>
        </p:txBody>
      </p:sp>
      <p:sp>
        <p:nvSpPr>
          <p:cNvPr id="9" name="object 9"/>
          <p:cNvSpPr txBox="1"/>
          <p:nvPr/>
        </p:nvSpPr>
        <p:spPr>
          <a:xfrm>
            <a:off x="838962" y="4406646"/>
            <a:ext cx="6323330" cy="513715"/>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DELETE</a:t>
            </a:r>
            <a:endParaRPr sz="1100">
              <a:latin typeface="Courier New"/>
              <a:cs typeface="Courier New"/>
            </a:endParaRPr>
          </a:p>
          <a:p>
            <a:pPr marL="74930">
              <a:lnSpc>
                <a:spcPts val="1250"/>
              </a:lnSpc>
              <a:tabLst>
                <a:tab pos="577850" algn="l"/>
              </a:tabLst>
            </a:pPr>
            <a:r>
              <a:rPr dirty="0" sz="1100" spc="-5">
                <a:latin typeface="Courier New"/>
                <a:cs typeface="Courier New"/>
              </a:rPr>
              <a:t>FROM	my_employee</a:t>
            </a:r>
            <a:endParaRPr sz="1100">
              <a:latin typeface="Courier New"/>
              <a:cs typeface="Courier New"/>
            </a:endParaRPr>
          </a:p>
          <a:p>
            <a:pPr marL="74930">
              <a:lnSpc>
                <a:spcPts val="1290"/>
              </a:lnSpc>
            </a:pPr>
            <a:r>
              <a:rPr dirty="0" sz="1100" spc="-5">
                <a:latin typeface="Courier New"/>
                <a:cs typeface="Courier New"/>
              </a:rPr>
              <a:t>WHERE last_name =</a:t>
            </a:r>
            <a:r>
              <a:rPr dirty="0" sz="1100" spc="5">
                <a:latin typeface="Courier New"/>
                <a:cs typeface="Courier New"/>
              </a:rPr>
              <a:t> </a:t>
            </a:r>
            <a:r>
              <a:rPr dirty="0" sz="1100" spc="-5">
                <a:latin typeface="Courier New"/>
                <a:cs typeface="Courier New"/>
              </a:rPr>
              <a:t>'Dancs';</a:t>
            </a:r>
            <a:endParaRPr sz="1100">
              <a:latin typeface="Courier New"/>
              <a:cs typeface="Courier New"/>
            </a:endParaRPr>
          </a:p>
        </p:txBody>
      </p:sp>
      <p:sp>
        <p:nvSpPr>
          <p:cNvPr id="10" name="object 10"/>
          <p:cNvSpPr txBox="1"/>
          <p:nvPr/>
        </p:nvSpPr>
        <p:spPr>
          <a:xfrm>
            <a:off x="901700" y="5053838"/>
            <a:ext cx="237236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14. Confirm your changes to the</a:t>
            </a:r>
            <a:r>
              <a:rPr dirty="0" sz="1200" spc="-125">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11" name="object 11"/>
          <p:cNvSpPr txBox="1"/>
          <p:nvPr/>
        </p:nvSpPr>
        <p:spPr>
          <a:xfrm>
            <a:off x="838962" y="5336285"/>
            <a:ext cx="6323330" cy="355600"/>
          </a:xfrm>
          <a:prstGeom prst="rect">
            <a:avLst/>
          </a:prstGeom>
          <a:ln w="12191">
            <a:solidFill>
              <a:srgbClr val="000000"/>
            </a:solidFill>
          </a:ln>
        </p:spPr>
        <p:txBody>
          <a:bodyPr wrap="square" lIns="0" tIns="0" rIns="0" bIns="0" rtlCol="0" vert="horz">
            <a:spAutoFit/>
          </a:bodyPr>
          <a:lstStyle/>
          <a:p>
            <a:pPr marL="74930">
              <a:lnSpc>
                <a:spcPts val="1285"/>
              </a:lnSpc>
              <a:tabLst>
                <a:tab pos="745490" algn="l"/>
              </a:tabLst>
            </a:pPr>
            <a:r>
              <a:rPr dirty="0" sz="1100" spc="-5">
                <a:latin typeface="Courier New"/>
                <a:cs typeface="Courier New"/>
              </a:rPr>
              <a:t>SELECT	*</a:t>
            </a:r>
            <a:endParaRPr sz="1100">
              <a:latin typeface="Courier New"/>
              <a:cs typeface="Courier New"/>
            </a:endParaRPr>
          </a:p>
          <a:p>
            <a:pPr marL="74930">
              <a:lnSpc>
                <a:spcPts val="1285"/>
              </a:lnSpc>
              <a:tabLst>
                <a:tab pos="745490" algn="l"/>
              </a:tabLst>
            </a:pPr>
            <a:r>
              <a:rPr dirty="0" sz="1100" spc="-5">
                <a:latin typeface="Courier New"/>
                <a:cs typeface="Courier New"/>
              </a:rPr>
              <a:t>FROM	my_employee;</a:t>
            </a:r>
            <a:endParaRPr sz="1100">
              <a:latin typeface="Courier New"/>
              <a:cs typeface="Courier New"/>
            </a:endParaRPr>
          </a:p>
        </p:txBody>
      </p:sp>
      <p:sp>
        <p:nvSpPr>
          <p:cNvPr id="12" name="object 12"/>
          <p:cNvSpPr txBox="1"/>
          <p:nvPr/>
        </p:nvSpPr>
        <p:spPr>
          <a:xfrm>
            <a:off x="901700" y="5824982"/>
            <a:ext cx="204216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15. </a:t>
            </a:r>
            <a:r>
              <a:rPr dirty="0" sz="1200" spc="-5">
                <a:latin typeface="Times New Roman"/>
                <a:cs typeface="Times New Roman"/>
              </a:rPr>
              <a:t>Commit </a:t>
            </a:r>
            <a:r>
              <a:rPr dirty="0" sz="1200">
                <a:latin typeface="Times New Roman"/>
                <a:cs typeface="Times New Roman"/>
              </a:rPr>
              <a:t>all pending</a:t>
            </a:r>
            <a:r>
              <a:rPr dirty="0" sz="1200" spc="-70">
                <a:latin typeface="Times New Roman"/>
                <a:cs typeface="Times New Roman"/>
              </a:rPr>
              <a:t> </a:t>
            </a:r>
            <a:r>
              <a:rPr dirty="0" sz="1200">
                <a:latin typeface="Times New Roman"/>
                <a:cs typeface="Times New Roman"/>
              </a:rPr>
              <a:t>changes.</a:t>
            </a:r>
            <a:endParaRPr sz="1200">
              <a:latin typeface="Times New Roman"/>
              <a:cs typeface="Times New Roman"/>
            </a:endParaRPr>
          </a:p>
        </p:txBody>
      </p:sp>
      <p:sp>
        <p:nvSpPr>
          <p:cNvPr id="13" name="object 13"/>
          <p:cNvSpPr txBox="1"/>
          <p:nvPr/>
        </p:nvSpPr>
        <p:spPr>
          <a:xfrm>
            <a:off x="838962" y="6107429"/>
            <a:ext cx="6323330" cy="196850"/>
          </a:xfrm>
          <a:prstGeom prst="rect">
            <a:avLst/>
          </a:prstGeom>
          <a:ln w="12191">
            <a:solidFill>
              <a:srgbClr val="000000"/>
            </a:solidFill>
          </a:ln>
        </p:spPr>
        <p:txBody>
          <a:bodyPr wrap="square" lIns="0" tIns="0" rIns="0" bIns="0" rtlCol="0" vert="horz">
            <a:spAutoFit/>
          </a:bodyPr>
          <a:lstStyle/>
          <a:p>
            <a:pPr marL="74930">
              <a:lnSpc>
                <a:spcPct val="100000"/>
              </a:lnSpc>
            </a:pPr>
            <a:r>
              <a:rPr dirty="0" sz="1100" spc="-5">
                <a:latin typeface="Courier New"/>
                <a:cs typeface="Courier New"/>
              </a:rPr>
              <a:t>COMMIT;</a:t>
            </a:r>
            <a:endParaRPr sz="1100">
              <a:latin typeface="Courier New"/>
              <a:cs typeface="Courier New"/>
            </a:endParaRPr>
          </a:p>
        </p:txBody>
      </p:sp>
      <p:sp>
        <p:nvSpPr>
          <p:cNvPr id="14" name="object 14"/>
          <p:cNvSpPr txBox="1"/>
          <p:nvPr/>
        </p:nvSpPr>
        <p:spPr>
          <a:xfrm>
            <a:off x="901700" y="6442964"/>
            <a:ext cx="5876290" cy="71882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Control </a:t>
            </a:r>
            <a:r>
              <a:rPr dirty="0" sz="1200" spc="-5">
                <a:latin typeface="Times New Roman"/>
                <a:cs typeface="Times New Roman"/>
              </a:rPr>
              <a:t>data transaction </a:t>
            </a:r>
            <a:r>
              <a:rPr dirty="0" sz="1200">
                <a:latin typeface="Times New Roman"/>
                <a:cs typeface="Times New Roman"/>
              </a:rPr>
              <a:t>to the </a:t>
            </a:r>
            <a:r>
              <a:rPr dirty="0" sz="1200" spc="-5">
                <a:latin typeface="Courier New"/>
                <a:cs typeface="Courier New"/>
              </a:rPr>
              <a:t>MY_EMPLOYEE</a:t>
            </a:r>
            <a:r>
              <a:rPr dirty="0" sz="1200" spc="-450">
                <a:latin typeface="Courier New"/>
                <a:cs typeface="Courier New"/>
              </a:rPr>
              <a:t> </a:t>
            </a:r>
            <a:r>
              <a:rPr dirty="0" sz="1200">
                <a:latin typeface="Times New Roman"/>
                <a:cs typeface="Times New Roman"/>
              </a:rPr>
              <a:t>table.</a:t>
            </a:r>
            <a:endParaRPr sz="1200">
              <a:latin typeface="Times New Roman"/>
              <a:cs typeface="Times New Roman"/>
            </a:endParaRPr>
          </a:p>
          <a:p>
            <a:pPr>
              <a:lnSpc>
                <a:spcPct val="100000"/>
              </a:lnSpc>
              <a:spcBef>
                <a:spcPts val="30"/>
              </a:spcBef>
            </a:pPr>
            <a:endParaRPr sz="1100">
              <a:latin typeface="Times New Roman"/>
              <a:cs typeface="Times New Roman"/>
            </a:endParaRPr>
          </a:p>
          <a:p>
            <a:pPr marL="241300" marR="5080" indent="-228600">
              <a:lnSpc>
                <a:spcPts val="1380"/>
              </a:lnSpc>
            </a:pPr>
            <a:r>
              <a:rPr dirty="0" sz="1200">
                <a:latin typeface="Times New Roman"/>
                <a:cs typeface="Times New Roman"/>
              </a:rPr>
              <a:t>16. </a:t>
            </a:r>
            <a:r>
              <a:rPr dirty="0" sz="1200" spc="-5">
                <a:latin typeface="Times New Roman"/>
                <a:cs typeface="Times New Roman"/>
              </a:rPr>
              <a:t>Populate </a:t>
            </a:r>
            <a:r>
              <a:rPr dirty="0" sz="1200">
                <a:latin typeface="Times New Roman"/>
                <a:cs typeface="Times New Roman"/>
              </a:rPr>
              <a:t>the table </a:t>
            </a:r>
            <a:r>
              <a:rPr dirty="0" sz="1200" spc="-5">
                <a:latin typeface="Times New Roman"/>
                <a:cs typeface="Times New Roman"/>
              </a:rPr>
              <a:t>with </a:t>
            </a:r>
            <a:r>
              <a:rPr dirty="0" sz="1200">
                <a:latin typeface="Times New Roman"/>
                <a:cs typeface="Times New Roman"/>
              </a:rPr>
              <a:t>the last row of </a:t>
            </a:r>
            <a:r>
              <a:rPr dirty="0" sz="1200" spc="-5">
                <a:latin typeface="Times New Roman"/>
                <a:cs typeface="Times New Roman"/>
              </a:rPr>
              <a:t>sample </a:t>
            </a:r>
            <a:r>
              <a:rPr dirty="0" sz="1200">
                <a:latin typeface="Times New Roman"/>
                <a:cs typeface="Times New Roman"/>
              </a:rPr>
              <a:t>data listed in step 3 by using the </a:t>
            </a:r>
            <a:r>
              <a:rPr dirty="0" sz="1200" spc="-5">
                <a:latin typeface="Times New Roman"/>
                <a:cs typeface="Times New Roman"/>
              </a:rPr>
              <a:t>statements </a:t>
            </a:r>
            <a:r>
              <a:rPr dirty="0" sz="1200">
                <a:latin typeface="Times New Roman"/>
                <a:cs typeface="Times New Roman"/>
              </a:rPr>
              <a:t>in  the script that you created in step 6. Run the </a:t>
            </a:r>
            <a:r>
              <a:rPr dirty="0" sz="1200" spc="-5">
                <a:latin typeface="Times New Roman"/>
                <a:cs typeface="Times New Roman"/>
              </a:rPr>
              <a:t>statements </a:t>
            </a:r>
            <a:r>
              <a:rPr dirty="0" sz="1200">
                <a:latin typeface="Times New Roman"/>
                <a:cs typeface="Times New Roman"/>
              </a:rPr>
              <a:t>in the</a:t>
            </a:r>
            <a:r>
              <a:rPr dirty="0" sz="1200" spc="-70">
                <a:latin typeface="Times New Roman"/>
                <a:cs typeface="Times New Roman"/>
              </a:rPr>
              <a:t> </a:t>
            </a:r>
            <a:r>
              <a:rPr dirty="0" sz="1200">
                <a:latin typeface="Times New Roman"/>
                <a:cs typeface="Times New Roman"/>
              </a:rPr>
              <a:t>script.</a:t>
            </a:r>
            <a:endParaRPr sz="1200">
              <a:latin typeface="Times New Roman"/>
              <a:cs typeface="Times New Roman"/>
            </a:endParaRPr>
          </a:p>
        </p:txBody>
      </p:sp>
      <p:sp>
        <p:nvSpPr>
          <p:cNvPr id="15" name="object 15"/>
          <p:cNvSpPr txBox="1"/>
          <p:nvPr/>
        </p:nvSpPr>
        <p:spPr>
          <a:xfrm>
            <a:off x="838962" y="7235952"/>
            <a:ext cx="6323330" cy="1621155"/>
          </a:xfrm>
          <a:prstGeom prst="rect">
            <a:avLst/>
          </a:prstGeom>
          <a:ln w="12191">
            <a:solidFill>
              <a:srgbClr val="000000"/>
            </a:solidFill>
          </a:ln>
        </p:spPr>
        <p:txBody>
          <a:bodyPr wrap="square" lIns="0" tIns="13335" rIns="0" bIns="0" rtlCol="0" vert="horz">
            <a:spAutoFit/>
          </a:bodyPr>
          <a:lstStyle/>
          <a:p>
            <a:pPr marL="74930" marR="5066030">
              <a:lnSpc>
                <a:spcPts val="1240"/>
              </a:lnSpc>
              <a:spcBef>
                <a:spcPts val="105"/>
              </a:spcBef>
            </a:pPr>
            <a:r>
              <a:rPr dirty="0" sz="1100" spc="-5">
                <a:latin typeface="Courier New"/>
                <a:cs typeface="Courier New"/>
              </a:rPr>
              <a:t>SET ECHO OFF  SET VERIFY</a:t>
            </a:r>
            <a:r>
              <a:rPr dirty="0" sz="1100" spc="-50">
                <a:latin typeface="Courier New"/>
                <a:cs typeface="Courier New"/>
              </a:rPr>
              <a:t> </a:t>
            </a:r>
            <a:r>
              <a:rPr dirty="0" sz="1100" spc="-5">
                <a:latin typeface="Courier New"/>
                <a:cs typeface="Courier New"/>
              </a:rPr>
              <a:t>OFF</a:t>
            </a:r>
            <a:endParaRPr sz="1100">
              <a:latin typeface="Courier New"/>
              <a:cs typeface="Courier New"/>
            </a:endParaRPr>
          </a:p>
          <a:p>
            <a:pPr marL="74930">
              <a:lnSpc>
                <a:spcPts val="1180"/>
              </a:lnSpc>
            </a:pPr>
            <a:r>
              <a:rPr dirty="0" sz="1100" spc="-5">
                <a:latin typeface="Courier New"/>
                <a:cs typeface="Courier New"/>
              </a:rPr>
              <a:t>INSERT INTO</a:t>
            </a:r>
            <a:r>
              <a:rPr dirty="0" sz="1100">
                <a:latin typeface="Courier New"/>
                <a:cs typeface="Courier New"/>
              </a:rPr>
              <a:t> </a:t>
            </a:r>
            <a:r>
              <a:rPr dirty="0" sz="1100" spc="-5">
                <a:latin typeface="Courier New"/>
                <a:cs typeface="Courier New"/>
              </a:rPr>
              <a:t>my_employee</a:t>
            </a:r>
            <a:endParaRPr sz="1100">
              <a:latin typeface="Courier New"/>
              <a:cs typeface="Courier New"/>
            </a:endParaRPr>
          </a:p>
          <a:p>
            <a:pPr marL="326390" marR="2132330" indent="-251460">
              <a:lnSpc>
                <a:spcPts val="1250"/>
              </a:lnSpc>
              <a:spcBef>
                <a:spcPts val="65"/>
              </a:spcBef>
            </a:pPr>
            <a:r>
              <a:rPr dirty="0" sz="1100" spc="-5">
                <a:latin typeface="Courier New"/>
                <a:cs typeface="Courier New"/>
              </a:rPr>
              <a:t>VALUES (&amp;p_id, '&amp;&amp;p_last_name', '&amp;&amp;p_first_name',  lower(substr('&amp;p_first_name', 1, 1)</a:t>
            </a:r>
            <a:r>
              <a:rPr dirty="0" sz="1100" spc="15">
                <a:latin typeface="Courier New"/>
                <a:cs typeface="Courier New"/>
              </a:rPr>
              <a:t> </a:t>
            </a:r>
            <a:r>
              <a:rPr dirty="0" sz="1100" spc="-5">
                <a:latin typeface="Courier New"/>
                <a:cs typeface="Courier New"/>
              </a:rPr>
              <a:t>||</a:t>
            </a:r>
            <a:endParaRPr sz="1100">
              <a:latin typeface="Courier New"/>
              <a:cs typeface="Courier New"/>
            </a:endParaRPr>
          </a:p>
          <a:p>
            <a:pPr marL="326390">
              <a:lnSpc>
                <a:spcPts val="1175"/>
              </a:lnSpc>
            </a:pPr>
            <a:r>
              <a:rPr dirty="0" sz="1100" spc="-5">
                <a:latin typeface="Courier New"/>
                <a:cs typeface="Courier New"/>
              </a:rPr>
              <a:t>substr('&amp;p_last_name', 1, 7)),</a:t>
            </a:r>
            <a:r>
              <a:rPr dirty="0" sz="1100" spc="10">
                <a:latin typeface="Courier New"/>
                <a:cs typeface="Courier New"/>
              </a:rPr>
              <a:t> </a:t>
            </a:r>
            <a:r>
              <a:rPr dirty="0" sz="1100" spc="-5">
                <a:latin typeface="Courier New"/>
                <a:cs typeface="Courier New"/>
              </a:rPr>
              <a:t>&amp;p_salary);</a:t>
            </a:r>
            <a:endParaRPr sz="1100">
              <a:latin typeface="Courier New"/>
              <a:cs typeface="Courier New"/>
            </a:endParaRPr>
          </a:p>
          <a:p>
            <a:pPr marL="74930" marR="5149850">
              <a:lnSpc>
                <a:spcPts val="1250"/>
              </a:lnSpc>
              <a:spcBef>
                <a:spcPts val="60"/>
              </a:spcBef>
            </a:pPr>
            <a:r>
              <a:rPr dirty="0" sz="1100" spc="-5">
                <a:latin typeface="Courier New"/>
                <a:cs typeface="Courier New"/>
              </a:rPr>
              <a:t>SET VERIFY</a:t>
            </a:r>
            <a:r>
              <a:rPr dirty="0" sz="1100" spc="-55">
                <a:latin typeface="Courier New"/>
                <a:cs typeface="Courier New"/>
              </a:rPr>
              <a:t> </a:t>
            </a:r>
            <a:r>
              <a:rPr dirty="0" sz="1100" spc="-5">
                <a:latin typeface="Courier New"/>
                <a:cs typeface="Courier New"/>
              </a:rPr>
              <a:t>ON  SET ECHO</a:t>
            </a:r>
            <a:r>
              <a:rPr dirty="0" sz="1100" spc="-30">
                <a:latin typeface="Courier New"/>
                <a:cs typeface="Courier New"/>
              </a:rPr>
              <a:t> </a:t>
            </a:r>
            <a:r>
              <a:rPr dirty="0" sz="1100" spc="-5">
                <a:latin typeface="Courier New"/>
                <a:cs typeface="Courier New"/>
              </a:rPr>
              <a:t>ON</a:t>
            </a:r>
            <a:endParaRPr sz="1100">
              <a:latin typeface="Courier New"/>
              <a:cs typeface="Courier New"/>
            </a:endParaRPr>
          </a:p>
          <a:p>
            <a:pPr marL="74930">
              <a:lnSpc>
                <a:spcPts val="1185"/>
              </a:lnSpc>
            </a:pPr>
            <a:r>
              <a:rPr dirty="0" sz="1100" spc="-5">
                <a:latin typeface="Courier New"/>
                <a:cs typeface="Courier New"/>
              </a:rPr>
              <a:t>UNDEFINE p_first_name</a:t>
            </a:r>
            <a:endParaRPr sz="1100">
              <a:latin typeface="Courier New"/>
              <a:cs typeface="Courier New"/>
            </a:endParaRPr>
          </a:p>
          <a:p>
            <a:pPr marL="74930">
              <a:lnSpc>
                <a:spcPts val="1285"/>
              </a:lnSpc>
            </a:pPr>
            <a:r>
              <a:rPr dirty="0" sz="1100" spc="-5">
                <a:latin typeface="Courier New"/>
                <a:cs typeface="Courier New"/>
              </a:rPr>
              <a:t>UNDEFINE p_last_name</a:t>
            </a:r>
            <a:endParaRPr sz="1100">
              <a:latin typeface="Courier New"/>
              <a:cs typeface="Courier New"/>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5</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2405380" cy="53467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8: </a:t>
            </a:r>
            <a:r>
              <a:rPr dirty="0" sz="1200" b="1">
                <a:latin typeface="Arial"/>
                <a:cs typeface="Arial"/>
              </a:rPr>
              <a:t>Solutions</a:t>
            </a:r>
            <a:r>
              <a:rPr dirty="0" sz="1200" spc="-85" b="1">
                <a:latin typeface="Arial"/>
                <a:cs typeface="Arial"/>
              </a:rPr>
              <a:t> </a:t>
            </a:r>
            <a:r>
              <a:rPr dirty="0" sz="1200" b="1">
                <a:latin typeface="Arial"/>
                <a:cs typeface="Arial"/>
              </a:rPr>
              <a:t>(continued)</a:t>
            </a:r>
            <a:endParaRPr sz="1200">
              <a:latin typeface="Arial"/>
              <a:cs typeface="Arial"/>
            </a:endParaRPr>
          </a:p>
          <a:p>
            <a:pPr marL="12700">
              <a:lnSpc>
                <a:spcPct val="100000"/>
              </a:lnSpc>
              <a:spcBef>
                <a:spcPts val="1125"/>
              </a:spcBef>
            </a:pPr>
            <a:r>
              <a:rPr dirty="0" sz="1200">
                <a:latin typeface="Times New Roman"/>
                <a:cs typeface="Times New Roman"/>
              </a:rPr>
              <a:t>17. Confirm your addition to the</a:t>
            </a:r>
            <a:r>
              <a:rPr dirty="0" sz="1200" spc="-95">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3" name="object 3"/>
          <p:cNvSpPr txBox="1"/>
          <p:nvPr/>
        </p:nvSpPr>
        <p:spPr>
          <a:xfrm>
            <a:off x="838962" y="1423415"/>
            <a:ext cx="6323330" cy="355600"/>
          </a:xfrm>
          <a:prstGeom prst="rect">
            <a:avLst/>
          </a:prstGeom>
          <a:ln w="12191">
            <a:solidFill>
              <a:srgbClr val="000000"/>
            </a:solidFill>
          </a:ln>
        </p:spPr>
        <p:txBody>
          <a:bodyPr wrap="square" lIns="0" tIns="0" rIns="0" bIns="0" rtlCol="0" vert="horz">
            <a:spAutoFit/>
          </a:bodyPr>
          <a:lstStyle/>
          <a:p>
            <a:pPr marL="74930">
              <a:lnSpc>
                <a:spcPts val="1285"/>
              </a:lnSpc>
              <a:tabLst>
                <a:tab pos="745490" algn="l"/>
              </a:tabLst>
            </a:pPr>
            <a:r>
              <a:rPr dirty="0" sz="1100" spc="-5">
                <a:latin typeface="Courier New"/>
                <a:cs typeface="Courier New"/>
              </a:rPr>
              <a:t>SELECT	*</a:t>
            </a:r>
            <a:endParaRPr sz="1100">
              <a:latin typeface="Courier New"/>
              <a:cs typeface="Courier New"/>
            </a:endParaRPr>
          </a:p>
          <a:p>
            <a:pPr marL="74930">
              <a:lnSpc>
                <a:spcPts val="1285"/>
              </a:lnSpc>
              <a:tabLst>
                <a:tab pos="745490" algn="l"/>
              </a:tabLst>
            </a:pPr>
            <a:r>
              <a:rPr dirty="0" sz="1100" spc="-5">
                <a:latin typeface="Courier New"/>
                <a:cs typeface="Courier New"/>
              </a:rPr>
              <a:t>FROM	my_employee;</a:t>
            </a:r>
            <a:endParaRPr sz="1100">
              <a:latin typeface="Courier New"/>
              <a:cs typeface="Courier New"/>
            </a:endParaRPr>
          </a:p>
        </p:txBody>
      </p:sp>
      <p:sp>
        <p:nvSpPr>
          <p:cNvPr id="4" name="object 4"/>
          <p:cNvSpPr txBox="1"/>
          <p:nvPr/>
        </p:nvSpPr>
        <p:spPr>
          <a:xfrm>
            <a:off x="901700" y="1912111"/>
            <a:ext cx="4123054"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18. Mark an </a:t>
            </a:r>
            <a:r>
              <a:rPr dirty="0" sz="1200" spc="-5">
                <a:latin typeface="Times New Roman"/>
                <a:cs typeface="Times New Roman"/>
              </a:rPr>
              <a:t>intermediate </a:t>
            </a:r>
            <a:r>
              <a:rPr dirty="0" sz="1200">
                <a:latin typeface="Times New Roman"/>
                <a:cs typeface="Times New Roman"/>
              </a:rPr>
              <a:t>point in the processing of the</a:t>
            </a:r>
            <a:r>
              <a:rPr dirty="0" sz="1200" spc="-55">
                <a:latin typeface="Times New Roman"/>
                <a:cs typeface="Times New Roman"/>
              </a:rPr>
              <a:t> </a:t>
            </a:r>
            <a:r>
              <a:rPr dirty="0" sz="1200">
                <a:latin typeface="Times New Roman"/>
                <a:cs typeface="Times New Roman"/>
              </a:rPr>
              <a:t>transaction.</a:t>
            </a:r>
            <a:endParaRPr sz="1200">
              <a:latin typeface="Times New Roman"/>
              <a:cs typeface="Times New Roman"/>
            </a:endParaRPr>
          </a:p>
        </p:txBody>
      </p:sp>
      <p:sp>
        <p:nvSpPr>
          <p:cNvPr id="5" name="object 5"/>
          <p:cNvSpPr txBox="1"/>
          <p:nvPr/>
        </p:nvSpPr>
        <p:spPr>
          <a:xfrm>
            <a:off x="838962" y="2194559"/>
            <a:ext cx="6323330" cy="196850"/>
          </a:xfrm>
          <a:prstGeom prst="rect">
            <a:avLst/>
          </a:prstGeom>
          <a:ln w="12191">
            <a:solidFill>
              <a:srgbClr val="000000"/>
            </a:solidFill>
          </a:ln>
        </p:spPr>
        <p:txBody>
          <a:bodyPr wrap="square" lIns="0" tIns="635" rIns="0" bIns="0" rtlCol="0" vert="horz">
            <a:spAutoFit/>
          </a:bodyPr>
          <a:lstStyle/>
          <a:p>
            <a:pPr marL="74930">
              <a:lnSpc>
                <a:spcPct val="100000"/>
              </a:lnSpc>
              <a:spcBef>
                <a:spcPts val="5"/>
              </a:spcBef>
            </a:pPr>
            <a:r>
              <a:rPr dirty="0" sz="1100" spc="-5">
                <a:latin typeface="Courier New"/>
                <a:cs typeface="Courier New"/>
              </a:rPr>
              <a:t>SAVEPOINT step_18;</a:t>
            </a:r>
            <a:endParaRPr sz="1100">
              <a:latin typeface="Courier New"/>
              <a:cs typeface="Courier New"/>
            </a:endParaRPr>
          </a:p>
        </p:txBody>
      </p:sp>
      <p:sp>
        <p:nvSpPr>
          <p:cNvPr id="6" name="object 6"/>
          <p:cNvSpPr txBox="1"/>
          <p:nvPr/>
        </p:nvSpPr>
        <p:spPr>
          <a:xfrm>
            <a:off x="901700" y="2524759"/>
            <a:ext cx="1644014"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19. </a:t>
            </a:r>
            <a:r>
              <a:rPr dirty="0" sz="1200" spc="-5">
                <a:latin typeface="Times New Roman"/>
                <a:cs typeface="Times New Roman"/>
              </a:rPr>
              <a:t>Empty </a:t>
            </a:r>
            <a:r>
              <a:rPr dirty="0" sz="1200">
                <a:latin typeface="Times New Roman"/>
                <a:cs typeface="Times New Roman"/>
              </a:rPr>
              <a:t>the entire</a:t>
            </a:r>
            <a:r>
              <a:rPr dirty="0" sz="1200" spc="-75">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7" name="object 7"/>
          <p:cNvSpPr txBox="1"/>
          <p:nvPr/>
        </p:nvSpPr>
        <p:spPr>
          <a:xfrm>
            <a:off x="838962" y="2807208"/>
            <a:ext cx="6323330" cy="355600"/>
          </a:xfrm>
          <a:prstGeom prst="rect">
            <a:avLst/>
          </a:prstGeom>
          <a:ln w="12191">
            <a:solidFill>
              <a:srgbClr val="000000"/>
            </a:solidFill>
          </a:ln>
        </p:spPr>
        <p:txBody>
          <a:bodyPr wrap="square" lIns="0" tIns="0" rIns="0" bIns="0" rtlCol="0" vert="horz">
            <a:spAutoFit/>
          </a:bodyPr>
          <a:lstStyle/>
          <a:p>
            <a:pPr marL="74930">
              <a:lnSpc>
                <a:spcPts val="1285"/>
              </a:lnSpc>
            </a:pPr>
            <a:r>
              <a:rPr dirty="0" sz="1100" spc="-5">
                <a:latin typeface="Courier New"/>
                <a:cs typeface="Courier New"/>
              </a:rPr>
              <a:t>DELETE</a:t>
            </a:r>
            <a:endParaRPr sz="1100">
              <a:latin typeface="Courier New"/>
              <a:cs typeface="Courier New"/>
            </a:endParaRPr>
          </a:p>
          <a:p>
            <a:pPr marL="74930">
              <a:lnSpc>
                <a:spcPts val="1285"/>
              </a:lnSpc>
              <a:tabLst>
                <a:tab pos="577850" algn="l"/>
              </a:tabLst>
            </a:pPr>
            <a:r>
              <a:rPr dirty="0" sz="1100" spc="-5">
                <a:latin typeface="Courier New"/>
                <a:cs typeface="Courier New"/>
              </a:rPr>
              <a:t>FROM	my_employee;</a:t>
            </a:r>
            <a:endParaRPr sz="1100">
              <a:latin typeface="Courier New"/>
              <a:cs typeface="Courier New"/>
            </a:endParaRPr>
          </a:p>
        </p:txBody>
      </p:sp>
      <p:sp>
        <p:nvSpPr>
          <p:cNvPr id="8" name="object 8"/>
          <p:cNvSpPr txBox="1"/>
          <p:nvPr/>
        </p:nvSpPr>
        <p:spPr>
          <a:xfrm>
            <a:off x="901700" y="3295904"/>
            <a:ext cx="21926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20. Confirm that the table is</a:t>
            </a:r>
            <a:r>
              <a:rPr dirty="0" sz="1200" spc="-110">
                <a:latin typeface="Times New Roman"/>
                <a:cs typeface="Times New Roman"/>
              </a:rPr>
              <a:t> </a:t>
            </a:r>
            <a:r>
              <a:rPr dirty="0" sz="1200" spc="-5">
                <a:latin typeface="Times New Roman"/>
                <a:cs typeface="Times New Roman"/>
              </a:rPr>
              <a:t>empty.</a:t>
            </a:r>
            <a:endParaRPr sz="1200">
              <a:latin typeface="Times New Roman"/>
              <a:cs typeface="Times New Roman"/>
            </a:endParaRPr>
          </a:p>
        </p:txBody>
      </p:sp>
      <p:sp>
        <p:nvSpPr>
          <p:cNvPr id="9" name="object 9"/>
          <p:cNvSpPr txBox="1"/>
          <p:nvPr/>
        </p:nvSpPr>
        <p:spPr>
          <a:xfrm>
            <a:off x="838962" y="3578352"/>
            <a:ext cx="6323330" cy="355600"/>
          </a:xfrm>
          <a:prstGeom prst="rect">
            <a:avLst/>
          </a:prstGeom>
          <a:ln w="12191">
            <a:solidFill>
              <a:srgbClr val="000000"/>
            </a:solidFill>
          </a:ln>
        </p:spPr>
        <p:txBody>
          <a:bodyPr wrap="square" lIns="0" tIns="0" rIns="0" bIns="0" rtlCol="0" vert="horz">
            <a:spAutoFit/>
          </a:bodyPr>
          <a:lstStyle/>
          <a:p>
            <a:pPr marL="74930">
              <a:lnSpc>
                <a:spcPts val="1285"/>
              </a:lnSpc>
            </a:pPr>
            <a:r>
              <a:rPr dirty="0" sz="1100" spc="-5">
                <a:latin typeface="Courier New"/>
                <a:cs typeface="Courier New"/>
              </a:rPr>
              <a:t>SELECT *</a:t>
            </a:r>
            <a:endParaRPr sz="1100">
              <a:latin typeface="Courier New"/>
              <a:cs typeface="Courier New"/>
            </a:endParaRPr>
          </a:p>
          <a:p>
            <a:pPr marL="74930">
              <a:lnSpc>
                <a:spcPts val="1285"/>
              </a:lnSpc>
              <a:tabLst>
                <a:tab pos="661670" algn="l"/>
              </a:tabLst>
            </a:pPr>
            <a:r>
              <a:rPr dirty="0" sz="1100" spc="-5">
                <a:latin typeface="Courier New"/>
                <a:cs typeface="Courier New"/>
              </a:rPr>
              <a:t>FROM	my_employee;</a:t>
            </a:r>
            <a:endParaRPr sz="1100">
              <a:latin typeface="Courier New"/>
              <a:cs typeface="Courier New"/>
            </a:endParaRPr>
          </a:p>
        </p:txBody>
      </p:sp>
      <p:sp>
        <p:nvSpPr>
          <p:cNvPr id="10" name="object 10"/>
          <p:cNvSpPr txBox="1"/>
          <p:nvPr/>
        </p:nvSpPr>
        <p:spPr>
          <a:xfrm>
            <a:off x="901700" y="4072382"/>
            <a:ext cx="59645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21.</a:t>
            </a:r>
            <a:r>
              <a:rPr dirty="0" sz="1200" spc="-5">
                <a:latin typeface="Times New Roman"/>
                <a:cs typeface="Times New Roman"/>
              </a:rPr>
              <a:t> </a:t>
            </a:r>
            <a:r>
              <a:rPr dirty="0" sz="1200">
                <a:latin typeface="Times New Roman"/>
                <a:cs typeface="Times New Roman"/>
              </a:rPr>
              <a:t>Discard</a:t>
            </a:r>
            <a:r>
              <a:rPr dirty="0" sz="1200" spc="-5">
                <a:latin typeface="Times New Roman"/>
                <a:cs typeface="Times New Roman"/>
              </a:rPr>
              <a:t> the </a:t>
            </a:r>
            <a:r>
              <a:rPr dirty="0" sz="1200">
                <a:latin typeface="Times New Roman"/>
                <a:cs typeface="Times New Roman"/>
              </a:rPr>
              <a:t>most</a:t>
            </a:r>
            <a:r>
              <a:rPr dirty="0" sz="1200" spc="-5">
                <a:latin typeface="Times New Roman"/>
                <a:cs typeface="Times New Roman"/>
              </a:rPr>
              <a:t> recent </a:t>
            </a:r>
            <a:r>
              <a:rPr dirty="0" sz="1200" spc="-5">
                <a:latin typeface="Courier New"/>
                <a:cs typeface="Courier New"/>
              </a:rPr>
              <a:t>DELETE</a:t>
            </a:r>
            <a:r>
              <a:rPr dirty="0" sz="1200" spc="-425">
                <a:latin typeface="Courier New"/>
                <a:cs typeface="Courier New"/>
              </a:rPr>
              <a:t> </a:t>
            </a:r>
            <a:r>
              <a:rPr dirty="0" sz="1200">
                <a:latin typeface="Times New Roman"/>
                <a:cs typeface="Times New Roman"/>
              </a:rPr>
              <a:t>operation </a:t>
            </a:r>
            <a:r>
              <a:rPr dirty="0" sz="1200" spc="-5">
                <a:latin typeface="Times New Roman"/>
                <a:cs typeface="Times New Roman"/>
              </a:rPr>
              <a:t>without discarding </a:t>
            </a:r>
            <a:r>
              <a:rPr dirty="0" sz="1200">
                <a:latin typeface="Times New Roman"/>
                <a:cs typeface="Times New Roman"/>
              </a:rPr>
              <a:t>the earlier</a:t>
            </a:r>
            <a:r>
              <a:rPr dirty="0" sz="1200" spc="-5">
                <a:latin typeface="Times New Roman"/>
                <a:cs typeface="Times New Roman"/>
              </a:rPr>
              <a:t> </a:t>
            </a:r>
            <a:r>
              <a:rPr dirty="0" sz="1200" spc="-5">
                <a:latin typeface="Courier New"/>
                <a:cs typeface="Courier New"/>
              </a:rPr>
              <a:t>INSERT</a:t>
            </a:r>
            <a:r>
              <a:rPr dirty="0" sz="1200" spc="-425">
                <a:latin typeface="Courier New"/>
                <a:cs typeface="Courier New"/>
              </a:rPr>
              <a:t> </a:t>
            </a:r>
            <a:r>
              <a:rPr dirty="0" sz="1200">
                <a:latin typeface="Times New Roman"/>
                <a:cs typeface="Times New Roman"/>
              </a:rPr>
              <a:t>operation.</a:t>
            </a:r>
            <a:endParaRPr sz="1200">
              <a:latin typeface="Times New Roman"/>
              <a:cs typeface="Times New Roman"/>
            </a:endParaRPr>
          </a:p>
        </p:txBody>
      </p:sp>
      <p:sp>
        <p:nvSpPr>
          <p:cNvPr id="11" name="object 11"/>
          <p:cNvSpPr txBox="1"/>
          <p:nvPr/>
        </p:nvSpPr>
        <p:spPr>
          <a:xfrm>
            <a:off x="838962" y="4362450"/>
            <a:ext cx="6323330" cy="196850"/>
          </a:xfrm>
          <a:prstGeom prst="rect">
            <a:avLst/>
          </a:prstGeom>
          <a:ln w="12191">
            <a:solidFill>
              <a:srgbClr val="000000"/>
            </a:solidFill>
          </a:ln>
        </p:spPr>
        <p:txBody>
          <a:bodyPr wrap="square" lIns="0" tIns="635" rIns="0" bIns="0" rtlCol="0" vert="horz">
            <a:spAutoFit/>
          </a:bodyPr>
          <a:lstStyle/>
          <a:p>
            <a:pPr marL="74930">
              <a:lnSpc>
                <a:spcPct val="100000"/>
              </a:lnSpc>
              <a:spcBef>
                <a:spcPts val="5"/>
              </a:spcBef>
            </a:pPr>
            <a:r>
              <a:rPr dirty="0" sz="1100" spc="-5">
                <a:latin typeface="Courier New"/>
                <a:cs typeface="Courier New"/>
              </a:rPr>
              <a:t>ROLLBACK TO</a:t>
            </a:r>
            <a:r>
              <a:rPr dirty="0" sz="1100">
                <a:latin typeface="Courier New"/>
                <a:cs typeface="Courier New"/>
              </a:rPr>
              <a:t> </a:t>
            </a:r>
            <a:r>
              <a:rPr dirty="0" sz="1100" spc="-5">
                <a:latin typeface="Courier New"/>
                <a:cs typeface="Courier New"/>
              </a:rPr>
              <a:t>step_18;</a:t>
            </a:r>
            <a:endParaRPr sz="1100">
              <a:latin typeface="Courier New"/>
              <a:cs typeface="Courier New"/>
            </a:endParaRPr>
          </a:p>
        </p:txBody>
      </p:sp>
      <p:sp>
        <p:nvSpPr>
          <p:cNvPr id="12" name="object 12"/>
          <p:cNvSpPr txBox="1"/>
          <p:nvPr/>
        </p:nvSpPr>
        <p:spPr>
          <a:xfrm>
            <a:off x="901700" y="4692650"/>
            <a:ext cx="265112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22. Confirm that the new row is still</a:t>
            </a:r>
            <a:r>
              <a:rPr dirty="0" sz="1200" spc="-120">
                <a:latin typeface="Times New Roman"/>
                <a:cs typeface="Times New Roman"/>
              </a:rPr>
              <a:t> </a:t>
            </a:r>
            <a:r>
              <a:rPr dirty="0" sz="1200">
                <a:latin typeface="Times New Roman"/>
                <a:cs typeface="Times New Roman"/>
              </a:rPr>
              <a:t>intact.</a:t>
            </a:r>
            <a:endParaRPr sz="1200">
              <a:latin typeface="Times New Roman"/>
              <a:cs typeface="Times New Roman"/>
            </a:endParaRPr>
          </a:p>
        </p:txBody>
      </p:sp>
      <p:sp>
        <p:nvSpPr>
          <p:cNvPr id="13" name="object 13"/>
          <p:cNvSpPr txBox="1"/>
          <p:nvPr/>
        </p:nvSpPr>
        <p:spPr>
          <a:xfrm>
            <a:off x="838962" y="4975097"/>
            <a:ext cx="6323330" cy="355600"/>
          </a:xfrm>
          <a:prstGeom prst="rect">
            <a:avLst/>
          </a:prstGeom>
          <a:ln w="12191">
            <a:solidFill>
              <a:srgbClr val="000000"/>
            </a:solidFill>
          </a:ln>
        </p:spPr>
        <p:txBody>
          <a:bodyPr wrap="square" lIns="0" tIns="0" rIns="0" bIns="0" rtlCol="0" vert="horz">
            <a:spAutoFit/>
          </a:bodyPr>
          <a:lstStyle/>
          <a:p>
            <a:pPr marL="74930">
              <a:lnSpc>
                <a:spcPts val="1285"/>
              </a:lnSpc>
            </a:pPr>
            <a:r>
              <a:rPr dirty="0" sz="1100" spc="-5">
                <a:latin typeface="Courier New"/>
                <a:cs typeface="Courier New"/>
              </a:rPr>
              <a:t>SELECT *</a:t>
            </a:r>
            <a:endParaRPr sz="1100">
              <a:latin typeface="Courier New"/>
              <a:cs typeface="Courier New"/>
            </a:endParaRPr>
          </a:p>
          <a:p>
            <a:pPr marL="74930">
              <a:lnSpc>
                <a:spcPts val="1285"/>
              </a:lnSpc>
              <a:tabLst>
                <a:tab pos="661670" algn="l"/>
              </a:tabLst>
            </a:pPr>
            <a:r>
              <a:rPr dirty="0" sz="1100" spc="-5">
                <a:latin typeface="Courier New"/>
                <a:cs typeface="Courier New"/>
              </a:rPr>
              <a:t>FROM	my_employee;</a:t>
            </a:r>
            <a:endParaRPr sz="1100">
              <a:latin typeface="Courier New"/>
              <a:cs typeface="Courier New"/>
            </a:endParaRPr>
          </a:p>
        </p:txBody>
      </p:sp>
      <p:sp>
        <p:nvSpPr>
          <p:cNvPr id="14" name="object 14"/>
          <p:cNvSpPr txBox="1"/>
          <p:nvPr/>
        </p:nvSpPr>
        <p:spPr>
          <a:xfrm>
            <a:off x="901700" y="5463794"/>
            <a:ext cx="23749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23. Make the data addition</a:t>
            </a:r>
            <a:r>
              <a:rPr dirty="0" sz="1200" spc="-60">
                <a:latin typeface="Times New Roman"/>
                <a:cs typeface="Times New Roman"/>
              </a:rPr>
              <a:t> </a:t>
            </a:r>
            <a:r>
              <a:rPr dirty="0" sz="1200" spc="-5">
                <a:latin typeface="Times New Roman"/>
                <a:cs typeface="Times New Roman"/>
              </a:rPr>
              <a:t>permanent.</a:t>
            </a:r>
            <a:endParaRPr sz="1200">
              <a:latin typeface="Times New Roman"/>
              <a:cs typeface="Times New Roman"/>
            </a:endParaRPr>
          </a:p>
        </p:txBody>
      </p:sp>
      <p:sp>
        <p:nvSpPr>
          <p:cNvPr id="15" name="object 15"/>
          <p:cNvSpPr txBox="1"/>
          <p:nvPr/>
        </p:nvSpPr>
        <p:spPr>
          <a:xfrm>
            <a:off x="838962" y="5746241"/>
            <a:ext cx="6323330" cy="197485"/>
          </a:xfrm>
          <a:prstGeom prst="rect">
            <a:avLst/>
          </a:prstGeom>
          <a:ln w="12191">
            <a:solidFill>
              <a:srgbClr val="000000"/>
            </a:solidFill>
          </a:ln>
        </p:spPr>
        <p:txBody>
          <a:bodyPr wrap="square" lIns="0" tIns="0" rIns="0" bIns="0" rtlCol="0" vert="horz">
            <a:spAutoFit/>
          </a:bodyPr>
          <a:lstStyle/>
          <a:p>
            <a:pPr marL="74930">
              <a:lnSpc>
                <a:spcPct val="100000"/>
              </a:lnSpc>
            </a:pPr>
            <a:r>
              <a:rPr dirty="0" sz="1100" spc="-5">
                <a:latin typeface="Courier New"/>
                <a:cs typeface="Courier New"/>
              </a:rPr>
              <a:t>COMMIT;</a:t>
            </a:r>
            <a:endParaRPr sz="1100">
              <a:latin typeface="Courier New"/>
              <a:cs typeface="Courier New"/>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6</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781675" cy="91122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Practice </a:t>
            </a:r>
            <a:r>
              <a:rPr dirty="0" sz="1200" spc="-5" b="1">
                <a:latin typeface="Arial"/>
                <a:cs typeface="Arial"/>
              </a:rPr>
              <a:t>9: </a:t>
            </a:r>
            <a:r>
              <a:rPr dirty="0" sz="1200" b="1">
                <a:latin typeface="Arial"/>
                <a:cs typeface="Arial"/>
              </a:rPr>
              <a:t>Solutions</a:t>
            </a:r>
            <a:endParaRPr sz="1200">
              <a:latin typeface="Arial"/>
              <a:cs typeface="Arial"/>
            </a:endParaRPr>
          </a:p>
          <a:p>
            <a:pPr>
              <a:lnSpc>
                <a:spcPct val="100000"/>
              </a:lnSpc>
              <a:spcBef>
                <a:spcPts val="20"/>
              </a:spcBef>
            </a:pPr>
            <a:endParaRPr sz="1000">
              <a:latin typeface="Arial"/>
              <a:cs typeface="Arial"/>
            </a:endParaRPr>
          </a:p>
          <a:p>
            <a:pPr marL="12700">
              <a:lnSpc>
                <a:spcPct val="100000"/>
              </a:lnSpc>
            </a:pPr>
            <a:r>
              <a:rPr dirty="0" sz="1200">
                <a:latin typeface="Times New Roman"/>
                <a:cs typeface="Times New Roman"/>
              </a:rPr>
              <a:t>1. Create the </a:t>
            </a:r>
            <a:r>
              <a:rPr dirty="0" sz="1200" spc="-5">
                <a:latin typeface="Courier New"/>
                <a:cs typeface="Courier New"/>
              </a:rPr>
              <a:t>DEPT</a:t>
            </a:r>
            <a:r>
              <a:rPr dirty="0" sz="1200" spc="-425">
                <a:latin typeface="Courier New"/>
                <a:cs typeface="Courier New"/>
              </a:rPr>
              <a:t> </a:t>
            </a:r>
            <a:r>
              <a:rPr dirty="0" sz="1200">
                <a:latin typeface="Times New Roman"/>
                <a:cs typeface="Times New Roman"/>
              </a:rPr>
              <a:t>table </a:t>
            </a:r>
            <a:r>
              <a:rPr dirty="0" sz="1200" spc="-5">
                <a:latin typeface="Times New Roman"/>
                <a:cs typeface="Times New Roman"/>
              </a:rPr>
              <a:t>based </a:t>
            </a:r>
            <a:r>
              <a:rPr dirty="0" sz="1200">
                <a:latin typeface="Times New Roman"/>
                <a:cs typeface="Times New Roman"/>
              </a:rPr>
              <a:t>on the </a:t>
            </a:r>
            <a:r>
              <a:rPr dirty="0" sz="1200" spc="-5">
                <a:latin typeface="Times New Roman"/>
                <a:cs typeface="Times New Roman"/>
              </a:rPr>
              <a:t>following table instance </a:t>
            </a:r>
            <a:r>
              <a:rPr dirty="0" sz="1200">
                <a:latin typeface="Times New Roman"/>
                <a:cs typeface="Times New Roman"/>
              </a:rPr>
              <a:t>chart. Place the</a:t>
            </a:r>
            <a:endParaRPr sz="1200">
              <a:latin typeface="Times New Roman"/>
              <a:cs typeface="Times New Roman"/>
            </a:endParaRPr>
          </a:p>
          <a:p>
            <a:pPr marL="241300" marR="5080">
              <a:lnSpc>
                <a:spcPct val="100000"/>
              </a:lnSpc>
              <a:spcBef>
                <a:spcPts val="40"/>
              </a:spcBef>
            </a:pPr>
            <a:r>
              <a:rPr dirty="0" sz="1200">
                <a:latin typeface="Times New Roman"/>
                <a:cs typeface="Times New Roman"/>
              </a:rPr>
              <a:t>syntax in a </a:t>
            </a:r>
            <a:r>
              <a:rPr dirty="0" sz="1200" spc="-5">
                <a:latin typeface="Times New Roman"/>
                <a:cs typeface="Times New Roman"/>
              </a:rPr>
              <a:t>script </a:t>
            </a:r>
            <a:r>
              <a:rPr dirty="0" sz="1200">
                <a:latin typeface="Times New Roman"/>
                <a:cs typeface="Times New Roman"/>
              </a:rPr>
              <a:t>called </a:t>
            </a:r>
            <a:r>
              <a:rPr dirty="0" sz="1200" spc="-5">
                <a:latin typeface="Courier New"/>
                <a:cs typeface="Courier New"/>
              </a:rPr>
              <a:t>lab_09_01.sql</a:t>
            </a:r>
            <a:r>
              <a:rPr dirty="0" sz="1200" spc="-5">
                <a:latin typeface="Times New Roman"/>
                <a:cs typeface="Times New Roman"/>
              </a:rPr>
              <a:t>, </a:t>
            </a:r>
            <a:r>
              <a:rPr dirty="0" sz="1200">
                <a:latin typeface="Times New Roman"/>
                <a:cs typeface="Times New Roman"/>
              </a:rPr>
              <a:t>and then </a:t>
            </a:r>
            <a:r>
              <a:rPr dirty="0" sz="1200" spc="-5">
                <a:latin typeface="Times New Roman"/>
                <a:cs typeface="Times New Roman"/>
              </a:rPr>
              <a:t>execute </a:t>
            </a:r>
            <a:r>
              <a:rPr dirty="0" sz="1200">
                <a:latin typeface="Times New Roman"/>
                <a:cs typeface="Times New Roman"/>
              </a:rPr>
              <a:t>the </a:t>
            </a:r>
            <a:r>
              <a:rPr dirty="0" sz="1200" spc="-5">
                <a:latin typeface="Times New Roman"/>
                <a:cs typeface="Times New Roman"/>
              </a:rPr>
              <a:t>statement </a:t>
            </a:r>
            <a:r>
              <a:rPr dirty="0" sz="1200">
                <a:latin typeface="Times New Roman"/>
                <a:cs typeface="Times New Roman"/>
              </a:rPr>
              <a:t>in the script to  create the table. Confirm that the </a:t>
            </a:r>
            <a:r>
              <a:rPr dirty="0" sz="1200" spc="-5">
                <a:latin typeface="Times New Roman"/>
                <a:cs typeface="Times New Roman"/>
              </a:rPr>
              <a:t>table </a:t>
            </a:r>
            <a:r>
              <a:rPr dirty="0" sz="1200">
                <a:latin typeface="Times New Roman"/>
                <a:cs typeface="Times New Roman"/>
              </a:rPr>
              <a:t>is</a:t>
            </a:r>
            <a:r>
              <a:rPr dirty="0" sz="1200" spc="-50">
                <a:latin typeface="Times New Roman"/>
                <a:cs typeface="Times New Roman"/>
              </a:rPr>
              <a:t> </a:t>
            </a:r>
            <a:r>
              <a:rPr dirty="0" sz="1200">
                <a:latin typeface="Times New Roman"/>
                <a:cs typeface="Times New Roman"/>
              </a:rPr>
              <a:t>created.</a:t>
            </a:r>
            <a:endParaRPr sz="1200">
              <a:latin typeface="Times New Roman"/>
              <a:cs typeface="Times New Roman"/>
            </a:endParaRPr>
          </a:p>
        </p:txBody>
      </p:sp>
      <p:sp>
        <p:nvSpPr>
          <p:cNvPr id="3" name="object 3"/>
          <p:cNvSpPr txBox="1"/>
          <p:nvPr/>
        </p:nvSpPr>
        <p:spPr>
          <a:xfrm>
            <a:off x="838962" y="1799844"/>
            <a:ext cx="6323330" cy="829944"/>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TABLE</a:t>
            </a:r>
            <a:r>
              <a:rPr dirty="0" sz="1100">
                <a:latin typeface="Courier New"/>
                <a:cs typeface="Courier New"/>
              </a:rPr>
              <a:t> </a:t>
            </a:r>
            <a:r>
              <a:rPr dirty="0" sz="1100" spc="-5">
                <a:latin typeface="Courier New"/>
                <a:cs typeface="Courier New"/>
              </a:rPr>
              <a:t>dept</a:t>
            </a:r>
            <a:endParaRPr sz="1100">
              <a:latin typeface="Courier New"/>
              <a:cs typeface="Courier New"/>
            </a:endParaRPr>
          </a:p>
          <a:p>
            <a:pPr marL="242570" marR="1545590" indent="-83820">
              <a:lnSpc>
                <a:spcPts val="1240"/>
              </a:lnSpc>
              <a:spcBef>
                <a:spcPts val="65"/>
              </a:spcBef>
              <a:tabLst>
                <a:tab pos="661670" algn="l"/>
              </a:tabLst>
            </a:pPr>
            <a:r>
              <a:rPr dirty="0" sz="1100" spc="-5">
                <a:latin typeface="Courier New"/>
                <a:cs typeface="Courier New"/>
              </a:rPr>
              <a:t>(id	NUMBER(7)CONSTRAINT department_id_pk PRIMARY KEY,  name VARCHAR2(25));</a:t>
            </a:r>
            <a:endParaRPr sz="1100">
              <a:latin typeface="Courier New"/>
              <a:cs typeface="Courier New"/>
            </a:endParaRPr>
          </a:p>
          <a:p>
            <a:pPr>
              <a:lnSpc>
                <a:spcPct val="100000"/>
              </a:lnSpc>
              <a:spcBef>
                <a:spcPts val="30"/>
              </a:spcBef>
            </a:pPr>
            <a:endParaRPr sz="1000">
              <a:latin typeface="Courier New"/>
              <a:cs typeface="Courier New"/>
            </a:endParaRPr>
          </a:p>
          <a:p>
            <a:pPr marL="74930">
              <a:lnSpc>
                <a:spcPct val="100000"/>
              </a:lnSpc>
            </a:pPr>
            <a:r>
              <a:rPr dirty="0" sz="1100" spc="-5">
                <a:latin typeface="Courier New"/>
                <a:cs typeface="Courier New"/>
              </a:rPr>
              <a:t>DESCRIBE dept</a:t>
            </a:r>
            <a:endParaRPr sz="1100">
              <a:latin typeface="Courier New"/>
              <a:cs typeface="Courier New"/>
            </a:endParaRPr>
          </a:p>
        </p:txBody>
      </p:sp>
      <p:sp>
        <p:nvSpPr>
          <p:cNvPr id="4" name="object 4"/>
          <p:cNvSpPr txBox="1"/>
          <p:nvPr/>
        </p:nvSpPr>
        <p:spPr>
          <a:xfrm>
            <a:off x="901700" y="2768600"/>
            <a:ext cx="5953760" cy="390525"/>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2.</a:t>
            </a:r>
            <a:r>
              <a:rPr dirty="0" sz="1200" spc="295">
                <a:latin typeface="Times New Roman"/>
                <a:cs typeface="Times New Roman"/>
              </a:rPr>
              <a:t> </a:t>
            </a:r>
            <a:r>
              <a:rPr dirty="0" sz="1200" spc="-5">
                <a:latin typeface="Times New Roman"/>
                <a:cs typeface="Times New Roman"/>
              </a:rPr>
              <a:t>Populate</a:t>
            </a:r>
            <a:r>
              <a:rPr dirty="0" sz="1200" spc="-10">
                <a:latin typeface="Times New Roman"/>
                <a:cs typeface="Times New Roman"/>
              </a:rPr>
              <a:t> </a:t>
            </a:r>
            <a:r>
              <a:rPr dirty="0" sz="1200">
                <a:latin typeface="Times New Roman"/>
                <a:cs typeface="Times New Roman"/>
              </a:rPr>
              <a:t>the </a:t>
            </a:r>
            <a:r>
              <a:rPr dirty="0" sz="1200" spc="-5">
                <a:latin typeface="Courier New"/>
                <a:cs typeface="Courier New"/>
              </a:rPr>
              <a:t>DEPT</a:t>
            </a:r>
            <a:r>
              <a:rPr dirty="0" sz="1200" spc="-425">
                <a:latin typeface="Courier New"/>
                <a:cs typeface="Courier New"/>
              </a:rPr>
              <a:t> </a:t>
            </a:r>
            <a:r>
              <a:rPr dirty="0" sz="1200">
                <a:latin typeface="Times New Roman"/>
                <a:cs typeface="Times New Roman"/>
              </a:rPr>
              <a:t>table with</a:t>
            </a:r>
            <a:r>
              <a:rPr dirty="0" sz="1200" spc="-5">
                <a:latin typeface="Times New Roman"/>
                <a:cs typeface="Times New Roman"/>
              </a:rPr>
              <a:t> </a:t>
            </a:r>
            <a:r>
              <a:rPr dirty="0" sz="1200">
                <a:latin typeface="Times New Roman"/>
                <a:cs typeface="Times New Roman"/>
              </a:rPr>
              <a:t>data</a:t>
            </a:r>
            <a:r>
              <a:rPr dirty="0" sz="1200" spc="-5">
                <a:latin typeface="Times New Roman"/>
                <a:cs typeface="Times New Roman"/>
              </a:rPr>
              <a:t> from</a:t>
            </a:r>
            <a:r>
              <a:rPr dirty="0" sz="1200" spc="-10">
                <a:latin typeface="Times New Roman"/>
                <a:cs typeface="Times New Roman"/>
              </a:rPr>
              <a:t> </a:t>
            </a:r>
            <a:r>
              <a:rPr dirty="0" sz="1200">
                <a:latin typeface="Times New Roman"/>
                <a:cs typeface="Times New Roman"/>
              </a:rPr>
              <a:t>the </a:t>
            </a:r>
            <a:r>
              <a:rPr dirty="0" sz="1200" spc="-5">
                <a:latin typeface="Courier New"/>
                <a:cs typeface="Courier New"/>
              </a:rPr>
              <a:t>DEPARTMENTS</a:t>
            </a:r>
            <a:r>
              <a:rPr dirty="0" sz="1200" spc="-425">
                <a:latin typeface="Courier New"/>
                <a:cs typeface="Courier New"/>
              </a:rPr>
              <a:t> </a:t>
            </a:r>
            <a:r>
              <a:rPr dirty="0" sz="1200">
                <a:latin typeface="Times New Roman"/>
                <a:cs typeface="Times New Roman"/>
              </a:rPr>
              <a:t>table. Include only</a:t>
            </a:r>
            <a:r>
              <a:rPr dirty="0" sz="1200" spc="-5">
                <a:latin typeface="Times New Roman"/>
                <a:cs typeface="Times New Roman"/>
              </a:rPr>
              <a:t> </a:t>
            </a:r>
            <a:r>
              <a:rPr dirty="0" sz="1200">
                <a:latin typeface="Times New Roman"/>
                <a:cs typeface="Times New Roman"/>
              </a:rPr>
              <a:t>columns that  you</a:t>
            </a:r>
            <a:r>
              <a:rPr dirty="0" sz="1200" spc="-5">
                <a:latin typeface="Times New Roman"/>
                <a:cs typeface="Times New Roman"/>
              </a:rPr>
              <a:t> </a:t>
            </a:r>
            <a:r>
              <a:rPr dirty="0" sz="1200">
                <a:latin typeface="Times New Roman"/>
                <a:cs typeface="Times New Roman"/>
              </a:rPr>
              <a:t>need.</a:t>
            </a:r>
            <a:endParaRPr sz="1200">
              <a:latin typeface="Times New Roman"/>
              <a:cs typeface="Times New Roman"/>
            </a:endParaRPr>
          </a:p>
        </p:txBody>
      </p:sp>
      <p:sp>
        <p:nvSpPr>
          <p:cNvPr id="5" name="object 5"/>
          <p:cNvSpPr txBox="1"/>
          <p:nvPr/>
        </p:nvSpPr>
        <p:spPr>
          <a:xfrm>
            <a:off x="838962" y="3233166"/>
            <a:ext cx="6323330" cy="513715"/>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INSERT INTO</a:t>
            </a:r>
            <a:r>
              <a:rPr dirty="0" sz="1100">
                <a:latin typeface="Courier New"/>
                <a:cs typeface="Courier New"/>
              </a:rPr>
              <a:t> </a:t>
            </a:r>
            <a:r>
              <a:rPr dirty="0" sz="1100" spc="-5">
                <a:latin typeface="Courier New"/>
                <a:cs typeface="Courier New"/>
              </a:rPr>
              <a:t>dept</a:t>
            </a:r>
            <a:endParaRPr sz="1100">
              <a:latin typeface="Courier New"/>
              <a:cs typeface="Courier New"/>
            </a:endParaRPr>
          </a:p>
          <a:p>
            <a:pPr marL="242570" marR="2886710">
              <a:lnSpc>
                <a:spcPts val="1260"/>
              </a:lnSpc>
              <a:spcBef>
                <a:spcPts val="50"/>
              </a:spcBef>
              <a:tabLst>
                <a:tab pos="913130" algn="l"/>
              </a:tabLst>
            </a:pPr>
            <a:r>
              <a:rPr dirty="0" sz="1100" spc="-5">
                <a:latin typeface="Courier New"/>
                <a:cs typeface="Courier New"/>
              </a:rPr>
              <a:t>SELECT	department_id, department_name  FROM	departments;</a:t>
            </a:r>
            <a:endParaRPr sz="1100">
              <a:latin typeface="Courier New"/>
              <a:cs typeface="Courier New"/>
            </a:endParaRPr>
          </a:p>
        </p:txBody>
      </p:sp>
      <p:sp>
        <p:nvSpPr>
          <p:cNvPr id="6" name="object 6"/>
          <p:cNvSpPr txBox="1"/>
          <p:nvPr/>
        </p:nvSpPr>
        <p:spPr>
          <a:xfrm>
            <a:off x="901700" y="3885691"/>
            <a:ext cx="5817235" cy="579755"/>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3. Create the </a:t>
            </a:r>
            <a:r>
              <a:rPr dirty="0" sz="1200" spc="-5">
                <a:latin typeface="Courier New"/>
                <a:cs typeface="Courier New"/>
              </a:rPr>
              <a:t>EMP</a:t>
            </a:r>
            <a:r>
              <a:rPr dirty="0" sz="1200" spc="-430">
                <a:latin typeface="Courier New"/>
                <a:cs typeface="Courier New"/>
              </a:rPr>
              <a:t> </a:t>
            </a:r>
            <a:r>
              <a:rPr dirty="0" sz="1200">
                <a:latin typeface="Times New Roman"/>
                <a:cs typeface="Times New Roman"/>
              </a:rPr>
              <a:t>table </a:t>
            </a:r>
            <a:r>
              <a:rPr dirty="0" sz="1200" spc="-5">
                <a:latin typeface="Times New Roman"/>
                <a:cs typeface="Times New Roman"/>
              </a:rPr>
              <a:t>based </a:t>
            </a:r>
            <a:r>
              <a:rPr dirty="0" sz="1200">
                <a:latin typeface="Times New Roman"/>
                <a:cs typeface="Times New Roman"/>
              </a:rPr>
              <a:t>on the following </a:t>
            </a:r>
            <a:r>
              <a:rPr dirty="0" sz="1200" spc="-5">
                <a:latin typeface="Times New Roman"/>
                <a:cs typeface="Times New Roman"/>
              </a:rPr>
              <a:t>table instance chart. </a:t>
            </a:r>
            <a:r>
              <a:rPr dirty="0" sz="1200">
                <a:latin typeface="Times New Roman"/>
                <a:cs typeface="Times New Roman"/>
              </a:rPr>
              <a:t>Place </a:t>
            </a:r>
            <a:r>
              <a:rPr dirty="0" sz="1200" spc="-5">
                <a:latin typeface="Times New Roman"/>
                <a:cs typeface="Times New Roman"/>
              </a:rPr>
              <a:t>the </a:t>
            </a:r>
            <a:r>
              <a:rPr dirty="0" sz="1200">
                <a:latin typeface="Times New Roman"/>
                <a:cs typeface="Times New Roman"/>
              </a:rPr>
              <a:t>syntax in</a:t>
            </a:r>
            <a:endParaRPr sz="1200">
              <a:latin typeface="Times New Roman"/>
              <a:cs typeface="Times New Roman"/>
            </a:endParaRPr>
          </a:p>
          <a:p>
            <a:pPr marL="241300" marR="5080">
              <a:lnSpc>
                <a:spcPct val="100000"/>
              </a:lnSpc>
              <a:spcBef>
                <a:spcPts val="40"/>
              </a:spcBef>
            </a:pPr>
            <a:r>
              <a:rPr dirty="0" sz="1200">
                <a:latin typeface="Times New Roman"/>
                <a:cs typeface="Times New Roman"/>
              </a:rPr>
              <a:t>a </a:t>
            </a:r>
            <a:r>
              <a:rPr dirty="0" sz="1200" spc="-5">
                <a:latin typeface="Times New Roman"/>
                <a:cs typeface="Times New Roman"/>
              </a:rPr>
              <a:t>script </a:t>
            </a:r>
            <a:r>
              <a:rPr dirty="0" sz="1200">
                <a:latin typeface="Times New Roman"/>
                <a:cs typeface="Times New Roman"/>
              </a:rPr>
              <a:t>called </a:t>
            </a:r>
            <a:r>
              <a:rPr dirty="0" sz="1200" spc="-5">
                <a:latin typeface="Courier New"/>
                <a:cs typeface="Courier New"/>
              </a:rPr>
              <a:t>lab_09_03.sql</a:t>
            </a:r>
            <a:r>
              <a:rPr dirty="0" sz="1200" spc="-5">
                <a:latin typeface="Times New Roman"/>
                <a:cs typeface="Times New Roman"/>
              </a:rPr>
              <a:t>, </a:t>
            </a:r>
            <a:r>
              <a:rPr dirty="0" sz="1200">
                <a:latin typeface="Times New Roman"/>
                <a:cs typeface="Times New Roman"/>
              </a:rPr>
              <a:t>and then </a:t>
            </a:r>
            <a:r>
              <a:rPr dirty="0" sz="1200" spc="-5">
                <a:latin typeface="Times New Roman"/>
                <a:cs typeface="Times New Roman"/>
              </a:rPr>
              <a:t>execute </a:t>
            </a:r>
            <a:r>
              <a:rPr dirty="0" sz="1200">
                <a:latin typeface="Times New Roman"/>
                <a:cs typeface="Times New Roman"/>
              </a:rPr>
              <a:t>the </a:t>
            </a:r>
            <a:r>
              <a:rPr dirty="0" sz="1200" spc="-5">
                <a:latin typeface="Times New Roman"/>
                <a:cs typeface="Times New Roman"/>
              </a:rPr>
              <a:t>statement </a:t>
            </a:r>
            <a:r>
              <a:rPr dirty="0" sz="1200">
                <a:latin typeface="Times New Roman"/>
                <a:cs typeface="Times New Roman"/>
              </a:rPr>
              <a:t>in the </a:t>
            </a:r>
            <a:r>
              <a:rPr dirty="0" sz="1200" spc="-5">
                <a:latin typeface="Times New Roman"/>
                <a:cs typeface="Times New Roman"/>
              </a:rPr>
              <a:t>script </a:t>
            </a:r>
            <a:r>
              <a:rPr dirty="0" sz="1200">
                <a:latin typeface="Times New Roman"/>
                <a:cs typeface="Times New Roman"/>
              </a:rPr>
              <a:t>to </a:t>
            </a:r>
            <a:r>
              <a:rPr dirty="0" sz="1200" spc="-5">
                <a:latin typeface="Times New Roman"/>
                <a:cs typeface="Times New Roman"/>
              </a:rPr>
              <a:t>create </a:t>
            </a:r>
            <a:r>
              <a:rPr dirty="0" sz="1200">
                <a:latin typeface="Times New Roman"/>
                <a:cs typeface="Times New Roman"/>
              </a:rPr>
              <a:t>the  table. </a:t>
            </a:r>
            <a:r>
              <a:rPr dirty="0" sz="1200" spc="-5">
                <a:latin typeface="Times New Roman"/>
                <a:cs typeface="Times New Roman"/>
              </a:rPr>
              <a:t>Confirm </a:t>
            </a:r>
            <a:r>
              <a:rPr dirty="0" sz="1200">
                <a:latin typeface="Times New Roman"/>
                <a:cs typeface="Times New Roman"/>
              </a:rPr>
              <a:t>that the </a:t>
            </a:r>
            <a:r>
              <a:rPr dirty="0" sz="1200" spc="-5">
                <a:latin typeface="Times New Roman"/>
                <a:cs typeface="Times New Roman"/>
              </a:rPr>
              <a:t>table </a:t>
            </a:r>
            <a:r>
              <a:rPr dirty="0" sz="1200">
                <a:latin typeface="Times New Roman"/>
                <a:cs typeface="Times New Roman"/>
              </a:rPr>
              <a:t>is</a:t>
            </a:r>
            <a:r>
              <a:rPr dirty="0" sz="1200" spc="-25">
                <a:latin typeface="Times New Roman"/>
                <a:cs typeface="Times New Roman"/>
              </a:rPr>
              <a:t> </a:t>
            </a:r>
            <a:r>
              <a:rPr dirty="0" sz="1200" spc="-5">
                <a:latin typeface="Times New Roman"/>
                <a:cs typeface="Times New Roman"/>
              </a:rPr>
              <a:t>created.</a:t>
            </a:r>
            <a:endParaRPr sz="1200">
              <a:latin typeface="Times New Roman"/>
              <a:cs typeface="Times New Roman"/>
            </a:endParaRPr>
          </a:p>
        </p:txBody>
      </p:sp>
      <p:sp>
        <p:nvSpPr>
          <p:cNvPr id="7" name="object 7"/>
          <p:cNvSpPr txBox="1"/>
          <p:nvPr/>
        </p:nvSpPr>
        <p:spPr>
          <a:xfrm>
            <a:off x="838962" y="4539234"/>
            <a:ext cx="6323330" cy="1462405"/>
          </a:xfrm>
          <a:prstGeom prst="rect">
            <a:avLst/>
          </a:prstGeom>
          <a:ln w="12191">
            <a:solidFill>
              <a:srgbClr val="000000"/>
            </a:solidFill>
          </a:ln>
        </p:spPr>
        <p:txBody>
          <a:bodyPr wrap="square" lIns="0" tIns="0" rIns="0" bIns="0" rtlCol="0" vert="horz">
            <a:spAutoFit/>
          </a:bodyPr>
          <a:lstStyle/>
          <a:p>
            <a:pPr algn="just" marL="74930">
              <a:lnSpc>
                <a:spcPts val="1280"/>
              </a:lnSpc>
            </a:pPr>
            <a:r>
              <a:rPr dirty="0" sz="1100" spc="-5">
                <a:latin typeface="Courier New"/>
                <a:cs typeface="Courier New"/>
              </a:rPr>
              <a:t>CREATE TABLE</a:t>
            </a:r>
            <a:r>
              <a:rPr dirty="0" sz="1100" spc="5">
                <a:latin typeface="Courier New"/>
                <a:cs typeface="Courier New"/>
              </a:rPr>
              <a:t> </a:t>
            </a:r>
            <a:r>
              <a:rPr dirty="0" sz="1100" spc="-5">
                <a:latin typeface="Courier New"/>
                <a:cs typeface="Courier New"/>
              </a:rPr>
              <a:t>emp</a:t>
            </a:r>
            <a:endParaRPr sz="1100">
              <a:latin typeface="Courier New"/>
              <a:cs typeface="Courier New"/>
            </a:endParaRPr>
          </a:p>
          <a:p>
            <a:pPr algn="just" marL="242570">
              <a:lnSpc>
                <a:spcPts val="1240"/>
              </a:lnSpc>
              <a:tabLst>
                <a:tab pos="1416050" algn="l"/>
              </a:tabLst>
            </a:pPr>
            <a:r>
              <a:rPr dirty="0" sz="1100" spc="-5">
                <a:latin typeface="Courier New"/>
                <a:cs typeface="Courier New"/>
              </a:rPr>
              <a:t>(id	NUMBER(7),</a:t>
            </a:r>
            <a:endParaRPr sz="1100">
              <a:latin typeface="Courier New"/>
              <a:cs typeface="Courier New"/>
            </a:endParaRPr>
          </a:p>
          <a:p>
            <a:pPr algn="just" marL="326390" marR="3724910">
              <a:lnSpc>
                <a:spcPts val="1250"/>
              </a:lnSpc>
              <a:spcBef>
                <a:spcPts val="60"/>
              </a:spcBef>
            </a:pPr>
            <a:r>
              <a:rPr dirty="0" sz="1100" spc="-5">
                <a:latin typeface="Courier New"/>
                <a:cs typeface="Courier New"/>
              </a:rPr>
              <a:t>last_name VARCHAR2(25),  first_name VARCHAR2(25),  dept_id</a:t>
            </a:r>
            <a:r>
              <a:rPr dirty="0" sz="1100">
                <a:latin typeface="Courier New"/>
                <a:cs typeface="Courier New"/>
              </a:rPr>
              <a:t> </a:t>
            </a:r>
            <a:r>
              <a:rPr dirty="0" sz="1100" spc="-5">
                <a:latin typeface="Courier New"/>
                <a:cs typeface="Courier New"/>
              </a:rPr>
              <a:t>NUMBER(7)</a:t>
            </a:r>
            <a:endParaRPr sz="1100">
              <a:latin typeface="Courier New"/>
              <a:cs typeface="Courier New"/>
            </a:endParaRPr>
          </a:p>
          <a:p>
            <a:pPr algn="just" marL="494030">
              <a:lnSpc>
                <a:spcPts val="1170"/>
              </a:lnSpc>
            </a:pPr>
            <a:r>
              <a:rPr dirty="0" sz="1100" spc="-5">
                <a:latin typeface="Courier New"/>
                <a:cs typeface="Courier New"/>
              </a:rPr>
              <a:t>CONSTRAINT emp_dept_id_FK REFERENCES dept</a:t>
            </a:r>
            <a:r>
              <a:rPr dirty="0" sz="1100" spc="20">
                <a:latin typeface="Courier New"/>
                <a:cs typeface="Courier New"/>
              </a:rPr>
              <a:t> </a:t>
            </a:r>
            <a:r>
              <a:rPr dirty="0" sz="1100" spc="-5">
                <a:latin typeface="Courier New"/>
                <a:cs typeface="Courier New"/>
              </a:rPr>
              <a:t>(id)</a:t>
            </a:r>
            <a:endParaRPr sz="1100">
              <a:latin typeface="Courier New"/>
              <a:cs typeface="Courier New"/>
            </a:endParaRPr>
          </a:p>
          <a:p>
            <a:pPr marL="326390">
              <a:lnSpc>
                <a:spcPts val="1285"/>
              </a:lnSpc>
            </a:pPr>
            <a:r>
              <a:rPr dirty="0" sz="1100" spc="-5">
                <a:latin typeface="Courier New"/>
                <a:cs typeface="Courier New"/>
              </a:rPr>
              <a:t>);</a:t>
            </a:r>
            <a:endParaRPr sz="1100">
              <a:latin typeface="Courier New"/>
              <a:cs typeface="Courier New"/>
            </a:endParaRPr>
          </a:p>
          <a:p>
            <a:pPr>
              <a:lnSpc>
                <a:spcPct val="100000"/>
              </a:lnSpc>
              <a:spcBef>
                <a:spcPts val="50"/>
              </a:spcBef>
            </a:pPr>
            <a:endParaRPr sz="1000">
              <a:latin typeface="Courier New"/>
              <a:cs typeface="Courier New"/>
            </a:endParaRPr>
          </a:p>
          <a:p>
            <a:pPr algn="just" marL="74930">
              <a:lnSpc>
                <a:spcPct val="100000"/>
              </a:lnSpc>
            </a:pPr>
            <a:r>
              <a:rPr dirty="0" sz="1100" spc="-5">
                <a:latin typeface="Courier New"/>
                <a:cs typeface="Courier New"/>
              </a:rPr>
              <a:t>DESCRIBE emp</a:t>
            </a:r>
            <a:endParaRPr sz="1100">
              <a:latin typeface="Courier New"/>
              <a:cs typeface="Courier New"/>
            </a:endParaRPr>
          </a:p>
        </p:txBody>
      </p:sp>
      <p:sp>
        <p:nvSpPr>
          <p:cNvPr id="8" name="object 8"/>
          <p:cNvSpPr txBox="1"/>
          <p:nvPr/>
        </p:nvSpPr>
        <p:spPr>
          <a:xfrm>
            <a:off x="901700" y="6140450"/>
            <a:ext cx="5961380" cy="773430"/>
          </a:xfrm>
          <a:prstGeom prst="rect">
            <a:avLst/>
          </a:prstGeom>
        </p:spPr>
        <p:txBody>
          <a:bodyPr wrap="square" lIns="0" tIns="6985" rIns="0" bIns="0" rtlCol="0" vert="horz">
            <a:spAutoFit/>
          </a:bodyPr>
          <a:lstStyle/>
          <a:p>
            <a:pPr marL="241300" marR="5080" indent="-228600">
              <a:lnSpc>
                <a:spcPct val="102899"/>
              </a:lnSpc>
              <a:spcBef>
                <a:spcPts val="55"/>
              </a:spcBef>
            </a:pPr>
            <a:r>
              <a:rPr dirty="0" sz="1200">
                <a:latin typeface="Times New Roman"/>
                <a:cs typeface="Times New Roman"/>
              </a:rPr>
              <a:t>4. Create the </a:t>
            </a:r>
            <a:r>
              <a:rPr dirty="0" sz="1200" spc="-5">
                <a:latin typeface="Courier New"/>
                <a:cs typeface="Courier New"/>
              </a:rPr>
              <a:t>EMPLOYEES2 </a:t>
            </a:r>
            <a:r>
              <a:rPr dirty="0" sz="1200">
                <a:latin typeface="Times New Roman"/>
                <a:cs typeface="Times New Roman"/>
              </a:rPr>
              <a:t>table based on the structure of the </a:t>
            </a:r>
            <a:r>
              <a:rPr dirty="0" sz="1200" spc="-5">
                <a:latin typeface="Courier New"/>
                <a:cs typeface="Courier New"/>
              </a:rPr>
              <a:t>EMPLOYEES</a:t>
            </a:r>
            <a:r>
              <a:rPr dirty="0" sz="1200" spc="-630">
                <a:latin typeface="Courier New"/>
                <a:cs typeface="Courier New"/>
              </a:rPr>
              <a:t> </a:t>
            </a:r>
            <a:r>
              <a:rPr dirty="0" sz="1200">
                <a:latin typeface="Times New Roman"/>
                <a:cs typeface="Times New Roman"/>
              </a:rPr>
              <a:t>table. Include only  the </a:t>
            </a:r>
            <a:r>
              <a:rPr dirty="0" sz="1200" spc="-5">
                <a:latin typeface="Courier New"/>
                <a:cs typeface="Courier New"/>
              </a:rPr>
              <a:t>EMPLOYEE_ID</a:t>
            </a:r>
            <a:r>
              <a:rPr dirty="0" sz="1200" spc="-5">
                <a:latin typeface="Times New Roman"/>
                <a:cs typeface="Times New Roman"/>
              </a:rPr>
              <a:t>, </a:t>
            </a:r>
            <a:r>
              <a:rPr dirty="0" sz="1200" spc="-5">
                <a:latin typeface="Courier New"/>
                <a:cs typeface="Courier New"/>
              </a:rPr>
              <a:t>FIRST_NAME</a:t>
            </a:r>
            <a:r>
              <a:rPr dirty="0" sz="1200" spc="-5">
                <a:latin typeface="Times New Roman"/>
                <a:cs typeface="Times New Roman"/>
              </a:rPr>
              <a:t>, </a:t>
            </a:r>
            <a:r>
              <a:rPr dirty="0" sz="1200" spc="-5">
                <a:latin typeface="Courier New"/>
                <a:cs typeface="Courier New"/>
              </a:rPr>
              <a:t>LAST_NAME</a:t>
            </a:r>
            <a:r>
              <a:rPr dirty="0" sz="1200" spc="-5">
                <a:latin typeface="Times New Roman"/>
                <a:cs typeface="Times New Roman"/>
              </a:rPr>
              <a:t>, </a:t>
            </a:r>
            <a:r>
              <a:rPr dirty="0" sz="1200" spc="-5">
                <a:latin typeface="Courier New"/>
                <a:cs typeface="Courier New"/>
              </a:rPr>
              <a:t>SALARY</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DEPARTMENT_ID  </a:t>
            </a:r>
            <a:r>
              <a:rPr dirty="0" sz="1200" spc="-5">
                <a:latin typeface="Times New Roman"/>
                <a:cs typeface="Times New Roman"/>
              </a:rPr>
              <a:t>columns. Name </a:t>
            </a:r>
            <a:r>
              <a:rPr dirty="0" sz="1200">
                <a:latin typeface="Times New Roman"/>
                <a:cs typeface="Times New Roman"/>
              </a:rPr>
              <a:t>the columns in your new table </a:t>
            </a:r>
            <a:r>
              <a:rPr dirty="0" sz="1200" spc="-5">
                <a:latin typeface="Courier New"/>
                <a:cs typeface="Courier New"/>
              </a:rPr>
              <a:t>ID</a:t>
            </a:r>
            <a:r>
              <a:rPr dirty="0" sz="1200" spc="-5">
                <a:latin typeface="Times New Roman"/>
                <a:cs typeface="Times New Roman"/>
              </a:rPr>
              <a:t>, </a:t>
            </a:r>
            <a:r>
              <a:rPr dirty="0" sz="1200" spc="-5">
                <a:latin typeface="Courier New"/>
                <a:cs typeface="Courier New"/>
              </a:rPr>
              <a:t>FIRST_NAME</a:t>
            </a:r>
            <a:r>
              <a:rPr dirty="0" sz="1200" spc="-5">
                <a:latin typeface="Times New Roman"/>
                <a:cs typeface="Times New Roman"/>
              </a:rPr>
              <a:t>, </a:t>
            </a:r>
            <a:r>
              <a:rPr dirty="0" sz="1200" spc="-5">
                <a:latin typeface="Courier New"/>
                <a:cs typeface="Courier New"/>
              </a:rPr>
              <a:t>LAST_NAME</a:t>
            </a:r>
            <a:r>
              <a:rPr dirty="0" sz="1200" spc="-5">
                <a:latin typeface="Times New Roman"/>
                <a:cs typeface="Times New Roman"/>
              </a:rPr>
              <a:t>, </a:t>
            </a:r>
            <a:r>
              <a:rPr dirty="0" sz="1200" spc="-5">
                <a:latin typeface="Courier New"/>
                <a:cs typeface="Courier New"/>
              </a:rPr>
              <a:t>SALARY</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DEPT_ID</a:t>
            </a:r>
            <a:r>
              <a:rPr dirty="0" sz="1200" spc="-5">
                <a:latin typeface="Times New Roman"/>
                <a:cs typeface="Times New Roman"/>
              </a:rPr>
              <a:t>,</a:t>
            </a:r>
            <a:r>
              <a:rPr dirty="0" sz="1200" spc="-10">
                <a:latin typeface="Times New Roman"/>
                <a:cs typeface="Times New Roman"/>
              </a:rPr>
              <a:t> </a:t>
            </a:r>
            <a:r>
              <a:rPr dirty="0" sz="1200">
                <a:latin typeface="Times New Roman"/>
                <a:cs typeface="Times New Roman"/>
              </a:rPr>
              <a:t>respectively.</a:t>
            </a:r>
            <a:endParaRPr sz="1200">
              <a:latin typeface="Times New Roman"/>
              <a:cs typeface="Times New Roman"/>
            </a:endParaRPr>
          </a:p>
        </p:txBody>
      </p:sp>
      <p:sp>
        <p:nvSpPr>
          <p:cNvPr id="9" name="object 9"/>
          <p:cNvSpPr txBox="1"/>
          <p:nvPr/>
        </p:nvSpPr>
        <p:spPr>
          <a:xfrm>
            <a:off x="838962" y="6995159"/>
            <a:ext cx="6323330" cy="671830"/>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TABLE employees2</a:t>
            </a:r>
            <a:r>
              <a:rPr dirty="0" sz="1100" spc="5">
                <a:latin typeface="Courier New"/>
                <a:cs typeface="Courier New"/>
              </a:rPr>
              <a:t> </a:t>
            </a:r>
            <a:r>
              <a:rPr dirty="0" sz="1100" spc="-5">
                <a:latin typeface="Courier New"/>
                <a:cs typeface="Courier New"/>
              </a:rPr>
              <a:t>AS</a:t>
            </a:r>
            <a:endParaRPr sz="1100">
              <a:latin typeface="Courier New"/>
              <a:cs typeface="Courier New"/>
            </a:endParaRPr>
          </a:p>
          <a:p>
            <a:pPr marL="913130" marR="1545590" indent="-671195">
              <a:lnSpc>
                <a:spcPts val="1240"/>
              </a:lnSpc>
              <a:spcBef>
                <a:spcPts val="65"/>
              </a:spcBef>
              <a:tabLst>
                <a:tab pos="913130" algn="l"/>
              </a:tabLst>
            </a:pPr>
            <a:r>
              <a:rPr dirty="0" sz="1100" spc="-5">
                <a:latin typeface="Courier New"/>
                <a:cs typeface="Courier New"/>
              </a:rPr>
              <a:t>SELECT	employee_id id, first_name, last_name, salary,  department_id dept_id</a:t>
            </a:r>
            <a:endParaRPr sz="1100">
              <a:latin typeface="Courier New"/>
              <a:cs typeface="Courier New"/>
            </a:endParaRPr>
          </a:p>
          <a:p>
            <a:pPr marL="242570">
              <a:lnSpc>
                <a:spcPts val="1235"/>
              </a:lnSpc>
              <a:tabLst>
                <a:tab pos="913130" algn="l"/>
              </a:tabLst>
            </a:pPr>
            <a:r>
              <a:rPr dirty="0" sz="1100" spc="-5">
                <a:latin typeface="Courier New"/>
                <a:cs typeface="Courier New"/>
              </a:rPr>
              <a:t>FROM	employees;</a:t>
            </a:r>
            <a:endParaRPr sz="1100">
              <a:latin typeface="Courier New"/>
              <a:cs typeface="Courier New"/>
            </a:endParaRPr>
          </a:p>
        </p:txBody>
      </p:sp>
      <p:sp>
        <p:nvSpPr>
          <p:cNvPr id="10" name="object 10"/>
          <p:cNvSpPr txBox="1"/>
          <p:nvPr/>
        </p:nvSpPr>
        <p:spPr>
          <a:xfrm>
            <a:off x="901700" y="7805419"/>
            <a:ext cx="147764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5. Drop the </a:t>
            </a:r>
            <a:r>
              <a:rPr dirty="0" sz="1200" spc="-5">
                <a:latin typeface="Courier New"/>
                <a:cs typeface="Courier New"/>
              </a:rPr>
              <a:t>EMP</a:t>
            </a:r>
            <a:r>
              <a:rPr dirty="0" sz="1200" spc="-515">
                <a:latin typeface="Courier New"/>
                <a:cs typeface="Courier New"/>
              </a:rPr>
              <a:t> </a:t>
            </a:r>
            <a:r>
              <a:rPr dirty="0" sz="1200">
                <a:latin typeface="Times New Roman"/>
                <a:cs typeface="Times New Roman"/>
              </a:rPr>
              <a:t>table.</a:t>
            </a:r>
            <a:endParaRPr sz="1200">
              <a:latin typeface="Times New Roman"/>
              <a:cs typeface="Times New Roman"/>
            </a:endParaRPr>
          </a:p>
        </p:txBody>
      </p:sp>
      <p:sp>
        <p:nvSpPr>
          <p:cNvPr id="11" name="object 11"/>
          <p:cNvSpPr txBox="1"/>
          <p:nvPr/>
        </p:nvSpPr>
        <p:spPr>
          <a:xfrm>
            <a:off x="838962" y="8095488"/>
            <a:ext cx="6323330" cy="196850"/>
          </a:xfrm>
          <a:prstGeom prst="rect">
            <a:avLst/>
          </a:prstGeom>
          <a:ln w="12191">
            <a:solidFill>
              <a:srgbClr val="000000"/>
            </a:solidFill>
          </a:ln>
        </p:spPr>
        <p:txBody>
          <a:bodyPr wrap="square" lIns="0" tIns="635" rIns="0" bIns="0" rtlCol="0" vert="horz">
            <a:spAutoFit/>
          </a:bodyPr>
          <a:lstStyle/>
          <a:p>
            <a:pPr marL="74930">
              <a:lnSpc>
                <a:spcPct val="100000"/>
              </a:lnSpc>
              <a:spcBef>
                <a:spcPts val="5"/>
              </a:spcBef>
            </a:pPr>
            <a:r>
              <a:rPr dirty="0" sz="1100" spc="-5">
                <a:latin typeface="Courier New"/>
                <a:cs typeface="Courier New"/>
              </a:rPr>
              <a:t>DROP TABLE</a:t>
            </a:r>
            <a:r>
              <a:rPr dirty="0" sz="1100">
                <a:latin typeface="Courier New"/>
                <a:cs typeface="Courier New"/>
              </a:rPr>
              <a:t> </a:t>
            </a:r>
            <a:r>
              <a:rPr dirty="0" sz="1100" spc="-5">
                <a:latin typeface="Courier New"/>
                <a:cs typeface="Courier New"/>
              </a:rPr>
              <a:t>emp;</a:t>
            </a:r>
            <a:endParaRPr sz="11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7</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90895" cy="1278890"/>
          </a:xfrm>
          <a:prstGeom prst="rect">
            <a:avLst/>
          </a:prstGeom>
        </p:spPr>
        <p:txBody>
          <a:bodyPr wrap="square" lIns="0" tIns="12700" rIns="0" bIns="0" rtlCol="0" vert="horz">
            <a:spAutoFit/>
          </a:bodyPr>
          <a:lstStyle/>
          <a:p>
            <a:pPr marL="12700">
              <a:lnSpc>
                <a:spcPts val="1410"/>
              </a:lnSpc>
              <a:spcBef>
                <a:spcPts val="100"/>
              </a:spcBef>
            </a:pPr>
            <a:r>
              <a:rPr dirty="0" sz="1200" spc="-5" b="1">
                <a:latin typeface="Arial"/>
                <a:cs typeface="Arial"/>
              </a:rPr>
              <a:t>Practice 10:</a:t>
            </a:r>
            <a:r>
              <a:rPr dirty="0" sz="1200" b="1">
                <a:latin typeface="Arial"/>
                <a:cs typeface="Arial"/>
              </a:rPr>
              <a:t> </a:t>
            </a:r>
            <a:r>
              <a:rPr dirty="0" sz="1200" spc="-5" b="1">
                <a:latin typeface="Arial"/>
                <a:cs typeface="Arial"/>
              </a:rPr>
              <a:t>Solutions</a:t>
            </a:r>
            <a:endParaRPr sz="1200">
              <a:latin typeface="Arial"/>
              <a:cs typeface="Arial"/>
            </a:endParaRPr>
          </a:p>
          <a:p>
            <a:pPr marL="12700">
              <a:lnSpc>
                <a:spcPts val="1410"/>
              </a:lnSpc>
            </a:pPr>
            <a:r>
              <a:rPr dirty="0" sz="1200" spc="-5" b="1">
                <a:latin typeface="Arial"/>
                <a:cs typeface="Arial"/>
              </a:rPr>
              <a:t>Part </a:t>
            </a:r>
            <a:r>
              <a:rPr dirty="0" sz="1200" b="1">
                <a:latin typeface="Arial"/>
                <a:cs typeface="Arial"/>
              </a:rPr>
              <a:t>1</a:t>
            </a:r>
            <a:endParaRPr sz="1200">
              <a:latin typeface="Arial"/>
              <a:cs typeface="Arial"/>
            </a:endParaRPr>
          </a:p>
          <a:p>
            <a:pPr marL="240665" marR="5080" indent="-228600">
              <a:lnSpc>
                <a:spcPct val="102800"/>
              </a:lnSpc>
              <a:spcBef>
                <a:spcPts val="1130"/>
              </a:spcBef>
            </a:pPr>
            <a:r>
              <a:rPr dirty="0" sz="1200">
                <a:latin typeface="Times New Roman"/>
                <a:cs typeface="Times New Roman"/>
              </a:rPr>
              <a:t>1. The staff in the HR </a:t>
            </a:r>
            <a:r>
              <a:rPr dirty="0" sz="1200" spc="-5">
                <a:latin typeface="Times New Roman"/>
                <a:cs typeface="Times New Roman"/>
              </a:rPr>
              <a:t>department </a:t>
            </a:r>
            <a:r>
              <a:rPr dirty="0" sz="1200">
                <a:latin typeface="Times New Roman"/>
                <a:cs typeface="Times New Roman"/>
              </a:rPr>
              <a:t>wants to hide </a:t>
            </a:r>
            <a:r>
              <a:rPr dirty="0" sz="1200" spc="-5">
                <a:latin typeface="Times New Roman"/>
                <a:cs typeface="Times New Roman"/>
              </a:rPr>
              <a:t>some </a:t>
            </a:r>
            <a:r>
              <a:rPr dirty="0" sz="1200">
                <a:latin typeface="Times New Roman"/>
                <a:cs typeface="Times New Roman"/>
              </a:rPr>
              <a:t>of the data in the </a:t>
            </a:r>
            <a:r>
              <a:rPr dirty="0" sz="1200" spc="-5">
                <a:latin typeface="Courier New"/>
                <a:cs typeface="Courier New"/>
              </a:rPr>
              <a:t>EMPLOYEES </a:t>
            </a:r>
            <a:r>
              <a:rPr dirty="0" sz="1200">
                <a:latin typeface="Times New Roman"/>
                <a:cs typeface="Times New Roman"/>
              </a:rPr>
              <a:t>table.  They </a:t>
            </a:r>
            <a:r>
              <a:rPr dirty="0" sz="1200" spc="-5">
                <a:latin typeface="Times New Roman"/>
                <a:cs typeface="Times New Roman"/>
              </a:rPr>
              <a:t>want </a:t>
            </a:r>
            <a:r>
              <a:rPr dirty="0" sz="1200">
                <a:latin typeface="Times New Roman"/>
                <a:cs typeface="Times New Roman"/>
              </a:rPr>
              <a:t>a </a:t>
            </a:r>
            <a:r>
              <a:rPr dirty="0" sz="1200" spc="-5">
                <a:latin typeface="Times New Roman"/>
                <a:cs typeface="Times New Roman"/>
              </a:rPr>
              <a:t>view </a:t>
            </a:r>
            <a:r>
              <a:rPr dirty="0" sz="1200">
                <a:latin typeface="Times New Roman"/>
                <a:cs typeface="Times New Roman"/>
              </a:rPr>
              <a:t>called </a:t>
            </a:r>
            <a:r>
              <a:rPr dirty="0" sz="1200" spc="-5">
                <a:latin typeface="Courier New"/>
                <a:cs typeface="Courier New"/>
              </a:rPr>
              <a:t>EMPLOYEES_VU </a:t>
            </a:r>
            <a:r>
              <a:rPr dirty="0" sz="1200">
                <a:latin typeface="Times New Roman"/>
                <a:cs typeface="Times New Roman"/>
              </a:rPr>
              <a:t>based on the </a:t>
            </a:r>
            <a:r>
              <a:rPr dirty="0" sz="1200" spc="-5">
                <a:latin typeface="Times New Roman"/>
                <a:cs typeface="Times New Roman"/>
              </a:rPr>
              <a:t>employee numbers, employee </a:t>
            </a:r>
            <a:r>
              <a:rPr dirty="0" sz="1200">
                <a:latin typeface="Times New Roman"/>
                <a:cs typeface="Times New Roman"/>
              </a:rPr>
              <a:t>last  </a:t>
            </a:r>
            <a:r>
              <a:rPr dirty="0" sz="1200" spc="-5">
                <a:latin typeface="Times New Roman"/>
                <a:cs typeface="Times New Roman"/>
              </a:rPr>
              <a:t>names, </a:t>
            </a:r>
            <a:r>
              <a:rPr dirty="0" sz="1200">
                <a:latin typeface="Times New Roman"/>
                <a:cs typeface="Times New Roman"/>
              </a:rPr>
              <a:t>and </a:t>
            </a:r>
            <a:r>
              <a:rPr dirty="0" sz="1200" spc="-5">
                <a:latin typeface="Times New Roman"/>
                <a:cs typeface="Times New Roman"/>
              </a:rPr>
              <a:t>department numbers </a:t>
            </a:r>
            <a:r>
              <a:rPr dirty="0" sz="1200">
                <a:latin typeface="Times New Roman"/>
                <a:cs typeface="Times New Roman"/>
              </a:rPr>
              <a:t>from the </a:t>
            </a:r>
            <a:r>
              <a:rPr dirty="0" sz="1200" spc="-5">
                <a:latin typeface="Courier New"/>
                <a:cs typeface="Courier New"/>
              </a:rPr>
              <a:t>EMPLOYEES</a:t>
            </a:r>
            <a:r>
              <a:rPr dirty="0" sz="1200" spc="-385">
                <a:latin typeface="Courier New"/>
                <a:cs typeface="Courier New"/>
              </a:rPr>
              <a:t> </a:t>
            </a:r>
            <a:r>
              <a:rPr dirty="0" sz="1200">
                <a:latin typeface="Times New Roman"/>
                <a:cs typeface="Times New Roman"/>
              </a:rPr>
              <a:t>table. They </a:t>
            </a:r>
            <a:r>
              <a:rPr dirty="0" sz="1200" spc="-5">
                <a:latin typeface="Times New Roman"/>
                <a:cs typeface="Times New Roman"/>
              </a:rPr>
              <a:t>want </a:t>
            </a:r>
            <a:r>
              <a:rPr dirty="0" sz="1200">
                <a:latin typeface="Times New Roman"/>
                <a:cs typeface="Times New Roman"/>
              </a:rPr>
              <a:t>the heading for the  </a:t>
            </a:r>
            <a:r>
              <a:rPr dirty="0" sz="1200" spc="-5">
                <a:latin typeface="Times New Roman"/>
                <a:cs typeface="Times New Roman"/>
              </a:rPr>
              <a:t>employee name </a:t>
            </a:r>
            <a:r>
              <a:rPr dirty="0" sz="1200">
                <a:latin typeface="Times New Roman"/>
                <a:cs typeface="Times New Roman"/>
              </a:rPr>
              <a:t>to be</a:t>
            </a:r>
            <a:r>
              <a:rPr dirty="0" sz="1200" spc="5">
                <a:latin typeface="Times New Roman"/>
                <a:cs typeface="Times New Roman"/>
              </a:rPr>
              <a:t> </a:t>
            </a:r>
            <a:r>
              <a:rPr dirty="0" sz="1200" spc="-5">
                <a:latin typeface="Courier New"/>
                <a:cs typeface="Courier New"/>
              </a:rPr>
              <a:t>EMPLOYEE</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2" y="2175509"/>
            <a:ext cx="6323330" cy="513715"/>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CREATE OR REPLACE VIEW employees_vu</a:t>
            </a:r>
            <a:r>
              <a:rPr dirty="0" sz="1100" spc="20">
                <a:latin typeface="Courier New"/>
                <a:cs typeface="Courier New"/>
              </a:rPr>
              <a:t> </a:t>
            </a:r>
            <a:r>
              <a:rPr dirty="0" sz="1100" spc="-5">
                <a:latin typeface="Courier New"/>
                <a:cs typeface="Courier New"/>
              </a:rPr>
              <a:t>AS</a:t>
            </a:r>
            <a:endParaRPr sz="1100">
              <a:latin typeface="Courier New"/>
              <a:cs typeface="Courier New"/>
            </a:endParaRPr>
          </a:p>
          <a:p>
            <a:pPr marL="410209" marR="1461770">
              <a:lnSpc>
                <a:spcPts val="1260"/>
              </a:lnSpc>
              <a:spcBef>
                <a:spcPts val="50"/>
              </a:spcBef>
            </a:pPr>
            <a:r>
              <a:rPr dirty="0" sz="1100" spc="-5">
                <a:latin typeface="Courier New"/>
                <a:cs typeface="Courier New"/>
              </a:rPr>
              <a:t>SELECT employee_id, last_name employee, department_id  FROM employees;</a:t>
            </a:r>
            <a:endParaRPr sz="1100">
              <a:latin typeface="Courier New"/>
              <a:cs typeface="Courier New"/>
            </a:endParaRPr>
          </a:p>
        </p:txBody>
      </p:sp>
      <p:sp>
        <p:nvSpPr>
          <p:cNvPr id="4" name="object 4"/>
          <p:cNvSpPr txBox="1"/>
          <p:nvPr/>
        </p:nvSpPr>
        <p:spPr>
          <a:xfrm>
            <a:off x="901700" y="2828035"/>
            <a:ext cx="522414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2. Confirm that the view works. </a:t>
            </a:r>
            <a:r>
              <a:rPr dirty="0" sz="1200" spc="-5">
                <a:latin typeface="Times New Roman"/>
                <a:cs typeface="Times New Roman"/>
              </a:rPr>
              <a:t>Display </a:t>
            </a:r>
            <a:r>
              <a:rPr dirty="0" sz="1200">
                <a:latin typeface="Times New Roman"/>
                <a:cs typeface="Times New Roman"/>
              </a:rPr>
              <a:t>the contents of the </a:t>
            </a:r>
            <a:r>
              <a:rPr dirty="0" sz="1200" spc="-5">
                <a:latin typeface="Courier New"/>
                <a:cs typeface="Courier New"/>
              </a:rPr>
              <a:t>EMPLOYEES_VU</a:t>
            </a:r>
            <a:r>
              <a:rPr dirty="0" sz="1200" spc="-530">
                <a:latin typeface="Courier New"/>
                <a:cs typeface="Courier New"/>
              </a:rPr>
              <a:t> </a:t>
            </a:r>
            <a:r>
              <a:rPr dirty="0" sz="1200">
                <a:latin typeface="Times New Roman"/>
                <a:cs typeface="Times New Roman"/>
              </a:rPr>
              <a:t>view.</a:t>
            </a:r>
            <a:endParaRPr sz="1200">
              <a:latin typeface="Times New Roman"/>
              <a:cs typeface="Times New Roman"/>
            </a:endParaRPr>
          </a:p>
        </p:txBody>
      </p:sp>
      <p:sp>
        <p:nvSpPr>
          <p:cNvPr id="5" name="object 5"/>
          <p:cNvSpPr txBox="1"/>
          <p:nvPr/>
        </p:nvSpPr>
        <p:spPr>
          <a:xfrm>
            <a:off x="838962" y="3118103"/>
            <a:ext cx="6323330" cy="355600"/>
          </a:xfrm>
          <a:prstGeom prst="rect">
            <a:avLst/>
          </a:prstGeom>
          <a:ln w="12191">
            <a:solidFill>
              <a:srgbClr val="000000"/>
            </a:solidFill>
          </a:ln>
        </p:spPr>
        <p:txBody>
          <a:bodyPr wrap="square" lIns="0" tIns="0" rIns="0" bIns="0" rtlCol="0" vert="horz">
            <a:spAutoFit/>
          </a:bodyPr>
          <a:lstStyle/>
          <a:p>
            <a:pPr marL="74930">
              <a:lnSpc>
                <a:spcPts val="1285"/>
              </a:lnSpc>
              <a:tabLst>
                <a:tab pos="829310" algn="l"/>
              </a:tabLst>
            </a:pPr>
            <a:r>
              <a:rPr dirty="0" sz="1100" spc="-5">
                <a:latin typeface="Courier New"/>
                <a:cs typeface="Courier New"/>
              </a:rPr>
              <a:t>SELECT	*</a:t>
            </a:r>
            <a:endParaRPr sz="1100">
              <a:latin typeface="Courier New"/>
              <a:cs typeface="Courier New"/>
            </a:endParaRPr>
          </a:p>
          <a:p>
            <a:pPr marL="74930">
              <a:lnSpc>
                <a:spcPts val="1285"/>
              </a:lnSpc>
              <a:tabLst>
                <a:tab pos="829310" algn="l"/>
              </a:tabLst>
            </a:pPr>
            <a:r>
              <a:rPr dirty="0" sz="1100" spc="-5">
                <a:latin typeface="Courier New"/>
                <a:cs typeface="Courier New"/>
              </a:rPr>
              <a:t>FROM	employees_vu;</a:t>
            </a:r>
            <a:endParaRPr sz="1100">
              <a:latin typeface="Courier New"/>
              <a:cs typeface="Courier New"/>
            </a:endParaRPr>
          </a:p>
        </p:txBody>
      </p:sp>
      <p:sp>
        <p:nvSpPr>
          <p:cNvPr id="6" name="object 6"/>
          <p:cNvSpPr txBox="1"/>
          <p:nvPr/>
        </p:nvSpPr>
        <p:spPr>
          <a:xfrm>
            <a:off x="901700" y="3612134"/>
            <a:ext cx="5525770" cy="390525"/>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3. </a:t>
            </a:r>
            <a:r>
              <a:rPr dirty="0" sz="1200" spc="-5">
                <a:latin typeface="Times New Roman"/>
                <a:cs typeface="Times New Roman"/>
              </a:rPr>
              <a:t>Using </a:t>
            </a:r>
            <a:r>
              <a:rPr dirty="0" sz="1200">
                <a:latin typeface="Times New Roman"/>
                <a:cs typeface="Times New Roman"/>
              </a:rPr>
              <a:t>your </a:t>
            </a:r>
            <a:r>
              <a:rPr dirty="0" sz="1200" spc="-5">
                <a:latin typeface="Courier New"/>
                <a:cs typeface="Courier New"/>
              </a:rPr>
              <a:t>EMPLOYEES_VU</a:t>
            </a:r>
            <a:r>
              <a:rPr dirty="0" sz="1200" spc="-425">
                <a:latin typeface="Courier New"/>
                <a:cs typeface="Courier New"/>
              </a:rPr>
              <a:t> </a:t>
            </a:r>
            <a:r>
              <a:rPr dirty="0" sz="1200">
                <a:latin typeface="Times New Roman"/>
                <a:cs typeface="Times New Roman"/>
              </a:rPr>
              <a:t>view, write a query for the HR </a:t>
            </a:r>
            <a:r>
              <a:rPr dirty="0" sz="1200" spc="-5">
                <a:latin typeface="Times New Roman"/>
                <a:cs typeface="Times New Roman"/>
              </a:rPr>
              <a:t>department </a:t>
            </a:r>
            <a:r>
              <a:rPr dirty="0" sz="1200">
                <a:latin typeface="Times New Roman"/>
                <a:cs typeface="Times New Roman"/>
              </a:rPr>
              <a:t>to display all  </a:t>
            </a:r>
            <a:r>
              <a:rPr dirty="0" sz="1200" spc="-5">
                <a:latin typeface="Times New Roman"/>
                <a:cs typeface="Times New Roman"/>
              </a:rPr>
              <a:t>employee names </a:t>
            </a:r>
            <a:r>
              <a:rPr dirty="0" sz="1200">
                <a:latin typeface="Times New Roman"/>
                <a:cs typeface="Times New Roman"/>
              </a:rPr>
              <a:t>and </a:t>
            </a:r>
            <a:r>
              <a:rPr dirty="0" sz="1200" spc="-5">
                <a:latin typeface="Times New Roman"/>
                <a:cs typeface="Times New Roman"/>
              </a:rPr>
              <a:t>department</a:t>
            </a:r>
            <a:r>
              <a:rPr dirty="0" sz="1200" spc="5">
                <a:latin typeface="Times New Roman"/>
                <a:cs typeface="Times New Roman"/>
              </a:rPr>
              <a:t> </a:t>
            </a:r>
            <a:r>
              <a:rPr dirty="0" sz="1200">
                <a:latin typeface="Times New Roman"/>
                <a:cs typeface="Times New Roman"/>
              </a:rPr>
              <a:t>numbers.</a:t>
            </a:r>
            <a:endParaRPr sz="1200">
              <a:latin typeface="Times New Roman"/>
              <a:cs typeface="Times New Roman"/>
            </a:endParaRPr>
          </a:p>
        </p:txBody>
      </p:sp>
      <p:sp>
        <p:nvSpPr>
          <p:cNvPr id="7" name="object 7"/>
          <p:cNvSpPr txBox="1"/>
          <p:nvPr/>
        </p:nvSpPr>
        <p:spPr>
          <a:xfrm>
            <a:off x="838962" y="4076700"/>
            <a:ext cx="6323330" cy="355600"/>
          </a:xfrm>
          <a:prstGeom prst="rect">
            <a:avLst/>
          </a:prstGeom>
          <a:ln w="12191">
            <a:solidFill>
              <a:srgbClr val="000000"/>
            </a:solidFill>
          </a:ln>
        </p:spPr>
        <p:txBody>
          <a:bodyPr wrap="square" lIns="0" tIns="12065" rIns="0" bIns="0" rtlCol="0" vert="horz">
            <a:spAutoFit/>
          </a:bodyPr>
          <a:lstStyle/>
          <a:p>
            <a:pPr marL="74930" marR="3557270">
              <a:lnSpc>
                <a:spcPts val="1250"/>
              </a:lnSpc>
              <a:spcBef>
                <a:spcPts val="95"/>
              </a:spcBef>
              <a:tabLst>
                <a:tab pos="829310" algn="l"/>
              </a:tabLst>
            </a:pPr>
            <a:r>
              <a:rPr dirty="0" sz="1100" spc="-5">
                <a:latin typeface="Courier New"/>
                <a:cs typeface="Courier New"/>
              </a:rPr>
              <a:t>SELECT	employee, department_id  FROM	employees_vu;</a:t>
            </a:r>
            <a:endParaRPr sz="1100">
              <a:latin typeface="Courier New"/>
              <a:cs typeface="Courier New"/>
            </a:endParaRPr>
          </a:p>
        </p:txBody>
      </p:sp>
      <p:sp>
        <p:nvSpPr>
          <p:cNvPr id="8" name="object 8"/>
          <p:cNvSpPr txBox="1"/>
          <p:nvPr/>
        </p:nvSpPr>
        <p:spPr>
          <a:xfrm>
            <a:off x="901700" y="4570729"/>
            <a:ext cx="5779135" cy="930275"/>
          </a:xfrm>
          <a:prstGeom prst="rect">
            <a:avLst/>
          </a:prstGeom>
        </p:spPr>
        <p:txBody>
          <a:bodyPr wrap="square" lIns="0" tIns="15240" rIns="0" bIns="0" rtlCol="0" vert="horz">
            <a:spAutoFit/>
          </a:bodyPr>
          <a:lstStyle/>
          <a:p>
            <a:pPr marL="240665" marR="5080" indent="-228600">
              <a:lnSpc>
                <a:spcPct val="98600"/>
              </a:lnSpc>
              <a:spcBef>
                <a:spcPts val="120"/>
              </a:spcBef>
            </a:pPr>
            <a:r>
              <a:rPr dirty="0" sz="1200">
                <a:latin typeface="Times New Roman"/>
                <a:cs typeface="Times New Roman"/>
              </a:rPr>
              <a:t>4. </a:t>
            </a:r>
            <a:r>
              <a:rPr dirty="0" sz="1200" spc="-5">
                <a:latin typeface="Times New Roman"/>
                <a:cs typeface="Times New Roman"/>
              </a:rPr>
              <a:t>Department </a:t>
            </a:r>
            <a:r>
              <a:rPr dirty="0" sz="1200">
                <a:latin typeface="Times New Roman"/>
                <a:cs typeface="Times New Roman"/>
              </a:rPr>
              <a:t>50 needs access to its </a:t>
            </a:r>
            <a:r>
              <a:rPr dirty="0" sz="1200" spc="-5">
                <a:latin typeface="Times New Roman"/>
                <a:cs typeface="Times New Roman"/>
              </a:rPr>
              <a:t>employee </a:t>
            </a:r>
            <a:r>
              <a:rPr dirty="0" sz="1200">
                <a:latin typeface="Times New Roman"/>
                <a:cs typeface="Times New Roman"/>
              </a:rPr>
              <a:t>data. Create a view </a:t>
            </a:r>
            <a:r>
              <a:rPr dirty="0" sz="1200" spc="-5">
                <a:latin typeface="Times New Roman"/>
                <a:cs typeface="Times New Roman"/>
              </a:rPr>
              <a:t>named </a:t>
            </a:r>
            <a:r>
              <a:rPr dirty="0" sz="1200" spc="-5">
                <a:latin typeface="Courier New"/>
                <a:cs typeface="Courier New"/>
              </a:rPr>
              <a:t>DEPT50 </a:t>
            </a:r>
            <a:r>
              <a:rPr dirty="0" sz="1200">
                <a:latin typeface="Times New Roman"/>
                <a:cs typeface="Times New Roman"/>
              </a:rPr>
              <a:t>that  </a:t>
            </a:r>
            <a:r>
              <a:rPr dirty="0" sz="1200" spc="-5">
                <a:latin typeface="Times New Roman"/>
                <a:cs typeface="Times New Roman"/>
              </a:rPr>
              <a:t>contains </a:t>
            </a:r>
            <a:r>
              <a:rPr dirty="0" sz="1200">
                <a:latin typeface="Times New Roman"/>
                <a:cs typeface="Times New Roman"/>
              </a:rPr>
              <a:t>the </a:t>
            </a:r>
            <a:r>
              <a:rPr dirty="0" sz="1200" spc="-5">
                <a:latin typeface="Times New Roman"/>
                <a:cs typeface="Times New Roman"/>
              </a:rPr>
              <a:t>employee numbers, </a:t>
            </a:r>
            <a:r>
              <a:rPr dirty="0" sz="1200">
                <a:latin typeface="Times New Roman"/>
                <a:cs typeface="Times New Roman"/>
              </a:rPr>
              <a:t>employee last </a:t>
            </a:r>
            <a:r>
              <a:rPr dirty="0" sz="1200" spc="-5">
                <a:latin typeface="Times New Roman"/>
                <a:cs typeface="Times New Roman"/>
              </a:rPr>
              <a:t>names, </a:t>
            </a:r>
            <a:r>
              <a:rPr dirty="0" sz="1200">
                <a:latin typeface="Times New Roman"/>
                <a:cs typeface="Times New Roman"/>
              </a:rPr>
              <a:t>and </a:t>
            </a:r>
            <a:r>
              <a:rPr dirty="0" sz="1200" spc="-5">
                <a:latin typeface="Times New Roman"/>
                <a:cs typeface="Times New Roman"/>
              </a:rPr>
              <a:t>department numbers </a:t>
            </a:r>
            <a:r>
              <a:rPr dirty="0" sz="1200">
                <a:latin typeface="Times New Roman"/>
                <a:cs typeface="Times New Roman"/>
              </a:rPr>
              <a:t>for all  </a:t>
            </a:r>
            <a:r>
              <a:rPr dirty="0" sz="1200" spc="-5">
                <a:latin typeface="Times New Roman"/>
                <a:cs typeface="Times New Roman"/>
              </a:rPr>
              <a:t>employees </a:t>
            </a:r>
            <a:r>
              <a:rPr dirty="0" sz="1200">
                <a:latin typeface="Times New Roman"/>
                <a:cs typeface="Times New Roman"/>
              </a:rPr>
              <a:t>in </a:t>
            </a:r>
            <a:r>
              <a:rPr dirty="0" sz="1200" spc="-5">
                <a:latin typeface="Times New Roman"/>
                <a:cs typeface="Times New Roman"/>
              </a:rPr>
              <a:t>department </a:t>
            </a:r>
            <a:r>
              <a:rPr dirty="0" sz="1200">
                <a:latin typeface="Times New Roman"/>
                <a:cs typeface="Times New Roman"/>
              </a:rPr>
              <a:t>50. They have </a:t>
            </a:r>
            <a:r>
              <a:rPr dirty="0" sz="1200" spc="-5">
                <a:latin typeface="Times New Roman"/>
                <a:cs typeface="Times New Roman"/>
              </a:rPr>
              <a:t>requested </a:t>
            </a:r>
            <a:r>
              <a:rPr dirty="0" sz="1200">
                <a:latin typeface="Times New Roman"/>
                <a:cs typeface="Times New Roman"/>
              </a:rPr>
              <a:t>that you label the view </a:t>
            </a:r>
            <a:r>
              <a:rPr dirty="0" sz="1200" spc="-5">
                <a:latin typeface="Times New Roman"/>
                <a:cs typeface="Times New Roman"/>
              </a:rPr>
              <a:t>columns  </a:t>
            </a:r>
            <a:r>
              <a:rPr dirty="0" sz="1200" spc="-5">
                <a:latin typeface="Courier New"/>
                <a:cs typeface="Courier New"/>
              </a:rPr>
              <a:t>EMPNO</a:t>
            </a:r>
            <a:r>
              <a:rPr dirty="0" sz="1200" spc="-5">
                <a:latin typeface="Times New Roman"/>
                <a:cs typeface="Times New Roman"/>
              </a:rPr>
              <a:t>, </a:t>
            </a:r>
            <a:r>
              <a:rPr dirty="0" sz="1200" spc="-5">
                <a:latin typeface="Courier New"/>
                <a:cs typeface="Courier New"/>
              </a:rPr>
              <a:t>EMPLOYEE</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DEPTNO</a:t>
            </a:r>
            <a:r>
              <a:rPr dirty="0" sz="1200" spc="-5">
                <a:latin typeface="Times New Roman"/>
                <a:cs typeface="Times New Roman"/>
              </a:rPr>
              <a:t>. For security </a:t>
            </a:r>
            <a:r>
              <a:rPr dirty="0" sz="1200">
                <a:latin typeface="Times New Roman"/>
                <a:cs typeface="Times New Roman"/>
              </a:rPr>
              <a:t>purposes, do not allow an </a:t>
            </a:r>
            <a:r>
              <a:rPr dirty="0" sz="1200" spc="-5">
                <a:latin typeface="Times New Roman"/>
                <a:cs typeface="Times New Roman"/>
              </a:rPr>
              <a:t>employee </a:t>
            </a:r>
            <a:r>
              <a:rPr dirty="0" sz="1200">
                <a:latin typeface="Times New Roman"/>
                <a:cs typeface="Times New Roman"/>
              </a:rPr>
              <a:t>to be  reassigned to another </a:t>
            </a:r>
            <a:r>
              <a:rPr dirty="0" sz="1200" spc="-5">
                <a:latin typeface="Times New Roman"/>
                <a:cs typeface="Times New Roman"/>
              </a:rPr>
              <a:t>department </a:t>
            </a:r>
            <a:r>
              <a:rPr dirty="0" sz="1200">
                <a:latin typeface="Times New Roman"/>
                <a:cs typeface="Times New Roman"/>
              </a:rPr>
              <a:t>through the</a:t>
            </a:r>
            <a:r>
              <a:rPr dirty="0" sz="1200" spc="-5">
                <a:latin typeface="Times New Roman"/>
                <a:cs typeface="Times New Roman"/>
              </a:rPr>
              <a:t> </a:t>
            </a:r>
            <a:r>
              <a:rPr dirty="0" sz="1200">
                <a:latin typeface="Times New Roman"/>
                <a:cs typeface="Times New Roman"/>
              </a:rPr>
              <a:t>view.</a:t>
            </a:r>
            <a:endParaRPr sz="1200">
              <a:latin typeface="Times New Roman"/>
              <a:cs typeface="Times New Roman"/>
            </a:endParaRPr>
          </a:p>
        </p:txBody>
      </p:sp>
      <p:sp>
        <p:nvSpPr>
          <p:cNvPr id="9" name="object 9"/>
          <p:cNvSpPr txBox="1"/>
          <p:nvPr/>
        </p:nvSpPr>
        <p:spPr>
          <a:xfrm>
            <a:off x="838962" y="5574791"/>
            <a:ext cx="6323330" cy="988694"/>
          </a:xfrm>
          <a:prstGeom prst="rect">
            <a:avLst/>
          </a:prstGeom>
          <a:ln w="12191">
            <a:solidFill>
              <a:srgbClr val="000000"/>
            </a:solidFill>
          </a:ln>
        </p:spPr>
        <p:txBody>
          <a:bodyPr wrap="square" lIns="0" tIns="0" rIns="0" bIns="0" rtlCol="0" vert="horz">
            <a:spAutoFit/>
          </a:bodyPr>
          <a:lstStyle/>
          <a:p>
            <a:pPr algn="r" marR="4479290">
              <a:lnSpc>
                <a:spcPts val="1280"/>
              </a:lnSpc>
            </a:pPr>
            <a:r>
              <a:rPr dirty="0" sz="1100" spc="-5">
                <a:latin typeface="Courier New"/>
                <a:cs typeface="Courier New"/>
              </a:rPr>
              <a:t>CREATE VIEW dept50</a:t>
            </a:r>
            <a:r>
              <a:rPr dirty="0" sz="1100" spc="-25">
                <a:latin typeface="Courier New"/>
                <a:cs typeface="Courier New"/>
              </a:rPr>
              <a:t> </a:t>
            </a:r>
            <a:r>
              <a:rPr dirty="0" sz="1100" spc="-5">
                <a:latin typeface="Courier New"/>
                <a:cs typeface="Courier New"/>
              </a:rPr>
              <a:t>AS</a:t>
            </a:r>
            <a:endParaRPr sz="1100">
              <a:latin typeface="Courier New"/>
              <a:cs typeface="Courier New"/>
            </a:endParaRPr>
          </a:p>
          <a:p>
            <a:pPr marL="1080770" marR="2048510" indent="-755015">
              <a:lnSpc>
                <a:spcPts val="1250"/>
              </a:lnSpc>
              <a:spcBef>
                <a:spcPts val="60"/>
              </a:spcBef>
              <a:tabLst>
                <a:tab pos="1080770" algn="l"/>
              </a:tabLst>
            </a:pPr>
            <a:r>
              <a:rPr dirty="0" sz="1100" spc="-5">
                <a:latin typeface="Courier New"/>
                <a:cs typeface="Courier New"/>
              </a:rPr>
              <a:t>SELECT	employee_id empno, last_name employee,  department_id deptno</a:t>
            </a:r>
            <a:endParaRPr sz="1100">
              <a:latin typeface="Courier New"/>
              <a:cs typeface="Courier New"/>
            </a:endParaRPr>
          </a:p>
          <a:p>
            <a:pPr algn="r" marR="4479290">
              <a:lnSpc>
                <a:spcPts val="1175"/>
              </a:lnSpc>
              <a:tabLst>
                <a:tab pos="753745" algn="l"/>
              </a:tabLst>
            </a:pPr>
            <a:r>
              <a:rPr dirty="0" sz="1100" spc="-5">
                <a:latin typeface="Courier New"/>
                <a:cs typeface="Courier New"/>
              </a:rPr>
              <a:t>FROM</a:t>
            </a:r>
            <a:r>
              <a:rPr dirty="0" sz="1100" spc="-5">
                <a:latin typeface="Courier New"/>
                <a:cs typeface="Courier New"/>
              </a:rPr>
              <a:t>	</a:t>
            </a:r>
            <a:r>
              <a:rPr dirty="0" sz="1100" spc="-5">
                <a:latin typeface="Courier New"/>
                <a:cs typeface="Courier New"/>
              </a:rPr>
              <a:t>employees</a:t>
            </a:r>
            <a:endParaRPr sz="1100">
              <a:latin typeface="Courier New"/>
              <a:cs typeface="Courier New"/>
            </a:endParaRPr>
          </a:p>
          <a:p>
            <a:pPr marL="326390">
              <a:lnSpc>
                <a:spcPts val="1255"/>
              </a:lnSpc>
              <a:tabLst>
                <a:tab pos="1080770" algn="l"/>
              </a:tabLst>
            </a:pPr>
            <a:r>
              <a:rPr dirty="0" sz="1100" spc="-5">
                <a:latin typeface="Courier New"/>
                <a:cs typeface="Courier New"/>
              </a:rPr>
              <a:t>WHERE	department_id =</a:t>
            </a:r>
            <a:r>
              <a:rPr dirty="0" sz="1100">
                <a:latin typeface="Courier New"/>
                <a:cs typeface="Courier New"/>
              </a:rPr>
              <a:t> </a:t>
            </a:r>
            <a:r>
              <a:rPr dirty="0" sz="1100" spc="-5">
                <a:latin typeface="Courier New"/>
                <a:cs typeface="Courier New"/>
              </a:rPr>
              <a:t>50</a:t>
            </a:r>
            <a:endParaRPr sz="1100">
              <a:latin typeface="Courier New"/>
              <a:cs typeface="Courier New"/>
            </a:endParaRPr>
          </a:p>
          <a:p>
            <a:pPr marL="326390">
              <a:lnSpc>
                <a:spcPts val="1290"/>
              </a:lnSpc>
            </a:pPr>
            <a:r>
              <a:rPr dirty="0" sz="1100" spc="-5">
                <a:latin typeface="Courier New"/>
                <a:cs typeface="Courier New"/>
              </a:rPr>
              <a:t>WITH CHECK OPTION CONSTRAINT</a:t>
            </a:r>
            <a:r>
              <a:rPr dirty="0" sz="1100" spc="15">
                <a:latin typeface="Courier New"/>
                <a:cs typeface="Courier New"/>
              </a:rPr>
              <a:t> </a:t>
            </a:r>
            <a:r>
              <a:rPr dirty="0" sz="1100" spc="-5">
                <a:latin typeface="Courier New"/>
                <a:cs typeface="Courier New"/>
              </a:rPr>
              <a:t>emp_dept_50;</a:t>
            </a:r>
            <a:endParaRPr sz="1100">
              <a:latin typeface="Courier New"/>
              <a:cs typeface="Courier New"/>
            </a:endParaRPr>
          </a:p>
        </p:txBody>
      </p:sp>
      <p:sp>
        <p:nvSpPr>
          <p:cNvPr id="10" name="object 10"/>
          <p:cNvSpPr txBox="1"/>
          <p:nvPr/>
        </p:nvSpPr>
        <p:spPr>
          <a:xfrm>
            <a:off x="901700" y="6702043"/>
            <a:ext cx="3675379"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5. Display the structure and contents </a:t>
            </a:r>
            <a:r>
              <a:rPr dirty="0" sz="1200" spc="-5">
                <a:latin typeface="Times New Roman"/>
                <a:cs typeface="Times New Roman"/>
              </a:rPr>
              <a:t>of </a:t>
            </a:r>
            <a:r>
              <a:rPr dirty="0" sz="1200">
                <a:latin typeface="Times New Roman"/>
                <a:cs typeface="Times New Roman"/>
              </a:rPr>
              <a:t>the </a:t>
            </a:r>
            <a:r>
              <a:rPr dirty="0" sz="1200" spc="-5">
                <a:latin typeface="Courier New"/>
                <a:cs typeface="Courier New"/>
              </a:rPr>
              <a:t>DEPT50</a:t>
            </a:r>
            <a:r>
              <a:rPr dirty="0" sz="1200" spc="-509">
                <a:latin typeface="Courier New"/>
                <a:cs typeface="Courier New"/>
              </a:rPr>
              <a:t> </a:t>
            </a:r>
            <a:r>
              <a:rPr dirty="0" sz="1200">
                <a:latin typeface="Times New Roman"/>
                <a:cs typeface="Times New Roman"/>
              </a:rPr>
              <a:t>view.</a:t>
            </a:r>
            <a:endParaRPr sz="1200">
              <a:latin typeface="Times New Roman"/>
              <a:cs typeface="Times New Roman"/>
            </a:endParaRPr>
          </a:p>
        </p:txBody>
      </p:sp>
      <p:sp>
        <p:nvSpPr>
          <p:cNvPr id="11" name="object 11"/>
          <p:cNvSpPr txBox="1"/>
          <p:nvPr/>
        </p:nvSpPr>
        <p:spPr>
          <a:xfrm>
            <a:off x="838962" y="6991350"/>
            <a:ext cx="6323330" cy="672465"/>
          </a:xfrm>
          <a:prstGeom prst="rect">
            <a:avLst/>
          </a:prstGeom>
          <a:ln w="12191">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DESCRIBE dept50</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90"/>
              </a:lnSpc>
              <a:tabLst>
                <a:tab pos="829310" algn="l"/>
              </a:tabLst>
            </a:pPr>
            <a:r>
              <a:rPr dirty="0" sz="1100" spc="-5">
                <a:latin typeface="Courier New"/>
                <a:cs typeface="Courier New"/>
              </a:rPr>
              <a:t>SELECT	*</a:t>
            </a:r>
            <a:endParaRPr sz="1100">
              <a:latin typeface="Courier New"/>
              <a:cs typeface="Courier New"/>
            </a:endParaRPr>
          </a:p>
          <a:p>
            <a:pPr marL="74930">
              <a:lnSpc>
                <a:spcPts val="1290"/>
              </a:lnSpc>
              <a:tabLst>
                <a:tab pos="829310" algn="l"/>
              </a:tabLst>
            </a:pPr>
            <a:r>
              <a:rPr dirty="0" sz="1100" spc="-5">
                <a:latin typeface="Courier New"/>
                <a:cs typeface="Courier New"/>
              </a:rPr>
              <a:t>FROM	dept50;</a:t>
            </a:r>
            <a:endParaRPr sz="1100">
              <a:latin typeface="Courier New"/>
              <a:cs typeface="Courier New"/>
            </a:endParaRPr>
          </a:p>
        </p:txBody>
      </p:sp>
      <p:sp>
        <p:nvSpPr>
          <p:cNvPr id="12" name="object 12"/>
          <p:cNvSpPr txBox="1"/>
          <p:nvPr/>
        </p:nvSpPr>
        <p:spPr>
          <a:xfrm>
            <a:off x="901700" y="7797038"/>
            <a:ext cx="396621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6. Test your view. </a:t>
            </a:r>
            <a:r>
              <a:rPr dirty="0" sz="1200" spc="-5">
                <a:latin typeface="Times New Roman"/>
                <a:cs typeface="Times New Roman"/>
              </a:rPr>
              <a:t>Attempt </a:t>
            </a:r>
            <a:r>
              <a:rPr dirty="0" sz="1200">
                <a:latin typeface="Times New Roman"/>
                <a:cs typeface="Times New Roman"/>
              </a:rPr>
              <a:t>to </a:t>
            </a:r>
            <a:r>
              <a:rPr dirty="0" sz="1200" spc="-5">
                <a:latin typeface="Times New Roman"/>
                <a:cs typeface="Times New Roman"/>
              </a:rPr>
              <a:t>reassign </a:t>
            </a:r>
            <a:r>
              <a:rPr dirty="0" sz="1200">
                <a:latin typeface="Times New Roman"/>
                <a:cs typeface="Times New Roman"/>
              </a:rPr>
              <a:t>Matos to </a:t>
            </a:r>
            <a:r>
              <a:rPr dirty="0" sz="1200" spc="-5">
                <a:latin typeface="Times New Roman"/>
                <a:cs typeface="Times New Roman"/>
              </a:rPr>
              <a:t>department </a:t>
            </a:r>
            <a:r>
              <a:rPr dirty="0" sz="1200">
                <a:latin typeface="Times New Roman"/>
                <a:cs typeface="Times New Roman"/>
              </a:rPr>
              <a:t>80.</a:t>
            </a:r>
            <a:endParaRPr sz="1200">
              <a:latin typeface="Times New Roman"/>
              <a:cs typeface="Times New Roman"/>
            </a:endParaRPr>
          </a:p>
        </p:txBody>
      </p:sp>
      <p:sp>
        <p:nvSpPr>
          <p:cNvPr id="13" name="object 13"/>
          <p:cNvSpPr txBox="1"/>
          <p:nvPr/>
        </p:nvSpPr>
        <p:spPr>
          <a:xfrm>
            <a:off x="838962" y="8079485"/>
            <a:ext cx="6323330" cy="513715"/>
          </a:xfrm>
          <a:prstGeom prst="rect">
            <a:avLst/>
          </a:prstGeom>
          <a:ln w="12191">
            <a:solidFill>
              <a:srgbClr val="000000"/>
            </a:solidFill>
          </a:ln>
        </p:spPr>
        <p:txBody>
          <a:bodyPr wrap="square" lIns="0" tIns="0" rIns="0" bIns="0" rtlCol="0" vert="horz">
            <a:spAutoFit/>
          </a:bodyPr>
          <a:lstStyle/>
          <a:p>
            <a:pPr marL="74930">
              <a:lnSpc>
                <a:spcPts val="1280"/>
              </a:lnSpc>
              <a:tabLst>
                <a:tab pos="829310" algn="l"/>
              </a:tabLst>
            </a:pPr>
            <a:r>
              <a:rPr dirty="0" sz="1100" spc="-5">
                <a:latin typeface="Courier New"/>
                <a:cs typeface="Courier New"/>
              </a:rPr>
              <a:t>UPDATE	dept50</a:t>
            </a:r>
            <a:endParaRPr sz="1100">
              <a:latin typeface="Courier New"/>
              <a:cs typeface="Courier New"/>
            </a:endParaRPr>
          </a:p>
          <a:p>
            <a:pPr marL="74930">
              <a:lnSpc>
                <a:spcPts val="1250"/>
              </a:lnSpc>
              <a:tabLst>
                <a:tab pos="829310" algn="l"/>
              </a:tabLst>
            </a:pPr>
            <a:r>
              <a:rPr dirty="0" sz="1100" spc="-5">
                <a:latin typeface="Courier New"/>
                <a:cs typeface="Courier New"/>
              </a:rPr>
              <a:t>SET	deptno =</a:t>
            </a:r>
            <a:r>
              <a:rPr dirty="0" sz="1100">
                <a:latin typeface="Courier New"/>
                <a:cs typeface="Courier New"/>
              </a:rPr>
              <a:t> </a:t>
            </a:r>
            <a:r>
              <a:rPr dirty="0" sz="1100" spc="-5">
                <a:latin typeface="Courier New"/>
                <a:cs typeface="Courier New"/>
              </a:rPr>
              <a:t>80</a:t>
            </a:r>
            <a:endParaRPr sz="1100">
              <a:latin typeface="Courier New"/>
              <a:cs typeface="Courier New"/>
            </a:endParaRPr>
          </a:p>
          <a:p>
            <a:pPr marL="74930">
              <a:lnSpc>
                <a:spcPts val="1285"/>
              </a:lnSpc>
              <a:tabLst>
                <a:tab pos="829310" algn="l"/>
              </a:tabLst>
            </a:pPr>
            <a:r>
              <a:rPr dirty="0" sz="1100" spc="-5">
                <a:latin typeface="Courier New"/>
                <a:cs typeface="Courier New"/>
              </a:rPr>
              <a:t>WHERE	employee =</a:t>
            </a:r>
            <a:r>
              <a:rPr dirty="0" sz="1100">
                <a:latin typeface="Courier New"/>
                <a:cs typeface="Courier New"/>
              </a:rPr>
              <a:t> </a:t>
            </a:r>
            <a:r>
              <a:rPr dirty="0" sz="1100" spc="-5">
                <a:latin typeface="Courier New"/>
                <a:cs typeface="Courier New"/>
              </a:rPr>
              <a:t>'Matos';</a:t>
            </a:r>
            <a:endParaRPr sz="1100">
              <a:latin typeface="Courier New"/>
              <a:cs typeface="Courier New"/>
            </a:endParaRPr>
          </a:p>
        </p:txBody>
      </p:sp>
      <p:sp>
        <p:nvSpPr>
          <p:cNvPr id="14" name="object 14"/>
          <p:cNvSpPr txBox="1"/>
          <p:nvPr/>
        </p:nvSpPr>
        <p:spPr>
          <a:xfrm>
            <a:off x="901700" y="8754108"/>
            <a:ext cx="5526405" cy="579755"/>
          </a:xfrm>
          <a:prstGeom prst="rect">
            <a:avLst/>
          </a:prstGeom>
        </p:spPr>
        <p:txBody>
          <a:bodyPr wrap="square" lIns="0" tIns="9525" rIns="0" bIns="0" rtlCol="0" vert="horz">
            <a:spAutoFit/>
          </a:bodyPr>
          <a:lstStyle/>
          <a:p>
            <a:pPr marL="12700" marR="5080">
              <a:lnSpc>
                <a:spcPct val="101499"/>
              </a:lnSpc>
              <a:spcBef>
                <a:spcPts val="75"/>
              </a:spcBef>
            </a:pPr>
            <a:r>
              <a:rPr dirty="0" sz="1200">
                <a:latin typeface="Times New Roman"/>
                <a:cs typeface="Times New Roman"/>
              </a:rPr>
              <a:t>The </a:t>
            </a:r>
            <a:r>
              <a:rPr dirty="0" sz="1200" spc="-5">
                <a:latin typeface="Times New Roman"/>
                <a:cs typeface="Times New Roman"/>
              </a:rPr>
              <a:t>error </a:t>
            </a:r>
            <a:r>
              <a:rPr dirty="0" sz="1200">
                <a:latin typeface="Times New Roman"/>
                <a:cs typeface="Times New Roman"/>
              </a:rPr>
              <a:t>is due to the </a:t>
            </a:r>
            <a:r>
              <a:rPr dirty="0" sz="1200" spc="-5">
                <a:latin typeface="Times New Roman"/>
                <a:cs typeface="Times New Roman"/>
              </a:rPr>
              <a:t>fact that </a:t>
            </a:r>
            <a:r>
              <a:rPr dirty="0" sz="1200">
                <a:latin typeface="Times New Roman"/>
                <a:cs typeface="Times New Roman"/>
              </a:rPr>
              <a:t>the </a:t>
            </a:r>
            <a:r>
              <a:rPr dirty="0" sz="1200" spc="-5">
                <a:latin typeface="Times New Roman"/>
                <a:cs typeface="Times New Roman"/>
              </a:rPr>
              <a:t>view </a:t>
            </a:r>
            <a:r>
              <a:rPr dirty="0" sz="1200">
                <a:latin typeface="Times New Roman"/>
                <a:cs typeface="Times New Roman"/>
              </a:rPr>
              <a:t>“DEPT50” is created with </a:t>
            </a:r>
            <a:r>
              <a:rPr dirty="0" sz="1200" spc="-5">
                <a:latin typeface="Courier New"/>
                <a:cs typeface="Courier New"/>
              </a:rPr>
              <a:t>CHECK OPTION  CONSTRAINT</a:t>
            </a:r>
            <a:r>
              <a:rPr dirty="0" sz="1200" spc="-5">
                <a:latin typeface="Times New Roman"/>
                <a:cs typeface="Times New Roman"/>
              </a:rPr>
              <a:t>. </a:t>
            </a:r>
            <a:r>
              <a:rPr dirty="0" sz="1200">
                <a:latin typeface="Times New Roman"/>
                <a:cs typeface="Times New Roman"/>
              </a:rPr>
              <a:t>This </a:t>
            </a:r>
            <a:r>
              <a:rPr dirty="0" sz="1200" spc="-5">
                <a:latin typeface="Times New Roman"/>
                <a:cs typeface="Times New Roman"/>
              </a:rPr>
              <a:t>ensures that the </a:t>
            </a:r>
            <a:r>
              <a:rPr dirty="0" sz="1200" spc="-5">
                <a:latin typeface="Courier New"/>
                <a:cs typeface="Courier New"/>
              </a:rPr>
              <a:t>deptno</a:t>
            </a:r>
            <a:r>
              <a:rPr dirty="0" sz="1200" spc="-375">
                <a:latin typeface="Courier New"/>
                <a:cs typeface="Courier New"/>
              </a:rPr>
              <a:t> </a:t>
            </a:r>
            <a:r>
              <a:rPr dirty="0" sz="1200" spc="-5">
                <a:latin typeface="Times New Roman"/>
                <a:cs typeface="Times New Roman"/>
              </a:rPr>
              <a:t>column </a:t>
            </a:r>
            <a:r>
              <a:rPr dirty="0" sz="1200">
                <a:latin typeface="Times New Roman"/>
                <a:cs typeface="Times New Roman"/>
              </a:rPr>
              <a:t>in the view is protected from being  changed.</a:t>
            </a:r>
            <a:endParaRPr sz="1200">
              <a:latin typeface="Times New Roman"/>
              <a:cs typeface="Times New Roman"/>
            </a:endParaRPr>
          </a:p>
        </p:txBody>
      </p:sp>
      <p:sp>
        <p:nvSpPr>
          <p:cNvPr id="15" name="object 1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r>
              <a:rPr dirty="0" baseline="-30092" sz="1800" spc="-157" b="1">
                <a:latin typeface="Arial"/>
                <a:cs typeface="Arial"/>
              </a:rPr>
              <a:t>3</a:t>
            </a:r>
            <a:r>
              <a:rPr dirty="0" sz="800" spc="-105"/>
              <a:t>il.</a:t>
            </a:r>
            <a:r>
              <a:rPr dirty="0" sz="800" spc="-200"/>
              <a:t> </a:t>
            </a:r>
            <a:r>
              <a:rPr dirty="0" sz="800" spc="-15"/>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879089" y="807973"/>
            <a:ext cx="2009139" cy="309245"/>
          </a:xfrm>
          <a:prstGeom prst="rect">
            <a:avLst/>
          </a:prstGeom>
        </p:spPr>
        <p:txBody>
          <a:bodyPr wrap="square" lIns="0" tIns="13970" rIns="0" bIns="0" rtlCol="0" vert="horz">
            <a:spAutoFit/>
          </a:bodyPr>
          <a:lstStyle/>
          <a:p>
            <a:pPr marL="12700">
              <a:lnSpc>
                <a:spcPct val="100000"/>
              </a:lnSpc>
              <a:spcBef>
                <a:spcPts val="110"/>
              </a:spcBef>
            </a:pPr>
            <a:r>
              <a:rPr dirty="0" sz="1850" spc="5" b="1">
                <a:latin typeface="Arial"/>
                <a:cs typeface="Arial"/>
              </a:rPr>
              <a:t>Database</a:t>
            </a:r>
            <a:r>
              <a:rPr dirty="0" sz="1850" spc="-80" b="1">
                <a:latin typeface="Arial"/>
                <a:cs typeface="Arial"/>
              </a:rPr>
              <a:t> </a:t>
            </a:r>
            <a:r>
              <a:rPr dirty="0" sz="1850" spc="5" b="1">
                <a:latin typeface="Arial"/>
                <a:cs typeface="Arial"/>
              </a:rPr>
              <a:t>Objects</a:t>
            </a:r>
            <a:endParaRPr sz="1850">
              <a:latin typeface="Arial"/>
              <a:cs typeface="Arial"/>
            </a:endParaRPr>
          </a:p>
        </p:txBody>
      </p:sp>
      <p:graphicFrame>
        <p:nvGraphicFramePr>
          <p:cNvPr id="7" name="object 7"/>
          <p:cNvGraphicFramePr>
            <a:graphicFrameLocks noGrp="1"/>
          </p:cNvGraphicFramePr>
          <p:nvPr/>
        </p:nvGraphicFramePr>
        <p:xfrm>
          <a:off x="1563242" y="1885569"/>
          <a:ext cx="4620895" cy="1823720"/>
        </p:xfrm>
        <a:graphic>
          <a:graphicData uri="http://schemas.openxmlformats.org/drawingml/2006/table">
            <a:tbl>
              <a:tblPr firstRow="1" bandRow="1">
                <a:tableStyleId>{2D5ABB26-0587-4C30-8999-92F81FD0307C}</a:tableStyleId>
              </a:tblPr>
              <a:tblGrid>
                <a:gridCol w="1210310"/>
                <a:gridCol w="3379470"/>
              </a:tblGrid>
              <a:tr h="291084">
                <a:tc>
                  <a:txBody>
                    <a:bodyPr/>
                    <a:lstStyle/>
                    <a:p>
                      <a:pPr marL="66040">
                        <a:lnSpc>
                          <a:spcPct val="100000"/>
                        </a:lnSpc>
                        <a:spcBef>
                          <a:spcPts val="395"/>
                        </a:spcBef>
                      </a:pPr>
                      <a:r>
                        <a:rPr dirty="0" sz="1300" spc="-15" b="1">
                          <a:latin typeface="Arial"/>
                          <a:cs typeface="Arial"/>
                        </a:rPr>
                        <a:t>Object</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5405">
                        <a:lnSpc>
                          <a:spcPct val="100000"/>
                        </a:lnSpc>
                        <a:spcBef>
                          <a:spcPts val="395"/>
                        </a:spcBef>
                      </a:pPr>
                      <a:r>
                        <a:rPr dirty="0" sz="1300" spc="-10" b="1">
                          <a:latin typeface="Arial"/>
                          <a:cs typeface="Arial"/>
                        </a:rPr>
                        <a:t>Description</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274319">
                <a:tc>
                  <a:txBody>
                    <a:bodyPr/>
                    <a:lstStyle/>
                    <a:p>
                      <a:pPr marL="66040">
                        <a:lnSpc>
                          <a:spcPct val="100000"/>
                        </a:lnSpc>
                        <a:spcBef>
                          <a:spcPts val="450"/>
                        </a:spcBef>
                      </a:pPr>
                      <a:r>
                        <a:rPr dirty="0" sz="1150" spc="-5">
                          <a:latin typeface="Arial"/>
                          <a:cs typeface="Arial"/>
                        </a:rPr>
                        <a:t>Table</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Basic unit </a:t>
                      </a:r>
                      <a:r>
                        <a:rPr dirty="0" sz="1150" spc="-5">
                          <a:latin typeface="Arial"/>
                          <a:cs typeface="Arial"/>
                        </a:rPr>
                        <a:t>of </a:t>
                      </a:r>
                      <a:r>
                        <a:rPr dirty="0" sz="1150" spc="-10">
                          <a:latin typeface="Arial"/>
                          <a:cs typeface="Arial"/>
                        </a:rPr>
                        <a:t>storage; composed </a:t>
                      </a:r>
                      <a:r>
                        <a:rPr dirty="0" sz="1150" spc="-5">
                          <a:latin typeface="Arial"/>
                          <a:cs typeface="Arial"/>
                        </a:rPr>
                        <a:t>of</a:t>
                      </a:r>
                      <a:r>
                        <a:rPr dirty="0" sz="1150" spc="20">
                          <a:latin typeface="Arial"/>
                          <a:cs typeface="Arial"/>
                        </a:rPr>
                        <a:t> </a:t>
                      </a:r>
                      <a:r>
                        <a:rPr dirty="0" sz="1150" spc="-10">
                          <a:latin typeface="Arial"/>
                          <a:cs typeface="Arial"/>
                        </a:rPr>
                        <a:t>rows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414528">
                <a:tc>
                  <a:txBody>
                    <a:bodyPr/>
                    <a:lstStyle/>
                    <a:p>
                      <a:pPr marL="66040">
                        <a:lnSpc>
                          <a:spcPct val="100000"/>
                        </a:lnSpc>
                        <a:spcBef>
                          <a:spcPts val="229"/>
                        </a:spcBef>
                      </a:pPr>
                      <a:r>
                        <a:rPr dirty="0" sz="1150" spc="-10">
                          <a:latin typeface="Arial"/>
                          <a:cs typeface="Arial"/>
                        </a:rPr>
                        <a:t>View</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marR="203200">
                        <a:lnSpc>
                          <a:spcPct val="100000"/>
                        </a:lnSpc>
                        <a:spcBef>
                          <a:spcPts val="229"/>
                        </a:spcBef>
                      </a:pPr>
                      <a:r>
                        <a:rPr dirty="0" sz="1150" spc="-10">
                          <a:latin typeface="Arial"/>
                          <a:cs typeface="Arial"/>
                        </a:rPr>
                        <a:t>Logically represents subsets </a:t>
                      </a:r>
                      <a:r>
                        <a:rPr dirty="0" sz="1150" spc="-5">
                          <a:latin typeface="Arial"/>
                          <a:cs typeface="Arial"/>
                        </a:rPr>
                        <a:t>of data from </a:t>
                      </a:r>
                      <a:r>
                        <a:rPr dirty="0" sz="1150" spc="-10">
                          <a:latin typeface="Arial"/>
                          <a:cs typeface="Arial"/>
                        </a:rPr>
                        <a:t>one or  more tables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5081">
                <a:tc>
                  <a:txBody>
                    <a:bodyPr/>
                    <a:lstStyle/>
                    <a:p>
                      <a:pPr marL="66040">
                        <a:lnSpc>
                          <a:spcPct val="100000"/>
                        </a:lnSpc>
                        <a:spcBef>
                          <a:spcPts val="450"/>
                        </a:spcBef>
                      </a:pPr>
                      <a:r>
                        <a:rPr dirty="0" sz="1150" spc="-10">
                          <a:latin typeface="Arial"/>
                          <a:cs typeface="Arial"/>
                        </a:rPr>
                        <a:t>Sequence</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Generates numeric values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7">
                <a:tc>
                  <a:txBody>
                    <a:bodyPr/>
                    <a:lstStyle/>
                    <a:p>
                      <a:pPr marL="66040">
                        <a:lnSpc>
                          <a:spcPct val="100000"/>
                        </a:lnSpc>
                        <a:spcBef>
                          <a:spcPts val="225"/>
                        </a:spcBef>
                      </a:pPr>
                      <a:r>
                        <a:rPr dirty="0" sz="1150" spc="-10">
                          <a:latin typeface="Arial"/>
                          <a:cs typeface="Arial"/>
                        </a:rPr>
                        <a:t>Index</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225"/>
                        </a:spcBef>
                      </a:pPr>
                      <a:r>
                        <a:rPr dirty="0" sz="1150" spc="-5">
                          <a:latin typeface="Arial"/>
                          <a:cs typeface="Arial"/>
                        </a:rPr>
                        <a:t>Improves the </a:t>
                      </a:r>
                      <a:r>
                        <a:rPr dirty="0" sz="1150" spc="-10">
                          <a:latin typeface="Arial"/>
                          <a:cs typeface="Arial"/>
                        </a:rPr>
                        <a:t>performance </a:t>
                      </a:r>
                      <a:r>
                        <a:rPr dirty="0" sz="1150" spc="-5">
                          <a:latin typeface="Arial"/>
                          <a:cs typeface="Arial"/>
                        </a:rPr>
                        <a:t>of </a:t>
                      </a:r>
                      <a:r>
                        <a:rPr dirty="0" sz="1150" spc="-10">
                          <a:latin typeface="Arial"/>
                          <a:cs typeface="Arial"/>
                        </a:rPr>
                        <a:t>some</a:t>
                      </a:r>
                      <a:r>
                        <a:rPr dirty="0" sz="1150">
                          <a:latin typeface="Arial"/>
                          <a:cs typeface="Arial"/>
                        </a:rPr>
                        <a:t> </a:t>
                      </a:r>
                      <a:r>
                        <a:rPr dirty="0" sz="1150" spc="-10">
                          <a:latin typeface="Arial"/>
                          <a:cs typeface="Arial"/>
                        </a:rPr>
                        <a:t>queries</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4320">
                <a:tc>
                  <a:txBody>
                    <a:bodyPr/>
                    <a:lstStyle/>
                    <a:p>
                      <a:pPr marL="66040">
                        <a:lnSpc>
                          <a:spcPct val="100000"/>
                        </a:lnSpc>
                        <a:spcBef>
                          <a:spcPts val="450"/>
                        </a:spcBef>
                      </a:pPr>
                      <a:r>
                        <a:rPr dirty="0" sz="1150" spc="-10">
                          <a:latin typeface="Arial"/>
                          <a:cs typeface="Arial"/>
                        </a:rPr>
                        <a:t>Synonym</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Gives alternative names </a:t>
                      </a:r>
                      <a:r>
                        <a:rPr dirty="0" sz="1150" spc="-5">
                          <a:latin typeface="Arial"/>
                          <a:cs typeface="Arial"/>
                        </a:rPr>
                        <a:t>to</a:t>
                      </a:r>
                      <a:r>
                        <a:rPr dirty="0" sz="1150" spc="5">
                          <a:latin typeface="Arial"/>
                          <a:cs typeface="Arial"/>
                        </a:rPr>
                        <a:t> </a:t>
                      </a:r>
                      <a:r>
                        <a:rPr dirty="0" sz="1150" spc="-10">
                          <a:latin typeface="Arial"/>
                          <a:cs typeface="Arial"/>
                        </a:rPr>
                        <a:t>objects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txBox="1"/>
          <p:nvPr/>
        </p:nvSpPr>
        <p:spPr>
          <a:xfrm>
            <a:off x="594613" y="5611157"/>
            <a:ext cx="6481445" cy="318516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Database</a:t>
            </a:r>
            <a:r>
              <a:rPr dirty="0" sz="1300" spc="-15" b="1">
                <a:latin typeface="Arial"/>
                <a:cs typeface="Arial"/>
              </a:rPr>
              <a:t> </a:t>
            </a:r>
            <a:r>
              <a:rPr dirty="0" sz="1300" spc="-5" b="1">
                <a:latin typeface="Arial"/>
                <a:cs typeface="Arial"/>
              </a:rPr>
              <a:t>Objects</a:t>
            </a:r>
            <a:endParaRPr sz="1300">
              <a:latin typeface="Arial"/>
              <a:cs typeface="Arial"/>
            </a:endParaRPr>
          </a:p>
          <a:p>
            <a:pPr marL="136525" marR="135255">
              <a:lnSpc>
                <a:spcPct val="100000"/>
              </a:lnSpc>
              <a:spcBef>
                <a:spcPts val="359"/>
              </a:spcBef>
            </a:pPr>
            <a:r>
              <a:rPr dirty="0" sz="1300">
                <a:latin typeface="Times New Roman"/>
                <a:cs typeface="Times New Roman"/>
              </a:rPr>
              <a:t>An Oracle Database can contain multiple data structures. Each structure should be outlined in  the database design so that it can be created during the build stage of database</a:t>
            </a:r>
            <a:r>
              <a:rPr dirty="0" sz="1300" spc="-50">
                <a:latin typeface="Times New Roman"/>
                <a:cs typeface="Times New Roman"/>
              </a:rPr>
              <a:t> </a:t>
            </a:r>
            <a:r>
              <a:rPr dirty="0" sz="1300">
                <a:latin typeface="Times New Roman"/>
                <a:cs typeface="Times New Roman"/>
              </a:rPr>
              <a:t>development.</a:t>
            </a:r>
            <a:endParaRPr sz="1300">
              <a:latin typeface="Times New Roman"/>
              <a:cs typeface="Times New Roman"/>
            </a:endParaRPr>
          </a:p>
          <a:p>
            <a:pPr marL="445770" indent="-186055">
              <a:lnSpc>
                <a:spcPts val="1555"/>
              </a:lnSpc>
              <a:buFont typeface="Times New Roman"/>
              <a:buChar char="•"/>
              <a:tabLst>
                <a:tab pos="445770" algn="l"/>
                <a:tab pos="446405" algn="l"/>
              </a:tabLst>
            </a:pPr>
            <a:r>
              <a:rPr dirty="0" sz="1300" spc="-5" b="1">
                <a:latin typeface="Times New Roman"/>
                <a:cs typeface="Times New Roman"/>
              </a:rPr>
              <a:t>Table: </a:t>
            </a:r>
            <a:r>
              <a:rPr dirty="0" sz="1300">
                <a:latin typeface="Times New Roman"/>
                <a:cs typeface="Times New Roman"/>
              </a:rPr>
              <a:t>Stores</a:t>
            </a:r>
            <a:r>
              <a:rPr dirty="0" sz="1300" spc="-10">
                <a:latin typeface="Times New Roman"/>
                <a:cs typeface="Times New Roman"/>
              </a:rPr>
              <a:t> </a:t>
            </a:r>
            <a:r>
              <a:rPr dirty="0" sz="1300">
                <a:latin typeface="Times New Roman"/>
                <a:cs typeface="Times New Roman"/>
              </a:rPr>
              <a:t>data</a:t>
            </a:r>
            <a:endParaRPr sz="1300">
              <a:latin typeface="Times New Roman"/>
              <a:cs typeface="Times New Roman"/>
            </a:endParaRPr>
          </a:p>
          <a:p>
            <a:pPr marL="445770" indent="-186690">
              <a:lnSpc>
                <a:spcPts val="1555"/>
              </a:lnSpc>
              <a:buFont typeface="Times New Roman"/>
              <a:buChar char="•"/>
              <a:tabLst>
                <a:tab pos="445770" algn="l"/>
                <a:tab pos="446405" algn="l"/>
              </a:tabLst>
            </a:pPr>
            <a:r>
              <a:rPr dirty="0" sz="1300" spc="-5" b="1">
                <a:latin typeface="Times New Roman"/>
                <a:cs typeface="Times New Roman"/>
              </a:rPr>
              <a:t>View: </a:t>
            </a:r>
            <a:r>
              <a:rPr dirty="0" sz="1300" spc="-5">
                <a:latin typeface="Times New Roman"/>
                <a:cs typeface="Times New Roman"/>
              </a:rPr>
              <a:t>Subset </a:t>
            </a:r>
            <a:r>
              <a:rPr dirty="0" sz="1300">
                <a:latin typeface="Times New Roman"/>
                <a:cs typeface="Times New Roman"/>
              </a:rPr>
              <a:t>of data from one or </a:t>
            </a:r>
            <a:r>
              <a:rPr dirty="0" sz="1300" spc="-5">
                <a:latin typeface="Times New Roman"/>
                <a:cs typeface="Times New Roman"/>
              </a:rPr>
              <a:t>more </a:t>
            </a:r>
            <a:r>
              <a:rPr dirty="0" sz="1300">
                <a:latin typeface="Times New Roman"/>
                <a:cs typeface="Times New Roman"/>
              </a:rPr>
              <a:t>tables</a:t>
            </a:r>
            <a:endParaRPr sz="1300">
              <a:latin typeface="Times New Roman"/>
              <a:cs typeface="Times New Roman"/>
            </a:endParaRPr>
          </a:p>
          <a:p>
            <a:pPr marL="445770" indent="-186690">
              <a:lnSpc>
                <a:spcPts val="1555"/>
              </a:lnSpc>
              <a:buFont typeface="Times New Roman"/>
              <a:buChar char="•"/>
              <a:tabLst>
                <a:tab pos="445770" algn="l"/>
                <a:tab pos="446405" algn="l"/>
              </a:tabLst>
            </a:pPr>
            <a:r>
              <a:rPr dirty="0" sz="1300" spc="-5" b="1">
                <a:latin typeface="Times New Roman"/>
                <a:cs typeface="Times New Roman"/>
              </a:rPr>
              <a:t>Sequence: </a:t>
            </a:r>
            <a:r>
              <a:rPr dirty="0" sz="1300">
                <a:latin typeface="Times New Roman"/>
                <a:cs typeface="Times New Roman"/>
              </a:rPr>
              <a:t>Generates numeric</a:t>
            </a:r>
            <a:r>
              <a:rPr dirty="0" sz="1300" spc="5">
                <a:latin typeface="Times New Roman"/>
                <a:cs typeface="Times New Roman"/>
              </a:rPr>
              <a:t> </a:t>
            </a:r>
            <a:r>
              <a:rPr dirty="0" sz="1300">
                <a:latin typeface="Times New Roman"/>
                <a:cs typeface="Times New Roman"/>
              </a:rPr>
              <a:t>values</a:t>
            </a:r>
            <a:endParaRPr sz="1300">
              <a:latin typeface="Times New Roman"/>
              <a:cs typeface="Times New Roman"/>
            </a:endParaRPr>
          </a:p>
          <a:p>
            <a:pPr marL="445770" indent="-186690">
              <a:lnSpc>
                <a:spcPct val="100000"/>
              </a:lnSpc>
              <a:buFont typeface="Times New Roman"/>
              <a:buChar char="•"/>
              <a:tabLst>
                <a:tab pos="445770" algn="l"/>
                <a:tab pos="446405" algn="l"/>
              </a:tabLst>
            </a:pPr>
            <a:r>
              <a:rPr dirty="0" sz="1300" spc="-5" b="1">
                <a:latin typeface="Times New Roman"/>
                <a:cs typeface="Times New Roman"/>
              </a:rPr>
              <a:t>Index: </a:t>
            </a:r>
            <a:r>
              <a:rPr dirty="0" sz="1300">
                <a:latin typeface="Times New Roman"/>
                <a:cs typeface="Times New Roman"/>
              </a:rPr>
              <a:t>Improves the performance of </a:t>
            </a:r>
            <a:r>
              <a:rPr dirty="0" sz="1300" spc="-5">
                <a:latin typeface="Times New Roman"/>
                <a:cs typeface="Times New Roman"/>
              </a:rPr>
              <a:t>some</a:t>
            </a:r>
            <a:r>
              <a:rPr dirty="0" sz="1300" spc="-25">
                <a:latin typeface="Times New Roman"/>
                <a:cs typeface="Times New Roman"/>
              </a:rPr>
              <a:t> </a:t>
            </a:r>
            <a:r>
              <a:rPr dirty="0" sz="1300">
                <a:latin typeface="Times New Roman"/>
                <a:cs typeface="Times New Roman"/>
              </a:rPr>
              <a:t>queries</a:t>
            </a:r>
            <a:endParaRPr sz="1300">
              <a:latin typeface="Times New Roman"/>
              <a:cs typeface="Times New Roman"/>
            </a:endParaRPr>
          </a:p>
          <a:p>
            <a:pPr marL="445770" indent="-186690">
              <a:lnSpc>
                <a:spcPct val="100000"/>
              </a:lnSpc>
              <a:buFont typeface="Times New Roman"/>
              <a:buChar char="•"/>
              <a:tabLst>
                <a:tab pos="445770" algn="l"/>
                <a:tab pos="446405" algn="l"/>
              </a:tabLst>
            </a:pPr>
            <a:r>
              <a:rPr dirty="0" sz="1300" spc="-5" b="1">
                <a:latin typeface="Times New Roman"/>
                <a:cs typeface="Times New Roman"/>
              </a:rPr>
              <a:t>Synonym: </a:t>
            </a:r>
            <a:r>
              <a:rPr dirty="0" sz="1300">
                <a:latin typeface="Times New Roman"/>
                <a:cs typeface="Times New Roman"/>
              </a:rPr>
              <a:t>Gives alternative names to</a:t>
            </a:r>
            <a:r>
              <a:rPr dirty="0" sz="1300" spc="-5">
                <a:latin typeface="Times New Roman"/>
                <a:cs typeface="Times New Roman"/>
              </a:rPr>
              <a:t> </a:t>
            </a:r>
            <a:r>
              <a:rPr dirty="0" sz="1300">
                <a:latin typeface="Times New Roman"/>
                <a:cs typeface="Times New Roman"/>
              </a:rPr>
              <a:t>objects</a:t>
            </a:r>
            <a:endParaRPr sz="1300">
              <a:latin typeface="Times New Roman"/>
              <a:cs typeface="Times New Roman"/>
            </a:endParaRPr>
          </a:p>
          <a:p>
            <a:pPr marL="136525">
              <a:lnSpc>
                <a:spcPts val="1555"/>
              </a:lnSpc>
              <a:spcBef>
                <a:spcPts val="390"/>
              </a:spcBef>
            </a:pPr>
            <a:r>
              <a:rPr dirty="0" sz="1300" b="1">
                <a:latin typeface="Times New Roman"/>
                <a:cs typeface="Times New Roman"/>
              </a:rPr>
              <a:t>Oracle Table</a:t>
            </a:r>
            <a:r>
              <a:rPr dirty="0" sz="1300" spc="-15" b="1">
                <a:latin typeface="Times New Roman"/>
                <a:cs typeface="Times New Roman"/>
              </a:rPr>
              <a:t> </a:t>
            </a:r>
            <a:r>
              <a:rPr dirty="0" sz="1300" spc="-5" b="1">
                <a:latin typeface="Times New Roman"/>
                <a:cs typeface="Times New Roman"/>
              </a:rPr>
              <a:t>Structures</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Tables can be created at any time, even </a:t>
            </a:r>
            <a:r>
              <a:rPr dirty="0" sz="1300" spc="-5">
                <a:latin typeface="Times New Roman"/>
                <a:cs typeface="Times New Roman"/>
              </a:rPr>
              <a:t>while </a:t>
            </a:r>
            <a:r>
              <a:rPr dirty="0" sz="1300">
                <a:latin typeface="Times New Roman"/>
                <a:cs typeface="Times New Roman"/>
              </a:rPr>
              <a:t>users are using the</a:t>
            </a:r>
            <a:r>
              <a:rPr dirty="0" sz="1300" spc="5">
                <a:latin typeface="Times New Roman"/>
                <a:cs typeface="Times New Roman"/>
              </a:rPr>
              <a:t> </a:t>
            </a:r>
            <a:r>
              <a:rPr dirty="0" sz="1300">
                <a:latin typeface="Times New Roman"/>
                <a:cs typeface="Times New Roman"/>
              </a:rPr>
              <a:t>database.</a:t>
            </a:r>
            <a:endParaRPr sz="1300">
              <a:latin typeface="Times New Roman"/>
              <a:cs typeface="Times New Roman"/>
            </a:endParaRPr>
          </a:p>
          <a:p>
            <a:pPr marL="445770" marR="5080" indent="-186055">
              <a:lnSpc>
                <a:spcPct val="100000"/>
              </a:lnSpc>
              <a:buChar char="•"/>
              <a:tabLst>
                <a:tab pos="445770" algn="l"/>
                <a:tab pos="446405" algn="l"/>
              </a:tabLst>
            </a:pPr>
            <a:r>
              <a:rPr dirty="0" sz="1300" spc="-5">
                <a:latin typeface="Times New Roman"/>
                <a:cs typeface="Times New Roman"/>
              </a:rPr>
              <a:t>You do not </a:t>
            </a:r>
            <a:r>
              <a:rPr dirty="0" sz="1300">
                <a:latin typeface="Times New Roman"/>
                <a:cs typeface="Times New Roman"/>
              </a:rPr>
              <a:t>need to </a:t>
            </a:r>
            <a:r>
              <a:rPr dirty="0" sz="1300" spc="-5">
                <a:latin typeface="Times New Roman"/>
                <a:cs typeface="Times New Roman"/>
              </a:rPr>
              <a:t>specify </a:t>
            </a:r>
            <a:r>
              <a:rPr dirty="0" sz="1300">
                <a:latin typeface="Times New Roman"/>
                <a:cs typeface="Times New Roman"/>
              </a:rPr>
              <a:t>the size of a table. The size is ultimately defined by the amount  of space allocated to the database as a </a:t>
            </a:r>
            <a:r>
              <a:rPr dirty="0" sz="1300" spc="-5">
                <a:latin typeface="Times New Roman"/>
                <a:cs typeface="Times New Roman"/>
              </a:rPr>
              <a:t>whole. </a:t>
            </a:r>
            <a:r>
              <a:rPr dirty="0" sz="1300">
                <a:latin typeface="Times New Roman"/>
                <a:cs typeface="Times New Roman"/>
              </a:rPr>
              <a:t>It is important, however, to estimate how  much </a:t>
            </a:r>
            <a:r>
              <a:rPr dirty="0" sz="1300" spc="-5">
                <a:latin typeface="Times New Roman"/>
                <a:cs typeface="Times New Roman"/>
              </a:rPr>
              <a:t>space </a:t>
            </a:r>
            <a:r>
              <a:rPr dirty="0" sz="1300">
                <a:latin typeface="Times New Roman"/>
                <a:cs typeface="Times New Roman"/>
              </a:rPr>
              <a:t>a table </a:t>
            </a:r>
            <a:r>
              <a:rPr dirty="0" sz="1300" spc="-5">
                <a:latin typeface="Times New Roman"/>
                <a:cs typeface="Times New Roman"/>
              </a:rPr>
              <a:t>will </a:t>
            </a:r>
            <a:r>
              <a:rPr dirty="0" sz="1300">
                <a:latin typeface="Times New Roman"/>
                <a:cs typeface="Times New Roman"/>
              </a:rPr>
              <a:t>use over</a:t>
            </a:r>
            <a:r>
              <a:rPr dirty="0" sz="1300" spc="-5">
                <a:latin typeface="Times New Roman"/>
                <a:cs typeface="Times New Roman"/>
              </a:rPr>
              <a:t> </a:t>
            </a:r>
            <a:r>
              <a:rPr dirty="0" sz="1300">
                <a:latin typeface="Times New Roman"/>
                <a:cs typeface="Times New Roman"/>
              </a:rPr>
              <a:t>time.</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Table structure can be modified</a:t>
            </a:r>
            <a:r>
              <a:rPr dirty="0" sz="1300" spc="-5">
                <a:latin typeface="Times New Roman"/>
                <a:cs typeface="Times New Roman"/>
              </a:rPr>
              <a:t> </a:t>
            </a:r>
            <a:r>
              <a:rPr dirty="0" sz="1300">
                <a:latin typeface="Times New Roman"/>
                <a:cs typeface="Times New Roman"/>
              </a:rPr>
              <a:t>online.</a:t>
            </a:r>
            <a:endParaRPr sz="1300">
              <a:latin typeface="Times New Roman"/>
              <a:cs typeface="Times New Roman"/>
            </a:endParaRPr>
          </a:p>
          <a:p>
            <a:pPr marL="136525">
              <a:lnSpc>
                <a:spcPct val="100000"/>
              </a:lnSpc>
              <a:spcBef>
                <a:spcPts val="390"/>
              </a:spcBef>
            </a:pPr>
            <a:r>
              <a:rPr dirty="0" sz="1300" spc="-5" b="1">
                <a:latin typeface="Times New Roman"/>
                <a:cs typeface="Times New Roman"/>
              </a:rPr>
              <a:t>Note: </a:t>
            </a:r>
            <a:r>
              <a:rPr dirty="0" sz="1300" spc="-5">
                <a:latin typeface="Times New Roman"/>
                <a:cs typeface="Times New Roman"/>
              </a:rPr>
              <a:t>More </a:t>
            </a:r>
            <a:r>
              <a:rPr dirty="0" sz="1300">
                <a:latin typeface="Times New Roman"/>
                <a:cs typeface="Times New Roman"/>
              </a:rPr>
              <a:t>database objects are available but are not covered in this course.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8</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66460" cy="183007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10: Solutions</a:t>
            </a:r>
            <a:r>
              <a:rPr dirty="0" sz="1200" spc="5" b="1">
                <a:latin typeface="Arial"/>
                <a:cs typeface="Arial"/>
              </a:rPr>
              <a:t> </a:t>
            </a:r>
            <a:r>
              <a:rPr dirty="0" sz="1200" spc="-5" b="1">
                <a:latin typeface="Arial"/>
                <a:cs typeface="Arial"/>
              </a:rPr>
              <a:t>(continued)</a:t>
            </a:r>
            <a:endParaRPr sz="1200">
              <a:latin typeface="Arial"/>
              <a:cs typeface="Arial"/>
            </a:endParaRPr>
          </a:p>
          <a:p>
            <a:pPr>
              <a:lnSpc>
                <a:spcPct val="100000"/>
              </a:lnSpc>
              <a:spcBef>
                <a:spcPts val="25"/>
              </a:spcBef>
            </a:pPr>
            <a:endParaRPr sz="1150">
              <a:latin typeface="Arial"/>
              <a:cs typeface="Arial"/>
            </a:endParaRPr>
          </a:p>
          <a:p>
            <a:pPr marL="12700" marR="5080">
              <a:lnSpc>
                <a:spcPct val="100000"/>
              </a:lnSpc>
            </a:pPr>
            <a:r>
              <a:rPr dirty="0" sz="1200">
                <a:latin typeface="Times New Roman"/>
                <a:cs typeface="Times New Roman"/>
              </a:rPr>
              <a:t>You cannot </a:t>
            </a:r>
            <a:r>
              <a:rPr dirty="0" sz="1200" spc="-5">
                <a:latin typeface="Times New Roman"/>
                <a:cs typeface="Times New Roman"/>
              </a:rPr>
              <a:t>make </a:t>
            </a:r>
            <a:r>
              <a:rPr dirty="0" sz="1200">
                <a:latin typeface="Times New Roman"/>
                <a:cs typeface="Times New Roman"/>
              </a:rPr>
              <a:t>modifications to the </a:t>
            </a:r>
            <a:r>
              <a:rPr dirty="0" sz="1200" spc="-5">
                <a:latin typeface="Courier New"/>
                <a:cs typeface="Courier New"/>
              </a:rPr>
              <a:t>deptno</a:t>
            </a:r>
            <a:r>
              <a:rPr dirty="0" sz="1200" spc="-405">
                <a:latin typeface="Courier New"/>
                <a:cs typeface="Courier New"/>
              </a:rPr>
              <a:t> </a:t>
            </a:r>
            <a:r>
              <a:rPr dirty="0" sz="1200" spc="-5">
                <a:latin typeface="Times New Roman"/>
                <a:cs typeface="Times New Roman"/>
              </a:rPr>
              <a:t>column </a:t>
            </a:r>
            <a:r>
              <a:rPr dirty="0" sz="1200">
                <a:latin typeface="Times New Roman"/>
                <a:cs typeface="Times New Roman"/>
              </a:rPr>
              <a:t>that will </a:t>
            </a:r>
            <a:r>
              <a:rPr dirty="0" sz="1200" spc="-5">
                <a:latin typeface="Times New Roman"/>
                <a:cs typeface="Times New Roman"/>
              </a:rPr>
              <a:t>result </a:t>
            </a:r>
            <a:r>
              <a:rPr dirty="0" sz="1200">
                <a:latin typeface="Times New Roman"/>
                <a:cs typeface="Times New Roman"/>
              </a:rPr>
              <a:t>in the row being </a:t>
            </a:r>
            <a:r>
              <a:rPr dirty="0" sz="1200" spc="-5">
                <a:latin typeface="Times New Roman"/>
                <a:cs typeface="Times New Roman"/>
              </a:rPr>
              <a:t>removed  </a:t>
            </a:r>
            <a:r>
              <a:rPr dirty="0" sz="1200">
                <a:latin typeface="Times New Roman"/>
                <a:cs typeface="Times New Roman"/>
              </a:rPr>
              <a:t>from the</a:t>
            </a:r>
            <a:r>
              <a:rPr dirty="0" sz="1200" spc="-15">
                <a:latin typeface="Times New Roman"/>
                <a:cs typeface="Times New Roman"/>
              </a:rPr>
              <a:t> </a:t>
            </a:r>
            <a:r>
              <a:rPr dirty="0" sz="1200">
                <a:latin typeface="Times New Roman"/>
                <a:cs typeface="Times New Roman"/>
              </a:rPr>
              <a:t>view.</a:t>
            </a:r>
            <a:endParaRPr sz="1200">
              <a:latin typeface="Times New Roman"/>
              <a:cs typeface="Times New Roman"/>
            </a:endParaRPr>
          </a:p>
          <a:p>
            <a:pPr>
              <a:lnSpc>
                <a:spcPct val="100000"/>
              </a:lnSpc>
              <a:spcBef>
                <a:spcPts val="20"/>
              </a:spcBef>
            </a:pPr>
            <a:endParaRPr sz="1400">
              <a:latin typeface="Times New Roman"/>
              <a:cs typeface="Times New Roman"/>
            </a:endParaRPr>
          </a:p>
          <a:p>
            <a:pPr marL="12700">
              <a:lnSpc>
                <a:spcPct val="100000"/>
              </a:lnSpc>
              <a:spcBef>
                <a:spcPts val="5"/>
              </a:spcBef>
            </a:pPr>
            <a:r>
              <a:rPr dirty="0" sz="1200" spc="-5" b="1">
                <a:latin typeface="Arial"/>
                <a:cs typeface="Arial"/>
              </a:rPr>
              <a:t>Part </a:t>
            </a:r>
            <a:r>
              <a:rPr dirty="0" sz="1200" b="1">
                <a:latin typeface="Arial"/>
                <a:cs typeface="Arial"/>
              </a:rPr>
              <a:t>2</a:t>
            </a:r>
            <a:endParaRPr sz="1200">
              <a:latin typeface="Arial"/>
              <a:cs typeface="Arial"/>
            </a:endParaRPr>
          </a:p>
          <a:p>
            <a:pPr>
              <a:lnSpc>
                <a:spcPct val="100000"/>
              </a:lnSpc>
              <a:spcBef>
                <a:spcPts val="30"/>
              </a:spcBef>
            </a:pPr>
            <a:endParaRPr sz="1000">
              <a:latin typeface="Arial"/>
              <a:cs typeface="Arial"/>
            </a:endParaRPr>
          </a:p>
          <a:p>
            <a:pPr marL="240665" marR="161925" indent="-228600">
              <a:lnSpc>
                <a:spcPct val="99200"/>
              </a:lnSpc>
            </a:pPr>
            <a:r>
              <a:rPr dirty="0" sz="1200">
                <a:latin typeface="Times New Roman"/>
                <a:cs typeface="Times New Roman"/>
              </a:rPr>
              <a:t>7. </a:t>
            </a:r>
            <a:r>
              <a:rPr dirty="0" sz="1200" spc="-5">
                <a:latin typeface="Times New Roman"/>
                <a:cs typeface="Times New Roman"/>
              </a:rPr>
              <a:t>You </a:t>
            </a:r>
            <a:r>
              <a:rPr dirty="0" sz="1200">
                <a:latin typeface="Times New Roman"/>
                <a:cs typeface="Times New Roman"/>
              </a:rPr>
              <a:t>need a </a:t>
            </a:r>
            <a:r>
              <a:rPr dirty="0" sz="1200" spc="-5">
                <a:latin typeface="Times New Roman"/>
                <a:cs typeface="Times New Roman"/>
              </a:rPr>
              <a:t>sequence </a:t>
            </a:r>
            <a:r>
              <a:rPr dirty="0" sz="1200">
                <a:latin typeface="Times New Roman"/>
                <a:cs typeface="Times New Roman"/>
              </a:rPr>
              <a:t>that can be used with the </a:t>
            </a:r>
            <a:r>
              <a:rPr dirty="0" sz="1200" spc="-5">
                <a:latin typeface="Times New Roman"/>
                <a:cs typeface="Times New Roman"/>
              </a:rPr>
              <a:t>primary </a:t>
            </a:r>
            <a:r>
              <a:rPr dirty="0" sz="1200">
                <a:latin typeface="Times New Roman"/>
                <a:cs typeface="Times New Roman"/>
              </a:rPr>
              <a:t>key </a:t>
            </a:r>
            <a:r>
              <a:rPr dirty="0" sz="1200" spc="-5">
                <a:latin typeface="Times New Roman"/>
                <a:cs typeface="Times New Roman"/>
              </a:rPr>
              <a:t>column </a:t>
            </a:r>
            <a:r>
              <a:rPr dirty="0" sz="1200">
                <a:latin typeface="Times New Roman"/>
                <a:cs typeface="Times New Roman"/>
              </a:rPr>
              <a:t>of the </a:t>
            </a:r>
            <a:r>
              <a:rPr dirty="0" sz="1200" spc="-5">
                <a:latin typeface="Courier New"/>
                <a:cs typeface="Courier New"/>
              </a:rPr>
              <a:t>DEPT</a:t>
            </a:r>
            <a:r>
              <a:rPr dirty="0" sz="1200" spc="-480">
                <a:latin typeface="Courier New"/>
                <a:cs typeface="Courier New"/>
              </a:rPr>
              <a:t> </a:t>
            </a:r>
            <a:r>
              <a:rPr dirty="0" sz="1200">
                <a:latin typeface="Times New Roman"/>
                <a:cs typeface="Times New Roman"/>
              </a:rPr>
              <a:t>table. The  </a:t>
            </a:r>
            <a:r>
              <a:rPr dirty="0" sz="1200" spc="-5">
                <a:latin typeface="Times New Roman"/>
                <a:cs typeface="Times New Roman"/>
              </a:rPr>
              <a:t>sequence should start </a:t>
            </a:r>
            <a:r>
              <a:rPr dirty="0" sz="1200">
                <a:latin typeface="Times New Roman"/>
                <a:cs typeface="Times New Roman"/>
              </a:rPr>
              <a:t>at 200 and have a </a:t>
            </a:r>
            <a:r>
              <a:rPr dirty="0" sz="1200" spc="-5">
                <a:latin typeface="Times New Roman"/>
                <a:cs typeface="Times New Roman"/>
              </a:rPr>
              <a:t>maximum </a:t>
            </a:r>
            <a:r>
              <a:rPr dirty="0" sz="1200">
                <a:latin typeface="Times New Roman"/>
                <a:cs typeface="Times New Roman"/>
              </a:rPr>
              <a:t>value of 1000. </a:t>
            </a:r>
            <a:r>
              <a:rPr dirty="0" sz="1200" spc="-5">
                <a:latin typeface="Times New Roman"/>
                <a:cs typeface="Times New Roman"/>
              </a:rPr>
              <a:t>Have </a:t>
            </a:r>
            <a:r>
              <a:rPr dirty="0" sz="1200">
                <a:latin typeface="Times New Roman"/>
                <a:cs typeface="Times New Roman"/>
              </a:rPr>
              <a:t>your </a:t>
            </a:r>
            <a:r>
              <a:rPr dirty="0" sz="1200" spc="-5">
                <a:latin typeface="Times New Roman"/>
                <a:cs typeface="Times New Roman"/>
              </a:rPr>
              <a:t>sequence  increment </a:t>
            </a:r>
            <a:r>
              <a:rPr dirty="0" sz="1200">
                <a:latin typeface="Times New Roman"/>
                <a:cs typeface="Times New Roman"/>
              </a:rPr>
              <a:t>by 10. </a:t>
            </a:r>
            <a:r>
              <a:rPr dirty="0" sz="1200" spc="-5">
                <a:latin typeface="Times New Roman"/>
                <a:cs typeface="Times New Roman"/>
              </a:rPr>
              <a:t>Name </a:t>
            </a:r>
            <a:r>
              <a:rPr dirty="0" sz="1200">
                <a:latin typeface="Times New Roman"/>
                <a:cs typeface="Times New Roman"/>
              </a:rPr>
              <a:t>the sequence </a:t>
            </a:r>
            <a:r>
              <a:rPr dirty="0" sz="1200" spc="-5">
                <a:latin typeface="Courier New"/>
                <a:cs typeface="Courier New"/>
              </a:rPr>
              <a:t>DEPT_ID_SEQ</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2" y="2726435"/>
            <a:ext cx="6323330" cy="672465"/>
          </a:xfrm>
          <a:prstGeom prst="rect">
            <a:avLst/>
          </a:prstGeom>
          <a:ln w="12191">
            <a:solidFill>
              <a:srgbClr val="000000"/>
            </a:solidFill>
          </a:ln>
        </p:spPr>
        <p:txBody>
          <a:bodyPr wrap="square" lIns="0" tIns="13335" rIns="0" bIns="0" rtlCol="0" vert="horz">
            <a:spAutoFit/>
          </a:bodyPr>
          <a:lstStyle/>
          <a:p>
            <a:pPr marL="242570" marR="3976370" indent="-167640">
              <a:lnSpc>
                <a:spcPts val="1240"/>
              </a:lnSpc>
              <a:spcBef>
                <a:spcPts val="105"/>
              </a:spcBef>
            </a:pPr>
            <a:r>
              <a:rPr dirty="0" sz="1100" spc="-5">
                <a:latin typeface="Courier New"/>
                <a:cs typeface="Courier New"/>
              </a:rPr>
              <a:t>CREATE SEQUENCE dept_id_seq  START WITH 200</a:t>
            </a:r>
            <a:endParaRPr sz="1100">
              <a:latin typeface="Courier New"/>
              <a:cs typeface="Courier New"/>
            </a:endParaRPr>
          </a:p>
          <a:p>
            <a:pPr marL="242570">
              <a:lnSpc>
                <a:spcPts val="1190"/>
              </a:lnSpc>
            </a:pPr>
            <a:r>
              <a:rPr dirty="0" sz="1100" spc="-5">
                <a:latin typeface="Courier New"/>
                <a:cs typeface="Courier New"/>
              </a:rPr>
              <a:t>INCREMENT BY</a:t>
            </a:r>
            <a:r>
              <a:rPr dirty="0" sz="1100">
                <a:latin typeface="Courier New"/>
                <a:cs typeface="Courier New"/>
              </a:rPr>
              <a:t> </a:t>
            </a:r>
            <a:r>
              <a:rPr dirty="0" sz="1100" spc="-5">
                <a:latin typeface="Courier New"/>
                <a:cs typeface="Courier New"/>
              </a:rPr>
              <a:t>10</a:t>
            </a:r>
            <a:endParaRPr sz="1100">
              <a:latin typeface="Courier New"/>
              <a:cs typeface="Courier New"/>
            </a:endParaRPr>
          </a:p>
          <a:p>
            <a:pPr marL="242570">
              <a:lnSpc>
                <a:spcPts val="1290"/>
              </a:lnSpc>
            </a:pPr>
            <a:r>
              <a:rPr dirty="0" sz="1100" spc="-5">
                <a:latin typeface="Courier New"/>
                <a:cs typeface="Courier New"/>
              </a:rPr>
              <a:t>MAXVALUE 1000;</a:t>
            </a:r>
            <a:endParaRPr sz="1100">
              <a:latin typeface="Courier New"/>
              <a:cs typeface="Courier New"/>
            </a:endParaRPr>
          </a:p>
        </p:txBody>
      </p:sp>
      <p:sp>
        <p:nvSpPr>
          <p:cNvPr id="4" name="object 4"/>
          <p:cNvSpPr txBox="1"/>
          <p:nvPr/>
        </p:nvSpPr>
        <p:spPr>
          <a:xfrm>
            <a:off x="901700" y="3537458"/>
            <a:ext cx="5951220" cy="754380"/>
          </a:xfrm>
          <a:prstGeom prst="rect">
            <a:avLst/>
          </a:prstGeom>
        </p:spPr>
        <p:txBody>
          <a:bodyPr wrap="square" lIns="0" tIns="13335" rIns="0" bIns="0" rtlCol="0" vert="horz">
            <a:spAutoFit/>
          </a:bodyPr>
          <a:lstStyle/>
          <a:p>
            <a:pPr marL="240665" marR="5080" indent="-228600">
              <a:lnSpc>
                <a:spcPct val="99400"/>
              </a:lnSpc>
              <a:spcBef>
                <a:spcPts val="105"/>
              </a:spcBef>
            </a:pPr>
            <a:r>
              <a:rPr dirty="0" sz="1200">
                <a:latin typeface="Times New Roman"/>
                <a:cs typeface="Times New Roman"/>
              </a:rPr>
              <a:t>8. To test your sequence, </a:t>
            </a:r>
            <a:r>
              <a:rPr dirty="0" sz="1200" spc="-5">
                <a:latin typeface="Times New Roman"/>
                <a:cs typeface="Times New Roman"/>
              </a:rPr>
              <a:t>write </a:t>
            </a:r>
            <a:r>
              <a:rPr dirty="0" sz="1200">
                <a:latin typeface="Times New Roman"/>
                <a:cs typeface="Times New Roman"/>
              </a:rPr>
              <a:t>a </a:t>
            </a:r>
            <a:r>
              <a:rPr dirty="0" sz="1200" spc="-5">
                <a:latin typeface="Times New Roman"/>
                <a:cs typeface="Times New Roman"/>
              </a:rPr>
              <a:t>script </a:t>
            </a:r>
            <a:r>
              <a:rPr dirty="0" sz="1200">
                <a:latin typeface="Times New Roman"/>
                <a:cs typeface="Times New Roman"/>
              </a:rPr>
              <a:t>to insert two rows in the </a:t>
            </a:r>
            <a:r>
              <a:rPr dirty="0" sz="1200" spc="-5">
                <a:latin typeface="Courier New"/>
                <a:cs typeface="Courier New"/>
              </a:rPr>
              <a:t>DEPT </a:t>
            </a:r>
            <a:r>
              <a:rPr dirty="0" sz="1200">
                <a:latin typeface="Times New Roman"/>
                <a:cs typeface="Times New Roman"/>
              </a:rPr>
              <a:t>table. </a:t>
            </a:r>
            <a:r>
              <a:rPr dirty="0" sz="1200" spc="-5">
                <a:latin typeface="Times New Roman"/>
                <a:cs typeface="Times New Roman"/>
              </a:rPr>
              <a:t>Name </a:t>
            </a:r>
            <a:r>
              <a:rPr dirty="0" sz="1200">
                <a:latin typeface="Times New Roman"/>
                <a:cs typeface="Times New Roman"/>
              </a:rPr>
              <a:t>your </a:t>
            </a:r>
            <a:r>
              <a:rPr dirty="0" sz="1200" spc="-5">
                <a:latin typeface="Times New Roman"/>
                <a:cs typeface="Times New Roman"/>
              </a:rPr>
              <a:t>script  </a:t>
            </a:r>
            <a:r>
              <a:rPr dirty="0" sz="1200" spc="-5">
                <a:latin typeface="Courier New"/>
                <a:cs typeface="Courier New"/>
              </a:rPr>
              <a:t>lab_10_08.sql</a:t>
            </a:r>
            <a:r>
              <a:rPr dirty="0" sz="1200" spc="-5">
                <a:latin typeface="Times New Roman"/>
                <a:cs typeface="Times New Roman"/>
              </a:rPr>
              <a:t>. </a:t>
            </a:r>
            <a:r>
              <a:rPr dirty="0" sz="1200">
                <a:latin typeface="Times New Roman"/>
                <a:cs typeface="Times New Roman"/>
              </a:rPr>
              <a:t>Be sure to use the sequence that you created for the ID </a:t>
            </a:r>
            <a:r>
              <a:rPr dirty="0" sz="1200" spc="-5">
                <a:latin typeface="Times New Roman"/>
                <a:cs typeface="Times New Roman"/>
              </a:rPr>
              <a:t>column. Add </a:t>
            </a:r>
            <a:r>
              <a:rPr dirty="0" sz="1200">
                <a:latin typeface="Times New Roman"/>
                <a:cs typeface="Times New Roman"/>
              </a:rPr>
              <a:t>two  </a:t>
            </a:r>
            <a:r>
              <a:rPr dirty="0" sz="1200" spc="-5">
                <a:latin typeface="Times New Roman"/>
                <a:cs typeface="Times New Roman"/>
              </a:rPr>
              <a:t>departments: </a:t>
            </a:r>
            <a:r>
              <a:rPr dirty="0" sz="1200">
                <a:latin typeface="Times New Roman"/>
                <a:cs typeface="Times New Roman"/>
              </a:rPr>
              <a:t>Education and </a:t>
            </a:r>
            <a:r>
              <a:rPr dirty="0" sz="1200" spc="-5">
                <a:latin typeface="Times New Roman"/>
                <a:cs typeface="Times New Roman"/>
              </a:rPr>
              <a:t>Administration. Confirm </a:t>
            </a:r>
            <a:r>
              <a:rPr dirty="0" sz="1200">
                <a:latin typeface="Times New Roman"/>
                <a:cs typeface="Times New Roman"/>
              </a:rPr>
              <a:t>your additions. </a:t>
            </a:r>
            <a:r>
              <a:rPr dirty="0" sz="1200" spc="-5">
                <a:latin typeface="Times New Roman"/>
                <a:cs typeface="Times New Roman"/>
              </a:rPr>
              <a:t>Run </a:t>
            </a:r>
            <a:r>
              <a:rPr dirty="0" sz="1200">
                <a:latin typeface="Times New Roman"/>
                <a:cs typeface="Times New Roman"/>
              </a:rPr>
              <a:t>the commands in  your</a:t>
            </a:r>
            <a:r>
              <a:rPr dirty="0" sz="1200" spc="-5">
                <a:latin typeface="Times New Roman"/>
                <a:cs typeface="Times New Roman"/>
              </a:rPr>
              <a:t> </a:t>
            </a:r>
            <a:r>
              <a:rPr dirty="0" sz="1200">
                <a:latin typeface="Times New Roman"/>
                <a:cs typeface="Times New Roman"/>
              </a:rPr>
              <a:t>script.</a:t>
            </a:r>
            <a:endParaRPr sz="1200">
              <a:latin typeface="Times New Roman"/>
              <a:cs typeface="Times New Roman"/>
            </a:endParaRPr>
          </a:p>
        </p:txBody>
      </p:sp>
      <p:sp>
        <p:nvSpPr>
          <p:cNvPr id="5" name="object 5"/>
          <p:cNvSpPr txBox="1"/>
          <p:nvPr/>
        </p:nvSpPr>
        <p:spPr>
          <a:xfrm>
            <a:off x="838962" y="4365497"/>
            <a:ext cx="6323330" cy="829944"/>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INSERT INTO</a:t>
            </a:r>
            <a:r>
              <a:rPr dirty="0" sz="1100">
                <a:latin typeface="Courier New"/>
                <a:cs typeface="Courier New"/>
              </a:rPr>
              <a:t> </a:t>
            </a:r>
            <a:r>
              <a:rPr dirty="0" sz="1100" spc="-5">
                <a:latin typeface="Courier New"/>
                <a:cs typeface="Courier New"/>
              </a:rPr>
              <a:t>dept</a:t>
            </a:r>
            <a:endParaRPr sz="1100">
              <a:latin typeface="Courier New"/>
              <a:cs typeface="Courier New"/>
            </a:endParaRPr>
          </a:p>
          <a:p>
            <a:pPr marL="74930">
              <a:lnSpc>
                <a:spcPts val="1280"/>
              </a:lnSpc>
            </a:pPr>
            <a:r>
              <a:rPr dirty="0" sz="1100" spc="-5">
                <a:latin typeface="Courier New"/>
                <a:cs typeface="Courier New"/>
              </a:rPr>
              <a:t>VALUES (dept_id_seq.nextval,</a:t>
            </a:r>
            <a:r>
              <a:rPr dirty="0" sz="1100" spc="5">
                <a:latin typeface="Courier New"/>
                <a:cs typeface="Courier New"/>
              </a:rPr>
              <a:t> </a:t>
            </a:r>
            <a:r>
              <a:rPr dirty="0" sz="1100" spc="-5">
                <a:latin typeface="Courier New"/>
                <a:cs typeface="Courier New"/>
              </a:rPr>
              <a:t>'Education');</a:t>
            </a:r>
            <a:endParaRPr sz="1100">
              <a:latin typeface="Courier New"/>
              <a:cs typeface="Courier New"/>
            </a:endParaRPr>
          </a:p>
          <a:p>
            <a:pPr>
              <a:lnSpc>
                <a:spcPct val="100000"/>
              </a:lnSpc>
              <a:spcBef>
                <a:spcPts val="40"/>
              </a:spcBef>
            </a:pPr>
            <a:endParaRPr sz="1000">
              <a:latin typeface="Courier New"/>
              <a:cs typeface="Courier New"/>
            </a:endParaRPr>
          </a:p>
          <a:p>
            <a:pPr marL="74930">
              <a:lnSpc>
                <a:spcPts val="1285"/>
              </a:lnSpc>
            </a:pPr>
            <a:r>
              <a:rPr dirty="0" sz="1100" spc="-5">
                <a:latin typeface="Courier New"/>
                <a:cs typeface="Courier New"/>
              </a:rPr>
              <a:t>INSERT INTO</a:t>
            </a:r>
            <a:r>
              <a:rPr dirty="0" sz="1100">
                <a:latin typeface="Courier New"/>
                <a:cs typeface="Courier New"/>
              </a:rPr>
              <a:t> </a:t>
            </a:r>
            <a:r>
              <a:rPr dirty="0" sz="1100" spc="-5">
                <a:latin typeface="Courier New"/>
                <a:cs typeface="Courier New"/>
              </a:rPr>
              <a:t>dept</a:t>
            </a:r>
            <a:endParaRPr sz="1100">
              <a:latin typeface="Courier New"/>
              <a:cs typeface="Courier New"/>
            </a:endParaRPr>
          </a:p>
          <a:p>
            <a:pPr marL="74930">
              <a:lnSpc>
                <a:spcPts val="1285"/>
              </a:lnSpc>
            </a:pPr>
            <a:r>
              <a:rPr dirty="0" sz="1100" spc="-5">
                <a:latin typeface="Courier New"/>
                <a:cs typeface="Courier New"/>
              </a:rPr>
              <a:t>VALUES (dept_id_seq.nextval,</a:t>
            </a:r>
            <a:r>
              <a:rPr dirty="0" sz="1100" spc="5">
                <a:latin typeface="Courier New"/>
                <a:cs typeface="Courier New"/>
              </a:rPr>
              <a:t> </a:t>
            </a:r>
            <a:r>
              <a:rPr dirty="0" sz="1100" spc="-5">
                <a:latin typeface="Courier New"/>
                <a:cs typeface="Courier New"/>
              </a:rPr>
              <a:t>'Administration');</a:t>
            </a:r>
            <a:endParaRPr sz="1100">
              <a:latin typeface="Courier New"/>
              <a:cs typeface="Courier New"/>
            </a:endParaRPr>
          </a:p>
        </p:txBody>
      </p:sp>
      <p:sp>
        <p:nvSpPr>
          <p:cNvPr id="6" name="object 6"/>
          <p:cNvSpPr txBox="1"/>
          <p:nvPr/>
        </p:nvSpPr>
        <p:spPr>
          <a:xfrm>
            <a:off x="901700" y="5334253"/>
            <a:ext cx="428688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9. Create a nonunique index on the </a:t>
            </a:r>
            <a:r>
              <a:rPr dirty="0" sz="1200" spc="-5">
                <a:latin typeface="Courier New"/>
                <a:cs typeface="Courier New"/>
              </a:rPr>
              <a:t>NAME </a:t>
            </a:r>
            <a:r>
              <a:rPr dirty="0" sz="1200" spc="-5">
                <a:latin typeface="Times New Roman"/>
                <a:cs typeface="Times New Roman"/>
              </a:rPr>
              <a:t>column </a:t>
            </a:r>
            <a:r>
              <a:rPr dirty="0" sz="1200">
                <a:latin typeface="Times New Roman"/>
                <a:cs typeface="Times New Roman"/>
              </a:rPr>
              <a:t>in the </a:t>
            </a:r>
            <a:r>
              <a:rPr dirty="0" sz="1200" spc="-5">
                <a:latin typeface="Courier New"/>
                <a:cs typeface="Courier New"/>
              </a:rPr>
              <a:t>DEPT</a:t>
            </a:r>
            <a:r>
              <a:rPr dirty="0" sz="1200" spc="-615">
                <a:latin typeface="Courier New"/>
                <a:cs typeface="Courier New"/>
              </a:rPr>
              <a:t> </a:t>
            </a:r>
            <a:r>
              <a:rPr dirty="0" sz="1200">
                <a:latin typeface="Times New Roman"/>
                <a:cs typeface="Times New Roman"/>
              </a:rPr>
              <a:t>table.</a:t>
            </a:r>
            <a:endParaRPr sz="1200">
              <a:latin typeface="Times New Roman"/>
              <a:cs typeface="Times New Roman"/>
            </a:endParaRPr>
          </a:p>
        </p:txBody>
      </p:sp>
      <p:sp>
        <p:nvSpPr>
          <p:cNvPr id="7" name="object 7"/>
          <p:cNvSpPr txBox="1"/>
          <p:nvPr/>
        </p:nvSpPr>
        <p:spPr>
          <a:xfrm>
            <a:off x="838962" y="5624322"/>
            <a:ext cx="6323330" cy="196850"/>
          </a:xfrm>
          <a:prstGeom prst="rect">
            <a:avLst/>
          </a:prstGeom>
          <a:ln w="12191">
            <a:solidFill>
              <a:srgbClr val="000000"/>
            </a:solidFill>
          </a:ln>
        </p:spPr>
        <p:txBody>
          <a:bodyPr wrap="square" lIns="0" tIns="0" rIns="0" bIns="0" rtlCol="0" vert="horz">
            <a:spAutoFit/>
          </a:bodyPr>
          <a:lstStyle/>
          <a:p>
            <a:pPr marL="74930">
              <a:lnSpc>
                <a:spcPct val="100000"/>
              </a:lnSpc>
            </a:pPr>
            <a:r>
              <a:rPr dirty="0" sz="1100" spc="-5">
                <a:latin typeface="Courier New"/>
                <a:cs typeface="Courier New"/>
              </a:rPr>
              <a:t>CREATE INDEX dept_name_idx ON dept</a:t>
            </a:r>
            <a:r>
              <a:rPr dirty="0" sz="1100" spc="20">
                <a:latin typeface="Courier New"/>
                <a:cs typeface="Courier New"/>
              </a:rPr>
              <a:t> </a:t>
            </a:r>
            <a:r>
              <a:rPr dirty="0" sz="1100" spc="-5">
                <a:latin typeface="Courier New"/>
                <a:cs typeface="Courier New"/>
              </a:rPr>
              <a:t>(name);</a:t>
            </a:r>
            <a:endParaRPr sz="1100">
              <a:latin typeface="Courier New"/>
              <a:cs typeface="Courier New"/>
            </a:endParaRPr>
          </a:p>
        </p:txBody>
      </p:sp>
      <p:sp>
        <p:nvSpPr>
          <p:cNvPr id="8" name="object 8"/>
          <p:cNvSpPr txBox="1"/>
          <p:nvPr/>
        </p:nvSpPr>
        <p:spPr>
          <a:xfrm>
            <a:off x="901700" y="5959855"/>
            <a:ext cx="388747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10. Create a synonym for your </a:t>
            </a:r>
            <a:r>
              <a:rPr dirty="0" sz="1200" spc="-5">
                <a:latin typeface="Courier New"/>
                <a:cs typeface="Courier New"/>
              </a:rPr>
              <a:t>EMPLOYEES</a:t>
            </a:r>
            <a:r>
              <a:rPr dirty="0" sz="1200" spc="-509">
                <a:latin typeface="Courier New"/>
                <a:cs typeface="Courier New"/>
              </a:rPr>
              <a:t> </a:t>
            </a:r>
            <a:r>
              <a:rPr dirty="0" sz="1200">
                <a:latin typeface="Times New Roman"/>
                <a:cs typeface="Times New Roman"/>
              </a:rPr>
              <a:t>table. Call it </a:t>
            </a:r>
            <a:r>
              <a:rPr dirty="0" sz="1200" spc="-5">
                <a:latin typeface="Courier New"/>
                <a:cs typeface="Courier New"/>
              </a:rPr>
              <a:t>EMP</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838962" y="6249923"/>
            <a:ext cx="6323330" cy="196850"/>
          </a:xfrm>
          <a:prstGeom prst="rect">
            <a:avLst/>
          </a:prstGeom>
          <a:ln w="12191">
            <a:solidFill>
              <a:srgbClr val="000000"/>
            </a:solidFill>
          </a:ln>
        </p:spPr>
        <p:txBody>
          <a:bodyPr wrap="square" lIns="0" tIns="0" rIns="0" bIns="0" rtlCol="0" vert="horz">
            <a:spAutoFit/>
          </a:bodyPr>
          <a:lstStyle/>
          <a:p>
            <a:pPr marL="74930">
              <a:lnSpc>
                <a:spcPct val="100000"/>
              </a:lnSpc>
            </a:pPr>
            <a:r>
              <a:rPr dirty="0" sz="1100" spc="-5">
                <a:latin typeface="Courier New"/>
                <a:cs typeface="Courier New"/>
              </a:rPr>
              <a:t>CREATE SYNONYM emp FOR</a:t>
            </a:r>
            <a:r>
              <a:rPr dirty="0" sz="1100" spc="15">
                <a:latin typeface="Courier New"/>
                <a:cs typeface="Courier New"/>
              </a:rPr>
              <a:t> </a:t>
            </a:r>
            <a:r>
              <a:rPr dirty="0" sz="1100" spc="-5">
                <a:latin typeface="Courier New"/>
                <a:cs typeface="Courier New"/>
              </a:rPr>
              <a:t>EMPLOYEES;</a:t>
            </a:r>
            <a:endParaRPr sz="11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2</a:t>
            </a:r>
            <a:r>
              <a:rPr dirty="0" sz="800" spc="-114">
                <a:latin typeface="Garuda"/>
                <a:cs typeface="Garuda"/>
              </a:rPr>
              <a:t>ri</a:t>
            </a:r>
            <a:r>
              <a:rPr dirty="0" baseline="17676" sz="1650" spc="-172" b="1">
                <a:latin typeface="Arial"/>
                <a:cs typeface="Arial"/>
              </a:rPr>
              <a:t>9</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923280" cy="107886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a:t>
            </a:r>
            <a:r>
              <a:rPr dirty="0" sz="1200" b="1">
                <a:latin typeface="Arial"/>
                <a:cs typeface="Arial"/>
              </a:rPr>
              <a:t> </a:t>
            </a:r>
            <a:r>
              <a:rPr dirty="0" sz="1200" spc="-5" b="1">
                <a:latin typeface="Arial"/>
                <a:cs typeface="Arial"/>
              </a:rPr>
              <a:t>Solutions</a:t>
            </a:r>
            <a:endParaRPr sz="1200">
              <a:latin typeface="Arial"/>
              <a:cs typeface="Arial"/>
            </a:endParaRPr>
          </a:p>
          <a:p>
            <a:pPr marL="241300" marR="5080" indent="-228600">
              <a:lnSpc>
                <a:spcPct val="99200"/>
              </a:lnSpc>
              <a:spcBef>
                <a:spcPts val="1140"/>
              </a:spcBef>
            </a:pPr>
            <a:r>
              <a:rPr dirty="0" sz="1200">
                <a:latin typeface="Times New Roman"/>
                <a:cs typeface="Times New Roman"/>
              </a:rPr>
              <a:t>1. For a specified table, create a </a:t>
            </a:r>
            <a:r>
              <a:rPr dirty="0" sz="1200" spc="-5">
                <a:latin typeface="Times New Roman"/>
                <a:cs typeface="Times New Roman"/>
              </a:rPr>
              <a:t>script </a:t>
            </a:r>
            <a:r>
              <a:rPr dirty="0" sz="1200">
                <a:latin typeface="Times New Roman"/>
                <a:cs typeface="Times New Roman"/>
              </a:rPr>
              <a:t>that </a:t>
            </a:r>
            <a:r>
              <a:rPr dirty="0" sz="1200" spc="-5">
                <a:latin typeface="Times New Roman"/>
                <a:cs typeface="Times New Roman"/>
              </a:rPr>
              <a:t>reports </a:t>
            </a:r>
            <a:r>
              <a:rPr dirty="0" sz="1200">
                <a:latin typeface="Times New Roman"/>
                <a:cs typeface="Times New Roman"/>
              </a:rPr>
              <a:t>the </a:t>
            </a:r>
            <a:r>
              <a:rPr dirty="0" sz="1200" spc="-5">
                <a:latin typeface="Times New Roman"/>
                <a:cs typeface="Times New Roman"/>
              </a:rPr>
              <a:t>column names, </a:t>
            </a:r>
            <a:r>
              <a:rPr dirty="0" sz="1200">
                <a:latin typeface="Times New Roman"/>
                <a:cs typeface="Times New Roman"/>
              </a:rPr>
              <a:t>data types, and lengths of  data </a:t>
            </a:r>
            <a:r>
              <a:rPr dirty="0" sz="1200" spc="-5">
                <a:latin typeface="Times New Roman"/>
                <a:cs typeface="Times New Roman"/>
              </a:rPr>
              <a:t>types, as </a:t>
            </a:r>
            <a:r>
              <a:rPr dirty="0" sz="1200">
                <a:latin typeface="Times New Roman"/>
                <a:cs typeface="Times New Roman"/>
              </a:rPr>
              <a:t>well as </a:t>
            </a:r>
            <a:r>
              <a:rPr dirty="0" sz="1200" spc="-5">
                <a:latin typeface="Times New Roman"/>
                <a:cs typeface="Times New Roman"/>
              </a:rPr>
              <a:t>whether nulls are allowed. Prompt </a:t>
            </a:r>
            <a:r>
              <a:rPr dirty="0" sz="1200">
                <a:latin typeface="Times New Roman"/>
                <a:cs typeface="Times New Roman"/>
              </a:rPr>
              <a:t>the user to enter the table </a:t>
            </a:r>
            <a:r>
              <a:rPr dirty="0" sz="1200" spc="-5">
                <a:latin typeface="Times New Roman"/>
                <a:cs typeface="Times New Roman"/>
              </a:rPr>
              <a:t>name.  </a:t>
            </a:r>
            <a:r>
              <a:rPr dirty="0" sz="1200">
                <a:latin typeface="Times New Roman"/>
                <a:cs typeface="Times New Roman"/>
              </a:rPr>
              <a:t>Give appropriate </a:t>
            </a:r>
            <a:r>
              <a:rPr dirty="0" sz="1200" spc="-5">
                <a:latin typeface="Times New Roman"/>
                <a:cs typeface="Times New Roman"/>
              </a:rPr>
              <a:t>aliases </a:t>
            </a:r>
            <a:r>
              <a:rPr dirty="0" sz="1200">
                <a:latin typeface="Times New Roman"/>
                <a:cs typeface="Times New Roman"/>
              </a:rPr>
              <a:t>to the </a:t>
            </a:r>
            <a:r>
              <a:rPr dirty="0" sz="1200" spc="-5">
                <a:latin typeface="Times New Roman"/>
                <a:cs typeface="Times New Roman"/>
              </a:rPr>
              <a:t>columns </a:t>
            </a:r>
            <a:r>
              <a:rPr dirty="0" sz="1200" spc="-5">
                <a:latin typeface="Courier New"/>
                <a:cs typeface="Courier New"/>
              </a:rPr>
              <a:t>DATA_PRECISION </a:t>
            </a:r>
            <a:r>
              <a:rPr dirty="0" sz="1200">
                <a:latin typeface="Times New Roman"/>
                <a:cs typeface="Times New Roman"/>
              </a:rPr>
              <a:t>and </a:t>
            </a:r>
            <a:r>
              <a:rPr dirty="0" sz="1200" spc="-5">
                <a:latin typeface="Courier New"/>
                <a:cs typeface="Courier New"/>
              </a:rPr>
              <a:t>DATA_SCALE</a:t>
            </a:r>
            <a:r>
              <a:rPr dirty="0" sz="1200" spc="-5">
                <a:latin typeface="Times New Roman"/>
                <a:cs typeface="Times New Roman"/>
              </a:rPr>
              <a:t>. </a:t>
            </a:r>
            <a:r>
              <a:rPr dirty="0" sz="1200">
                <a:latin typeface="Times New Roman"/>
                <a:cs typeface="Times New Roman"/>
              </a:rPr>
              <a:t>Save this  </a:t>
            </a:r>
            <a:r>
              <a:rPr dirty="0" sz="1200" spc="-5">
                <a:latin typeface="Times New Roman"/>
                <a:cs typeface="Times New Roman"/>
              </a:rPr>
              <a:t>script </a:t>
            </a:r>
            <a:r>
              <a:rPr dirty="0" sz="1200">
                <a:latin typeface="Times New Roman"/>
                <a:cs typeface="Times New Roman"/>
              </a:rPr>
              <a:t>in a file </a:t>
            </a:r>
            <a:r>
              <a:rPr dirty="0" sz="1200" spc="-5">
                <a:latin typeface="Times New Roman"/>
                <a:cs typeface="Times New Roman"/>
              </a:rPr>
              <a:t>named</a:t>
            </a:r>
            <a:r>
              <a:rPr dirty="0" sz="1200" spc="-10">
                <a:latin typeface="Times New Roman"/>
                <a:cs typeface="Times New Roman"/>
              </a:rPr>
              <a:t> </a:t>
            </a:r>
            <a:r>
              <a:rPr dirty="0" sz="1200" spc="-5">
                <a:latin typeface="Courier New"/>
                <a:cs typeface="Courier New"/>
              </a:rPr>
              <a:t>lab_11_01.sql</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2" y="1974342"/>
            <a:ext cx="6323330" cy="672465"/>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column_name, data_type,</a:t>
            </a:r>
            <a:r>
              <a:rPr dirty="0" sz="1100" spc="10">
                <a:latin typeface="Courier New"/>
                <a:cs typeface="Courier New"/>
              </a:rPr>
              <a:t> </a:t>
            </a:r>
            <a:r>
              <a:rPr dirty="0" sz="1100" spc="-5">
                <a:latin typeface="Courier New"/>
                <a:cs typeface="Courier New"/>
              </a:rPr>
              <a:t>data_length,</a:t>
            </a:r>
            <a:endParaRPr sz="1100">
              <a:latin typeface="Courier New"/>
              <a:cs typeface="Courier New"/>
            </a:endParaRPr>
          </a:p>
          <a:p>
            <a:pPr marL="74930" marR="1294130" indent="586740">
              <a:lnSpc>
                <a:spcPts val="1240"/>
              </a:lnSpc>
              <a:spcBef>
                <a:spcPts val="70"/>
              </a:spcBef>
              <a:tabLst>
                <a:tab pos="661670" algn="l"/>
              </a:tabLst>
            </a:pPr>
            <a:r>
              <a:rPr dirty="0" sz="1100" spc="-5">
                <a:latin typeface="Courier New"/>
                <a:cs typeface="Courier New"/>
              </a:rPr>
              <a:t>data_precision PRECISION, data_scale SCALE, nullable  FROM	user_tab_columns</a:t>
            </a:r>
            <a:endParaRPr sz="1100">
              <a:latin typeface="Courier New"/>
              <a:cs typeface="Courier New"/>
            </a:endParaRPr>
          </a:p>
          <a:p>
            <a:pPr marL="74930">
              <a:lnSpc>
                <a:spcPts val="1235"/>
              </a:lnSpc>
              <a:tabLst>
                <a:tab pos="661670" algn="l"/>
              </a:tabLst>
            </a:pPr>
            <a:r>
              <a:rPr dirty="0" sz="1100" spc="-5">
                <a:latin typeface="Courier New"/>
                <a:cs typeface="Courier New"/>
              </a:rPr>
              <a:t>WHERE	table_name =</a:t>
            </a:r>
            <a:r>
              <a:rPr dirty="0" sz="1100" spc="5">
                <a:latin typeface="Courier New"/>
                <a:cs typeface="Courier New"/>
              </a:rPr>
              <a:t> </a:t>
            </a:r>
            <a:r>
              <a:rPr dirty="0" sz="1100" spc="-5">
                <a:latin typeface="Courier New"/>
                <a:cs typeface="Courier New"/>
              </a:rPr>
              <a:t>UPPER('&amp;tab_name');</a:t>
            </a:r>
            <a:endParaRPr sz="1100">
              <a:latin typeface="Courier New"/>
              <a:cs typeface="Courier New"/>
            </a:endParaRPr>
          </a:p>
        </p:txBody>
      </p:sp>
      <p:sp>
        <p:nvSpPr>
          <p:cNvPr id="4" name="object 4"/>
          <p:cNvSpPr txBox="1"/>
          <p:nvPr/>
        </p:nvSpPr>
        <p:spPr>
          <a:xfrm>
            <a:off x="901700" y="2780030"/>
            <a:ext cx="5914390" cy="764540"/>
          </a:xfrm>
          <a:prstGeom prst="rect">
            <a:avLst/>
          </a:prstGeom>
        </p:spPr>
        <p:txBody>
          <a:bodyPr wrap="square" lIns="0" tIns="10160" rIns="0" bIns="0" rtlCol="0" vert="horz">
            <a:spAutoFit/>
          </a:bodyPr>
          <a:lstStyle/>
          <a:p>
            <a:pPr marL="240665" marR="5080" indent="-228600">
              <a:lnSpc>
                <a:spcPct val="101400"/>
              </a:lnSpc>
              <a:spcBef>
                <a:spcPts val="80"/>
              </a:spcBef>
            </a:pPr>
            <a:r>
              <a:rPr dirty="0" sz="1200">
                <a:latin typeface="Times New Roman"/>
                <a:cs typeface="Times New Roman"/>
              </a:rPr>
              <a:t>2. Create a script that reports the column </a:t>
            </a:r>
            <a:r>
              <a:rPr dirty="0" sz="1200" spc="-5">
                <a:latin typeface="Times New Roman"/>
                <a:cs typeface="Times New Roman"/>
              </a:rPr>
              <a:t>name, </a:t>
            </a:r>
            <a:r>
              <a:rPr dirty="0" sz="1200">
                <a:latin typeface="Times New Roman"/>
                <a:cs typeface="Times New Roman"/>
              </a:rPr>
              <a:t>constraint </a:t>
            </a:r>
            <a:r>
              <a:rPr dirty="0" sz="1200" spc="-5">
                <a:latin typeface="Times New Roman"/>
                <a:cs typeface="Times New Roman"/>
              </a:rPr>
              <a:t>name, </a:t>
            </a:r>
            <a:r>
              <a:rPr dirty="0" sz="1200">
                <a:latin typeface="Times New Roman"/>
                <a:cs typeface="Times New Roman"/>
              </a:rPr>
              <a:t>constraint type, search  condition, and </a:t>
            </a:r>
            <a:r>
              <a:rPr dirty="0" sz="1200" spc="-5">
                <a:latin typeface="Times New Roman"/>
                <a:cs typeface="Times New Roman"/>
              </a:rPr>
              <a:t>status </a:t>
            </a:r>
            <a:r>
              <a:rPr dirty="0" sz="1200">
                <a:latin typeface="Times New Roman"/>
                <a:cs typeface="Times New Roman"/>
              </a:rPr>
              <a:t>for a </a:t>
            </a:r>
            <a:r>
              <a:rPr dirty="0" sz="1200" spc="-5">
                <a:latin typeface="Times New Roman"/>
                <a:cs typeface="Times New Roman"/>
              </a:rPr>
              <a:t>specified </a:t>
            </a:r>
            <a:r>
              <a:rPr dirty="0" sz="1200">
                <a:latin typeface="Times New Roman"/>
                <a:cs typeface="Times New Roman"/>
              </a:rPr>
              <a:t>table. </a:t>
            </a:r>
            <a:r>
              <a:rPr dirty="0" sz="1200" spc="-5">
                <a:latin typeface="Times New Roman"/>
                <a:cs typeface="Times New Roman"/>
              </a:rPr>
              <a:t>You </a:t>
            </a:r>
            <a:r>
              <a:rPr dirty="0" sz="1200">
                <a:latin typeface="Times New Roman"/>
                <a:cs typeface="Times New Roman"/>
              </a:rPr>
              <a:t>must join the </a:t>
            </a:r>
            <a:r>
              <a:rPr dirty="0" sz="1200" spc="-5">
                <a:latin typeface="Courier New"/>
                <a:cs typeface="Courier New"/>
              </a:rPr>
              <a:t>USER_CONSTRAINTS </a:t>
            </a:r>
            <a:r>
              <a:rPr dirty="0" sz="1200">
                <a:latin typeface="Times New Roman"/>
                <a:cs typeface="Times New Roman"/>
              </a:rPr>
              <a:t>and  </a:t>
            </a:r>
            <a:r>
              <a:rPr dirty="0" sz="1200" spc="-5">
                <a:latin typeface="Courier New"/>
                <a:cs typeface="Courier New"/>
              </a:rPr>
              <a:t>USER_CONS_COLUMNS</a:t>
            </a:r>
            <a:r>
              <a:rPr dirty="0" sz="1200" spc="-405">
                <a:latin typeface="Courier New"/>
                <a:cs typeface="Courier New"/>
              </a:rPr>
              <a:t> </a:t>
            </a:r>
            <a:r>
              <a:rPr dirty="0" sz="1200">
                <a:latin typeface="Times New Roman"/>
                <a:cs typeface="Times New Roman"/>
              </a:rPr>
              <a:t>tables to obtain all of this </a:t>
            </a:r>
            <a:r>
              <a:rPr dirty="0" sz="1200" spc="-5">
                <a:latin typeface="Times New Roman"/>
                <a:cs typeface="Times New Roman"/>
              </a:rPr>
              <a:t>information. Prompt </a:t>
            </a:r>
            <a:r>
              <a:rPr dirty="0" sz="1200">
                <a:latin typeface="Times New Roman"/>
                <a:cs typeface="Times New Roman"/>
              </a:rPr>
              <a:t>the user to enter the  table </a:t>
            </a:r>
            <a:r>
              <a:rPr dirty="0" sz="1200" spc="-5">
                <a:latin typeface="Times New Roman"/>
                <a:cs typeface="Times New Roman"/>
              </a:rPr>
              <a:t>name. Save </a:t>
            </a:r>
            <a:r>
              <a:rPr dirty="0" sz="1200">
                <a:latin typeface="Times New Roman"/>
                <a:cs typeface="Times New Roman"/>
              </a:rPr>
              <a:t>the </a:t>
            </a:r>
            <a:r>
              <a:rPr dirty="0" sz="1200" spc="-5">
                <a:latin typeface="Times New Roman"/>
                <a:cs typeface="Times New Roman"/>
              </a:rPr>
              <a:t>script </a:t>
            </a:r>
            <a:r>
              <a:rPr dirty="0" sz="1200">
                <a:latin typeface="Times New Roman"/>
                <a:cs typeface="Times New Roman"/>
              </a:rPr>
              <a:t>in a file </a:t>
            </a:r>
            <a:r>
              <a:rPr dirty="0" sz="1200" spc="-5">
                <a:latin typeface="Times New Roman"/>
                <a:cs typeface="Times New Roman"/>
              </a:rPr>
              <a:t>named</a:t>
            </a:r>
            <a:r>
              <a:rPr dirty="0" sz="1200" spc="10">
                <a:latin typeface="Times New Roman"/>
                <a:cs typeface="Times New Roman"/>
              </a:rPr>
              <a:t> </a:t>
            </a:r>
            <a:r>
              <a:rPr dirty="0" sz="1200" spc="-5">
                <a:latin typeface="Courier New"/>
                <a:cs typeface="Courier New"/>
              </a:rPr>
              <a:t>lab_11_02.sql</a:t>
            </a:r>
            <a:r>
              <a:rPr dirty="0" sz="1200" spc="-5">
                <a:latin typeface="Times New Roman"/>
                <a:cs typeface="Times New Roman"/>
              </a:rPr>
              <a:t>.</a:t>
            </a:r>
            <a:endParaRPr sz="1200">
              <a:latin typeface="Times New Roman"/>
              <a:cs typeface="Times New Roman"/>
            </a:endParaRPr>
          </a:p>
        </p:txBody>
      </p:sp>
      <p:sp>
        <p:nvSpPr>
          <p:cNvPr id="5" name="object 5"/>
          <p:cNvSpPr txBox="1"/>
          <p:nvPr/>
        </p:nvSpPr>
        <p:spPr>
          <a:xfrm>
            <a:off x="838962" y="3626358"/>
            <a:ext cx="6323330" cy="988694"/>
          </a:xfrm>
          <a:prstGeom prst="rect">
            <a:avLst/>
          </a:prstGeom>
          <a:ln w="12191">
            <a:solidFill>
              <a:srgbClr val="000000"/>
            </a:solidFill>
          </a:ln>
        </p:spPr>
        <p:txBody>
          <a:bodyPr wrap="square" lIns="0" tIns="13335" rIns="0" bIns="0" rtlCol="0" vert="horz">
            <a:spAutoFit/>
          </a:bodyPr>
          <a:lstStyle/>
          <a:p>
            <a:pPr marL="661670" marR="958850" indent="-587375">
              <a:lnSpc>
                <a:spcPts val="1240"/>
              </a:lnSpc>
              <a:spcBef>
                <a:spcPts val="105"/>
              </a:spcBef>
            </a:pPr>
            <a:r>
              <a:rPr dirty="0" sz="1100" spc="-5">
                <a:latin typeface="Courier New"/>
                <a:cs typeface="Courier New"/>
              </a:rPr>
              <a:t>SELECT ucc.column_name, uc.constraint_name, uc.constraint_type,  uc.search_condition,</a:t>
            </a:r>
            <a:r>
              <a:rPr dirty="0" sz="1100">
                <a:latin typeface="Courier New"/>
                <a:cs typeface="Courier New"/>
              </a:rPr>
              <a:t> </a:t>
            </a:r>
            <a:r>
              <a:rPr dirty="0" sz="1100" spc="-5">
                <a:latin typeface="Courier New"/>
                <a:cs typeface="Courier New"/>
              </a:rPr>
              <a:t>uc.status</a:t>
            </a:r>
            <a:endParaRPr sz="1100">
              <a:latin typeface="Courier New"/>
              <a:cs typeface="Courier New"/>
            </a:endParaRPr>
          </a:p>
          <a:p>
            <a:pPr marL="74930" marR="1797050">
              <a:lnSpc>
                <a:spcPts val="1250"/>
              </a:lnSpc>
              <a:tabLst>
                <a:tab pos="661670" algn="l"/>
              </a:tabLst>
            </a:pPr>
            <a:r>
              <a:rPr dirty="0" sz="1100" spc="-5">
                <a:latin typeface="Courier New"/>
                <a:cs typeface="Courier New"/>
              </a:rPr>
              <a:t>FROM	user_constraints uc JOIN user_cons_columns ucc  ON	uc.table_name =</a:t>
            </a:r>
            <a:r>
              <a:rPr dirty="0" sz="1100" spc="5">
                <a:latin typeface="Courier New"/>
                <a:cs typeface="Courier New"/>
              </a:rPr>
              <a:t> </a:t>
            </a:r>
            <a:r>
              <a:rPr dirty="0" sz="1100" spc="-5">
                <a:latin typeface="Courier New"/>
                <a:cs typeface="Courier New"/>
              </a:rPr>
              <a:t>ucc.table_name</a:t>
            </a:r>
            <a:endParaRPr sz="1100">
              <a:latin typeface="Courier New"/>
              <a:cs typeface="Courier New"/>
            </a:endParaRPr>
          </a:p>
          <a:p>
            <a:pPr marL="74930">
              <a:lnSpc>
                <a:spcPts val="1180"/>
              </a:lnSpc>
              <a:tabLst>
                <a:tab pos="661670" algn="l"/>
              </a:tabLst>
            </a:pPr>
            <a:r>
              <a:rPr dirty="0" sz="1100" spc="-5">
                <a:latin typeface="Courier New"/>
                <a:cs typeface="Courier New"/>
              </a:rPr>
              <a:t>AND	uc.constraint_name =</a:t>
            </a:r>
            <a:r>
              <a:rPr dirty="0" sz="1100" spc="5">
                <a:latin typeface="Courier New"/>
                <a:cs typeface="Courier New"/>
              </a:rPr>
              <a:t> </a:t>
            </a:r>
            <a:r>
              <a:rPr dirty="0" sz="1100" spc="-5">
                <a:latin typeface="Courier New"/>
                <a:cs typeface="Courier New"/>
              </a:rPr>
              <a:t>ucc.constraint_name</a:t>
            </a:r>
            <a:endParaRPr sz="1100">
              <a:latin typeface="Courier New"/>
              <a:cs typeface="Courier New"/>
            </a:endParaRPr>
          </a:p>
          <a:p>
            <a:pPr marL="74930">
              <a:lnSpc>
                <a:spcPts val="1290"/>
              </a:lnSpc>
              <a:tabLst>
                <a:tab pos="661670" algn="l"/>
              </a:tabLst>
            </a:pPr>
            <a:r>
              <a:rPr dirty="0" sz="1100" spc="-5">
                <a:latin typeface="Courier New"/>
                <a:cs typeface="Courier New"/>
              </a:rPr>
              <a:t>AND	uc.table_name =</a:t>
            </a:r>
            <a:r>
              <a:rPr dirty="0" sz="1100" spc="5">
                <a:latin typeface="Courier New"/>
                <a:cs typeface="Courier New"/>
              </a:rPr>
              <a:t> </a:t>
            </a:r>
            <a:r>
              <a:rPr dirty="0" sz="1100" spc="-5">
                <a:latin typeface="Courier New"/>
                <a:cs typeface="Courier New"/>
              </a:rPr>
              <a:t>UPPER('&amp;tab_name');</a:t>
            </a:r>
            <a:endParaRPr sz="1100">
              <a:latin typeface="Courier New"/>
              <a:cs typeface="Courier New"/>
            </a:endParaRPr>
          </a:p>
        </p:txBody>
      </p:sp>
      <p:sp>
        <p:nvSpPr>
          <p:cNvPr id="6" name="object 6"/>
          <p:cNvSpPr txBox="1"/>
          <p:nvPr/>
        </p:nvSpPr>
        <p:spPr>
          <a:xfrm>
            <a:off x="901700" y="4753609"/>
            <a:ext cx="5913755" cy="391160"/>
          </a:xfrm>
          <a:prstGeom prst="rect">
            <a:avLst/>
          </a:prstGeom>
        </p:spPr>
        <p:txBody>
          <a:bodyPr wrap="square" lIns="0" tIns="12700" rIns="0" bIns="0" rtlCol="0" vert="horz">
            <a:spAutoFit/>
          </a:bodyPr>
          <a:lstStyle/>
          <a:p>
            <a:pPr marL="241300" marR="5080" indent="-228600">
              <a:lnSpc>
                <a:spcPct val="100000"/>
              </a:lnSpc>
              <a:spcBef>
                <a:spcPts val="100"/>
              </a:spcBef>
            </a:pPr>
            <a:r>
              <a:rPr dirty="0" sz="1200">
                <a:latin typeface="Times New Roman"/>
                <a:cs typeface="Times New Roman"/>
              </a:rPr>
              <a:t>3.</a:t>
            </a:r>
            <a:r>
              <a:rPr dirty="0" sz="1200" spc="10">
                <a:latin typeface="Times New Roman"/>
                <a:cs typeface="Times New Roman"/>
              </a:rPr>
              <a:t> </a:t>
            </a:r>
            <a:r>
              <a:rPr dirty="0" sz="1200">
                <a:latin typeface="Times New Roman"/>
                <a:cs typeface="Times New Roman"/>
              </a:rPr>
              <a:t>Add</a:t>
            </a:r>
            <a:r>
              <a:rPr dirty="0" sz="1200" spc="5">
                <a:latin typeface="Times New Roman"/>
                <a:cs typeface="Times New Roman"/>
              </a:rPr>
              <a:t> </a:t>
            </a:r>
            <a:r>
              <a:rPr dirty="0" sz="1200">
                <a:latin typeface="Times New Roman"/>
                <a:cs typeface="Times New Roman"/>
              </a:rPr>
              <a:t>a</a:t>
            </a:r>
            <a:r>
              <a:rPr dirty="0" sz="1200" spc="5">
                <a:latin typeface="Times New Roman"/>
                <a:cs typeface="Times New Roman"/>
              </a:rPr>
              <a:t> </a:t>
            </a:r>
            <a:r>
              <a:rPr dirty="0" sz="1200" spc="-5">
                <a:latin typeface="Times New Roman"/>
                <a:cs typeface="Times New Roman"/>
              </a:rPr>
              <a:t>comment</a:t>
            </a:r>
            <a:r>
              <a:rPr dirty="0" sz="1200" spc="5">
                <a:latin typeface="Times New Roman"/>
                <a:cs typeface="Times New Roman"/>
              </a:rPr>
              <a: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DEPARTMENTS</a:t>
            </a:r>
            <a:r>
              <a:rPr dirty="0" sz="1200" spc="-420">
                <a:latin typeface="Courier New"/>
                <a:cs typeface="Courier New"/>
              </a:rPr>
              <a:t> </a:t>
            </a:r>
            <a:r>
              <a:rPr dirty="0" sz="1200">
                <a:latin typeface="Times New Roman"/>
                <a:cs typeface="Times New Roman"/>
              </a:rPr>
              <a:t>table.</a:t>
            </a:r>
            <a:r>
              <a:rPr dirty="0" sz="1200" spc="5">
                <a:latin typeface="Times New Roman"/>
                <a:cs typeface="Times New Roman"/>
              </a:rPr>
              <a:t> </a:t>
            </a:r>
            <a:r>
              <a:rPr dirty="0" sz="1200" spc="-5">
                <a:latin typeface="Times New Roman"/>
                <a:cs typeface="Times New Roman"/>
              </a:rPr>
              <a:t>Then</a:t>
            </a:r>
            <a:r>
              <a:rPr dirty="0" sz="1200" spc="5">
                <a:latin typeface="Times New Roman"/>
                <a:cs typeface="Times New Roman"/>
              </a:rPr>
              <a:t> </a:t>
            </a:r>
            <a:r>
              <a:rPr dirty="0" sz="1200">
                <a:latin typeface="Times New Roman"/>
                <a:cs typeface="Times New Roman"/>
              </a:rPr>
              <a:t>query</a:t>
            </a:r>
            <a:r>
              <a:rPr dirty="0" sz="1200" spc="5">
                <a:latin typeface="Times New Roman"/>
                <a:cs typeface="Times New Roman"/>
              </a:rPr>
              <a:t> </a:t>
            </a:r>
            <a:r>
              <a:rPr dirty="0" sz="1200">
                <a:latin typeface="Times New Roman"/>
                <a:cs typeface="Times New Roman"/>
              </a:rPr>
              <a:t>the </a:t>
            </a:r>
            <a:r>
              <a:rPr dirty="0" sz="1200" spc="-5">
                <a:latin typeface="Courier New"/>
                <a:cs typeface="Courier New"/>
              </a:rPr>
              <a:t>USER_TAB_COMMENTS</a:t>
            </a:r>
            <a:r>
              <a:rPr dirty="0" sz="1200" spc="-420">
                <a:latin typeface="Courier New"/>
                <a:cs typeface="Courier New"/>
              </a:rPr>
              <a:t> </a:t>
            </a:r>
            <a:r>
              <a:rPr dirty="0" sz="1200">
                <a:latin typeface="Times New Roman"/>
                <a:cs typeface="Times New Roman"/>
              </a:rPr>
              <a:t>view  to </a:t>
            </a:r>
            <a:r>
              <a:rPr dirty="0" sz="1200" spc="-5">
                <a:latin typeface="Times New Roman"/>
                <a:cs typeface="Times New Roman"/>
              </a:rPr>
              <a:t>verify that </a:t>
            </a:r>
            <a:r>
              <a:rPr dirty="0" sz="1200">
                <a:latin typeface="Times New Roman"/>
                <a:cs typeface="Times New Roman"/>
              </a:rPr>
              <a:t>the </a:t>
            </a:r>
            <a:r>
              <a:rPr dirty="0" sz="1200" spc="-5">
                <a:latin typeface="Times New Roman"/>
                <a:cs typeface="Times New Roman"/>
              </a:rPr>
              <a:t>comment </a:t>
            </a:r>
            <a:r>
              <a:rPr dirty="0" sz="1200">
                <a:latin typeface="Times New Roman"/>
                <a:cs typeface="Times New Roman"/>
              </a:rPr>
              <a:t>is</a:t>
            </a:r>
            <a:r>
              <a:rPr dirty="0" sz="1200" spc="5">
                <a:latin typeface="Times New Roman"/>
                <a:cs typeface="Times New Roman"/>
              </a:rPr>
              <a:t> </a:t>
            </a:r>
            <a:r>
              <a:rPr dirty="0" sz="1200" spc="-5">
                <a:latin typeface="Times New Roman"/>
                <a:cs typeface="Times New Roman"/>
              </a:rPr>
              <a:t>present.</a:t>
            </a:r>
            <a:endParaRPr sz="1200">
              <a:latin typeface="Times New Roman"/>
              <a:cs typeface="Times New Roman"/>
            </a:endParaRPr>
          </a:p>
        </p:txBody>
      </p:sp>
      <p:sp>
        <p:nvSpPr>
          <p:cNvPr id="7" name="object 7"/>
          <p:cNvSpPr txBox="1"/>
          <p:nvPr/>
        </p:nvSpPr>
        <p:spPr>
          <a:xfrm>
            <a:off x="838962" y="5218938"/>
            <a:ext cx="6323330" cy="988060"/>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COMMENT ON TABLE departments</a:t>
            </a:r>
            <a:r>
              <a:rPr dirty="0" sz="1100" spc="15">
                <a:latin typeface="Courier New"/>
                <a:cs typeface="Courier New"/>
              </a:rPr>
              <a:t> </a:t>
            </a:r>
            <a:r>
              <a:rPr dirty="0" sz="1100" spc="-5">
                <a:latin typeface="Courier New"/>
                <a:cs typeface="Courier New"/>
              </a:rPr>
              <a:t>IS</a:t>
            </a:r>
            <a:endParaRPr sz="1100">
              <a:latin typeface="Courier New"/>
              <a:cs typeface="Courier New"/>
            </a:endParaRPr>
          </a:p>
          <a:p>
            <a:pPr marL="242570">
              <a:lnSpc>
                <a:spcPts val="1280"/>
              </a:lnSpc>
            </a:pPr>
            <a:r>
              <a:rPr dirty="0" sz="1100" spc="-5">
                <a:latin typeface="Courier New"/>
                <a:cs typeface="Courier New"/>
              </a:rPr>
              <a:t>'Company department information including name, code, and</a:t>
            </a:r>
            <a:r>
              <a:rPr dirty="0" sz="1100" spc="110">
                <a:latin typeface="Courier New"/>
                <a:cs typeface="Courier New"/>
              </a:rPr>
              <a:t> </a:t>
            </a:r>
            <a:r>
              <a:rPr dirty="0" sz="1100" spc="-5">
                <a:latin typeface="Courier New"/>
                <a:cs typeface="Courier New"/>
              </a:rPr>
              <a:t>location.';</a:t>
            </a:r>
            <a:endParaRPr sz="1100">
              <a:latin typeface="Courier New"/>
              <a:cs typeface="Courier New"/>
            </a:endParaRPr>
          </a:p>
          <a:p>
            <a:pPr>
              <a:lnSpc>
                <a:spcPct val="100000"/>
              </a:lnSpc>
              <a:spcBef>
                <a:spcPts val="35"/>
              </a:spcBef>
            </a:pPr>
            <a:endParaRPr sz="1000">
              <a:latin typeface="Courier New"/>
              <a:cs typeface="Courier New"/>
            </a:endParaRPr>
          </a:p>
          <a:p>
            <a:pPr marL="74930">
              <a:lnSpc>
                <a:spcPts val="1285"/>
              </a:lnSpc>
            </a:pPr>
            <a:r>
              <a:rPr dirty="0" sz="1100" spc="-5">
                <a:latin typeface="Courier New"/>
                <a:cs typeface="Courier New"/>
              </a:rPr>
              <a:t>SELECT COMMENTS</a:t>
            </a:r>
            <a:endParaRPr sz="1100">
              <a:latin typeface="Courier New"/>
              <a:cs typeface="Courier New"/>
            </a:endParaRPr>
          </a:p>
          <a:p>
            <a:pPr marL="74930">
              <a:lnSpc>
                <a:spcPts val="1250"/>
              </a:lnSpc>
              <a:tabLst>
                <a:tab pos="661670" algn="l"/>
              </a:tabLst>
            </a:pPr>
            <a:r>
              <a:rPr dirty="0" sz="1100" spc="-5">
                <a:latin typeface="Courier New"/>
                <a:cs typeface="Courier New"/>
              </a:rPr>
              <a:t>FROM	user_tab_comments</a:t>
            </a:r>
            <a:endParaRPr sz="1100">
              <a:latin typeface="Courier New"/>
              <a:cs typeface="Courier New"/>
            </a:endParaRPr>
          </a:p>
          <a:p>
            <a:pPr marL="74930">
              <a:lnSpc>
                <a:spcPts val="1285"/>
              </a:lnSpc>
              <a:tabLst>
                <a:tab pos="661670" algn="l"/>
              </a:tabLst>
            </a:pPr>
            <a:r>
              <a:rPr dirty="0" sz="1100" spc="-5">
                <a:latin typeface="Courier New"/>
                <a:cs typeface="Courier New"/>
              </a:rPr>
              <a:t>WHERE	table_name =</a:t>
            </a:r>
            <a:r>
              <a:rPr dirty="0" sz="1100">
                <a:latin typeface="Courier New"/>
                <a:cs typeface="Courier New"/>
              </a:rPr>
              <a:t> </a:t>
            </a:r>
            <a:r>
              <a:rPr dirty="0" sz="1100" spc="-5">
                <a:latin typeface="Courier New"/>
                <a:cs typeface="Courier New"/>
              </a:rPr>
              <a:t>'DEPARTMENTS';</a:t>
            </a:r>
            <a:endParaRPr sz="1100">
              <a:latin typeface="Courier New"/>
              <a:cs typeface="Courier New"/>
            </a:endParaRPr>
          </a:p>
        </p:txBody>
      </p:sp>
      <p:sp>
        <p:nvSpPr>
          <p:cNvPr id="8" name="object 8"/>
          <p:cNvSpPr txBox="1"/>
          <p:nvPr/>
        </p:nvSpPr>
        <p:spPr>
          <a:xfrm>
            <a:off x="901700" y="6340094"/>
            <a:ext cx="3694429"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4. Find the </a:t>
            </a:r>
            <a:r>
              <a:rPr dirty="0" sz="1200" spc="-5">
                <a:latin typeface="Times New Roman"/>
                <a:cs typeface="Times New Roman"/>
              </a:rPr>
              <a:t>names </a:t>
            </a:r>
            <a:r>
              <a:rPr dirty="0" sz="1200">
                <a:latin typeface="Times New Roman"/>
                <a:cs typeface="Times New Roman"/>
              </a:rPr>
              <a:t>of all </a:t>
            </a:r>
            <a:r>
              <a:rPr dirty="0" sz="1200" spc="-5">
                <a:latin typeface="Times New Roman"/>
                <a:cs typeface="Times New Roman"/>
              </a:rPr>
              <a:t>synonyms </a:t>
            </a:r>
            <a:r>
              <a:rPr dirty="0" sz="1200">
                <a:latin typeface="Times New Roman"/>
                <a:cs typeface="Times New Roman"/>
              </a:rPr>
              <a:t>that are in your</a:t>
            </a:r>
            <a:r>
              <a:rPr dirty="0" sz="1200" spc="-45">
                <a:latin typeface="Times New Roman"/>
                <a:cs typeface="Times New Roman"/>
              </a:rPr>
              <a:t> </a:t>
            </a:r>
            <a:r>
              <a:rPr dirty="0" sz="1200" spc="-5">
                <a:latin typeface="Times New Roman"/>
                <a:cs typeface="Times New Roman"/>
              </a:rPr>
              <a:t>schema.</a:t>
            </a:r>
            <a:endParaRPr sz="1200">
              <a:latin typeface="Times New Roman"/>
              <a:cs typeface="Times New Roman"/>
            </a:endParaRPr>
          </a:p>
        </p:txBody>
      </p:sp>
      <p:sp>
        <p:nvSpPr>
          <p:cNvPr id="9" name="object 9"/>
          <p:cNvSpPr txBox="1"/>
          <p:nvPr/>
        </p:nvSpPr>
        <p:spPr>
          <a:xfrm>
            <a:off x="838962" y="6622542"/>
            <a:ext cx="6323330" cy="355600"/>
          </a:xfrm>
          <a:prstGeom prst="rect">
            <a:avLst/>
          </a:prstGeom>
          <a:ln w="12191">
            <a:solidFill>
              <a:srgbClr val="000000"/>
            </a:solidFill>
          </a:ln>
        </p:spPr>
        <p:txBody>
          <a:bodyPr wrap="square" lIns="0" tIns="0" rIns="0" bIns="0" rtlCol="0" vert="horz">
            <a:spAutoFit/>
          </a:bodyPr>
          <a:lstStyle/>
          <a:p>
            <a:pPr marL="74930">
              <a:lnSpc>
                <a:spcPts val="1285"/>
              </a:lnSpc>
            </a:pPr>
            <a:r>
              <a:rPr dirty="0" sz="1100" spc="-5">
                <a:latin typeface="Courier New"/>
                <a:cs typeface="Courier New"/>
              </a:rPr>
              <a:t>SELECT *</a:t>
            </a:r>
            <a:endParaRPr sz="1100">
              <a:latin typeface="Courier New"/>
              <a:cs typeface="Courier New"/>
            </a:endParaRPr>
          </a:p>
          <a:p>
            <a:pPr marL="74930">
              <a:lnSpc>
                <a:spcPts val="1285"/>
              </a:lnSpc>
              <a:tabLst>
                <a:tab pos="661670" algn="l"/>
              </a:tabLst>
            </a:pPr>
            <a:r>
              <a:rPr dirty="0" sz="1100" spc="-5">
                <a:latin typeface="Courier New"/>
                <a:cs typeface="Courier New"/>
              </a:rPr>
              <a:t>FROM	user_synonyms;</a:t>
            </a:r>
            <a:endParaRPr sz="11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40">
                <a:latin typeface="Garuda"/>
                <a:cs typeface="Garuda"/>
              </a:rPr>
              <a:t>e</a:t>
            </a:r>
            <a:r>
              <a:rPr dirty="0" baseline="17676" sz="1650" spc="-209" b="1">
                <a:latin typeface="Arial"/>
                <a:cs typeface="Arial"/>
              </a:rPr>
              <a:t>I</a:t>
            </a:r>
            <a:r>
              <a:rPr dirty="0" sz="800" spc="-140">
                <a:latin typeface="Garuda"/>
                <a:cs typeface="Garuda"/>
              </a:rPr>
              <a:t>Kit</a:t>
            </a:r>
            <a:r>
              <a:rPr dirty="0" baseline="17676" sz="1650" spc="-209" b="1">
                <a:latin typeface="Arial"/>
                <a:cs typeface="Arial"/>
              </a:rPr>
              <a:t>A</a:t>
            </a:r>
            <a:r>
              <a:rPr dirty="0" sz="800" spc="-140">
                <a:latin typeface="Garuda"/>
                <a:cs typeface="Garuda"/>
              </a:rPr>
              <a:t>ma</a:t>
            </a:r>
            <a:r>
              <a:rPr dirty="0" baseline="17676" sz="1650" spc="-209" b="1">
                <a:latin typeface="Arial"/>
                <a:cs typeface="Arial"/>
              </a:rPr>
              <a:t>-</a:t>
            </a:r>
            <a:r>
              <a:rPr dirty="0" sz="800" spc="-140">
                <a:latin typeface="Garuda"/>
                <a:cs typeface="Garuda"/>
              </a:rPr>
              <a:t>te</a:t>
            </a:r>
            <a:r>
              <a:rPr dirty="0" baseline="17676" sz="1650" spc="-209" b="1">
                <a:latin typeface="Arial"/>
                <a:cs typeface="Arial"/>
              </a:rPr>
              <a:t>3</a:t>
            </a:r>
            <a:r>
              <a:rPr dirty="0" sz="800" spc="-140">
                <a:latin typeface="Garuda"/>
                <a:cs typeface="Garuda"/>
              </a:rPr>
              <a:t>ri</a:t>
            </a:r>
            <a:r>
              <a:rPr dirty="0" baseline="17676" sz="1650" spc="-209" b="1">
                <a:latin typeface="Arial"/>
                <a:cs typeface="Arial"/>
              </a:rPr>
              <a:t>0</a:t>
            </a:r>
            <a:r>
              <a:rPr dirty="0" sz="800" spc="-140">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00" y="814831"/>
            <a:ext cx="5895975" cy="1947545"/>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11: Solutions</a:t>
            </a:r>
            <a:r>
              <a:rPr dirty="0" sz="1200" spc="5" b="1">
                <a:latin typeface="Arial"/>
                <a:cs typeface="Arial"/>
              </a:rPr>
              <a:t> </a:t>
            </a:r>
            <a:r>
              <a:rPr dirty="0" sz="1200" spc="-5" b="1">
                <a:latin typeface="Arial"/>
                <a:cs typeface="Arial"/>
              </a:rPr>
              <a:t>(continued)</a:t>
            </a:r>
            <a:endParaRPr sz="1200">
              <a:latin typeface="Arial"/>
              <a:cs typeface="Arial"/>
            </a:endParaRPr>
          </a:p>
          <a:p>
            <a:pPr marL="240665" marR="5080" indent="-228600">
              <a:lnSpc>
                <a:spcPct val="99400"/>
              </a:lnSpc>
              <a:spcBef>
                <a:spcPts val="1135"/>
              </a:spcBef>
            </a:pPr>
            <a:r>
              <a:rPr dirty="0" sz="1200">
                <a:latin typeface="Times New Roman"/>
                <a:cs typeface="Times New Roman"/>
              </a:rPr>
              <a:t>5. You need to </a:t>
            </a:r>
            <a:r>
              <a:rPr dirty="0" sz="1200" spc="-5">
                <a:latin typeface="Times New Roman"/>
                <a:cs typeface="Times New Roman"/>
              </a:rPr>
              <a:t>determine </a:t>
            </a:r>
            <a:r>
              <a:rPr dirty="0" sz="1200">
                <a:latin typeface="Times New Roman"/>
                <a:cs typeface="Times New Roman"/>
              </a:rPr>
              <a:t>the </a:t>
            </a:r>
            <a:r>
              <a:rPr dirty="0" sz="1200" spc="-5">
                <a:latin typeface="Times New Roman"/>
                <a:cs typeface="Times New Roman"/>
              </a:rPr>
              <a:t>names </a:t>
            </a:r>
            <a:r>
              <a:rPr dirty="0" sz="1200">
                <a:latin typeface="Times New Roman"/>
                <a:cs typeface="Times New Roman"/>
              </a:rPr>
              <a:t>and </a:t>
            </a:r>
            <a:r>
              <a:rPr dirty="0" sz="1200" spc="-5">
                <a:latin typeface="Times New Roman"/>
                <a:cs typeface="Times New Roman"/>
              </a:rPr>
              <a:t>definitions </a:t>
            </a:r>
            <a:r>
              <a:rPr dirty="0" sz="1200">
                <a:latin typeface="Times New Roman"/>
                <a:cs typeface="Times New Roman"/>
              </a:rPr>
              <a:t>of all the </a:t>
            </a:r>
            <a:r>
              <a:rPr dirty="0" sz="1200" spc="-5">
                <a:latin typeface="Times New Roman"/>
                <a:cs typeface="Times New Roman"/>
              </a:rPr>
              <a:t>views </a:t>
            </a:r>
            <a:r>
              <a:rPr dirty="0" sz="1200">
                <a:latin typeface="Times New Roman"/>
                <a:cs typeface="Times New Roman"/>
              </a:rPr>
              <a:t>in your </a:t>
            </a:r>
            <a:r>
              <a:rPr dirty="0" sz="1200" spc="-5">
                <a:latin typeface="Times New Roman"/>
                <a:cs typeface="Times New Roman"/>
              </a:rPr>
              <a:t>schema. </a:t>
            </a:r>
            <a:r>
              <a:rPr dirty="0" sz="1200">
                <a:latin typeface="Times New Roman"/>
                <a:cs typeface="Times New Roman"/>
              </a:rPr>
              <a:t>Create a  report </a:t>
            </a:r>
            <a:r>
              <a:rPr dirty="0" sz="1200" spc="-5">
                <a:latin typeface="Times New Roman"/>
                <a:cs typeface="Times New Roman"/>
              </a:rPr>
              <a:t>that retrieves view information </a:t>
            </a:r>
            <a:r>
              <a:rPr dirty="0" sz="1200">
                <a:latin typeface="Times New Roman"/>
                <a:cs typeface="Times New Roman"/>
              </a:rPr>
              <a:t>(the view </a:t>
            </a:r>
            <a:r>
              <a:rPr dirty="0" sz="1200" spc="-5">
                <a:latin typeface="Times New Roman"/>
                <a:cs typeface="Times New Roman"/>
              </a:rPr>
              <a:t>name </a:t>
            </a:r>
            <a:r>
              <a:rPr dirty="0" sz="1200">
                <a:latin typeface="Times New Roman"/>
                <a:cs typeface="Times New Roman"/>
              </a:rPr>
              <a:t>and text) from the </a:t>
            </a:r>
            <a:r>
              <a:rPr dirty="0" sz="1200" spc="-5">
                <a:latin typeface="Courier New"/>
                <a:cs typeface="Courier New"/>
              </a:rPr>
              <a:t>USER_VIEWS</a:t>
            </a:r>
            <a:r>
              <a:rPr dirty="0" sz="1200" spc="-380">
                <a:latin typeface="Courier New"/>
                <a:cs typeface="Courier New"/>
              </a:rPr>
              <a:t> </a:t>
            </a:r>
            <a:r>
              <a:rPr dirty="0" sz="1200">
                <a:latin typeface="Times New Roman"/>
                <a:cs typeface="Times New Roman"/>
              </a:rPr>
              <a:t>data  </a:t>
            </a:r>
            <a:r>
              <a:rPr dirty="0" sz="1200" spc="-5">
                <a:latin typeface="Times New Roman"/>
                <a:cs typeface="Times New Roman"/>
              </a:rPr>
              <a:t>dictionary</a:t>
            </a:r>
            <a:r>
              <a:rPr dirty="0" sz="1200" spc="-10">
                <a:latin typeface="Times New Roman"/>
                <a:cs typeface="Times New Roman"/>
              </a:rPr>
              <a:t> </a:t>
            </a:r>
            <a:r>
              <a:rPr dirty="0" sz="1200" spc="-5">
                <a:latin typeface="Times New Roman"/>
                <a:cs typeface="Times New Roman"/>
              </a:rPr>
              <a:t>view.</a:t>
            </a:r>
            <a:endParaRPr sz="1200">
              <a:latin typeface="Times New Roman"/>
              <a:cs typeface="Times New Roman"/>
            </a:endParaRPr>
          </a:p>
          <a:p>
            <a:pPr marL="241300" marR="57785">
              <a:lnSpc>
                <a:spcPct val="102499"/>
              </a:lnSpc>
              <a:spcBef>
                <a:spcPts val="1145"/>
              </a:spcBef>
            </a:pPr>
            <a:r>
              <a:rPr dirty="0" sz="1200" b="1">
                <a:latin typeface="Times New Roman"/>
                <a:cs typeface="Times New Roman"/>
              </a:rPr>
              <a:t>Note: </a:t>
            </a:r>
            <a:r>
              <a:rPr dirty="0" sz="1200" spc="-5">
                <a:latin typeface="Times New Roman"/>
                <a:cs typeface="Times New Roman"/>
              </a:rPr>
              <a:t>Another </a:t>
            </a:r>
            <a:r>
              <a:rPr dirty="0" sz="1200">
                <a:latin typeface="Times New Roman"/>
                <a:cs typeface="Times New Roman"/>
              </a:rPr>
              <a:t>view already exists. </a:t>
            </a:r>
            <a:r>
              <a:rPr dirty="0" sz="1200" spc="-5">
                <a:latin typeface="Times New Roman"/>
                <a:cs typeface="Times New Roman"/>
              </a:rPr>
              <a:t>The </a:t>
            </a:r>
            <a:r>
              <a:rPr dirty="0" sz="1200" spc="-5">
                <a:latin typeface="Courier New"/>
                <a:cs typeface="Courier New"/>
              </a:rPr>
              <a:t>EMP_DETAILS_VIEW</a:t>
            </a:r>
            <a:r>
              <a:rPr dirty="0" sz="1200" spc="-440">
                <a:latin typeface="Courier New"/>
                <a:cs typeface="Courier New"/>
              </a:rPr>
              <a:t> </a:t>
            </a:r>
            <a:r>
              <a:rPr dirty="0" sz="1200" spc="-5">
                <a:latin typeface="Times New Roman"/>
                <a:cs typeface="Times New Roman"/>
              </a:rPr>
              <a:t>was </a:t>
            </a:r>
            <a:r>
              <a:rPr dirty="0" sz="1200">
                <a:latin typeface="Times New Roman"/>
                <a:cs typeface="Times New Roman"/>
              </a:rPr>
              <a:t>created as part of your  </a:t>
            </a:r>
            <a:r>
              <a:rPr dirty="0" sz="1200" spc="-5">
                <a:latin typeface="Times New Roman"/>
                <a:cs typeface="Times New Roman"/>
              </a:rPr>
              <a:t>schema. </a:t>
            </a:r>
            <a:r>
              <a:rPr dirty="0" sz="1200">
                <a:latin typeface="Times New Roman"/>
                <a:cs typeface="Times New Roman"/>
              </a:rPr>
              <a:t>Also, if you completed practice 10, you see the </a:t>
            </a:r>
            <a:r>
              <a:rPr dirty="0" sz="1200" spc="-5">
                <a:latin typeface="Courier New"/>
                <a:cs typeface="Courier New"/>
              </a:rPr>
              <a:t>DEPT50</a:t>
            </a:r>
            <a:r>
              <a:rPr dirty="0" sz="1200" spc="-450">
                <a:latin typeface="Courier New"/>
                <a:cs typeface="Courier New"/>
              </a:rPr>
              <a:t> </a:t>
            </a:r>
            <a:r>
              <a:rPr dirty="0" sz="1200">
                <a:latin typeface="Times New Roman"/>
                <a:cs typeface="Times New Roman"/>
              </a:rPr>
              <a:t>view.</a:t>
            </a:r>
            <a:endParaRPr sz="1200">
              <a:latin typeface="Times New Roman"/>
              <a:cs typeface="Times New Roman"/>
            </a:endParaRPr>
          </a:p>
          <a:p>
            <a:pPr>
              <a:lnSpc>
                <a:spcPct val="100000"/>
              </a:lnSpc>
              <a:spcBef>
                <a:spcPts val="50"/>
              </a:spcBef>
            </a:pPr>
            <a:endParaRPr sz="1000">
              <a:latin typeface="Times New Roman"/>
              <a:cs typeface="Times New Roman"/>
            </a:endParaRPr>
          </a:p>
          <a:p>
            <a:pPr marL="241300" marR="76835">
              <a:lnSpc>
                <a:spcPct val="102899"/>
              </a:lnSpc>
            </a:pPr>
            <a:r>
              <a:rPr dirty="0" sz="1200" b="1">
                <a:latin typeface="Times New Roman"/>
                <a:cs typeface="Times New Roman"/>
              </a:rPr>
              <a:t>Note: </a:t>
            </a:r>
            <a:r>
              <a:rPr dirty="0" sz="1200">
                <a:latin typeface="Times New Roman"/>
                <a:cs typeface="Times New Roman"/>
              </a:rPr>
              <a:t>To see</a:t>
            </a:r>
            <a:r>
              <a:rPr dirty="0" sz="1200" spc="-5">
                <a:latin typeface="Times New Roman"/>
                <a:cs typeface="Times New Roman"/>
              </a:rPr>
              <a:t> more</a:t>
            </a:r>
            <a:r>
              <a:rPr dirty="0" sz="1200">
                <a:latin typeface="Times New Roman"/>
                <a:cs typeface="Times New Roman"/>
              </a:rPr>
              <a:t> contents</a:t>
            </a:r>
            <a:r>
              <a:rPr dirty="0" sz="1200" spc="5">
                <a:latin typeface="Times New Roman"/>
                <a:cs typeface="Times New Roman"/>
              </a:rPr>
              <a:t> </a:t>
            </a:r>
            <a:r>
              <a:rPr dirty="0" sz="1200">
                <a:latin typeface="Times New Roman"/>
                <a:cs typeface="Times New Roman"/>
              </a:rPr>
              <a:t>of a</a:t>
            </a:r>
            <a:r>
              <a:rPr dirty="0" sz="1200" spc="-5">
                <a:latin typeface="Times New Roman"/>
                <a:cs typeface="Times New Roman"/>
              </a:rPr>
              <a:t> </a:t>
            </a:r>
            <a:r>
              <a:rPr dirty="0" sz="1200" spc="-5">
                <a:latin typeface="Courier New"/>
                <a:cs typeface="Courier New"/>
              </a:rPr>
              <a:t>LONG</a:t>
            </a:r>
            <a:r>
              <a:rPr dirty="0" sz="1200" spc="-420">
                <a:latin typeface="Courier New"/>
                <a:cs typeface="Courier New"/>
              </a:rPr>
              <a:t> </a:t>
            </a:r>
            <a:r>
              <a:rPr dirty="0" sz="1200" spc="-5">
                <a:latin typeface="Times New Roman"/>
                <a:cs typeface="Times New Roman"/>
              </a:rPr>
              <a:t>column,</a:t>
            </a:r>
            <a:r>
              <a:rPr dirty="0" sz="1200">
                <a:latin typeface="Times New Roman"/>
                <a:cs typeface="Times New Roman"/>
              </a:rPr>
              <a:t> use</a:t>
            </a:r>
            <a:r>
              <a:rPr dirty="0" sz="1200" spc="5">
                <a:latin typeface="Times New Roman"/>
                <a:cs typeface="Times New Roman"/>
              </a:rPr>
              <a:t> </a:t>
            </a:r>
            <a:r>
              <a:rPr dirty="0" sz="1200">
                <a:latin typeface="Times New Roman"/>
                <a:cs typeface="Times New Roman"/>
              </a:rPr>
              <a:t>the </a:t>
            </a:r>
            <a:r>
              <a:rPr dirty="0" sz="1200" spc="-5">
                <a:latin typeface="Times New Roman"/>
                <a:cs typeface="Times New Roman"/>
              </a:rPr>
              <a:t>command </a:t>
            </a:r>
            <a:r>
              <a:rPr dirty="0" sz="1200" spc="-5">
                <a:latin typeface="Courier New"/>
                <a:cs typeface="Courier New"/>
              </a:rPr>
              <a:t>SET</a:t>
            </a:r>
            <a:r>
              <a:rPr dirty="0" sz="1200" spc="-415">
                <a:latin typeface="Courier New"/>
                <a:cs typeface="Courier New"/>
              </a:rPr>
              <a:t> </a:t>
            </a:r>
            <a:r>
              <a:rPr dirty="0" sz="1200" spc="-5">
                <a:latin typeface="Courier New"/>
                <a:cs typeface="Courier New"/>
              </a:rPr>
              <a:t>LONG</a:t>
            </a:r>
            <a:r>
              <a:rPr dirty="0" sz="1200" spc="-420">
                <a:latin typeface="Courier New"/>
                <a:cs typeface="Courier New"/>
              </a:rPr>
              <a:t> </a:t>
            </a:r>
            <a:r>
              <a:rPr dirty="0" sz="1200" spc="-5" i="1">
                <a:latin typeface="Courier New"/>
                <a:cs typeface="Courier New"/>
              </a:rPr>
              <a:t>n</a:t>
            </a:r>
            <a:r>
              <a:rPr dirty="0" sz="1200" spc="-5">
                <a:latin typeface="Times New Roman"/>
                <a:cs typeface="Times New Roman"/>
              </a:rPr>
              <a:t>,</a:t>
            </a:r>
            <a:r>
              <a:rPr dirty="0" sz="1200">
                <a:latin typeface="Times New Roman"/>
                <a:cs typeface="Times New Roman"/>
              </a:rPr>
              <a:t> where </a:t>
            </a:r>
            <a:r>
              <a:rPr dirty="0" sz="1200" spc="-5" i="1">
                <a:latin typeface="Courier New"/>
                <a:cs typeface="Courier New"/>
              </a:rPr>
              <a:t>n</a:t>
            </a:r>
            <a:r>
              <a:rPr dirty="0" sz="1200" spc="-425" i="1">
                <a:latin typeface="Courier New"/>
                <a:cs typeface="Courier New"/>
              </a:rPr>
              <a:t> </a:t>
            </a:r>
            <a:r>
              <a:rPr dirty="0" sz="1200">
                <a:latin typeface="Times New Roman"/>
                <a:cs typeface="Times New Roman"/>
              </a:rPr>
              <a:t>is  the value of the </a:t>
            </a:r>
            <a:r>
              <a:rPr dirty="0" sz="1200" spc="-5">
                <a:latin typeface="Times New Roman"/>
                <a:cs typeface="Times New Roman"/>
              </a:rPr>
              <a:t>number </a:t>
            </a:r>
            <a:r>
              <a:rPr dirty="0" sz="1200">
                <a:latin typeface="Times New Roman"/>
                <a:cs typeface="Times New Roman"/>
              </a:rPr>
              <a:t>of characters of the </a:t>
            </a:r>
            <a:r>
              <a:rPr dirty="0" sz="1200" spc="-5">
                <a:latin typeface="Courier New"/>
                <a:cs typeface="Courier New"/>
              </a:rPr>
              <a:t>LONG</a:t>
            </a:r>
            <a:r>
              <a:rPr dirty="0" sz="1200" spc="-475">
                <a:latin typeface="Courier New"/>
                <a:cs typeface="Courier New"/>
              </a:rPr>
              <a:t> </a:t>
            </a:r>
            <a:r>
              <a:rPr dirty="0" sz="1200" spc="-5">
                <a:latin typeface="Times New Roman"/>
                <a:cs typeface="Times New Roman"/>
              </a:rPr>
              <a:t>column </a:t>
            </a:r>
            <a:r>
              <a:rPr dirty="0" sz="1200">
                <a:latin typeface="Times New Roman"/>
                <a:cs typeface="Times New Roman"/>
              </a:rPr>
              <a:t>that you want to see.</a:t>
            </a:r>
            <a:endParaRPr sz="1200">
              <a:latin typeface="Times New Roman"/>
              <a:cs typeface="Times New Roman"/>
            </a:endParaRPr>
          </a:p>
        </p:txBody>
      </p:sp>
      <p:sp>
        <p:nvSpPr>
          <p:cNvPr id="3" name="object 3"/>
          <p:cNvSpPr txBox="1"/>
          <p:nvPr/>
        </p:nvSpPr>
        <p:spPr>
          <a:xfrm>
            <a:off x="838962" y="2843783"/>
            <a:ext cx="6323330" cy="671830"/>
          </a:xfrm>
          <a:prstGeom prst="rect">
            <a:avLst/>
          </a:prstGeom>
          <a:ln w="12191">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SET LONG</a:t>
            </a:r>
            <a:r>
              <a:rPr dirty="0" sz="1100">
                <a:latin typeface="Courier New"/>
                <a:cs typeface="Courier New"/>
              </a:rPr>
              <a:t> </a:t>
            </a:r>
            <a:r>
              <a:rPr dirty="0" sz="1100" spc="-5">
                <a:latin typeface="Courier New"/>
                <a:cs typeface="Courier New"/>
              </a:rPr>
              <a:t>600</a:t>
            </a:r>
            <a:endParaRPr sz="1100">
              <a:latin typeface="Courier New"/>
              <a:cs typeface="Courier New"/>
            </a:endParaRPr>
          </a:p>
          <a:p>
            <a:pPr>
              <a:lnSpc>
                <a:spcPct val="100000"/>
              </a:lnSpc>
              <a:spcBef>
                <a:spcPts val="20"/>
              </a:spcBef>
            </a:pPr>
            <a:endParaRPr sz="1100">
              <a:latin typeface="Courier New"/>
              <a:cs typeface="Courier New"/>
            </a:endParaRPr>
          </a:p>
          <a:p>
            <a:pPr marL="74930" marR="4227830">
              <a:lnSpc>
                <a:spcPts val="1250"/>
              </a:lnSpc>
              <a:tabLst>
                <a:tab pos="829310" algn="l"/>
              </a:tabLst>
            </a:pPr>
            <a:r>
              <a:rPr dirty="0" sz="1100" spc="-5">
                <a:latin typeface="Courier New"/>
                <a:cs typeface="Courier New"/>
              </a:rPr>
              <a:t>SELECT	view_name,</a:t>
            </a:r>
            <a:r>
              <a:rPr dirty="0" sz="1100" spc="-50">
                <a:latin typeface="Courier New"/>
                <a:cs typeface="Courier New"/>
              </a:rPr>
              <a:t> </a:t>
            </a:r>
            <a:r>
              <a:rPr dirty="0" sz="1100" spc="-5">
                <a:latin typeface="Courier New"/>
                <a:cs typeface="Courier New"/>
              </a:rPr>
              <a:t>text  FROM	user_views;</a:t>
            </a:r>
            <a:endParaRPr sz="1100">
              <a:latin typeface="Courier New"/>
              <a:cs typeface="Courier New"/>
            </a:endParaRPr>
          </a:p>
        </p:txBody>
      </p:sp>
      <p:sp>
        <p:nvSpPr>
          <p:cNvPr id="4" name="object 4"/>
          <p:cNvSpPr txBox="1"/>
          <p:nvPr/>
        </p:nvSpPr>
        <p:spPr>
          <a:xfrm>
            <a:off x="901700" y="3648709"/>
            <a:ext cx="5901690" cy="564515"/>
          </a:xfrm>
          <a:prstGeom prst="rect">
            <a:avLst/>
          </a:prstGeom>
        </p:spPr>
        <p:txBody>
          <a:bodyPr wrap="square" lIns="0" tIns="17145" rIns="0" bIns="0" rtlCol="0" vert="horz">
            <a:spAutoFit/>
          </a:bodyPr>
          <a:lstStyle/>
          <a:p>
            <a:pPr marL="241300" marR="5080" indent="-228600">
              <a:lnSpc>
                <a:spcPct val="97300"/>
              </a:lnSpc>
              <a:spcBef>
                <a:spcPts val="135"/>
              </a:spcBef>
            </a:pPr>
            <a:r>
              <a:rPr dirty="0" sz="1200">
                <a:latin typeface="Times New Roman"/>
                <a:cs typeface="Times New Roman"/>
              </a:rPr>
              <a:t>6. Find the </a:t>
            </a:r>
            <a:r>
              <a:rPr dirty="0" sz="1200" spc="-5">
                <a:latin typeface="Times New Roman"/>
                <a:cs typeface="Times New Roman"/>
              </a:rPr>
              <a:t>names </a:t>
            </a:r>
            <a:r>
              <a:rPr dirty="0" sz="1200">
                <a:latin typeface="Times New Roman"/>
                <a:cs typeface="Times New Roman"/>
              </a:rPr>
              <a:t>of your sequences. </a:t>
            </a:r>
            <a:r>
              <a:rPr dirty="0" sz="1200" spc="-5">
                <a:latin typeface="Times New Roman"/>
                <a:cs typeface="Times New Roman"/>
              </a:rPr>
              <a:t>Write </a:t>
            </a:r>
            <a:r>
              <a:rPr dirty="0" sz="1200">
                <a:latin typeface="Times New Roman"/>
                <a:cs typeface="Times New Roman"/>
              </a:rPr>
              <a:t>a query in a </a:t>
            </a:r>
            <a:r>
              <a:rPr dirty="0" sz="1200" spc="-5">
                <a:latin typeface="Times New Roman"/>
                <a:cs typeface="Times New Roman"/>
              </a:rPr>
              <a:t>script </a:t>
            </a:r>
            <a:r>
              <a:rPr dirty="0" sz="1200">
                <a:latin typeface="Times New Roman"/>
                <a:cs typeface="Times New Roman"/>
              </a:rPr>
              <a:t>to display the following  </a:t>
            </a:r>
            <a:r>
              <a:rPr dirty="0" sz="1200" spc="-5">
                <a:latin typeface="Times New Roman"/>
                <a:cs typeface="Times New Roman"/>
              </a:rPr>
              <a:t>information </a:t>
            </a:r>
            <a:r>
              <a:rPr dirty="0" sz="1200">
                <a:latin typeface="Times New Roman"/>
                <a:cs typeface="Times New Roman"/>
              </a:rPr>
              <a:t>about your sequences: sequence name, </a:t>
            </a:r>
            <a:r>
              <a:rPr dirty="0" sz="1200" spc="-5">
                <a:latin typeface="Times New Roman"/>
                <a:cs typeface="Times New Roman"/>
              </a:rPr>
              <a:t>maximum </a:t>
            </a:r>
            <a:r>
              <a:rPr dirty="0" sz="1200">
                <a:latin typeface="Times New Roman"/>
                <a:cs typeface="Times New Roman"/>
              </a:rPr>
              <a:t>value, </a:t>
            </a:r>
            <a:r>
              <a:rPr dirty="0" sz="1200" spc="-5">
                <a:latin typeface="Times New Roman"/>
                <a:cs typeface="Times New Roman"/>
              </a:rPr>
              <a:t>increment </a:t>
            </a:r>
            <a:r>
              <a:rPr dirty="0" sz="1200">
                <a:latin typeface="Times New Roman"/>
                <a:cs typeface="Times New Roman"/>
              </a:rPr>
              <a:t>size, and last  </a:t>
            </a:r>
            <a:r>
              <a:rPr dirty="0" sz="1200" spc="-5">
                <a:latin typeface="Times New Roman"/>
                <a:cs typeface="Times New Roman"/>
              </a:rPr>
              <a:t>number. Name </a:t>
            </a:r>
            <a:r>
              <a:rPr dirty="0" sz="1200">
                <a:latin typeface="Times New Roman"/>
                <a:cs typeface="Times New Roman"/>
              </a:rPr>
              <a:t>the script </a:t>
            </a:r>
            <a:r>
              <a:rPr dirty="0" sz="1200" spc="-5">
                <a:latin typeface="Courier New"/>
                <a:cs typeface="Courier New"/>
              </a:rPr>
              <a:t>lab_11_06.sql</a:t>
            </a:r>
            <a:r>
              <a:rPr dirty="0" sz="1200" spc="-5">
                <a:latin typeface="Times New Roman"/>
                <a:cs typeface="Times New Roman"/>
              </a:rPr>
              <a:t>. </a:t>
            </a:r>
            <a:r>
              <a:rPr dirty="0" sz="1200">
                <a:latin typeface="Times New Roman"/>
                <a:cs typeface="Times New Roman"/>
              </a:rPr>
              <a:t>Run the </a:t>
            </a:r>
            <a:r>
              <a:rPr dirty="0" sz="1200" spc="-5">
                <a:latin typeface="Times New Roman"/>
                <a:cs typeface="Times New Roman"/>
              </a:rPr>
              <a:t>statement </a:t>
            </a:r>
            <a:r>
              <a:rPr dirty="0" sz="1200">
                <a:latin typeface="Times New Roman"/>
                <a:cs typeface="Times New Roman"/>
              </a:rPr>
              <a:t>in your</a:t>
            </a:r>
            <a:r>
              <a:rPr dirty="0" sz="1200" spc="25">
                <a:latin typeface="Times New Roman"/>
                <a:cs typeface="Times New Roman"/>
              </a:rPr>
              <a:t> </a:t>
            </a:r>
            <a:r>
              <a:rPr dirty="0" sz="1200">
                <a:latin typeface="Times New Roman"/>
                <a:cs typeface="Times New Roman"/>
              </a:rPr>
              <a:t>script.</a:t>
            </a:r>
            <a:endParaRPr sz="1200">
              <a:latin typeface="Times New Roman"/>
              <a:cs typeface="Times New Roman"/>
            </a:endParaRPr>
          </a:p>
        </p:txBody>
      </p:sp>
      <p:sp>
        <p:nvSpPr>
          <p:cNvPr id="5" name="object 5"/>
          <p:cNvSpPr txBox="1"/>
          <p:nvPr/>
        </p:nvSpPr>
        <p:spPr>
          <a:xfrm>
            <a:off x="838962" y="4294632"/>
            <a:ext cx="6323330" cy="355600"/>
          </a:xfrm>
          <a:prstGeom prst="rect">
            <a:avLst/>
          </a:prstGeom>
          <a:ln w="12191">
            <a:solidFill>
              <a:srgbClr val="000000"/>
            </a:solidFill>
          </a:ln>
        </p:spPr>
        <p:txBody>
          <a:bodyPr wrap="square" lIns="0" tIns="12065" rIns="0" bIns="0" rtlCol="0" vert="horz">
            <a:spAutoFit/>
          </a:bodyPr>
          <a:lstStyle/>
          <a:p>
            <a:pPr marL="74930" marR="1210310">
              <a:lnSpc>
                <a:spcPts val="1250"/>
              </a:lnSpc>
              <a:spcBef>
                <a:spcPts val="95"/>
              </a:spcBef>
              <a:tabLst>
                <a:tab pos="829310" algn="l"/>
              </a:tabLst>
            </a:pPr>
            <a:r>
              <a:rPr dirty="0" sz="1100" spc="-5">
                <a:latin typeface="Courier New"/>
                <a:cs typeface="Courier New"/>
              </a:rPr>
              <a:t>SELECT	sequence_name, max_value, increment_by, last_number  FROM	user_sequences;</a:t>
            </a:r>
            <a:endParaRPr sz="1100">
              <a:latin typeface="Courier New"/>
              <a:cs typeface="Courier New"/>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39155" cy="89789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C:</a:t>
            </a:r>
            <a:r>
              <a:rPr dirty="0" sz="1200" b="1">
                <a:latin typeface="Arial"/>
                <a:cs typeface="Arial"/>
              </a:rPr>
              <a:t> </a:t>
            </a:r>
            <a:r>
              <a:rPr dirty="0" sz="1200" spc="-5" b="1">
                <a:latin typeface="Arial"/>
                <a:cs typeface="Arial"/>
              </a:rPr>
              <a:t>Solutions</a:t>
            </a:r>
            <a:endParaRPr sz="1200">
              <a:latin typeface="Arial"/>
              <a:cs typeface="Arial"/>
            </a:endParaRPr>
          </a:p>
          <a:p>
            <a:pPr marL="240665" marR="5080" indent="-228600">
              <a:lnSpc>
                <a:spcPct val="99400"/>
              </a:lnSpc>
              <a:spcBef>
                <a:spcPts val="1135"/>
              </a:spcBef>
            </a:pPr>
            <a:r>
              <a:rPr dirty="0" sz="1200">
                <a:latin typeface="Times New Roman"/>
                <a:cs typeface="Times New Roman"/>
              </a:rPr>
              <a:t>1. </a:t>
            </a:r>
            <a:r>
              <a:rPr dirty="0" sz="1200" spc="-5">
                <a:latin typeface="Times New Roman"/>
                <a:cs typeface="Times New Roman"/>
              </a:rPr>
              <a:t>Write </a:t>
            </a:r>
            <a:r>
              <a:rPr dirty="0" sz="1200">
                <a:latin typeface="Times New Roman"/>
                <a:cs typeface="Times New Roman"/>
              </a:rPr>
              <a:t>a query for the HR </a:t>
            </a:r>
            <a:r>
              <a:rPr dirty="0" sz="1200" spc="-5">
                <a:latin typeface="Times New Roman"/>
                <a:cs typeface="Times New Roman"/>
              </a:rPr>
              <a:t>department </a:t>
            </a:r>
            <a:r>
              <a:rPr dirty="0" sz="1200">
                <a:latin typeface="Times New Roman"/>
                <a:cs typeface="Times New Roman"/>
              </a:rPr>
              <a:t>to produce the addresses of all the </a:t>
            </a:r>
            <a:r>
              <a:rPr dirty="0" sz="1200" spc="-5">
                <a:latin typeface="Times New Roman"/>
                <a:cs typeface="Times New Roman"/>
              </a:rPr>
              <a:t>departments. </a:t>
            </a:r>
            <a:r>
              <a:rPr dirty="0" sz="1200">
                <a:latin typeface="Times New Roman"/>
                <a:cs typeface="Times New Roman"/>
              </a:rPr>
              <a:t>Use the  </a:t>
            </a:r>
            <a:r>
              <a:rPr dirty="0" sz="1200" spc="-5">
                <a:latin typeface="Courier New"/>
                <a:cs typeface="Courier New"/>
              </a:rPr>
              <a:t>LOCATIONS </a:t>
            </a:r>
            <a:r>
              <a:rPr dirty="0" sz="1200">
                <a:latin typeface="Times New Roman"/>
                <a:cs typeface="Times New Roman"/>
              </a:rPr>
              <a:t>and </a:t>
            </a:r>
            <a:r>
              <a:rPr dirty="0" sz="1200" spc="-5">
                <a:latin typeface="Courier New"/>
                <a:cs typeface="Courier New"/>
              </a:rPr>
              <a:t>COUNTRIES </a:t>
            </a:r>
            <a:r>
              <a:rPr dirty="0" sz="1200">
                <a:latin typeface="Times New Roman"/>
                <a:cs typeface="Times New Roman"/>
              </a:rPr>
              <a:t>tables. </a:t>
            </a:r>
            <a:r>
              <a:rPr dirty="0" sz="1200" spc="-5">
                <a:latin typeface="Times New Roman"/>
                <a:cs typeface="Times New Roman"/>
              </a:rPr>
              <a:t>Show </a:t>
            </a:r>
            <a:r>
              <a:rPr dirty="0" sz="1200">
                <a:latin typeface="Times New Roman"/>
                <a:cs typeface="Times New Roman"/>
              </a:rPr>
              <a:t>the location ID, </a:t>
            </a:r>
            <a:r>
              <a:rPr dirty="0" sz="1200" spc="-5">
                <a:latin typeface="Times New Roman"/>
                <a:cs typeface="Times New Roman"/>
              </a:rPr>
              <a:t>street </a:t>
            </a:r>
            <a:r>
              <a:rPr dirty="0" sz="1200">
                <a:latin typeface="Times New Roman"/>
                <a:cs typeface="Times New Roman"/>
              </a:rPr>
              <a:t>address, city, </a:t>
            </a:r>
            <a:r>
              <a:rPr dirty="0" sz="1200" spc="-5">
                <a:latin typeface="Times New Roman"/>
                <a:cs typeface="Times New Roman"/>
              </a:rPr>
              <a:t>state </a:t>
            </a:r>
            <a:r>
              <a:rPr dirty="0" sz="1200">
                <a:latin typeface="Times New Roman"/>
                <a:cs typeface="Times New Roman"/>
              </a:rPr>
              <a:t>or  province, and country in the</a:t>
            </a:r>
            <a:r>
              <a:rPr dirty="0" sz="1200" spc="-35">
                <a:latin typeface="Times New Roman"/>
                <a:cs typeface="Times New Roman"/>
              </a:rPr>
              <a:t> </a:t>
            </a:r>
            <a:r>
              <a:rPr dirty="0" sz="1200">
                <a:latin typeface="Times New Roman"/>
                <a:cs typeface="Times New Roman"/>
              </a:rPr>
              <a:t>output.</a:t>
            </a:r>
            <a:endParaRPr sz="1200">
              <a:latin typeface="Times New Roman"/>
              <a:cs typeface="Times New Roman"/>
            </a:endParaRPr>
          </a:p>
        </p:txBody>
      </p:sp>
      <p:sp>
        <p:nvSpPr>
          <p:cNvPr id="3" name="object 3"/>
          <p:cNvSpPr txBox="1"/>
          <p:nvPr/>
        </p:nvSpPr>
        <p:spPr>
          <a:xfrm>
            <a:off x="838962" y="1786890"/>
            <a:ext cx="6323330" cy="513080"/>
          </a:xfrm>
          <a:prstGeom prst="rect">
            <a:avLst/>
          </a:prstGeom>
          <a:ln w="12191">
            <a:solidFill>
              <a:srgbClr val="000000"/>
            </a:solidFill>
          </a:ln>
        </p:spPr>
        <p:txBody>
          <a:bodyPr wrap="square" lIns="0" tIns="13335" rIns="0" bIns="0" rtlCol="0" vert="horz">
            <a:spAutoFit/>
          </a:bodyPr>
          <a:lstStyle/>
          <a:p>
            <a:pPr marL="74930" marR="372110">
              <a:lnSpc>
                <a:spcPts val="1240"/>
              </a:lnSpc>
              <a:spcBef>
                <a:spcPts val="105"/>
              </a:spcBef>
              <a:tabLst>
                <a:tab pos="661670" algn="l"/>
              </a:tabLst>
            </a:pPr>
            <a:r>
              <a:rPr dirty="0" sz="1100" spc="-5">
                <a:latin typeface="Courier New"/>
                <a:cs typeface="Courier New"/>
              </a:rPr>
              <a:t>SELECT location_id, street_address, city, state_province, country_name  FROM	locations, countries</a:t>
            </a:r>
            <a:endParaRPr sz="1100">
              <a:latin typeface="Courier New"/>
              <a:cs typeface="Courier New"/>
            </a:endParaRPr>
          </a:p>
          <a:p>
            <a:pPr marL="74930">
              <a:lnSpc>
                <a:spcPts val="1230"/>
              </a:lnSpc>
              <a:tabLst>
                <a:tab pos="661670" algn="l"/>
              </a:tabLst>
            </a:pPr>
            <a:r>
              <a:rPr dirty="0" sz="1100" spc="-5">
                <a:latin typeface="Courier New"/>
                <a:cs typeface="Courier New"/>
              </a:rPr>
              <a:t>WHERE	locations.country_id =</a:t>
            </a:r>
            <a:r>
              <a:rPr dirty="0" sz="1100" spc="5">
                <a:latin typeface="Courier New"/>
                <a:cs typeface="Courier New"/>
              </a:rPr>
              <a:t> </a:t>
            </a:r>
            <a:r>
              <a:rPr dirty="0" sz="1100" spc="-5">
                <a:latin typeface="Courier New"/>
                <a:cs typeface="Courier New"/>
              </a:rPr>
              <a:t>countries.country_id;</a:t>
            </a:r>
            <a:endParaRPr sz="1100">
              <a:latin typeface="Courier New"/>
              <a:cs typeface="Courier New"/>
            </a:endParaRPr>
          </a:p>
        </p:txBody>
      </p:sp>
      <p:sp>
        <p:nvSpPr>
          <p:cNvPr id="4" name="object 4"/>
          <p:cNvSpPr txBox="1"/>
          <p:nvPr/>
        </p:nvSpPr>
        <p:spPr>
          <a:xfrm>
            <a:off x="901700" y="2433319"/>
            <a:ext cx="5830570"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2. The HR </a:t>
            </a:r>
            <a:r>
              <a:rPr dirty="0" sz="1200" spc="-5">
                <a:latin typeface="Times New Roman"/>
                <a:cs typeface="Times New Roman"/>
              </a:rPr>
              <a:t>department </a:t>
            </a:r>
            <a:r>
              <a:rPr dirty="0" sz="1200">
                <a:latin typeface="Times New Roman"/>
                <a:cs typeface="Times New Roman"/>
              </a:rPr>
              <a:t>needs a report of all </a:t>
            </a:r>
            <a:r>
              <a:rPr dirty="0" sz="1200" spc="-5">
                <a:latin typeface="Times New Roman"/>
                <a:cs typeface="Times New Roman"/>
              </a:rPr>
              <a:t>employees. Write </a:t>
            </a:r>
            <a:r>
              <a:rPr dirty="0" sz="1200">
                <a:latin typeface="Times New Roman"/>
                <a:cs typeface="Times New Roman"/>
              </a:rPr>
              <a:t>a query to display the last </a:t>
            </a:r>
            <a:r>
              <a:rPr dirty="0" sz="1200" spc="-5">
                <a:latin typeface="Times New Roman"/>
                <a:cs typeface="Times New Roman"/>
              </a:rPr>
              <a:t>name,  department number, </a:t>
            </a:r>
            <a:r>
              <a:rPr dirty="0" sz="1200">
                <a:latin typeface="Times New Roman"/>
                <a:cs typeface="Times New Roman"/>
              </a:rPr>
              <a:t>and </a:t>
            </a:r>
            <a:r>
              <a:rPr dirty="0" sz="1200" spc="-5">
                <a:latin typeface="Times New Roman"/>
                <a:cs typeface="Times New Roman"/>
              </a:rPr>
              <a:t>department name </a:t>
            </a:r>
            <a:r>
              <a:rPr dirty="0" sz="1200">
                <a:latin typeface="Times New Roman"/>
                <a:cs typeface="Times New Roman"/>
              </a:rPr>
              <a:t>for all</a:t>
            </a:r>
            <a:r>
              <a:rPr dirty="0" sz="1200" spc="25">
                <a:latin typeface="Times New Roman"/>
                <a:cs typeface="Times New Roman"/>
              </a:rPr>
              <a:t> </a:t>
            </a:r>
            <a:r>
              <a:rPr dirty="0" sz="1200" spc="-5">
                <a:latin typeface="Times New Roman"/>
                <a:cs typeface="Times New Roman"/>
              </a:rPr>
              <a:t>employees.</a:t>
            </a:r>
            <a:endParaRPr sz="1200">
              <a:latin typeface="Times New Roman"/>
              <a:cs typeface="Times New Roman"/>
            </a:endParaRPr>
          </a:p>
        </p:txBody>
      </p:sp>
      <p:sp>
        <p:nvSpPr>
          <p:cNvPr id="5" name="object 5"/>
          <p:cNvSpPr txBox="1"/>
          <p:nvPr/>
        </p:nvSpPr>
        <p:spPr>
          <a:xfrm>
            <a:off x="838962" y="2891027"/>
            <a:ext cx="6323330" cy="513715"/>
          </a:xfrm>
          <a:prstGeom prst="rect">
            <a:avLst/>
          </a:prstGeom>
          <a:ln w="12191">
            <a:solidFill>
              <a:srgbClr val="000000"/>
            </a:solidFill>
          </a:ln>
        </p:spPr>
        <p:txBody>
          <a:bodyPr wrap="square" lIns="0" tIns="13335" rIns="0" bIns="0" rtlCol="0" vert="horz">
            <a:spAutoFit/>
          </a:bodyPr>
          <a:lstStyle/>
          <a:p>
            <a:pPr marL="74930" marR="1713230">
              <a:lnSpc>
                <a:spcPts val="1240"/>
              </a:lnSpc>
              <a:spcBef>
                <a:spcPts val="105"/>
              </a:spcBef>
              <a:tabLst>
                <a:tab pos="661670" algn="l"/>
              </a:tabLst>
            </a:pPr>
            <a:r>
              <a:rPr dirty="0" sz="1100" spc="-5">
                <a:latin typeface="Courier New"/>
                <a:cs typeface="Courier New"/>
              </a:rPr>
              <a:t>SELECT e.last_name, e.department_id, d.department_name  FROM	employees e, departments</a:t>
            </a:r>
            <a:r>
              <a:rPr dirty="0" sz="1100" spc="5">
                <a:latin typeface="Courier New"/>
                <a:cs typeface="Courier New"/>
              </a:rPr>
              <a:t> </a:t>
            </a:r>
            <a:r>
              <a:rPr dirty="0" sz="1100" spc="-5">
                <a:latin typeface="Courier New"/>
                <a:cs typeface="Courier New"/>
              </a:rPr>
              <a:t>d</a:t>
            </a:r>
            <a:endParaRPr sz="1100">
              <a:latin typeface="Courier New"/>
              <a:cs typeface="Courier New"/>
            </a:endParaRPr>
          </a:p>
          <a:p>
            <a:pPr marL="74930">
              <a:lnSpc>
                <a:spcPts val="1235"/>
              </a:lnSpc>
              <a:tabLst>
                <a:tab pos="661670" algn="l"/>
              </a:tabLst>
            </a:pPr>
            <a:r>
              <a:rPr dirty="0" sz="1100" spc="-5">
                <a:latin typeface="Courier New"/>
                <a:cs typeface="Courier New"/>
              </a:rPr>
              <a:t>WHERE	e.department_id =</a:t>
            </a:r>
            <a:r>
              <a:rPr dirty="0" sz="1100" spc="5">
                <a:latin typeface="Courier New"/>
                <a:cs typeface="Courier New"/>
              </a:rPr>
              <a:t> </a:t>
            </a:r>
            <a:r>
              <a:rPr dirty="0" sz="1100" spc="-5">
                <a:latin typeface="Courier New"/>
                <a:cs typeface="Courier New"/>
              </a:rPr>
              <a:t>d.department_id;</a:t>
            </a:r>
            <a:endParaRPr sz="1100">
              <a:latin typeface="Courier New"/>
              <a:cs typeface="Courier New"/>
            </a:endParaRPr>
          </a:p>
        </p:txBody>
      </p:sp>
      <p:sp>
        <p:nvSpPr>
          <p:cNvPr id="6" name="object 6"/>
          <p:cNvSpPr txBox="1"/>
          <p:nvPr/>
        </p:nvSpPr>
        <p:spPr>
          <a:xfrm>
            <a:off x="901700" y="3538220"/>
            <a:ext cx="5600065" cy="383540"/>
          </a:xfrm>
          <a:prstGeom prst="rect">
            <a:avLst/>
          </a:prstGeom>
        </p:spPr>
        <p:txBody>
          <a:bodyPr wrap="square" lIns="0" tIns="24765" rIns="0" bIns="0" rtlCol="0" vert="horz">
            <a:spAutoFit/>
          </a:bodyPr>
          <a:lstStyle/>
          <a:p>
            <a:pPr marL="241300" marR="5080" indent="-228600">
              <a:lnSpc>
                <a:spcPts val="1380"/>
              </a:lnSpc>
              <a:spcBef>
                <a:spcPts val="195"/>
              </a:spcBef>
            </a:pPr>
            <a:r>
              <a:rPr dirty="0" sz="1200">
                <a:latin typeface="Times New Roman"/>
                <a:cs typeface="Times New Roman"/>
              </a:rPr>
              <a:t>3. The HR </a:t>
            </a:r>
            <a:r>
              <a:rPr dirty="0" sz="1200" spc="-5">
                <a:latin typeface="Times New Roman"/>
                <a:cs typeface="Times New Roman"/>
              </a:rPr>
              <a:t>department </a:t>
            </a:r>
            <a:r>
              <a:rPr dirty="0" sz="1200">
                <a:latin typeface="Times New Roman"/>
                <a:cs typeface="Times New Roman"/>
              </a:rPr>
              <a:t>needs a report of </a:t>
            </a:r>
            <a:r>
              <a:rPr dirty="0" sz="1200" spc="-5">
                <a:latin typeface="Times New Roman"/>
                <a:cs typeface="Times New Roman"/>
              </a:rPr>
              <a:t>employees </a:t>
            </a:r>
            <a:r>
              <a:rPr dirty="0" sz="1200">
                <a:latin typeface="Times New Roman"/>
                <a:cs typeface="Times New Roman"/>
              </a:rPr>
              <a:t>in Toronto. Display the last </a:t>
            </a:r>
            <a:r>
              <a:rPr dirty="0" sz="1200" spc="-5">
                <a:latin typeface="Times New Roman"/>
                <a:cs typeface="Times New Roman"/>
              </a:rPr>
              <a:t>name, </a:t>
            </a:r>
            <a:r>
              <a:rPr dirty="0" sz="1200">
                <a:latin typeface="Times New Roman"/>
                <a:cs typeface="Times New Roman"/>
              </a:rPr>
              <a:t>job,  </a:t>
            </a:r>
            <a:r>
              <a:rPr dirty="0" sz="1200" spc="-5">
                <a:latin typeface="Times New Roman"/>
                <a:cs typeface="Times New Roman"/>
              </a:rPr>
              <a:t>department number, </a:t>
            </a:r>
            <a:r>
              <a:rPr dirty="0" sz="1200">
                <a:latin typeface="Times New Roman"/>
                <a:cs typeface="Times New Roman"/>
              </a:rPr>
              <a:t>and </a:t>
            </a:r>
            <a:r>
              <a:rPr dirty="0" sz="1200" spc="-5">
                <a:latin typeface="Times New Roman"/>
                <a:cs typeface="Times New Roman"/>
              </a:rPr>
              <a:t>department name </a:t>
            </a:r>
            <a:r>
              <a:rPr dirty="0" sz="1200">
                <a:latin typeface="Times New Roman"/>
                <a:cs typeface="Times New Roman"/>
              </a:rPr>
              <a:t>for all </a:t>
            </a:r>
            <a:r>
              <a:rPr dirty="0" sz="1200" spc="-5">
                <a:latin typeface="Times New Roman"/>
                <a:cs typeface="Times New Roman"/>
              </a:rPr>
              <a:t>employees </a:t>
            </a:r>
            <a:r>
              <a:rPr dirty="0" sz="1200">
                <a:latin typeface="Times New Roman"/>
                <a:cs typeface="Times New Roman"/>
              </a:rPr>
              <a:t>who work in</a:t>
            </a:r>
            <a:r>
              <a:rPr dirty="0" sz="1200" spc="30">
                <a:latin typeface="Times New Roman"/>
                <a:cs typeface="Times New Roman"/>
              </a:rPr>
              <a:t> </a:t>
            </a:r>
            <a:r>
              <a:rPr dirty="0" sz="1200">
                <a:latin typeface="Times New Roman"/>
                <a:cs typeface="Times New Roman"/>
              </a:rPr>
              <a:t>Toronto.</a:t>
            </a:r>
            <a:endParaRPr sz="1200">
              <a:latin typeface="Times New Roman"/>
              <a:cs typeface="Times New Roman"/>
            </a:endParaRPr>
          </a:p>
        </p:txBody>
      </p:sp>
      <p:sp>
        <p:nvSpPr>
          <p:cNvPr id="7" name="object 7"/>
          <p:cNvSpPr txBox="1"/>
          <p:nvPr/>
        </p:nvSpPr>
        <p:spPr>
          <a:xfrm>
            <a:off x="838962" y="3995928"/>
            <a:ext cx="6323330" cy="829944"/>
          </a:xfrm>
          <a:prstGeom prst="rect">
            <a:avLst/>
          </a:prstGeom>
          <a:ln w="12191">
            <a:solidFill>
              <a:srgbClr val="000000"/>
            </a:solidFill>
          </a:ln>
        </p:spPr>
        <p:txBody>
          <a:bodyPr wrap="square" lIns="0" tIns="13335" rIns="0" bIns="0" rtlCol="0" vert="horz">
            <a:spAutoFit/>
          </a:bodyPr>
          <a:lstStyle/>
          <a:p>
            <a:pPr marL="74930" marR="875030">
              <a:lnSpc>
                <a:spcPts val="1240"/>
              </a:lnSpc>
              <a:spcBef>
                <a:spcPts val="105"/>
              </a:spcBef>
              <a:tabLst>
                <a:tab pos="661670" algn="l"/>
              </a:tabLst>
            </a:pPr>
            <a:r>
              <a:rPr dirty="0" sz="1100" spc="-5">
                <a:latin typeface="Courier New"/>
                <a:cs typeface="Courier New"/>
              </a:rPr>
              <a:t>SELECT e.last_name, e.job_id, e.department_id, d.department_name  FROM	employees e, departments d , locations</a:t>
            </a:r>
            <a:r>
              <a:rPr dirty="0" sz="1100" spc="30">
                <a:latin typeface="Courier New"/>
                <a:cs typeface="Courier New"/>
              </a:rPr>
              <a:t> </a:t>
            </a:r>
            <a:r>
              <a:rPr dirty="0" sz="1100" spc="-5">
                <a:latin typeface="Courier New"/>
                <a:cs typeface="Courier New"/>
              </a:rPr>
              <a:t>l</a:t>
            </a:r>
            <a:endParaRPr sz="1100">
              <a:latin typeface="Courier New"/>
              <a:cs typeface="Courier New"/>
            </a:endParaRPr>
          </a:p>
          <a:p>
            <a:pPr marL="74930" marR="2886710">
              <a:lnSpc>
                <a:spcPts val="1240"/>
              </a:lnSpc>
              <a:spcBef>
                <a:spcPts val="10"/>
              </a:spcBef>
              <a:tabLst>
                <a:tab pos="661670" algn="l"/>
              </a:tabLst>
            </a:pPr>
            <a:r>
              <a:rPr dirty="0" sz="1100" spc="-5">
                <a:latin typeface="Courier New"/>
                <a:cs typeface="Courier New"/>
              </a:rPr>
              <a:t>WHERE	e.department_id = d.department_id  AND	d.location_id =</a:t>
            </a:r>
            <a:r>
              <a:rPr dirty="0" sz="1100">
                <a:latin typeface="Courier New"/>
                <a:cs typeface="Courier New"/>
              </a:rPr>
              <a:t> </a:t>
            </a:r>
            <a:r>
              <a:rPr dirty="0" sz="1100" spc="-5">
                <a:latin typeface="Courier New"/>
                <a:cs typeface="Courier New"/>
              </a:rPr>
              <a:t>l.location_id</a:t>
            </a:r>
            <a:endParaRPr sz="1100">
              <a:latin typeface="Courier New"/>
              <a:cs typeface="Courier New"/>
            </a:endParaRPr>
          </a:p>
          <a:p>
            <a:pPr marL="74930">
              <a:lnSpc>
                <a:spcPts val="1235"/>
              </a:lnSpc>
              <a:tabLst>
                <a:tab pos="661670" algn="l"/>
              </a:tabLst>
            </a:pPr>
            <a:r>
              <a:rPr dirty="0" sz="1100" spc="-5">
                <a:latin typeface="Courier New"/>
                <a:cs typeface="Courier New"/>
              </a:rPr>
              <a:t>AND	LOWER(l.city) =</a:t>
            </a:r>
            <a:r>
              <a:rPr dirty="0" sz="1100">
                <a:latin typeface="Courier New"/>
                <a:cs typeface="Courier New"/>
              </a:rPr>
              <a:t> </a:t>
            </a:r>
            <a:r>
              <a:rPr dirty="0" sz="1100" spc="-5">
                <a:latin typeface="Courier New"/>
                <a:cs typeface="Courier New"/>
              </a:rPr>
              <a:t>'toronto';</a:t>
            </a:r>
            <a:endParaRPr sz="1100">
              <a:latin typeface="Courier New"/>
              <a:cs typeface="Courier New"/>
            </a:endParaRPr>
          </a:p>
        </p:txBody>
      </p:sp>
      <p:sp>
        <p:nvSpPr>
          <p:cNvPr id="8" name="object 8"/>
          <p:cNvSpPr txBox="1"/>
          <p:nvPr/>
        </p:nvSpPr>
        <p:spPr>
          <a:xfrm>
            <a:off x="901700" y="4959350"/>
            <a:ext cx="5834380" cy="765810"/>
          </a:xfrm>
          <a:prstGeom prst="rect">
            <a:avLst/>
          </a:prstGeom>
        </p:spPr>
        <p:txBody>
          <a:bodyPr wrap="square" lIns="0" tIns="9525" rIns="0" bIns="0" rtlCol="0" vert="horz">
            <a:spAutoFit/>
          </a:bodyPr>
          <a:lstStyle/>
          <a:p>
            <a:pPr marL="241300" marR="5080" indent="-228600">
              <a:lnSpc>
                <a:spcPct val="101499"/>
              </a:lnSpc>
              <a:spcBef>
                <a:spcPts val="75"/>
              </a:spcBef>
            </a:pPr>
            <a:r>
              <a:rPr dirty="0" sz="1200">
                <a:latin typeface="Times New Roman"/>
                <a:cs typeface="Times New Roman"/>
              </a:rPr>
              <a:t>4. Create a report to display the </a:t>
            </a:r>
            <a:r>
              <a:rPr dirty="0" sz="1200" spc="-5">
                <a:latin typeface="Times New Roman"/>
                <a:cs typeface="Times New Roman"/>
              </a:rPr>
              <a:t>employee </a:t>
            </a:r>
            <a:r>
              <a:rPr dirty="0" sz="1200">
                <a:latin typeface="Times New Roman"/>
                <a:cs typeface="Times New Roman"/>
              </a:rPr>
              <a:t>last name and </a:t>
            </a:r>
            <a:r>
              <a:rPr dirty="0" sz="1200" spc="-5">
                <a:latin typeface="Times New Roman"/>
                <a:cs typeface="Times New Roman"/>
              </a:rPr>
              <a:t>employee number </a:t>
            </a:r>
            <a:r>
              <a:rPr dirty="0" sz="1200">
                <a:latin typeface="Times New Roman"/>
                <a:cs typeface="Times New Roman"/>
              </a:rPr>
              <a:t>along with the last  </a:t>
            </a:r>
            <a:r>
              <a:rPr dirty="0" sz="1200" spc="-5">
                <a:latin typeface="Times New Roman"/>
                <a:cs typeface="Times New Roman"/>
              </a:rPr>
              <a:t>name </a:t>
            </a:r>
            <a:r>
              <a:rPr dirty="0" sz="1200">
                <a:latin typeface="Times New Roman"/>
                <a:cs typeface="Times New Roman"/>
              </a:rPr>
              <a:t>of the </a:t>
            </a:r>
            <a:r>
              <a:rPr dirty="0" sz="1200" spc="-5">
                <a:latin typeface="Times New Roman"/>
                <a:cs typeface="Times New Roman"/>
              </a:rPr>
              <a:t>employee’s manager </a:t>
            </a:r>
            <a:r>
              <a:rPr dirty="0" sz="1200">
                <a:latin typeface="Times New Roman"/>
                <a:cs typeface="Times New Roman"/>
              </a:rPr>
              <a:t>and the </a:t>
            </a:r>
            <a:r>
              <a:rPr dirty="0" sz="1200" spc="-5">
                <a:latin typeface="Times New Roman"/>
                <a:cs typeface="Times New Roman"/>
              </a:rPr>
              <a:t>manager number. </a:t>
            </a:r>
            <a:r>
              <a:rPr dirty="0" sz="1200">
                <a:latin typeface="Times New Roman"/>
                <a:cs typeface="Times New Roman"/>
              </a:rPr>
              <a:t>Label the </a:t>
            </a:r>
            <a:r>
              <a:rPr dirty="0" sz="1200" spc="-5">
                <a:latin typeface="Times New Roman"/>
                <a:cs typeface="Times New Roman"/>
              </a:rPr>
              <a:t>columns </a:t>
            </a:r>
            <a:r>
              <a:rPr dirty="0" sz="1200" spc="-5">
                <a:latin typeface="Courier New"/>
                <a:cs typeface="Courier New"/>
              </a:rPr>
              <a:t>Employee</a:t>
            </a:r>
            <a:r>
              <a:rPr dirty="0" sz="1200" spc="-5">
                <a:latin typeface="Times New Roman"/>
                <a:cs typeface="Times New Roman"/>
              </a:rPr>
              <a:t>,  </a:t>
            </a:r>
            <a:r>
              <a:rPr dirty="0" sz="1200" spc="-5">
                <a:latin typeface="Courier New"/>
                <a:cs typeface="Courier New"/>
              </a:rPr>
              <a:t>Emp#</a:t>
            </a:r>
            <a:r>
              <a:rPr dirty="0" sz="1200" spc="-5">
                <a:latin typeface="Times New Roman"/>
                <a:cs typeface="Times New Roman"/>
              </a:rPr>
              <a:t>, </a:t>
            </a:r>
            <a:r>
              <a:rPr dirty="0" sz="1200" spc="-5">
                <a:latin typeface="Courier New"/>
                <a:cs typeface="Courier New"/>
              </a:rPr>
              <a:t>Manager</a:t>
            </a:r>
            <a:r>
              <a:rPr dirty="0" sz="1200" spc="-5">
                <a:latin typeface="Times New Roman"/>
                <a:cs typeface="Times New Roman"/>
              </a:rPr>
              <a:t>, </a:t>
            </a:r>
            <a:r>
              <a:rPr dirty="0" sz="1200">
                <a:latin typeface="Times New Roman"/>
                <a:cs typeface="Times New Roman"/>
              </a:rPr>
              <a:t>and </a:t>
            </a:r>
            <a:r>
              <a:rPr dirty="0" sz="1200" spc="-5">
                <a:latin typeface="Courier New"/>
                <a:cs typeface="Courier New"/>
              </a:rPr>
              <a:t>Mgr#</a:t>
            </a:r>
            <a:r>
              <a:rPr dirty="0" sz="1200" spc="-5">
                <a:latin typeface="Times New Roman"/>
                <a:cs typeface="Times New Roman"/>
              </a:rPr>
              <a:t>, </a:t>
            </a:r>
            <a:r>
              <a:rPr dirty="0" sz="1200">
                <a:latin typeface="Times New Roman"/>
                <a:cs typeface="Times New Roman"/>
              </a:rPr>
              <a:t>respectively. Place your SQL </a:t>
            </a:r>
            <a:r>
              <a:rPr dirty="0" sz="1200" spc="-5">
                <a:latin typeface="Times New Roman"/>
                <a:cs typeface="Times New Roman"/>
              </a:rPr>
              <a:t>statement </a:t>
            </a:r>
            <a:r>
              <a:rPr dirty="0" sz="1200">
                <a:latin typeface="Times New Roman"/>
                <a:cs typeface="Times New Roman"/>
              </a:rPr>
              <a:t>in a text file </a:t>
            </a:r>
            <a:r>
              <a:rPr dirty="0" sz="1200" spc="-5">
                <a:latin typeface="Times New Roman"/>
                <a:cs typeface="Times New Roman"/>
              </a:rPr>
              <a:t>named  </a:t>
            </a:r>
            <a:r>
              <a:rPr dirty="0" sz="1200" spc="-5">
                <a:latin typeface="Courier New"/>
                <a:cs typeface="Courier New"/>
              </a:rPr>
              <a:t>lab_c_04.sql</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838962" y="5805678"/>
            <a:ext cx="6323330" cy="672465"/>
          </a:xfrm>
          <a:prstGeom prst="rect">
            <a:avLst/>
          </a:prstGeom>
          <a:ln w="12191">
            <a:solidFill>
              <a:srgbClr val="000000"/>
            </a:solidFill>
          </a:ln>
        </p:spPr>
        <p:txBody>
          <a:bodyPr wrap="square" lIns="0" tIns="13335" rIns="0" bIns="0" rtlCol="0" vert="horz">
            <a:spAutoFit/>
          </a:bodyPr>
          <a:lstStyle/>
          <a:p>
            <a:pPr marL="661670" marR="1880870" indent="-587375">
              <a:lnSpc>
                <a:spcPts val="1240"/>
              </a:lnSpc>
              <a:spcBef>
                <a:spcPts val="105"/>
              </a:spcBef>
              <a:tabLst>
                <a:tab pos="3846829" algn="l"/>
              </a:tabLst>
            </a:pPr>
            <a:r>
              <a:rPr dirty="0" sz="1100" spc="-5">
                <a:latin typeface="Courier New"/>
                <a:cs typeface="Courier New"/>
              </a:rPr>
              <a:t>SELECT w.last_name "Employee", w.employee_id "EMP#",  m.last_name</a:t>
            </a:r>
            <a:r>
              <a:rPr dirty="0" sz="1100" spc="40">
                <a:latin typeface="Courier New"/>
                <a:cs typeface="Courier New"/>
              </a:rPr>
              <a:t> </a:t>
            </a:r>
            <a:r>
              <a:rPr dirty="0" sz="1100" spc="-5">
                <a:latin typeface="Courier New"/>
                <a:cs typeface="Courier New"/>
              </a:rPr>
              <a:t>"Manager",</a:t>
            </a:r>
            <a:r>
              <a:rPr dirty="0" sz="1100" spc="45">
                <a:latin typeface="Courier New"/>
                <a:cs typeface="Courier New"/>
              </a:rPr>
              <a:t> </a:t>
            </a:r>
            <a:r>
              <a:rPr dirty="0" sz="1100" spc="-5">
                <a:latin typeface="Courier New"/>
                <a:cs typeface="Courier New"/>
              </a:rPr>
              <a:t>m.employee_id	"Mgr#"</a:t>
            </a:r>
            <a:endParaRPr sz="1100">
              <a:latin typeface="Courier New"/>
              <a:cs typeface="Courier New"/>
            </a:endParaRPr>
          </a:p>
          <a:p>
            <a:pPr marL="74930">
              <a:lnSpc>
                <a:spcPts val="1190"/>
              </a:lnSpc>
              <a:tabLst>
                <a:tab pos="661670" algn="l"/>
              </a:tabLst>
            </a:pPr>
            <a:r>
              <a:rPr dirty="0" sz="1100" spc="-5">
                <a:latin typeface="Courier New"/>
                <a:cs typeface="Courier New"/>
              </a:rPr>
              <a:t>FROM	employees w, employees</a:t>
            </a:r>
            <a:r>
              <a:rPr dirty="0" sz="1100" spc="5">
                <a:latin typeface="Courier New"/>
                <a:cs typeface="Courier New"/>
              </a:rPr>
              <a:t> </a:t>
            </a:r>
            <a:r>
              <a:rPr dirty="0" sz="1100" spc="-5">
                <a:latin typeface="Courier New"/>
                <a:cs typeface="Courier New"/>
              </a:rPr>
              <a:t>m</a:t>
            </a:r>
            <a:endParaRPr sz="1100">
              <a:latin typeface="Courier New"/>
              <a:cs typeface="Courier New"/>
            </a:endParaRPr>
          </a:p>
          <a:p>
            <a:pPr marL="74930">
              <a:lnSpc>
                <a:spcPts val="1290"/>
              </a:lnSpc>
              <a:tabLst>
                <a:tab pos="661670" algn="l"/>
              </a:tabLst>
            </a:pPr>
            <a:r>
              <a:rPr dirty="0" sz="1100" spc="-5">
                <a:latin typeface="Courier New"/>
                <a:cs typeface="Courier New"/>
              </a:rPr>
              <a:t>WHERE	w.manager_id =</a:t>
            </a:r>
            <a:r>
              <a:rPr dirty="0" sz="1100" spc="5">
                <a:latin typeface="Courier New"/>
                <a:cs typeface="Courier New"/>
              </a:rPr>
              <a:t> </a:t>
            </a:r>
            <a:r>
              <a:rPr dirty="0" sz="1100" spc="-5">
                <a:latin typeface="Courier New"/>
                <a:cs typeface="Courier New"/>
              </a:rPr>
              <a:t>m.employee_id;</a:t>
            </a:r>
            <a:endParaRPr sz="1100">
              <a:latin typeface="Courier New"/>
              <a:cs typeface="Courier New"/>
            </a:endParaRPr>
          </a:p>
        </p:txBody>
      </p:sp>
      <p:sp>
        <p:nvSpPr>
          <p:cNvPr id="10" name="object 10"/>
          <p:cNvSpPr txBox="1"/>
          <p:nvPr/>
        </p:nvSpPr>
        <p:spPr>
          <a:xfrm>
            <a:off x="901700" y="6616700"/>
            <a:ext cx="5728970" cy="833119"/>
          </a:xfrm>
          <a:prstGeom prst="rect">
            <a:avLst/>
          </a:prstGeom>
        </p:spPr>
        <p:txBody>
          <a:bodyPr wrap="square" lIns="0" tIns="13335" rIns="0" bIns="0" rtlCol="0" vert="horz">
            <a:spAutoFit/>
          </a:bodyPr>
          <a:lstStyle/>
          <a:p>
            <a:pPr algn="just" marL="241300" marR="5080" indent="-228600">
              <a:lnSpc>
                <a:spcPct val="99400"/>
              </a:lnSpc>
              <a:spcBef>
                <a:spcPts val="105"/>
              </a:spcBef>
            </a:pPr>
            <a:r>
              <a:rPr dirty="0" sz="1200">
                <a:latin typeface="Times New Roman"/>
                <a:cs typeface="Times New Roman"/>
              </a:rPr>
              <a:t>5. </a:t>
            </a:r>
            <a:r>
              <a:rPr dirty="0" sz="1200" spc="-5">
                <a:latin typeface="Times New Roman"/>
                <a:cs typeface="Times New Roman"/>
              </a:rPr>
              <a:t>Modify </a:t>
            </a:r>
            <a:r>
              <a:rPr dirty="0" sz="1200" spc="-5">
                <a:latin typeface="Courier New"/>
                <a:cs typeface="Courier New"/>
              </a:rPr>
              <a:t>lab_c_04.sql</a:t>
            </a:r>
            <a:r>
              <a:rPr dirty="0" sz="1200" spc="-409">
                <a:latin typeface="Courier New"/>
                <a:cs typeface="Courier New"/>
              </a:rPr>
              <a:t> </a:t>
            </a:r>
            <a:r>
              <a:rPr dirty="0" sz="1200">
                <a:latin typeface="Times New Roman"/>
                <a:cs typeface="Times New Roman"/>
              </a:rPr>
              <a:t>to display all </a:t>
            </a:r>
            <a:r>
              <a:rPr dirty="0" sz="1200" spc="-5">
                <a:latin typeface="Times New Roman"/>
                <a:cs typeface="Times New Roman"/>
              </a:rPr>
              <a:t>employees, </a:t>
            </a:r>
            <a:r>
              <a:rPr dirty="0" sz="1200">
                <a:latin typeface="Times New Roman"/>
                <a:cs typeface="Times New Roman"/>
              </a:rPr>
              <a:t>including King, who has no </a:t>
            </a:r>
            <a:r>
              <a:rPr dirty="0" sz="1200" spc="-5">
                <a:latin typeface="Times New Roman"/>
                <a:cs typeface="Times New Roman"/>
              </a:rPr>
              <a:t>manager.  </a:t>
            </a:r>
            <a:r>
              <a:rPr dirty="0" sz="1200">
                <a:latin typeface="Times New Roman"/>
                <a:cs typeface="Times New Roman"/>
              </a:rPr>
              <a:t>Order the results by the </a:t>
            </a:r>
            <a:r>
              <a:rPr dirty="0" sz="1200" spc="-5">
                <a:latin typeface="Times New Roman"/>
                <a:cs typeface="Times New Roman"/>
              </a:rPr>
              <a:t>employee number. Place </a:t>
            </a:r>
            <a:r>
              <a:rPr dirty="0" sz="1200">
                <a:latin typeface="Times New Roman"/>
                <a:cs typeface="Times New Roman"/>
              </a:rPr>
              <a:t>your SQL </a:t>
            </a:r>
            <a:r>
              <a:rPr dirty="0" sz="1200" spc="-5">
                <a:latin typeface="Times New Roman"/>
                <a:cs typeface="Times New Roman"/>
              </a:rPr>
              <a:t>statement </a:t>
            </a:r>
            <a:r>
              <a:rPr dirty="0" sz="1200">
                <a:latin typeface="Times New Roman"/>
                <a:cs typeface="Times New Roman"/>
              </a:rPr>
              <a:t>in a text file </a:t>
            </a:r>
            <a:r>
              <a:rPr dirty="0" sz="1200" spc="-5">
                <a:latin typeface="Times New Roman"/>
                <a:cs typeface="Times New Roman"/>
              </a:rPr>
              <a:t>named  </a:t>
            </a:r>
            <a:r>
              <a:rPr dirty="0" sz="1200" spc="-5">
                <a:latin typeface="Courier New"/>
                <a:cs typeface="Courier New"/>
              </a:rPr>
              <a:t>lab_c_05.sql</a:t>
            </a:r>
            <a:r>
              <a:rPr dirty="0" sz="1200" spc="-5">
                <a:latin typeface="Times New Roman"/>
                <a:cs typeface="Times New Roman"/>
              </a:rPr>
              <a:t>. </a:t>
            </a:r>
            <a:r>
              <a:rPr dirty="0" sz="1200">
                <a:latin typeface="Times New Roman"/>
                <a:cs typeface="Times New Roman"/>
              </a:rPr>
              <a:t>Run the query in</a:t>
            </a:r>
            <a:r>
              <a:rPr dirty="0" sz="1200" spc="-5">
                <a:latin typeface="Times New Roman"/>
                <a:cs typeface="Times New Roman"/>
              </a:rPr>
              <a:t> </a:t>
            </a:r>
            <a:r>
              <a:rPr dirty="0" sz="1200" spc="-5">
                <a:latin typeface="Courier New"/>
                <a:cs typeface="Courier New"/>
              </a:rPr>
              <a:t>lab_c_05.sql</a:t>
            </a:r>
            <a:r>
              <a:rPr dirty="0" sz="1200" spc="-5">
                <a:latin typeface="Times New Roman"/>
                <a:cs typeface="Times New Roman"/>
              </a:rPr>
              <a:t>.</a:t>
            </a:r>
            <a:endParaRPr sz="1200">
              <a:latin typeface="Times New Roman"/>
              <a:cs typeface="Times New Roman"/>
            </a:endParaRPr>
          </a:p>
          <a:p>
            <a:pPr marL="12700">
              <a:lnSpc>
                <a:spcPct val="100000"/>
              </a:lnSpc>
              <a:spcBef>
                <a:spcPts val="740"/>
              </a:spcBef>
            </a:pPr>
            <a:r>
              <a:rPr dirty="0" sz="1100" spc="-5">
                <a:latin typeface="Courier New"/>
                <a:cs typeface="Courier New"/>
              </a:rPr>
              <a:t>SELECT w.last_name "Employee", w.employee_id</a:t>
            </a:r>
            <a:r>
              <a:rPr dirty="0" sz="1100" spc="30">
                <a:latin typeface="Courier New"/>
                <a:cs typeface="Courier New"/>
              </a:rPr>
              <a:t> </a:t>
            </a:r>
            <a:r>
              <a:rPr dirty="0" sz="1100" spc="-5">
                <a:latin typeface="Courier New"/>
                <a:cs typeface="Courier New"/>
              </a:rPr>
              <a:t>"EMP#",</a:t>
            </a:r>
            <a:endParaRPr sz="1100">
              <a:latin typeface="Courier New"/>
              <a:cs typeface="Courier New"/>
            </a:endParaRPr>
          </a:p>
        </p:txBody>
      </p:sp>
      <p:sp>
        <p:nvSpPr>
          <p:cNvPr id="11" name="object 11"/>
          <p:cNvSpPr/>
          <p:nvPr/>
        </p:nvSpPr>
        <p:spPr>
          <a:xfrm>
            <a:off x="832866" y="7263383"/>
            <a:ext cx="6335395" cy="12700"/>
          </a:xfrm>
          <a:custGeom>
            <a:avLst/>
            <a:gdLst/>
            <a:ahLst/>
            <a:cxnLst/>
            <a:rect l="l" t="t" r="r" b="b"/>
            <a:pathLst>
              <a:path w="6335395" h="12700">
                <a:moveTo>
                  <a:pt x="6335268" y="0"/>
                </a:moveTo>
                <a:lnTo>
                  <a:pt x="0" y="0"/>
                </a:lnTo>
                <a:lnTo>
                  <a:pt x="0" y="12191"/>
                </a:lnTo>
                <a:lnTo>
                  <a:pt x="6335268" y="12191"/>
                </a:lnTo>
                <a:lnTo>
                  <a:pt x="6335268" y="0"/>
                </a:lnTo>
                <a:close/>
              </a:path>
            </a:pathLst>
          </a:custGeom>
          <a:solidFill>
            <a:srgbClr val="000000"/>
          </a:solidFill>
        </p:spPr>
        <p:txBody>
          <a:bodyPr wrap="square" lIns="0" tIns="0" rIns="0" bIns="0" rtlCol="0"/>
          <a:lstStyle/>
          <a:p/>
        </p:txBody>
      </p:sp>
      <p:sp>
        <p:nvSpPr>
          <p:cNvPr id="12" name="object 12"/>
          <p:cNvSpPr txBox="1"/>
          <p:nvPr/>
        </p:nvSpPr>
        <p:spPr>
          <a:xfrm>
            <a:off x="914400" y="7414514"/>
            <a:ext cx="4288155" cy="511809"/>
          </a:xfrm>
          <a:prstGeom prst="rect">
            <a:avLst/>
          </a:prstGeom>
        </p:spPr>
        <p:txBody>
          <a:bodyPr wrap="square" lIns="0" tIns="24765" rIns="0" bIns="0" rtlCol="0" vert="horz">
            <a:spAutoFit/>
          </a:bodyPr>
          <a:lstStyle/>
          <a:p>
            <a:pPr marR="5080" indent="586740">
              <a:lnSpc>
                <a:spcPts val="1250"/>
              </a:lnSpc>
              <a:spcBef>
                <a:spcPts val="195"/>
              </a:spcBef>
              <a:tabLst>
                <a:tab pos="586105" algn="l"/>
                <a:tab pos="3771265" algn="l"/>
              </a:tabLst>
            </a:pPr>
            <a:r>
              <a:rPr dirty="0" sz="1100" spc="-5">
                <a:latin typeface="Courier New"/>
                <a:cs typeface="Courier New"/>
              </a:rPr>
              <a:t>m.last_name</a:t>
            </a:r>
            <a:r>
              <a:rPr dirty="0" sz="1100" spc="-5">
                <a:latin typeface="Courier New"/>
                <a:cs typeface="Courier New"/>
              </a:rPr>
              <a:t> </a:t>
            </a:r>
            <a:r>
              <a:rPr dirty="0" sz="1100" spc="-5">
                <a:latin typeface="Courier New"/>
                <a:cs typeface="Courier New"/>
              </a:rPr>
              <a:t>"Manager",</a:t>
            </a:r>
            <a:r>
              <a:rPr dirty="0" sz="1100" spc="-5">
                <a:latin typeface="Courier New"/>
                <a:cs typeface="Courier New"/>
              </a:rPr>
              <a:t> </a:t>
            </a:r>
            <a:r>
              <a:rPr dirty="0" sz="1100" spc="-5">
                <a:latin typeface="Courier New"/>
                <a:cs typeface="Courier New"/>
              </a:rPr>
              <a:t>m.employee_id</a:t>
            </a:r>
            <a:r>
              <a:rPr dirty="0" sz="1100" spc="-5">
                <a:latin typeface="Courier New"/>
                <a:cs typeface="Courier New"/>
              </a:rPr>
              <a:t>	</a:t>
            </a:r>
            <a:r>
              <a:rPr dirty="0" sz="1100" spc="-5">
                <a:latin typeface="Courier New"/>
                <a:cs typeface="Courier New"/>
              </a:rPr>
              <a:t>"Mgr#"  </a:t>
            </a:r>
            <a:r>
              <a:rPr dirty="0" sz="1100" spc="-5">
                <a:latin typeface="Courier New"/>
                <a:cs typeface="Courier New"/>
              </a:rPr>
              <a:t>FROM	employees w, employees</a:t>
            </a:r>
            <a:r>
              <a:rPr dirty="0" sz="1100" spc="5">
                <a:latin typeface="Courier New"/>
                <a:cs typeface="Courier New"/>
              </a:rPr>
              <a:t> </a:t>
            </a:r>
            <a:r>
              <a:rPr dirty="0" sz="1100" spc="-5">
                <a:latin typeface="Courier New"/>
                <a:cs typeface="Courier New"/>
              </a:rPr>
              <a:t>m</a:t>
            </a:r>
            <a:endParaRPr sz="1100">
              <a:latin typeface="Courier New"/>
              <a:cs typeface="Courier New"/>
            </a:endParaRPr>
          </a:p>
          <a:p>
            <a:pPr>
              <a:lnSpc>
                <a:spcPts val="1230"/>
              </a:lnSpc>
            </a:pPr>
            <a:r>
              <a:rPr dirty="0" sz="1100" spc="-5">
                <a:latin typeface="Courier New"/>
                <a:cs typeface="Courier New"/>
              </a:rPr>
              <a:t>WHERE</a:t>
            </a:r>
            <a:endParaRPr sz="1100">
              <a:latin typeface="Courier New"/>
              <a:cs typeface="Courier New"/>
            </a:endParaRPr>
          </a:p>
        </p:txBody>
      </p:sp>
      <p:sp>
        <p:nvSpPr>
          <p:cNvPr id="13" name="object 13"/>
          <p:cNvSpPr txBox="1"/>
          <p:nvPr/>
        </p:nvSpPr>
        <p:spPr>
          <a:xfrm>
            <a:off x="1501146" y="7733030"/>
            <a:ext cx="2863215" cy="193040"/>
          </a:xfrm>
          <a:prstGeom prst="rect">
            <a:avLst/>
          </a:prstGeom>
        </p:spPr>
        <p:txBody>
          <a:bodyPr wrap="square" lIns="0" tIns="12065" rIns="0" bIns="0" rtlCol="0" vert="horz">
            <a:spAutoFit/>
          </a:bodyPr>
          <a:lstStyle/>
          <a:p>
            <a:pPr>
              <a:lnSpc>
                <a:spcPct val="100000"/>
              </a:lnSpc>
              <a:spcBef>
                <a:spcPts val="95"/>
              </a:spcBef>
              <a:tabLst>
                <a:tab pos="1172845" algn="l"/>
              </a:tabLst>
            </a:pPr>
            <a:r>
              <a:rPr dirty="0" sz="1100" spc="-5">
                <a:latin typeface="Courier New"/>
                <a:cs typeface="Courier New"/>
              </a:rPr>
              <a:t>w.manager_id	= m.employee_id</a:t>
            </a:r>
            <a:r>
              <a:rPr dirty="0" sz="1100" spc="-30">
                <a:latin typeface="Courier New"/>
                <a:cs typeface="Courier New"/>
              </a:rPr>
              <a:t> </a:t>
            </a:r>
            <a:r>
              <a:rPr dirty="0" sz="1100" spc="-5">
                <a:latin typeface="Courier New"/>
                <a:cs typeface="Courier New"/>
              </a:rPr>
              <a:t>(+);</a:t>
            </a:r>
            <a:endParaRPr sz="1100">
              <a:latin typeface="Courier New"/>
              <a:cs typeface="Courier New"/>
            </a:endParaRPr>
          </a:p>
        </p:txBody>
      </p:sp>
      <p:sp>
        <p:nvSpPr>
          <p:cNvPr id="14" name="object 14"/>
          <p:cNvSpPr/>
          <p:nvPr/>
        </p:nvSpPr>
        <p:spPr>
          <a:xfrm>
            <a:off x="832853" y="7263396"/>
            <a:ext cx="6335395" cy="684530"/>
          </a:xfrm>
          <a:custGeom>
            <a:avLst/>
            <a:gdLst/>
            <a:ahLst/>
            <a:cxnLst/>
            <a:rect l="l" t="t" r="r" b="b"/>
            <a:pathLst>
              <a:path w="6335395" h="684529">
                <a:moveTo>
                  <a:pt x="6335281" y="672071"/>
                </a:moveTo>
                <a:lnTo>
                  <a:pt x="6335268" y="0"/>
                </a:lnTo>
                <a:lnTo>
                  <a:pt x="6323089" y="0"/>
                </a:lnTo>
                <a:lnTo>
                  <a:pt x="6323089" y="672071"/>
                </a:lnTo>
                <a:lnTo>
                  <a:pt x="12204" y="672071"/>
                </a:lnTo>
                <a:lnTo>
                  <a:pt x="12204" y="0"/>
                </a:lnTo>
                <a:lnTo>
                  <a:pt x="0" y="0"/>
                </a:lnTo>
                <a:lnTo>
                  <a:pt x="0" y="684263"/>
                </a:lnTo>
                <a:lnTo>
                  <a:pt x="12204" y="684263"/>
                </a:lnTo>
                <a:lnTo>
                  <a:pt x="6323089" y="684263"/>
                </a:lnTo>
                <a:lnTo>
                  <a:pt x="6335268" y="684263"/>
                </a:lnTo>
                <a:lnTo>
                  <a:pt x="6335281" y="672071"/>
                </a:lnTo>
                <a:close/>
              </a:path>
            </a:pathLst>
          </a:custGeom>
          <a:solidFill>
            <a:srgbClr val="000000"/>
          </a:solidFill>
        </p:spPr>
        <p:txBody>
          <a:bodyPr wrap="square" lIns="0" tIns="0" rIns="0" bIns="0" rtlCol="0"/>
          <a:lstStyle/>
          <a:p/>
        </p:txBody>
      </p:sp>
      <p:sp>
        <p:nvSpPr>
          <p:cNvPr id="15" name="object 1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6" name="object 16"/>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3</a:t>
            </a:r>
            <a:r>
              <a:rPr dirty="0" sz="800" spc="-114">
                <a:latin typeface="Garuda"/>
                <a:cs typeface="Garuda"/>
              </a:rPr>
              <a:t>ri</a:t>
            </a:r>
            <a:r>
              <a:rPr dirty="0" baseline="17676" sz="1650" spc="-172" b="1">
                <a:latin typeface="Arial"/>
                <a:cs typeface="Arial"/>
              </a:rPr>
              <a:t>1</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14831"/>
            <a:ext cx="5939155" cy="89026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Practice C: Solutions</a:t>
            </a:r>
            <a:r>
              <a:rPr dirty="0" sz="1200" spc="5" b="1">
                <a:latin typeface="Arial"/>
                <a:cs typeface="Arial"/>
              </a:rPr>
              <a:t> </a:t>
            </a:r>
            <a:r>
              <a:rPr dirty="0" sz="1200" spc="-5" b="1">
                <a:latin typeface="Arial"/>
                <a:cs typeface="Arial"/>
              </a:rPr>
              <a:t>(continued)</a:t>
            </a:r>
            <a:endParaRPr sz="1200">
              <a:latin typeface="Arial"/>
              <a:cs typeface="Arial"/>
            </a:endParaRPr>
          </a:p>
          <a:p>
            <a:pPr marL="241300" marR="5080" indent="-228600">
              <a:lnSpc>
                <a:spcPct val="97300"/>
              </a:lnSpc>
              <a:spcBef>
                <a:spcPts val="1165"/>
              </a:spcBef>
            </a:pPr>
            <a:r>
              <a:rPr dirty="0" sz="1200">
                <a:latin typeface="Times New Roman"/>
                <a:cs typeface="Times New Roman"/>
              </a:rPr>
              <a:t>6. Create a report for the </a:t>
            </a:r>
            <a:r>
              <a:rPr dirty="0" sz="1200" spc="-5">
                <a:latin typeface="Times New Roman"/>
                <a:cs typeface="Times New Roman"/>
              </a:rPr>
              <a:t>HR department </a:t>
            </a:r>
            <a:r>
              <a:rPr dirty="0" sz="1200">
                <a:latin typeface="Times New Roman"/>
                <a:cs typeface="Times New Roman"/>
              </a:rPr>
              <a:t>that displays </a:t>
            </a:r>
            <a:r>
              <a:rPr dirty="0" sz="1200" spc="-5">
                <a:latin typeface="Times New Roman"/>
                <a:cs typeface="Times New Roman"/>
              </a:rPr>
              <a:t>employee </a:t>
            </a:r>
            <a:r>
              <a:rPr dirty="0" sz="1200">
                <a:latin typeface="Times New Roman"/>
                <a:cs typeface="Times New Roman"/>
              </a:rPr>
              <a:t>last </a:t>
            </a:r>
            <a:r>
              <a:rPr dirty="0" sz="1200" spc="-5">
                <a:latin typeface="Times New Roman"/>
                <a:cs typeface="Times New Roman"/>
              </a:rPr>
              <a:t>names, department  numbers, </a:t>
            </a:r>
            <a:r>
              <a:rPr dirty="0" sz="1200">
                <a:latin typeface="Times New Roman"/>
                <a:cs typeface="Times New Roman"/>
              </a:rPr>
              <a:t>and all the employees who work in </a:t>
            </a:r>
            <a:r>
              <a:rPr dirty="0" sz="1200" spc="-5">
                <a:latin typeface="Times New Roman"/>
                <a:cs typeface="Times New Roman"/>
              </a:rPr>
              <a:t>the same department </a:t>
            </a:r>
            <a:r>
              <a:rPr dirty="0" sz="1200">
                <a:latin typeface="Times New Roman"/>
                <a:cs typeface="Times New Roman"/>
              </a:rPr>
              <a:t>as a given </a:t>
            </a:r>
            <a:r>
              <a:rPr dirty="0" sz="1200" spc="-5">
                <a:latin typeface="Times New Roman"/>
                <a:cs typeface="Times New Roman"/>
              </a:rPr>
              <a:t>employee. </a:t>
            </a:r>
            <a:r>
              <a:rPr dirty="0" sz="1200">
                <a:latin typeface="Times New Roman"/>
                <a:cs typeface="Times New Roman"/>
              </a:rPr>
              <a:t>Give  each </a:t>
            </a:r>
            <a:r>
              <a:rPr dirty="0" sz="1200" spc="-5">
                <a:latin typeface="Times New Roman"/>
                <a:cs typeface="Times New Roman"/>
              </a:rPr>
              <a:t>column </a:t>
            </a:r>
            <a:r>
              <a:rPr dirty="0" sz="1200">
                <a:latin typeface="Times New Roman"/>
                <a:cs typeface="Times New Roman"/>
              </a:rPr>
              <a:t>an appropriate label. Save the </a:t>
            </a:r>
            <a:r>
              <a:rPr dirty="0" sz="1200" spc="-5">
                <a:latin typeface="Times New Roman"/>
                <a:cs typeface="Times New Roman"/>
              </a:rPr>
              <a:t>script </a:t>
            </a:r>
            <a:r>
              <a:rPr dirty="0" sz="1200">
                <a:latin typeface="Times New Roman"/>
                <a:cs typeface="Times New Roman"/>
              </a:rPr>
              <a:t>to a file </a:t>
            </a:r>
            <a:r>
              <a:rPr dirty="0" sz="1200" spc="-5">
                <a:latin typeface="Times New Roman"/>
                <a:cs typeface="Times New Roman"/>
              </a:rPr>
              <a:t>named </a:t>
            </a:r>
            <a:r>
              <a:rPr dirty="0" sz="1200" spc="-5">
                <a:latin typeface="Courier New"/>
                <a:cs typeface="Courier New"/>
              </a:rPr>
              <a:t>lab_c_06.sql</a:t>
            </a:r>
            <a:r>
              <a:rPr dirty="0" sz="1200" spc="-5">
                <a:latin typeface="Times New Roman"/>
                <a:cs typeface="Times New Roman"/>
              </a:rPr>
              <a:t>.</a:t>
            </a:r>
            <a:endParaRPr sz="1200">
              <a:latin typeface="Times New Roman"/>
              <a:cs typeface="Times New Roman"/>
            </a:endParaRPr>
          </a:p>
        </p:txBody>
      </p:sp>
      <p:sp>
        <p:nvSpPr>
          <p:cNvPr id="3" name="object 3"/>
          <p:cNvSpPr txBox="1"/>
          <p:nvPr/>
        </p:nvSpPr>
        <p:spPr>
          <a:xfrm>
            <a:off x="838962" y="1786890"/>
            <a:ext cx="6323330" cy="988060"/>
          </a:xfrm>
          <a:prstGeom prst="rect">
            <a:avLst/>
          </a:prstGeom>
          <a:ln w="12191">
            <a:solidFill>
              <a:srgbClr val="000000"/>
            </a:solidFill>
          </a:ln>
        </p:spPr>
        <p:txBody>
          <a:bodyPr wrap="square" lIns="0" tIns="13335" rIns="0" bIns="0" rtlCol="0" vert="horz">
            <a:spAutoFit/>
          </a:bodyPr>
          <a:lstStyle/>
          <a:p>
            <a:pPr marL="661670" marR="1545590" indent="-587375">
              <a:lnSpc>
                <a:spcPts val="1240"/>
              </a:lnSpc>
              <a:spcBef>
                <a:spcPts val="105"/>
              </a:spcBef>
            </a:pPr>
            <a:r>
              <a:rPr dirty="0" sz="1100" spc="-5">
                <a:latin typeface="Courier New"/>
                <a:cs typeface="Courier New"/>
              </a:rPr>
              <a:t>SELECT e.department_id department, e.last_name employee,  c.last_name colleague</a:t>
            </a:r>
            <a:endParaRPr sz="1100">
              <a:latin typeface="Courier New"/>
              <a:cs typeface="Courier New"/>
            </a:endParaRPr>
          </a:p>
          <a:p>
            <a:pPr marL="74930">
              <a:lnSpc>
                <a:spcPts val="1180"/>
              </a:lnSpc>
              <a:tabLst>
                <a:tab pos="661670" algn="l"/>
              </a:tabLst>
            </a:pPr>
            <a:r>
              <a:rPr dirty="0" sz="1100" spc="-5">
                <a:latin typeface="Courier New"/>
                <a:cs typeface="Courier New"/>
              </a:rPr>
              <a:t>FROM	employees e, employees</a:t>
            </a:r>
            <a:r>
              <a:rPr dirty="0" sz="1100" spc="5">
                <a:latin typeface="Courier New"/>
                <a:cs typeface="Courier New"/>
              </a:rPr>
              <a:t> </a:t>
            </a:r>
            <a:r>
              <a:rPr dirty="0" sz="1100" spc="-5">
                <a:latin typeface="Courier New"/>
                <a:cs typeface="Courier New"/>
              </a:rPr>
              <a:t>c</a:t>
            </a:r>
            <a:endParaRPr sz="1100">
              <a:latin typeface="Courier New"/>
              <a:cs typeface="Courier New"/>
            </a:endParaRPr>
          </a:p>
          <a:p>
            <a:pPr marL="74930" marR="2886710">
              <a:lnSpc>
                <a:spcPts val="1250"/>
              </a:lnSpc>
              <a:spcBef>
                <a:spcPts val="65"/>
              </a:spcBef>
              <a:tabLst>
                <a:tab pos="661670" algn="l"/>
              </a:tabLst>
            </a:pPr>
            <a:r>
              <a:rPr dirty="0" sz="1100" spc="-5">
                <a:latin typeface="Courier New"/>
                <a:cs typeface="Courier New"/>
              </a:rPr>
              <a:t>WHERE	e.department_id = c.department_id  AND	e.employee_id &lt;&gt;</a:t>
            </a:r>
            <a:r>
              <a:rPr dirty="0" sz="1100" spc="5">
                <a:latin typeface="Courier New"/>
                <a:cs typeface="Courier New"/>
              </a:rPr>
              <a:t> </a:t>
            </a:r>
            <a:r>
              <a:rPr dirty="0" sz="1100" spc="-5">
                <a:latin typeface="Courier New"/>
                <a:cs typeface="Courier New"/>
              </a:rPr>
              <a:t>c.employee_id</a:t>
            </a:r>
            <a:endParaRPr sz="1100">
              <a:latin typeface="Courier New"/>
              <a:cs typeface="Courier New"/>
            </a:endParaRPr>
          </a:p>
          <a:p>
            <a:pPr marL="74930">
              <a:lnSpc>
                <a:spcPts val="1220"/>
              </a:lnSpc>
            </a:pPr>
            <a:r>
              <a:rPr dirty="0" sz="1100" spc="-5">
                <a:latin typeface="Courier New"/>
                <a:cs typeface="Courier New"/>
              </a:rPr>
              <a:t>ORDER BY e.department_id, e.last_name,</a:t>
            </a:r>
            <a:r>
              <a:rPr dirty="0" sz="1100" spc="25">
                <a:latin typeface="Courier New"/>
                <a:cs typeface="Courier New"/>
              </a:rPr>
              <a:t> </a:t>
            </a:r>
            <a:r>
              <a:rPr dirty="0" sz="1100" spc="-5">
                <a:latin typeface="Courier New"/>
                <a:cs typeface="Courier New"/>
              </a:rPr>
              <a:t>c.last_name;</a:t>
            </a:r>
            <a:endParaRPr sz="1100">
              <a:latin typeface="Courier New"/>
              <a:cs typeface="Courier New"/>
            </a:endParaRPr>
          </a:p>
        </p:txBody>
      </p:sp>
      <p:sp>
        <p:nvSpPr>
          <p:cNvPr id="4" name="object 4"/>
          <p:cNvSpPr txBox="1"/>
          <p:nvPr/>
        </p:nvSpPr>
        <p:spPr>
          <a:xfrm>
            <a:off x="901700" y="2908045"/>
            <a:ext cx="5778500" cy="572135"/>
          </a:xfrm>
          <a:prstGeom prst="rect">
            <a:avLst/>
          </a:prstGeom>
        </p:spPr>
        <p:txBody>
          <a:bodyPr wrap="square" lIns="0" tIns="13335" rIns="0" bIns="0" rtlCol="0" vert="horz">
            <a:spAutoFit/>
          </a:bodyPr>
          <a:lstStyle/>
          <a:p>
            <a:pPr algn="just" marL="241300" marR="5080" indent="-228600">
              <a:lnSpc>
                <a:spcPct val="99400"/>
              </a:lnSpc>
              <a:spcBef>
                <a:spcPts val="105"/>
              </a:spcBef>
            </a:pPr>
            <a:r>
              <a:rPr dirty="0" sz="1200">
                <a:latin typeface="Times New Roman"/>
                <a:cs typeface="Times New Roman"/>
              </a:rPr>
              <a:t>7. The HR </a:t>
            </a:r>
            <a:r>
              <a:rPr dirty="0" sz="1200" spc="-5">
                <a:latin typeface="Times New Roman"/>
                <a:cs typeface="Times New Roman"/>
              </a:rPr>
              <a:t>department </a:t>
            </a:r>
            <a:r>
              <a:rPr dirty="0" sz="1200">
                <a:latin typeface="Times New Roman"/>
                <a:cs typeface="Times New Roman"/>
              </a:rPr>
              <a:t>needs a report </a:t>
            </a:r>
            <a:r>
              <a:rPr dirty="0" sz="1200" spc="-5">
                <a:latin typeface="Times New Roman"/>
                <a:cs typeface="Times New Roman"/>
              </a:rPr>
              <a:t>on </a:t>
            </a:r>
            <a:r>
              <a:rPr dirty="0" sz="1200">
                <a:latin typeface="Times New Roman"/>
                <a:cs typeface="Times New Roman"/>
              </a:rPr>
              <a:t>job </a:t>
            </a:r>
            <a:r>
              <a:rPr dirty="0" sz="1200" spc="-5">
                <a:latin typeface="Times New Roman"/>
                <a:cs typeface="Times New Roman"/>
              </a:rPr>
              <a:t>grades </a:t>
            </a:r>
            <a:r>
              <a:rPr dirty="0" sz="1200">
                <a:latin typeface="Times New Roman"/>
                <a:cs typeface="Times New Roman"/>
              </a:rPr>
              <a:t>and </a:t>
            </a:r>
            <a:r>
              <a:rPr dirty="0" sz="1200" spc="-5">
                <a:latin typeface="Times New Roman"/>
                <a:cs typeface="Times New Roman"/>
              </a:rPr>
              <a:t>salaries. </a:t>
            </a:r>
            <a:r>
              <a:rPr dirty="0" sz="1200">
                <a:latin typeface="Times New Roman"/>
                <a:cs typeface="Times New Roman"/>
              </a:rPr>
              <a:t>To </a:t>
            </a:r>
            <a:r>
              <a:rPr dirty="0" sz="1200" spc="-5">
                <a:latin typeface="Times New Roman"/>
                <a:cs typeface="Times New Roman"/>
              </a:rPr>
              <a:t>familiarize yourself with  </a:t>
            </a:r>
            <a:r>
              <a:rPr dirty="0" sz="1200">
                <a:latin typeface="Times New Roman"/>
                <a:cs typeface="Times New Roman"/>
              </a:rPr>
              <a:t>the</a:t>
            </a:r>
            <a:r>
              <a:rPr dirty="0" sz="1200" spc="-5">
                <a:latin typeface="Times New Roman"/>
                <a:cs typeface="Times New Roman"/>
              </a:rPr>
              <a:t> </a:t>
            </a:r>
            <a:r>
              <a:rPr dirty="0" sz="1200" spc="-5">
                <a:latin typeface="Courier New"/>
                <a:cs typeface="Courier New"/>
              </a:rPr>
              <a:t>JOB_GRADES</a:t>
            </a:r>
            <a:r>
              <a:rPr dirty="0" sz="1200" spc="-425">
                <a:latin typeface="Courier New"/>
                <a:cs typeface="Courier New"/>
              </a:rPr>
              <a:t> </a:t>
            </a:r>
            <a:r>
              <a:rPr dirty="0" sz="1200">
                <a:latin typeface="Times New Roman"/>
                <a:cs typeface="Times New Roman"/>
              </a:rPr>
              <a:t>table,</a:t>
            </a:r>
            <a:r>
              <a:rPr dirty="0" sz="1200" spc="-5">
                <a:latin typeface="Times New Roman"/>
                <a:cs typeface="Times New Roman"/>
              </a:rPr>
              <a:t> </a:t>
            </a:r>
            <a:r>
              <a:rPr dirty="0" sz="1200">
                <a:latin typeface="Times New Roman"/>
                <a:cs typeface="Times New Roman"/>
              </a:rPr>
              <a:t>first</a:t>
            </a:r>
            <a:r>
              <a:rPr dirty="0" sz="1200" spc="-10">
                <a:latin typeface="Times New Roman"/>
                <a:cs typeface="Times New Roman"/>
              </a:rPr>
              <a:t> </a:t>
            </a:r>
            <a:r>
              <a:rPr dirty="0" sz="1200" spc="-5">
                <a:latin typeface="Times New Roman"/>
                <a:cs typeface="Times New Roman"/>
              </a:rPr>
              <a:t>show </a:t>
            </a:r>
            <a:r>
              <a:rPr dirty="0" sz="1200">
                <a:latin typeface="Times New Roman"/>
                <a:cs typeface="Times New Roman"/>
              </a:rPr>
              <a:t>the</a:t>
            </a:r>
            <a:r>
              <a:rPr dirty="0" sz="1200" spc="-5">
                <a:latin typeface="Times New Roman"/>
                <a:cs typeface="Times New Roman"/>
              </a:rPr>
              <a:t> structure </a:t>
            </a:r>
            <a:r>
              <a:rPr dirty="0" sz="1200">
                <a:latin typeface="Times New Roman"/>
                <a:cs typeface="Times New Roman"/>
              </a:rPr>
              <a:t>of</a:t>
            </a:r>
            <a:r>
              <a:rPr dirty="0" sz="1200" spc="-10">
                <a:latin typeface="Times New Roman"/>
                <a:cs typeface="Times New Roman"/>
              </a:rPr>
              <a:t> </a:t>
            </a:r>
            <a:r>
              <a:rPr dirty="0" sz="1200">
                <a:latin typeface="Times New Roman"/>
                <a:cs typeface="Times New Roman"/>
              </a:rPr>
              <a:t>the </a:t>
            </a:r>
            <a:r>
              <a:rPr dirty="0" sz="1200" spc="-5">
                <a:latin typeface="Courier New"/>
                <a:cs typeface="Courier New"/>
              </a:rPr>
              <a:t>JOB_GRADES</a:t>
            </a:r>
            <a:r>
              <a:rPr dirty="0" sz="1200" spc="-425">
                <a:latin typeface="Courier New"/>
                <a:cs typeface="Courier New"/>
              </a:rPr>
              <a:t> </a:t>
            </a:r>
            <a:r>
              <a:rPr dirty="0" sz="1200">
                <a:latin typeface="Times New Roman"/>
                <a:cs typeface="Times New Roman"/>
              </a:rPr>
              <a:t>table. Then</a:t>
            </a:r>
            <a:r>
              <a:rPr dirty="0" sz="1200" spc="-5">
                <a:latin typeface="Times New Roman"/>
                <a:cs typeface="Times New Roman"/>
              </a:rPr>
              <a:t> create</a:t>
            </a:r>
            <a:r>
              <a:rPr dirty="0" sz="1200">
                <a:latin typeface="Times New Roman"/>
                <a:cs typeface="Times New Roman"/>
              </a:rPr>
              <a:t> a  query that displays the </a:t>
            </a:r>
            <a:r>
              <a:rPr dirty="0" sz="1200" spc="-5">
                <a:latin typeface="Times New Roman"/>
                <a:cs typeface="Times New Roman"/>
              </a:rPr>
              <a:t>name, </a:t>
            </a:r>
            <a:r>
              <a:rPr dirty="0" sz="1200">
                <a:latin typeface="Times New Roman"/>
                <a:cs typeface="Times New Roman"/>
              </a:rPr>
              <a:t>job, </a:t>
            </a:r>
            <a:r>
              <a:rPr dirty="0" sz="1200" spc="-5">
                <a:latin typeface="Times New Roman"/>
                <a:cs typeface="Times New Roman"/>
              </a:rPr>
              <a:t>department name, </a:t>
            </a:r>
            <a:r>
              <a:rPr dirty="0" sz="1200">
                <a:latin typeface="Times New Roman"/>
                <a:cs typeface="Times New Roman"/>
              </a:rPr>
              <a:t>salary, and grade for all</a:t>
            </a:r>
            <a:r>
              <a:rPr dirty="0" sz="1200" spc="15">
                <a:latin typeface="Times New Roman"/>
                <a:cs typeface="Times New Roman"/>
              </a:rPr>
              <a:t> </a:t>
            </a:r>
            <a:r>
              <a:rPr dirty="0" sz="1200" spc="-5">
                <a:latin typeface="Times New Roman"/>
                <a:cs typeface="Times New Roman"/>
              </a:rPr>
              <a:t>employees.</a:t>
            </a:r>
            <a:endParaRPr sz="1200">
              <a:latin typeface="Times New Roman"/>
              <a:cs typeface="Times New Roman"/>
            </a:endParaRPr>
          </a:p>
        </p:txBody>
      </p:sp>
      <p:sp>
        <p:nvSpPr>
          <p:cNvPr id="5" name="object 5"/>
          <p:cNvSpPr txBox="1"/>
          <p:nvPr/>
        </p:nvSpPr>
        <p:spPr>
          <a:xfrm>
            <a:off x="838962" y="3553967"/>
            <a:ext cx="6323330" cy="1146810"/>
          </a:xfrm>
          <a:prstGeom prst="rect">
            <a:avLst/>
          </a:prstGeom>
          <a:ln w="12191">
            <a:solidFill>
              <a:srgbClr val="000000"/>
            </a:solidFill>
          </a:ln>
        </p:spPr>
        <p:txBody>
          <a:bodyPr wrap="square" lIns="0" tIns="0" rIns="0" bIns="0" rtlCol="0" vert="horz">
            <a:spAutoFit/>
          </a:bodyPr>
          <a:lstStyle/>
          <a:p>
            <a:pPr marL="74930">
              <a:lnSpc>
                <a:spcPts val="1320"/>
              </a:lnSpc>
            </a:pPr>
            <a:r>
              <a:rPr dirty="0" sz="1100" spc="-5">
                <a:latin typeface="Courier New"/>
                <a:cs typeface="Courier New"/>
              </a:rPr>
              <a:t>DESC JOB_GRADES</a:t>
            </a:r>
            <a:endParaRPr sz="1100">
              <a:latin typeface="Courier New"/>
              <a:cs typeface="Courier New"/>
            </a:endParaRPr>
          </a:p>
          <a:p>
            <a:pPr>
              <a:lnSpc>
                <a:spcPct val="100000"/>
              </a:lnSpc>
              <a:spcBef>
                <a:spcPts val="20"/>
              </a:spcBef>
            </a:pPr>
            <a:endParaRPr sz="1100">
              <a:latin typeface="Courier New"/>
              <a:cs typeface="Courier New"/>
            </a:endParaRPr>
          </a:p>
          <a:p>
            <a:pPr marL="661670" marR="2216150" indent="-587375">
              <a:lnSpc>
                <a:spcPts val="1250"/>
              </a:lnSpc>
            </a:pPr>
            <a:r>
              <a:rPr dirty="0" sz="1100" spc="-5">
                <a:latin typeface="Courier New"/>
                <a:cs typeface="Courier New"/>
              </a:rPr>
              <a:t>SELECT e.last_name, e.job_id, d.department_name,  e.salary, j.grade_level</a:t>
            </a:r>
            <a:endParaRPr sz="1100">
              <a:latin typeface="Courier New"/>
              <a:cs typeface="Courier New"/>
            </a:endParaRPr>
          </a:p>
          <a:p>
            <a:pPr marL="74930">
              <a:lnSpc>
                <a:spcPts val="1175"/>
              </a:lnSpc>
              <a:tabLst>
                <a:tab pos="661670" algn="l"/>
              </a:tabLst>
            </a:pPr>
            <a:r>
              <a:rPr dirty="0" sz="1100" spc="-5">
                <a:latin typeface="Courier New"/>
                <a:cs typeface="Courier New"/>
              </a:rPr>
              <a:t>FROM	employees e, departments d, job_grades</a:t>
            </a:r>
            <a:r>
              <a:rPr dirty="0" sz="1100" spc="20">
                <a:latin typeface="Courier New"/>
                <a:cs typeface="Courier New"/>
              </a:rPr>
              <a:t> </a:t>
            </a:r>
            <a:r>
              <a:rPr dirty="0" sz="1100" spc="-5">
                <a:latin typeface="Courier New"/>
                <a:cs typeface="Courier New"/>
              </a:rPr>
              <a:t>j</a:t>
            </a:r>
            <a:endParaRPr sz="1100">
              <a:latin typeface="Courier New"/>
              <a:cs typeface="Courier New"/>
            </a:endParaRPr>
          </a:p>
          <a:p>
            <a:pPr marL="74930">
              <a:lnSpc>
                <a:spcPts val="1255"/>
              </a:lnSpc>
              <a:tabLst>
                <a:tab pos="661670" algn="l"/>
              </a:tabLst>
            </a:pPr>
            <a:r>
              <a:rPr dirty="0" sz="1100" spc="-5">
                <a:latin typeface="Courier New"/>
                <a:cs typeface="Courier New"/>
              </a:rPr>
              <a:t>WHERE	e.department_id =</a:t>
            </a:r>
            <a:r>
              <a:rPr dirty="0" sz="1100" spc="5">
                <a:latin typeface="Courier New"/>
                <a:cs typeface="Courier New"/>
              </a:rPr>
              <a:t> </a:t>
            </a:r>
            <a:r>
              <a:rPr dirty="0" sz="1100" spc="-5">
                <a:latin typeface="Courier New"/>
                <a:cs typeface="Courier New"/>
              </a:rPr>
              <a:t>d.department_id</a:t>
            </a:r>
            <a:endParaRPr sz="1100">
              <a:latin typeface="Courier New"/>
              <a:cs typeface="Courier New"/>
            </a:endParaRPr>
          </a:p>
          <a:p>
            <a:pPr marL="74930">
              <a:lnSpc>
                <a:spcPts val="1290"/>
              </a:lnSpc>
              <a:tabLst>
                <a:tab pos="661670" algn="l"/>
              </a:tabLst>
            </a:pPr>
            <a:r>
              <a:rPr dirty="0" sz="1100" spc="-5">
                <a:latin typeface="Courier New"/>
                <a:cs typeface="Courier New"/>
              </a:rPr>
              <a:t>AND	e.salary BETWEEN j.lowest_sal AND</a:t>
            </a:r>
            <a:r>
              <a:rPr dirty="0" sz="1100" spc="25">
                <a:latin typeface="Courier New"/>
                <a:cs typeface="Courier New"/>
              </a:rPr>
              <a:t> </a:t>
            </a:r>
            <a:r>
              <a:rPr dirty="0" sz="1100" spc="-5">
                <a:latin typeface="Courier New"/>
                <a:cs typeface="Courier New"/>
              </a:rPr>
              <a:t>j.highest_sal;</a:t>
            </a:r>
            <a:endParaRPr sz="1100">
              <a:latin typeface="Courier New"/>
              <a:cs typeface="Courier New"/>
            </a:endParaRPr>
          </a:p>
        </p:txBody>
      </p:sp>
      <p:sp>
        <p:nvSpPr>
          <p:cNvPr id="6" name="object 6"/>
          <p:cNvSpPr txBox="1"/>
          <p:nvPr/>
        </p:nvSpPr>
        <p:spPr>
          <a:xfrm>
            <a:off x="901700" y="4834382"/>
            <a:ext cx="5963920" cy="711200"/>
          </a:xfrm>
          <a:prstGeom prst="rect">
            <a:avLst/>
          </a:prstGeom>
        </p:spPr>
        <p:txBody>
          <a:bodyPr wrap="square" lIns="0" tIns="12700" rIns="0" bIns="0" rtlCol="0" vert="horz">
            <a:spAutoFit/>
          </a:bodyPr>
          <a:lstStyle/>
          <a:p>
            <a:pPr marL="12700">
              <a:lnSpc>
                <a:spcPct val="100000"/>
              </a:lnSpc>
              <a:spcBef>
                <a:spcPts val="100"/>
              </a:spcBef>
            </a:pPr>
            <a:r>
              <a:rPr dirty="0" sz="1200">
                <a:latin typeface="Times New Roman"/>
                <a:cs typeface="Times New Roman"/>
              </a:rPr>
              <a:t>If you want an extra challenge, </a:t>
            </a:r>
            <a:r>
              <a:rPr dirty="0" sz="1200" spc="-5">
                <a:latin typeface="Times New Roman"/>
                <a:cs typeface="Times New Roman"/>
              </a:rPr>
              <a:t>complete </a:t>
            </a:r>
            <a:r>
              <a:rPr dirty="0" sz="1200">
                <a:latin typeface="Times New Roman"/>
                <a:cs typeface="Times New Roman"/>
              </a:rPr>
              <a:t>the following</a:t>
            </a:r>
            <a:r>
              <a:rPr dirty="0" sz="1200" spc="-35">
                <a:latin typeface="Times New Roman"/>
                <a:cs typeface="Times New Roman"/>
              </a:rPr>
              <a:t> </a:t>
            </a:r>
            <a:r>
              <a:rPr dirty="0" sz="1200">
                <a:latin typeface="Times New Roman"/>
                <a:cs typeface="Times New Roman"/>
              </a:rPr>
              <a:t>exercises: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241300" marR="5080" indent="-228600">
              <a:lnSpc>
                <a:spcPts val="1380"/>
              </a:lnSpc>
            </a:pPr>
            <a:r>
              <a:rPr dirty="0" sz="1200">
                <a:latin typeface="Times New Roman"/>
                <a:cs typeface="Times New Roman"/>
              </a:rPr>
              <a:t>8. The HR </a:t>
            </a:r>
            <a:r>
              <a:rPr dirty="0" sz="1200" spc="-5">
                <a:latin typeface="Times New Roman"/>
                <a:cs typeface="Times New Roman"/>
              </a:rPr>
              <a:t>department </a:t>
            </a:r>
            <a:r>
              <a:rPr dirty="0" sz="1200">
                <a:latin typeface="Times New Roman"/>
                <a:cs typeface="Times New Roman"/>
              </a:rPr>
              <a:t>wants to </a:t>
            </a:r>
            <a:r>
              <a:rPr dirty="0" sz="1200" spc="-5">
                <a:latin typeface="Times New Roman"/>
                <a:cs typeface="Times New Roman"/>
              </a:rPr>
              <a:t>determine </a:t>
            </a:r>
            <a:r>
              <a:rPr dirty="0" sz="1200">
                <a:latin typeface="Times New Roman"/>
                <a:cs typeface="Times New Roman"/>
              </a:rPr>
              <a:t>the </a:t>
            </a:r>
            <a:r>
              <a:rPr dirty="0" sz="1200" spc="-5">
                <a:latin typeface="Times New Roman"/>
                <a:cs typeface="Times New Roman"/>
              </a:rPr>
              <a:t>names </a:t>
            </a:r>
            <a:r>
              <a:rPr dirty="0" sz="1200">
                <a:latin typeface="Times New Roman"/>
                <a:cs typeface="Times New Roman"/>
              </a:rPr>
              <a:t>of all </a:t>
            </a:r>
            <a:r>
              <a:rPr dirty="0" sz="1200" spc="-5">
                <a:latin typeface="Times New Roman"/>
                <a:cs typeface="Times New Roman"/>
              </a:rPr>
              <a:t>employees </a:t>
            </a:r>
            <a:r>
              <a:rPr dirty="0" sz="1200">
                <a:latin typeface="Times New Roman"/>
                <a:cs typeface="Times New Roman"/>
              </a:rPr>
              <a:t>hired after Davies. Create  a query to display the </a:t>
            </a:r>
            <a:r>
              <a:rPr dirty="0" sz="1200" spc="-5">
                <a:latin typeface="Times New Roman"/>
                <a:cs typeface="Times New Roman"/>
              </a:rPr>
              <a:t>name </a:t>
            </a:r>
            <a:r>
              <a:rPr dirty="0" sz="1200">
                <a:latin typeface="Times New Roman"/>
                <a:cs typeface="Times New Roman"/>
              </a:rPr>
              <a:t>and hire date of any </a:t>
            </a:r>
            <a:r>
              <a:rPr dirty="0" sz="1200" spc="-5">
                <a:latin typeface="Times New Roman"/>
                <a:cs typeface="Times New Roman"/>
              </a:rPr>
              <a:t>employee </a:t>
            </a:r>
            <a:r>
              <a:rPr dirty="0" sz="1200">
                <a:latin typeface="Times New Roman"/>
                <a:cs typeface="Times New Roman"/>
              </a:rPr>
              <a:t>hired after employee</a:t>
            </a:r>
            <a:r>
              <a:rPr dirty="0" sz="1200" spc="-70">
                <a:latin typeface="Times New Roman"/>
                <a:cs typeface="Times New Roman"/>
              </a:rPr>
              <a:t> </a:t>
            </a:r>
            <a:r>
              <a:rPr dirty="0" sz="1200">
                <a:latin typeface="Times New Roman"/>
                <a:cs typeface="Times New Roman"/>
              </a:rPr>
              <a:t>Davies.</a:t>
            </a:r>
            <a:endParaRPr sz="1200">
              <a:latin typeface="Times New Roman"/>
              <a:cs typeface="Times New Roman"/>
            </a:endParaRPr>
          </a:p>
        </p:txBody>
      </p:sp>
      <p:sp>
        <p:nvSpPr>
          <p:cNvPr id="7" name="object 7"/>
          <p:cNvSpPr txBox="1"/>
          <p:nvPr/>
        </p:nvSpPr>
        <p:spPr>
          <a:xfrm>
            <a:off x="838962" y="5619750"/>
            <a:ext cx="6323330" cy="671830"/>
          </a:xfrm>
          <a:prstGeom prst="rect">
            <a:avLst/>
          </a:prstGeom>
          <a:ln w="12191">
            <a:solidFill>
              <a:srgbClr val="000000"/>
            </a:solidFill>
          </a:ln>
        </p:spPr>
        <p:txBody>
          <a:bodyPr wrap="square" lIns="0" tIns="0" rIns="0" bIns="0" rtlCol="0" vert="horz">
            <a:spAutoFit/>
          </a:bodyPr>
          <a:lstStyle/>
          <a:p>
            <a:pPr marL="74930">
              <a:lnSpc>
                <a:spcPts val="1280"/>
              </a:lnSpc>
            </a:pPr>
            <a:r>
              <a:rPr dirty="0" sz="1100" spc="-5">
                <a:latin typeface="Courier New"/>
                <a:cs typeface="Courier New"/>
              </a:rPr>
              <a:t>SELECT e.last_name,</a:t>
            </a:r>
            <a:r>
              <a:rPr dirty="0" sz="1100" spc="5">
                <a:latin typeface="Courier New"/>
                <a:cs typeface="Courier New"/>
              </a:rPr>
              <a:t> </a:t>
            </a:r>
            <a:r>
              <a:rPr dirty="0" sz="1100" spc="-5">
                <a:latin typeface="Courier New"/>
                <a:cs typeface="Courier New"/>
              </a:rPr>
              <a:t>e.hire_date</a:t>
            </a:r>
            <a:endParaRPr sz="1100">
              <a:latin typeface="Courier New"/>
              <a:cs typeface="Courier New"/>
            </a:endParaRPr>
          </a:p>
          <a:p>
            <a:pPr marL="74930" marR="3138170">
              <a:lnSpc>
                <a:spcPts val="1240"/>
              </a:lnSpc>
              <a:spcBef>
                <a:spcPts val="65"/>
              </a:spcBef>
              <a:tabLst>
                <a:tab pos="661670" algn="l"/>
              </a:tabLst>
            </a:pPr>
            <a:r>
              <a:rPr dirty="0" sz="1100" spc="-5">
                <a:latin typeface="Courier New"/>
                <a:cs typeface="Courier New"/>
              </a:rPr>
              <a:t>FROM	employees e , employees davies  WHERE	davies.last_name =</a:t>
            </a:r>
            <a:r>
              <a:rPr dirty="0" sz="1100">
                <a:latin typeface="Courier New"/>
                <a:cs typeface="Courier New"/>
              </a:rPr>
              <a:t> </a:t>
            </a:r>
            <a:r>
              <a:rPr dirty="0" sz="1100" spc="-5">
                <a:latin typeface="Courier New"/>
                <a:cs typeface="Courier New"/>
              </a:rPr>
              <a:t>'Davies'</a:t>
            </a:r>
            <a:endParaRPr sz="1100">
              <a:latin typeface="Courier New"/>
              <a:cs typeface="Courier New"/>
            </a:endParaRPr>
          </a:p>
          <a:p>
            <a:pPr marL="74930">
              <a:lnSpc>
                <a:spcPts val="1235"/>
              </a:lnSpc>
              <a:tabLst>
                <a:tab pos="661670" algn="l"/>
              </a:tabLst>
            </a:pPr>
            <a:r>
              <a:rPr dirty="0" sz="1100" spc="-5">
                <a:latin typeface="Courier New"/>
                <a:cs typeface="Courier New"/>
              </a:rPr>
              <a:t>AND	davies.hire_date &lt;</a:t>
            </a:r>
            <a:r>
              <a:rPr dirty="0" sz="1100" spc="5">
                <a:latin typeface="Courier New"/>
                <a:cs typeface="Courier New"/>
              </a:rPr>
              <a:t> </a:t>
            </a:r>
            <a:r>
              <a:rPr dirty="0" sz="1100" spc="-5">
                <a:latin typeface="Courier New"/>
                <a:cs typeface="Courier New"/>
              </a:rPr>
              <a:t>e.hire_date;</a:t>
            </a:r>
            <a:endParaRPr sz="1100">
              <a:latin typeface="Courier New"/>
              <a:cs typeface="Courier New"/>
            </a:endParaRPr>
          </a:p>
        </p:txBody>
      </p:sp>
      <p:sp>
        <p:nvSpPr>
          <p:cNvPr id="8" name="object 8"/>
          <p:cNvSpPr txBox="1"/>
          <p:nvPr/>
        </p:nvSpPr>
        <p:spPr>
          <a:xfrm>
            <a:off x="901700" y="6599934"/>
            <a:ext cx="5942330" cy="1013460"/>
          </a:xfrm>
          <a:prstGeom prst="rect">
            <a:avLst/>
          </a:prstGeom>
        </p:spPr>
        <p:txBody>
          <a:bodyPr wrap="square" lIns="0" tIns="13970" rIns="0" bIns="0" rtlCol="0" vert="horz">
            <a:spAutoFit/>
          </a:bodyPr>
          <a:lstStyle/>
          <a:p>
            <a:pPr marL="240665" marR="5080" indent="-228600">
              <a:lnSpc>
                <a:spcPct val="99200"/>
              </a:lnSpc>
              <a:spcBef>
                <a:spcPts val="110"/>
              </a:spcBef>
            </a:pPr>
            <a:r>
              <a:rPr dirty="0" sz="1200">
                <a:latin typeface="Times New Roman"/>
                <a:cs typeface="Times New Roman"/>
              </a:rPr>
              <a:t>9. The HR </a:t>
            </a:r>
            <a:r>
              <a:rPr dirty="0" sz="1200" spc="-5">
                <a:latin typeface="Times New Roman"/>
                <a:cs typeface="Times New Roman"/>
              </a:rPr>
              <a:t>department </a:t>
            </a:r>
            <a:r>
              <a:rPr dirty="0" sz="1200">
                <a:latin typeface="Times New Roman"/>
                <a:cs typeface="Times New Roman"/>
              </a:rPr>
              <a:t>needs to find the </a:t>
            </a:r>
            <a:r>
              <a:rPr dirty="0" sz="1200" spc="-5">
                <a:latin typeface="Times New Roman"/>
                <a:cs typeface="Times New Roman"/>
              </a:rPr>
              <a:t>names and </a:t>
            </a:r>
            <a:r>
              <a:rPr dirty="0" sz="1200">
                <a:latin typeface="Times New Roman"/>
                <a:cs typeface="Times New Roman"/>
              </a:rPr>
              <a:t>hire dates </a:t>
            </a:r>
            <a:r>
              <a:rPr dirty="0" sz="1200" spc="-10">
                <a:latin typeface="Times New Roman"/>
                <a:cs typeface="Times New Roman"/>
              </a:rPr>
              <a:t>for </a:t>
            </a:r>
            <a:r>
              <a:rPr dirty="0" sz="1200">
                <a:latin typeface="Times New Roman"/>
                <a:cs typeface="Times New Roman"/>
              </a:rPr>
              <a:t>all </a:t>
            </a:r>
            <a:r>
              <a:rPr dirty="0" sz="1200" spc="-5">
                <a:latin typeface="Times New Roman"/>
                <a:cs typeface="Times New Roman"/>
              </a:rPr>
              <a:t>employees </a:t>
            </a:r>
            <a:r>
              <a:rPr dirty="0" sz="1200">
                <a:latin typeface="Times New Roman"/>
                <a:cs typeface="Times New Roman"/>
              </a:rPr>
              <a:t>who were hired  before their </a:t>
            </a:r>
            <a:r>
              <a:rPr dirty="0" sz="1200" spc="-5">
                <a:latin typeface="Times New Roman"/>
                <a:cs typeface="Times New Roman"/>
              </a:rPr>
              <a:t>managers, </a:t>
            </a:r>
            <a:r>
              <a:rPr dirty="0" sz="1200">
                <a:latin typeface="Times New Roman"/>
                <a:cs typeface="Times New Roman"/>
              </a:rPr>
              <a:t>along with their </a:t>
            </a:r>
            <a:r>
              <a:rPr dirty="0" sz="1200" spc="-5">
                <a:latin typeface="Times New Roman"/>
                <a:cs typeface="Times New Roman"/>
              </a:rPr>
              <a:t>manager’s names </a:t>
            </a:r>
            <a:r>
              <a:rPr dirty="0" sz="1200">
                <a:latin typeface="Times New Roman"/>
                <a:cs typeface="Times New Roman"/>
              </a:rPr>
              <a:t>and hire </a:t>
            </a:r>
            <a:r>
              <a:rPr dirty="0" sz="1200" spc="-5">
                <a:latin typeface="Times New Roman"/>
                <a:cs typeface="Times New Roman"/>
              </a:rPr>
              <a:t>dates. Label </a:t>
            </a:r>
            <a:r>
              <a:rPr dirty="0" sz="1200">
                <a:latin typeface="Times New Roman"/>
                <a:cs typeface="Times New Roman"/>
              </a:rPr>
              <a:t>the columns  </a:t>
            </a:r>
            <a:r>
              <a:rPr dirty="0" sz="1200" spc="-5">
                <a:latin typeface="Courier New"/>
                <a:cs typeface="Courier New"/>
              </a:rPr>
              <a:t>Employee</a:t>
            </a:r>
            <a:r>
              <a:rPr dirty="0" sz="1200" spc="-5">
                <a:latin typeface="Times New Roman"/>
                <a:cs typeface="Times New Roman"/>
              </a:rPr>
              <a:t>,</a:t>
            </a:r>
            <a:r>
              <a:rPr dirty="0" sz="1200" spc="5">
                <a:latin typeface="Times New Roman"/>
                <a:cs typeface="Times New Roman"/>
              </a:rPr>
              <a:t> </a:t>
            </a:r>
            <a:r>
              <a:rPr dirty="0" sz="1200" spc="-5">
                <a:latin typeface="Courier New"/>
                <a:cs typeface="Courier New"/>
              </a:rPr>
              <a:t>Emp</a:t>
            </a:r>
            <a:r>
              <a:rPr dirty="0" sz="1200" spc="-420">
                <a:latin typeface="Courier New"/>
                <a:cs typeface="Courier New"/>
              </a:rPr>
              <a:t> </a:t>
            </a:r>
            <a:r>
              <a:rPr dirty="0" sz="1200" spc="-5">
                <a:latin typeface="Courier New"/>
                <a:cs typeface="Courier New"/>
              </a:rPr>
              <a:t>Hired</a:t>
            </a:r>
            <a:r>
              <a:rPr dirty="0" sz="1200" spc="-5">
                <a:latin typeface="Times New Roman"/>
                <a:cs typeface="Times New Roman"/>
              </a:rPr>
              <a:t>,</a:t>
            </a:r>
            <a:r>
              <a:rPr dirty="0" sz="1200" spc="5">
                <a:latin typeface="Times New Roman"/>
                <a:cs typeface="Times New Roman"/>
              </a:rPr>
              <a:t> </a:t>
            </a:r>
            <a:r>
              <a:rPr dirty="0" sz="1200" spc="-5">
                <a:latin typeface="Courier New"/>
                <a:cs typeface="Courier New"/>
              </a:rPr>
              <a:t>Manager</a:t>
            </a:r>
            <a:r>
              <a:rPr dirty="0" sz="1200" spc="-5">
                <a:latin typeface="Times New Roman"/>
                <a:cs typeface="Times New Roman"/>
              </a:rPr>
              <a:t>,</a:t>
            </a:r>
            <a:r>
              <a:rPr dirty="0" sz="1200" spc="5">
                <a:latin typeface="Times New Roman"/>
                <a:cs typeface="Times New Roman"/>
              </a:rPr>
              <a:t> </a:t>
            </a:r>
            <a:r>
              <a:rPr dirty="0" sz="1200">
                <a:latin typeface="Times New Roman"/>
                <a:cs typeface="Times New Roman"/>
              </a:rPr>
              <a:t>and</a:t>
            </a:r>
            <a:r>
              <a:rPr dirty="0" sz="1200" spc="5">
                <a:latin typeface="Times New Roman"/>
                <a:cs typeface="Times New Roman"/>
              </a:rPr>
              <a:t> </a:t>
            </a:r>
            <a:r>
              <a:rPr dirty="0" sz="1200" spc="-5">
                <a:latin typeface="Courier New"/>
                <a:cs typeface="Courier New"/>
              </a:rPr>
              <a:t>Mgr</a:t>
            </a:r>
            <a:r>
              <a:rPr dirty="0" sz="1200" spc="-420">
                <a:latin typeface="Courier New"/>
                <a:cs typeface="Courier New"/>
              </a:rPr>
              <a:t> </a:t>
            </a:r>
            <a:r>
              <a:rPr dirty="0" sz="1200" spc="-5">
                <a:latin typeface="Courier New"/>
                <a:cs typeface="Courier New"/>
              </a:rPr>
              <a:t>Hired</a:t>
            </a:r>
            <a:r>
              <a:rPr dirty="0" sz="1200" spc="-5">
                <a:latin typeface="Times New Roman"/>
                <a:cs typeface="Times New Roman"/>
              </a:rPr>
              <a:t>,</a:t>
            </a:r>
            <a:r>
              <a:rPr dirty="0" sz="1200" spc="5">
                <a:latin typeface="Times New Roman"/>
                <a:cs typeface="Times New Roman"/>
              </a:rPr>
              <a:t> </a:t>
            </a:r>
            <a:r>
              <a:rPr dirty="0" sz="1200">
                <a:latin typeface="Times New Roman"/>
                <a:cs typeface="Times New Roman"/>
              </a:rPr>
              <a:t>respectively.</a:t>
            </a:r>
            <a:r>
              <a:rPr dirty="0" sz="1200" spc="5">
                <a:latin typeface="Times New Roman"/>
                <a:cs typeface="Times New Roman"/>
              </a:rPr>
              <a:t> </a:t>
            </a:r>
            <a:r>
              <a:rPr dirty="0" sz="1200" spc="-5">
                <a:latin typeface="Times New Roman"/>
                <a:cs typeface="Times New Roman"/>
              </a:rPr>
              <a:t>Save</a:t>
            </a:r>
            <a:r>
              <a:rPr dirty="0" sz="1200" spc="10">
                <a:latin typeface="Times New Roman"/>
                <a:cs typeface="Times New Roman"/>
              </a:rPr>
              <a:t> </a:t>
            </a:r>
            <a:r>
              <a:rPr dirty="0" sz="1200">
                <a:latin typeface="Times New Roman"/>
                <a:cs typeface="Times New Roman"/>
              </a:rPr>
              <a:t>the</a:t>
            </a:r>
            <a:r>
              <a:rPr dirty="0" sz="1200" spc="5">
                <a:latin typeface="Times New Roman"/>
                <a:cs typeface="Times New Roman"/>
              </a:rPr>
              <a:t> </a:t>
            </a:r>
            <a:r>
              <a:rPr dirty="0" sz="1200">
                <a:latin typeface="Times New Roman"/>
                <a:cs typeface="Times New Roman"/>
              </a:rPr>
              <a:t>script</a:t>
            </a:r>
            <a:r>
              <a:rPr dirty="0" sz="1200" spc="5">
                <a:latin typeface="Times New Roman"/>
                <a:cs typeface="Times New Roman"/>
              </a:rPr>
              <a:t> </a:t>
            </a:r>
            <a:r>
              <a:rPr dirty="0" sz="1200">
                <a:latin typeface="Times New Roman"/>
                <a:cs typeface="Times New Roman"/>
              </a:rPr>
              <a:t>to</a:t>
            </a:r>
            <a:r>
              <a:rPr dirty="0" sz="1200" spc="5">
                <a:latin typeface="Times New Roman"/>
                <a:cs typeface="Times New Roman"/>
              </a:rPr>
              <a:t> </a:t>
            </a:r>
            <a:r>
              <a:rPr dirty="0" sz="1200">
                <a:latin typeface="Times New Roman"/>
                <a:cs typeface="Times New Roman"/>
              </a:rPr>
              <a:t>a</a:t>
            </a:r>
            <a:r>
              <a:rPr dirty="0" sz="1200" spc="10">
                <a:latin typeface="Times New Roman"/>
                <a:cs typeface="Times New Roman"/>
              </a:rPr>
              <a:t> </a:t>
            </a:r>
            <a:r>
              <a:rPr dirty="0" sz="1200">
                <a:latin typeface="Times New Roman"/>
                <a:cs typeface="Times New Roman"/>
              </a:rPr>
              <a:t>file  </a:t>
            </a:r>
            <a:r>
              <a:rPr dirty="0" sz="1200" spc="-5">
                <a:latin typeface="Times New Roman"/>
                <a:cs typeface="Times New Roman"/>
              </a:rPr>
              <a:t>named </a:t>
            </a:r>
            <a:r>
              <a:rPr dirty="0" sz="1200" spc="-5">
                <a:latin typeface="Courier New"/>
                <a:cs typeface="Courier New"/>
              </a:rPr>
              <a:t>lab_c_09.sql</a:t>
            </a:r>
            <a:r>
              <a:rPr dirty="0" sz="1200" spc="-5">
                <a:latin typeface="Times New Roman"/>
                <a:cs typeface="Times New Roman"/>
              </a:rPr>
              <a:t>.</a:t>
            </a:r>
            <a:endParaRPr sz="1200">
              <a:latin typeface="Times New Roman"/>
              <a:cs typeface="Times New Roman"/>
            </a:endParaRPr>
          </a:p>
          <a:p>
            <a:pPr marL="12700">
              <a:lnSpc>
                <a:spcPct val="100000"/>
              </a:lnSpc>
              <a:spcBef>
                <a:spcPts val="735"/>
              </a:spcBef>
            </a:pPr>
            <a:r>
              <a:rPr dirty="0" sz="1100" spc="-5">
                <a:latin typeface="Courier New"/>
                <a:cs typeface="Courier New"/>
              </a:rPr>
              <a:t>SELECT w.last_name, w.hire_date, m.last_name,</a:t>
            </a:r>
            <a:r>
              <a:rPr dirty="0" sz="1100" spc="35">
                <a:latin typeface="Courier New"/>
                <a:cs typeface="Courier New"/>
              </a:rPr>
              <a:t> </a:t>
            </a:r>
            <a:r>
              <a:rPr dirty="0" sz="1100" spc="-5">
                <a:latin typeface="Courier New"/>
                <a:cs typeface="Courier New"/>
              </a:rPr>
              <a:t>m.hire_date</a:t>
            </a:r>
            <a:endParaRPr sz="1100">
              <a:latin typeface="Courier New"/>
              <a:cs typeface="Courier New"/>
            </a:endParaRPr>
          </a:p>
        </p:txBody>
      </p:sp>
      <p:sp>
        <p:nvSpPr>
          <p:cNvPr id="9" name="object 9"/>
          <p:cNvSpPr/>
          <p:nvPr/>
        </p:nvSpPr>
        <p:spPr>
          <a:xfrm>
            <a:off x="832866" y="7427214"/>
            <a:ext cx="6335395" cy="12700"/>
          </a:xfrm>
          <a:custGeom>
            <a:avLst/>
            <a:gdLst/>
            <a:ahLst/>
            <a:cxnLst/>
            <a:rect l="l" t="t" r="r" b="b"/>
            <a:pathLst>
              <a:path w="6335395" h="12700">
                <a:moveTo>
                  <a:pt x="6335268" y="0"/>
                </a:moveTo>
                <a:lnTo>
                  <a:pt x="0" y="0"/>
                </a:lnTo>
                <a:lnTo>
                  <a:pt x="0" y="12192"/>
                </a:lnTo>
                <a:lnTo>
                  <a:pt x="6335268" y="12192"/>
                </a:lnTo>
                <a:lnTo>
                  <a:pt x="6335268" y="0"/>
                </a:lnTo>
                <a:close/>
              </a:path>
            </a:pathLst>
          </a:custGeom>
          <a:solidFill>
            <a:srgbClr val="000000"/>
          </a:solidFill>
        </p:spPr>
        <p:txBody>
          <a:bodyPr wrap="square" lIns="0" tIns="0" rIns="0" bIns="0" rtlCol="0"/>
          <a:lstStyle/>
          <a:p/>
        </p:txBody>
      </p:sp>
      <p:sp>
        <p:nvSpPr>
          <p:cNvPr id="10" name="object 10"/>
          <p:cNvSpPr txBox="1"/>
          <p:nvPr/>
        </p:nvSpPr>
        <p:spPr>
          <a:xfrm>
            <a:off x="1501146" y="7579105"/>
            <a:ext cx="2360295" cy="350520"/>
          </a:xfrm>
          <a:prstGeom prst="rect">
            <a:avLst/>
          </a:prstGeom>
        </p:spPr>
        <p:txBody>
          <a:bodyPr wrap="square" lIns="0" tIns="26034" rIns="0" bIns="0" rtlCol="0" vert="horz">
            <a:spAutoFit/>
          </a:bodyPr>
          <a:lstStyle/>
          <a:p>
            <a:pPr marR="5080">
              <a:lnSpc>
                <a:spcPts val="1240"/>
              </a:lnSpc>
              <a:spcBef>
                <a:spcPts val="204"/>
              </a:spcBef>
            </a:pPr>
            <a:r>
              <a:rPr dirty="0" sz="1100" spc="-5">
                <a:latin typeface="Courier New"/>
                <a:cs typeface="Courier New"/>
              </a:rPr>
              <a:t>employees w , employees m  w.manager_id =</a:t>
            </a:r>
            <a:r>
              <a:rPr dirty="0" sz="1100">
                <a:latin typeface="Courier New"/>
                <a:cs typeface="Courier New"/>
              </a:rPr>
              <a:t> </a:t>
            </a:r>
            <a:r>
              <a:rPr dirty="0" sz="1100" spc="-5">
                <a:latin typeface="Courier New"/>
                <a:cs typeface="Courier New"/>
              </a:rPr>
              <a:t>m.employee_id</a:t>
            </a:r>
            <a:endParaRPr sz="1100">
              <a:latin typeface="Courier New"/>
              <a:cs typeface="Courier New"/>
            </a:endParaRPr>
          </a:p>
        </p:txBody>
      </p:sp>
      <p:sp>
        <p:nvSpPr>
          <p:cNvPr id="11" name="object 11"/>
          <p:cNvSpPr txBox="1"/>
          <p:nvPr/>
        </p:nvSpPr>
        <p:spPr>
          <a:xfrm>
            <a:off x="914400" y="7579105"/>
            <a:ext cx="431800" cy="510540"/>
          </a:xfrm>
          <a:prstGeom prst="rect">
            <a:avLst/>
          </a:prstGeom>
        </p:spPr>
        <p:txBody>
          <a:bodyPr wrap="square" lIns="0" tIns="20955" rIns="0" bIns="0" rtlCol="0" vert="horz">
            <a:spAutoFit/>
          </a:bodyPr>
          <a:lstStyle/>
          <a:p>
            <a:pPr marR="5080">
              <a:lnSpc>
                <a:spcPct val="94800"/>
              </a:lnSpc>
              <a:spcBef>
                <a:spcPts val="165"/>
              </a:spcBef>
            </a:pPr>
            <a:r>
              <a:rPr dirty="0" sz="1100" spc="-5">
                <a:latin typeface="Courier New"/>
                <a:cs typeface="Courier New"/>
              </a:rPr>
              <a:t>FROM  </a:t>
            </a:r>
            <a:r>
              <a:rPr dirty="0" sz="1100" spc="-5">
                <a:latin typeface="Courier New"/>
                <a:cs typeface="Courier New"/>
              </a:rPr>
              <a:t>WHERE  </a:t>
            </a:r>
            <a:r>
              <a:rPr dirty="0" sz="1100" spc="-5">
                <a:latin typeface="Courier New"/>
                <a:cs typeface="Courier New"/>
              </a:rPr>
              <a:t>AND</a:t>
            </a:r>
            <a:endParaRPr sz="1100">
              <a:latin typeface="Courier New"/>
              <a:cs typeface="Courier New"/>
            </a:endParaRPr>
          </a:p>
        </p:txBody>
      </p:sp>
      <p:sp>
        <p:nvSpPr>
          <p:cNvPr id="12" name="object 12"/>
          <p:cNvSpPr txBox="1"/>
          <p:nvPr/>
        </p:nvSpPr>
        <p:spPr>
          <a:xfrm>
            <a:off x="1501146" y="7896859"/>
            <a:ext cx="2276475" cy="193040"/>
          </a:xfrm>
          <a:prstGeom prst="rect">
            <a:avLst/>
          </a:prstGeom>
        </p:spPr>
        <p:txBody>
          <a:bodyPr wrap="square" lIns="0" tIns="12065" rIns="0" bIns="0" rtlCol="0" vert="horz">
            <a:spAutoFit/>
          </a:bodyPr>
          <a:lstStyle/>
          <a:p>
            <a:pPr>
              <a:lnSpc>
                <a:spcPct val="100000"/>
              </a:lnSpc>
              <a:spcBef>
                <a:spcPts val="95"/>
              </a:spcBef>
              <a:tabLst>
                <a:tab pos="1256665" algn="l"/>
              </a:tabLst>
            </a:pPr>
            <a:r>
              <a:rPr dirty="0" sz="1100" spc="-5">
                <a:latin typeface="Courier New"/>
                <a:cs typeface="Courier New"/>
              </a:rPr>
              <a:t>w.hire_date</a:t>
            </a:r>
            <a:r>
              <a:rPr dirty="0" sz="1100" spc="20">
                <a:latin typeface="Courier New"/>
                <a:cs typeface="Courier New"/>
              </a:rPr>
              <a:t> </a:t>
            </a:r>
            <a:r>
              <a:rPr dirty="0" sz="1100" spc="-5">
                <a:latin typeface="Courier New"/>
                <a:cs typeface="Courier New"/>
              </a:rPr>
              <a:t>&lt;	m.hire_date;</a:t>
            </a:r>
            <a:endParaRPr sz="1100">
              <a:latin typeface="Courier New"/>
              <a:cs typeface="Courier New"/>
            </a:endParaRPr>
          </a:p>
        </p:txBody>
      </p:sp>
      <p:sp>
        <p:nvSpPr>
          <p:cNvPr id="13" name="object 13"/>
          <p:cNvSpPr/>
          <p:nvPr/>
        </p:nvSpPr>
        <p:spPr>
          <a:xfrm>
            <a:off x="832853" y="7427214"/>
            <a:ext cx="6335395" cy="684530"/>
          </a:xfrm>
          <a:custGeom>
            <a:avLst/>
            <a:gdLst/>
            <a:ahLst/>
            <a:cxnLst/>
            <a:rect l="l" t="t" r="r" b="b"/>
            <a:pathLst>
              <a:path w="6335395" h="684529">
                <a:moveTo>
                  <a:pt x="6335281" y="672084"/>
                </a:moveTo>
                <a:lnTo>
                  <a:pt x="6335268" y="0"/>
                </a:lnTo>
                <a:lnTo>
                  <a:pt x="6323089" y="0"/>
                </a:lnTo>
                <a:lnTo>
                  <a:pt x="6323089" y="672084"/>
                </a:lnTo>
                <a:lnTo>
                  <a:pt x="12204" y="672084"/>
                </a:lnTo>
                <a:lnTo>
                  <a:pt x="12204" y="0"/>
                </a:lnTo>
                <a:lnTo>
                  <a:pt x="0" y="0"/>
                </a:lnTo>
                <a:lnTo>
                  <a:pt x="0" y="684276"/>
                </a:lnTo>
                <a:lnTo>
                  <a:pt x="12204" y="684276"/>
                </a:lnTo>
                <a:lnTo>
                  <a:pt x="6323089" y="684276"/>
                </a:lnTo>
                <a:lnTo>
                  <a:pt x="6335268" y="684276"/>
                </a:lnTo>
                <a:lnTo>
                  <a:pt x="6335281" y="672084"/>
                </a:lnTo>
                <a:close/>
              </a:path>
            </a:pathLst>
          </a:custGeom>
          <a:solidFill>
            <a:srgbClr val="000000"/>
          </a:solidFill>
        </p:spPr>
        <p:txBody>
          <a:bodyPr wrap="square" lIns="0" tIns="0" rIns="0" bIns="0" rtlCol="0"/>
          <a:lstStyle/>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5" name="object 15"/>
          <p:cNvSpPr txBox="1"/>
          <p:nvPr/>
        </p:nvSpPr>
        <p:spPr>
          <a:xfrm>
            <a:off x="749300" y="9431781"/>
            <a:ext cx="6168390" cy="476884"/>
          </a:xfrm>
          <a:prstGeom prst="rect">
            <a:avLst/>
          </a:prstGeom>
        </p:spPr>
        <p:txBody>
          <a:bodyPr wrap="square" lIns="0" tIns="40005" rIns="0" bIns="0" rtlCol="0" vert="horz">
            <a:spAutoFit/>
          </a:bodyPr>
          <a:lstStyle/>
          <a:p>
            <a:pPr marL="12700" marR="5080">
              <a:lnSpc>
                <a:spcPct val="101299"/>
              </a:lnSpc>
              <a:spcBef>
                <a:spcPts val="315"/>
              </a:spcBef>
            </a:pPr>
            <a:r>
              <a:rPr dirty="0" sz="800" spc="-5">
                <a:latin typeface="Garuda"/>
                <a:cs typeface="Garuda"/>
              </a:rPr>
              <a:t>Development Program </a:t>
            </a:r>
            <a:r>
              <a:rPr dirty="0" sz="800">
                <a:latin typeface="Garuda"/>
                <a:cs typeface="Garuda"/>
              </a:rPr>
              <a:t>(WDP) </a:t>
            </a:r>
            <a:r>
              <a:rPr dirty="0" sz="800" spc="-175">
                <a:latin typeface="Garuda"/>
                <a:cs typeface="Garuda"/>
              </a:rPr>
              <a:t>eK</a:t>
            </a:r>
            <a:r>
              <a:rPr dirty="0" baseline="17676" sz="1650" spc="-262" b="1">
                <a:latin typeface="Arial"/>
                <a:cs typeface="Arial"/>
              </a:rPr>
              <a:t>O</a:t>
            </a:r>
            <a:r>
              <a:rPr dirty="0" sz="800" spc="-175">
                <a:latin typeface="Garuda"/>
                <a:cs typeface="Garuda"/>
              </a:rPr>
              <a:t>it </a:t>
            </a:r>
            <a:r>
              <a:rPr dirty="0" sz="800" spc="-215">
                <a:latin typeface="Garuda"/>
                <a:cs typeface="Garuda"/>
              </a:rPr>
              <a:t>m</a:t>
            </a:r>
            <a:r>
              <a:rPr dirty="0" baseline="17676" sz="1650" spc="-322" b="1">
                <a:latin typeface="Arial"/>
                <a:cs typeface="Arial"/>
              </a:rPr>
              <a:t>ra</a:t>
            </a:r>
            <a:r>
              <a:rPr dirty="0" sz="800" spc="-215">
                <a:latin typeface="Garuda"/>
                <a:cs typeface="Garuda"/>
              </a:rPr>
              <a:t>a</a:t>
            </a:r>
            <a:r>
              <a:rPr dirty="0" baseline="17676" sz="1650" spc="-322" b="1">
                <a:latin typeface="Arial"/>
                <a:cs typeface="Arial"/>
              </a:rPr>
              <a:t>c</a:t>
            </a:r>
            <a:r>
              <a:rPr dirty="0" sz="800" spc="-215">
                <a:latin typeface="Garuda"/>
                <a:cs typeface="Garuda"/>
              </a:rPr>
              <a:t>te</a:t>
            </a:r>
            <a:r>
              <a:rPr dirty="0" baseline="17676" sz="1650" spc="-322" b="1">
                <a:latin typeface="Arial"/>
                <a:cs typeface="Arial"/>
              </a:rPr>
              <a:t>l</a:t>
            </a:r>
            <a:r>
              <a:rPr dirty="0" sz="800" spc="-215">
                <a:latin typeface="Garuda"/>
                <a:cs typeface="Garuda"/>
              </a:rPr>
              <a:t>r</a:t>
            </a:r>
            <a:r>
              <a:rPr dirty="0" baseline="17676" sz="1650" spc="-322" b="1">
                <a:latin typeface="Arial"/>
                <a:cs typeface="Arial"/>
              </a:rPr>
              <a:t>e</a:t>
            </a:r>
            <a:r>
              <a:rPr dirty="0" sz="800" spc="-215">
                <a:latin typeface="Garuda"/>
                <a:cs typeface="Garuda"/>
              </a:rPr>
              <a:t>ials</a:t>
            </a:r>
            <a:r>
              <a:rPr dirty="0" baseline="17676" sz="1650" spc="-322" b="1">
                <a:latin typeface="Arial"/>
                <a:cs typeface="Arial"/>
              </a:rPr>
              <a:t>D</a:t>
            </a:r>
            <a:r>
              <a:rPr dirty="0" sz="800" spc="-215">
                <a:latin typeface="Garuda"/>
                <a:cs typeface="Garuda"/>
              </a:rPr>
              <a:t>a</a:t>
            </a:r>
            <a:r>
              <a:rPr dirty="0" baseline="17676" sz="1650" spc="-322" b="1">
                <a:latin typeface="Arial"/>
                <a:cs typeface="Arial"/>
              </a:rPr>
              <a:t>a</a:t>
            </a:r>
            <a:r>
              <a:rPr dirty="0" sz="800" spc="-215">
                <a:latin typeface="Garuda"/>
                <a:cs typeface="Garuda"/>
              </a:rPr>
              <a:t>re</a:t>
            </a:r>
            <a:r>
              <a:rPr dirty="0" baseline="17676" sz="1650" spc="-322" b="1">
                <a:latin typeface="Arial"/>
                <a:cs typeface="Arial"/>
              </a:rPr>
              <a:t>ta</a:t>
            </a:r>
            <a:r>
              <a:rPr dirty="0" sz="800" spc="-215">
                <a:latin typeface="Garuda"/>
                <a:cs typeface="Garuda"/>
              </a:rPr>
              <a:t>p</a:t>
            </a:r>
            <a:r>
              <a:rPr dirty="0" baseline="17676" sz="1650" spc="-322" b="1">
                <a:latin typeface="Arial"/>
                <a:cs typeface="Arial"/>
              </a:rPr>
              <a:t>b</a:t>
            </a:r>
            <a:r>
              <a:rPr dirty="0" sz="800" spc="-215">
                <a:latin typeface="Garuda"/>
                <a:cs typeface="Garuda"/>
              </a:rPr>
              <a:t>ro</a:t>
            </a:r>
            <a:r>
              <a:rPr dirty="0" baseline="17676" sz="1650" spc="-322" b="1">
                <a:latin typeface="Arial"/>
                <a:cs typeface="Arial"/>
              </a:rPr>
              <a:t>a</a:t>
            </a:r>
            <a:r>
              <a:rPr dirty="0" sz="800" spc="-215">
                <a:latin typeface="Garuda"/>
                <a:cs typeface="Garuda"/>
              </a:rPr>
              <a:t>vi</a:t>
            </a:r>
            <a:r>
              <a:rPr dirty="0" baseline="17676" sz="1650" spc="-322" b="1">
                <a:latin typeface="Arial"/>
                <a:cs typeface="Arial"/>
              </a:rPr>
              <a:t>s</a:t>
            </a:r>
            <a:r>
              <a:rPr dirty="0" sz="800" spc="-215">
                <a:latin typeface="Garuda"/>
                <a:cs typeface="Garuda"/>
              </a:rPr>
              <a:t>de</a:t>
            </a:r>
            <a:r>
              <a:rPr dirty="0" baseline="17676" sz="1650" spc="-322" b="1">
                <a:latin typeface="Arial"/>
                <a:cs typeface="Arial"/>
              </a:rPr>
              <a:t>e</a:t>
            </a:r>
            <a:r>
              <a:rPr dirty="0" sz="800" spc="-215">
                <a:latin typeface="Garuda"/>
                <a:cs typeface="Garuda"/>
              </a:rPr>
              <a:t>d </a:t>
            </a:r>
            <a:r>
              <a:rPr dirty="0" baseline="17676" sz="1650" spc="-359" b="1">
                <a:latin typeface="Arial"/>
                <a:cs typeface="Arial"/>
              </a:rPr>
              <a:t>1</a:t>
            </a:r>
            <a:r>
              <a:rPr dirty="0" sz="800" spc="-240">
                <a:latin typeface="Garuda"/>
                <a:cs typeface="Garuda"/>
              </a:rPr>
              <a:t>fo</a:t>
            </a:r>
            <a:r>
              <a:rPr dirty="0" baseline="17676" sz="1650" spc="-359" b="1">
                <a:latin typeface="Arial"/>
                <a:cs typeface="Arial"/>
              </a:rPr>
              <a:t>0</a:t>
            </a:r>
            <a:r>
              <a:rPr dirty="0" sz="800" spc="-240">
                <a:latin typeface="Garuda"/>
                <a:cs typeface="Garuda"/>
              </a:rPr>
              <a:t>r </a:t>
            </a:r>
            <a:r>
              <a:rPr dirty="0" sz="800" spc="-235">
                <a:latin typeface="Garuda"/>
                <a:cs typeface="Garuda"/>
              </a:rPr>
              <a:t>W</a:t>
            </a:r>
            <a:r>
              <a:rPr dirty="0" baseline="17676" sz="1650" spc="-352" b="1" i="1">
                <a:latin typeface="Arial"/>
                <a:cs typeface="Arial"/>
              </a:rPr>
              <a:t>g</a:t>
            </a:r>
            <a:r>
              <a:rPr dirty="0" baseline="17676" sz="1650" spc="-352" b="1">
                <a:latin typeface="Arial"/>
                <a:cs typeface="Arial"/>
              </a:rPr>
              <a:t>:</a:t>
            </a:r>
            <a:r>
              <a:rPr dirty="0" sz="800" spc="-235">
                <a:latin typeface="Garuda"/>
                <a:cs typeface="Garuda"/>
              </a:rPr>
              <a:t>DP</a:t>
            </a:r>
            <a:r>
              <a:rPr dirty="0" baseline="17676" sz="1650" spc="-352" b="1">
                <a:latin typeface="Arial"/>
                <a:cs typeface="Arial"/>
              </a:rPr>
              <a:t>S</a:t>
            </a:r>
            <a:r>
              <a:rPr dirty="0" sz="800" spc="-235">
                <a:latin typeface="Garuda"/>
                <a:cs typeface="Garuda"/>
              </a:rPr>
              <a:t>i</a:t>
            </a:r>
            <a:r>
              <a:rPr dirty="0" baseline="17676" sz="1650" spc="-352" b="1">
                <a:latin typeface="Arial"/>
                <a:cs typeface="Arial"/>
              </a:rPr>
              <a:t>Q</a:t>
            </a:r>
            <a:r>
              <a:rPr dirty="0" sz="800" spc="-235">
                <a:latin typeface="Garuda"/>
                <a:cs typeface="Garuda"/>
              </a:rPr>
              <a:t>n-</a:t>
            </a:r>
            <a:r>
              <a:rPr dirty="0" baseline="17676" sz="1650" spc="-352" b="1">
                <a:latin typeface="Arial"/>
                <a:cs typeface="Arial"/>
              </a:rPr>
              <a:t>L</a:t>
            </a:r>
            <a:r>
              <a:rPr dirty="0" sz="800" spc="-235">
                <a:latin typeface="Garuda"/>
                <a:cs typeface="Garuda"/>
              </a:rPr>
              <a:t>cla</a:t>
            </a:r>
            <a:r>
              <a:rPr dirty="0" baseline="17676" sz="1650" spc="-352" b="1">
                <a:latin typeface="Arial"/>
                <a:cs typeface="Arial"/>
              </a:rPr>
              <a:t>F</a:t>
            </a:r>
            <a:r>
              <a:rPr dirty="0" sz="800" spc="-235">
                <a:latin typeface="Garuda"/>
                <a:cs typeface="Garuda"/>
              </a:rPr>
              <a:t>ss</a:t>
            </a:r>
            <a:r>
              <a:rPr dirty="0" baseline="17676" sz="1650" spc="-352" b="1">
                <a:latin typeface="Arial"/>
                <a:cs typeface="Arial"/>
              </a:rPr>
              <a:t>u</a:t>
            </a:r>
            <a:r>
              <a:rPr dirty="0" sz="800" spc="-235">
                <a:latin typeface="Garuda"/>
                <a:cs typeface="Garuda"/>
              </a:rPr>
              <a:t>u</a:t>
            </a:r>
            <a:r>
              <a:rPr dirty="0" baseline="17676" sz="1650" spc="-352" b="1">
                <a:latin typeface="Arial"/>
                <a:cs typeface="Arial"/>
              </a:rPr>
              <a:t>n</a:t>
            </a:r>
            <a:r>
              <a:rPr dirty="0" sz="800" spc="-235">
                <a:latin typeface="Garuda"/>
                <a:cs typeface="Garuda"/>
              </a:rPr>
              <a:t>se</a:t>
            </a:r>
            <a:r>
              <a:rPr dirty="0" baseline="17676" sz="1650" spc="-352" b="1">
                <a:latin typeface="Arial"/>
                <a:cs typeface="Arial"/>
              </a:rPr>
              <a:t>d</a:t>
            </a:r>
            <a:r>
              <a:rPr dirty="0" sz="800" spc="-235">
                <a:latin typeface="Garuda"/>
                <a:cs typeface="Garuda"/>
              </a:rPr>
              <a:t>o</a:t>
            </a:r>
            <a:r>
              <a:rPr dirty="0" baseline="17676" sz="1650" spc="-352" b="1">
                <a:latin typeface="Arial"/>
                <a:cs typeface="Arial"/>
              </a:rPr>
              <a:t>a</a:t>
            </a:r>
            <a:r>
              <a:rPr dirty="0" sz="800" spc="-235">
                <a:latin typeface="Garuda"/>
                <a:cs typeface="Garuda"/>
              </a:rPr>
              <a:t>n</a:t>
            </a:r>
            <a:r>
              <a:rPr dirty="0" baseline="17676" sz="1650" spc="-352" b="1">
                <a:latin typeface="Arial"/>
                <a:cs typeface="Arial"/>
              </a:rPr>
              <a:t>m</a:t>
            </a:r>
            <a:r>
              <a:rPr dirty="0" sz="800" spc="-235">
                <a:latin typeface="Garuda"/>
                <a:cs typeface="Garuda"/>
              </a:rPr>
              <a:t>ly.</a:t>
            </a:r>
            <a:r>
              <a:rPr dirty="0" baseline="17676" sz="1650" spc="-352" b="1">
                <a:latin typeface="Arial"/>
                <a:cs typeface="Arial"/>
              </a:rPr>
              <a:t>e</a:t>
            </a:r>
            <a:r>
              <a:rPr dirty="0" sz="800" spc="-235">
                <a:latin typeface="Garuda"/>
                <a:cs typeface="Garuda"/>
              </a:rPr>
              <a:t>C</a:t>
            </a:r>
            <a:r>
              <a:rPr dirty="0" baseline="17676" sz="1650" spc="-352" b="1">
                <a:latin typeface="Arial"/>
                <a:cs typeface="Arial"/>
              </a:rPr>
              <a:t>n</a:t>
            </a:r>
            <a:r>
              <a:rPr dirty="0" sz="800" spc="-235">
                <a:latin typeface="Garuda"/>
                <a:cs typeface="Garuda"/>
              </a:rPr>
              <a:t>op</a:t>
            </a:r>
            <a:r>
              <a:rPr dirty="0" baseline="17676" sz="1650" spc="-352" b="1">
                <a:latin typeface="Arial"/>
                <a:cs typeface="Arial"/>
              </a:rPr>
              <a:t>ta</a:t>
            </a:r>
            <a:r>
              <a:rPr dirty="0" sz="800" spc="-235">
                <a:latin typeface="Garuda"/>
                <a:cs typeface="Garuda"/>
              </a:rPr>
              <a:t>yi</a:t>
            </a:r>
            <a:r>
              <a:rPr dirty="0" baseline="17676" sz="1650" spc="-352" b="1">
                <a:latin typeface="Arial"/>
                <a:cs typeface="Arial"/>
              </a:rPr>
              <a:t>l</a:t>
            </a:r>
            <a:r>
              <a:rPr dirty="0" sz="800" spc="-235">
                <a:latin typeface="Garuda"/>
                <a:cs typeface="Garuda"/>
              </a:rPr>
              <a:t>n</a:t>
            </a:r>
            <a:r>
              <a:rPr dirty="0" baseline="17676" sz="1650" spc="-352" b="1">
                <a:latin typeface="Arial"/>
                <a:cs typeface="Arial"/>
              </a:rPr>
              <a:t>s</a:t>
            </a:r>
            <a:r>
              <a:rPr dirty="0" sz="800" spc="-235">
                <a:latin typeface="Garuda"/>
                <a:cs typeface="Garuda"/>
              </a:rPr>
              <a:t>g </a:t>
            </a:r>
            <a:r>
              <a:rPr dirty="0" sz="800" spc="-114">
                <a:latin typeface="Garuda"/>
                <a:cs typeface="Garuda"/>
              </a:rPr>
              <a:t>e</a:t>
            </a:r>
            <a:r>
              <a:rPr dirty="0" baseline="17676" sz="1650" spc="-172" b="1">
                <a:latin typeface="Arial"/>
                <a:cs typeface="Arial"/>
              </a:rPr>
              <a:t>I</a:t>
            </a:r>
            <a:r>
              <a:rPr dirty="0" sz="800" spc="-114">
                <a:latin typeface="Garuda"/>
                <a:cs typeface="Garuda"/>
              </a:rPr>
              <a:t>Kit</a:t>
            </a:r>
            <a:r>
              <a:rPr dirty="0" baseline="17676" sz="1650" spc="-172" b="1">
                <a:latin typeface="Arial"/>
                <a:cs typeface="Arial"/>
              </a:rPr>
              <a:t>A</a:t>
            </a:r>
            <a:r>
              <a:rPr dirty="0" sz="800" spc="-114">
                <a:latin typeface="Garuda"/>
                <a:cs typeface="Garuda"/>
              </a:rPr>
              <a:t>ma</a:t>
            </a:r>
            <a:r>
              <a:rPr dirty="0" baseline="17676" sz="1650" spc="-172" b="1">
                <a:latin typeface="Arial"/>
                <a:cs typeface="Arial"/>
              </a:rPr>
              <a:t>-</a:t>
            </a:r>
            <a:r>
              <a:rPr dirty="0" sz="800" spc="-114">
                <a:latin typeface="Garuda"/>
                <a:cs typeface="Garuda"/>
              </a:rPr>
              <a:t>te</a:t>
            </a:r>
            <a:r>
              <a:rPr dirty="0" baseline="17676" sz="1650" spc="-172" b="1">
                <a:latin typeface="Arial"/>
                <a:cs typeface="Arial"/>
              </a:rPr>
              <a:t>3</a:t>
            </a:r>
            <a:r>
              <a:rPr dirty="0" sz="800" spc="-114">
                <a:latin typeface="Garuda"/>
                <a:cs typeface="Garuda"/>
              </a:rPr>
              <a:t>ri</a:t>
            </a:r>
            <a:r>
              <a:rPr dirty="0" baseline="17676" sz="1650" spc="-172" b="1">
                <a:latin typeface="Arial"/>
                <a:cs typeface="Arial"/>
              </a:rPr>
              <a:t>2</a:t>
            </a:r>
            <a:r>
              <a:rPr dirty="0" sz="800" spc="-114">
                <a:latin typeface="Garuda"/>
                <a:cs typeface="Garuda"/>
              </a:rPr>
              <a:t>als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70">
                <a:latin typeface="Garuda"/>
                <a:cs typeface="Garuda"/>
              </a:rPr>
              <a:t> </a:t>
            </a:r>
            <a:r>
              <a:rPr dirty="0" sz="800" spc="-60">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9391" y="1156462"/>
            <a:ext cx="392430" cy="635635"/>
          </a:xfrm>
          <a:prstGeom prst="rect"/>
        </p:spPr>
        <p:txBody>
          <a:bodyPr wrap="square" lIns="0" tIns="12700" rIns="0" bIns="0" rtlCol="0" vert="horz">
            <a:spAutoFit/>
          </a:bodyPr>
          <a:lstStyle/>
          <a:p>
            <a:pPr marL="12700">
              <a:lnSpc>
                <a:spcPct val="100000"/>
              </a:lnSpc>
              <a:spcBef>
                <a:spcPts val="100"/>
              </a:spcBef>
            </a:pPr>
            <a:r>
              <a:rPr dirty="0"/>
              <a:t>B</a:t>
            </a:r>
          </a:p>
        </p:txBody>
      </p:sp>
      <p:sp>
        <p:nvSpPr>
          <p:cNvPr id="3" name="object 3"/>
          <p:cNvSpPr/>
          <p:nvPr/>
        </p:nvSpPr>
        <p:spPr>
          <a:xfrm>
            <a:off x="5189473" y="880363"/>
            <a:ext cx="1129030" cy="0"/>
          </a:xfrm>
          <a:custGeom>
            <a:avLst/>
            <a:gdLst/>
            <a:ahLst/>
            <a:cxnLst/>
            <a:rect l="l" t="t" r="r" b="b"/>
            <a:pathLst>
              <a:path w="1129029" h="0">
                <a:moveTo>
                  <a:pt x="0" y="0"/>
                </a:moveTo>
                <a:lnTo>
                  <a:pt x="1128522" y="0"/>
                </a:lnTo>
              </a:path>
            </a:pathLst>
          </a:custGeom>
          <a:ln w="12954">
            <a:solidFill>
              <a:srgbClr val="404040"/>
            </a:solidFill>
          </a:ln>
        </p:spPr>
        <p:txBody>
          <a:bodyPr wrap="square" lIns="0" tIns="0" rIns="0" bIns="0" rtlCol="0"/>
          <a:lstStyle/>
          <a:p/>
        </p:txBody>
      </p:sp>
      <p:sp>
        <p:nvSpPr>
          <p:cNvPr id="4" name="object 4"/>
          <p:cNvSpPr/>
          <p:nvPr/>
        </p:nvSpPr>
        <p:spPr>
          <a:xfrm>
            <a:off x="5171947" y="1992122"/>
            <a:ext cx="1146175" cy="0"/>
          </a:xfrm>
          <a:custGeom>
            <a:avLst/>
            <a:gdLst/>
            <a:ahLst/>
            <a:cxnLst/>
            <a:rect l="l" t="t" r="r" b="b"/>
            <a:pathLst>
              <a:path w="1146175" h="0">
                <a:moveTo>
                  <a:pt x="0" y="0"/>
                </a:moveTo>
                <a:lnTo>
                  <a:pt x="1146048" y="0"/>
                </a:lnTo>
              </a:path>
            </a:pathLst>
          </a:custGeom>
          <a:ln w="12954">
            <a:solidFill>
              <a:srgbClr val="404040"/>
            </a:solidFill>
            <a:prstDash val="sysDot"/>
          </a:ln>
        </p:spPr>
        <p:txBody>
          <a:bodyPr wrap="square" lIns="0" tIns="0" rIns="0" bIns="0" rtlCol="0"/>
          <a:lstStyle/>
          <a:p/>
        </p:txBody>
      </p:sp>
      <p:sp>
        <p:nvSpPr>
          <p:cNvPr id="5" name="object 5"/>
          <p:cNvSpPr txBox="1"/>
          <p:nvPr/>
        </p:nvSpPr>
        <p:spPr>
          <a:xfrm>
            <a:off x="3430270" y="2395473"/>
            <a:ext cx="2934970" cy="284480"/>
          </a:xfrm>
          <a:prstGeom prst="rect">
            <a:avLst/>
          </a:prstGeom>
        </p:spPr>
        <p:txBody>
          <a:bodyPr wrap="square" lIns="0" tIns="12065" rIns="0" bIns="0" rtlCol="0" vert="horz">
            <a:spAutoFit/>
          </a:bodyPr>
          <a:lstStyle/>
          <a:p>
            <a:pPr marL="12700">
              <a:lnSpc>
                <a:spcPct val="100000"/>
              </a:lnSpc>
              <a:spcBef>
                <a:spcPts val="95"/>
              </a:spcBef>
            </a:pPr>
            <a:r>
              <a:rPr dirty="0" sz="1700" spc="-5" b="1">
                <a:latin typeface="Arial"/>
                <a:cs typeface="Arial"/>
              </a:rPr>
              <a:t>Table Descriptions and</a:t>
            </a:r>
            <a:r>
              <a:rPr dirty="0" sz="1700" spc="30" b="1">
                <a:latin typeface="Arial"/>
                <a:cs typeface="Arial"/>
              </a:rPr>
              <a:t> </a:t>
            </a:r>
            <a:r>
              <a:rPr dirty="0" sz="1700" spc="-5" b="1">
                <a:latin typeface="Arial"/>
                <a:cs typeface="Arial"/>
              </a:rPr>
              <a:t>Data</a:t>
            </a:r>
            <a:endParaRPr sz="1700">
              <a:latin typeface="Arial"/>
              <a:cs typeface="Arial"/>
            </a:endParaRPr>
          </a:p>
        </p:txBody>
      </p:sp>
      <p:sp>
        <p:nvSpPr>
          <p:cNvPr id="6" name="object 6"/>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p:nvPr/>
        </p:nvSpPr>
        <p:spPr>
          <a:xfrm>
            <a:off x="584200" y="93275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transition spd="slow">
    <p:dissolve/>
  </p:transition>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8319" y="833119"/>
            <a:ext cx="6324600" cy="1678305"/>
          </a:xfrm>
          <a:prstGeom prst="rect"/>
          <a:ln w="9144">
            <a:solidFill>
              <a:srgbClr val="000000"/>
            </a:solidFill>
          </a:ln>
        </p:spPr>
        <p:txBody>
          <a:bodyPr wrap="square" lIns="0" tIns="36830" rIns="0" bIns="0" rtlCol="0" vert="horz">
            <a:spAutoFit/>
          </a:bodyPr>
          <a:lstStyle/>
          <a:p>
            <a:pPr marL="2173605" marR="444500" indent="-1723389">
              <a:lnSpc>
                <a:spcPct val="100000"/>
              </a:lnSpc>
              <a:spcBef>
                <a:spcPts val="290"/>
              </a:spcBef>
            </a:pPr>
            <a:r>
              <a:rPr dirty="0" spc="-5" b="0">
                <a:latin typeface="Arial"/>
                <a:cs typeface="Arial"/>
              </a:rPr>
              <a:t>Human Resources</a:t>
            </a:r>
            <a:r>
              <a:rPr dirty="0" spc="-75" b="0">
                <a:latin typeface="Arial"/>
                <a:cs typeface="Arial"/>
              </a:rPr>
              <a:t> </a:t>
            </a:r>
            <a:r>
              <a:rPr dirty="0" b="0">
                <a:latin typeface="Arial"/>
                <a:cs typeface="Arial"/>
              </a:rPr>
              <a:t>(HR)  </a:t>
            </a:r>
            <a:r>
              <a:rPr dirty="0" spc="-5" b="0">
                <a:latin typeface="Arial"/>
                <a:cs typeface="Arial"/>
              </a:rPr>
              <a:t>Data</a:t>
            </a:r>
            <a:r>
              <a:rPr dirty="0" spc="-10" b="0">
                <a:latin typeface="Arial"/>
                <a:cs typeface="Arial"/>
              </a:rPr>
              <a:t> </a:t>
            </a:r>
            <a:r>
              <a:rPr dirty="0" b="0">
                <a:latin typeface="Arial"/>
                <a:cs typeface="Arial"/>
              </a:rPr>
              <a:t>Set</a:t>
            </a:r>
          </a:p>
        </p:txBody>
      </p:sp>
      <p:grpSp>
        <p:nvGrpSpPr>
          <p:cNvPr id="3" name="object 3"/>
          <p:cNvGrpSpPr/>
          <p:nvPr/>
        </p:nvGrpSpPr>
        <p:grpSpPr>
          <a:xfrm>
            <a:off x="333247" y="2700020"/>
            <a:ext cx="6848475" cy="5023485"/>
            <a:chOff x="333247" y="2700020"/>
            <a:chExt cx="6848475" cy="5023485"/>
          </a:xfrm>
        </p:grpSpPr>
        <p:sp>
          <p:nvSpPr>
            <p:cNvPr id="4" name="object 4"/>
            <p:cNvSpPr/>
            <p:nvPr/>
          </p:nvSpPr>
          <p:spPr>
            <a:xfrm>
              <a:off x="3657092" y="4800092"/>
              <a:ext cx="128023" cy="127253"/>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33247" y="2700020"/>
              <a:ext cx="6848094" cy="5023104"/>
            </a:xfrm>
            <a:prstGeom prst="rect">
              <a:avLst/>
            </a:prstGeom>
            <a:blipFill>
              <a:blip r:embed="rId3" cstate="print"/>
              <a:stretch>
                <a:fillRect/>
              </a:stretch>
            </a:blipFill>
          </p:spPr>
          <p:txBody>
            <a:bodyPr wrap="square" lIns="0" tIns="0" rIns="0" bIns="0" rtlCol="0"/>
            <a:lstStyle/>
            <a:p/>
          </p:txBody>
        </p:sp>
      </p:grpSp>
      <p:sp>
        <p:nvSpPr>
          <p:cNvPr id="6" name="object 6"/>
          <p:cNvSpPr txBox="1"/>
          <p:nvPr/>
        </p:nvSpPr>
        <p:spPr>
          <a:xfrm>
            <a:off x="5862320" y="6743192"/>
            <a:ext cx="1104900" cy="304800"/>
          </a:xfrm>
          <a:prstGeom prst="rect">
            <a:avLst/>
          </a:prstGeom>
          <a:ln w="12953">
            <a:solidFill>
              <a:srgbClr val="4C4C4C"/>
            </a:solidFill>
          </a:ln>
        </p:spPr>
        <p:txBody>
          <a:bodyPr wrap="square" lIns="0" tIns="50800" rIns="0" bIns="0" rtlCol="0" vert="horz">
            <a:spAutoFit/>
          </a:bodyPr>
          <a:lstStyle/>
          <a:p>
            <a:pPr marL="38100">
              <a:lnSpc>
                <a:spcPct val="100000"/>
              </a:lnSpc>
              <a:spcBef>
                <a:spcPts val="400"/>
              </a:spcBef>
            </a:pPr>
            <a:r>
              <a:rPr dirty="0" sz="1400" spc="-10" b="1">
                <a:solidFill>
                  <a:srgbClr val="4C4C4C"/>
                </a:solidFill>
                <a:latin typeface="Liberation Sans Narrow"/>
                <a:cs typeface="Liberation Sans Narrow"/>
              </a:rPr>
              <a:t>JOB_GRADES</a:t>
            </a:r>
            <a:endParaRPr sz="1400">
              <a:latin typeface="Liberation Sans Narrow"/>
              <a:cs typeface="Liberation Sans Narrow"/>
            </a:endParaRPr>
          </a:p>
        </p:txBody>
      </p:sp>
      <p:sp>
        <p:nvSpPr>
          <p:cNvPr id="9" name="object 9"/>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2</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5862320" y="7047992"/>
            <a:ext cx="1104900" cy="826135"/>
          </a:xfrm>
          <a:prstGeom prst="rect">
            <a:avLst/>
          </a:prstGeom>
          <a:ln w="12953">
            <a:solidFill>
              <a:srgbClr val="4C4C4C"/>
            </a:solidFill>
          </a:ln>
        </p:spPr>
        <p:txBody>
          <a:bodyPr wrap="square" lIns="0" tIns="38100" rIns="0" bIns="0" rtlCol="0" vert="horz">
            <a:spAutoFit/>
          </a:bodyPr>
          <a:lstStyle/>
          <a:p>
            <a:pPr marL="59690" marR="110489">
              <a:lnSpc>
                <a:spcPct val="100000"/>
              </a:lnSpc>
              <a:spcBef>
                <a:spcPts val="300"/>
              </a:spcBef>
            </a:pPr>
            <a:r>
              <a:rPr dirty="0" sz="1200" b="1">
                <a:solidFill>
                  <a:srgbClr val="4C4C4C"/>
                </a:solidFill>
                <a:latin typeface="Liberation Sans Narrow"/>
                <a:cs typeface="Liberation Sans Narrow"/>
              </a:rPr>
              <a:t>GRADE_LE</a:t>
            </a:r>
            <a:r>
              <a:rPr dirty="0" sz="1200" spc="5" b="1">
                <a:solidFill>
                  <a:srgbClr val="4C4C4C"/>
                </a:solidFill>
                <a:latin typeface="Liberation Sans Narrow"/>
                <a:cs typeface="Liberation Sans Narrow"/>
              </a:rPr>
              <a:t>V</a:t>
            </a:r>
            <a:r>
              <a:rPr dirty="0" sz="1200" spc="-5" b="1">
                <a:solidFill>
                  <a:srgbClr val="4C4C4C"/>
                </a:solidFill>
                <a:latin typeface="Liberation Sans Narrow"/>
                <a:cs typeface="Liberation Sans Narrow"/>
              </a:rPr>
              <a:t>E</a:t>
            </a:r>
            <a:r>
              <a:rPr dirty="0" sz="1200" b="1">
                <a:solidFill>
                  <a:srgbClr val="4C4C4C"/>
                </a:solidFill>
                <a:latin typeface="Liberation Sans Narrow"/>
                <a:cs typeface="Liberation Sans Narrow"/>
              </a:rPr>
              <a:t>L  </a:t>
            </a:r>
            <a:r>
              <a:rPr dirty="0" sz="1200" b="1">
                <a:solidFill>
                  <a:srgbClr val="4C4C4C"/>
                </a:solidFill>
                <a:latin typeface="Liberation Sans Narrow"/>
                <a:cs typeface="Liberation Sans Narrow"/>
              </a:rPr>
              <a:t>LOWEST_SAL  HIGHEST_SAL</a:t>
            </a:r>
            <a:endParaRPr sz="1200">
              <a:latin typeface="Liberation Sans Narrow"/>
              <a:cs typeface="Liberation Sans Narrow"/>
            </a:endParaRPr>
          </a:p>
        </p:txBody>
      </p:sp>
      <p:sp>
        <p:nvSpPr>
          <p:cNvPr id="8" name="object 8"/>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4868" y="575817"/>
            <a:ext cx="5898515" cy="3975735"/>
          </a:xfrm>
          <a:prstGeom prst="rect">
            <a:avLst/>
          </a:prstGeom>
        </p:spPr>
        <p:txBody>
          <a:bodyPr wrap="square" lIns="0" tIns="46355" rIns="0" bIns="0" rtlCol="0" vert="horz">
            <a:spAutoFit/>
          </a:bodyPr>
          <a:lstStyle/>
          <a:p>
            <a:pPr marL="12700">
              <a:lnSpc>
                <a:spcPct val="100000"/>
              </a:lnSpc>
              <a:spcBef>
                <a:spcPts val="365"/>
              </a:spcBef>
            </a:pPr>
            <a:r>
              <a:rPr dirty="0" sz="1200" spc="-5" b="1">
                <a:latin typeface="Arial"/>
                <a:cs typeface="Arial"/>
              </a:rPr>
              <a:t>Human Resources (HR) Data</a:t>
            </a:r>
            <a:r>
              <a:rPr dirty="0" sz="1200" spc="10" b="1">
                <a:latin typeface="Arial"/>
                <a:cs typeface="Arial"/>
              </a:rPr>
              <a:t> </a:t>
            </a:r>
            <a:r>
              <a:rPr dirty="0" sz="1200" spc="-10" b="1">
                <a:latin typeface="Arial"/>
                <a:cs typeface="Arial"/>
              </a:rPr>
              <a:t>Set</a:t>
            </a:r>
            <a:endParaRPr sz="1200">
              <a:latin typeface="Arial"/>
              <a:cs typeface="Arial"/>
            </a:endParaRPr>
          </a:p>
          <a:p>
            <a:pPr marL="189865" marR="406400">
              <a:lnSpc>
                <a:spcPct val="102299"/>
              </a:lnSpc>
              <a:spcBef>
                <a:spcPts val="229"/>
              </a:spcBef>
            </a:pPr>
            <a:r>
              <a:rPr dirty="0" sz="1200">
                <a:latin typeface="Times New Roman"/>
                <a:cs typeface="Times New Roman"/>
              </a:rPr>
              <a:t>The Human Resources (</a:t>
            </a:r>
            <a:r>
              <a:rPr dirty="0" sz="1200">
                <a:latin typeface="Courier New"/>
                <a:cs typeface="Courier New"/>
              </a:rPr>
              <a:t>HR</a:t>
            </a:r>
            <a:r>
              <a:rPr dirty="0" sz="1200">
                <a:latin typeface="Times New Roman"/>
                <a:cs typeface="Times New Roman"/>
              </a:rPr>
              <a:t>) schema </a:t>
            </a:r>
            <a:r>
              <a:rPr dirty="0" sz="1200" spc="-5">
                <a:latin typeface="Times New Roman"/>
                <a:cs typeface="Times New Roman"/>
              </a:rPr>
              <a:t>is </a:t>
            </a:r>
            <a:r>
              <a:rPr dirty="0" sz="1200">
                <a:latin typeface="Times New Roman"/>
                <a:cs typeface="Times New Roman"/>
              </a:rPr>
              <a:t>part of the </a:t>
            </a:r>
            <a:r>
              <a:rPr dirty="0" sz="1200" spc="-5">
                <a:latin typeface="Times New Roman"/>
                <a:cs typeface="Times New Roman"/>
              </a:rPr>
              <a:t>Oracle </a:t>
            </a:r>
            <a:r>
              <a:rPr dirty="0" sz="1200">
                <a:latin typeface="Times New Roman"/>
                <a:cs typeface="Times New Roman"/>
              </a:rPr>
              <a:t>Common Schema that can be  installed in an Oracle Database. The practices in this course </a:t>
            </a:r>
            <a:r>
              <a:rPr dirty="0" sz="1200" spc="-5">
                <a:latin typeface="Times New Roman"/>
                <a:cs typeface="Times New Roman"/>
              </a:rPr>
              <a:t>use </a:t>
            </a:r>
            <a:r>
              <a:rPr dirty="0" sz="1200">
                <a:latin typeface="Times New Roman"/>
                <a:cs typeface="Times New Roman"/>
              </a:rPr>
              <a:t>the data from the </a:t>
            </a:r>
            <a:r>
              <a:rPr dirty="0" sz="1200" spc="-5">
                <a:latin typeface="Times New Roman"/>
                <a:cs typeface="Times New Roman"/>
              </a:rPr>
              <a:t>HR  </a:t>
            </a:r>
            <a:r>
              <a:rPr dirty="0" sz="1200">
                <a:latin typeface="Times New Roman"/>
                <a:cs typeface="Times New Roman"/>
              </a:rPr>
              <a:t>schema.</a:t>
            </a:r>
            <a:endParaRPr sz="1200">
              <a:latin typeface="Times New Roman"/>
              <a:cs typeface="Times New Roman"/>
            </a:endParaRPr>
          </a:p>
          <a:p>
            <a:pPr marL="189865">
              <a:lnSpc>
                <a:spcPct val="100000"/>
              </a:lnSpc>
              <a:spcBef>
                <a:spcPts val="359"/>
              </a:spcBef>
            </a:pPr>
            <a:r>
              <a:rPr dirty="0" sz="1200" b="1">
                <a:latin typeface="Times New Roman"/>
                <a:cs typeface="Times New Roman"/>
              </a:rPr>
              <a:t>Table</a:t>
            </a:r>
            <a:r>
              <a:rPr dirty="0" sz="1200" spc="-5" b="1">
                <a:latin typeface="Times New Roman"/>
                <a:cs typeface="Times New Roman"/>
              </a:rPr>
              <a:t> </a:t>
            </a:r>
            <a:r>
              <a:rPr dirty="0" sz="1200" b="1">
                <a:latin typeface="Times New Roman"/>
                <a:cs typeface="Times New Roman"/>
              </a:rPr>
              <a:t>Descriptions</a:t>
            </a:r>
            <a:endParaRPr sz="1200">
              <a:latin typeface="Times New Roman"/>
              <a:cs typeface="Times New Roman"/>
            </a:endParaRPr>
          </a:p>
          <a:p>
            <a:pPr marL="189865">
              <a:lnSpc>
                <a:spcPct val="100000"/>
              </a:lnSpc>
              <a:spcBef>
                <a:spcPts val="285"/>
              </a:spcBef>
            </a:pPr>
            <a:r>
              <a:rPr dirty="0" sz="1200">
                <a:latin typeface="Courier New"/>
                <a:cs typeface="Courier New"/>
              </a:rPr>
              <a:t>REGIONS</a:t>
            </a:r>
            <a:r>
              <a:rPr dirty="0" sz="1200" spc="-400">
                <a:latin typeface="Courier New"/>
                <a:cs typeface="Courier New"/>
              </a:rPr>
              <a:t> </a:t>
            </a:r>
            <a:r>
              <a:rPr dirty="0" sz="1200">
                <a:latin typeface="Times New Roman"/>
                <a:cs typeface="Times New Roman"/>
              </a:rPr>
              <a:t>contains </a:t>
            </a:r>
            <a:r>
              <a:rPr dirty="0" sz="1200" spc="-5">
                <a:latin typeface="Times New Roman"/>
                <a:cs typeface="Times New Roman"/>
              </a:rPr>
              <a:t>rows </a:t>
            </a:r>
            <a:r>
              <a:rPr dirty="0" sz="1200">
                <a:latin typeface="Times New Roman"/>
                <a:cs typeface="Times New Roman"/>
              </a:rPr>
              <a:t>representing a region (such </a:t>
            </a:r>
            <a:r>
              <a:rPr dirty="0" sz="1200" spc="-5">
                <a:latin typeface="Times New Roman"/>
                <a:cs typeface="Times New Roman"/>
              </a:rPr>
              <a:t>as </a:t>
            </a:r>
            <a:r>
              <a:rPr dirty="0" sz="1200">
                <a:latin typeface="Times New Roman"/>
                <a:cs typeface="Times New Roman"/>
              </a:rPr>
              <a:t>Americas, </a:t>
            </a:r>
            <a:r>
              <a:rPr dirty="0" sz="1200" spc="-5">
                <a:latin typeface="Times New Roman"/>
                <a:cs typeface="Times New Roman"/>
              </a:rPr>
              <a:t>Asia, </a:t>
            </a:r>
            <a:r>
              <a:rPr dirty="0" sz="1200">
                <a:latin typeface="Times New Roman"/>
                <a:cs typeface="Times New Roman"/>
              </a:rPr>
              <a:t>and </a:t>
            </a:r>
            <a:r>
              <a:rPr dirty="0" sz="1200" spc="-5">
                <a:latin typeface="Times New Roman"/>
                <a:cs typeface="Times New Roman"/>
              </a:rPr>
              <a:t>so </a:t>
            </a:r>
            <a:r>
              <a:rPr dirty="0" sz="1200">
                <a:latin typeface="Times New Roman"/>
                <a:cs typeface="Times New Roman"/>
              </a:rPr>
              <a:t>on).</a:t>
            </a:r>
            <a:endParaRPr sz="1200">
              <a:latin typeface="Times New Roman"/>
              <a:cs typeface="Times New Roman"/>
            </a:endParaRPr>
          </a:p>
          <a:p>
            <a:pPr marL="189865">
              <a:lnSpc>
                <a:spcPct val="100000"/>
              </a:lnSpc>
              <a:spcBef>
                <a:spcPts val="360"/>
              </a:spcBef>
            </a:pPr>
            <a:r>
              <a:rPr dirty="0" sz="1200">
                <a:latin typeface="Courier New"/>
                <a:cs typeface="Courier New"/>
              </a:rPr>
              <a:t>COUNTRIES</a:t>
            </a:r>
            <a:r>
              <a:rPr dirty="0" sz="1200" spc="-440">
                <a:latin typeface="Courier New"/>
                <a:cs typeface="Courier New"/>
              </a:rPr>
              <a:t> </a:t>
            </a:r>
            <a:r>
              <a:rPr dirty="0" sz="1200">
                <a:latin typeface="Times New Roman"/>
                <a:cs typeface="Times New Roman"/>
              </a:rPr>
              <a:t>contains </a:t>
            </a:r>
            <a:r>
              <a:rPr dirty="0" sz="1200" spc="-5">
                <a:latin typeface="Times New Roman"/>
                <a:cs typeface="Times New Roman"/>
              </a:rPr>
              <a:t>rows </a:t>
            </a:r>
            <a:r>
              <a:rPr dirty="0" sz="1200">
                <a:latin typeface="Times New Roman"/>
                <a:cs typeface="Times New Roman"/>
              </a:rPr>
              <a:t>for countries, each of which are associated with a region.</a:t>
            </a:r>
            <a:endParaRPr sz="1200">
              <a:latin typeface="Times New Roman"/>
              <a:cs typeface="Times New Roman"/>
            </a:endParaRPr>
          </a:p>
          <a:p>
            <a:pPr marL="189865" marR="76835">
              <a:lnSpc>
                <a:spcPct val="104600"/>
              </a:lnSpc>
              <a:spcBef>
                <a:spcPts val="295"/>
              </a:spcBef>
            </a:pPr>
            <a:r>
              <a:rPr dirty="0" sz="1200">
                <a:latin typeface="Courier New"/>
                <a:cs typeface="Courier New"/>
              </a:rPr>
              <a:t>LOCATIONS</a:t>
            </a:r>
            <a:r>
              <a:rPr dirty="0" sz="1200" spc="-330">
                <a:latin typeface="Courier New"/>
                <a:cs typeface="Courier New"/>
              </a:rPr>
              <a:t> </a:t>
            </a:r>
            <a:r>
              <a:rPr dirty="0" sz="1200">
                <a:latin typeface="Times New Roman"/>
                <a:cs typeface="Times New Roman"/>
              </a:rPr>
              <a:t>contains the </a:t>
            </a:r>
            <a:r>
              <a:rPr dirty="0" sz="1200" spc="-5">
                <a:latin typeface="Times New Roman"/>
                <a:cs typeface="Times New Roman"/>
              </a:rPr>
              <a:t>addresses </a:t>
            </a:r>
            <a:r>
              <a:rPr dirty="0" sz="1200">
                <a:latin typeface="Times New Roman"/>
                <a:cs typeface="Times New Roman"/>
              </a:rPr>
              <a:t>of specific offices, </a:t>
            </a:r>
            <a:r>
              <a:rPr dirty="0" sz="1200" spc="-5">
                <a:latin typeface="Times New Roman"/>
                <a:cs typeface="Times New Roman"/>
              </a:rPr>
              <a:t>warehouses, </a:t>
            </a:r>
            <a:r>
              <a:rPr dirty="0" sz="1200">
                <a:latin typeface="Times New Roman"/>
                <a:cs typeface="Times New Roman"/>
              </a:rPr>
              <a:t>and/or production </a:t>
            </a:r>
            <a:r>
              <a:rPr dirty="0" sz="1200" spc="-5">
                <a:latin typeface="Times New Roman"/>
                <a:cs typeface="Times New Roman"/>
              </a:rPr>
              <a:t>sites  </a:t>
            </a:r>
            <a:r>
              <a:rPr dirty="0" sz="1200">
                <a:latin typeface="Times New Roman"/>
                <a:cs typeface="Times New Roman"/>
              </a:rPr>
              <a:t>of a company in a particular</a:t>
            </a:r>
            <a:r>
              <a:rPr dirty="0" sz="1200" spc="-10">
                <a:latin typeface="Times New Roman"/>
                <a:cs typeface="Times New Roman"/>
              </a:rPr>
              <a:t> </a:t>
            </a:r>
            <a:r>
              <a:rPr dirty="0" sz="1200">
                <a:latin typeface="Times New Roman"/>
                <a:cs typeface="Times New Roman"/>
              </a:rPr>
              <a:t>country.</a:t>
            </a:r>
            <a:endParaRPr sz="1200">
              <a:latin typeface="Times New Roman"/>
              <a:cs typeface="Times New Roman"/>
            </a:endParaRPr>
          </a:p>
          <a:p>
            <a:pPr marL="189865" marR="5080">
              <a:lnSpc>
                <a:spcPct val="102499"/>
              </a:lnSpc>
              <a:spcBef>
                <a:spcPts val="250"/>
              </a:spcBef>
            </a:pPr>
            <a:r>
              <a:rPr dirty="0" sz="1200">
                <a:latin typeface="Courier New"/>
                <a:cs typeface="Courier New"/>
              </a:rPr>
              <a:t>DEPARTMENTS </a:t>
            </a:r>
            <a:r>
              <a:rPr dirty="0" sz="1200" spc="-5">
                <a:latin typeface="Times New Roman"/>
                <a:cs typeface="Times New Roman"/>
              </a:rPr>
              <a:t>shows </a:t>
            </a:r>
            <a:r>
              <a:rPr dirty="0" sz="1200">
                <a:latin typeface="Times New Roman"/>
                <a:cs typeface="Times New Roman"/>
              </a:rPr>
              <a:t>details of the departments in which employees work. Each  department can have a relationship representing the department manager in the </a:t>
            </a:r>
            <a:r>
              <a:rPr dirty="0" sz="1200">
                <a:latin typeface="Courier New"/>
                <a:cs typeface="Courier New"/>
              </a:rPr>
              <a:t>EMPLOYEES  </a:t>
            </a:r>
            <a:r>
              <a:rPr dirty="0" sz="1200">
                <a:latin typeface="Times New Roman"/>
                <a:cs typeface="Times New Roman"/>
              </a:rPr>
              <a:t>table.</a:t>
            </a:r>
            <a:endParaRPr sz="1200">
              <a:latin typeface="Times New Roman"/>
              <a:cs typeface="Times New Roman"/>
            </a:endParaRPr>
          </a:p>
          <a:p>
            <a:pPr marL="189865" marR="371475">
              <a:lnSpc>
                <a:spcPct val="104600"/>
              </a:lnSpc>
              <a:spcBef>
                <a:spcPts val="225"/>
              </a:spcBef>
            </a:pPr>
            <a:r>
              <a:rPr dirty="0" sz="1200">
                <a:latin typeface="Courier New"/>
                <a:cs typeface="Courier New"/>
              </a:rPr>
              <a:t>EMPLOYEES</a:t>
            </a:r>
            <a:r>
              <a:rPr dirty="0" sz="1200" spc="-434">
                <a:latin typeface="Courier New"/>
                <a:cs typeface="Courier New"/>
              </a:rPr>
              <a:t> </a:t>
            </a:r>
            <a:r>
              <a:rPr dirty="0" sz="1200">
                <a:latin typeface="Times New Roman"/>
                <a:cs typeface="Times New Roman"/>
              </a:rPr>
              <a:t>contains details about each employee who </a:t>
            </a:r>
            <a:r>
              <a:rPr dirty="0" sz="1200" spc="-5">
                <a:latin typeface="Times New Roman"/>
                <a:cs typeface="Times New Roman"/>
              </a:rPr>
              <a:t>works </a:t>
            </a:r>
            <a:r>
              <a:rPr dirty="0" sz="1200">
                <a:latin typeface="Times New Roman"/>
                <a:cs typeface="Times New Roman"/>
              </a:rPr>
              <a:t>for a department. Some  employees may not be assigned to any</a:t>
            </a:r>
            <a:r>
              <a:rPr dirty="0" sz="1200" spc="-10">
                <a:latin typeface="Times New Roman"/>
                <a:cs typeface="Times New Roman"/>
              </a:rPr>
              <a:t> </a:t>
            </a:r>
            <a:r>
              <a:rPr dirty="0" sz="1200">
                <a:latin typeface="Times New Roman"/>
                <a:cs typeface="Times New Roman"/>
              </a:rPr>
              <a:t>department.</a:t>
            </a:r>
            <a:endParaRPr sz="1200">
              <a:latin typeface="Times New Roman"/>
              <a:cs typeface="Times New Roman"/>
            </a:endParaRPr>
          </a:p>
          <a:p>
            <a:pPr marL="189865">
              <a:lnSpc>
                <a:spcPct val="100000"/>
              </a:lnSpc>
              <a:spcBef>
                <a:spcPts val="285"/>
              </a:spcBef>
            </a:pPr>
            <a:r>
              <a:rPr dirty="0" sz="1200" spc="-5">
                <a:latin typeface="Courier New"/>
                <a:cs typeface="Courier New"/>
              </a:rPr>
              <a:t>JOBS</a:t>
            </a:r>
            <a:r>
              <a:rPr dirty="0" sz="1200" spc="-425">
                <a:latin typeface="Courier New"/>
                <a:cs typeface="Courier New"/>
              </a:rPr>
              <a:t> </a:t>
            </a:r>
            <a:r>
              <a:rPr dirty="0" sz="1200">
                <a:latin typeface="Times New Roman"/>
                <a:cs typeface="Times New Roman"/>
              </a:rPr>
              <a:t>contains the job types that can be held by each employee.</a:t>
            </a:r>
            <a:endParaRPr sz="1200">
              <a:latin typeface="Times New Roman"/>
              <a:cs typeface="Times New Roman"/>
            </a:endParaRPr>
          </a:p>
          <a:p>
            <a:pPr marL="189865" marR="165735">
              <a:lnSpc>
                <a:spcPct val="102299"/>
              </a:lnSpc>
              <a:spcBef>
                <a:spcPts val="330"/>
              </a:spcBef>
            </a:pPr>
            <a:r>
              <a:rPr dirty="0" sz="1200">
                <a:latin typeface="Courier New"/>
                <a:cs typeface="Courier New"/>
              </a:rPr>
              <a:t>JOB_HISTORY </a:t>
            </a:r>
            <a:r>
              <a:rPr dirty="0" sz="1200">
                <a:latin typeface="Times New Roman"/>
                <a:cs typeface="Times New Roman"/>
              </a:rPr>
              <a:t>contains the job history of the employees. If an employee changes  departments within the job or changes jobs within the department, a </a:t>
            </a:r>
            <a:r>
              <a:rPr dirty="0" sz="1200" spc="-5">
                <a:latin typeface="Times New Roman"/>
                <a:cs typeface="Times New Roman"/>
              </a:rPr>
              <a:t>new row is </a:t>
            </a:r>
            <a:r>
              <a:rPr dirty="0" sz="1200">
                <a:latin typeface="Times New Roman"/>
                <a:cs typeface="Times New Roman"/>
              </a:rPr>
              <a:t>inserted in  this table with the old job </a:t>
            </a:r>
            <a:r>
              <a:rPr dirty="0" sz="1200" spc="-5">
                <a:latin typeface="Times New Roman"/>
                <a:cs typeface="Times New Roman"/>
              </a:rPr>
              <a:t>information </a:t>
            </a:r>
            <a:r>
              <a:rPr dirty="0" sz="1200">
                <a:latin typeface="Times New Roman"/>
                <a:cs typeface="Times New Roman"/>
              </a:rPr>
              <a:t>of the</a:t>
            </a:r>
            <a:r>
              <a:rPr dirty="0" sz="1200" spc="-5">
                <a:latin typeface="Times New Roman"/>
                <a:cs typeface="Times New Roman"/>
              </a:rPr>
              <a:t> </a:t>
            </a:r>
            <a:r>
              <a:rPr dirty="0" sz="1200">
                <a:latin typeface="Times New Roman"/>
                <a:cs typeface="Times New Roman"/>
              </a:rPr>
              <a:t>employee.</a:t>
            </a:r>
            <a:endParaRPr sz="1200">
              <a:latin typeface="Times New Roman"/>
              <a:cs typeface="Times New Roman"/>
            </a:endParaRPr>
          </a:p>
          <a:p>
            <a:pPr marL="189865">
              <a:lnSpc>
                <a:spcPct val="100000"/>
              </a:lnSpc>
              <a:spcBef>
                <a:spcPts val="285"/>
              </a:spcBef>
            </a:pPr>
            <a:r>
              <a:rPr dirty="0" sz="1200">
                <a:latin typeface="Courier New"/>
                <a:cs typeface="Courier New"/>
              </a:rPr>
              <a:t>JOB_GRADES</a:t>
            </a:r>
            <a:r>
              <a:rPr dirty="0" sz="1200" spc="-450">
                <a:latin typeface="Courier New"/>
                <a:cs typeface="Courier New"/>
              </a:rPr>
              <a:t> </a:t>
            </a:r>
            <a:r>
              <a:rPr dirty="0" sz="1200">
                <a:latin typeface="Times New Roman"/>
                <a:cs typeface="Times New Roman"/>
              </a:rPr>
              <a:t>identifies a salary range per job grade. The salary ranges do not overlap.</a:t>
            </a:r>
            <a:endParaRPr sz="1200">
              <a:latin typeface="Times New Roman"/>
              <a:cs typeface="Times New Roman"/>
            </a:endParaRPr>
          </a:p>
        </p:txBody>
      </p:sp>
      <p:sp>
        <p:nvSpPr>
          <p:cNvPr id="3" name="object 3"/>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5" name="object 5"/>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3</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578866" y="564081"/>
            <a:ext cx="1654175" cy="455295"/>
          </a:xfrm>
          <a:prstGeom prst="rect">
            <a:avLst/>
          </a:prstGeom>
        </p:spPr>
        <p:txBody>
          <a:bodyPr wrap="square" lIns="0" tIns="59690" rIns="0" bIns="0" rtlCol="0" vert="horz">
            <a:spAutoFit/>
          </a:bodyPr>
          <a:lstStyle/>
          <a:p>
            <a:pPr marL="12700">
              <a:lnSpc>
                <a:spcPct val="100000"/>
              </a:lnSpc>
              <a:spcBef>
                <a:spcPts val="470"/>
              </a:spcBef>
            </a:pPr>
            <a:r>
              <a:rPr dirty="0" sz="1100" b="1">
                <a:latin typeface="Courier New"/>
                <a:cs typeface="Courier New"/>
              </a:rPr>
              <a:t>COUNTRIES</a:t>
            </a:r>
            <a:r>
              <a:rPr dirty="0" sz="1100" spc="-360" b="1">
                <a:latin typeface="Courier New"/>
                <a:cs typeface="Courier New"/>
              </a:rPr>
              <a:t> </a:t>
            </a:r>
            <a:r>
              <a:rPr dirty="0" sz="1100" spc="-5" b="1">
                <a:latin typeface="Arial"/>
                <a:cs typeface="Arial"/>
              </a:rPr>
              <a:t>Table</a:t>
            </a:r>
            <a:endParaRPr sz="1100">
              <a:latin typeface="Arial"/>
              <a:cs typeface="Arial"/>
            </a:endParaRPr>
          </a:p>
          <a:p>
            <a:pPr marL="127000">
              <a:lnSpc>
                <a:spcPct val="100000"/>
              </a:lnSpc>
              <a:spcBef>
                <a:spcPts val="375"/>
              </a:spcBef>
            </a:pPr>
            <a:r>
              <a:rPr dirty="0" sz="1100" spc="-5">
                <a:latin typeface="Courier New"/>
                <a:cs typeface="Courier New"/>
              </a:rPr>
              <a:t>DESCRIBE</a:t>
            </a:r>
            <a:r>
              <a:rPr dirty="0" sz="1100" spc="-40">
                <a:latin typeface="Courier New"/>
                <a:cs typeface="Courier New"/>
              </a:rPr>
              <a:t> </a:t>
            </a:r>
            <a:r>
              <a:rPr dirty="0" sz="1100">
                <a:latin typeface="Courier New"/>
                <a:cs typeface="Courier New"/>
              </a:rPr>
              <a:t>countries</a:t>
            </a:r>
            <a:endParaRPr sz="1100">
              <a:latin typeface="Courier New"/>
              <a:cs typeface="Courier New"/>
            </a:endParaRPr>
          </a:p>
        </p:txBody>
      </p:sp>
      <p:sp>
        <p:nvSpPr>
          <p:cNvPr id="4" name="object 4"/>
          <p:cNvSpPr txBox="1"/>
          <p:nvPr/>
        </p:nvSpPr>
        <p:spPr>
          <a:xfrm>
            <a:off x="693169" y="2579117"/>
            <a:ext cx="2044700" cy="193040"/>
          </a:xfrm>
          <a:prstGeom prst="rect">
            <a:avLst/>
          </a:prstGeom>
        </p:spPr>
        <p:txBody>
          <a:bodyPr wrap="square" lIns="0" tIns="12065" rIns="0" bIns="0" rtlCol="0" vert="horz">
            <a:spAutoFit/>
          </a:bodyPr>
          <a:lstStyle/>
          <a:p>
            <a:pPr marL="12700">
              <a:lnSpc>
                <a:spcPct val="100000"/>
              </a:lnSpc>
              <a:spcBef>
                <a:spcPts val="95"/>
              </a:spcBef>
            </a:pPr>
            <a:r>
              <a:rPr dirty="0" sz="1100">
                <a:latin typeface="Courier New"/>
                <a:cs typeface="Courier New"/>
              </a:rPr>
              <a:t>SELECT </a:t>
            </a:r>
            <a:r>
              <a:rPr dirty="0" sz="1100" spc="-5">
                <a:latin typeface="Courier New"/>
                <a:cs typeface="Courier New"/>
              </a:rPr>
              <a:t>* FROM</a:t>
            </a:r>
            <a:r>
              <a:rPr dirty="0" sz="1100" spc="-45">
                <a:latin typeface="Courier New"/>
                <a:cs typeface="Courier New"/>
              </a:rPr>
              <a:t> </a:t>
            </a:r>
            <a:r>
              <a:rPr dirty="0" sz="1100">
                <a:latin typeface="Courier New"/>
                <a:cs typeface="Courier New"/>
              </a:rPr>
              <a:t>countries;</a:t>
            </a:r>
            <a:endParaRPr sz="1100">
              <a:latin typeface="Courier New"/>
              <a:cs typeface="Courier New"/>
            </a:endParaRPr>
          </a:p>
        </p:txBody>
      </p:sp>
      <p:grpSp>
        <p:nvGrpSpPr>
          <p:cNvPr id="5" name="object 5"/>
          <p:cNvGrpSpPr/>
          <p:nvPr/>
        </p:nvGrpSpPr>
        <p:grpSpPr>
          <a:xfrm>
            <a:off x="722630" y="1089152"/>
            <a:ext cx="4293235" cy="1275715"/>
            <a:chOff x="722630" y="1089152"/>
            <a:chExt cx="4293235" cy="1275715"/>
          </a:xfrm>
        </p:grpSpPr>
        <p:sp>
          <p:nvSpPr>
            <p:cNvPr id="6" name="object 6"/>
            <p:cNvSpPr/>
            <p:nvPr/>
          </p:nvSpPr>
          <p:spPr>
            <a:xfrm>
              <a:off x="731774" y="1098296"/>
              <a:ext cx="4274820" cy="1257300"/>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727202" y="1093724"/>
              <a:ext cx="4284345" cy="1266825"/>
            </a:xfrm>
            <a:custGeom>
              <a:avLst/>
              <a:gdLst/>
              <a:ahLst/>
              <a:cxnLst/>
              <a:rect l="l" t="t" r="r" b="b"/>
              <a:pathLst>
                <a:path w="4284345" h="1266825">
                  <a:moveTo>
                    <a:pt x="4283964" y="0"/>
                  </a:moveTo>
                  <a:lnTo>
                    <a:pt x="0" y="0"/>
                  </a:lnTo>
                  <a:lnTo>
                    <a:pt x="0" y="1266444"/>
                  </a:lnTo>
                  <a:lnTo>
                    <a:pt x="4283964" y="1266444"/>
                  </a:lnTo>
                  <a:lnTo>
                    <a:pt x="4283964" y="0"/>
                  </a:lnTo>
                  <a:close/>
                </a:path>
              </a:pathLst>
            </a:custGeom>
            <a:ln w="9144">
              <a:solidFill>
                <a:srgbClr val="000000"/>
              </a:solidFill>
            </a:ln>
          </p:spPr>
          <p:txBody>
            <a:bodyPr wrap="square" lIns="0" tIns="0" rIns="0" bIns="0" rtlCol="0"/>
            <a:lstStyle/>
            <a:p/>
          </p:txBody>
        </p:sp>
      </p:grpSp>
      <p:grpSp>
        <p:nvGrpSpPr>
          <p:cNvPr id="8" name="object 8"/>
          <p:cNvGrpSpPr/>
          <p:nvPr/>
        </p:nvGrpSpPr>
        <p:grpSpPr>
          <a:xfrm>
            <a:off x="728726" y="2815082"/>
            <a:ext cx="4178935" cy="1149985"/>
            <a:chOff x="728726" y="2815082"/>
            <a:chExt cx="4178935" cy="1149985"/>
          </a:xfrm>
        </p:grpSpPr>
        <p:sp>
          <p:nvSpPr>
            <p:cNvPr id="9" name="object 9"/>
            <p:cNvSpPr/>
            <p:nvPr/>
          </p:nvSpPr>
          <p:spPr>
            <a:xfrm>
              <a:off x="737870" y="2824226"/>
              <a:ext cx="4160520" cy="1131570"/>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733298" y="2819654"/>
              <a:ext cx="4170045" cy="1141095"/>
            </a:xfrm>
            <a:custGeom>
              <a:avLst/>
              <a:gdLst/>
              <a:ahLst/>
              <a:cxnLst/>
              <a:rect l="l" t="t" r="r" b="b"/>
              <a:pathLst>
                <a:path w="4170045" h="1141095">
                  <a:moveTo>
                    <a:pt x="4169664" y="0"/>
                  </a:moveTo>
                  <a:lnTo>
                    <a:pt x="0" y="0"/>
                  </a:lnTo>
                  <a:lnTo>
                    <a:pt x="0" y="1140714"/>
                  </a:lnTo>
                  <a:lnTo>
                    <a:pt x="4169664" y="1140714"/>
                  </a:lnTo>
                  <a:lnTo>
                    <a:pt x="4169664" y="0"/>
                  </a:lnTo>
                  <a:close/>
                </a:path>
              </a:pathLst>
            </a:custGeom>
            <a:ln w="9144">
              <a:solidFill>
                <a:srgbClr val="000000"/>
              </a:solidFill>
            </a:ln>
          </p:spPr>
          <p:txBody>
            <a:bodyPr wrap="square" lIns="0" tIns="0" rIns="0" bIns="0" rtlCol="0"/>
            <a:lstStyle/>
            <a:p/>
          </p:txBody>
        </p:sp>
      </p:grpSp>
      <p:sp>
        <p:nvSpPr>
          <p:cNvPr id="11" name="object 11"/>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4</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transition spd="slow">
    <p:dissolve/>
  </p:transition>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9873" y="2835655"/>
            <a:ext cx="5698490" cy="2091689"/>
            <a:chOff x="769873" y="2835655"/>
            <a:chExt cx="5698490" cy="2091689"/>
          </a:xfrm>
        </p:grpSpPr>
        <p:sp>
          <p:nvSpPr>
            <p:cNvPr id="3" name="object 3"/>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779017" y="2844799"/>
              <a:ext cx="5679948" cy="2057400"/>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774445" y="2840227"/>
              <a:ext cx="5689600" cy="2066925"/>
            </a:xfrm>
            <a:custGeom>
              <a:avLst/>
              <a:gdLst/>
              <a:ahLst/>
              <a:cxnLst/>
              <a:rect l="l" t="t" r="r" b="b"/>
              <a:pathLst>
                <a:path w="5689600" h="2066925">
                  <a:moveTo>
                    <a:pt x="5689092" y="0"/>
                  </a:moveTo>
                  <a:lnTo>
                    <a:pt x="0" y="0"/>
                  </a:lnTo>
                  <a:lnTo>
                    <a:pt x="0" y="2066544"/>
                  </a:lnTo>
                  <a:lnTo>
                    <a:pt x="5689092" y="2066544"/>
                  </a:lnTo>
                  <a:lnTo>
                    <a:pt x="5689092" y="0"/>
                  </a:lnTo>
                  <a:close/>
                </a:path>
              </a:pathLst>
            </a:custGeom>
            <a:ln w="9144">
              <a:solidFill>
                <a:srgbClr val="000000"/>
              </a:solidFill>
            </a:ln>
          </p:spPr>
          <p:txBody>
            <a:bodyPr wrap="square" lIns="0" tIns="0" rIns="0" bIns="0" rtlCol="0"/>
            <a:lstStyle/>
            <a:p/>
          </p:txBody>
        </p:sp>
      </p:grpSp>
      <p:sp>
        <p:nvSpPr>
          <p:cNvPr id="6" name="object 6"/>
          <p:cNvSpPr txBox="1"/>
          <p:nvPr/>
        </p:nvSpPr>
        <p:spPr>
          <a:xfrm>
            <a:off x="578866" y="564081"/>
            <a:ext cx="1822450" cy="455295"/>
          </a:xfrm>
          <a:prstGeom prst="rect">
            <a:avLst/>
          </a:prstGeom>
        </p:spPr>
        <p:txBody>
          <a:bodyPr wrap="square" lIns="0" tIns="59690" rIns="0" bIns="0" rtlCol="0" vert="horz">
            <a:spAutoFit/>
          </a:bodyPr>
          <a:lstStyle/>
          <a:p>
            <a:pPr marL="12700">
              <a:lnSpc>
                <a:spcPct val="100000"/>
              </a:lnSpc>
              <a:spcBef>
                <a:spcPts val="470"/>
              </a:spcBef>
            </a:pPr>
            <a:r>
              <a:rPr dirty="0" sz="1100" b="1">
                <a:latin typeface="Courier New"/>
                <a:cs typeface="Courier New"/>
              </a:rPr>
              <a:t>DEPARTMENTS</a:t>
            </a:r>
            <a:r>
              <a:rPr dirty="0" sz="1100" spc="-365" b="1">
                <a:latin typeface="Courier New"/>
                <a:cs typeface="Courier New"/>
              </a:rPr>
              <a:t> </a:t>
            </a:r>
            <a:r>
              <a:rPr dirty="0" sz="1100" spc="-5" b="1">
                <a:latin typeface="Arial"/>
                <a:cs typeface="Arial"/>
              </a:rPr>
              <a:t>Table</a:t>
            </a:r>
            <a:endParaRPr sz="1100">
              <a:latin typeface="Arial"/>
              <a:cs typeface="Arial"/>
            </a:endParaRPr>
          </a:p>
          <a:p>
            <a:pPr marL="127000">
              <a:lnSpc>
                <a:spcPct val="100000"/>
              </a:lnSpc>
              <a:spcBef>
                <a:spcPts val="375"/>
              </a:spcBef>
            </a:pPr>
            <a:r>
              <a:rPr dirty="0" sz="1100" spc="-5">
                <a:latin typeface="Courier New"/>
                <a:cs typeface="Courier New"/>
              </a:rPr>
              <a:t>DESCRIBE</a:t>
            </a:r>
            <a:r>
              <a:rPr dirty="0" sz="1100" spc="-40">
                <a:latin typeface="Courier New"/>
                <a:cs typeface="Courier New"/>
              </a:rPr>
              <a:t> </a:t>
            </a:r>
            <a:r>
              <a:rPr dirty="0" sz="1100">
                <a:latin typeface="Courier New"/>
                <a:cs typeface="Courier New"/>
              </a:rPr>
              <a:t>departments</a:t>
            </a:r>
            <a:endParaRPr sz="1100">
              <a:latin typeface="Courier New"/>
              <a:cs typeface="Courier New"/>
            </a:endParaRPr>
          </a:p>
        </p:txBody>
      </p:sp>
      <p:sp>
        <p:nvSpPr>
          <p:cNvPr id="7" name="object 7"/>
          <p:cNvSpPr txBox="1"/>
          <p:nvPr/>
        </p:nvSpPr>
        <p:spPr>
          <a:xfrm>
            <a:off x="693168" y="2579117"/>
            <a:ext cx="2212975" cy="193040"/>
          </a:xfrm>
          <a:prstGeom prst="rect">
            <a:avLst/>
          </a:prstGeom>
        </p:spPr>
        <p:txBody>
          <a:bodyPr wrap="square" lIns="0" tIns="12065" rIns="0" bIns="0" rtlCol="0" vert="horz">
            <a:spAutoFit/>
          </a:bodyPr>
          <a:lstStyle/>
          <a:p>
            <a:pPr marL="12700">
              <a:lnSpc>
                <a:spcPct val="100000"/>
              </a:lnSpc>
              <a:spcBef>
                <a:spcPts val="95"/>
              </a:spcBef>
            </a:pPr>
            <a:r>
              <a:rPr dirty="0" sz="1100">
                <a:latin typeface="Courier New"/>
                <a:cs typeface="Courier New"/>
              </a:rPr>
              <a:t>SELECT </a:t>
            </a:r>
            <a:r>
              <a:rPr dirty="0" sz="1100" spc="-5">
                <a:latin typeface="Courier New"/>
                <a:cs typeface="Courier New"/>
              </a:rPr>
              <a:t>* FROM</a:t>
            </a:r>
            <a:r>
              <a:rPr dirty="0" sz="1100" spc="-50">
                <a:latin typeface="Courier New"/>
                <a:cs typeface="Courier New"/>
              </a:rPr>
              <a:t> </a:t>
            </a:r>
            <a:r>
              <a:rPr dirty="0" sz="1100">
                <a:latin typeface="Courier New"/>
                <a:cs typeface="Courier New"/>
              </a:rPr>
              <a:t>departments;</a:t>
            </a:r>
            <a:endParaRPr sz="1100">
              <a:latin typeface="Courier New"/>
              <a:cs typeface="Courier New"/>
            </a:endParaRPr>
          </a:p>
        </p:txBody>
      </p:sp>
      <p:grpSp>
        <p:nvGrpSpPr>
          <p:cNvPr id="8" name="object 8"/>
          <p:cNvGrpSpPr/>
          <p:nvPr/>
        </p:nvGrpSpPr>
        <p:grpSpPr>
          <a:xfrm>
            <a:off x="785876" y="1051052"/>
            <a:ext cx="4293235" cy="1400810"/>
            <a:chOff x="785876" y="1051052"/>
            <a:chExt cx="4293235" cy="1400810"/>
          </a:xfrm>
        </p:grpSpPr>
        <p:sp>
          <p:nvSpPr>
            <p:cNvPr id="9" name="object 9"/>
            <p:cNvSpPr/>
            <p:nvPr/>
          </p:nvSpPr>
          <p:spPr>
            <a:xfrm>
              <a:off x="795020" y="1060196"/>
              <a:ext cx="4274820" cy="1383029"/>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790448" y="1055624"/>
              <a:ext cx="4284345" cy="1391920"/>
            </a:xfrm>
            <a:custGeom>
              <a:avLst/>
              <a:gdLst/>
              <a:ahLst/>
              <a:cxnLst/>
              <a:rect l="l" t="t" r="r" b="b"/>
              <a:pathLst>
                <a:path w="4284345" h="1391920">
                  <a:moveTo>
                    <a:pt x="4283964" y="0"/>
                  </a:moveTo>
                  <a:lnTo>
                    <a:pt x="0" y="0"/>
                  </a:lnTo>
                  <a:lnTo>
                    <a:pt x="0" y="1391412"/>
                  </a:lnTo>
                  <a:lnTo>
                    <a:pt x="4283964" y="1391412"/>
                  </a:lnTo>
                  <a:lnTo>
                    <a:pt x="4283964" y="0"/>
                  </a:lnTo>
                  <a:close/>
                </a:path>
              </a:pathLst>
            </a:custGeom>
            <a:ln w="9144">
              <a:solidFill>
                <a:srgbClr val="000000"/>
              </a:solidFill>
            </a:ln>
          </p:spPr>
          <p:txBody>
            <a:bodyPr wrap="square" lIns="0" tIns="0" rIns="0" bIns="0" rtlCol="0"/>
            <a:lstStyle/>
            <a:p/>
          </p:txBody>
        </p:sp>
      </p:grpSp>
      <p:sp>
        <p:nvSpPr>
          <p:cNvPr id="11" name="object 11"/>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5</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Naming</a:t>
            </a:r>
            <a:r>
              <a:rPr dirty="0" sz="1850" spc="-5" b="1">
                <a:latin typeface="Arial"/>
                <a:cs typeface="Arial"/>
              </a:rPr>
              <a:t> </a:t>
            </a:r>
            <a:r>
              <a:rPr dirty="0" sz="1850" b="1">
                <a:latin typeface="Arial"/>
                <a:cs typeface="Arial"/>
              </a:rPr>
              <a:t>Rules</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10">
                <a:latin typeface="Arial"/>
                <a:cs typeface="Arial"/>
              </a:rPr>
              <a:t>Table names and column</a:t>
            </a:r>
            <a:r>
              <a:rPr dirty="0" sz="1550" spc="5">
                <a:latin typeface="Arial"/>
                <a:cs typeface="Arial"/>
              </a:rPr>
              <a:t> </a:t>
            </a:r>
            <a:r>
              <a:rPr dirty="0" sz="1550" spc="10">
                <a:latin typeface="Arial"/>
                <a:cs typeface="Arial"/>
              </a:rPr>
              <a:t>names: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Must begin </a:t>
            </a:r>
            <a:r>
              <a:rPr dirty="0" sz="1550" spc="5">
                <a:latin typeface="Arial"/>
                <a:cs typeface="Arial"/>
              </a:rPr>
              <a:t>with </a:t>
            </a:r>
            <a:r>
              <a:rPr dirty="0" sz="1550" spc="10">
                <a:latin typeface="Arial"/>
                <a:cs typeface="Arial"/>
              </a:rPr>
              <a:t>a</a:t>
            </a:r>
            <a:r>
              <a:rPr dirty="0" sz="1550" spc="-10">
                <a:latin typeface="Arial"/>
                <a:cs typeface="Arial"/>
              </a:rPr>
              <a:t> </a:t>
            </a:r>
            <a:r>
              <a:rPr dirty="0" sz="1550" spc="5">
                <a:latin typeface="Arial"/>
                <a:cs typeface="Arial"/>
              </a:rPr>
              <a:t>letter</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Must be 1–30 characters</a:t>
            </a:r>
            <a:r>
              <a:rPr dirty="0" sz="1550">
                <a:latin typeface="Arial"/>
                <a:cs typeface="Arial"/>
              </a:rPr>
              <a:t> </a:t>
            </a:r>
            <a:r>
              <a:rPr dirty="0" sz="1550" spc="10">
                <a:latin typeface="Arial"/>
                <a:cs typeface="Arial"/>
              </a:rPr>
              <a:t>long</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Must contain only A–Z, a–z, 0–9, </a:t>
            </a:r>
            <a:r>
              <a:rPr dirty="0" sz="1550" spc="5">
                <a:latin typeface="Arial"/>
                <a:cs typeface="Arial"/>
              </a:rPr>
              <a:t>_, $, </a:t>
            </a:r>
            <a:r>
              <a:rPr dirty="0" sz="1550" spc="10">
                <a:latin typeface="Arial"/>
                <a:cs typeface="Arial"/>
              </a:rPr>
              <a:t>and</a:t>
            </a:r>
            <a:r>
              <a:rPr dirty="0" sz="1550" spc="-40">
                <a:latin typeface="Arial"/>
                <a:cs typeface="Arial"/>
              </a:rPr>
              <a:t> </a:t>
            </a:r>
            <a:r>
              <a:rPr dirty="0" sz="1550" spc="10">
                <a:latin typeface="Arial"/>
                <a:cs typeface="Arial"/>
              </a:rPr>
              <a:t>#</a:t>
            </a:r>
            <a:endParaRPr sz="1550">
              <a:latin typeface="Arial"/>
              <a:cs typeface="Arial"/>
            </a:endParaRPr>
          </a:p>
          <a:p>
            <a:pPr marL="857250" marR="707390" indent="-329565">
              <a:lnSpc>
                <a:spcPct val="101600"/>
              </a:lnSpc>
              <a:spcBef>
                <a:spcPts val="370"/>
              </a:spcBef>
              <a:buClr>
                <a:srgbClr val="FF0000"/>
              </a:buClr>
              <a:buChar char="•"/>
              <a:tabLst>
                <a:tab pos="856615" algn="l"/>
                <a:tab pos="857885" algn="l"/>
              </a:tabLst>
            </a:pPr>
            <a:r>
              <a:rPr dirty="0" sz="1550" spc="10">
                <a:latin typeface="Arial"/>
                <a:cs typeface="Arial"/>
              </a:rPr>
              <a:t>Must not </a:t>
            </a:r>
            <a:r>
              <a:rPr dirty="0" sz="1550" spc="5">
                <a:latin typeface="Arial"/>
                <a:cs typeface="Arial"/>
              </a:rPr>
              <a:t>duplicate </a:t>
            </a:r>
            <a:r>
              <a:rPr dirty="0" sz="1550" spc="10">
                <a:latin typeface="Arial"/>
                <a:cs typeface="Arial"/>
              </a:rPr>
              <a:t>the name </a:t>
            </a:r>
            <a:r>
              <a:rPr dirty="0" sz="1550" spc="5">
                <a:latin typeface="Arial"/>
                <a:cs typeface="Arial"/>
              </a:rPr>
              <a:t>of </a:t>
            </a:r>
            <a:r>
              <a:rPr dirty="0" sz="1550" spc="10">
                <a:latin typeface="Arial"/>
                <a:cs typeface="Arial"/>
              </a:rPr>
              <a:t>another </a:t>
            </a:r>
            <a:r>
              <a:rPr dirty="0" sz="1550" spc="5">
                <a:latin typeface="Arial"/>
                <a:cs typeface="Arial"/>
              </a:rPr>
              <a:t>object </a:t>
            </a:r>
            <a:r>
              <a:rPr dirty="0" sz="1550" spc="10">
                <a:latin typeface="Arial"/>
                <a:cs typeface="Arial"/>
              </a:rPr>
              <a:t>owned by  the same</a:t>
            </a:r>
            <a:r>
              <a:rPr dirty="0" sz="1550" spc="-5">
                <a:latin typeface="Arial"/>
                <a:cs typeface="Arial"/>
              </a:rPr>
              <a:t> </a:t>
            </a:r>
            <a:r>
              <a:rPr dirty="0" sz="1550" spc="10">
                <a:latin typeface="Arial"/>
                <a:cs typeface="Arial"/>
              </a:rPr>
              <a:t>user</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Must not be an Oracle server–reserved</a:t>
            </a:r>
            <a:r>
              <a:rPr dirty="0" sz="1550" spc="-25">
                <a:latin typeface="Arial"/>
                <a:cs typeface="Arial"/>
              </a:rPr>
              <a:t> </a:t>
            </a:r>
            <a:r>
              <a:rPr dirty="0" sz="1550" spc="10">
                <a:latin typeface="Arial"/>
                <a:cs typeface="Arial"/>
              </a:rPr>
              <a:t>word</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21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r>
              <a:rPr dirty="0" baseline="-30092" sz="1800" spc="-157" b="1">
                <a:latin typeface="Arial"/>
                <a:cs typeface="Arial"/>
              </a:rPr>
              <a:t>4</a:t>
            </a:r>
            <a:r>
              <a:rPr dirty="0" sz="800" spc="-105"/>
              <a:t>il.</a:t>
            </a:r>
            <a:r>
              <a:rPr dirty="0" sz="800" spc="-200"/>
              <a:t> </a:t>
            </a:r>
            <a:r>
              <a:rPr dirty="0" sz="800" spc="-15"/>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364605" cy="3284854"/>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Naming Rules</a:t>
            </a:r>
            <a:endParaRPr sz="1300">
              <a:latin typeface="Arial"/>
              <a:cs typeface="Arial"/>
            </a:endParaRPr>
          </a:p>
          <a:p>
            <a:pPr marL="136525" marR="5080">
              <a:lnSpc>
                <a:spcPct val="100000"/>
              </a:lnSpc>
              <a:spcBef>
                <a:spcPts val="359"/>
              </a:spcBef>
            </a:pPr>
            <a:r>
              <a:rPr dirty="0" sz="1300" spc="-5">
                <a:latin typeface="Times New Roman"/>
                <a:cs typeface="Times New Roman"/>
              </a:rPr>
              <a:t>You </a:t>
            </a:r>
            <a:r>
              <a:rPr dirty="0" sz="1300">
                <a:latin typeface="Times New Roman"/>
                <a:cs typeface="Times New Roman"/>
              </a:rPr>
              <a:t>name database tables and </a:t>
            </a:r>
            <a:r>
              <a:rPr dirty="0" sz="1300" spc="-5">
                <a:latin typeface="Times New Roman"/>
                <a:cs typeface="Times New Roman"/>
              </a:rPr>
              <a:t>columns </a:t>
            </a:r>
            <a:r>
              <a:rPr dirty="0" sz="1300">
                <a:latin typeface="Times New Roman"/>
                <a:cs typeface="Times New Roman"/>
              </a:rPr>
              <a:t>according to the standard rules for naming any Oracle  Database</a:t>
            </a:r>
            <a:r>
              <a:rPr dirty="0" sz="1300" spc="-10">
                <a:latin typeface="Times New Roman"/>
                <a:cs typeface="Times New Roman"/>
              </a:rPr>
              <a:t> </a:t>
            </a:r>
            <a:r>
              <a:rPr dirty="0" sz="1300">
                <a:latin typeface="Times New Roman"/>
                <a:cs typeface="Times New Roman"/>
              </a:rPr>
              <a:t>object:</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Table names and column names </a:t>
            </a:r>
            <a:r>
              <a:rPr dirty="0" sz="1300" spc="-5">
                <a:latin typeface="Times New Roman"/>
                <a:cs typeface="Times New Roman"/>
              </a:rPr>
              <a:t>must </a:t>
            </a:r>
            <a:r>
              <a:rPr dirty="0" sz="1300">
                <a:latin typeface="Times New Roman"/>
                <a:cs typeface="Times New Roman"/>
              </a:rPr>
              <a:t>begin with a letter and be 1–30 characters</a:t>
            </a:r>
            <a:r>
              <a:rPr dirty="0" sz="1300" spc="-15">
                <a:latin typeface="Times New Roman"/>
                <a:cs typeface="Times New Roman"/>
              </a:rPr>
              <a:t> </a:t>
            </a:r>
            <a:r>
              <a:rPr dirty="0" sz="1300">
                <a:latin typeface="Times New Roman"/>
                <a:cs typeface="Times New Roman"/>
              </a:rPr>
              <a:t>long.</a:t>
            </a:r>
            <a:endParaRPr sz="1300">
              <a:latin typeface="Times New Roman"/>
              <a:cs typeface="Times New Roman"/>
            </a:endParaRPr>
          </a:p>
          <a:p>
            <a:pPr marL="445770" marR="205104" indent="-186055">
              <a:lnSpc>
                <a:spcPct val="100000"/>
              </a:lnSpc>
              <a:buChar char="•"/>
              <a:tabLst>
                <a:tab pos="445770" algn="l"/>
                <a:tab pos="446405" algn="l"/>
              </a:tabLst>
            </a:pPr>
            <a:r>
              <a:rPr dirty="0" sz="1300">
                <a:latin typeface="Times New Roman"/>
                <a:cs typeface="Times New Roman"/>
              </a:rPr>
              <a:t>Names </a:t>
            </a:r>
            <a:r>
              <a:rPr dirty="0" sz="1300" spc="-5">
                <a:latin typeface="Times New Roman"/>
                <a:cs typeface="Times New Roman"/>
              </a:rPr>
              <a:t>must </a:t>
            </a:r>
            <a:r>
              <a:rPr dirty="0" sz="1300">
                <a:latin typeface="Times New Roman"/>
                <a:cs typeface="Times New Roman"/>
              </a:rPr>
              <a:t>contain only the characters </a:t>
            </a:r>
            <a:r>
              <a:rPr dirty="0" sz="1300" spc="-5">
                <a:latin typeface="Times New Roman"/>
                <a:cs typeface="Times New Roman"/>
              </a:rPr>
              <a:t>A–Z, </a:t>
            </a:r>
            <a:r>
              <a:rPr dirty="0" sz="1300">
                <a:latin typeface="Times New Roman"/>
                <a:cs typeface="Times New Roman"/>
              </a:rPr>
              <a:t>a–z, </a:t>
            </a:r>
            <a:r>
              <a:rPr dirty="0" sz="1300" spc="-5">
                <a:latin typeface="Times New Roman"/>
                <a:cs typeface="Times New Roman"/>
              </a:rPr>
              <a:t>0–9, </a:t>
            </a:r>
            <a:r>
              <a:rPr dirty="0" sz="1300">
                <a:latin typeface="Times New Roman"/>
                <a:cs typeface="Times New Roman"/>
              </a:rPr>
              <a:t>_ (underscore), $, and # (legal  characters, but their </a:t>
            </a:r>
            <a:r>
              <a:rPr dirty="0" sz="1300" spc="-5">
                <a:latin typeface="Times New Roman"/>
                <a:cs typeface="Times New Roman"/>
              </a:rPr>
              <a:t>use </a:t>
            </a:r>
            <a:r>
              <a:rPr dirty="0" sz="1300">
                <a:latin typeface="Times New Roman"/>
                <a:cs typeface="Times New Roman"/>
              </a:rPr>
              <a:t>is</a:t>
            </a:r>
            <a:r>
              <a:rPr dirty="0" sz="1300" spc="-5">
                <a:latin typeface="Times New Roman"/>
                <a:cs typeface="Times New Roman"/>
              </a:rPr>
              <a:t> discouraged).</a:t>
            </a:r>
            <a:endParaRPr sz="1300">
              <a:latin typeface="Times New Roman"/>
              <a:cs typeface="Times New Roman"/>
            </a:endParaRPr>
          </a:p>
          <a:p>
            <a:pPr marL="445770" marR="135255" indent="-186055">
              <a:lnSpc>
                <a:spcPts val="1560"/>
              </a:lnSpc>
              <a:spcBef>
                <a:spcPts val="45"/>
              </a:spcBef>
              <a:buChar char="•"/>
              <a:tabLst>
                <a:tab pos="445770" algn="l"/>
                <a:tab pos="446405" algn="l"/>
              </a:tabLst>
            </a:pPr>
            <a:r>
              <a:rPr dirty="0" sz="1300">
                <a:latin typeface="Times New Roman"/>
                <a:cs typeface="Times New Roman"/>
              </a:rPr>
              <a:t>Names </a:t>
            </a:r>
            <a:r>
              <a:rPr dirty="0" sz="1300" spc="-5">
                <a:latin typeface="Times New Roman"/>
                <a:cs typeface="Times New Roman"/>
              </a:rPr>
              <a:t>must </a:t>
            </a:r>
            <a:r>
              <a:rPr dirty="0" sz="1300">
                <a:latin typeface="Times New Roman"/>
                <a:cs typeface="Times New Roman"/>
              </a:rPr>
              <a:t>not duplicate the name of another object owned by the </a:t>
            </a:r>
            <a:r>
              <a:rPr dirty="0" sz="1300" spc="-5">
                <a:latin typeface="Times New Roman"/>
                <a:cs typeface="Times New Roman"/>
              </a:rPr>
              <a:t>same </a:t>
            </a:r>
            <a:r>
              <a:rPr dirty="0" sz="1300">
                <a:latin typeface="Times New Roman"/>
                <a:cs typeface="Times New Roman"/>
              </a:rPr>
              <a:t>Oracle server  </a:t>
            </a:r>
            <a:r>
              <a:rPr dirty="0" sz="1300" spc="-5">
                <a:latin typeface="Times New Roman"/>
                <a:cs typeface="Times New Roman"/>
              </a:rPr>
              <a:t>user.</a:t>
            </a:r>
            <a:endParaRPr sz="1300">
              <a:latin typeface="Times New Roman"/>
              <a:cs typeface="Times New Roman"/>
            </a:endParaRPr>
          </a:p>
          <a:p>
            <a:pPr marL="445770" indent="-186055">
              <a:lnSpc>
                <a:spcPts val="1500"/>
              </a:lnSpc>
              <a:buChar char="•"/>
              <a:tabLst>
                <a:tab pos="445770" algn="l"/>
                <a:tab pos="446405" algn="l"/>
              </a:tabLst>
            </a:pPr>
            <a:r>
              <a:rPr dirty="0" sz="1300">
                <a:latin typeface="Times New Roman"/>
                <a:cs typeface="Times New Roman"/>
              </a:rPr>
              <a:t>Names must not be an </a:t>
            </a:r>
            <a:r>
              <a:rPr dirty="0" sz="1300" spc="-5">
                <a:latin typeface="Times New Roman"/>
                <a:cs typeface="Times New Roman"/>
              </a:rPr>
              <a:t>Oracle </a:t>
            </a:r>
            <a:r>
              <a:rPr dirty="0" sz="1300">
                <a:latin typeface="Times New Roman"/>
                <a:cs typeface="Times New Roman"/>
              </a:rPr>
              <a:t>server–reserved</a:t>
            </a:r>
            <a:r>
              <a:rPr dirty="0" sz="1300" spc="-5">
                <a:latin typeface="Times New Roman"/>
                <a:cs typeface="Times New Roman"/>
              </a:rPr>
              <a:t> word.</a:t>
            </a:r>
            <a:endParaRPr sz="1300">
              <a:latin typeface="Times New Roman"/>
              <a:cs typeface="Times New Roman"/>
            </a:endParaRPr>
          </a:p>
          <a:p>
            <a:pPr marL="136525">
              <a:lnSpc>
                <a:spcPct val="100000"/>
              </a:lnSpc>
              <a:spcBef>
                <a:spcPts val="390"/>
              </a:spcBef>
            </a:pPr>
            <a:r>
              <a:rPr dirty="0" sz="1300" spc="-5" b="1">
                <a:latin typeface="Times New Roman"/>
                <a:cs typeface="Times New Roman"/>
              </a:rPr>
              <a:t>Naming</a:t>
            </a:r>
            <a:r>
              <a:rPr dirty="0" sz="1300" spc="-10" b="1">
                <a:latin typeface="Times New Roman"/>
                <a:cs typeface="Times New Roman"/>
              </a:rPr>
              <a:t> </a:t>
            </a:r>
            <a:r>
              <a:rPr dirty="0" sz="1300" spc="-5" b="1">
                <a:latin typeface="Times New Roman"/>
                <a:cs typeface="Times New Roman"/>
              </a:rPr>
              <a:t>Guidelines</a:t>
            </a:r>
            <a:endParaRPr sz="1300">
              <a:latin typeface="Times New Roman"/>
              <a:cs typeface="Times New Roman"/>
            </a:endParaRPr>
          </a:p>
          <a:p>
            <a:pPr marL="136525">
              <a:lnSpc>
                <a:spcPct val="100000"/>
              </a:lnSpc>
              <a:spcBef>
                <a:spcPts val="395"/>
              </a:spcBef>
            </a:pPr>
            <a:r>
              <a:rPr dirty="0" sz="1300" spc="-5">
                <a:latin typeface="Times New Roman"/>
                <a:cs typeface="Times New Roman"/>
              </a:rPr>
              <a:t>Use </a:t>
            </a:r>
            <a:r>
              <a:rPr dirty="0" sz="1300">
                <a:latin typeface="Times New Roman"/>
                <a:cs typeface="Times New Roman"/>
              </a:rPr>
              <a:t>descriptive names for tables and other database</a:t>
            </a:r>
            <a:r>
              <a:rPr dirty="0" sz="1300" spc="-15">
                <a:latin typeface="Times New Roman"/>
                <a:cs typeface="Times New Roman"/>
              </a:rPr>
              <a:t> </a:t>
            </a:r>
            <a:r>
              <a:rPr dirty="0" sz="1300">
                <a:latin typeface="Times New Roman"/>
                <a:cs typeface="Times New Roman"/>
              </a:rPr>
              <a:t>objects.</a:t>
            </a:r>
            <a:endParaRPr sz="1300">
              <a:latin typeface="Times New Roman"/>
              <a:cs typeface="Times New Roman"/>
            </a:endParaRPr>
          </a:p>
          <a:p>
            <a:pPr marL="136525">
              <a:lnSpc>
                <a:spcPts val="1555"/>
              </a:lnSpc>
              <a:spcBef>
                <a:spcPts val="310"/>
              </a:spcBef>
            </a:pPr>
            <a:r>
              <a:rPr dirty="0" sz="1300" spc="-5" b="1">
                <a:latin typeface="Times New Roman"/>
                <a:cs typeface="Times New Roman"/>
              </a:rPr>
              <a:t>Note: </a:t>
            </a:r>
            <a:r>
              <a:rPr dirty="0" sz="1300" spc="-5">
                <a:latin typeface="Times New Roman"/>
                <a:cs typeface="Times New Roman"/>
              </a:rPr>
              <a:t>Names </a:t>
            </a:r>
            <a:r>
              <a:rPr dirty="0" sz="1300">
                <a:latin typeface="Times New Roman"/>
                <a:cs typeface="Times New Roman"/>
              </a:rPr>
              <a:t>are case-insensitive. </a:t>
            </a:r>
            <a:r>
              <a:rPr dirty="0" sz="1300" spc="-5">
                <a:latin typeface="Times New Roman"/>
                <a:cs typeface="Times New Roman"/>
              </a:rPr>
              <a:t>For example, </a:t>
            </a:r>
            <a:r>
              <a:rPr dirty="0" sz="1300">
                <a:latin typeface="Courier New"/>
                <a:cs typeface="Courier New"/>
              </a:rPr>
              <a:t>EMPLOYEES</a:t>
            </a:r>
            <a:r>
              <a:rPr dirty="0" sz="1300" spc="-405">
                <a:latin typeface="Courier New"/>
                <a:cs typeface="Courier New"/>
              </a:rPr>
              <a:t> </a:t>
            </a:r>
            <a:r>
              <a:rPr dirty="0" sz="1300">
                <a:latin typeface="Times New Roman"/>
                <a:cs typeface="Times New Roman"/>
              </a:rPr>
              <a:t>is treated as the </a:t>
            </a:r>
            <a:r>
              <a:rPr dirty="0" sz="1300" spc="-5">
                <a:latin typeface="Times New Roman"/>
                <a:cs typeface="Times New Roman"/>
              </a:rPr>
              <a:t>same name </a:t>
            </a:r>
            <a:r>
              <a:rPr dirty="0" sz="1300">
                <a:latin typeface="Times New Roman"/>
                <a:cs typeface="Times New Roman"/>
              </a:rPr>
              <a:t>as</a:t>
            </a:r>
            <a:endParaRPr sz="1300">
              <a:latin typeface="Times New Roman"/>
              <a:cs typeface="Times New Roman"/>
            </a:endParaRPr>
          </a:p>
          <a:p>
            <a:pPr marL="136525">
              <a:lnSpc>
                <a:spcPts val="1555"/>
              </a:lnSpc>
            </a:pPr>
            <a:r>
              <a:rPr dirty="0" sz="1300">
                <a:latin typeface="Courier New"/>
                <a:cs typeface="Courier New"/>
              </a:rPr>
              <a:t>eMPloyees</a:t>
            </a:r>
            <a:r>
              <a:rPr dirty="0" sz="1300" spc="-459">
                <a:latin typeface="Courier New"/>
                <a:cs typeface="Courier New"/>
              </a:rPr>
              <a:t> </a:t>
            </a:r>
            <a:r>
              <a:rPr dirty="0" sz="1300">
                <a:latin typeface="Times New Roman"/>
                <a:cs typeface="Times New Roman"/>
              </a:rPr>
              <a:t>or </a:t>
            </a:r>
            <a:r>
              <a:rPr dirty="0" sz="1300">
                <a:latin typeface="Courier New"/>
                <a:cs typeface="Courier New"/>
              </a:rPr>
              <a:t>eMpLOYEES</a:t>
            </a:r>
            <a:r>
              <a:rPr dirty="0" sz="1300">
                <a:latin typeface="Times New Roman"/>
                <a:cs typeface="Times New Roman"/>
              </a:rPr>
              <a:t>.</a:t>
            </a:r>
            <a:endParaRPr sz="1300">
              <a:latin typeface="Times New Roman"/>
              <a:cs typeface="Times New Roman"/>
            </a:endParaRPr>
          </a:p>
          <a:p>
            <a:pPr marL="136525" marR="452755">
              <a:lnSpc>
                <a:spcPct val="100000"/>
              </a:lnSpc>
              <a:spcBef>
                <a:spcPts val="470"/>
              </a:spcBef>
            </a:pPr>
            <a:r>
              <a:rPr dirty="0" sz="1300">
                <a:latin typeface="Times New Roman"/>
                <a:cs typeface="Times New Roman"/>
              </a:rPr>
              <a:t>For more information, see “Object Names and Qualifiers” in the </a:t>
            </a:r>
            <a:r>
              <a:rPr dirty="0" sz="1300" spc="-5" i="1">
                <a:latin typeface="Times New Roman"/>
                <a:cs typeface="Times New Roman"/>
              </a:rPr>
              <a:t>Oracle Database SQL  </a:t>
            </a:r>
            <a:r>
              <a:rPr dirty="0" sz="1300" i="1">
                <a:latin typeface="Times New Roman"/>
                <a:cs typeface="Times New Roman"/>
              </a:rPr>
              <a:t>Reference.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22045" y="4112005"/>
            <a:ext cx="6563995" cy="3636010"/>
            <a:chOff x="622045" y="4112005"/>
            <a:chExt cx="6563995" cy="3636010"/>
          </a:xfrm>
        </p:grpSpPr>
        <p:sp>
          <p:nvSpPr>
            <p:cNvPr id="3" name="object 3"/>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631189" y="4121149"/>
              <a:ext cx="6545580" cy="3617976"/>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626617" y="4116577"/>
              <a:ext cx="6555105" cy="3626485"/>
            </a:xfrm>
            <a:custGeom>
              <a:avLst/>
              <a:gdLst/>
              <a:ahLst/>
              <a:cxnLst/>
              <a:rect l="l" t="t" r="r" b="b"/>
              <a:pathLst>
                <a:path w="6555105" h="3626484">
                  <a:moveTo>
                    <a:pt x="6554724" y="0"/>
                  </a:moveTo>
                  <a:lnTo>
                    <a:pt x="0" y="0"/>
                  </a:lnTo>
                  <a:lnTo>
                    <a:pt x="0" y="3626358"/>
                  </a:lnTo>
                  <a:lnTo>
                    <a:pt x="6554724" y="3626358"/>
                  </a:lnTo>
                  <a:lnTo>
                    <a:pt x="6554724" y="0"/>
                  </a:lnTo>
                  <a:close/>
                </a:path>
              </a:pathLst>
            </a:custGeom>
            <a:ln w="9144">
              <a:solidFill>
                <a:srgbClr val="000000"/>
              </a:solidFill>
            </a:ln>
          </p:spPr>
          <p:txBody>
            <a:bodyPr wrap="square" lIns="0" tIns="0" rIns="0" bIns="0" rtlCol="0"/>
            <a:lstStyle/>
            <a:p/>
          </p:txBody>
        </p:sp>
      </p:grpSp>
      <p:sp>
        <p:nvSpPr>
          <p:cNvPr id="6" name="object 6"/>
          <p:cNvSpPr txBox="1"/>
          <p:nvPr/>
        </p:nvSpPr>
        <p:spPr>
          <a:xfrm>
            <a:off x="580390" y="559509"/>
            <a:ext cx="1654175" cy="455295"/>
          </a:xfrm>
          <a:prstGeom prst="rect">
            <a:avLst/>
          </a:prstGeom>
        </p:spPr>
        <p:txBody>
          <a:bodyPr wrap="square" lIns="0" tIns="59690" rIns="0" bIns="0" rtlCol="0" vert="horz">
            <a:spAutoFit/>
          </a:bodyPr>
          <a:lstStyle/>
          <a:p>
            <a:pPr marL="12700">
              <a:lnSpc>
                <a:spcPct val="100000"/>
              </a:lnSpc>
              <a:spcBef>
                <a:spcPts val="470"/>
              </a:spcBef>
            </a:pPr>
            <a:r>
              <a:rPr dirty="0" sz="1100" b="1">
                <a:latin typeface="Courier New"/>
                <a:cs typeface="Courier New"/>
              </a:rPr>
              <a:t>EMPLOYEES</a:t>
            </a:r>
            <a:r>
              <a:rPr dirty="0" sz="1100" spc="-360" b="1">
                <a:latin typeface="Courier New"/>
                <a:cs typeface="Courier New"/>
              </a:rPr>
              <a:t> </a:t>
            </a:r>
            <a:r>
              <a:rPr dirty="0" sz="1100" spc="-5" b="1">
                <a:latin typeface="Arial"/>
                <a:cs typeface="Arial"/>
              </a:rPr>
              <a:t>Table</a:t>
            </a:r>
            <a:endParaRPr sz="1100">
              <a:latin typeface="Arial"/>
              <a:cs typeface="Arial"/>
            </a:endParaRPr>
          </a:p>
          <a:p>
            <a:pPr marL="127000">
              <a:lnSpc>
                <a:spcPct val="100000"/>
              </a:lnSpc>
              <a:spcBef>
                <a:spcPts val="375"/>
              </a:spcBef>
            </a:pPr>
            <a:r>
              <a:rPr dirty="0" sz="1100" spc="-5">
                <a:latin typeface="Courier New"/>
                <a:cs typeface="Courier New"/>
              </a:rPr>
              <a:t>DESCRIBE</a:t>
            </a:r>
            <a:r>
              <a:rPr dirty="0" sz="1100" spc="-40">
                <a:latin typeface="Courier New"/>
                <a:cs typeface="Courier New"/>
              </a:rPr>
              <a:t> </a:t>
            </a:r>
            <a:r>
              <a:rPr dirty="0" sz="1100">
                <a:latin typeface="Courier New"/>
                <a:cs typeface="Courier New"/>
              </a:rPr>
              <a:t>employees</a:t>
            </a:r>
            <a:endParaRPr sz="1100">
              <a:latin typeface="Courier New"/>
              <a:cs typeface="Courier New"/>
            </a:endParaRPr>
          </a:p>
        </p:txBody>
      </p:sp>
      <p:sp>
        <p:nvSpPr>
          <p:cNvPr id="7" name="object 7"/>
          <p:cNvSpPr txBox="1"/>
          <p:nvPr/>
        </p:nvSpPr>
        <p:spPr>
          <a:xfrm>
            <a:off x="694693" y="3843280"/>
            <a:ext cx="2044700" cy="193040"/>
          </a:xfrm>
          <a:prstGeom prst="rect">
            <a:avLst/>
          </a:prstGeom>
        </p:spPr>
        <p:txBody>
          <a:bodyPr wrap="square" lIns="0" tIns="12065" rIns="0" bIns="0" rtlCol="0" vert="horz">
            <a:spAutoFit/>
          </a:bodyPr>
          <a:lstStyle/>
          <a:p>
            <a:pPr marL="12700">
              <a:lnSpc>
                <a:spcPct val="100000"/>
              </a:lnSpc>
              <a:spcBef>
                <a:spcPts val="95"/>
              </a:spcBef>
            </a:pPr>
            <a:r>
              <a:rPr dirty="0" sz="1100">
                <a:latin typeface="Courier New"/>
                <a:cs typeface="Courier New"/>
              </a:rPr>
              <a:t>SELECT </a:t>
            </a:r>
            <a:r>
              <a:rPr dirty="0" sz="1100" spc="-5">
                <a:latin typeface="Courier New"/>
                <a:cs typeface="Courier New"/>
              </a:rPr>
              <a:t>* FROM</a:t>
            </a:r>
            <a:r>
              <a:rPr dirty="0" sz="1100" spc="-45">
                <a:latin typeface="Courier New"/>
                <a:cs typeface="Courier New"/>
              </a:rPr>
              <a:t> </a:t>
            </a:r>
            <a:r>
              <a:rPr dirty="0" sz="1100">
                <a:latin typeface="Courier New"/>
                <a:cs typeface="Courier New"/>
              </a:rPr>
              <a:t>employees;</a:t>
            </a:r>
            <a:endParaRPr sz="1100">
              <a:latin typeface="Courier New"/>
              <a:cs typeface="Courier New"/>
            </a:endParaRPr>
          </a:p>
        </p:txBody>
      </p:sp>
      <p:grpSp>
        <p:nvGrpSpPr>
          <p:cNvPr id="8" name="object 8"/>
          <p:cNvGrpSpPr/>
          <p:nvPr/>
        </p:nvGrpSpPr>
        <p:grpSpPr>
          <a:xfrm>
            <a:off x="708151" y="1086103"/>
            <a:ext cx="4373245" cy="2600960"/>
            <a:chOff x="708151" y="1086103"/>
            <a:chExt cx="4373245" cy="2600960"/>
          </a:xfrm>
        </p:grpSpPr>
        <p:sp>
          <p:nvSpPr>
            <p:cNvPr id="9" name="object 9"/>
            <p:cNvSpPr/>
            <p:nvPr/>
          </p:nvSpPr>
          <p:spPr>
            <a:xfrm>
              <a:off x="717295" y="1095247"/>
              <a:ext cx="4354830" cy="2582417"/>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712723" y="1090675"/>
              <a:ext cx="4364355" cy="2592070"/>
            </a:xfrm>
            <a:custGeom>
              <a:avLst/>
              <a:gdLst/>
              <a:ahLst/>
              <a:cxnLst/>
              <a:rect l="l" t="t" r="r" b="b"/>
              <a:pathLst>
                <a:path w="4364355" h="2592070">
                  <a:moveTo>
                    <a:pt x="4363974" y="0"/>
                  </a:moveTo>
                  <a:lnTo>
                    <a:pt x="0" y="0"/>
                  </a:lnTo>
                  <a:lnTo>
                    <a:pt x="0" y="2591562"/>
                  </a:lnTo>
                  <a:lnTo>
                    <a:pt x="4363974" y="2591562"/>
                  </a:lnTo>
                  <a:lnTo>
                    <a:pt x="4363974" y="0"/>
                  </a:lnTo>
                  <a:close/>
                </a:path>
              </a:pathLst>
            </a:custGeom>
            <a:ln w="9144">
              <a:solidFill>
                <a:srgbClr val="000000"/>
              </a:solidFill>
            </a:ln>
          </p:spPr>
          <p:txBody>
            <a:bodyPr wrap="square" lIns="0" tIns="0" rIns="0" bIns="0" rtlCol="0"/>
            <a:lstStyle/>
            <a:p/>
          </p:txBody>
        </p:sp>
      </p:grpSp>
      <p:sp>
        <p:nvSpPr>
          <p:cNvPr id="11" name="object 11"/>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6</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transition spd="slow">
    <p:dissolve/>
  </p:transition>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9300" y="3284473"/>
            <a:ext cx="5561965" cy="2979420"/>
            <a:chOff x="749300" y="3284473"/>
            <a:chExt cx="5561965" cy="2979420"/>
          </a:xfrm>
        </p:grpSpPr>
        <p:sp>
          <p:nvSpPr>
            <p:cNvPr id="3" name="object 3"/>
            <p:cNvSpPr/>
            <p:nvPr/>
          </p:nvSpPr>
          <p:spPr>
            <a:xfrm>
              <a:off x="3657092" y="4800091"/>
              <a:ext cx="128023" cy="127253"/>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758444" y="3293617"/>
              <a:ext cx="5543550" cy="2961131"/>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753872" y="3289045"/>
              <a:ext cx="5553075" cy="2970530"/>
            </a:xfrm>
            <a:custGeom>
              <a:avLst/>
              <a:gdLst/>
              <a:ahLst/>
              <a:cxnLst/>
              <a:rect l="l" t="t" r="r" b="b"/>
              <a:pathLst>
                <a:path w="5553075" h="2970529">
                  <a:moveTo>
                    <a:pt x="5552694" y="0"/>
                  </a:moveTo>
                  <a:lnTo>
                    <a:pt x="0" y="0"/>
                  </a:lnTo>
                  <a:lnTo>
                    <a:pt x="0" y="2970276"/>
                  </a:lnTo>
                  <a:lnTo>
                    <a:pt x="5552694" y="2970276"/>
                  </a:lnTo>
                  <a:lnTo>
                    <a:pt x="5552694" y="0"/>
                  </a:lnTo>
                  <a:close/>
                </a:path>
              </a:pathLst>
            </a:custGeom>
            <a:ln w="9144">
              <a:solidFill>
                <a:srgbClr val="000000"/>
              </a:solidFill>
            </a:ln>
          </p:spPr>
          <p:txBody>
            <a:bodyPr wrap="square" lIns="0" tIns="0" rIns="0" bIns="0" rtlCol="0"/>
            <a:lstStyle/>
            <a:p/>
          </p:txBody>
        </p:sp>
      </p:grpSp>
      <p:sp>
        <p:nvSpPr>
          <p:cNvPr id="6" name="object 6"/>
          <p:cNvSpPr txBox="1"/>
          <p:nvPr/>
        </p:nvSpPr>
        <p:spPr>
          <a:xfrm>
            <a:off x="578866" y="611632"/>
            <a:ext cx="1233170" cy="62738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Courier New"/>
                <a:cs typeface="Courier New"/>
              </a:rPr>
              <a:t>JOBS</a:t>
            </a:r>
            <a:r>
              <a:rPr dirty="0" sz="1100" spc="-360" b="1">
                <a:latin typeface="Courier New"/>
                <a:cs typeface="Courier New"/>
              </a:rPr>
              <a:t> </a:t>
            </a:r>
            <a:r>
              <a:rPr dirty="0" sz="1100" spc="-5" b="1">
                <a:latin typeface="Arial"/>
                <a:cs typeface="Arial"/>
              </a:rPr>
              <a:t>Table</a:t>
            </a:r>
            <a:endParaRPr sz="1100">
              <a:latin typeface="Arial"/>
              <a:cs typeface="Arial"/>
            </a:endParaRPr>
          </a:p>
          <a:p>
            <a:pPr>
              <a:lnSpc>
                <a:spcPct val="100000"/>
              </a:lnSpc>
            </a:pPr>
            <a:endParaRPr sz="1200">
              <a:latin typeface="Arial"/>
              <a:cs typeface="Arial"/>
            </a:endParaRPr>
          </a:p>
          <a:p>
            <a:pPr marL="126364">
              <a:lnSpc>
                <a:spcPct val="100000"/>
              </a:lnSpc>
              <a:spcBef>
                <a:spcPts val="720"/>
              </a:spcBef>
            </a:pPr>
            <a:r>
              <a:rPr dirty="0" sz="1100" spc="-5">
                <a:latin typeface="Courier New"/>
                <a:cs typeface="Courier New"/>
              </a:rPr>
              <a:t>DESCRIBE</a:t>
            </a:r>
            <a:r>
              <a:rPr dirty="0" sz="1100" spc="-25">
                <a:latin typeface="Courier New"/>
                <a:cs typeface="Courier New"/>
              </a:rPr>
              <a:t> </a:t>
            </a:r>
            <a:r>
              <a:rPr dirty="0" sz="1100" spc="-5">
                <a:latin typeface="Courier New"/>
                <a:cs typeface="Courier New"/>
              </a:rPr>
              <a:t>jobs</a:t>
            </a:r>
            <a:endParaRPr sz="1100">
              <a:latin typeface="Courier New"/>
              <a:cs typeface="Courier New"/>
            </a:endParaRPr>
          </a:p>
        </p:txBody>
      </p:sp>
      <p:sp>
        <p:nvSpPr>
          <p:cNvPr id="7" name="object 7"/>
          <p:cNvSpPr txBox="1"/>
          <p:nvPr/>
        </p:nvSpPr>
        <p:spPr>
          <a:xfrm>
            <a:off x="693158" y="3017272"/>
            <a:ext cx="1624330" cy="193040"/>
          </a:xfrm>
          <a:prstGeom prst="rect">
            <a:avLst/>
          </a:prstGeom>
        </p:spPr>
        <p:txBody>
          <a:bodyPr wrap="square" lIns="0" tIns="12065" rIns="0" bIns="0" rtlCol="0" vert="horz">
            <a:spAutoFit/>
          </a:bodyPr>
          <a:lstStyle/>
          <a:p>
            <a:pPr marL="12700">
              <a:lnSpc>
                <a:spcPct val="100000"/>
              </a:lnSpc>
              <a:spcBef>
                <a:spcPts val="95"/>
              </a:spcBef>
            </a:pPr>
            <a:r>
              <a:rPr dirty="0" sz="1100">
                <a:latin typeface="Courier New"/>
                <a:cs typeface="Courier New"/>
              </a:rPr>
              <a:t>SELECT </a:t>
            </a:r>
            <a:r>
              <a:rPr dirty="0" sz="1100" spc="-5">
                <a:latin typeface="Courier New"/>
                <a:cs typeface="Courier New"/>
              </a:rPr>
              <a:t>* FROM</a:t>
            </a:r>
            <a:r>
              <a:rPr dirty="0" sz="1100" spc="-50">
                <a:latin typeface="Courier New"/>
                <a:cs typeface="Courier New"/>
              </a:rPr>
              <a:t> </a:t>
            </a:r>
            <a:r>
              <a:rPr dirty="0" sz="1100">
                <a:latin typeface="Courier New"/>
                <a:cs typeface="Courier New"/>
              </a:rPr>
              <a:t>jobs;</a:t>
            </a:r>
            <a:endParaRPr sz="1100">
              <a:latin typeface="Courier New"/>
              <a:cs typeface="Courier New"/>
            </a:endParaRPr>
          </a:p>
        </p:txBody>
      </p:sp>
      <p:grpSp>
        <p:nvGrpSpPr>
          <p:cNvPr id="8" name="object 8"/>
          <p:cNvGrpSpPr/>
          <p:nvPr/>
        </p:nvGrpSpPr>
        <p:grpSpPr>
          <a:xfrm>
            <a:off x="746251" y="1351280"/>
            <a:ext cx="4373245" cy="1412240"/>
            <a:chOff x="746251" y="1351280"/>
            <a:chExt cx="4373245" cy="1412240"/>
          </a:xfrm>
        </p:grpSpPr>
        <p:sp>
          <p:nvSpPr>
            <p:cNvPr id="9" name="object 9"/>
            <p:cNvSpPr/>
            <p:nvPr/>
          </p:nvSpPr>
          <p:spPr>
            <a:xfrm>
              <a:off x="755395" y="1360424"/>
              <a:ext cx="4354830" cy="1393698"/>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750823" y="1355852"/>
              <a:ext cx="4364355" cy="1403350"/>
            </a:xfrm>
            <a:custGeom>
              <a:avLst/>
              <a:gdLst/>
              <a:ahLst/>
              <a:cxnLst/>
              <a:rect l="l" t="t" r="r" b="b"/>
              <a:pathLst>
                <a:path w="4364355" h="1403350">
                  <a:moveTo>
                    <a:pt x="4363974" y="0"/>
                  </a:moveTo>
                  <a:lnTo>
                    <a:pt x="0" y="0"/>
                  </a:lnTo>
                  <a:lnTo>
                    <a:pt x="0" y="1402842"/>
                  </a:lnTo>
                  <a:lnTo>
                    <a:pt x="4363974" y="1402842"/>
                  </a:lnTo>
                  <a:lnTo>
                    <a:pt x="4363974" y="0"/>
                  </a:lnTo>
                  <a:close/>
                </a:path>
              </a:pathLst>
            </a:custGeom>
            <a:ln w="9144">
              <a:solidFill>
                <a:srgbClr val="000000"/>
              </a:solidFill>
            </a:ln>
          </p:spPr>
          <p:txBody>
            <a:bodyPr wrap="square" lIns="0" tIns="0" rIns="0" bIns="0" rtlCol="0"/>
            <a:lstStyle/>
            <a:p/>
          </p:txBody>
        </p:sp>
      </p:grpSp>
      <p:sp>
        <p:nvSpPr>
          <p:cNvPr id="11" name="object 11"/>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7</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transition spd="slow">
    <p:dissolve/>
  </p:transition>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578866" y="611632"/>
            <a:ext cx="1738630" cy="627380"/>
          </a:xfrm>
          <a:prstGeom prst="rect">
            <a:avLst/>
          </a:prstGeom>
        </p:spPr>
        <p:txBody>
          <a:bodyPr wrap="square" lIns="0" tIns="12065" rIns="0" bIns="0" rtlCol="0" vert="horz">
            <a:spAutoFit/>
          </a:bodyPr>
          <a:lstStyle/>
          <a:p>
            <a:pPr marL="12700">
              <a:lnSpc>
                <a:spcPct val="100000"/>
              </a:lnSpc>
              <a:spcBef>
                <a:spcPts val="95"/>
              </a:spcBef>
            </a:pPr>
            <a:r>
              <a:rPr dirty="0" sz="1100" b="1">
                <a:latin typeface="Courier New"/>
                <a:cs typeface="Courier New"/>
              </a:rPr>
              <a:t>JOB_GRADES</a:t>
            </a:r>
            <a:r>
              <a:rPr dirty="0" sz="1100" spc="-365" b="1">
                <a:latin typeface="Courier New"/>
                <a:cs typeface="Courier New"/>
              </a:rPr>
              <a:t> </a:t>
            </a:r>
            <a:r>
              <a:rPr dirty="0" sz="1100" spc="-5" b="1">
                <a:latin typeface="Arial"/>
                <a:cs typeface="Arial"/>
              </a:rPr>
              <a:t>Table</a:t>
            </a:r>
            <a:endParaRPr sz="1100">
              <a:latin typeface="Arial"/>
              <a:cs typeface="Arial"/>
            </a:endParaRPr>
          </a:p>
          <a:p>
            <a:pPr>
              <a:lnSpc>
                <a:spcPct val="100000"/>
              </a:lnSpc>
            </a:pPr>
            <a:endParaRPr sz="1200">
              <a:latin typeface="Arial"/>
              <a:cs typeface="Arial"/>
            </a:endParaRPr>
          </a:p>
          <a:p>
            <a:pPr marL="127000">
              <a:lnSpc>
                <a:spcPct val="100000"/>
              </a:lnSpc>
              <a:spcBef>
                <a:spcPts val="720"/>
              </a:spcBef>
            </a:pPr>
            <a:r>
              <a:rPr dirty="0" sz="1100" spc="-5">
                <a:latin typeface="Courier New"/>
                <a:cs typeface="Courier New"/>
              </a:rPr>
              <a:t>DESCRIBE</a:t>
            </a:r>
            <a:r>
              <a:rPr dirty="0" sz="1100" spc="-35">
                <a:latin typeface="Courier New"/>
                <a:cs typeface="Courier New"/>
              </a:rPr>
              <a:t> </a:t>
            </a:r>
            <a:r>
              <a:rPr dirty="0" sz="1100">
                <a:latin typeface="Courier New"/>
                <a:cs typeface="Courier New"/>
              </a:rPr>
              <a:t>job_grades</a:t>
            </a:r>
            <a:endParaRPr sz="1100">
              <a:latin typeface="Courier New"/>
              <a:cs typeface="Courier New"/>
            </a:endParaRPr>
          </a:p>
        </p:txBody>
      </p:sp>
      <p:sp>
        <p:nvSpPr>
          <p:cNvPr id="4" name="object 4"/>
          <p:cNvSpPr txBox="1"/>
          <p:nvPr/>
        </p:nvSpPr>
        <p:spPr>
          <a:xfrm>
            <a:off x="693164" y="2579119"/>
            <a:ext cx="2129155" cy="193040"/>
          </a:xfrm>
          <a:prstGeom prst="rect">
            <a:avLst/>
          </a:prstGeom>
        </p:spPr>
        <p:txBody>
          <a:bodyPr wrap="square" lIns="0" tIns="12065" rIns="0" bIns="0" rtlCol="0" vert="horz">
            <a:spAutoFit/>
          </a:bodyPr>
          <a:lstStyle/>
          <a:p>
            <a:pPr marL="12700">
              <a:lnSpc>
                <a:spcPct val="100000"/>
              </a:lnSpc>
              <a:spcBef>
                <a:spcPts val="95"/>
              </a:spcBef>
            </a:pPr>
            <a:r>
              <a:rPr dirty="0" sz="1100">
                <a:latin typeface="Courier New"/>
                <a:cs typeface="Courier New"/>
              </a:rPr>
              <a:t>SELECT </a:t>
            </a:r>
            <a:r>
              <a:rPr dirty="0" sz="1100" spc="-5">
                <a:latin typeface="Courier New"/>
                <a:cs typeface="Courier New"/>
              </a:rPr>
              <a:t>* FROM</a:t>
            </a:r>
            <a:r>
              <a:rPr dirty="0" sz="1100" spc="-45">
                <a:latin typeface="Courier New"/>
                <a:cs typeface="Courier New"/>
              </a:rPr>
              <a:t> </a:t>
            </a:r>
            <a:r>
              <a:rPr dirty="0" sz="1100">
                <a:latin typeface="Courier New"/>
                <a:cs typeface="Courier New"/>
              </a:rPr>
              <a:t>job_grades;</a:t>
            </a:r>
            <a:endParaRPr sz="1100">
              <a:latin typeface="Courier New"/>
              <a:cs typeface="Courier New"/>
            </a:endParaRPr>
          </a:p>
        </p:txBody>
      </p:sp>
      <p:grpSp>
        <p:nvGrpSpPr>
          <p:cNvPr id="5" name="object 5"/>
          <p:cNvGrpSpPr/>
          <p:nvPr/>
        </p:nvGrpSpPr>
        <p:grpSpPr>
          <a:xfrm>
            <a:off x="725677" y="1263650"/>
            <a:ext cx="4212590" cy="1229995"/>
            <a:chOff x="725677" y="1263650"/>
            <a:chExt cx="4212590" cy="1229995"/>
          </a:xfrm>
        </p:grpSpPr>
        <p:sp>
          <p:nvSpPr>
            <p:cNvPr id="6" name="object 6"/>
            <p:cNvSpPr/>
            <p:nvPr/>
          </p:nvSpPr>
          <p:spPr>
            <a:xfrm>
              <a:off x="734821" y="1272794"/>
              <a:ext cx="4194048" cy="1211579"/>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730249" y="1268222"/>
              <a:ext cx="4203700" cy="1221105"/>
            </a:xfrm>
            <a:custGeom>
              <a:avLst/>
              <a:gdLst/>
              <a:ahLst/>
              <a:cxnLst/>
              <a:rect l="l" t="t" r="r" b="b"/>
              <a:pathLst>
                <a:path w="4203700" h="1221105">
                  <a:moveTo>
                    <a:pt x="4203192" y="0"/>
                  </a:moveTo>
                  <a:lnTo>
                    <a:pt x="0" y="0"/>
                  </a:lnTo>
                  <a:lnTo>
                    <a:pt x="0" y="1220724"/>
                  </a:lnTo>
                  <a:lnTo>
                    <a:pt x="4203192" y="1220724"/>
                  </a:lnTo>
                  <a:lnTo>
                    <a:pt x="4203192" y="0"/>
                  </a:lnTo>
                  <a:close/>
                </a:path>
              </a:pathLst>
            </a:custGeom>
            <a:ln w="9144">
              <a:solidFill>
                <a:srgbClr val="000000"/>
              </a:solidFill>
            </a:ln>
          </p:spPr>
          <p:txBody>
            <a:bodyPr wrap="square" lIns="0" tIns="0" rIns="0" bIns="0" rtlCol="0"/>
            <a:lstStyle/>
            <a:p/>
          </p:txBody>
        </p:sp>
      </p:grpSp>
      <p:grpSp>
        <p:nvGrpSpPr>
          <p:cNvPr id="8" name="object 8"/>
          <p:cNvGrpSpPr/>
          <p:nvPr/>
        </p:nvGrpSpPr>
        <p:grpSpPr>
          <a:xfrm>
            <a:off x="733298" y="2827273"/>
            <a:ext cx="3916045" cy="1607820"/>
            <a:chOff x="733298" y="2827273"/>
            <a:chExt cx="3916045" cy="1607820"/>
          </a:xfrm>
        </p:grpSpPr>
        <p:sp>
          <p:nvSpPr>
            <p:cNvPr id="9" name="object 9"/>
            <p:cNvSpPr/>
            <p:nvPr/>
          </p:nvSpPr>
          <p:spPr>
            <a:xfrm>
              <a:off x="742442" y="2836417"/>
              <a:ext cx="3897629" cy="1589531"/>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737870" y="2831845"/>
              <a:ext cx="3907154" cy="1598930"/>
            </a:xfrm>
            <a:custGeom>
              <a:avLst/>
              <a:gdLst/>
              <a:ahLst/>
              <a:cxnLst/>
              <a:rect l="l" t="t" r="r" b="b"/>
              <a:pathLst>
                <a:path w="3907154" h="1598929">
                  <a:moveTo>
                    <a:pt x="3906774" y="0"/>
                  </a:moveTo>
                  <a:lnTo>
                    <a:pt x="0" y="0"/>
                  </a:lnTo>
                  <a:lnTo>
                    <a:pt x="0" y="1598676"/>
                  </a:lnTo>
                  <a:lnTo>
                    <a:pt x="3906774" y="1598676"/>
                  </a:lnTo>
                  <a:lnTo>
                    <a:pt x="3906774" y="0"/>
                  </a:lnTo>
                  <a:close/>
                </a:path>
              </a:pathLst>
            </a:custGeom>
            <a:ln w="9144">
              <a:solidFill>
                <a:srgbClr val="000000"/>
              </a:solidFill>
            </a:ln>
          </p:spPr>
          <p:txBody>
            <a:bodyPr wrap="square" lIns="0" tIns="0" rIns="0" bIns="0" rtlCol="0"/>
            <a:lstStyle/>
            <a:p/>
          </p:txBody>
        </p:sp>
      </p:grpSp>
      <p:sp>
        <p:nvSpPr>
          <p:cNvPr id="11" name="object 11"/>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8</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transition spd="slow">
    <p:dissolve/>
  </p:transition>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6826" y="3292855"/>
            <a:ext cx="6007735" cy="2533015"/>
            <a:chOff x="766826" y="3292855"/>
            <a:chExt cx="6007735" cy="2533015"/>
          </a:xfrm>
        </p:grpSpPr>
        <p:sp>
          <p:nvSpPr>
            <p:cNvPr id="3" name="object 3"/>
            <p:cNvSpPr/>
            <p:nvPr/>
          </p:nvSpPr>
          <p:spPr>
            <a:xfrm>
              <a:off x="3657092" y="4800091"/>
              <a:ext cx="128023" cy="127253"/>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775970" y="3301999"/>
              <a:ext cx="5989320" cy="2514600"/>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771398" y="3297427"/>
              <a:ext cx="5998845" cy="2524125"/>
            </a:xfrm>
            <a:custGeom>
              <a:avLst/>
              <a:gdLst/>
              <a:ahLst/>
              <a:cxnLst/>
              <a:rect l="l" t="t" r="r" b="b"/>
              <a:pathLst>
                <a:path w="5998845" h="2524125">
                  <a:moveTo>
                    <a:pt x="5998464" y="0"/>
                  </a:moveTo>
                  <a:lnTo>
                    <a:pt x="0" y="0"/>
                  </a:lnTo>
                  <a:lnTo>
                    <a:pt x="0" y="2523744"/>
                  </a:lnTo>
                  <a:lnTo>
                    <a:pt x="5998464" y="2523744"/>
                  </a:lnTo>
                  <a:lnTo>
                    <a:pt x="5998464" y="0"/>
                  </a:lnTo>
                  <a:close/>
                </a:path>
              </a:pathLst>
            </a:custGeom>
            <a:ln w="9144">
              <a:solidFill>
                <a:srgbClr val="000000"/>
              </a:solidFill>
            </a:ln>
          </p:spPr>
          <p:txBody>
            <a:bodyPr wrap="square" lIns="0" tIns="0" rIns="0" bIns="0" rtlCol="0"/>
            <a:lstStyle/>
            <a:p/>
          </p:txBody>
        </p:sp>
      </p:grpSp>
      <p:sp>
        <p:nvSpPr>
          <p:cNvPr id="6" name="object 6"/>
          <p:cNvSpPr txBox="1"/>
          <p:nvPr/>
        </p:nvSpPr>
        <p:spPr>
          <a:xfrm>
            <a:off x="578866" y="598677"/>
            <a:ext cx="1822450" cy="622935"/>
          </a:xfrm>
          <a:prstGeom prst="rect">
            <a:avLst/>
          </a:prstGeom>
        </p:spPr>
        <p:txBody>
          <a:bodyPr wrap="square" lIns="0" tIns="12065" rIns="0" bIns="0" rtlCol="0" vert="horz">
            <a:spAutoFit/>
          </a:bodyPr>
          <a:lstStyle/>
          <a:p>
            <a:pPr marL="12700">
              <a:lnSpc>
                <a:spcPct val="100000"/>
              </a:lnSpc>
              <a:spcBef>
                <a:spcPts val="95"/>
              </a:spcBef>
            </a:pPr>
            <a:r>
              <a:rPr dirty="0" sz="1100" b="1">
                <a:latin typeface="Courier New"/>
                <a:cs typeface="Courier New"/>
              </a:rPr>
              <a:t>JOB_HISTORY</a:t>
            </a:r>
            <a:r>
              <a:rPr dirty="0" sz="1100" spc="-365" b="1">
                <a:latin typeface="Courier New"/>
                <a:cs typeface="Courier New"/>
              </a:rPr>
              <a:t> </a:t>
            </a:r>
            <a:r>
              <a:rPr dirty="0" sz="1100" spc="-5" b="1">
                <a:latin typeface="Arial"/>
                <a:cs typeface="Arial"/>
              </a:rPr>
              <a:t>Table</a:t>
            </a:r>
            <a:endParaRPr sz="1100">
              <a:latin typeface="Arial"/>
              <a:cs typeface="Arial"/>
            </a:endParaRPr>
          </a:p>
          <a:p>
            <a:pPr>
              <a:lnSpc>
                <a:spcPct val="100000"/>
              </a:lnSpc>
              <a:spcBef>
                <a:spcPts val="50"/>
              </a:spcBef>
            </a:pPr>
            <a:endParaRPr sz="1750">
              <a:latin typeface="Arial"/>
              <a:cs typeface="Arial"/>
            </a:endParaRPr>
          </a:p>
          <a:p>
            <a:pPr marL="127000">
              <a:lnSpc>
                <a:spcPct val="100000"/>
              </a:lnSpc>
              <a:spcBef>
                <a:spcPts val="5"/>
              </a:spcBef>
            </a:pPr>
            <a:r>
              <a:rPr dirty="0" sz="1100" spc="-5">
                <a:latin typeface="Courier New"/>
                <a:cs typeface="Courier New"/>
              </a:rPr>
              <a:t>DESCRIBE</a:t>
            </a:r>
            <a:r>
              <a:rPr dirty="0" sz="1100" spc="-40">
                <a:latin typeface="Courier New"/>
                <a:cs typeface="Courier New"/>
              </a:rPr>
              <a:t> </a:t>
            </a:r>
            <a:r>
              <a:rPr dirty="0" sz="1100">
                <a:latin typeface="Courier New"/>
                <a:cs typeface="Courier New"/>
              </a:rPr>
              <a:t>job_history</a:t>
            </a:r>
            <a:endParaRPr sz="1100">
              <a:latin typeface="Courier New"/>
              <a:cs typeface="Courier New"/>
            </a:endParaRPr>
          </a:p>
        </p:txBody>
      </p:sp>
      <p:sp>
        <p:nvSpPr>
          <p:cNvPr id="7" name="object 7"/>
          <p:cNvSpPr txBox="1"/>
          <p:nvPr/>
        </p:nvSpPr>
        <p:spPr>
          <a:xfrm>
            <a:off x="693168" y="2999743"/>
            <a:ext cx="2212975" cy="193040"/>
          </a:xfrm>
          <a:prstGeom prst="rect">
            <a:avLst/>
          </a:prstGeom>
        </p:spPr>
        <p:txBody>
          <a:bodyPr wrap="square" lIns="0" tIns="12065" rIns="0" bIns="0" rtlCol="0" vert="horz">
            <a:spAutoFit/>
          </a:bodyPr>
          <a:lstStyle/>
          <a:p>
            <a:pPr marL="12700">
              <a:lnSpc>
                <a:spcPct val="100000"/>
              </a:lnSpc>
              <a:spcBef>
                <a:spcPts val="95"/>
              </a:spcBef>
            </a:pPr>
            <a:r>
              <a:rPr dirty="0" sz="1100">
                <a:latin typeface="Courier New"/>
                <a:cs typeface="Courier New"/>
              </a:rPr>
              <a:t>SELECT </a:t>
            </a:r>
            <a:r>
              <a:rPr dirty="0" sz="1100" spc="-5">
                <a:latin typeface="Courier New"/>
                <a:cs typeface="Courier New"/>
              </a:rPr>
              <a:t>* FROM</a:t>
            </a:r>
            <a:r>
              <a:rPr dirty="0" sz="1100" spc="-50">
                <a:latin typeface="Courier New"/>
                <a:cs typeface="Courier New"/>
              </a:rPr>
              <a:t> </a:t>
            </a:r>
            <a:r>
              <a:rPr dirty="0" sz="1100">
                <a:latin typeface="Courier New"/>
                <a:cs typeface="Courier New"/>
              </a:rPr>
              <a:t>job_history;</a:t>
            </a:r>
            <a:endParaRPr sz="1100">
              <a:latin typeface="Courier New"/>
              <a:cs typeface="Courier New"/>
            </a:endParaRPr>
          </a:p>
        </p:txBody>
      </p:sp>
      <p:grpSp>
        <p:nvGrpSpPr>
          <p:cNvPr id="8" name="object 8"/>
          <p:cNvGrpSpPr/>
          <p:nvPr/>
        </p:nvGrpSpPr>
        <p:grpSpPr>
          <a:xfrm>
            <a:off x="771398" y="1278127"/>
            <a:ext cx="4373245" cy="1583690"/>
            <a:chOff x="771398" y="1278127"/>
            <a:chExt cx="4373245" cy="1583690"/>
          </a:xfrm>
        </p:grpSpPr>
        <p:sp>
          <p:nvSpPr>
            <p:cNvPr id="9" name="object 9"/>
            <p:cNvSpPr/>
            <p:nvPr/>
          </p:nvSpPr>
          <p:spPr>
            <a:xfrm>
              <a:off x="780542" y="1287271"/>
              <a:ext cx="4354830" cy="1565148"/>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775970" y="1282699"/>
              <a:ext cx="4364355" cy="1574800"/>
            </a:xfrm>
            <a:custGeom>
              <a:avLst/>
              <a:gdLst/>
              <a:ahLst/>
              <a:cxnLst/>
              <a:rect l="l" t="t" r="r" b="b"/>
              <a:pathLst>
                <a:path w="4364355" h="1574800">
                  <a:moveTo>
                    <a:pt x="4363974" y="0"/>
                  </a:moveTo>
                  <a:lnTo>
                    <a:pt x="0" y="0"/>
                  </a:lnTo>
                  <a:lnTo>
                    <a:pt x="0" y="1574292"/>
                  </a:lnTo>
                  <a:lnTo>
                    <a:pt x="4363974" y="1574292"/>
                  </a:lnTo>
                  <a:lnTo>
                    <a:pt x="4363974" y="0"/>
                  </a:lnTo>
                  <a:close/>
                </a:path>
              </a:pathLst>
            </a:custGeom>
            <a:ln w="9143">
              <a:solidFill>
                <a:srgbClr val="000000"/>
              </a:solidFill>
            </a:ln>
          </p:spPr>
          <p:txBody>
            <a:bodyPr wrap="square" lIns="0" tIns="0" rIns="0" bIns="0" rtlCol="0"/>
            <a:lstStyle/>
            <a:p/>
          </p:txBody>
        </p:sp>
      </p:grpSp>
      <p:sp>
        <p:nvSpPr>
          <p:cNvPr id="11" name="object 11"/>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9</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transition spd="slow">
    <p:dissolve/>
  </p:transition>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578866" y="611632"/>
            <a:ext cx="1654175" cy="627380"/>
          </a:xfrm>
          <a:prstGeom prst="rect">
            <a:avLst/>
          </a:prstGeom>
        </p:spPr>
        <p:txBody>
          <a:bodyPr wrap="square" lIns="0" tIns="12065" rIns="0" bIns="0" rtlCol="0" vert="horz">
            <a:spAutoFit/>
          </a:bodyPr>
          <a:lstStyle/>
          <a:p>
            <a:pPr marL="12700">
              <a:lnSpc>
                <a:spcPct val="100000"/>
              </a:lnSpc>
              <a:spcBef>
                <a:spcPts val="95"/>
              </a:spcBef>
            </a:pPr>
            <a:r>
              <a:rPr dirty="0" sz="1100" b="1">
                <a:latin typeface="Courier New"/>
                <a:cs typeface="Courier New"/>
              </a:rPr>
              <a:t>LOCATIONS</a:t>
            </a:r>
            <a:r>
              <a:rPr dirty="0" sz="1100" spc="-360" b="1">
                <a:latin typeface="Courier New"/>
                <a:cs typeface="Courier New"/>
              </a:rPr>
              <a:t> </a:t>
            </a:r>
            <a:r>
              <a:rPr dirty="0" sz="1100" spc="-5" b="1">
                <a:latin typeface="Arial"/>
                <a:cs typeface="Arial"/>
              </a:rPr>
              <a:t>Table</a:t>
            </a:r>
            <a:endParaRPr sz="1100">
              <a:latin typeface="Arial"/>
              <a:cs typeface="Arial"/>
            </a:endParaRPr>
          </a:p>
          <a:p>
            <a:pPr>
              <a:lnSpc>
                <a:spcPct val="100000"/>
              </a:lnSpc>
            </a:pPr>
            <a:endParaRPr sz="1200">
              <a:latin typeface="Arial"/>
              <a:cs typeface="Arial"/>
            </a:endParaRPr>
          </a:p>
          <a:p>
            <a:pPr marL="127000">
              <a:lnSpc>
                <a:spcPct val="100000"/>
              </a:lnSpc>
              <a:spcBef>
                <a:spcPts val="720"/>
              </a:spcBef>
            </a:pPr>
            <a:r>
              <a:rPr dirty="0" sz="1100" spc="-5">
                <a:latin typeface="Courier New"/>
                <a:cs typeface="Courier New"/>
              </a:rPr>
              <a:t>DESCRIBE</a:t>
            </a:r>
            <a:r>
              <a:rPr dirty="0" sz="1100" spc="-40">
                <a:latin typeface="Courier New"/>
                <a:cs typeface="Courier New"/>
              </a:rPr>
              <a:t> </a:t>
            </a:r>
            <a:r>
              <a:rPr dirty="0" sz="1100">
                <a:latin typeface="Courier New"/>
                <a:cs typeface="Courier New"/>
              </a:rPr>
              <a:t>locations</a:t>
            </a:r>
            <a:endParaRPr sz="1100">
              <a:latin typeface="Courier New"/>
              <a:cs typeface="Courier New"/>
            </a:endParaRPr>
          </a:p>
        </p:txBody>
      </p:sp>
      <p:sp>
        <p:nvSpPr>
          <p:cNvPr id="4" name="object 4"/>
          <p:cNvSpPr txBox="1"/>
          <p:nvPr/>
        </p:nvSpPr>
        <p:spPr>
          <a:xfrm>
            <a:off x="693169" y="3236732"/>
            <a:ext cx="2044700" cy="193040"/>
          </a:xfrm>
          <a:prstGeom prst="rect">
            <a:avLst/>
          </a:prstGeom>
        </p:spPr>
        <p:txBody>
          <a:bodyPr wrap="square" lIns="0" tIns="12065" rIns="0" bIns="0" rtlCol="0" vert="horz">
            <a:spAutoFit/>
          </a:bodyPr>
          <a:lstStyle/>
          <a:p>
            <a:pPr marL="12700">
              <a:lnSpc>
                <a:spcPct val="100000"/>
              </a:lnSpc>
              <a:spcBef>
                <a:spcPts val="95"/>
              </a:spcBef>
            </a:pPr>
            <a:r>
              <a:rPr dirty="0" sz="1100">
                <a:latin typeface="Courier New"/>
                <a:cs typeface="Courier New"/>
              </a:rPr>
              <a:t>SELECT </a:t>
            </a:r>
            <a:r>
              <a:rPr dirty="0" sz="1100" spc="-5">
                <a:latin typeface="Courier New"/>
                <a:cs typeface="Courier New"/>
              </a:rPr>
              <a:t>* FROM</a:t>
            </a:r>
            <a:r>
              <a:rPr dirty="0" sz="1100" spc="-45">
                <a:latin typeface="Courier New"/>
                <a:cs typeface="Courier New"/>
              </a:rPr>
              <a:t> </a:t>
            </a:r>
            <a:r>
              <a:rPr dirty="0" sz="1100">
                <a:latin typeface="Courier New"/>
                <a:cs typeface="Courier New"/>
              </a:rPr>
              <a:t>locations;</a:t>
            </a:r>
            <a:endParaRPr sz="1100">
              <a:latin typeface="Courier New"/>
              <a:cs typeface="Courier New"/>
            </a:endParaRPr>
          </a:p>
        </p:txBody>
      </p:sp>
      <p:grpSp>
        <p:nvGrpSpPr>
          <p:cNvPr id="5" name="object 5"/>
          <p:cNvGrpSpPr/>
          <p:nvPr/>
        </p:nvGrpSpPr>
        <p:grpSpPr>
          <a:xfrm>
            <a:off x="720344" y="1300225"/>
            <a:ext cx="4373245" cy="1767839"/>
            <a:chOff x="720344" y="1300225"/>
            <a:chExt cx="4373245" cy="1767839"/>
          </a:xfrm>
        </p:grpSpPr>
        <p:sp>
          <p:nvSpPr>
            <p:cNvPr id="6" name="object 6"/>
            <p:cNvSpPr/>
            <p:nvPr/>
          </p:nvSpPr>
          <p:spPr>
            <a:xfrm>
              <a:off x="730250" y="1309369"/>
              <a:ext cx="4354068" cy="1749552"/>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724916" y="1304797"/>
              <a:ext cx="4364355" cy="1758950"/>
            </a:xfrm>
            <a:custGeom>
              <a:avLst/>
              <a:gdLst/>
              <a:ahLst/>
              <a:cxnLst/>
              <a:rect l="l" t="t" r="r" b="b"/>
              <a:pathLst>
                <a:path w="4364355" h="1758950">
                  <a:moveTo>
                    <a:pt x="4363974" y="0"/>
                  </a:moveTo>
                  <a:lnTo>
                    <a:pt x="0" y="0"/>
                  </a:lnTo>
                  <a:lnTo>
                    <a:pt x="0" y="1758696"/>
                  </a:lnTo>
                  <a:lnTo>
                    <a:pt x="4363974" y="1758696"/>
                  </a:lnTo>
                  <a:lnTo>
                    <a:pt x="4363974" y="0"/>
                  </a:lnTo>
                  <a:close/>
                </a:path>
              </a:pathLst>
            </a:custGeom>
            <a:ln w="9144">
              <a:solidFill>
                <a:srgbClr val="000000"/>
              </a:solidFill>
            </a:ln>
          </p:spPr>
          <p:txBody>
            <a:bodyPr wrap="square" lIns="0" tIns="0" rIns="0" bIns="0" rtlCol="0"/>
            <a:lstStyle/>
            <a:p/>
          </p:txBody>
        </p:sp>
      </p:grpSp>
      <p:grpSp>
        <p:nvGrpSpPr>
          <p:cNvPr id="8" name="object 8"/>
          <p:cNvGrpSpPr/>
          <p:nvPr/>
        </p:nvGrpSpPr>
        <p:grpSpPr>
          <a:xfrm>
            <a:off x="614426" y="3508502"/>
            <a:ext cx="6444615" cy="994410"/>
            <a:chOff x="614426" y="3508502"/>
            <a:chExt cx="6444615" cy="994410"/>
          </a:xfrm>
        </p:grpSpPr>
        <p:sp>
          <p:nvSpPr>
            <p:cNvPr id="9" name="object 9"/>
            <p:cNvSpPr/>
            <p:nvPr/>
          </p:nvSpPr>
          <p:spPr>
            <a:xfrm>
              <a:off x="623570" y="3517646"/>
              <a:ext cx="6425946" cy="976122"/>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618998" y="3513074"/>
              <a:ext cx="6435090" cy="985519"/>
            </a:xfrm>
            <a:custGeom>
              <a:avLst/>
              <a:gdLst/>
              <a:ahLst/>
              <a:cxnLst/>
              <a:rect l="l" t="t" r="r" b="b"/>
              <a:pathLst>
                <a:path w="6435090" h="985520">
                  <a:moveTo>
                    <a:pt x="6435090" y="0"/>
                  </a:moveTo>
                  <a:lnTo>
                    <a:pt x="0" y="0"/>
                  </a:lnTo>
                  <a:lnTo>
                    <a:pt x="0" y="985265"/>
                  </a:lnTo>
                  <a:lnTo>
                    <a:pt x="6435090" y="985265"/>
                  </a:lnTo>
                  <a:lnTo>
                    <a:pt x="6435090" y="0"/>
                  </a:lnTo>
                  <a:close/>
                </a:path>
              </a:pathLst>
            </a:custGeom>
            <a:ln w="9144">
              <a:solidFill>
                <a:srgbClr val="000000"/>
              </a:solidFill>
            </a:ln>
          </p:spPr>
          <p:txBody>
            <a:bodyPr wrap="square" lIns="0" tIns="0" rIns="0" bIns="0" rtlCol="0"/>
            <a:lstStyle/>
            <a:p/>
          </p:txBody>
        </p:sp>
      </p:grpSp>
      <p:sp>
        <p:nvSpPr>
          <p:cNvPr id="11" name="object 11"/>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p:nvPr/>
        </p:nvSpPr>
        <p:spPr>
          <a:xfrm>
            <a:off x="584200" y="9039605"/>
            <a:ext cx="6168390" cy="703580"/>
          </a:xfrm>
          <a:prstGeom prst="rect">
            <a:avLst/>
          </a:prstGeom>
        </p:spPr>
        <p:txBody>
          <a:bodyPr wrap="square" lIns="0" tIns="0" rIns="0" bIns="0" rtlCol="0" vert="horz">
            <a:spAutoFit/>
          </a:bodyPr>
          <a:lstStyle/>
          <a:p>
            <a:pPr algn="ctr" marR="275590">
              <a:lnSpc>
                <a:spcPts val="1315"/>
              </a:lnSpc>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 I B -</a:t>
            </a:r>
            <a:r>
              <a:rPr dirty="0" sz="1100" spc="5" b="1">
                <a:latin typeface="Arial"/>
                <a:cs typeface="Arial"/>
              </a:rPr>
              <a:t> </a:t>
            </a:r>
            <a:r>
              <a:rPr dirty="0" sz="1100" spc="-5" b="1">
                <a:latin typeface="Arial"/>
                <a:cs typeface="Arial"/>
              </a:rPr>
              <a:t>10</a:t>
            </a:r>
            <a:endParaRPr sz="1100">
              <a:latin typeface="Arial"/>
              <a:cs typeface="Arial"/>
            </a:endParaRPr>
          </a:p>
          <a:p>
            <a:pPr marL="12700" marR="5080">
              <a:lnSpc>
                <a:spcPct val="104200"/>
              </a:lnSpc>
              <a:spcBef>
                <a:spcPts val="106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transition spd="slow">
    <p:dissolve/>
  </p:transition>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578866" y="611632"/>
            <a:ext cx="1485900" cy="627380"/>
          </a:xfrm>
          <a:prstGeom prst="rect">
            <a:avLst/>
          </a:prstGeom>
        </p:spPr>
        <p:txBody>
          <a:bodyPr wrap="square" lIns="0" tIns="12065" rIns="0" bIns="0" rtlCol="0" vert="horz">
            <a:spAutoFit/>
          </a:bodyPr>
          <a:lstStyle/>
          <a:p>
            <a:pPr marL="12700">
              <a:lnSpc>
                <a:spcPct val="100000"/>
              </a:lnSpc>
              <a:spcBef>
                <a:spcPts val="95"/>
              </a:spcBef>
            </a:pPr>
            <a:r>
              <a:rPr dirty="0" sz="1100" b="1">
                <a:latin typeface="Courier New"/>
                <a:cs typeface="Courier New"/>
              </a:rPr>
              <a:t>REGIONS</a:t>
            </a:r>
            <a:r>
              <a:rPr dirty="0" sz="1100" spc="-365" b="1">
                <a:latin typeface="Courier New"/>
                <a:cs typeface="Courier New"/>
              </a:rPr>
              <a:t> </a:t>
            </a:r>
            <a:r>
              <a:rPr dirty="0" sz="1100" spc="-5" b="1">
                <a:latin typeface="Arial"/>
                <a:cs typeface="Arial"/>
              </a:rPr>
              <a:t>Table</a:t>
            </a:r>
            <a:endParaRPr sz="1100">
              <a:latin typeface="Arial"/>
              <a:cs typeface="Arial"/>
            </a:endParaRPr>
          </a:p>
          <a:p>
            <a:pPr>
              <a:lnSpc>
                <a:spcPct val="100000"/>
              </a:lnSpc>
            </a:pPr>
            <a:endParaRPr sz="1200">
              <a:latin typeface="Arial"/>
              <a:cs typeface="Arial"/>
            </a:endParaRPr>
          </a:p>
          <a:p>
            <a:pPr marL="127000">
              <a:lnSpc>
                <a:spcPct val="100000"/>
              </a:lnSpc>
              <a:spcBef>
                <a:spcPts val="720"/>
              </a:spcBef>
            </a:pPr>
            <a:r>
              <a:rPr dirty="0" sz="1100" spc="-5">
                <a:latin typeface="Courier New"/>
                <a:cs typeface="Courier New"/>
              </a:rPr>
              <a:t>DESCRIBE</a:t>
            </a:r>
            <a:r>
              <a:rPr dirty="0" sz="1100" spc="-45">
                <a:latin typeface="Courier New"/>
                <a:cs typeface="Courier New"/>
              </a:rPr>
              <a:t> </a:t>
            </a:r>
            <a:r>
              <a:rPr dirty="0" sz="1100">
                <a:latin typeface="Courier New"/>
                <a:cs typeface="Courier New"/>
              </a:rPr>
              <a:t>regions</a:t>
            </a:r>
            <a:endParaRPr sz="1100">
              <a:latin typeface="Courier New"/>
              <a:cs typeface="Courier New"/>
            </a:endParaRPr>
          </a:p>
        </p:txBody>
      </p:sp>
      <p:sp>
        <p:nvSpPr>
          <p:cNvPr id="4" name="object 4"/>
          <p:cNvSpPr txBox="1"/>
          <p:nvPr/>
        </p:nvSpPr>
        <p:spPr>
          <a:xfrm>
            <a:off x="693172" y="2579119"/>
            <a:ext cx="1876425" cy="193040"/>
          </a:xfrm>
          <a:prstGeom prst="rect">
            <a:avLst/>
          </a:prstGeom>
        </p:spPr>
        <p:txBody>
          <a:bodyPr wrap="square" lIns="0" tIns="12065" rIns="0" bIns="0" rtlCol="0" vert="horz">
            <a:spAutoFit/>
          </a:bodyPr>
          <a:lstStyle/>
          <a:p>
            <a:pPr marL="12700">
              <a:lnSpc>
                <a:spcPct val="100000"/>
              </a:lnSpc>
              <a:spcBef>
                <a:spcPts val="95"/>
              </a:spcBef>
            </a:pPr>
            <a:r>
              <a:rPr dirty="0" sz="1100">
                <a:latin typeface="Courier New"/>
                <a:cs typeface="Courier New"/>
              </a:rPr>
              <a:t>SELECT </a:t>
            </a:r>
            <a:r>
              <a:rPr dirty="0" sz="1100" spc="-5">
                <a:latin typeface="Courier New"/>
                <a:cs typeface="Courier New"/>
              </a:rPr>
              <a:t>* FROM</a:t>
            </a:r>
            <a:r>
              <a:rPr dirty="0" sz="1100" spc="-50">
                <a:latin typeface="Courier New"/>
                <a:cs typeface="Courier New"/>
              </a:rPr>
              <a:t> </a:t>
            </a:r>
            <a:r>
              <a:rPr dirty="0" sz="1100">
                <a:latin typeface="Courier New"/>
                <a:cs typeface="Courier New"/>
              </a:rPr>
              <a:t>regions;</a:t>
            </a:r>
            <a:endParaRPr sz="1100">
              <a:latin typeface="Courier New"/>
              <a:cs typeface="Courier New"/>
            </a:endParaRPr>
          </a:p>
        </p:txBody>
      </p:sp>
      <p:grpSp>
        <p:nvGrpSpPr>
          <p:cNvPr id="5" name="object 5"/>
          <p:cNvGrpSpPr/>
          <p:nvPr/>
        </p:nvGrpSpPr>
        <p:grpSpPr>
          <a:xfrm>
            <a:off x="734822" y="1323847"/>
            <a:ext cx="4293870" cy="1058545"/>
            <a:chOff x="734822" y="1323847"/>
            <a:chExt cx="4293870" cy="1058545"/>
          </a:xfrm>
        </p:grpSpPr>
        <p:sp>
          <p:nvSpPr>
            <p:cNvPr id="6" name="object 6"/>
            <p:cNvSpPr/>
            <p:nvPr/>
          </p:nvSpPr>
          <p:spPr>
            <a:xfrm>
              <a:off x="743966" y="1332991"/>
              <a:ext cx="4275582" cy="1040129"/>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739394" y="1328419"/>
              <a:ext cx="4284980" cy="1049655"/>
            </a:xfrm>
            <a:custGeom>
              <a:avLst/>
              <a:gdLst/>
              <a:ahLst/>
              <a:cxnLst/>
              <a:rect l="l" t="t" r="r" b="b"/>
              <a:pathLst>
                <a:path w="4284980" h="1049655">
                  <a:moveTo>
                    <a:pt x="4284726" y="0"/>
                  </a:moveTo>
                  <a:lnTo>
                    <a:pt x="0" y="0"/>
                  </a:lnTo>
                  <a:lnTo>
                    <a:pt x="0" y="1049274"/>
                  </a:lnTo>
                  <a:lnTo>
                    <a:pt x="4284726" y="1049274"/>
                  </a:lnTo>
                  <a:lnTo>
                    <a:pt x="4284726" y="0"/>
                  </a:lnTo>
                  <a:close/>
                </a:path>
              </a:pathLst>
            </a:custGeom>
            <a:ln w="9144">
              <a:solidFill>
                <a:srgbClr val="000000"/>
              </a:solidFill>
            </a:ln>
          </p:spPr>
          <p:txBody>
            <a:bodyPr wrap="square" lIns="0" tIns="0" rIns="0" bIns="0" rtlCol="0"/>
            <a:lstStyle/>
            <a:p/>
          </p:txBody>
        </p:sp>
      </p:grpSp>
      <p:grpSp>
        <p:nvGrpSpPr>
          <p:cNvPr id="8" name="object 8"/>
          <p:cNvGrpSpPr/>
          <p:nvPr/>
        </p:nvGrpSpPr>
        <p:grpSpPr>
          <a:xfrm>
            <a:off x="741680" y="2885948"/>
            <a:ext cx="2910205" cy="1161415"/>
            <a:chOff x="741680" y="2885948"/>
            <a:chExt cx="2910205" cy="1161415"/>
          </a:xfrm>
        </p:grpSpPr>
        <p:sp>
          <p:nvSpPr>
            <p:cNvPr id="9" name="object 9"/>
            <p:cNvSpPr/>
            <p:nvPr/>
          </p:nvSpPr>
          <p:spPr>
            <a:xfrm>
              <a:off x="750824" y="2895092"/>
              <a:ext cx="2892552" cy="1142999"/>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746252" y="2890520"/>
              <a:ext cx="2901315" cy="1152525"/>
            </a:xfrm>
            <a:custGeom>
              <a:avLst/>
              <a:gdLst/>
              <a:ahLst/>
              <a:cxnLst/>
              <a:rect l="l" t="t" r="r" b="b"/>
              <a:pathLst>
                <a:path w="2901315" h="1152525">
                  <a:moveTo>
                    <a:pt x="2900934" y="0"/>
                  </a:moveTo>
                  <a:lnTo>
                    <a:pt x="0" y="0"/>
                  </a:lnTo>
                  <a:lnTo>
                    <a:pt x="0" y="1152144"/>
                  </a:lnTo>
                  <a:lnTo>
                    <a:pt x="2900934" y="1152144"/>
                  </a:lnTo>
                  <a:lnTo>
                    <a:pt x="2900934" y="0"/>
                  </a:lnTo>
                  <a:close/>
                </a:path>
              </a:pathLst>
            </a:custGeom>
            <a:ln w="9144">
              <a:solidFill>
                <a:srgbClr val="000000"/>
              </a:solidFill>
            </a:ln>
          </p:spPr>
          <p:txBody>
            <a:bodyPr wrap="square" lIns="0" tIns="0" rIns="0" bIns="0" rtlCol="0"/>
            <a:lstStyle/>
            <a:p/>
          </p:txBody>
        </p:sp>
      </p:grpSp>
      <p:sp>
        <p:nvSpPr>
          <p:cNvPr id="11" name="object 11"/>
          <p:cNvSpPr txBox="1"/>
          <p:nvPr/>
        </p:nvSpPr>
        <p:spPr>
          <a:xfrm>
            <a:off x="1862835" y="9026396"/>
            <a:ext cx="2833370" cy="19304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Oracle Database 10</a:t>
            </a:r>
            <a:r>
              <a:rPr dirty="0" sz="1100" spc="-5" b="1" i="1">
                <a:latin typeface="Arial"/>
                <a:cs typeface="Arial"/>
              </a:rPr>
              <a:t>g</a:t>
            </a:r>
            <a:r>
              <a:rPr dirty="0" sz="1100" spc="-5" b="1">
                <a:latin typeface="Arial"/>
                <a:cs typeface="Arial"/>
              </a:rPr>
              <a:t>: SQL Fundamentals</a:t>
            </a:r>
            <a:r>
              <a:rPr dirty="0" sz="1100" spc="30" b="1">
                <a:latin typeface="Arial"/>
                <a:cs typeface="Arial"/>
              </a:rPr>
              <a:t> </a:t>
            </a:r>
            <a:r>
              <a:rPr dirty="0" sz="1100" spc="-5" b="1">
                <a:latin typeface="Arial"/>
                <a:cs typeface="Arial"/>
              </a:rPr>
              <a:t>I</a:t>
            </a:r>
            <a:endParaRPr sz="1100">
              <a:latin typeface="Arial"/>
              <a:cs typeface="Arial"/>
            </a:endParaRPr>
          </a:p>
        </p:txBody>
      </p:sp>
      <p:sp>
        <p:nvSpPr>
          <p:cNvPr id="14" name="object 14"/>
          <p:cNvSpPr txBox="1"/>
          <p:nvPr/>
        </p:nvSpPr>
        <p:spPr>
          <a:xfrm>
            <a:off x="584200" y="93275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4785240" y="9026396"/>
            <a:ext cx="405130" cy="19304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B -</a:t>
            </a:r>
            <a:r>
              <a:rPr dirty="0" sz="1100" spc="-80" b="1">
                <a:latin typeface="Arial"/>
                <a:cs typeface="Arial"/>
              </a:rPr>
              <a:t> </a:t>
            </a:r>
            <a:r>
              <a:rPr dirty="0" sz="1100" spc="-5" b="1">
                <a:latin typeface="Arial"/>
                <a:cs typeface="Arial"/>
              </a:rPr>
              <a:t>11</a:t>
            </a:r>
            <a:endParaRPr sz="1100">
              <a:latin typeface="Arial"/>
              <a:cs typeface="Arial"/>
            </a:endParaRPr>
          </a:p>
        </p:txBody>
      </p:sp>
      <p:sp>
        <p:nvSpPr>
          <p:cNvPr id="13" name="object 13"/>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transition spd="fast">
    <p:dissolve/>
  </p:transition>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57091" y="4800091"/>
            <a:ext cx="128023" cy="127253"/>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7088807" y="24456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4" name="object 4"/>
          <p:cNvSpPr txBox="1"/>
          <p:nvPr/>
        </p:nvSpPr>
        <p:spPr>
          <a:xfrm>
            <a:off x="584200" y="93275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50285" y="1943861"/>
            <a:ext cx="1580515" cy="1743075"/>
          </a:xfrm>
          <a:custGeom>
            <a:avLst/>
            <a:gdLst/>
            <a:ahLst/>
            <a:cxnLst/>
            <a:rect l="l" t="t" r="r" b="b"/>
            <a:pathLst>
              <a:path w="1580514" h="1743075">
                <a:moveTo>
                  <a:pt x="1580388" y="0"/>
                </a:moveTo>
                <a:lnTo>
                  <a:pt x="1532381" y="0"/>
                </a:lnTo>
                <a:lnTo>
                  <a:pt x="1526286" y="29718"/>
                </a:lnTo>
                <a:lnTo>
                  <a:pt x="1522476" y="42672"/>
                </a:lnTo>
                <a:lnTo>
                  <a:pt x="1501902" y="83820"/>
                </a:lnTo>
                <a:lnTo>
                  <a:pt x="1471422" y="109728"/>
                </a:lnTo>
                <a:lnTo>
                  <a:pt x="1436369" y="120396"/>
                </a:lnTo>
                <a:lnTo>
                  <a:pt x="1426464" y="120396"/>
                </a:lnTo>
                <a:lnTo>
                  <a:pt x="1375410" y="109728"/>
                </a:lnTo>
                <a:lnTo>
                  <a:pt x="1334262" y="96012"/>
                </a:lnTo>
                <a:lnTo>
                  <a:pt x="1282446" y="76200"/>
                </a:lnTo>
                <a:lnTo>
                  <a:pt x="1234439" y="58674"/>
                </a:lnTo>
                <a:lnTo>
                  <a:pt x="1186434" y="43434"/>
                </a:lnTo>
                <a:lnTo>
                  <a:pt x="1139189" y="29718"/>
                </a:lnTo>
                <a:lnTo>
                  <a:pt x="1091946" y="19050"/>
                </a:lnTo>
                <a:lnTo>
                  <a:pt x="1046226" y="10668"/>
                </a:lnTo>
                <a:lnTo>
                  <a:pt x="1000505" y="5334"/>
                </a:lnTo>
                <a:lnTo>
                  <a:pt x="955548" y="1524"/>
                </a:lnTo>
                <a:lnTo>
                  <a:pt x="911351" y="0"/>
                </a:lnTo>
                <a:lnTo>
                  <a:pt x="881634" y="762"/>
                </a:lnTo>
                <a:lnTo>
                  <a:pt x="822960" y="4572"/>
                </a:lnTo>
                <a:lnTo>
                  <a:pt x="765048" y="11430"/>
                </a:lnTo>
                <a:lnTo>
                  <a:pt x="707898" y="22860"/>
                </a:lnTo>
                <a:lnTo>
                  <a:pt x="652272" y="37338"/>
                </a:lnTo>
                <a:lnTo>
                  <a:pt x="569213" y="66294"/>
                </a:lnTo>
                <a:lnTo>
                  <a:pt x="515112" y="90678"/>
                </a:lnTo>
                <a:lnTo>
                  <a:pt x="461772" y="118110"/>
                </a:lnTo>
                <a:lnTo>
                  <a:pt x="409955" y="149352"/>
                </a:lnTo>
                <a:lnTo>
                  <a:pt x="361188" y="182880"/>
                </a:lnTo>
                <a:lnTo>
                  <a:pt x="314705" y="220218"/>
                </a:lnTo>
                <a:lnTo>
                  <a:pt x="271272" y="259842"/>
                </a:lnTo>
                <a:lnTo>
                  <a:pt x="230886" y="303276"/>
                </a:lnTo>
                <a:lnTo>
                  <a:pt x="192786" y="348996"/>
                </a:lnTo>
                <a:lnTo>
                  <a:pt x="156971" y="397764"/>
                </a:lnTo>
                <a:lnTo>
                  <a:pt x="124968" y="449580"/>
                </a:lnTo>
                <a:lnTo>
                  <a:pt x="95250" y="503682"/>
                </a:lnTo>
                <a:lnTo>
                  <a:pt x="70103" y="558546"/>
                </a:lnTo>
                <a:lnTo>
                  <a:pt x="48768" y="613410"/>
                </a:lnTo>
                <a:lnTo>
                  <a:pt x="31241" y="669798"/>
                </a:lnTo>
                <a:lnTo>
                  <a:pt x="17525" y="726948"/>
                </a:lnTo>
                <a:lnTo>
                  <a:pt x="7619" y="784098"/>
                </a:lnTo>
                <a:lnTo>
                  <a:pt x="2286" y="842772"/>
                </a:lnTo>
                <a:lnTo>
                  <a:pt x="0" y="902208"/>
                </a:lnTo>
                <a:lnTo>
                  <a:pt x="1524" y="957834"/>
                </a:lnTo>
                <a:lnTo>
                  <a:pt x="6857" y="1013460"/>
                </a:lnTo>
                <a:lnTo>
                  <a:pt x="16001" y="1068324"/>
                </a:lnTo>
                <a:lnTo>
                  <a:pt x="28193" y="1121664"/>
                </a:lnTo>
                <a:lnTo>
                  <a:pt x="44195" y="1174242"/>
                </a:lnTo>
                <a:lnTo>
                  <a:pt x="63245" y="1226820"/>
                </a:lnTo>
                <a:lnTo>
                  <a:pt x="86106" y="1277874"/>
                </a:lnTo>
                <a:lnTo>
                  <a:pt x="112775" y="1328166"/>
                </a:lnTo>
                <a:lnTo>
                  <a:pt x="141731" y="1376934"/>
                </a:lnTo>
                <a:lnTo>
                  <a:pt x="174497" y="1422654"/>
                </a:lnTo>
                <a:lnTo>
                  <a:pt x="210312" y="1465326"/>
                </a:lnTo>
                <a:lnTo>
                  <a:pt x="248412" y="1504950"/>
                </a:lnTo>
                <a:lnTo>
                  <a:pt x="290322" y="1542288"/>
                </a:lnTo>
                <a:lnTo>
                  <a:pt x="334517" y="1576578"/>
                </a:lnTo>
                <a:lnTo>
                  <a:pt x="381762" y="1607058"/>
                </a:lnTo>
                <a:lnTo>
                  <a:pt x="432053" y="1635252"/>
                </a:lnTo>
                <a:lnTo>
                  <a:pt x="484631" y="1660398"/>
                </a:lnTo>
                <a:lnTo>
                  <a:pt x="539496" y="1682496"/>
                </a:lnTo>
                <a:lnTo>
                  <a:pt x="595884" y="1700784"/>
                </a:lnTo>
                <a:lnTo>
                  <a:pt x="683513" y="1722120"/>
                </a:lnTo>
                <a:lnTo>
                  <a:pt x="744474" y="1732026"/>
                </a:lnTo>
                <a:lnTo>
                  <a:pt x="807719" y="1738884"/>
                </a:lnTo>
                <a:lnTo>
                  <a:pt x="872489" y="1741932"/>
                </a:lnTo>
                <a:lnTo>
                  <a:pt x="905255" y="1742694"/>
                </a:lnTo>
                <a:lnTo>
                  <a:pt x="955548" y="1741170"/>
                </a:lnTo>
                <a:lnTo>
                  <a:pt x="1003553" y="1738122"/>
                </a:lnTo>
                <a:lnTo>
                  <a:pt x="1050036" y="1732788"/>
                </a:lnTo>
                <a:lnTo>
                  <a:pt x="1095755" y="1725930"/>
                </a:lnTo>
                <a:lnTo>
                  <a:pt x="1139189" y="1716786"/>
                </a:lnTo>
                <a:lnTo>
                  <a:pt x="1181100" y="1705356"/>
                </a:lnTo>
                <a:lnTo>
                  <a:pt x="1221486" y="1692402"/>
                </a:lnTo>
                <a:lnTo>
                  <a:pt x="1260348" y="1676400"/>
                </a:lnTo>
                <a:lnTo>
                  <a:pt x="1297686" y="1658874"/>
                </a:lnTo>
                <a:lnTo>
                  <a:pt x="1335024" y="1639062"/>
                </a:lnTo>
                <a:lnTo>
                  <a:pt x="1372362" y="1616202"/>
                </a:lnTo>
                <a:lnTo>
                  <a:pt x="1408938" y="1591056"/>
                </a:lnTo>
                <a:lnTo>
                  <a:pt x="1444752" y="1562862"/>
                </a:lnTo>
                <a:lnTo>
                  <a:pt x="1481327" y="1533144"/>
                </a:lnTo>
                <a:lnTo>
                  <a:pt x="1516379" y="1500378"/>
                </a:lnTo>
                <a:lnTo>
                  <a:pt x="1551431" y="1464564"/>
                </a:lnTo>
                <a:lnTo>
                  <a:pt x="1551431" y="1321308"/>
                </a:lnTo>
                <a:lnTo>
                  <a:pt x="1533905" y="1341882"/>
                </a:lnTo>
                <a:lnTo>
                  <a:pt x="1498091" y="1380744"/>
                </a:lnTo>
                <a:lnTo>
                  <a:pt x="1427988" y="1449324"/>
                </a:lnTo>
                <a:lnTo>
                  <a:pt x="1376172" y="1492758"/>
                </a:lnTo>
                <a:lnTo>
                  <a:pt x="1325879" y="1528572"/>
                </a:lnTo>
                <a:lnTo>
                  <a:pt x="1292352" y="1549146"/>
                </a:lnTo>
                <a:lnTo>
                  <a:pt x="1242822" y="1574292"/>
                </a:lnTo>
                <a:lnTo>
                  <a:pt x="1174241" y="1600200"/>
                </a:lnTo>
                <a:lnTo>
                  <a:pt x="1101852" y="1616964"/>
                </a:lnTo>
                <a:lnTo>
                  <a:pt x="1026413" y="1626108"/>
                </a:lnTo>
                <a:lnTo>
                  <a:pt x="987551" y="1626870"/>
                </a:lnTo>
                <a:lnTo>
                  <a:pt x="941069" y="1625346"/>
                </a:lnTo>
                <a:lnTo>
                  <a:pt x="896874" y="1620774"/>
                </a:lnTo>
                <a:lnTo>
                  <a:pt x="854201" y="1613916"/>
                </a:lnTo>
                <a:lnTo>
                  <a:pt x="813815" y="1603248"/>
                </a:lnTo>
                <a:lnTo>
                  <a:pt x="776477" y="1590294"/>
                </a:lnTo>
                <a:lnTo>
                  <a:pt x="740663" y="1574292"/>
                </a:lnTo>
                <a:lnTo>
                  <a:pt x="707136" y="1555242"/>
                </a:lnTo>
                <a:lnTo>
                  <a:pt x="675893" y="1533144"/>
                </a:lnTo>
                <a:lnTo>
                  <a:pt x="646938" y="1507998"/>
                </a:lnTo>
                <a:lnTo>
                  <a:pt x="619505" y="1480566"/>
                </a:lnTo>
                <a:lnTo>
                  <a:pt x="594360" y="1450086"/>
                </a:lnTo>
                <a:lnTo>
                  <a:pt x="571500" y="1416558"/>
                </a:lnTo>
                <a:lnTo>
                  <a:pt x="550163" y="1380744"/>
                </a:lnTo>
                <a:lnTo>
                  <a:pt x="531113" y="1341120"/>
                </a:lnTo>
                <a:lnTo>
                  <a:pt x="514350" y="1299972"/>
                </a:lnTo>
                <a:lnTo>
                  <a:pt x="499110" y="1255014"/>
                </a:lnTo>
                <a:lnTo>
                  <a:pt x="485393" y="1208532"/>
                </a:lnTo>
                <a:lnTo>
                  <a:pt x="473963" y="1161288"/>
                </a:lnTo>
                <a:lnTo>
                  <a:pt x="464819" y="1111758"/>
                </a:lnTo>
                <a:lnTo>
                  <a:pt x="456438" y="1061466"/>
                </a:lnTo>
                <a:lnTo>
                  <a:pt x="450341" y="1010412"/>
                </a:lnTo>
                <a:lnTo>
                  <a:pt x="445769" y="957072"/>
                </a:lnTo>
                <a:lnTo>
                  <a:pt x="443484" y="902970"/>
                </a:lnTo>
                <a:lnTo>
                  <a:pt x="442722" y="848106"/>
                </a:lnTo>
                <a:lnTo>
                  <a:pt x="443484" y="791718"/>
                </a:lnTo>
                <a:lnTo>
                  <a:pt x="447293" y="736854"/>
                </a:lnTo>
                <a:lnTo>
                  <a:pt x="453389" y="683514"/>
                </a:lnTo>
                <a:lnTo>
                  <a:pt x="461772" y="630936"/>
                </a:lnTo>
                <a:lnTo>
                  <a:pt x="472439" y="579882"/>
                </a:lnTo>
                <a:lnTo>
                  <a:pt x="486155" y="530352"/>
                </a:lnTo>
                <a:lnTo>
                  <a:pt x="501396" y="482346"/>
                </a:lnTo>
                <a:lnTo>
                  <a:pt x="519684" y="435102"/>
                </a:lnTo>
                <a:lnTo>
                  <a:pt x="535686" y="400050"/>
                </a:lnTo>
                <a:lnTo>
                  <a:pt x="553974" y="365760"/>
                </a:lnTo>
                <a:lnTo>
                  <a:pt x="597408" y="304038"/>
                </a:lnTo>
                <a:lnTo>
                  <a:pt x="649224" y="249174"/>
                </a:lnTo>
                <a:lnTo>
                  <a:pt x="678941" y="224028"/>
                </a:lnTo>
                <a:lnTo>
                  <a:pt x="710184" y="200406"/>
                </a:lnTo>
                <a:lnTo>
                  <a:pt x="742950" y="179832"/>
                </a:lnTo>
                <a:lnTo>
                  <a:pt x="777239" y="161544"/>
                </a:lnTo>
                <a:lnTo>
                  <a:pt x="846581" y="133350"/>
                </a:lnTo>
                <a:lnTo>
                  <a:pt x="919734" y="116586"/>
                </a:lnTo>
                <a:lnTo>
                  <a:pt x="957834" y="112014"/>
                </a:lnTo>
                <a:lnTo>
                  <a:pt x="996696" y="110490"/>
                </a:lnTo>
                <a:lnTo>
                  <a:pt x="1019555" y="111252"/>
                </a:lnTo>
                <a:lnTo>
                  <a:pt x="1065276" y="115062"/>
                </a:lnTo>
                <a:lnTo>
                  <a:pt x="1109472" y="122682"/>
                </a:lnTo>
                <a:lnTo>
                  <a:pt x="1152143" y="134112"/>
                </a:lnTo>
                <a:lnTo>
                  <a:pt x="1194053" y="148590"/>
                </a:lnTo>
                <a:lnTo>
                  <a:pt x="1234439" y="167640"/>
                </a:lnTo>
                <a:lnTo>
                  <a:pt x="1274064" y="190500"/>
                </a:lnTo>
                <a:lnTo>
                  <a:pt x="1312164" y="216408"/>
                </a:lnTo>
                <a:lnTo>
                  <a:pt x="1348739" y="246888"/>
                </a:lnTo>
                <a:lnTo>
                  <a:pt x="1383029" y="280416"/>
                </a:lnTo>
                <a:lnTo>
                  <a:pt x="1413510" y="316992"/>
                </a:lnTo>
                <a:lnTo>
                  <a:pt x="1441703" y="356616"/>
                </a:lnTo>
                <a:lnTo>
                  <a:pt x="1466850" y="400050"/>
                </a:lnTo>
                <a:lnTo>
                  <a:pt x="1488948" y="446532"/>
                </a:lnTo>
                <a:lnTo>
                  <a:pt x="1508760" y="496824"/>
                </a:lnTo>
                <a:lnTo>
                  <a:pt x="1532381" y="577596"/>
                </a:lnTo>
                <a:lnTo>
                  <a:pt x="1580388" y="577596"/>
                </a:lnTo>
                <a:lnTo>
                  <a:pt x="1580388" y="0"/>
                </a:lnTo>
                <a:close/>
              </a:path>
            </a:pathLst>
          </a:custGeom>
          <a:solidFill>
            <a:srgbClr val="CCCCCC"/>
          </a:solidFill>
        </p:spPr>
        <p:txBody>
          <a:bodyPr wrap="square" lIns="0" tIns="0" rIns="0" bIns="0" rtlCol="0"/>
          <a:lstStyle/>
          <a:p/>
        </p:txBody>
      </p:sp>
      <p:sp>
        <p:nvSpPr>
          <p:cNvPr id="3" name="object 3"/>
          <p:cNvSpPr/>
          <p:nvPr/>
        </p:nvSpPr>
        <p:spPr>
          <a:xfrm>
            <a:off x="617219" y="5058917"/>
            <a:ext cx="6538722" cy="19431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6458" y="502158"/>
            <a:ext cx="6539865" cy="4905375"/>
          </a:xfrm>
          <a:prstGeom prst="rect">
            <a:avLst/>
          </a:prstGeom>
          <a:ln w="9905">
            <a:solidFill>
              <a:srgbClr val="000000"/>
            </a:solidFill>
          </a:ln>
        </p:spPr>
        <p:txBody>
          <a:bodyPr wrap="square" lIns="0" tIns="0" rIns="0" bIns="0" rtlCol="0" vert="horz">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600">
              <a:latin typeface="Times New Roman"/>
              <a:cs typeface="Times New Roman"/>
            </a:endParaRPr>
          </a:p>
          <a:p>
            <a:pPr algn="ctr">
              <a:lnSpc>
                <a:spcPct val="100000"/>
              </a:lnSpc>
            </a:pPr>
            <a:r>
              <a:rPr dirty="0" sz="1850" spc="5" b="1">
                <a:latin typeface="Arial"/>
                <a:cs typeface="Arial"/>
              </a:rPr>
              <a:t>Oracle Join</a:t>
            </a:r>
            <a:r>
              <a:rPr dirty="0" sz="1850" spc="-105" b="1">
                <a:latin typeface="Arial"/>
                <a:cs typeface="Arial"/>
              </a:rPr>
              <a:t> </a:t>
            </a:r>
            <a:r>
              <a:rPr dirty="0" sz="1850" spc="5" b="1">
                <a:latin typeface="Arial"/>
                <a:cs typeface="Arial"/>
              </a:rPr>
              <a:t>Syntax</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35"/>
              </a:spcBef>
            </a:pPr>
            <a:endParaRPr sz="28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865" cy="4905375"/>
          </a:xfrm>
          <a:prstGeom prst="rect">
            <a:avLst/>
          </a:prstGeom>
          <a:ln w="9905">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Objectives</a:t>
            </a:r>
            <a:endParaRPr sz="1850">
              <a:latin typeface="Arial"/>
              <a:cs typeface="Arial"/>
            </a:endParaRPr>
          </a:p>
          <a:p>
            <a:pPr>
              <a:lnSpc>
                <a:spcPct val="100000"/>
              </a:lnSpc>
              <a:spcBef>
                <a:spcPts val="45"/>
              </a:spcBef>
            </a:pPr>
            <a:endParaRPr sz="2950">
              <a:latin typeface="Arial"/>
              <a:cs typeface="Arial"/>
            </a:endParaRPr>
          </a:p>
          <a:p>
            <a:pPr marL="445134" marR="1017905">
              <a:lnSpc>
                <a:spcPct val="101600"/>
              </a:lnSpc>
            </a:pPr>
            <a:r>
              <a:rPr dirty="0" sz="1550" spc="5">
                <a:latin typeface="Arial"/>
                <a:cs typeface="Arial"/>
              </a:rPr>
              <a:t>After </a:t>
            </a:r>
            <a:r>
              <a:rPr dirty="0" sz="1550" spc="10">
                <a:latin typeface="Arial"/>
                <a:cs typeface="Arial"/>
              </a:rPr>
              <a:t>completing </a:t>
            </a:r>
            <a:r>
              <a:rPr dirty="0" sz="1550" spc="5">
                <a:latin typeface="Arial"/>
                <a:cs typeface="Arial"/>
              </a:rPr>
              <a:t>this </a:t>
            </a:r>
            <a:r>
              <a:rPr dirty="0" sz="1550" spc="10">
                <a:latin typeface="Arial"/>
                <a:cs typeface="Arial"/>
              </a:rPr>
              <a:t>lesson, you should be able </a:t>
            </a:r>
            <a:r>
              <a:rPr dirty="0" sz="1550" spc="5">
                <a:latin typeface="Arial"/>
                <a:cs typeface="Arial"/>
              </a:rPr>
              <a:t>to </a:t>
            </a:r>
            <a:r>
              <a:rPr dirty="0" sz="1550" spc="10">
                <a:latin typeface="Arial"/>
                <a:cs typeface="Arial"/>
              </a:rPr>
              <a:t>do the  </a:t>
            </a:r>
            <a:r>
              <a:rPr dirty="0" sz="1550" spc="5">
                <a:latin typeface="Arial"/>
                <a:cs typeface="Arial"/>
              </a:rPr>
              <a:t>following:</a:t>
            </a:r>
            <a:endParaRPr sz="1550">
              <a:latin typeface="Arial"/>
              <a:cs typeface="Arial"/>
            </a:endParaRPr>
          </a:p>
          <a:p>
            <a:pPr marL="855980" marR="638175" indent="-329565">
              <a:lnSpc>
                <a:spcPct val="107400"/>
              </a:lnSpc>
              <a:spcBef>
                <a:spcPts val="150"/>
              </a:spcBef>
              <a:buClr>
                <a:srgbClr val="FF0000"/>
              </a:buClr>
              <a:buChar char="•"/>
              <a:tabLst>
                <a:tab pos="855980" algn="l"/>
                <a:tab pos="856615" algn="l"/>
              </a:tabLst>
            </a:pPr>
            <a:r>
              <a:rPr dirty="0" sz="1550" spc="10">
                <a:latin typeface="Arial"/>
                <a:cs typeface="Arial"/>
              </a:rPr>
              <a:t>Write </a:t>
            </a:r>
            <a:r>
              <a:rPr dirty="0" sz="1550" spc="10" b="1">
                <a:latin typeface="Courier New"/>
                <a:cs typeface="Courier New"/>
              </a:rPr>
              <a:t>SELECT</a:t>
            </a:r>
            <a:r>
              <a:rPr dirty="0" sz="1550" spc="-540" b="1">
                <a:latin typeface="Courier New"/>
                <a:cs typeface="Courier New"/>
              </a:rPr>
              <a:t> </a:t>
            </a:r>
            <a:r>
              <a:rPr dirty="0" sz="1550" spc="10">
                <a:latin typeface="Arial"/>
                <a:cs typeface="Arial"/>
              </a:rPr>
              <a:t>statements </a:t>
            </a:r>
            <a:r>
              <a:rPr dirty="0" sz="1550" spc="5">
                <a:latin typeface="Arial"/>
                <a:cs typeface="Arial"/>
              </a:rPr>
              <a:t>to </a:t>
            </a:r>
            <a:r>
              <a:rPr dirty="0" sz="1550" spc="10">
                <a:latin typeface="Arial"/>
                <a:cs typeface="Arial"/>
              </a:rPr>
              <a:t>access data from more than  one </a:t>
            </a:r>
            <a:r>
              <a:rPr dirty="0" sz="1550" spc="5">
                <a:latin typeface="Arial"/>
                <a:cs typeface="Arial"/>
              </a:rPr>
              <a:t>table </a:t>
            </a:r>
            <a:r>
              <a:rPr dirty="0" sz="1550" spc="10">
                <a:latin typeface="Arial"/>
                <a:cs typeface="Arial"/>
              </a:rPr>
              <a:t>using </a:t>
            </a:r>
            <a:r>
              <a:rPr dirty="0" sz="1550" spc="5">
                <a:latin typeface="Arial"/>
                <a:cs typeface="Arial"/>
              </a:rPr>
              <a:t>equijoins </a:t>
            </a:r>
            <a:r>
              <a:rPr dirty="0" sz="1550" spc="10">
                <a:latin typeface="Arial"/>
                <a:cs typeface="Arial"/>
              </a:rPr>
              <a:t>and</a:t>
            </a:r>
            <a:r>
              <a:rPr dirty="0" sz="1550" spc="-10">
                <a:latin typeface="Arial"/>
                <a:cs typeface="Arial"/>
              </a:rPr>
              <a:t> </a:t>
            </a:r>
            <a:r>
              <a:rPr dirty="0" sz="1550" spc="10">
                <a:latin typeface="Arial"/>
                <a:cs typeface="Arial"/>
              </a:rPr>
              <a:t>nonequijoins</a:t>
            </a:r>
            <a:endParaRPr sz="1550">
              <a:latin typeface="Arial"/>
              <a:cs typeface="Arial"/>
            </a:endParaRPr>
          </a:p>
          <a:p>
            <a:pPr marL="855980" marR="473709" indent="-329565">
              <a:lnSpc>
                <a:spcPct val="101299"/>
              </a:lnSpc>
              <a:spcBef>
                <a:spcPts val="380"/>
              </a:spcBef>
              <a:buClr>
                <a:srgbClr val="FF0000"/>
              </a:buClr>
              <a:buChar char="•"/>
              <a:tabLst>
                <a:tab pos="855980" algn="l"/>
                <a:tab pos="856615" algn="l"/>
              </a:tabLst>
            </a:pPr>
            <a:r>
              <a:rPr dirty="0" sz="1550" spc="10">
                <a:latin typeface="Arial"/>
                <a:cs typeface="Arial"/>
              </a:rPr>
              <a:t>Use outer </a:t>
            </a:r>
            <a:r>
              <a:rPr dirty="0" sz="1550" spc="5">
                <a:latin typeface="Arial"/>
                <a:cs typeface="Arial"/>
              </a:rPr>
              <a:t>joins to </a:t>
            </a:r>
            <a:r>
              <a:rPr dirty="0" sz="1550" spc="10">
                <a:latin typeface="Arial"/>
                <a:cs typeface="Arial"/>
              </a:rPr>
              <a:t>view data </a:t>
            </a:r>
            <a:r>
              <a:rPr dirty="0" sz="1550" spc="5">
                <a:latin typeface="Arial"/>
                <a:cs typeface="Arial"/>
              </a:rPr>
              <a:t>that generally </a:t>
            </a:r>
            <a:r>
              <a:rPr dirty="0" sz="1550" spc="10">
                <a:latin typeface="Arial"/>
                <a:cs typeface="Arial"/>
              </a:rPr>
              <a:t>does not meet a  </a:t>
            </a:r>
            <a:r>
              <a:rPr dirty="0" sz="1550" spc="5">
                <a:latin typeface="Arial"/>
                <a:cs typeface="Arial"/>
              </a:rPr>
              <a:t>join</a:t>
            </a:r>
            <a:r>
              <a:rPr dirty="0" sz="1550">
                <a:latin typeface="Arial"/>
                <a:cs typeface="Arial"/>
              </a:rPr>
              <a:t> </a:t>
            </a:r>
            <a:r>
              <a:rPr dirty="0" sz="1550" spc="5">
                <a:latin typeface="Arial"/>
                <a:cs typeface="Arial"/>
              </a:rPr>
              <a:t>condition</a:t>
            </a:r>
            <a:endParaRPr sz="1550">
              <a:latin typeface="Arial"/>
              <a:cs typeface="Arial"/>
            </a:endParaRPr>
          </a:p>
          <a:p>
            <a:pPr marL="855980" indent="-329565">
              <a:lnSpc>
                <a:spcPct val="100000"/>
              </a:lnSpc>
              <a:spcBef>
                <a:spcPts val="400"/>
              </a:spcBef>
              <a:buClr>
                <a:srgbClr val="FF0000"/>
              </a:buClr>
              <a:buChar char="•"/>
              <a:tabLst>
                <a:tab pos="855980" algn="l"/>
                <a:tab pos="856615" algn="l"/>
              </a:tabLst>
            </a:pPr>
            <a:r>
              <a:rPr dirty="0" sz="1550" spc="10">
                <a:latin typeface="Arial"/>
                <a:cs typeface="Arial"/>
              </a:rPr>
              <a:t>Join a </a:t>
            </a:r>
            <a:r>
              <a:rPr dirty="0" sz="1550" spc="5">
                <a:latin typeface="Arial"/>
                <a:cs typeface="Arial"/>
              </a:rPr>
              <a:t>table to itself </a:t>
            </a:r>
            <a:r>
              <a:rPr dirty="0" sz="1550" spc="10">
                <a:latin typeface="Arial"/>
                <a:cs typeface="Arial"/>
              </a:rPr>
              <a:t>by using a</a:t>
            </a:r>
            <a:r>
              <a:rPr dirty="0" sz="1550" spc="-20">
                <a:latin typeface="Arial"/>
                <a:cs typeface="Arial"/>
              </a:rPr>
              <a:t> </a:t>
            </a:r>
            <a:r>
              <a:rPr dirty="0" sz="1550" spc="5">
                <a:latin typeface="Arial"/>
                <a:cs typeface="Arial"/>
              </a:rPr>
              <a:t>self-join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a:lnSpc>
                <a:spcPct val="100000"/>
              </a:lnSpc>
              <a:spcBef>
                <a:spcPts val="131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5"/>
              <a:t>All </a:t>
            </a:r>
            <a:r>
              <a:rPr dirty="0" baseline="-31400" sz="1725" spc="-382" b="1">
                <a:latin typeface="Arial"/>
                <a:cs typeface="Arial"/>
              </a:rPr>
              <a:t>O</a:t>
            </a:r>
            <a:r>
              <a:rPr dirty="0" sz="800" spc="-254"/>
              <a:t>WD</a:t>
            </a:r>
            <a:r>
              <a:rPr dirty="0" baseline="-31400" sz="1725" spc="-382" b="1">
                <a:latin typeface="Arial"/>
                <a:cs typeface="Arial"/>
              </a:rPr>
              <a:t>ra</a:t>
            </a:r>
            <a:r>
              <a:rPr dirty="0" sz="800" spc="-254"/>
              <a:t>P</a:t>
            </a:r>
            <a:r>
              <a:rPr dirty="0" baseline="-31400" sz="1725" spc="-382" b="1">
                <a:latin typeface="Arial"/>
                <a:cs typeface="Arial"/>
              </a:rPr>
              <a:t>c</a:t>
            </a:r>
            <a:r>
              <a:rPr dirty="0" sz="800" spc="-254"/>
              <a:t>st</a:t>
            </a:r>
            <a:r>
              <a:rPr dirty="0" baseline="-31400" sz="1725" spc="-382" b="1">
                <a:latin typeface="Arial"/>
                <a:cs typeface="Arial"/>
              </a:rPr>
              <a:t>l</a:t>
            </a:r>
            <a:r>
              <a:rPr dirty="0" sz="800" spc="-254"/>
              <a:t>u</a:t>
            </a:r>
            <a:r>
              <a:rPr dirty="0" baseline="-31400" sz="1725" spc="-382" b="1">
                <a:latin typeface="Arial"/>
                <a:cs typeface="Arial"/>
              </a:rPr>
              <a:t>e</a:t>
            </a:r>
            <a:r>
              <a:rPr dirty="0" sz="800" spc="-254"/>
              <a:t>de</a:t>
            </a:r>
            <a:r>
              <a:rPr dirty="0" baseline="-31400" sz="1725" spc="-382" b="1">
                <a:latin typeface="Arial"/>
                <a:cs typeface="Arial"/>
              </a:rPr>
              <a:t>D</a:t>
            </a:r>
            <a:r>
              <a:rPr dirty="0" sz="800" spc="-254"/>
              <a:t>nt</a:t>
            </a:r>
            <a:r>
              <a:rPr dirty="0" baseline="-31400" sz="1725" spc="-382" b="1">
                <a:latin typeface="Arial"/>
                <a:cs typeface="Arial"/>
              </a:rPr>
              <a:t>a</a:t>
            </a:r>
            <a:r>
              <a:rPr dirty="0" sz="800" spc="-254"/>
              <a:t>s </a:t>
            </a:r>
            <a:r>
              <a:rPr dirty="0" baseline="-31400" sz="1725" spc="-352" b="1">
                <a:latin typeface="Arial"/>
                <a:cs typeface="Arial"/>
              </a:rPr>
              <a:t>t</a:t>
            </a:r>
            <a:r>
              <a:rPr dirty="0" sz="800" spc="-235"/>
              <a:t>m</a:t>
            </a:r>
            <a:r>
              <a:rPr dirty="0" baseline="-31400" sz="1725" spc="-352" b="1">
                <a:latin typeface="Arial"/>
                <a:cs typeface="Arial"/>
              </a:rPr>
              <a:t>a</a:t>
            </a:r>
            <a:r>
              <a:rPr dirty="0" sz="800" spc="-235"/>
              <a:t>u</a:t>
            </a:r>
            <a:r>
              <a:rPr dirty="0" baseline="-31400" sz="1725" spc="-352" b="1">
                <a:latin typeface="Arial"/>
                <a:cs typeface="Arial"/>
              </a:rPr>
              <a:t>b</a:t>
            </a:r>
            <a:r>
              <a:rPr dirty="0" sz="800" spc="-235"/>
              <a:t>st</a:t>
            </a:r>
            <a:r>
              <a:rPr dirty="0" baseline="-31400" sz="1725" spc="-352" b="1">
                <a:latin typeface="Arial"/>
                <a:cs typeface="Arial"/>
              </a:rPr>
              <a:t>a</a:t>
            </a:r>
            <a:r>
              <a:rPr dirty="0" sz="800" spc="-235"/>
              <a:t>re</a:t>
            </a:r>
            <a:r>
              <a:rPr dirty="0" baseline="-31400" sz="1725" spc="-352" b="1">
                <a:latin typeface="Arial"/>
                <a:cs typeface="Arial"/>
              </a:rPr>
              <a:t>s</a:t>
            </a:r>
            <a:r>
              <a:rPr dirty="0" sz="800" spc="-235"/>
              <a:t>c</a:t>
            </a:r>
            <a:r>
              <a:rPr dirty="0" baseline="-31400" sz="1725" spc="-352" b="1">
                <a:latin typeface="Arial"/>
                <a:cs typeface="Arial"/>
              </a:rPr>
              <a:t>e</a:t>
            </a:r>
            <a:r>
              <a:rPr dirty="0" sz="800" spc="-235"/>
              <a:t>eiv</a:t>
            </a:r>
            <a:r>
              <a:rPr dirty="0" baseline="-31400" sz="1725" spc="-352" b="1">
                <a:latin typeface="Arial"/>
                <a:cs typeface="Arial"/>
              </a:rPr>
              <a:t>1</a:t>
            </a:r>
            <a:r>
              <a:rPr dirty="0" sz="800" spc="-235"/>
              <a:t>e</a:t>
            </a:r>
            <a:r>
              <a:rPr dirty="0" baseline="-31400" sz="1725" spc="-352" b="1">
                <a:latin typeface="Arial"/>
                <a:cs typeface="Arial"/>
              </a:rPr>
              <a:t>0</a:t>
            </a:r>
            <a:r>
              <a:rPr dirty="0" sz="800" spc="-235"/>
              <a:t>a</a:t>
            </a:r>
            <a:r>
              <a:rPr dirty="0" baseline="-31400" sz="1725" spc="-352" b="1" i="1">
                <a:latin typeface="Arial"/>
                <a:cs typeface="Arial"/>
              </a:rPr>
              <a:t>g</a:t>
            </a:r>
            <a:r>
              <a:rPr dirty="0" sz="800" spc="-235"/>
              <a:t>n </a:t>
            </a:r>
            <a:r>
              <a:rPr dirty="0" sz="800" spc="-195"/>
              <a:t>e</a:t>
            </a:r>
            <a:r>
              <a:rPr dirty="0" baseline="-31400" sz="1725" spc="-292" b="1">
                <a:latin typeface="Arial"/>
                <a:cs typeface="Arial"/>
              </a:rPr>
              <a:t>:</a:t>
            </a:r>
            <a:r>
              <a:rPr dirty="0" sz="800" spc="-195"/>
              <a:t>K</a:t>
            </a:r>
            <a:r>
              <a:rPr dirty="0" baseline="-31400" sz="1725" spc="-292" b="1">
                <a:latin typeface="Arial"/>
                <a:cs typeface="Arial"/>
              </a:rPr>
              <a:t>S</a:t>
            </a:r>
            <a:r>
              <a:rPr dirty="0" sz="800" spc="-195"/>
              <a:t>it </a:t>
            </a:r>
            <a:r>
              <a:rPr dirty="0" baseline="-31400" sz="1725" spc="-352" b="1">
                <a:latin typeface="Arial"/>
                <a:cs typeface="Arial"/>
              </a:rPr>
              <a:t>Q</a:t>
            </a:r>
            <a:r>
              <a:rPr dirty="0" sz="800" spc="-235"/>
              <a:t>wa</a:t>
            </a:r>
            <a:r>
              <a:rPr dirty="0" baseline="-31400" sz="1725" spc="-352" b="1">
                <a:latin typeface="Arial"/>
                <a:cs typeface="Arial"/>
              </a:rPr>
              <a:t>L</a:t>
            </a:r>
            <a:r>
              <a:rPr dirty="0" sz="800" spc="-235"/>
              <a:t>ter</a:t>
            </a:r>
            <a:r>
              <a:rPr dirty="0" baseline="-31400" sz="1725" spc="-352" b="1">
                <a:latin typeface="Arial"/>
                <a:cs typeface="Arial"/>
              </a:rPr>
              <a:t>F</a:t>
            </a:r>
            <a:r>
              <a:rPr dirty="0" sz="800" spc="-235"/>
              <a:t>m</a:t>
            </a:r>
            <a:r>
              <a:rPr dirty="0" baseline="-31400" sz="1725" spc="-352" b="1">
                <a:latin typeface="Arial"/>
                <a:cs typeface="Arial"/>
              </a:rPr>
              <a:t>u</a:t>
            </a:r>
            <a:r>
              <a:rPr dirty="0" sz="800" spc="-235"/>
              <a:t>ar</a:t>
            </a:r>
            <a:r>
              <a:rPr dirty="0" baseline="-31400" sz="1725" spc="-352" b="1">
                <a:latin typeface="Arial"/>
                <a:cs typeface="Arial"/>
              </a:rPr>
              <a:t>n</a:t>
            </a:r>
            <a:r>
              <a:rPr dirty="0" sz="800" spc="-235"/>
              <a:t>ke</a:t>
            </a:r>
            <a:r>
              <a:rPr dirty="0" baseline="-31400" sz="1725" spc="-352" b="1">
                <a:latin typeface="Arial"/>
                <a:cs typeface="Arial"/>
              </a:rPr>
              <a:t>d</a:t>
            </a:r>
            <a:r>
              <a:rPr dirty="0" sz="800" spc="-235"/>
              <a:t>d</a:t>
            </a:r>
            <a:r>
              <a:rPr dirty="0" baseline="-31400" sz="1725" spc="-352" b="1">
                <a:latin typeface="Arial"/>
                <a:cs typeface="Arial"/>
              </a:rPr>
              <a:t>a</a:t>
            </a:r>
            <a:r>
              <a:rPr dirty="0" sz="800" spc="-235"/>
              <a:t>w</a:t>
            </a:r>
            <a:r>
              <a:rPr dirty="0" baseline="-31400" sz="1725" spc="-352" b="1">
                <a:latin typeface="Arial"/>
                <a:cs typeface="Arial"/>
              </a:rPr>
              <a:t>m</a:t>
            </a:r>
            <a:r>
              <a:rPr dirty="0" sz="800" spc="-235"/>
              <a:t>ith</a:t>
            </a:r>
            <a:r>
              <a:rPr dirty="0" baseline="-31400" sz="1725" spc="-352" b="1">
                <a:latin typeface="Arial"/>
                <a:cs typeface="Arial"/>
              </a:rPr>
              <a:t>e</a:t>
            </a:r>
            <a:r>
              <a:rPr dirty="0" sz="800" spc="-235"/>
              <a:t>th</a:t>
            </a:r>
            <a:r>
              <a:rPr dirty="0" baseline="-31400" sz="1725" spc="-352" b="1">
                <a:latin typeface="Arial"/>
                <a:cs typeface="Arial"/>
              </a:rPr>
              <a:t>n</a:t>
            </a:r>
            <a:r>
              <a:rPr dirty="0" sz="800" spc="-235"/>
              <a:t>ei</a:t>
            </a:r>
            <a:r>
              <a:rPr dirty="0" baseline="-31400" sz="1725" spc="-352" b="1">
                <a:latin typeface="Arial"/>
                <a:cs typeface="Arial"/>
              </a:rPr>
              <a:t>t</a:t>
            </a:r>
            <a:r>
              <a:rPr dirty="0" sz="800" spc="-235"/>
              <a:t>r</a:t>
            </a:r>
            <a:r>
              <a:rPr dirty="0" baseline="-31400" sz="1725" spc="-352" b="1">
                <a:latin typeface="Arial"/>
                <a:cs typeface="Arial"/>
              </a:rPr>
              <a:t>a</a:t>
            </a:r>
            <a:r>
              <a:rPr dirty="0" sz="800" spc="-235"/>
              <a:t>n</a:t>
            </a:r>
            <a:r>
              <a:rPr dirty="0" baseline="-31400" sz="1725" spc="-352" b="1">
                <a:latin typeface="Arial"/>
                <a:cs typeface="Arial"/>
              </a:rPr>
              <a:t>l</a:t>
            </a:r>
            <a:r>
              <a:rPr dirty="0" sz="800" spc="-235"/>
              <a:t>a</a:t>
            </a:r>
            <a:r>
              <a:rPr dirty="0" baseline="-31400" sz="1725" spc="-352" b="1">
                <a:latin typeface="Arial"/>
                <a:cs typeface="Arial"/>
              </a:rPr>
              <a:t>s</a:t>
            </a:r>
            <a:r>
              <a:rPr dirty="0" sz="800" spc="-235"/>
              <a:t>me</a:t>
            </a:r>
            <a:r>
              <a:rPr dirty="0" baseline="-31400" sz="1725" spc="-352" b="1">
                <a:latin typeface="Arial"/>
                <a:cs typeface="Arial"/>
              </a:rPr>
              <a:t>I </a:t>
            </a:r>
            <a:r>
              <a:rPr dirty="0" sz="800" spc="-210"/>
              <a:t>an</a:t>
            </a:r>
            <a:r>
              <a:rPr dirty="0" baseline="-31400" sz="1725" spc="-315" b="1">
                <a:latin typeface="Arial"/>
                <a:cs typeface="Arial"/>
              </a:rPr>
              <a:t>C</a:t>
            </a:r>
            <a:r>
              <a:rPr dirty="0" sz="800" spc="-210"/>
              <a:t>d </a:t>
            </a:r>
            <a:r>
              <a:rPr dirty="0" sz="800" spc="-65"/>
              <a:t>e</a:t>
            </a:r>
            <a:r>
              <a:rPr dirty="0" baseline="-31400" sz="1725" spc="-97" b="1">
                <a:latin typeface="Arial"/>
                <a:cs typeface="Arial"/>
              </a:rPr>
              <a:t>-</a:t>
            </a:r>
            <a:r>
              <a:rPr dirty="0" sz="800" spc="-65"/>
              <a:t>m</a:t>
            </a:r>
            <a:r>
              <a:rPr dirty="0" baseline="-31400" sz="1725" spc="-97" b="1">
                <a:latin typeface="Arial"/>
                <a:cs typeface="Arial"/>
              </a:rPr>
              <a:t>2</a:t>
            </a:r>
            <a:r>
              <a:rPr dirty="0" sz="800" spc="-65"/>
              <a:t>ail.</a:t>
            </a:r>
            <a:r>
              <a:rPr dirty="0" sz="800" spc="-125"/>
              <a:t> </a:t>
            </a:r>
            <a:r>
              <a:rPr dirty="0" sz="800" spc="-30"/>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54990" y="5610858"/>
            <a:ext cx="6630670" cy="131191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Objectives</a:t>
            </a:r>
            <a:endParaRPr sz="1250">
              <a:latin typeface="Arial"/>
              <a:cs typeface="Arial"/>
            </a:endParaRPr>
          </a:p>
          <a:p>
            <a:pPr algn="just" marL="132080" marR="5080">
              <a:lnSpc>
                <a:spcPct val="100000"/>
              </a:lnSpc>
              <a:spcBef>
                <a:spcPts val="360"/>
              </a:spcBef>
            </a:pPr>
            <a:r>
              <a:rPr dirty="0" sz="1250">
                <a:latin typeface="Times New Roman"/>
                <a:cs typeface="Times New Roman"/>
              </a:rPr>
              <a:t>This lesson explains how to obtain data from </a:t>
            </a:r>
            <a:r>
              <a:rPr dirty="0" sz="1250" spc="5">
                <a:latin typeface="Times New Roman"/>
                <a:cs typeface="Times New Roman"/>
              </a:rPr>
              <a:t>more </a:t>
            </a:r>
            <a:r>
              <a:rPr dirty="0" sz="1250">
                <a:latin typeface="Times New Roman"/>
                <a:cs typeface="Times New Roman"/>
              </a:rPr>
              <a:t>than one table. </a:t>
            </a:r>
            <a:r>
              <a:rPr dirty="0" sz="1250" spc="5">
                <a:latin typeface="Times New Roman"/>
                <a:cs typeface="Times New Roman"/>
              </a:rPr>
              <a:t>A </a:t>
            </a:r>
            <a:r>
              <a:rPr dirty="0" sz="1250" i="1">
                <a:latin typeface="Times New Roman"/>
                <a:cs typeface="Times New Roman"/>
              </a:rPr>
              <a:t>join </a:t>
            </a:r>
            <a:r>
              <a:rPr dirty="0" sz="1250">
                <a:latin typeface="Times New Roman"/>
                <a:cs typeface="Times New Roman"/>
              </a:rPr>
              <a:t>is used to view information  from multiple tables. Therefore, </a:t>
            </a:r>
            <a:r>
              <a:rPr dirty="0" sz="1250" spc="5">
                <a:latin typeface="Times New Roman"/>
                <a:cs typeface="Times New Roman"/>
              </a:rPr>
              <a:t>you </a:t>
            </a:r>
            <a:r>
              <a:rPr dirty="0" sz="1250">
                <a:latin typeface="Times New Roman"/>
                <a:cs typeface="Times New Roman"/>
              </a:rPr>
              <a:t>can </a:t>
            </a:r>
            <a:r>
              <a:rPr dirty="0" sz="1250" i="1">
                <a:latin typeface="Times New Roman"/>
                <a:cs typeface="Times New Roman"/>
              </a:rPr>
              <a:t>join </a:t>
            </a:r>
            <a:r>
              <a:rPr dirty="0" sz="1250">
                <a:latin typeface="Times New Roman"/>
                <a:cs typeface="Times New Roman"/>
              </a:rPr>
              <a:t>tables together to view information from </a:t>
            </a:r>
            <a:r>
              <a:rPr dirty="0" sz="1250" spc="5">
                <a:latin typeface="Times New Roman"/>
                <a:cs typeface="Times New Roman"/>
              </a:rPr>
              <a:t>more </a:t>
            </a:r>
            <a:r>
              <a:rPr dirty="0" sz="1250">
                <a:latin typeface="Times New Roman"/>
                <a:cs typeface="Times New Roman"/>
              </a:rPr>
              <a:t>than one  table.</a:t>
            </a:r>
            <a:endParaRPr sz="1250">
              <a:latin typeface="Times New Roman"/>
              <a:cs typeface="Times New Roman"/>
            </a:endParaRPr>
          </a:p>
          <a:p>
            <a:pPr algn="just" marL="132080">
              <a:lnSpc>
                <a:spcPct val="100000"/>
              </a:lnSpc>
              <a:spcBef>
                <a:spcPts val="405"/>
              </a:spcBef>
            </a:pPr>
            <a:r>
              <a:rPr dirty="0" sz="1250" b="1">
                <a:latin typeface="Times New Roman"/>
                <a:cs typeface="Times New Roman"/>
              </a:rPr>
              <a:t>Note: </a:t>
            </a:r>
            <a:r>
              <a:rPr dirty="0" sz="1250" spc="-5">
                <a:latin typeface="Times New Roman"/>
                <a:cs typeface="Times New Roman"/>
              </a:rPr>
              <a:t>Information </a:t>
            </a:r>
            <a:r>
              <a:rPr dirty="0" sz="1250">
                <a:latin typeface="Times New Roman"/>
                <a:cs typeface="Times New Roman"/>
              </a:rPr>
              <a:t>on joins </a:t>
            </a:r>
            <a:r>
              <a:rPr dirty="0" sz="1250" spc="-5">
                <a:latin typeface="Times New Roman"/>
                <a:cs typeface="Times New Roman"/>
              </a:rPr>
              <a:t>is </a:t>
            </a:r>
            <a:r>
              <a:rPr dirty="0" sz="1250">
                <a:latin typeface="Times New Roman"/>
                <a:cs typeface="Times New Roman"/>
              </a:rPr>
              <a:t>found in </a:t>
            </a:r>
            <a:r>
              <a:rPr dirty="0" sz="1250" spc="-5">
                <a:latin typeface="Times New Roman"/>
                <a:cs typeface="Times New Roman"/>
              </a:rPr>
              <a:t>“SQL </a:t>
            </a:r>
            <a:r>
              <a:rPr dirty="0" sz="1250">
                <a:latin typeface="Times New Roman"/>
                <a:cs typeface="Times New Roman"/>
              </a:rPr>
              <a:t>Queries and </a:t>
            </a:r>
            <a:r>
              <a:rPr dirty="0" sz="1250" spc="-5">
                <a:latin typeface="Times New Roman"/>
                <a:cs typeface="Times New Roman"/>
              </a:rPr>
              <a:t>Subqueries: </a:t>
            </a:r>
            <a:r>
              <a:rPr dirty="0" sz="1250">
                <a:latin typeface="Times New Roman"/>
                <a:cs typeface="Times New Roman"/>
              </a:rPr>
              <a:t>Joins”</a:t>
            </a:r>
            <a:r>
              <a:rPr dirty="0" sz="1250" spc="60">
                <a:latin typeface="Times New Roman"/>
                <a:cs typeface="Times New Roman"/>
              </a:rPr>
              <a:t> </a:t>
            </a:r>
            <a:r>
              <a:rPr dirty="0" sz="1250" spc="-5">
                <a:latin typeface="Times New Roman"/>
                <a:cs typeface="Times New Roman"/>
              </a:rPr>
              <a:t>in</a:t>
            </a:r>
            <a:endParaRPr sz="1250">
              <a:latin typeface="Times New Roman"/>
              <a:cs typeface="Times New Roman"/>
            </a:endParaRPr>
          </a:p>
          <a:p>
            <a:pPr algn="just" marL="132080">
              <a:lnSpc>
                <a:spcPct val="100000"/>
              </a:lnSpc>
              <a:spcBef>
                <a:spcPts val="5"/>
              </a:spcBef>
            </a:pPr>
            <a:r>
              <a:rPr dirty="0" sz="1250" i="1">
                <a:latin typeface="Times New Roman"/>
                <a:cs typeface="Times New Roman"/>
              </a:rPr>
              <a:t>Oracle SQL</a:t>
            </a:r>
            <a:r>
              <a:rPr dirty="0" sz="1250" spc="-5" i="1">
                <a:latin typeface="Times New Roman"/>
                <a:cs typeface="Times New Roman"/>
              </a:rPr>
              <a:t> Reference</a:t>
            </a:r>
            <a:r>
              <a:rPr dirty="0" sz="1250" spc="-5">
                <a:latin typeface="Times New Roman"/>
                <a:cs typeface="Times New Roman"/>
              </a:rPr>
              <a:t>.</a:t>
            </a:r>
            <a:endParaRPr sz="125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849627" y="807973"/>
            <a:ext cx="4069079" cy="309245"/>
          </a:xfrm>
          <a:prstGeom prst="rect">
            <a:avLst/>
          </a:prstGeom>
        </p:spPr>
        <p:txBody>
          <a:bodyPr wrap="square" lIns="0" tIns="13970" rIns="0" bIns="0" rtlCol="0" vert="horz">
            <a:spAutoFit/>
          </a:bodyPr>
          <a:lstStyle/>
          <a:p>
            <a:pPr marL="12700">
              <a:lnSpc>
                <a:spcPct val="100000"/>
              </a:lnSpc>
              <a:spcBef>
                <a:spcPts val="110"/>
              </a:spcBef>
            </a:pPr>
            <a:r>
              <a:rPr dirty="0" sz="1850" spc="5" b="1">
                <a:latin typeface="Arial"/>
                <a:cs typeface="Arial"/>
              </a:rPr>
              <a:t>Obtaining </a:t>
            </a:r>
            <a:r>
              <a:rPr dirty="0" sz="1850" b="1">
                <a:latin typeface="Arial"/>
                <a:cs typeface="Arial"/>
              </a:rPr>
              <a:t>Data </a:t>
            </a:r>
            <a:r>
              <a:rPr dirty="0" sz="1850" spc="5" b="1">
                <a:latin typeface="Arial"/>
                <a:cs typeface="Arial"/>
              </a:rPr>
              <a:t>from </a:t>
            </a:r>
            <a:r>
              <a:rPr dirty="0" sz="1850" b="1">
                <a:latin typeface="Arial"/>
                <a:cs typeface="Arial"/>
              </a:rPr>
              <a:t>Multiple</a:t>
            </a:r>
            <a:r>
              <a:rPr dirty="0" sz="1850" spc="-60" b="1">
                <a:latin typeface="Arial"/>
                <a:cs typeface="Arial"/>
              </a:rPr>
              <a:t> </a:t>
            </a:r>
            <a:r>
              <a:rPr dirty="0" sz="1850" spc="5" b="1">
                <a:latin typeface="Arial"/>
                <a:cs typeface="Arial"/>
              </a:rPr>
              <a:t>Tables</a:t>
            </a:r>
            <a:endParaRPr sz="1850">
              <a:latin typeface="Arial"/>
              <a:cs typeface="Arial"/>
            </a:endParaRPr>
          </a:p>
        </p:txBody>
      </p:sp>
      <p:sp>
        <p:nvSpPr>
          <p:cNvPr id="6" name="object 6"/>
          <p:cNvSpPr txBox="1"/>
          <p:nvPr/>
        </p:nvSpPr>
        <p:spPr>
          <a:xfrm>
            <a:off x="1208786" y="1802384"/>
            <a:ext cx="1006475" cy="243204"/>
          </a:xfrm>
          <a:prstGeom prst="rect">
            <a:avLst/>
          </a:prstGeom>
        </p:spPr>
        <p:txBody>
          <a:bodyPr wrap="square" lIns="0" tIns="15875" rIns="0" bIns="0" rtlCol="0" vert="horz">
            <a:spAutoFit/>
          </a:bodyPr>
          <a:lstStyle/>
          <a:p>
            <a:pPr marL="12700">
              <a:lnSpc>
                <a:spcPct val="100000"/>
              </a:lnSpc>
              <a:spcBef>
                <a:spcPts val="125"/>
              </a:spcBef>
            </a:pPr>
            <a:r>
              <a:rPr dirty="0" sz="1400" spc="15" b="1">
                <a:latin typeface="Courier New"/>
                <a:cs typeface="Courier New"/>
              </a:rPr>
              <a:t>EMPLOYEES</a:t>
            </a:r>
            <a:endParaRPr sz="1400">
              <a:latin typeface="Courier New"/>
              <a:cs typeface="Courier New"/>
            </a:endParaRPr>
          </a:p>
        </p:txBody>
      </p:sp>
      <p:sp>
        <p:nvSpPr>
          <p:cNvPr id="7" name="object 7"/>
          <p:cNvSpPr txBox="1"/>
          <p:nvPr/>
        </p:nvSpPr>
        <p:spPr>
          <a:xfrm>
            <a:off x="4069332" y="1806192"/>
            <a:ext cx="1224280" cy="243204"/>
          </a:xfrm>
          <a:prstGeom prst="rect">
            <a:avLst/>
          </a:prstGeom>
        </p:spPr>
        <p:txBody>
          <a:bodyPr wrap="square" lIns="0" tIns="15875" rIns="0" bIns="0" rtlCol="0" vert="horz">
            <a:spAutoFit/>
          </a:bodyPr>
          <a:lstStyle/>
          <a:p>
            <a:pPr marL="12700">
              <a:lnSpc>
                <a:spcPct val="100000"/>
              </a:lnSpc>
              <a:spcBef>
                <a:spcPts val="125"/>
              </a:spcBef>
            </a:pPr>
            <a:r>
              <a:rPr dirty="0" sz="1400" spc="15" b="1">
                <a:latin typeface="Courier New"/>
                <a:cs typeface="Courier New"/>
              </a:rPr>
              <a:t>DEPARTMENTS</a:t>
            </a:r>
            <a:endParaRPr sz="1400">
              <a:latin typeface="Courier New"/>
              <a:cs typeface="Courier New"/>
            </a:endParaRPr>
          </a:p>
        </p:txBody>
      </p:sp>
      <p:sp>
        <p:nvSpPr>
          <p:cNvPr id="8" name="object 8"/>
          <p:cNvSpPr/>
          <p:nvPr/>
        </p:nvSpPr>
        <p:spPr>
          <a:xfrm>
            <a:off x="4002785" y="2110739"/>
            <a:ext cx="2609088" cy="1175766"/>
          </a:xfrm>
          <a:prstGeom prst="rect">
            <a:avLst/>
          </a:prstGeom>
          <a:blipFill>
            <a:blip r:embed="rId3" cstate="print"/>
            <a:stretch>
              <a:fillRect/>
            </a:stretch>
          </a:blipFill>
        </p:spPr>
        <p:txBody>
          <a:bodyPr wrap="square" lIns="0" tIns="0" rIns="0" bIns="0" rtlCol="0"/>
          <a:lstStyle/>
          <a:p/>
        </p:txBody>
      </p:sp>
      <p:grpSp>
        <p:nvGrpSpPr>
          <p:cNvPr id="9" name="object 9"/>
          <p:cNvGrpSpPr/>
          <p:nvPr/>
        </p:nvGrpSpPr>
        <p:grpSpPr>
          <a:xfrm>
            <a:off x="1247013" y="2082926"/>
            <a:ext cx="3832225" cy="2731770"/>
            <a:chOff x="1247013" y="2082926"/>
            <a:chExt cx="3832225" cy="2731770"/>
          </a:xfrm>
        </p:grpSpPr>
        <p:sp>
          <p:nvSpPr>
            <p:cNvPr id="10" name="object 10"/>
            <p:cNvSpPr/>
            <p:nvPr/>
          </p:nvSpPr>
          <p:spPr>
            <a:xfrm>
              <a:off x="1254251" y="2106929"/>
              <a:ext cx="2294382" cy="654557"/>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1250441" y="2103119"/>
              <a:ext cx="2301240" cy="661670"/>
            </a:xfrm>
            <a:custGeom>
              <a:avLst/>
              <a:gdLst/>
              <a:ahLst/>
              <a:cxnLst/>
              <a:rect l="l" t="t" r="r" b="b"/>
              <a:pathLst>
                <a:path w="2301240" h="661669">
                  <a:moveTo>
                    <a:pt x="2301240" y="0"/>
                  </a:moveTo>
                  <a:lnTo>
                    <a:pt x="0" y="0"/>
                  </a:lnTo>
                  <a:lnTo>
                    <a:pt x="0" y="661416"/>
                  </a:lnTo>
                  <a:lnTo>
                    <a:pt x="2301240" y="661416"/>
                  </a:lnTo>
                  <a:lnTo>
                    <a:pt x="2301240" y="0"/>
                  </a:lnTo>
                  <a:close/>
                </a:path>
              </a:pathLst>
            </a:custGeom>
            <a:ln w="6857">
              <a:solidFill>
                <a:srgbClr val="000000"/>
              </a:solidFill>
            </a:ln>
          </p:spPr>
          <p:txBody>
            <a:bodyPr wrap="square" lIns="0" tIns="0" rIns="0" bIns="0" rtlCol="0"/>
            <a:lstStyle/>
            <a:p/>
          </p:txBody>
        </p:sp>
        <p:sp>
          <p:nvSpPr>
            <p:cNvPr id="12" name="object 12"/>
            <p:cNvSpPr/>
            <p:nvPr/>
          </p:nvSpPr>
          <p:spPr>
            <a:xfrm>
              <a:off x="1264157" y="2890265"/>
              <a:ext cx="2295143" cy="391668"/>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1260347" y="2886455"/>
              <a:ext cx="2302510" cy="398780"/>
            </a:xfrm>
            <a:custGeom>
              <a:avLst/>
              <a:gdLst/>
              <a:ahLst/>
              <a:cxnLst/>
              <a:rect l="l" t="t" r="r" b="b"/>
              <a:pathLst>
                <a:path w="2302510" h="398779">
                  <a:moveTo>
                    <a:pt x="2302002" y="0"/>
                  </a:moveTo>
                  <a:lnTo>
                    <a:pt x="0" y="0"/>
                  </a:lnTo>
                  <a:lnTo>
                    <a:pt x="0" y="398525"/>
                  </a:lnTo>
                  <a:lnTo>
                    <a:pt x="2302002" y="398525"/>
                  </a:lnTo>
                  <a:lnTo>
                    <a:pt x="2302002" y="0"/>
                  </a:lnTo>
                  <a:close/>
                </a:path>
              </a:pathLst>
            </a:custGeom>
            <a:ln w="6857">
              <a:solidFill>
                <a:srgbClr val="000000"/>
              </a:solidFill>
            </a:ln>
          </p:spPr>
          <p:txBody>
            <a:bodyPr wrap="square" lIns="0" tIns="0" rIns="0" bIns="0" rtlCol="0"/>
            <a:lstStyle/>
            <a:p/>
          </p:txBody>
        </p:sp>
        <p:sp>
          <p:nvSpPr>
            <p:cNvPr id="14" name="object 14"/>
            <p:cNvSpPr/>
            <p:nvPr/>
          </p:nvSpPr>
          <p:spPr>
            <a:xfrm>
              <a:off x="2484119" y="4416551"/>
              <a:ext cx="2588513" cy="391667"/>
            </a:xfrm>
            <a:prstGeom prst="rect">
              <a:avLst/>
            </a:prstGeom>
            <a:blipFill>
              <a:blip r:embed="rId6" cstate="print"/>
              <a:stretch>
                <a:fillRect/>
              </a:stretch>
            </a:blipFill>
          </p:spPr>
          <p:txBody>
            <a:bodyPr wrap="square" lIns="0" tIns="0" rIns="0" bIns="0" rtlCol="0"/>
            <a:lstStyle/>
            <a:p/>
          </p:txBody>
        </p:sp>
        <p:sp>
          <p:nvSpPr>
            <p:cNvPr id="15" name="object 15"/>
            <p:cNvSpPr/>
            <p:nvPr/>
          </p:nvSpPr>
          <p:spPr>
            <a:xfrm>
              <a:off x="2479547" y="4412741"/>
              <a:ext cx="2596515" cy="398780"/>
            </a:xfrm>
            <a:custGeom>
              <a:avLst/>
              <a:gdLst/>
              <a:ahLst/>
              <a:cxnLst/>
              <a:rect l="l" t="t" r="r" b="b"/>
              <a:pathLst>
                <a:path w="2596515" h="398779">
                  <a:moveTo>
                    <a:pt x="2596134" y="0"/>
                  </a:moveTo>
                  <a:lnTo>
                    <a:pt x="0" y="0"/>
                  </a:lnTo>
                  <a:lnTo>
                    <a:pt x="0" y="398525"/>
                  </a:lnTo>
                  <a:lnTo>
                    <a:pt x="2596134" y="398525"/>
                  </a:lnTo>
                  <a:lnTo>
                    <a:pt x="2596134" y="0"/>
                  </a:lnTo>
                  <a:close/>
                </a:path>
              </a:pathLst>
            </a:custGeom>
            <a:ln w="6857">
              <a:solidFill>
                <a:srgbClr val="000000"/>
              </a:solidFill>
            </a:ln>
          </p:spPr>
          <p:txBody>
            <a:bodyPr wrap="square" lIns="0" tIns="0" rIns="0" bIns="0" rtlCol="0"/>
            <a:lstStyle/>
            <a:p/>
          </p:txBody>
        </p:sp>
        <p:sp>
          <p:nvSpPr>
            <p:cNvPr id="16" name="object 16"/>
            <p:cNvSpPr/>
            <p:nvPr/>
          </p:nvSpPr>
          <p:spPr>
            <a:xfrm>
              <a:off x="2484119" y="3841241"/>
              <a:ext cx="2588513" cy="391667"/>
            </a:xfrm>
            <a:prstGeom prst="rect">
              <a:avLst/>
            </a:prstGeom>
            <a:blipFill>
              <a:blip r:embed="rId7" cstate="print"/>
              <a:stretch>
                <a:fillRect/>
              </a:stretch>
            </a:blipFill>
          </p:spPr>
          <p:txBody>
            <a:bodyPr wrap="square" lIns="0" tIns="0" rIns="0" bIns="0" rtlCol="0"/>
            <a:lstStyle/>
            <a:p/>
          </p:txBody>
        </p:sp>
        <p:sp>
          <p:nvSpPr>
            <p:cNvPr id="17" name="object 17"/>
            <p:cNvSpPr/>
            <p:nvPr/>
          </p:nvSpPr>
          <p:spPr>
            <a:xfrm>
              <a:off x="2479547" y="3837431"/>
              <a:ext cx="2596515" cy="398780"/>
            </a:xfrm>
            <a:custGeom>
              <a:avLst/>
              <a:gdLst/>
              <a:ahLst/>
              <a:cxnLst/>
              <a:rect l="l" t="t" r="r" b="b"/>
              <a:pathLst>
                <a:path w="2596515" h="398779">
                  <a:moveTo>
                    <a:pt x="2596134" y="0"/>
                  </a:moveTo>
                  <a:lnTo>
                    <a:pt x="0" y="0"/>
                  </a:lnTo>
                  <a:lnTo>
                    <a:pt x="0" y="398525"/>
                  </a:lnTo>
                  <a:lnTo>
                    <a:pt x="2596134" y="398525"/>
                  </a:lnTo>
                  <a:lnTo>
                    <a:pt x="2596134" y="0"/>
                  </a:lnTo>
                  <a:close/>
                </a:path>
              </a:pathLst>
            </a:custGeom>
            <a:ln w="6857">
              <a:solidFill>
                <a:srgbClr val="000000"/>
              </a:solidFill>
            </a:ln>
          </p:spPr>
          <p:txBody>
            <a:bodyPr wrap="square" lIns="0" tIns="0" rIns="0" bIns="0" rtlCol="0"/>
            <a:lstStyle/>
            <a:p/>
          </p:txBody>
        </p:sp>
        <p:sp>
          <p:nvSpPr>
            <p:cNvPr id="18" name="object 18"/>
            <p:cNvSpPr/>
            <p:nvPr/>
          </p:nvSpPr>
          <p:spPr>
            <a:xfrm>
              <a:off x="3655313" y="3387851"/>
              <a:ext cx="0" cy="273685"/>
            </a:xfrm>
            <a:custGeom>
              <a:avLst/>
              <a:gdLst/>
              <a:ahLst/>
              <a:cxnLst/>
              <a:rect l="l" t="t" r="r" b="b"/>
              <a:pathLst>
                <a:path w="0" h="273685">
                  <a:moveTo>
                    <a:pt x="0" y="273558"/>
                  </a:moveTo>
                  <a:lnTo>
                    <a:pt x="0" y="0"/>
                  </a:lnTo>
                </a:path>
              </a:pathLst>
            </a:custGeom>
            <a:ln w="20574">
              <a:solidFill>
                <a:srgbClr val="000000"/>
              </a:solidFill>
            </a:ln>
          </p:spPr>
          <p:txBody>
            <a:bodyPr wrap="square" lIns="0" tIns="0" rIns="0" bIns="0" rtlCol="0"/>
            <a:lstStyle/>
            <a:p/>
          </p:txBody>
        </p:sp>
        <p:sp>
          <p:nvSpPr>
            <p:cNvPr id="19" name="object 19"/>
            <p:cNvSpPr/>
            <p:nvPr/>
          </p:nvSpPr>
          <p:spPr>
            <a:xfrm>
              <a:off x="3622547" y="3659885"/>
              <a:ext cx="66675" cy="66675"/>
            </a:xfrm>
            <a:custGeom>
              <a:avLst/>
              <a:gdLst/>
              <a:ahLst/>
              <a:cxnLst/>
              <a:rect l="l" t="t" r="r" b="b"/>
              <a:pathLst>
                <a:path w="66675" h="66675">
                  <a:moveTo>
                    <a:pt x="66293" y="0"/>
                  </a:moveTo>
                  <a:lnTo>
                    <a:pt x="0" y="0"/>
                  </a:lnTo>
                  <a:lnTo>
                    <a:pt x="33527" y="66293"/>
                  </a:lnTo>
                  <a:lnTo>
                    <a:pt x="66293" y="0"/>
                  </a:lnTo>
                  <a:close/>
                </a:path>
              </a:pathLst>
            </a:custGeom>
            <a:solidFill>
              <a:srgbClr val="000000"/>
            </a:solidFill>
          </p:spPr>
          <p:txBody>
            <a:bodyPr wrap="square" lIns="0" tIns="0" rIns="0" bIns="0" rtlCol="0"/>
            <a:lstStyle/>
            <a:p/>
          </p:txBody>
        </p:sp>
        <p:sp>
          <p:nvSpPr>
            <p:cNvPr id="20" name="object 20"/>
            <p:cNvSpPr/>
            <p:nvPr/>
          </p:nvSpPr>
          <p:spPr>
            <a:xfrm>
              <a:off x="3844289" y="3387851"/>
              <a:ext cx="0" cy="273685"/>
            </a:xfrm>
            <a:custGeom>
              <a:avLst/>
              <a:gdLst/>
              <a:ahLst/>
              <a:cxnLst/>
              <a:rect l="l" t="t" r="r" b="b"/>
              <a:pathLst>
                <a:path w="0" h="273685">
                  <a:moveTo>
                    <a:pt x="0" y="273558"/>
                  </a:moveTo>
                  <a:lnTo>
                    <a:pt x="0" y="0"/>
                  </a:lnTo>
                </a:path>
              </a:pathLst>
            </a:custGeom>
            <a:ln w="20574">
              <a:solidFill>
                <a:srgbClr val="000000"/>
              </a:solidFill>
            </a:ln>
          </p:spPr>
          <p:txBody>
            <a:bodyPr wrap="square" lIns="0" tIns="0" rIns="0" bIns="0" rtlCol="0"/>
            <a:lstStyle/>
            <a:p/>
          </p:txBody>
        </p:sp>
        <p:sp>
          <p:nvSpPr>
            <p:cNvPr id="21" name="object 21"/>
            <p:cNvSpPr/>
            <p:nvPr/>
          </p:nvSpPr>
          <p:spPr>
            <a:xfrm>
              <a:off x="3811523" y="3659885"/>
              <a:ext cx="66675" cy="66675"/>
            </a:xfrm>
            <a:custGeom>
              <a:avLst/>
              <a:gdLst/>
              <a:ahLst/>
              <a:cxnLst/>
              <a:rect l="l" t="t" r="r" b="b"/>
              <a:pathLst>
                <a:path w="66675" h="66675">
                  <a:moveTo>
                    <a:pt x="66293" y="0"/>
                  </a:moveTo>
                  <a:lnTo>
                    <a:pt x="0" y="0"/>
                  </a:lnTo>
                  <a:lnTo>
                    <a:pt x="33527" y="66293"/>
                  </a:lnTo>
                  <a:lnTo>
                    <a:pt x="66293" y="0"/>
                  </a:lnTo>
                  <a:close/>
                </a:path>
              </a:pathLst>
            </a:custGeom>
            <a:solidFill>
              <a:srgbClr val="000000"/>
            </a:solidFill>
          </p:spPr>
          <p:txBody>
            <a:bodyPr wrap="square" lIns="0" tIns="0" rIns="0" bIns="0" rtlCol="0"/>
            <a:lstStyle/>
            <a:p/>
          </p:txBody>
        </p:sp>
        <p:sp>
          <p:nvSpPr>
            <p:cNvPr id="22" name="object 22"/>
            <p:cNvSpPr/>
            <p:nvPr/>
          </p:nvSpPr>
          <p:spPr>
            <a:xfrm>
              <a:off x="1514093" y="2093213"/>
              <a:ext cx="2045970" cy="1188720"/>
            </a:xfrm>
            <a:custGeom>
              <a:avLst/>
              <a:gdLst/>
              <a:ahLst/>
              <a:cxnLst/>
              <a:rect l="l" t="t" r="r" b="b"/>
              <a:pathLst>
                <a:path w="2045970" h="1188720">
                  <a:moveTo>
                    <a:pt x="683513" y="0"/>
                  </a:moveTo>
                  <a:lnTo>
                    <a:pt x="0" y="0"/>
                  </a:lnTo>
                  <a:lnTo>
                    <a:pt x="0" y="1188720"/>
                  </a:lnTo>
                  <a:lnTo>
                    <a:pt x="683513" y="1188720"/>
                  </a:lnTo>
                  <a:lnTo>
                    <a:pt x="683513" y="0"/>
                  </a:lnTo>
                  <a:close/>
                </a:path>
                <a:path w="2045970" h="1188720">
                  <a:moveTo>
                    <a:pt x="2045970" y="0"/>
                  </a:moveTo>
                  <a:lnTo>
                    <a:pt x="1278635" y="0"/>
                  </a:lnTo>
                  <a:lnTo>
                    <a:pt x="1278635" y="1188720"/>
                  </a:lnTo>
                  <a:lnTo>
                    <a:pt x="2045970" y="1188720"/>
                  </a:lnTo>
                  <a:lnTo>
                    <a:pt x="2045970" y="0"/>
                  </a:lnTo>
                  <a:close/>
                </a:path>
              </a:pathLst>
            </a:custGeom>
            <a:ln w="20574">
              <a:solidFill>
                <a:srgbClr val="FF0000"/>
              </a:solidFill>
            </a:ln>
          </p:spPr>
          <p:txBody>
            <a:bodyPr wrap="square" lIns="0" tIns="0" rIns="0" bIns="0" rtlCol="0"/>
            <a:lstStyle/>
            <a:p/>
          </p:txBody>
        </p:sp>
      </p:grpSp>
      <p:graphicFrame>
        <p:nvGraphicFramePr>
          <p:cNvPr id="23" name="object 23"/>
          <p:cNvGraphicFramePr>
            <a:graphicFrameLocks noGrp="1"/>
          </p:cNvGraphicFramePr>
          <p:nvPr/>
        </p:nvGraphicFramePr>
        <p:xfrm>
          <a:off x="3995547" y="2093214"/>
          <a:ext cx="2626360" cy="1207135"/>
        </p:xfrm>
        <a:graphic>
          <a:graphicData uri="http://schemas.openxmlformats.org/drawingml/2006/table">
            <a:tbl>
              <a:tblPr firstRow="1" bandRow="1">
                <a:tableStyleId>{2D5ABB26-0587-4C30-8999-92F81FD0307C}</a:tableStyleId>
              </a:tblPr>
              <a:tblGrid>
                <a:gridCol w="1049020"/>
                <a:gridCol w="912494"/>
                <a:gridCol w="653414"/>
              </a:tblGrid>
              <a:tr h="1182624">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28575">
                      <a:solidFill>
                        <a:srgbClr val="FF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28575">
                      <a:solidFill>
                        <a:srgbClr val="FF0000"/>
                      </a:solidFill>
                      <a:prstDash val="solid"/>
                    </a:lnR>
                    <a:lnT w="28575">
                      <a:solidFill>
                        <a:srgbClr val="FF0000"/>
                      </a:solidFill>
                      <a:prstDash val="solid"/>
                    </a:lnT>
                    <a:lnB w="28575">
                      <a:solidFill>
                        <a:srgbClr val="FF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28" name="object 2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9" name="object 29"/>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5"/>
              <a:t>All </a:t>
            </a:r>
            <a:r>
              <a:rPr dirty="0" baseline="-31400" sz="1725" spc="-382" b="1">
                <a:latin typeface="Arial"/>
                <a:cs typeface="Arial"/>
              </a:rPr>
              <a:t>O</a:t>
            </a:r>
            <a:r>
              <a:rPr dirty="0" sz="800" spc="-254"/>
              <a:t>WD</a:t>
            </a:r>
            <a:r>
              <a:rPr dirty="0" baseline="-31400" sz="1725" spc="-382" b="1">
                <a:latin typeface="Arial"/>
                <a:cs typeface="Arial"/>
              </a:rPr>
              <a:t>ra</a:t>
            </a:r>
            <a:r>
              <a:rPr dirty="0" sz="800" spc="-254"/>
              <a:t>P</a:t>
            </a:r>
            <a:r>
              <a:rPr dirty="0" baseline="-31400" sz="1725" spc="-382" b="1">
                <a:latin typeface="Arial"/>
                <a:cs typeface="Arial"/>
              </a:rPr>
              <a:t>c</a:t>
            </a:r>
            <a:r>
              <a:rPr dirty="0" sz="800" spc="-254"/>
              <a:t>st</a:t>
            </a:r>
            <a:r>
              <a:rPr dirty="0" baseline="-31400" sz="1725" spc="-382" b="1">
                <a:latin typeface="Arial"/>
                <a:cs typeface="Arial"/>
              </a:rPr>
              <a:t>l</a:t>
            </a:r>
            <a:r>
              <a:rPr dirty="0" sz="800" spc="-254"/>
              <a:t>u</a:t>
            </a:r>
            <a:r>
              <a:rPr dirty="0" baseline="-31400" sz="1725" spc="-382" b="1">
                <a:latin typeface="Arial"/>
                <a:cs typeface="Arial"/>
              </a:rPr>
              <a:t>e</a:t>
            </a:r>
            <a:r>
              <a:rPr dirty="0" sz="800" spc="-254"/>
              <a:t>de</a:t>
            </a:r>
            <a:r>
              <a:rPr dirty="0" baseline="-31400" sz="1725" spc="-382" b="1">
                <a:latin typeface="Arial"/>
                <a:cs typeface="Arial"/>
              </a:rPr>
              <a:t>D</a:t>
            </a:r>
            <a:r>
              <a:rPr dirty="0" sz="800" spc="-254"/>
              <a:t>nt</a:t>
            </a:r>
            <a:r>
              <a:rPr dirty="0" baseline="-31400" sz="1725" spc="-382" b="1">
                <a:latin typeface="Arial"/>
                <a:cs typeface="Arial"/>
              </a:rPr>
              <a:t>a</a:t>
            </a:r>
            <a:r>
              <a:rPr dirty="0" sz="800" spc="-254"/>
              <a:t>s </a:t>
            </a:r>
            <a:r>
              <a:rPr dirty="0" baseline="-31400" sz="1725" spc="-352" b="1">
                <a:latin typeface="Arial"/>
                <a:cs typeface="Arial"/>
              </a:rPr>
              <a:t>t</a:t>
            </a:r>
            <a:r>
              <a:rPr dirty="0" sz="800" spc="-235"/>
              <a:t>m</a:t>
            </a:r>
            <a:r>
              <a:rPr dirty="0" baseline="-31400" sz="1725" spc="-352" b="1">
                <a:latin typeface="Arial"/>
                <a:cs typeface="Arial"/>
              </a:rPr>
              <a:t>a</a:t>
            </a:r>
            <a:r>
              <a:rPr dirty="0" sz="800" spc="-235"/>
              <a:t>u</a:t>
            </a:r>
            <a:r>
              <a:rPr dirty="0" baseline="-31400" sz="1725" spc="-352" b="1">
                <a:latin typeface="Arial"/>
                <a:cs typeface="Arial"/>
              </a:rPr>
              <a:t>b</a:t>
            </a:r>
            <a:r>
              <a:rPr dirty="0" sz="800" spc="-235"/>
              <a:t>st</a:t>
            </a:r>
            <a:r>
              <a:rPr dirty="0" baseline="-31400" sz="1725" spc="-352" b="1">
                <a:latin typeface="Arial"/>
                <a:cs typeface="Arial"/>
              </a:rPr>
              <a:t>a</a:t>
            </a:r>
            <a:r>
              <a:rPr dirty="0" sz="800" spc="-235"/>
              <a:t>re</a:t>
            </a:r>
            <a:r>
              <a:rPr dirty="0" baseline="-31400" sz="1725" spc="-352" b="1">
                <a:latin typeface="Arial"/>
                <a:cs typeface="Arial"/>
              </a:rPr>
              <a:t>s</a:t>
            </a:r>
            <a:r>
              <a:rPr dirty="0" sz="800" spc="-235"/>
              <a:t>c</a:t>
            </a:r>
            <a:r>
              <a:rPr dirty="0" baseline="-31400" sz="1725" spc="-352" b="1">
                <a:latin typeface="Arial"/>
                <a:cs typeface="Arial"/>
              </a:rPr>
              <a:t>e</a:t>
            </a:r>
            <a:r>
              <a:rPr dirty="0" sz="800" spc="-235"/>
              <a:t>eiv</a:t>
            </a:r>
            <a:r>
              <a:rPr dirty="0" baseline="-31400" sz="1725" spc="-352" b="1">
                <a:latin typeface="Arial"/>
                <a:cs typeface="Arial"/>
              </a:rPr>
              <a:t>1</a:t>
            </a:r>
            <a:r>
              <a:rPr dirty="0" sz="800" spc="-235"/>
              <a:t>e</a:t>
            </a:r>
            <a:r>
              <a:rPr dirty="0" baseline="-31400" sz="1725" spc="-352" b="1">
                <a:latin typeface="Arial"/>
                <a:cs typeface="Arial"/>
              </a:rPr>
              <a:t>0</a:t>
            </a:r>
            <a:r>
              <a:rPr dirty="0" sz="800" spc="-235"/>
              <a:t>a</a:t>
            </a:r>
            <a:r>
              <a:rPr dirty="0" baseline="-31400" sz="1725" spc="-352" b="1" i="1">
                <a:latin typeface="Arial"/>
                <a:cs typeface="Arial"/>
              </a:rPr>
              <a:t>g</a:t>
            </a:r>
            <a:r>
              <a:rPr dirty="0" sz="800" spc="-235"/>
              <a:t>n </a:t>
            </a:r>
            <a:r>
              <a:rPr dirty="0" sz="800" spc="-195"/>
              <a:t>e</a:t>
            </a:r>
            <a:r>
              <a:rPr dirty="0" baseline="-31400" sz="1725" spc="-292" b="1">
                <a:latin typeface="Arial"/>
                <a:cs typeface="Arial"/>
              </a:rPr>
              <a:t>:</a:t>
            </a:r>
            <a:r>
              <a:rPr dirty="0" sz="800" spc="-195"/>
              <a:t>K</a:t>
            </a:r>
            <a:r>
              <a:rPr dirty="0" baseline="-31400" sz="1725" spc="-292" b="1">
                <a:latin typeface="Arial"/>
                <a:cs typeface="Arial"/>
              </a:rPr>
              <a:t>S</a:t>
            </a:r>
            <a:r>
              <a:rPr dirty="0" sz="800" spc="-195"/>
              <a:t>it </a:t>
            </a:r>
            <a:r>
              <a:rPr dirty="0" baseline="-31400" sz="1725" spc="-352" b="1">
                <a:latin typeface="Arial"/>
                <a:cs typeface="Arial"/>
              </a:rPr>
              <a:t>Q</a:t>
            </a:r>
            <a:r>
              <a:rPr dirty="0" sz="800" spc="-235"/>
              <a:t>wa</a:t>
            </a:r>
            <a:r>
              <a:rPr dirty="0" baseline="-31400" sz="1725" spc="-352" b="1">
                <a:latin typeface="Arial"/>
                <a:cs typeface="Arial"/>
              </a:rPr>
              <a:t>L</a:t>
            </a:r>
            <a:r>
              <a:rPr dirty="0" sz="800" spc="-235"/>
              <a:t>ter</a:t>
            </a:r>
            <a:r>
              <a:rPr dirty="0" baseline="-31400" sz="1725" spc="-352" b="1">
                <a:latin typeface="Arial"/>
                <a:cs typeface="Arial"/>
              </a:rPr>
              <a:t>F</a:t>
            </a:r>
            <a:r>
              <a:rPr dirty="0" sz="800" spc="-235"/>
              <a:t>m</a:t>
            </a:r>
            <a:r>
              <a:rPr dirty="0" baseline="-31400" sz="1725" spc="-352" b="1">
                <a:latin typeface="Arial"/>
                <a:cs typeface="Arial"/>
              </a:rPr>
              <a:t>u</a:t>
            </a:r>
            <a:r>
              <a:rPr dirty="0" sz="800" spc="-235"/>
              <a:t>ar</a:t>
            </a:r>
            <a:r>
              <a:rPr dirty="0" baseline="-31400" sz="1725" spc="-352" b="1">
                <a:latin typeface="Arial"/>
                <a:cs typeface="Arial"/>
              </a:rPr>
              <a:t>n</a:t>
            </a:r>
            <a:r>
              <a:rPr dirty="0" sz="800" spc="-235"/>
              <a:t>ke</a:t>
            </a:r>
            <a:r>
              <a:rPr dirty="0" baseline="-31400" sz="1725" spc="-352" b="1">
                <a:latin typeface="Arial"/>
                <a:cs typeface="Arial"/>
              </a:rPr>
              <a:t>d</a:t>
            </a:r>
            <a:r>
              <a:rPr dirty="0" sz="800" spc="-235"/>
              <a:t>d</a:t>
            </a:r>
            <a:r>
              <a:rPr dirty="0" baseline="-31400" sz="1725" spc="-352" b="1">
                <a:latin typeface="Arial"/>
                <a:cs typeface="Arial"/>
              </a:rPr>
              <a:t>a</a:t>
            </a:r>
            <a:r>
              <a:rPr dirty="0" sz="800" spc="-235"/>
              <a:t>w</a:t>
            </a:r>
            <a:r>
              <a:rPr dirty="0" baseline="-31400" sz="1725" spc="-352" b="1">
                <a:latin typeface="Arial"/>
                <a:cs typeface="Arial"/>
              </a:rPr>
              <a:t>m</a:t>
            </a:r>
            <a:r>
              <a:rPr dirty="0" sz="800" spc="-235"/>
              <a:t>ith</a:t>
            </a:r>
            <a:r>
              <a:rPr dirty="0" baseline="-31400" sz="1725" spc="-352" b="1">
                <a:latin typeface="Arial"/>
                <a:cs typeface="Arial"/>
              </a:rPr>
              <a:t>e</a:t>
            </a:r>
            <a:r>
              <a:rPr dirty="0" sz="800" spc="-235"/>
              <a:t>th</a:t>
            </a:r>
            <a:r>
              <a:rPr dirty="0" baseline="-31400" sz="1725" spc="-352" b="1">
                <a:latin typeface="Arial"/>
                <a:cs typeface="Arial"/>
              </a:rPr>
              <a:t>n</a:t>
            </a:r>
            <a:r>
              <a:rPr dirty="0" sz="800" spc="-235"/>
              <a:t>ei</a:t>
            </a:r>
            <a:r>
              <a:rPr dirty="0" baseline="-31400" sz="1725" spc="-352" b="1">
                <a:latin typeface="Arial"/>
                <a:cs typeface="Arial"/>
              </a:rPr>
              <a:t>t</a:t>
            </a:r>
            <a:r>
              <a:rPr dirty="0" sz="800" spc="-235"/>
              <a:t>r</a:t>
            </a:r>
            <a:r>
              <a:rPr dirty="0" baseline="-31400" sz="1725" spc="-352" b="1">
                <a:latin typeface="Arial"/>
                <a:cs typeface="Arial"/>
              </a:rPr>
              <a:t>a</a:t>
            </a:r>
            <a:r>
              <a:rPr dirty="0" sz="800" spc="-235"/>
              <a:t>n</a:t>
            </a:r>
            <a:r>
              <a:rPr dirty="0" baseline="-31400" sz="1725" spc="-352" b="1">
                <a:latin typeface="Arial"/>
                <a:cs typeface="Arial"/>
              </a:rPr>
              <a:t>l</a:t>
            </a:r>
            <a:r>
              <a:rPr dirty="0" sz="800" spc="-235"/>
              <a:t>a</a:t>
            </a:r>
            <a:r>
              <a:rPr dirty="0" baseline="-31400" sz="1725" spc="-352" b="1">
                <a:latin typeface="Arial"/>
                <a:cs typeface="Arial"/>
              </a:rPr>
              <a:t>s</a:t>
            </a:r>
            <a:r>
              <a:rPr dirty="0" sz="800" spc="-235"/>
              <a:t>me</a:t>
            </a:r>
            <a:r>
              <a:rPr dirty="0" baseline="-31400" sz="1725" spc="-352" b="1">
                <a:latin typeface="Arial"/>
                <a:cs typeface="Arial"/>
              </a:rPr>
              <a:t>I </a:t>
            </a:r>
            <a:r>
              <a:rPr dirty="0" sz="800" spc="-210"/>
              <a:t>an</a:t>
            </a:r>
            <a:r>
              <a:rPr dirty="0" baseline="-31400" sz="1725" spc="-315" b="1">
                <a:latin typeface="Arial"/>
                <a:cs typeface="Arial"/>
              </a:rPr>
              <a:t>C</a:t>
            </a:r>
            <a:r>
              <a:rPr dirty="0" sz="800" spc="-210"/>
              <a:t>d </a:t>
            </a:r>
            <a:r>
              <a:rPr dirty="0" sz="800" spc="-65"/>
              <a:t>e</a:t>
            </a:r>
            <a:r>
              <a:rPr dirty="0" baseline="-31400" sz="1725" spc="-97" b="1">
                <a:latin typeface="Arial"/>
                <a:cs typeface="Arial"/>
              </a:rPr>
              <a:t>-</a:t>
            </a:r>
            <a:r>
              <a:rPr dirty="0" sz="800" spc="-65"/>
              <a:t>m</a:t>
            </a:r>
            <a:r>
              <a:rPr dirty="0" baseline="-31400" sz="1725" spc="-97" b="1">
                <a:latin typeface="Arial"/>
                <a:cs typeface="Arial"/>
              </a:rPr>
              <a:t>3</a:t>
            </a:r>
            <a:r>
              <a:rPr dirty="0" sz="800" spc="-65"/>
              <a:t>ail.</a:t>
            </a:r>
            <a:r>
              <a:rPr dirty="0" sz="800" spc="-125"/>
              <a:t> </a:t>
            </a:r>
            <a:r>
              <a:rPr dirty="0" sz="800" spc="-30"/>
              <a:t>Contact</a:t>
            </a:r>
            <a:endParaRPr sz="800">
              <a:latin typeface="Arial"/>
              <a:cs typeface="Arial"/>
            </a:endParaRPr>
          </a:p>
        </p:txBody>
      </p:sp>
      <p:sp>
        <p:nvSpPr>
          <p:cNvPr id="30" name="object 3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8"/>
              </a:rPr>
              <a:t>OracleWDP_ww@oracle.com</a:t>
            </a:r>
            <a:r>
              <a:rPr dirty="0" sz="800" spc="-55">
                <a:latin typeface="Garuda"/>
                <a:cs typeface="Garuda"/>
                <a:hlinkClick r:id="rId8"/>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4" name="object 24"/>
          <p:cNvSpPr txBox="1"/>
          <p:nvPr/>
        </p:nvSpPr>
        <p:spPr>
          <a:xfrm>
            <a:off x="1219453" y="2610865"/>
            <a:ext cx="243840" cy="287020"/>
          </a:xfrm>
          <a:prstGeom prst="rect">
            <a:avLst/>
          </a:prstGeom>
        </p:spPr>
        <p:txBody>
          <a:bodyPr wrap="square" lIns="0" tIns="14604" rIns="0" bIns="0" rtlCol="0" vert="horz">
            <a:spAutoFit/>
          </a:bodyPr>
          <a:lstStyle/>
          <a:p>
            <a:pPr marL="12700">
              <a:lnSpc>
                <a:spcPct val="100000"/>
              </a:lnSpc>
              <a:spcBef>
                <a:spcPts val="114"/>
              </a:spcBef>
            </a:pPr>
            <a:r>
              <a:rPr dirty="0" sz="1700" spc="15" b="1">
                <a:latin typeface="Arial"/>
                <a:cs typeface="Arial"/>
              </a:rPr>
              <a:t>…</a:t>
            </a:r>
            <a:endParaRPr sz="1700">
              <a:latin typeface="Arial"/>
              <a:cs typeface="Arial"/>
            </a:endParaRPr>
          </a:p>
        </p:txBody>
      </p:sp>
      <p:sp>
        <p:nvSpPr>
          <p:cNvPr id="25" name="object 25"/>
          <p:cNvSpPr txBox="1"/>
          <p:nvPr/>
        </p:nvSpPr>
        <p:spPr>
          <a:xfrm>
            <a:off x="2448566" y="4109712"/>
            <a:ext cx="243840" cy="287020"/>
          </a:xfrm>
          <a:prstGeom prst="rect">
            <a:avLst/>
          </a:prstGeom>
        </p:spPr>
        <p:txBody>
          <a:bodyPr wrap="square" lIns="0" tIns="14604" rIns="0" bIns="0" rtlCol="0" vert="horz">
            <a:spAutoFit/>
          </a:bodyPr>
          <a:lstStyle/>
          <a:p>
            <a:pPr marL="12700">
              <a:lnSpc>
                <a:spcPct val="100000"/>
              </a:lnSpc>
              <a:spcBef>
                <a:spcPts val="114"/>
              </a:spcBef>
            </a:pPr>
            <a:r>
              <a:rPr dirty="0" sz="1700" spc="15" b="1">
                <a:latin typeface="Arial"/>
                <a:cs typeface="Arial"/>
              </a:rPr>
              <a:t>…</a:t>
            </a:r>
            <a:endParaRPr sz="1700">
              <a:latin typeface="Arial"/>
              <a:cs typeface="Arial"/>
            </a:endParaRPr>
          </a:p>
        </p:txBody>
      </p:sp>
      <p:sp>
        <p:nvSpPr>
          <p:cNvPr id="26" name="object 26"/>
          <p:cNvSpPr txBox="1"/>
          <p:nvPr/>
        </p:nvSpPr>
        <p:spPr>
          <a:xfrm>
            <a:off x="554990" y="5251196"/>
            <a:ext cx="6610350" cy="2054225"/>
          </a:xfrm>
          <a:prstGeom prst="rect">
            <a:avLst/>
          </a:prstGeom>
        </p:spPr>
        <p:txBody>
          <a:bodyPr wrap="square" lIns="0" tIns="13335" rIns="0" bIns="0" rtlCol="0" vert="horz">
            <a:spAutoFit/>
          </a:bodyPr>
          <a:lstStyle/>
          <a:p>
            <a:pPr algn="ctr" marL="4699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Data from Multiple</a:t>
            </a:r>
            <a:r>
              <a:rPr dirty="0" sz="1250" spc="-20" b="1">
                <a:latin typeface="Arial"/>
                <a:cs typeface="Arial"/>
              </a:rPr>
              <a:t> </a:t>
            </a:r>
            <a:r>
              <a:rPr dirty="0" sz="1250" b="1">
                <a:latin typeface="Arial"/>
                <a:cs typeface="Arial"/>
              </a:rPr>
              <a:t>Tables</a:t>
            </a:r>
            <a:endParaRPr sz="1250">
              <a:latin typeface="Arial"/>
              <a:cs typeface="Arial"/>
            </a:endParaRPr>
          </a:p>
          <a:p>
            <a:pPr marL="132080" marR="113664">
              <a:lnSpc>
                <a:spcPct val="100000"/>
              </a:lnSpc>
              <a:spcBef>
                <a:spcPts val="360"/>
              </a:spcBef>
            </a:pPr>
            <a:r>
              <a:rPr dirty="0" sz="1250">
                <a:latin typeface="Times New Roman"/>
                <a:cs typeface="Times New Roman"/>
              </a:rPr>
              <a:t>Sometimes you need to use data from </a:t>
            </a:r>
            <a:r>
              <a:rPr dirty="0" sz="1250" spc="5">
                <a:latin typeface="Times New Roman"/>
                <a:cs typeface="Times New Roman"/>
              </a:rPr>
              <a:t>more </a:t>
            </a:r>
            <a:r>
              <a:rPr dirty="0" sz="1250">
                <a:latin typeface="Times New Roman"/>
                <a:cs typeface="Times New Roman"/>
              </a:rPr>
              <a:t>than one table. In the </a:t>
            </a:r>
            <a:r>
              <a:rPr dirty="0" sz="1250" spc="-5">
                <a:latin typeface="Times New Roman"/>
                <a:cs typeface="Times New Roman"/>
              </a:rPr>
              <a:t>slide </a:t>
            </a:r>
            <a:r>
              <a:rPr dirty="0" sz="1250">
                <a:latin typeface="Times New Roman"/>
                <a:cs typeface="Times New Roman"/>
              </a:rPr>
              <a:t>example, the report displays  data from </a:t>
            </a:r>
            <a:r>
              <a:rPr dirty="0" sz="1250" spc="5">
                <a:latin typeface="Times New Roman"/>
                <a:cs typeface="Times New Roman"/>
              </a:rPr>
              <a:t>two </a:t>
            </a:r>
            <a:r>
              <a:rPr dirty="0" sz="1250">
                <a:latin typeface="Times New Roman"/>
                <a:cs typeface="Times New Roman"/>
              </a:rPr>
              <a:t>separate</a:t>
            </a:r>
            <a:r>
              <a:rPr dirty="0" sz="1250" spc="10">
                <a:latin typeface="Times New Roman"/>
                <a:cs typeface="Times New Roman"/>
              </a:rPr>
              <a:t> </a:t>
            </a:r>
            <a:r>
              <a:rPr dirty="0" sz="1250">
                <a:latin typeface="Times New Roman"/>
                <a:cs typeface="Times New Roman"/>
              </a:rPr>
              <a:t>tables:</a:t>
            </a:r>
            <a:endParaRPr sz="1250">
              <a:latin typeface="Times New Roman"/>
              <a:cs typeface="Times New Roman"/>
            </a:endParaRPr>
          </a:p>
          <a:p>
            <a:pPr marL="431800" indent="-180975">
              <a:lnSpc>
                <a:spcPts val="1435"/>
              </a:lnSpc>
              <a:buChar char="•"/>
              <a:tabLst>
                <a:tab pos="432434" algn="l"/>
              </a:tabLst>
            </a:pPr>
            <a:r>
              <a:rPr dirty="0" sz="1250">
                <a:latin typeface="Times New Roman"/>
                <a:cs typeface="Times New Roman"/>
              </a:rPr>
              <a:t>Employee IDs </a:t>
            </a:r>
            <a:r>
              <a:rPr dirty="0" sz="1250" spc="-5">
                <a:latin typeface="Times New Roman"/>
                <a:cs typeface="Times New Roman"/>
              </a:rPr>
              <a:t>exist </a:t>
            </a:r>
            <a:r>
              <a:rPr dirty="0" sz="1250">
                <a:latin typeface="Times New Roman"/>
                <a:cs typeface="Times New Roman"/>
              </a:rPr>
              <a:t>in the </a:t>
            </a:r>
            <a:r>
              <a:rPr dirty="0" sz="1250" spc="5">
                <a:latin typeface="Courier New"/>
                <a:cs typeface="Courier New"/>
              </a:rPr>
              <a:t>EMPLOYEES</a:t>
            </a:r>
            <a:r>
              <a:rPr dirty="0" sz="1250" spc="-440">
                <a:latin typeface="Courier New"/>
                <a:cs typeface="Courier New"/>
              </a:rPr>
              <a:t> </a:t>
            </a:r>
            <a:r>
              <a:rPr dirty="0" sz="1250">
                <a:latin typeface="Times New Roman"/>
                <a:cs typeface="Times New Roman"/>
              </a:rPr>
              <a:t>table.</a:t>
            </a:r>
            <a:endParaRPr sz="1250">
              <a:latin typeface="Times New Roman"/>
              <a:cs typeface="Times New Roman"/>
            </a:endParaRPr>
          </a:p>
          <a:p>
            <a:pPr marL="431165" indent="-180340">
              <a:lnSpc>
                <a:spcPct val="100000"/>
              </a:lnSpc>
              <a:spcBef>
                <a:spcPts val="5"/>
              </a:spcBef>
              <a:buChar char="•"/>
              <a:tabLst>
                <a:tab pos="431800" algn="l"/>
              </a:tabLst>
            </a:pPr>
            <a:r>
              <a:rPr dirty="0" sz="1250">
                <a:latin typeface="Times New Roman"/>
                <a:cs typeface="Times New Roman"/>
              </a:rPr>
              <a:t>Department</a:t>
            </a:r>
            <a:r>
              <a:rPr dirty="0" sz="1250" spc="5">
                <a:latin typeface="Times New Roman"/>
                <a:cs typeface="Times New Roman"/>
              </a:rPr>
              <a:t> </a:t>
            </a:r>
            <a:r>
              <a:rPr dirty="0" sz="1250">
                <a:latin typeface="Times New Roman"/>
                <a:cs typeface="Times New Roman"/>
              </a:rPr>
              <a:t>IDs </a:t>
            </a:r>
            <a:r>
              <a:rPr dirty="0" sz="1250" spc="-5">
                <a:latin typeface="Times New Roman"/>
                <a:cs typeface="Times New Roman"/>
              </a:rPr>
              <a:t>exist</a:t>
            </a:r>
            <a:r>
              <a:rPr dirty="0" sz="1250" spc="5">
                <a:latin typeface="Times New Roman"/>
                <a:cs typeface="Times New Roman"/>
              </a:rPr>
              <a:t> </a:t>
            </a:r>
            <a:r>
              <a:rPr dirty="0" sz="1250">
                <a:latin typeface="Times New Roman"/>
                <a:cs typeface="Times New Roman"/>
              </a:rPr>
              <a:t>in</a:t>
            </a:r>
            <a:r>
              <a:rPr dirty="0" sz="1250" spc="5">
                <a:latin typeface="Times New Roman"/>
                <a:cs typeface="Times New Roman"/>
              </a:rPr>
              <a:t> </a:t>
            </a:r>
            <a:r>
              <a:rPr dirty="0" sz="1250">
                <a:latin typeface="Times New Roman"/>
                <a:cs typeface="Times New Roman"/>
              </a:rPr>
              <a:t>both the</a:t>
            </a:r>
            <a:r>
              <a:rPr dirty="0" sz="1250" spc="-5">
                <a:latin typeface="Times New Roman"/>
                <a:cs typeface="Times New Roman"/>
              </a:rPr>
              <a:t> </a:t>
            </a:r>
            <a:r>
              <a:rPr dirty="0" sz="1250" spc="5">
                <a:latin typeface="Courier New"/>
                <a:cs typeface="Courier New"/>
              </a:rPr>
              <a:t>EMPLOYEES</a:t>
            </a:r>
            <a:r>
              <a:rPr dirty="0" sz="1250" spc="-430">
                <a:latin typeface="Courier New"/>
                <a:cs typeface="Courier New"/>
              </a:rPr>
              <a:t> </a:t>
            </a:r>
            <a:r>
              <a:rPr dirty="0" sz="1250">
                <a:latin typeface="Times New Roman"/>
                <a:cs typeface="Times New Roman"/>
              </a:rPr>
              <a:t>and </a:t>
            </a:r>
            <a:r>
              <a:rPr dirty="0" sz="1250" spc="5">
                <a:latin typeface="Courier New"/>
                <a:cs typeface="Courier New"/>
              </a:rPr>
              <a:t>DEPARTMENTS</a:t>
            </a:r>
            <a:r>
              <a:rPr dirty="0" sz="1250" spc="-434">
                <a:latin typeface="Courier New"/>
                <a:cs typeface="Courier New"/>
              </a:rPr>
              <a:t> </a:t>
            </a:r>
            <a:r>
              <a:rPr dirty="0" sz="1250">
                <a:latin typeface="Times New Roman"/>
                <a:cs typeface="Times New Roman"/>
              </a:rPr>
              <a:t>tables.</a:t>
            </a:r>
            <a:endParaRPr sz="1250">
              <a:latin typeface="Times New Roman"/>
              <a:cs typeface="Times New Roman"/>
            </a:endParaRPr>
          </a:p>
          <a:p>
            <a:pPr marL="431165" indent="-180340">
              <a:lnSpc>
                <a:spcPct val="100000"/>
              </a:lnSpc>
              <a:spcBef>
                <a:spcPts val="10"/>
              </a:spcBef>
              <a:buChar char="•"/>
              <a:tabLst>
                <a:tab pos="431800" algn="l"/>
              </a:tabLst>
            </a:pPr>
            <a:r>
              <a:rPr dirty="0" sz="1250">
                <a:latin typeface="Times New Roman"/>
                <a:cs typeface="Times New Roman"/>
              </a:rPr>
              <a:t>Department names exist in </a:t>
            </a:r>
            <a:r>
              <a:rPr dirty="0" sz="1250" spc="5">
                <a:latin typeface="Times New Roman"/>
                <a:cs typeface="Times New Roman"/>
              </a:rPr>
              <a:t>the </a:t>
            </a:r>
            <a:r>
              <a:rPr dirty="0" sz="1250" spc="5">
                <a:latin typeface="Courier New"/>
                <a:cs typeface="Courier New"/>
              </a:rPr>
              <a:t>DEPARTMENTS</a:t>
            </a:r>
            <a:r>
              <a:rPr dirty="0" sz="1250" spc="-425">
                <a:latin typeface="Courier New"/>
                <a:cs typeface="Courier New"/>
              </a:rPr>
              <a:t> </a:t>
            </a:r>
            <a:r>
              <a:rPr dirty="0" sz="1250">
                <a:latin typeface="Times New Roman"/>
                <a:cs typeface="Times New Roman"/>
              </a:rPr>
              <a:t>table.</a:t>
            </a:r>
            <a:endParaRPr sz="1250">
              <a:latin typeface="Times New Roman"/>
              <a:cs typeface="Times New Roman"/>
            </a:endParaRPr>
          </a:p>
          <a:p>
            <a:pPr marL="132080" marR="5080">
              <a:lnSpc>
                <a:spcPct val="105600"/>
              </a:lnSpc>
              <a:spcBef>
                <a:spcPts val="305"/>
              </a:spcBef>
            </a:pPr>
            <a:r>
              <a:rPr dirty="0" sz="1250" spc="5">
                <a:latin typeface="Times New Roman"/>
                <a:cs typeface="Times New Roman"/>
              </a:rPr>
              <a:t>To</a:t>
            </a:r>
            <a:r>
              <a:rPr dirty="0" sz="1250" spc="10">
                <a:latin typeface="Times New Roman"/>
                <a:cs typeface="Times New Roman"/>
              </a:rPr>
              <a:t> </a:t>
            </a:r>
            <a:r>
              <a:rPr dirty="0" sz="1250">
                <a:latin typeface="Times New Roman"/>
                <a:cs typeface="Times New Roman"/>
              </a:rPr>
              <a:t>produce</a:t>
            </a:r>
            <a:r>
              <a:rPr dirty="0" sz="1250" spc="10">
                <a:latin typeface="Times New Roman"/>
                <a:cs typeface="Times New Roman"/>
              </a:rPr>
              <a:t> </a:t>
            </a:r>
            <a:r>
              <a:rPr dirty="0" sz="1250">
                <a:latin typeface="Times New Roman"/>
                <a:cs typeface="Times New Roman"/>
              </a:rPr>
              <a:t>the</a:t>
            </a:r>
            <a:r>
              <a:rPr dirty="0" sz="1250" spc="15">
                <a:latin typeface="Times New Roman"/>
                <a:cs typeface="Times New Roman"/>
              </a:rPr>
              <a:t> </a:t>
            </a:r>
            <a:r>
              <a:rPr dirty="0" sz="1250" spc="-5">
                <a:latin typeface="Times New Roman"/>
                <a:cs typeface="Times New Roman"/>
              </a:rPr>
              <a:t>report,</a:t>
            </a:r>
            <a:r>
              <a:rPr dirty="0" sz="1250" spc="10">
                <a:latin typeface="Times New Roman"/>
                <a:cs typeface="Times New Roman"/>
              </a:rPr>
              <a:t> </a:t>
            </a:r>
            <a:r>
              <a:rPr dirty="0" sz="1250">
                <a:latin typeface="Times New Roman"/>
                <a:cs typeface="Times New Roman"/>
              </a:rPr>
              <a:t>you</a:t>
            </a:r>
            <a:r>
              <a:rPr dirty="0" sz="1250" spc="10">
                <a:latin typeface="Times New Roman"/>
                <a:cs typeface="Times New Roman"/>
              </a:rPr>
              <a:t> </a:t>
            </a:r>
            <a:r>
              <a:rPr dirty="0" sz="1250">
                <a:latin typeface="Times New Roman"/>
                <a:cs typeface="Times New Roman"/>
              </a:rPr>
              <a:t>need</a:t>
            </a:r>
            <a:r>
              <a:rPr dirty="0" sz="1250" spc="15">
                <a:latin typeface="Times New Roman"/>
                <a:cs typeface="Times New Roman"/>
              </a:rPr>
              <a:t> </a:t>
            </a:r>
            <a:r>
              <a:rPr dirty="0" sz="1250">
                <a:latin typeface="Times New Roman"/>
                <a:cs typeface="Times New Roman"/>
              </a:rPr>
              <a:t>to</a:t>
            </a:r>
            <a:r>
              <a:rPr dirty="0" sz="1250" spc="10">
                <a:latin typeface="Times New Roman"/>
                <a:cs typeface="Times New Roman"/>
              </a:rPr>
              <a:t> </a:t>
            </a:r>
            <a:r>
              <a:rPr dirty="0" sz="1250">
                <a:latin typeface="Times New Roman"/>
                <a:cs typeface="Times New Roman"/>
              </a:rPr>
              <a:t>link</a:t>
            </a:r>
            <a:r>
              <a:rPr dirty="0" sz="1250" spc="10">
                <a:latin typeface="Times New Roman"/>
                <a:cs typeface="Times New Roman"/>
              </a:rPr>
              <a:t> </a:t>
            </a:r>
            <a:r>
              <a:rPr dirty="0" sz="1250">
                <a:latin typeface="Times New Roman"/>
                <a:cs typeface="Times New Roman"/>
              </a:rPr>
              <a:t>the</a:t>
            </a:r>
            <a:r>
              <a:rPr dirty="0" sz="1250" spc="-5">
                <a:latin typeface="Times New Roman"/>
                <a:cs typeface="Times New Roman"/>
              </a:rPr>
              <a:t> </a:t>
            </a:r>
            <a:r>
              <a:rPr dirty="0" sz="1250" spc="5">
                <a:latin typeface="Courier New"/>
                <a:cs typeface="Courier New"/>
              </a:rPr>
              <a:t>EMPLOYEES</a:t>
            </a:r>
            <a:r>
              <a:rPr dirty="0" sz="1250" spc="-420">
                <a:latin typeface="Courier New"/>
                <a:cs typeface="Courier New"/>
              </a:rPr>
              <a:t> </a:t>
            </a:r>
            <a:r>
              <a:rPr dirty="0" sz="1250">
                <a:latin typeface="Times New Roman"/>
                <a:cs typeface="Times New Roman"/>
              </a:rPr>
              <a:t>and</a:t>
            </a:r>
            <a:r>
              <a:rPr dirty="0" sz="1250" spc="5">
                <a:latin typeface="Times New Roman"/>
                <a:cs typeface="Times New Roman"/>
              </a:rPr>
              <a:t> </a:t>
            </a:r>
            <a:r>
              <a:rPr dirty="0" sz="1250" spc="5">
                <a:latin typeface="Courier New"/>
                <a:cs typeface="Courier New"/>
              </a:rPr>
              <a:t>DEPARTMENTS</a:t>
            </a:r>
            <a:r>
              <a:rPr dirty="0" sz="1250" spc="-430">
                <a:latin typeface="Courier New"/>
                <a:cs typeface="Courier New"/>
              </a:rPr>
              <a:t> </a:t>
            </a:r>
            <a:r>
              <a:rPr dirty="0" sz="1250">
                <a:latin typeface="Times New Roman"/>
                <a:cs typeface="Times New Roman"/>
              </a:rPr>
              <a:t>tables</a:t>
            </a:r>
            <a:r>
              <a:rPr dirty="0" sz="1250" spc="15">
                <a:latin typeface="Times New Roman"/>
                <a:cs typeface="Times New Roman"/>
              </a:rPr>
              <a:t> </a:t>
            </a:r>
            <a:r>
              <a:rPr dirty="0" sz="1250">
                <a:latin typeface="Times New Roman"/>
                <a:cs typeface="Times New Roman"/>
              </a:rPr>
              <a:t>and</a:t>
            </a:r>
            <a:r>
              <a:rPr dirty="0" sz="1250" spc="10">
                <a:latin typeface="Times New Roman"/>
                <a:cs typeface="Times New Roman"/>
              </a:rPr>
              <a:t> </a:t>
            </a:r>
            <a:r>
              <a:rPr dirty="0" sz="1250">
                <a:latin typeface="Times New Roman"/>
                <a:cs typeface="Times New Roman"/>
              </a:rPr>
              <a:t>access</a:t>
            </a:r>
            <a:r>
              <a:rPr dirty="0" sz="1250" spc="10">
                <a:latin typeface="Times New Roman"/>
                <a:cs typeface="Times New Roman"/>
              </a:rPr>
              <a:t> </a:t>
            </a:r>
            <a:r>
              <a:rPr dirty="0" sz="1250">
                <a:latin typeface="Times New Roman"/>
                <a:cs typeface="Times New Roman"/>
              </a:rPr>
              <a:t>data  from both of</a:t>
            </a:r>
            <a:r>
              <a:rPr dirty="0" sz="1250" spc="10">
                <a:latin typeface="Times New Roman"/>
                <a:cs typeface="Times New Roman"/>
              </a:rPr>
              <a:t> </a:t>
            </a:r>
            <a:r>
              <a:rPr dirty="0" sz="1250" spc="-5">
                <a:latin typeface="Times New Roman"/>
                <a:cs typeface="Times New Roman"/>
              </a:rPr>
              <a:t>them.</a:t>
            </a:r>
            <a:endParaRPr sz="1250">
              <a:latin typeface="Times New Roman"/>
              <a:cs typeface="Times New Roman"/>
            </a:endParaRPr>
          </a:p>
        </p:txBody>
      </p:sp>
      <p:sp>
        <p:nvSpPr>
          <p:cNvPr id="27" name="object 2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791210"/>
            <a:ext cx="4206875" cy="1526540"/>
          </a:xfrm>
          <a:prstGeom prst="rect">
            <a:avLst/>
          </a:prstGeom>
        </p:spPr>
        <p:txBody>
          <a:bodyPr wrap="square" lIns="0" tIns="13970" rIns="0" bIns="0" rtlCol="0" vert="horz">
            <a:spAutoFit/>
          </a:bodyPr>
          <a:lstStyle/>
          <a:p>
            <a:pPr marL="1284605">
              <a:lnSpc>
                <a:spcPct val="100000"/>
              </a:lnSpc>
              <a:spcBef>
                <a:spcPts val="110"/>
              </a:spcBef>
            </a:pPr>
            <a:r>
              <a:rPr dirty="0" sz="1850" spc="5" b="1">
                <a:latin typeface="Courier New"/>
                <a:cs typeface="Courier New"/>
              </a:rPr>
              <a:t>CREATE TABLE</a:t>
            </a:r>
            <a:r>
              <a:rPr dirty="0" sz="1850" spc="-675" b="1">
                <a:latin typeface="Courier New"/>
                <a:cs typeface="Courier New"/>
              </a:rPr>
              <a:t> </a:t>
            </a:r>
            <a:r>
              <a:rPr dirty="0" sz="1850" b="1">
                <a:latin typeface="Arial"/>
                <a:cs typeface="Arial"/>
              </a:rPr>
              <a:t>Statement</a:t>
            </a:r>
            <a:endParaRPr sz="1850">
              <a:latin typeface="Arial"/>
              <a:cs typeface="Arial"/>
            </a:endParaRPr>
          </a:p>
          <a:p>
            <a:pPr>
              <a:lnSpc>
                <a:spcPct val="100000"/>
              </a:lnSpc>
              <a:spcBef>
                <a:spcPts val="35"/>
              </a:spcBef>
            </a:pPr>
            <a:endParaRPr sz="31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You must</a:t>
            </a:r>
            <a:r>
              <a:rPr dirty="0" sz="1550" spc="-5">
                <a:latin typeface="Arial"/>
                <a:cs typeface="Arial"/>
              </a:rPr>
              <a:t> </a:t>
            </a:r>
            <a:r>
              <a:rPr dirty="0" sz="1550" spc="10">
                <a:latin typeface="Arial"/>
                <a:cs typeface="Arial"/>
              </a:rPr>
              <a:t>have:</a:t>
            </a:r>
            <a:endParaRPr sz="1550">
              <a:latin typeface="Arial"/>
              <a:cs typeface="Arial"/>
            </a:endParaRPr>
          </a:p>
          <a:p>
            <a:pPr lvl="1" marL="648335" indent="-238760">
              <a:lnSpc>
                <a:spcPct val="100000"/>
              </a:lnSpc>
              <a:spcBef>
                <a:spcPts val="275"/>
              </a:spcBef>
              <a:buClr>
                <a:srgbClr val="FF0000"/>
              </a:buClr>
              <a:buChar char="–"/>
              <a:tabLst>
                <a:tab pos="648335" algn="l"/>
                <a:tab pos="648970" algn="l"/>
              </a:tabLst>
            </a:pPr>
            <a:r>
              <a:rPr dirty="0" sz="1400" spc="10">
                <a:latin typeface="Arial"/>
                <a:cs typeface="Arial"/>
              </a:rPr>
              <a:t>The </a:t>
            </a:r>
            <a:r>
              <a:rPr dirty="0" sz="1400" spc="15">
                <a:latin typeface="Courier New"/>
                <a:cs typeface="Courier New"/>
              </a:rPr>
              <a:t>CREATE TABLE</a:t>
            </a:r>
            <a:r>
              <a:rPr dirty="0" sz="1400" spc="-459">
                <a:latin typeface="Courier New"/>
                <a:cs typeface="Courier New"/>
              </a:rPr>
              <a:t> </a:t>
            </a:r>
            <a:r>
              <a:rPr dirty="0" sz="1400" spc="5">
                <a:latin typeface="Arial"/>
                <a:cs typeface="Arial"/>
              </a:rPr>
              <a:t>privilege</a:t>
            </a:r>
            <a:endParaRPr sz="1400">
              <a:latin typeface="Arial"/>
              <a:cs typeface="Arial"/>
            </a:endParaRPr>
          </a:p>
          <a:p>
            <a:pPr lvl="1" marL="648335" indent="-238760">
              <a:lnSpc>
                <a:spcPct val="100000"/>
              </a:lnSpc>
              <a:spcBef>
                <a:spcPts val="484"/>
              </a:spcBef>
              <a:buClr>
                <a:srgbClr val="FF0000"/>
              </a:buClr>
              <a:buChar char="–"/>
              <a:tabLst>
                <a:tab pos="648335" algn="l"/>
                <a:tab pos="648970" algn="l"/>
              </a:tabLst>
            </a:pPr>
            <a:r>
              <a:rPr dirty="0" sz="1400" spc="15">
                <a:latin typeface="Arial"/>
                <a:cs typeface="Arial"/>
              </a:rPr>
              <a:t>A </a:t>
            </a:r>
            <a:r>
              <a:rPr dirty="0" sz="1400" spc="10">
                <a:latin typeface="Arial"/>
                <a:cs typeface="Arial"/>
              </a:rPr>
              <a:t>storage</a:t>
            </a:r>
            <a:r>
              <a:rPr dirty="0" sz="1400" spc="-10">
                <a:latin typeface="Arial"/>
                <a:cs typeface="Arial"/>
              </a:rPr>
              <a:t> </a:t>
            </a:r>
            <a:r>
              <a:rPr dirty="0" sz="1400" spc="5">
                <a:latin typeface="Arial"/>
                <a:cs typeface="Arial"/>
              </a:rPr>
              <a:t>area</a:t>
            </a:r>
            <a:endParaRPr sz="1400">
              <a:latin typeface="Arial"/>
              <a:cs typeface="Arial"/>
            </a:endParaRPr>
          </a:p>
        </p:txBody>
      </p:sp>
      <p:sp>
        <p:nvSpPr>
          <p:cNvPr id="7" name="object 7"/>
          <p:cNvSpPr txBox="1"/>
          <p:nvPr/>
        </p:nvSpPr>
        <p:spPr>
          <a:xfrm>
            <a:off x="1143761" y="2837554"/>
            <a:ext cx="4684395" cy="838200"/>
          </a:xfrm>
          <a:prstGeom prst="rect">
            <a:avLst/>
          </a:prstGeom>
        </p:spPr>
        <p:txBody>
          <a:bodyPr wrap="square" lIns="0" tIns="64769" rIns="0" bIns="0" rtlCol="0" vert="horz">
            <a:spAutoFit/>
          </a:bodyPr>
          <a:lstStyle/>
          <a:p>
            <a:pPr marL="328930" indent="-329565">
              <a:lnSpc>
                <a:spcPct val="100000"/>
              </a:lnSpc>
              <a:spcBef>
                <a:spcPts val="509"/>
              </a:spcBef>
              <a:buClr>
                <a:srgbClr val="FF0000"/>
              </a:buClr>
              <a:buChar char="•"/>
              <a:tabLst>
                <a:tab pos="328930" algn="l"/>
                <a:tab pos="329565" algn="l"/>
              </a:tabLst>
            </a:pPr>
            <a:r>
              <a:rPr dirty="0" sz="1550" spc="10">
                <a:latin typeface="Arial"/>
                <a:cs typeface="Arial"/>
              </a:rPr>
              <a:t>You </a:t>
            </a:r>
            <a:r>
              <a:rPr dirty="0" sz="1550" spc="5">
                <a:latin typeface="Arial"/>
                <a:cs typeface="Arial"/>
              </a:rPr>
              <a:t>specify</a:t>
            </a:r>
            <a:r>
              <a:rPr dirty="0" sz="1550" spc="-5">
                <a:latin typeface="Arial"/>
                <a:cs typeface="Arial"/>
              </a:rPr>
              <a:t> </a:t>
            </a:r>
            <a:r>
              <a:rPr dirty="0" sz="1550" spc="5">
                <a:latin typeface="Arial"/>
                <a:cs typeface="Arial"/>
              </a:rPr>
              <a:t>the:</a:t>
            </a:r>
            <a:endParaRPr sz="155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0">
                <a:latin typeface="Arial"/>
                <a:cs typeface="Arial"/>
              </a:rPr>
              <a:t>Table</a:t>
            </a:r>
            <a:r>
              <a:rPr dirty="0" sz="1400">
                <a:latin typeface="Arial"/>
                <a:cs typeface="Arial"/>
              </a:rPr>
              <a:t> </a:t>
            </a:r>
            <a:r>
              <a:rPr dirty="0" sz="1400" spc="15">
                <a:latin typeface="Arial"/>
                <a:cs typeface="Arial"/>
              </a:rPr>
              <a:t>name</a:t>
            </a:r>
            <a:endParaRPr sz="140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0">
                <a:latin typeface="Arial"/>
                <a:cs typeface="Arial"/>
              </a:rPr>
              <a:t>Column name, </a:t>
            </a:r>
            <a:r>
              <a:rPr dirty="0" sz="1400" spc="15">
                <a:latin typeface="Arial"/>
                <a:cs typeface="Arial"/>
              </a:rPr>
              <a:t>column </a:t>
            </a:r>
            <a:r>
              <a:rPr dirty="0" sz="1400" spc="5">
                <a:latin typeface="Arial"/>
                <a:cs typeface="Arial"/>
              </a:rPr>
              <a:t>data </a:t>
            </a:r>
            <a:r>
              <a:rPr dirty="0" sz="1400" spc="10">
                <a:latin typeface="Arial"/>
                <a:cs typeface="Arial"/>
              </a:rPr>
              <a:t>type, and </a:t>
            </a:r>
            <a:r>
              <a:rPr dirty="0" sz="1400" spc="15">
                <a:latin typeface="Arial"/>
                <a:cs typeface="Arial"/>
              </a:rPr>
              <a:t>column</a:t>
            </a:r>
            <a:r>
              <a:rPr dirty="0" sz="1400" spc="-45">
                <a:latin typeface="Arial"/>
                <a:cs typeface="Arial"/>
              </a:rPr>
              <a:t> </a:t>
            </a:r>
            <a:r>
              <a:rPr dirty="0" sz="1400" spc="10">
                <a:latin typeface="Arial"/>
                <a:cs typeface="Arial"/>
              </a:rPr>
              <a:t>size</a:t>
            </a:r>
            <a:endParaRPr sz="1400">
              <a:latin typeface="Arial"/>
              <a:cs typeface="Arial"/>
            </a:endParaRPr>
          </a:p>
        </p:txBody>
      </p:sp>
      <p:sp>
        <p:nvSpPr>
          <p:cNvPr id="8" name="object 8"/>
          <p:cNvSpPr txBox="1"/>
          <p:nvPr/>
        </p:nvSpPr>
        <p:spPr>
          <a:xfrm>
            <a:off x="1288541" y="2383535"/>
            <a:ext cx="5201920" cy="458470"/>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0"/>
              </a:lnSpc>
              <a:spcBef>
                <a:spcPts val="90"/>
              </a:spcBef>
            </a:pPr>
            <a:r>
              <a:rPr dirty="0" sz="1300" spc="-15" b="1">
                <a:latin typeface="Courier New"/>
                <a:cs typeface="Courier New"/>
              </a:rPr>
              <a:t>CREATE TABLE</a:t>
            </a:r>
            <a:r>
              <a:rPr dirty="0" sz="1300" spc="-30" b="1">
                <a:latin typeface="Courier New"/>
                <a:cs typeface="Courier New"/>
              </a:rPr>
              <a:t> </a:t>
            </a:r>
            <a:r>
              <a:rPr dirty="0" sz="1300" spc="-15" b="1">
                <a:latin typeface="Courier New"/>
                <a:cs typeface="Courier New"/>
              </a:rPr>
              <a:t>[</a:t>
            </a:r>
            <a:r>
              <a:rPr dirty="0" sz="1300" spc="-15" b="1" i="1">
                <a:latin typeface="Courier New"/>
                <a:cs typeface="Courier New"/>
              </a:rPr>
              <a:t>schema</a:t>
            </a:r>
            <a:r>
              <a:rPr dirty="0" sz="1300" spc="-15" b="1">
                <a:latin typeface="Courier New"/>
                <a:cs typeface="Courier New"/>
              </a:rPr>
              <a:t>.]</a:t>
            </a:r>
            <a:r>
              <a:rPr dirty="0" sz="1300" spc="-15" b="1" i="1">
                <a:latin typeface="Courier New"/>
                <a:cs typeface="Courier New"/>
              </a:rPr>
              <a:t>table</a:t>
            </a:r>
            <a:endParaRPr sz="1300">
              <a:latin typeface="Courier New"/>
              <a:cs typeface="Courier New"/>
            </a:endParaRPr>
          </a:p>
          <a:p>
            <a:pPr marL="1052195">
              <a:lnSpc>
                <a:spcPts val="1550"/>
              </a:lnSpc>
            </a:pPr>
            <a:r>
              <a:rPr dirty="0" sz="1300" spc="-15" b="1">
                <a:latin typeface="Courier New"/>
                <a:cs typeface="Courier New"/>
              </a:rPr>
              <a:t>(</a:t>
            </a:r>
            <a:r>
              <a:rPr dirty="0" sz="1300" spc="-15" b="1" i="1">
                <a:latin typeface="Courier New"/>
                <a:cs typeface="Courier New"/>
              </a:rPr>
              <a:t>column datatype </a:t>
            </a:r>
            <a:r>
              <a:rPr dirty="0" sz="1300" spc="-15" b="1">
                <a:latin typeface="Courier New"/>
                <a:cs typeface="Courier New"/>
              </a:rPr>
              <a:t>[DEFAULT </a:t>
            </a:r>
            <a:r>
              <a:rPr dirty="0" sz="1300" spc="-15" b="1" i="1">
                <a:latin typeface="Courier New"/>
                <a:cs typeface="Courier New"/>
              </a:rPr>
              <a:t>expr</a:t>
            </a:r>
            <a:r>
              <a:rPr dirty="0" sz="1300" spc="-15" b="1">
                <a:latin typeface="Courier New"/>
                <a:cs typeface="Courier New"/>
              </a:rPr>
              <a:t>][,</a:t>
            </a:r>
            <a:r>
              <a:rPr dirty="0" sz="1300" spc="-60" b="1">
                <a:latin typeface="Courier New"/>
                <a:cs typeface="Courier New"/>
              </a:rPr>
              <a:t> </a:t>
            </a:r>
            <a:r>
              <a:rPr dirty="0" sz="1300" spc="-20" b="1">
                <a:latin typeface="Courier New"/>
                <a:cs typeface="Courier New"/>
              </a:rPr>
              <a:t>...]);</a:t>
            </a:r>
            <a:endParaRPr sz="1300">
              <a:latin typeface="Courier New"/>
              <a:cs typeface="Courier New"/>
            </a:endParaRPr>
          </a:p>
        </p:txBody>
      </p:sp>
      <p:grpSp>
        <p:nvGrpSpPr>
          <p:cNvPr id="9" name="object 9"/>
          <p:cNvGrpSpPr/>
          <p:nvPr/>
        </p:nvGrpSpPr>
        <p:grpSpPr>
          <a:xfrm>
            <a:off x="3525011" y="3827526"/>
            <a:ext cx="718820" cy="1078230"/>
            <a:chOff x="3525011" y="3827526"/>
            <a:chExt cx="718820" cy="1078230"/>
          </a:xfrm>
        </p:grpSpPr>
        <p:sp>
          <p:nvSpPr>
            <p:cNvPr id="10" name="object 10"/>
            <p:cNvSpPr/>
            <p:nvPr/>
          </p:nvSpPr>
          <p:spPr>
            <a:xfrm>
              <a:off x="3532631" y="3827526"/>
              <a:ext cx="703326" cy="146049"/>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3525011" y="3973550"/>
              <a:ext cx="718565" cy="932205"/>
            </a:xfrm>
            <a:prstGeom prst="rect">
              <a:avLst/>
            </a:prstGeom>
            <a:blipFill>
              <a:blip r:embed="rId4" cstate="print"/>
              <a:stretch>
                <a:fillRect/>
              </a:stretch>
            </a:blipFill>
          </p:spPr>
          <p:txBody>
            <a:bodyPr wrap="square" lIns="0" tIns="0" rIns="0" bIns="0" rtlCol="0"/>
            <a:lstStyle/>
            <a:p/>
          </p:txBody>
        </p:sp>
      </p:grpSp>
      <p:sp>
        <p:nvSpPr>
          <p:cNvPr id="12" name="object 12"/>
          <p:cNvSpPr txBox="1"/>
          <p:nvPr/>
        </p:nvSpPr>
        <p:spPr>
          <a:xfrm>
            <a:off x="594613" y="5593638"/>
            <a:ext cx="6574790" cy="2015489"/>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CREATE TABLE</a:t>
            </a:r>
            <a:r>
              <a:rPr dirty="0" sz="1300" spc="-420" b="1">
                <a:latin typeface="Courier New"/>
                <a:cs typeface="Courier New"/>
              </a:rPr>
              <a:t> </a:t>
            </a:r>
            <a:r>
              <a:rPr dirty="0" sz="1300" spc="-5" b="1">
                <a:latin typeface="Arial"/>
                <a:cs typeface="Arial"/>
              </a:rPr>
              <a:t>Statement</a:t>
            </a:r>
            <a:endParaRPr sz="1300">
              <a:latin typeface="Arial"/>
              <a:cs typeface="Arial"/>
            </a:endParaRPr>
          </a:p>
          <a:p>
            <a:pPr marL="136525" marR="236854">
              <a:lnSpc>
                <a:spcPct val="101499"/>
              </a:lnSpc>
              <a:spcBef>
                <a:spcPts val="365"/>
              </a:spcBef>
            </a:pPr>
            <a:r>
              <a:rPr dirty="0" sz="1300">
                <a:latin typeface="Times New Roman"/>
                <a:cs typeface="Times New Roman"/>
              </a:rPr>
              <a:t>You create tables to store data by executing the </a:t>
            </a:r>
            <a:r>
              <a:rPr dirty="0" sz="1300" spc="-5">
                <a:latin typeface="Times New Roman"/>
                <a:cs typeface="Times New Roman"/>
              </a:rPr>
              <a:t>SQL </a:t>
            </a:r>
            <a:r>
              <a:rPr dirty="0" sz="1300">
                <a:latin typeface="Courier New"/>
                <a:cs typeface="Courier New"/>
              </a:rPr>
              <a:t>CREATE TABLE </a:t>
            </a:r>
            <a:r>
              <a:rPr dirty="0" sz="1300">
                <a:latin typeface="Times New Roman"/>
                <a:cs typeface="Times New Roman"/>
              </a:rPr>
              <a:t>statement. This  </a:t>
            </a:r>
            <a:r>
              <a:rPr dirty="0" sz="1300" spc="-5">
                <a:latin typeface="Times New Roman"/>
                <a:cs typeface="Times New Roman"/>
              </a:rPr>
              <a:t>statement </a:t>
            </a:r>
            <a:r>
              <a:rPr dirty="0" sz="1300">
                <a:latin typeface="Times New Roman"/>
                <a:cs typeface="Times New Roman"/>
              </a:rPr>
              <a:t>is </a:t>
            </a:r>
            <a:r>
              <a:rPr dirty="0" sz="1300" spc="-5">
                <a:latin typeface="Times New Roman"/>
                <a:cs typeface="Times New Roman"/>
              </a:rPr>
              <a:t>one </a:t>
            </a:r>
            <a:r>
              <a:rPr dirty="0" sz="1300">
                <a:latin typeface="Times New Roman"/>
                <a:cs typeface="Times New Roman"/>
              </a:rPr>
              <a:t>of the </a:t>
            </a:r>
            <a:r>
              <a:rPr dirty="0" sz="1300" spc="-5">
                <a:latin typeface="Times New Roman"/>
                <a:cs typeface="Times New Roman"/>
              </a:rPr>
              <a:t>DDL statements, which are </a:t>
            </a:r>
            <a:r>
              <a:rPr dirty="0" sz="1300">
                <a:latin typeface="Times New Roman"/>
                <a:cs typeface="Times New Roman"/>
              </a:rPr>
              <a:t>a </a:t>
            </a:r>
            <a:r>
              <a:rPr dirty="0" sz="1300" spc="-5">
                <a:latin typeface="Times New Roman"/>
                <a:cs typeface="Times New Roman"/>
              </a:rPr>
              <a:t>subset of </a:t>
            </a:r>
            <a:r>
              <a:rPr dirty="0" sz="1300">
                <a:latin typeface="Times New Roman"/>
                <a:cs typeface="Times New Roman"/>
              </a:rPr>
              <a:t>SQL statements </a:t>
            </a:r>
            <a:r>
              <a:rPr dirty="0" sz="1300" spc="-5">
                <a:latin typeface="Times New Roman"/>
                <a:cs typeface="Times New Roman"/>
              </a:rPr>
              <a:t>used </a:t>
            </a:r>
            <a:r>
              <a:rPr dirty="0" sz="1300">
                <a:latin typeface="Times New Roman"/>
                <a:cs typeface="Times New Roman"/>
              </a:rPr>
              <a:t>to create,  modify, or remove Oracle Database </a:t>
            </a:r>
            <a:r>
              <a:rPr dirty="0" sz="1300" spc="-5">
                <a:latin typeface="Times New Roman"/>
                <a:cs typeface="Times New Roman"/>
              </a:rPr>
              <a:t>structures. </a:t>
            </a:r>
            <a:r>
              <a:rPr dirty="0" sz="1300">
                <a:latin typeface="Times New Roman"/>
                <a:cs typeface="Times New Roman"/>
              </a:rPr>
              <a:t>These statements have an immediate effect on  the database, and they also record information in the data</a:t>
            </a:r>
            <a:r>
              <a:rPr dirty="0" sz="1300" spc="-15">
                <a:latin typeface="Times New Roman"/>
                <a:cs typeface="Times New Roman"/>
              </a:rPr>
              <a:t> </a:t>
            </a:r>
            <a:r>
              <a:rPr dirty="0" sz="1300">
                <a:latin typeface="Times New Roman"/>
                <a:cs typeface="Times New Roman"/>
              </a:rPr>
              <a:t>dictionary.</a:t>
            </a:r>
            <a:endParaRPr sz="1300">
              <a:latin typeface="Times New Roman"/>
              <a:cs typeface="Times New Roman"/>
            </a:endParaRPr>
          </a:p>
          <a:p>
            <a:pPr marL="136525" marR="5080">
              <a:lnSpc>
                <a:spcPct val="102299"/>
              </a:lnSpc>
              <a:spcBef>
                <a:spcPts val="275"/>
              </a:spcBef>
            </a:pPr>
            <a:r>
              <a:rPr dirty="0" sz="1300">
                <a:latin typeface="Times New Roman"/>
                <a:cs typeface="Times New Roman"/>
              </a:rPr>
              <a:t>To create a table, a user </a:t>
            </a:r>
            <a:r>
              <a:rPr dirty="0" sz="1300" spc="-5">
                <a:latin typeface="Times New Roman"/>
                <a:cs typeface="Times New Roman"/>
              </a:rPr>
              <a:t>must </a:t>
            </a:r>
            <a:r>
              <a:rPr dirty="0" sz="1300">
                <a:latin typeface="Times New Roman"/>
                <a:cs typeface="Times New Roman"/>
              </a:rPr>
              <a:t>have the </a:t>
            </a:r>
            <a:r>
              <a:rPr dirty="0" sz="1300">
                <a:latin typeface="Courier New"/>
                <a:cs typeface="Courier New"/>
              </a:rPr>
              <a:t>CREATE TABLE</a:t>
            </a:r>
            <a:r>
              <a:rPr dirty="0" sz="1300" spc="-450">
                <a:latin typeface="Courier New"/>
                <a:cs typeface="Courier New"/>
              </a:rPr>
              <a:t> </a:t>
            </a:r>
            <a:r>
              <a:rPr dirty="0" sz="1300">
                <a:latin typeface="Times New Roman"/>
                <a:cs typeface="Times New Roman"/>
              </a:rPr>
              <a:t>privilege and a storage area in which to  create objects. The </a:t>
            </a:r>
            <a:r>
              <a:rPr dirty="0" sz="1300" spc="-5">
                <a:latin typeface="Times New Roman"/>
                <a:cs typeface="Times New Roman"/>
              </a:rPr>
              <a:t>database </a:t>
            </a:r>
            <a:r>
              <a:rPr dirty="0" sz="1300">
                <a:latin typeface="Times New Roman"/>
                <a:cs typeface="Times New Roman"/>
              </a:rPr>
              <a:t>administrator </a:t>
            </a:r>
            <a:r>
              <a:rPr dirty="0" sz="1300" spc="-5">
                <a:latin typeface="Times New Roman"/>
                <a:cs typeface="Times New Roman"/>
              </a:rPr>
              <a:t>uses </a:t>
            </a:r>
            <a:r>
              <a:rPr dirty="0" sz="1300">
                <a:latin typeface="Times New Roman"/>
                <a:cs typeface="Times New Roman"/>
              </a:rPr>
              <a:t>data control language statements to grant  </a:t>
            </a:r>
            <a:r>
              <a:rPr dirty="0" sz="1300" spc="-5">
                <a:latin typeface="Times New Roman"/>
                <a:cs typeface="Times New Roman"/>
              </a:rPr>
              <a:t>privileges </a:t>
            </a:r>
            <a:r>
              <a:rPr dirty="0" sz="1300">
                <a:latin typeface="Times New Roman"/>
                <a:cs typeface="Times New Roman"/>
              </a:rPr>
              <a:t>to </a:t>
            </a:r>
            <a:r>
              <a:rPr dirty="0" sz="1300" spc="-5">
                <a:latin typeface="Times New Roman"/>
                <a:cs typeface="Times New Roman"/>
              </a:rPr>
              <a:t>users (DCL </a:t>
            </a:r>
            <a:r>
              <a:rPr dirty="0" sz="1300">
                <a:latin typeface="Times New Roman"/>
                <a:cs typeface="Times New Roman"/>
              </a:rPr>
              <a:t>statements are covered in a later</a:t>
            </a:r>
            <a:r>
              <a:rPr dirty="0" sz="1300" spc="-10">
                <a:latin typeface="Times New Roman"/>
                <a:cs typeface="Times New Roman"/>
              </a:rPr>
              <a:t> </a:t>
            </a:r>
            <a:r>
              <a:rPr dirty="0" sz="1300">
                <a:latin typeface="Times New Roman"/>
                <a:cs typeface="Times New Roman"/>
              </a:rPr>
              <a:t>lesson).</a:t>
            </a:r>
            <a:endParaRPr sz="1300">
              <a:latin typeface="Times New Roman"/>
              <a:cs typeface="Times New Roman"/>
            </a:endParaRPr>
          </a:p>
          <a:p>
            <a:pPr marL="136525">
              <a:lnSpc>
                <a:spcPct val="100000"/>
              </a:lnSpc>
              <a:spcBef>
                <a:spcPts val="390"/>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17" name="object 1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8" name="object 1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r>
              <a:rPr dirty="0" baseline="-30092" sz="1800" spc="-157" b="1">
                <a:latin typeface="Arial"/>
                <a:cs typeface="Arial"/>
              </a:rPr>
              <a:t>5</a:t>
            </a:r>
            <a:r>
              <a:rPr dirty="0" sz="800" spc="-105"/>
              <a:t>il.</a:t>
            </a:r>
            <a:r>
              <a:rPr dirty="0" sz="800" spc="-200"/>
              <a:t> </a:t>
            </a:r>
            <a:r>
              <a:rPr dirty="0" sz="800" spc="-15"/>
              <a:t>Contact</a:t>
            </a:r>
            <a:endParaRPr sz="800">
              <a:latin typeface="Arial"/>
              <a:cs typeface="Arial"/>
            </a:endParaRPr>
          </a:p>
        </p:txBody>
      </p:sp>
      <p:sp>
        <p:nvSpPr>
          <p:cNvPr id="19" name="object 1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842246" y="7573039"/>
            <a:ext cx="1223010" cy="619760"/>
          </a:xfrm>
          <a:prstGeom prst="rect">
            <a:avLst/>
          </a:prstGeom>
        </p:spPr>
        <p:txBody>
          <a:bodyPr wrap="square" lIns="0" tIns="12700" rIns="0" bIns="0" rtlCol="0" vert="horz">
            <a:spAutoFit/>
          </a:bodyPr>
          <a:lstStyle/>
          <a:p>
            <a:pPr marL="12700" marR="603885">
              <a:lnSpc>
                <a:spcPct val="100000"/>
              </a:lnSpc>
              <a:spcBef>
                <a:spcPts val="100"/>
              </a:spcBef>
            </a:pPr>
            <a:r>
              <a:rPr dirty="0" sz="1300" i="1">
                <a:latin typeface="Courier New"/>
                <a:cs typeface="Courier New"/>
              </a:rPr>
              <a:t>schema </a:t>
            </a:r>
            <a:r>
              <a:rPr dirty="0" sz="1300" i="1">
                <a:latin typeface="Courier New"/>
                <a:cs typeface="Courier New"/>
              </a:rPr>
              <a:t> </a:t>
            </a:r>
            <a:r>
              <a:rPr dirty="0" sz="1300" i="1">
                <a:latin typeface="Courier New"/>
                <a:cs typeface="Courier New"/>
              </a:rPr>
              <a:t>table</a:t>
            </a:r>
            <a:endParaRPr sz="1300">
              <a:latin typeface="Courier New"/>
              <a:cs typeface="Courier New"/>
            </a:endParaRPr>
          </a:p>
          <a:p>
            <a:pPr marL="12700">
              <a:lnSpc>
                <a:spcPts val="1555"/>
              </a:lnSpc>
            </a:pPr>
            <a:r>
              <a:rPr dirty="0" sz="1300">
                <a:latin typeface="Courier New"/>
                <a:cs typeface="Courier New"/>
              </a:rPr>
              <a:t>DEFAULT</a:t>
            </a:r>
            <a:r>
              <a:rPr dirty="0" sz="1300" spc="-70">
                <a:latin typeface="Courier New"/>
                <a:cs typeface="Courier New"/>
              </a:rPr>
              <a:t> </a:t>
            </a:r>
            <a:r>
              <a:rPr dirty="0" sz="1300" i="1">
                <a:latin typeface="Courier New"/>
                <a:cs typeface="Courier New"/>
              </a:rPr>
              <a:t>expr</a:t>
            </a:r>
            <a:endParaRPr sz="1300">
              <a:latin typeface="Courier New"/>
              <a:cs typeface="Courier New"/>
            </a:endParaRPr>
          </a:p>
        </p:txBody>
      </p:sp>
      <p:sp>
        <p:nvSpPr>
          <p:cNvPr id="14" name="object 14"/>
          <p:cNvSpPr txBox="1"/>
          <p:nvPr/>
        </p:nvSpPr>
        <p:spPr>
          <a:xfrm>
            <a:off x="2575801" y="7573039"/>
            <a:ext cx="4064000" cy="1213485"/>
          </a:xfrm>
          <a:prstGeom prst="rect">
            <a:avLst/>
          </a:prstGeom>
        </p:spPr>
        <p:txBody>
          <a:bodyPr wrap="square" lIns="0" tIns="12700" rIns="0" bIns="0" rtlCol="0" vert="horz">
            <a:spAutoFit/>
          </a:bodyPr>
          <a:lstStyle/>
          <a:p>
            <a:pPr marL="12700" marR="1902460">
              <a:lnSpc>
                <a:spcPct val="100000"/>
              </a:lnSpc>
              <a:spcBef>
                <a:spcPts val="100"/>
              </a:spcBef>
            </a:pPr>
            <a:r>
              <a:rPr dirty="0" sz="1300" spc="-5">
                <a:latin typeface="Times New Roman"/>
                <a:cs typeface="Times New Roman"/>
              </a:rPr>
              <a:t>Is </a:t>
            </a:r>
            <a:r>
              <a:rPr dirty="0" sz="1300">
                <a:latin typeface="Times New Roman"/>
                <a:cs typeface="Times New Roman"/>
              </a:rPr>
              <a:t>the </a:t>
            </a:r>
            <a:r>
              <a:rPr dirty="0" sz="1300" spc="-5">
                <a:latin typeface="Times New Roman"/>
                <a:cs typeface="Times New Roman"/>
              </a:rPr>
              <a:t>same </a:t>
            </a:r>
            <a:r>
              <a:rPr dirty="0" sz="1300">
                <a:latin typeface="Times New Roman"/>
                <a:cs typeface="Times New Roman"/>
              </a:rPr>
              <a:t>as the </a:t>
            </a:r>
            <a:r>
              <a:rPr dirty="0" sz="1300" spc="-5">
                <a:latin typeface="Times New Roman"/>
                <a:cs typeface="Times New Roman"/>
              </a:rPr>
              <a:t>owner’s </a:t>
            </a:r>
            <a:r>
              <a:rPr dirty="0" sz="1300">
                <a:latin typeface="Times New Roman"/>
                <a:cs typeface="Times New Roman"/>
              </a:rPr>
              <a:t>name  is the name of the</a:t>
            </a:r>
            <a:r>
              <a:rPr dirty="0" sz="1300" spc="-15">
                <a:latin typeface="Times New Roman"/>
                <a:cs typeface="Times New Roman"/>
              </a:rPr>
              <a:t> </a:t>
            </a:r>
            <a:r>
              <a:rPr dirty="0" sz="1300">
                <a:latin typeface="Times New Roman"/>
                <a:cs typeface="Times New Roman"/>
              </a:rPr>
              <a:t>table</a:t>
            </a:r>
            <a:endParaRPr sz="1300">
              <a:latin typeface="Times New Roman"/>
              <a:cs typeface="Times New Roman"/>
            </a:endParaRPr>
          </a:p>
          <a:p>
            <a:pPr marL="12700">
              <a:lnSpc>
                <a:spcPts val="1555"/>
              </a:lnSpc>
            </a:pPr>
            <a:r>
              <a:rPr dirty="0" sz="1300">
                <a:latin typeface="Times New Roman"/>
                <a:cs typeface="Times New Roman"/>
              </a:rPr>
              <a:t>Specifies a default value if a value is omitted in the</a:t>
            </a:r>
            <a:r>
              <a:rPr dirty="0" sz="1300" spc="-65">
                <a:latin typeface="Times New Roman"/>
                <a:cs typeface="Times New Roman"/>
              </a:rPr>
              <a:t> </a:t>
            </a:r>
            <a:r>
              <a:rPr dirty="0" sz="1300">
                <a:latin typeface="Courier New"/>
                <a:cs typeface="Courier New"/>
              </a:rPr>
              <a:t>INSERT</a:t>
            </a:r>
            <a:endParaRPr sz="1300">
              <a:latin typeface="Courier New"/>
              <a:cs typeface="Courier New"/>
            </a:endParaRPr>
          </a:p>
          <a:p>
            <a:pPr marL="12700">
              <a:lnSpc>
                <a:spcPts val="1520"/>
              </a:lnSpc>
              <a:spcBef>
                <a:spcPts val="80"/>
              </a:spcBef>
            </a:pPr>
            <a:r>
              <a:rPr dirty="0" sz="1300" spc="-5">
                <a:latin typeface="Times New Roman"/>
                <a:cs typeface="Times New Roman"/>
              </a:rPr>
              <a:t>statement</a:t>
            </a:r>
            <a:endParaRPr sz="1300">
              <a:latin typeface="Times New Roman"/>
              <a:cs typeface="Times New Roman"/>
            </a:endParaRPr>
          </a:p>
          <a:p>
            <a:pPr marL="12700">
              <a:lnSpc>
                <a:spcPts val="1520"/>
              </a:lnSpc>
            </a:pPr>
            <a:r>
              <a:rPr dirty="0" sz="1300" spc="-5">
                <a:latin typeface="Times New Roman"/>
                <a:cs typeface="Times New Roman"/>
              </a:rPr>
              <a:t>Is the </a:t>
            </a:r>
            <a:r>
              <a:rPr dirty="0" sz="1300">
                <a:latin typeface="Times New Roman"/>
                <a:cs typeface="Times New Roman"/>
              </a:rPr>
              <a:t>name </a:t>
            </a:r>
            <a:r>
              <a:rPr dirty="0" sz="1300" spc="-5">
                <a:latin typeface="Times New Roman"/>
                <a:cs typeface="Times New Roman"/>
              </a:rPr>
              <a:t>of the</a:t>
            </a:r>
            <a:r>
              <a:rPr dirty="0" sz="1300" spc="-15">
                <a:latin typeface="Times New Roman"/>
                <a:cs typeface="Times New Roman"/>
              </a:rPr>
              <a:t> </a:t>
            </a:r>
            <a:r>
              <a:rPr dirty="0" sz="1300" spc="-5">
                <a:latin typeface="Times New Roman"/>
                <a:cs typeface="Times New Roman"/>
              </a:rPr>
              <a:t>column</a:t>
            </a:r>
            <a:endParaRPr sz="1300">
              <a:latin typeface="Times New Roman"/>
              <a:cs typeface="Times New Roman"/>
            </a:endParaRPr>
          </a:p>
          <a:p>
            <a:pPr marL="12700">
              <a:lnSpc>
                <a:spcPct val="100000"/>
              </a:lnSpc>
            </a:pPr>
            <a:r>
              <a:rPr dirty="0" sz="1300" spc="-5">
                <a:latin typeface="Times New Roman"/>
                <a:cs typeface="Times New Roman"/>
              </a:rPr>
              <a:t>Is the column’s data </a:t>
            </a:r>
            <a:r>
              <a:rPr dirty="0" sz="1300">
                <a:latin typeface="Times New Roman"/>
                <a:cs typeface="Times New Roman"/>
              </a:rPr>
              <a:t>type and</a:t>
            </a:r>
            <a:r>
              <a:rPr dirty="0" sz="1300" spc="15">
                <a:latin typeface="Times New Roman"/>
                <a:cs typeface="Times New Roman"/>
              </a:rPr>
              <a:t> </a:t>
            </a:r>
            <a:r>
              <a:rPr dirty="0" sz="1300">
                <a:latin typeface="Times New Roman"/>
                <a:cs typeface="Times New Roman"/>
              </a:rPr>
              <a:t>length</a:t>
            </a:r>
            <a:endParaRPr sz="1300">
              <a:latin typeface="Times New Roman"/>
              <a:cs typeface="Times New Roman"/>
            </a:endParaRPr>
          </a:p>
        </p:txBody>
      </p:sp>
      <p:sp>
        <p:nvSpPr>
          <p:cNvPr id="15" name="object 15"/>
          <p:cNvSpPr txBox="1"/>
          <p:nvPr/>
        </p:nvSpPr>
        <p:spPr>
          <a:xfrm>
            <a:off x="842248" y="8363995"/>
            <a:ext cx="823594" cy="422275"/>
          </a:xfrm>
          <a:prstGeom prst="rect">
            <a:avLst/>
          </a:prstGeom>
        </p:spPr>
        <p:txBody>
          <a:bodyPr wrap="square" lIns="0" tIns="12700" rIns="0" bIns="0" rtlCol="0" vert="horz">
            <a:spAutoFit/>
          </a:bodyPr>
          <a:lstStyle/>
          <a:p>
            <a:pPr marL="12700" marR="5080">
              <a:lnSpc>
                <a:spcPct val="100000"/>
              </a:lnSpc>
              <a:spcBef>
                <a:spcPts val="100"/>
              </a:spcBef>
            </a:pPr>
            <a:r>
              <a:rPr dirty="0" sz="1300" i="1">
                <a:latin typeface="Courier New"/>
                <a:cs typeface="Courier New"/>
              </a:rPr>
              <a:t>column  </a:t>
            </a:r>
            <a:r>
              <a:rPr dirty="0" sz="1300" i="1">
                <a:latin typeface="Courier New"/>
                <a:cs typeface="Courier New"/>
              </a:rPr>
              <a:t>datatype</a:t>
            </a:r>
            <a:endParaRPr sz="1300">
              <a:latin typeface="Courier New"/>
              <a:cs typeface="Courier New"/>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505" y="497205"/>
            <a:ext cx="6549390" cy="4914900"/>
            <a:chOff x="611505" y="497205"/>
            <a:chExt cx="6549390" cy="4914900"/>
          </a:xfrm>
        </p:grpSpPr>
        <p:sp>
          <p:nvSpPr>
            <p:cNvPr id="3" name="object 3"/>
            <p:cNvSpPr/>
            <p:nvPr/>
          </p:nvSpPr>
          <p:spPr>
            <a:xfrm>
              <a:off x="616458" y="502158"/>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20"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143761" y="807973"/>
            <a:ext cx="5422900" cy="2499995"/>
          </a:xfrm>
          <a:prstGeom prst="rect">
            <a:avLst/>
          </a:prstGeom>
        </p:spPr>
        <p:txBody>
          <a:bodyPr wrap="square" lIns="0" tIns="13970" rIns="0" bIns="0" rtlCol="0" vert="horz">
            <a:spAutoFit/>
          </a:bodyPr>
          <a:lstStyle/>
          <a:p>
            <a:pPr algn="ctr" marL="57150">
              <a:lnSpc>
                <a:spcPct val="100000"/>
              </a:lnSpc>
              <a:spcBef>
                <a:spcPts val="110"/>
              </a:spcBef>
            </a:pPr>
            <a:r>
              <a:rPr dirty="0" sz="1850" spc="5" b="1">
                <a:latin typeface="Arial"/>
                <a:cs typeface="Arial"/>
              </a:rPr>
              <a:t>Cartesian</a:t>
            </a:r>
            <a:r>
              <a:rPr dirty="0" sz="1850" spc="-5" b="1">
                <a:latin typeface="Arial"/>
                <a:cs typeface="Arial"/>
              </a:rPr>
              <a:t> </a:t>
            </a:r>
            <a:r>
              <a:rPr dirty="0" sz="1850" spc="5" b="1">
                <a:latin typeface="Arial"/>
                <a:cs typeface="Arial"/>
              </a:rPr>
              <a:t>Products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A Cartesian product </a:t>
            </a:r>
            <a:r>
              <a:rPr dirty="0" sz="1550" spc="5">
                <a:latin typeface="Arial"/>
                <a:cs typeface="Arial"/>
              </a:rPr>
              <a:t>is </a:t>
            </a:r>
            <a:r>
              <a:rPr dirty="0" sz="1550" spc="10">
                <a:latin typeface="Arial"/>
                <a:cs typeface="Arial"/>
              </a:rPr>
              <a:t>formed</a:t>
            </a:r>
            <a:r>
              <a:rPr dirty="0" sz="1550" spc="-20">
                <a:latin typeface="Arial"/>
                <a:cs typeface="Arial"/>
              </a:rPr>
              <a:t> </a:t>
            </a:r>
            <a:r>
              <a:rPr dirty="0" sz="1550" spc="10">
                <a:latin typeface="Arial"/>
                <a:cs typeface="Arial"/>
              </a:rPr>
              <a:t>when:</a:t>
            </a:r>
            <a:endParaRPr sz="1550">
              <a:latin typeface="Arial"/>
              <a:cs typeface="Arial"/>
            </a:endParaRPr>
          </a:p>
          <a:p>
            <a:pPr lvl="1" marL="648335" indent="-238760">
              <a:lnSpc>
                <a:spcPct val="100000"/>
              </a:lnSpc>
              <a:spcBef>
                <a:spcPts val="385"/>
              </a:spcBef>
              <a:buClr>
                <a:srgbClr val="FF0000"/>
              </a:buClr>
              <a:buChar char="–"/>
              <a:tabLst>
                <a:tab pos="648335" algn="l"/>
                <a:tab pos="648970" algn="l"/>
              </a:tabLst>
            </a:pPr>
            <a:r>
              <a:rPr dirty="0" sz="1400" spc="15">
                <a:latin typeface="Arial"/>
                <a:cs typeface="Arial"/>
              </a:rPr>
              <a:t>A </a:t>
            </a:r>
            <a:r>
              <a:rPr dirty="0" sz="1400" spc="10">
                <a:latin typeface="Arial"/>
                <a:cs typeface="Arial"/>
              </a:rPr>
              <a:t>join condition is</a:t>
            </a:r>
            <a:r>
              <a:rPr dirty="0" sz="1400" spc="-20">
                <a:latin typeface="Arial"/>
                <a:cs typeface="Arial"/>
              </a:rPr>
              <a:t> </a:t>
            </a:r>
            <a:r>
              <a:rPr dirty="0" sz="1400" spc="10">
                <a:latin typeface="Arial"/>
                <a:cs typeface="Arial"/>
              </a:rPr>
              <a:t>omitted</a:t>
            </a:r>
            <a:endParaRPr sz="140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5">
                <a:latin typeface="Arial"/>
                <a:cs typeface="Arial"/>
              </a:rPr>
              <a:t>A </a:t>
            </a:r>
            <a:r>
              <a:rPr dirty="0" sz="1400" spc="10">
                <a:latin typeface="Arial"/>
                <a:cs typeface="Arial"/>
              </a:rPr>
              <a:t>join condition is</a:t>
            </a:r>
            <a:r>
              <a:rPr dirty="0" sz="1400" spc="-10">
                <a:latin typeface="Arial"/>
                <a:cs typeface="Arial"/>
              </a:rPr>
              <a:t> </a:t>
            </a:r>
            <a:r>
              <a:rPr dirty="0" sz="1400" spc="10">
                <a:latin typeface="Arial"/>
                <a:cs typeface="Arial"/>
              </a:rPr>
              <a:t>invalid</a:t>
            </a:r>
            <a:endParaRPr sz="1400">
              <a:latin typeface="Arial"/>
              <a:cs typeface="Arial"/>
            </a:endParaRPr>
          </a:p>
          <a:p>
            <a:pPr lvl="1" marL="648335" marR="5080" indent="-238125">
              <a:lnSpc>
                <a:spcPct val="102099"/>
              </a:lnSpc>
              <a:spcBef>
                <a:spcPts val="335"/>
              </a:spcBef>
              <a:buClr>
                <a:srgbClr val="FF0000"/>
              </a:buClr>
              <a:buChar char="–"/>
              <a:tabLst>
                <a:tab pos="648335" algn="l"/>
                <a:tab pos="648970" algn="l"/>
              </a:tabLst>
            </a:pPr>
            <a:r>
              <a:rPr dirty="0" sz="1400" spc="10">
                <a:latin typeface="Arial"/>
                <a:cs typeface="Arial"/>
              </a:rPr>
              <a:t>All rows in the </a:t>
            </a:r>
            <a:r>
              <a:rPr dirty="0" sz="1400" spc="5">
                <a:latin typeface="Arial"/>
                <a:cs typeface="Arial"/>
              </a:rPr>
              <a:t>first </a:t>
            </a:r>
            <a:r>
              <a:rPr dirty="0" sz="1400" spc="10">
                <a:latin typeface="Arial"/>
                <a:cs typeface="Arial"/>
              </a:rPr>
              <a:t>table are joined to </a:t>
            </a:r>
            <a:r>
              <a:rPr dirty="0" sz="1400" spc="5">
                <a:latin typeface="Arial"/>
                <a:cs typeface="Arial"/>
              </a:rPr>
              <a:t>all </a:t>
            </a:r>
            <a:r>
              <a:rPr dirty="0" sz="1400" spc="10">
                <a:latin typeface="Arial"/>
                <a:cs typeface="Arial"/>
              </a:rPr>
              <a:t>rows in the second  table</a:t>
            </a:r>
            <a:endParaRPr sz="1400">
              <a:latin typeface="Arial"/>
              <a:cs typeface="Arial"/>
            </a:endParaRPr>
          </a:p>
          <a:p>
            <a:pPr marL="328930" marR="107950" indent="-329565">
              <a:lnSpc>
                <a:spcPts val="1780"/>
              </a:lnSpc>
              <a:spcBef>
                <a:spcPts val="520"/>
              </a:spcBef>
              <a:buClr>
                <a:srgbClr val="FF0000"/>
              </a:buClr>
              <a:buChar char="•"/>
              <a:tabLst>
                <a:tab pos="328930" algn="l"/>
                <a:tab pos="329565" algn="l"/>
              </a:tabLst>
            </a:pPr>
            <a:r>
              <a:rPr dirty="0" sz="1550" spc="10">
                <a:latin typeface="Arial"/>
                <a:cs typeface="Arial"/>
              </a:rPr>
              <a:t>To avoid a Cartesian </a:t>
            </a:r>
            <a:r>
              <a:rPr dirty="0" sz="1550" spc="5">
                <a:latin typeface="Arial"/>
                <a:cs typeface="Arial"/>
              </a:rPr>
              <a:t>product, </a:t>
            </a:r>
            <a:r>
              <a:rPr dirty="0" sz="1550" spc="10">
                <a:latin typeface="Arial"/>
                <a:cs typeface="Arial"/>
              </a:rPr>
              <a:t>always include a </a:t>
            </a:r>
            <a:r>
              <a:rPr dirty="0" sz="1550" spc="5">
                <a:latin typeface="Arial"/>
                <a:cs typeface="Arial"/>
              </a:rPr>
              <a:t>valid join  condition in </a:t>
            </a:r>
            <a:r>
              <a:rPr dirty="0" sz="1550" spc="10">
                <a:latin typeface="Arial"/>
                <a:cs typeface="Arial"/>
              </a:rPr>
              <a:t>a </a:t>
            </a:r>
            <a:r>
              <a:rPr dirty="0" sz="1550" spc="10">
                <a:latin typeface="Courier New"/>
                <a:cs typeface="Courier New"/>
              </a:rPr>
              <a:t>WHERE</a:t>
            </a:r>
            <a:r>
              <a:rPr dirty="0" sz="1550" spc="-505">
                <a:latin typeface="Courier New"/>
                <a:cs typeface="Courier New"/>
              </a:rPr>
              <a:t> </a:t>
            </a:r>
            <a:r>
              <a:rPr dirty="0" sz="1550" spc="10">
                <a:latin typeface="Arial"/>
                <a:cs typeface="Arial"/>
              </a:rPr>
              <a:t>clause.</a:t>
            </a:r>
            <a:endParaRPr sz="15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5"/>
              <a:t>All </a:t>
            </a:r>
            <a:r>
              <a:rPr dirty="0" baseline="-31400" sz="1725" spc="-382" b="1">
                <a:latin typeface="Arial"/>
                <a:cs typeface="Arial"/>
              </a:rPr>
              <a:t>O</a:t>
            </a:r>
            <a:r>
              <a:rPr dirty="0" sz="800" spc="-254"/>
              <a:t>WD</a:t>
            </a:r>
            <a:r>
              <a:rPr dirty="0" baseline="-31400" sz="1725" spc="-382" b="1">
                <a:latin typeface="Arial"/>
                <a:cs typeface="Arial"/>
              </a:rPr>
              <a:t>ra</a:t>
            </a:r>
            <a:r>
              <a:rPr dirty="0" sz="800" spc="-254"/>
              <a:t>P</a:t>
            </a:r>
            <a:r>
              <a:rPr dirty="0" baseline="-31400" sz="1725" spc="-382" b="1">
                <a:latin typeface="Arial"/>
                <a:cs typeface="Arial"/>
              </a:rPr>
              <a:t>c</a:t>
            </a:r>
            <a:r>
              <a:rPr dirty="0" sz="800" spc="-254"/>
              <a:t>st</a:t>
            </a:r>
            <a:r>
              <a:rPr dirty="0" baseline="-31400" sz="1725" spc="-382" b="1">
                <a:latin typeface="Arial"/>
                <a:cs typeface="Arial"/>
              </a:rPr>
              <a:t>l</a:t>
            </a:r>
            <a:r>
              <a:rPr dirty="0" sz="800" spc="-254"/>
              <a:t>u</a:t>
            </a:r>
            <a:r>
              <a:rPr dirty="0" baseline="-31400" sz="1725" spc="-382" b="1">
                <a:latin typeface="Arial"/>
                <a:cs typeface="Arial"/>
              </a:rPr>
              <a:t>e</a:t>
            </a:r>
            <a:r>
              <a:rPr dirty="0" sz="800" spc="-254"/>
              <a:t>de</a:t>
            </a:r>
            <a:r>
              <a:rPr dirty="0" baseline="-31400" sz="1725" spc="-382" b="1">
                <a:latin typeface="Arial"/>
                <a:cs typeface="Arial"/>
              </a:rPr>
              <a:t>D</a:t>
            </a:r>
            <a:r>
              <a:rPr dirty="0" sz="800" spc="-254"/>
              <a:t>nt</a:t>
            </a:r>
            <a:r>
              <a:rPr dirty="0" baseline="-31400" sz="1725" spc="-382" b="1">
                <a:latin typeface="Arial"/>
                <a:cs typeface="Arial"/>
              </a:rPr>
              <a:t>a</a:t>
            </a:r>
            <a:r>
              <a:rPr dirty="0" sz="800" spc="-254"/>
              <a:t>s </a:t>
            </a:r>
            <a:r>
              <a:rPr dirty="0" baseline="-31400" sz="1725" spc="-352" b="1">
                <a:latin typeface="Arial"/>
                <a:cs typeface="Arial"/>
              </a:rPr>
              <a:t>t</a:t>
            </a:r>
            <a:r>
              <a:rPr dirty="0" sz="800" spc="-235"/>
              <a:t>m</a:t>
            </a:r>
            <a:r>
              <a:rPr dirty="0" baseline="-31400" sz="1725" spc="-352" b="1">
                <a:latin typeface="Arial"/>
                <a:cs typeface="Arial"/>
              </a:rPr>
              <a:t>a</a:t>
            </a:r>
            <a:r>
              <a:rPr dirty="0" sz="800" spc="-235"/>
              <a:t>u</a:t>
            </a:r>
            <a:r>
              <a:rPr dirty="0" baseline="-31400" sz="1725" spc="-352" b="1">
                <a:latin typeface="Arial"/>
                <a:cs typeface="Arial"/>
              </a:rPr>
              <a:t>b</a:t>
            </a:r>
            <a:r>
              <a:rPr dirty="0" sz="800" spc="-235"/>
              <a:t>st</a:t>
            </a:r>
            <a:r>
              <a:rPr dirty="0" baseline="-31400" sz="1725" spc="-352" b="1">
                <a:latin typeface="Arial"/>
                <a:cs typeface="Arial"/>
              </a:rPr>
              <a:t>a</a:t>
            </a:r>
            <a:r>
              <a:rPr dirty="0" sz="800" spc="-235"/>
              <a:t>re</a:t>
            </a:r>
            <a:r>
              <a:rPr dirty="0" baseline="-31400" sz="1725" spc="-352" b="1">
                <a:latin typeface="Arial"/>
                <a:cs typeface="Arial"/>
              </a:rPr>
              <a:t>s</a:t>
            </a:r>
            <a:r>
              <a:rPr dirty="0" sz="800" spc="-235"/>
              <a:t>c</a:t>
            </a:r>
            <a:r>
              <a:rPr dirty="0" baseline="-31400" sz="1725" spc="-352" b="1">
                <a:latin typeface="Arial"/>
                <a:cs typeface="Arial"/>
              </a:rPr>
              <a:t>e</a:t>
            </a:r>
            <a:r>
              <a:rPr dirty="0" sz="800" spc="-235"/>
              <a:t>eiv</a:t>
            </a:r>
            <a:r>
              <a:rPr dirty="0" baseline="-31400" sz="1725" spc="-352" b="1">
                <a:latin typeface="Arial"/>
                <a:cs typeface="Arial"/>
              </a:rPr>
              <a:t>1</a:t>
            </a:r>
            <a:r>
              <a:rPr dirty="0" sz="800" spc="-235"/>
              <a:t>e</a:t>
            </a:r>
            <a:r>
              <a:rPr dirty="0" baseline="-31400" sz="1725" spc="-352" b="1">
                <a:latin typeface="Arial"/>
                <a:cs typeface="Arial"/>
              </a:rPr>
              <a:t>0</a:t>
            </a:r>
            <a:r>
              <a:rPr dirty="0" sz="800" spc="-235"/>
              <a:t>a</a:t>
            </a:r>
            <a:r>
              <a:rPr dirty="0" baseline="-31400" sz="1725" spc="-352" b="1" i="1">
                <a:latin typeface="Arial"/>
                <a:cs typeface="Arial"/>
              </a:rPr>
              <a:t>g</a:t>
            </a:r>
            <a:r>
              <a:rPr dirty="0" sz="800" spc="-235"/>
              <a:t>n </a:t>
            </a:r>
            <a:r>
              <a:rPr dirty="0" sz="800" spc="-195"/>
              <a:t>e</a:t>
            </a:r>
            <a:r>
              <a:rPr dirty="0" baseline="-31400" sz="1725" spc="-292" b="1">
                <a:latin typeface="Arial"/>
                <a:cs typeface="Arial"/>
              </a:rPr>
              <a:t>:</a:t>
            </a:r>
            <a:r>
              <a:rPr dirty="0" sz="800" spc="-195"/>
              <a:t>K</a:t>
            </a:r>
            <a:r>
              <a:rPr dirty="0" baseline="-31400" sz="1725" spc="-292" b="1">
                <a:latin typeface="Arial"/>
                <a:cs typeface="Arial"/>
              </a:rPr>
              <a:t>S</a:t>
            </a:r>
            <a:r>
              <a:rPr dirty="0" sz="800" spc="-195"/>
              <a:t>it </a:t>
            </a:r>
            <a:r>
              <a:rPr dirty="0" baseline="-31400" sz="1725" spc="-352" b="1">
                <a:latin typeface="Arial"/>
                <a:cs typeface="Arial"/>
              </a:rPr>
              <a:t>Q</a:t>
            </a:r>
            <a:r>
              <a:rPr dirty="0" sz="800" spc="-235"/>
              <a:t>wa</a:t>
            </a:r>
            <a:r>
              <a:rPr dirty="0" baseline="-31400" sz="1725" spc="-352" b="1">
                <a:latin typeface="Arial"/>
                <a:cs typeface="Arial"/>
              </a:rPr>
              <a:t>L</a:t>
            </a:r>
            <a:r>
              <a:rPr dirty="0" sz="800" spc="-235"/>
              <a:t>ter</a:t>
            </a:r>
            <a:r>
              <a:rPr dirty="0" baseline="-31400" sz="1725" spc="-352" b="1">
                <a:latin typeface="Arial"/>
                <a:cs typeface="Arial"/>
              </a:rPr>
              <a:t>F</a:t>
            </a:r>
            <a:r>
              <a:rPr dirty="0" sz="800" spc="-235"/>
              <a:t>m</a:t>
            </a:r>
            <a:r>
              <a:rPr dirty="0" baseline="-31400" sz="1725" spc="-352" b="1">
                <a:latin typeface="Arial"/>
                <a:cs typeface="Arial"/>
              </a:rPr>
              <a:t>u</a:t>
            </a:r>
            <a:r>
              <a:rPr dirty="0" sz="800" spc="-235"/>
              <a:t>ar</a:t>
            </a:r>
            <a:r>
              <a:rPr dirty="0" baseline="-31400" sz="1725" spc="-352" b="1">
                <a:latin typeface="Arial"/>
                <a:cs typeface="Arial"/>
              </a:rPr>
              <a:t>n</a:t>
            </a:r>
            <a:r>
              <a:rPr dirty="0" sz="800" spc="-235"/>
              <a:t>ke</a:t>
            </a:r>
            <a:r>
              <a:rPr dirty="0" baseline="-31400" sz="1725" spc="-352" b="1">
                <a:latin typeface="Arial"/>
                <a:cs typeface="Arial"/>
              </a:rPr>
              <a:t>d</a:t>
            </a:r>
            <a:r>
              <a:rPr dirty="0" sz="800" spc="-235"/>
              <a:t>d</a:t>
            </a:r>
            <a:r>
              <a:rPr dirty="0" baseline="-31400" sz="1725" spc="-352" b="1">
                <a:latin typeface="Arial"/>
                <a:cs typeface="Arial"/>
              </a:rPr>
              <a:t>a</a:t>
            </a:r>
            <a:r>
              <a:rPr dirty="0" sz="800" spc="-235"/>
              <a:t>w</a:t>
            </a:r>
            <a:r>
              <a:rPr dirty="0" baseline="-31400" sz="1725" spc="-352" b="1">
                <a:latin typeface="Arial"/>
                <a:cs typeface="Arial"/>
              </a:rPr>
              <a:t>m</a:t>
            </a:r>
            <a:r>
              <a:rPr dirty="0" sz="800" spc="-235"/>
              <a:t>ith</a:t>
            </a:r>
            <a:r>
              <a:rPr dirty="0" baseline="-31400" sz="1725" spc="-352" b="1">
                <a:latin typeface="Arial"/>
                <a:cs typeface="Arial"/>
              </a:rPr>
              <a:t>e</a:t>
            </a:r>
            <a:r>
              <a:rPr dirty="0" sz="800" spc="-235"/>
              <a:t>th</a:t>
            </a:r>
            <a:r>
              <a:rPr dirty="0" baseline="-31400" sz="1725" spc="-352" b="1">
                <a:latin typeface="Arial"/>
                <a:cs typeface="Arial"/>
              </a:rPr>
              <a:t>n</a:t>
            </a:r>
            <a:r>
              <a:rPr dirty="0" sz="800" spc="-235"/>
              <a:t>ei</a:t>
            </a:r>
            <a:r>
              <a:rPr dirty="0" baseline="-31400" sz="1725" spc="-352" b="1">
                <a:latin typeface="Arial"/>
                <a:cs typeface="Arial"/>
              </a:rPr>
              <a:t>t</a:t>
            </a:r>
            <a:r>
              <a:rPr dirty="0" sz="800" spc="-235"/>
              <a:t>r</a:t>
            </a:r>
            <a:r>
              <a:rPr dirty="0" baseline="-31400" sz="1725" spc="-352" b="1">
                <a:latin typeface="Arial"/>
                <a:cs typeface="Arial"/>
              </a:rPr>
              <a:t>a</a:t>
            </a:r>
            <a:r>
              <a:rPr dirty="0" sz="800" spc="-235"/>
              <a:t>n</a:t>
            </a:r>
            <a:r>
              <a:rPr dirty="0" baseline="-31400" sz="1725" spc="-352" b="1">
                <a:latin typeface="Arial"/>
                <a:cs typeface="Arial"/>
              </a:rPr>
              <a:t>l</a:t>
            </a:r>
            <a:r>
              <a:rPr dirty="0" sz="800" spc="-235"/>
              <a:t>a</a:t>
            </a:r>
            <a:r>
              <a:rPr dirty="0" baseline="-31400" sz="1725" spc="-352" b="1">
                <a:latin typeface="Arial"/>
                <a:cs typeface="Arial"/>
              </a:rPr>
              <a:t>s</a:t>
            </a:r>
            <a:r>
              <a:rPr dirty="0" sz="800" spc="-235"/>
              <a:t>me</a:t>
            </a:r>
            <a:r>
              <a:rPr dirty="0" baseline="-31400" sz="1725" spc="-352" b="1">
                <a:latin typeface="Arial"/>
                <a:cs typeface="Arial"/>
              </a:rPr>
              <a:t>I </a:t>
            </a:r>
            <a:r>
              <a:rPr dirty="0" sz="800" spc="-210"/>
              <a:t>an</a:t>
            </a:r>
            <a:r>
              <a:rPr dirty="0" baseline="-31400" sz="1725" spc="-315" b="1">
                <a:latin typeface="Arial"/>
                <a:cs typeface="Arial"/>
              </a:rPr>
              <a:t>C</a:t>
            </a:r>
            <a:r>
              <a:rPr dirty="0" sz="800" spc="-210"/>
              <a:t>d </a:t>
            </a:r>
            <a:r>
              <a:rPr dirty="0" sz="800" spc="-65"/>
              <a:t>e</a:t>
            </a:r>
            <a:r>
              <a:rPr dirty="0" baseline="-31400" sz="1725" spc="-97" b="1">
                <a:latin typeface="Arial"/>
                <a:cs typeface="Arial"/>
              </a:rPr>
              <a:t>-</a:t>
            </a:r>
            <a:r>
              <a:rPr dirty="0" sz="800" spc="-65"/>
              <a:t>m</a:t>
            </a:r>
            <a:r>
              <a:rPr dirty="0" baseline="-31400" sz="1725" spc="-97" b="1">
                <a:latin typeface="Arial"/>
                <a:cs typeface="Arial"/>
              </a:rPr>
              <a:t>4</a:t>
            </a:r>
            <a:r>
              <a:rPr dirty="0" sz="800" spc="-65"/>
              <a:t>ail.</a:t>
            </a:r>
            <a:r>
              <a:rPr dirty="0" sz="800" spc="-125"/>
              <a:t> </a:t>
            </a:r>
            <a:r>
              <a:rPr dirty="0" sz="800" spc="-30"/>
              <a:t>Contact</a:t>
            </a:r>
            <a:endParaRPr sz="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554990" y="5251196"/>
            <a:ext cx="6633845" cy="2293620"/>
          </a:xfrm>
          <a:prstGeom prst="rect">
            <a:avLst/>
          </a:prstGeom>
        </p:spPr>
        <p:txBody>
          <a:bodyPr wrap="square" lIns="0" tIns="13335" rIns="0" bIns="0" rtlCol="0" vert="horz">
            <a:spAutoFit/>
          </a:bodyPr>
          <a:lstStyle/>
          <a:p>
            <a:pPr algn="ctr" marL="2286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Cartesian</a:t>
            </a:r>
            <a:r>
              <a:rPr dirty="0" sz="1250" spc="-10" b="1">
                <a:latin typeface="Arial"/>
                <a:cs typeface="Arial"/>
              </a:rPr>
              <a:t> </a:t>
            </a:r>
            <a:r>
              <a:rPr dirty="0" sz="1250" b="1">
                <a:latin typeface="Arial"/>
                <a:cs typeface="Arial"/>
              </a:rPr>
              <a:t>Products</a:t>
            </a:r>
            <a:endParaRPr sz="1250">
              <a:latin typeface="Arial"/>
              <a:cs typeface="Arial"/>
            </a:endParaRPr>
          </a:p>
          <a:p>
            <a:pPr marL="132080" marR="5080">
              <a:lnSpc>
                <a:spcPct val="100000"/>
              </a:lnSpc>
              <a:spcBef>
                <a:spcPts val="360"/>
              </a:spcBef>
            </a:pPr>
            <a:r>
              <a:rPr dirty="0" sz="1250">
                <a:latin typeface="Times New Roman"/>
                <a:cs typeface="Times New Roman"/>
              </a:rPr>
              <a:t>When a join condition is invalid or omitted completely, the result is a </a:t>
            </a:r>
            <a:r>
              <a:rPr dirty="0" sz="1250" spc="-5" i="1">
                <a:latin typeface="Times New Roman"/>
                <a:cs typeface="Times New Roman"/>
              </a:rPr>
              <a:t>Cartesian product, </a:t>
            </a:r>
            <a:r>
              <a:rPr dirty="0" sz="1250">
                <a:latin typeface="Times New Roman"/>
                <a:cs typeface="Times New Roman"/>
              </a:rPr>
              <a:t>in which </a:t>
            </a:r>
            <a:r>
              <a:rPr dirty="0" sz="1250" spc="-5">
                <a:latin typeface="Times New Roman"/>
                <a:cs typeface="Times New Roman"/>
              </a:rPr>
              <a:t>all  </a:t>
            </a:r>
            <a:r>
              <a:rPr dirty="0" sz="1250">
                <a:latin typeface="Times New Roman"/>
                <a:cs typeface="Times New Roman"/>
              </a:rPr>
              <a:t>combinations of </a:t>
            </a:r>
            <a:r>
              <a:rPr dirty="0" sz="1250" spc="-5">
                <a:latin typeface="Times New Roman"/>
                <a:cs typeface="Times New Roman"/>
              </a:rPr>
              <a:t>rows </a:t>
            </a:r>
            <a:r>
              <a:rPr dirty="0" sz="1250">
                <a:latin typeface="Times New Roman"/>
                <a:cs typeface="Times New Roman"/>
              </a:rPr>
              <a:t>are </a:t>
            </a:r>
            <a:r>
              <a:rPr dirty="0" sz="1250" spc="-5">
                <a:latin typeface="Times New Roman"/>
                <a:cs typeface="Times New Roman"/>
              </a:rPr>
              <a:t>displayed. </a:t>
            </a:r>
            <a:r>
              <a:rPr dirty="0" sz="1250">
                <a:latin typeface="Times New Roman"/>
                <a:cs typeface="Times New Roman"/>
              </a:rPr>
              <a:t>All rows in the </a:t>
            </a:r>
            <a:r>
              <a:rPr dirty="0" sz="1250" spc="-5">
                <a:latin typeface="Times New Roman"/>
                <a:cs typeface="Times New Roman"/>
              </a:rPr>
              <a:t>first </a:t>
            </a:r>
            <a:r>
              <a:rPr dirty="0" sz="1250">
                <a:latin typeface="Times New Roman"/>
                <a:cs typeface="Times New Roman"/>
              </a:rPr>
              <a:t>table are joined to all rows in the </a:t>
            </a:r>
            <a:r>
              <a:rPr dirty="0" sz="1250" spc="-5">
                <a:latin typeface="Times New Roman"/>
                <a:cs typeface="Times New Roman"/>
              </a:rPr>
              <a:t>second  </a:t>
            </a:r>
            <a:r>
              <a:rPr dirty="0" sz="1250">
                <a:latin typeface="Times New Roman"/>
                <a:cs typeface="Times New Roman"/>
              </a:rPr>
              <a:t>table.</a:t>
            </a:r>
            <a:endParaRPr sz="1250">
              <a:latin typeface="Times New Roman"/>
              <a:cs typeface="Times New Roman"/>
            </a:endParaRPr>
          </a:p>
          <a:p>
            <a:pPr algn="just" marL="132080" marR="266065" indent="-635">
              <a:lnSpc>
                <a:spcPct val="100000"/>
              </a:lnSpc>
              <a:spcBef>
                <a:spcPts val="405"/>
              </a:spcBef>
            </a:pPr>
            <a:r>
              <a:rPr dirty="0" sz="1250" spc="5">
                <a:latin typeface="Times New Roman"/>
                <a:cs typeface="Times New Roman"/>
              </a:rPr>
              <a:t>A </a:t>
            </a:r>
            <a:r>
              <a:rPr dirty="0" sz="1250" spc="-5">
                <a:latin typeface="Times New Roman"/>
                <a:cs typeface="Times New Roman"/>
              </a:rPr>
              <a:t>Cartesian </a:t>
            </a:r>
            <a:r>
              <a:rPr dirty="0" sz="1250">
                <a:latin typeface="Times New Roman"/>
                <a:cs typeface="Times New Roman"/>
              </a:rPr>
              <a:t>product tends to </a:t>
            </a:r>
            <a:r>
              <a:rPr dirty="0" sz="1250" spc="-5">
                <a:latin typeface="Times New Roman"/>
                <a:cs typeface="Times New Roman"/>
              </a:rPr>
              <a:t>generate </a:t>
            </a:r>
            <a:r>
              <a:rPr dirty="0" sz="1250">
                <a:latin typeface="Times New Roman"/>
                <a:cs typeface="Times New Roman"/>
              </a:rPr>
              <a:t>a large number of rows, and the </a:t>
            </a:r>
            <a:r>
              <a:rPr dirty="0" sz="1250" spc="-5">
                <a:latin typeface="Times New Roman"/>
                <a:cs typeface="Times New Roman"/>
              </a:rPr>
              <a:t>result </a:t>
            </a:r>
            <a:r>
              <a:rPr dirty="0" sz="1250">
                <a:latin typeface="Times New Roman"/>
                <a:cs typeface="Times New Roman"/>
              </a:rPr>
              <a:t>is rarely useful. You  should always include a valid join condition unless you have a </a:t>
            </a:r>
            <a:r>
              <a:rPr dirty="0" sz="1250" spc="-5">
                <a:latin typeface="Times New Roman"/>
                <a:cs typeface="Times New Roman"/>
              </a:rPr>
              <a:t>specific </a:t>
            </a:r>
            <a:r>
              <a:rPr dirty="0" sz="1250">
                <a:latin typeface="Times New Roman"/>
                <a:cs typeface="Times New Roman"/>
              </a:rPr>
              <a:t>need to combine all rows  from all</a:t>
            </a:r>
            <a:r>
              <a:rPr dirty="0" sz="1250" spc="5">
                <a:latin typeface="Times New Roman"/>
                <a:cs typeface="Times New Roman"/>
              </a:rPr>
              <a:t> </a:t>
            </a:r>
            <a:r>
              <a:rPr dirty="0" sz="1250">
                <a:latin typeface="Times New Roman"/>
                <a:cs typeface="Times New Roman"/>
              </a:rPr>
              <a:t>tables.</a:t>
            </a:r>
            <a:endParaRPr sz="1250">
              <a:latin typeface="Times New Roman"/>
              <a:cs typeface="Times New Roman"/>
            </a:endParaRPr>
          </a:p>
          <a:p>
            <a:pPr algn="just" marL="132080" marR="255904">
              <a:lnSpc>
                <a:spcPct val="100000"/>
              </a:lnSpc>
              <a:spcBef>
                <a:spcPts val="395"/>
              </a:spcBef>
            </a:pPr>
            <a:r>
              <a:rPr dirty="0" sz="1250" spc="-5">
                <a:latin typeface="Times New Roman"/>
                <a:cs typeface="Times New Roman"/>
              </a:rPr>
              <a:t>Cartesian products </a:t>
            </a:r>
            <a:r>
              <a:rPr dirty="0" sz="1250">
                <a:latin typeface="Times New Roman"/>
                <a:cs typeface="Times New Roman"/>
              </a:rPr>
              <a:t>are </a:t>
            </a:r>
            <a:r>
              <a:rPr dirty="0" sz="1250" spc="-5">
                <a:latin typeface="Times New Roman"/>
                <a:cs typeface="Times New Roman"/>
              </a:rPr>
              <a:t>useful </a:t>
            </a:r>
            <a:r>
              <a:rPr dirty="0" sz="1250">
                <a:latin typeface="Times New Roman"/>
                <a:cs typeface="Times New Roman"/>
              </a:rPr>
              <a:t>for some tests when you need to generate a large </a:t>
            </a:r>
            <a:r>
              <a:rPr dirty="0" sz="1250" spc="5">
                <a:latin typeface="Times New Roman"/>
                <a:cs typeface="Times New Roman"/>
              </a:rPr>
              <a:t>number </a:t>
            </a:r>
            <a:r>
              <a:rPr dirty="0" sz="1250">
                <a:latin typeface="Times New Roman"/>
                <a:cs typeface="Times New Roman"/>
              </a:rPr>
              <a:t>of rows to  simulate a reasonable </a:t>
            </a:r>
            <a:r>
              <a:rPr dirty="0" sz="1250" spc="5">
                <a:latin typeface="Times New Roman"/>
                <a:cs typeface="Times New Roman"/>
              </a:rPr>
              <a:t>amount </a:t>
            </a:r>
            <a:r>
              <a:rPr dirty="0" sz="1250">
                <a:latin typeface="Times New Roman"/>
                <a:cs typeface="Times New Roman"/>
              </a:rPr>
              <a:t>of</a:t>
            </a:r>
            <a:r>
              <a:rPr dirty="0" sz="1250" spc="20">
                <a:latin typeface="Times New Roman"/>
                <a:cs typeface="Times New Roman"/>
              </a:rPr>
              <a:t> </a:t>
            </a:r>
            <a:r>
              <a:rPr dirty="0" sz="1250">
                <a:latin typeface="Times New Roman"/>
                <a:cs typeface="Times New Roman"/>
              </a:rPr>
              <a:t>data.</a:t>
            </a:r>
            <a:endParaRPr sz="125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109977" y="807973"/>
            <a:ext cx="3561079" cy="309245"/>
          </a:xfrm>
          <a:prstGeom prst="rect">
            <a:avLst/>
          </a:prstGeom>
        </p:spPr>
        <p:txBody>
          <a:bodyPr wrap="square" lIns="0" tIns="13970" rIns="0" bIns="0" rtlCol="0" vert="horz">
            <a:spAutoFit/>
          </a:bodyPr>
          <a:lstStyle/>
          <a:p>
            <a:pPr>
              <a:lnSpc>
                <a:spcPct val="100000"/>
              </a:lnSpc>
              <a:spcBef>
                <a:spcPts val="110"/>
              </a:spcBef>
            </a:pPr>
            <a:r>
              <a:rPr dirty="0" sz="1850" spc="5" b="1">
                <a:latin typeface="Arial"/>
                <a:cs typeface="Arial"/>
              </a:rPr>
              <a:t>Generating a Cartesian</a:t>
            </a:r>
            <a:r>
              <a:rPr dirty="0" sz="1850" spc="-95" b="1">
                <a:latin typeface="Arial"/>
                <a:cs typeface="Arial"/>
              </a:rPr>
              <a:t> </a:t>
            </a:r>
            <a:r>
              <a:rPr dirty="0" sz="1850" spc="5" b="1">
                <a:latin typeface="Arial"/>
                <a:cs typeface="Arial"/>
              </a:rPr>
              <a:t>Product</a:t>
            </a:r>
            <a:endParaRPr sz="1850">
              <a:latin typeface="Arial"/>
              <a:cs typeface="Arial"/>
            </a:endParaRPr>
          </a:p>
        </p:txBody>
      </p:sp>
      <p:grpSp>
        <p:nvGrpSpPr>
          <p:cNvPr id="6" name="object 6"/>
          <p:cNvGrpSpPr/>
          <p:nvPr/>
        </p:nvGrpSpPr>
        <p:grpSpPr>
          <a:xfrm>
            <a:off x="3759708" y="3205924"/>
            <a:ext cx="254000" cy="349885"/>
            <a:chOff x="3759708" y="3205924"/>
            <a:chExt cx="254000" cy="349885"/>
          </a:xfrm>
        </p:grpSpPr>
        <p:sp>
          <p:nvSpPr>
            <p:cNvPr id="7" name="object 7"/>
            <p:cNvSpPr/>
            <p:nvPr/>
          </p:nvSpPr>
          <p:spPr>
            <a:xfrm>
              <a:off x="3792474" y="3216401"/>
              <a:ext cx="0" cy="273685"/>
            </a:xfrm>
            <a:custGeom>
              <a:avLst/>
              <a:gdLst/>
              <a:ahLst/>
              <a:cxnLst/>
              <a:rect l="l" t="t" r="r" b="b"/>
              <a:pathLst>
                <a:path w="0" h="273685">
                  <a:moveTo>
                    <a:pt x="0" y="273557"/>
                  </a:moveTo>
                  <a:lnTo>
                    <a:pt x="0" y="0"/>
                  </a:lnTo>
                </a:path>
              </a:pathLst>
            </a:custGeom>
            <a:ln w="20574">
              <a:solidFill>
                <a:srgbClr val="000000"/>
              </a:solidFill>
            </a:ln>
          </p:spPr>
          <p:txBody>
            <a:bodyPr wrap="square" lIns="0" tIns="0" rIns="0" bIns="0" rtlCol="0"/>
            <a:lstStyle/>
            <a:p/>
          </p:txBody>
        </p:sp>
        <p:sp>
          <p:nvSpPr>
            <p:cNvPr id="8" name="object 8"/>
            <p:cNvSpPr/>
            <p:nvPr/>
          </p:nvSpPr>
          <p:spPr>
            <a:xfrm>
              <a:off x="3759708" y="3488435"/>
              <a:ext cx="66675" cy="67310"/>
            </a:xfrm>
            <a:custGeom>
              <a:avLst/>
              <a:gdLst/>
              <a:ahLst/>
              <a:cxnLst/>
              <a:rect l="l" t="t" r="r" b="b"/>
              <a:pathLst>
                <a:path w="66675" h="67310">
                  <a:moveTo>
                    <a:pt x="66293" y="0"/>
                  </a:moveTo>
                  <a:lnTo>
                    <a:pt x="0" y="0"/>
                  </a:lnTo>
                  <a:lnTo>
                    <a:pt x="33527" y="67056"/>
                  </a:lnTo>
                  <a:lnTo>
                    <a:pt x="66293" y="0"/>
                  </a:lnTo>
                  <a:close/>
                </a:path>
              </a:pathLst>
            </a:custGeom>
            <a:solidFill>
              <a:srgbClr val="000000"/>
            </a:solidFill>
          </p:spPr>
          <p:txBody>
            <a:bodyPr wrap="square" lIns="0" tIns="0" rIns="0" bIns="0" rtlCol="0"/>
            <a:lstStyle/>
            <a:p/>
          </p:txBody>
        </p:sp>
        <p:sp>
          <p:nvSpPr>
            <p:cNvPr id="9" name="object 9"/>
            <p:cNvSpPr/>
            <p:nvPr/>
          </p:nvSpPr>
          <p:spPr>
            <a:xfrm>
              <a:off x="3979926" y="3216401"/>
              <a:ext cx="0" cy="273685"/>
            </a:xfrm>
            <a:custGeom>
              <a:avLst/>
              <a:gdLst/>
              <a:ahLst/>
              <a:cxnLst/>
              <a:rect l="l" t="t" r="r" b="b"/>
              <a:pathLst>
                <a:path w="0" h="273685">
                  <a:moveTo>
                    <a:pt x="0" y="273557"/>
                  </a:moveTo>
                  <a:lnTo>
                    <a:pt x="0" y="0"/>
                  </a:lnTo>
                </a:path>
              </a:pathLst>
            </a:custGeom>
            <a:ln w="20574">
              <a:solidFill>
                <a:srgbClr val="000000"/>
              </a:solidFill>
            </a:ln>
          </p:spPr>
          <p:txBody>
            <a:bodyPr wrap="square" lIns="0" tIns="0" rIns="0" bIns="0" rtlCol="0"/>
            <a:lstStyle/>
            <a:p/>
          </p:txBody>
        </p:sp>
        <p:sp>
          <p:nvSpPr>
            <p:cNvPr id="10" name="object 10"/>
            <p:cNvSpPr/>
            <p:nvPr/>
          </p:nvSpPr>
          <p:spPr>
            <a:xfrm>
              <a:off x="3947160" y="3488435"/>
              <a:ext cx="66675" cy="67310"/>
            </a:xfrm>
            <a:custGeom>
              <a:avLst/>
              <a:gdLst/>
              <a:ahLst/>
              <a:cxnLst/>
              <a:rect l="l" t="t" r="r" b="b"/>
              <a:pathLst>
                <a:path w="66675" h="67310">
                  <a:moveTo>
                    <a:pt x="66293" y="0"/>
                  </a:moveTo>
                  <a:lnTo>
                    <a:pt x="0" y="0"/>
                  </a:lnTo>
                  <a:lnTo>
                    <a:pt x="33527" y="67056"/>
                  </a:lnTo>
                  <a:lnTo>
                    <a:pt x="66293" y="0"/>
                  </a:lnTo>
                  <a:close/>
                </a:path>
              </a:pathLst>
            </a:custGeom>
            <a:solidFill>
              <a:srgbClr val="000000"/>
            </a:solidFill>
          </p:spPr>
          <p:txBody>
            <a:bodyPr wrap="square" lIns="0" tIns="0" rIns="0" bIns="0" rtlCol="0"/>
            <a:lstStyle/>
            <a:p/>
          </p:txBody>
        </p:sp>
      </p:grpSp>
      <p:sp>
        <p:nvSpPr>
          <p:cNvPr id="11" name="object 11"/>
          <p:cNvSpPr txBox="1"/>
          <p:nvPr/>
        </p:nvSpPr>
        <p:spPr>
          <a:xfrm>
            <a:off x="1467611" y="1567687"/>
            <a:ext cx="1812925"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EMPLOYEES </a:t>
            </a:r>
            <a:r>
              <a:rPr dirty="0" sz="1300" spc="-10" b="1">
                <a:latin typeface="Arial"/>
                <a:cs typeface="Arial"/>
              </a:rPr>
              <a:t>(20</a:t>
            </a:r>
            <a:r>
              <a:rPr dirty="0" sz="1300" spc="-130" b="1">
                <a:latin typeface="Arial"/>
                <a:cs typeface="Arial"/>
              </a:rPr>
              <a:t> </a:t>
            </a:r>
            <a:r>
              <a:rPr dirty="0" sz="1300" spc="-10" b="1">
                <a:latin typeface="Arial"/>
                <a:cs typeface="Arial"/>
              </a:rPr>
              <a:t>rows)</a:t>
            </a:r>
            <a:endParaRPr sz="1300">
              <a:latin typeface="Arial"/>
              <a:cs typeface="Arial"/>
            </a:endParaRPr>
          </a:p>
        </p:txBody>
      </p:sp>
      <p:sp>
        <p:nvSpPr>
          <p:cNvPr id="12" name="object 12"/>
          <p:cNvSpPr txBox="1"/>
          <p:nvPr/>
        </p:nvSpPr>
        <p:spPr>
          <a:xfrm>
            <a:off x="4310634" y="1567687"/>
            <a:ext cx="1938655"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DEPARTMENTS </a:t>
            </a:r>
            <a:r>
              <a:rPr dirty="0" sz="1300" spc="-10" b="1">
                <a:latin typeface="Arial"/>
                <a:cs typeface="Arial"/>
              </a:rPr>
              <a:t>(8</a:t>
            </a:r>
            <a:r>
              <a:rPr dirty="0" sz="1300" spc="-135" b="1">
                <a:latin typeface="Arial"/>
                <a:cs typeface="Arial"/>
              </a:rPr>
              <a:t> </a:t>
            </a:r>
            <a:r>
              <a:rPr dirty="0" sz="1300" spc="-10" b="1">
                <a:latin typeface="Arial"/>
                <a:cs typeface="Arial"/>
              </a:rPr>
              <a:t>rows)</a:t>
            </a:r>
            <a:endParaRPr sz="1300">
              <a:latin typeface="Arial"/>
              <a:cs typeface="Arial"/>
            </a:endParaRPr>
          </a:p>
        </p:txBody>
      </p:sp>
      <p:sp>
        <p:nvSpPr>
          <p:cNvPr id="13" name="object 13"/>
          <p:cNvSpPr txBox="1"/>
          <p:nvPr/>
        </p:nvSpPr>
        <p:spPr>
          <a:xfrm>
            <a:off x="1225296" y="2188717"/>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grpSp>
        <p:nvGrpSpPr>
          <p:cNvPr id="14" name="object 14"/>
          <p:cNvGrpSpPr/>
          <p:nvPr/>
        </p:nvGrpSpPr>
        <p:grpSpPr>
          <a:xfrm>
            <a:off x="1230185" y="1906079"/>
            <a:ext cx="5354320" cy="1189990"/>
            <a:chOff x="1230185" y="1906079"/>
            <a:chExt cx="5354320" cy="1189990"/>
          </a:xfrm>
        </p:grpSpPr>
        <p:sp>
          <p:nvSpPr>
            <p:cNvPr id="15" name="object 15"/>
            <p:cNvSpPr/>
            <p:nvPr/>
          </p:nvSpPr>
          <p:spPr>
            <a:xfrm>
              <a:off x="1237487" y="1913382"/>
              <a:ext cx="2294382" cy="392429"/>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1233677" y="1909572"/>
              <a:ext cx="2301240" cy="399415"/>
            </a:xfrm>
            <a:custGeom>
              <a:avLst/>
              <a:gdLst/>
              <a:ahLst/>
              <a:cxnLst/>
              <a:rect l="l" t="t" r="r" b="b"/>
              <a:pathLst>
                <a:path w="2301240" h="399414">
                  <a:moveTo>
                    <a:pt x="2301240" y="0"/>
                  </a:moveTo>
                  <a:lnTo>
                    <a:pt x="0" y="0"/>
                  </a:lnTo>
                  <a:lnTo>
                    <a:pt x="0" y="399288"/>
                  </a:lnTo>
                  <a:lnTo>
                    <a:pt x="2301240" y="399288"/>
                  </a:lnTo>
                  <a:lnTo>
                    <a:pt x="2301240" y="0"/>
                  </a:lnTo>
                  <a:close/>
                </a:path>
              </a:pathLst>
            </a:custGeom>
            <a:ln w="6857">
              <a:solidFill>
                <a:srgbClr val="000000"/>
              </a:solidFill>
            </a:ln>
          </p:spPr>
          <p:txBody>
            <a:bodyPr wrap="square" lIns="0" tIns="0" rIns="0" bIns="0" rtlCol="0"/>
            <a:lstStyle/>
            <a:p/>
          </p:txBody>
        </p:sp>
        <p:sp>
          <p:nvSpPr>
            <p:cNvPr id="17" name="object 17"/>
            <p:cNvSpPr/>
            <p:nvPr/>
          </p:nvSpPr>
          <p:spPr>
            <a:xfrm>
              <a:off x="1237487" y="2503170"/>
              <a:ext cx="2294382" cy="261366"/>
            </a:xfrm>
            <a:prstGeom prst="rect">
              <a:avLst/>
            </a:prstGeom>
            <a:blipFill>
              <a:blip r:embed="rId4" cstate="print"/>
              <a:stretch>
                <a:fillRect/>
              </a:stretch>
            </a:blipFill>
          </p:spPr>
          <p:txBody>
            <a:bodyPr wrap="square" lIns="0" tIns="0" rIns="0" bIns="0" rtlCol="0"/>
            <a:lstStyle/>
            <a:p/>
          </p:txBody>
        </p:sp>
        <p:sp>
          <p:nvSpPr>
            <p:cNvPr id="18" name="object 18"/>
            <p:cNvSpPr/>
            <p:nvPr/>
          </p:nvSpPr>
          <p:spPr>
            <a:xfrm>
              <a:off x="1233677" y="2499360"/>
              <a:ext cx="2301240" cy="268605"/>
            </a:xfrm>
            <a:custGeom>
              <a:avLst/>
              <a:gdLst/>
              <a:ahLst/>
              <a:cxnLst/>
              <a:rect l="l" t="t" r="r" b="b"/>
              <a:pathLst>
                <a:path w="2301240" h="268605">
                  <a:moveTo>
                    <a:pt x="2301240" y="0"/>
                  </a:moveTo>
                  <a:lnTo>
                    <a:pt x="0" y="0"/>
                  </a:lnTo>
                  <a:lnTo>
                    <a:pt x="0" y="268224"/>
                  </a:lnTo>
                  <a:lnTo>
                    <a:pt x="2301240" y="268224"/>
                  </a:lnTo>
                  <a:lnTo>
                    <a:pt x="2301240" y="0"/>
                  </a:lnTo>
                  <a:close/>
                </a:path>
              </a:pathLst>
            </a:custGeom>
            <a:ln w="6857">
              <a:solidFill>
                <a:srgbClr val="000000"/>
              </a:solidFill>
            </a:ln>
          </p:spPr>
          <p:txBody>
            <a:bodyPr wrap="square" lIns="0" tIns="0" rIns="0" bIns="0" rtlCol="0"/>
            <a:lstStyle/>
            <a:p/>
          </p:txBody>
        </p:sp>
        <p:sp>
          <p:nvSpPr>
            <p:cNvPr id="19" name="object 19"/>
            <p:cNvSpPr/>
            <p:nvPr/>
          </p:nvSpPr>
          <p:spPr>
            <a:xfrm>
              <a:off x="3968496" y="1913382"/>
              <a:ext cx="2609088" cy="1175766"/>
            </a:xfrm>
            <a:prstGeom prst="rect">
              <a:avLst/>
            </a:prstGeom>
            <a:blipFill>
              <a:blip r:embed="rId5" cstate="print"/>
              <a:stretch>
                <a:fillRect/>
              </a:stretch>
            </a:blipFill>
          </p:spPr>
          <p:txBody>
            <a:bodyPr wrap="square" lIns="0" tIns="0" rIns="0" bIns="0" rtlCol="0"/>
            <a:lstStyle/>
            <a:p/>
          </p:txBody>
        </p:sp>
        <p:sp>
          <p:nvSpPr>
            <p:cNvPr id="20" name="object 20"/>
            <p:cNvSpPr/>
            <p:nvPr/>
          </p:nvSpPr>
          <p:spPr>
            <a:xfrm>
              <a:off x="3964686" y="1909572"/>
              <a:ext cx="2616200" cy="1183005"/>
            </a:xfrm>
            <a:custGeom>
              <a:avLst/>
              <a:gdLst/>
              <a:ahLst/>
              <a:cxnLst/>
              <a:rect l="l" t="t" r="r" b="b"/>
              <a:pathLst>
                <a:path w="2616200" h="1183005">
                  <a:moveTo>
                    <a:pt x="2615946" y="0"/>
                  </a:moveTo>
                  <a:lnTo>
                    <a:pt x="0" y="0"/>
                  </a:lnTo>
                  <a:lnTo>
                    <a:pt x="0" y="1182624"/>
                  </a:lnTo>
                  <a:lnTo>
                    <a:pt x="2615946" y="1182624"/>
                  </a:lnTo>
                  <a:lnTo>
                    <a:pt x="2615946" y="0"/>
                  </a:lnTo>
                  <a:close/>
                </a:path>
              </a:pathLst>
            </a:custGeom>
            <a:ln w="6857">
              <a:solidFill>
                <a:srgbClr val="000000"/>
              </a:solidFill>
            </a:ln>
          </p:spPr>
          <p:txBody>
            <a:bodyPr wrap="square" lIns="0" tIns="0" rIns="0" bIns="0" rtlCol="0"/>
            <a:lstStyle/>
            <a:p/>
          </p:txBody>
        </p:sp>
      </p:grpSp>
      <p:sp>
        <p:nvSpPr>
          <p:cNvPr id="21" name="object 21"/>
          <p:cNvSpPr txBox="1"/>
          <p:nvPr/>
        </p:nvSpPr>
        <p:spPr>
          <a:xfrm>
            <a:off x="1064513" y="3990085"/>
            <a:ext cx="1870075" cy="492125"/>
          </a:xfrm>
          <a:prstGeom prst="rect">
            <a:avLst/>
          </a:prstGeom>
        </p:spPr>
        <p:txBody>
          <a:bodyPr wrap="square" lIns="0" tIns="14604" rIns="0" bIns="0" rtlCol="0" vert="horz">
            <a:spAutoFit/>
          </a:bodyPr>
          <a:lstStyle/>
          <a:p>
            <a:pPr>
              <a:lnSpc>
                <a:spcPct val="100000"/>
              </a:lnSpc>
              <a:spcBef>
                <a:spcPts val="114"/>
              </a:spcBef>
              <a:tabLst>
                <a:tab pos="1638935" algn="l"/>
              </a:tabLst>
            </a:pPr>
            <a:r>
              <a:rPr dirty="0" sz="1300" spc="-10" b="1">
                <a:latin typeface="Arial"/>
                <a:cs typeface="Arial"/>
              </a:rPr>
              <a:t>Cartesia</a:t>
            </a:r>
            <a:r>
              <a:rPr dirty="0" sz="1300" spc="-10" b="1">
                <a:latin typeface="Arial"/>
                <a:cs typeface="Arial"/>
              </a:rPr>
              <a:t>n</a:t>
            </a:r>
            <a:r>
              <a:rPr dirty="0" sz="1300" spc="-5" b="1">
                <a:latin typeface="Arial"/>
                <a:cs typeface="Arial"/>
              </a:rPr>
              <a:t> </a:t>
            </a:r>
            <a:r>
              <a:rPr dirty="0" sz="1300" spc="-15" b="1">
                <a:latin typeface="Arial"/>
                <a:cs typeface="Arial"/>
              </a:rPr>
              <a:t>product</a:t>
            </a:r>
            <a:r>
              <a:rPr dirty="0" sz="1300" spc="-5" b="1">
                <a:latin typeface="Arial"/>
                <a:cs typeface="Arial"/>
              </a:rPr>
              <a:t>:</a:t>
            </a:r>
            <a:r>
              <a:rPr dirty="0" sz="1300" b="1">
                <a:latin typeface="Arial"/>
                <a:cs typeface="Arial"/>
              </a:rPr>
              <a:t>	</a:t>
            </a:r>
            <a:r>
              <a:rPr dirty="0" baseline="1633" sz="2550" spc="22" b="1">
                <a:latin typeface="Arial"/>
                <a:cs typeface="Arial"/>
              </a:rPr>
              <a:t>…</a:t>
            </a:r>
            <a:endParaRPr baseline="1633" sz="2550">
              <a:latin typeface="Arial"/>
              <a:cs typeface="Arial"/>
            </a:endParaRPr>
          </a:p>
          <a:p>
            <a:pPr marL="56515">
              <a:lnSpc>
                <a:spcPct val="100000"/>
              </a:lnSpc>
              <a:spcBef>
                <a:spcPts val="60"/>
              </a:spcBef>
            </a:pPr>
            <a:r>
              <a:rPr dirty="0" sz="1300" spc="-10" b="1">
                <a:latin typeface="Arial"/>
                <a:cs typeface="Arial"/>
              </a:rPr>
              <a:t>20 x 8 = 160</a:t>
            </a:r>
            <a:r>
              <a:rPr dirty="0" sz="1300" spc="-35" b="1">
                <a:latin typeface="Arial"/>
                <a:cs typeface="Arial"/>
              </a:rPr>
              <a:t> </a:t>
            </a:r>
            <a:r>
              <a:rPr dirty="0" sz="1300" spc="-10" b="1">
                <a:latin typeface="Arial"/>
                <a:cs typeface="Arial"/>
              </a:rPr>
              <a:t>rows</a:t>
            </a:r>
            <a:endParaRPr sz="1300">
              <a:latin typeface="Arial"/>
              <a:cs typeface="Arial"/>
            </a:endParaRPr>
          </a:p>
        </p:txBody>
      </p:sp>
      <p:grpSp>
        <p:nvGrpSpPr>
          <p:cNvPr id="22" name="object 22"/>
          <p:cNvGrpSpPr/>
          <p:nvPr/>
        </p:nvGrpSpPr>
        <p:grpSpPr>
          <a:xfrm>
            <a:off x="2713863" y="3679316"/>
            <a:ext cx="2379980" cy="1295400"/>
            <a:chOff x="2713863" y="3679316"/>
            <a:chExt cx="2379980" cy="1295400"/>
          </a:xfrm>
        </p:grpSpPr>
        <p:sp>
          <p:nvSpPr>
            <p:cNvPr id="23" name="object 23"/>
            <p:cNvSpPr/>
            <p:nvPr/>
          </p:nvSpPr>
          <p:spPr>
            <a:xfrm>
              <a:off x="2721101" y="3686555"/>
              <a:ext cx="2366010" cy="391667"/>
            </a:xfrm>
            <a:prstGeom prst="rect">
              <a:avLst/>
            </a:prstGeom>
            <a:blipFill>
              <a:blip r:embed="rId6" cstate="print"/>
              <a:stretch>
                <a:fillRect/>
              </a:stretch>
            </a:blipFill>
          </p:spPr>
          <p:txBody>
            <a:bodyPr wrap="square" lIns="0" tIns="0" rIns="0" bIns="0" rtlCol="0"/>
            <a:lstStyle/>
            <a:p/>
          </p:txBody>
        </p:sp>
        <p:sp>
          <p:nvSpPr>
            <p:cNvPr id="24" name="object 24"/>
            <p:cNvSpPr/>
            <p:nvPr/>
          </p:nvSpPr>
          <p:spPr>
            <a:xfrm>
              <a:off x="2717291" y="3682745"/>
              <a:ext cx="2372995" cy="398780"/>
            </a:xfrm>
            <a:custGeom>
              <a:avLst/>
              <a:gdLst/>
              <a:ahLst/>
              <a:cxnLst/>
              <a:rect l="l" t="t" r="r" b="b"/>
              <a:pathLst>
                <a:path w="2372995" h="398779">
                  <a:moveTo>
                    <a:pt x="2372868" y="0"/>
                  </a:moveTo>
                  <a:lnTo>
                    <a:pt x="0" y="0"/>
                  </a:lnTo>
                  <a:lnTo>
                    <a:pt x="0" y="398525"/>
                  </a:lnTo>
                  <a:lnTo>
                    <a:pt x="2372868" y="398525"/>
                  </a:lnTo>
                  <a:lnTo>
                    <a:pt x="2372868" y="0"/>
                  </a:lnTo>
                  <a:close/>
                </a:path>
              </a:pathLst>
            </a:custGeom>
            <a:ln w="6857">
              <a:solidFill>
                <a:srgbClr val="000000"/>
              </a:solidFill>
            </a:ln>
          </p:spPr>
          <p:txBody>
            <a:bodyPr wrap="square" lIns="0" tIns="0" rIns="0" bIns="0" rtlCol="0"/>
            <a:lstStyle/>
            <a:p/>
          </p:txBody>
        </p:sp>
        <p:sp>
          <p:nvSpPr>
            <p:cNvPr id="25" name="object 25"/>
            <p:cNvSpPr/>
            <p:nvPr/>
          </p:nvSpPr>
          <p:spPr>
            <a:xfrm>
              <a:off x="2721101" y="4314443"/>
              <a:ext cx="2366010" cy="653796"/>
            </a:xfrm>
            <a:prstGeom prst="rect">
              <a:avLst/>
            </a:prstGeom>
            <a:blipFill>
              <a:blip r:embed="rId7" cstate="print"/>
              <a:stretch>
                <a:fillRect/>
              </a:stretch>
            </a:blipFill>
          </p:spPr>
          <p:txBody>
            <a:bodyPr wrap="square" lIns="0" tIns="0" rIns="0" bIns="0" rtlCol="0"/>
            <a:lstStyle/>
            <a:p/>
          </p:txBody>
        </p:sp>
        <p:sp>
          <p:nvSpPr>
            <p:cNvPr id="26" name="object 26"/>
            <p:cNvSpPr/>
            <p:nvPr/>
          </p:nvSpPr>
          <p:spPr>
            <a:xfrm>
              <a:off x="2717291" y="4310633"/>
              <a:ext cx="2372995" cy="661035"/>
            </a:xfrm>
            <a:custGeom>
              <a:avLst/>
              <a:gdLst/>
              <a:ahLst/>
              <a:cxnLst/>
              <a:rect l="l" t="t" r="r" b="b"/>
              <a:pathLst>
                <a:path w="2372995" h="661035">
                  <a:moveTo>
                    <a:pt x="2372868" y="0"/>
                  </a:moveTo>
                  <a:lnTo>
                    <a:pt x="0" y="0"/>
                  </a:lnTo>
                  <a:lnTo>
                    <a:pt x="0" y="660653"/>
                  </a:lnTo>
                  <a:lnTo>
                    <a:pt x="2372868" y="660653"/>
                  </a:lnTo>
                  <a:lnTo>
                    <a:pt x="2372868" y="0"/>
                  </a:lnTo>
                  <a:close/>
                </a:path>
              </a:pathLst>
            </a:custGeom>
            <a:ln w="6857">
              <a:solidFill>
                <a:srgbClr val="000000"/>
              </a:solidFill>
            </a:ln>
          </p:spPr>
          <p:txBody>
            <a:bodyPr wrap="square" lIns="0" tIns="0" rIns="0" bIns="0" rtlCol="0"/>
            <a:lstStyle/>
            <a:p/>
          </p:txBody>
        </p:sp>
      </p:grpSp>
      <p:sp>
        <p:nvSpPr>
          <p:cNvPr id="27" name="object 27"/>
          <p:cNvSpPr txBox="1"/>
          <p:nvPr/>
        </p:nvSpPr>
        <p:spPr>
          <a:xfrm>
            <a:off x="554990" y="5251196"/>
            <a:ext cx="6646545" cy="1873250"/>
          </a:xfrm>
          <a:prstGeom prst="rect">
            <a:avLst/>
          </a:prstGeom>
        </p:spPr>
        <p:txBody>
          <a:bodyPr wrap="square" lIns="0" tIns="13335" rIns="0" bIns="0" rtlCol="0" vert="horz">
            <a:spAutoFit/>
          </a:bodyPr>
          <a:lstStyle/>
          <a:p>
            <a:pPr algn="ctr" marL="1016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Cartesian Products</a:t>
            </a:r>
            <a:r>
              <a:rPr dirty="0" sz="1250" spc="-15" b="1">
                <a:latin typeface="Arial"/>
                <a:cs typeface="Arial"/>
              </a:rPr>
              <a:t> </a:t>
            </a:r>
            <a:r>
              <a:rPr dirty="0" sz="1250" b="1">
                <a:latin typeface="Arial"/>
                <a:cs typeface="Arial"/>
              </a:rPr>
              <a:t>(continued)</a:t>
            </a:r>
            <a:endParaRPr sz="1250">
              <a:latin typeface="Arial"/>
              <a:cs typeface="Arial"/>
            </a:endParaRPr>
          </a:p>
          <a:p>
            <a:pPr marL="132080" marR="327025">
              <a:lnSpc>
                <a:spcPts val="1430"/>
              </a:lnSpc>
              <a:spcBef>
                <a:spcPts val="465"/>
              </a:spcBef>
            </a:pPr>
            <a:r>
              <a:rPr dirty="0" sz="1250" spc="5">
                <a:latin typeface="Times New Roman"/>
                <a:cs typeface="Times New Roman"/>
              </a:rPr>
              <a:t>A </a:t>
            </a:r>
            <a:r>
              <a:rPr dirty="0" sz="1250">
                <a:latin typeface="Times New Roman"/>
                <a:cs typeface="Times New Roman"/>
              </a:rPr>
              <a:t>Cartesian product is generated if a join condition is omitted. </a:t>
            </a:r>
            <a:r>
              <a:rPr dirty="0" sz="1250" spc="5">
                <a:latin typeface="Times New Roman"/>
                <a:cs typeface="Times New Roman"/>
              </a:rPr>
              <a:t>The </a:t>
            </a:r>
            <a:r>
              <a:rPr dirty="0" sz="1250">
                <a:latin typeface="Times New Roman"/>
                <a:cs typeface="Times New Roman"/>
              </a:rPr>
              <a:t>example in the slide displays  employee</a:t>
            </a:r>
            <a:r>
              <a:rPr dirty="0" sz="1250" spc="10">
                <a:latin typeface="Times New Roman"/>
                <a:cs typeface="Times New Roman"/>
              </a:rPr>
              <a:t> </a:t>
            </a:r>
            <a:r>
              <a:rPr dirty="0" sz="1250">
                <a:latin typeface="Times New Roman"/>
                <a:cs typeface="Times New Roman"/>
              </a:rPr>
              <a:t>last</a:t>
            </a:r>
            <a:r>
              <a:rPr dirty="0" sz="1250" spc="10">
                <a:latin typeface="Times New Roman"/>
                <a:cs typeface="Times New Roman"/>
              </a:rPr>
              <a:t> </a:t>
            </a:r>
            <a:r>
              <a:rPr dirty="0" sz="1250" spc="5">
                <a:latin typeface="Times New Roman"/>
                <a:cs typeface="Times New Roman"/>
              </a:rPr>
              <a:t>name</a:t>
            </a:r>
            <a:r>
              <a:rPr dirty="0" sz="1250" spc="10">
                <a:latin typeface="Times New Roman"/>
                <a:cs typeface="Times New Roman"/>
              </a:rPr>
              <a:t> </a:t>
            </a:r>
            <a:r>
              <a:rPr dirty="0" sz="1250">
                <a:latin typeface="Times New Roman"/>
                <a:cs typeface="Times New Roman"/>
              </a:rPr>
              <a:t>and</a:t>
            </a:r>
            <a:r>
              <a:rPr dirty="0" sz="1250" spc="10">
                <a:latin typeface="Times New Roman"/>
                <a:cs typeface="Times New Roman"/>
              </a:rPr>
              <a:t> </a:t>
            </a:r>
            <a:r>
              <a:rPr dirty="0" sz="1250">
                <a:latin typeface="Times New Roman"/>
                <a:cs typeface="Times New Roman"/>
              </a:rPr>
              <a:t>department</a:t>
            </a:r>
            <a:r>
              <a:rPr dirty="0" sz="1250" spc="10">
                <a:latin typeface="Times New Roman"/>
                <a:cs typeface="Times New Roman"/>
              </a:rPr>
              <a:t> </a:t>
            </a:r>
            <a:r>
              <a:rPr dirty="0" sz="1250" spc="5">
                <a:latin typeface="Times New Roman"/>
                <a:cs typeface="Times New Roman"/>
              </a:rPr>
              <a:t>name</a:t>
            </a:r>
            <a:r>
              <a:rPr dirty="0" sz="1250" spc="10">
                <a:latin typeface="Times New Roman"/>
                <a:cs typeface="Times New Roman"/>
              </a:rPr>
              <a:t> </a:t>
            </a:r>
            <a:r>
              <a:rPr dirty="0" sz="1250">
                <a:latin typeface="Times New Roman"/>
                <a:cs typeface="Times New Roman"/>
              </a:rPr>
              <a:t>from</a:t>
            </a:r>
            <a:r>
              <a:rPr dirty="0" sz="1250" spc="10">
                <a:latin typeface="Times New Roman"/>
                <a:cs typeface="Times New Roman"/>
              </a:rPr>
              <a:t> </a:t>
            </a:r>
            <a:r>
              <a:rPr dirty="0" sz="1250">
                <a:latin typeface="Times New Roman"/>
                <a:cs typeface="Times New Roman"/>
              </a:rPr>
              <a:t>the</a:t>
            </a:r>
            <a:r>
              <a:rPr dirty="0" sz="1250" spc="5">
                <a:latin typeface="Times New Roman"/>
                <a:cs typeface="Times New Roman"/>
              </a:rPr>
              <a:t> </a:t>
            </a:r>
            <a:r>
              <a:rPr dirty="0" sz="1250" spc="5">
                <a:latin typeface="Courier New"/>
                <a:cs typeface="Courier New"/>
              </a:rPr>
              <a:t>EMPLOYEES</a:t>
            </a:r>
            <a:r>
              <a:rPr dirty="0" sz="1250" spc="-425">
                <a:latin typeface="Courier New"/>
                <a:cs typeface="Courier New"/>
              </a:rPr>
              <a:t> </a:t>
            </a:r>
            <a:r>
              <a:rPr dirty="0" sz="1250">
                <a:latin typeface="Times New Roman"/>
                <a:cs typeface="Times New Roman"/>
              </a:rPr>
              <a:t>and </a:t>
            </a:r>
            <a:r>
              <a:rPr dirty="0" sz="1250" spc="5">
                <a:latin typeface="Courier New"/>
                <a:cs typeface="Courier New"/>
              </a:rPr>
              <a:t>DEPARTMENTS</a:t>
            </a:r>
            <a:r>
              <a:rPr dirty="0" sz="1250" spc="-430">
                <a:latin typeface="Courier New"/>
                <a:cs typeface="Courier New"/>
              </a:rPr>
              <a:t> </a:t>
            </a:r>
            <a:r>
              <a:rPr dirty="0" sz="1250">
                <a:latin typeface="Times New Roman"/>
                <a:cs typeface="Times New Roman"/>
              </a:rPr>
              <a:t>tables.</a:t>
            </a:r>
            <a:endParaRPr sz="1250">
              <a:latin typeface="Times New Roman"/>
              <a:cs typeface="Times New Roman"/>
            </a:endParaRPr>
          </a:p>
          <a:p>
            <a:pPr marL="132080" marR="5080">
              <a:lnSpc>
                <a:spcPts val="1510"/>
              </a:lnSpc>
              <a:spcBef>
                <a:spcPts val="10"/>
              </a:spcBef>
            </a:pPr>
            <a:r>
              <a:rPr dirty="0" sz="1250">
                <a:latin typeface="Times New Roman"/>
                <a:cs typeface="Times New Roman"/>
              </a:rPr>
              <a:t>Because </a:t>
            </a:r>
            <a:r>
              <a:rPr dirty="0" sz="1250" spc="5">
                <a:latin typeface="Times New Roman"/>
                <a:cs typeface="Times New Roman"/>
              </a:rPr>
              <a:t>no </a:t>
            </a:r>
            <a:r>
              <a:rPr dirty="0" sz="1250">
                <a:latin typeface="Times New Roman"/>
                <a:cs typeface="Times New Roman"/>
              </a:rPr>
              <a:t>join condition has been specified, all rows (20 rows) from the </a:t>
            </a:r>
            <a:r>
              <a:rPr dirty="0" sz="1250" spc="5">
                <a:latin typeface="Courier New"/>
                <a:cs typeface="Courier New"/>
              </a:rPr>
              <a:t>EMPLOYEES </a:t>
            </a:r>
            <a:r>
              <a:rPr dirty="0" sz="1250">
                <a:latin typeface="Times New Roman"/>
                <a:cs typeface="Times New Roman"/>
              </a:rPr>
              <a:t>table are  joined with </a:t>
            </a:r>
            <a:r>
              <a:rPr dirty="0" sz="1250" spc="5">
                <a:latin typeface="Times New Roman"/>
                <a:cs typeface="Times New Roman"/>
              </a:rPr>
              <a:t>all </a:t>
            </a:r>
            <a:r>
              <a:rPr dirty="0" sz="1250">
                <a:latin typeface="Times New Roman"/>
                <a:cs typeface="Times New Roman"/>
              </a:rPr>
              <a:t>rows (8 rows) in the </a:t>
            </a:r>
            <a:r>
              <a:rPr dirty="0" sz="1250" spc="5">
                <a:latin typeface="Courier New"/>
                <a:cs typeface="Courier New"/>
              </a:rPr>
              <a:t>DEPARTMENTS</a:t>
            </a:r>
            <a:r>
              <a:rPr dirty="0" sz="1250" spc="-385">
                <a:latin typeface="Courier New"/>
                <a:cs typeface="Courier New"/>
              </a:rPr>
              <a:t> </a:t>
            </a:r>
            <a:r>
              <a:rPr dirty="0" sz="1250">
                <a:latin typeface="Times New Roman"/>
                <a:cs typeface="Times New Roman"/>
              </a:rPr>
              <a:t>table, thereby generating 160 rows in the </a:t>
            </a:r>
            <a:r>
              <a:rPr dirty="0" sz="1250" spc="-5">
                <a:latin typeface="Times New Roman"/>
                <a:cs typeface="Times New Roman"/>
              </a:rPr>
              <a:t>output.</a:t>
            </a:r>
            <a:endParaRPr sz="1250">
              <a:latin typeface="Times New Roman"/>
              <a:cs typeface="Times New Roman"/>
            </a:endParaRPr>
          </a:p>
          <a:p>
            <a:pPr marL="909955" marR="1938655">
              <a:lnSpc>
                <a:spcPct val="100000"/>
              </a:lnSpc>
              <a:spcBef>
                <a:spcPts val="735"/>
              </a:spcBef>
              <a:tabLst>
                <a:tab pos="1526540" algn="l"/>
              </a:tabLst>
            </a:pPr>
            <a:r>
              <a:rPr dirty="0" sz="1150" spc="-5">
                <a:latin typeface="Courier New"/>
                <a:cs typeface="Courier New"/>
              </a:rPr>
              <a:t>SELECT last_name, department_name dept_name  FROM	employees,</a:t>
            </a:r>
            <a:r>
              <a:rPr dirty="0" sz="1150">
                <a:latin typeface="Courier New"/>
                <a:cs typeface="Courier New"/>
              </a:rPr>
              <a:t> </a:t>
            </a:r>
            <a:r>
              <a:rPr dirty="0" sz="1150" spc="-5">
                <a:latin typeface="Courier New"/>
                <a:cs typeface="Courier New"/>
              </a:rPr>
              <a:t>departments;</a:t>
            </a:r>
            <a:endParaRPr sz="1150">
              <a:latin typeface="Courier New"/>
              <a:cs typeface="Courier New"/>
            </a:endParaRPr>
          </a:p>
        </p:txBody>
      </p:sp>
      <p:sp>
        <p:nvSpPr>
          <p:cNvPr id="28" name="object 28"/>
          <p:cNvSpPr txBox="1"/>
          <p:nvPr/>
        </p:nvSpPr>
        <p:spPr>
          <a:xfrm>
            <a:off x="1496060" y="8408161"/>
            <a:ext cx="344805" cy="408940"/>
          </a:xfrm>
          <a:prstGeom prst="rect">
            <a:avLst/>
          </a:prstGeom>
        </p:spPr>
        <p:txBody>
          <a:bodyPr wrap="square" lIns="0" tIns="13970" rIns="0" bIns="0" rtlCol="0" vert="horz">
            <a:spAutoFit/>
          </a:bodyPr>
          <a:lstStyle/>
          <a:p>
            <a:pPr marL="12700">
              <a:lnSpc>
                <a:spcPct val="100000"/>
              </a:lnSpc>
              <a:spcBef>
                <a:spcPts val="110"/>
              </a:spcBef>
            </a:pPr>
            <a:r>
              <a:rPr dirty="0" sz="2500" spc="10" b="1">
                <a:latin typeface="Arial"/>
                <a:cs typeface="Arial"/>
              </a:rPr>
              <a:t>…</a:t>
            </a:r>
            <a:endParaRPr sz="2500">
              <a:latin typeface="Arial"/>
              <a:cs typeface="Arial"/>
            </a:endParaRPr>
          </a:p>
        </p:txBody>
      </p:sp>
      <p:grpSp>
        <p:nvGrpSpPr>
          <p:cNvPr id="29" name="object 29"/>
          <p:cNvGrpSpPr/>
          <p:nvPr/>
        </p:nvGrpSpPr>
        <p:grpSpPr>
          <a:xfrm>
            <a:off x="1558671" y="8849486"/>
            <a:ext cx="2578100" cy="245110"/>
            <a:chOff x="1558671" y="8849486"/>
            <a:chExt cx="2578100" cy="245110"/>
          </a:xfrm>
        </p:grpSpPr>
        <p:sp>
          <p:nvSpPr>
            <p:cNvPr id="30" name="object 30"/>
            <p:cNvSpPr/>
            <p:nvPr/>
          </p:nvSpPr>
          <p:spPr>
            <a:xfrm>
              <a:off x="1568958" y="8859773"/>
              <a:ext cx="2558033" cy="224790"/>
            </a:xfrm>
            <a:prstGeom prst="rect">
              <a:avLst/>
            </a:prstGeom>
            <a:blipFill>
              <a:blip r:embed="rId8" cstate="print"/>
              <a:stretch>
                <a:fillRect/>
              </a:stretch>
            </a:blipFill>
          </p:spPr>
          <p:txBody>
            <a:bodyPr wrap="square" lIns="0" tIns="0" rIns="0" bIns="0" rtlCol="0"/>
            <a:lstStyle/>
            <a:p/>
          </p:txBody>
        </p:sp>
        <p:sp>
          <p:nvSpPr>
            <p:cNvPr id="31" name="object 31"/>
            <p:cNvSpPr/>
            <p:nvPr/>
          </p:nvSpPr>
          <p:spPr>
            <a:xfrm>
              <a:off x="1563624" y="8854439"/>
              <a:ext cx="2567940" cy="234950"/>
            </a:xfrm>
            <a:custGeom>
              <a:avLst/>
              <a:gdLst/>
              <a:ahLst/>
              <a:cxnLst/>
              <a:rect l="l" t="t" r="r" b="b"/>
              <a:pathLst>
                <a:path w="2567940" h="234950">
                  <a:moveTo>
                    <a:pt x="2567940" y="0"/>
                  </a:moveTo>
                  <a:lnTo>
                    <a:pt x="0" y="0"/>
                  </a:lnTo>
                  <a:lnTo>
                    <a:pt x="0" y="234695"/>
                  </a:lnTo>
                  <a:lnTo>
                    <a:pt x="2567940" y="234695"/>
                  </a:lnTo>
                  <a:lnTo>
                    <a:pt x="2567940" y="0"/>
                  </a:lnTo>
                  <a:close/>
                </a:path>
              </a:pathLst>
            </a:custGeom>
            <a:ln w="9906">
              <a:solidFill>
                <a:srgbClr val="000000"/>
              </a:solidFill>
            </a:ln>
          </p:spPr>
          <p:txBody>
            <a:bodyPr wrap="square" lIns="0" tIns="0" rIns="0" bIns="0" rtlCol="0"/>
            <a:lstStyle/>
            <a:p/>
          </p:txBody>
        </p:sp>
      </p:grpSp>
      <p:grpSp>
        <p:nvGrpSpPr>
          <p:cNvPr id="32" name="object 32"/>
          <p:cNvGrpSpPr/>
          <p:nvPr/>
        </p:nvGrpSpPr>
        <p:grpSpPr>
          <a:xfrm>
            <a:off x="1547241" y="7445882"/>
            <a:ext cx="2596515" cy="1141095"/>
            <a:chOff x="1547241" y="7445882"/>
            <a:chExt cx="2596515" cy="1141095"/>
          </a:xfrm>
        </p:grpSpPr>
        <p:sp>
          <p:nvSpPr>
            <p:cNvPr id="33" name="object 33"/>
            <p:cNvSpPr/>
            <p:nvPr/>
          </p:nvSpPr>
          <p:spPr>
            <a:xfrm>
              <a:off x="1557528" y="7456169"/>
              <a:ext cx="2576322" cy="1120902"/>
            </a:xfrm>
            <a:prstGeom prst="rect">
              <a:avLst/>
            </a:prstGeom>
            <a:blipFill>
              <a:blip r:embed="rId9" cstate="print"/>
              <a:stretch>
                <a:fillRect/>
              </a:stretch>
            </a:blipFill>
          </p:spPr>
          <p:txBody>
            <a:bodyPr wrap="square" lIns="0" tIns="0" rIns="0" bIns="0" rtlCol="0"/>
            <a:lstStyle/>
            <a:p/>
          </p:txBody>
        </p:sp>
        <p:sp>
          <p:nvSpPr>
            <p:cNvPr id="34" name="object 34"/>
            <p:cNvSpPr/>
            <p:nvPr/>
          </p:nvSpPr>
          <p:spPr>
            <a:xfrm>
              <a:off x="1552194" y="7450835"/>
              <a:ext cx="2586355" cy="1130935"/>
            </a:xfrm>
            <a:custGeom>
              <a:avLst/>
              <a:gdLst/>
              <a:ahLst/>
              <a:cxnLst/>
              <a:rect l="l" t="t" r="r" b="b"/>
              <a:pathLst>
                <a:path w="2586354" h="1130934">
                  <a:moveTo>
                    <a:pt x="2586228" y="0"/>
                  </a:moveTo>
                  <a:lnTo>
                    <a:pt x="0" y="0"/>
                  </a:lnTo>
                  <a:lnTo>
                    <a:pt x="0" y="1130807"/>
                  </a:lnTo>
                  <a:lnTo>
                    <a:pt x="2586228" y="1130807"/>
                  </a:lnTo>
                  <a:lnTo>
                    <a:pt x="2586228" y="0"/>
                  </a:lnTo>
                  <a:close/>
                </a:path>
              </a:pathLst>
            </a:custGeom>
            <a:ln w="9906">
              <a:solidFill>
                <a:srgbClr val="000000"/>
              </a:solidFill>
            </a:ln>
          </p:spPr>
          <p:txBody>
            <a:bodyPr wrap="square" lIns="0" tIns="0" rIns="0" bIns="0" rtlCol="0"/>
            <a:lstStyle/>
            <a:p/>
          </p:txBody>
        </p:sp>
      </p:grpSp>
      <p:sp>
        <p:nvSpPr>
          <p:cNvPr id="35" name="object 3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36" name="object 3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7" name="object 37"/>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5"/>
              <a:t>All </a:t>
            </a:r>
            <a:r>
              <a:rPr dirty="0" baseline="-31400" sz="1725" spc="-382" b="1">
                <a:latin typeface="Arial"/>
                <a:cs typeface="Arial"/>
              </a:rPr>
              <a:t>O</a:t>
            </a:r>
            <a:r>
              <a:rPr dirty="0" sz="800" spc="-254"/>
              <a:t>WD</a:t>
            </a:r>
            <a:r>
              <a:rPr dirty="0" baseline="-31400" sz="1725" spc="-382" b="1">
                <a:latin typeface="Arial"/>
                <a:cs typeface="Arial"/>
              </a:rPr>
              <a:t>ra</a:t>
            </a:r>
            <a:r>
              <a:rPr dirty="0" sz="800" spc="-254"/>
              <a:t>P</a:t>
            </a:r>
            <a:r>
              <a:rPr dirty="0" baseline="-31400" sz="1725" spc="-382" b="1">
                <a:latin typeface="Arial"/>
                <a:cs typeface="Arial"/>
              </a:rPr>
              <a:t>c</a:t>
            </a:r>
            <a:r>
              <a:rPr dirty="0" sz="800" spc="-254"/>
              <a:t>st</a:t>
            </a:r>
            <a:r>
              <a:rPr dirty="0" baseline="-31400" sz="1725" spc="-382" b="1">
                <a:latin typeface="Arial"/>
                <a:cs typeface="Arial"/>
              </a:rPr>
              <a:t>l</a:t>
            </a:r>
            <a:r>
              <a:rPr dirty="0" sz="800" spc="-254"/>
              <a:t>u</a:t>
            </a:r>
            <a:r>
              <a:rPr dirty="0" baseline="-31400" sz="1725" spc="-382" b="1">
                <a:latin typeface="Arial"/>
                <a:cs typeface="Arial"/>
              </a:rPr>
              <a:t>e</a:t>
            </a:r>
            <a:r>
              <a:rPr dirty="0" sz="800" spc="-254"/>
              <a:t>de</a:t>
            </a:r>
            <a:r>
              <a:rPr dirty="0" baseline="-31400" sz="1725" spc="-382" b="1">
                <a:latin typeface="Arial"/>
                <a:cs typeface="Arial"/>
              </a:rPr>
              <a:t>D</a:t>
            </a:r>
            <a:r>
              <a:rPr dirty="0" sz="800" spc="-254"/>
              <a:t>nt</a:t>
            </a:r>
            <a:r>
              <a:rPr dirty="0" baseline="-31400" sz="1725" spc="-382" b="1">
                <a:latin typeface="Arial"/>
                <a:cs typeface="Arial"/>
              </a:rPr>
              <a:t>a</a:t>
            </a:r>
            <a:r>
              <a:rPr dirty="0" sz="800" spc="-254"/>
              <a:t>s </a:t>
            </a:r>
            <a:r>
              <a:rPr dirty="0" baseline="-31400" sz="1725" spc="-352" b="1">
                <a:latin typeface="Arial"/>
                <a:cs typeface="Arial"/>
              </a:rPr>
              <a:t>t</a:t>
            </a:r>
            <a:r>
              <a:rPr dirty="0" sz="800" spc="-235"/>
              <a:t>m</a:t>
            </a:r>
            <a:r>
              <a:rPr dirty="0" baseline="-31400" sz="1725" spc="-352" b="1">
                <a:latin typeface="Arial"/>
                <a:cs typeface="Arial"/>
              </a:rPr>
              <a:t>a</a:t>
            </a:r>
            <a:r>
              <a:rPr dirty="0" sz="800" spc="-235"/>
              <a:t>u</a:t>
            </a:r>
            <a:r>
              <a:rPr dirty="0" baseline="-31400" sz="1725" spc="-352" b="1">
                <a:latin typeface="Arial"/>
                <a:cs typeface="Arial"/>
              </a:rPr>
              <a:t>b</a:t>
            </a:r>
            <a:r>
              <a:rPr dirty="0" sz="800" spc="-235"/>
              <a:t>st</a:t>
            </a:r>
            <a:r>
              <a:rPr dirty="0" baseline="-31400" sz="1725" spc="-352" b="1">
                <a:latin typeface="Arial"/>
                <a:cs typeface="Arial"/>
              </a:rPr>
              <a:t>a</a:t>
            </a:r>
            <a:r>
              <a:rPr dirty="0" sz="800" spc="-235"/>
              <a:t>re</a:t>
            </a:r>
            <a:r>
              <a:rPr dirty="0" baseline="-31400" sz="1725" spc="-352" b="1">
                <a:latin typeface="Arial"/>
                <a:cs typeface="Arial"/>
              </a:rPr>
              <a:t>s</a:t>
            </a:r>
            <a:r>
              <a:rPr dirty="0" sz="800" spc="-235"/>
              <a:t>c</a:t>
            </a:r>
            <a:r>
              <a:rPr dirty="0" baseline="-31400" sz="1725" spc="-352" b="1">
                <a:latin typeface="Arial"/>
                <a:cs typeface="Arial"/>
              </a:rPr>
              <a:t>e</a:t>
            </a:r>
            <a:r>
              <a:rPr dirty="0" sz="800" spc="-235"/>
              <a:t>eiv</a:t>
            </a:r>
            <a:r>
              <a:rPr dirty="0" baseline="-31400" sz="1725" spc="-352" b="1">
                <a:latin typeface="Arial"/>
                <a:cs typeface="Arial"/>
              </a:rPr>
              <a:t>1</a:t>
            </a:r>
            <a:r>
              <a:rPr dirty="0" sz="800" spc="-235"/>
              <a:t>e</a:t>
            </a:r>
            <a:r>
              <a:rPr dirty="0" baseline="-31400" sz="1725" spc="-352" b="1">
                <a:latin typeface="Arial"/>
                <a:cs typeface="Arial"/>
              </a:rPr>
              <a:t>0</a:t>
            </a:r>
            <a:r>
              <a:rPr dirty="0" sz="800" spc="-235"/>
              <a:t>a</a:t>
            </a:r>
            <a:r>
              <a:rPr dirty="0" baseline="-31400" sz="1725" spc="-352" b="1" i="1">
                <a:latin typeface="Arial"/>
                <a:cs typeface="Arial"/>
              </a:rPr>
              <a:t>g</a:t>
            </a:r>
            <a:r>
              <a:rPr dirty="0" sz="800" spc="-235"/>
              <a:t>n </a:t>
            </a:r>
            <a:r>
              <a:rPr dirty="0" sz="800" spc="-195"/>
              <a:t>e</a:t>
            </a:r>
            <a:r>
              <a:rPr dirty="0" baseline="-31400" sz="1725" spc="-292" b="1">
                <a:latin typeface="Arial"/>
                <a:cs typeface="Arial"/>
              </a:rPr>
              <a:t>:</a:t>
            </a:r>
            <a:r>
              <a:rPr dirty="0" sz="800" spc="-195"/>
              <a:t>K</a:t>
            </a:r>
            <a:r>
              <a:rPr dirty="0" baseline="-31400" sz="1725" spc="-292" b="1">
                <a:latin typeface="Arial"/>
                <a:cs typeface="Arial"/>
              </a:rPr>
              <a:t>S</a:t>
            </a:r>
            <a:r>
              <a:rPr dirty="0" sz="800" spc="-195"/>
              <a:t>it </a:t>
            </a:r>
            <a:r>
              <a:rPr dirty="0" baseline="-31400" sz="1725" spc="-352" b="1">
                <a:latin typeface="Arial"/>
                <a:cs typeface="Arial"/>
              </a:rPr>
              <a:t>Q</a:t>
            </a:r>
            <a:r>
              <a:rPr dirty="0" sz="800" spc="-235"/>
              <a:t>wa</a:t>
            </a:r>
            <a:r>
              <a:rPr dirty="0" baseline="-31400" sz="1725" spc="-352" b="1">
                <a:latin typeface="Arial"/>
                <a:cs typeface="Arial"/>
              </a:rPr>
              <a:t>L</a:t>
            </a:r>
            <a:r>
              <a:rPr dirty="0" sz="800" spc="-235"/>
              <a:t>ter</a:t>
            </a:r>
            <a:r>
              <a:rPr dirty="0" baseline="-31400" sz="1725" spc="-352" b="1">
                <a:latin typeface="Arial"/>
                <a:cs typeface="Arial"/>
              </a:rPr>
              <a:t>F</a:t>
            </a:r>
            <a:r>
              <a:rPr dirty="0" sz="800" spc="-235"/>
              <a:t>m</a:t>
            </a:r>
            <a:r>
              <a:rPr dirty="0" baseline="-31400" sz="1725" spc="-352" b="1">
                <a:latin typeface="Arial"/>
                <a:cs typeface="Arial"/>
              </a:rPr>
              <a:t>u</a:t>
            </a:r>
            <a:r>
              <a:rPr dirty="0" sz="800" spc="-235"/>
              <a:t>ar</a:t>
            </a:r>
            <a:r>
              <a:rPr dirty="0" baseline="-31400" sz="1725" spc="-352" b="1">
                <a:latin typeface="Arial"/>
                <a:cs typeface="Arial"/>
              </a:rPr>
              <a:t>n</a:t>
            </a:r>
            <a:r>
              <a:rPr dirty="0" sz="800" spc="-235"/>
              <a:t>ke</a:t>
            </a:r>
            <a:r>
              <a:rPr dirty="0" baseline="-31400" sz="1725" spc="-352" b="1">
                <a:latin typeface="Arial"/>
                <a:cs typeface="Arial"/>
              </a:rPr>
              <a:t>d</a:t>
            </a:r>
            <a:r>
              <a:rPr dirty="0" sz="800" spc="-235"/>
              <a:t>d</a:t>
            </a:r>
            <a:r>
              <a:rPr dirty="0" baseline="-31400" sz="1725" spc="-352" b="1">
                <a:latin typeface="Arial"/>
                <a:cs typeface="Arial"/>
              </a:rPr>
              <a:t>a</a:t>
            </a:r>
            <a:r>
              <a:rPr dirty="0" sz="800" spc="-235"/>
              <a:t>w</a:t>
            </a:r>
            <a:r>
              <a:rPr dirty="0" baseline="-31400" sz="1725" spc="-352" b="1">
                <a:latin typeface="Arial"/>
                <a:cs typeface="Arial"/>
              </a:rPr>
              <a:t>m</a:t>
            </a:r>
            <a:r>
              <a:rPr dirty="0" sz="800" spc="-235"/>
              <a:t>ith</a:t>
            </a:r>
            <a:r>
              <a:rPr dirty="0" baseline="-31400" sz="1725" spc="-352" b="1">
                <a:latin typeface="Arial"/>
                <a:cs typeface="Arial"/>
              </a:rPr>
              <a:t>e</a:t>
            </a:r>
            <a:r>
              <a:rPr dirty="0" sz="800" spc="-235"/>
              <a:t>th</a:t>
            </a:r>
            <a:r>
              <a:rPr dirty="0" baseline="-31400" sz="1725" spc="-352" b="1">
                <a:latin typeface="Arial"/>
                <a:cs typeface="Arial"/>
              </a:rPr>
              <a:t>n</a:t>
            </a:r>
            <a:r>
              <a:rPr dirty="0" sz="800" spc="-235"/>
              <a:t>ei</a:t>
            </a:r>
            <a:r>
              <a:rPr dirty="0" baseline="-31400" sz="1725" spc="-352" b="1">
                <a:latin typeface="Arial"/>
                <a:cs typeface="Arial"/>
              </a:rPr>
              <a:t>t</a:t>
            </a:r>
            <a:r>
              <a:rPr dirty="0" sz="800" spc="-235"/>
              <a:t>r</a:t>
            </a:r>
            <a:r>
              <a:rPr dirty="0" baseline="-31400" sz="1725" spc="-352" b="1">
                <a:latin typeface="Arial"/>
                <a:cs typeface="Arial"/>
              </a:rPr>
              <a:t>a</a:t>
            </a:r>
            <a:r>
              <a:rPr dirty="0" sz="800" spc="-235"/>
              <a:t>n</a:t>
            </a:r>
            <a:r>
              <a:rPr dirty="0" baseline="-31400" sz="1725" spc="-352" b="1">
                <a:latin typeface="Arial"/>
                <a:cs typeface="Arial"/>
              </a:rPr>
              <a:t>l</a:t>
            </a:r>
            <a:r>
              <a:rPr dirty="0" sz="800" spc="-235"/>
              <a:t>a</a:t>
            </a:r>
            <a:r>
              <a:rPr dirty="0" baseline="-31400" sz="1725" spc="-352" b="1">
                <a:latin typeface="Arial"/>
                <a:cs typeface="Arial"/>
              </a:rPr>
              <a:t>s</a:t>
            </a:r>
            <a:r>
              <a:rPr dirty="0" sz="800" spc="-235"/>
              <a:t>me</a:t>
            </a:r>
            <a:r>
              <a:rPr dirty="0" baseline="-31400" sz="1725" spc="-352" b="1">
                <a:latin typeface="Arial"/>
                <a:cs typeface="Arial"/>
              </a:rPr>
              <a:t>I </a:t>
            </a:r>
            <a:r>
              <a:rPr dirty="0" sz="800" spc="-210"/>
              <a:t>an</a:t>
            </a:r>
            <a:r>
              <a:rPr dirty="0" baseline="-31400" sz="1725" spc="-315" b="1">
                <a:latin typeface="Arial"/>
                <a:cs typeface="Arial"/>
              </a:rPr>
              <a:t>C</a:t>
            </a:r>
            <a:r>
              <a:rPr dirty="0" sz="800" spc="-210"/>
              <a:t>d </a:t>
            </a:r>
            <a:r>
              <a:rPr dirty="0" sz="800" spc="-65"/>
              <a:t>e</a:t>
            </a:r>
            <a:r>
              <a:rPr dirty="0" baseline="-31400" sz="1725" spc="-97" b="1">
                <a:latin typeface="Arial"/>
                <a:cs typeface="Arial"/>
              </a:rPr>
              <a:t>-</a:t>
            </a:r>
            <a:r>
              <a:rPr dirty="0" sz="800" spc="-65"/>
              <a:t>m</a:t>
            </a:r>
            <a:r>
              <a:rPr dirty="0" baseline="-31400" sz="1725" spc="-97" b="1">
                <a:latin typeface="Arial"/>
                <a:cs typeface="Arial"/>
              </a:rPr>
              <a:t>5</a:t>
            </a:r>
            <a:r>
              <a:rPr dirty="0" sz="800" spc="-65"/>
              <a:t>ail.</a:t>
            </a:r>
            <a:r>
              <a:rPr dirty="0" sz="800" spc="-125"/>
              <a:t> </a:t>
            </a:r>
            <a:r>
              <a:rPr dirty="0" sz="800" spc="-30"/>
              <a:t>Contact</a:t>
            </a:r>
            <a:endParaRPr sz="800">
              <a:latin typeface="Arial"/>
              <a:cs typeface="Arial"/>
            </a:endParaRPr>
          </a:p>
        </p:txBody>
      </p:sp>
      <p:sp>
        <p:nvSpPr>
          <p:cNvPr id="38" name="object 3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0"/>
              </a:rPr>
              <a:t>OracleWDP_ww@oracle.com</a:t>
            </a:r>
            <a:r>
              <a:rPr dirty="0" sz="800" spc="-55">
                <a:latin typeface="Garuda"/>
                <a:cs typeface="Garuda"/>
                <a:hlinkClick r:id="rId10"/>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180338" y="2328475"/>
            <a:ext cx="1397000" cy="1174750"/>
          </a:xfrm>
          <a:prstGeom prst="rect">
            <a:avLst/>
          </a:prstGeom>
        </p:spPr>
        <p:txBody>
          <a:bodyPr wrap="square" lIns="0" tIns="62865" rIns="0" bIns="0" rtlCol="0" vert="horz">
            <a:spAutoFit/>
          </a:bodyPr>
          <a:lstStyle/>
          <a:p>
            <a:pPr marL="328930" indent="-329565">
              <a:lnSpc>
                <a:spcPct val="100000"/>
              </a:lnSpc>
              <a:spcBef>
                <a:spcPts val="495"/>
              </a:spcBef>
              <a:buClr>
                <a:srgbClr val="FF0000"/>
              </a:buClr>
              <a:buFont typeface="Arial"/>
              <a:buChar char="•"/>
              <a:tabLst>
                <a:tab pos="328930" algn="l"/>
                <a:tab pos="329565" algn="l"/>
              </a:tabLst>
            </a:pPr>
            <a:r>
              <a:rPr dirty="0" sz="1550" spc="5">
                <a:latin typeface="Arial"/>
                <a:cs typeface="Arial"/>
              </a:rPr>
              <a:t>Equijoin</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Nonequijoin</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Outer</a:t>
            </a:r>
            <a:r>
              <a:rPr dirty="0" sz="1550" spc="-15">
                <a:latin typeface="Arial"/>
                <a:cs typeface="Arial"/>
              </a:rPr>
              <a:t> </a:t>
            </a:r>
            <a:r>
              <a:rPr dirty="0" sz="1550" spc="5">
                <a:latin typeface="Arial"/>
                <a:cs typeface="Arial"/>
              </a:rPr>
              <a:t>join</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5">
                <a:latin typeface="Arial"/>
                <a:cs typeface="Arial"/>
              </a:rPr>
              <a:t>Self-join</a:t>
            </a:r>
            <a:endParaRPr sz="1550">
              <a:latin typeface="Arial"/>
              <a:cs typeface="Arial"/>
            </a:endParaRPr>
          </a:p>
        </p:txBody>
      </p:sp>
      <p:sp>
        <p:nvSpPr>
          <p:cNvPr id="6" name="object 6"/>
          <p:cNvSpPr txBox="1"/>
          <p:nvPr/>
        </p:nvSpPr>
        <p:spPr>
          <a:xfrm>
            <a:off x="3056382" y="805687"/>
            <a:ext cx="1667510" cy="309245"/>
          </a:xfrm>
          <a:prstGeom prst="rect">
            <a:avLst/>
          </a:prstGeom>
        </p:spPr>
        <p:txBody>
          <a:bodyPr wrap="square" lIns="0" tIns="13970" rIns="0" bIns="0" rtlCol="0" vert="horz">
            <a:spAutoFit/>
          </a:bodyPr>
          <a:lstStyle/>
          <a:p>
            <a:pPr>
              <a:lnSpc>
                <a:spcPct val="100000"/>
              </a:lnSpc>
              <a:spcBef>
                <a:spcPts val="110"/>
              </a:spcBef>
            </a:pPr>
            <a:r>
              <a:rPr dirty="0" sz="1850" spc="5" b="1">
                <a:latin typeface="Arial"/>
                <a:cs typeface="Arial"/>
              </a:rPr>
              <a:t>Types </a:t>
            </a:r>
            <a:r>
              <a:rPr dirty="0" sz="1850" b="1">
                <a:latin typeface="Arial"/>
                <a:cs typeface="Arial"/>
              </a:rPr>
              <a:t>of</a:t>
            </a:r>
            <a:r>
              <a:rPr dirty="0" sz="1850" spc="-75" b="1">
                <a:latin typeface="Arial"/>
                <a:cs typeface="Arial"/>
              </a:rPr>
              <a:t> </a:t>
            </a:r>
            <a:r>
              <a:rPr dirty="0" sz="1850" b="1">
                <a:latin typeface="Arial"/>
                <a:cs typeface="Arial"/>
              </a:rPr>
              <a:t>Joins</a:t>
            </a:r>
            <a:endParaRPr sz="1850">
              <a:latin typeface="Arial"/>
              <a:cs typeface="Arial"/>
            </a:endParaRPr>
          </a:p>
        </p:txBody>
      </p:sp>
      <p:sp>
        <p:nvSpPr>
          <p:cNvPr id="7" name="object 7"/>
          <p:cNvSpPr txBox="1"/>
          <p:nvPr/>
        </p:nvSpPr>
        <p:spPr>
          <a:xfrm>
            <a:off x="4201667" y="2298756"/>
            <a:ext cx="2320925" cy="1941195"/>
          </a:xfrm>
          <a:prstGeom prst="rect">
            <a:avLst/>
          </a:prstGeom>
        </p:spPr>
        <p:txBody>
          <a:bodyPr wrap="square" lIns="0" tIns="62865" rIns="0" bIns="0" rtlCol="0" vert="horz">
            <a:spAutoFit/>
          </a:bodyPr>
          <a:lstStyle/>
          <a:p>
            <a:pPr marL="328930" indent="-329565">
              <a:lnSpc>
                <a:spcPct val="100000"/>
              </a:lnSpc>
              <a:spcBef>
                <a:spcPts val="495"/>
              </a:spcBef>
              <a:buClr>
                <a:srgbClr val="FF0000"/>
              </a:buClr>
              <a:buChar char="•"/>
              <a:tabLst>
                <a:tab pos="328930" algn="l"/>
                <a:tab pos="329565" algn="l"/>
              </a:tabLst>
            </a:pPr>
            <a:r>
              <a:rPr dirty="0" sz="1550" spc="10">
                <a:latin typeface="Arial"/>
                <a:cs typeface="Arial"/>
              </a:rPr>
              <a:t>Cross</a:t>
            </a:r>
            <a:r>
              <a:rPr dirty="0" sz="1550">
                <a:latin typeface="Arial"/>
                <a:cs typeface="Arial"/>
              </a:rPr>
              <a:t> </a:t>
            </a:r>
            <a:r>
              <a:rPr dirty="0" sz="1550" spc="5">
                <a:latin typeface="Arial"/>
                <a:cs typeface="Arial"/>
              </a:rPr>
              <a:t>join</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Natural</a:t>
            </a:r>
            <a:r>
              <a:rPr dirty="0" sz="1550">
                <a:latin typeface="Arial"/>
                <a:cs typeface="Arial"/>
              </a:rPr>
              <a:t> </a:t>
            </a:r>
            <a:r>
              <a:rPr dirty="0" sz="1550" spc="5">
                <a:latin typeface="Arial"/>
                <a:cs typeface="Arial"/>
              </a:rPr>
              <a:t>join</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Using</a:t>
            </a:r>
            <a:r>
              <a:rPr dirty="0" sz="1550" spc="-5">
                <a:latin typeface="Arial"/>
                <a:cs typeface="Arial"/>
              </a:rPr>
              <a:t> </a:t>
            </a:r>
            <a:r>
              <a:rPr dirty="0" sz="1550" spc="10">
                <a:latin typeface="Arial"/>
                <a:cs typeface="Arial"/>
              </a:rPr>
              <a:t>clause</a:t>
            </a:r>
            <a:endParaRPr sz="1550">
              <a:latin typeface="Arial"/>
              <a:cs typeface="Arial"/>
            </a:endParaRPr>
          </a:p>
          <a:p>
            <a:pPr marL="328930" marR="382270" indent="-329565">
              <a:lnSpc>
                <a:spcPct val="101299"/>
              </a:lnSpc>
              <a:spcBef>
                <a:spcPts val="380"/>
              </a:spcBef>
              <a:buClr>
                <a:srgbClr val="FF0000"/>
              </a:buClr>
              <a:buChar char="•"/>
              <a:tabLst>
                <a:tab pos="328930" algn="l"/>
                <a:tab pos="329565" algn="l"/>
              </a:tabLst>
            </a:pPr>
            <a:r>
              <a:rPr dirty="0" sz="1550" spc="5">
                <a:latin typeface="Arial"/>
                <a:cs typeface="Arial"/>
              </a:rPr>
              <a:t>Full (or</a:t>
            </a:r>
            <a:r>
              <a:rPr dirty="0" sz="1550" spc="-55">
                <a:latin typeface="Arial"/>
                <a:cs typeface="Arial"/>
              </a:rPr>
              <a:t> </a:t>
            </a:r>
            <a:r>
              <a:rPr dirty="0" sz="1550" spc="10">
                <a:latin typeface="Arial"/>
                <a:cs typeface="Arial"/>
              </a:rPr>
              <a:t>two-sided)  outer</a:t>
            </a:r>
            <a:r>
              <a:rPr dirty="0" sz="1550" spc="-5">
                <a:latin typeface="Arial"/>
                <a:cs typeface="Arial"/>
              </a:rPr>
              <a:t> </a:t>
            </a:r>
            <a:r>
              <a:rPr dirty="0" sz="1550" spc="5">
                <a:latin typeface="Arial"/>
                <a:cs typeface="Arial"/>
              </a:rPr>
              <a:t>join</a:t>
            </a:r>
            <a:endParaRPr sz="1550">
              <a:latin typeface="Arial"/>
              <a:cs typeface="Arial"/>
            </a:endParaRPr>
          </a:p>
          <a:p>
            <a:pPr marL="328930" marR="5080" indent="-329565">
              <a:lnSpc>
                <a:spcPct val="101600"/>
              </a:lnSpc>
              <a:spcBef>
                <a:spcPts val="370"/>
              </a:spcBef>
              <a:buClr>
                <a:srgbClr val="FF0000"/>
              </a:buClr>
              <a:buChar char="•"/>
              <a:tabLst>
                <a:tab pos="328930" algn="l"/>
                <a:tab pos="329565" algn="l"/>
              </a:tabLst>
            </a:pPr>
            <a:r>
              <a:rPr dirty="0" sz="1550" spc="5">
                <a:latin typeface="Arial"/>
                <a:cs typeface="Arial"/>
              </a:rPr>
              <a:t>Arbitrary join condition  for </a:t>
            </a:r>
            <a:r>
              <a:rPr dirty="0" sz="1550" spc="10">
                <a:latin typeface="Arial"/>
                <a:cs typeface="Arial"/>
              </a:rPr>
              <a:t>outer</a:t>
            </a:r>
            <a:r>
              <a:rPr dirty="0" sz="1550">
                <a:latin typeface="Arial"/>
                <a:cs typeface="Arial"/>
              </a:rPr>
              <a:t> </a:t>
            </a:r>
            <a:r>
              <a:rPr dirty="0" sz="1550" spc="5">
                <a:latin typeface="Arial"/>
                <a:cs typeface="Arial"/>
              </a:rPr>
              <a:t>join</a:t>
            </a:r>
            <a:endParaRPr sz="1550">
              <a:latin typeface="Arial"/>
              <a:cs typeface="Arial"/>
            </a:endParaRPr>
          </a:p>
        </p:txBody>
      </p:sp>
      <p:sp>
        <p:nvSpPr>
          <p:cNvPr id="8" name="object 8"/>
          <p:cNvSpPr txBox="1"/>
          <p:nvPr/>
        </p:nvSpPr>
        <p:spPr>
          <a:xfrm>
            <a:off x="4201667" y="1750554"/>
            <a:ext cx="2346325" cy="265430"/>
          </a:xfrm>
          <a:prstGeom prst="rect">
            <a:avLst/>
          </a:prstGeom>
        </p:spPr>
        <p:txBody>
          <a:bodyPr wrap="square" lIns="0" tIns="15240" rIns="0" bIns="0" rtlCol="0" vert="horz">
            <a:spAutoFit/>
          </a:bodyPr>
          <a:lstStyle/>
          <a:p>
            <a:pPr>
              <a:lnSpc>
                <a:spcPct val="100000"/>
              </a:lnSpc>
              <a:spcBef>
                <a:spcPts val="120"/>
              </a:spcBef>
            </a:pPr>
            <a:r>
              <a:rPr dirty="0" sz="1550" spc="10">
                <a:latin typeface="Arial"/>
                <a:cs typeface="Arial"/>
              </a:rPr>
              <a:t>SQL:1999–compliant</a:t>
            </a:r>
            <a:r>
              <a:rPr dirty="0" sz="1550" spc="-40">
                <a:latin typeface="Arial"/>
                <a:cs typeface="Arial"/>
              </a:rPr>
              <a:t> </a:t>
            </a:r>
            <a:r>
              <a:rPr dirty="0" sz="1550" spc="5">
                <a:latin typeface="Arial"/>
                <a:cs typeface="Arial"/>
              </a:rPr>
              <a:t>joins</a:t>
            </a:r>
            <a:endParaRPr sz="1550">
              <a:latin typeface="Arial"/>
              <a:cs typeface="Arial"/>
            </a:endParaRPr>
          </a:p>
        </p:txBody>
      </p:sp>
      <p:sp>
        <p:nvSpPr>
          <p:cNvPr id="9" name="object 9"/>
          <p:cNvSpPr txBox="1"/>
          <p:nvPr/>
        </p:nvSpPr>
        <p:spPr>
          <a:xfrm>
            <a:off x="1180335" y="1739891"/>
            <a:ext cx="2287905" cy="492125"/>
          </a:xfrm>
          <a:prstGeom prst="rect">
            <a:avLst/>
          </a:prstGeom>
        </p:spPr>
        <p:txBody>
          <a:bodyPr wrap="square" lIns="0" tIns="30480" rIns="0" bIns="0" rtlCol="0" vert="horz">
            <a:spAutoFit/>
          </a:bodyPr>
          <a:lstStyle/>
          <a:p>
            <a:pPr marL="161925" marR="5080" indent="-162560">
              <a:lnSpc>
                <a:spcPts val="1789"/>
              </a:lnSpc>
              <a:spcBef>
                <a:spcPts val="240"/>
              </a:spcBef>
            </a:pPr>
            <a:r>
              <a:rPr dirty="0" sz="1550" spc="10">
                <a:latin typeface="Arial"/>
                <a:cs typeface="Arial"/>
              </a:rPr>
              <a:t>Oracle-proprietary </a:t>
            </a:r>
            <a:r>
              <a:rPr dirty="0" sz="1550" spc="5">
                <a:latin typeface="Arial"/>
                <a:cs typeface="Arial"/>
              </a:rPr>
              <a:t>joins  (8</a:t>
            </a:r>
            <a:r>
              <a:rPr dirty="0" sz="1550" spc="5" i="1">
                <a:latin typeface="Times New Roman"/>
                <a:cs typeface="Times New Roman"/>
              </a:rPr>
              <a:t>i </a:t>
            </a:r>
            <a:r>
              <a:rPr dirty="0" sz="1550" spc="10">
                <a:latin typeface="Arial"/>
                <a:cs typeface="Arial"/>
              </a:rPr>
              <a:t>and </a:t>
            </a:r>
            <a:r>
              <a:rPr dirty="0" sz="1550" spc="5">
                <a:latin typeface="Arial"/>
                <a:cs typeface="Arial"/>
              </a:rPr>
              <a:t>earlier</a:t>
            </a:r>
            <a:r>
              <a:rPr dirty="0" sz="1550" spc="-5">
                <a:latin typeface="Arial"/>
                <a:cs typeface="Arial"/>
              </a:rPr>
              <a:t> </a:t>
            </a:r>
            <a:r>
              <a:rPr dirty="0" sz="1550" spc="10">
                <a:latin typeface="Arial"/>
                <a:cs typeface="Arial"/>
              </a:rPr>
              <a:t>releases)</a:t>
            </a:r>
            <a:endParaRPr sz="1550">
              <a:latin typeface="Arial"/>
              <a:cs typeface="Arial"/>
            </a:endParaRPr>
          </a:p>
        </p:txBody>
      </p:sp>
      <p:sp>
        <p:nvSpPr>
          <p:cNvPr id="10" name="object 10"/>
          <p:cNvSpPr/>
          <p:nvPr/>
        </p:nvSpPr>
        <p:spPr>
          <a:xfrm>
            <a:off x="3870959" y="1780032"/>
            <a:ext cx="31750" cy="2349500"/>
          </a:xfrm>
          <a:custGeom>
            <a:avLst/>
            <a:gdLst/>
            <a:ahLst/>
            <a:cxnLst/>
            <a:rect l="l" t="t" r="r" b="b"/>
            <a:pathLst>
              <a:path w="31750" h="2349500">
                <a:moveTo>
                  <a:pt x="31242" y="0"/>
                </a:moveTo>
                <a:lnTo>
                  <a:pt x="0" y="0"/>
                </a:lnTo>
                <a:lnTo>
                  <a:pt x="0" y="2349246"/>
                </a:lnTo>
                <a:lnTo>
                  <a:pt x="31242" y="2349246"/>
                </a:lnTo>
                <a:lnTo>
                  <a:pt x="31242" y="0"/>
                </a:lnTo>
                <a:close/>
              </a:path>
            </a:pathLst>
          </a:custGeom>
          <a:solidFill>
            <a:srgbClr val="000000"/>
          </a:solidFill>
        </p:spPr>
        <p:txBody>
          <a:bodyPr wrap="square" lIns="0" tIns="0" rIns="0" bIns="0" rtlCol="0"/>
          <a:lstStyle/>
          <a:p/>
        </p:txBody>
      </p:sp>
      <p:sp>
        <p:nvSpPr>
          <p:cNvPr id="11" name="object 11"/>
          <p:cNvSpPr txBox="1"/>
          <p:nvPr/>
        </p:nvSpPr>
        <p:spPr>
          <a:xfrm>
            <a:off x="554990" y="5251196"/>
            <a:ext cx="6656705" cy="1480185"/>
          </a:xfrm>
          <a:prstGeom prst="rect">
            <a:avLst/>
          </a:prstGeom>
        </p:spPr>
        <p:txBody>
          <a:bodyPr wrap="square" lIns="0" tIns="13335" rIns="0" bIns="0" rtlCol="0" vert="horz">
            <a:spAutoFit/>
          </a:bodyPr>
          <a:lstStyle/>
          <a:p>
            <a:pPr algn="ct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Types of</a:t>
            </a:r>
            <a:r>
              <a:rPr dirty="0" sz="1250" spc="5" b="1">
                <a:latin typeface="Arial"/>
                <a:cs typeface="Arial"/>
              </a:rPr>
              <a:t> </a:t>
            </a:r>
            <a:r>
              <a:rPr dirty="0" sz="1250" b="1">
                <a:latin typeface="Arial"/>
                <a:cs typeface="Arial"/>
              </a:rPr>
              <a:t>Joins</a:t>
            </a:r>
            <a:endParaRPr sz="1250">
              <a:latin typeface="Arial"/>
              <a:cs typeface="Arial"/>
            </a:endParaRPr>
          </a:p>
          <a:p>
            <a:pPr marL="132080">
              <a:lnSpc>
                <a:spcPct val="100000"/>
              </a:lnSpc>
              <a:spcBef>
                <a:spcPts val="360"/>
              </a:spcBef>
            </a:pPr>
            <a:r>
              <a:rPr dirty="0" sz="1250">
                <a:latin typeface="Times New Roman"/>
                <a:cs typeface="Times New Roman"/>
              </a:rPr>
              <a:t>Before </a:t>
            </a:r>
            <a:r>
              <a:rPr dirty="0" sz="1250" spc="5">
                <a:latin typeface="Times New Roman"/>
                <a:cs typeface="Times New Roman"/>
              </a:rPr>
              <a:t>the </a:t>
            </a:r>
            <a:r>
              <a:rPr dirty="0" sz="1250" spc="-5">
                <a:latin typeface="Times New Roman"/>
                <a:cs typeface="Times New Roman"/>
              </a:rPr>
              <a:t>release </a:t>
            </a:r>
            <a:r>
              <a:rPr dirty="0" sz="1250">
                <a:latin typeface="Times New Roman"/>
                <a:cs typeface="Times New Roman"/>
              </a:rPr>
              <a:t>of Oracle9</a:t>
            </a:r>
            <a:r>
              <a:rPr dirty="0" sz="1250" i="1">
                <a:latin typeface="Times New Roman"/>
                <a:cs typeface="Times New Roman"/>
              </a:rPr>
              <a:t>i </a:t>
            </a:r>
            <a:r>
              <a:rPr dirty="0" sz="1250" spc="-5">
                <a:latin typeface="Times New Roman"/>
                <a:cs typeface="Times New Roman"/>
              </a:rPr>
              <a:t>Database, </a:t>
            </a:r>
            <a:r>
              <a:rPr dirty="0" sz="1250">
                <a:latin typeface="Times New Roman"/>
                <a:cs typeface="Times New Roman"/>
              </a:rPr>
              <a:t>the join syntax was</a:t>
            </a:r>
            <a:r>
              <a:rPr dirty="0" sz="1250" spc="30">
                <a:latin typeface="Times New Roman"/>
                <a:cs typeface="Times New Roman"/>
              </a:rPr>
              <a:t> </a:t>
            </a:r>
            <a:r>
              <a:rPr dirty="0" sz="1250" spc="-5">
                <a:latin typeface="Times New Roman"/>
                <a:cs typeface="Times New Roman"/>
              </a:rPr>
              <a:t>proprietary.</a:t>
            </a:r>
            <a:endParaRPr sz="1250">
              <a:latin typeface="Times New Roman"/>
              <a:cs typeface="Times New Roman"/>
            </a:endParaRPr>
          </a:p>
          <a:p>
            <a:pPr marL="132080" marR="5080" indent="-635">
              <a:lnSpc>
                <a:spcPct val="100000"/>
              </a:lnSpc>
              <a:spcBef>
                <a:spcPts val="390"/>
              </a:spcBef>
            </a:pPr>
            <a:r>
              <a:rPr dirty="0" sz="1250" b="1">
                <a:latin typeface="Times New Roman"/>
                <a:cs typeface="Times New Roman"/>
              </a:rPr>
              <a:t>Note: </a:t>
            </a:r>
            <a:r>
              <a:rPr dirty="0" sz="1250" spc="5">
                <a:latin typeface="Times New Roman"/>
                <a:cs typeface="Times New Roman"/>
              </a:rPr>
              <a:t>The </a:t>
            </a:r>
            <a:r>
              <a:rPr dirty="0" sz="1250">
                <a:latin typeface="Times New Roman"/>
                <a:cs typeface="Times New Roman"/>
              </a:rPr>
              <a:t>SQL:1999–compliant join syntax does not offer any performance benefits over the </a:t>
            </a:r>
            <a:r>
              <a:rPr dirty="0" sz="1250" spc="-5">
                <a:latin typeface="Times New Roman"/>
                <a:cs typeface="Times New Roman"/>
              </a:rPr>
              <a:t>Oracle-  </a:t>
            </a:r>
            <a:r>
              <a:rPr dirty="0" sz="1250">
                <a:latin typeface="Times New Roman"/>
                <a:cs typeface="Times New Roman"/>
              </a:rPr>
              <a:t>proprietary join syntax that existed in prior releases. For detailed information about the SQL:1999–  compliant join </a:t>
            </a:r>
            <a:r>
              <a:rPr dirty="0" sz="1250" spc="-5">
                <a:latin typeface="Times New Roman"/>
                <a:cs typeface="Times New Roman"/>
              </a:rPr>
              <a:t>syntax, </a:t>
            </a:r>
            <a:r>
              <a:rPr dirty="0" sz="1250">
                <a:latin typeface="Times New Roman"/>
                <a:cs typeface="Times New Roman"/>
              </a:rPr>
              <a:t>see Lesson</a:t>
            </a:r>
            <a:r>
              <a:rPr dirty="0" sz="1250" spc="25">
                <a:latin typeface="Times New Roman"/>
                <a:cs typeface="Times New Roman"/>
              </a:rPr>
              <a:t> </a:t>
            </a:r>
            <a:r>
              <a:rPr dirty="0" sz="1250" spc="-5">
                <a:latin typeface="Times New Roman"/>
                <a:cs typeface="Times New Roman"/>
              </a:rPr>
              <a:t>5.</a:t>
            </a:r>
            <a:endParaRPr sz="125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5"/>
              <a:t>All </a:t>
            </a:r>
            <a:r>
              <a:rPr dirty="0" baseline="-31400" sz="1725" spc="-382" b="1">
                <a:latin typeface="Arial"/>
                <a:cs typeface="Arial"/>
              </a:rPr>
              <a:t>O</a:t>
            </a:r>
            <a:r>
              <a:rPr dirty="0" sz="800" spc="-254"/>
              <a:t>WD</a:t>
            </a:r>
            <a:r>
              <a:rPr dirty="0" baseline="-31400" sz="1725" spc="-382" b="1">
                <a:latin typeface="Arial"/>
                <a:cs typeface="Arial"/>
              </a:rPr>
              <a:t>ra</a:t>
            </a:r>
            <a:r>
              <a:rPr dirty="0" sz="800" spc="-254"/>
              <a:t>P</a:t>
            </a:r>
            <a:r>
              <a:rPr dirty="0" baseline="-31400" sz="1725" spc="-382" b="1">
                <a:latin typeface="Arial"/>
                <a:cs typeface="Arial"/>
              </a:rPr>
              <a:t>c</a:t>
            </a:r>
            <a:r>
              <a:rPr dirty="0" sz="800" spc="-254"/>
              <a:t>st</a:t>
            </a:r>
            <a:r>
              <a:rPr dirty="0" baseline="-31400" sz="1725" spc="-382" b="1">
                <a:latin typeface="Arial"/>
                <a:cs typeface="Arial"/>
              </a:rPr>
              <a:t>l</a:t>
            </a:r>
            <a:r>
              <a:rPr dirty="0" sz="800" spc="-254"/>
              <a:t>u</a:t>
            </a:r>
            <a:r>
              <a:rPr dirty="0" baseline="-31400" sz="1725" spc="-382" b="1">
                <a:latin typeface="Arial"/>
                <a:cs typeface="Arial"/>
              </a:rPr>
              <a:t>e</a:t>
            </a:r>
            <a:r>
              <a:rPr dirty="0" sz="800" spc="-254"/>
              <a:t>de</a:t>
            </a:r>
            <a:r>
              <a:rPr dirty="0" baseline="-31400" sz="1725" spc="-382" b="1">
                <a:latin typeface="Arial"/>
                <a:cs typeface="Arial"/>
              </a:rPr>
              <a:t>D</a:t>
            </a:r>
            <a:r>
              <a:rPr dirty="0" sz="800" spc="-254"/>
              <a:t>nt</a:t>
            </a:r>
            <a:r>
              <a:rPr dirty="0" baseline="-31400" sz="1725" spc="-382" b="1">
                <a:latin typeface="Arial"/>
                <a:cs typeface="Arial"/>
              </a:rPr>
              <a:t>a</a:t>
            </a:r>
            <a:r>
              <a:rPr dirty="0" sz="800" spc="-254"/>
              <a:t>s </a:t>
            </a:r>
            <a:r>
              <a:rPr dirty="0" baseline="-31400" sz="1725" spc="-352" b="1">
                <a:latin typeface="Arial"/>
                <a:cs typeface="Arial"/>
              </a:rPr>
              <a:t>t</a:t>
            </a:r>
            <a:r>
              <a:rPr dirty="0" sz="800" spc="-235"/>
              <a:t>m</a:t>
            </a:r>
            <a:r>
              <a:rPr dirty="0" baseline="-31400" sz="1725" spc="-352" b="1">
                <a:latin typeface="Arial"/>
                <a:cs typeface="Arial"/>
              </a:rPr>
              <a:t>a</a:t>
            </a:r>
            <a:r>
              <a:rPr dirty="0" sz="800" spc="-235"/>
              <a:t>u</a:t>
            </a:r>
            <a:r>
              <a:rPr dirty="0" baseline="-31400" sz="1725" spc="-352" b="1">
                <a:latin typeface="Arial"/>
                <a:cs typeface="Arial"/>
              </a:rPr>
              <a:t>b</a:t>
            </a:r>
            <a:r>
              <a:rPr dirty="0" sz="800" spc="-235"/>
              <a:t>st</a:t>
            </a:r>
            <a:r>
              <a:rPr dirty="0" baseline="-31400" sz="1725" spc="-352" b="1">
                <a:latin typeface="Arial"/>
                <a:cs typeface="Arial"/>
              </a:rPr>
              <a:t>a</a:t>
            </a:r>
            <a:r>
              <a:rPr dirty="0" sz="800" spc="-235"/>
              <a:t>re</a:t>
            </a:r>
            <a:r>
              <a:rPr dirty="0" baseline="-31400" sz="1725" spc="-352" b="1">
                <a:latin typeface="Arial"/>
                <a:cs typeface="Arial"/>
              </a:rPr>
              <a:t>s</a:t>
            </a:r>
            <a:r>
              <a:rPr dirty="0" sz="800" spc="-235"/>
              <a:t>c</a:t>
            </a:r>
            <a:r>
              <a:rPr dirty="0" baseline="-31400" sz="1725" spc="-352" b="1">
                <a:latin typeface="Arial"/>
                <a:cs typeface="Arial"/>
              </a:rPr>
              <a:t>e</a:t>
            </a:r>
            <a:r>
              <a:rPr dirty="0" sz="800" spc="-235"/>
              <a:t>eiv</a:t>
            </a:r>
            <a:r>
              <a:rPr dirty="0" baseline="-31400" sz="1725" spc="-352" b="1">
                <a:latin typeface="Arial"/>
                <a:cs typeface="Arial"/>
              </a:rPr>
              <a:t>1</a:t>
            </a:r>
            <a:r>
              <a:rPr dirty="0" sz="800" spc="-235"/>
              <a:t>e</a:t>
            </a:r>
            <a:r>
              <a:rPr dirty="0" baseline="-31400" sz="1725" spc="-352" b="1">
                <a:latin typeface="Arial"/>
                <a:cs typeface="Arial"/>
              </a:rPr>
              <a:t>0</a:t>
            </a:r>
            <a:r>
              <a:rPr dirty="0" sz="800" spc="-235"/>
              <a:t>a</a:t>
            </a:r>
            <a:r>
              <a:rPr dirty="0" baseline="-31400" sz="1725" spc="-352" b="1" i="1">
                <a:latin typeface="Arial"/>
                <a:cs typeface="Arial"/>
              </a:rPr>
              <a:t>g</a:t>
            </a:r>
            <a:r>
              <a:rPr dirty="0" sz="800" spc="-235"/>
              <a:t>n </a:t>
            </a:r>
            <a:r>
              <a:rPr dirty="0" sz="800" spc="-195"/>
              <a:t>e</a:t>
            </a:r>
            <a:r>
              <a:rPr dirty="0" baseline="-31400" sz="1725" spc="-292" b="1">
                <a:latin typeface="Arial"/>
                <a:cs typeface="Arial"/>
              </a:rPr>
              <a:t>:</a:t>
            </a:r>
            <a:r>
              <a:rPr dirty="0" sz="800" spc="-195"/>
              <a:t>K</a:t>
            </a:r>
            <a:r>
              <a:rPr dirty="0" baseline="-31400" sz="1725" spc="-292" b="1">
                <a:latin typeface="Arial"/>
                <a:cs typeface="Arial"/>
              </a:rPr>
              <a:t>S</a:t>
            </a:r>
            <a:r>
              <a:rPr dirty="0" sz="800" spc="-195"/>
              <a:t>it </a:t>
            </a:r>
            <a:r>
              <a:rPr dirty="0" baseline="-31400" sz="1725" spc="-352" b="1">
                <a:latin typeface="Arial"/>
                <a:cs typeface="Arial"/>
              </a:rPr>
              <a:t>Q</a:t>
            </a:r>
            <a:r>
              <a:rPr dirty="0" sz="800" spc="-235"/>
              <a:t>wa</a:t>
            </a:r>
            <a:r>
              <a:rPr dirty="0" baseline="-31400" sz="1725" spc="-352" b="1">
                <a:latin typeface="Arial"/>
                <a:cs typeface="Arial"/>
              </a:rPr>
              <a:t>L</a:t>
            </a:r>
            <a:r>
              <a:rPr dirty="0" sz="800" spc="-235"/>
              <a:t>ter</a:t>
            </a:r>
            <a:r>
              <a:rPr dirty="0" baseline="-31400" sz="1725" spc="-352" b="1">
                <a:latin typeface="Arial"/>
                <a:cs typeface="Arial"/>
              </a:rPr>
              <a:t>F</a:t>
            </a:r>
            <a:r>
              <a:rPr dirty="0" sz="800" spc="-235"/>
              <a:t>m</a:t>
            </a:r>
            <a:r>
              <a:rPr dirty="0" baseline="-31400" sz="1725" spc="-352" b="1">
                <a:latin typeface="Arial"/>
                <a:cs typeface="Arial"/>
              </a:rPr>
              <a:t>u</a:t>
            </a:r>
            <a:r>
              <a:rPr dirty="0" sz="800" spc="-235"/>
              <a:t>ar</a:t>
            </a:r>
            <a:r>
              <a:rPr dirty="0" baseline="-31400" sz="1725" spc="-352" b="1">
                <a:latin typeface="Arial"/>
                <a:cs typeface="Arial"/>
              </a:rPr>
              <a:t>n</a:t>
            </a:r>
            <a:r>
              <a:rPr dirty="0" sz="800" spc="-235"/>
              <a:t>ke</a:t>
            </a:r>
            <a:r>
              <a:rPr dirty="0" baseline="-31400" sz="1725" spc="-352" b="1">
                <a:latin typeface="Arial"/>
                <a:cs typeface="Arial"/>
              </a:rPr>
              <a:t>d</a:t>
            </a:r>
            <a:r>
              <a:rPr dirty="0" sz="800" spc="-235"/>
              <a:t>d</a:t>
            </a:r>
            <a:r>
              <a:rPr dirty="0" baseline="-31400" sz="1725" spc="-352" b="1">
                <a:latin typeface="Arial"/>
                <a:cs typeface="Arial"/>
              </a:rPr>
              <a:t>a</a:t>
            </a:r>
            <a:r>
              <a:rPr dirty="0" sz="800" spc="-235"/>
              <a:t>w</a:t>
            </a:r>
            <a:r>
              <a:rPr dirty="0" baseline="-31400" sz="1725" spc="-352" b="1">
                <a:latin typeface="Arial"/>
                <a:cs typeface="Arial"/>
              </a:rPr>
              <a:t>m</a:t>
            </a:r>
            <a:r>
              <a:rPr dirty="0" sz="800" spc="-235"/>
              <a:t>ith</a:t>
            </a:r>
            <a:r>
              <a:rPr dirty="0" baseline="-31400" sz="1725" spc="-352" b="1">
                <a:latin typeface="Arial"/>
                <a:cs typeface="Arial"/>
              </a:rPr>
              <a:t>e</a:t>
            </a:r>
            <a:r>
              <a:rPr dirty="0" sz="800" spc="-235"/>
              <a:t>th</a:t>
            </a:r>
            <a:r>
              <a:rPr dirty="0" baseline="-31400" sz="1725" spc="-352" b="1">
                <a:latin typeface="Arial"/>
                <a:cs typeface="Arial"/>
              </a:rPr>
              <a:t>n</a:t>
            </a:r>
            <a:r>
              <a:rPr dirty="0" sz="800" spc="-235"/>
              <a:t>ei</a:t>
            </a:r>
            <a:r>
              <a:rPr dirty="0" baseline="-31400" sz="1725" spc="-352" b="1">
                <a:latin typeface="Arial"/>
                <a:cs typeface="Arial"/>
              </a:rPr>
              <a:t>t</a:t>
            </a:r>
            <a:r>
              <a:rPr dirty="0" sz="800" spc="-235"/>
              <a:t>r</a:t>
            </a:r>
            <a:r>
              <a:rPr dirty="0" baseline="-31400" sz="1725" spc="-352" b="1">
                <a:latin typeface="Arial"/>
                <a:cs typeface="Arial"/>
              </a:rPr>
              <a:t>a</a:t>
            </a:r>
            <a:r>
              <a:rPr dirty="0" sz="800" spc="-235"/>
              <a:t>n</a:t>
            </a:r>
            <a:r>
              <a:rPr dirty="0" baseline="-31400" sz="1725" spc="-352" b="1">
                <a:latin typeface="Arial"/>
                <a:cs typeface="Arial"/>
              </a:rPr>
              <a:t>l</a:t>
            </a:r>
            <a:r>
              <a:rPr dirty="0" sz="800" spc="-235"/>
              <a:t>a</a:t>
            </a:r>
            <a:r>
              <a:rPr dirty="0" baseline="-31400" sz="1725" spc="-352" b="1">
                <a:latin typeface="Arial"/>
                <a:cs typeface="Arial"/>
              </a:rPr>
              <a:t>s</a:t>
            </a:r>
            <a:r>
              <a:rPr dirty="0" sz="800" spc="-235"/>
              <a:t>me</a:t>
            </a:r>
            <a:r>
              <a:rPr dirty="0" baseline="-31400" sz="1725" spc="-352" b="1">
                <a:latin typeface="Arial"/>
                <a:cs typeface="Arial"/>
              </a:rPr>
              <a:t>I </a:t>
            </a:r>
            <a:r>
              <a:rPr dirty="0" sz="800" spc="-210"/>
              <a:t>an</a:t>
            </a:r>
            <a:r>
              <a:rPr dirty="0" baseline="-31400" sz="1725" spc="-315" b="1">
                <a:latin typeface="Arial"/>
                <a:cs typeface="Arial"/>
              </a:rPr>
              <a:t>C</a:t>
            </a:r>
            <a:r>
              <a:rPr dirty="0" sz="800" spc="-210"/>
              <a:t>d </a:t>
            </a:r>
            <a:r>
              <a:rPr dirty="0" sz="800" spc="-65"/>
              <a:t>e</a:t>
            </a:r>
            <a:r>
              <a:rPr dirty="0" baseline="-31400" sz="1725" spc="-97" b="1">
                <a:latin typeface="Arial"/>
                <a:cs typeface="Arial"/>
              </a:rPr>
              <a:t>-</a:t>
            </a:r>
            <a:r>
              <a:rPr dirty="0" sz="800" spc="-65"/>
              <a:t>m</a:t>
            </a:r>
            <a:r>
              <a:rPr dirty="0" baseline="-31400" sz="1725" spc="-97" b="1">
                <a:latin typeface="Arial"/>
                <a:cs typeface="Arial"/>
              </a:rPr>
              <a:t>6</a:t>
            </a:r>
            <a:r>
              <a:rPr dirty="0" sz="800" spc="-65"/>
              <a:t>ail.</a:t>
            </a:r>
            <a:r>
              <a:rPr dirty="0" sz="800" spc="-125"/>
              <a:t> </a:t>
            </a:r>
            <a:r>
              <a:rPr dirty="0" sz="800" spc="-30"/>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062227" y="807973"/>
            <a:ext cx="4844415" cy="986155"/>
          </a:xfrm>
          <a:prstGeom prst="rect">
            <a:avLst/>
          </a:prstGeom>
        </p:spPr>
        <p:txBody>
          <a:bodyPr wrap="square" lIns="0" tIns="13970" rIns="0" bIns="0" rtlCol="0" vert="horz">
            <a:spAutoFit/>
          </a:bodyPr>
          <a:lstStyle/>
          <a:p>
            <a:pPr marL="810895">
              <a:lnSpc>
                <a:spcPct val="100000"/>
              </a:lnSpc>
              <a:spcBef>
                <a:spcPts val="110"/>
              </a:spcBef>
            </a:pPr>
            <a:r>
              <a:rPr dirty="0" sz="1850" b="1">
                <a:latin typeface="Arial"/>
                <a:cs typeface="Arial"/>
              </a:rPr>
              <a:t>Joining </a:t>
            </a:r>
            <a:r>
              <a:rPr dirty="0" sz="1850" spc="5" b="1">
                <a:latin typeface="Arial"/>
                <a:cs typeface="Arial"/>
              </a:rPr>
              <a:t>Tables </a:t>
            </a:r>
            <a:r>
              <a:rPr dirty="0" sz="1850" b="1">
                <a:latin typeface="Arial"/>
                <a:cs typeface="Arial"/>
              </a:rPr>
              <a:t>Using Oracle</a:t>
            </a:r>
            <a:r>
              <a:rPr dirty="0" sz="1850" spc="-60" b="1">
                <a:latin typeface="Arial"/>
                <a:cs typeface="Arial"/>
              </a:rPr>
              <a:t> </a:t>
            </a:r>
            <a:r>
              <a:rPr dirty="0" sz="1850" spc="5" b="1">
                <a:latin typeface="Arial"/>
                <a:cs typeface="Arial"/>
              </a:rPr>
              <a:t>Syntax</a:t>
            </a:r>
            <a:endParaRPr sz="1850">
              <a:latin typeface="Arial"/>
              <a:cs typeface="Arial"/>
            </a:endParaRPr>
          </a:p>
          <a:p>
            <a:pPr>
              <a:lnSpc>
                <a:spcPct val="100000"/>
              </a:lnSpc>
              <a:spcBef>
                <a:spcPts val="15"/>
              </a:spcBef>
            </a:pPr>
            <a:endParaRPr sz="3000">
              <a:latin typeface="Arial"/>
              <a:cs typeface="Arial"/>
            </a:endParaRPr>
          </a:p>
          <a:p>
            <a:pPr>
              <a:lnSpc>
                <a:spcPct val="100000"/>
              </a:lnSpc>
            </a:pPr>
            <a:r>
              <a:rPr dirty="0" sz="1550" spc="10">
                <a:latin typeface="Arial"/>
                <a:cs typeface="Arial"/>
              </a:rPr>
              <a:t>Use a </a:t>
            </a:r>
            <a:r>
              <a:rPr dirty="0" sz="1550" spc="5">
                <a:latin typeface="Arial"/>
                <a:cs typeface="Arial"/>
              </a:rPr>
              <a:t>join to </a:t>
            </a:r>
            <a:r>
              <a:rPr dirty="0" sz="1550" spc="10">
                <a:latin typeface="Arial"/>
                <a:cs typeface="Arial"/>
              </a:rPr>
              <a:t>query data from more than one</a:t>
            </a:r>
            <a:r>
              <a:rPr dirty="0" sz="1550" spc="-25">
                <a:latin typeface="Arial"/>
                <a:cs typeface="Arial"/>
              </a:rPr>
              <a:t> </a:t>
            </a:r>
            <a:r>
              <a:rPr dirty="0" sz="1550" spc="5">
                <a:latin typeface="Arial"/>
                <a:cs typeface="Arial"/>
              </a:rPr>
              <a:t>table:</a:t>
            </a:r>
            <a:endParaRPr sz="1550">
              <a:latin typeface="Arial"/>
              <a:cs typeface="Arial"/>
            </a:endParaRPr>
          </a:p>
        </p:txBody>
      </p:sp>
      <p:sp>
        <p:nvSpPr>
          <p:cNvPr id="6" name="object 6"/>
          <p:cNvSpPr txBox="1"/>
          <p:nvPr/>
        </p:nvSpPr>
        <p:spPr>
          <a:xfrm>
            <a:off x="1143762" y="2888518"/>
            <a:ext cx="5100955" cy="868680"/>
          </a:xfrm>
          <a:prstGeom prst="rect">
            <a:avLst/>
          </a:prstGeom>
        </p:spPr>
        <p:txBody>
          <a:bodyPr wrap="square" lIns="0" tIns="77470" rIns="0" bIns="0" rtlCol="0" vert="horz">
            <a:spAutoFit/>
          </a:bodyPr>
          <a:lstStyle/>
          <a:p>
            <a:pPr marL="328930" indent="-329565">
              <a:lnSpc>
                <a:spcPct val="100000"/>
              </a:lnSpc>
              <a:spcBef>
                <a:spcPts val="610"/>
              </a:spcBef>
              <a:buClr>
                <a:srgbClr val="FF0000"/>
              </a:buClr>
              <a:buChar char="•"/>
              <a:tabLst>
                <a:tab pos="328930" algn="l"/>
                <a:tab pos="329565" algn="l"/>
              </a:tabLst>
            </a:pPr>
            <a:r>
              <a:rPr dirty="0" sz="1550" spc="10">
                <a:latin typeface="Arial"/>
                <a:cs typeface="Arial"/>
              </a:rPr>
              <a:t>Write the </a:t>
            </a:r>
            <a:r>
              <a:rPr dirty="0" sz="1550" spc="5">
                <a:latin typeface="Arial"/>
                <a:cs typeface="Arial"/>
              </a:rPr>
              <a:t>join condition in </a:t>
            </a:r>
            <a:r>
              <a:rPr dirty="0" sz="1550" spc="10">
                <a:latin typeface="Arial"/>
                <a:cs typeface="Arial"/>
              </a:rPr>
              <a:t>the </a:t>
            </a:r>
            <a:r>
              <a:rPr dirty="0" sz="1550" spc="10">
                <a:latin typeface="Courier New"/>
                <a:cs typeface="Courier New"/>
              </a:rPr>
              <a:t>WHERE</a:t>
            </a:r>
            <a:r>
              <a:rPr dirty="0" sz="1550" spc="-525">
                <a:latin typeface="Courier New"/>
                <a:cs typeface="Courier New"/>
              </a:rPr>
              <a:t> </a:t>
            </a:r>
            <a:r>
              <a:rPr dirty="0" sz="1550" spc="10">
                <a:latin typeface="Arial"/>
                <a:cs typeface="Arial"/>
              </a:rPr>
              <a:t>clause.</a:t>
            </a:r>
            <a:endParaRPr sz="1550">
              <a:latin typeface="Arial"/>
              <a:cs typeface="Arial"/>
            </a:endParaRPr>
          </a:p>
          <a:p>
            <a:pPr marL="328930" marR="5080" indent="-329565">
              <a:lnSpc>
                <a:spcPct val="101299"/>
              </a:lnSpc>
              <a:spcBef>
                <a:spcPts val="490"/>
              </a:spcBef>
              <a:buClr>
                <a:srgbClr val="FF0000"/>
              </a:buClr>
              <a:buChar char="•"/>
              <a:tabLst>
                <a:tab pos="328930" algn="l"/>
                <a:tab pos="329565" algn="l"/>
              </a:tabLst>
            </a:pPr>
            <a:r>
              <a:rPr dirty="0" sz="1550" spc="5">
                <a:latin typeface="Arial"/>
                <a:cs typeface="Arial"/>
              </a:rPr>
              <a:t>Prefix </a:t>
            </a:r>
            <a:r>
              <a:rPr dirty="0" sz="1550" spc="10">
                <a:latin typeface="Arial"/>
                <a:cs typeface="Arial"/>
              </a:rPr>
              <a:t>the column name </a:t>
            </a:r>
            <a:r>
              <a:rPr dirty="0" sz="1550" spc="5">
                <a:latin typeface="Arial"/>
                <a:cs typeface="Arial"/>
              </a:rPr>
              <a:t>with </a:t>
            </a:r>
            <a:r>
              <a:rPr dirty="0" sz="1550" spc="10">
                <a:latin typeface="Arial"/>
                <a:cs typeface="Arial"/>
              </a:rPr>
              <a:t>the </a:t>
            </a:r>
            <a:r>
              <a:rPr dirty="0" sz="1550" spc="5">
                <a:latin typeface="Arial"/>
                <a:cs typeface="Arial"/>
              </a:rPr>
              <a:t>table </a:t>
            </a:r>
            <a:r>
              <a:rPr dirty="0" sz="1550" spc="10">
                <a:latin typeface="Arial"/>
                <a:cs typeface="Arial"/>
              </a:rPr>
              <a:t>name when the  same column name appears </a:t>
            </a:r>
            <a:r>
              <a:rPr dirty="0" sz="1550" spc="5">
                <a:latin typeface="Arial"/>
                <a:cs typeface="Arial"/>
              </a:rPr>
              <a:t>in </a:t>
            </a:r>
            <a:r>
              <a:rPr dirty="0" sz="1550" spc="10">
                <a:latin typeface="Arial"/>
                <a:cs typeface="Arial"/>
              </a:rPr>
              <a:t>more than one</a:t>
            </a:r>
            <a:r>
              <a:rPr dirty="0" sz="1550" spc="-10">
                <a:latin typeface="Arial"/>
                <a:cs typeface="Arial"/>
              </a:rPr>
              <a:t> </a:t>
            </a:r>
            <a:r>
              <a:rPr dirty="0" sz="1550" spc="5">
                <a:latin typeface="Arial"/>
                <a:cs typeface="Arial"/>
              </a:rPr>
              <a:t>table.</a:t>
            </a:r>
            <a:endParaRPr sz="1550">
              <a:latin typeface="Arial"/>
              <a:cs typeface="Arial"/>
            </a:endParaRPr>
          </a:p>
        </p:txBody>
      </p:sp>
      <p:grpSp>
        <p:nvGrpSpPr>
          <p:cNvPr id="7" name="object 7"/>
          <p:cNvGrpSpPr/>
          <p:nvPr/>
        </p:nvGrpSpPr>
        <p:grpSpPr>
          <a:xfrm>
            <a:off x="1260728" y="1855089"/>
            <a:ext cx="5252720" cy="869950"/>
            <a:chOff x="1260728" y="1855089"/>
            <a:chExt cx="5252720" cy="869950"/>
          </a:xfrm>
        </p:grpSpPr>
        <p:sp>
          <p:nvSpPr>
            <p:cNvPr id="8" name="object 8"/>
            <p:cNvSpPr/>
            <p:nvPr/>
          </p:nvSpPr>
          <p:spPr>
            <a:xfrm>
              <a:off x="1271015" y="1865376"/>
              <a:ext cx="5232400" cy="848994"/>
            </a:xfrm>
            <a:custGeom>
              <a:avLst/>
              <a:gdLst/>
              <a:ahLst/>
              <a:cxnLst/>
              <a:rect l="l" t="t" r="r" b="b"/>
              <a:pathLst>
                <a:path w="5232400" h="848994">
                  <a:moveTo>
                    <a:pt x="5231892" y="0"/>
                  </a:moveTo>
                  <a:lnTo>
                    <a:pt x="0" y="0"/>
                  </a:lnTo>
                  <a:lnTo>
                    <a:pt x="0" y="848868"/>
                  </a:lnTo>
                  <a:lnTo>
                    <a:pt x="5231892" y="848868"/>
                  </a:lnTo>
                  <a:lnTo>
                    <a:pt x="5231892" y="0"/>
                  </a:lnTo>
                  <a:close/>
                </a:path>
              </a:pathLst>
            </a:custGeom>
            <a:solidFill>
              <a:srgbClr val="CCCCCC"/>
            </a:solidFill>
          </p:spPr>
          <p:txBody>
            <a:bodyPr wrap="square" lIns="0" tIns="0" rIns="0" bIns="0" rtlCol="0"/>
            <a:lstStyle/>
            <a:p/>
          </p:txBody>
        </p:sp>
        <p:sp>
          <p:nvSpPr>
            <p:cNvPr id="9" name="object 9"/>
            <p:cNvSpPr/>
            <p:nvPr/>
          </p:nvSpPr>
          <p:spPr>
            <a:xfrm>
              <a:off x="1271015" y="1865376"/>
              <a:ext cx="5232400" cy="848994"/>
            </a:xfrm>
            <a:custGeom>
              <a:avLst/>
              <a:gdLst/>
              <a:ahLst/>
              <a:cxnLst/>
              <a:rect l="l" t="t" r="r" b="b"/>
              <a:pathLst>
                <a:path w="5232400" h="848994">
                  <a:moveTo>
                    <a:pt x="5231892" y="0"/>
                  </a:moveTo>
                  <a:lnTo>
                    <a:pt x="0" y="0"/>
                  </a:lnTo>
                  <a:lnTo>
                    <a:pt x="0" y="848868"/>
                  </a:lnTo>
                  <a:lnTo>
                    <a:pt x="5231892" y="848868"/>
                  </a:lnTo>
                  <a:lnTo>
                    <a:pt x="5231892"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347216" y="1962403"/>
            <a:ext cx="598805" cy="614680"/>
          </a:xfrm>
          <a:prstGeom prst="rect">
            <a:avLst/>
          </a:prstGeom>
        </p:spPr>
        <p:txBody>
          <a:bodyPr wrap="square" lIns="0" tIns="13335" rIns="0" bIns="0" rtlCol="0" vert="horz">
            <a:spAutoFit/>
          </a:bodyPr>
          <a:lstStyle/>
          <a:p>
            <a:pPr marR="5080">
              <a:lnSpc>
                <a:spcPct val="99000"/>
              </a:lnSpc>
              <a:spcBef>
                <a:spcPts val="105"/>
              </a:spcBef>
            </a:pPr>
            <a:r>
              <a:rPr dirty="0" sz="1300" spc="-15" b="1">
                <a:latin typeface="Courier New"/>
                <a:cs typeface="Courier New"/>
              </a:rPr>
              <a:t>SELECT  </a:t>
            </a:r>
            <a:r>
              <a:rPr dirty="0" sz="1300" spc="-20" b="1">
                <a:latin typeface="Courier New"/>
                <a:cs typeface="Courier New"/>
              </a:rPr>
              <a:t>FROM  </a:t>
            </a:r>
            <a:r>
              <a:rPr dirty="0" sz="1300" spc="-15" b="1">
                <a:latin typeface="Courier New"/>
                <a:cs typeface="Courier New"/>
              </a:rPr>
              <a:t>WHERE</a:t>
            </a:r>
            <a:endParaRPr sz="1300">
              <a:latin typeface="Courier New"/>
              <a:cs typeface="Courier New"/>
            </a:endParaRPr>
          </a:p>
        </p:txBody>
      </p:sp>
      <p:sp>
        <p:nvSpPr>
          <p:cNvPr id="17" name="object 1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8" name="object 18"/>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5"/>
              <a:t>All </a:t>
            </a:r>
            <a:r>
              <a:rPr dirty="0" baseline="-31400" sz="1725" spc="-382" b="1">
                <a:latin typeface="Arial"/>
                <a:cs typeface="Arial"/>
              </a:rPr>
              <a:t>O</a:t>
            </a:r>
            <a:r>
              <a:rPr dirty="0" sz="800" spc="-254"/>
              <a:t>WD</a:t>
            </a:r>
            <a:r>
              <a:rPr dirty="0" baseline="-31400" sz="1725" spc="-382" b="1">
                <a:latin typeface="Arial"/>
                <a:cs typeface="Arial"/>
              </a:rPr>
              <a:t>ra</a:t>
            </a:r>
            <a:r>
              <a:rPr dirty="0" sz="800" spc="-254"/>
              <a:t>P</a:t>
            </a:r>
            <a:r>
              <a:rPr dirty="0" baseline="-31400" sz="1725" spc="-382" b="1">
                <a:latin typeface="Arial"/>
                <a:cs typeface="Arial"/>
              </a:rPr>
              <a:t>c</a:t>
            </a:r>
            <a:r>
              <a:rPr dirty="0" sz="800" spc="-254"/>
              <a:t>st</a:t>
            </a:r>
            <a:r>
              <a:rPr dirty="0" baseline="-31400" sz="1725" spc="-382" b="1">
                <a:latin typeface="Arial"/>
                <a:cs typeface="Arial"/>
              </a:rPr>
              <a:t>l</a:t>
            </a:r>
            <a:r>
              <a:rPr dirty="0" sz="800" spc="-254"/>
              <a:t>u</a:t>
            </a:r>
            <a:r>
              <a:rPr dirty="0" baseline="-31400" sz="1725" spc="-382" b="1">
                <a:latin typeface="Arial"/>
                <a:cs typeface="Arial"/>
              </a:rPr>
              <a:t>e</a:t>
            </a:r>
            <a:r>
              <a:rPr dirty="0" sz="800" spc="-254"/>
              <a:t>de</a:t>
            </a:r>
            <a:r>
              <a:rPr dirty="0" baseline="-31400" sz="1725" spc="-382" b="1">
                <a:latin typeface="Arial"/>
                <a:cs typeface="Arial"/>
              </a:rPr>
              <a:t>D</a:t>
            </a:r>
            <a:r>
              <a:rPr dirty="0" sz="800" spc="-254"/>
              <a:t>nt</a:t>
            </a:r>
            <a:r>
              <a:rPr dirty="0" baseline="-31400" sz="1725" spc="-382" b="1">
                <a:latin typeface="Arial"/>
                <a:cs typeface="Arial"/>
              </a:rPr>
              <a:t>a</a:t>
            </a:r>
            <a:r>
              <a:rPr dirty="0" sz="800" spc="-254"/>
              <a:t>s </a:t>
            </a:r>
            <a:r>
              <a:rPr dirty="0" baseline="-31400" sz="1725" spc="-352" b="1">
                <a:latin typeface="Arial"/>
                <a:cs typeface="Arial"/>
              </a:rPr>
              <a:t>t</a:t>
            </a:r>
            <a:r>
              <a:rPr dirty="0" sz="800" spc="-235"/>
              <a:t>m</a:t>
            </a:r>
            <a:r>
              <a:rPr dirty="0" baseline="-31400" sz="1725" spc="-352" b="1">
                <a:latin typeface="Arial"/>
                <a:cs typeface="Arial"/>
              </a:rPr>
              <a:t>a</a:t>
            </a:r>
            <a:r>
              <a:rPr dirty="0" sz="800" spc="-235"/>
              <a:t>u</a:t>
            </a:r>
            <a:r>
              <a:rPr dirty="0" baseline="-31400" sz="1725" spc="-352" b="1">
                <a:latin typeface="Arial"/>
                <a:cs typeface="Arial"/>
              </a:rPr>
              <a:t>b</a:t>
            </a:r>
            <a:r>
              <a:rPr dirty="0" sz="800" spc="-235"/>
              <a:t>st</a:t>
            </a:r>
            <a:r>
              <a:rPr dirty="0" baseline="-31400" sz="1725" spc="-352" b="1">
                <a:latin typeface="Arial"/>
                <a:cs typeface="Arial"/>
              </a:rPr>
              <a:t>a</a:t>
            </a:r>
            <a:r>
              <a:rPr dirty="0" sz="800" spc="-235"/>
              <a:t>re</a:t>
            </a:r>
            <a:r>
              <a:rPr dirty="0" baseline="-31400" sz="1725" spc="-352" b="1">
                <a:latin typeface="Arial"/>
                <a:cs typeface="Arial"/>
              </a:rPr>
              <a:t>s</a:t>
            </a:r>
            <a:r>
              <a:rPr dirty="0" sz="800" spc="-235"/>
              <a:t>c</a:t>
            </a:r>
            <a:r>
              <a:rPr dirty="0" baseline="-31400" sz="1725" spc="-352" b="1">
                <a:latin typeface="Arial"/>
                <a:cs typeface="Arial"/>
              </a:rPr>
              <a:t>e</a:t>
            </a:r>
            <a:r>
              <a:rPr dirty="0" sz="800" spc="-235"/>
              <a:t>eiv</a:t>
            </a:r>
            <a:r>
              <a:rPr dirty="0" baseline="-31400" sz="1725" spc="-352" b="1">
                <a:latin typeface="Arial"/>
                <a:cs typeface="Arial"/>
              </a:rPr>
              <a:t>1</a:t>
            </a:r>
            <a:r>
              <a:rPr dirty="0" sz="800" spc="-235"/>
              <a:t>e</a:t>
            </a:r>
            <a:r>
              <a:rPr dirty="0" baseline="-31400" sz="1725" spc="-352" b="1">
                <a:latin typeface="Arial"/>
                <a:cs typeface="Arial"/>
              </a:rPr>
              <a:t>0</a:t>
            </a:r>
            <a:r>
              <a:rPr dirty="0" sz="800" spc="-235"/>
              <a:t>a</a:t>
            </a:r>
            <a:r>
              <a:rPr dirty="0" baseline="-31400" sz="1725" spc="-352" b="1" i="1">
                <a:latin typeface="Arial"/>
                <a:cs typeface="Arial"/>
              </a:rPr>
              <a:t>g</a:t>
            </a:r>
            <a:r>
              <a:rPr dirty="0" sz="800" spc="-235"/>
              <a:t>n </a:t>
            </a:r>
            <a:r>
              <a:rPr dirty="0" sz="800" spc="-195"/>
              <a:t>e</a:t>
            </a:r>
            <a:r>
              <a:rPr dirty="0" baseline="-31400" sz="1725" spc="-292" b="1">
                <a:latin typeface="Arial"/>
                <a:cs typeface="Arial"/>
              </a:rPr>
              <a:t>:</a:t>
            </a:r>
            <a:r>
              <a:rPr dirty="0" sz="800" spc="-195"/>
              <a:t>K</a:t>
            </a:r>
            <a:r>
              <a:rPr dirty="0" baseline="-31400" sz="1725" spc="-292" b="1">
                <a:latin typeface="Arial"/>
                <a:cs typeface="Arial"/>
              </a:rPr>
              <a:t>S</a:t>
            </a:r>
            <a:r>
              <a:rPr dirty="0" sz="800" spc="-195"/>
              <a:t>it </a:t>
            </a:r>
            <a:r>
              <a:rPr dirty="0" baseline="-31400" sz="1725" spc="-352" b="1">
                <a:latin typeface="Arial"/>
                <a:cs typeface="Arial"/>
              </a:rPr>
              <a:t>Q</a:t>
            </a:r>
            <a:r>
              <a:rPr dirty="0" sz="800" spc="-235"/>
              <a:t>wa</a:t>
            </a:r>
            <a:r>
              <a:rPr dirty="0" baseline="-31400" sz="1725" spc="-352" b="1">
                <a:latin typeface="Arial"/>
                <a:cs typeface="Arial"/>
              </a:rPr>
              <a:t>L</a:t>
            </a:r>
            <a:r>
              <a:rPr dirty="0" sz="800" spc="-235"/>
              <a:t>ter</a:t>
            </a:r>
            <a:r>
              <a:rPr dirty="0" baseline="-31400" sz="1725" spc="-352" b="1">
                <a:latin typeface="Arial"/>
                <a:cs typeface="Arial"/>
              </a:rPr>
              <a:t>F</a:t>
            </a:r>
            <a:r>
              <a:rPr dirty="0" sz="800" spc="-235"/>
              <a:t>m</a:t>
            </a:r>
            <a:r>
              <a:rPr dirty="0" baseline="-31400" sz="1725" spc="-352" b="1">
                <a:latin typeface="Arial"/>
                <a:cs typeface="Arial"/>
              </a:rPr>
              <a:t>u</a:t>
            </a:r>
            <a:r>
              <a:rPr dirty="0" sz="800" spc="-235"/>
              <a:t>ar</a:t>
            </a:r>
            <a:r>
              <a:rPr dirty="0" baseline="-31400" sz="1725" spc="-352" b="1">
                <a:latin typeface="Arial"/>
                <a:cs typeface="Arial"/>
              </a:rPr>
              <a:t>n</a:t>
            </a:r>
            <a:r>
              <a:rPr dirty="0" sz="800" spc="-235"/>
              <a:t>ke</a:t>
            </a:r>
            <a:r>
              <a:rPr dirty="0" baseline="-31400" sz="1725" spc="-352" b="1">
                <a:latin typeface="Arial"/>
                <a:cs typeface="Arial"/>
              </a:rPr>
              <a:t>d</a:t>
            </a:r>
            <a:r>
              <a:rPr dirty="0" sz="800" spc="-235"/>
              <a:t>d</a:t>
            </a:r>
            <a:r>
              <a:rPr dirty="0" baseline="-31400" sz="1725" spc="-352" b="1">
                <a:latin typeface="Arial"/>
                <a:cs typeface="Arial"/>
              </a:rPr>
              <a:t>a</a:t>
            </a:r>
            <a:r>
              <a:rPr dirty="0" sz="800" spc="-235"/>
              <a:t>w</a:t>
            </a:r>
            <a:r>
              <a:rPr dirty="0" baseline="-31400" sz="1725" spc="-352" b="1">
                <a:latin typeface="Arial"/>
                <a:cs typeface="Arial"/>
              </a:rPr>
              <a:t>m</a:t>
            </a:r>
            <a:r>
              <a:rPr dirty="0" sz="800" spc="-235"/>
              <a:t>ith</a:t>
            </a:r>
            <a:r>
              <a:rPr dirty="0" baseline="-31400" sz="1725" spc="-352" b="1">
                <a:latin typeface="Arial"/>
                <a:cs typeface="Arial"/>
              </a:rPr>
              <a:t>e</a:t>
            </a:r>
            <a:r>
              <a:rPr dirty="0" sz="800" spc="-235"/>
              <a:t>th</a:t>
            </a:r>
            <a:r>
              <a:rPr dirty="0" baseline="-31400" sz="1725" spc="-352" b="1">
                <a:latin typeface="Arial"/>
                <a:cs typeface="Arial"/>
              </a:rPr>
              <a:t>n</a:t>
            </a:r>
            <a:r>
              <a:rPr dirty="0" sz="800" spc="-235"/>
              <a:t>ei</a:t>
            </a:r>
            <a:r>
              <a:rPr dirty="0" baseline="-31400" sz="1725" spc="-352" b="1">
                <a:latin typeface="Arial"/>
                <a:cs typeface="Arial"/>
              </a:rPr>
              <a:t>t</a:t>
            </a:r>
            <a:r>
              <a:rPr dirty="0" sz="800" spc="-235"/>
              <a:t>r</a:t>
            </a:r>
            <a:r>
              <a:rPr dirty="0" baseline="-31400" sz="1725" spc="-352" b="1">
                <a:latin typeface="Arial"/>
                <a:cs typeface="Arial"/>
              </a:rPr>
              <a:t>a</a:t>
            </a:r>
            <a:r>
              <a:rPr dirty="0" sz="800" spc="-235"/>
              <a:t>n</a:t>
            </a:r>
            <a:r>
              <a:rPr dirty="0" baseline="-31400" sz="1725" spc="-352" b="1">
                <a:latin typeface="Arial"/>
                <a:cs typeface="Arial"/>
              </a:rPr>
              <a:t>l</a:t>
            </a:r>
            <a:r>
              <a:rPr dirty="0" sz="800" spc="-235"/>
              <a:t>a</a:t>
            </a:r>
            <a:r>
              <a:rPr dirty="0" baseline="-31400" sz="1725" spc="-352" b="1">
                <a:latin typeface="Arial"/>
                <a:cs typeface="Arial"/>
              </a:rPr>
              <a:t>s</a:t>
            </a:r>
            <a:r>
              <a:rPr dirty="0" sz="800" spc="-235"/>
              <a:t>me</a:t>
            </a:r>
            <a:r>
              <a:rPr dirty="0" baseline="-31400" sz="1725" spc="-352" b="1">
                <a:latin typeface="Arial"/>
                <a:cs typeface="Arial"/>
              </a:rPr>
              <a:t>I </a:t>
            </a:r>
            <a:r>
              <a:rPr dirty="0" sz="800" spc="-210"/>
              <a:t>an</a:t>
            </a:r>
            <a:r>
              <a:rPr dirty="0" baseline="-31400" sz="1725" spc="-315" b="1">
                <a:latin typeface="Arial"/>
                <a:cs typeface="Arial"/>
              </a:rPr>
              <a:t>C</a:t>
            </a:r>
            <a:r>
              <a:rPr dirty="0" sz="800" spc="-210"/>
              <a:t>d </a:t>
            </a:r>
            <a:r>
              <a:rPr dirty="0" sz="800" spc="-65"/>
              <a:t>e</a:t>
            </a:r>
            <a:r>
              <a:rPr dirty="0" baseline="-31400" sz="1725" spc="-97" b="1">
                <a:latin typeface="Arial"/>
                <a:cs typeface="Arial"/>
              </a:rPr>
              <a:t>-</a:t>
            </a:r>
            <a:r>
              <a:rPr dirty="0" sz="800" spc="-65"/>
              <a:t>m</a:t>
            </a:r>
            <a:r>
              <a:rPr dirty="0" baseline="-31400" sz="1725" spc="-97" b="1">
                <a:latin typeface="Arial"/>
                <a:cs typeface="Arial"/>
              </a:rPr>
              <a:t>7</a:t>
            </a:r>
            <a:r>
              <a:rPr dirty="0" sz="800" spc="-65"/>
              <a:t>ail.</a:t>
            </a:r>
            <a:r>
              <a:rPr dirty="0" sz="800" spc="-125"/>
              <a:t> </a:t>
            </a:r>
            <a:r>
              <a:rPr dirty="0" sz="800" spc="-30"/>
              <a:t>Contact</a:t>
            </a:r>
            <a:endParaRPr sz="800">
              <a:latin typeface="Arial"/>
              <a:cs typeface="Arial"/>
            </a:endParaRPr>
          </a:p>
        </p:txBody>
      </p:sp>
      <p:sp>
        <p:nvSpPr>
          <p:cNvPr id="19" name="object 1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2205226" y="1962403"/>
            <a:ext cx="3136265" cy="614680"/>
          </a:xfrm>
          <a:prstGeom prst="rect">
            <a:avLst/>
          </a:prstGeom>
        </p:spPr>
        <p:txBody>
          <a:bodyPr wrap="square" lIns="0" tIns="19685" rIns="0" bIns="0" rtlCol="0" vert="horz">
            <a:spAutoFit/>
          </a:bodyPr>
          <a:lstStyle/>
          <a:p>
            <a:pPr marR="394335">
              <a:lnSpc>
                <a:spcPts val="1540"/>
              </a:lnSpc>
              <a:spcBef>
                <a:spcPts val="155"/>
              </a:spcBef>
            </a:pPr>
            <a:r>
              <a:rPr dirty="0" sz="1300" spc="-20" b="1" i="1">
                <a:latin typeface="Courier New"/>
                <a:cs typeface="Courier New"/>
              </a:rPr>
              <a:t>table1.column, table2.column  </a:t>
            </a:r>
            <a:r>
              <a:rPr dirty="0" sz="1300" spc="-15" b="1" i="1">
                <a:latin typeface="Courier New"/>
                <a:cs typeface="Courier New"/>
              </a:rPr>
              <a:t>table1,</a:t>
            </a:r>
            <a:r>
              <a:rPr dirty="0" sz="1300" spc="-25" b="1" i="1">
                <a:latin typeface="Courier New"/>
                <a:cs typeface="Courier New"/>
              </a:rPr>
              <a:t> </a:t>
            </a:r>
            <a:r>
              <a:rPr dirty="0" sz="1300" spc="-20" b="1" i="1">
                <a:latin typeface="Courier New"/>
                <a:cs typeface="Courier New"/>
              </a:rPr>
              <a:t>table2</a:t>
            </a:r>
            <a:endParaRPr sz="1300">
              <a:latin typeface="Courier New"/>
              <a:cs typeface="Courier New"/>
            </a:endParaRPr>
          </a:p>
          <a:p>
            <a:pPr>
              <a:lnSpc>
                <a:spcPts val="1500"/>
              </a:lnSpc>
            </a:pPr>
            <a:r>
              <a:rPr dirty="0" sz="1300" spc="-20" b="1" i="1">
                <a:latin typeface="Courier New"/>
                <a:cs typeface="Courier New"/>
              </a:rPr>
              <a:t>table1.column1 </a:t>
            </a:r>
            <a:r>
              <a:rPr dirty="0" sz="1300" spc="-10" b="1">
                <a:latin typeface="Courier New"/>
                <a:cs typeface="Courier New"/>
              </a:rPr>
              <a:t>=</a:t>
            </a:r>
            <a:r>
              <a:rPr dirty="0" sz="1300" b="1">
                <a:latin typeface="Courier New"/>
                <a:cs typeface="Courier New"/>
              </a:rPr>
              <a:t> </a:t>
            </a:r>
            <a:r>
              <a:rPr dirty="0" sz="1300" spc="-20" b="1" i="1">
                <a:latin typeface="Courier New"/>
                <a:cs typeface="Courier New"/>
              </a:rPr>
              <a:t>table2.column2;</a:t>
            </a:r>
            <a:endParaRPr sz="1300">
              <a:latin typeface="Courier New"/>
              <a:cs typeface="Courier New"/>
            </a:endParaRPr>
          </a:p>
        </p:txBody>
      </p:sp>
      <p:sp>
        <p:nvSpPr>
          <p:cNvPr id="12" name="object 12"/>
          <p:cNvSpPr txBox="1"/>
          <p:nvPr/>
        </p:nvSpPr>
        <p:spPr>
          <a:xfrm>
            <a:off x="554990" y="5251196"/>
            <a:ext cx="6647180" cy="1718310"/>
          </a:xfrm>
          <a:prstGeom prst="rect">
            <a:avLst/>
          </a:prstGeom>
        </p:spPr>
        <p:txBody>
          <a:bodyPr wrap="square" lIns="0" tIns="13335" rIns="0" bIns="0" rtlCol="0" vert="horz">
            <a:spAutoFit/>
          </a:bodyPr>
          <a:lstStyle/>
          <a:p>
            <a:pPr algn="ctr" marL="952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Defining</a:t>
            </a:r>
            <a:r>
              <a:rPr dirty="0" sz="1250" spc="-5" b="1">
                <a:latin typeface="Arial"/>
                <a:cs typeface="Arial"/>
              </a:rPr>
              <a:t> </a:t>
            </a:r>
            <a:r>
              <a:rPr dirty="0" sz="1250" spc="5" b="1">
                <a:latin typeface="Arial"/>
                <a:cs typeface="Arial"/>
              </a:rPr>
              <a:t>Joins</a:t>
            </a:r>
            <a:endParaRPr sz="1250">
              <a:latin typeface="Arial"/>
              <a:cs typeface="Arial"/>
            </a:endParaRPr>
          </a:p>
          <a:p>
            <a:pPr marL="132080" marR="5080">
              <a:lnSpc>
                <a:spcPct val="100000"/>
              </a:lnSpc>
              <a:spcBef>
                <a:spcPts val="350"/>
              </a:spcBef>
            </a:pPr>
            <a:r>
              <a:rPr dirty="0" sz="1250">
                <a:latin typeface="Times New Roman"/>
                <a:cs typeface="Times New Roman"/>
              </a:rPr>
              <a:t>When data from </a:t>
            </a:r>
            <a:r>
              <a:rPr dirty="0" sz="1250" spc="5">
                <a:latin typeface="Times New Roman"/>
                <a:cs typeface="Times New Roman"/>
              </a:rPr>
              <a:t>more </a:t>
            </a:r>
            <a:r>
              <a:rPr dirty="0" sz="1250">
                <a:latin typeface="Times New Roman"/>
                <a:cs typeface="Times New Roman"/>
              </a:rPr>
              <a:t>than one </a:t>
            </a:r>
            <a:r>
              <a:rPr dirty="0" sz="1250" spc="-5">
                <a:latin typeface="Times New Roman"/>
                <a:cs typeface="Times New Roman"/>
              </a:rPr>
              <a:t>table </a:t>
            </a:r>
            <a:r>
              <a:rPr dirty="0" sz="1250">
                <a:latin typeface="Times New Roman"/>
                <a:cs typeface="Times New Roman"/>
              </a:rPr>
              <a:t>in the database is required, a </a:t>
            </a:r>
            <a:r>
              <a:rPr dirty="0" sz="1250" i="1">
                <a:latin typeface="Times New Roman"/>
                <a:cs typeface="Times New Roman"/>
              </a:rPr>
              <a:t>join </a:t>
            </a:r>
            <a:r>
              <a:rPr dirty="0" sz="1250" spc="-5">
                <a:latin typeface="Times New Roman"/>
                <a:cs typeface="Times New Roman"/>
              </a:rPr>
              <a:t>condition </a:t>
            </a:r>
            <a:r>
              <a:rPr dirty="0" sz="1250">
                <a:latin typeface="Times New Roman"/>
                <a:cs typeface="Times New Roman"/>
              </a:rPr>
              <a:t>is used. </a:t>
            </a:r>
            <a:r>
              <a:rPr dirty="0" sz="1250" spc="-5">
                <a:latin typeface="Times New Roman"/>
                <a:cs typeface="Times New Roman"/>
              </a:rPr>
              <a:t>Rows </a:t>
            </a:r>
            <a:r>
              <a:rPr dirty="0" sz="1250">
                <a:latin typeface="Times New Roman"/>
                <a:cs typeface="Times New Roman"/>
              </a:rPr>
              <a:t>in </a:t>
            </a:r>
            <a:r>
              <a:rPr dirty="0" sz="1250" spc="-5">
                <a:latin typeface="Times New Roman"/>
                <a:cs typeface="Times New Roman"/>
              </a:rPr>
              <a:t>one  </a:t>
            </a:r>
            <a:r>
              <a:rPr dirty="0" sz="1250">
                <a:latin typeface="Times New Roman"/>
                <a:cs typeface="Times New Roman"/>
              </a:rPr>
              <a:t>table can be </a:t>
            </a:r>
            <a:r>
              <a:rPr dirty="0" sz="1250" spc="5">
                <a:latin typeface="Times New Roman"/>
                <a:cs typeface="Times New Roman"/>
              </a:rPr>
              <a:t>joined </a:t>
            </a:r>
            <a:r>
              <a:rPr dirty="0" sz="1250">
                <a:latin typeface="Times New Roman"/>
                <a:cs typeface="Times New Roman"/>
              </a:rPr>
              <a:t>to rows in another </a:t>
            </a:r>
            <a:r>
              <a:rPr dirty="0" sz="1250" spc="-5">
                <a:latin typeface="Times New Roman"/>
                <a:cs typeface="Times New Roman"/>
              </a:rPr>
              <a:t>table according </a:t>
            </a:r>
            <a:r>
              <a:rPr dirty="0" sz="1250">
                <a:latin typeface="Times New Roman"/>
                <a:cs typeface="Times New Roman"/>
              </a:rPr>
              <a:t>to common values that </a:t>
            </a:r>
            <a:r>
              <a:rPr dirty="0" sz="1250" spc="-5">
                <a:latin typeface="Times New Roman"/>
                <a:cs typeface="Times New Roman"/>
              </a:rPr>
              <a:t>exist </a:t>
            </a:r>
            <a:r>
              <a:rPr dirty="0" sz="1250">
                <a:latin typeface="Times New Roman"/>
                <a:cs typeface="Times New Roman"/>
              </a:rPr>
              <a:t>in </a:t>
            </a:r>
            <a:r>
              <a:rPr dirty="0" sz="1250" spc="-5">
                <a:latin typeface="Times New Roman"/>
                <a:cs typeface="Times New Roman"/>
              </a:rPr>
              <a:t>corresponding  </a:t>
            </a:r>
            <a:r>
              <a:rPr dirty="0" sz="1250">
                <a:latin typeface="Times New Roman"/>
                <a:cs typeface="Times New Roman"/>
              </a:rPr>
              <a:t>columns (that </a:t>
            </a:r>
            <a:r>
              <a:rPr dirty="0" sz="1250" spc="-5">
                <a:latin typeface="Times New Roman"/>
                <a:cs typeface="Times New Roman"/>
              </a:rPr>
              <a:t>is, usually primary and foreign key</a:t>
            </a:r>
            <a:r>
              <a:rPr dirty="0" sz="1250" spc="15">
                <a:latin typeface="Times New Roman"/>
                <a:cs typeface="Times New Roman"/>
              </a:rPr>
              <a:t> </a:t>
            </a:r>
            <a:r>
              <a:rPr dirty="0" sz="1250" spc="-5">
                <a:latin typeface="Times New Roman"/>
                <a:cs typeface="Times New Roman"/>
              </a:rPr>
              <a:t>columns).</a:t>
            </a:r>
            <a:endParaRPr sz="1250">
              <a:latin typeface="Times New Roman"/>
              <a:cs typeface="Times New Roman"/>
            </a:endParaRPr>
          </a:p>
          <a:p>
            <a:pPr marL="132080" marR="132715">
              <a:lnSpc>
                <a:spcPts val="1950"/>
              </a:lnSpc>
              <a:spcBef>
                <a:spcPts val="25"/>
              </a:spcBef>
            </a:pPr>
            <a:r>
              <a:rPr dirty="0" sz="1250">
                <a:latin typeface="Times New Roman"/>
                <a:cs typeface="Times New Roman"/>
              </a:rPr>
              <a:t>To </a:t>
            </a:r>
            <a:r>
              <a:rPr dirty="0" sz="1250" spc="-5">
                <a:latin typeface="Times New Roman"/>
                <a:cs typeface="Times New Roman"/>
              </a:rPr>
              <a:t>display </a:t>
            </a:r>
            <a:r>
              <a:rPr dirty="0" sz="1250">
                <a:latin typeface="Times New Roman"/>
                <a:cs typeface="Times New Roman"/>
              </a:rPr>
              <a:t>data from two or </a:t>
            </a:r>
            <a:r>
              <a:rPr dirty="0" sz="1250" spc="5">
                <a:latin typeface="Times New Roman"/>
                <a:cs typeface="Times New Roman"/>
              </a:rPr>
              <a:t>more </a:t>
            </a:r>
            <a:r>
              <a:rPr dirty="0" sz="1250">
                <a:latin typeface="Times New Roman"/>
                <a:cs typeface="Times New Roman"/>
              </a:rPr>
              <a:t>related tables, write a simple join condition in the </a:t>
            </a:r>
            <a:r>
              <a:rPr dirty="0" sz="1250" spc="5">
                <a:latin typeface="Courier New"/>
                <a:cs typeface="Courier New"/>
              </a:rPr>
              <a:t>WHERE</a:t>
            </a:r>
            <a:r>
              <a:rPr dirty="0" sz="1250" spc="-275">
                <a:latin typeface="Courier New"/>
                <a:cs typeface="Courier New"/>
              </a:rPr>
              <a:t> </a:t>
            </a:r>
            <a:r>
              <a:rPr dirty="0" sz="1250">
                <a:latin typeface="Times New Roman"/>
                <a:cs typeface="Times New Roman"/>
              </a:rPr>
              <a:t>clause.  In the</a:t>
            </a:r>
            <a:r>
              <a:rPr dirty="0" sz="1250" spc="-5">
                <a:latin typeface="Times New Roman"/>
                <a:cs typeface="Times New Roman"/>
              </a:rPr>
              <a:t> syntax:</a:t>
            </a:r>
            <a:endParaRPr sz="1250">
              <a:latin typeface="Times New Roman"/>
              <a:cs typeface="Times New Roman"/>
            </a:endParaRPr>
          </a:p>
        </p:txBody>
      </p:sp>
      <p:sp>
        <p:nvSpPr>
          <p:cNvPr id="13" name="object 13"/>
          <p:cNvSpPr txBox="1"/>
          <p:nvPr/>
        </p:nvSpPr>
        <p:spPr>
          <a:xfrm>
            <a:off x="2121665" y="6934454"/>
            <a:ext cx="4087495" cy="408940"/>
          </a:xfrm>
          <a:prstGeom prst="rect">
            <a:avLst/>
          </a:prstGeom>
        </p:spPr>
        <p:txBody>
          <a:bodyPr wrap="square" lIns="0" tIns="13970" rIns="0" bIns="0" rtlCol="0" vert="horz">
            <a:spAutoFit/>
          </a:bodyPr>
          <a:lstStyle/>
          <a:p>
            <a:pPr marL="361315">
              <a:lnSpc>
                <a:spcPct val="100000"/>
              </a:lnSpc>
              <a:spcBef>
                <a:spcPts val="110"/>
              </a:spcBef>
            </a:pPr>
            <a:r>
              <a:rPr dirty="0" sz="1250">
                <a:latin typeface="Times New Roman"/>
                <a:cs typeface="Times New Roman"/>
              </a:rPr>
              <a:t>denotes the table and </a:t>
            </a:r>
            <a:r>
              <a:rPr dirty="0" sz="1250" spc="5">
                <a:latin typeface="Times New Roman"/>
                <a:cs typeface="Times New Roman"/>
              </a:rPr>
              <a:t>column </a:t>
            </a:r>
            <a:r>
              <a:rPr dirty="0" sz="1250">
                <a:latin typeface="Times New Roman"/>
                <a:cs typeface="Times New Roman"/>
              </a:rPr>
              <a:t>from which data is</a:t>
            </a:r>
            <a:r>
              <a:rPr dirty="0" sz="1250" spc="35">
                <a:latin typeface="Times New Roman"/>
                <a:cs typeface="Times New Roman"/>
              </a:rPr>
              <a:t> </a:t>
            </a:r>
            <a:r>
              <a:rPr dirty="0" sz="1250">
                <a:latin typeface="Times New Roman"/>
                <a:cs typeface="Times New Roman"/>
              </a:rPr>
              <a:t>retrieved</a:t>
            </a:r>
            <a:endParaRPr sz="1250">
              <a:latin typeface="Times New Roman"/>
              <a:cs typeface="Times New Roman"/>
            </a:endParaRPr>
          </a:p>
          <a:p>
            <a:pPr marL="12700">
              <a:lnSpc>
                <a:spcPct val="100000"/>
              </a:lnSpc>
              <a:spcBef>
                <a:spcPts val="5"/>
              </a:spcBef>
              <a:tabLst>
                <a:tab pos="361315" algn="l"/>
              </a:tabLst>
            </a:pPr>
            <a:r>
              <a:rPr dirty="0" sz="1250" spc="5">
                <a:latin typeface="Courier New"/>
                <a:cs typeface="Courier New"/>
              </a:rPr>
              <a:t>=	</a:t>
            </a:r>
            <a:r>
              <a:rPr dirty="0" sz="1250">
                <a:latin typeface="Times New Roman"/>
                <a:cs typeface="Times New Roman"/>
              </a:rPr>
              <a:t>is the condition </a:t>
            </a:r>
            <a:r>
              <a:rPr dirty="0" sz="1250" spc="5">
                <a:latin typeface="Times New Roman"/>
                <a:cs typeface="Times New Roman"/>
              </a:rPr>
              <a:t>that </a:t>
            </a:r>
            <a:r>
              <a:rPr dirty="0" sz="1250">
                <a:latin typeface="Times New Roman"/>
                <a:cs typeface="Times New Roman"/>
              </a:rPr>
              <a:t>joins (or relates) the tables</a:t>
            </a:r>
            <a:r>
              <a:rPr dirty="0" sz="1250" spc="50">
                <a:latin typeface="Times New Roman"/>
                <a:cs typeface="Times New Roman"/>
              </a:rPr>
              <a:t> </a:t>
            </a:r>
            <a:r>
              <a:rPr dirty="0" sz="1250">
                <a:latin typeface="Times New Roman"/>
                <a:cs typeface="Times New Roman"/>
              </a:rPr>
              <a:t>together</a:t>
            </a:r>
            <a:endParaRPr sz="1250">
              <a:latin typeface="Times New Roman"/>
              <a:cs typeface="Times New Roman"/>
            </a:endParaRPr>
          </a:p>
        </p:txBody>
      </p:sp>
      <p:sp>
        <p:nvSpPr>
          <p:cNvPr id="14" name="object 14"/>
          <p:cNvSpPr txBox="1"/>
          <p:nvPr/>
        </p:nvSpPr>
        <p:spPr>
          <a:xfrm>
            <a:off x="674619" y="6934454"/>
            <a:ext cx="1375410" cy="849630"/>
          </a:xfrm>
          <a:prstGeom prst="rect">
            <a:avLst/>
          </a:prstGeom>
        </p:spPr>
        <p:txBody>
          <a:bodyPr wrap="square" lIns="0" tIns="13970" rIns="0" bIns="0" rtlCol="0" vert="horz">
            <a:spAutoFit/>
          </a:bodyPr>
          <a:lstStyle/>
          <a:p>
            <a:pPr marL="12700" marR="5080">
              <a:lnSpc>
                <a:spcPct val="100000"/>
              </a:lnSpc>
              <a:spcBef>
                <a:spcPts val="110"/>
              </a:spcBef>
            </a:pPr>
            <a:r>
              <a:rPr dirty="0" sz="1250" spc="5" i="1">
                <a:latin typeface="Courier New"/>
                <a:cs typeface="Courier New"/>
              </a:rPr>
              <a:t>table1.column  </a:t>
            </a:r>
            <a:r>
              <a:rPr dirty="0" sz="1250" spc="5" i="1">
                <a:latin typeface="Courier New"/>
                <a:cs typeface="Courier New"/>
              </a:rPr>
              <a:t>table1.column1  table2.column2</a:t>
            </a:r>
            <a:endParaRPr sz="1250">
              <a:latin typeface="Courier New"/>
              <a:cs typeface="Courier New"/>
            </a:endParaRPr>
          </a:p>
          <a:p>
            <a:pPr marL="12700">
              <a:lnSpc>
                <a:spcPct val="100000"/>
              </a:lnSpc>
              <a:spcBef>
                <a:spcPts val="470"/>
              </a:spcBef>
            </a:pPr>
            <a:r>
              <a:rPr dirty="0" sz="1250" b="1">
                <a:latin typeface="Times New Roman"/>
                <a:cs typeface="Times New Roman"/>
              </a:rPr>
              <a:t>Guidelines</a:t>
            </a:r>
            <a:endParaRPr sz="1250">
              <a:latin typeface="Times New Roman"/>
              <a:cs typeface="Times New Roman"/>
            </a:endParaRPr>
          </a:p>
        </p:txBody>
      </p:sp>
      <p:sp>
        <p:nvSpPr>
          <p:cNvPr id="15" name="object 15"/>
          <p:cNvSpPr txBox="1"/>
          <p:nvPr/>
        </p:nvSpPr>
        <p:spPr>
          <a:xfrm>
            <a:off x="794251" y="7747486"/>
            <a:ext cx="6409055" cy="1566545"/>
          </a:xfrm>
          <a:prstGeom prst="rect">
            <a:avLst/>
          </a:prstGeom>
        </p:spPr>
        <p:txBody>
          <a:bodyPr wrap="square" lIns="0" tIns="3175" rIns="0" bIns="0" rtlCol="0" vert="horz">
            <a:spAutoFit/>
          </a:bodyPr>
          <a:lstStyle/>
          <a:p>
            <a:pPr marL="192405" marR="256540" indent="-180340">
              <a:lnSpc>
                <a:spcPct val="105600"/>
              </a:lnSpc>
              <a:spcBef>
                <a:spcPts val="25"/>
              </a:spcBef>
              <a:buChar char="•"/>
              <a:tabLst>
                <a:tab pos="193040" algn="l"/>
              </a:tabLst>
            </a:pPr>
            <a:r>
              <a:rPr dirty="0" sz="1250">
                <a:latin typeface="Times New Roman"/>
                <a:cs typeface="Times New Roman"/>
              </a:rPr>
              <a:t>When writing a </a:t>
            </a:r>
            <a:r>
              <a:rPr dirty="0" sz="1250" spc="5">
                <a:latin typeface="Courier New"/>
                <a:cs typeface="Courier New"/>
              </a:rPr>
              <a:t>SELECT</a:t>
            </a:r>
            <a:r>
              <a:rPr dirty="0" sz="1250" spc="-260">
                <a:latin typeface="Courier New"/>
                <a:cs typeface="Courier New"/>
              </a:rPr>
              <a:t> </a:t>
            </a:r>
            <a:r>
              <a:rPr dirty="0" sz="1250" spc="-5">
                <a:latin typeface="Times New Roman"/>
                <a:cs typeface="Times New Roman"/>
              </a:rPr>
              <a:t>statement </a:t>
            </a:r>
            <a:r>
              <a:rPr dirty="0" sz="1250">
                <a:latin typeface="Times New Roman"/>
                <a:cs typeface="Times New Roman"/>
              </a:rPr>
              <a:t>that joins tables, precede the </a:t>
            </a:r>
            <a:r>
              <a:rPr dirty="0" sz="1250" spc="5">
                <a:latin typeface="Times New Roman"/>
                <a:cs typeface="Times New Roman"/>
              </a:rPr>
              <a:t>column name </a:t>
            </a:r>
            <a:r>
              <a:rPr dirty="0" sz="1250">
                <a:latin typeface="Times New Roman"/>
                <a:cs typeface="Times New Roman"/>
              </a:rPr>
              <a:t>with the table  </a:t>
            </a:r>
            <a:r>
              <a:rPr dirty="0" sz="1250" spc="5">
                <a:latin typeface="Times New Roman"/>
                <a:cs typeface="Times New Roman"/>
              </a:rPr>
              <a:t>name </a:t>
            </a:r>
            <a:r>
              <a:rPr dirty="0" sz="1250">
                <a:latin typeface="Times New Roman"/>
                <a:cs typeface="Times New Roman"/>
              </a:rPr>
              <a:t>for clarity and to enhance database</a:t>
            </a:r>
            <a:r>
              <a:rPr dirty="0" sz="1250" spc="15">
                <a:latin typeface="Times New Roman"/>
                <a:cs typeface="Times New Roman"/>
              </a:rPr>
              <a:t> </a:t>
            </a:r>
            <a:r>
              <a:rPr dirty="0" sz="1250">
                <a:latin typeface="Times New Roman"/>
                <a:cs typeface="Times New Roman"/>
              </a:rPr>
              <a:t>access.</a:t>
            </a:r>
            <a:endParaRPr sz="1250">
              <a:latin typeface="Times New Roman"/>
              <a:cs typeface="Times New Roman"/>
            </a:endParaRPr>
          </a:p>
          <a:p>
            <a:pPr marL="192405" marR="286385" indent="-180340">
              <a:lnSpc>
                <a:spcPct val="100000"/>
              </a:lnSpc>
              <a:spcBef>
                <a:spcPts val="5"/>
              </a:spcBef>
              <a:buChar char="•"/>
              <a:tabLst>
                <a:tab pos="193040" algn="l"/>
              </a:tabLst>
            </a:pPr>
            <a:r>
              <a:rPr dirty="0" sz="1250">
                <a:latin typeface="Times New Roman"/>
                <a:cs typeface="Times New Roman"/>
              </a:rPr>
              <a:t>If the same </a:t>
            </a:r>
            <a:r>
              <a:rPr dirty="0" sz="1250" spc="5">
                <a:latin typeface="Times New Roman"/>
                <a:cs typeface="Times New Roman"/>
              </a:rPr>
              <a:t>column </a:t>
            </a:r>
            <a:r>
              <a:rPr dirty="0" sz="1250">
                <a:latin typeface="Times New Roman"/>
                <a:cs typeface="Times New Roman"/>
              </a:rPr>
              <a:t>name appears in </a:t>
            </a:r>
            <a:r>
              <a:rPr dirty="0" sz="1250" spc="5">
                <a:latin typeface="Times New Roman"/>
                <a:cs typeface="Times New Roman"/>
              </a:rPr>
              <a:t>more </a:t>
            </a:r>
            <a:r>
              <a:rPr dirty="0" sz="1250">
                <a:latin typeface="Times New Roman"/>
                <a:cs typeface="Times New Roman"/>
              </a:rPr>
              <a:t>than one table, the column name must be prefixed  with the table</a:t>
            </a:r>
            <a:r>
              <a:rPr dirty="0" sz="1250" spc="5">
                <a:latin typeface="Times New Roman"/>
                <a:cs typeface="Times New Roman"/>
              </a:rPr>
              <a:t> </a:t>
            </a:r>
            <a:r>
              <a:rPr dirty="0" sz="1250" spc="-5">
                <a:latin typeface="Times New Roman"/>
                <a:cs typeface="Times New Roman"/>
              </a:rPr>
              <a:t>name.</a:t>
            </a:r>
            <a:endParaRPr sz="1250">
              <a:latin typeface="Times New Roman"/>
              <a:cs typeface="Times New Roman"/>
            </a:endParaRPr>
          </a:p>
          <a:p>
            <a:pPr marL="192405" indent="-180340">
              <a:lnSpc>
                <a:spcPts val="1435"/>
              </a:lnSpc>
              <a:buChar char="•"/>
              <a:tabLst>
                <a:tab pos="193040" algn="l"/>
              </a:tabLst>
            </a:pPr>
            <a:r>
              <a:rPr dirty="0" sz="1250">
                <a:latin typeface="Times New Roman"/>
                <a:cs typeface="Times New Roman"/>
              </a:rPr>
              <a:t>To</a:t>
            </a:r>
            <a:r>
              <a:rPr dirty="0" sz="1250" spc="5">
                <a:latin typeface="Times New Roman"/>
                <a:cs typeface="Times New Roman"/>
              </a:rPr>
              <a:t> </a:t>
            </a:r>
            <a:r>
              <a:rPr dirty="0" sz="1250">
                <a:latin typeface="Times New Roman"/>
                <a:cs typeface="Times New Roman"/>
              </a:rPr>
              <a:t>join</a:t>
            </a:r>
            <a:r>
              <a:rPr dirty="0" sz="1250" spc="5">
                <a:latin typeface="Times New Roman"/>
                <a:cs typeface="Times New Roman"/>
              </a:rPr>
              <a:t> </a:t>
            </a:r>
            <a:r>
              <a:rPr dirty="0" sz="1250" spc="5" i="1">
                <a:latin typeface="Courier New"/>
                <a:cs typeface="Courier New"/>
              </a:rPr>
              <a:t>n</a:t>
            </a:r>
            <a:r>
              <a:rPr dirty="0" sz="1250" spc="-430" i="1">
                <a:latin typeface="Courier New"/>
                <a:cs typeface="Courier New"/>
              </a:rPr>
              <a:t> </a:t>
            </a:r>
            <a:r>
              <a:rPr dirty="0" sz="1250">
                <a:latin typeface="Times New Roman"/>
                <a:cs typeface="Times New Roman"/>
              </a:rPr>
              <a:t>tables</a:t>
            </a:r>
            <a:r>
              <a:rPr dirty="0" sz="1250" spc="5">
                <a:latin typeface="Times New Roman"/>
                <a:cs typeface="Times New Roman"/>
              </a:rPr>
              <a:t> </a:t>
            </a:r>
            <a:r>
              <a:rPr dirty="0" sz="1250">
                <a:latin typeface="Times New Roman"/>
                <a:cs typeface="Times New Roman"/>
              </a:rPr>
              <a:t>together,</a:t>
            </a:r>
            <a:r>
              <a:rPr dirty="0" sz="1250" spc="5">
                <a:latin typeface="Times New Roman"/>
                <a:cs typeface="Times New Roman"/>
              </a:rPr>
              <a:t> you</a:t>
            </a:r>
            <a:r>
              <a:rPr dirty="0" sz="1250" spc="-5">
                <a:latin typeface="Times New Roman"/>
                <a:cs typeface="Times New Roman"/>
              </a:rPr>
              <a:t> </a:t>
            </a:r>
            <a:r>
              <a:rPr dirty="0" sz="1250">
                <a:latin typeface="Times New Roman"/>
                <a:cs typeface="Times New Roman"/>
              </a:rPr>
              <a:t>need</a:t>
            </a:r>
            <a:r>
              <a:rPr dirty="0" sz="1250" spc="10">
                <a:latin typeface="Times New Roman"/>
                <a:cs typeface="Times New Roman"/>
              </a:rPr>
              <a:t> </a:t>
            </a:r>
            <a:r>
              <a:rPr dirty="0" sz="1250">
                <a:latin typeface="Times New Roman"/>
                <a:cs typeface="Times New Roman"/>
              </a:rPr>
              <a:t>a</a:t>
            </a:r>
            <a:r>
              <a:rPr dirty="0" sz="1250" spc="10">
                <a:latin typeface="Times New Roman"/>
                <a:cs typeface="Times New Roman"/>
              </a:rPr>
              <a:t> </a:t>
            </a:r>
            <a:r>
              <a:rPr dirty="0" sz="1250" spc="5">
                <a:latin typeface="Times New Roman"/>
                <a:cs typeface="Times New Roman"/>
              </a:rPr>
              <a:t>minimum</a:t>
            </a:r>
            <a:r>
              <a:rPr dirty="0" sz="1250" spc="10">
                <a:latin typeface="Times New Roman"/>
                <a:cs typeface="Times New Roman"/>
              </a:rPr>
              <a:t> </a:t>
            </a:r>
            <a:r>
              <a:rPr dirty="0" sz="1250">
                <a:latin typeface="Times New Roman"/>
                <a:cs typeface="Times New Roman"/>
              </a:rPr>
              <a:t>of</a:t>
            </a:r>
            <a:r>
              <a:rPr dirty="0" sz="1250" spc="5">
                <a:latin typeface="Times New Roman"/>
                <a:cs typeface="Times New Roman"/>
              </a:rPr>
              <a:t> </a:t>
            </a:r>
            <a:r>
              <a:rPr dirty="0" sz="1250" spc="5">
                <a:latin typeface="Courier New"/>
                <a:cs typeface="Courier New"/>
              </a:rPr>
              <a:t>n-1</a:t>
            </a:r>
            <a:r>
              <a:rPr dirty="0" sz="1250" spc="-430">
                <a:latin typeface="Courier New"/>
                <a:cs typeface="Courier New"/>
              </a:rPr>
              <a:t> </a:t>
            </a:r>
            <a:r>
              <a:rPr dirty="0" sz="1250">
                <a:latin typeface="Times New Roman"/>
                <a:cs typeface="Times New Roman"/>
              </a:rPr>
              <a:t>join</a:t>
            </a:r>
            <a:r>
              <a:rPr dirty="0" sz="1250" spc="5">
                <a:latin typeface="Times New Roman"/>
                <a:cs typeface="Times New Roman"/>
              </a:rPr>
              <a:t> </a:t>
            </a:r>
            <a:r>
              <a:rPr dirty="0" sz="1250" spc="-5">
                <a:latin typeface="Times New Roman"/>
                <a:cs typeface="Times New Roman"/>
              </a:rPr>
              <a:t>conditions.</a:t>
            </a:r>
            <a:r>
              <a:rPr dirty="0" sz="1250" spc="5">
                <a:latin typeface="Times New Roman"/>
                <a:cs typeface="Times New Roman"/>
              </a:rPr>
              <a:t> </a:t>
            </a:r>
            <a:r>
              <a:rPr dirty="0" sz="1250">
                <a:latin typeface="Times New Roman"/>
                <a:cs typeface="Times New Roman"/>
              </a:rPr>
              <a:t>For</a:t>
            </a:r>
            <a:r>
              <a:rPr dirty="0" sz="1250" spc="5">
                <a:latin typeface="Times New Roman"/>
                <a:cs typeface="Times New Roman"/>
              </a:rPr>
              <a:t> </a:t>
            </a:r>
            <a:r>
              <a:rPr dirty="0" sz="1250">
                <a:latin typeface="Times New Roman"/>
                <a:cs typeface="Times New Roman"/>
              </a:rPr>
              <a:t>example,</a:t>
            </a:r>
            <a:r>
              <a:rPr dirty="0" sz="1250" spc="10">
                <a:latin typeface="Times New Roman"/>
                <a:cs typeface="Times New Roman"/>
              </a:rPr>
              <a:t> </a:t>
            </a:r>
            <a:r>
              <a:rPr dirty="0" sz="1250">
                <a:latin typeface="Times New Roman"/>
                <a:cs typeface="Times New Roman"/>
              </a:rPr>
              <a:t>to</a:t>
            </a:r>
            <a:r>
              <a:rPr dirty="0" sz="1250" spc="10">
                <a:latin typeface="Times New Roman"/>
                <a:cs typeface="Times New Roman"/>
              </a:rPr>
              <a:t> </a:t>
            </a:r>
            <a:r>
              <a:rPr dirty="0" sz="1250">
                <a:latin typeface="Times New Roman"/>
                <a:cs typeface="Times New Roman"/>
              </a:rPr>
              <a:t>join</a:t>
            </a:r>
            <a:r>
              <a:rPr dirty="0" sz="1250" spc="10">
                <a:latin typeface="Times New Roman"/>
                <a:cs typeface="Times New Roman"/>
              </a:rPr>
              <a:t> </a:t>
            </a:r>
            <a:r>
              <a:rPr dirty="0" sz="1250">
                <a:latin typeface="Times New Roman"/>
                <a:cs typeface="Times New Roman"/>
              </a:rPr>
              <a:t>four</a:t>
            </a:r>
            <a:endParaRPr sz="1250">
              <a:latin typeface="Times New Roman"/>
              <a:cs typeface="Times New Roman"/>
            </a:endParaRPr>
          </a:p>
          <a:p>
            <a:pPr marL="192405" marR="97155">
              <a:lnSpc>
                <a:spcPct val="100000"/>
              </a:lnSpc>
              <a:spcBef>
                <a:spcPts val="85"/>
              </a:spcBef>
            </a:pPr>
            <a:r>
              <a:rPr dirty="0" sz="1250">
                <a:latin typeface="Times New Roman"/>
                <a:cs typeface="Times New Roman"/>
              </a:rPr>
              <a:t>tables, a </a:t>
            </a:r>
            <a:r>
              <a:rPr dirty="0" sz="1250" spc="5">
                <a:latin typeface="Times New Roman"/>
                <a:cs typeface="Times New Roman"/>
              </a:rPr>
              <a:t>minimum </a:t>
            </a:r>
            <a:r>
              <a:rPr dirty="0" sz="1250">
                <a:latin typeface="Times New Roman"/>
                <a:cs typeface="Times New Roman"/>
              </a:rPr>
              <a:t>of three joins is required. This rule </a:t>
            </a:r>
            <a:r>
              <a:rPr dirty="0" sz="1250" spc="5">
                <a:latin typeface="Times New Roman"/>
                <a:cs typeface="Times New Roman"/>
              </a:rPr>
              <a:t>may </a:t>
            </a:r>
            <a:r>
              <a:rPr dirty="0" sz="1250">
                <a:latin typeface="Times New Roman"/>
                <a:cs typeface="Times New Roman"/>
              </a:rPr>
              <a:t>not apply if your table has a  </a:t>
            </a:r>
            <a:r>
              <a:rPr dirty="0" sz="1250" spc="5">
                <a:latin typeface="Times New Roman"/>
                <a:cs typeface="Times New Roman"/>
              </a:rPr>
              <a:t>concatenated </a:t>
            </a:r>
            <a:r>
              <a:rPr dirty="0" sz="1250">
                <a:latin typeface="Times New Roman"/>
                <a:cs typeface="Times New Roman"/>
              </a:rPr>
              <a:t>primary key, in which case </a:t>
            </a:r>
            <a:r>
              <a:rPr dirty="0" sz="1250" spc="5">
                <a:latin typeface="Times New Roman"/>
                <a:cs typeface="Times New Roman"/>
              </a:rPr>
              <a:t>more </a:t>
            </a:r>
            <a:r>
              <a:rPr dirty="0" sz="1250">
                <a:latin typeface="Times New Roman"/>
                <a:cs typeface="Times New Roman"/>
              </a:rPr>
              <a:t>than one </a:t>
            </a:r>
            <a:r>
              <a:rPr dirty="0" sz="1250" spc="5">
                <a:latin typeface="Times New Roman"/>
                <a:cs typeface="Times New Roman"/>
              </a:rPr>
              <a:t>column </a:t>
            </a:r>
            <a:r>
              <a:rPr dirty="0" sz="1250">
                <a:latin typeface="Times New Roman"/>
                <a:cs typeface="Times New Roman"/>
              </a:rPr>
              <a:t>is </a:t>
            </a:r>
            <a:r>
              <a:rPr dirty="0" sz="1250" spc="-5">
                <a:latin typeface="Times New Roman"/>
                <a:cs typeface="Times New Roman"/>
              </a:rPr>
              <a:t>required </a:t>
            </a:r>
            <a:r>
              <a:rPr dirty="0" sz="1250">
                <a:latin typeface="Times New Roman"/>
                <a:cs typeface="Times New Roman"/>
              </a:rPr>
              <a:t>to uniquely </a:t>
            </a:r>
            <a:r>
              <a:rPr dirty="0" sz="1250" spc="5">
                <a:latin typeface="Times New Roman"/>
                <a:cs typeface="Times New Roman"/>
              </a:rPr>
              <a:t>identify  </a:t>
            </a:r>
            <a:r>
              <a:rPr dirty="0" sz="1250">
                <a:latin typeface="Times New Roman"/>
                <a:cs typeface="Times New Roman"/>
              </a:rPr>
              <a:t>each row.</a:t>
            </a:r>
            <a:endParaRPr sz="1250">
              <a:latin typeface="Times New Roman"/>
              <a:cs typeface="Times New Roman"/>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3340100" y="807973"/>
            <a:ext cx="1088390" cy="309245"/>
          </a:xfrm>
          <a:prstGeom prst="rect">
            <a:avLst/>
          </a:prstGeom>
        </p:spPr>
        <p:txBody>
          <a:bodyPr wrap="square" lIns="0" tIns="13970" rIns="0" bIns="0" rtlCol="0" vert="horz">
            <a:spAutoFit/>
          </a:bodyPr>
          <a:lstStyle/>
          <a:p>
            <a:pPr marL="12700">
              <a:lnSpc>
                <a:spcPct val="100000"/>
              </a:lnSpc>
              <a:spcBef>
                <a:spcPts val="110"/>
              </a:spcBef>
            </a:pPr>
            <a:r>
              <a:rPr dirty="0" sz="1850" b="1">
                <a:latin typeface="Arial"/>
                <a:cs typeface="Arial"/>
              </a:rPr>
              <a:t>Equijoins</a:t>
            </a:r>
            <a:endParaRPr sz="1850">
              <a:latin typeface="Arial"/>
              <a:cs typeface="Arial"/>
            </a:endParaRPr>
          </a:p>
        </p:txBody>
      </p:sp>
      <p:sp>
        <p:nvSpPr>
          <p:cNvPr id="6" name="object 6"/>
          <p:cNvSpPr txBox="1"/>
          <p:nvPr/>
        </p:nvSpPr>
        <p:spPr>
          <a:xfrm>
            <a:off x="1378711" y="1595120"/>
            <a:ext cx="1006475" cy="243204"/>
          </a:xfrm>
          <a:prstGeom prst="rect">
            <a:avLst/>
          </a:prstGeom>
        </p:spPr>
        <p:txBody>
          <a:bodyPr wrap="square" lIns="0" tIns="15875" rIns="0" bIns="0" rtlCol="0" vert="horz">
            <a:spAutoFit/>
          </a:bodyPr>
          <a:lstStyle/>
          <a:p>
            <a:pPr marL="12700">
              <a:lnSpc>
                <a:spcPct val="100000"/>
              </a:lnSpc>
              <a:spcBef>
                <a:spcPts val="125"/>
              </a:spcBef>
            </a:pPr>
            <a:r>
              <a:rPr dirty="0" sz="1400" spc="15" b="1">
                <a:latin typeface="Courier New"/>
                <a:cs typeface="Courier New"/>
              </a:rPr>
              <a:t>EMPLOYEES</a:t>
            </a:r>
            <a:endParaRPr sz="1400">
              <a:latin typeface="Courier New"/>
              <a:cs typeface="Courier New"/>
            </a:endParaRPr>
          </a:p>
        </p:txBody>
      </p:sp>
      <p:sp>
        <p:nvSpPr>
          <p:cNvPr id="7" name="object 7"/>
          <p:cNvSpPr txBox="1"/>
          <p:nvPr/>
        </p:nvSpPr>
        <p:spPr>
          <a:xfrm>
            <a:off x="4488441" y="1608832"/>
            <a:ext cx="1224280" cy="243204"/>
          </a:xfrm>
          <a:prstGeom prst="rect">
            <a:avLst/>
          </a:prstGeom>
        </p:spPr>
        <p:txBody>
          <a:bodyPr wrap="square" lIns="0" tIns="15875" rIns="0" bIns="0" rtlCol="0" vert="horz">
            <a:spAutoFit/>
          </a:bodyPr>
          <a:lstStyle/>
          <a:p>
            <a:pPr marL="12700">
              <a:lnSpc>
                <a:spcPct val="100000"/>
              </a:lnSpc>
              <a:spcBef>
                <a:spcPts val="125"/>
              </a:spcBef>
            </a:pPr>
            <a:r>
              <a:rPr dirty="0" sz="1400" spc="15" b="1">
                <a:latin typeface="Courier New"/>
                <a:cs typeface="Courier New"/>
              </a:rPr>
              <a:t>DEPARTMENTS</a:t>
            </a:r>
            <a:endParaRPr sz="1400">
              <a:latin typeface="Courier New"/>
              <a:cs typeface="Courier New"/>
            </a:endParaRPr>
          </a:p>
        </p:txBody>
      </p:sp>
      <p:graphicFrame>
        <p:nvGraphicFramePr>
          <p:cNvPr id="8" name="object 8"/>
          <p:cNvGraphicFramePr>
            <a:graphicFrameLocks noGrp="1"/>
          </p:cNvGraphicFramePr>
          <p:nvPr/>
        </p:nvGraphicFramePr>
        <p:xfrm>
          <a:off x="4499991" y="1869567"/>
          <a:ext cx="1958975" cy="2636520"/>
        </p:xfrm>
        <a:graphic>
          <a:graphicData uri="http://schemas.openxmlformats.org/drawingml/2006/table">
            <a:tbl>
              <a:tblPr firstRow="1" bandRow="1">
                <a:tableStyleId>{2D5ABB26-0587-4C30-8999-92F81FD0307C}</a:tableStyleId>
              </a:tblPr>
              <a:tblGrid>
                <a:gridCol w="275590"/>
                <a:gridCol w="796925"/>
                <a:gridCol w="875665"/>
              </a:tblGrid>
              <a:tr h="2615946">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28575">
                      <a:solidFill>
                        <a:srgbClr val="FF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28575">
                      <a:solidFill>
                        <a:srgbClr val="FF0000"/>
                      </a:solidFill>
                      <a:prstDash val="solid"/>
                    </a:lnR>
                    <a:lnT w="28575">
                      <a:solidFill>
                        <a:srgbClr val="FF0000"/>
                      </a:solidFill>
                      <a:prstDash val="solid"/>
                    </a:lnT>
                    <a:lnB w="28575">
                      <a:solidFill>
                        <a:srgbClr val="FF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pSp>
        <p:nvGrpSpPr>
          <p:cNvPr id="9" name="object 9"/>
          <p:cNvGrpSpPr/>
          <p:nvPr/>
        </p:nvGrpSpPr>
        <p:grpSpPr>
          <a:xfrm>
            <a:off x="1383411" y="1862708"/>
            <a:ext cx="5065395" cy="2931795"/>
            <a:chOff x="1383411" y="1862708"/>
            <a:chExt cx="5065395" cy="2931795"/>
          </a:xfrm>
        </p:grpSpPr>
        <p:sp>
          <p:nvSpPr>
            <p:cNvPr id="10" name="object 10"/>
            <p:cNvSpPr/>
            <p:nvPr/>
          </p:nvSpPr>
          <p:spPr>
            <a:xfrm>
              <a:off x="1390650" y="1872233"/>
              <a:ext cx="1699260" cy="2739389"/>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386840" y="1868423"/>
              <a:ext cx="1706245" cy="2746375"/>
            </a:xfrm>
            <a:custGeom>
              <a:avLst/>
              <a:gdLst/>
              <a:ahLst/>
              <a:cxnLst/>
              <a:rect l="l" t="t" r="r" b="b"/>
              <a:pathLst>
                <a:path w="1706245" h="2746375">
                  <a:moveTo>
                    <a:pt x="1706118" y="0"/>
                  </a:moveTo>
                  <a:lnTo>
                    <a:pt x="0" y="0"/>
                  </a:lnTo>
                  <a:lnTo>
                    <a:pt x="0" y="2746248"/>
                  </a:lnTo>
                  <a:lnTo>
                    <a:pt x="1706118" y="2746248"/>
                  </a:lnTo>
                  <a:lnTo>
                    <a:pt x="1706118" y="0"/>
                  </a:lnTo>
                  <a:close/>
                </a:path>
              </a:pathLst>
            </a:custGeom>
            <a:ln w="6857">
              <a:solidFill>
                <a:srgbClr val="000000"/>
              </a:solidFill>
            </a:ln>
          </p:spPr>
          <p:txBody>
            <a:bodyPr wrap="square" lIns="0" tIns="0" rIns="0" bIns="0" rtlCol="0"/>
            <a:lstStyle/>
            <a:p/>
          </p:txBody>
        </p:sp>
        <p:sp>
          <p:nvSpPr>
            <p:cNvPr id="12" name="object 12"/>
            <p:cNvSpPr/>
            <p:nvPr/>
          </p:nvSpPr>
          <p:spPr>
            <a:xfrm>
              <a:off x="2337054" y="1872995"/>
              <a:ext cx="763905" cy="2725420"/>
            </a:xfrm>
            <a:custGeom>
              <a:avLst/>
              <a:gdLst/>
              <a:ahLst/>
              <a:cxnLst/>
              <a:rect l="l" t="t" r="r" b="b"/>
              <a:pathLst>
                <a:path w="763905" h="2725420">
                  <a:moveTo>
                    <a:pt x="763524" y="0"/>
                  </a:moveTo>
                  <a:lnTo>
                    <a:pt x="0" y="0"/>
                  </a:lnTo>
                  <a:lnTo>
                    <a:pt x="0" y="2724912"/>
                  </a:lnTo>
                  <a:lnTo>
                    <a:pt x="763524" y="2724912"/>
                  </a:lnTo>
                  <a:lnTo>
                    <a:pt x="763524" y="0"/>
                  </a:lnTo>
                  <a:close/>
                </a:path>
              </a:pathLst>
            </a:custGeom>
            <a:ln w="20574">
              <a:solidFill>
                <a:srgbClr val="FF0000"/>
              </a:solidFill>
            </a:ln>
          </p:spPr>
          <p:txBody>
            <a:bodyPr wrap="square" lIns="0" tIns="0" rIns="0" bIns="0" rtlCol="0"/>
            <a:lstStyle/>
            <a:p/>
          </p:txBody>
        </p:sp>
        <p:sp>
          <p:nvSpPr>
            <p:cNvPr id="13" name="object 13"/>
            <p:cNvSpPr/>
            <p:nvPr/>
          </p:nvSpPr>
          <p:spPr>
            <a:xfrm>
              <a:off x="2719577" y="4671060"/>
              <a:ext cx="0" cy="123825"/>
            </a:xfrm>
            <a:custGeom>
              <a:avLst/>
              <a:gdLst/>
              <a:ahLst/>
              <a:cxnLst/>
              <a:rect l="l" t="t" r="r" b="b"/>
              <a:pathLst>
                <a:path w="0" h="123825">
                  <a:moveTo>
                    <a:pt x="0" y="123443"/>
                  </a:moveTo>
                  <a:lnTo>
                    <a:pt x="0" y="0"/>
                  </a:lnTo>
                </a:path>
              </a:pathLst>
            </a:custGeom>
            <a:ln w="20574">
              <a:solidFill>
                <a:srgbClr val="000000"/>
              </a:solidFill>
            </a:ln>
          </p:spPr>
          <p:txBody>
            <a:bodyPr wrap="square" lIns="0" tIns="0" rIns="0" bIns="0" rtlCol="0"/>
            <a:lstStyle/>
            <a:p/>
          </p:txBody>
        </p:sp>
        <p:sp>
          <p:nvSpPr>
            <p:cNvPr id="14" name="object 14"/>
            <p:cNvSpPr/>
            <p:nvPr/>
          </p:nvSpPr>
          <p:spPr>
            <a:xfrm>
              <a:off x="2686812" y="4607051"/>
              <a:ext cx="66675" cy="66675"/>
            </a:xfrm>
            <a:custGeom>
              <a:avLst/>
              <a:gdLst/>
              <a:ahLst/>
              <a:cxnLst/>
              <a:rect l="l" t="t" r="r" b="b"/>
              <a:pathLst>
                <a:path w="66675" h="66675">
                  <a:moveTo>
                    <a:pt x="33527" y="0"/>
                  </a:moveTo>
                  <a:lnTo>
                    <a:pt x="0" y="66294"/>
                  </a:lnTo>
                  <a:lnTo>
                    <a:pt x="66293" y="66294"/>
                  </a:lnTo>
                  <a:lnTo>
                    <a:pt x="33527" y="0"/>
                  </a:lnTo>
                  <a:close/>
                </a:path>
              </a:pathLst>
            </a:custGeom>
            <a:solidFill>
              <a:srgbClr val="000000"/>
            </a:solidFill>
          </p:spPr>
          <p:txBody>
            <a:bodyPr wrap="square" lIns="0" tIns="0" rIns="0" bIns="0" rtlCol="0"/>
            <a:lstStyle/>
            <a:p/>
          </p:txBody>
        </p:sp>
        <p:sp>
          <p:nvSpPr>
            <p:cNvPr id="15" name="object 15"/>
            <p:cNvSpPr/>
            <p:nvPr/>
          </p:nvSpPr>
          <p:spPr>
            <a:xfrm>
              <a:off x="5177027" y="4562855"/>
              <a:ext cx="0" cy="231775"/>
            </a:xfrm>
            <a:custGeom>
              <a:avLst/>
              <a:gdLst/>
              <a:ahLst/>
              <a:cxnLst/>
              <a:rect l="l" t="t" r="r" b="b"/>
              <a:pathLst>
                <a:path w="0" h="231775">
                  <a:moveTo>
                    <a:pt x="0" y="231648"/>
                  </a:moveTo>
                  <a:lnTo>
                    <a:pt x="0" y="0"/>
                  </a:lnTo>
                </a:path>
              </a:pathLst>
            </a:custGeom>
            <a:ln w="20574">
              <a:solidFill>
                <a:srgbClr val="000000"/>
              </a:solidFill>
            </a:ln>
          </p:spPr>
          <p:txBody>
            <a:bodyPr wrap="square" lIns="0" tIns="0" rIns="0" bIns="0" rtlCol="0"/>
            <a:lstStyle/>
            <a:p/>
          </p:txBody>
        </p:sp>
        <p:sp>
          <p:nvSpPr>
            <p:cNvPr id="16" name="object 16"/>
            <p:cNvSpPr/>
            <p:nvPr/>
          </p:nvSpPr>
          <p:spPr>
            <a:xfrm>
              <a:off x="4507230" y="1883663"/>
              <a:ext cx="1941576" cy="2609088"/>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5144262" y="4498848"/>
              <a:ext cx="66675" cy="66675"/>
            </a:xfrm>
            <a:custGeom>
              <a:avLst/>
              <a:gdLst/>
              <a:ahLst/>
              <a:cxnLst/>
              <a:rect l="l" t="t" r="r" b="b"/>
              <a:pathLst>
                <a:path w="66675" h="66675">
                  <a:moveTo>
                    <a:pt x="32765" y="0"/>
                  </a:moveTo>
                  <a:lnTo>
                    <a:pt x="0" y="66293"/>
                  </a:lnTo>
                  <a:lnTo>
                    <a:pt x="66293" y="66293"/>
                  </a:lnTo>
                  <a:lnTo>
                    <a:pt x="32765" y="0"/>
                  </a:lnTo>
                  <a:close/>
                </a:path>
              </a:pathLst>
            </a:custGeom>
            <a:solidFill>
              <a:srgbClr val="000000"/>
            </a:solidFill>
          </p:spPr>
          <p:txBody>
            <a:bodyPr wrap="square" lIns="0" tIns="0" rIns="0" bIns="0" rtlCol="0"/>
            <a:lstStyle/>
            <a:p/>
          </p:txBody>
        </p:sp>
      </p:grpSp>
      <p:sp>
        <p:nvSpPr>
          <p:cNvPr id="18" name="object 18"/>
          <p:cNvSpPr txBox="1"/>
          <p:nvPr/>
        </p:nvSpPr>
        <p:spPr>
          <a:xfrm>
            <a:off x="554990" y="4765040"/>
            <a:ext cx="6633209" cy="2348865"/>
          </a:xfrm>
          <a:prstGeom prst="rect">
            <a:avLst/>
          </a:prstGeom>
        </p:spPr>
        <p:txBody>
          <a:bodyPr wrap="square" lIns="0" tIns="11430" rIns="0" bIns="0" rtlCol="0" vert="horz">
            <a:spAutoFit/>
          </a:bodyPr>
          <a:lstStyle/>
          <a:p>
            <a:pPr algn="ctr" marL="204470">
              <a:lnSpc>
                <a:spcPct val="100000"/>
              </a:lnSpc>
              <a:spcBef>
                <a:spcPts val="90"/>
              </a:spcBef>
              <a:tabLst>
                <a:tab pos="2706370" algn="l"/>
              </a:tabLst>
            </a:pPr>
            <a:r>
              <a:rPr dirty="0" sz="1300" spc="-10" b="1">
                <a:latin typeface="Arial"/>
                <a:cs typeface="Arial"/>
              </a:rPr>
              <a:t>Foreign</a:t>
            </a:r>
            <a:r>
              <a:rPr dirty="0" sz="1300" spc="5" b="1">
                <a:latin typeface="Arial"/>
                <a:cs typeface="Arial"/>
              </a:rPr>
              <a:t> </a:t>
            </a:r>
            <a:r>
              <a:rPr dirty="0" sz="1300" spc="-10" b="1">
                <a:latin typeface="Arial"/>
                <a:cs typeface="Arial"/>
              </a:rPr>
              <a:t>key	Primary</a:t>
            </a:r>
            <a:r>
              <a:rPr dirty="0" sz="1300" spc="-25" b="1">
                <a:latin typeface="Arial"/>
                <a:cs typeface="Arial"/>
              </a:rPr>
              <a:t> </a:t>
            </a:r>
            <a:r>
              <a:rPr dirty="0" sz="1300" spc="-15" b="1">
                <a:latin typeface="Arial"/>
                <a:cs typeface="Arial"/>
              </a:rPr>
              <a:t>key</a:t>
            </a:r>
            <a:endParaRPr sz="1300">
              <a:latin typeface="Arial"/>
              <a:cs typeface="Arial"/>
            </a:endParaRPr>
          </a:p>
          <a:p>
            <a:pPr>
              <a:lnSpc>
                <a:spcPct val="100000"/>
              </a:lnSpc>
              <a:spcBef>
                <a:spcPts val="40"/>
              </a:spcBef>
            </a:pPr>
            <a:endParaRPr sz="1950">
              <a:latin typeface="Arial"/>
              <a:cs typeface="Arial"/>
            </a:endParaRPr>
          </a:p>
          <a:p>
            <a:pPr algn="ctr" marL="23495">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spc="5" b="1">
                <a:latin typeface="Arial"/>
                <a:cs typeface="Arial"/>
              </a:rPr>
              <a:t>Equijoins</a:t>
            </a:r>
            <a:endParaRPr sz="1250">
              <a:latin typeface="Arial"/>
              <a:cs typeface="Arial"/>
            </a:endParaRPr>
          </a:p>
          <a:p>
            <a:pPr marL="132080" marR="5080">
              <a:lnSpc>
                <a:spcPct val="101699"/>
              </a:lnSpc>
              <a:spcBef>
                <a:spcPts val="259"/>
              </a:spcBef>
            </a:pPr>
            <a:r>
              <a:rPr dirty="0" sz="1250" spc="5">
                <a:latin typeface="Times New Roman"/>
                <a:cs typeface="Times New Roman"/>
              </a:rPr>
              <a:t>To determine </a:t>
            </a:r>
            <a:r>
              <a:rPr dirty="0" sz="1250">
                <a:latin typeface="Times New Roman"/>
                <a:cs typeface="Times New Roman"/>
              </a:rPr>
              <a:t>an </a:t>
            </a:r>
            <a:r>
              <a:rPr dirty="0" sz="1250" spc="5">
                <a:latin typeface="Times New Roman"/>
                <a:cs typeface="Times New Roman"/>
              </a:rPr>
              <a:t>employee’s department </a:t>
            </a:r>
            <a:r>
              <a:rPr dirty="0" sz="1250">
                <a:latin typeface="Times New Roman"/>
                <a:cs typeface="Times New Roman"/>
              </a:rPr>
              <a:t>name, </a:t>
            </a:r>
            <a:r>
              <a:rPr dirty="0" sz="1250" spc="5">
                <a:latin typeface="Times New Roman"/>
                <a:cs typeface="Times New Roman"/>
              </a:rPr>
              <a:t>you </a:t>
            </a:r>
            <a:r>
              <a:rPr dirty="0" sz="1250">
                <a:latin typeface="Times New Roman"/>
                <a:cs typeface="Times New Roman"/>
              </a:rPr>
              <a:t>compare the value in </a:t>
            </a:r>
            <a:r>
              <a:rPr dirty="0" sz="1250" spc="5">
                <a:latin typeface="Times New Roman"/>
                <a:cs typeface="Times New Roman"/>
              </a:rPr>
              <a:t>the </a:t>
            </a:r>
            <a:r>
              <a:rPr dirty="0" sz="1250" spc="5">
                <a:latin typeface="Courier New"/>
                <a:cs typeface="Courier New"/>
              </a:rPr>
              <a:t>DEPARTMENT_ID  </a:t>
            </a:r>
            <a:r>
              <a:rPr dirty="0" sz="1250" spc="5">
                <a:latin typeface="Times New Roman"/>
                <a:cs typeface="Times New Roman"/>
              </a:rPr>
              <a:t>column </a:t>
            </a:r>
            <a:r>
              <a:rPr dirty="0" sz="1250">
                <a:latin typeface="Times New Roman"/>
                <a:cs typeface="Times New Roman"/>
              </a:rPr>
              <a:t>in the </a:t>
            </a:r>
            <a:r>
              <a:rPr dirty="0" sz="1250" spc="5">
                <a:latin typeface="Courier New"/>
                <a:cs typeface="Courier New"/>
              </a:rPr>
              <a:t>EMPLOYEES </a:t>
            </a:r>
            <a:r>
              <a:rPr dirty="0" sz="1250">
                <a:latin typeface="Times New Roman"/>
                <a:cs typeface="Times New Roman"/>
              </a:rPr>
              <a:t>table with the </a:t>
            </a:r>
            <a:r>
              <a:rPr dirty="0" sz="1250" spc="5">
                <a:latin typeface="Courier New"/>
                <a:cs typeface="Courier New"/>
              </a:rPr>
              <a:t>DEPARTMENT_ID </a:t>
            </a:r>
            <a:r>
              <a:rPr dirty="0" sz="1250">
                <a:latin typeface="Times New Roman"/>
                <a:cs typeface="Times New Roman"/>
              </a:rPr>
              <a:t>values in the </a:t>
            </a:r>
            <a:r>
              <a:rPr dirty="0" sz="1250" spc="5">
                <a:latin typeface="Courier New"/>
                <a:cs typeface="Courier New"/>
              </a:rPr>
              <a:t>DEPARTMENTS </a:t>
            </a:r>
            <a:r>
              <a:rPr dirty="0" sz="1250">
                <a:latin typeface="Times New Roman"/>
                <a:cs typeface="Times New Roman"/>
              </a:rPr>
              <a:t>table.  </a:t>
            </a:r>
            <a:r>
              <a:rPr dirty="0" sz="1250" spc="5">
                <a:latin typeface="Times New Roman"/>
                <a:cs typeface="Times New Roman"/>
              </a:rPr>
              <a:t>The</a:t>
            </a:r>
            <a:r>
              <a:rPr dirty="0" sz="1250" spc="10">
                <a:latin typeface="Times New Roman"/>
                <a:cs typeface="Times New Roman"/>
              </a:rPr>
              <a:t> </a:t>
            </a:r>
            <a:r>
              <a:rPr dirty="0" sz="1250">
                <a:latin typeface="Times New Roman"/>
                <a:cs typeface="Times New Roman"/>
              </a:rPr>
              <a:t>relationship</a:t>
            </a:r>
            <a:r>
              <a:rPr dirty="0" sz="1250" spc="10">
                <a:latin typeface="Times New Roman"/>
                <a:cs typeface="Times New Roman"/>
              </a:rPr>
              <a:t> </a:t>
            </a:r>
            <a:r>
              <a:rPr dirty="0" sz="1250">
                <a:latin typeface="Times New Roman"/>
                <a:cs typeface="Times New Roman"/>
              </a:rPr>
              <a:t>between</a:t>
            </a:r>
            <a:r>
              <a:rPr dirty="0" sz="1250" spc="15">
                <a:latin typeface="Times New Roman"/>
                <a:cs typeface="Times New Roman"/>
              </a:rPr>
              <a:t> </a:t>
            </a:r>
            <a:r>
              <a:rPr dirty="0" sz="1250">
                <a:latin typeface="Times New Roman"/>
                <a:cs typeface="Times New Roman"/>
              </a:rPr>
              <a:t>the</a:t>
            </a:r>
            <a:r>
              <a:rPr dirty="0" sz="1250" spc="10">
                <a:latin typeface="Times New Roman"/>
                <a:cs typeface="Times New Roman"/>
              </a:rPr>
              <a:t> </a:t>
            </a:r>
            <a:r>
              <a:rPr dirty="0" sz="1250" spc="5">
                <a:latin typeface="Courier New"/>
                <a:cs typeface="Courier New"/>
              </a:rPr>
              <a:t>EMPLOYEES</a:t>
            </a:r>
            <a:r>
              <a:rPr dirty="0" sz="1250" spc="-425">
                <a:latin typeface="Courier New"/>
                <a:cs typeface="Courier New"/>
              </a:rPr>
              <a:t> </a:t>
            </a:r>
            <a:r>
              <a:rPr dirty="0" sz="1250">
                <a:latin typeface="Times New Roman"/>
                <a:cs typeface="Times New Roman"/>
              </a:rPr>
              <a:t>and</a:t>
            </a:r>
            <a:r>
              <a:rPr dirty="0" sz="1250" spc="15">
                <a:latin typeface="Times New Roman"/>
                <a:cs typeface="Times New Roman"/>
              </a:rPr>
              <a:t> </a:t>
            </a:r>
            <a:r>
              <a:rPr dirty="0" sz="1250" spc="5">
                <a:latin typeface="Courier New"/>
                <a:cs typeface="Courier New"/>
              </a:rPr>
              <a:t>DEPARTMENTS</a:t>
            </a:r>
            <a:r>
              <a:rPr dirty="0" sz="1250" spc="-415">
                <a:latin typeface="Courier New"/>
                <a:cs typeface="Courier New"/>
              </a:rPr>
              <a:t> </a:t>
            </a:r>
            <a:r>
              <a:rPr dirty="0" sz="1250">
                <a:latin typeface="Times New Roman"/>
                <a:cs typeface="Times New Roman"/>
              </a:rPr>
              <a:t>tables</a:t>
            </a:r>
            <a:r>
              <a:rPr dirty="0" sz="1250" spc="5">
                <a:latin typeface="Times New Roman"/>
                <a:cs typeface="Times New Roman"/>
              </a:rPr>
              <a:t> </a:t>
            </a:r>
            <a:r>
              <a:rPr dirty="0" sz="1250">
                <a:latin typeface="Times New Roman"/>
                <a:cs typeface="Times New Roman"/>
              </a:rPr>
              <a:t>is</a:t>
            </a:r>
            <a:r>
              <a:rPr dirty="0" sz="1250" spc="15">
                <a:latin typeface="Times New Roman"/>
                <a:cs typeface="Times New Roman"/>
              </a:rPr>
              <a:t> </a:t>
            </a:r>
            <a:r>
              <a:rPr dirty="0" sz="1250">
                <a:latin typeface="Times New Roman"/>
                <a:cs typeface="Times New Roman"/>
              </a:rPr>
              <a:t>an </a:t>
            </a:r>
            <a:r>
              <a:rPr dirty="0" sz="1250" i="1">
                <a:latin typeface="Times New Roman"/>
                <a:cs typeface="Times New Roman"/>
              </a:rPr>
              <a:t>equijoin</a:t>
            </a:r>
            <a:r>
              <a:rPr dirty="0" sz="1250">
                <a:latin typeface="Times New Roman"/>
                <a:cs typeface="Times New Roman"/>
              </a:rPr>
              <a:t>—that</a:t>
            </a:r>
            <a:r>
              <a:rPr dirty="0" sz="1250" spc="20">
                <a:latin typeface="Times New Roman"/>
                <a:cs typeface="Times New Roman"/>
              </a:rPr>
              <a:t> </a:t>
            </a:r>
            <a:r>
              <a:rPr dirty="0" sz="1250">
                <a:latin typeface="Times New Roman"/>
                <a:cs typeface="Times New Roman"/>
              </a:rPr>
              <a:t>is, values  in the </a:t>
            </a:r>
            <a:r>
              <a:rPr dirty="0" sz="1250" spc="5">
                <a:latin typeface="Courier New"/>
                <a:cs typeface="Courier New"/>
              </a:rPr>
              <a:t>DEPARTMENT_ID </a:t>
            </a:r>
            <a:r>
              <a:rPr dirty="0" sz="1250" spc="5">
                <a:latin typeface="Times New Roman"/>
                <a:cs typeface="Times New Roman"/>
              </a:rPr>
              <a:t>column </a:t>
            </a:r>
            <a:r>
              <a:rPr dirty="0" sz="1250">
                <a:latin typeface="Times New Roman"/>
                <a:cs typeface="Times New Roman"/>
              </a:rPr>
              <a:t>in both tables must be equal. </a:t>
            </a:r>
            <a:r>
              <a:rPr dirty="0" sz="1250" spc="-5">
                <a:latin typeface="Times New Roman"/>
                <a:cs typeface="Times New Roman"/>
              </a:rPr>
              <a:t>Frequently, </a:t>
            </a:r>
            <a:r>
              <a:rPr dirty="0" sz="1250">
                <a:latin typeface="Times New Roman"/>
                <a:cs typeface="Times New Roman"/>
              </a:rPr>
              <a:t>this type of join involves  primary and foreign key</a:t>
            </a:r>
            <a:r>
              <a:rPr dirty="0" sz="1250" spc="20">
                <a:latin typeface="Times New Roman"/>
                <a:cs typeface="Times New Roman"/>
              </a:rPr>
              <a:t> </a:t>
            </a:r>
            <a:r>
              <a:rPr dirty="0" sz="1250">
                <a:latin typeface="Times New Roman"/>
                <a:cs typeface="Times New Roman"/>
              </a:rPr>
              <a:t>complements.</a:t>
            </a:r>
            <a:endParaRPr sz="1250">
              <a:latin typeface="Times New Roman"/>
              <a:cs typeface="Times New Roman"/>
            </a:endParaRPr>
          </a:p>
          <a:p>
            <a:pPr marL="132080">
              <a:lnSpc>
                <a:spcPct val="100000"/>
              </a:lnSpc>
              <a:spcBef>
                <a:spcPts val="390"/>
              </a:spcBef>
            </a:pPr>
            <a:r>
              <a:rPr dirty="0" sz="1250" b="1">
                <a:latin typeface="Times New Roman"/>
                <a:cs typeface="Times New Roman"/>
              </a:rPr>
              <a:t>Note: </a:t>
            </a:r>
            <a:r>
              <a:rPr dirty="0" sz="1250">
                <a:latin typeface="Times New Roman"/>
                <a:cs typeface="Times New Roman"/>
              </a:rPr>
              <a:t>Equijoins are also called </a:t>
            </a:r>
            <a:r>
              <a:rPr dirty="0" sz="1250" i="1">
                <a:latin typeface="Times New Roman"/>
                <a:cs typeface="Times New Roman"/>
              </a:rPr>
              <a:t>simple joins </a:t>
            </a:r>
            <a:r>
              <a:rPr dirty="0" sz="1250">
                <a:latin typeface="Times New Roman"/>
                <a:cs typeface="Times New Roman"/>
              </a:rPr>
              <a:t>or </a:t>
            </a:r>
            <a:r>
              <a:rPr dirty="0" sz="1250" i="1">
                <a:latin typeface="Times New Roman"/>
                <a:cs typeface="Times New Roman"/>
              </a:rPr>
              <a:t>inner</a:t>
            </a:r>
            <a:r>
              <a:rPr dirty="0" sz="1250" spc="20" i="1">
                <a:latin typeface="Times New Roman"/>
                <a:cs typeface="Times New Roman"/>
              </a:rPr>
              <a:t> </a:t>
            </a:r>
            <a:r>
              <a:rPr dirty="0" sz="1250" spc="-5" i="1">
                <a:latin typeface="Times New Roman"/>
                <a:cs typeface="Times New Roman"/>
              </a:rPr>
              <a:t>joins</a:t>
            </a:r>
            <a:r>
              <a:rPr dirty="0" sz="1250" spc="-5">
                <a:latin typeface="Times New Roman"/>
                <a:cs typeface="Times New Roman"/>
              </a:rPr>
              <a:t>.</a:t>
            </a:r>
            <a:endParaRPr sz="1250">
              <a:latin typeface="Times New Roman"/>
              <a:cs typeface="Times New Roman"/>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5"/>
              <a:t>All </a:t>
            </a:r>
            <a:r>
              <a:rPr dirty="0" baseline="-31400" sz="1725" spc="-382" b="1">
                <a:latin typeface="Arial"/>
                <a:cs typeface="Arial"/>
              </a:rPr>
              <a:t>O</a:t>
            </a:r>
            <a:r>
              <a:rPr dirty="0" sz="800" spc="-254"/>
              <a:t>WD</a:t>
            </a:r>
            <a:r>
              <a:rPr dirty="0" baseline="-31400" sz="1725" spc="-382" b="1">
                <a:latin typeface="Arial"/>
                <a:cs typeface="Arial"/>
              </a:rPr>
              <a:t>ra</a:t>
            </a:r>
            <a:r>
              <a:rPr dirty="0" sz="800" spc="-254"/>
              <a:t>P</a:t>
            </a:r>
            <a:r>
              <a:rPr dirty="0" baseline="-31400" sz="1725" spc="-382" b="1">
                <a:latin typeface="Arial"/>
                <a:cs typeface="Arial"/>
              </a:rPr>
              <a:t>c</a:t>
            </a:r>
            <a:r>
              <a:rPr dirty="0" sz="800" spc="-254"/>
              <a:t>st</a:t>
            </a:r>
            <a:r>
              <a:rPr dirty="0" baseline="-31400" sz="1725" spc="-382" b="1">
                <a:latin typeface="Arial"/>
                <a:cs typeface="Arial"/>
              </a:rPr>
              <a:t>l</a:t>
            </a:r>
            <a:r>
              <a:rPr dirty="0" sz="800" spc="-254"/>
              <a:t>u</a:t>
            </a:r>
            <a:r>
              <a:rPr dirty="0" baseline="-31400" sz="1725" spc="-382" b="1">
                <a:latin typeface="Arial"/>
                <a:cs typeface="Arial"/>
              </a:rPr>
              <a:t>e</a:t>
            </a:r>
            <a:r>
              <a:rPr dirty="0" sz="800" spc="-254"/>
              <a:t>de</a:t>
            </a:r>
            <a:r>
              <a:rPr dirty="0" baseline="-31400" sz="1725" spc="-382" b="1">
                <a:latin typeface="Arial"/>
                <a:cs typeface="Arial"/>
              </a:rPr>
              <a:t>D</a:t>
            </a:r>
            <a:r>
              <a:rPr dirty="0" sz="800" spc="-254"/>
              <a:t>nt</a:t>
            </a:r>
            <a:r>
              <a:rPr dirty="0" baseline="-31400" sz="1725" spc="-382" b="1">
                <a:latin typeface="Arial"/>
                <a:cs typeface="Arial"/>
              </a:rPr>
              <a:t>a</a:t>
            </a:r>
            <a:r>
              <a:rPr dirty="0" sz="800" spc="-254"/>
              <a:t>s </a:t>
            </a:r>
            <a:r>
              <a:rPr dirty="0" baseline="-31400" sz="1725" spc="-352" b="1">
                <a:latin typeface="Arial"/>
                <a:cs typeface="Arial"/>
              </a:rPr>
              <a:t>t</a:t>
            </a:r>
            <a:r>
              <a:rPr dirty="0" sz="800" spc="-235"/>
              <a:t>m</a:t>
            </a:r>
            <a:r>
              <a:rPr dirty="0" baseline="-31400" sz="1725" spc="-352" b="1">
                <a:latin typeface="Arial"/>
                <a:cs typeface="Arial"/>
              </a:rPr>
              <a:t>a</a:t>
            </a:r>
            <a:r>
              <a:rPr dirty="0" sz="800" spc="-235"/>
              <a:t>u</a:t>
            </a:r>
            <a:r>
              <a:rPr dirty="0" baseline="-31400" sz="1725" spc="-352" b="1">
                <a:latin typeface="Arial"/>
                <a:cs typeface="Arial"/>
              </a:rPr>
              <a:t>b</a:t>
            </a:r>
            <a:r>
              <a:rPr dirty="0" sz="800" spc="-235"/>
              <a:t>st</a:t>
            </a:r>
            <a:r>
              <a:rPr dirty="0" baseline="-31400" sz="1725" spc="-352" b="1">
                <a:latin typeface="Arial"/>
                <a:cs typeface="Arial"/>
              </a:rPr>
              <a:t>a</a:t>
            </a:r>
            <a:r>
              <a:rPr dirty="0" sz="800" spc="-235"/>
              <a:t>re</a:t>
            </a:r>
            <a:r>
              <a:rPr dirty="0" baseline="-31400" sz="1725" spc="-352" b="1">
                <a:latin typeface="Arial"/>
                <a:cs typeface="Arial"/>
              </a:rPr>
              <a:t>s</a:t>
            </a:r>
            <a:r>
              <a:rPr dirty="0" sz="800" spc="-235"/>
              <a:t>c</a:t>
            </a:r>
            <a:r>
              <a:rPr dirty="0" baseline="-31400" sz="1725" spc="-352" b="1">
                <a:latin typeface="Arial"/>
                <a:cs typeface="Arial"/>
              </a:rPr>
              <a:t>e</a:t>
            </a:r>
            <a:r>
              <a:rPr dirty="0" sz="800" spc="-235"/>
              <a:t>eiv</a:t>
            </a:r>
            <a:r>
              <a:rPr dirty="0" baseline="-31400" sz="1725" spc="-352" b="1">
                <a:latin typeface="Arial"/>
                <a:cs typeface="Arial"/>
              </a:rPr>
              <a:t>1</a:t>
            </a:r>
            <a:r>
              <a:rPr dirty="0" sz="800" spc="-235"/>
              <a:t>e</a:t>
            </a:r>
            <a:r>
              <a:rPr dirty="0" baseline="-31400" sz="1725" spc="-352" b="1">
                <a:latin typeface="Arial"/>
                <a:cs typeface="Arial"/>
              </a:rPr>
              <a:t>0</a:t>
            </a:r>
            <a:r>
              <a:rPr dirty="0" sz="800" spc="-235"/>
              <a:t>a</a:t>
            </a:r>
            <a:r>
              <a:rPr dirty="0" baseline="-31400" sz="1725" spc="-352" b="1" i="1">
                <a:latin typeface="Arial"/>
                <a:cs typeface="Arial"/>
              </a:rPr>
              <a:t>g</a:t>
            </a:r>
            <a:r>
              <a:rPr dirty="0" sz="800" spc="-235"/>
              <a:t>n </a:t>
            </a:r>
            <a:r>
              <a:rPr dirty="0" sz="800" spc="-195"/>
              <a:t>e</a:t>
            </a:r>
            <a:r>
              <a:rPr dirty="0" baseline="-31400" sz="1725" spc="-292" b="1">
                <a:latin typeface="Arial"/>
                <a:cs typeface="Arial"/>
              </a:rPr>
              <a:t>:</a:t>
            </a:r>
            <a:r>
              <a:rPr dirty="0" sz="800" spc="-195"/>
              <a:t>K</a:t>
            </a:r>
            <a:r>
              <a:rPr dirty="0" baseline="-31400" sz="1725" spc="-292" b="1">
                <a:latin typeface="Arial"/>
                <a:cs typeface="Arial"/>
              </a:rPr>
              <a:t>S</a:t>
            </a:r>
            <a:r>
              <a:rPr dirty="0" sz="800" spc="-195"/>
              <a:t>it </a:t>
            </a:r>
            <a:r>
              <a:rPr dirty="0" baseline="-31400" sz="1725" spc="-352" b="1">
                <a:latin typeface="Arial"/>
                <a:cs typeface="Arial"/>
              </a:rPr>
              <a:t>Q</a:t>
            </a:r>
            <a:r>
              <a:rPr dirty="0" sz="800" spc="-235"/>
              <a:t>wa</a:t>
            </a:r>
            <a:r>
              <a:rPr dirty="0" baseline="-31400" sz="1725" spc="-352" b="1">
                <a:latin typeface="Arial"/>
                <a:cs typeface="Arial"/>
              </a:rPr>
              <a:t>L</a:t>
            </a:r>
            <a:r>
              <a:rPr dirty="0" sz="800" spc="-235"/>
              <a:t>ter</a:t>
            </a:r>
            <a:r>
              <a:rPr dirty="0" baseline="-31400" sz="1725" spc="-352" b="1">
                <a:latin typeface="Arial"/>
                <a:cs typeface="Arial"/>
              </a:rPr>
              <a:t>F</a:t>
            </a:r>
            <a:r>
              <a:rPr dirty="0" sz="800" spc="-235"/>
              <a:t>m</a:t>
            </a:r>
            <a:r>
              <a:rPr dirty="0" baseline="-31400" sz="1725" spc="-352" b="1">
                <a:latin typeface="Arial"/>
                <a:cs typeface="Arial"/>
              </a:rPr>
              <a:t>u</a:t>
            </a:r>
            <a:r>
              <a:rPr dirty="0" sz="800" spc="-235"/>
              <a:t>ar</a:t>
            </a:r>
            <a:r>
              <a:rPr dirty="0" baseline="-31400" sz="1725" spc="-352" b="1">
                <a:latin typeface="Arial"/>
                <a:cs typeface="Arial"/>
              </a:rPr>
              <a:t>n</a:t>
            </a:r>
            <a:r>
              <a:rPr dirty="0" sz="800" spc="-235"/>
              <a:t>ke</a:t>
            </a:r>
            <a:r>
              <a:rPr dirty="0" baseline="-31400" sz="1725" spc="-352" b="1">
                <a:latin typeface="Arial"/>
                <a:cs typeface="Arial"/>
              </a:rPr>
              <a:t>d</a:t>
            </a:r>
            <a:r>
              <a:rPr dirty="0" sz="800" spc="-235"/>
              <a:t>d</a:t>
            </a:r>
            <a:r>
              <a:rPr dirty="0" baseline="-31400" sz="1725" spc="-352" b="1">
                <a:latin typeface="Arial"/>
                <a:cs typeface="Arial"/>
              </a:rPr>
              <a:t>a</a:t>
            </a:r>
            <a:r>
              <a:rPr dirty="0" sz="800" spc="-235"/>
              <a:t>w</a:t>
            </a:r>
            <a:r>
              <a:rPr dirty="0" baseline="-31400" sz="1725" spc="-352" b="1">
                <a:latin typeface="Arial"/>
                <a:cs typeface="Arial"/>
              </a:rPr>
              <a:t>m</a:t>
            </a:r>
            <a:r>
              <a:rPr dirty="0" sz="800" spc="-235"/>
              <a:t>ith</a:t>
            </a:r>
            <a:r>
              <a:rPr dirty="0" baseline="-31400" sz="1725" spc="-352" b="1">
                <a:latin typeface="Arial"/>
                <a:cs typeface="Arial"/>
              </a:rPr>
              <a:t>e</a:t>
            </a:r>
            <a:r>
              <a:rPr dirty="0" sz="800" spc="-235"/>
              <a:t>th</a:t>
            </a:r>
            <a:r>
              <a:rPr dirty="0" baseline="-31400" sz="1725" spc="-352" b="1">
                <a:latin typeface="Arial"/>
                <a:cs typeface="Arial"/>
              </a:rPr>
              <a:t>n</a:t>
            </a:r>
            <a:r>
              <a:rPr dirty="0" sz="800" spc="-235"/>
              <a:t>ei</a:t>
            </a:r>
            <a:r>
              <a:rPr dirty="0" baseline="-31400" sz="1725" spc="-352" b="1">
                <a:latin typeface="Arial"/>
                <a:cs typeface="Arial"/>
              </a:rPr>
              <a:t>t</a:t>
            </a:r>
            <a:r>
              <a:rPr dirty="0" sz="800" spc="-235"/>
              <a:t>r</a:t>
            </a:r>
            <a:r>
              <a:rPr dirty="0" baseline="-31400" sz="1725" spc="-352" b="1">
                <a:latin typeface="Arial"/>
                <a:cs typeface="Arial"/>
              </a:rPr>
              <a:t>a</a:t>
            </a:r>
            <a:r>
              <a:rPr dirty="0" sz="800" spc="-235"/>
              <a:t>n</a:t>
            </a:r>
            <a:r>
              <a:rPr dirty="0" baseline="-31400" sz="1725" spc="-352" b="1">
                <a:latin typeface="Arial"/>
                <a:cs typeface="Arial"/>
              </a:rPr>
              <a:t>l</a:t>
            </a:r>
            <a:r>
              <a:rPr dirty="0" sz="800" spc="-235"/>
              <a:t>a</a:t>
            </a:r>
            <a:r>
              <a:rPr dirty="0" baseline="-31400" sz="1725" spc="-352" b="1">
                <a:latin typeface="Arial"/>
                <a:cs typeface="Arial"/>
              </a:rPr>
              <a:t>s</a:t>
            </a:r>
            <a:r>
              <a:rPr dirty="0" sz="800" spc="-235"/>
              <a:t>me</a:t>
            </a:r>
            <a:r>
              <a:rPr dirty="0" baseline="-31400" sz="1725" spc="-352" b="1">
                <a:latin typeface="Arial"/>
                <a:cs typeface="Arial"/>
              </a:rPr>
              <a:t>I </a:t>
            </a:r>
            <a:r>
              <a:rPr dirty="0" sz="800" spc="-210"/>
              <a:t>an</a:t>
            </a:r>
            <a:r>
              <a:rPr dirty="0" baseline="-31400" sz="1725" spc="-315" b="1">
                <a:latin typeface="Arial"/>
                <a:cs typeface="Arial"/>
              </a:rPr>
              <a:t>C</a:t>
            </a:r>
            <a:r>
              <a:rPr dirty="0" sz="800" spc="-210"/>
              <a:t>d </a:t>
            </a:r>
            <a:r>
              <a:rPr dirty="0" sz="800" spc="-65"/>
              <a:t>e</a:t>
            </a:r>
            <a:r>
              <a:rPr dirty="0" baseline="-31400" sz="1725" spc="-97" b="1">
                <a:latin typeface="Arial"/>
                <a:cs typeface="Arial"/>
              </a:rPr>
              <a:t>-</a:t>
            </a:r>
            <a:r>
              <a:rPr dirty="0" sz="800" spc="-65"/>
              <a:t>m</a:t>
            </a:r>
            <a:r>
              <a:rPr dirty="0" baseline="-31400" sz="1725" spc="-97" b="1">
                <a:latin typeface="Arial"/>
                <a:cs typeface="Arial"/>
              </a:rPr>
              <a:t>8</a:t>
            </a:r>
            <a:r>
              <a:rPr dirty="0" sz="800" spc="-65"/>
              <a:t>ail.</a:t>
            </a:r>
            <a:r>
              <a:rPr dirty="0" sz="800" spc="-125"/>
              <a:t> </a:t>
            </a:r>
            <a:r>
              <a:rPr dirty="0" sz="800" spc="-30"/>
              <a:t>Contact</a:t>
            </a:r>
            <a:endParaRPr sz="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505" y="497205"/>
            <a:ext cx="6549390" cy="4914900"/>
            <a:chOff x="611505" y="497205"/>
            <a:chExt cx="6549390" cy="4914900"/>
          </a:xfrm>
        </p:grpSpPr>
        <p:sp>
          <p:nvSpPr>
            <p:cNvPr id="3" name="object 3"/>
            <p:cNvSpPr/>
            <p:nvPr/>
          </p:nvSpPr>
          <p:spPr>
            <a:xfrm>
              <a:off x="616458" y="502158"/>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20" y="5058918"/>
              <a:ext cx="6538722" cy="194310"/>
            </a:xfrm>
            <a:prstGeom prst="rect">
              <a:avLst/>
            </a:prstGeom>
            <a:blipFill>
              <a:blip r:embed="rId2" cstate="print"/>
              <a:stretch>
                <a:fillRect/>
              </a:stretch>
            </a:blipFill>
          </p:spPr>
          <p:txBody>
            <a:bodyPr wrap="square" lIns="0" tIns="0" rIns="0" bIns="0" rtlCol="0"/>
            <a:lstStyle/>
            <a:p/>
          </p:txBody>
        </p:sp>
      </p:grpSp>
      <p:graphicFrame>
        <p:nvGraphicFramePr>
          <p:cNvPr id="5" name="object 5"/>
          <p:cNvGraphicFramePr>
            <a:graphicFrameLocks noGrp="1"/>
          </p:cNvGraphicFramePr>
          <p:nvPr/>
        </p:nvGraphicFramePr>
        <p:xfrm>
          <a:off x="1206627" y="1836801"/>
          <a:ext cx="5280660" cy="935990"/>
        </p:xfrm>
        <a:graphic>
          <a:graphicData uri="http://schemas.openxmlformats.org/drawingml/2006/table">
            <a:tbl>
              <a:tblPr firstRow="1" bandRow="1">
                <a:tableStyleId>{2D5ABB26-0587-4C30-8999-92F81FD0307C}</a:tableStyleId>
              </a:tblPr>
              <a:tblGrid>
                <a:gridCol w="647700"/>
                <a:gridCol w="4601845"/>
              </a:tblGrid>
              <a:tr h="727709">
                <a:tc gridSpan="2">
                  <a:txBody>
                    <a:bodyPr/>
                    <a:lstStyle/>
                    <a:p>
                      <a:pPr marL="677545" marR="103505" indent="-612775">
                        <a:lnSpc>
                          <a:spcPct val="100000"/>
                        </a:lnSpc>
                        <a:spcBef>
                          <a:spcPts val="25"/>
                        </a:spcBef>
                      </a:pPr>
                      <a:r>
                        <a:rPr dirty="0" sz="1150" spc="-5" b="1">
                          <a:latin typeface="Courier New"/>
                          <a:cs typeface="Courier New"/>
                        </a:rPr>
                        <a:t>SELECT employees.employee_id, employees.last_name,  employees.department_id, departments.department_id,  departments.location_id</a:t>
                      </a:r>
                      <a:endParaRPr sz="1150">
                        <a:latin typeface="Courier New"/>
                        <a:cs typeface="Courier New"/>
                      </a:endParaRPr>
                    </a:p>
                    <a:p>
                      <a:pPr marL="65405">
                        <a:lnSpc>
                          <a:spcPts val="1375"/>
                        </a:lnSpc>
                        <a:tabLst>
                          <a:tab pos="677545" algn="l"/>
                        </a:tabLst>
                      </a:pPr>
                      <a:r>
                        <a:rPr dirty="0" sz="1150" spc="-5" b="1">
                          <a:latin typeface="Courier New"/>
                          <a:cs typeface="Courier New"/>
                        </a:rPr>
                        <a:t>FROM	employees, departments</a:t>
                      </a:r>
                      <a:endParaRPr sz="1150">
                        <a:latin typeface="Courier New"/>
                        <a:cs typeface="Courier New"/>
                      </a:endParaRPr>
                    </a:p>
                  </a:txBody>
                  <a:tcPr marL="0" marR="0" marB="0" marT="3175">
                    <a:lnL w="28575">
                      <a:solidFill>
                        <a:srgbClr val="000000"/>
                      </a:solidFill>
                      <a:prstDash val="solid"/>
                    </a:lnL>
                    <a:lnR w="28575">
                      <a:solidFill>
                        <a:srgbClr val="000000"/>
                      </a:solidFill>
                      <a:prstDash val="solid"/>
                    </a:lnR>
                    <a:lnT w="28575">
                      <a:solidFill>
                        <a:srgbClr val="000000"/>
                      </a:solidFill>
                      <a:prstDash val="solid"/>
                    </a:lnT>
                    <a:solidFill>
                      <a:srgbClr val="CCCCCC"/>
                    </a:solidFill>
                  </a:tcPr>
                </a:tc>
                <a:tc hMerge="1">
                  <a:txBody>
                    <a:bodyPr/>
                    <a:lstStyle/>
                    <a:p>
                      <a:pPr/>
                    </a:p>
                  </a:txBody>
                  <a:tcPr marL="0" marR="0" marB="0" marT="0"/>
                </a:tc>
              </a:tr>
              <a:tr h="181355">
                <a:tc>
                  <a:txBody>
                    <a:bodyPr/>
                    <a:lstStyle/>
                    <a:p>
                      <a:pPr marL="65405">
                        <a:lnSpc>
                          <a:spcPts val="1185"/>
                        </a:lnSpc>
                      </a:pPr>
                      <a:r>
                        <a:rPr dirty="0" sz="1150" spc="-5" b="1">
                          <a:latin typeface="Courier New"/>
                          <a:cs typeface="Courier New"/>
                        </a:rPr>
                        <a:t>WHERE</a:t>
                      </a:r>
                      <a:endParaRPr sz="1150">
                        <a:latin typeface="Courier New"/>
                        <a:cs typeface="Courier New"/>
                      </a:endParaRPr>
                    </a:p>
                  </a:txBody>
                  <a:tcPr marL="0" marR="0" marB="0" marT="0">
                    <a:lnL w="28575">
                      <a:solidFill>
                        <a:srgbClr val="000000"/>
                      </a:solidFill>
                      <a:prstDash val="solid"/>
                    </a:lnL>
                    <a:lnR w="28575">
                      <a:solidFill>
                        <a:srgbClr val="FF0000"/>
                      </a:solidFill>
                      <a:prstDash val="solid"/>
                    </a:lnR>
                    <a:lnB w="28575">
                      <a:solidFill>
                        <a:srgbClr val="000000"/>
                      </a:solidFill>
                      <a:prstDash val="solid"/>
                    </a:lnB>
                    <a:solidFill>
                      <a:srgbClr val="CCCCCC"/>
                    </a:solidFill>
                  </a:tcPr>
                </a:tc>
                <a:tc>
                  <a:txBody>
                    <a:bodyPr/>
                    <a:lstStyle/>
                    <a:p>
                      <a:pPr marL="30480">
                        <a:lnSpc>
                          <a:spcPts val="1185"/>
                        </a:lnSpc>
                      </a:pPr>
                      <a:r>
                        <a:rPr dirty="0" sz="1150" spc="-5" b="1">
                          <a:latin typeface="Courier New"/>
                          <a:cs typeface="Courier New"/>
                        </a:rPr>
                        <a:t>employees.department_id =</a:t>
                      </a:r>
                      <a:r>
                        <a:rPr dirty="0" sz="1150" spc="-50" b="1">
                          <a:latin typeface="Courier New"/>
                          <a:cs typeface="Courier New"/>
                        </a:rPr>
                        <a:t> </a:t>
                      </a:r>
                      <a:r>
                        <a:rPr dirty="0" sz="1150" spc="-5" b="1">
                          <a:latin typeface="Courier New"/>
                          <a:cs typeface="Courier New"/>
                        </a:rPr>
                        <a:t>departments.department_id;</a:t>
                      </a:r>
                      <a:endParaRPr sz="1150">
                        <a:latin typeface="Courier New"/>
                        <a:cs typeface="Courier New"/>
                      </a:endParaRPr>
                    </a:p>
                  </a:txBody>
                  <a:tcPr marL="0" marR="0" marB="0" marT="0">
                    <a:lnL w="28575">
                      <a:solidFill>
                        <a:srgbClr val="FF0000"/>
                      </a:solidFill>
                      <a:prstDash val="solid"/>
                    </a:lnL>
                    <a:lnR w="28575">
                      <a:solidFill>
                        <a:srgbClr val="FF0000"/>
                      </a:solidFill>
                      <a:prstDash val="solid"/>
                    </a:lnR>
                    <a:lnT w="28575">
                      <a:solidFill>
                        <a:srgbClr val="FF0000"/>
                      </a:solidFill>
                      <a:prstDash val="solid"/>
                    </a:lnT>
                    <a:lnB w="38100">
                      <a:solidFill>
                        <a:srgbClr val="FF0000"/>
                      </a:solidFill>
                      <a:prstDash val="solid"/>
                    </a:lnB>
                    <a:solidFill>
                      <a:srgbClr val="CCCCCC"/>
                    </a:solidFill>
                  </a:tcPr>
                </a:tc>
              </a:tr>
            </a:tbl>
          </a:graphicData>
        </a:graphic>
      </p:graphicFrame>
      <p:sp>
        <p:nvSpPr>
          <p:cNvPr id="6" name="object 6"/>
          <p:cNvSpPr txBox="1"/>
          <p:nvPr/>
        </p:nvSpPr>
        <p:spPr>
          <a:xfrm>
            <a:off x="2789935" y="804925"/>
            <a:ext cx="2191385" cy="592455"/>
          </a:xfrm>
          <a:prstGeom prst="rect">
            <a:avLst/>
          </a:prstGeom>
        </p:spPr>
        <p:txBody>
          <a:bodyPr wrap="square" lIns="0" tIns="12065" rIns="0" bIns="0" rtlCol="0" vert="horz">
            <a:spAutoFit/>
          </a:bodyPr>
          <a:lstStyle/>
          <a:p>
            <a:pPr marL="295275" marR="5080" indent="-283210">
              <a:lnSpc>
                <a:spcPct val="100499"/>
              </a:lnSpc>
              <a:spcBef>
                <a:spcPts val="95"/>
              </a:spcBef>
            </a:pPr>
            <a:r>
              <a:rPr dirty="0" sz="1850" b="1">
                <a:latin typeface="Arial"/>
                <a:cs typeface="Arial"/>
              </a:rPr>
              <a:t>Retrieving</a:t>
            </a:r>
            <a:r>
              <a:rPr dirty="0" sz="1850" spc="-80" b="1">
                <a:latin typeface="Arial"/>
                <a:cs typeface="Arial"/>
              </a:rPr>
              <a:t> </a:t>
            </a:r>
            <a:r>
              <a:rPr dirty="0" sz="1850" b="1">
                <a:latin typeface="Arial"/>
                <a:cs typeface="Arial"/>
              </a:rPr>
              <a:t>Records  </a:t>
            </a:r>
            <a:r>
              <a:rPr dirty="0" sz="1850" spc="5" b="1">
                <a:latin typeface="Arial"/>
                <a:cs typeface="Arial"/>
              </a:rPr>
              <a:t>with</a:t>
            </a:r>
            <a:r>
              <a:rPr dirty="0" sz="1850" spc="-20" b="1">
                <a:latin typeface="Arial"/>
                <a:cs typeface="Arial"/>
              </a:rPr>
              <a:t> </a:t>
            </a:r>
            <a:r>
              <a:rPr dirty="0" sz="1850" spc="5" b="1">
                <a:latin typeface="Arial"/>
                <a:cs typeface="Arial"/>
              </a:rPr>
              <a:t>Equijoins</a:t>
            </a:r>
            <a:endParaRPr sz="1850">
              <a:latin typeface="Arial"/>
              <a:cs typeface="Arial"/>
            </a:endParaRPr>
          </a:p>
        </p:txBody>
      </p:sp>
      <p:sp>
        <p:nvSpPr>
          <p:cNvPr id="7" name="object 7"/>
          <p:cNvSpPr/>
          <p:nvPr/>
        </p:nvSpPr>
        <p:spPr>
          <a:xfrm>
            <a:off x="1930907" y="2900933"/>
            <a:ext cx="3939540" cy="801623"/>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936242" y="3881628"/>
            <a:ext cx="3940302" cy="326898"/>
          </a:xfrm>
          <a:prstGeom prst="rect">
            <a:avLst/>
          </a:prstGeom>
          <a:blipFill>
            <a:blip r:embed="rId4" cstate="print"/>
            <a:stretch>
              <a:fillRect/>
            </a:stretch>
          </a:blipFill>
        </p:spPr>
        <p:txBody>
          <a:bodyPr wrap="square" lIns="0" tIns="0" rIns="0" bIns="0" rtlCol="0"/>
          <a:lstStyle/>
          <a:p/>
        </p:txBody>
      </p:sp>
      <p:graphicFrame>
        <p:nvGraphicFramePr>
          <p:cNvPr id="9" name="object 9"/>
          <p:cNvGraphicFramePr>
            <a:graphicFrameLocks noGrp="1"/>
          </p:cNvGraphicFramePr>
          <p:nvPr/>
        </p:nvGraphicFramePr>
        <p:xfrm>
          <a:off x="1923669" y="2886836"/>
          <a:ext cx="3963035" cy="1335405"/>
        </p:xfrm>
        <a:graphic>
          <a:graphicData uri="http://schemas.openxmlformats.org/drawingml/2006/table">
            <a:tbl>
              <a:tblPr firstRow="1" bandRow="1">
                <a:tableStyleId>{2D5ABB26-0587-4C30-8999-92F81FD0307C}</a:tableStyleId>
              </a:tblPr>
              <a:tblGrid>
                <a:gridCol w="1581785"/>
                <a:gridCol w="1689735"/>
                <a:gridCol w="676275"/>
              </a:tblGrid>
              <a:tr h="808481">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28575">
                      <a:solidFill>
                        <a:srgbClr val="FF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28575">
                      <a:solidFill>
                        <a:srgbClr val="FF0000"/>
                      </a:solidFill>
                      <a:prstDash val="solid"/>
                    </a:lnR>
                    <a:lnT w="28575">
                      <a:solidFill>
                        <a:srgbClr val="FF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72212">
                <a:tc>
                  <a:txBody>
                    <a:bodyPr/>
                    <a:lstStyle/>
                    <a:p>
                      <a:pPr>
                        <a:lnSpc>
                          <a:spcPts val="1110"/>
                        </a:lnSpc>
                      </a:pPr>
                      <a:r>
                        <a:rPr dirty="0" sz="1700" b="1">
                          <a:latin typeface="Arial"/>
                          <a:cs typeface="Arial"/>
                        </a:rPr>
                        <a:t>…</a:t>
                      </a:r>
                      <a:endParaRPr sz="1700">
                        <a:latin typeface="Arial"/>
                        <a:cs typeface="Arial"/>
                      </a:endParaRPr>
                    </a:p>
                  </a:txBody>
                  <a:tcPr marL="0" marR="0" marB="0" marT="0">
                    <a:lnR w="28575">
                      <a:solidFill>
                        <a:srgbClr val="FF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28575">
                      <a:solidFill>
                        <a:srgbClr val="FF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T w="9525">
                      <a:solidFill>
                        <a:srgbClr val="000000"/>
                      </a:solidFill>
                      <a:prstDash val="solid"/>
                    </a:lnT>
                    <a:lnB w="9525">
                      <a:solidFill>
                        <a:srgbClr val="000000"/>
                      </a:solidFill>
                      <a:prstDash val="solid"/>
                    </a:lnB>
                  </a:tcPr>
                </a:tc>
              </a:tr>
              <a:tr h="333756">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28575">
                      <a:solidFill>
                        <a:srgbClr val="FF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28575">
                      <a:solidFill>
                        <a:srgbClr val="FF0000"/>
                      </a:solidFill>
                      <a:prstDash val="solid"/>
                    </a:lnR>
                    <a:lnT w="9525">
                      <a:solidFill>
                        <a:srgbClr val="000000"/>
                      </a:solidFill>
                      <a:prstDash val="solid"/>
                    </a:lnT>
                    <a:lnB w="28575">
                      <a:solidFill>
                        <a:srgbClr val="FF0000"/>
                      </a:solidFill>
                      <a:prstDash val="solid"/>
                    </a:lnB>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5"/>
              <a:t>All </a:t>
            </a:r>
            <a:r>
              <a:rPr dirty="0" baseline="-31400" sz="1725" spc="-382" b="1">
                <a:latin typeface="Arial"/>
                <a:cs typeface="Arial"/>
              </a:rPr>
              <a:t>O</a:t>
            </a:r>
            <a:r>
              <a:rPr dirty="0" sz="800" spc="-254"/>
              <a:t>WD</a:t>
            </a:r>
            <a:r>
              <a:rPr dirty="0" baseline="-31400" sz="1725" spc="-382" b="1">
                <a:latin typeface="Arial"/>
                <a:cs typeface="Arial"/>
              </a:rPr>
              <a:t>ra</a:t>
            </a:r>
            <a:r>
              <a:rPr dirty="0" sz="800" spc="-254"/>
              <a:t>P</a:t>
            </a:r>
            <a:r>
              <a:rPr dirty="0" baseline="-31400" sz="1725" spc="-382" b="1">
                <a:latin typeface="Arial"/>
                <a:cs typeface="Arial"/>
              </a:rPr>
              <a:t>c</a:t>
            </a:r>
            <a:r>
              <a:rPr dirty="0" sz="800" spc="-254"/>
              <a:t>st</a:t>
            </a:r>
            <a:r>
              <a:rPr dirty="0" baseline="-31400" sz="1725" spc="-382" b="1">
                <a:latin typeface="Arial"/>
                <a:cs typeface="Arial"/>
              </a:rPr>
              <a:t>l</a:t>
            </a:r>
            <a:r>
              <a:rPr dirty="0" sz="800" spc="-254"/>
              <a:t>u</a:t>
            </a:r>
            <a:r>
              <a:rPr dirty="0" baseline="-31400" sz="1725" spc="-382" b="1">
                <a:latin typeface="Arial"/>
                <a:cs typeface="Arial"/>
              </a:rPr>
              <a:t>e</a:t>
            </a:r>
            <a:r>
              <a:rPr dirty="0" sz="800" spc="-254"/>
              <a:t>de</a:t>
            </a:r>
            <a:r>
              <a:rPr dirty="0" baseline="-31400" sz="1725" spc="-382" b="1">
                <a:latin typeface="Arial"/>
                <a:cs typeface="Arial"/>
              </a:rPr>
              <a:t>D</a:t>
            </a:r>
            <a:r>
              <a:rPr dirty="0" sz="800" spc="-254"/>
              <a:t>nt</a:t>
            </a:r>
            <a:r>
              <a:rPr dirty="0" baseline="-31400" sz="1725" spc="-382" b="1">
                <a:latin typeface="Arial"/>
                <a:cs typeface="Arial"/>
              </a:rPr>
              <a:t>a</a:t>
            </a:r>
            <a:r>
              <a:rPr dirty="0" sz="800" spc="-254"/>
              <a:t>s </a:t>
            </a:r>
            <a:r>
              <a:rPr dirty="0" baseline="-31400" sz="1725" spc="-352" b="1">
                <a:latin typeface="Arial"/>
                <a:cs typeface="Arial"/>
              </a:rPr>
              <a:t>t</a:t>
            </a:r>
            <a:r>
              <a:rPr dirty="0" sz="800" spc="-235"/>
              <a:t>m</a:t>
            </a:r>
            <a:r>
              <a:rPr dirty="0" baseline="-31400" sz="1725" spc="-352" b="1">
                <a:latin typeface="Arial"/>
                <a:cs typeface="Arial"/>
              </a:rPr>
              <a:t>a</a:t>
            </a:r>
            <a:r>
              <a:rPr dirty="0" sz="800" spc="-235"/>
              <a:t>u</a:t>
            </a:r>
            <a:r>
              <a:rPr dirty="0" baseline="-31400" sz="1725" spc="-352" b="1">
                <a:latin typeface="Arial"/>
                <a:cs typeface="Arial"/>
              </a:rPr>
              <a:t>b</a:t>
            </a:r>
            <a:r>
              <a:rPr dirty="0" sz="800" spc="-235"/>
              <a:t>st</a:t>
            </a:r>
            <a:r>
              <a:rPr dirty="0" baseline="-31400" sz="1725" spc="-352" b="1">
                <a:latin typeface="Arial"/>
                <a:cs typeface="Arial"/>
              </a:rPr>
              <a:t>a</a:t>
            </a:r>
            <a:r>
              <a:rPr dirty="0" sz="800" spc="-235"/>
              <a:t>re</a:t>
            </a:r>
            <a:r>
              <a:rPr dirty="0" baseline="-31400" sz="1725" spc="-352" b="1">
                <a:latin typeface="Arial"/>
                <a:cs typeface="Arial"/>
              </a:rPr>
              <a:t>s</a:t>
            </a:r>
            <a:r>
              <a:rPr dirty="0" sz="800" spc="-235"/>
              <a:t>c</a:t>
            </a:r>
            <a:r>
              <a:rPr dirty="0" baseline="-31400" sz="1725" spc="-352" b="1">
                <a:latin typeface="Arial"/>
                <a:cs typeface="Arial"/>
              </a:rPr>
              <a:t>e</a:t>
            </a:r>
            <a:r>
              <a:rPr dirty="0" sz="800" spc="-235"/>
              <a:t>eiv</a:t>
            </a:r>
            <a:r>
              <a:rPr dirty="0" baseline="-31400" sz="1725" spc="-352" b="1">
                <a:latin typeface="Arial"/>
                <a:cs typeface="Arial"/>
              </a:rPr>
              <a:t>1</a:t>
            </a:r>
            <a:r>
              <a:rPr dirty="0" sz="800" spc="-235"/>
              <a:t>e</a:t>
            </a:r>
            <a:r>
              <a:rPr dirty="0" baseline="-31400" sz="1725" spc="-352" b="1">
                <a:latin typeface="Arial"/>
                <a:cs typeface="Arial"/>
              </a:rPr>
              <a:t>0</a:t>
            </a:r>
            <a:r>
              <a:rPr dirty="0" sz="800" spc="-235"/>
              <a:t>a</a:t>
            </a:r>
            <a:r>
              <a:rPr dirty="0" baseline="-31400" sz="1725" spc="-352" b="1" i="1">
                <a:latin typeface="Arial"/>
                <a:cs typeface="Arial"/>
              </a:rPr>
              <a:t>g</a:t>
            </a:r>
            <a:r>
              <a:rPr dirty="0" sz="800" spc="-235"/>
              <a:t>n </a:t>
            </a:r>
            <a:r>
              <a:rPr dirty="0" sz="800" spc="-195"/>
              <a:t>e</a:t>
            </a:r>
            <a:r>
              <a:rPr dirty="0" baseline="-31400" sz="1725" spc="-292" b="1">
                <a:latin typeface="Arial"/>
                <a:cs typeface="Arial"/>
              </a:rPr>
              <a:t>:</a:t>
            </a:r>
            <a:r>
              <a:rPr dirty="0" sz="800" spc="-195"/>
              <a:t>K</a:t>
            </a:r>
            <a:r>
              <a:rPr dirty="0" baseline="-31400" sz="1725" spc="-292" b="1">
                <a:latin typeface="Arial"/>
                <a:cs typeface="Arial"/>
              </a:rPr>
              <a:t>S</a:t>
            </a:r>
            <a:r>
              <a:rPr dirty="0" sz="800" spc="-195"/>
              <a:t>it </a:t>
            </a:r>
            <a:r>
              <a:rPr dirty="0" baseline="-31400" sz="1725" spc="-352" b="1">
                <a:latin typeface="Arial"/>
                <a:cs typeface="Arial"/>
              </a:rPr>
              <a:t>Q</a:t>
            </a:r>
            <a:r>
              <a:rPr dirty="0" sz="800" spc="-235"/>
              <a:t>wa</a:t>
            </a:r>
            <a:r>
              <a:rPr dirty="0" baseline="-31400" sz="1725" spc="-352" b="1">
                <a:latin typeface="Arial"/>
                <a:cs typeface="Arial"/>
              </a:rPr>
              <a:t>L</a:t>
            </a:r>
            <a:r>
              <a:rPr dirty="0" sz="800" spc="-235"/>
              <a:t>ter</a:t>
            </a:r>
            <a:r>
              <a:rPr dirty="0" baseline="-31400" sz="1725" spc="-352" b="1">
                <a:latin typeface="Arial"/>
                <a:cs typeface="Arial"/>
              </a:rPr>
              <a:t>F</a:t>
            </a:r>
            <a:r>
              <a:rPr dirty="0" sz="800" spc="-235"/>
              <a:t>m</a:t>
            </a:r>
            <a:r>
              <a:rPr dirty="0" baseline="-31400" sz="1725" spc="-352" b="1">
                <a:latin typeface="Arial"/>
                <a:cs typeface="Arial"/>
              </a:rPr>
              <a:t>u</a:t>
            </a:r>
            <a:r>
              <a:rPr dirty="0" sz="800" spc="-235"/>
              <a:t>ar</a:t>
            </a:r>
            <a:r>
              <a:rPr dirty="0" baseline="-31400" sz="1725" spc="-352" b="1">
                <a:latin typeface="Arial"/>
                <a:cs typeface="Arial"/>
              </a:rPr>
              <a:t>n</a:t>
            </a:r>
            <a:r>
              <a:rPr dirty="0" sz="800" spc="-235"/>
              <a:t>ke</a:t>
            </a:r>
            <a:r>
              <a:rPr dirty="0" baseline="-31400" sz="1725" spc="-352" b="1">
                <a:latin typeface="Arial"/>
                <a:cs typeface="Arial"/>
              </a:rPr>
              <a:t>d</a:t>
            </a:r>
            <a:r>
              <a:rPr dirty="0" sz="800" spc="-235"/>
              <a:t>d</a:t>
            </a:r>
            <a:r>
              <a:rPr dirty="0" baseline="-31400" sz="1725" spc="-352" b="1">
                <a:latin typeface="Arial"/>
                <a:cs typeface="Arial"/>
              </a:rPr>
              <a:t>a</a:t>
            </a:r>
            <a:r>
              <a:rPr dirty="0" sz="800" spc="-235"/>
              <a:t>w</a:t>
            </a:r>
            <a:r>
              <a:rPr dirty="0" baseline="-31400" sz="1725" spc="-352" b="1">
                <a:latin typeface="Arial"/>
                <a:cs typeface="Arial"/>
              </a:rPr>
              <a:t>m</a:t>
            </a:r>
            <a:r>
              <a:rPr dirty="0" sz="800" spc="-235"/>
              <a:t>ith</a:t>
            </a:r>
            <a:r>
              <a:rPr dirty="0" baseline="-31400" sz="1725" spc="-352" b="1">
                <a:latin typeface="Arial"/>
                <a:cs typeface="Arial"/>
              </a:rPr>
              <a:t>e</a:t>
            </a:r>
            <a:r>
              <a:rPr dirty="0" sz="800" spc="-235"/>
              <a:t>th</a:t>
            </a:r>
            <a:r>
              <a:rPr dirty="0" baseline="-31400" sz="1725" spc="-352" b="1">
                <a:latin typeface="Arial"/>
                <a:cs typeface="Arial"/>
              </a:rPr>
              <a:t>n</a:t>
            </a:r>
            <a:r>
              <a:rPr dirty="0" sz="800" spc="-235"/>
              <a:t>ei</a:t>
            </a:r>
            <a:r>
              <a:rPr dirty="0" baseline="-31400" sz="1725" spc="-352" b="1">
                <a:latin typeface="Arial"/>
                <a:cs typeface="Arial"/>
              </a:rPr>
              <a:t>t</a:t>
            </a:r>
            <a:r>
              <a:rPr dirty="0" sz="800" spc="-235"/>
              <a:t>r</a:t>
            </a:r>
            <a:r>
              <a:rPr dirty="0" baseline="-31400" sz="1725" spc="-352" b="1">
                <a:latin typeface="Arial"/>
                <a:cs typeface="Arial"/>
              </a:rPr>
              <a:t>a</a:t>
            </a:r>
            <a:r>
              <a:rPr dirty="0" sz="800" spc="-235"/>
              <a:t>n</a:t>
            </a:r>
            <a:r>
              <a:rPr dirty="0" baseline="-31400" sz="1725" spc="-352" b="1">
                <a:latin typeface="Arial"/>
                <a:cs typeface="Arial"/>
              </a:rPr>
              <a:t>l</a:t>
            </a:r>
            <a:r>
              <a:rPr dirty="0" sz="800" spc="-235"/>
              <a:t>a</a:t>
            </a:r>
            <a:r>
              <a:rPr dirty="0" baseline="-31400" sz="1725" spc="-352" b="1">
                <a:latin typeface="Arial"/>
                <a:cs typeface="Arial"/>
              </a:rPr>
              <a:t>s</a:t>
            </a:r>
            <a:r>
              <a:rPr dirty="0" sz="800" spc="-235"/>
              <a:t>me</a:t>
            </a:r>
            <a:r>
              <a:rPr dirty="0" baseline="-31400" sz="1725" spc="-352" b="1">
                <a:latin typeface="Arial"/>
                <a:cs typeface="Arial"/>
              </a:rPr>
              <a:t>I </a:t>
            </a:r>
            <a:r>
              <a:rPr dirty="0" sz="800" spc="-210"/>
              <a:t>an</a:t>
            </a:r>
            <a:r>
              <a:rPr dirty="0" baseline="-31400" sz="1725" spc="-315" b="1">
                <a:latin typeface="Arial"/>
                <a:cs typeface="Arial"/>
              </a:rPr>
              <a:t>C</a:t>
            </a:r>
            <a:r>
              <a:rPr dirty="0" sz="800" spc="-210"/>
              <a:t>d </a:t>
            </a:r>
            <a:r>
              <a:rPr dirty="0" sz="800" spc="-65"/>
              <a:t>e</a:t>
            </a:r>
            <a:r>
              <a:rPr dirty="0" baseline="-31400" sz="1725" spc="-97" b="1">
                <a:latin typeface="Arial"/>
                <a:cs typeface="Arial"/>
              </a:rPr>
              <a:t>-</a:t>
            </a:r>
            <a:r>
              <a:rPr dirty="0" sz="800" spc="-65"/>
              <a:t>m</a:t>
            </a:r>
            <a:r>
              <a:rPr dirty="0" baseline="-31400" sz="1725" spc="-97" b="1">
                <a:latin typeface="Arial"/>
                <a:cs typeface="Arial"/>
              </a:rPr>
              <a:t>9</a:t>
            </a:r>
            <a:r>
              <a:rPr dirty="0" sz="800" spc="-65"/>
              <a:t>ail.</a:t>
            </a:r>
            <a:r>
              <a:rPr dirty="0" sz="800" spc="-125"/>
              <a:t> </a:t>
            </a:r>
            <a:r>
              <a:rPr dirty="0" sz="800" spc="-30"/>
              <a:t>Contact</a:t>
            </a:r>
            <a:endParaRPr sz="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554990" y="5251196"/>
            <a:ext cx="6569709" cy="3186430"/>
          </a:xfrm>
          <a:prstGeom prst="rect">
            <a:avLst/>
          </a:prstGeom>
        </p:spPr>
        <p:txBody>
          <a:bodyPr wrap="square" lIns="0" tIns="13335" rIns="0" bIns="0" rtlCol="0" vert="horz">
            <a:spAutoFit/>
          </a:bodyPr>
          <a:lstStyle/>
          <a:p>
            <a:pPr algn="ctr" marL="8763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spc="-5" b="1">
                <a:latin typeface="Arial"/>
                <a:cs typeface="Arial"/>
              </a:rPr>
              <a:t>Retrieving </a:t>
            </a:r>
            <a:r>
              <a:rPr dirty="0" sz="1250" b="1">
                <a:latin typeface="Arial"/>
                <a:cs typeface="Arial"/>
              </a:rPr>
              <a:t>Records </a:t>
            </a:r>
            <a:r>
              <a:rPr dirty="0" sz="1250" spc="5" b="1">
                <a:latin typeface="Arial"/>
                <a:cs typeface="Arial"/>
              </a:rPr>
              <a:t>with</a:t>
            </a:r>
            <a:r>
              <a:rPr dirty="0" sz="1250" b="1">
                <a:latin typeface="Arial"/>
                <a:cs typeface="Arial"/>
              </a:rPr>
              <a:t> </a:t>
            </a:r>
            <a:r>
              <a:rPr dirty="0" sz="1250" spc="5" b="1">
                <a:latin typeface="Arial"/>
                <a:cs typeface="Arial"/>
              </a:rPr>
              <a:t>Equijoins</a:t>
            </a:r>
            <a:endParaRPr sz="1250">
              <a:latin typeface="Arial"/>
              <a:cs typeface="Arial"/>
            </a:endParaRPr>
          </a:p>
          <a:p>
            <a:pPr marL="132080">
              <a:lnSpc>
                <a:spcPts val="1465"/>
              </a:lnSpc>
              <a:spcBef>
                <a:spcPts val="360"/>
              </a:spcBef>
            </a:pPr>
            <a:r>
              <a:rPr dirty="0" sz="1250">
                <a:latin typeface="Times New Roman"/>
                <a:cs typeface="Times New Roman"/>
              </a:rPr>
              <a:t>In the </a:t>
            </a:r>
            <a:r>
              <a:rPr dirty="0" sz="1250" spc="-5">
                <a:latin typeface="Times New Roman"/>
                <a:cs typeface="Times New Roman"/>
              </a:rPr>
              <a:t>slide</a:t>
            </a:r>
            <a:r>
              <a:rPr dirty="0" sz="1250" spc="10">
                <a:latin typeface="Times New Roman"/>
                <a:cs typeface="Times New Roman"/>
              </a:rPr>
              <a:t> </a:t>
            </a:r>
            <a:r>
              <a:rPr dirty="0" sz="1250" spc="5">
                <a:latin typeface="Times New Roman"/>
                <a:cs typeface="Times New Roman"/>
              </a:rPr>
              <a:t>example:</a:t>
            </a:r>
            <a:endParaRPr sz="1250">
              <a:latin typeface="Times New Roman"/>
              <a:cs typeface="Times New Roman"/>
            </a:endParaRPr>
          </a:p>
          <a:p>
            <a:pPr marL="431165" indent="-180340">
              <a:lnSpc>
                <a:spcPts val="1465"/>
              </a:lnSpc>
              <a:buFont typeface="Times New Roman"/>
              <a:buChar char="•"/>
              <a:tabLst>
                <a:tab pos="431800" algn="l"/>
              </a:tabLst>
            </a:pPr>
            <a:r>
              <a:rPr dirty="0" sz="1250" b="1">
                <a:latin typeface="Times New Roman"/>
                <a:cs typeface="Times New Roman"/>
              </a:rPr>
              <a:t>The </a:t>
            </a:r>
            <a:r>
              <a:rPr dirty="0" sz="1250" spc="5" b="1">
                <a:latin typeface="Courier New"/>
                <a:cs typeface="Courier New"/>
              </a:rPr>
              <a:t>SELECT</a:t>
            </a:r>
            <a:r>
              <a:rPr dirty="0" sz="1250" spc="-445" b="1">
                <a:latin typeface="Courier New"/>
                <a:cs typeface="Courier New"/>
              </a:rPr>
              <a:t> </a:t>
            </a:r>
            <a:r>
              <a:rPr dirty="0" sz="1250" b="1">
                <a:latin typeface="Times New Roman"/>
                <a:cs typeface="Times New Roman"/>
              </a:rPr>
              <a:t>clause specifies the column names to retrieve:</a:t>
            </a:r>
            <a:endParaRPr sz="1250">
              <a:latin typeface="Times New Roman"/>
              <a:cs typeface="Times New Roman"/>
            </a:endParaRPr>
          </a:p>
          <a:p>
            <a:pPr lvl="1" marL="730885" indent="-180340">
              <a:lnSpc>
                <a:spcPts val="1465"/>
              </a:lnSpc>
              <a:spcBef>
                <a:spcPts val="85"/>
              </a:spcBef>
              <a:buChar char="-"/>
              <a:tabLst>
                <a:tab pos="731520" algn="l"/>
              </a:tabLst>
            </a:pPr>
            <a:r>
              <a:rPr dirty="0" sz="1250">
                <a:latin typeface="Times New Roman"/>
                <a:cs typeface="Times New Roman"/>
              </a:rPr>
              <a:t>Employee last name, employee number, and department number, which are columns in</a:t>
            </a:r>
            <a:r>
              <a:rPr dirty="0" sz="1250" spc="160">
                <a:latin typeface="Times New Roman"/>
                <a:cs typeface="Times New Roman"/>
              </a:rPr>
              <a:t> </a:t>
            </a:r>
            <a:r>
              <a:rPr dirty="0" sz="1250">
                <a:latin typeface="Times New Roman"/>
                <a:cs typeface="Times New Roman"/>
              </a:rPr>
              <a:t>the</a:t>
            </a:r>
            <a:endParaRPr sz="1250">
              <a:latin typeface="Times New Roman"/>
              <a:cs typeface="Times New Roman"/>
            </a:endParaRPr>
          </a:p>
          <a:p>
            <a:pPr marL="730885">
              <a:lnSpc>
                <a:spcPts val="1465"/>
              </a:lnSpc>
            </a:pPr>
            <a:r>
              <a:rPr dirty="0" sz="1250" spc="5">
                <a:latin typeface="Courier New"/>
                <a:cs typeface="Courier New"/>
              </a:rPr>
              <a:t>EMPLOYEES</a:t>
            </a:r>
            <a:r>
              <a:rPr dirty="0" sz="1250" spc="-440">
                <a:latin typeface="Courier New"/>
                <a:cs typeface="Courier New"/>
              </a:rPr>
              <a:t> </a:t>
            </a:r>
            <a:r>
              <a:rPr dirty="0" sz="1250">
                <a:latin typeface="Times New Roman"/>
                <a:cs typeface="Times New Roman"/>
              </a:rPr>
              <a:t>table</a:t>
            </a:r>
            <a:endParaRPr sz="1250">
              <a:latin typeface="Times New Roman"/>
              <a:cs typeface="Times New Roman"/>
            </a:endParaRPr>
          </a:p>
          <a:p>
            <a:pPr lvl="1" marL="730885" indent="-180340">
              <a:lnSpc>
                <a:spcPts val="1465"/>
              </a:lnSpc>
              <a:spcBef>
                <a:spcPts val="85"/>
              </a:spcBef>
              <a:buChar char="-"/>
              <a:tabLst>
                <a:tab pos="731520" algn="l"/>
              </a:tabLst>
            </a:pPr>
            <a:r>
              <a:rPr dirty="0" sz="1250">
                <a:latin typeface="Times New Roman"/>
                <a:cs typeface="Times New Roman"/>
              </a:rPr>
              <a:t>Department number, department name, and location ID, which are columns in</a:t>
            </a:r>
            <a:r>
              <a:rPr dirty="0" sz="1250" spc="95">
                <a:latin typeface="Times New Roman"/>
                <a:cs typeface="Times New Roman"/>
              </a:rPr>
              <a:t> </a:t>
            </a:r>
            <a:r>
              <a:rPr dirty="0" sz="1250">
                <a:latin typeface="Times New Roman"/>
                <a:cs typeface="Times New Roman"/>
              </a:rPr>
              <a:t>the</a:t>
            </a:r>
            <a:endParaRPr sz="1250">
              <a:latin typeface="Times New Roman"/>
              <a:cs typeface="Times New Roman"/>
            </a:endParaRPr>
          </a:p>
          <a:p>
            <a:pPr marL="730885">
              <a:lnSpc>
                <a:spcPts val="1465"/>
              </a:lnSpc>
            </a:pPr>
            <a:r>
              <a:rPr dirty="0" sz="1250" spc="5">
                <a:latin typeface="Courier New"/>
                <a:cs typeface="Courier New"/>
              </a:rPr>
              <a:t>DEPARTMENTS</a:t>
            </a:r>
            <a:r>
              <a:rPr dirty="0" sz="1250" spc="-445">
                <a:latin typeface="Courier New"/>
                <a:cs typeface="Courier New"/>
              </a:rPr>
              <a:t> </a:t>
            </a:r>
            <a:r>
              <a:rPr dirty="0" sz="1250">
                <a:latin typeface="Times New Roman"/>
                <a:cs typeface="Times New Roman"/>
              </a:rPr>
              <a:t>table</a:t>
            </a:r>
            <a:endParaRPr sz="1250">
              <a:latin typeface="Times New Roman"/>
              <a:cs typeface="Times New Roman"/>
            </a:endParaRPr>
          </a:p>
          <a:p>
            <a:pPr marL="431165" indent="-180340">
              <a:lnSpc>
                <a:spcPct val="100000"/>
              </a:lnSpc>
              <a:spcBef>
                <a:spcPts val="5"/>
              </a:spcBef>
              <a:buFont typeface="Times New Roman"/>
              <a:buChar char="•"/>
              <a:tabLst>
                <a:tab pos="431800" algn="l"/>
              </a:tabLst>
            </a:pPr>
            <a:r>
              <a:rPr dirty="0" sz="1250" b="1">
                <a:latin typeface="Times New Roman"/>
                <a:cs typeface="Times New Roman"/>
              </a:rPr>
              <a:t>The </a:t>
            </a:r>
            <a:r>
              <a:rPr dirty="0" sz="1250" spc="5" b="1">
                <a:latin typeface="Courier New"/>
                <a:cs typeface="Courier New"/>
              </a:rPr>
              <a:t>FROM</a:t>
            </a:r>
            <a:r>
              <a:rPr dirty="0" sz="1250" spc="-450" b="1">
                <a:latin typeface="Courier New"/>
                <a:cs typeface="Courier New"/>
              </a:rPr>
              <a:t> </a:t>
            </a:r>
            <a:r>
              <a:rPr dirty="0" sz="1250" b="1">
                <a:latin typeface="Times New Roman"/>
                <a:cs typeface="Times New Roman"/>
              </a:rPr>
              <a:t>clause specifies the two tables that the database must access:</a:t>
            </a:r>
            <a:endParaRPr sz="1250">
              <a:latin typeface="Times New Roman"/>
              <a:cs typeface="Times New Roman"/>
            </a:endParaRPr>
          </a:p>
          <a:p>
            <a:pPr lvl="1" marL="730885" indent="-180340">
              <a:lnSpc>
                <a:spcPct val="100000"/>
              </a:lnSpc>
              <a:spcBef>
                <a:spcPts val="5"/>
              </a:spcBef>
              <a:buFont typeface="Times New Roman"/>
              <a:buChar char="-"/>
              <a:tabLst>
                <a:tab pos="731520" algn="l"/>
              </a:tabLst>
            </a:pPr>
            <a:r>
              <a:rPr dirty="0" sz="1250" spc="5">
                <a:latin typeface="Courier New"/>
                <a:cs typeface="Courier New"/>
              </a:rPr>
              <a:t>EMPLOYEES</a:t>
            </a:r>
            <a:r>
              <a:rPr dirty="0" sz="1250" spc="-440">
                <a:latin typeface="Courier New"/>
                <a:cs typeface="Courier New"/>
              </a:rPr>
              <a:t> </a:t>
            </a:r>
            <a:r>
              <a:rPr dirty="0" sz="1250">
                <a:latin typeface="Times New Roman"/>
                <a:cs typeface="Times New Roman"/>
              </a:rPr>
              <a:t>table</a:t>
            </a:r>
            <a:endParaRPr sz="1250">
              <a:latin typeface="Times New Roman"/>
              <a:cs typeface="Times New Roman"/>
            </a:endParaRPr>
          </a:p>
          <a:p>
            <a:pPr lvl="1" marL="730885" indent="-180340">
              <a:lnSpc>
                <a:spcPct val="100000"/>
              </a:lnSpc>
              <a:spcBef>
                <a:spcPts val="5"/>
              </a:spcBef>
              <a:buFont typeface="Times New Roman"/>
              <a:buChar char="-"/>
              <a:tabLst>
                <a:tab pos="731520" algn="l"/>
              </a:tabLst>
            </a:pPr>
            <a:r>
              <a:rPr dirty="0" sz="1250" spc="5">
                <a:latin typeface="Courier New"/>
                <a:cs typeface="Courier New"/>
              </a:rPr>
              <a:t>DEPARTMENTS</a:t>
            </a:r>
            <a:r>
              <a:rPr dirty="0" sz="1250" spc="-445">
                <a:latin typeface="Courier New"/>
                <a:cs typeface="Courier New"/>
              </a:rPr>
              <a:t> </a:t>
            </a:r>
            <a:r>
              <a:rPr dirty="0" sz="1250">
                <a:latin typeface="Times New Roman"/>
                <a:cs typeface="Times New Roman"/>
              </a:rPr>
              <a:t>table</a:t>
            </a:r>
            <a:endParaRPr sz="1250">
              <a:latin typeface="Times New Roman"/>
              <a:cs typeface="Times New Roman"/>
            </a:endParaRPr>
          </a:p>
          <a:p>
            <a:pPr marL="431165" indent="-180340">
              <a:lnSpc>
                <a:spcPct val="100000"/>
              </a:lnSpc>
              <a:spcBef>
                <a:spcPts val="10"/>
              </a:spcBef>
              <a:buFont typeface="Times New Roman"/>
              <a:buChar char="•"/>
              <a:tabLst>
                <a:tab pos="431800" algn="l"/>
              </a:tabLst>
            </a:pPr>
            <a:r>
              <a:rPr dirty="0" sz="1250" b="1">
                <a:latin typeface="Times New Roman"/>
                <a:cs typeface="Times New Roman"/>
              </a:rPr>
              <a:t>The </a:t>
            </a:r>
            <a:r>
              <a:rPr dirty="0" sz="1250" spc="5" b="1">
                <a:latin typeface="Courier New"/>
                <a:cs typeface="Courier New"/>
              </a:rPr>
              <a:t>WHERE </a:t>
            </a:r>
            <a:r>
              <a:rPr dirty="0" sz="1250" b="1">
                <a:latin typeface="Times New Roman"/>
                <a:cs typeface="Times New Roman"/>
              </a:rPr>
              <a:t>clause specifies how the tables are to be</a:t>
            </a:r>
            <a:r>
              <a:rPr dirty="0" sz="1250" spc="-20" b="1">
                <a:latin typeface="Times New Roman"/>
                <a:cs typeface="Times New Roman"/>
              </a:rPr>
              <a:t> </a:t>
            </a:r>
            <a:r>
              <a:rPr dirty="0" sz="1250" spc="-5" b="1">
                <a:latin typeface="Times New Roman"/>
                <a:cs typeface="Times New Roman"/>
              </a:rPr>
              <a:t>joined:</a:t>
            </a:r>
            <a:endParaRPr sz="1250">
              <a:latin typeface="Times New Roman"/>
              <a:cs typeface="Times New Roman"/>
            </a:endParaRPr>
          </a:p>
          <a:p>
            <a:pPr algn="ctr" marR="246379">
              <a:lnSpc>
                <a:spcPct val="100000"/>
              </a:lnSpc>
            </a:pPr>
            <a:r>
              <a:rPr dirty="0" sz="1150" spc="-5">
                <a:latin typeface="Courier New"/>
                <a:cs typeface="Courier New"/>
              </a:rPr>
              <a:t>EMPLOYEES.DEPARTMENT_ID </a:t>
            </a:r>
            <a:r>
              <a:rPr dirty="0" sz="1150">
                <a:latin typeface="Courier New"/>
                <a:cs typeface="Courier New"/>
              </a:rPr>
              <a:t>=</a:t>
            </a:r>
            <a:r>
              <a:rPr dirty="0" sz="1150" spc="30">
                <a:latin typeface="Courier New"/>
                <a:cs typeface="Courier New"/>
              </a:rPr>
              <a:t> </a:t>
            </a:r>
            <a:r>
              <a:rPr dirty="0" sz="1150" spc="-5">
                <a:latin typeface="Courier New"/>
                <a:cs typeface="Courier New"/>
              </a:rPr>
              <a:t>DEPARTMENTS.DEPARTMENT_ID</a:t>
            </a:r>
            <a:endParaRPr sz="1150">
              <a:latin typeface="Courier New"/>
              <a:cs typeface="Courier New"/>
            </a:endParaRPr>
          </a:p>
          <a:p>
            <a:pPr marL="132080" marR="118745">
              <a:lnSpc>
                <a:spcPct val="105600"/>
              </a:lnSpc>
              <a:spcBef>
                <a:spcPts val="310"/>
              </a:spcBef>
            </a:pPr>
            <a:r>
              <a:rPr dirty="0" sz="1250">
                <a:latin typeface="Times New Roman"/>
                <a:cs typeface="Times New Roman"/>
              </a:rPr>
              <a:t>Because the </a:t>
            </a:r>
            <a:r>
              <a:rPr dirty="0" sz="1250" spc="5">
                <a:latin typeface="Courier New"/>
                <a:cs typeface="Courier New"/>
              </a:rPr>
              <a:t>DEPARTMENT_ID</a:t>
            </a:r>
            <a:r>
              <a:rPr dirty="0" sz="1250" spc="-260">
                <a:latin typeface="Courier New"/>
                <a:cs typeface="Courier New"/>
              </a:rPr>
              <a:t> </a:t>
            </a:r>
            <a:r>
              <a:rPr dirty="0" sz="1250" spc="5">
                <a:latin typeface="Times New Roman"/>
                <a:cs typeface="Times New Roman"/>
              </a:rPr>
              <a:t>column </a:t>
            </a:r>
            <a:r>
              <a:rPr dirty="0" sz="1250">
                <a:latin typeface="Times New Roman"/>
                <a:cs typeface="Times New Roman"/>
              </a:rPr>
              <a:t>is </a:t>
            </a:r>
            <a:r>
              <a:rPr dirty="0" sz="1250" spc="5">
                <a:latin typeface="Times New Roman"/>
                <a:cs typeface="Times New Roman"/>
              </a:rPr>
              <a:t>common </a:t>
            </a:r>
            <a:r>
              <a:rPr dirty="0" sz="1250">
                <a:latin typeface="Times New Roman"/>
                <a:cs typeface="Times New Roman"/>
              </a:rPr>
              <a:t>to both tables, it must be </a:t>
            </a:r>
            <a:r>
              <a:rPr dirty="0" sz="1250" spc="-5">
                <a:latin typeface="Times New Roman"/>
                <a:cs typeface="Times New Roman"/>
              </a:rPr>
              <a:t>prefixed </a:t>
            </a:r>
            <a:r>
              <a:rPr dirty="0" sz="1250">
                <a:latin typeface="Times New Roman"/>
                <a:cs typeface="Times New Roman"/>
              </a:rPr>
              <a:t>by the table  </a:t>
            </a:r>
            <a:r>
              <a:rPr dirty="0" sz="1250" spc="5">
                <a:latin typeface="Times New Roman"/>
                <a:cs typeface="Times New Roman"/>
              </a:rPr>
              <a:t>name </a:t>
            </a:r>
            <a:r>
              <a:rPr dirty="0" sz="1250">
                <a:latin typeface="Times New Roman"/>
                <a:cs typeface="Times New Roman"/>
              </a:rPr>
              <a:t>to avoid</a:t>
            </a:r>
            <a:r>
              <a:rPr dirty="0" sz="1250" spc="5">
                <a:latin typeface="Times New Roman"/>
                <a:cs typeface="Times New Roman"/>
              </a:rPr>
              <a:t> </a:t>
            </a:r>
            <a:r>
              <a:rPr dirty="0" sz="1250">
                <a:latin typeface="Times New Roman"/>
                <a:cs typeface="Times New Roman"/>
              </a:rPr>
              <a:t>ambiguity.</a:t>
            </a:r>
            <a:endParaRPr sz="125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230373" y="807973"/>
            <a:ext cx="3319779" cy="576580"/>
          </a:xfrm>
          <a:prstGeom prst="rect">
            <a:avLst/>
          </a:prstGeom>
        </p:spPr>
        <p:txBody>
          <a:bodyPr wrap="square" lIns="0" tIns="34290" rIns="0" bIns="0" rtlCol="0" vert="horz">
            <a:spAutoFit/>
          </a:bodyPr>
          <a:lstStyle/>
          <a:p>
            <a:pPr marL="337185" marR="5080" indent="-337820">
              <a:lnSpc>
                <a:spcPts val="2110"/>
              </a:lnSpc>
              <a:spcBef>
                <a:spcPts val="270"/>
              </a:spcBef>
            </a:pPr>
            <a:r>
              <a:rPr dirty="0" sz="1850" b="1">
                <a:latin typeface="Arial"/>
                <a:cs typeface="Arial"/>
              </a:rPr>
              <a:t>Additional Search Conditions  Using the </a:t>
            </a:r>
            <a:r>
              <a:rPr dirty="0" sz="1850" spc="5" b="1">
                <a:latin typeface="Courier New"/>
                <a:cs typeface="Courier New"/>
              </a:rPr>
              <a:t>AND</a:t>
            </a:r>
            <a:r>
              <a:rPr dirty="0" sz="1850" spc="-615" b="1">
                <a:latin typeface="Courier New"/>
                <a:cs typeface="Courier New"/>
              </a:rPr>
              <a:t> </a:t>
            </a:r>
            <a:r>
              <a:rPr dirty="0" sz="1850" b="1">
                <a:latin typeface="Arial"/>
                <a:cs typeface="Arial"/>
              </a:rPr>
              <a:t>Operator</a:t>
            </a:r>
            <a:endParaRPr sz="1850">
              <a:latin typeface="Arial"/>
              <a:cs typeface="Arial"/>
            </a:endParaRPr>
          </a:p>
        </p:txBody>
      </p:sp>
      <p:sp>
        <p:nvSpPr>
          <p:cNvPr id="6" name="object 6"/>
          <p:cNvSpPr txBox="1"/>
          <p:nvPr/>
        </p:nvSpPr>
        <p:spPr>
          <a:xfrm>
            <a:off x="1395222" y="1797050"/>
            <a:ext cx="993775"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EMPLOYEES</a:t>
            </a:r>
            <a:endParaRPr sz="1400">
              <a:latin typeface="Courier New"/>
              <a:cs typeface="Courier New"/>
            </a:endParaRPr>
          </a:p>
        </p:txBody>
      </p:sp>
      <p:sp>
        <p:nvSpPr>
          <p:cNvPr id="7" name="object 7"/>
          <p:cNvSpPr txBox="1"/>
          <p:nvPr/>
        </p:nvSpPr>
        <p:spPr>
          <a:xfrm>
            <a:off x="3979927" y="1797050"/>
            <a:ext cx="1211580"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DEPARTMENTS</a:t>
            </a:r>
            <a:endParaRPr sz="1400">
              <a:latin typeface="Courier New"/>
              <a:cs typeface="Courier New"/>
            </a:endParaRPr>
          </a:p>
        </p:txBody>
      </p:sp>
      <p:sp>
        <p:nvSpPr>
          <p:cNvPr id="8" name="object 8"/>
          <p:cNvSpPr txBox="1"/>
          <p:nvPr/>
        </p:nvSpPr>
        <p:spPr>
          <a:xfrm>
            <a:off x="1424939" y="3760723"/>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sp>
        <p:nvSpPr>
          <p:cNvPr id="9" name="object 9"/>
          <p:cNvSpPr txBox="1"/>
          <p:nvPr/>
        </p:nvSpPr>
        <p:spPr>
          <a:xfrm>
            <a:off x="3983744" y="3742441"/>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grpSp>
        <p:nvGrpSpPr>
          <p:cNvPr id="10" name="object 10"/>
          <p:cNvGrpSpPr/>
          <p:nvPr/>
        </p:nvGrpSpPr>
        <p:grpSpPr>
          <a:xfrm>
            <a:off x="1419986" y="2076069"/>
            <a:ext cx="5034915" cy="1812289"/>
            <a:chOff x="1419986" y="2076069"/>
            <a:chExt cx="5034915" cy="1812289"/>
          </a:xfrm>
        </p:grpSpPr>
        <p:sp>
          <p:nvSpPr>
            <p:cNvPr id="11" name="object 11"/>
            <p:cNvSpPr/>
            <p:nvPr/>
          </p:nvSpPr>
          <p:spPr>
            <a:xfrm>
              <a:off x="1441703" y="2083307"/>
              <a:ext cx="2059686" cy="1798320"/>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437893" y="2079497"/>
              <a:ext cx="2066925" cy="1805305"/>
            </a:xfrm>
            <a:custGeom>
              <a:avLst/>
              <a:gdLst/>
              <a:ahLst/>
              <a:cxnLst/>
              <a:rect l="l" t="t" r="r" b="b"/>
              <a:pathLst>
                <a:path w="2066925" h="1805304">
                  <a:moveTo>
                    <a:pt x="2066544" y="0"/>
                  </a:moveTo>
                  <a:lnTo>
                    <a:pt x="0" y="0"/>
                  </a:lnTo>
                  <a:lnTo>
                    <a:pt x="0" y="1805177"/>
                  </a:lnTo>
                  <a:lnTo>
                    <a:pt x="2066544" y="1805177"/>
                  </a:lnTo>
                  <a:lnTo>
                    <a:pt x="2066544" y="0"/>
                  </a:lnTo>
                  <a:close/>
                </a:path>
              </a:pathLst>
            </a:custGeom>
            <a:ln w="6857">
              <a:solidFill>
                <a:srgbClr val="000000"/>
              </a:solidFill>
            </a:ln>
          </p:spPr>
          <p:txBody>
            <a:bodyPr wrap="square" lIns="0" tIns="0" rIns="0" bIns="0" rtlCol="0"/>
            <a:lstStyle/>
            <a:p/>
          </p:txBody>
        </p:sp>
        <p:sp>
          <p:nvSpPr>
            <p:cNvPr id="13" name="object 13"/>
            <p:cNvSpPr/>
            <p:nvPr/>
          </p:nvSpPr>
          <p:spPr>
            <a:xfrm>
              <a:off x="4002785" y="2083307"/>
              <a:ext cx="2427732" cy="1798320"/>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3998976" y="2079497"/>
              <a:ext cx="2434590" cy="1805305"/>
            </a:xfrm>
            <a:custGeom>
              <a:avLst/>
              <a:gdLst/>
              <a:ahLst/>
              <a:cxnLst/>
              <a:rect l="l" t="t" r="r" b="b"/>
              <a:pathLst>
                <a:path w="2434590" h="1805304">
                  <a:moveTo>
                    <a:pt x="2434590" y="0"/>
                  </a:moveTo>
                  <a:lnTo>
                    <a:pt x="0" y="0"/>
                  </a:lnTo>
                  <a:lnTo>
                    <a:pt x="0" y="1805177"/>
                  </a:lnTo>
                  <a:lnTo>
                    <a:pt x="2434590" y="1805177"/>
                  </a:lnTo>
                  <a:lnTo>
                    <a:pt x="2434590" y="0"/>
                  </a:lnTo>
                  <a:close/>
                </a:path>
              </a:pathLst>
            </a:custGeom>
            <a:ln w="6857">
              <a:solidFill>
                <a:srgbClr val="000000"/>
              </a:solidFill>
            </a:ln>
          </p:spPr>
          <p:txBody>
            <a:bodyPr wrap="square" lIns="0" tIns="0" rIns="0" bIns="0" rtlCol="0"/>
            <a:lstStyle/>
            <a:p/>
          </p:txBody>
        </p:sp>
        <p:sp>
          <p:nvSpPr>
            <p:cNvPr id="15" name="object 15"/>
            <p:cNvSpPr/>
            <p:nvPr/>
          </p:nvSpPr>
          <p:spPr>
            <a:xfrm>
              <a:off x="1430273" y="2900933"/>
              <a:ext cx="5013960" cy="163195"/>
            </a:xfrm>
            <a:custGeom>
              <a:avLst/>
              <a:gdLst/>
              <a:ahLst/>
              <a:cxnLst/>
              <a:rect l="l" t="t" r="r" b="b"/>
              <a:pathLst>
                <a:path w="5013960" h="163194">
                  <a:moveTo>
                    <a:pt x="5013960" y="0"/>
                  </a:moveTo>
                  <a:lnTo>
                    <a:pt x="0" y="0"/>
                  </a:lnTo>
                  <a:lnTo>
                    <a:pt x="0" y="163068"/>
                  </a:lnTo>
                  <a:lnTo>
                    <a:pt x="5013960" y="163068"/>
                  </a:lnTo>
                  <a:lnTo>
                    <a:pt x="5013960" y="0"/>
                  </a:lnTo>
                  <a:close/>
                </a:path>
              </a:pathLst>
            </a:custGeom>
            <a:ln w="20574">
              <a:solidFill>
                <a:srgbClr val="FF0000"/>
              </a:solidFill>
            </a:ln>
          </p:spPr>
          <p:txBody>
            <a:bodyPr wrap="square" lIns="0" tIns="0" rIns="0" bIns="0" rtlCol="0"/>
            <a:lstStyle/>
            <a:p/>
          </p:txBody>
        </p:sp>
      </p:grpSp>
      <p:sp>
        <p:nvSpPr>
          <p:cNvPr id="16" name="object 16"/>
          <p:cNvSpPr txBox="1"/>
          <p:nvPr/>
        </p:nvSpPr>
        <p:spPr>
          <a:xfrm>
            <a:off x="554990" y="5251196"/>
            <a:ext cx="6399530" cy="1230630"/>
          </a:xfrm>
          <a:prstGeom prst="rect">
            <a:avLst/>
          </a:prstGeom>
        </p:spPr>
        <p:txBody>
          <a:bodyPr wrap="square" lIns="0" tIns="13335" rIns="0" bIns="0" rtlCol="0" vert="horz">
            <a:spAutoFit/>
          </a:bodyPr>
          <a:lstStyle/>
          <a:p>
            <a:pPr marL="223329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25"/>
              </a:spcBef>
            </a:pPr>
            <a:endParaRPr sz="950">
              <a:latin typeface="Arial"/>
              <a:cs typeface="Arial"/>
            </a:endParaRPr>
          </a:p>
          <a:p>
            <a:pPr marL="12700">
              <a:lnSpc>
                <a:spcPct val="100000"/>
              </a:lnSpc>
            </a:pPr>
            <a:r>
              <a:rPr dirty="0" sz="1250" b="1">
                <a:latin typeface="Arial"/>
                <a:cs typeface="Arial"/>
              </a:rPr>
              <a:t>Additional Search</a:t>
            </a:r>
            <a:r>
              <a:rPr dirty="0" sz="1250" spc="-15" b="1">
                <a:latin typeface="Arial"/>
                <a:cs typeface="Arial"/>
              </a:rPr>
              <a:t> </a:t>
            </a:r>
            <a:r>
              <a:rPr dirty="0" sz="1250" b="1">
                <a:latin typeface="Arial"/>
                <a:cs typeface="Arial"/>
              </a:rPr>
              <a:t>Conditions</a:t>
            </a:r>
            <a:endParaRPr sz="1250">
              <a:latin typeface="Arial"/>
              <a:cs typeface="Arial"/>
            </a:endParaRPr>
          </a:p>
          <a:p>
            <a:pPr marL="132080" marR="5080">
              <a:lnSpc>
                <a:spcPct val="100400"/>
              </a:lnSpc>
              <a:spcBef>
                <a:spcPts val="285"/>
              </a:spcBef>
            </a:pPr>
            <a:r>
              <a:rPr dirty="0" sz="1250">
                <a:latin typeface="Times New Roman"/>
                <a:cs typeface="Times New Roman"/>
              </a:rPr>
              <a:t>In addition to the join, </a:t>
            </a:r>
            <a:r>
              <a:rPr dirty="0" sz="1250" spc="5">
                <a:latin typeface="Times New Roman"/>
                <a:cs typeface="Times New Roman"/>
              </a:rPr>
              <a:t>you </a:t>
            </a:r>
            <a:r>
              <a:rPr dirty="0" sz="1250">
                <a:latin typeface="Times New Roman"/>
                <a:cs typeface="Times New Roman"/>
              </a:rPr>
              <a:t>may have criteria for your </a:t>
            </a:r>
            <a:r>
              <a:rPr dirty="0" sz="1250" spc="5">
                <a:latin typeface="Courier New"/>
                <a:cs typeface="Courier New"/>
              </a:rPr>
              <a:t>WHERE </a:t>
            </a:r>
            <a:r>
              <a:rPr dirty="0" sz="1250">
                <a:latin typeface="Times New Roman"/>
                <a:cs typeface="Times New Roman"/>
              </a:rPr>
              <a:t>clause to restrict the rows under  consideration for one or </a:t>
            </a:r>
            <a:r>
              <a:rPr dirty="0" sz="1250" spc="5">
                <a:latin typeface="Times New Roman"/>
                <a:cs typeface="Times New Roman"/>
              </a:rPr>
              <a:t>more tables </a:t>
            </a:r>
            <a:r>
              <a:rPr dirty="0" sz="1250">
                <a:latin typeface="Times New Roman"/>
                <a:cs typeface="Times New Roman"/>
              </a:rPr>
              <a:t>in the </a:t>
            </a:r>
            <a:r>
              <a:rPr dirty="0" sz="1250" spc="-5">
                <a:latin typeface="Times New Roman"/>
                <a:cs typeface="Times New Roman"/>
              </a:rPr>
              <a:t>join. </a:t>
            </a:r>
            <a:r>
              <a:rPr dirty="0" sz="1250">
                <a:latin typeface="Times New Roman"/>
                <a:cs typeface="Times New Roman"/>
              </a:rPr>
              <a:t>For example, to </a:t>
            </a:r>
            <a:r>
              <a:rPr dirty="0" sz="1250" spc="-5">
                <a:latin typeface="Times New Roman"/>
                <a:cs typeface="Times New Roman"/>
              </a:rPr>
              <a:t>display </a:t>
            </a:r>
            <a:r>
              <a:rPr dirty="0" sz="1250">
                <a:latin typeface="Times New Roman"/>
                <a:cs typeface="Times New Roman"/>
              </a:rPr>
              <a:t>employee </a:t>
            </a:r>
            <a:r>
              <a:rPr dirty="0" sz="1250" spc="-5">
                <a:latin typeface="Times New Roman"/>
                <a:cs typeface="Times New Roman"/>
              </a:rPr>
              <a:t>Matos’s  </a:t>
            </a:r>
            <a:r>
              <a:rPr dirty="0" sz="1250" spc="5">
                <a:latin typeface="Times New Roman"/>
                <a:cs typeface="Times New Roman"/>
              </a:rPr>
              <a:t>department number </a:t>
            </a:r>
            <a:r>
              <a:rPr dirty="0" sz="1250">
                <a:latin typeface="Times New Roman"/>
                <a:cs typeface="Times New Roman"/>
              </a:rPr>
              <a:t>and department name, </a:t>
            </a:r>
            <a:r>
              <a:rPr dirty="0" sz="1250" spc="5">
                <a:latin typeface="Times New Roman"/>
                <a:cs typeface="Times New Roman"/>
              </a:rPr>
              <a:t>you </a:t>
            </a:r>
            <a:r>
              <a:rPr dirty="0" sz="1250">
                <a:latin typeface="Times New Roman"/>
                <a:cs typeface="Times New Roman"/>
              </a:rPr>
              <a:t>need an additional condition in the </a:t>
            </a:r>
            <a:r>
              <a:rPr dirty="0" sz="1250" spc="5">
                <a:latin typeface="Courier New"/>
                <a:cs typeface="Courier New"/>
              </a:rPr>
              <a:t>WHERE</a:t>
            </a:r>
            <a:r>
              <a:rPr dirty="0" sz="1250" spc="-295">
                <a:latin typeface="Courier New"/>
                <a:cs typeface="Courier New"/>
              </a:rPr>
              <a:t> </a:t>
            </a:r>
            <a:r>
              <a:rPr dirty="0" sz="1250">
                <a:latin typeface="Times New Roman"/>
                <a:cs typeface="Times New Roman"/>
              </a:rPr>
              <a:t>clause.</a:t>
            </a:r>
            <a:endParaRPr sz="1250">
              <a:latin typeface="Times New Roman"/>
              <a:cs typeface="Times New Roman"/>
            </a:endParaRPr>
          </a:p>
        </p:txBody>
      </p:sp>
      <p:sp>
        <p:nvSpPr>
          <p:cNvPr id="17" name="object 17"/>
          <p:cNvSpPr txBox="1"/>
          <p:nvPr/>
        </p:nvSpPr>
        <p:spPr>
          <a:xfrm>
            <a:off x="912367" y="6568693"/>
            <a:ext cx="554355" cy="201295"/>
          </a:xfrm>
          <a:prstGeom prst="rect">
            <a:avLst/>
          </a:prstGeom>
        </p:spPr>
        <p:txBody>
          <a:bodyPr wrap="square" lIns="0" tIns="12700" rIns="0" bIns="0" rtlCol="0" vert="horz">
            <a:spAutoFit/>
          </a:bodyPr>
          <a:lstStyle/>
          <a:p>
            <a:pPr marL="12700">
              <a:lnSpc>
                <a:spcPct val="100000"/>
              </a:lnSpc>
              <a:spcBef>
                <a:spcPts val="100"/>
              </a:spcBef>
            </a:pPr>
            <a:r>
              <a:rPr dirty="0" sz="1150" spc="-5">
                <a:latin typeface="Courier New"/>
                <a:cs typeface="Courier New"/>
              </a:rPr>
              <a:t>SELECT</a:t>
            </a:r>
            <a:endParaRPr sz="1150">
              <a:latin typeface="Courier New"/>
              <a:cs typeface="Courier New"/>
            </a:endParaRPr>
          </a:p>
        </p:txBody>
      </p:sp>
      <p:sp>
        <p:nvSpPr>
          <p:cNvPr id="18" name="object 18"/>
          <p:cNvSpPr txBox="1"/>
          <p:nvPr/>
        </p:nvSpPr>
        <p:spPr>
          <a:xfrm>
            <a:off x="1547883" y="6568693"/>
            <a:ext cx="4526915" cy="911225"/>
          </a:xfrm>
          <a:prstGeom prst="rect">
            <a:avLst/>
          </a:prstGeom>
        </p:spPr>
        <p:txBody>
          <a:bodyPr wrap="square" lIns="0" tIns="6350" rIns="0" bIns="0" rtlCol="0" vert="horz">
            <a:spAutoFit/>
          </a:bodyPr>
          <a:lstStyle/>
          <a:p>
            <a:pPr marL="12700" marR="1399540" indent="20955">
              <a:lnSpc>
                <a:spcPct val="103499"/>
              </a:lnSpc>
              <a:spcBef>
                <a:spcPts val="50"/>
              </a:spcBef>
            </a:pPr>
            <a:r>
              <a:rPr dirty="0" sz="1150" spc="-5">
                <a:latin typeface="Courier New"/>
                <a:cs typeface="Courier New"/>
              </a:rPr>
              <a:t>last_name, employees.department_id,  department_name</a:t>
            </a:r>
            <a:endParaRPr sz="1150">
              <a:latin typeface="Courier New"/>
              <a:cs typeface="Courier New"/>
            </a:endParaRPr>
          </a:p>
          <a:p>
            <a:pPr marL="20320">
              <a:lnSpc>
                <a:spcPts val="1360"/>
              </a:lnSpc>
            </a:pPr>
            <a:r>
              <a:rPr dirty="0" sz="1150" spc="-5">
                <a:latin typeface="Courier New"/>
                <a:cs typeface="Courier New"/>
              </a:rPr>
              <a:t>employees,</a:t>
            </a:r>
            <a:r>
              <a:rPr dirty="0" sz="1150">
                <a:latin typeface="Courier New"/>
                <a:cs typeface="Courier New"/>
              </a:rPr>
              <a:t> </a:t>
            </a:r>
            <a:r>
              <a:rPr dirty="0" sz="1150" spc="-5">
                <a:latin typeface="Courier New"/>
                <a:cs typeface="Courier New"/>
              </a:rPr>
              <a:t>departments</a:t>
            </a:r>
            <a:endParaRPr sz="1150">
              <a:latin typeface="Courier New"/>
              <a:cs typeface="Courier New"/>
            </a:endParaRPr>
          </a:p>
          <a:p>
            <a:pPr marL="20320" marR="5080">
              <a:lnSpc>
                <a:spcPts val="1420"/>
              </a:lnSpc>
              <a:spcBef>
                <a:spcPts val="20"/>
              </a:spcBef>
            </a:pPr>
            <a:r>
              <a:rPr dirty="0" sz="1150" spc="-5">
                <a:latin typeface="Courier New"/>
                <a:cs typeface="Courier New"/>
              </a:rPr>
              <a:t>employees.department_id </a:t>
            </a:r>
            <a:r>
              <a:rPr dirty="0" sz="1150">
                <a:latin typeface="Courier New"/>
                <a:cs typeface="Courier New"/>
              </a:rPr>
              <a:t>= </a:t>
            </a:r>
            <a:r>
              <a:rPr dirty="0" sz="1150" spc="-5">
                <a:latin typeface="Courier New"/>
                <a:cs typeface="Courier New"/>
              </a:rPr>
              <a:t>departments.department_id  last_name </a:t>
            </a:r>
            <a:r>
              <a:rPr dirty="0" sz="1150">
                <a:latin typeface="Courier New"/>
                <a:cs typeface="Courier New"/>
              </a:rPr>
              <a:t>=</a:t>
            </a:r>
            <a:r>
              <a:rPr dirty="0" sz="1150" spc="10">
                <a:latin typeface="Courier New"/>
                <a:cs typeface="Courier New"/>
              </a:rPr>
              <a:t> </a:t>
            </a:r>
            <a:r>
              <a:rPr dirty="0" sz="1150" spc="-5">
                <a:latin typeface="Courier New"/>
                <a:cs typeface="Courier New"/>
              </a:rPr>
              <a:t>'Matos';</a:t>
            </a:r>
            <a:endParaRPr sz="1150">
              <a:latin typeface="Courier New"/>
              <a:cs typeface="Courier New"/>
            </a:endParaRPr>
          </a:p>
        </p:txBody>
      </p:sp>
      <p:sp>
        <p:nvSpPr>
          <p:cNvPr id="19" name="object 19"/>
          <p:cNvSpPr txBox="1"/>
          <p:nvPr/>
        </p:nvSpPr>
        <p:spPr>
          <a:xfrm>
            <a:off x="939039" y="6923026"/>
            <a:ext cx="465455" cy="556895"/>
          </a:xfrm>
          <a:prstGeom prst="rect">
            <a:avLst/>
          </a:prstGeom>
        </p:spPr>
        <p:txBody>
          <a:bodyPr wrap="square" lIns="0" tIns="10160" rIns="0" bIns="0" rtlCol="0" vert="horz">
            <a:spAutoFit/>
          </a:bodyPr>
          <a:lstStyle/>
          <a:p>
            <a:pPr marL="12700" marR="5080">
              <a:lnSpc>
                <a:spcPct val="101499"/>
              </a:lnSpc>
              <a:spcBef>
                <a:spcPts val="80"/>
              </a:spcBef>
            </a:pPr>
            <a:r>
              <a:rPr dirty="0" sz="1150" spc="-5">
                <a:latin typeface="Courier New"/>
                <a:cs typeface="Courier New"/>
              </a:rPr>
              <a:t>FROM  </a:t>
            </a:r>
            <a:r>
              <a:rPr dirty="0" sz="1150" spc="-5">
                <a:latin typeface="Courier New"/>
                <a:cs typeface="Courier New"/>
              </a:rPr>
              <a:t>W</a:t>
            </a:r>
            <a:r>
              <a:rPr dirty="0" sz="1150">
                <a:latin typeface="Courier New"/>
                <a:cs typeface="Courier New"/>
              </a:rPr>
              <a:t>HE</a:t>
            </a:r>
            <a:r>
              <a:rPr dirty="0" sz="1150" spc="-5">
                <a:latin typeface="Courier New"/>
                <a:cs typeface="Courier New"/>
              </a:rPr>
              <a:t>R</a:t>
            </a:r>
            <a:r>
              <a:rPr dirty="0" sz="1150">
                <a:latin typeface="Courier New"/>
                <a:cs typeface="Courier New"/>
              </a:rPr>
              <a:t>E  </a:t>
            </a:r>
            <a:r>
              <a:rPr dirty="0" sz="1150" spc="-5">
                <a:latin typeface="Courier New"/>
                <a:cs typeface="Courier New"/>
              </a:rPr>
              <a:t>AND</a:t>
            </a:r>
            <a:endParaRPr sz="1150">
              <a:latin typeface="Courier New"/>
              <a:cs typeface="Courier New"/>
            </a:endParaRPr>
          </a:p>
        </p:txBody>
      </p:sp>
      <p:grpSp>
        <p:nvGrpSpPr>
          <p:cNvPr id="20" name="object 20"/>
          <p:cNvGrpSpPr/>
          <p:nvPr/>
        </p:nvGrpSpPr>
        <p:grpSpPr>
          <a:xfrm>
            <a:off x="962025" y="7916798"/>
            <a:ext cx="4399280" cy="466090"/>
            <a:chOff x="962025" y="7916798"/>
            <a:chExt cx="4399280" cy="466090"/>
          </a:xfrm>
        </p:grpSpPr>
        <p:sp>
          <p:nvSpPr>
            <p:cNvPr id="21" name="object 21"/>
            <p:cNvSpPr/>
            <p:nvPr/>
          </p:nvSpPr>
          <p:spPr>
            <a:xfrm>
              <a:off x="972312" y="7927085"/>
              <a:ext cx="4379214" cy="445769"/>
            </a:xfrm>
            <a:prstGeom prst="rect">
              <a:avLst/>
            </a:prstGeom>
            <a:blipFill>
              <a:blip r:embed="rId5" cstate="print"/>
              <a:stretch>
                <a:fillRect/>
              </a:stretch>
            </a:blipFill>
          </p:spPr>
          <p:txBody>
            <a:bodyPr wrap="square" lIns="0" tIns="0" rIns="0" bIns="0" rtlCol="0"/>
            <a:lstStyle/>
            <a:p/>
          </p:txBody>
        </p:sp>
        <p:sp>
          <p:nvSpPr>
            <p:cNvPr id="22" name="object 22"/>
            <p:cNvSpPr/>
            <p:nvPr/>
          </p:nvSpPr>
          <p:spPr>
            <a:xfrm>
              <a:off x="966977" y="7921751"/>
              <a:ext cx="4389120" cy="455930"/>
            </a:xfrm>
            <a:custGeom>
              <a:avLst/>
              <a:gdLst/>
              <a:ahLst/>
              <a:cxnLst/>
              <a:rect l="l" t="t" r="r" b="b"/>
              <a:pathLst>
                <a:path w="4389120" h="455929">
                  <a:moveTo>
                    <a:pt x="4389120" y="0"/>
                  </a:moveTo>
                  <a:lnTo>
                    <a:pt x="0" y="0"/>
                  </a:lnTo>
                  <a:lnTo>
                    <a:pt x="0" y="455675"/>
                  </a:lnTo>
                  <a:lnTo>
                    <a:pt x="4389120" y="455675"/>
                  </a:lnTo>
                  <a:lnTo>
                    <a:pt x="4389120" y="0"/>
                  </a:lnTo>
                  <a:close/>
                </a:path>
              </a:pathLst>
            </a:custGeom>
            <a:ln w="9906">
              <a:solidFill>
                <a:srgbClr val="000000"/>
              </a:solidFill>
            </a:ln>
          </p:spPr>
          <p:txBody>
            <a:bodyPr wrap="square" lIns="0" tIns="0" rIns="0" bIns="0" rtlCol="0"/>
            <a:lstStyle/>
            <a:p/>
          </p:txBody>
        </p:sp>
      </p:grpSp>
      <p:sp>
        <p:nvSpPr>
          <p:cNvPr id="23" name="object 2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24" name="object 2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5" name="object 25"/>
          <p:cNvSpPr txBox="1"/>
          <p:nvPr/>
        </p:nvSpPr>
        <p:spPr>
          <a:xfrm>
            <a:off x="749300" y="9619605"/>
            <a:ext cx="5277485" cy="250190"/>
          </a:xfrm>
          <a:prstGeom prst="rect">
            <a:avLst/>
          </a:prstGeom>
        </p:spPr>
        <p:txBody>
          <a:bodyPr wrap="square" lIns="0" tIns="0" rIns="0" bIns="0" rtlCol="0" vert="horz">
            <a:spAutoFit/>
          </a:bodyPr>
          <a:lstStyle/>
          <a:p>
            <a:pPr marL="12700">
              <a:lnSpc>
                <a:spcPts val="118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29">
                <a:latin typeface="Garuda"/>
                <a:cs typeface="Garuda"/>
              </a:rPr>
              <a:t>Al</a:t>
            </a:r>
            <a:r>
              <a:rPr dirty="0" baseline="-31400" sz="1725" spc="-345" b="1">
                <a:latin typeface="Arial"/>
                <a:cs typeface="Arial"/>
              </a:rPr>
              <a:t>O</a:t>
            </a:r>
            <a:r>
              <a:rPr dirty="0" sz="800" spc="-229">
                <a:latin typeface="Garuda"/>
                <a:cs typeface="Garuda"/>
              </a:rPr>
              <a:t>l </a:t>
            </a:r>
            <a:r>
              <a:rPr dirty="0" sz="800" spc="-240">
                <a:latin typeface="Garuda"/>
                <a:cs typeface="Garuda"/>
              </a:rPr>
              <a:t>W</a:t>
            </a:r>
            <a:r>
              <a:rPr dirty="0" baseline="-31400" sz="1725" spc="-359" b="1">
                <a:latin typeface="Arial"/>
                <a:cs typeface="Arial"/>
              </a:rPr>
              <a:t>r</a:t>
            </a:r>
            <a:r>
              <a:rPr dirty="0" sz="800" spc="-240">
                <a:latin typeface="Garuda"/>
                <a:cs typeface="Garuda"/>
              </a:rPr>
              <a:t>D</a:t>
            </a:r>
            <a:r>
              <a:rPr dirty="0" baseline="-31400" sz="1725" spc="-359" b="1">
                <a:latin typeface="Arial"/>
                <a:cs typeface="Arial"/>
              </a:rPr>
              <a:t>a</a:t>
            </a:r>
            <a:r>
              <a:rPr dirty="0" sz="800" spc="-240">
                <a:latin typeface="Garuda"/>
                <a:cs typeface="Garuda"/>
              </a:rPr>
              <a:t>P</a:t>
            </a:r>
            <a:r>
              <a:rPr dirty="0" baseline="-31400" sz="1725" spc="-359" b="1">
                <a:latin typeface="Arial"/>
                <a:cs typeface="Arial"/>
              </a:rPr>
              <a:t>c</a:t>
            </a:r>
            <a:r>
              <a:rPr dirty="0" sz="800" spc="-240">
                <a:latin typeface="Garuda"/>
                <a:cs typeface="Garuda"/>
              </a:rPr>
              <a:t>s</a:t>
            </a:r>
            <a:r>
              <a:rPr dirty="0" baseline="-31400" sz="1725" spc="-359" b="1">
                <a:latin typeface="Arial"/>
                <a:cs typeface="Arial"/>
              </a:rPr>
              <a:t>l</a:t>
            </a:r>
            <a:r>
              <a:rPr dirty="0" sz="800" spc="-240">
                <a:latin typeface="Garuda"/>
                <a:cs typeface="Garuda"/>
              </a:rPr>
              <a:t>t</a:t>
            </a:r>
            <a:r>
              <a:rPr dirty="0" baseline="-31400" sz="1725" spc="-359" b="1">
                <a:latin typeface="Arial"/>
                <a:cs typeface="Arial"/>
              </a:rPr>
              <a:t>e</a:t>
            </a:r>
            <a:r>
              <a:rPr dirty="0" sz="800" spc="-240">
                <a:latin typeface="Garuda"/>
                <a:cs typeface="Garuda"/>
              </a:rPr>
              <a:t>ud</a:t>
            </a:r>
            <a:r>
              <a:rPr dirty="0" baseline="-31400" sz="1725" spc="-359" b="1">
                <a:latin typeface="Arial"/>
                <a:cs typeface="Arial"/>
              </a:rPr>
              <a:t>D</a:t>
            </a:r>
            <a:r>
              <a:rPr dirty="0" sz="800" spc="-240">
                <a:latin typeface="Garuda"/>
                <a:cs typeface="Garuda"/>
              </a:rPr>
              <a:t>en</a:t>
            </a:r>
            <a:r>
              <a:rPr dirty="0" baseline="-31400" sz="1725" spc="-359" b="1">
                <a:latin typeface="Arial"/>
                <a:cs typeface="Arial"/>
              </a:rPr>
              <a:t>a</a:t>
            </a:r>
            <a:r>
              <a:rPr dirty="0" sz="800" spc="-240">
                <a:latin typeface="Garuda"/>
                <a:cs typeface="Garuda"/>
              </a:rPr>
              <a:t>ts</a:t>
            </a:r>
            <a:r>
              <a:rPr dirty="0" baseline="-31400" sz="1725" spc="-359" b="1">
                <a:latin typeface="Arial"/>
                <a:cs typeface="Arial"/>
              </a:rPr>
              <a:t>ta</a:t>
            </a:r>
            <a:r>
              <a:rPr dirty="0" sz="800" spc="-240">
                <a:latin typeface="Garuda"/>
                <a:cs typeface="Garuda"/>
              </a:rPr>
              <a:t>m</a:t>
            </a:r>
            <a:r>
              <a:rPr dirty="0" baseline="-31400" sz="1725" spc="-359" b="1">
                <a:latin typeface="Arial"/>
                <a:cs typeface="Arial"/>
              </a:rPr>
              <a:t>b</a:t>
            </a:r>
            <a:r>
              <a:rPr dirty="0" sz="800" spc="-240">
                <a:latin typeface="Garuda"/>
                <a:cs typeface="Garuda"/>
              </a:rPr>
              <a:t>us</a:t>
            </a:r>
            <a:r>
              <a:rPr dirty="0" baseline="-31400" sz="1725" spc="-359" b="1">
                <a:latin typeface="Arial"/>
                <a:cs typeface="Arial"/>
              </a:rPr>
              <a:t>a</a:t>
            </a:r>
            <a:r>
              <a:rPr dirty="0" sz="800" spc="-240">
                <a:latin typeface="Garuda"/>
                <a:cs typeface="Garuda"/>
              </a:rPr>
              <a:t>t </a:t>
            </a:r>
            <a:r>
              <a:rPr dirty="0" sz="800" spc="-229">
                <a:latin typeface="Garuda"/>
                <a:cs typeface="Garuda"/>
              </a:rPr>
              <a:t>r</a:t>
            </a:r>
            <a:r>
              <a:rPr dirty="0" baseline="-31400" sz="1725" spc="-345" b="1">
                <a:latin typeface="Arial"/>
                <a:cs typeface="Arial"/>
              </a:rPr>
              <a:t>s</a:t>
            </a:r>
            <a:r>
              <a:rPr dirty="0" sz="800" spc="-229">
                <a:latin typeface="Garuda"/>
                <a:cs typeface="Garuda"/>
              </a:rPr>
              <a:t>e</a:t>
            </a:r>
            <a:r>
              <a:rPr dirty="0" baseline="-31400" sz="1725" spc="-345" b="1">
                <a:latin typeface="Arial"/>
                <a:cs typeface="Arial"/>
              </a:rPr>
              <a:t>e</a:t>
            </a:r>
            <a:r>
              <a:rPr dirty="0" sz="800" spc="-229">
                <a:latin typeface="Garuda"/>
                <a:cs typeface="Garuda"/>
              </a:rPr>
              <a:t>cei</a:t>
            </a:r>
            <a:r>
              <a:rPr dirty="0" baseline="-31400" sz="1725" spc="-345" b="1">
                <a:latin typeface="Arial"/>
                <a:cs typeface="Arial"/>
              </a:rPr>
              <a:t>1</a:t>
            </a:r>
            <a:r>
              <a:rPr dirty="0" sz="800" spc="-229">
                <a:latin typeface="Garuda"/>
                <a:cs typeface="Garuda"/>
              </a:rPr>
              <a:t>ve</a:t>
            </a:r>
            <a:r>
              <a:rPr dirty="0" baseline="-31400" sz="1725" spc="-345" b="1">
                <a:latin typeface="Arial"/>
                <a:cs typeface="Arial"/>
              </a:rPr>
              <a:t>0</a:t>
            </a:r>
            <a:r>
              <a:rPr dirty="0" sz="800" spc="-229">
                <a:latin typeface="Garuda"/>
                <a:cs typeface="Garuda"/>
              </a:rPr>
              <a:t>a</a:t>
            </a:r>
            <a:r>
              <a:rPr dirty="0" baseline="-31400" sz="1725" spc="-345" b="1" i="1">
                <a:latin typeface="Arial"/>
                <a:cs typeface="Arial"/>
              </a:rPr>
              <a:t>g</a:t>
            </a:r>
            <a:r>
              <a:rPr dirty="0" sz="800" spc="-229">
                <a:latin typeface="Garuda"/>
                <a:cs typeface="Garuda"/>
              </a:rPr>
              <a:t>n</a:t>
            </a:r>
            <a:r>
              <a:rPr dirty="0" baseline="-31400" sz="1725" spc="-345" b="1">
                <a:latin typeface="Arial"/>
                <a:cs typeface="Arial"/>
              </a:rPr>
              <a:t>:</a:t>
            </a:r>
            <a:r>
              <a:rPr dirty="0" sz="800" spc="-229">
                <a:latin typeface="Garuda"/>
                <a:cs typeface="Garuda"/>
              </a:rPr>
              <a:t>e</a:t>
            </a:r>
            <a:r>
              <a:rPr dirty="0" baseline="-31400" sz="1725" spc="-345" b="1">
                <a:latin typeface="Arial"/>
                <a:cs typeface="Arial"/>
              </a:rPr>
              <a:t>S</a:t>
            </a:r>
            <a:r>
              <a:rPr dirty="0" sz="800" spc="-229">
                <a:latin typeface="Garuda"/>
                <a:cs typeface="Garuda"/>
              </a:rPr>
              <a:t>Kit</a:t>
            </a:r>
            <a:r>
              <a:rPr dirty="0" baseline="-31400" sz="1725" spc="-345" b="1">
                <a:latin typeface="Arial"/>
                <a:cs typeface="Arial"/>
              </a:rPr>
              <a:t>Q</a:t>
            </a:r>
            <a:r>
              <a:rPr dirty="0" sz="800" spc="-229">
                <a:latin typeface="Garuda"/>
                <a:cs typeface="Garuda"/>
              </a:rPr>
              <a:t>w</a:t>
            </a:r>
            <a:r>
              <a:rPr dirty="0" baseline="-31400" sz="1725" spc="-345" b="1">
                <a:latin typeface="Arial"/>
                <a:cs typeface="Arial"/>
              </a:rPr>
              <a:t>L</a:t>
            </a:r>
            <a:r>
              <a:rPr dirty="0" sz="800" spc="-229">
                <a:latin typeface="Garuda"/>
                <a:cs typeface="Garuda"/>
              </a:rPr>
              <a:t>ate</a:t>
            </a:r>
            <a:r>
              <a:rPr dirty="0" baseline="-31400" sz="1725" spc="-345" b="1">
                <a:latin typeface="Arial"/>
                <a:cs typeface="Arial"/>
              </a:rPr>
              <a:t>F</a:t>
            </a:r>
            <a:r>
              <a:rPr dirty="0" sz="800" spc="-229">
                <a:latin typeface="Garuda"/>
                <a:cs typeface="Garuda"/>
              </a:rPr>
              <a:t>rm</a:t>
            </a:r>
            <a:r>
              <a:rPr dirty="0" baseline="-31400" sz="1725" spc="-345" b="1">
                <a:latin typeface="Arial"/>
                <a:cs typeface="Arial"/>
              </a:rPr>
              <a:t>u</a:t>
            </a:r>
            <a:r>
              <a:rPr dirty="0" sz="800" spc="-229">
                <a:latin typeface="Garuda"/>
                <a:cs typeface="Garuda"/>
              </a:rPr>
              <a:t>a</a:t>
            </a:r>
            <a:r>
              <a:rPr dirty="0" baseline="-31400" sz="1725" spc="-345" b="1">
                <a:latin typeface="Arial"/>
                <a:cs typeface="Arial"/>
              </a:rPr>
              <a:t>n</a:t>
            </a:r>
            <a:r>
              <a:rPr dirty="0" sz="800" spc="-229">
                <a:latin typeface="Garuda"/>
                <a:cs typeface="Garuda"/>
              </a:rPr>
              <a:t>rk</a:t>
            </a:r>
            <a:r>
              <a:rPr dirty="0" baseline="-31400" sz="1725" spc="-345" b="1">
                <a:latin typeface="Arial"/>
                <a:cs typeface="Arial"/>
              </a:rPr>
              <a:t>d</a:t>
            </a:r>
            <a:r>
              <a:rPr dirty="0" sz="800" spc="-229">
                <a:latin typeface="Garuda"/>
                <a:cs typeface="Garuda"/>
              </a:rPr>
              <a:t>ed</a:t>
            </a:r>
            <a:r>
              <a:rPr dirty="0" baseline="-31400" sz="1725" spc="-345" b="1">
                <a:latin typeface="Arial"/>
                <a:cs typeface="Arial"/>
              </a:rPr>
              <a:t>a</a:t>
            </a:r>
            <a:r>
              <a:rPr dirty="0" sz="800" spc="-229">
                <a:latin typeface="Garuda"/>
                <a:cs typeface="Garuda"/>
              </a:rPr>
              <a:t>w</a:t>
            </a:r>
            <a:r>
              <a:rPr dirty="0" baseline="-31400" sz="1725" spc="-345" b="1">
                <a:latin typeface="Arial"/>
                <a:cs typeface="Arial"/>
              </a:rPr>
              <a:t>m</a:t>
            </a:r>
            <a:r>
              <a:rPr dirty="0" sz="800" spc="-229">
                <a:latin typeface="Garuda"/>
                <a:cs typeface="Garuda"/>
              </a:rPr>
              <a:t>ith</a:t>
            </a:r>
            <a:r>
              <a:rPr dirty="0" baseline="-31400" sz="1725" spc="-345" b="1">
                <a:latin typeface="Arial"/>
                <a:cs typeface="Arial"/>
              </a:rPr>
              <a:t>e</a:t>
            </a:r>
            <a:r>
              <a:rPr dirty="0" sz="800" spc="-229">
                <a:latin typeface="Garuda"/>
                <a:cs typeface="Garuda"/>
              </a:rPr>
              <a:t>t</a:t>
            </a:r>
            <a:r>
              <a:rPr dirty="0" baseline="-31400" sz="1725" spc="-345" b="1">
                <a:latin typeface="Arial"/>
                <a:cs typeface="Arial"/>
              </a:rPr>
              <a:t>n</a:t>
            </a:r>
            <a:r>
              <a:rPr dirty="0" sz="800" spc="-229">
                <a:latin typeface="Garuda"/>
                <a:cs typeface="Garuda"/>
              </a:rPr>
              <a:t>he</a:t>
            </a:r>
            <a:r>
              <a:rPr dirty="0" baseline="-31400" sz="1725" spc="-345" b="1">
                <a:latin typeface="Arial"/>
                <a:cs typeface="Arial"/>
              </a:rPr>
              <a:t>t</a:t>
            </a:r>
            <a:r>
              <a:rPr dirty="0" sz="800" spc="-229">
                <a:latin typeface="Garuda"/>
                <a:cs typeface="Garuda"/>
              </a:rPr>
              <a:t>i</a:t>
            </a:r>
            <a:r>
              <a:rPr dirty="0" baseline="-31400" sz="1725" spc="-345" b="1">
                <a:latin typeface="Arial"/>
                <a:cs typeface="Arial"/>
              </a:rPr>
              <a:t>a</a:t>
            </a:r>
            <a:r>
              <a:rPr dirty="0" sz="800" spc="-229">
                <a:latin typeface="Garuda"/>
                <a:cs typeface="Garuda"/>
              </a:rPr>
              <a:t>r </a:t>
            </a:r>
            <a:r>
              <a:rPr dirty="0" sz="800" spc="-190">
                <a:latin typeface="Garuda"/>
                <a:cs typeface="Garuda"/>
              </a:rPr>
              <a:t>n</a:t>
            </a:r>
            <a:r>
              <a:rPr dirty="0" baseline="-31400" sz="1725" spc="-284" b="1">
                <a:latin typeface="Arial"/>
                <a:cs typeface="Arial"/>
              </a:rPr>
              <a:t>ls</a:t>
            </a:r>
            <a:r>
              <a:rPr dirty="0" sz="800" spc="-190">
                <a:latin typeface="Garuda"/>
                <a:cs typeface="Garuda"/>
              </a:rPr>
              <a:t>am</a:t>
            </a:r>
            <a:r>
              <a:rPr dirty="0" baseline="-31400" sz="1725" spc="-284" b="1">
                <a:latin typeface="Arial"/>
                <a:cs typeface="Arial"/>
              </a:rPr>
              <a:t>I</a:t>
            </a:r>
            <a:r>
              <a:rPr dirty="0" sz="800" spc="-190">
                <a:latin typeface="Garuda"/>
                <a:cs typeface="Garuda"/>
              </a:rPr>
              <a:t>e </a:t>
            </a:r>
            <a:r>
              <a:rPr dirty="0" sz="800" spc="-210">
                <a:latin typeface="Garuda"/>
                <a:cs typeface="Garuda"/>
              </a:rPr>
              <a:t>a</a:t>
            </a:r>
            <a:r>
              <a:rPr dirty="0" baseline="-31400" sz="1725" spc="-315" b="1">
                <a:latin typeface="Arial"/>
                <a:cs typeface="Arial"/>
              </a:rPr>
              <a:t>C</a:t>
            </a:r>
            <a:r>
              <a:rPr dirty="0" sz="800" spc="-210">
                <a:latin typeface="Garuda"/>
                <a:cs typeface="Garuda"/>
              </a:rPr>
              <a:t>nd </a:t>
            </a:r>
            <a:r>
              <a:rPr dirty="0" baseline="-31400" sz="1725" spc="-284" b="1">
                <a:latin typeface="Arial"/>
                <a:cs typeface="Arial"/>
              </a:rPr>
              <a:t>-</a:t>
            </a:r>
            <a:r>
              <a:rPr dirty="0" sz="800" spc="-190">
                <a:latin typeface="Garuda"/>
                <a:cs typeface="Garuda"/>
              </a:rPr>
              <a:t>em</a:t>
            </a:r>
            <a:r>
              <a:rPr dirty="0" baseline="-31400" sz="1725" spc="-284" b="1">
                <a:latin typeface="Arial"/>
                <a:cs typeface="Arial"/>
              </a:rPr>
              <a:t>1</a:t>
            </a:r>
            <a:r>
              <a:rPr dirty="0" sz="800" spc="-190">
                <a:latin typeface="Garuda"/>
                <a:cs typeface="Garuda"/>
              </a:rPr>
              <a:t>a</a:t>
            </a:r>
            <a:r>
              <a:rPr dirty="0" baseline="-31400" sz="1725" spc="-284" b="1">
                <a:latin typeface="Arial"/>
                <a:cs typeface="Arial"/>
              </a:rPr>
              <a:t>0</a:t>
            </a:r>
            <a:r>
              <a:rPr dirty="0" sz="800" spc="-190">
                <a:latin typeface="Garuda"/>
                <a:cs typeface="Garuda"/>
              </a:rPr>
              <a:t>il.</a:t>
            </a:r>
            <a:r>
              <a:rPr dirty="0" sz="800" spc="-175">
                <a:latin typeface="Garuda"/>
                <a:cs typeface="Garuda"/>
              </a:rPr>
              <a:t> </a:t>
            </a:r>
            <a:r>
              <a:rPr dirty="0" sz="800" spc="-5">
                <a:latin typeface="Garuda"/>
                <a:cs typeface="Garuda"/>
              </a:rPr>
              <a:t>Contact</a:t>
            </a:r>
            <a:endParaRPr sz="800">
              <a:latin typeface="Garuda"/>
              <a:cs typeface="Garuda"/>
            </a:endParaRPr>
          </a:p>
        </p:txBody>
      </p:sp>
      <p:sp>
        <p:nvSpPr>
          <p:cNvPr id="26" name="object 2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505" y="497205"/>
            <a:ext cx="6549390" cy="4914900"/>
            <a:chOff x="611505" y="497205"/>
            <a:chExt cx="6549390" cy="4914900"/>
          </a:xfrm>
        </p:grpSpPr>
        <p:sp>
          <p:nvSpPr>
            <p:cNvPr id="3" name="object 3"/>
            <p:cNvSpPr/>
            <p:nvPr/>
          </p:nvSpPr>
          <p:spPr>
            <a:xfrm>
              <a:off x="616458" y="502158"/>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20"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143761" y="807973"/>
            <a:ext cx="5099050" cy="2040255"/>
          </a:xfrm>
          <a:prstGeom prst="rect">
            <a:avLst/>
          </a:prstGeom>
        </p:spPr>
        <p:txBody>
          <a:bodyPr wrap="square" lIns="0" tIns="13970" rIns="0" bIns="0" rtlCol="0" vert="horz">
            <a:spAutoFit/>
          </a:bodyPr>
          <a:lstStyle/>
          <a:p>
            <a:pPr marL="587375">
              <a:lnSpc>
                <a:spcPct val="100000"/>
              </a:lnSpc>
              <a:spcBef>
                <a:spcPts val="110"/>
              </a:spcBef>
            </a:pPr>
            <a:r>
              <a:rPr dirty="0" sz="1850" b="1">
                <a:latin typeface="Arial"/>
                <a:cs typeface="Arial"/>
              </a:rPr>
              <a:t>Qualifying Ambiguous Column</a:t>
            </a:r>
            <a:r>
              <a:rPr dirty="0" sz="1850" spc="-10" b="1">
                <a:latin typeface="Arial"/>
                <a:cs typeface="Arial"/>
              </a:rPr>
              <a:t> </a:t>
            </a:r>
            <a:r>
              <a:rPr dirty="0" sz="1850" b="1">
                <a:latin typeface="Arial"/>
                <a:cs typeface="Arial"/>
              </a:rPr>
              <a:t>Names</a:t>
            </a:r>
            <a:endParaRPr sz="1850">
              <a:latin typeface="Arial"/>
              <a:cs typeface="Arial"/>
            </a:endParaRPr>
          </a:p>
          <a:p>
            <a:pPr>
              <a:lnSpc>
                <a:spcPct val="100000"/>
              </a:lnSpc>
              <a:spcBef>
                <a:spcPts val="45"/>
              </a:spcBef>
            </a:pPr>
            <a:endParaRPr sz="2950">
              <a:latin typeface="Arial"/>
              <a:cs typeface="Arial"/>
            </a:endParaRPr>
          </a:p>
          <a:p>
            <a:pPr marL="328930" marR="5080" indent="-329565">
              <a:lnSpc>
                <a:spcPct val="101600"/>
              </a:lnSpc>
              <a:buClr>
                <a:srgbClr val="FF0000"/>
              </a:buClr>
              <a:buChar char="•"/>
              <a:tabLst>
                <a:tab pos="328930" algn="l"/>
                <a:tab pos="329565" algn="l"/>
              </a:tabLst>
            </a:pPr>
            <a:r>
              <a:rPr dirty="0" sz="1550" spc="10">
                <a:latin typeface="Arial"/>
                <a:cs typeface="Arial"/>
              </a:rPr>
              <a:t>Use </a:t>
            </a:r>
            <a:r>
              <a:rPr dirty="0" sz="1550" spc="5">
                <a:latin typeface="Arial"/>
                <a:cs typeface="Arial"/>
              </a:rPr>
              <a:t>table prefixes to qualify </a:t>
            </a:r>
            <a:r>
              <a:rPr dirty="0" sz="1550" spc="10">
                <a:latin typeface="Arial"/>
                <a:cs typeface="Arial"/>
              </a:rPr>
              <a:t>column names </a:t>
            </a:r>
            <a:r>
              <a:rPr dirty="0" sz="1550" spc="5">
                <a:latin typeface="Arial"/>
                <a:cs typeface="Arial"/>
              </a:rPr>
              <a:t>that </a:t>
            </a:r>
            <a:r>
              <a:rPr dirty="0" sz="1550" spc="10">
                <a:latin typeface="Arial"/>
                <a:cs typeface="Arial"/>
              </a:rPr>
              <a:t>are </a:t>
            </a:r>
            <a:r>
              <a:rPr dirty="0" sz="1550" spc="5">
                <a:latin typeface="Arial"/>
                <a:cs typeface="Arial"/>
              </a:rPr>
              <a:t>in  multiple tables.</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Use </a:t>
            </a:r>
            <a:r>
              <a:rPr dirty="0" sz="1550" spc="5">
                <a:latin typeface="Arial"/>
                <a:cs typeface="Arial"/>
              </a:rPr>
              <a:t>table prefixes to </a:t>
            </a:r>
            <a:r>
              <a:rPr dirty="0" sz="1550" spc="10">
                <a:latin typeface="Arial"/>
                <a:cs typeface="Arial"/>
              </a:rPr>
              <a:t>improve</a:t>
            </a:r>
            <a:r>
              <a:rPr dirty="0" sz="1550" spc="-5">
                <a:latin typeface="Arial"/>
                <a:cs typeface="Arial"/>
              </a:rPr>
              <a:t> </a:t>
            </a:r>
            <a:r>
              <a:rPr dirty="0" sz="1550" spc="10">
                <a:latin typeface="Arial"/>
                <a:cs typeface="Arial"/>
              </a:rPr>
              <a:t>performance.</a:t>
            </a:r>
            <a:endParaRPr sz="1550">
              <a:latin typeface="Arial"/>
              <a:cs typeface="Arial"/>
            </a:endParaRPr>
          </a:p>
          <a:p>
            <a:pPr marL="328930" marR="127635" indent="-329565">
              <a:lnSpc>
                <a:spcPct val="101600"/>
              </a:lnSpc>
              <a:spcBef>
                <a:spcPts val="370"/>
              </a:spcBef>
              <a:buClr>
                <a:srgbClr val="FF0000"/>
              </a:buClr>
              <a:buChar char="•"/>
              <a:tabLst>
                <a:tab pos="328930" algn="l"/>
                <a:tab pos="329565" algn="l"/>
              </a:tabLst>
            </a:pPr>
            <a:r>
              <a:rPr dirty="0" sz="1550" spc="10">
                <a:latin typeface="Arial"/>
                <a:cs typeface="Arial"/>
              </a:rPr>
              <a:t>Use column </a:t>
            </a:r>
            <a:r>
              <a:rPr dirty="0" sz="1550" spc="5">
                <a:latin typeface="Arial"/>
                <a:cs typeface="Arial"/>
              </a:rPr>
              <a:t>aliases to distinguish </a:t>
            </a:r>
            <a:r>
              <a:rPr dirty="0" sz="1550" spc="10">
                <a:latin typeface="Arial"/>
                <a:cs typeface="Arial"/>
              </a:rPr>
              <a:t>columns </a:t>
            </a:r>
            <a:r>
              <a:rPr dirty="0" sz="1550" spc="5">
                <a:latin typeface="Arial"/>
                <a:cs typeface="Arial"/>
              </a:rPr>
              <a:t>that </a:t>
            </a:r>
            <a:r>
              <a:rPr dirty="0" sz="1550" spc="10">
                <a:latin typeface="Arial"/>
                <a:cs typeface="Arial"/>
              </a:rPr>
              <a:t>have  </a:t>
            </a:r>
            <a:r>
              <a:rPr dirty="0" sz="1550" spc="5">
                <a:latin typeface="Arial"/>
                <a:cs typeface="Arial"/>
              </a:rPr>
              <a:t>identical </a:t>
            </a:r>
            <a:r>
              <a:rPr dirty="0" sz="1550" spc="10">
                <a:latin typeface="Arial"/>
                <a:cs typeface="Arial"/>
              </a:rPr>
              <a:t>names but reside </a:t>
            </a:r>
            <a:r>
              <a:rPr dirty="0" sz="1550" spc="5">
                <a:latin typeface="Arial"/>
                <a:cs typeface="Arial"/>
              </a:rPr>
              <a:t>in different</a:t>
            </a:r>
            <a:r>
              <a:rPr dirty="0" sz="1550" spc="-5">
                <a:latin typeface="Arial"/>
                <a:cs typeface="Arial"/>
              </a:rPr>
              <a:t> </a:t>
            </a:r>
            <a:r>
              <a:rPr dirty="0" sz="1550" spc="5">
                <a:latin typeface="Arial"/>
                <a:cs typeface="Arial"/>
              </a:rPr>
              <a:t>tables.</a:t>
            </a:r>
            <a:endParaRPr sz="15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1</a:t>
            </a:r>
            <a:r>
              <a:rPr dirty="0" sz="800" spc="-145"/>
              <a:t>il.</a:t>
            </a:r>
            <a:r>
              <a:rPr dirty="0" sz="800" spc="-195"/>
              <a:t> </a:t>
            </a:r>
            <a:r>
              <a:rPr dirty="0" sz="800" spc="-5"/>
              <a:t>Contact</a:t>
            </a:r>
            <a:endParaRPr sz="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554990" y="5251196"/>
            <a:ext cx="6520815" cy="2474595"/>
          </a:xfrm>
          <a:prstGeom prst="rect">
            <a:avLst/>
          </a:prstGeom>
        </p:spPr>
        <p:txBody>
          <a:bodyPr wrap="square" lIns="0" tIns="13335" rIns="0" bIns="0" rtlCol="0" vert="horz">
            <a:spAutoFit/>
          </a:bodyPr>
          <a:lstStyle/>
          <a:p>
            <a:pPr algn="ctr" marL="13589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25"/>
              </a:spcBef>
            </a:pPr>
            <a:endParaRPr sz="950">
              <a:latin typeface="Arial"/>
              <a:cs typeface="Arial"/>
            </a:endParaRPr>
          </a:p>
          <a:p>
            <a:pPr marL="12700">
              <a:lnSpc>
                <a:spcPct val="100000"/>
              </a:lnSpc>
            </a:pPr>
            <a:r>
              <a:rPr dirty="0" sz="1250" b="1">
                <a:latin typeface="Arial"/>
                <a:cs typeface="Arial"/>
              </a:rPr>
              <a:t>Qualifying </a:t>
            </a:r>
            <a:r>
              <a:rPr dirty="0" sz="1250" spc="5" b="1">
                <a:latin typeface="Arial"/>
                <a:cs typeface="Arial"/>
              </a:rPr>
              <a:t>Ambiguous Column</a:t>
            </a:r>
            <a:r>
              <a:rPr dirty="0" sz="1250" spc="-10" b="1">
                <a:latin typeface="Arial"/>
                <a:cs typeface="Arial"/>
              </a:rPr>
              <a:t> </a:t>
            </a:r>
            <a:r>
              <a:rPr dirty="0" sz="1250" spc="-5" b="1">
                <a:latin typeface="Arial"/>
                <a:cs typeface="Arial"/>
              </a:rPr>
              <a:t>Names</a:t>
            </a:r>
            <a:endParaRPr sz="1250">
              <a:latin typeface="Arial"/>
              <a:cs typeface="Arial"/>
            </a:endParaRPr>
          </a:p>
          <a:p>
            <a:pPr marL="132080" marR="167005">
              <a:lnSpc>
                <a:spcPct val="102099"/>
              </a:lnSpc>
              <a:spcBef>
                <a:spcPts val="260"/>
              </a:spcBef>
            </a:pPr>
            <a:r>
              <a:rPr dirty="0" sz="1250">
                <a:latin typeface="Times New Roman"/>
                <a:cs typeface="Times New Roman"/>
              </a:rPr>
              <a:t>You need to </a:t>
            </a:r>
            <a:r>
              <a:rPr dirty="0" sz="1250" spc="-5">
                <a:latin typeface="Times New Roman"/>
                <a:cs typeface="Times New Roman"/>
              </a:rPr>
              <a:t>qualify </a:t>
            </a:r>
            <a:r>
              <a:rPr dirty="0" sz="1250">
                <a:latin typeface="Times New Roman"/>
                <a:cs typeface="Times New Roman"/>
              </a:rPr>
              <a:t>the names of the columns in the </a:t>
            </a:r>
            <a:r>
              <a:rPr dirty="0" sz="1250" spc="5">
                <a:latin typeface="Courier New"/>
                <a:cs typeface="Courier New"/>
              </a:rPr>
              <a:t>WHERE </a:t>
            </a:r>
            <a:r>
              <a:rPr dirty="0" sz="1250" spc="5">
                <a:latin typeface="Times New Roman"/>
                <a:cs typeface="Times New Roman"/>
              </a:rPr>
              <a:t>clause </a:t>
            </a:r>
            <a:r>
              <a:rPr dirty="0" sz="1250">
                <a:latin typeface="Times New Roman"/>
                <a:cs typeface="Times New Roman"/>
              </a:rPr>
              <a:t>with the table name to avoid  ambiguity. Without the table prefixes, the </a:t>
            </a:r>
            <a:r>
              <a:rPr dirty="0" sz="1250" spc="5">
                <a:latin typeface="Courier New"/>
                <a:cs typeface="Courier New"/>
              </a:rPr>
              <a:t>DEPARTMENT_ID </a:t>
            </a:r>
            <a:r>
              <a:rPr dirty="0" sz="1250">
                <a:latin typeface="Times New Roman"/>
                <a:cs typeface="Times New Roman"/>
              </a:rPr>
              <a:t>column could be from either the  </a:t>
            </a:r>
            <a:r>
              <a:rPr dirty="0" sz="1250" spc="5">
                <a:latin typeface="Courier New"/>
                <a:cs typeface="Courier New"/>
              </a:rPr>
              <a:t>DEPARTMENTS</a:t>
            </a:r>
            <a:r>
              <a:rPr dirty="0" sz="1250" spc="-434">
                <a:latin typeface="Courier New"/>
                <a:cs typeface="Courier New"/>
              </a:rPr>
              <a:t> </a:t>
            </a:r>
            <a:r>
              <a:rPr dirty="0" sz="1250">
                <a:latin typeface="Times New Roman"/>
                <a:cs typeface="Times New Roman"/>
              </a:rPr>
              <a:t>table</a:t>
            </a:r>
            <a:r>
              <a:rPr dirty="0" sz="1250" spc="15">
                <a:latin typeface="Times New Roman"/>
                <a:cs typeface="Times New Roman"/>
              </a:rPr>
              <a:t> </a:t>
            </a:r>
            <a:r>
              <a:rPr dirty="0" sz="1250">
                <a:latin typeface="Times New Roman"/>
                <a:cs typeface="Times New Roman"/>
              </a:rPr>
              <a:t>or</a:t>
            </a:r>
            <a:r>
              <a:rPr dirty="0" sz="1250" spc="15">
                <a:latin typeface="Times New Roman"/>
                <a:cs typeface="Times New Roman"/>
              </a:rPr>
              <a:t> </a:t>
            </a:r>
            <a:r>
              <a:rPr dirty="0" sz="1250">
                <a:latin typeface="Times New Roman"/>
                <a:cs typeface="Times New Roman"/>
              </a:rPr>
              <a:t>the</a:t>
            </a:r>
            <a:r>
              <a:rPr dirty="0" sz="1250" spc="10">
                <a:latin typeface="Times New Roman"/>
                <a:cs typeface="Times New Roman"/>
              </a:rPr>
              <a:t> </a:t>
            </a:r>
            <a:r>
              <a:rPr dirty="0" sz="1250" spc="5">
                <a:latin typeface="Courier New"/>
                <a:cs typeface="Courier New"/>
              </a:rPr>
              <a:t>EMPLOYEES</a:t>
            </a:r>
            <a:r>
              <a:rPr dirty="0" sz="1250" spc="-425">
                <a:latin typeface="Courier New"/>
                <a:cs typeface="Courier New"/>
              </a:rPr>
              <a:t> </a:t>
            </a:r>
            <a:r>
              <a:rPr dirty="0" sz="1250">
                <a:latin typeface="Times New Roman"/>
                <a:cs typeface="Times New Roman"/>
              </a:rPr>
              <a:t>table.</a:t>
            </a:r>
            <a:r>
              <a:rPr dirty="0" sz="1250" spc="15">
                <a:latin typeface="Times New Roman"/>
                <a:cs typeface="Times New Roman"/>
              </a:rPr>
              <a:t> </a:t>
            </a:r>
            <a:r>
              <a:rPr dirty="0" sz="1250">
                <a:latin typeface="Times New Roman"/>
                <a:cs typeface="Times New Roman"/>
              </a:rPr>
              <a:t>It</a:t>
            </a:r>
            <a:r>
              <a:rPr dirty="0" sz="1250" spc="15">
                <a:latin typeface="Times New Roman"/>
                <a:cs typeface="Times New Roman"/>
              </a:rPr>
              <a:t> </a:t>
            </a:r>
            <a:r>
              <a:rPr dirty="0" sz="1250">
                <a:latin typeface="Times New Roman"/>
                <a:cs typeface="Times New Roman"/>
              </a:rPr>
              <a:t>is</a:t>
            </a:r>
            <a:r>
              <a:rPr dirty="0" sz="1250" spc="15">
                <a:latin typeface="Times New Roman"/>
                <a:cs typeface="Times New Roman"/>
              </a:rPr>
              <a:t> </a:t>
            </a:r>
            <a:r>
              <a:rPr dirty="0" sz="1250">
                <a:latin typeface="Times New Roman"/>
                <a:cs typeface="Times New Roman"/>
              </a:rPr>
              <a:t>necessary</a:t>
            </a:r>
            <a:r>
              <a:rPr dirty="0" sz="1250" spc="15">
                <a:latin typeface="Times New Roman"/>
                <a:cs typeface="Times New Roman"/>
              </a:rPr>
              <a:t> </a:t>
            </a:r>
            <a:r>
              <a:rPr dirty="0" sz="1250">
                <a:latin typeface="Times New Roman"/>
                <a:cs typeface="Times New Roman"/>
              </a:rPr>
              <a:t>to</a:t>
            </a:r>
            <a:r>
              <a:rPr dirty="0" sz="1250" spc="15">
                <a:latin typeface="Times New Roman"/>
                <a:cs typeface="Times New Roman"/>
              </a:rPr>
              <a:t> </a:t>
            </a:r>
            <a:r>
              <a:rPr dirty="0" sz="1250">
                <a:latin typeface="Times New Roman"/>
                <a:cs typeface="Times New Roman"/>
              </a:rPr>
              <a:t>add</a:t>
            </a:r>
            <a:r>
              <a:rPr dirty="0" sz="1250" spc="15">
                <a:latin typeface="Times New Roman"/>
                <a:cs typeface="Times New Roman"/>
              </a:rPr>
              <a:t> </a:t>
            </a:r>
            <a:r>
              <a:rPr dirty="0" sz="1250">
                <a:latin typeface="Times New Roman"/>
                <a:cs typeface="Times New Roman"/>
              </a:rPr>
              <a:t>the</a:t>
            </a:r>
            <a:r>
              <a:rPr dirty="0" sz="1250" spc="15">
                <a:latin typeface="Times New Roman"/>
                <a:cs typeface="Times New Roman"/>
              </a:rPr>
              <a:t> </a:t>
            </a:r>
            <a:r>
              <a:rPr dirty="0" sz="1250">
                <a:latin typeface="Times New Roman"/>
                <a:cs typeface="Times New Roman"/>
              </a:rPr>
              <a:t>table</a:t>
            </a:r>
            <a:r>
              <a:rPr dirty="0" sz="1250" spc="15">
                <a:latin typeface="Times New Roman"/>
                <a:cs typeface="Times New Roman"/>
              </a:rPr>
              <a:t> </a:t>
            </a:r>
            <a:r>
              <a:rPr dirty="0" sz="1250">
                <a:latin typeface="Times New Roman"/>
                <a:cs typeface="Times New Roman"/>
              </a:rPr>
              <a:t>prefix</a:t>
            </a:r>
            <a:r>
              <a:rPr dirty="0" sz="1250" spc="15">
                <a:latin typeface="Times New Roman"/>
                <a:cs typeface="Times New Roman"/>
              </a:rPr>
              <a:t> </a:t>
            </a:r>
            <a:r>
              <a:rPr dirty="0" sz="1250">
                <a:latin typeface="Times New Roman"/>
                <a:cs typeface="Times New Roman"/>
              </a:rPr>
              <a:t>to</a:t>
            </a:r>
            <a:r>
              <a:rPr dirty="0" sz="1250" spc="15">
                <a:latin typeface="Times New Roman"/>
                <a:cs typeface="Times New Roman"/>
              </a:rPr>
              <a:t> </a:t>
            </a:r>
            <a:r>
              <a:rPr dirty="0" sz="1250">
                <a:latin typeface="Times New Roman"/>
                <a:cs typeface="Times New Roman"/>
              </a:rPr>
              <a:t>execute  your </a:t>
            </a:r>
            <a:r>
              <a:rPr dirty="0" sz="1250" spc="-5">
                <a:latin typeface="Times New Roman"/>
                <a:cs typeface="Times New Roman"/>
              </a:rPr>
              <a:t>query.</a:t>
            </a:r>
            <a:endParaRPr sz="1250">
              <a:latin typeface="Times New Roman"/>
              <a:cs typeface="Times New Roman"/>
            </a:endParaRPr>
          </a:p>
          <a:p>
            <a:pPr marL="132080" marR="5080">
              <a:lnSpc>
                <a:spcPct val="100000"/>
              </a:lnSpc>
              <a:spcBef>
                <a:spcPts val="390"/>
              </a:spcBef>
            </a:pPr>
            <a:r>
              <a:rPr dirty="0" sz="1250">
                <a:latin typeface="Times New Roman"/>
                <a:cs typeface="Times New Roman"/>
              </a:rPr>
              <a:t>If </a:t>
            </a:r>
            <a:r>
              <a:rPr dirty="0" sz="1250" spc="5">
                <a:latin typeface="Times New Roman"/>
                <a:cs typeface="Times New Roman"/>
              </a:rPr>
              <a:t>there </a:t>
            </a:r>
            <a:r>
              <a:rPr dirty="0" sz="1250">
                <a:latin typeface="Times New Roman"/>
                <a:cs typeface="Times New Roman"/>
              </a:rPr>
              <a:t>are no </a:t>
            </a:r>
            <a:r>
              <a:rPr dirty="0" sz="1250" spc="5">
                <a:latin typeface="Times New Roman"/>
                <a:cs typeface="Times New Roman"/>
              </a:rPr>
              <a:t>common column </a:t>
            </a:r>
            <a:r>
              <a:rPr dirty="0" sz="1250">
                <a:latin typeface="Times New Roman"/>
                <a:cs typeface="Times New Roman"/>
              </a:rPr>
              <a:t>names between the </a:t>
            </a:r>
            <a:r>
              <a:rPr dirty="0" sz="1250" spc="5">
                <a:latin typeface="Times New Roman"/>
                <a:cs typeface="Times New Roman"/>
              </a:rPr>
              <a:t>two </a:t>
            </a:r>
            <a:r>
              <a:rPr dirty="0" sz="1250">
                <a:latin typeface="Times New Roman"/>
                <a:cs typeface="Times New Roman"/>
              </a:rPr>
              <a:t>tables, there is no need to </a:t>
            </a:r>
            <a:r>
              <a:rPr dirty="0" sz="1250" spc="-5">
                <a:latin typeface="Times New Roman"/>
                <a:cs typeface="Times New Roman"/>
              </a:rPr>
              <a:t>qualify </a:t>
            </a:r>
            <a:r>
              <a:rPr dirty="0" sz="1250">
                <a:latin typeface="Times New Roman"/>
                <a:cs typeface="Times New Roman"/>
              </a:rPr>
              <a:t>the  columns. However, using the </a:t>
            </a:r>
            <a:r>
              <a:rPr dirty="0" sz="1250" spc="-5">
                <a:latin typeface="Times New Roman"/>
                <a:cs typeface="Times New Roman"/>
              </a:rPr>
              <a:t>table prefix </a:t>
            </a:r>
            <a:r>
              <a:rPr dirty="0" sz="1250">
                <a:latin typeface="Times New Roman"/>
                <a:cs typeface="Times New Roman"/>
              </a:rPr>
              <a:t>improves performance, because </a:t>
            </a:r>
            <a:r>
              <a:rPr dirty="0" sz="1250" spc="5">
                <a:latin typeface="Times New Roman"/>
                <a:cs typeface="Times New Roman"/>
              </a:rPr>
              <a:t>you </a:t>
            </a:r>
            <a:r>
              <a:rPr dirty="0" sz="1250">
                <a:latin typeface="Times New Roman"/>
                <a:cs typeface="Times New Roman"/>
              </a:rPr>
              <a:t>tell </a:t>
            </a:r>
            <a:r>
              <a:rPr dirty="0" sz="1250" spc="5">
                <a:latin typeface="Times New Roman"/>
                <a:cs typeface="Times New Roman"/>
              </a:rPr>
              <a:t>the </a:t>
            </a:r>
            <a:r>
              <a:rPr dirty="0" sz="1250">
                <a:latin typeface="Times New Roman"/>
                <a:cs typeface="Times New Roman"/>
              </a:rPr>
              <a:t>Oracle server  exactly where to find the</a:t>
            </a:r>
            <a:r>
              <a:rPr dirty="0" sz="1250" spc="15">
                <a:latin typeface="Times New Roman"/>
                <a:cs typeface="Times New Roman"/>
              </a:rPr>
              <a:t> </a:t>
            </a:r>
            <a:r>
              <a:rPr dirty="0" sz="1250">
                <a:latin typeface="Times New Roman"/>
                <a:cs typeface="Times New Roman"/>
              </a:rPr>
              <a:t>columns.</a:t>
            </a:r>
            <a:endParaRPr sz="1250">
              <a:latin typeface="Times New Roman"/>
              <a:cs typeface="Times New Roman"/>
            </a:endParaRPr>
          </a:p>
          <a:p>
            <a:pPr marL="132080" marR="266700">
              <a:lnSpc>
                <a:spcPts val="1430"/>
              </a:lnSpc>
              <a:spcBef>
                <a:spcPts val="505"/>
              </a:spcBef>
            </a:pPr>
            <a:r>
              <a:rPr dirty="0" sz="1250" spc="5">
                <a:latin typeface="Times New Roman"/>
                <a:cs typeface="Times New Roman"/>
              </a:rPr>
              <a:t>The </a:t>
            </a:r>
            <a:r>
              <a:rPr dirty="0" sz="1250">
                <a:latin typeface="Times New Roman"/>
                <a:cs typeface="Times New Roman"/>
              </a:rPr>
              <a:t>requirement to qualify ambiguous </a:t>
            </a:r>
            <a:r>
              <a:rPr dirty="0" sz="1250" spc="5">
                <a:latin typeface="Times New Roman"/>
                <a:cs typeface="Times New Roman"/>
              </a:rPr>
              <a:t>column names </a:t>
            </a:r>
            <a:r>
              <a:rPr dirty="0" sz="1250">
                <a:latin typeface="Times New Roman"/>
                <a:cs typeface="Times New Roman"/>
              </a:rPr>
              <a:t>is also applicable to columns that </a:t>
            </a:r>
            <a:r>
              <a:rPr dirty="0" sz="1250" spc="5">
                <a:latin typeface="Times New Roman"/>
                <a:cs typeface="Times New Roman"/>
              </a:rPr>
              <a:t>may </a:t>
            </a:r>
            <a:r>
              <a:rPr dirty="0" sz="1250">
                <a:latin typeface="Times New Roman"/>
                <a:cs typeface="Times New Roman"/>
              </a:rPr>
              <a:t>be  ambiguous in</a:t>
            </a:r>
            <a:r>
              <a:rPr dirty="0" sz="1250" spc="5">
                <a:latin typeface="Times New Roman"/>
                <a:cs typeface="Times New Roman"/>
              </a:rPr>
              <a:t> </a:t>
            </a:r>
            <a:r>
              <a:rPr dirty="0" sz="1250">
                <a:latin typeface="Times New Roman"/>
                <a:cs typeface="Times New Roman"/>
              </a:rPr>
              <a:t>other </a:t>
            </a:r>
            <a:r>
              <a:rPr dirty="0" sz="1250" spc="-5">
                <a:latin typeface="Times New Roman"/>
                <a:cs typeface="Times New Roman"/>
              </a:rPr>
              <a:t>clauses,</a:t>
            </a:r>
            <a:r>
              <a:rPr dirty="0" sz="1250" spc="5">
                <a:latin typeface="Times New Roman"/>
                <a:cs typeface="Times New Roman"/>
              </a:rPr>
              <a:t> </a:t>
            </a:r>
            <a:r>
              <a:rPr dirty="0" sz="1250">
                <a:latin typeface="Times New Roman"/>
                <a:cs typeface="Times New Roman"/>
              </a:rPr>
              <a:t>such as</a:t>
            </a:r>
            <a:r>
              <a:rPr dirty="0" sz="1250" spc="5">
                <a:latin typeface="Times New Roman"/>
                <a:cs typeface="Times New Roman"/>
              </a:rPr>
              <a:t> </a:t>
            </a:r>
            <a:r>
              <a:rPr dirty="0" sz="1250">
                <a:latin typeface="Times New Roman"/>
                <a:cs typeface="Times New Roman"/>
              </a:rPr>
              <a:t>the </a:t>
            </a:r>
            <a:r>
              <a:rPr dirty="0" sz="1250" spc="5">
                <a:latin typeface="Courier New"/>
                <a:cs typeface="Courier New"/>
              </a:rPr>
              <a:t>SELECT</a:t>
            </a:r>
            <a:r>
              <a:rPr dirty="0" sz="1250" spc="-430">
                <a:latin typeface="Courier New"/>
                <a:cs typeface="Courier New"/>
              </a:rPr>
              <a:t> </a:t>
            </a:r>
            <a:r>
              <a:rPr dirty="0" sz="1250">
                <a:latin typeface="Times New Roman"/>
                <a:cs typeface="Times New Roman"/>
              </a:rPr>
              <a:t>clause</a:t>
            </a:r>
            <a:r>
              <a:rPr dirty="0" sz="1250" spc="10">
                <a:latin typeface="Times New Roman"/>
                <a:cs typeface="Times New Roman"/>
              </a:rPr>
              <a:t> </a:t>
            </a:r>
            <a:r>
              <a:rPr dirty="0" sz="1250">
                <a:latin typeface="Times New Roman"/>
                <a:cs typeface="Times New Roman"/>
              </a:rPr>
              <a:t>or</a:t>
            </a:r>
            <a:r>
              <a:rPr dirty="0" sz="1250" spc="5">
                <a:latin typeface="Times New Roman"/>
                <a:cs typeface="Times New Roman"/>
              </a:rPr>
              <a:t> </a:t>
            </a:r>
            <a:r>
              <a:rPr dirty="0" sz="1250">
                <a:latin typeface="Times New Roman"/>
                <a:cs typeface="Times New Roman"/>
              </a:rPr>
              <a:t>the </a:t>
            </a:r>
            <a:r>
              <a:rPr dirty="0" sz="1250" spc="5">
                <a:latin typeface="Courier New"/>
                <a:cs typeface="Courier New"/>
              </a:rPr>
              <a:t>ORDER</a:t>
            </a:r>
            <a:r>
              <a:rPr dirty="0" sz="1250" spc="15">
                <a:latin typeface="Courier New"/>
                <a:cs typeface="Courier New"/>
              </a:rPr>
              <a:t> </a:t>
            </a:r>
            <a:r>
              <a:rPr dirty="0" sz="1250" spc="5">
                <a:latin typeface="Courier New"/>
                <a:cs typeface="Courier New"/>
              </a:rPr>
              <a:t>BY</a:t>
            </a:r>
            <a:r>
              <a:rPr dirty="0" sz="1250" spc="-420">
                <a:latin typeface="Courier New"/>
                <a:cs typeface="Courier New"/>
              </a:rPr>
              <a:t> </a:t>
            </a:r>
            <a:r>
              <a:rPr dirty="0" sz="1250">
                <a:latin typeface="Times New Roman"/>
                <a:cs typeface="Times New Roman"/>
              </a:rPr>
              <a:t>clause.</a:t>
            </a:r>
            <a:endParaRPr sz="125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216913" y="2520695"/>
              <a:ext cx="5232400" cy="970915"/>
            </a:xfrm>
            <a:custGeom>
              <a:avLst/>
              <a:gdLst/>
              <a:ahLst/>
              <a:cxnLst/>
              <a:rect l="l" t="t" r="r" b="b"/>
              <a:pathLst>
                <a:path w="5232400" h="970914">
                  <a:moveTo>
                    <a:pt x="5231892" y="0"/>
                  </a:moveTo>
                  <a:lnTo>
                    <a:pt x="0" y="0"/>
                  </a:lnTo>
                  <a:lnTo>
                    <a:pt x="0" y="970788"/>
                  </a:lnTo>
                  <a:lnTo>
                    <a:pt x="5231892" y="970788"/>
                  </a:lnTo>
                  <a:lnTo>
                    <a:pt x="5231892" y="0"/>
                  </a:lnTo>
                  <a:close/>
                </a:path>
              </a:pathLst>
            </a:custGeom>
            <a:solidFill>
              <a:srgbClr val="CCCCCC"/>
            </a:solidFill>
          </p:spPr>
          <p:txBody>
            <a:bodyPr wrap="square" lIns="0" tIns="0" rIns="0" bIns="0" rtlCol="0"/>
            <a:lstStyle/>
            <a:p/>
          </p:txBody>
        </p:sp>
      </p:grpSp>
      <p:sp>
        <p:nvSpPr>
          <p:cNvPr id="6" name="object 6"/>
          <p:cNvSpPr txBox="1"/>
          <p:nvPr/>
        </p:nvSpPr>
        <p:spPr>
          <a:xfrm>
            <a:off x="1216913" y="2520695"/>
            <a:ext cx="5232400" cy="970915"/>
          </a:xfrm>
          <a:prstGeom prst="rect">
            <a:avLst/>
          </a:prstGeom>
          <a:ln w="20574">
            <a:solidFill>
              <a:srgbClr val="000000"/>
            </a:solidFill>
          </a:ln>
        </p:spPr>
        <p:txBody>
          <a:bodyPr wrap="square" lIns="0" tIns="5715" rIns="0" bIns="0" rtlCol="0" vert="horz">
            <a:spAutoFit/>
          </a:bodyPr>
          <a:lstStyle/>
          <a:p>
            <a:pPr marL="842010" marR="88265" indent="-683895">
              <a:lnSpc>
                <a:spcPts val="1860"/>
              </a:lnSpc>
              <a:spcBef>
                <a:spcPts val="45"/>
              </a:spcBef>
            </a:pPr>
            <a:r>
              <a:rPr dirty="0" sz="1300" spc="-15" b="1">
                <a:latin typeface="Courier New"/>
                <a:cs typeface="Courier New"/>
              </a:rPr>
              <a:t>SELECT </a:t>
            </a:r>
            <a:r>
              <a:rPr dirty="0" sz="1300" spc="-20" b="1">
                <a:latin typeface="Courier New"/>
                <a:cs typeface="Courier New"/>
              </a:rPr>
              <a:t>e.employee_id, </a:t>
            </a:r>
            <a:r>
              <a:rPr dirty="0" sz="1300" spc="-15" b="1">
                <a:latin typeface="Courier New"/>
                <a:cs typeface="Courier New"/>
              </a:rPr>
              <a:t>e.last_name, </a:t>
            </a:r>
            <a:r>
              <a:rPr dirty="0" sz="1300" spc="-20" b="1">
                <a:latin typeface="Courier New"/>
                <a:cs typeface="Courier New"/>
              </a:rPr>
              <a:t>e.department_id,  d.department_id, d.location_id</a:t>
            </a:r>
            <a:endParaRPr sz="1300">
              <a:latin typeface="Courier New"/>
              <a:cs typeface="Courier New"/>
            </a:endParaRPr>
          </a:p>
          <a:p>
            <a:pPr marL="158115">
              <a:lnSpc>
                <a:spcPct val="100000"/>
              </a:lnSpc>
              <a:spcBef>
                <a:spcPts val="190"/>
              </a:spcBef>
              <a:tabLst>
                <a:tab pos="841375" algn="l"/>
              </a:tabLst>
            </a:pPr>
            <a:r>
              <a:rPr dirty="0" sz="1300" spc="-10" b="1">
                <a:latin typeface="Courier New"/>
                <a:cs typeface="Courier New"/>
              </a:rPr>
              <a:t>FROM	</a:t>
            </a:r>
            <a:r>
              <a:rPr dirty="0" sz="1300" spc="-15" b="1">
                <a:latin typeface="Courier New"/>
                <a:cs typeface="Courier New"/>
              </a:rPr>
              <a:t>employees </a:t>
            </a:r>
            <a:r>
              <a:rPr dirty="0" sz="1300" spc="-10" b="1">
                <a:latin typeface="Courier New"/>
                <a:cs typeface="Courier New"/>
              </a:rPr>
              <a:t>e , </a:t>
            </a:r>
            <a:r>
              <a:rPr dirty="0" sz="1300" spc="-15" b="1">
                <a:latin typeface="Courier New"/>
                <a:cs typeface="Courier New"/>
              </a:rPr>
              <a:t>departments</a:t>
            </a:r>
            <a:r>
              <a:rPr dirty="0" sz="1300" spc="-50" b="1">
                <a:latin typeface="Courier New"/>
                <a:cs typeface="Courier New"/>
              </a:rPr>
              <a:t> </a:t>
            </a:r>
            <a:r>
              <a:rPr dirty="0" sz="1300" spc="-10" b="1">
                <a:latin typeface="Courier New"/>
                <a:cs typeface="Courier New"/>
              </a:rPr>
              <a:t>d</a:t>
            </a:r>
            <a:endParaRPr sz="1300">
              <a:latin typeface="Courier New"/>
              <a:cs typeface="Courier New"/>
            </a:endParaRPr>
          </a:p>
          <a:p>
            <a:pPr marL="158115">
              <a:lnSpc>
                <a:spcPct val="100000"/>
              </a:lnSpc>
              <a:spcBef>
                <a:spcPts val="300"/>
              </a:spcBef>
              <a:tabLst>
                <a:tab pos="841375" algn="l"/>
              </a:tabLst>
            </a:pPr>
            <a:r>
              <a:rPr dirty="0" sz="1300" spc="-15" b="1">
                <a:latin typeface="Courier New"/>
                <a:cs typeface="Courier New"/>
              </a:rPr>
              <a:t>WHERE	e.department_id </a:t>
            </a:r>
            <a:r>
              <a:rPr dirty="0" sz="1300" spc="-10" b="1">
                <a:latin typeface="Courier New"/>
                <a:cs typeface="Courier New"/>
              </a:rPr>
              <a:t>=</a:t>
            </a:r>
            <a:r>
              <a:rPr dirty="0" sz="1300" spc="-20" b="1">
                <a:latin typeface="Courier New"/>
                <a:cs typeface="Courier New"/>
              </a:rPr>
              <a:t> d.department_id;</a:t>
            </a:r>
            <a:endParaRPr sz="1300">
              <a:latin typeface="Courier New"/>
              <a:cs typeface="Courier New"/>
            </a:endParaRPr>
          </a:p>
        </p:txBody>
      </p:sp>
      <p:sp>
        <p:nvSpPr>
          <p:cNvPr id="7" name="object 7"/>
          <p:cNvSpPr txBox="1"/>
          <p:nvPr/>
        </p:nvSpPr>
        <p:spPr>
          <a:xfrm>
            <a:off x="1143761" y="807973"/>
            <a:ext cx="4167504" cy="1273175"/>
          </a:xfrm>
          <a:prstGeom prst="rect">
            <a:avLst/>
          </a:prstGeom>
        </p:spPr>
        <p:txBody>
          <a:bodyPr wrap="square" lIns="0" tIns="13970" rIns="0" bIns="0" rtlCol="0" vert="horz">
            <a:spAutoFit/>
          </a:bodyPr>
          <a:lstStyle/>
          <a:p>
            <a:pPr marL="1623060">
              <a:lnSpc>
                <a:spcPct val="100000"/>
              </a:lnSpc>
              <a:spcBef>
                <a:spcPts val="110"/>
              </a:spcBef>
            </a:pPr>
            <a:r>
              <a:rPr dirty="0" sz="1850" spc="5" b="1">
                <a:latin typeface="Arial"/>
                <a:cs typeface="Arial"/>
              </a:rPr>
              <a:t>Using Table</a:t>
            </a:r>
            <a:r>
              <a:rPr dirty="0" sz="1850" spc="-25" b="1">
                <a:latin typeface="Arial"/>
                <a:cs typeface="Arial"/>
              </a:rPr>
              <a:t> </a:t>
            </a:r>
            <a:r>
              <a:rPr dirty="0" sz="1850" spc="5" b="1">
                <a:latin typeface="Arial"/>
                <a:cs typeface="Arial"/>
              </a:rPr>
              <a:t>Aliases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Use </a:t>
            </a:r>
            <a:r>
              <a:rPr dirty="0" sz="1550" spc="5">
                <a:latin typeface="Arial"/>
                <a:cs typeface="Arial"/>
              </a:rPr>
              <a:t>table aliases to simplify</a:t>
            </a:r>
            <a:r>
              <a:rPr dirty="0" sz="1550" spc="10">
                <a:latin typeface="Arial"/>
                <a:cs typeface="Arial"/>
              </a:rPr>
              <a:t> </a:t>
            </a:r>
            <a:r>
              <a:rPr dirty="0" sz="1550" spc="5">
                <a:latin typeface="Arial"/>
                <a:cs typeface="Arial"/>
              </a:rPr>
              <a:t>queries.</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Use </a:t>
            </a:r>
            <a:r>
              <a:rPr dirty="0" sz="1550" spc="5">
                <a:latin typeface="Arial"/>
                <a:cs typeface="Arial"/>
              </a:rPr>
              <a:t>table prefixes to </a:t>
            </a:r>
            <a:r>
              <a:rPr dirty="0" sz="1550" spc="10">
                <a:latin typeface="Arial"/>
                <a:cs typeface="Arial"/>
              </a:rPr>
              <a:t>improve</a:t>
            </a:r>
            <a:r>
              <a:rPr dirty="0" sz="1550" spc="-5">
                <a:latin typeface="Arial"/>
                <a:cs typeface="Arial"/>
              </a:rPr>
              <a:t> </a:t>
            </a:r>
            <a:r>
              <a:rPr dirty="0" sz="1550" spc="10">
                <a:latin typeface="Arial"/>
                <a:cs typeface="Arial"/>
              </a:rPr>
              <a:t>performance.</a:t>
            </a:r>
            <a:endParaRPr sz="1550">
              <a:latin typeface="Arial"/>
              <a:cs typeface="Arial"/>
            </a:endParaRPr>
          </a:p>
        </p:txBody>
      </p:sp>
      <p:sp>
        <p:nvSpPr>
          <p:cNvPr id="8" name="object 8"/>
          <p:cNvSpPr/>
          <p:nvPr/>
        </p:nvSpPr>
        <p:spPr>
          <a:xfrm>
            <a:off x="2020823" y="2571750"/>
            <a:ext cx="2933700" cy="892810"/>
          </a:xfrm>
          <a:custGeom>
            <a:avLst/>
            <a:gdLst/>
            <a:ahLst/>
            <a:cxnLst/>
            <a:rect l="l" t="t" r="r" b="b"/>
            <a:pathLst>
              <a:path w="2933700" h="892810">
                <a:moveTo>
                  <a:pt x="200406" y="9905"/>
                </a:moveTo>
                <a:lnTo>
                  <a:pt x="0" y="9905"/>
                </a:lnTo>
                <a:lnTo>
                  <a:pt x="0" y="204977"/>
                </a:lnTo>
                <a:lnTo>
                  <a:pt x="200406" y="204977"/>
                </a:lnTo>
                <a:lnTo>
                  <a:pt x="200406" y="9905"/>
                </a:lnTo>
                <a:close/>
              </a:path>
              <a:path w="2933700" h="892810">
                <a:moveTo>
                  <a:pt x="1659636" y="0"/>
                </a:moveTo>
                <a:lnTo>
                  <a:pt x="1458468" y="0"/>
                </a:lnTo>
                <a:lnTo>
                  <a:pt x="1458468" y="195072"/>
                </a:lnTo>
                <a:lnTo>
                  <a:pt x="1659636" y="195072"/>
                </a:lnTo>
                <a:lnTo>
                  <a:pt x="1659636" y="0"/>
                </a:lnTo>
                <a:close/>
              </a:path>
              <a:path w="2933700" h="892810">
                <a:moveTo>
                  <a:pt x="2933700" y="0"/>
                </a:moveTo>
                <a:lnTo>
                  <a:pt x="2732532" y="0"/>
                </a:lnTo>
                <a:lnTo>
                  <a:pt x="2732532" y="195072"/>
                </a:lnTo>
                <a:lnTo>
                  <a:pt x="2933700" y="195072"/>
                </a:lnTo>
                <a:lnTo>
                  <a:pt x="2933700" y="0"/>
                </a:lnTo>
                <a:close/>
              </a:path>
              <a:path w="2933700" h="892810">
                <a:moveTo>
                  <a:pt x="204977" y="247650"/>
                </a:moveTo>
                <a:lnTo>
                  <a:pt x="4571" y="247650"/>
                </a:lnTo>
                <a:lnTo>
                  <a:pt x="4571" y="442722"/>
                </a:lnTo>
                <a:lnTo>
                  <a:pt x="204977" y="442722"/>
                </a:lnTo>
                <a:lnTo>
                  <a:pt x="204977" y="247650"/>
                </a:lnTo>
                <a:close/>
              </a:path>
              <a:path w="2933700" h="892810">
                <a:moveTo>
                  <a:pt x="1874520" y="230124"/>
                </a:moveTo>
                <a:lnTo>
                  <a:pt x="1673352" y="230124"/>
                </a:lnTo>
                <a:lnTo>
                  <a:pt x="1673352" y="425196"/>
                </a:lnTo>
                <a:lnTo>
                  <a:pt x="1874520" y="425196"/>
                </a:lnTo>
                <a:lnTo>
                  <a:pt x="1874520" y="230124"/>
                </a:lnTo>
                <a:close/>
              </a:path>
              <a:path w="2933700" h="892810">
                <a:moveTo>
                  <a:pt x="1155192" y="475488"/>
                </a:moveTo>
                <a:lnTo>
                  <a:pt x="954786" y="475488"/>
                </a:lnTo>
                <a:lnTo>
                  <a:pt x="954786" y="670560"/>
                </a:lnTo>
                <a:lnTo>
                  <a:pt x="1155192" y="670560"/>
                </a:lnTo>
                <a:lnTo>
                  <a:pt x="1155192" y="475488"/>
                </a:lnTo>
                <a:close/>
              </a:path>
              <a:path w="2933700" h="892810">
                <a:moveTo>
                  <a:pt x="2722626" y="459485"/>
                </a:moveTo>
                <a:lnTo>
                  <a:pt x="2521458" y="459485"/>
                </a:lnTo>
                <a:lnTo>
                  <a:pt x="2521458" y="654557"/>
                </a:lnTo>
                <a:lnTo>
                  <a:pt x="2722626" y="654557"/>
                </a:lnTo>
                <a:lnTo>
                  <a:pt x="2722626" y="459485"/>
                </a:lnTo>
                <a:close/>
              </a:path>
              <a:path w="2933700" h="892810">
                <a:moveTo>
                  <a:pt x="208787" y="688848"/>
                </a:moveTo>
                <a:lnTo>
                  <a:pt x="7619" y="688848"/>
                </a:lnTo>
                <a:lnTo>
                  <a:pt x="7619" y="883920"/>
                </a:lnTo>
                <a:lnTo>
                  <a:pt x="208787" y="883920"/>
                </a:lnTo>
                <a:lnTo>
                  <a:pt x="208787" y="688848"/>
                </a:lnTo>
                <a:close/>
              </a:path>
              <a:path w="2933700" h="892810">
                <a:moveTo>
                  <a:pt x="1965960" y="697229"/>
                </a:moveTo>
                <a:lnTo>
                  <a:pt x="1765554" y="697229"/>
                </a:lnTo>
                <a:lnTo>
                  <a:pt x="1765554" y="892301"/>
                </a:lnTo>
                <a:lnTo>
                  <a:pt x="1965960" y="892301"/>
                </a:lnTo>
                <a:lnTo>
                  <a:pt x="1965960" y="697229"/>
                </a:lnTo>
                <a:close/>
              </a:path>
            </a:pathLst>
          </a:custGeom>
          <a:ln w="20574">
            <a:solidFill>
              <a:srgbClr val="FF0000"/>
            </a:solidFill>
          </a:ln>
        </p:spPr>
        <p:txBody>
          <a:bodyPr wrap="square" lIns="0" tIns="0" rIns="0" bIns="0" rtlCol="0"/>
          <a:lstStyle/>
          <a:p/>
        </p:txBody>
      </p:sp>
      <p:sp>
        <p:nvSpPr>
          <p:cNvPr id="9" name="object 9"/>
          <p:cNvSpPr txBox="1"/>
          <p:nvPr/>
        </p:nvSpPr>
        <p:spPr>
          <a:xfrm>
            <a:off x="554990" y="5251196"/>
            <a:ext cx="6607809" cy="3239770"/>
          </a:xfrm>
          <a:prstGeom prst="rect">
            <a:avLst/>
          </a:prstGeom>
        </p:spPr>
        <p:txBody>
          <a:bodyPr wrap="square" lIns="0" tIns="13335" rIns="0" bIns="0" rtlCol="0" vert="horz">
            <a:spAutoFit/>
          </a:bodyPr>
          <a:lstStyle/>
          <a:p>
            <a:pPr algn="ctr" marL="4889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Using Table</a:t>
            </a:r>
            <a:r>
              <a:rPr dirty="0" sz="1250" spc="-5" b="1">
                <a:latin typeface="Arial"/>
                <a:cs typeface="Arial"/>
              </a:rPr>
              <a:t> </a:t>
            </a:r>
            <a:r>
              <a:rPr dirty="0" sz="1250" b="1">
                <a:latin typeface="Arial"/>
                <a:cs typeface="Arial"/>
              </a:rPr>
              <a:t>Aliases</a:t>
            </a:r>
            <a:endParaRPr sz="1250">
              <a:latin typeface="Arial"/>
              <a:cs typeface="Arial"/>
            </a:endParaRPr>
          </a:p>
          <a:p>
            <a:pPr algn="just" marL="132080" marR="41275">
              <a:lnSpc>
                <a:spcPct val="100000"/>
              </a:lnSpc>
              <a:spcBef>
                <a:spcPts val="360"/>
              </a:spcBef>
            </a:pPr>
            <a:r>
              <a:rPr dirty="0" sz="1250">
                <a:latin typeface="Times New Roman"/>
                <a:cs typeface="Times New Roman"/>
              </a:rPr>
              <a:t>Qualifying </a:t>
            </a:r>
            <a:r>
              <a:rPr dirty="0" sz="1250" spc="5">
                <a:latin typeface="Times New Roman"/>
                <a:cs typeface="Times New Roman"/>
              </a:rPr>
              <a:t>column </a:t>
            </a:r>
            <a:r>
              <a:rPr dirty="0" sz="1250">
                <a:latin typeface="Times New Roman"/>
                <a:cs typeface="Times New Roman"/>
              </a:rPr>
              <a:t>names with table </a:t>
            </a:r>
            <a:r>
              <a:rPr dirty="0" sz="1250" spc="5">
                <a:latin typeface="Times New Roman"/>
                <a:cs typeface="Times New Roman"/>
              </a:rPr>
              <a:t>names </a:t>
            </a:r>
            <a:r>
              <a:rPr dirty="0" sz="1250">
                <a:latin typeface="Times New Roman"/>
                <a:cs typeface="Times New Roman"/>
              </a:rPr>
              <a:t>can be very time consuming, particularly if table </a:t>
            </a:r>
            <a:r>
              <a:rPr dirty="0" sz="1250" spc="5">
                <a:latin typeface="Times New Roman"/>
                <a:cs typeface="Times New Roman"/>
              </a:rPr>
              <a:t>names  </a:t>
            </a:r>
            <a:r>
              <a:rPr dirty="0" sz="1250">
                <a:latin typeface="Times New Roman"/>
                <a:cs typeface="Times New Roman"/>
              </a:rPr>
              <a:t>are </a:t>
            </a:r>
            <a:r>
              <a:rPr dirty="0" sz="1250" spc="-5">
                <a:latin typeface="Times New Roman"/>
                <a:cs typeface="Times New Roman"/>
              </a:rPr>
              <a:t>lengthy. </a:t>
            </a:r>
            <a:r>
              <a:rPr dirty="0" sz="1250">
                <a:latin typeface="Times New Roman"/>
                <a:cs typeface="Times New Roman"/>
              </a:rPr>
              <a:t>You can use </a:t>
            </a:r>
            <a:r>
              <a:rPr dirty="0" sz="1250" i="1">
                <a:latin typeface="Times New Roman"/>
                <a:cs typeface="Times New Roman"/>
              </a:rPr>
              <a:t>table aliases </a:t>
            </a:r>
            <a:r>
              <a:rPr dirty="0" sz="1250">
                <a:latin typeface="Times New Roman"/>
                <a:cs typeface="Times New Roman"/>
              </a:rPr>
              <a:t>instead of table names. Just as a column </a:t>
            </a:r>
            <a:r>
              <a:rPr dirty="0" sz="1250" spc="-5">
                <a:latin typeface="Times New Roman"/>
                <a:cs typeface="Times New Roman"/>
              </a:rPr>
              <a:t>alias </a:t>
            </a:r>
            <a:r>
              <a:rPr dirty="0" sz="1250">
                <a:latin typeface="Times New Roman"/>
                <a:cs typeface="Times New Roman"/>
              </a:rPr>
              <a:t>gives a column  another name, a table alias gives a table another name. Table aliases help to keep </a:t>
            </a:r>
            <a:r>
              <a:rPr dirty="0" sz="1250" spc="5">
                <a:latin typeface="Times New Roman"/>
                <a:cs typeface="Times New Roman"/>
              </a:rPr>
              <a:t>SQL </a:t>
            </a:r>
            <a:r>
              <a:rPr dirty="0" sz="1250">
                <a:latin typeface="Times New Roman"/>
                <a:cs typeface="Times New Roman"/>
              </a:rPr>
              <a:t>code smaller,  </a:t>
            </a:r>
            <a:r>
              <a:rPr dirty="0" sz="1250" spc="-5">
                <a:latin typeface="Times New Roman"/>
                <a:cs typeface="Times New Roman"/>
              </a:rPr>
              <a:t>therefore </a:t>
            </a:r>
            <a:r>
              <a:rPr dirty="0" sz="1250">
                <a:latin typeface="Times New Roman"/>
                <a:cs typeface="Times New Roman"/>
              </a:rPr>
              <a:t>using less</a:t>
            </a:r>
            <a:r>
              <a:rPr dirty="0" sz="1250" spc="15">
                <a:latin typeface="Times New Roman"/>
                <a:cs typeface="Times New Roman"/>
              </a:rPr>
              <a:t> </a:t>
            </a:r>
            <a:r>
              <a:rPr dirty="0" sz="1250">
                <a:latin typeface="Times New Roman"/>
                <a:cs typeface="Times New Roman"/>
              </a:rPr>
              <a:t>memory.</a:t>
            </a:r>
            <a:endParaRPr sz="1250">
              <a:latin typeface="Times New Roman"/>
              <a:cs typeface="Times New Roman"/>
            </a:endParaRPr>
          </a:p>
          <a:p>
            <a:pPr marL="132080" marR="17145">
              <a:lnSpc>
                <a:spcPct val="100000"/>
              </a:lnSpc>
              <a:spcBef>
                <a:spcPts val="330"/>
              </a:spcBef>
            </a:pPr>
            <a:r>
              <a:rPr dirty="0" sz="1250">
                <a:latin typeface="Times New Roman"/>
                <a:cs typeface="Times New Roman"/>
              </a:rPr>
              <a:t>Notice how table aliases are identified in the </a:t>
            </a:r>
            <a:r>
              <a:rPr dirty="0" sz="1250" spc="5">
                <a:latin typeface="Courier New"/>
                <a:cs typeface="Courier New"/>
              </a:rPr>
              <a:t>FROM </a:t>
            </a:r>
            <a:r>
              <a:rPr dirty="0" sz="1250">
                <a:latin typeface="Times New Roman"/>
                <a:cs typeface="Times New Roman"/>
              </a:rPr>
              <a:t>clause in </a:t>
            </a:r>
            <a:r>
              <a:rPr dirty="0" sz="1250" spc="5">
                <a:latin typeface="Times New Roman"/>
                <a:cs typeface="Times New Roman"/>
              </a:rPr>
              <a:t>the </a:t>
            </a:r>
            <a:r>
              <a:rPr dirty="0" sz="1250">
                <a:latin typeface="Times New Roman"/>
                <a:cs typeface="Times New Roman"/>
              </a:rPr>
              <a:t>example. </a:t>
            </a:r>
            <a:r>
              <a:rPr dirty="0" sz="1250" spc="5">
                <a:latin typeface="Times New Roman"/>
                <a:cs typeface="Times New Roman"/>
              </a:rPr>
              <a:t>The </a:t>
            </a:r>
            <a:r>
              <a:rPr dirty="0" sz="1250">
                <a:latin typeface="Times New Roman"/>
                <a:cs typeface="Times New Roman"/>
              </a:rPr>
              <a:t>table </a:t>
            </a:r>
            <a:r>
              <a:rPr dirty="0" sz="1250" spc="5">
                <a:latin typeface="Times New Roman"/>
                <a:cs typeface="Times New Roman"/>
              </a:rPr>
              <a:t>name </a:t>
            </a:r>
            <a:r>
              <a:rPr dirty="0" sz="1250">
                <a:latin typeface="Times New Roman"/>
                <a:cs typeface="Times New Roman"/>
              </a:rPr>
              <a:t>is  </a:t>
            </a:r>
            <a:r>
              <a:rPr dirty="0" sz="1250" spc="-5">
                <a:latin typeface="Times New Roman"/>
                <a:cs typeface="Times New Roman"/>
              </a:rPr>
              <a:t>specified </a:t>
            </a:r>
            <a:r>
              <a:rPr dirty="0" sz="1250">
                <a:latin typeface="Times New Roman"/>
                <a:cs typeface="Times New Roman"/>
              </a:rPr>
              <a:t>in full, followed </a:t>
            </a:r>
            <a:r>
              <a:rPr dirty="0" sz="1250" spc="5">
                <a:latin typeface="Times New Roman"/>
                <a:cs typeface="Times New Roman"/>
              </a:rPr>
              <a:t>by </a:t>
            </a:r>
            <a:r>
              <a:rPr dirty="0" sz="1250">
                <a:latin typeface="Times New Roman"/>
                <a:cs typeface="Times New Roman"/>
              </a:rPr>
              <a:t>a space and then </a:t>
            </a:r>
            <a:r>
              <a:rPr dirty="0" sz="1250" spc="5">
                <a:latin typeface="Times New Roman"/>
                <a:cs typeface="Times New Roman"/>
              </a:rPr>
              <a:t>the </a:t>
            </a:r>
            <a:r>
              <a:rPr dirty="0" sz="1250">
                <a:latin typeface="Times New Roman"/>
                <a:cs typeface="Times New Roman"/>
              </a:rPr>
              <a:t>table alias. </a:t>
            </a:r>
            <a:r>
              <a:rPr dirty="0" sz="1250" spc="5">
                <a:latin typeface="Times New Roman"/>
                <a:cs typeface="Times New Roman"/>
              </a:rPr>
              <a:t>The </a:t>
            </a:r>
            <a:r>
              <a:rPr dirty="0" sz="1250" spc="5">
                <a:latin typeface="Courier New"/>
                <a:cs typeface="Courier New"/>
              </a:rPr>
              <a:t>EMPLOYEES</a:t>
            </a:r>
            <a:r>
              <a:rPr dirty="0" sz="1250" spc="-240">
                <a:latin typeface="Courier New"/>
                <a:cs typeface="Courier New"/>
              </a:rPr>
              <a:t> </a:t>
            </a:r>
            <a:r>
              <a:rPr dirty="0" sz="1250">
                <a:latin typeface="Times New Roman"/>
                <a:cs typeface="Times New Roman"/>
              </a:rPr>
              <a:t>table has been given  an alias of </a:t>
            </a:r>
            <a:r>
              <a:rPr dirty="0" sz="1250">
                <a:latin typeface="Courier New"/>
                <a:cs typeface="Courier New"/>
              </a:rPr>
              <a:t>e</a:t>
            </a:r>
            <a:r>
              <a:rPr dirty="0" sz="1250">
                <a:latin typeface="Times New Roman"/>
                <a:cs typeface="Times New Roman"/>
              </a:rPr>
              <a:t>, and the </a:t>
            </a:r>
            <a:r>
              <a:rPr dirty="0" sz="1250" spc="5">
                <a:latin typeface="Courier New"/>
                <a:cs typeface="Courier New"/>
              </a:rPr>
              <a:t>DEPARTMENTS</a:t>
            </a:r>
            <a:r>
              <a:rPr dirty="0" sz="1250" spc="-409">
                <a:latin typeface="Courier New"/>
                <a:cs typeface="Courier New"/>
              </a:rPr>
              <a:t> </a:t>
            </a:r>
            <a:r>
              <a:rPr dirty="0" sz="1250">
                <a:latin typeface="Times New Roman"/>
                <a:cs typeface="Times New Roman"/>
              </a:rPr>
              <a:t>table has an alias of </a:t>
            </a:r>
            <a:r>
              <a:rPr dirty="0" sz="1250">
                <a:latin typeface="Courier New"/>
                <a:cs typeface="Courier New"/>
              </a:rPr>
              <a:t>d</a:t>
            </a:r>
            <a:r>
              <a:rPr dirty="0" sz="1250">
                <a:latin typeface="Times New Roman"/>
                <a:cs typeface="Times New Roman"/>
              </a:rPr>
              <a:t>.</a:t>
            </a:r>
            <a:endParaRPr sz="1250">
              <a:latin typeface="Times New Roman"/>
              <a:cs typeface="Times New Roman"/>
            </a:endParaRPr>
          </a:p>
          <a:p>
            <a:pPr marL="132080">
              <a:lnSpc>
                <a:spcPct val="100000"/>
              </a:lnSpc>
              <a:spcBef>
                <a:spcPts val="475"/>
              </a:spcBef>
            </a:pPr>
            <a:r>
              <a:rPr dirty="0" sz="1250" b="1">
                <a:latin typeface="Times New Roman"/>
                <a:cs typeface="Times New Roman"/>
              </a:rPr>
              <a:t>Guidelines</a:t>
            </a:r>
            <a:endParaRPr sz="1250">
              <a:latin typeface="Times New Roman"/>
              <a:cs typeface="Times New Roman"/>
            </a:endParaRPr>
          </a:p>
          <a:p>
            <a:pPr marL="431165" indent="-180340">
              <a:lnSpc>
                <a:spcPts val="1465"/>
              </a:lnSpc>
              <a:spcBef>
                <a:spcPts val="5"/>
              </a:spcBef>
              <a:buChar char="•"/>
              <a:tabLst>
                <a:tab pos="431800" algn="l"/>
              </a:tabLst>
            </a:pPr>
            <a:r>
              <a:rPr dirty="0" sz="1250">
                <a:latin typeface="Times New Roman"/>
                <a:cs typeface="Times New Roman"/>
              </a:rPr>
              <a:t>Table aliases can be </a:t>
            </a:r>
            <a:r>
              <a:rPr dirty="0" sz="1250" spc="5">
                <a:latin typeface="Times New Roman"/>
                <a:cs typeface="Times New Roman"/>
              </a:rPr>
              <a:t>up </a:t>
            </a:r>
            <a:r>
              <a:rPr dirty="0" sz="1250">
                <a:latin typeface="Times New Roman"/>
                <a:cs typeface="Times New Roman"/>
              </a:rPr>
              <a:t>to </a:t>
            </a:r>
            <a:r>
              <a:rPr dirty="0" sz="1250" spc="5">
                <a:latin typeface="Times New Roman"/>
                <a:cs typeface="Times New Roman"/>
              </a:rPr>
              <a:t>30 </a:t>
            </a:r>
            <a:r>
              <a:rPr dirty="0" sz="1250">
                <a:latin typeface="Times New Roman"/>
                <a:cs typeface="Times New Roman"/>
              </a:rPr>
              <a:t>characters in length, but </a:t>
            </a:r>
            <a:r>
              <a:rPr dirty="0" sz="1250" spc="-5">
                <a:latin typeface="Times New Roman"/>
                <a:cs typeface="Times New Roman"/>
              </a:rPr>
              <a:t>shorter </a:t>
            </a:r>
            <a:r>
              <a:rPr dirty="0" sz="1250">
                <a:latin typeface="Times New Roman"/>
                <a:cs typeface="Times New Roman"/>
              </a:rPr>
              <a:t>aliases </a:t>
            </a:r>
            <a:r>
              <a:rPr dirty="0" sz="1250" spc="5">
                <a:latin typeface="Times New Roman"/>
                <a:cs typeface="Times New Roman"/>
              </a:rPr>
              <a:t>are </a:t>
            </a:r>
            <a:r>
              <a:rPr dirty="0" sz="1250">
                <a:latin typeface="Times New Roman"/>
                <a:cs typeface="Times New Roman"/>
              </a:rPr>
              <a:t>better than longer</a:t>
            </a:r>
            <a:r>
              <a:rPr dirty="0" sz="1250" spc="240">
                <a:latin typeface="Times New Roman"/>
                <a:cs typeface="Times New Roman"/>
              </a:rPr>
              <a:t> </a:t>
            </a:r>
            <a:r>
              <a:rPr dirty="0" sz="1250">
                <a:latin typeface="Times New Roman"/>
                <a:cs typeface="Times New Roman"/>
              </a:rPr>
              <a:t>ones.</a:t>
            </a:r>
            <a:endParaRPr sz="1250">
              <a:latin typeface="Times New Roman"/>
              <a:cs typeface="Times New Roman"/>
            </a:endParaRPr>
          </a:p>
          <a:p>
            <a:pPr marL="431165" marR="108585" indent="-180340">
              <a:lnSpc>
                <a:spcPts val="1510"/>
              </a:lnSpc>
              <a:spcBef>
                <a:spcPts val="5"/>
              </a:spcBef>
              <a:buChar char="•"/>
              <a:tabLst>
                <a:tab pos="432434" algn="l"/>
              </a:tabLst>
            </a:pPr>
            <a:r>
              <a:rPr dirty="0" sz="1250">
                <a:latin typeface="Times New Roman"/>
                <a:cs typeface="Times New Roman"/>
              </a:rPr>
              <a:t>If a table alias is used for a particular table name in the </a:t>
            </a:r>
            <a:r>
              <a:rPr dirty="0" sz="1250" spc="5">
                <a:latin typeface="Courier New"/>
                <a:cs typeface="Courier New"/>
              </a:rPr>
              <a:t>FROM</a:t>
            </a:r>
            <a:r>
              <a:rPr dirty="0" sz="1250" spc="-240">
                <a:latin typeface="Courier New"/>
                <a:cs typeface="Courier New"/>
              </a:rPr>
              <a:t> </a:t>
            </a:r>
            <a:r>
              <a:rPr dirty="0" sz="1250">
                <a:latin typeface="Times New Roman"/>
                <a:cs typeface="Times New Roman"/>
              </a:rPr>
              <a:t>clause, then </a:t>
            </a:r>
            <a:r>
              <a:rPr dirty="0" sz="1250" spc="5">
                <a:latin typeface="Times New Roman"/>
                <a:cs typeface="Times New Roman"/>
              </a:rPr>
              <a:t>that </a:t>
            </a:r>
            <a:r>
              <a:rPr dirty="0" sz="1250">
                <a:latin typeface="Times New Roman"/>
                <a:cs typeface="Times New Roman"/>
              </a:rPr>
              <a:t>table alias must  be </a:t>
            </a:r>
            <a:r>
              <a:rPr dirty="0" sz="1250" spc="-5">
                <a:latin typeface="Times New Roman"/>
                <a:cs typeface="Times New Roman"/>
              </a:rPr>
              <a:t>substituted </a:t>
            </a:r>
            <a:r>
              <a:rPr dirty="0" sz="1250">
                <a:latin typeface="Times New Roman"/>
                <a:cs typeface="Times New Roman"/>
              </a:rPr>
              <a:t>for the table </a:t>
            </a:r>
            <a:r>
              <a:rPr dirty="0" sz="1250" spc="5">
                <a:latin typeface="Times New Roman"/>
                <a:cs typeface="Times New Roman"/>
              </a:rPr>
              <a:t>name </a:t>
            </a:r>
            <a:r>
              <a:rPr dirty="0" sz="1250">
                <a:latin typeface="Times New Roman"/>
                <a:cs typeface="Times New Roman"/>
              </a:rPr>
              <a:t>throughout the </a:t>
            </a:r>
            <a:r>
              <a:rPr dirty="0" sz="1250" spc="5">
                <a:latin typeface="Courier New"/>
                <a:cs typeface="Courier New"/>
              </a:rPr>
              <a:t>SELECT</a:t>
            </a:r>
            <a:r>
              <a:rPr dirty="0" sz="1250" spc="-395">
                <a:latin typeface="Courier New"/>
                <a:cs typeface="Courier New"/>
              </a:rPr>
              <a:t> </a:t>
            </a:r>
            <a:r>
              <a:rPr dirty="0" sz="1250">
                <a:latin typeface="Times New Roman"/>
                <a:cs typeface="Times New Roman"/>
              </a:rPr>
              <a:t>statement.</a:t>
            </a:r>
            <a:endParaRPr sz="1250">
              <a:latin typeface="Times New Roman"/>
              <a:cs typeface="Times New Roman"/>
            </a:endParaRPr>
          </a:p>
          <a:p>
            <a:pPr marL="431165" indent="-180340">
              <a:lnSpc>
                <a:spcPts val="1465"/>
              </a:lnSpc>
              <a:spcBef>
                <a:spcPts val="30"/>
              </a:spcBef>
              <a:buChar char="•"/>
              <a:tabLst>
                <a:tab pos="431800" algn="l"/>
              </a:tabLst>
            </a:pPr>
            <a:r>
              <a:rPr dirty="0" sz="1250">
                <a:latin typeface="Times New Roman"/>
                <a:cs typeface="Times New Roman"/>
              </a:rPr>
              <a:t>Table aliases should be</a:t>
            </a:r>
            <a:r>
              <a:rPr dirty="0" sz="1250" spc="-5">
                <a:latin typeface="Times New Roman"/>
                <a:cs typeface="Times New Roman"/>
              </a:rPr>
              <a:t> </a:t>
            </a:r>
            <a:r>
              <a:rPr dirty="0" sz="1250">
                <a:latin typeface="Times New Roman"/>
                <a:cs typeface="Times New Roman"/>
              </a:rPr>
              <a:t>meaningful.</a:t>
            </a:r>
            <a:endParaRPr sz="1250">
              <a:latin typeface="Times New Roman"/>
              <a:cs typeface="Times New Roman"/>
            </a:endParaRPr>
          </a:p>
          <a:p>
            <a:pPr marL="431800" indent="-180340">
              <a:lnSpc>
                <a:spcPts val="1465"/>
              </a:lnSpc>
              <a:buChar char="•"/>
              <a:tabLst>
                <a:tab pos="431800" algn="l"/>
              </a:tabLst>
            </a:pPr>
            <a:r>
              <a:rPr dirty="0" sz="1250">
                <a:latin typeface="Times New Roman"/>
                <a:cs typeface="Times New Roman"/>
              </a:rPr>
              <a:t>The table alias is valid for only the current </a:t>
            </a:r>
            <a:r>
              <a:rPr dirty="0" sz="1250" spc="5">
                <a:latin typeface="Courier New"/>
                <a:cs typeface="Courier New"/>
              </a:rPr>
              <a:t>SELECT</a:t>
            </a:r>
            <a:r>
              <a:rPr dirty="0" sz="1250" spc="-409">
                <a:latin typeface="Courier New"/>
                <a:cs typeface="Courier New"/>
              </a:rPr>
              <a:t> </a:t>
            </a:r>
            <a:r>
              <a:rPr dirty="0" sz="1250">
                <a:latin typeface="Times New Roman"/>
                <a:cs typeface="Times New Roman"/>
              </a:rPr>
              <a:t>statement.</a:t>
            </a:r>
            <a:endParaRPr sz="1250">
              <a:latin typeface="Times New Roman"/>
              <a:cs typeface="Times New Roman"/>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2</a:t>
            </a:r>
            <a:r>
              <a:rPr dirty="0" sz="800" spc="-145"/>
              <a:t>il.</a:t>
            </a:r>
            <a:r>
              <a:rPr dirty="0" sz="800" spc="-195"/>
              <a:t> </a:t>
            </a:r>
            <a:r>
              <a:rPr dirty="0" sz="800" spc="-5"/>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4997195" y="2077974"/>
              <a:ext cx="1913381" cy="98069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4993386" y="2074163"/>
              <a:ext cx="1920239" cy="988060"/>
            </a:xfrm>
            <a:custGeom>
              <a:avLst/>
              <a:gdLst/>
              <a:ahLst/>
              <a:cxnLst/>
              <a:rect l="l" t="t" r="r" b="b"/>
              <a:pathLst>
                <a:path w="1920240" h="988060">
                  <a:moveTo>
                    <a:pt x="1920239" y="0"/>
                  </a:moveTo>
                  <a:lnTo>
                    <a:pt x="0" y="0"/>
                  </a:lnTo>
                  <a:lnTo>
                    <a:pt x="0" y="987551"/>
                  </a:lnTo>
                  <a:lnTo>
                    <a:pt x="1920239" y="987551"/>
                  </a:lnTo>
                  <a:lnTo>
                    <a:pt x="1920239" y="0"/>
                  </a:lnTo>
                  <a:close/>
                </a:path>
              </a:pathLst>
            </a:custGeom>
            <a:ln w="6857">
              <a:solidFill>
                <a:srgbClr val="000000"/>
              </a:solidFill>
            </a:ln>
          </p:spPr>
          <p:txBody>
            <a:bodyPr wrap="square" lIns="0" tIns="0" rIns="0" bIns="0" rtlCol="0"/>
            <a:lstStyle/>
            <a:p/>
          </p:txBody>
        </p:sp>
        <p:sp>
          <p:nvSpPr>
            <p:cNvPr id="7" name="object 7"/>
            <p:cNvSpPr/>
            <p:nvPr/>
          </p:nvSpPr>
          <p:spPr>
            <a:xfrm>
              <a:off x="3006089" y="2083308"/>
              <a:ext cx="1937004" cy="1463802"/>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3002279" y="2079497"/>
              <a:ext cx="1944370" cy="1470660"/>
            </a:xfrm>
            <a:custGeom>
              <a:avLst/>
              <a:gdLst/>
              <a:ahLst/>
              <a:cxnLst/>
              <a:rect l="l" t="t" r="r" b="b"/>
              <a:pathLst>
                <a:path w="1944370" h="1470660">
                  <a:moveTo>
                    <a:pt x="1943862" y="0"/>
                  </a:moveTo>
                  <a:lnTo>
                    <a:pt x="0" y="0"/>
                  </a:lnTo>
                  <a:lnTo>
                    <a:pt x="0" y="1470659"/>
                  </a:lnTo>
                  <a:lnTo>
                    <a:pt x="1943862" y="1470659"/>
                  </a:lnTo>
                  <a:lnTo>
                    <a:pt x="1943862" y="0"/>
                  </a:lnTo>
                  <a:close/>
                </a:path>
              </a:pathLst>
            </a:custGeom>
            <a:ln w="6857">
              <a:solidFill>
                <a:srgbClr val="000000"/>
              </a:solidFill>
            </a:ln>
          </p:spPr>
          <p:txBody>
            <a:bodyPr wrap="square" lIns="0" tIns="0" rIns="0" bIns="0" rtlCol="0"/>
            <a:lstStyle/>
            <a:p/>
          </p:txBody>
        </p:sp>
        <p:sp>
          <p:nvSpPr>
            <p:cNvPr id="9" name="object 9"/>
            <p:cNvSpPr/>
            <p:nvPr/>
          </p:nvSpPr>
          <p:spPr>
            <a:xfrm>
              <a:off x="899159" y="2083308"/>
              <a:ext cx="2058924" cy="1798320"/>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895350" y="2079497"/>
              <a:ext cx="2066289" cy="1805305"/>
            </a:xfrm>
            <a:custGeom>
              <a:avLst/>
              <a:gdLst/>
              <a:ahLst/>
              <a:cxnLst/>
              <a:rect l="l" t="t" r="r" b="b"/>
              <a:pathLst>
                <a:path w="2066289" h="1805304">
                  <a:moveTo>
                    <a:pt x="2065782" y="0"/>
                  </a:moveTo>
                  <a:lnTo>
                    <a:pt x="0" y="0"/>
                  </a:lnTo>
                  <a:lnTo>
                    <a:pt x="0" y="1805177"/>
                  </a:lnTo>
                  <a:lnTo>
                    <a:pt x="2065782" y="1805177"/>
                  </a:lnTo>
                  <a:lnTo>
                    <a:pt x="2065782" y="0"/>
                  </a:lnTo>
                  <a:close/>
                </a:path>
              </a:pathLst>
            </a:custGeom>
            <a:ln w="6857">
              <a:solidFill>
                <a:srgbClr val="000000"/>
              </a:solidFill>
            </a:ln>
          </p:spPr>
          <p:txBody>
            <a:bodyPr wrap="square" lIns="0" tIns="0" rIns="0" bIns="0" rtlCol="0"/>
            <a:lstStyle/>
            <a:p/>
          </p:txBody>
        </p:sp>
      </p:grpSp>
      <p:sp>
        <p:nvSpPr>
          <p:cNvPr id="11" name="object 11"/>
          <p:cNvSpPr txBox="1"/>
          <p:nvPr/>
        </p:nvSpPr>
        <p:spPr>
          <a:xfrm>
            <a:off x="2157983" y="807973"/>
            <a:ext cx="3465829" cy="309245"/>
          </a:xfrm>
          <a:prstGeom prst="rect">
            <a:avLst/>
          </a:prstGeom>
        </p:spPr>
        <p:txBody>
          <a:bodyPr wrap="square" lIns="0" tIns="13970" rIns="0" bIns="0" rtlCol="0" vert="horz">
            <a:spAutoFit/>
          </a:bodyPr>
          <a:lstStyle/>
          <a:p>
            <a:pPr>
              <a:lnSpc>
                <a:spcPct val="100000"/>
              </a:lnSpc>
              <a:spcBef>
                <a:spcPts val="110"/>
              </a:spcBef>
            </a:pPr>
            <a:r>
              <a:rPr dirty="0" sz="1850" b="1">
                <a:latin typeface="Arial"/>
                <a:cs typeface="Arial"/>
              </a:rPr>
              <a:t>Joining </a:t>
            </a:r>
            <a:r>
              <a:rPr dirty="0" sz="1850" spc="5" b="1">
                <a:latin typeface="Arial"/>
                <a:cs typeface="Arial"/>
              </a:rPr>
              <a:t>More Than Two</a:t>
            </a:r>
            <a:r>
              <a:rPr dirty="0" sz="1850" spc="-85" b="1">
                <a:latin typeface="Arial"/>
                <a:cs typeface="Arial"/>
              </a:rPr>
              <a:t> </a:t>
            </a:r>
            <a:r>
              <a:rPr dirty="0" sz="1850" spc="5" b="1">
                <a:latin typeface="Arial"/>
                <a:cs typeface="Arial"/>
              </a:rPr>
              <a:t>Tables</a:t>
            </a:r>
            <a:endParaRPr sz="1850">
              <a:latin typeface="Arial"/>
              <a:cs typeface="Arial"/>
            </a:endParaRPr>
          </a:p>
        </p:txBody>
      </p:sp>
      <p:sp>
        <p:nvSpPr>
          <p:cNvPr id="12" name="object 12"/>
          <p:cNvSpPr txBox="1"/>
          <p:nvPr/>
        </p:nvSpPr>
        <p:spPr>
          <a:xfrm>
            <a:off x="965453" y="1797812"/>
            <a:ext cx="993775"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EMPLOYEES</a:t>
            </a:r>
            <a:endParaRPr sz="1400">
              <a:latin typeface="Courier New"/>
              <a:cs typeface="Courier New"/>
            </a:endParaRPr>
          </a:p>
        </p:txBody>
      </p:sp>
      <p:sp>
        <p:nvSpPr>
          <p:cNvPr id="13" name="object 13"/>
          <p:cNvSpPr txBox="1"/>
          <p:nvPr/>
        </p:nvSpPr>
        <p:spPr>
          <a:xfrm>
            <a:off x="5001007" y="1797812"/>
            <a:ext cx="993775"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LOCATIONS</a:t>
            </a:r>
            <a:endParaRPr sz="1400">
              <a:latin typeface="Courier New"/>
              <a:cs typeface="Courier New"/>
            </a:endParaRPr>
          </a:p>
        </p:txBody>
      </p:sp>
      <p:sp>
        <p:nvSpPr>
          <p:cNvPr id="14" name="object 14"/>
          <p:cNvSpPr txBox="1"/>
          <p:nvPr/>
        </p:nvSpPr>
        <p:spPr>
          <a:xfrm>
            <a:off x="3008374" y="1797812"/>
            <a:ext cx="1211580"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DEPARTMENTS</a:t>
            </a:r>
            <a:endParaRPr sz="1400">
              <a:latin typeface="Courier New"/>
              <a:cs typeface="Courier New"/>
            </a:endParaRPr>
          </a:p>
        </p:txBody>
      </p:sp>
      <p:sp>
        <p:nvSpPr>
          <p:cNvPr id="15" name="object 15"/>
          <p:cNvSpPr txBox="1"/>
          <p:nvPr/>
        </p:nvSpPr>
        <p:spPr>
          <a:xfrm>
            <a:off x="877824" y="3756152"/>
            <a:ext cx="4946650" cy="120777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a:p>
            <a:pPr>
              <a:lnSpc>
                <a:spcPct val="100000"/>
              </a:lnSpc>
              <a:spcBef>
                <a:spcPts val="45"/>
              </a:spcBef>
            </a:pPr>
            <a:endParaRPr sz="2300">
              <a:latin typeface="Arial"/>
              <a:cs typeface="Arial"/>
            </a:endParaRPr>
          </a:p>
          <a:p>
            <a:pPr algn="ctr" marL="1075690" marR="5080">
              <a:lnSpc>
                <a:spcPct val="97500"/>
              </a:lnSpc>
            </a:pPr>
            <a:r>
              <a:rPr dirty="0" sz="1300" spc="-10">
                <a:latin typeface="Arial"/>
                <a:cs typeface="Arial"/>
              </a:rPr>
              <a:t>To join </a:t>
            </a:r>
            <a:r>
              <a:rPr dirty="0" sz="1300" spc="-10" i="1">
                <a:latin typeface="Arial"/>
                <a:cs typeface="Arial"/>
              </a:rPr>
              <a:t>n </a:t>
            </a:r>
            <a:r>
              <a:rPr dirty="0" sz="1300" spc="-10">
                <a:latin typeface="Arial"/>
                <a:cs typeface="Arial"/>
              </a:rPr>
              <a:t>tables together, you need a </a:t>
            </a:r>
            <a:r>
              <a:rPr dirty="0" sz="1300" spc="-15">
                <a:latin typeface="Arial"/>
                <a:cs typeface="Arial"/>
              </a:rPr>
              <a:t>minimum </a:t>
            </a:r>
            <a:r>
              <a:rPr dirty="0" sz="1300" spc="-10">
                <a:latin typeface="Arial"/>
                <a:cs typeface="Arial"/>
              </a:rPr>
              <a:t>of </a:t>
            </a:r>
            <a:r>
              <a:rPr dirty="0" sz="1300" spc="-15">
                <a:latin typeface="Arial"/>
                <a:cs typeface="Arial"/>
              </a:rPr>
              <a:t>n–1  </a:t>
            </a:r>
            <a:r>
              <a:rPr dirty="0" sz="1300" spc="-10">
                <a:latin typeface="Arial"/>
                <a:cs typeface="Arial"/>
              </a:rPr>
              <a:t>join conditions. For </a:t>
            </a:r>
            <a:r>
              <a:rPr dirty="0" sz="1300" spc="-15">
                <a:latin typeface="Arial"/>
                <a:cs typeface="Arial"/>
              </a:rPr>
              <a:t>example, </a:t>
            </a:r>
            <a:r>
              <a:rPr dirty="0" sz="1300" spc="-10">
                <a:latin typeface="Arial"/>
                <a:cs typeface="Arial"/>
              </a:rPr>
              <a:t>to join three tables, a  </a:t>
            </a:r>
            <a:r>
              <a:rPr dirty="0" sz="1300" spc="-15">
                <a:latin typeface="Arial"/>
                <a:cs typeface="Arial"/>
              </a:rPr>
              <a:t>minimum </a:t>
            </a:r>
            <a:r>
              <a:rPr dirty="0" sz="1300" spc="-10">
                <a:latin typeface="Arial"/>
                <a:cs typeface="Arial"/>
              </a:rPr>
              <a:t>of </a:t>
            </a:r>
            <a:r>
              <a:rPr dirty="0" sz="1300" spc="-15">
                <a:latin typeface="Arial"/>
                <a:cs typeface="Arial"/>
              </a:rPr>
              <a:t>two </a:t>
            </a:r>
            <a:r>
              <a:rPr dirty="0" sz="1300" spc="-10">
                <a:latin typeface="Arial"/>
                <a:cs typeface="Arial"/>
              </a:rPr>
              <a:t>joins is</a:t>
            </a:r>
            <a:r>
              <a:rPr dirty="0" sz="1300" spc="5">
                <a:latin typeface="Arial"/>
                <a:cs typeface="Arial"/>
              </a:rPr>
              <a:t> </a:t>
            </a:r>
            <a:r>
              <a:rPr dirty="0" sz="1300" spc="-10">
                <a:latin typeface="Arial"/>
                <a:cs typeface="Arial"/>
              </a:rPr>
              <a:t>required.</a:t>
            </a:r>
            <a:endParaRPr sz="1300">
              <a:latin typeface="Arial"/>
              <a:cs typeface="Arial"/>
            </a:endParaRPr>
          </a:p>
        </p:txBody>
      </p:sp>
      <p:sp>
        <p:nvSpPr>
          <p:cNvPr id="16" name="object 16"/>
          <p:cNvSpPr/>
          <p:nvPr/>
        </p:nvSpPr>
        <p:spPr>
          <a:xfrm>
            <a:off x="1987295" y="2071116"/>
            <a:ext cx="2963545" cy="1811020"/>
          </a:xfrm>
          <a:custGeom>
            <a:avLst/>
            <a:gdLst/>
            <a:ahLst/>
            <a:cxnLst/>
            <a:rect l="l" t="t" r="r" b="b"/>
            <a:pathLst>
              <a:path w="2963545" h="1811020">
                <a:moveTo>
                  <a:pt x="981456" y="0"/>
                </a:moveTo>
                <a:lnTo>
                  <a:pt x="0" y="0"/>
                </a:lnTo>
                <a:lnTo>
                  <a:pt x="0" y="1810512"/>
                </a:lnTo>
                <a:lnTo>
                  <a:pt x="981456" y="1810512"/>
                </a:lnTo>
                <a:lnTo>
                  <a:pt x="981456" y="0"/>
                </a:lnTo>
                <a:close/>
              </a:path>
              <a:path w="2963545" h="1811020">
                <a:moveTo>
                  <a:pt x="2963418" y="0"/>
                </a:moveTo>
                <a:lnTo>
                  <a:pt x="2108454" y="0"/>
                </a:lnTo>
                <a:lnTo>
                  <a:pt x="2108454" y="1483614"/>
                </a:lnTo>
                <a:lnTo>
                  <a:pt x="2963418" y="1483614"/>
                </a:lnTo>
                <a:lnTo>
                  <a:pt x="2963418" y="0"/>
                </a:lnTo>
                <a:close/>
              </a:path>
            </a:pathLst>
          </a:custGeom>
          <a:ln w="20574">
            <a:solidFill>
              <a:srgbClr val="FF0000"/>
            </a:solidFill>
          </a:ln>
        </p:spPr>
        <p:txBody>
          <a:bodyPr wrap="square" lIns="0" tIns="0" rIns="0" bIns="0" rtlCol="0"/>
          <a:lstStyle/>
          <a:p/>
        </p:txBody>
      </p:sp>
      <p:sp>
        <p:nvSpPr>
          <p:cNvPr id="17" name="object 17"/>
          <p:cNvSpPr txBox="1"/>
          <p:nvPr/>
        </p:nvSpPr>
        <p:spPr>
          <a:xfrm>
            <a:off x="554990" y="5251196"/>
            <a:ext cx="6381750" cy="1518920"/>
          </a:xfrm>
          <a:prstGeom prst="rect">
            <a:avLst/>
          </a:prstGeom>
        </p:spPr>
        <p:txBody>
          <a:bodyPr wrap="square" lIns="0" tIns="13335" rIns="0" bIns="0" rtlCol="0" vert="horz">
            <a:spAutoFit/>
          </a:bodyPr>
          <a:lstStyle/>
          <a:p>
            <a:pPr marL="223329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Additional Search</a:t>
            </a:r>
            <a:r>
              <a:rPr dirty="0" sz="1250" spc="-15" b="1">
                <a:latin typeface="Arial"/>
                <a:cs typeface="Arial"/>
              </a:rPr>
              <a:t> </a:t>
            </a:r>
            <a:r>
              <a:rPr dirty="0" sz="1250" b="1">
                <a:latin typeface="Arial"/>
                <a:cs typeface="Arial"/>
              </a:rPr>
              <a:t>Conditions</a:t>
            </a:r>
            <a:endParaRPr sz="1250">
              <a:latin typeface="Arial"/>
              <a:cs typeface="Arial"/>
            </a:endParaRPr>
          </a:p>
          <a:p>
            <a:pPr marL="132080" marR="5080">
              <a:lnSpc>
                <a:spcPct val="97800"/>
              </a:lnSpc>
              <a:spcBef>
                <a:spcPts val="395"/>
              </a:spcBef>
            </a:pPr>
            <a:r>
              <a:rPr dirty="0" sz="1250">
                <a:latin typeface="Times New Roman"/>
                <a:cs typeface="Times New Roman"/>
              </a:rPr>
              <a:t>Sometimes </a:t>
            </a:r>
            <a:r>
              <a:rPr dirty="0" sz="1250" spc="5">
                <a:latin typeface="Times New Roman"/>
                <a:cs typeface="Times New Roman"/>
              </a:rPr>
              <a:t>you may </a:t>
            </a:r>
            <a:r>
              <a:rPr dirty="0" sz="1250">
                <a:latin typeface="Times New Roman"/>
                <a:cs typeface="Times New Roman"/>
              </a:rPr>
              <a:t>need to join </a:t>
            </a:r>
            <a:r>
              <a:rPr dirty="0" sz="1250" spc="5">
                <a:latin typeface="Times New Roman"/>
                <a:cs typeface="Times New Roman"/>
              </a:rPr>
              <a:t>more </a:t>
            </a:r>
            <a:r>
              <a:rPr dirty="0" sz="1250">
                <a:latin typeface="Times New Roman"/>
                <a:cs typeface="Times New Roman"/>
              </a:rPr>
              <a:t>than </a:t>
            </a:r>
            <a:r>
              <a:rPr dirty="0" sz="1250" spc="5">
                <a:latin typeface="Times New Roman"/>
                <a:cs typeface="Times New Roman"/>
              </a:rPr>
              <a:t>two </a:t>
            </a:r>
            <a:r>
              <a:rPr dirty="0" sz="1250" spc="-5">
                <a:latin typeface="Times New Roman"/>
                <a:cs typeface="Times New Roman"/>
              </a:rPr>
              <a:t>tables. </a:t>
            </a:r>
            <a:r>
              <a:rPr dirty="0" sz="1250">
                <a:latin typeface="Times New Roman"/>
                <a:cs typeface="Times New Roman"/>
              </a:rPr>
              <a:t>For example, to display the last name, the  </a:t>
            </a:r>
            <a:r>
              <a:rPr dirty="0" sz="1250" spc="5">
                <a:latin typeface="Times New Roman"/>
                <a:cs typeface="Times New Roman"/>
              </a:rPr>
              <a:t>department </a:t>
            </a:r>
            <a:r>
              <a:rPr dirty="0" sz="1250">
                <a:latin typeface="Times New Roman"/>
                <a:cs typeface="Times New Roman"/>
              </a:rPr>
              <a:t>name, and the city for each employee, </a:t>
            </a:r>
            <a:r>
              <a:rPr dirty="0" sz="1250" spc="5">
                <a:latin typeface="Times New Roman"/>
                <a:cs typeface="Times New Roman"/>
              </a:rPr>
              <a:t>you </a:t>
            </a:r>
            <a:r>
              <a:rPr dirty="0" sz="1250">
                <a:latin typeface="Times New Roman"/>
                <a:cs typeface="Times New Roman"/>
              </a:rPr>
              <a:t>have to join the </a:t>
            </a:r>
            <a:r>
              <a:rPr dirty="0" sz="1250" spc="5">
                <a:latin typeface="Courier New"/>
                <a:cs typeface="Courier New"/>
              </a:rPr>
              <a:t>EMPLOYEES</a:t>
            </a:r>
            <a:r>
              <a:rPr dirty="0" sz="1250" spc="5">
                <a:latin typeface="Times New Roman"/>
                <a:cs typeface="Times New Roman"/>
              </a:rPr>
              <a:t>,  </a:t>
            </a:r>
            <a:r>
              <a:rPr dirty="0" sz="1250" spc="5">
                <a:latin typeface="Courier New"/>
                <a:cs typeface="Courier New"/>
              </a:rPr>
              <a:t>DEPARTMENTS</a:t>
            </a:r>
            <a:r>
              <a:rPr dirty="0" sz="1250" spc="5">
                <a:latin typeface="Times New Roman"/>
                <a:cs typeface="Times New Roman"/>
              </a:rPr>
              <a:t>, </a:t>
            </a:r>
            <a:r>
              <a:rPr dirty="0" sz="1250">
                <a:latin typeface="Times New Roman"/>
                <a:cs typeface="Times New Roman"/>
              </a:rPr>
              <a:t>and </a:t>
            </a:r>
            <a:r>
              <a:rPr dirty="0" sz="1250" spc="5">
                <a:latin typeface="Courier New"/>
                <a:cs typeface="Courier New"/>
              </a:rPr>
              <a:t>LOCATIONS</a:t>
            </a:r>
            <a:r>
              <a:rPr dirty="0" sz="1250" spc="-434">
                <a:latin typeface="Courier New"/>
                <a:cs typeface="Courier New"/>
              </a:rPr>
              <a:t> </a:t>
            </a:r>
            <a:r>
              <a:rPr dirty="0" sz="1250">
                <a:latin typeface="Times New Roman"/>
                <a:cs typeface="Times New Roman"/>
              </a:rPr>
              <a:t>tables.</a:t>
            </a:r>
            <a:endParaRPr sz="1250">
              <a:latin typeface="Times New Roman"/>
              <a:cs typeface="Times New Roman"/>
            </a:endParaRPr>
          </a:p>
          <a:p>
            <a:pPr marL="414655">
              <a:lnSpc>
                <a:spcPct val="100000"/>
              </a:lnSpc>
              <a:spcBef>
                <a:spcPts val="890"/>
              </a:spcBef>
            </a:pPr>
            <a:r>
              <a:rPr dirty="0" sz="1150" spc="-5">
                <a:latin typeface="Courier New"/>
                <a:cs typeface="Courier New"/>
              </a:rPr>
              <a:t>SELECT e.last_name, d.department_name,</a:t>
            </a:r>
            <a:r>
              <a:rPr dirty="0" sz="1150" spc="30">
                <a:latin typeface="Courier New"/>
                <a:cs typeface="Courier New"/>
              </a:rPr>
              <a:t> </a:t>
            </a:r>
            <a:r>
              <a:rPr dirty="0" sz="1150" spc="-5">
                <a:latin typeface="Courier New"/>
                <a:cs typeface="Courier New"/>
              </a:rPr>
              <a:t>l.city</a:t>
            </a:r>
            <a:endParaRPr sz="1150">
              <a:latin typeface="Courier New"/>
              <a:cs typeface="Courier New"/>
            </a:endParaRPr>
          </a:p>
        </p:txBody>
      </p:sp>
      <p:sp>
        <p:nvSpPr>
          <p:cNvPr id="18" name="object 18"/>
          <p:cNvSpPr txBox="1"/>
          <p:nvPr/>
        </p:nvSpPr>
        <p:spPr>
          <a:xfrm>
            <a:off x="939038" y="6747009"/>
            <a:ext cx="465455" cy="556260"/>
          </a:xfrm>
          <a:prstGeom prst="rect">
            <a:avLst/>
          </a:prstGeom>
        </p:spPr>
        <p:txBody>
          <a:bodyPr wrap="square" lIns="0" tIns="10795" rIns="0" bIns="0" rtlCol="0" vert="horz">
            <a:spAutoFit/>
          </a:bodyPr>
          <a:lstStyle/>
          <a:p>
            <a:pPr marL="12700" marR="5080">
              <a:lnSpc>
                <a:spcPct val="101299"/>
              </a:lnSpc>
              <a:spcBef>
                <a:spcPts val="85"/>
              </a:spcBef>
            </a:pPr>
            <a:r>
              <a:rPr dirty="0" sz="1150" spc="-5">
                <a:latin typeface="Courier New"/>
                <a:cs typeface="Courier New"/>
              </a:rPr>
              <a:t>FROM  </a:t>
            </a:r>
            <a:r>
              <a:rPr dirty="0" sz="1150" spc="-5">
                <a:latin typeface="Courier New"/>
                <a:cs typeface="Courier New"/>
              </a:rPr>
              <a:t>W</a:t>
            </a:r>
            <a:r>
              <a:rPr dirty="0" sz="1150">
                <a:latin typeface="Courier New"/>
                <a:cs typeface="Courier New"/>
              </a:rPr>
              <a:t>HE</a:t>
            </a:r>
            <a:r>
              <a:rPr dirty="0" sz="1150" spc="-5">
                <a:latin typeface="Courier New"/>
                <a:cs typeface="Courier New"/>
              </a:rPr>
              <a:t>R</a:t>
            </a:r>
            <a:r>
              <a:rPr dirty="0" sz="1150">
                <a:latin typeface="Courier New"/>
                <a:cs typeface="Courier New"/>
              </a:rPr>
              <a:t>E  </a:t>
            </a:r>
            <a:r>
              <a:rPr dirty="0" sz="1150" spc="-5">
                <a:latin typeface="Courier New"/>
                <a:cs typeface="Courier New"/>
              </a:rPr>
              <a:t>AND</a:t>
            </a:r>
            <a:endParaRPr sz="1150">
              <a:latin typeface="Courier New"/>
              <a:cs typeface="Courier New"/>
            </a:endParaRPr>
          </a:p>
        </p:txBody>
      </p:sp>
      <p:sp>
        <p:nvSpPr>
          <p:cNvPr id="19" name="object 19"/>
          <p:cNvSpPr txBox="1"/>
          <p:nvPr/>
        </p:nvSpPr>
        <p:spPr>
          <a:xfrm>
            <a:off x="1555621" y="6747009"/>
            <a:ext cx="3462020" cy="556260"/>
          </a:xfrm>
          <a:prstGeom prst="rect">
            <a:avLst/>
          </a:prstGeom>
        </p:spPr>
        <p:txBody>
          <a:bodyPr wrap="square" lIns="0" tIns="10795" rIns="0" bIns="0" rtlCol="0" vert="horz">
            <a:spAutoFit/>
          </a:bodyPr>
          <a:lstStyle/>
          <a:p>
            <a:pPr marL="12700" marR="5080">
              <a:lnSpc>
                <a:spcPct val="101299"/>
              </a:lnSpc>
              <a:spcBef>
                <a:spcPts val="85"/>
              </a:spcBef>
            </a:pPr>
            <a:r>
              <a:rPr dirty="0" sz="1150" spc="-5">
                <a:latin typeface="Courier New"/>
                <a:cs typeface="Courier New"/>
              </a:rPr>
              <a:t>employees </a:t>
            </a:r>
            <a:r>
              <a:rPr dirty="0" sz="1150">
                <a:latin typeface="Courier New"/>
                <a:cs typeface="Courier New"/>
              </a:rPr>
              <a:t>e, </a:t>
            </a:r>
            <a:r>
              <a:rPr dirty="0" sz="1150" spc="-5">
                <a:latin typeface="Courier New"/>
                <a:cs typeface="Courier New"/>
              </a:rPr>
              <a:t>departments d, locations </a:t>
            </a:r>
            <a:r>
              <a:rPr dirty="0" sz="1150">
                <a:latin typeface="Courier New"/>
                <a:cs typeface="Courier New"/>
              </a:rPr>
              <a:t>l  </a:t>
            </a:r>
            <a:r>
              <a:rPr dirty="0" sz="1150" spc="-5">
                <a:latin typeface="Courier New"/>
                <a:cs typeface="Courier New"/>
              </a:rPr>
              <a:t>e.department_id </a:t>
            </a:r>
            <a:r>
              <a:rPr dirty="0" sz="1150">
                <a:latin typeface="Courier New"/>
                <a:cs typeface="Courier New"/>
              </a:rPr>
              <a:t>= </a:t>
            </a:r>
            <a:r>
              <a:rPr dirty="0" sz="1150" spc="-5">
                <a:latin typeface="Courier New"/>
                <a:cs typeface="Courier New"/>
              </a:rPr>
              <a:t>d.department_id  d.location_id </a:t>
            </a:r>
            <a:r>
              <a:rPr dirty="0" sz="1150">
                <a:latin typeface="Courier New"/>
                <a:cs typeface="Courier New"/>
              </a:rPr>
              <a:t>=</a:t>
            </a:r>
            <a:r>
              <a:rPr dirty="0" sz="1150" spc="15">
                <a:latin typeface="Courier New"/>
                <a:cs typeface="Courier New"/>
              </a:rPr>
              <a:t> </a:t>
            </a:r>
            <a:r>
              <a:rPr dirty="0" sz="1150" spc="-5">
                <a:latin typeface="Courier New"/>
                <a:cs typeface="Courier New"/>
              </a:rPr>
              <a:t>l.location_id;</a:t>
            </a:r>
            <a:endParaRPr sz="1150">
              <a:latin typeface="Courier New"/>
              <a:cs typeface="Courier New"/>
            </a:endParaRPr>
          </a:p>
        </p:txBody>
      </p:sp>
      <p:sp>
        <p:nvSpPr>
          <p:cNvPr id="20" name="object 20"/>
          <p:cNvSpPr txBox="1"/>
          <p:nvPr/>
        </p:nvSpPr>
        <p:spPr>
          <a:xfrm>
            <a:off x="974089" y="9093200"/>
            <a:ext cx="344805" cy="408940"/>
          </a:xfrm>
          <a:prstGeom prst="rect">
            <a:avLst/>
          </a:prstGeom>
        </p:spPr>
        <p:txBody>
          <a:bodyPr wrap="square" lIns="0" tIns="14605" rIns="0" bIns="0" rtlCol="0" vert="horz">
            <a:spAutoFit/>
          </a:bodyPr>
          <a:lstStyle/>
          <a:p>
            <a:pPr marL="12700">
              <a:lnSpc>
                <a:spcPct val="100000"/>
              </a:lnSpc>
              <a:spcBef>
                <a:spcPts val="115"/>
              </a:spcBef>
            </a:pPr>
            <a:r>
              <a:rPr dirty="0" sz="2500" spc="10" b="1">
                <a:latin typeface="Arial"/>
                <a:cs typeface="Arial"/>
              </a:rPr>
              <a:t>…</a:t>
            </a:r>
            <a:endParaRPr sz="2500">
              <a:latin typeface="Arial"/>
              <a:cs typeface="Arial"/>
            </a:endParaRPr>
          </a:p>
        </p:txBody>
      </p:sp>
      <p:grpSp>
        <p:nvGrpSpPr>
          <p:cNvPr id="21" name="object 21"/>
          <p:cNvGrpSpPr/>
          <p:nvPr/>
        </p:nvGrpSpPr>
        <p:grpSpPr>
          <a:xfrm>
            <a:off x="1021461" y="7468743"/>
            <a:ext cx="4088129" cy="1803400"/>
            <a:chOff x="1021461" y="7468743"/>
            <a:chExt cx="4088129" cy="1803400"/>
          </a:xfrm>
        </p:grpSpPr>
        <p:sp>
          <p:nvSpPr>
            <p:cNvPr id="22" name="object 22"/>
            <p:cNvSpPr/>
            <p:nvPr/>
          </p:nvSpPr>
          <p:spPr>
            <a:xfrm>
              <a:off x="1031748" y="7479030"/>
              <a:ext cx="4068317" cy="1783080"/>
            </a:xfrm>
            <a:prstGeom prst="rect">
              <a:avLst/>
            </a:prstGeom>
            <a:blipFill>
              <a:blip r:embed="rId6" cstate="print"/>
              <a:stretch>
                <a:fillRect/>
              </a:stretch>
            </a:blipFill>
          </p:spPr>
          <p:txBody>
            <a:bodyPr wrap="square" lIns="0" tIns="0" rIns="0" bIns="0" rtlCol="0"/>
            <a:lstStyle/>
            <a:p/>
          </p:txBody>
        </p:sp>
        <p:sp>
          <p:nvSpPr>
            <p:cNvPr id="23" name="object 23"/>
            <p:cNvSpPr/>
            <p:nvPr/>
          </p:nvSpPr>
          <p:spPr>
            <a:xfrm>
              <a:off x="1026414" y="7473696"/>
              <a:ext cx="4078604" cy="1793239"/>
            </a:xfrm>
            <a:custGeom>
              <a:avLst/>
              <a:gdLst/>
              <a:ahLst/>
              <a:cxnLst/>
              <a:rect l="l" t="t" r="r" b="b"/>
              <a:pathLst>
                <a:path w="4078604" h="1793240">
                  <a:moveTo>
                    <a:pt x="4078224" y="0"/>
                  </a:moveTo>
                  <a:lnTo>
                    <a:pt x="0" y="0"/>
                  </a:lnTo>
                  <a:lnTo>
                    <a:pt x="0" y="1792985"/>
                  </a:lnTo>
                  <a:lnTo>
                    <a:pt x="4078224" y="1792985"/>
                  </a:lnTo>
                  <a:lnTo>
                    <a:pt x="4078224" y="0"/>
                  </a:lnTo>
                  <a:close/>
                </a:path>
              </a:pathLst>
            </a:custGeom>
            <a:ln w="9906">
              <a:solidFill>
                <a:srgbClr val="000000"/>
              </a:solidFill>
            </a:ln>
          </p:spPr>
          <p:txBody>
            <a:bodyPr wrap="square" lIns="0" tIns="0" rIns="0" bIns="0" rtlCol="0"/>
            <a:lstStyle/>
            <a:p/>
          </p:txBody>
        </p:sp>
      </p:grpSp>
      <p:sp>
        <p:nvSpPr>
          <p:cNvPr id="24" name="object 2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25" name="object 2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6" name="object 26"/>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3</a:t>
            </a:r>
            <a:r>
              <a:rPr dirty="0" sz="800" spc="-145"/>
              <a:t>il.</a:t>
            </a:r>
            <a:r>
              <a:rPr dirty="0" sz="800" spc="-195"/>
              <a:t> </a:t>
            </a:r>
            <a:r>
              <a:rPr dirty="0" sz="800" spc="-5"/>
              <a:t>Contact</a:t>
            </a:r>
            <a:endParaRPr sz="800">
              <a:latin typeface="Arial"/>
              <a:cs typeface="Arial"/>
            </a:endParaRPr>
          </a:p>
        </p:txBody>
      </p:sp>
      <p:sp>
        <p:nvSpPr>
          <p:cNvPr id="27" name="object 2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099685" cy="1752600"/>
          </a:xfrm>
          <a:prstGeom prst="rect">
            <a:avLst/>
          </a:prstGeom>
        </p:spPr>
        <p:txBody>
          <a:bodyPr wrap="square" lIns="0" tIns="13970" rIns="0" bIns="0" rtlCol="0" vert="horz">
            <a:spAutoFit/>
          </a:bodyPr>
          <a:lstStyle/>
          <a:p>
            <a:pPr algn="ctr" marL="378460">
              <a:lnSpc>
                <a:spcPct val="100000"/>
              </a:lnSpc>
              <a:spcBef>
                <a:spcPts val="110"/>
              </a:spcBef>
            </a:pPr>
            <a:r>
              <a:rPr dirty="0" sz="1850" b="1">
                <a:latin typeface="Arial"/>
                <a:cs typeface="Arial"/>
              </a:rPr>
              <a:t>Referencing Another User’s</a:t>
            </a:r>
            <a:r>
              <a:rPr dirty="0" sz="1850" spc="-30" b="1">
                <a:latin typeface="Arial"/>
                <a:cs typeface="Arial"/>
              </a:rPr>
              <a:t> </a:t>
            </a:r>
            <a:r>
              <a:rPr dirty="0" sz="1850" spc="5" b="1">
                <a:latin typeface="Arial"/>
                <a:cs typeface="Arial"/>
              </a:rPr>
              <a:t>Tables</a:t>
            </a:r>
            <a:endParaRPr sz="1850">
              <a:latin typeface="Arial"/>
              <a:cs typeface="Arial"/>
            </a:endParaRPr>
          </a:p>
          <a:p>
            <a:pPr>
              <a:lnSpc>
                <a:spcPct val="100000"/>
              </a:lnSpc>
              <a:spcBef>
                <a:spcPts val="45"/>
              </a:spcBef>
            </a:pPr>
            <a:endParaRPr sz="2950">
              <a:latin typeface="Arial"/>
              <a:cs typeface="Arial"/>
            </a:endParaRPr>
          </a:p>
          <a:p>
            <a:pPr marL="328930" marR="148590" indent="-329565">
              <a:lnSpc>
                <a:spcPct val="101600"/>
              </a:lnSpc>
              <a:buClr>
                <a:srgbClr val="FF0000"/>
              </a:buClr>
              <a:buChar char="•"/>
              <a:tabLst>
                <a:tab pos="328930" algn="l"/>
                <a:tab pos="329565" algn="l"/>
              </a:tabLst>
            </a:pPr>
            <a:r>
              <a:rPr dirty="0" sz="1550" spc="10">
                <a:latin typeface="Arial"/>
                <a:cs typeface="Arial"/>
              </a:rPr>
              <a:t>Tables belonging </a:t>
            </a:r>
            <a:r>
              <a:rPr dirty="0" sz="1550" spc="5">
                <a:latin typeface="Arial"/>
                <a:cs typeface="Arial"/>
              </a:rPr>
              <a:t>to </a:t>
            </a:r>
            <a:r>
              <a:rPr dirty="0" sz="1550" spc="10">
                <a:latin typeface="Arial"/>
                <a:cs typeface="Arial"/>
              </a:rPr>
              <a:t>other users are not </a:t>
            </a:r>
            <a:r>
              <a:rPr dirty="0" sz="1550" spc="5">
                <a:latin typeface="Arial"/>
                <a:cs typeface="Arial"/>
              </a:rPr>
              <a:t>in </a:t>
            </a:r>
            <a:r>
              <a:rPr dirty="0" sz="1550" spc="10">
                <a:latin typeface="Arial"/>
                <a:cs typeface="Arial"/>
              </a:rPr>
              <a:t>the </a:t>
            </a:r>
            <a:r>
              <a:rPr dirty="0" sz="1550" spc="5">
                <a:latin typeface="Arial"/>
                <a:cs typeface="Arial"/>
              </a:rPr>
              <a:t>user’s  </a:t>
            </a:r>
            <a:r>
              <a:rPr dirty="0" sz="1550" spc="10">
                <a:latin typeface="Arial"/>
                <a:cs typeface="Arial"/>
              </a:rPr>
              <a:t>schema.</a:t>
            </a:r>
            <a:endParaRPr sz="1550">
              <a:latin typeface="Arial"/>
              <a:cs typeface="Arial"/>
            </a:endParaRPr>
          </a:p>
          <a:p>
            <a:pPr marL="328930" marR="5080" indent="-329565">
              <a:lnSpc>
                <a:spcPct val="101299"/>
              </a:lnSpc>
              <a:spcBef>
                <a:spcPts val="375"/>
              </a:spcBef>
              <a:buClr>
                <a:srgbClr val="FF0000"/>
              </a:buClr>
              <a:buChar char="•"/>
              <a:tabLst>
                <a:tab pos="328930" algn="l"/>
                <a:tab pos="329565" algn="l"/>
              </a:tabLst>
            </a:pPr>
            <a:r>
              <a:rPr dirty="0" sz="1550" spc="10">
                <a:latin typeface="Arial"/>
                <a:cs typeface="Arial"/>
              </a:rPr>
              <a:t>You should use the owner’s name as a </a:t>
            </a:r>
            <a:r>
              <a:rPr dirty="0" sz="1550" spc="5">
                <a:latin typeface="Arial"/>
                <a:cs typeface="Arial"/>
              </a:rPr>
              <a:t>prefix to </a:t>
            </a:r>
            <a:r>
              <a:rPr dirty="0" sz="1550" spc="10">
                <a:latin typeface="Arial"/>
                <a:cs typeface="Arial"/>
              </a:rPr>
              <a:t>those  </a:t>
            </a:r>
            <a:r>
              <a:rPr dirty="0" sz="1550" spc="5">
                <a:latin typeface="Arial"/>
                <a:cs typeface="Arial"/>
              </a:rPr>
              <a:t>tables.</a:t>
            </a:r>
            <a:endParaRPr sz="1550">
              <a:latin typeface="Arial"/>
              <a:cs typeface="Arial"/>
            </a:endParaRPr>
          </a:p>
        </p:txBody>
      </p:sp>
      <p:grpSp>
        <p:nvGrpSpPr>
          <p:cNvPr id="7" name="object 7"/>
          <p:cNvGrpSpPr/>
          <p:nvPr/>
        </p:nvGrpSpPr>
        <p:grpSpPr>
          <a:xfrm>
            <a:off x="2158745" y="2846069"/>
            <a:ext cx="3446779" cy="1137285"/>
            <a:chOff x="2158745" y="2846069"/>
            <a:chExt cx="3446779" cy="1137285"/>
          </a:xfrm>
        </p:grpSpPr>
        <p:sp>
          <p:nvSpPr>
            <p:cNvPr id="8" name="object 8"/>
            <p:cNvSpPr/>
            <p:nvPr/>
          </p:nvSpPr>
          <p:spPr>
            <a:xfrm>
              <a:off x="2166365" y="2846069"/>
              <a:ext cx="1128521" cy="563499"/>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158745" y="3409746"/>
              <a:ext cx="1144524" cy="573227"/>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4468367" y="2846069"/>
              <a:ext cx="1128522" cy="563499"/>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4460747" y="3409746"/>
              <a:ext cx="1144524" cy="573227"/>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3371849" y="3413759"/>
              <a:ext cx="1001394" cy="0"/>
            </a:xfrm>
            <a:custGeom>
              <a:avLst/>
              <a:gdLst/>
              <a:ahLst/>
              <a:cxnLst/>
              <a:rect l="l" t="t" r="r" b="b"/>
              <a:pathLst>
                <a:path w="1001395" h="0">
                  <a:moveTo>
                    <a:pt x="0" y="0"/>
                  </a:moveTo>
                  <a:lnTo>
                    <a:pt x="1001267" y="0"/>
                  </a:lnTo>
                </a:path>
              </a:pathLst>
            </a:custGeom>
            <a:ln w="20574">
              <a:solidFill>
                <a:srgbClr val="000000"/>
              </a:solidFill>
            </a:ln>
          </p:spPr>
          <p:txBody>
            <a:bodyPr wrap="square" lIns="0" tIns="0" rIns="0" bIns="0" rtlCol="0"/>
            <a:lstStyle/>
            <a:p/>
          </p:txBody>
        </p:sp>
        <p:sp>
          <p:nvSpPr>
            <p:cNvPr id="13" name="object 13"/>
            <p:cNvSpPr/>
            <p:nvPr/>
          </p:nvSpPr>
          <p:spPr>
            <a:xfrm>
              <a:off x="3307829" y="3380993"/>
              <a:ext cx="1130935" cy="66675"/>
            </a:xfrm>
            <a:custGeom>
              <a:avLst/>
              <a:gdLst/>
              <a:ahLst/>
              <a:cxnLst/>
              <a:rect l="l" t="t" r="r" b="b"/>
              <a:pathLst>
                <a:path w="1130935" h="66675">
                  <a:moveTo>
                    <a:pt x="66306" y="0"/>
                  </a:moveTo>
                  <a:lnTo>
                    <a:pt x="0" y="32766"/>
                  </a:lnTo>
                  <a:lnTo>
                    <a:pt x="66306" y="66306"/>
                  </a:lnTo>
                  <a:lnTo>
                    <a:pt x="66306" y="0"/>
                  </a:lnTo>
                  <a:close/>
                </a:path>
                <a:path w="1130935" h="66675">
                  <a:moveTo>
                    <a:pt x="1130820" y="32766"/>
                  </a:moveTo>
                  <a:lnTo>
                    <a:pt x="1063764" y="0"/>
                  </a:lnTo>
                  <a:lnTo>
                    <a:pt x="1063764" y="66306"/>
                  </a:lnTo>
                  <a:lnTo>
                    <a:pt x="1130820" y="32766"/>
                  </a:lnTo>
                  <a:close/>
                </a:path>
              </a:pathLst>
            </a:custGeom>
            <a:solidFill>
              <a:srgbClr val="000000"/>
            </a:solidFill>
          </p:spPr>
          <p:txBody>
            <a:bodyPr wrap="square" lIns="0" tIns="0" rIns="0" bIns="0" rtlCol="0"/>
            <a:lstStyle/>
            <a:p/>
          </p:txBody>
        </p:sp>
      </p:grpSp>
      <p:sp>
        <p:nvSpPr>
          <p:cNvPr id="14" name="object 14"/>
          <p:cNvSpPr txBox="1"/>
          <p:nvPr/>
        </p:nvSpPr>
        <p:spPr>
          <a:xfrm>
            <a:off x="1813553" y="3938422"/>
            <a:ext cx="1849120" cy="714375"/>
          </a:xfrm>
          <a:prstGeom prst="rect">
            <a:avLst/>
          </a:prstGeom>
        </p:spPr>
        <p:txBody>
          <a:bodyPr wrap="square" lIns="0" tIns="12700" rIns="0" bIns="0" rtlCol="0" vert="horz">
            <a:spAutoFit/>
          </a:bodyPr>
          <a:lstStyle/>
          <a:p>
            <a:pPr marR="706120" indent="697865">
              <a:lnSpc>
                <a:spcPct val="146500"/>
              </a:lnSpc>
              <a:spcBef>
                <a:spcPts val="100"/>
              </a:spcBef>
            </a:pPr>
            <a:r>
              <a:rPr dirty="0" sz="1150" spc="-5" b="1">
                <a:latin typeface="Courier New"/>
                <a:cs typeface="Courier New"/>
              </a:rPr>
              <a:t>USE</a:t>
            </a:r>
            <a:r>
              <a:rPr dirty="0" sz="1150" spc="-10" b="1">
                <a:latin typeface="Courier New"/>
                <a:cs typeface="Courier New"/>
              </a:rPr>
              <a:t>R</a:t>
            </a:r>
            <a:r>
              <a:rPr dirty="0" sz="1150" spc="-5" b="1">
                <a:latin typeface="Courier New"/>
                <a:cs typeface="Courier New"/>
              </a:rPr>
              <a:t>A  </a:t>
            </a:r>
            <a:r>
              <a:rPr dirty="0" sz="1150" spc="-5" b="1">
                <a:latin typeface="Courier New"/>
                <a:cs typeface="Courier New"/>
              </a:rPr>
              <a:t>SELECT</a:t>
            </a:r>
            <a:r>
              <a:rPr dirty="0" sz="1150" spc="-15" b="1">
                <a:latin typeface="Courier New"/>
                <a:cs typeface="Courier New"/>
              </a:rPr>
              <a:t> </a:t>
            </a:r>
            <a:r>
              <a:rPr dirty="0" sz="1150" spc="-5" b="1">
                <a:latin typeface="Courier New"/>
                <a:cs typeface="Courier New"/>
              </a:rPr>
              <a:t>*</a:t>
            </a:r>
            <a:endParaRPr sz="1150">
              <a:latin typeface="Courier New"/>
              <a:cs typeface="Courier New"/>
            </a:endParaRPr>
          </a:p>
          <a:p>
            <a:pPr>
              <a:lnSpc>
                <a:spcPct val="100000"/>
              </a:lnSpc>
            </a:pPr>
            <a:r>
              <a:rPr dirty="0" sz="1150" spc="-5" b="1">
                <a:latin typeface="Courier New"/>
                <a:cs typeface="Courier New"/>
              </a:rPr>
              <a:t>FROM</a:t>
            </a:r>
            <a:r>
              <a:rPr dirty="0" sz="1150" spc="-65" b="1">
                <a:latin typeface="Courier New"/>
                <a:cs typeface="Courier New"/>
              </a:rPr>
              <a:t> </a:t>
            </a:r>
            <a:r>
              <a:rPr dirty="0" sz="1150" spc="-5" b="1">
                <a:latin typeface="Courier New"/>
                <a:cs typeface="Courier New"/>
              </a:rPr>
              <a:t>userB.employees;</a:t>
            </a:r>
            <a:endParaRPr sz="1150">
              <a:latin typeface="Courier New"/>
              <a:cs typeface="Courier New"/>
            </a:endParaRPr>
          </a:p>
        </p:txBody>
      </p:sp>
      <p:sp>
        <p:nvSpPr>
          <p:cNvPr id="18" name="object 1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9" name="object 1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r>
              <a:rPr dirty="0" baseline="-30092" sz="1800" spc="-157" b="1">
                <a:latin typeface="Arial"/>
                <a:cs typeface="Arial"/>
              </a:rPr>
              <a:t>6</a:t>
            </a:r>
            <a:r>
              <a:rPr dirty="0" sz="800" spc="-105"/>
              <a:t>il.</a:t>
            </a:r>
            <a:r>
              <a:rPr dirty="0" sz="800" spc="-200"/>
              <a:t> </a:t>
            </a:r>
            <a:r>
              <a:rPr dirty="0" sz="800" spc="-15"/>
              <a:t>Contact</a:t>
            </a:r>
            <a:endParaRPr sz="800">
              <a:latin typeface="Arial"/>
              <a:cs typeface="Arial"/>
            </a:endParaRPr>
          </a:p>
        </p:txBody>
      </p:sp>
      <p:sp>
        <p:nvSpPr>
          <p:cNvPr id="20" name="object 2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5" name="object 15"/>
          <p:cNvSpPr txBox="1"/>
          <p:nvPr/>
        </p:nvSpPr>
        <p:spPr>
          <a:xfrm>
            <a:off x="4115562" y="3938422"/>
            <a:ext cx="1849120" cy="714375"/>
          </a:xfrm>
          <a:prstGeom prst="rect">
            <a:avLst/>
          </a:prstGeom>
        </p:spPr>
        <p:txBody>
          <a:bodyPr wrap="square" lIns="0" tIns="12700" rIns="0" bIns="0" rtlCol="0" vert="horz">
            <a:spAutoFit/>
          </a:bodyPr>
          <a:lstStyle/>
          <a:p>
            <a:pPr marR="706120" indent="697865">
              <a:lnSpc>
                <a:spcPct val="146500"/>
              </a:lnSpc>
              <a:spcBef>
                <a:spcPts val="100"/>
              </a:spcBef>
            </a:pPr>
            <a:r>
              <a:rPr dirty="0" sz="1150" spc="-5" b="1">
                <a:latin typeface="Courier New"/>
                <a:cs typeface="Courier New"/>
              </a:rPr>
              <a:t>USE</a:t>
            </a:r>
            <a:r>
              <a:rPr dirty="0" sz="1150" spc="-10" b="1">
                <a:latin typeface="Courier New"/>
                <a:cs typeface="Courier New"/>
              </a:rPr>
              <a:t>R</a:t>
            </a:r>
            <a:r>
              <a:rPr dirty="0" sz="1150" spc="-5" b="1">
                <a:latin typeface="Courier New"/>
                <a:cs typeface="Courier New"/>
              </a:rPr>
              <a:t>B  </a:t>
            </a:r>
            <a:r>
              <a:rPr dirty="0" sz="1150" spc="-5" b="1">
                <a:latin typeface="Courier New"/>
                <a:cs typeface="Courier New"/>
              </a:rPr>
              <a:t>SELECT</a:t>
            </a:r>
            <a:r>
              <a:rPr dirty="0" sz="1150" spc="-15" b="1">
                <a:latin typeface="Courier New"/>
                <a:cs typeface="Courier New"/>
              </a:rPr>
              <a:t> </a:t>
            </a:r>
            <a:r>
              <a:rPr dirty="0" sz="1150" spc="-5" b="1">
                <a:latin typeface="Courier New"/>
                <a:cs typeface="Courier New"/>
              </a:rPr>
              <a:t>*</a:t>
            </a:r>
            <a:endParaRPr sz="1150">
              <a:latin typeface="Courier New"/>
              <a:cs typeface="Courier New"/>
            </a:endParaRPr>
          </a:p>
          <a:p>
            <a:pPr>
              <a:lnSpc>
                <a:spcPct val="100000"/>
              </a:lnSpc>
            </a:pPr>
            <a:r>
              <a:rPr dirty="0" sz="1150" spc="-5" b="1">
                <a:latin typeface="Courier New"/>
                <a:cs typeface="Courier New"/>
              </a:rPr>
              <a:t>FROM</a:t>
            </a:r>
            <a:r>
              <a:rPr dirty="0" sz="1150" spc="-65" b="1">
                <a:latin typeface="Courier New"/>
                <a:cs typeface="Courier New"/>
              </a:rPr>
              <a:t> </a:t>
            </a:r>
            <a:r>
              <a:rPr dirty="0" sz="1150" spc="-5" b="1">
                <a:latin typeface="Courier New"/>
                <a:cs typeface="Courier New"/>
              </a:rPr>
              <a:t>userA.employees;</a:t>
            </a:r>
            <a:endParaRPr sz="1150">
              <a:latin typeface="Courier New"/>
              <a:cs typeface="Courier New"/>
            </a:endParaRPr>
          </a:p>
        </p:txBody>
      </p:sp>
      <p:sp>
        <p:nvSpPr>
          <p:cNvPr id="16" name="object 16"/>
          <p:cNvSpPr txBox="1"/>
          <p:nvPr/>
        </p:nvSpPr>
        <p:spPr>
          <a:xfrm>
            <a:off x="594613" y="5611157"/>
            <a:ext cx="6513830" cy="291401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Referencing </a:t>
            </a:r>
            <a:r>
              <a:rPr dirty="0" sz="1300" b="1">
                <a:latin typeface="Arial"/>
                <a:cs typeface="Arial"/>
              </a:rPr>
              <a:t>Another </a:t>
            </a:r>
            <a:r>
              <a:rPr dirty="0" sz="1300" spc="-5" b="1">
                <a:latin typeface="Arial"/>
                <a:cs typeface="Arial"/>
              </a:rPr>
              <a:t>User’s</a:t>
            </a:r>
            <a:r>
              <a:rPr dirty="0" sz="1300" b="1">
                <a:latin typeface="Arial"/>
                <a:cs typeface="Arial"/>
              </a:rPr>
              <a:t> </a:t>
            </a:r>
            <a:r>
              <a:rPr dirty="0" sz="1300" spc="-5" b="1">
                <a:latin typeface="Arial"/>
                <a:cs typeface="Arial"/>
              </a:rPr>
              <a:t>Tables</a:t>
            </a:r>
            <a:endParaRPr sz="1300">
              <a:latin typeface="Arial"/>
              <a:cs typeface="Arial"/>
            </a:endParaRPr>
          </a:p>
          <a:p>
            <a:pPr marL="136525" marR="85090">
              <a:lnSpc>
                <a:spcPct val="100000"/>
              </a:lnSpc>
              <a:spcBef>
                <a:spcPts val="359"/>
              </a:spcBef>
            </a:pPr>
            <a:r>
              <a:rPr dirty="0" sz="1300">
                <a:latin typeface="Times New Roman"/>
                <a:cs typeface="Times New Roman"/>
              </a:rPr>
              <a:t>A </a:t>
            </a:r>
            <a:r>
              <a:rPr dirty="0" sz="1300" spc="-5" i="1">
                <a:latin typeface="Times New Roman"/>
                <a:cs typeface="Times New Roman"/>
              </a:rPr>
              <a:t>schema </a:t>
            </a:r>
            <a:r>
              <a:rPr dirty="0" sz="1300">
                <a:latin typeface="Times New Roman"/>
                <a:cs typeface="Times New Roman"/>
              </a:rPr>
              <a:t>is a collection of objects. Schema objects are the logical structures that directly refer  to the data in a database. Schema objects include tables, views, </a:t>
            </a:r>
            <a:r>
              <a:rPr dirty="0" sz="1300" spc="-5">
                <a:latin typeface="Times New Roman"/>
                <a:cs typeface="Times New Roman"/>
              </a:rPr>
              <a:t>synonyms, sequences, stored  </a:t>
            </a:r>
            <a:r>
              <a:rPr dirty="0" sz="1300">
                <a:latin typeface="Times New Roman"/>
                <a:cs typeface="Times New Roman"/>
              </a:rPr>
              <a:t>procedures, </a:t>
            </a:r>
            <a:r>
              <a:rPr dirty="0" sz="1300" spc="-5">
                <a:latin typeface="Times New Roman"/>
                <a:cs typeface="Times New Roman"/>
              </a:rPr>
              <a:t>indexes, </a:t>
            </a:r>
            <a:r>
              <a:rPr dirty="0" sz="1300">
                <a:latin typeface="Times New Roman"/>
                <a:cs typeface="Times New Roman"/>
              </a:rPr>
              <a:t>clusters, and database</a:t>
            </a:r>
            <a:r>
              <a:rPr dirty="0" sz="1300" spc="-5">
                <a:latin typeface="Times New Roman"/>
                <a:cs typeface="Times New Roman"/>
              </a:rPr>
              <a:t> links.</a:t>
            </a:r>
            <a:endParaRPr sz="1300">
              <a:latin typeface="Times New Roman"/>
              <a:cs typeface="Times New Roman"/>
            </a:endParaRPr>
          </a:p>
          <a:p>
            <a:pPr marL="136525" marR="5080">
              <a:lnSpc>
                <a:spcPct val="99900"/>
              </a:lnSpc>
              <a:spcBef>
                <a:spcPts val="385"/>
              </a:spcBef>
            </a:pPr>
            <a:r>
              <a:rPr dirty="0" sz="1300">
                <a:latin typeface="Times New Roman"/>
                <a:cs typeface="Times New Roman"/>
              </a:rPr>
              <a:t>If a table does not belong to </a:t>
            </a:r>
            <a:r>
              <a:rPr dirty="0" sz="1300" spc="5">
                <a:latin typeface="Times New Roman"/>
                <a:cs typeface="Times New Roman"/>
              </a:rPr>
              <a:t>the </a:t>
            </a:r>
            <a:r>
              <a:rPr dirty="0" sz="1300" spc="-5">
                <a:latin typeface="Times New Roman"/>
                <a:cs typeface="Times New Roman"/>
              </a:rPr>
              <a:t>user, </a:t>
            </a:r>
            <a:r>
              <a:rPr dirty="0" sz="1300">
                <a:latin typeface="Times New Roman"/>
                <a:cs typeface="Times New Roman"/>
              </a:rPr>
              <a:t>the </a:t>
            </a:r>
            <a:r>
              <a:rPr dirty="0" sz="1300" spc="-5">
                <a:latin typeface="Times New Roman"/>
                <a:cs typeface="Times New Roman"/>
              </a:rPr>
              <a:t>owner’s name must </a:t>
            </a:r>
            <a:r>
              <a:rPr dirty="0" sz="1300">
                <a:latin typeface="Times New Roman"/>
                <a:cs typeface="Times New Roman"/>
              </a:rPr>
              <a:t>be prefixed to the table. </a:t>
            </a:r>
            <a:r>
              <a:rPr dirty="0" sz="1300" spc="-5">
                <a:latin typeface="Times New Roman"/>
                <a:cs typeface="Times New Roman"/>
              </a:rPr>
              <a:t>For  </a:t>
            </a:r>
            <a:r>
              <a:rPr dirty="0" sz="1300">
                <a:latin typeface="Times New Roman"/>
                <a:cs typeface="Times New Roman"/>
              </a:rPr>
              <a:t>example,</a:t>
            </a:r>
            <a:r>
              <a:rPr dirty="0" sz="1300" spc="-5">
                <a:latin typeface="Times New Roman"/>
                <a:cs typeface="Times New Roman"/>
              </a:rPr>
              <a:t> </a:t>
            </a:r>
            <a:r>
              <a:rPr dirty="0" sz="1300">
                <a:latin typeface="Times New Roman"/>
                <a:cs typeface="Times New Roman"/>
              </a:rPr>
              <a:t>if there are</a:t>
            </a:r>
            <a:r>
              <a:rPr dirty="0" sz="1300" spc="-10">
                <a:latin typeface="Times New Roman"/>
                <a:cs typeface="Times New Roman"/>
              </a:rPr>
              <a:t> </a:t>
            </a:r>
            <a:r>
              <a:rPr dirty="0" sz="1300">
                <a:latin typeface="Times New Roman"/>
                <a:cs typeface="Times New Roman"/>
              </a:rPr>
              <a:t>schemas</a:t>
            </a:r>
            <a:r>
              <a:rPr dirty="0" sz="1300" spc="-5">
                <a:latin typeface="Times New Roman"/>
                <a:cs typeface="Times New Roman"/>
              </a:rPr>
              <a:t> </a:t>
            </a:r>
            <a:r>
              <a:rPr dirty="0" sz="1300">
                <a:latin typeface="Times New Roman"/>
                <a:cs typeface="Times New Roman"/>
              </a:rPr>
              <a:t>named</a:t>
            </a:r>
            <a:r>
              <a:rPr dirty="0" sz="1300" spc="5">
                <a:latin typeface="Times New Roman"/>
                <a:cs typeface="Times New Roman"/>
              </a:rPr>
              <a:t> </a:t>
            </a:r>
            <a:r>
              <a:rPr dirty="0" sz="1300">
                <a:latin typeface="Courier New"/>
                <a:cs typeface="Courier New"/>
              </a:rPr>
              <a:t>USERA</a:t>
            </a:r>
            <a:r>
              <a:rPr dirty="0" sz="1300" spc="-459">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USERB</a:t>
            </a:r>
            <a:r>
              <a:rPr dirty="0" sz="1300">
                <a:latin typeface="Times New Roman"/>
                <a:cs typeface="Times New Roman"/>
              </a:rPr>
              <a:t>, and</a:t>
            </a:r>
            <a:r>
              <a:rPr dirty="0" sz="1300" spc="-5">
                <a:latin typeface="Times New Roman"/>
                <a:cs typeface="Times New Roman"/>
              </a:rPr>
              <a:t> </a:t>
            </a:r>
            <a:r>
              <a:rPr dirty="0" sz="1300">
                <a:latin typeface="Times New Roman"/>
                <a:cs typeface="Times New Roman"/>
              </a:rPr>
              <a:t>both have an</a:t>
            </a:r>
            <a:r>
              <a:rPr dirty="0" sz="1300" spc="-5">
                <a:latin typeface="Times New Roman"/>
                <a:cs typeface="Times New Roman"/>
              </a:rPr>
              <a:t> </a:t>
            </a:r>
            <a:r>
              <a:rPr dirty="0" sz="1300">
                <a:latin typeface="Courier New"/>
                <a:cs typeface="Courier New"/>
              </a:rPr>
              <a:t>EMPLOYEES</a:t>
            </a:r>
            <a:r>
              <a:rPr dirty="0" sz="1300" spc="-455">
                <a:latin typeface="Courier New"/>
                <a:cs typeface="Courier New"/>
              </a:rPr>
              <a:t> </a:t>
            </a:r>
            <a:r>
              <a:rPr dirty="0" sz="1300">
                <a:latin typeface="Times New Roman"/>
                <a:cs typeface="Times New Roman"/>
              </a:rPr>
              <a:t>table,  then if </a:t>
            </a:r>
            <a:r>
              <a:rPr dirty="0" sz="1300">
                <a:latin typeface="Courier New"/>
                <a:cs typeface="Courier New"/>
              </a:rPr>
              <a:t>USERA </a:t>
            </a:r>
            <a:r>
              <a:rPr dirty="0" sz="1300">
                <a:latin typeface="Times New Roman"/>
                <a:cs typeface="Times New Roman"/>
              </a:rPr>
              <a:t>wants to access the </a:t>
            </a:r>
            <a:r>
              <a:rPr dirty="0" sz="1300">
                <a:latin typeface="Courier New"/>
                <a:cs typeface="Courier New"/>
              </a:rPr>
              <a:t>EMPLOYEES </a:t>
            </a:r>
            <a:r>
              <a:rPr dirty="0" sz="1300">
                <a:latin typeface="Times New Roman"/>
                <a:cs typeface="Times New Roman"/>
              </a:rPr>
              <a:t>table that belongs to </a:t>
            </a:r>
            <a:r>
              <a:rPr dirty="0" sz="1300">
                <a:latin typeface="Courier New"/>
                <a:cs typeface="Courier New"/>
              </a:rPr>
              <a:t>USERB</a:t>
            </a:r>
            <a:r>
              <a:rPr dirty="0" sz="1300">
                <a:latin typeface="Times New Roman"/>
                <a:cs typeface="Times New Roman"/>
              </a:rPr>
              <a:t>, he or she </a:t>
            </a:r>
            <a:r>
              <a:rPr dirty="0" sz="1300" spc="-5">
                <a:latin typeface="Times New Roman"/>
                <a:cs typeface="Times New Roman"/>
              </a:rPr>
              <a:t>must  </a:t>
            </a:r>
            <a:r>
              <a:rPr dirty="0" sz="1300">
                <a:latin typeface="Times New Roman"/>
                <a:cs typeface="Times New Roman"/>
              </a:rPr>
              <a:t>prefix the table name with the schema</a:t>
            </a:r>
            <a:r>
              <a:rPr dirty="0" sz="1300" spc="-15">
                <a:latin typeface="Times New Roman"/>
                <a:cs typeface="Times New Roman"/>
              </a:rPr>
              <a:t> </a:t>
            </a:r>
            <a:r>
              <a:rPr dirty="0" sz="1300">
                <a:latin typeface="Times New Roman"/>
                <a:cs typeface="Times New Roman"/>
              </a:rPr>
              <a:t>name:</a:t>
            </a:r>
            <a:endParaRPr sz="1300">
              <a:latin typeface="Times New Roman"/>
              <a:cs typeface="Times New Roman"/>
            </a:endParaRPr>
          </a:p>
          <a:p>
            <a:pPr marL="941069">
              <a:lnSpc>
                <a:spcPts val="1350"/>
              </a:lnSpc>
            </a:pPr>
            <a:r>
              <a:rPr dirty="0" sz="1200" spc="-5">
                <a:latin typeface="Courier New"/>
                <a:cs typeface="Courier New"/>
              </a:rPr>
              <a:t>SELECT *</a:t>
            </a:r>
            <a:endParaRPr sz="1200">
              <a:latin typeface="Courier New"/>
              <a:cs typeface="Courier New"/>
            </a:endParaRPr>
          </a:p>
          <a:p>
            <a:pPr marL="941069">
              <a:lnSpc>
                <a:spcPct val="100000"/>
              </a:lnSpc>
              <a:tabLst>
                <a:tab pos="1579245" algn="l"/>
              </a:tabLst>
            </a:pPr>
            <a:r>
              <a:rPr dirty="0" sz="1200" spc="-5">
                <a:latin typeface="Courier New"/>
                <a:cs typeface="Courier New"/>
              </a:rPr>
              <a:t>FROM	userb.employees;</a:t>
            </a:r>
            <a:endParaRPr sz="1200">
              <a:latin typeface="Courier New"/>
              <a:cs typeface="Courier New"/>
            </a:endParaRPr>
          </a:p>
          <a:p>
            <a:pPr marL="136525" marR="158115" indent="-635">
              <a:lnSpc>
                <a:spcPct val="105000"/>
              </a:lnSpc>
              <a:spcBef>
                <a:spcPts val="320"/>
              </a:spcBef>
            </a:pPr>
            <a:r>
              <a:rPr dirty="0" sz="1300" spc="-5">
                <a:latin typeface="Times New Roman"/>
                <a:cs typeface="Times New Roman"/>
              </a:rPr>
              <a:t>If </a:t>
            </a:r>
            <a:r>
              <a:rPr dirty="0" sz="1300">
                <a:latin typeface="Courier New"/>
                <a:cs typeface="Courier New"/>
              </a:rPr>
              <a:t>USERB</a:t>
            </a:r>
            <a:r>
              <a:rPr dirty="0" sz="1300" spc="-455">
                <a:latin typeface="Courier New"/>
                <a:cs typeface="Courier New"/>
              </a:rPr>
              <a:t> </a:t>
            </a:r>
            <a:r>
              <a:rPr dirty="0" sz="1300">
                <a:latin typeface="Times New Roman"/>
                <a:cs typeface="Times New Roman"/>
              </a:rPr>
              <a:t>wants</a:t>
            </a:r>
            <a:r>
              <a:rPr dirty="0" sz="1300" spc="-5">
                <a:latin typeface="Times New Roman"/>
                <a:cs typeface="Times New Roman"/>
              </a:rPr>
              <a:t> </a:t>
            </a:r>
            <a:r>
              <a:rPr dirty="0" sz="1300">
                <a:latin typeface="Times New Roman"/>
                <a:cs typeface="Times New Roman"/>
              </a:rPr>
              <a:t>to</a:t>
            </a:r>
            <a:r>
              <a:rPr dirty="0" sz="1300" spc="-5">
                <a:latin typeface="Times New Roman"/>
                <a:cs typeface="Times New Roman"/>
              </a:rPr>
              <a:t> </a:t>
            </a:r>
            <a:r>
              <a:rPr dirty="0" sz="1300">
                <a:latin typeface="Times New Roman"/>
                <a:cs typeface="Times New Roman"/>
              </a:rPr>
              <a:t>access</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 that is</a:t>
            </a:r>
            <a:r>
              <a:rPr dirty="0" sz="1300" spc="-5">
                <a:latin typeface="Times New Roman"/>
                <a:cs typeface="Times New Roman"/>
              </a:rPr>
              <a:t> </a:t>
            </a:r>
            <a:r>
              <a:rPr dirty="0" sz="1300">
                <a:latin typeface="Times New Roman"/>
                <a:cs typeface="Times New Roman"/>
              </a:rPr>
              <a:t>owned</a:t>
            </a:r>
            <a:r>
              <a:rPr dirty="0" sz="1300" spc="-10">
                <a:latin typeface="Times New Roman"/>
                <a:cs typeface="Times New Roman"/>
              </a:rPr>
              <a:t> </a:t>
            </a:r>
            <a:r>
              <a:rPr dirty="0" sz="1300">
                <a:latin typeface="Times New Roman"/>
                <a:cs typeface="Times New Roman"/>
              </a:rPr>
              <a:t>by</a:t>
            </a:r>
            <a:r>
              <a:rPr dirty="0" sz="1300" spc="-15">
                <a:latin typeface="Times New Roman"/>
                <a:cs typeface="Times New Roman"/>
              </a:rPr>
              <a:t> </a:t>
            </a:r>
            <a:r>
              <a:rPr dirty="0" sz="1300">
                <a:latin typeface="Courier New"/>
                <a:cs typeface="Courier New"/>
              </a:rPr>
              <a:t>USERA</a:t>
            </a:r>
            <a:r>
              <a:rPr dirty="0" sz="1300">
                <a:latin typeface="Times New Roman"/>
                <a:cs typeface="Times New Roman"/>
              </a:rPr>
              <a:t>, he</a:t>
            </a:r>
            <a:r>
              <a:rPr dirty="0" sz="1300" spc="-5">
                <a:latin typeface="Times New Roman"/>
                <a:cs typeface="Times New Roman"/>
              </a:rPr>
              <a:t> must</a:t>
            </a:r>
            <a:r>
              <a:rPr dirty="0" sz="1300">
                <a:latin typeface="Times New Roman"/>
                <a:cs typeface="Times New Roman"/>
              </a:rPr>
              <a:t> prefix the  table name with the schema</a:t>
            </a:r>
            <a:r>
              <a:rPr dirty="0" sz="1300" spc="-5">
                <a:latin typeface="Times New Roman"/>
                <a:cs typeface="Times New Roman"/>
              </a:rPr>
              <a:t> </a:t>
            </a:r>
            <a:r>
              <a:rPr dirty="0" sz="1300">
                <a:latin typeface="Times New Roman"/>
                <a:cs typeface="Times New Roman"/>
              </a:rPr>
              <a:t>name:</a:t>
            </a:r>
            <a:endParaRPr sz="1300">
              <a:latin typeface="Times New Roman"/>
              <a:cs typeface="Times New Roman"/>
            </a:endParaRPr>
          </a:p>
          <a:p>
            <a:pPr marL="941069">
              <a:lnSpc>
                <a:spcPts val="1345"/>
              </a:lnSpc>
            </a:pPr>
            <a:r>
              <a:rPr dirty="0" sz="1200" spc="-5">
                <a:latin typeface="Courier New"/>
                <a:cs typeface="Courier New"/>
              </a:rPr>
              <a:t>SELECT *</a:t>
            </a:r>
            <a:endParaRPr sz="1200">
              <a:latin typeface="Courier New"/>
              <a:cs typeface="Courier New"/>
            </a:endParaRPr>
          </a:p>
          <a:p>
            <a:pPr marL="941069">
              <a:lnSpc>
                <a:spcPts val="1435"/>
              </a:lnSpc>
              <a:tabLst>
                <a:tab pos="1579245" algn="l"/>
              </a:tabLst>
            </a:pPr>
            <a:r>
              <a:rPr dirty="0" sz="1200" spc="-5">
                <a:latin typeface="Courier New"/>
                <a:cs typeface="Courier New"/>
              </a:rPr>
              <a:t>FROM	usera.employees;</a:t>
            </a:r>
            <a:endParaRPr sz="1200">
              <a:latin typeface="Courier New"/>
              <a:cs typeface="Courier New"/>
            </a:endParaRPr>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917442" y="2138172"/>
              <a:ext cx="2648712" cy="1143762"/>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3913631" y="2134361"/>
              <a:ext cx="2655570" cy="1150620"/>
            </a:xfrm>
            <a:custGeom>
              <a:avLst/>
              <a:gdLst/>
              <a:ahLst/>
              <a:cxnLst/>
              <a:rect l="l" t="t" r="r" b="b"/>
              <a:pathLst>
                <a:path w="2655570" h="1150620">
                  <a:moveTo>
                    <a:pt x="2655570" y="0"/>
                  </a:moveTo>
                  <a:lnTo>
                    <a:pt x="0" y="0"/>
                  </a:lnTo>
                  <a:lnTo>
                    <a:pt x="0" y="1150620"/>
                  </a:lnTo>
                  <a:lnTo>
                    <a:pt x="2655570" y="1150620"/>
                  </a:lnTo>
                  <a:lnTo>
                    <a:pt x="2655570" y="0"/>
                  </a:lnTo>
                  <a:close/>
                </a:path>
              </a:pathLst>
            </a:custGeom>
            <a:ln w="6857">
              <a:solidFill>
                <a:srgbClr val="000000"/>
              </a:solidFill>
            </a:ln>
          </p:spPr>
          <p:txBody>
            <a:bodyPr wrap="square" lIns="0" tIns="0" rIns="0" bIns="0" rtlCol="0"/>
            <a:lstStyle/>
            <a:p/>
          </p:txBody>
        </p:sp>
        <p:sp>
          <p:nvSpPr>
            <p:cNvPr id="7" name="object 7"/>
            <p:cNvSpPr/>
            <p:nvPr/>
          </p:nvSpPr>
          <p:spPr>
            <a:xfrm>
              <a:off x="1325879" y="2138172"/>
              <a:ext cx="1675638" cy="1798319"/>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1322069" y="2134361"/>
              <a:ext cx="1682750" cy="1805305"/>
            </a:xfrm>
            <a:custGeom>
              <a:avLst/>
              <a:gdLst/>
              <a:ahLst/>
              <a:cxnLst/>
              <a:rect l="l" t="t" r="r" b="b"/>
              <a:pathLst>
                <a:path w="1682750" h="1805304">
                  <a:moveTo>
                    <a:pt x="1682495" y="0"/>
                  </a:moveTo>
                  <a:lnTo>
                    <a:pt x="0" y="0"/>
                  </a:lnTo>
                  <a:lnTo>
                    <a:pt x="0" y="1805177"/>
                  </a:lnTo>
                  <a:lnTo>
                    <a:pt x="1682495" y="1805177"/>
                  </a:lnTo>
                  <a:lnTo>
                    <a:pt x="1682495" y="0"/>
                  </a:lnTo>
                  <a:close/>
                </a:path>
              </a:pathLst>
            </a:custGeom>
            <a:ln w="6857">
              <a:solidFill>
                <a:srgbClr val="000000"/>
              </a:solidFill>
            </a:ln>
          </p:spPr>
          <p:txBody>
            <a:bodyPr wrap="square" lIns="0" tIns="0" rIns="0" bIns="0" rtlCol="0"/>
            <a:lstStyle/>
            <a:p/>
          </p:txBody>
        </p:sp>
        <p:sp>
          <p:nvSpPr>
            <p:cNvPr id="9" name="object 9"/>
            <p:cNvSpPr/>
            <p:nvPr/>
          </p:nvSpPr>
          <p:spPr>
            <a:xfrm>
              <a:off x="2433827" y="2132076"/>
              <a:ext cx="4124325" cy="1804670"/>
            </a:xfrm>
            <a:custGeom>
              <a:avLst/>
              <a:gdLst/>
              <a:ahLst/>
              <a:cxnLst/>
              <a:rect l="l" t="t" r="r" b="b"/>
              <a:pathLst>
                <a:path w="4124325" h="1804670">
                  <a:moveTo>
                    <a:pt x="4123944" y="1524"/>
                  </a:moveTo>
                  <a:lnTo>
                    <a:pt x="2525268" y="1524"/>
                  </a:lnTo>
                  <a:lnTo>
                    <a:pt x="2525268" y="1149857"/>
                  </a:lnTo>
                  <a:lnTo>
                    <a:pt x="4123944" y="1149857"/>
                  </a:lnTo>
                  <a:lnTo>
                    <a:pt x="4123944" y="1524"/>
                  </a:lnTo>
                  <a:close/>
                </a:path>
                <a:path w="4124325" h="1804670">
                  <a:moveTo>
                    <a:pt x="581406" y="0"/>
                  </a:moveTo>
                  <a:lnTo>
                    <a:pt x="0" y="0"/>
                  </a:lnTo>
                  <a:lnTo>
                    <a:pt x="0" y="1804416"/>
                  </a:lnTo>
                  <a:lnTo>
                    <a:pt x="581406" y="1804416"/>
                  </a:lnTo>
                  <a:lnTo>
                    <a:pt x="581406" y="0"/>
                  </a:lnTo>
                  <a:close/>
                </a:path>
              </a:pathLst>
            </a:custGeom>
            <a:ln w="20574">
              <a:solidFill>
                <a:srgbClr val="FF0000"/>
              </a:solidFill>
            </a:ln>
          </p:spPr>
          <p:txBody>
            <a:bodyPr wrap="square" lIns="0" tIns="0" rIns="0" bIns="0" rtlCol="0"/>
            <a:lstStyle/>
            <a:p/>
          </p:txBody>
        </p:sp>
      </p:grpSp>
      <p:sp>
        <p:nvSpPr>
          <p:cNvPr id="10" name="object 10"/>
          <p:cNvSpPr txBox="1"/>
          <p:nvPr/>
        </p:nvSpPr>
        <p:spPr>
          <a:xfrm>
            <a:off x="1303782" y="3815588"/>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sp>
        <p:nvSpPr>
          <p:cNvPr id="11" name="object 11"/>
          <p:cNvSpPr txBox="1"/>
          <p:nvPr/>
        </p:nvSpPr>
        <p:spPr>
          <a:xfrm>
            <a:off x="3135629" y="807973"/>
            <a:ext cx="1508760" cy="309245"/>
          </a:xfrm>
          <a:prstGeom prst="rect">
            <a:avLst/>
          </a:prstGeom>
        </p:spPr>
        <p:txBody>
          <a:bodyPr wrap="square" lIns="0" tIns="13970" rIns="0" bIns="0" rtlCol="0" vert="horz">
            <a:spAutoFit/>
          </a:bodyPr>
          <a:lstStyle/>
          <a:p>
            <a:pPr>
              <a:lnSpc>
                <a:spcPct val="100000"/>
              </a:lnSpc>
              <a:spcBef>
                <a:spcPts val="110"/>
              </a:spcBef>
            </a:pPr>
            <a:r>
              <a:rPr dirty="0" sz="1850" b="1">
                <a:latin typeface="Arial"/>
                <a:cs typeface="Arial"/>
              </a:rPr>
              <a:t>Nonequijoins</a:t>
            </a:r>
            <a:endParaRPr sz="1850">
              <a:latin typeface="Arial"/>
              <a:cs typeface="Arial"/>
            </a:endParaRPr>
          </a:p>
        </p:txBody>
      </p:sp>
      <p:sp>
        <p:nvSpPr>
          <p:cNvPr id="12" name="object 12"/>
          <p:cNvSpPr txBox="1"/>
          <p:nvPr/>
        </p:nvSpPr>
        <p:spPr>
          <a:xfrm>
            <a:off x="1317497" y="1803908"/>
            <a:ext cx="993775"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EMPLOYEES</a:t>
            </a:r>
            <a:endParaRPr sz="1400">
              <a:latin typeface="Courier New"/>
              <a:cs typeface="Courier New"/>
            </a:endParaRPr>
          </a:p>
        </p:txBody>
      </p:sp>
      <p:sp>
        <p:nvSpPr>
          <p:cNvPr id="13" name="object 13"/>
          <p:cNvSpPr txBox="1"/>
          <p:nvPr/>
        </p:nvSpPr>
        <p:spPr>
          <a:xfrm>
            <a:off x="3912722" y="1803908"/>
            <a:ext cx="1102360"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JOB_GRADES</a:t>
            </a:r>
            <a:endParaRPr sz="1400">
              <a:latin typeface="Courier New"/>
              <a:cs typeface="Courier New"/>
            </a:endParaRPr>
          </a:p>
        </p:txBody>
      </p:sp>
      <p:sp>
        <p:nvSpPr>
          <p:cNvPr id="14" name="object 14"/>
          <p:cNvSpPr txBox="1"/>
          <p:nvPr/>
        </p:nvSpPr>
        <p:spPr>
          <a:xfrm>
            <a:off x="4184903" y="3608323"/>
            <a:ext cx="2001520" cy="1128395"/>
          </a:xfrm>
          <a:prstGeom prst="rect">
            <a:avLst/>
          </a:prstGeom>
        </p:spPr>
        <p:txBody>
          <a:bodyPr wrap="square" lIns="0" tIns="21590" rIns="0" bIns="0" rtlCol="0" vert="horz">
            <a:spAutoFit/>
          </a:bodyPr>
          <a:lstStyle/>
          <a:p>
            <a:pPr marR="5080">
              <a:lnSpc>
                <a:spcPct val="110400"/>
              </a:lnSpc>
              <a:spcBef>
                <a:spcPts val="170"/>
              </a:spcBef>
            </a:pPr>
            <a:r>
              <a:rPr dirty="0" sz="1300" spc="-10" b="1">
                <a:latin typeface="Arial"/>
                <a:cs typeface="Arial"/>
              </a:rPr>
              <a:t>Salary </a:t>
            </a:r>
            <a:r>
              <a:rPr dirty="0" sz="1300" spc="-5" b="1">
                <a:latin typeface="Arial"/>
                <a:cs typeface="Arial"/>
              </a:rPr>
              <a:t>in </a:t>
            </a:r>
            <a:r>
              <a:rPr dirty="0" sz="1300" spc="-10" b="1">
                <a:latin typeface="Arial"/>
                <a:cs typeface="Arial"/>
              </a:rPr>
              <a:t>the </a:t>
            </a:r>
            <a:r>
              <a:rPr dirty="0" sz="1300" spc="-20" b="1">
                <a:latin typeface="Courier New"/>
                <a:cs typeface="Courier New"/>
              </a:rPr>
              <a:t>EMPLOYEES  </a:t>
            </a:r>
            <a:r>
              <a:rPr dirty="0" sz="1300" spc="-10" b="1">
                <a:latin typeface="Arial"/>
                <a:cs typeface="Arial"/>
              </a:rPr>
              <a:t>table </a:t>
            </a:r>
            <a:r>
              <a:rPr dirty="0" sz="1300" spc="-15" b="1">
                <a:latin typeface="Arial"/>
                <a:cs typeface="Arial"/>
              </a:rPr>
              <a:t>must be </a:t>
            </a:r>
            <a:r>
              <a:rPr dirty="0" sz="1300" spc="-10" b="1">
                <a:latin typeface="Arial"/>
                <a:cs typeface="Arial"/>
              </a:rPr>
              <a:t>between  lowest salary and </a:t>
            </a:r>
            <a:r>
              <a:rPr dirty="0" sz="1300" spc="-15" b="1">
                <a:latin typeface="Arial"/>
                <a:cs typeface="Arial"/>
              </a:rPr>
              <a:t>highest  </a:t>
            </a:r>
            <a:r>
              <a:rPr dirty="0" sz="1300" spc="-5" b="1">
                <a:latin typeface="Arial"/>
                <a:cs typeface="Arial"/>
              </a:rPr>
              <a:t>salary in the </a:t>
            </a:r>
            <a:r>
              <a:rPr dirty="0" sz="1300" spc="-15" b="1">
                <a:latin typeface="Courier New"/>
                <a:cs typeface="Courier New"/>
              </a:rPr>
              <a:t>JOB_GRADES  </a:t>
            </a:r>
            <a:r>
              <a:rPr dirty="0" sz="1300" spc="-10" b="1">
                <a:latin typeface="Arial"/>
                <a:cs typeface="Arial"/>
              </a:rPr>
              <a:t>table.</a:t>
            </a:r>
            <a:endParaRPr sz="1300">
              <a:latin typeface="Arial"/>
              <a:cs typeface="Arial"/>
            </a:endParaRPr>
          </a:p>
        </p:txBody>
      </p:sp>
      <p:grpSp>
        <p:nvGrpSpPr>
          <p:cNvPr id="15" name="object 15"/>
          <p:cNvGrpSpPr/>
          <p:nvPr/>
        </p:nvGrpSpPr>
        <p:grpSpPr>
          <a:xfrm>
            <a:off x="3064764" y="3841241"/>
            <a:ext cx="1038225" cy="66675"/>
            <a:chOff x="3064764" y="3841241"/>
            <a:chExt cx="1038225" cy="66675"/>
          </a:xfrm>
        </p:grpSpPr>
        <p:sp>
          <p:nvSpPr>
            <p:cNvPr id="16" name="object 16"/>
            <p:cNvSpPr/>
            <p:nvPr/>
          </p:nvSpPr>
          <p:spPr>
            <a:xfrm>
              <a:off x="3128772" y="3874007"/>
              <a:ext cx="974090" cy="0"/>
            </a:xfrm>
            <a:custGeom>
              <a:avLst/>
              <a:gdLst/>
              <a:ahLst/>
              <a:cxnLst/>
              <a:rect l="l" t="t" r="r" b="b"/>
              <a:pathLst>
                <a:path w="974089" h="0">
                  <a:moveTo>
                    <a:pt x="973836" y="0"/>
                  </a:moveTo>
                  <a:lnTo>
                    <a:pt x="0" y="0"/>
                  </a:lnTo>
                </a:path>
              </a:pathLst>
            </a:custGeom>
            <a:ln w="20574">
              <a:solidFill>
                <a:srgbClr val="000000"/>
              </a:solidFill>
            </a:ln>
          </p:spPr>
          <p:txBody>
            <a:bodyPr wrap="square" lIns="0" tIns="0" rIns="0" bIns="0" rtlCol="0"/>
            <a:lstStyle/>
            <a:p/>
          </p:txBody>
        </p:sp>
        <p:sp>
          <p:nvSpPr>
            <p:cNvPr id="17" name="object 17"/>
            <p:cNvSpPr/>
            <p:nvPr/>
          </p:nvSpPr>
          <p:spPr>
            <a:xfrm>
              <a:off x="3064764" y="3841241"/>
              <a:ext cx="66675" cy="66675"/>
            </a:xfrm>
            <a:custGeom>
              <a:avLst/>
              <a:gdLst/>
              <a:ahLst/>
              <a:cxnLst/>
              <a:rect l="l" t="t" r="r" b="b"/>
              <a:pathLst>
                <a:path w="66675" h="66675">
                  <a:moveTo>
                    <a:pt x="66293" y="0"/>
                  </a:moveTo>
                  <a:lnTo>
                    <a:pt x="0" y="32766"/>
                  </a:lnTo>
                  <a:lnTo>
                    <a:pt x="66293" y="66294"/>
                  </a:lnTo>
                  <a:lnTo>
                    <a:pt x="66293" y="0"/>
                  </a:lnTo>
                  <a:close/>
                </a:path>
              </a:pathLst>
            </a:custGeom>
            <a:solidFill>
              <a:srgbClr val="000000"/>
            </a:solidFill>
          </p:spPr>
          <p:txBody>
            <a:bodyPr wrap="square" lIns="0" tIns="0" rIns="0" bIns="0" rtlCol="0"/>
            <a:lstStyle/>
            <a:p/>
          </p:txBody>
        </p:sp>
      </p:grpSp>
      <p:sp>
        <p:nvSpPr>
          <p:cNvPr id="18" name="object 18"/>
          <p:cNvSpPr txBox="1"/>
          <p:nvPr/>
        </p:nvSpPr>
        <p:spPr>
          <a:xfrm>
            <a:off x="554990" y="5251196"/>
            <a:ext cx="6606540" cy="1661795"/>
          </a:xfrm>
          <a:prstGeom prst="rect">
            <a:avLst/>
          </a:prstGeom>
        </p:spPr>
        <p:txBody>
          <a:bodyPr wrap="square" lIns="0" tIns="13335" rIns="0" bIns="0" rtlCol="0" vert="horz">
            <a:spAutoFit/>
          </a:bodyPr>
          <a:lstStyle/>
          <a:p>
            <a:pPr algn="ctr" marL="5016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spc="5" b="1">
                <a:latin typeface="Arial"/>
                <a:cs typeface="Arial"/>
              </a:rPr>
              <a:t>Nonequijoins</a:t>
            </a:r>
            <a:endParaRPr sz="1250">
              <a:latin typeface="Arial"/>
              <a:cs typeface="Arial"/>
            </a:endParaRPr>
          </a:p>
          <a:p>
            <a:pPr marL="132080">
              <a:lnSpc>
                <a:spcPct val="100000"/>
              </a:lnSpc>
              <a:spcBef>
                <a:spcPts val="360"/>
              </a:spcBef>
            </a:pPr>
            <a:r>
              <a:rPr dirty="0" sz="1250" spc="5">
                <a:latin typeface="Times New Roman"/>
                <a:cs typeface="Times New Roman"/>
              </a:rPr>
              <a:t>A </a:t>
            </a:r>
            <a:r>
              <a:rPr dirty="0" sz="1250" spc="-5">
                <a:latin typeface="Times New Roman"/>
                <a:cs typeface="Times New Roman"/>
              </a:rPr>
              <a:t>nonequijoin </a:t>
            </a:r>
            <a:r>
              <a:rPr dirty="0" sz="1250">
                <a:latin typeface="Times New Roman"/>
                <a:cs typeface="Times New Roman"/>
              </a:rPr>
              <a:t>is a join condition containing something other than an equality</a:t>
            </a:r>
            <a:r>
              <a:rPr dirty="0" sz="1250" spc="95">
                <a:latin typeface="Times New Roman"/>
                <a:cs typeface="Times New Roman"/>
              </a:rPr>
              <a:t> </a:t>
            </a:r>
            <a:r>
              <a:rPr dirty="0" sz="1250">
                <a:latin typeface="Times New Roman"/>
                <a:cs typeface="Times New Roman"/>
              </a:rPr>
              <a:t>operator.</a:t>
            </a:r>
            <a:endParaRPr sz="1250">
              <a:latin typeface="Times New Roman"/>
              <a:cs typeface="Times New Roman"/>
            </a:endParaRPr>
          </a:p>
          <a:p>
            <a:pPr marL="132080" marR="5080">
              <a:lnSpc>
                <a:spcPct val="100000"/>
              </a:lnSpc>
              <a:spcBef>
                <a:spcPts val="315"/>
              </a:spcBef>
            </a:pPr>
            <a:r>
              <a:rPr dirty="0" sz="1250" spc="5">
                <a:latin typeface="Times New Roman"/>
                <a:cs typeface="Times New Roman"/>
              </a:rPr>
              <a:t>The </a:t>
            </a:r>
            <a:r>
              <a:rPr dirty="0" sz="1250">
                <a:latin typeface="Times New Roman"/>
                <a:cs typeface="Times New Roman"/>
              </a:rPr>
              <a:t>relationship between the </a:t>
            </a:r>
            <a:r>
              <a:rPr dirty="0" sz="1250" spc="5">
                <a:latin typeface="Courier New"/>
                <a:cs typeface="Courier New"/>
              </a:rPr>
              <a:t>EMPLOYEES </a:t>
            </a:r>
            <a:r>
              <a:rPr dirty="0" sz="1250">
                <a:latin typeface="Times New Roman"/>
                <a:cs typeface="Times New Roman"/>
              </a:rPr>
              <a:t>table and the </a:t>
            </a:r>
            <a:r>
              <a:rPr dirty="0" sz="1250" spc="5">
                <a:latin typeface="Courier New"/>
                <a:cs typeface="Courier New"/>
              </a:rPr>
              <a:t>JOB_GRADES </a:t>
            </a:r>
            <a:r>
              <a:rPr dirty="0" sz="1250">
                <a:latin typeface="Times New Roman"/>
                <a:cs typeface="Times New Roman"/>
              </a:rPr>
              <a:t>table is an example of a  nonequijoin. </a:t>
            </a:r>
            <a:r>
              <a:rPr dirty="0" sz="1250" spc="5">
                <a:latin typeface="Times New Roman"/>
                <a:cs typeface="Times New Roman"/>
              </a:rPr>
              <a:t>A </a:t>
            </a:r>
            <a:r>
              <a:rPr dirty="0" sz="1250">
                <a:latin typeface="Times New Roman"/>
                <a:cs typeface="Times New Roman"/>
              </a:rPr>
              <a:t>relationship between the </a:t>
            </a:r>
            <a:r>
              <a:rPr dirty="0" sz="1250" spc="5">
                <a:latin typeface="Times New Roman"/>
                <a:cs typeface="Times New Roman"/>
              </a:rPr>
              <a:t>two </a:t>
            </a:r>
            <a:r>
              <a:rPr dirty="0" sz="1250">
                <a:latin typeface="Times New Roman"/>
                <a:cs typeface="Times New Roman"/>
              </a:rPr>
              <a:t>tables </a:t>
            </a:r>
            <a:r>
              <a:rPr dirty="0" sz="1250" spc="-5">
                <a:latin typeface="Times New Roman"/>
                <a:cs typeface="Times New Roman"/>
              </a:rPr>
              <a:t>is </a:t>
            </a:r>
            <a:r>
              <a:rPr dirty="0" sz="1250">
                <a:latin typeface="Times New Roman"/>
                <a:cs typeface="Times New Roman"/>
              </a:rPr>
              <a:t>that the </a:t>
            </a:r>
            <a:r>
              <a:rPr dirty="0" sz="1250" spc="5">
                <a:latin typeface="Courier New"/>
                <a:cs typeface="Courier New"/>
              </a:rPr>
              <a:t>SALARY </a:t>
            </a:r>
            <a:r>
              <a:rPr dirty="0" sz="1250" spc="5">
                <a:latin typeface="Times New Roman"/>
                <a:cs typeface="Times New Roman"/>
              </a:rPr>
              <a:t>column </a:t>
            </a:r>
            <a:r>
              <a:rPr dirty="0" sz="1250">
                <a:latin typeface="Times New Roman"/>
                <a:cs typeface="Times New Roman"/>
              </a:rPr>
              <a:t>in the </a:t>
            </a:r>
            <a:r>
              <a:rPr dirty="0" sz="1250" spc="5">
                <a:latin typeface="Courier New"/>
                <a:cs typeface="Courier New"/>
              </a:rPr>
              <a:t>EMPLOYEES  </a:t>
            </a:r>
            <a:r>
              <a:rPr dirty="0" sz="1250">
                <a:latin typeface="Times New Roman"/>
                <a:cs typeface="Times New Roman"/>
              </a:rPr>
              <a:t>table</a:t>
            </a:r>
            <a:r>
              <a:rPr dirty="0" sz="1250" spc="5">
                <a:latin typeface="Times New Roman"/>
                <a:cs typeface="Times New Roman"/>
              </a:rPr>
              <a:t> </a:t>
            </a:r>
            <a:r>
              <a:rPr dirty="0" sz="1250">
                <a:latin typeface="Times New Roman"/>
                <a:cs typeface="Times New Roman"/>
              </a:rPr>
              <a:t>must</a:t>
            </a:r>
            <a:r>
              <a:rPr dirty="0" sz="1250" spc="10">
                <a:latin typeface="Times New Roman"/>
                <a:cs typeface="Times New Roman"/>
              </a:rPr>
              <a:t> </a:t>
            </a:r>
            <a:r>
              <a:rPr dirty="0" sz="1250">
                <a:latin typeface="Times New Roman"/>
                <a:cs typeface="Times New Roman"/>
              </a:rPr>
              <a:t>be</a:t>
            </a:r>
            <a:r>
              <a:rPr dirty="0" sz="1250" spc="10">
                <a:latin typeface="Times New Roman"/>
                <a:cs typeface="Times New Roman"/>
              </a:rPr>
              <a:t> </a:t>
            </a:r>
            <a:r>
              <a:rPr dirty="0" sz="1250">
                <a:latin typeface="Times New Roman"/>
                <a:cs typeface="Times New Roman"/>
              </a:rPr>
              <a:t>between</a:t>
            </a:r>
            <a:r>
              <a:rPr dirty="0" sz="1250" spc="10">
                <a:latin typeface="Times New Roman"/>
                <a:cs typeface="Times New Roman"/>
              </a:rPr>
              <a:t> </a:t>
            </a:r>
            <a:r>
              <a:rPr dirty="0" sz="1250" spc="5">
                <a:latin typeface="Times New Roman"/>
                <a:cs typeface="Times New Roman"/>
              </a:rPr>
              <a:t>the</a:t>
            </a:r>
            <a:r>
              <a:rPr dirty="0" sz="1250" spc="10">
                <a:latin typeface="Times New Roman"/>
                <a:cs typeface="Times New Roman"/>
              </a:rPr>
              <a:t> </a:t>
            </a:r>
            <a:r>
              <a:rPr dirty="0" sz="1250">
                <a:latin typeface="Times New Roman"/>
                <a:cs typeface="Times New Roman"/>
              </a:rPr>
              <a:t>values</a:t>
            </a:r>
            <a:r>
              <a:rPr dirty="0" sz="1250" spc="10">
                <a:latin typeface="Times New Roman"/>
                <a:cs typeface="Times New Roman"/>
              </a:rPr>
              <a:t> </a:t>
            </a:r>
            <a:r>
              <a:rPr dirty="0" sz="1250">
                <a:latin typeface="Times New Roman"/>
                <a:cs typeface="Times New Roman"/>
              </a:rPr>
              <a:t>in</a:t>
            </a:r>
            <a:r>
              <a:rPr dirty="0" sz="1250" spc="5">
                <a:latin typeface="Times New Roman"/>
                <a:cs typeface="Times New Roman"/>
              </a:rPr>
              <a:t> </a:t>
            </a:r>
            <a:r>
              <a:rPr dirty="0" sz="1250">
                <a:latin typeface="Times New Roman"/>
                <a:cs typeface="Times New Roman"/>
              </a:rPr>
              <a:t>the</a:t>
            </a:r>
            <a:r>
              <a:rPr dirty="0" sz="1250" spc="-5">
                <a:latin typeface="Times New Roman"/>
                <a:cs typeface="Times New Roman"/>
              </a:rPr>
              <a:t> </a:t>
            </a:r>
            <a:r>
              <a:rPr dirty="0" sz="1250" spc="5">
                <a:latin typeface="Courier New"/>
                <a:cs typeface="Courier New"/>
              </a:rPr>
              <a:t>LOWEST_SALARY</a:t>
            </a:r>
            <a:r>
              <a:rPr dirty="0" sz="1250" spc="-434">
                <a:latin typeface="Courier New"/>
                <a:cs typeface="Courier New"/>
              </a:rPr>
              <a:t> </a:t>
            </a:r>
            <a:r>
              <a:rPr dirty="0" sz="1250">
                <a:latin typeface="Times New Roman"/>
                <a:cs typeface="Times New Roman"/>
              </a:rPr>
              <a:t>and</a:t>
            </a:r>
            <a:r>
              <a:rPr dirty="0" sz="1250" spc="5">
                <a:latin typeface="Times New Roman"/>
                <a:cs typeface="Times New Roman"/>
              </a:rPr>
              <a:t> </a:t>
            </a:r>
            <a:r>
              <a:rPr dirty="0" sz="1250" spc="5">
                <a:latin typeface="Courier New"/>
                <a:cs typeface="Courier New"/>
              </a:rPr>
              <a:t>HIGHEST_SALARY</a:t>
            </a:r>
            <a:r>
              <a:rPr dirty="0" sz="1250" spc="-430">
                <a:latin typeface="Courier New"/>
                <a:cs typeface="Courier New"/>
              </a:rPr>
              <a:t> </a:t>
            </a:r>
            <a:r>
              <a:rPr dirty="0" sz="1250">
                <a:latin typeface="Times New Roman"/>
                <a:cs typeface="Times New Roman"/>
              </a:rPr>
              <a:t>columns</a:t>
            </a:r>
            <a:r>
              <a:rPr dirty="0" sz="1250" spc="10">
                <a:latin typeface="Times New Roman"/>
                <a:cs typeface="Times New Roman"/>
              </a:rPr>
              <a:t> </a:t>
            </a:r>
            <a:r>
              <a:rPr dirty="0" sz="1250">
                <a:latin typeface="Times New Roman"/>
                <a:cs typeface="Times New Roman"/>
              </a:rPr>
              <a:t>of </a:t>
            </a:r>
            <a:r>
              <a:rPr dirty="0" sz="1250" spc="-5">
                <a:latin typeface="Times New Roman"/>
                <a:cs typeface="Times New Roman"/>
              </a:rPr>
              <a:t>the  </a:t>
            </a:r>
            <a:r>
              <a:rPr dirty="0" sz="1250" spc="5">
                <a:latin typeface="Courier New"/>
                <a:cs typeface="Courier New"/>
              </a:rPr>
              <a:t>JOB_GRADES</a:t>
            </a:r>
            <a:r>
              <a:rPr dirty="0" sz="1250" spc="-320">
                <a:latin typeface="Courier New"/>
                <a:cs typeface="Courier New"/>
              </a:rPr>
              <a:t> </a:t>
            </a:r>
            <a:r>
              <a:rPr dirty="0" sz="1250">
                <a:latin typeface="Times New Roman"/>
                <a:cs typeface="Times New Roman"/>
              </a:rPr>
              <a:t>table. </a:t>
            </a:r>
            <a:r>
              <a:rPr dirty="0" sz="1250" spc="5">
                <a:latin typeface="Times New Roman"/>
                <a:cs typeface="Times New Roman"/>
              </a:rPr>
              <a:t>The </a:t>
            </a:r>
            <a:r>
              <a:rPr dirty="0" sz="1250">
                <a:latin typeface="Times New Roman"/>
                <a:cs typeface="Times New Roman"/>
              </a:rPr>
              <a:t>relationship is obtained using an operator other than equality (=).</a:t>
            </a:r>
            <a:endParaRPr sz="1250">
              <a:latin typeface="Times New Roman"/>
              <a:cs typeface="Times New Roman"/>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4</a:t>
            </a:r>
            <a:r>
              <a:rPr dirty="0" sz="800" spc="-145"/>
              <a:t>il.</a:t>
            </a:r>
            <a:r>
              <a:rPr dirty="0" sz="800" spc="-195"/>
              <a:t> </a:t>
            </a:r>
            <a:r>
              <a:rPr dirty="0" sz="800" spc="-5"/>
              <a:t>Contact</a:t>
            </a:r>
            <a:endParaRPr sz="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1216913" y="1846326"/>
            <a:ext cx="5249545" cy="835660"/>
          </a:xfrm>
          <a:custGeom>
            <a:avLst/>
            <a:gdLst/>
            <a:ahLst/>
            <a:cxnLst/>
            <a:rect l="l" t="t" r="r" b="b"/>
            <a:pathLst>
              <a:path w="5249545" h="835660">
                <a:moveTo>
                  <a:pt x="5249418" y="0"/>
                </a:moveTo>
                <a:lnTo>
                  <a:pt x="0" y="0"/>
                </a:lnTo>
                <a:lnTo>
                  <a:pt x="0" y="835151"/>
                </a:lnTo>
                <a:lnTo>
                  <a:pt x="5249418" y="835151"/>
                </a:lnTo>
                <a:lnTo>
                  <a:pt x="5249418" y="0"/>
                </a:lnTo>
                <a:close/>
              </a:path>
            </a:pathLst>
          </a:custGeom>
          <a:solidFill>
            <a:srgbClr val="CCCCCC"/>
          </a:solidFill>
        </p:spPr>
        <p:txBody>
          <a:bodyPr wrap="square" lIns="0" tIns="0" rIns="0" bIns="0" rtlCol="0"/>
          <a:lstStyle/>
          <a:p/>
        </p:txBody>
      </p:sp>
      <p:sp>
        <p:nvSpPr>
          <p:cNvPr id="4" name="object 4"/>
          <p:cNvSpPr txBox="1"/>
          <p:nvPr/>
        </p:nvSpPr>
        <p:spPr>
          <a:xfrm>
            <a:off x="1216913" y="1846326"/>
            <a:ext cx="5249545" cy="835660"/>
          </a:xfrm>
          <a:prstGeom prst="rect">
            <a:avLst/>
          </a:prstGeom>
          <a:ln w="20574">
            <a:solidFill>
              <a:srgbClr val="000000"/>
            </a:solidFill>
          </a:ln>
        </p:spPr>
        <p:txBody>
          <a:bodyPr wrap="square" lIns="0" tIns="0" rIns="0" bIns="0" rtlCol="0" vert="horz">
            <a:spAutoFit/>
          </a:bodyPr>
          <a:lstStyle/>
          <a:p>
            <a:pPr marL="159385">
              <a:lnSpc>
                <a:spcPts val="1450"/>
              </a:lnSpc>
            </a:pPr>
            <a:r>
              <a:rPr dirty="0" sz="1300" spc="-15" b="1">
                <a:latin typeface="Courier New"/>
                <a:cs typeface="Courier New"/>
              </a:rPr>
              <a:t>SELECT </a:t>
            </a:r>
            <a:r>
              <a:rPr dirty="0" sz="1300" spc="-20" b="1">
                <a:latin typeface="Courier New"/>
                <a:cs typeface="Courier New"/>
              </a:rPr>
              <a:t>e.last_name, </a:t>
            </a:r>
            <a:r>
              <a:rPr dirty="0" sz="1300" spc="-15" b="1">
                <a:latin typeface="Courier New"/>
                <a:cs typeface="Courier New"/>
              </a:rPr>
              <a:t>e.salary,</a:t>
            </a:r>
            <a:r>
              <a:rPr dirty="0" sz="1300" spc="-25" b="1">
                <a:latin typeface="Courier New"/>
                <a:cs typeface="Courier New"/>
              </a:rPr>
              <a:t> </a:t>
            </a:r>
            <a:r>
              <a:rPr dirty="0" sz="1300" spc="-20" b="1">
                <a:latin typeface="Courier New"/>
                <a:cs typeface="Courier New"/>
              </a:rPr>
              <a:t>j.grade_level</a:t>
            </a:r>
            <a:endParaRPr sz="1300">
              <a:latin typeface="Courier New"/>
              <a:cs typeface="Courier New"/>
            </a:endParaRPr>
          </a:p>
          <a:p>
            <a:pPr marL="159385" marR="1957070">
              <a:lnSpc>
                <a:spcPts val="1540"/>
              </a:lnSpc>
              <a:spcBef>
                <a:spcPts val="60"/>
              </a:spcBef>
              <a:tabLst>
                <a:tab pos="842644" algn="l"/>
              </a:tabLst>
            </a:pPr>
            <a:r>
              <a:rPr dirty="0" sz="1300" spc="-15" b="1">
                <a:latin typeface="Courier New"/>
                <a:cs typeface="Courier New"/>
              </a:rPr>
              <a:t>FROM	employees e, </a:t>
            </a:r>
            <a:r>
              <a:rPr dirty="0" sz="1300" spc="-20" b="1">
                <a:latin typeface="Courier New"/>
                <a:cs typeface="Courier New"/>
              </a:rPr>
              <a:t>job_grades </a:t>
            </a:r>
            <a:r>
              <a:rPr dirty="0" sz="1300" spc="-10" b="1">
                <a:latin typeface="Courier New"/>
                <a:cs typeface="Courier New"/>
              </a:rPr>
              <a:t>j  </a:t>
            </a:r>
            <a:r>
              <a:rPr dirty="0" sz="1300" spc="-15" b="1">
                <a:latin typeface="Courier New"/>
                <a:cs typeface="Courier New"/>
              </a:rPr>
              <a:t>WHERE	</a:t>
            </a:r>
            <a:r>
              <a:rPr dirty="0" sz="1300" spc="-20" b="1">
                <a:latin typeface="Courier New"/>
                <a:cs typeface="Courier New"/>
              </a:rPr>
              <a:t>e.salary</a:t>
            </a:r>
            <a:endParaRPr sz="1300">
              <a:latin typeface="Courier New"/>
              <a:cs typeface="Courier New"/>
            </a:endParaRPr>
          </a:p>
          <a:p>
            <a:pPr algn="ctr" marL="243840">
              <a:lnSpc>
                <a:spcPts val="1500"/>
              </a:lnSpc>
            </a:pPr>
            <a:r>
              <a:rPr dirty="0" sz="1300" spc="-15" b="1">
                <a:latin typeface="Courier New"/>
                <a:cs typeface="Courier New"/>
              </a:rPr>
              <a:t>BETWEEN </a:t>
            </a:r>
            <a:r>
              <a:rPr dirty="0" sz="1300" spc="-20" b="1">
                <a:latin typeface="Courier New"/>
                <a:cs typeface="Courier New"/>
              </a:rPr>
              <a:t>j.lowest_sal </a:t>
            </a:r>
            <a:r>
              <a:rPr dirty="0" sz="1300" spc="-15" b="1">
                <a:latin typeface="Courier New"/>
                <a:cs typeface="Courier New"/>
              </a:rPr>
              <a:t>AND</a:t>
            </a:r>
            <a:r>
              <a:rPr dirty="0" sz="1300" spc="-10" b="1">
                <a:latin typeface="Courier New"/>
                <a:cs typeface="Courier New"/>
              </a:rPr>
              <a:t> </a:t>
            </a:r>
            <a:r>
              <a:rPr dirty="0" sz="1300" spc="-20" b="1">
                <a:latin typeface="Courier New"/>
                <a:cs typeface="Courier New"/>
              </a:rPr>
              <a:t>j.highest_sal;</a:t>
            </a:r>
            <a:endParaRPr sz="1300">
              <a:latin typeface="Courier New"/>
              <a:cs typeface="Courier New"/>
            </a:endParaRPr>
          </a:p>
        </p:txBody>
      </p:sp>
      <p:sp>
        <p:nvSpPr>
          <p:cNvPr id="5" name="object 5"/>
          <p:cNvSpPr/>
          <p:nvPr/>
        </p:nvSpPr>
        <p:spPr>
          <a:xfrm>
            <a:off x="2009394" y="2440685"/>
            <a:ext cx="3760470" cy="205740"/>
          </a:xfrm>
          <a:custGeom>
            <a:avLst/>
            <a:gdLst/>
            <a:ahLst/>
            <a:cxnLst/>
            <a:rect l="l" t="t" r="r" b="b"/>
            <a:pathLst>
              <a:path w="3760470" h="205739">
                <a:moveTo>
                  <a:pt x="3760470" y="0"/>
                </a:moveTo>
                <a:lnTo>
                  <a:pt x="0" y="0"/>
                </a:lnTo>
                <a:lnTo>
                  <a:pt x="0" y="205740"/>
                </a:lnTo>
                <a:lnTo>
                  <a:pt x="3760470" y="205740"/>
                </a:lnTo>
                <a:lnTo>
                  <a:pt x="3760470" y="0"/>
                </a:lnTo>
                <a:close/>
              </a:path>
            </a:pathLst>
          </a:custGeom>
          <a:ln w="20574">
            <a:solidFill>
              <a:srgbClr val="FF0000"/>
            </a:solidFill>
          </a:ln>
        </p:spPr>
        <p:txBody>
          <a:bodyPr wrap="square" lIns="0" tIns="0" rIns="0" bIns="0" rtlCol="0"/>
          <a:lstStyle/>
          <a:p/>
        </p:txBody>
      </p:sp>
      <p:sp>
        <p:nvSpPr>
          <p:cNvPr id="6" name="object 6"/>
          <p:cNvSpPr txBox="1"/>
          <p:nvPr/>
        </p:nvSpPr>
        <p:spPr>
          <a:xfrm>
            <a:off x="616458" y="502158"/>
            <a:ext cx="6539865" cy="4905375"/>
          </a:xfrm>
          <a:prstGeom prst="rect">
            <a:avLst/>
          </a:prstGeom>
          <a:ln w="9905">
            <a:solidFill>
              <a:srgbClr val="000000"/>
            </a:solidFill>
          </a:ln>
        </p:spPr>
        <p:txBody>
          <a:bodyPr wrap="square" lIns="0" tIns="3175" rIns="0" bIns="0" rtlCol="0" vert="horz">
            <a:spAutoFit/>
          </a:bodyPr>
          <a:lstStyle/>
          <a:p>
            <a:pPr>
              <a:lnSpc>
                <a:spcPct val="100000"/>
              </a:lnSpc>
              <a:spcBef>
                <a:spcPts val="25"/>
              </a:spcBef>
            </a:pPr>
            <a:endParaRPr sz="2150">
              <a:latin typeface="Times New Roman"/>
              <a:cs typeface="Times New Roman"/>
            </a:endParaRPr>
          </a:p>
          <a:p>
            <a:pPr algn="ctr" marL="2183765" marR="2182495">
              <a:lnSpc>
                <a:spcPct val="100800"/>
              </a:lnSpc>
            </a:pPr>
            <a:r>
              <a:rPr dirty="0" sz="1850" b="1">
                <a:latin typeface="Arial"/>
                <a:cs typeface="Arial"/>
              </a:rPr>
              <a:t>Retrieving</a:t>
            </a:r>
            <a:r>
              <a:rPr dirty="0" sz="1850" spc="-85" b="1">
                <a:latin typeface="Arial"/>
                <a:cs typeface="Arial"/>
              </a:rPr>
              <a:t> </a:t>
            </a:r>
            <a:r>
              <a:rPr dirty="0" sz="1850" b="1">
                <a:latin typeface="Arial"/>
                <a:cs typeface="Arial"/>
              </a:rPr>
              <a:t>Records  </a:t>
            </a:r>
            <a:r>
              <a:rPr dirty="0" sz="1850" spc="5" b="1">
                <a:latin typeface="Arial"/>
                <a:cs typeface="Arial"/>
              </a:rPr>
              <a:t>with</a:t>
            </a:r>
            <a:r>
              <a:rPr dirty="0" sz="1850" spc="-50" b="1">
                <a:latin typeface="Arial"/>
                <a:cs typeface="Arial"/>
              </a:rPr>
              <a:t> </a:t>
            </a:r>
            <a:r>
              <a:rPr dirty="0" sz="1850" b="1">
                <a:latin typeface="Arial"/>
                <a:cs typeface="Arial"/>
              </a:rPr>
              <a:t>Nonequijoins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marL="1964689">
              <a:lnSpc>
                <a:spcPct val="100000"/>
              </a:lnSpc>
              <a:spcBef>
                <a:spcPts val="1620"/>
              </a:spcBef>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nSpc>
                <a:spcPct val="100000"/>
              </a:lnSpc>
              <a:spcBef>
                <a:spcPts val="15"/>
              </a:spcBef>
            </a:pPr>
            <a:endParaRPr sz="25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7" name="object 7"/>
          <p:cNvGrpSpPr/>
          <p:nvPr/>
        </p:nvGrpSpPr>
        <p:grpSpPr>
          <a:xfrm>
            <a:off x="2588895" y="2947797"/>
            <a:ext cx="2646045" cy="1489075"/>
            <a:chOff x="2588895" y="2947797"/>
            <a:chExt cx="2646045" cy="1489075"/>
          </a:xfrm>
        </p:grpSpPr>
        <p:sp>
          <p:nvSpPr>
            <p:cNvPr id="8" name="object 8"/>
            <p:cNvSpPr/>
            <p:nvPr/>
          </p:nvSpPr>
          <p:spPr>
            <a:xfrm>
              <a:off x="2596134" y="2955035"/>
              <a:ext cx="2631947" cy="1471421"/>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592324" y="2951225"/>
              <a:ext cx="2639060" cy="1478280"/>
            </a:xfrm>
            <a:custGeom>
              <a:avLst/>
              <a:gdLst/>
              <a:ahLst/>
              <a:cxnLst/>
              <a:rect l="l" t="t" r="r" b="b"/>
              <a:pathLst>
                <a:path w="2639060" h="1478279">
                  <a:moveTo>
                    <a:pt x="2638806" y="0"/>
                  </a:moveTo>
                  <a:lnTo>
                    <a:pt x="0" y="0"/>
                  </a:lnTo>
                  <a:lnTo>
                    <a:pt x="0" y="1478279"/>
                  </a:lnTo>
                  <a:lnTo>
                    <a:pt x="2638806" y="1478279"/>
                  </a:lnTo>
                  <a:lnTo>
                    <a:pt x="2638806" y="0"/>
                  </a:lnTo>
                  <a:close/>
                </a:path>
              </a:pathLst>
            </a:custGeom>
            <a:ln w="6857">
              <a:solidFill>
                <a:srgbClr val="000000"/>
              </a:solidFill>
            </a:ln>
          </p:spPr>
          <p:txBody>
            <a:bodyPr wrap="square" lIns="0" tIns="0" rIns="0" bIns="0" rtlCol="0"/>
            <a:lstStyle/>
            <a:p/>
          </p:txBody>
        </p:sp>
        <p:sp>
          <p:nvSpPr>
            <p:cNvPr id="10" name="object 10"/>
            <p:cNvSpPr/>
            <p:nvPr/>
          </p:nvSpPr>
          <p:spPr>
            <a:xfrm>
              <a:off x="3705605" y="2959607"/>
              <a:ext cx="1511935" cy="1466850"/>
            </a:xfrm>
            <a:custGeom>
              <a:avLst/>
              <a:gdLst/>
              <a:ahLst/>
              <a:cxnLst/>
              <a:rect l="l" t="t" r="r" b="b"/>
              <a:pathLst>
                <a:path w="1511935" h="1466850">
                  <a:moveTo>
                    <a:pt x="1511808" y="0"/>
                  </a:moveTo>
                  <a:lnTo>
                    <a:pt x="0" y="0"/>
                  </a:lnTo>
                  <a:lnTo>
                    <a:pt x="0" y="1466850"/>
                  </a:lnTo>
                  <a:lnTo>
                    <a:pt x="1511808" y="1466850"/>
                  </a:lnTo>
                  <a:lnTo>
                    <a:pt x="1511808" y="0"/>
                  </a:lnTo>
                  <a:close/>
                </a:path>
              </a:pathLst>
            </a:custGeom>
            <a:ln w="20574">
              <a:solidFill>
                <a:srgbClr val="FF0000"/>
              </a:solidFill>
            </a:ln>
          </p:spPr>
          <p:txBody>
            <a:bodyPr wrap="square" lIns="0" tIns="0" rIns="0" bIns="0" rtlCol="0"/>
            <a:lstStyle/>
            <a:p/>
          </p:txBody>
        </p:sp>
      </p:grpSp>
      <p:sp>
        <p:nvSpPr>
          <p:cNvPr id="11" name="object 11"/>
          <p:cNvSpPr txBox="1"/>
          <p:nvPr/>
        </p:nvSpPr>
        <p:spPr>
          <a:xfrm>
            <a:off x="554990" y="5630669"/>
            <a:ext cx="6638925" cy="3029585"/>
          </a:xfrm>
          <a:prstGeom prst="rect">
            <a:avLst/>
          </a:prstGeom>
        </p:spPr>
        <p:txBody>
          <a:bodyPr wrap="square" lIns="0" tIns="38100" rIns="0" bIns="0" rtlCol="0" vert="horz">
            <a:spAutoFit/>
          </a:bodyPr>
          <a:lstStyle/>
          <a:p>
            <a:pPr marL="12700">
              <a:lnSpc>
                <a:spcPct val="100000"/>
              </a:lnSpc>
              <a:spcBef>
                <a:spcPts val="300"/>
              </a:spcBef>
            </a:pPr>
            <a:r>
              <a:rPr dirty="0" sz="1250" b="1">
                <a:latin typeface="Arial"/>
                <a:cs typeface="Arial"/>
              </a:rPr>
              <a:t>Nonequijoins</a:t>
            </a:r>
            <a:r>
              <a:rPr dirty="0" sz="1250" spc="-5" b="1">
                <a:latin typeface="Arial"/>
                <a:cs typeface="Arial"/>
              </a:rPr>
              <a:t> </a:t>
            </a:r>
            <a:r>
              <a:rPr dirty="0" sz="1250" spc="5" b="1">
                <a:latin typeface="Arial"/>
                <a:cs typeface="Arial"/>
              </a:rPr>
              <a:t>(continued)</a:t>
            </a:r>
            <a:endParaRPr sz="1250">
              <a:latin typeface="Arial"/>
              <a:cs typeface="Arial"/>
            </a:endParaRPr>
          </a:p>
          <a:p>
            <a:pPr marL="132080">
              <a:lnSpc>
                <a:spcPct val="100000"/>
              </a:lnSpc>
              <a:spcBef>
                <a:spcPts val="204"/>
              </a:spcBef>
            </a:pPr>
            <a:r>
              <a:rPr dirty="0" sz="1250" spc="5">
                <a:latin typeface="Times New Roman"/>
                <a:cs typeface="Times New Roman"/>
              </a:rPr>
              <a:t>The </a:t>
            </a:r>
            <a:r>
              <a:rPr dirty="0" sz="1250">
                <a:latin typeface="Times New Roman"/>
                <a:cs typeface="Times New Roman"/>
              </a:rPr>
              <a:t>slide </a:t>
            </a:r>
            <a:r>
              <a:rPr dirty="0" sz="1250" spc="5">
                <a:latin typeface="Times New Roman"/>
                <a:cs typeface="Times New Roman"/>
              </a:rPr>
              <a:t>example </a:t>
            </a:r>
            <a:r>
              <a:rPr dirty="0" sz="1250">
                <a:latin typeface="Times New Roman"/>
                <a:cs typeface="Times New Roman"/>
              </a:rPr>
              <a:t>creates a nonequijoin to evaluate an employee’s salary grade. </a:t>
            </a:r>
            <a:r>
              <a:rPr dirty="0" sz="1250" spc="5">
                <a:latin typeface="Times New Roman"/>
                <a:cs typeface="Times New Roman"/>
              </a:rPr>
              <a:t>The </a:t>
            </a:r>
            <a:r>
              <a:rPr dirty="0" sz="1250" spc="-5">
                <a:latin typeface="Times New Roman"/>
                <a:cs typeface="Times New Roman"/>
              </a:rPr>
              <a:t>salary </a:t>
            </a:r>
            <a:r>
              <a:rPr dirty="0" sz="1250">
                <a:latin typeface="Times New Roman"/>
                <a:cs typeface="Times New Roman"/>
              </a:rPr>
              <a:t>must</a:t>
            </a:r>
            <a:r>
              <a:rPr dirty="0" sz="1250" spc="200">
                <a:latin typeface="Times New Roman"/>
                <a:cs typeface="Times New Roman"/>
              </a:rPr>
              <a:t> </a:t>
            </a:r>
            <a:r>
              <a:rPr dirty="0" sz="1250">
                <a:latin typeface="Times New Roman"/>
                <a:cs typeface="Times New Roman"/>
              </a:rPr>
              <a:t>be</a:t>
            </a:r>
            <a:endParaRPr sz="1250">
              <a:latin typeface="Times New Roman"/>
              <a:cs typeface="Times New Roman"/>
            </a:endParaRPr>
          </a:p>
          <a:p>
            <a:pPr marL="132080">
              <a:lnSpc>
                <a:spcPct val="100000"/>
              </a:lnSpc>
              <a:spcBef>
                <a:spcPts val="5"/>
              </a:spcBef>
            </a:pPr>
            <a:r>
              <a:rPr dirty="0" sz="1250" i="1">
                <a:latin typeface="Times New Roman"/>
                <a:cs typeface="Times New Roman"/>
              </a:rPr>
              <a:t>between </a:t>
            </a:r>
            <a:r>
              <a:rPr dirty="0" sz="1250">
                <a:latin typeface="Times New Roman"/>
                <a:cs typeface="Times New Roman"/>
              </a:rPr>
              <a:t>any pair of the </a:t>
            </a:r>
            <a:r>
              <a:rPr dirty="0" sz="1250" spc="5">
                <a:latin typeface="Times New Roman"/>
                <a:cs typeface="Times New Roman"/>
              </a:rPr>
              <a:t>low </a:t>
            </a:r>
            <a:r>
              <a:rPr dirty="0" sz="1250">
                <a:latin typeface="Times New Roman"/>
                <a:cs typeface="Times New Roman"/>
              </a:rPr>
              <a:t>and high </a:t>
            </a:r>
            <a:r>
              <a:rPr dirty="0" sz="1250" spc="-5">
                <a:latin typeface="Times New Roman"/>
                <a:cs typeface="Times New Roman"/>
              </a:rPr>
              <a:t>salary</a:t>
            </a:r>
            <a:r>
              <a:rPr dirty="0" sz="1250" spc="5">
                <a:latin typeface="Times New Roman"/>
                <a:cs typeface="Times New Roman"/>
              </a:rPr>
              <a:t> </a:t>
            </a:r>
            <a:r>
              <a:rPr dirty="0" sz="1250">
                <a:latin typeface="Times New Roman"/>
                <a:cs typeface="Times New Roman"/>
              </a:rPr>
              <a:t>ranges.</a:t>
            </a:r>
            <a:endParaRPr sz="1250">
              <a:latin typeface="Times New Roman"/>
              <a:cs typeface="Times New Roman"/>
            </a:endParaRPr>
          </a:p>
          <a:p>
            <a:pPr marL="132080" marR="497205">
              <a:lnSpc>
                <a:spcPct val="100000"/>
              </a:lnSpc>
              <a:spcBef>
                <a:spcPts val="229"/>
              </a:spcBef>
            </a:pPr>
            <a:r>
              <a:rPr dirty="0" sz="1250">
                <a:latin typeface="Times New Roman"/>
                <a:cs typeface="Times New Roman"/>
              </a:rPr>
              <a:t>It is important to note that </a:t>
            </a:r>
            <a:r>
              <a:rPr dirty="0" sz="1250" spc="-5">
                <a:latin typeface="Times New Roman"/>
                <a:cs typeface="Times New Roman"/>
              </a:rPr>
              <a:t>all </a:t>
            </a:r>
            <a:r>
              <a:rPr dirty="0" sz="1250" spc="5">
                <a:latin typeface="Times New Roman"/>
                <a:cs typeface="Times New Roman"/>
              </a:rPr>
              <a:t>employees </a:t>
            </a:r>
            <a:r>
              <a:rPr dirty="0" sz="1250">
                <a:latin typeface="Times New Roman"/>
                <a:cs typeface="Times New Roman"/>
              </a:rPr>
              <a:t>appear exactly once when this query is executed. No  </a:t>
            </a:r>
            <a:r>
              <a:rPr dirty="0" sz="1250" spc="5">
                <a:latin typeface="Times New Roman"/>
                <a:cs typeface="Times New Roman"/>
              </a:rPr>
              <a:t>employee </a:t>
            </a:r>
            <a:r>
              <a:rPr dirty="0" sz="1250">
                <a:latin typeface="Times New Roman"/>
                <a:cs typeface="Times New Roman"/>
              </a:rPr>
              <a:t>is repeated in the </a:t>
            </a:r>
            <a:r>
              <a:rPr dirty="0" sz="1250" spc="-5">
                <a:latin typeface="Times New Roman"/>
                <a:cs typeface="Times New Roman"/>
              </a:rPr>
              <a:t>list. </a:t>
            </a:r>
            <a:r>
              <a:rPr dirty="0" sz="1250">
                <a:latin typeface="Times New Roman"/>
                <a:cs typeface="Times New Roman"/>
              </a:rPr>
              <a:t>There are two reasons for</a:t>
            </a:r>
            <a:r>
              <a:rPr dirty="0" sz="1250" spc="35">
                <a:latin typeface="Times New Roman"/>
                <a:cs typeface="Times New Roman"/>
              </a:rPr>
              <a:t> </a:t>
            </a:r>
            <a:r>
              <a:rPr dirty="0" sz="1250">
                <a:latin typeface="Times New Roman"/>
                <a:cs typeface="Times New Roman"/>
              </a:rPr>
              <a:t>this:</a:t>
            </a:r>
            <a:endParaRPr sz="1250">
              <a:latin typeface="Times New Roman"/>
              <a:cs typeface="Times New Roman"/>
            </a:endParaRPr>
          </a:p>
          <a:p>
            <a:pPr marL="431165" marR="13970" indent="-180340">
              <a:lnSpc>
                <a:spcPct val="100000"/>
              </a:lnSpc>
              <a:spcBef>
                <a:spcPts val="10"/>
              </a:spcBef>
              <a:buChar char="•"/>
              <a:tabLst>
                <a:tab pos="431800" algn="l"/>
              </a:tabLst>
            </a:pPr>
            <a:r>
              <a:rPr dirty="0" sz="1250">
                <a:latin typeface="Times New Roman"/>
                <a:cs typeface="Times New Roman"/>
              </a:rPr>
              <a:t>None of the rows in the job </a:t>
            </a:r>
            <a:r>
              <a:rPr dirty="0" sz="1250" spc="-5">
                <a:latin typeface="Times New Roman"/>
                <a:cs typeface="Times New Roman"/>
              </a:rPr>
              <a:t>grade </a:t>
            </a:r>
            <a:r>
              <a:rPr dirty="0" sz="1250">
                <a:latin typeface="Times New Roman"/>
                <a:cs typeface="Times New Roman"/>
              </a:rPr>
              <a:t>table contain grades that overlap. That is, the </a:t>
            </a:r>
            <a:r>
              <a:rPr dirty="0" sz="1250" spc="-5">
                <a:latin typeface="Times New Roman"/>
                <a:cs typeface="Times New Roman"/>
              </a:rPr>
              <a:t>salary </a:t>
            </a:r>
            <a:r>
              <a:rPr dirty="0" sz="1250" spc="5">
                <a:latin typeface="Times New Roman"/>
                <a:cs typeface="Times New Roman"/>
              </a:rPr>
              <a:t>value for  </a:t>
            </a:r>
            <a:r>
              <a:rPr dirty="0" sz="1250">
                <a:latin typeface="Times New Roman"/>
                <a:cs typeface="Times New Roman"/>
              </a:rPr>
              <a:t>an employee can lie only between the </a:t>
            </a:r>
            <a:r>
              <a:rPr dirty="0" sz="1250" spc="5">
                <a:latin typeface="Times New Roman"/>
                <a:cs typeface="Times New Roman"/>
              </a:rPr>
              <a:t>low </a:t>
            </a:r>
            <a:r>
              <a:rPr dirty="0" sz="1250">
                <a:latin typeface="Times New Roman"/>
                <a:cs typeface="Times New Roman"/>
              </a:rPr>
              <a:t>salary and high </a:t>
            </a:r>
            <a:r>
              <a:rPr dirty="0" sz="1250" spc="-5">
                <a:latin typeface="Times New Roman"/>
                <a:cs typeface="Times New Roman"/>
              </a:rPr>
              <a:t>salary </a:t>
            </a:r>
            <a:r>
              <a:rPr dirty="0" sz="1250">
                <a:latin typeface="Times New Roman"/>
                <a:cs typeface="Times New Roman"/>
              </a:rPr>
              <a:t>values of one of the rows in </a:t>
            </a:r>
            <a:r>
              <a:rPr dirty="0" sz="1250" spc="-5">
                <a:latin typeface="Times New Roman"/>
                <a:cs typeface="Times New Roman"/>
              </a:rPr>
              <a:t>the  salary </a:t>
            </a:r>
            <a:r>
              <a:rPr dirty="0" sz="1250">
                <a:latin typeface="Times New Roman"/>
                <a:cs typeface="Times New Roman"/>
              </a:rPr>
              <a:t>grade</a:t>
            </a:r>
            <a:r>
              <a:rPr dirty="0" sz="1250" spc="15">
                <a:latin typeface="Times New Roman"/>
                <a:cs typeface="Times New Roman"/>
              </a:rPr>
              <a:t> </a:t>
            </a:r>
            <a:r>
              <a:rPr dirty="0" sz="1250">
                <a:latin typeface="Times New Roman"/>
                <a:cs typeface="Times New Roman"/>
              </a:rPr>
              <a:t>table.</a:t>
            </a:r>
            <a:endParaRPr sz="1250">
              <a:latin typeface="Times New Roman"/>
              <a:cs typeface="Times New Roman"/>
            </a:endParaRPr>
          </a:p>
          <a:p>
            <a:pPr marL="431165" marR="5080" indent="-180340">
              <a:lnSpc>
                <a:spcPct val="97800"/>
              </a:lnSpc>
              <a:spcBef>
                <a:spcPts val="50"/>
              </a:spcBef>
              <a:buChar char="•"/>
              <a:tabLst>
                <a:tab pos="431800" algn="l"/>
              </a:tabLst>
            </a:pPr>
            <a:r>
              <a:rPr dirty="0" sz="1250">
                <a:latin typeface="Times New Roman"/>
                <a:cs typeface="Times New Roman"/>
              </a:rPr>
              <a:t>All of the employees’ salaries lie within the limits that are provided </a:t>
            </a:r>
            <a:r>
              <a:rPr dirty="0" sz="1250" spc="5">
                <a:latin typeface="Times New Roman"/>
                <a:cs typeface="Times New Roman"/>
              </a:rPr>
              <a:t>by </a:t>
            </a:r>
            <a:r>
              <a:rPr dirty="0" sz="1250">
                <a:latin typeface="Times New Roman"/>
                <a:cs typeface="Times New Roman"/>
              </a:rPr>
              <a:t>the job grade table. That  </a:t>
            </a:r>
            <a:r>
              <a:rPr dirty="0" sz="1250" spc="-5">
                <a:latin typeface="Times New Roman"/>
                <a:cs typeface="Times New Roman"/>
              </a:rPr>
              <a:t>is, </a:t>
            </a:r>
            <a:r>
              <a:rPr dirty="0" sz="1250">
                <a:latin typeface="Times New Roman"/>
                <a:cs typeface="Times New Roman"/>
              </a:rPr>
              <a:t>no employee earns less than the lowest value contained in the </a:t>
            </a:r>
            <a:r>
              <a:rPr dirty="0" sz="1250" spc="5">
                <a:latin typeface="Courier New"/>
                <a:cs typeface="Courier New"/>
              </a:rPr>
              <a:t>LOWEST_SAL</a:t>
            </a:r>
            <a:r>
              <a:rPr dirty="0" sz="1250" spc="-395">
                <a:latin typeface="Courier New"/>
                <a:cs typeface="Courier New"/>
              </a:rPr>
              <a:t> </a:t>
            </a:r>
            <a:r>
              <a:rPr dirty="0" sz="1250">
                <a:latin typeface="Times New Roman"/>
                <a:cs typeface="Times New Roman"/>
              </a:rPr>
              <a:t>column or more  than the highest value contained in the </a:t>
            </a:r>
            <a:r>
              <a:rPr dirty="0" sz="1250" spc="5">
                <a:latin typeface="Courier New"/>
                <a:cs typeface="Courier New"/>
              </a:rPr>
              <a:t>HIGHEST_SAL</a:t>
            </a:r>
            <a:r>
              <a:rPr dirty="0" sz="1250" spc="-405">
                <a:latin typeface="Courier New"/>
                <a:cs typeface="Courier New"/>
              </a:rPr>
              <a:t> </a:t>
            </a:r>
            <a:r>
              <a:rPr dirty="0" sz="1250" spc="-5">
                <a:latin typeface="Times New Roman"/>
                <a:cs typeface="Times New Roman"/>
              </a:rPr>
              <a:t>column.</a:t>
            </a:r>
            <a:endParaRPr sz="1250">
              <a:latin typeface="Times New Roman"/>
              <a:cs typeface="Times New Roman"/>
            </a:endParaRPr>
          </a:p>
          <a:p>
            <a:pPr marL="132080" marR="97790">
              <a:lnSpc>
                <a:spcPct val="100000"/>
              </a:lnSpc>
              <a:spcBef>
                <a:spcPts val="229"/>
              </a:spcBef>
            </a:pPr>
            <a:r>
              <a:rPr dirty="0" sz="1250" b="1">
                <a:latin typeface="Times New Roman"/>
                <a:cs typeface="Times New Roman"/>
              </a:rPr>
              <a:t>Note:</a:t>
            </a:r>
            <a:r>
              <a:rPr dirty="0" sz="1250" spc="5" b="1">
                <a:latin typeface="Times New Roman"/>
                <a:cs typeface="Times New Roman"/>
              </a:rPr>
              <a:t> </a:t>
            </a:r>
            <a:r>
              <a:rPr dirty="0" sz="1250">
                <a:latin typeface="Times New Roman"/>
                <a:cs typeface="Times New Roman"/>
              </a:rPr>
              <a:t>Other</a:t>
            </a:r>
            <a:r>
              <a:rPr dirty="0" sz="1250" spc="5">
                <a:latin typeface="Times New Roman"/>
                <a:cs typeface="Times New Roman"/>
              </a:rPr>
              <a:t> </a:t>
            </a:r>
            <a:r>
              <a:rPr dirty="0" sz="1250" spc="-5">
                <a:latin typeface="Times New Roman"/>
                <a:cs typeface="Times New Roman"/>
              </a:rPr>
              <a:t>conditions</a:t>
            </a:r>
            <a:r>
              <a:rPr dirty="0" sz="1250" spc="5">
                <a:latin typeface="Times New Roman"/>
                <a:cs typeface="Times New Roman"/>
              </a:rPr>
              <a:t> </a:t>
            </a:r>
            <a:r>
              <a:rPr dirty="0" sz="1250">
                <a:latin typeface="Times New Roman"/>
                <a:cs typeface="Times New Roman"/>
              </a:rPr>
              <a:t>(such</a:t>
            </a:r>
            <a:r>
              <a:rPr dirty="0" sz="1250" spc="10">
                <a:latin typeface="Times New Roman"/>
                <a:cs typeface="Times New Roman"/>
              </a:rPr>
              <a:t> </a:t>
            </a:r>
            <a:r>
              <a:rPr dirty="0" sz="1250">
                <a:latin typeface="Times New Roman"/>
                <a:cs typeface="Times New Roman"/>
              </a:rPr>
              <a:t>as</a:t>
            </a:r>
            <a:r>
              <a:rPr dirty="0" sz="1250" spc="5">
                <a:latin typeface="Times New Roman"/>
                <a:cs typeface="Times New Roman"/>
              </a:rPr>
              <a:t> </a:t>
            </a:r>
            <a:r>
              <a:rPr dirty="0" sz="1250" spc="5">
                <a:latin typeface="Courier New"/>
                <a:cs typeface="Courier New"/>
              </a:rPr>
              <a:t>&lt;=</a:t>
            </a:r>
            <a:r>
              <a:rPr dirty="0" sz="1250" spc="-430">
                <a:latin typeface="Courier New"/>
                <a:cs typeface="Courier New"/>
              </a:rPr>
              <a:t> </a:t>
            </a:r>
            <a:r>
              <a:rPr dirty="0" sz="1250">
                <a:latin typeface="Times New Roman"/>
                <a:cs typeface="Times New Roman"/>
              </a:rPr>
              <a:t>and</a:t>
            </a:r>
            <a:r>
              <a:rPr dirty="0" sz="1250" spc="10">
                <a:latin typeface="Times New Roman"/>
                <a:cs typeface="Times New Roman"/>
              </a:rPr>
              <a:t> </a:t>
            </a:r>
            <a:r>
              <a:rPr dirty="0" sz="1250" spc="5">
                <a:latin typeface="Courier New"/>
                <a:cs typeface="Courier New"/>
              </a:rPr>
              <a:t>&gt;=)</a:t>
            </a:r>
            <a:r>
              <a:rPr dirty="0" sz="1250" spc="-430">
                <a:latin typeface="Courier New"/>
                <a:cs typeface="Courier New"/>
              </a:rPr>
              <a:t> </a:t>
            </a:r>
            <a:r>
              <a:rPr dirty="0" sz="1250">
                <a:latin typeface="Times New Roman"/>
                <a:cs typeface="Times New Roman"/>
              </a:rPr>
              <a:t>can</a:t>
            </a:r>
            <a:r>
              <a:rPr dirty="0" sz="1250" spc="5">
                <a:latin typeface="Times New Roman"/>
                <a:cs typeface="Times New Roman"/>
              </a:rPr>
              <a:t> </a:t>
            </a:r>
            <a:r>
              <a:rPr dirty="0" sz="1250">
                <a:latin typeface="Times New Roman"/>
                <a:cs typeface="Times New Roman"/>
              </a:rPr>
              <a:t>be</a:t>
            </a:r>
            <a:r>
              <a:rPr dirty="0" sz="1250" spc="5">
                <a:latin typeface="Times New Roman"/>
                <a:cs typeface="Times New Roman"/>
              </a:rPr>
              <a:t> </a:t>
            </a:r>
            <a:r>
              <a:rPr dirty="0" sz="1250">
                <a:latin typeface="Times New Roman"/>
                <a:cs typeface="Times New Roman"/>
              </a:rPr>
              <a:t>used,</a:t>
            </a:r>
            <a:r>
              <a:rPr dirty="0" sz="1250" spc="10">
                <a:latin typeface="Times New Roman"/>
                <a:cs typeface="Times New Roman"/>
              </a:rPr>
              <a:t> </a:t>
            </a:r>
            <a:r>
              <a:rPr dirty="0" sz="1250">
                <a:latin typeface="Times New Roman"/>
                <a:cs typeface="Times New Roman"/>
              </a:rPr>
              <a:t>but </a:t>
            </a:r>
            <a:r>
              <a:rPr dirty="0" sz="1250" spc="5">
                <a:latin typeface="Courier New"/>
                <a:cs typeface="Courier New"/>
              </a:rPr>
              <a:t>BETWEEN</a:t>
            </a:r>
            <a:r>
              <a:rPr dirty="0" sz="1250" spc="-430">
                <a:latin typeface="Courier New"/>
                <a:cs typeface="Courier New"/>
              </a:rPr>
              <a:t> </a:t>
            </a:r>
            <a:r>
              <a:rPr dirty="0" sz="1250">
                <a:latin typeface="Times New Roman"/>
                <a:cs typeface="Times New Roman"/>
              </a:rPr>
              <a:t>is</a:t>
            </a:r>
            <a:r>
              <a:rPr dirty="0" sz="1250" spc="15">
                <a:latin typeface="Times New Roman"/>
                <a:cs typeface="Times New Roman"/>
              </a:rPr>
              <a:t> </a:t>
            </a:r>
            <a:r>
              <a:rPr dirty="0" sz="1250">
                <a:latin typeface="Times New Roman"/>
                <a:cs typeface="Times New Roman"/>
              </a:rPr>
              <a:t>the</a:t>
            </a:r>
            <a:r>
              <a:rPr dirty="0" sz="1250" spc="10">
                <a:latin typeface="Times New Roman"/>
                <a:cs typeface="Times New Roman"/>
              </a:rPr>
              <a:t> </a:t>
            </a:r>
            <a:r>
              <a:rPr dirty="0" sz="1250" spc="-5">
                <a:latin typeface="Times New Roman"/>
                <a:cs typeface="Times New Roman"/>
              </a:rPr>
              <a:t>simplest.</a:t>
            </a:r>
            <a:r>
              <a:rPr dirty="0" sz="1250" spc="10">
                <a:latin typeface="Times New Roman"/>
                <a:cs typeface="Times New Roman"/>
              </a:rPr>
              <a:t> </a:t>
            </a:r>
            <a:r>
              <a:rPr dirty="0" sz="1250" spc="5">
                <a:latin typeface="Times New Roman"/>
                <a:cs typeface="Times New Roman"/>
              </a:rPr>
              <a:t>Remember  </a:t>
            </a:r>
            <a:r>
              <a:rPr dirty="0" sz="1250">
                <a:latin typeface="Times New Roman"/>
                <a:cs typeface="Times New Roman"/>
              </a:rPr>
              <a:t>to </a:t>
            </a:r>
            <a:r>
              <a:rPr dirty="0" sz="1250" spc="-5">
                <a:latin typeface="Times New Roman"/>
                <a:cs typeface="Times New Roman"/>
              </a:rPr>
              <a:t>specify </a:t>
            </a:r>
            <a:r>
              <a:rPr dirty="0" sz="1250">
                <a:latin typeface="Times New Roman"/>
                <a:cs typeface="Times New Roman"/>
              </a:rPr>
              <a:t>the low value </a:t>
            </a:r>
            <a:r>
              <a:rPr dirty="0" sz="1250" spc="-5">
                <a:latin typeface="Times New Roman"/>
                <a:cs typeface="Times New Roman"/>
              </a:rPr>
              <a:t>first </a:t>
            </a:r>
            <a:r>
              <a:rPr dirty="0" sz="1250">
                <a:latin typeface="Times New Roman"/>
                <a:cs typeface="Times New Roman"/>
              </a:rPr>
              <a:t>and the high value </a:t>
            </a:r>
            <a:r>
              <a:rPr dirty="0" sz="1250" spc="-5">
                <a:latin typeface="Times New Roman"/>
                <a:cs typeface="Times New Roman"/>
              </a:rPr>
              <a:t>last </a:t>
            </a:r>
            <a:r>
              <a:rPr dirty="0" sz="1250">
                <a:latin typeface="Times New Roman"/>
                <a:cs typeface="Times New Roman"/>
              </a:rPr>
              <a:t>when using</a:t>
            </a:r>
            <a:r>
              <a:rPr dirty="0" sz="1250" spc="30">
                <a:latin typeface="Times New Roman"/>
                <a:cs typeface="Times New Roman"/>
              </a:rPr>
              <a:t> </a:t>
            </a:r>
            <a:r>
              <a:rPr dirty="0" sz="1250">
                <a:latin typeface="Courier New"/>
                <a:cs typeface="Courier New"/>
              </a:rPr>
              <a:t>BETWEEN</a:t>
            </a:r>
            <a:r>
              <a:rPr dirty="0" sz="1250">
                <a:latin typeface="Times New Roman"/>
                <a:cs typeface="Times New Roman"/>
              </a:rPr>
              <a:t>.</a:t>
            </a:r>
            <a:endParaRPr sz="1250">
              <a:latin typeface="Times New Roman"/>
              <a:cs typeface="Times New Roman"/>
            </a:endParaRPr>
          </a:p>
          <a:p>
            <a:pPr marL="132080" marR="434340">
              <a:lnSpc>
                <a:spcPct val="100000"/>
              </a:lnSpc>
              <a:spcBef>
                <a:spcPts val="310"/>
              </a:spcBef>
            </a:pPr>
            <a:r>
              <a:rPr dirty="0" sz="1250">
                <a:latin typeface="Times New Roman"/>
                <a:cs typeface="Times New Roman"/>
              </a:rPr>
              <a:t>Table aliases have been specified in the </a:t>
            </a:r>
            <a:r>
              <a:rPr dirty="0" sz="1250" spc="-5">
                <a:latin typeface="Times New Roman"/>
                <a:cs typeface="Times New Roman"/>
              </a:rPr>
              <a:t>slide </a:t>
            </a:r>
            <a:r>
              <a:rPr dirty="0" sz="1250">
                <a:latin typeface="Times New Roman"/>
                <a:cs typeface="Times New Roman"/>
              </a:rPr>
              <a:t>example for performance </a:t>
            </a:r>
            <a:r>
              <a:rPr dirty="0" sz="1250" spc="-5">
                <a:latin typeface="Times New Roman"/>
                <a:cs typeface="Times New Roman"/>
              </a:rPr>
              <a:t>reasons, </a:t>
            </a:r>
            <a:r>
              <a:rPr dirty="0" sz="1250">
                <a:latin typeface="Times New Roman"/>
                <a:cs typeface="Times New Roman"/>
              </a:rPr>
              <a:t>not because </a:t>
            </a:r>
            <a:r>
              <a:rPr dirty="0" sz="1250" spc="-5">
                <a:latin typeface="Times New Roman"/>
                <a:cs typeface="Times New Roman"/>
              </a:rPr>
              <a:t>of  possible</a:t>
            </a:r>
            <a:r>
              <a:rPr dirty="0" sz="1250" spc="5">
                <a:latin typeface="Times New Roman"/>
                <a:cs typeface="Times New Roman"/>
              </a:rPr>
              <a:t> </a:t>
            </a:r>
            <a:r>
              <a:rPr dirty="0" sz="1250" spc="-5">
                <a:latin typeface="Times New Roman"/>
                <a:cs typeface="Times New Roman"/>
              </a:rPr>
              <a:t>ambiguity.</a:t>
            </a:r>
            <a:endParaRPr sz="125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5</a:t>
            </a:r>
            <a:r>
              <a:rPr dirty="0" sz="800" spc="-145"/>
              <a:t>il.</a:t>
            </a:r>
            <a:r>
              <a:rPr dirty="0" sz="800" spc="-195"/>
              <a:t> </a:t>
            </a:r>
            <a:r>
              <a:rPr dirty="0" sz="800" spc="-5"/>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3227832" y="807973"/>
            <a:ext cx="1325880" cy="309245"/>
          </a:xfrm>
          <a:prstGeom prst="rect">
            <a:avLst/>
          </a:prstGeom>
        </p:spPr>
        <p:txBody>
          <a:bodyPr wrap="square" lIns="0" tIns="13970" rIns="0" bIns="0" rtlCol="0" vert="horz">
            <a:spAutoFit/>
          </a:bodyPr>
          <a:lstStyle/>
          <a:p>
            <a:pPr>
              <a:lnSpc>
                <a:spcPct val="100000"/>
              </a:lnSpc>
              <a:spcBef>
                <a:spcPts val="110"/>
              </a:spcBef>
            </a:pPr>
            <a:r>
              <a:rPr dirty="0" sz="1850" spc="5" b="1">
                <a:latin typeface="Arial"/>
                <a:cs typeface="Arial"/>
              </a:rPr>
              <a:t>Outer</a:t>
            </a:r>
            <a:r>
              <a:rPr dirty="0" sz="1850" spc="-75" b="1">
                <a:latin typeface="Arial"/>
                <a:cs typeface="Arial"/>
              </a:rPr>
              <a:t> </a:t>
            </a:r>
            <a:r>
              <a:rPr dirty="0" sz="1850" b="1">
                <a:latin typeface="Arial"/>
                <a:cs typeface="Arial"/>
              </a:rPr>
              <a:t>Joins</a:t>
            </a:r>
            <a:endParaRPr sz="1850">
              <a:latin typeface="Arial"/>
              <a:cs typeface="Arial"/>
            </a:endParaRPr>
          </a:p>
        </p:txBody>
      </p:sp>
      <p:grpSp>
        <p:nvGrpSpPr>
          <p:cNvPr id="6" name="object 6"/>
          <p:cNvGrpSpPr/>
          <p:nvPr/>
        </p:nvGrpSpPr>
        <p:grpSpPr>
          <a:xfrm>
            <a:off x="1263713" y="2150681"/>
            <a:ext cx="2446020" cy="1477645"/>
            <a:chOff x="1263713" y="2150681"/>
            <a:chExt cx="2446020" cy="1477645"/>
          </a:xfrm>
        </p:grpSpPr>
        <p:sp>
          <p:nvSpPr>
            <p:cNvPr id="7" name="object 7"/>
            <p:cNvSpPr/>
            <p:nvPr/>
          </p:nvSpPr>
          <p:spPr>
            <a:xfrm>
              <a:off x="1271015" y="2157984"/>
              <a:ext cx="2427732" cy="1463802"/>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267205" y="2154174"/>
              <a:ext cx="2434590" cy="1470660"/>
            </a:xfrm>
            <a:custGeom>
              <a:avLst/>
              <a:gdLst/>
              <a:ahLst/>
              <a:cxnLst/>
              <a:rect l="l" t="t" r="r" b="b"/>
              <a:pathLst>
                <a:path w="2434590" h="1470660">
                  <a:moveTo>
                    <a:pt x="2434590" y="0"/>
                  </a:moveTo>
                  <a:lnTo>
                    <a:pt x="0" y="0"/>
                  </a:lnTo>
                  <a:lnTo>
                    <a:pt x="0" y="1470660"/>
                  </a:lnTo>
                  <a:lnTo>
                    <a:pt x="2434590" y="1470660"/>
                  </a:lnTo>
                  <a:lnTo>
                    <a:pt x="2434590" y="0"/>
                  </a:lnTo>
                  <a:close/>
                </a:path>
              </a:pathLst>
            </a:custGeom>
            <a:ln w="6857">
              <a:solidFill>
                <a:srgbClr val="000000"/>
              </a:solidFill>
            </a:ln>
          </p:spPr>
          <p:txBody>
            <a:bodyPr wrap="square" lIns="0" tIns="0" rIns="0" bIns="0" rtlCol="0"/>
            <a:lstStyle/>
            <a:p/>
          </p:txBody>
        </p:sp>
        <p:sp>
          <p:nvSpPr>
            <p:cNvPr id="9" name="object 9"/>
            <p:cNvSpPr/>
            <p:nvPr/>
          </p:nvSpPr>
          <p:spPr>
            <a:xfrm>
              <a:off x="2742437" y="3477768"/>
              <a:ext cx="956310" cy="130810"/>
            </a:xfrm>
            <a:custGeom>
              <a:avLst/>
              <a:gdLst/>
              <a:ahLst/>
              <a:cxnLst/>
              <a:rect l="l" t="t" r="r" b="b"/>
              <a:pathLst>
                <a:path w="956310" h="130810">
                  <a:moveTo>
                    <a:pt x="956310" y="0"/>
                  </a:moveTo>
                  <a:lnTo>
                    <a:pt x="0" y="0"/>
                  </a:lnTo>
                  <a:lnTo>
                    <a:pt x="0" y="130301"/>
                  </a:lnTo>
                  <a:lnTo>
                    <a:pt x="956310" y="130301"/>
                  </a:lnTo>
                  <a:lnTo>
                    <a:pt x="956310" y="0"/>
                  </a:lnTo>
                  <a:close/>
                </a:path>
              </a:pathLst>
            </a:custGeom>
            <a:ln w="20574">
              <a:solidFill>
                <a:srgbClr val="FF0000"/>
              </a:solidFill>
            </a:ln>
          </p:spPr>
          <p:txBody>
            <a:bodyPr wrap="square" lIns="0" tIns="0" rIns="0" bIns="0" rtlCol="0"/>
            <a:lstStyle/>
            <a:p/>
          </p:txBody>
        </p:sp>
      </p:grpSp>
      <p:sp>
        <p:nvSpPr>
          <p:cNvPr id="10" name="object 10"/>
          <p:cNvSpPr txBox="1"/>
          <p:nvPr/>
        </p:nvSpPr>
        <p:spPr>
          <a:xfrm>
            <a:off x="3903726" y="1807717"/>
            <a:ext cx="993775"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EMPLOYEES</a:t>
            </a:r>
            <a:endParaRPr sz="1400">
              <a:latin typeface="Courier New"/>
              <a:cs typeface="Courier New"/>
            </a:endParaRPr>
          </a:p>
        </p:txBody>
      </p:sp>
      <p:sp>
        <p:nvSpPr>
          <p:cNvPr id="11" name="object 11"/>
          <p:cNvSpPr txBox="1"/>
          <p:nvPr/>
        </p:nvSpPr>
        <p:spPr>
          <a:xfrm>
            <a:off x="1247386" y="1819143"/>
            <a:ext cx="1211580"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DEPARTMENTS</a:t>
            </a:r>
            <a:endParaRPr sz="1400">
              <a:latin typeface="Courier New"/>
              <a:cs typeface="Courier New"/>
            </a:endParaRPr>
          </a:p>
        </p:txBody>
      </p:sp>
      <p:sp>
        <p:nvSpPr>
          <p:cNvPr id="12" name="object 12"/>
          <p:cNvSpPr txBox="1"/>
          <p:nvPr/>
        </p:nvSpPr>
        <p:spPr>
          <a:xfrm>
            <a:off x="3952494" y="3839209"/>
            <a:ext cx="2124710" cy="96774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a:p>
            <a:pPr>
              <a:lnSpc>
                <a:spcPct val="100000"/>
              </a:lnSpc>
              <a:spcBef>
                <a:spcPts val="15"/>
              </a:spcBef>
            </a:pPr>
            <a:endParaRPr sz="2000">
              <a:latin typeface="Arial"/>
              <a:cs typeface="Arial"/>
            </a:endParaRPr>
          </a:p>
          <a:p>
            <a:pPr marL="50165" marR="5080">
              <a:lnSpc>
                <a:spcPts val="1550"/>
              </a:lnSpc>
            </a:pPr>
            <a:r>
              <a:rPr dirty="0" sz="1300" spc="-10" b="1">
                <a:latin typeface="Arial"/>
                <a:cs typeface="Arial"/>
              </a:rPr>
              <a:t>There are no </a:t>
            </a:r>
            <a:r>
              <a:rPr dirty="0" sz="1300" spc="-15" b="1">
                <a:latin typeface="Arial"/>
                <a:cs typeface="Arial"/>
              </a:rPr>
              <a:t>employees </a:t>
            </a:r>
            <a:r>
              <a:rPr dirty="0" sz="1300" spc="-10" b="1">
                <a:latin typeface="Arial"/>
                <a:cs typeface="Arial"/>
              </a:rPr>
              <a:t>in  department</a:t>
            </a:r>
            <a:r>
              <a:rPr dirty="0" sz="1300" spc="-20" b="1">
                <a:latin typeface="Arial"/>
                <a:cs typeface="Arial"/>
              </a:rPr>
              <a:t> </a:t>
            </a:r>
            <a:r>
              <a:rPr dirty="0" sz="1300" spc="-10" b="1">
                <a:latin typeface="Arial"/>
                <a:cs typeface="Arial"/>
              </a:rPr>
              <a:t>190.</a:t>
            </a:r>
            <a:endParaRPr sz="1300">
              <a:latin typeface="Arial"/>
              <a:cs typeface="Arial"/>
            </a:endParaRPr>
          </a:p>
        </p:txBody>
      </p:sp>
      <p:grpSp>
        <p:nvGrpSpPr>
          <p:cNvPr id="13" name="object 13"/>
          <p:cNvGrpSpPr/>
          <p:nvPr/>
        </p:nvGrpSpPr>
        <p:grpSpPr>
          <a:xfrm>
            <a:off x="3254502" y="2147697"/>
            <a:ext cx="2773680" cy="2478405"/>
            <a:chOff x="3254502" y="2147697"/>
            <a:chExt cx="2773680" cy="2478405"/>
          </a:xfrm>
        </p:grpSpPr>
        <p:sp>
          <p:nvSpPr>
            <p:cNvPr id="14" name="object 14"/>
            <p:cNvSpPr/>
            <p:nvPr/>
          </p:nvSpPr>
          <p:spPr>
            <a:xfrm>
              <a:off x="3287268" y="3700271"/>
              <a:ext cx="693420" cy="915669"/>
            </a:xfrm>
            <a:custGeom>
              <a:avLst/>
              <a:gdLst/>
              <a:ahLst/>
              <a:cxnLst/>
              <a:rect l="l" t="t" r="r" b="b"/>
              <a:pathLst>
                <a:path w="693420" h="915670">
                  <a:moveTo>
                    <a:pt x="693420" y="915162"/>
                  </a:moveTo>
                  <a:lnTo>
                    <a:pt x="0" y="915162"/>
                  </a:lnTo>
                  <a:lnTo>
                    <a:pt x="0" y="0"/>
                  </a:lnTo>
                </a:path>
              </a:pathLst>
            </a:custGeom>
            <a:ln w="20574">
              <a:solidFill>
                <a:srgbClr val="000000"/>
              </a:solidFill>
            </a:ln>
          </p:spPr>
          <p:txBody>
            <a:bodyPr wrap="square" lIns="0" tIns="0" rIns="0" bIns="0" rtlCol="0"/>
            <a:lstStyle/>
            <a:p/>
          </p:txBody>
        </p:sp>
        <p:sp>
          <p:nvSpPr>
            <p:cNvPr id="15" name="object 15"/>
            <p:cNvSpPr/>
            <p:nvPr/>
          </p:nvSpPr>
          <p:spPr>
            <a:xfrm>
              <a:off x="3254502" y="3636263"/>
              <a:ext cx="66675" cy="66675"/>
            </a:xfrm>
            <a:custGeom>
              <a:avLst/>
              <a:gdLst/>
              <a:ahLst/>
              <a:cxnLst/>
              <a:rect l="l" t="t" r="r" b="b"/>
              <a:pathLst>
                <a:path w="66675" h="66675">
                  <a:moveTo>
                    <a:pt x="32765" y="0"/>
                  </a:moveTo>
                  <a:lnTo>
                    <a:pt x="0" y="66294"/>
                  </a:lnTo>
                  <a:lnTo>
                    <a:pt x="66294" y="66294"/>
                  </a:lnTo>
                  <a:lnTo>
                    <a:pt x="32765" y="0"/>
                  </a:lnTo>
                  <a:close/>
                </a:path>
              </a:pathLst>
            </a:custGeom>
            <a:solidFill>
              <a:srgbClr val="000000"/>
            </a:solidFill>
          </p:spPr>
          <p:txBody>
            <a:bodyPr wrap="square" lIns="0" tIns="0" rIns="0" bIns="0" rtlCol="0"/>
            <a:lstStyle/>
            <a:p/>
          </p:txBody>
        </p:sp>
        <p:sp>
          <p:nvSpPr>
            <p:cNvPr id="16" name="object 16"/>
            <p:cNvSpPr/>
            <p:nvPr/>
          </p:nvSpPr>
          <p:spPr>
            <a:xfrm>
              <a:off x="3961638" y="2154935"/>
              <a:ext cx="2059686" cy="1798320"/>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3957828" y="2151125"/>
              <a:ext cx="2066925" cy="1805305"/>
            </a:xfrm>
            <a:custGeom>
              <a:avLst/>
              <a:gdLst/>
              <a:ahLst/>
              <a:cxnLst/>
              <a:rect l="l" t="t" r="r" b="b"/>
              <a:pathLst>
                <a:path w="2066925" h="1805304">
                  <a:moveTo>
                    <a:pt x="2066544" y="0"/>
                  </a:moveTo>
                  <a:lnTo>
                    <a:pt x="0" y="0"/>
                  </a:lnTo>
                  <a:lnTo>
                    <a:pt x="0" y="1805177"/>
                  </a:lnTo>
                  <a:lnTo>
                    <a:pt x="2066544" y="1805177"/>
                  </a:lnTo>
                  <a:lnTo>
                    <a:pt x="2066544" y="0"/>
                  </a:lnTo>
                  <a:close/>
                </a:path>
              </a:pathLst>
            </a:custGeom>
            <a:ln w="6857">
              <a:solidFill>
                <a:srgbClr val="000000"/>
              </a:solidFill>
            </a:ln>
          </p:spPr>
          <p:txBody>
            <a:bodyPr wrap="square" lIns="0" tIns="0" rIns="0" bIns="0" rtlCol="0"/>
            <a:lstStyle/>
            <a:p/>
          </p:txBody>
        </p:sp>
      </p:grpSp>
      <p:sp>
        <p:nvSpPr>
          <p:cNvPr id="18" name="object 18"/>
          <p:cNvSpPr txBox="1"/>
          <p:nvPr/>
        </p:nvSpPr>
        <p:spPr>
          <a:xfrm>
            <a:off x="554990" y="5251196"/>
            <a:ext cx="6628765" cy="1610360"/>
          </a:xfrm>
          <a:prstGeom prst="rect">
            <a:avLst/>
          </a:prstGeom>
        </p:spPr>
        <p:txBody>
          <a:bodyPr wrap="square" lIns="0" tIns="13335" rIns="0" bIns="0" rtlCol="0" vert="horz">
            <a:spAutoFit/>
          </a:bodyPr>
          <a:lstStyle/>
          <a:p>
            <a:pPr algn="ctr" marL="2857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25"/>
              </a:spcBef>
            </a:pPr>
            <a:endParaRPr sz="950">
              <a:latin typeface="Arial"/>
              <a:cs typeface="Arial"/>
            </a:endParaRPr>
          </a:p>
          <a:p>
            <a:pPr marL="12700">
              <a:lnSpc>
                <a:spcPct val="100000"/>
              </a:lnSpc>
            </a:pPr>
            <a:r>
              <a:rPr dirty="0" sz="1250" b="1">
                <a:latin typeface="Arial"/>
                <a:cs typeface="Arial"/>
              </a:rPr>
              <a:t>Returning Records </a:t>
            </a:r>
            <a:r>
              <a:rPr dirty="0" sz="1250" spc="5" b="1">
                <a:latin typeface="Arial"/>
                <a:cs typeface="Arial"/>
              </a:rPr>
              <a:t>with </a:t>
            </a:r>
            <a:r>
              <a:rPr dirty="0" sz="1250" b="1">
                <a:latin typeface="Arial"/>
                <a:cs typeface="Arial"/>
              </a:rPr>
              <a:t>No Direct Match </a:t>
            </a:r>
            <a:r>
              <a:rPr dirty="0" sz="1250" spc="5" b="1">
                <a:latin typeface="Arial"/>
                <a:cs typeface="Arial"/>
              </a:rPr>
              <a:t>with </a:t>
            </a:r>
            <a:r>
              <a:rPr dirty="0" sz="1250" b="1">
                <a:latin typeface="Arial"/>
                <a:cs typeface="Arial"/>
              </a:rPr>
              <a:t>Outer</a:t>
            </a:r>
            <a:r>
              <a:rPr dirty="0" sz="1250" spc="-35" b="1">
                <a:latin typeface="Arial"/>
                <a:cs typeface="Arial"/>
              </a:rPr>
              <a:t> </a:t>
            </a:r>
            <a:r>
              <a:rPr dirty="0" sz="1250" b="1">
                <a:latin typeface="Arial"/>
                <a:cs typeface="Arial"/>
              </a:rPr>
              <a:t>Joins</a:t>
            </a:r>
            <a:endParaRPr sz="1250">
              <a:latin typeface="Arial"/>
              <a:cs typeface="Arial"/>
            </a:endParaRPr>
          </a:p>
          <a:p>
            <a:pPr marL="132080" marR="5080">
              <a:lnSpc>
                <a:spcPct val="100400"/>
              </a:lnSpc>
              <a:spcBef>
                <a:spcPts val="365"/>
              </a:spcBef>
            </a:pPr>
            <a:r>
              <a:rPr dirty="0" sz="1250">
                <a:latin typeface="Times New Roman"/>
                <a:cs typeface="Times New Roman"/>
              </a:rPr>
              <a:t>If a row does not </a:t>
            </a:r>
            <a:r>
              <a:rPr dirty="0" sz="1250" spc="-5">
                <a:latin typeface="Times New Roman"/>
                <a:cs typeface="Times New Roman"/>
              </a:rPr>
              <a:t>satisfy </a:t>
            </a:r>
            <a:r>
              <a:rPr dirty="0" sz="1250">
                <a:latin typeface="Times New Roman"/>
                <a:cs typeface="Times New Roman"/>
              </a:rPr>
              <a:t>a join </a:t>
            </a:r>
            <a:r>
              <a:rPr dirty="0" sz="1250" spc="-5">
                <a:latin typeface="Times New Roman"/>
                <a:cs typeface="Times New Roman"/>
              </a:rPr>
              <a:t>condition, </a:t>
            </a:r>
            <a:r>
              <a:rPr dirty="0" sz="1250">
                <a:latin typeface="Times New Roman"/>
                <a:cs typeface="Times New Roman"/>
              </a:rPr>
              <a:t>the row does not appear in </a:t>
            </a:r>
            <a:r>
              <a:rPr dirty="0" sz="1250" spc="5">
                <a:latin typeface="Times New Roman"/>
                <a:cs typeface="Times New Roman"/>
              </a:rPr>
              <a:t>the </a:t>
            </a:r>
            <a:r>
              <a:rPr dirty="0" sz="1250">
                <a:latin typeface="Times New Roman"/>
                <a:cs typeface="Times New Roman"/>
              </a:rPr>
              <a:t>query </a:t>
            </a:r>
            <a:r>
              <a:rPr dirty="0" sz="1250" spc="-5">
                <a:latin typeface="Times New Roman"/>
                <a:cs typeface="Times New Roman"/>
              </a:rPr>
              <a:t>result. </a:t>
            </a:r>
            <a:r>
              <a:rPr dirty="0" sz="1250">
                <a:latin typeface="Times New Roman"/>
                <a:cs typeface="Times New Roman"/>
              </a:rPr>
              <a:t>For example, in  the equijoin condition of the </a:t>
            </a:r>
            <a:r>
              <a:rPr dirty="0" sz="1250" spc="5">
                <a:latin typeface="Courier New"/>
                <a:cs typeface="Courier New"/>
              </a:rPr>
              <a:t>EMPLOYEES </a:t>
            </a:r>
            <a:r>
              <a:rPr dirty="0" sz="1250">
                <a:latin typeface="Times New Roman"/>
                <a:cs typeface="Times New Roman"/>
              </a:rPr>
              <a:t>and </a:t>
            </a:r>
            <a:r>
              <a:rPr dirty="0" sz="1250" spc="5">
                <a:latin typeface="Courier New"/>
                <a:cs typeface="Courier New"/>
              </a:rPr>
              <a:t>DEPARTMENTS </a:t>
            </a:r>
            <a:r>
              <a:rPr dirty="0" sz="1250">
                <a:latin typeface="Times New Roman"/>
                <a:cs typeface="Times New Roman"/>
              </a:rPr>
              <a:t>tables, employee Grant does not  appear because </a:t>
            </a:r>
            <a:r>
              <a:rPr dirty="0" sz="1250" spc="5">
                <a:latin typeface="Times New Roman"/>
                <a:cs typeface="Times New Roman"/>
              </a:rPr>
              <a:t>there </a:t>
            </a:r>
            <a:r>
              <a:rPr dirty="0" sz="1250">
                <a:latin typeface="Times New Roman"/>
                <a:cs typeface="Times New Roman"/>
              </a:rPr>
              <a:t>is </a:t>
            </a:r>
            <a:r>
              <a:rPr dirty="0" sz="1250" spc="5">
                <a:latin typeface="Times New Roman"/>
                <a:cs typeface="Times New Roman"/>
              </a:rPr>
              <a:t>no </a:t>
            </a:r>
            <a:r>
              <a:rPr dirty="0" sz="1250">
                <a:latin typeface="Times New Roman"/>
                <a:cs typeface="Times New Roman"/>
              </a:rPr>
              <a:t>department </a:t>
            </a:r>
            <a:r>
              <a:rPr dirty="0" sz="1250" spc="5">
                <a:latin typeface="Times New Roman"/>
                <a:cs typeface="Times New Roman"/>
              </a:rPr>
              <a:t>ID </a:t>
            </a:r>
            <a:r>
              <a:rPr dirty="0" sz="1250">
                <a:latin typeface="Times New Roman"/>
                <a:cs typeface="Times New Roman"/>
              </a:rPr>
              <a:t>recorded for her in the </a:t>
            </a:r>
            <a:r>
              <a:rPr dirty="0" sz="1250" spc="5">
                <a:latin typeface="Courier New"/>
                <a:cs typeface="Courier New"/>
              </a:rPr>
              <a:t>EMPLOYEES </a:t>
            </a:r>
            <a:r>
              <a:rPr dirty="0" sz="1250">
                <a:latin typeface="Times New Roman"/>
                <a:cs typeface="Times New Roman"/>
              </a:rPr>
              <a:t>table. Instead of  seeing 20 employees in the </a:t>
            </a:r>
            <a:r>
              <a:rPr dirty="0" sz="1250" spc="-5">
                <a:latin typeface="Times New Roman"/>
                <a:cs typeface="Times New Roman"/>
              </a:rPr>
              <a:t>result set, </a:t>
            </a:r>
            <a:r>
              <a:rPr dirty="0" sz="1250">
                <a:latin typeface="Times New Roman"/>
                <a:cs typeface="Times New Roman"/>
              </a:rPr>
              <a:t>you see 19</a:t>
            </a:r>
            <a:r>
              <a:rPr dirty="0" sz="1250" spc="40">
                <a:latin typeface="Times New Roman"/>
                <a:cs typeface="Times New Roman"/>
              </a:rPr>
              <a:t> </a:t>
            </a:r>
            <a:r>
              <a:rPr dirty="0" sz="1250" spc="-5">
                <a:latin typeface="Times New Roman"/>
                <a:cs typeface="Times New Roman"/>
              </a:rPr>
              <a:t>records.</a:t>
            </a:r>
            <a:endParaRPr sz="1250">
              <a:latin typeface="Times New Roman"/>
              <a:cs typeface="Times New Roman"/>
            </a:endParaRPr>
          </a:p>
          <a:p>
            <a:pPr marL="369570">
              <a:lnSpc>
                <a:spcPct val="100000"/>
              </a:lnSpc>
              <a:spcBef>
                <a:spcPts val="30"/>
              </a:spcBef>
            </a:pPr>
            <a:r>
              <a:rPr dirty="0" sz="1150" spc="-5">
                <a:latin typeface="Courier New"/>
                <a:cs typeface="Courier New"/>
              </a:rPr>
              <a:t>SELECT e.last_name, e.department_id,</a:t>
            </a:r>
            <a:r>
              <a:rPr dirty="0" sz="1150" spc="35">
                <a:latin typeface="Courier New"/>
                <a:cs typeface="Courier New"/>
              </a:rPr>
              <a:t> </a:t>
            </a:r>
            <a:r>
              <a:rPr dirty="0" sz="1150" spc="-5">
                <a:latin typeface="Courier New"/>
                <a:cs typeface="Courier New"/>
              </a:rPr>
              <a:t>d.department_name</a:t>
            </a:r>
            <a:endParaRPr sz="1150">
              <a:latin typeface="Courier New"/>
              <a:cs typeface="Courier New"/>
            </a:endParaRPr>
          </a:p>
        </p:txBody>
      </p:sp>
      <p:sp>
        <p:nvSpPr>
          <p:cNvPr id="19" name="object 19"/>
          <p:cNvSpPr txBox="1"/>
          <p:nvPr/>
        </p:nvSpPr>
        <p:spPr>
          <a:xfrm>
            <a:off x="939039" y="6838449"/>
            <a:ext cx="465455" cy="380365"/>
          </a:xfrm>
          <a:prstGeom prst="rect">
            <a:avLst/>
          </a:prstGeom>
        </p:spPr>
        <p:txBody>
          <a:bodyPr wrap="square" lIns="0" tIns="8890" rIns="0" bIns="0" rtlCol="0" vert="horz">
            <a:spAutoFit/>
          </a:bodyPr>
          <a:lstStyle/>
          <a:p>
            <a:pPr marL="12700" marR="5080">
              <a:lnSpc>
                <a:spcPct val="102200"/>
              </a:lnSpc>
              <a:spcBef>
                <a:spcPts val="70"/>
              </a:spcBef>
            </a:pPr>
            <a:r>
              <a:rPr dirty="0" sz="1150" spc="-5">
                <a:latin typeface="Courier New"/>
                <a:cs typeface="Courier New"/>
              </a:rPr>
              <a:t>FROM  </a:t>
            </a:r>
            <a:r>
              <a:rPr dirty="0" sz="1150" spc="-5">
                <a:latin typeface="Courier New"/>
                <a:cs typeface="Courier New"/>
              </a:rPr>
              <a:t>W</a:t>
            </a:r>
            <a:r>
              <a:rPr dirty="0" sz="1150">
                <a:latin typeface="Courier New"/>
                <a:cs typeface="Courier New"/>
              </a:rPr>
              <a:t>HE</a:t>
            </a:r>
            <a:r>
              <a:rPr dirty="0" sz="1150" spc="-5">
                <a:latin typeface="Courier New"/>
                <a:cs typeface="Courier New"/>
              </a:rPr>
              <a:t>R</a:t>
            </a:r>
            <a:r>
              <a:rPr dirty="0" sz="1150">
                <a:latin typeface="Courier New"/>
                <a:cs typeface="Courier New"/>
              </a:rPr>
              <a:t>E</a:t>
            </a:r>
            <a:endParaRPr sz="1150">
              <a:latin typeface="Courier New"/>
              <a:cs typeface="Courier New"/>
            </a:endParaRPr>
          </a:p>
        </p:txBody>
      </p:sp>
      <p:sp>
        <p:nvSpPr>
          <p:cNvPr id="20" name="object 20"/>
          <p:cNvSpPr txBox="1"/>
          <p:nvPr/>
        </p:nvSpPr>
        <p:spPr>
          <a:xfrm>
            <a:off x="1555535" y="6838449"/>
            <a:ext cx="3022600" cy="380365"/>
          </a:xfrm>
          <a:prstGeom prst="rect">
            <a:avLst/>
          </a:prstGeom>
        </p:spPr>
        <p:txBody>
          <a:bodyPr wrap="square" lIns="0" tIns="8890" rIns="0" bIns="0" rtlCol="0" vert="horz">
            <a:spAutoFit/>
          </a:bodyPr>
          <a:lstStyle/>
          <a:p>
            <a:pPr marL="12700" marR="5080" indent="-635">
              <a:lnSpc>
                <a:spcPct val="102200"/>
              </a:lnSpc>
              <a:spcBef>
                <a:spcPts val="70"/>
              </a:spcBef>
            </a:pPr>
            <a:r>
              <a:rPr dirty="0" sz="1150" spc="-5">
                <a:latin typeface="Courier New"/>
                <a:cs typeface="Courier New"/>
              </a:rPr>
              <a:t>employees </a:t>
            </a:r>
            <a:r>
              <a:rPr dirty="0" sz="1150">
                <a:latin typeface="Courier New"/>
                <a:cs typeface="Courier New"/>
              </a:rPr>
              <a:t>e, </a:t>
            </a:r>
            <a:r>
              <a:rPr dirty="0" sz="1150" spc="-5">
                <a:latin typeface="Courier New"/>
                <a:cs typeface="Courier New"/>
              </a:rPr>
              <a:t>departments </a:t>
            </a:r>
            <a:r>
              <a:rPr dirty="0" sz="1150">
                <a:latin typeface="Courier New"/>
                <a:cs typeface="Courier New"/>
              </a:rPr>
              <a:t>d  </a:t>
            </a:r>
            <a:r>
              <a:rPr dirty="0" sz="1150" spc="-5">
                <a:latin typeface="Courier New"/>
                <a:cs typeface="Courier New"/>
              </a:rPr>
              <a:t>e.department_id </a:t>
            </a:r>
            <a:r>
              <a:rPr dirty="0" sz="1150">
                <a:latin typeface="Courier New"/>
                <a:cs typeface="Courier New"/>
              </a:rPr>
              <a:t>=</a:t>
            </a:r>
            <a:r>
              <a:rPr dirty="0" sz="1150" spc="50">
                <a:latin typeface="Courier New"/>
                <a:cs typeface="Courier New"/>
              </a:rPr>
              <a:t> </a:t>
            </a:r>
            <a:r>
              <a:rPr dirty="0" sz="1150" spc="-5">
                <a:latin typeface="Courier New"/>
                <a:cs typeface="Courier New"/>
              </a:rPr>
              <a:t>d.department_id;</a:t>
            </a:r>
            <a:endParaRPr sz="1150">
              <a:latin typeface="Courier New"/>
              <a:cs typeface="Courier New"/>
            </a:endParaRPr>
          </a:p>
        </p:txBody>
      </p:sp>
      <p:sp>
        <p:nvSpPr>
          <p:cNvPr id="21" name="object 21"/>
          <p:cNvSpPr txBox="1"/>
          <p:nvPr/>
        </p:nvSpPr>
        <p:spPr>
          <a:xfrm>
            <a:off x="999236" y="8308340"/>
            <a:ext cx="344805" cy="408940"/>
          </a:xfrm>
          <a:prstGeom prst="rect">
            <a:avLst/>
          </a:prstGeom>
        </p:spPr>
        <p:txBody>
          <a:bodyPr wrap="square" lIns="0" tIns="13970" rIns="0" bIns="0" rtlCol="0" vert="horz">
            <a:spAutoFit/>
          </a:bodyPr>
          <a:lstStyle/>
          <a:p>
            <a:pPr marL="12700">
              <a:lnSpc>
                <a:spcPct val="100000"/>
              </a:lnSpc>
              <a:spcBef>
                <a:spcPts val="110"/>
              </a:spcBef>
            </a:pPr>
            <a:r>
              <a:rPr dirty="0" sz="2500" spc="10" b="1">
                <a:latin typeface="Arial"/>
                <a:cs typeface="Arial"/>
              </a:rPr>
              <a:t>…</a:t>
            </a:r>
            <a:endParaRPr sz="2500">
              <a:latin typeface="Arial"/>
              <a:cs typeface="Arial"/>
            </a:endParaRPr>
          </a:p>
        </p:txBody>
      </p:sp>
      <p:grpSp>
        <p:nvGrpSpPr>
          <p:cNvPr id="22" name="object 22"/>
          <p:cNvGrpSpPr/>
          <p:nvPr/>
        </p:nvGrpSpPr>
        <p:grpSpPr>
          <a:xfrm>
            <a:off x="1046607" y="7362825"/>
            <a:ext cx="4409440" cy="1139190"/>
            <a:chOff x="1046607" y="7362825"/>
            <a:chExt cx="4409440" cy="1139190"/>
          </a:xfrm>
        </p:grpSpPr>
        <p:sp>
          <p:nvSpPr>
            <p:cNvPr id="23" name="object 23"/>
            <p:cNvSpPr/>
            <p:nvPr/>
          </p:nvSpPr>
          <p:spPr>
            <a:xfrm>
              <a:off x="1056894" y="7373112"/>
              <a:ext cx="4389120" cy="1119378"/>
            </a:xfrm>
            <a:prstGeom prst="rect">
              <a:avLst/>
            </a:prstGeom>
            <a:blipFill>
              <a:blip r:embed="rId5" cstate="print"/>
              <a:stretch>
                <a:fillRect/>
              </a:stretch>
            </a:blipFill>
          </p:spPr>
          <p:txBody>
            <a:bodyPr wrap="square" lIns="0" tIns="0" rIns="0" bIns="0" rtlCol="0"/>
            <a:lstStyle/>
            <a:p/>
          </p:txBody>
        </p:sp>
        <p:sp>
          <p:nvSpPr>
            <p:cNvPr id="24" name="object 24"/>
            <p:cNvSpPr/>
            <p:nvPr/>
          </p:nvSpPr>
          <p:spPr>
            <a:xfrm>
              <a:off x="1051560" y="7367777"/>
              <a:ext cx="4399280" cy="1129665"/>
            </a:xfrm>
            <a:custGeom>
              <a:avLst/>
              <a:gdLst/>
              <a:ahLst/>
              <a:cxnLst/>
              <a:rect l="l" t="t" r="r" b="b"/>
              <a:pathLst>
                <a:path w="4399280" h="1129665">
                  <a:moveTo>
                    <a:pt x="4399026" y="0"/>
                  </a:moveTo>
                  <a:lnTo>
                    <a:pt x="0" y="0"/>
                  </a:lnTo>
                  <a:lnTo>
                    <a:pt x="0" y="1129284"/>
                  </a:lnTo>
                  <a:lnTo>
                    <a:pt x="4399026" y="1129284"/>
                  </a:lnTo>
                  <a:lnTo>
                    <a:pt x="4399026" y="0"/>
                  </a:lnTo>
                  <a:close/>
                </a:path>
              </a:pathLst>
            </a:custGeom>
            <a:ln w="9906">
              <a:solidFill>
                <a:srgbClr val="000000"/>
              </a:solidFill>
            </a:ln>
          </p:spPr>
          <p:txBody>
            <a:bodyPr wrap="square" lIns="0" tIns="0" rIns="0" bIns="0" rtlCol="0"/>
            <a:lstStyle/>
            <a:p/>
          </p:txBody>
        </p:sp>
      </p:grpSp>
      <p:grpSp>
        <p:nvGrpSpPr>
          <p:cNvPr id="25" name="object 25"/>
          <p:cNvGrpSpPr/>
          <p:nvPr/>
        </p:nvGrpSpPr>
        <p:grpSpPr>
          <a:xfrm>
            <a:off x="1058799" y="8756522"/>
            <a:ext cx="4392295" cy="254635"/>
            <a:chOff x="1058799" y="8756522"/>
            <a:chExt cx="4392295" cy="254635"/>
          </a:xfrm>
        </p:grpSpPr>
        <p:sp>
          <p:nvSpPr>
            <p:cNvPr id="26" name="object 26"/>
            <p:cNvSpPr/>
            <p:nvPr/>
          </p:nvSpPr>
          <p:spPr>
            <a:xfrm>
              <a:off x="1068324" y="8766808"/>
              <a:ext cx="4373118" cy="234696"/>
            </a:xfrm>
            <a:prstGeom prst="rect">
              <a:avLst/>
            </a:prstGeom>
            <a:blipFill>
              <a:blip r:embed="rId6" cstate="print"/>
              <a:stretch>
                <a:fillRect/>
              </a:stretch>
            </a:blipFill>
          </p:spPr>
          <p:txBody>
            <a:bodyPr wrap="square" lIns="0" tIns="0" rIns="0" bIns="0" rtlCol="0"/>
            <a:lstStyle/>
            <a:p/>
          </p:txBody>
        </p:sp>
        <p:sp>
          <p:nvSpPr>
            <p:cNvPr id="27" name="object 27"/>
            <p:cNvSpPr/>
            <p:nvPr/>
          </p:nvSpPr>
          <p:spPr>
            <a:xfrm>
              <a:off x="1063752" y="8761475"/>
              <a:ext cx="4382770" cy="245110"/>
            </a:xfrm>
            <a:custGeom>
              <a:avLst/>
              <a:gdLst/>
              <a:ahLst/>
              <a:cxnLst/>
              <a:rect l="l" t="t" r="r" b="b"/>
              <a:pathLst>
                <a:path w="4382770" h="245109">
                  <a:moveTo>
                    <a:pt x="4382262" y="0"/>
                  </a:moveTo>
                  <a:lnTo>
                    <a:pt x="0" y="0"/>
                  </a:lnTo>
                  <a:lnTo>
                    <a:pt x="0" y="244602"/>
                  </a:lnTo>
                  <a:lnTo>
                    <a:pt x="4382262" y="244602"/>
                  </a:lnTo>
                  <a:lnTo>
                    <a:pt x="4382262" y="0"/>
                  </a:lnTo>
                  <a:close/>
                </a:path>
              </a:pathLst>
            </a:custGeom>
            <a:ln w="9906">
              <a:solidFill>
                <a:srgbClr val="000000"/>
              </a:solidFill>
            </a:ln>
          </p:spPr>
          <p:txBody>
            <a:bodyPr wrap="square" lIns="0" tIns="0" rIns="0" bIns="0" rtlCol="0"/>
            <a:lstStyle/>
            <a:p/>
          </p:txBody>
        </p:sp>
      </p:grpSp>
      <p:sp>
        <p:nvSpPr>
          <p:cNvPr id="28" name="object 2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29" name="object 2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0" name="object 30"/>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6</a:t>
            </a:r>
            <a:r>
              <a:rPr dirty="0" sz="800" spc="-145"/>
              <a:t>il.</a:t>
            </a:r>
            <a:r>
              <a:rPr dirty="0" sz="800" spc="-195"/>
              <a:t> </a:t>
            </a:r>
            <a:r>
              <a:rPr dirty="0" sz="800" spc="-5"/>
              <a:t>Contact</a:t>
            </a:r>
            <a:endParaRPr sz="800">
              <a:latin typeface="Arial"/>
              <a:cs typeface="Arial"/>
            </a:endParaRPr>
          </a:p>
        </p:txBody>
      </p:sp>
      <p:sp>
        <p:nvSpPr>
          <p:cNvPr id="31" name="object 3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505" y="497205"/>
            <a:ext cx="6549390" cy="4914900"/>
            <a:chOff x="611505" y="497205"/>
            <a:chExt cx="6549390" cy="4914900"/>
          </a:xfrm>
        </p:grpSpPr>
        <p:sp>
          <p:nvSpPr>
            <p:cNvPr id="3" name="object 3"/>
            <p:cNvSpPr/>
            <p:nvPr/>
          </p:nvSpPr>
          <p:spPr>
            <a:xfrm>
              <a:off x="616458" y="502158"/>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20"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1143761" y="807973"/>
            <a:ext cx="5512435" cy="1513205"/>
          </a:xfrm>
          <a:prstGeom prst="rect">
            <a:avLst/>
          </a:prstGeom>
        </p:spPr>
        <p:txBody>
          <a:bodyPr wrap="square" lIns="0" tIns="13970" rIns="0" bIns="0" rtlCol="0" vert="horz">
            <a:spAutoFit/>
          </a:bodyPr>
          <a:lstStyle/>
          <a:p>
            <a:pPr algn="ctr" marR="24130">
              <a:lnSpc>
                <a:spcPct val="100000"/>
              </a:lnSpc>
              <a:spcBef>
                <a:spcPts val="110"/>
              </a:spcBef>
            </a:pPr>
            <a:r>
              <a:rPr dirty="0" sz="1850" spc="5" b="1">
                <a:latin typeface="Arial"/>
                <a:cs typeface="Arial"/>
              </a:rPr>
              <a:t>Outer </a:t>
            </a:r>
            <a:r>
              <a:rPr dirty="0" sz="1850" b="1">
                <a:latin typeface="Arial"/>
                <a:cs typeface="Arial"/>
              </a:rPr>
              <a:t>Joins</a:t>
            </a:r>
            <a:r>
              <a:rPr dirty="0" sz="1850" spc="-5" b="1">
                <a:latin typeface="Arial"/>
                <a:cs typeface="Arial"/>
              </a:rPr>
              <a:t> </a:t>
            </a:r>
            <a:r>
              <a:rPr dirty="0" sz="1850" spc="5" b="1">
                <a:latin typeface="Arial"/>
                <a:cs typeface="Arial"/>
              </a:rPr>
              <a:t>Syntax</a:t>
            </a:r>
            <a:endParaRPr sz="1850">
              <a:latin typeface="Arial"/>
              <a:cs typeface="Arial"/>
            </a:endParaRPr>
          </a:p>
          <a:p>
            <a:pPr>
              <a:lnSpc>
                <a:spcPct val="100000"/>
              </a:lnSpc>
              <a:spcBef>
                <a:spcPts val="45"/>
              </a:spcBef>
            </a:pPr>
            <a:endParaRPr sz="2950">
              <a:latin typeface="Arial"/>
              <a:cs typeface="Arial"/>
            </a:endParaRPr>
          </a:p>
          <a:p>
            <a:pPr marL="328930" marR="5080" indent="-329565">
              <a:lnSpc>
                <a:spcPct val="101600"/>
              </a:lnSpc>
              <a:buClr>
                <a:srgbClr val="FF0000"/>
              </a:buClr>
              <a:buChar char="•"/>
              <a:tabLst>
                <a:tab pos="328930" algn="l"/>
                <a:tab pos="329565" algn="l"/>
              </a:tabLst>
            </a:pPr>
            <a:r>
              <a:rPr dirty="0" sz="1550" spc="10">
                <a:latin typeface="Arial"/>
                <a:cs typeface="Arial"/>
              </a:rPr>
              <a:t>You use an outer </a:t>
            </a:r>
            <a:r>
              <a:rPr dirty="0" sz="1550" spc="5">
                <a:latin typeface="Arial"/>
                <a:cs typeface="Arial"/>
              </a:rPr>
              <a:t>join to </a:t>
            </a:r>
            <a:r>
              <a:rPr dirty="0" sz="1550" spc="10">
                <a:latin typeface="Arial"/>
                <a:cs typeface="Arial"/>
              </a:rPr>
              <a:t>see rows </a:t>
            </a:r>
            <a:r>
              <a:rPr dirty="0" sz="1550" spc="5">
                <a:latin typeface="Arial"/>
                <a:cs typeface="Arial"/>
              </a:rPr>
              <a:t>that </a:t>
            </a:r>
            <a:r>
              <a:rPr dirty="0" sz="1550" spc="10">
                <a:latin typeface="Arial"/>
                <a:cs typeface="Arial"/>
              </a:rPr>
              <a:t>do not meet the </a:t>
            </a:r>
            <a:r>
              <a:rPr dirty="0" sz="1550" spc="5">
                <a:latin typeface="Arial"/>
                <a:cs typeface="Arial"/>
              </a:rPr>
              <a:t>join  condition.</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The outer </a:t>
            </a:r>
            <a:r>
              <a:rPr dirty="0" sz="1550" spc="5">
                <a:latin typeface="Arial"/>
                <a:cs typeface="Arial"/>
              </a:rPr>
              <a:t>join </a:t>
            </a:r>
            <a:r>
              <a:rPr dirty="0" sz="1550" spc="10">
                <a:latin typeface="Arial"/>
                <a:cs typeface="Arial"/>
              </a:rPr>
              <a:t>operator </a:t>
            </a:r>
            <a:r>
              <a:rPr dirty="0" sz="1550" spc="5">
                <a:latin typeface="Arial"/>
                <a:cs typeface="Arial"/>
              </a:rPr>
              <a:t>is </a:t>
            </a:r>
            <a:r>
              <a:rPr dirty="0" sz="1550" spc="10">
                <a:latin typeface="Arial"/>
                <a:cs typeface="Arial"/>
              </a:rPr>
              <a:t>the plus sign</a:t>
            </a:r>
            <a:r>
              <a:rPr dirty="0" sz="1550" spc="-35">
                <a:latin typeface="Arial"/>
                <a:cs typeface="Arial"/>
              </a:rPr>
              <a:t> </a:t>
            </a:r>
            <a:r>
              <a:rPr dirty="0" sz="1550" spc="5">
                <a:latin typeface="Arial"/>
                <a:cs typeface="Arial"/>
              </a:rPr>
              <a:t>(+).</a:t>
            </a:r>
            <a:endParaRPr sz="15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7</a:t>
            </a:r>
            <a:r>
              <a:rPr dirty="0" sz="800" spc="-145"/>
              <a:t>il.</a:t>
            </a:r>
            <a:r>
              <a:rPr dirty="0" sz="800" spc="-195"/>
              <a:t> </a:t>
            </a:r>
            <a:r>
              <a:rPr dirty="0" sz="800" spc="-5"/>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16913" y="2757677"/>
            <a:ext cx="5232400" cy="774700"/>
          </a:xfrm>
          <a:prstGeom prst="rect">
            <a:avLst/>
          </a:prstGeom>
          <a:solidFill>
            <a:srgbClr val="CCCCCC"/>
          </a:solidFill>
          <a:ln w="20574">
            <a:solidFill>
              <a:srgbClr val="000000"/>
            </a:solidFill>
          </a:ln>
        </p:spPr>
        <p:txBody>
          <a:bodyPr wrap="square" lIns="0" tIns="40640" rIns="0" bIns="0" rtlCol="0" vert="horz">
            <a:spAutoFit/>
          </a:bodyPr>
          <a:lstStyle/>
          <a:p>
            <a:pPr marL="76200">
              <a:lnSpc>
                <a:spcPct val="100000"/>
              </a:lnSpc>
              <a:spcBef>
                <a:spcPts val="320"/>
              </a:spcBef>
            </a:pPr>
            <a:r>
              <a:rPr dirty="0" sz="1300" spc="-15" b="1">
                <a:latin typeface="Courier New"/>
                <a:cs typeface="Courier New"/>
              </a:rPr>
              <a:t>SELECT </a:t>
            </a:r>
            <a:r>
              <a:rPr dirty="0" sz="1300" spc="-20" b="1" i="1">
                <a:latin typeface="Courier New"/>
                <a:cs typeface="Courier New"/>
              </a:rPr>
              <a:t>table1.column,</a:t>
            </a:r>
            <a:r>
              <a:rPr dirty="0" sz="1300" spc="35" b="1" i="1">
                <a:latin typeface="Courier New"/>
                <a:cs typeface="Courier New"/>
              </a:rPr>
              <a:t> </a:t>
            </a:r>
            <a:r>
              <a:rPr dirty="0" sz="1300" spc="-20" b="1" i="1">
                <a:latin typeface="Courier New"/>
                <a:cs typeface="Courier New"/>
              </a:rPr>
              <a:t>table2.column</a:t>
            </a:r>
            <a:endParaRPr sz="1300">
              <a:latin typeface="Courier New"/>
              <a:cs typeface="Courier New"/>
            </a:endParaRPr>
          </a:p>
          <a:p>
            <a:pPr marL="76200">
              <a:lnSpc>
                <a:spcPct val="100000"/>
              </a:lnSpc>
              <a:spcBef>
                <a:spcPts val="300"/>
              </a:spcBef>
              <a:tabLst>
                <a:tab pos="767080" algn="l"/>
              </a:tabLst>
            </a:pPr>
            <a:r>
              <a:rPr dirty="0" sz="1300" spc="-15" b="1">
                <a:latin typeface="Courier New"/>
                <a:cs typeface="Courier New"/>
              </a:rPr>
              <a:t>FROM	</a:t>
            </a:r>
            <a:r>
              <a:rPr dirty="0" sz="1300" spc="-15" b="1" i="1">
                <a:latin typeface="Courier New"/>
                <a:cs typeface="Courier New"/>
              </a:rPr>
              <a:t>table1,</a:t>
            </a:r>
            <a:r>
              <a:rPr dirty="0" sz="1300" spc="-25" b="1" i="1">
                <a:latin typeface="Courier New"/>
                <a:cs typeface="Courier New"/>
              </a:rPr>
              <a:t> </a:t>
            </a:r>
            <a:r>
              <a:rPr dirty="0" sz="1300" spc="-20" b="1" i="1">
                <a:latin typeface="Courier New"/>
                <a:cs typeface="Courier New"/>
              </a:rPr>
              <a:t>table2</a:t>
            </a:r>
            <a:endParaRPr sz="1300">
              <a:latin typeface="Courier New"/>
              <a:cs typeface="Courier New"/>
            </a:endParaRPr>
          </a:p>
          <a:p>
            <a:pPr marL="76200">
              <a:lnSpc>
                <a:spcPct val="100000"/>
              </a:lnSpc>
              <a:spcBef>
                <a:spcPts val="300"/>
              </a:spcBef>
              <a:tabLst>
                <a:tab pos="767080" algn="l"/>
              </a:tabLst>
            </a:pPr>
            <a:r>
              <a:rPr dirty="0" sz="1300" spc="-15" b="1">
                <a:latin typeface="Courier New"/>
                <a:cs typeface="Courier New"/>
              </a:rPr>
              <a:t>WHERE	</a:t>
            </a:r>
            <a:r>
              <a:rPr dirty="0" sz="1300" spc="-20" b="1" i="1">
                <a:latin typeface="Courier New"/>
                <a:cs typeface="Courier New"/>
              </a:rPr>
              <a:t>table1.column</a:t>
            </a:r>
            <a:r>
              <a:rPr dirty="0" sz="1300" spc="-20" b="1" i="1">
                <a:solidFill>
                  <a:srgbClr val="FF0033"/>
                </a:solidFill>
                <a:latin typeface="Courier New"/>
                <a:cs typeface="Courier New"/>
              </a:rPr>
              <a:t>(+) </a:t>
            </a:r>
            <a:r>
              <a:rPr dirty="0" sz="1300" spc="-10" b="1">
                <a:latin typeface="Courier New"/>
                <a:cs typeface="Courier New"/>
              </a:rPr>
              <a:t>=</a:t>
            </a:r>
            <a:r>
              <a:rPr dirty="0" sz="1300" spc="-15" b="1">
                <a:latin typeface="Courier New"/>
                <a:cs typeface="Courier New"/>
              </a:rPr>
              <a:t> </a:t>
            </a:r>
            <a:r>
              <a:rPr dirty="0" sz="1300" spc="-20" b="1" i="1">
                <a:latin typeface="Courier New"/>
                <a:cs typeface="Courier New"/>
              </a:rPr>
              <a:t>table2.column;</a:t>
            </a:r>
            <a:endParaRPr sz="1300">
              <a:latin typeface="Courier New"/>
              <a:cs typeface="Courier New"/>
            </a:endParaRPr>
          </a:p>
        </p:txBody>
      </p:sp>
      <p:sp>
        <p:nvSpPr>
          <p:cNvPr id="7" name="object 7"/>
          <p:cNvSpPr txBox="1"/>
          <p:nvPr/>
        </p:nvSpPr>
        <p:spPr>
          <a:xfrm>
            <a:off x="1216913" y="3738371"/>
            <a:ext cx="5240655" cy="775335"/>
          </a:xfrm>
          <a:prstGeom prst="rect">
            <a:avLst/>
          </a:prstGeom>
          <a:solidFill>
            <a:srgbClr val="CCCCCC"/>
          </a:solidFill>
          <a:ln w="20574">
            <a:solidFill>
              <a:srgbClr val="000000"/>
            </a:solidFill>
          </a:ln>
        </p:spPr>
        <p:txBody>
          <a:bodyPr wrap="square" lIns="0" tIns="41275" rIns="0" bIns="0" rtlCol="0" vert="horz">
            <a:spAutoFit/>
          </a:bodyPr>
          <a:lstStyle/>
          <a:p>
            <a:pPr marL="76200">
              <a:lnSpc>
                <a:spcPct val="100000"/>
              </a:lnSpc>
              <a:spcBef>
                <a:spcPts val="325"/>
              </a:spcBef>
            </a:pPr>
            <a:r>
              <a:rPr dirty="0" sz="1300" spc="-15" b="1">
                <a:latin typeface="Courier New"/>
                <a:cs typeface="Courier New"/>
              </a:rPr>
              <a:t>SELECT </a:t>
            </a:r>
            <a:r>
              <a:rPr dirty="0" sz="1300" spc="-20" b="1" i="1">
                <a:latin typeface="Courier New"/>
                <a:cs typeface="Courier New"/>
              </a:rPr>
              <a:t>table1.column,</a:t>
            </a:r>
            <a:r>
              <a:rPr dirty="0" sz="1300" spc="35" b="1" i="1">
                <a:latin typeface="Courier New"/>
                <a:cs typeface="Courier New"/>
              </a:rPr>
              <a:t> </a:t>
            </a:r>
            <a:r>
              <a:rPr dirty="0" sz="1300" spc="-20" b="1" i="1">
                <a:latin typeface="Courier New"/>
                <a:cs typeface="Courier New"/>
              </a:rPr>
              <a:t>table2.column</a:t>
            </a:r>
            <a:endParaRPr sz="1300">
              <a:latin typeface="Courier New"/>
              <a:cs typeface="Courier New"/>
            </a:endParaRPr>
          </a:p>
          <a:p>
            <a:pPr marL="76200">
              <a:lnSpc>
                <a:spcPct val="100000"/>
              </a:lnSpc>
              <a:spcBef>
                <a:spcPts val="295"/>
              </a:spcBef>
              <a:tabLst>
                <a:tab pos="767080" algn="l"/>
              </a:tabLst>
            </a:pPr>
            <a:r>
              <a:rPr dirty="0" sz="1300" spc="-15" b="1">
                <a:latin typeface="Courier New"/>
                <a:cs typeface="Courier New"/>
              </a:rPr>
              <a:t>FROM	</a:t>
            </a:r>
            <a:r>
              <a:rPr dirty="0" sz="1300" spc="-15" b="1" i="1">
                <a:latin typeface="Courier New"/>
                <a:cs typeface="Courier New"/>
              </a:rPr>
              <a:t>table1,</a:t>
            </a:r>
            <a:r>
              <a:rPr dirty="0" sz="1300" spc="-25" b="1" i="1">
                <a:latin typeface="Courier New"/>
                <a:cs typeface="Courier New"/>
              </a:rPr>
              <a:t> </a:t>
            </a:r>
            <a:r>
              <a:rPr dirty="0" sz="1300" spc="-20" b="1" i="1">
                <a:latin typeface="Courier New"/>
                <a:cs typeface="Courier New"/>
              </a:rPr>
              <a:t>table2</a:t>
            </a:r>
            <a:endParaRPr sz="1300">
              <a:latin typeface="Courier New"/>
              <a:cs typeface="Courier New"/>
            </a:endParaRPr>
          </a:p>
          <a:p>
            <a:pPr marL="76200">
              <a:lnSpc>
                <a:spcPct val="100000"/>
              </a:lnSpc>
              <a:spcBef>
                <a:spcPts val="300"/>
              </a:spcBef>
              <a:tabLst>
                <a:tab pos="767080" algn="l"/>
              </a:tabLst>
            </a:pPr>
            <a:r>
              <a:rPr dirty="0" sz="1300" spc="-15" b="1">
                <a:latin typeface="Courier New"/>
                <a:cs typeface="Courier New"/>
              </a:rPr>
              <a:t>WHERE	</a:t>
            </a:r>
            <a:r>
              <a:rPr dirty="0" sz="1300" spc="-20" b="1" i="1">
                <a:latin typeface="Courier New"/>
                <a:cs typeface="Courier New"/>
              </a:rPr>
              <a:t>table1.column </a:t>
            </a:r>
            <a:r>
              <a:rPr dirty="0" sz="1300" spc="-10" b="1">
                <a:latin typeface="Courier New"/>
                <a:cs typeface="Courier New"/>
              </a:rPr>
              <a:t>=</a:t>
            </a:r>
            <a:r>
              <a:rPr dirty="0" sz="1300" spc="-15" b="1">
                <a:latin typeface="Courier New"/>
                <a:cs typeface="Courier New"/>
              </a:rPr>
              <a:t> </a:t>
            </a:r>
            <a:r>
              <a:rPr dirty="0" sz="1300" spc="-20" b="1" i="1">
                <a:latin typeface="Courier New"/>
                <a:cs typeface="Courier New"/>
              </a:rPr>
              <a:t>table2.column</a:t>
            </a:r>
            <a:r>
              <a:rPr dirty="0" sz="1300" spc="-20" b="1" i="1">
                <a:solidFill>
                  <a:srgbClr val="FF0033"/>
                </a:solidFill>
                <a:latin typeface="Courier New"/>
                <a:cs typeface="Courier New"/>
              </a:rPr>
              <a:t>(+)</a:t>
            </a:r>
            <a:r>
              <a:rPr dirty="0" sz="1300" spc="-20" b="1" i="1">
                <a:latin typeface="Courier New"/>
                <a:cs typeface="Courier New"/>
              </a:rPr>
              <a:t>;</a:t>
            </a:r>
            <a:endParaRPr sz="1300">
              <a:latin typeface="Courier New"/>
              <a:cs typeface="Courier New"/>
            </a:endParaRPr>
          </a:p>
        </p:txBody>
      </p:sp>
      <p:sp>
        <p:nvSpPr>
          <p:cNvPr id="8" name="object 8"/>
          <p:cNvSpPr txBox="1"/>
          <p:nvPr/>
        </p:nvSpPr>
        <p:spPr>
          <a:xfrm>
            <a:off x="554990" y="5251196"/>
            <a:ext cx="6597650" cy="2473325"/>
          </a:xfrm>
          <a:prstGeom prst="rect">
            <a:avLst/>
          </a:prstGeom>
        </p:spPr>
        <p:txBody>
          <a:bodyPr wrap="square" lIns="0" tIns="13335" rIns="0" bIns="0" rtlCol="0" vert="horz">
            <a:spAutoFit/>
          </a:bodyPr>
          <a:lstStyle/>
          <a:p>
            <a:pPr algn="ctr" marL="5905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Using Outer Joins </a:t>
            </a:r>
            <a:r>
              <a:rPr dirty="0" sz="1250" spc="5" b="1">
                <a:latin typeface="Arial"/>
                <a:cs typeface="Arial"/>
              </a:rPr>
              <a:t>to </a:t>
            </a:r>
            <a:r>
              <a:rPr dirty="0" sz="1250" b="1">
                <a:latin typeface="Arial"/>
                <a:cs typeface="Arial"/>
              </a:rPr>
              <a:t>Return Records </a:t>
            </a:r>
            <a:r>
              <a:rPr dirty="0" sz="1250" spc="5" b="1">
                <a:latin typeface="Arial"/>
                <a:cs typeface="Arial"/>
              </a:rPr>
              <a:t>with </a:t>
            </a:r>
            <a:r>
              <a:rPr dirty="0" sz="1250" b="1">
                <a:latin typeface="Arial"/>
                <a:cs typeface="Arial"/>
              </a:rPr>
              <a:t>No Direct</a:t>
            </a:r>
            <a:r>
              <a:rPr dirty="0" sz="1250" spc="-50" b="1">
                <a:latin typeface="Arial"/>
                <a:cs typeface="Arial"/>
              </a:rPr>
              <a:t> </a:t>
            </a:r>
            <a:r>
              <a:rPr dirty="0" sz="1250" spc="-5" b="1">
                <a:latin typeface="Arial"/>
                <a:cs typeface="Arial"/>
              </a:rPr>
              <a:t>Match</a:t>
            </a:r>
            <a:endParaRPr sz="1250">
              <a:latin typeface="Arial"/>
              <a:cs typeface="Arial"/>
            </a:endParaRPr>
          </a:p>
          <a:p>
            <a:pPr marL="132080" marR="5080">
              <a:lnSpc>
                <a:spcPct val="100000"/>
              </a:lnSpc>
              <a:spcBef>
                <a:spcPts val="360"/>
              </a:spcBef>
            </a:pPr>
            <a:r>
              <a:rPr dirty="0" sz="1250" spc="5">
                <a:latin typeface="Times New Roman"/>
                <a:cs typeface="Times New Roman"/>
              </a:rPr>
              <a:t>The </a:t>
            </a:r>
            <a:r>
              <a:rPr dirty="0" sz="1250">
                <a:latin typeface="Times New Roman"/>
                <a:cs typeface="Times New Roman"/>
              </a:rPr>
              <a:t>missing rows can be </a:t>
            </a:r>
            <a:r>
              <a:rPr dirty="0" sz="1250" spc="-5">
                <a:latin typeface="Times New Roman"/>
                <a:cs typeface="Times New Roman"/>
              </a:rPr>
              <a:t>returned </a:t>
            </a:r>
            <a:r>
              <a:rPr dirty="0" sz="1250">
                <a:latin typeface="Times New Roman"/>
                <a:cs typeface="Times New Roman"/>
              </a:rPr>
              <a:t>if an </a:t>
            </a:r>
            <a:r>
              <a:rPr dirty="0" sz="1250" i="1">
                <a:latin typeface="Times New Roman"/>
                <a:cs typeface="Times New Roman"/>
              </a:rPr>
              <a:t>outer join </a:t>
            </a:r>
            <a:r>
              <a:rPr dirty="0" sz="1250">
                <a:latin typeface="Times New Roman"/>
                <a:cs typeface="Times New Roman"/>
              </a:rPr>
              <a:t>operator is used in the </a:t>
            </a:r>
            <a:r>
              <a:rPr dirty="0" sz="1250" spc="5">
                <a:latin typeface="Times New Roman"/>
                <a:cs typeface="Times New Roman"/>
              </a:rPr>
              <a:t>join </a:t>
            </a:r>
            <a:r>
              <a:rPr dirty="0" sz="1250">
                <a:latin typeface="Times New Roman"/>
                <a:cs typeface="Times New Roman"/>
              </a:rPr>
              <a:t>condition. </a:t>
            </a:r>
            <a:r>
              <a:rPr dirty="0" sz="1250" spc="5">
                <a:latin typeface="Times New Roman"/>
                <a:cs typeface="Times New Roman"/>
              </a:rPr>
              <a:t>The </a:t>
            </a:r>
            <a:r>
              <a:rPr dirty="0" sz="1250">
                <a:latin typeface="Times New Roman"/>
                <a:cs typeface="Times New Roman"/>
              </a:rPr>
              <a:t>operator  is a plus sign enclosed in </a:t>
            </a:r>
            <a:r>
              <a:rPr dirty="0" sz="1250" spc="-5">
                <a:latin typeface="Times New Roman"/>
                <a:cs typeface="Times New Roman"/>
              </a:rPr>
              <a:t>parentheses (+), </a:t>
            </a:r>
            <a:r>
              <a:rPr dirty="0" sz="1250">
                <a:latin typeface="Times New Roman"/>
                <a:cs typeface="Times New Roman"/>
              </a:rPr>
              <a:t>and it is placed on the “side” of the </a:t>
            </a:r>
            <a:r>
              <a:rPr dirty="0" sz="1250" spc="-5">
                <a:latin typeface="Times New Roman"/>
                <a:cs typeface="Times New Roman"/>
              </a:rPr>
              <a:t>join </a:t>
            </a:r>
            <a:r>
              <a:rPr dirty="0" sz="1250">
                <a:latin typeface="Times New Roman"/>
                <a:cs typeface="Times New Roman"/>
              </a:rPr>
              <a:t>that is deficient </a:t>
            </a:r>
            <a:r>
              <a:rPr dirty="0" sz="1250" spc="-5">
                <a:latin typeface="Times New Roman"/>
                <a:cs typeface="Times New Roman"/>
              </a:rPr>
              <a:t>in  </a:t>
            </a:r>
            <a:r>
              <a:rPr dirty="0" sz="1250">
                <a:latin typeface="Times New Roman"/>
                <a:cs typeface="Times New Roman"/>
              </a:rPr>
              <a:t>information. This </a:t>
            </a:r>
            <a:r>
              <a:rPr dirty="0" sz="1250" spc="-5">
                <a:latin typeface="Times New Roman"/>
                <a:cs typeface="Times New Roman"/>
              </a:rPr>
              <a:t>operator </a:t>
            </a:r>
            <a:r>
              <a:rPr dirty="0" sz="1250">
                <a:latin typeface="Times New Roman"/>
                <a:cs typeface="Times New Roman"/>
              </a:rPr>
              <a:t>has the effect of creating one or more null </a:t>
            </a:r>
            <a:r>
              <a:rPr dirty="0" sz="1250" spc="-5">
                <a:latin typeface="Times New Roman"/>
                <a:cs typeface="Times New Roman"/>
              </a:rPr>
              <a:t>rows, </a:t>
            </a:r>
            <a:r>
              <a:rPr dirty="0" sz="1250">
                <a:latin typeface="Times New Roman"/>
                <a:cs typeface="Times New Roman"/>
              </a:rPr>
              <a:t>to which one or </a:t>
            </a:r>
            <a:r>
              <a:rPr dirty="0" sz="1250" spc="-5">
                <a:latin typeface="Times New Roman"/>
                <a:cs typeface="Times New Roman"/>
              </a:rPr>
              <a:t>more  </a:t>
            </a:r>
            <a:r>
              <a:rPr dirty="0" sz="1250">
                <a:latin typeface="Times New Roman"/>
                <a:cs typeface="Times New Roman"/>
              </a:rPr>
              <a:t>rows from the nondeficient table can be</a:t>
            </a:r>
            <a:r>
              <a:rPr dirty="0" sz="1250" spc="40">
                <a:latin typeface="Times New Roman"/>
                <a:cs typeface="Times New Roman"/>
              </a:rPr>
              <a:t> </a:t>
            </a:r>
            <a:r>
              <a:rPr dirty="0" sz="1250">
                <a:latin typeface="Times New Roman"/>
                <a:cs typeface="Times New Roman"/>
              </a:rPr>
              <a:t>joined.</a:t>
            </a:r>
            <a:endParaRPr sz="1250">
              <a:latin typeface="Times New Roman"/>
              <a:cs typeface="Times New Roman"/>
            </a:endParaRPr>
          </a:p>
          <a:p>
            <a:pPr marL="132080">
              <a:lnSpc>
                <a:spcPts val="1465"/>
              </a:lnSpc>
              <a:spcBef>
                <a:spcPts val="409"/>
              </a:spcBef>
            </a:pPr>
            <a:r>
              <a:rPr dirty="0" sz="1250">
                <a:latin typeface="Times New Roman"/>
                <a:cs typeface="Times New Roman"/>
              </a:rPr>
              <a:t>In the</a:t>
            </a:r>
            <a:r>
              <a:rPr dirty="0" sz="1250" spc="5">
                <a:latin typeface="Times New Roman"/>
                <a:cs typeface="Times New Roman"/>
              </a:rPr>
              <a:t> </a:t>
            </a:r>
            <a:r>
              <a:rPr dirty="0" sz="1250" spc="-5">
                <a:latin typeface="Times New Roman"/>
                <a:cs typeface="Times New Roman"/>
              </a:rPr>
              <a:t>syntax:</a:t>
            </a:r>
            <a:endParaRPr sz="1250">
              <a:latin typeface="Times New Roman"/>
              <a:cs typeface="Times New Roman"/>
            </a:endParaRPr>
          </a:p>
          <a:p>
            <a:pPr marL="132080">
              <a:lnSpc>
                <a:spcPts val="1465"/>
              </a:lnSpc>
              <a:tabLst>
                <a:tab pos="1927860" algn="l"/>
              </a:tabLst>
            </a:pPr>
            <a:r>
              <a:rPr dirty="0" sz="1250" spc="5" i="1">
                <a:latin typeface="Courier New"/>
                <a:cs typeface="Courier New"/>
              </a:rPr>
              <a:t>table1.column</a:t>
            </a:r>
            <a:r>
              <a:rPr dirty="0" sz="1250" spc="20" i="1">
                <a:latin typeface="Courier New"/>
                <a:cs typeface="Courier New"/>
              </a:rPr>
              <a:t> </a:t>
            </a:r>
            <a:r>
              <a:rPr dirty="0" sz="1250" spc="5" i="1">
                <a:latin typeface="Courier New"/>
                <a:cs typeface="Courier New"/>
              </a:rPr>
              <a:t>=	</a:t>
            </a:r>
            <a:r>
              <a:rPr dirty="0" sz="1250">
                <a:latin typeface="Times New Roman"/>
                <a:cs typeface="Times New Roman"/>
              </a:rPr>
              <a:t>is the condition </a:t>
            </a:r>
            <a:r>
              <a:rPr dirty="0" sz="1250" spc="5">
                <a:latin typeface="Times New Roman"/>
                <a:cs typeface="Times New Roman"/>
              </a:rPr>
              <a:t>that </a:t>
            </a:r>
            <a:r>
              <a:rPr dirty="0" sz="1250">
                <a:latin typeface="Times New Roman"/>
                <a:cs typeface="Times New Roman"/>
              </a:rPr>
              <a:t>joins (or relates) the tables</a:t>
            </a:r>
            <a:r>
              <a:rPr dirty="0" sz="1250" spc="20">
                <a:latin typeface="Times New Roman"/>
                <a:cs typeface="Times New Roman"/>
              </a:rPr>
              <a:t> </a:t>
            </a:r>
            <a:r>
              <a:rPr dirty="0" sz="1250">
                <a:latin typeface="Times New Roman"/>
                <a:cs typeface="Times New Roman"/>
              </a:rPr>
              <a:t>together</a:t>
            </a:r>
            <a:endParaRPr sz="1250">
              <a:latin typeface="Times New Roman"/>
              <a:cs typeface="Times New Roman"/>
            </a:endParaRPr>
          </a:p>
          <a:p>
            <a:pPr marL="132080" marR="138430">
              <a:lnSpc>
                <a:spcPct val="102600"/>
              </a:lnSpc>
              <a:spcBef>
                <a:spcPts val="265"/>
              </a:spcBef>
              <a:tabLst>
                <a:tab pos="1927860" algn="l"/>
              </a:tabLst>
            </a:pPr>
            <a:r>
              <a:rPr dirty="0" sz="1250" spc="5" i="1">
                <a:latin typeface="Courier New"/>
                <a:cs typeface="Courier New"/>
              </a:rPr>
              <a:t>table2.column</a:t>
            </a:r>
            <a:r>
              <a:rPr dirty="0" sz="1250" spc="15" i="1">
                <a:latin typeface="Courier New"/>
                <a:cs typeface="Courier New"/>
              </a:rPr>
              <a:t> </a:t>
            </a:r>
            <a:r>
              <a:rPr dirty="0" sz="1250" spc="5">
                <a:latin typeface="Courier New"/>
                <a:cs typeface="Courier New"/>
              </a:rPr>
              <a:t>(+)	</a:t>
            </a:r>
            <a:r>
              <a:rPr dirty="0" sz="1250">
                <a:latin typeface="Times New Roman"/>
                <a:cs typeface="Times New Roman"/>
              </a:rPr>
              <a:t>is the outer join </a:t>
            </a:r>
            <a:r>
              <a:rPr dirty="0" sz="1250" spc="-5">
                <a:latin typeface="Times New Roman"/>
                <a:cs typeface="Times New Roman"/>
              </a:rPr>
              <a:t>symbol, </a:t>
            </a:r>
            <a:r>
              <a:rPr dirty="0" sz="1250">
                <a:latin typeface="Times New Roman"/>
                <a:cs typeface="Times New Roman"/>
              </a:rPr>
              <a:t>which </a:t>
            </a:r>
            <a:r>
              <a:rPr dirty="0" sz="1250" spc="-5">
                <a:latin typeface="Times New Roman"/>
                <a:cs typeface="Times New Roman"/>
              </a:rPr>
              <a:t>can </a:t>
            </a:r>
            <a:r>
              <a:rPr dirty="0" sz="1250">
                <a:latin typeface="Times New Roman"/>
                <a:cs typeface="Times New Roman"/>
              </a:rPr>
              <a:t>be placed </a:t>
            </a:r>
            <a:r>
              <a:rPr dirty="0" sz="1250" spc="5">
                <a:latin typeface="Times New Roman"/>
                <a:cs typeface="Times New Roman"/>
              </a:rPr>
              <a:t>on </a:t>
            </a:r>
            <a:r>
              <a:rPr dirty="0" sz="1250">
                <a:latin typeface="Times New Roman"/>
                <a:cs typeface="Times New Roman"/>
              </a:rPr>
              <a:t>either side of the  </a:t>
            </a:r>
            <a:r>
              <a:rPr dirty="0" sz="1250" spc="5">
                <a:latin typeface="Courier New"/>
                <a:cs typeface="Courier New"/>
              </a:rPr>
              <a:t>WHERE</a:t>
            </a:r>
            <a:r>
              <a:rPr dirty="0" sz="1250" spc="-295">
                <a:latin typeface="Courier New"/>
                <a:cs typeface="Courier New"/>
              </a:rPr>
              <a:t> </a:t>
            </a:r>
            <a:r>
              <a:rPr dirty="0" sz="1250">
                <a:latin typeface="Times New Roman"/>
                <a:cs typeface="Times New Roman"/>
              </a:rPr>
              <a:t>clause condition, but not </a:t>
            </a:r>
            <a:r>
              <a:rPr dirty="0" sz="1250" spc="5">
                <a:latin typeface="Times New Roman"/>
                <a:cs typeface="Times New Roman"/>
              </a:rPr>
              <a:t>on </a:t>
            </a:r>
            <a:r>
              <a:rPr dirty="0" sz="1250" spc="-5">
                <a:latin typeface="Times New Roman"/>
                <a:cs typeface="Times New Roman"/>
              </a:rPr>
              <a:t>both sides. </a:t>
            </a:r>
            <a:r>
              <a:rPr dirty="0" sz="1250">
                <a:latin typeface="Times New Roman"/>
                <a:cs typeface="Times New Roman"/>
              </a:rPr>
              <a:t>(Place the outer join </a:t>
            </a:r>
            <a:r>
              <a:rPr dirty="0" sz="1250" spc="-5">
                <a:latin typeface="Times New Roman"/>
                <a:cs typeface="Times New Roman"/>
              </a:rPr>
              <a:t>symbol </a:t>
            </a:r>
            <a:r>
              <a:rPr dirty="0" sz="1250">
                <a:latin typeface="Times New Roman"/>
                <a:cs typeface="Times New Roman"/>
              </a:rPr>
              <a:t>following the name </a:t>
            </a:r>
            <a:r>
              <a:rPr dirty="0" sz="1250" spc="-5">
                <a:latin typeface="Times New Roman"/>
                <a:cs typeface="Times New Roman"/>
              </a:rPr>
              <a:t>of  </a:t>
            </a:r>
            <a:r>
              <a:rPr dirty="0" sz="1250">
                <a:latin typeface="Times New Roman"/>
                <a:cs typeface="Times New Roman"/>
              </a:rPr>
              <a:t>the </a:t>
            </a:r>
            <a:r>
              <a:rPr dirty="0" sz="1250" spc="5">
                <a:latin typeface="Times New Roman"/>
                <a:cs typeface="Times New Roman"/>
              </a:rPr>
              <a:t>column </a:t>
            </a:r>
            <a:r>
              <a:rPr dirty="0" sz="1250">
                <a:latin typeface="Times New Roman"/>
                <a:cs typeface="Times New Roman"/>
              </a:rPr>
              <a:t>in the table </a:t>
            </a:r>
            <a:r>
              <a:rPr dirty="0" sz="1250" spc="-5">
                <a:latin typeface="Times New Roman"/>
                <a:cs typeface="Times New Roman"/>
              </a:rPr>
              <a:t>without </a:t>
            </a:r>
            <a:r>
              <a:rPr dirty="0" sz="1250">
                <a:latin typeface="Times New Roman"/>
                <a:cs typeface="Times New Roman"/>
              </a:rPr>
              <a:t>the matching</a:t>
            </a:r>
            <a:r>
              <a:rPr dirty="0" sz="1250" spc="40">
                <a:latin typeface="Times New Roman"/>
                <a:cs typeface="Times New Roman"/>
              </a:rPr>
              <a:t> </a:t>
            </a:r>
            <a:r>
              <a:rPr dirty="0" sz="1250" spc="-5">
                <a:latin typeface="Times New Roman"/>
                <a:cs typeface="Times New Roman"/>
              </a:rPr>
              <a:t>rows.)</a:t>
            </a:r>
            <a:endParaRPr sz="125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2042160" y="2287523"/>
            <a:ext cx="3230245" cy="189865"/>
          </a:xfrm>
          <a:prstGeom prst="rect">
            <a:avLst/>
          </a:prstGeom>
          <a:solidFill>
            <a:srgbClr val="CCCCCC"/>
          </a:solidFill>
          <a:ln w="20574">
            <a:solidFill>
              <a:srgbClr val="FF0000"/>
            </a:solidFill>
          </a:ln>
        </p:spPr>
        <p:txBody>
          <a:bodyPr wrap="square" lIns="0" tIns="0" rIns="0" bIns="0" rtlCol="0" vert="horz">
            <a:spAutoFit/>
          </a:bodyPr>
          <a:lstStyle/>
          <a:p>
            <a:pPr marL="47625">
              <a:lnSpc>
                <a:spcPts val="1370"/>
              </a:lnSpc>
            </a:pPr>
            <a:r>
              <a:rPr dirty="0" sz="1150" spc="-5" b="1">
                <a:latin typeface="Courier New"/>
                <a:cs typeface="Courier New"/>
              </a:rPr>
              <a:t>e.department_id(+) =</a:t>
            </a:r>
            <a:r>
              <a:rPr dirty="0" sz="1150" spc="-45" b="1">
                <a:latin typeface="Courier New"/>
                <a:cs typeface="Courier New"/>
              </a:rPr>
              <a:t> </a:t>
            </a:r>
            <a:r>
              <a:rPr dirty="0" sz="1150" spc="-5" b="1">
                <a:latin typeface="Courier New"/>
                <a:cs typeface="Courier New"/>
              </a:rPr>
              <a:t>d.department_id</a:t>
            </a:r>
            <a:endParaRPr sz="1150">
              <a:latin typeface="Courier New"/>
              <a:cs typeface="Courier New"/>
            </a:endParaRPr>
          </a:p>
        </p:txBody>
      </p:sp>
      <p:sp>
        <p:nvSpPr>
          <p:cNvPr id="4" name="object 4"/>
          <p:cNvSpPr txBox="1"/>
          <p:nvPr/>
        </p:nvSpPr>
        <p:spPr>
          <a:xfrm>
            <a:off x="1264158" y="1772411"/>
            <a:ext cx="5232400" cy="775335"/>
          </a:xfrm>
          <a:prstGeom prst="rect">
            <a:avLst/>
          </a:prstGeom>
          <a:solidFill>
            <a:srgbClr val="CCCCCC"/>
          </a:solidFill>
          <a:ln w="20573">
            <a:solidFill>
              <a:srgbClr val="000000"/>
            </a:solidFill>
          </a:ln>
        </p:spPr>
        <p:txBody>
          <a:bodyPr wrap="square" lIns="0" tIns="40640" rIns="0" bIns="0" rtlCol="0" vert="horz">
            <a:spAutoFit/>
          </a:bodyPr>
          <a:lstStyle/>
          <a:p>
            <a:pPr marL="212725" marR="289560">
              <a:lnSpc>
                <a:spcPct val="120000"/>
              </a:lnSpc>
              <a:spcBef>
                <a:spcPts val="320"/>
              </a:spcBef>
              <a:tabLst>
                <a:tab pos="825500" algn="l"/>
              </a:tabLst>
            </a:pPr>
            <a:r>
              <a:rPr dirty="0" sz="1150" spc="-5" b="1">
                <a:latin typeface="Courier New"/>
                <a:cs typeface="Courier New"/>
              </a:rPr>
              <a:t>SELECT e.last_name, e.department_id, d.department_name  FROM	employees e, departments</a:t>
            </a:r>
            <a:r>
              <a:rPr dirty="0" sz="1150" spc="-15" b="1">
                <a:latin typeface="Courier New"/>
                <a:cs typeface="Courier New"/>
              </a:rPr>
              <a:t> </a:t>
            </a:r>
            <a:r>
              <a:rPr dirty="0" sz="1150" spc="-5" b="1">
                <a:latin typeface="Courier New"/>
                <a:cs typeface="Courier New"/>
              </a:rPr>
              <a:t>d</a:t>
            </a:r>
            <a:endParaRPr sz="1150">
              <a:latin typeface="Courier New"/>
              <a:cs typeface="Courier New"/>
            </a:endParaRPr>
          </a:p>
          <a:p>
            <a:pPr marL="212725">
              <a:lnSpc>
                <a:spcPct val="100000"/>
              </a:lnSpc>
              <a:spcBef>
                <a:spcPts val="409"/>
              </a:spcBef>
              <a:tabLst>
                <a:tab pos="4060825" algn="l"/>
              </a:tabLst>
            </a:pPr>
            <a:r>
              <a:rPr dirty="0" sz="1150" spc="-5" b="1">
                <a:latin typeface="Courier New"/>
                <a:cs typeface="Courier New"/>
              </a:rPr>
              <a:t>WHERE	;</a:t>
            </a:r>
            <a:endParaRPr sz="1150">
              <a:latin typeface="Courier New"/>
              <a:cs typeface="Courier New"/>
            </a:endParaRPr>
          </a:p>
        </p:txBody>
      </p:sp>
      <p:sp>
        <p:nvSpPr>
          <p:cNvPr id="5" name="object 5"/>
          <p:cNvSpPr txBox="1"/>
          <p:nvPr/>
        </p:nvSpPr>
        <p:spPr>
          <a:xfrm>
            <a:off x="616458" y="502158"/>
            <a:ext cx="6539865" cy="4905375"/>
          </a:xfrm>
          <a:prstGeom prst="rect">
            <a:avLst/>
          </a:prstGeom>
          <a:ln w="9905">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Using Outer</a:t>
            </a:r>
            <a:r>
              <a:rPr dirty="0" sz="1850" spc="5" b="1">
                <a:latin typeface="Arial"/>
                <a:cs typeface="Arial"/>
              </a:rPr>
              <a:t> </a:t>
            </a:r>
            <a:r>
              <a:rPr dirty="0" sz="1850" b="1">
                <a:latin typeface="Arial"/>
                <a:cs typeface="Arial"/>
              </a:rPr>
              <a:t>Joins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30"/>
              </a:spcBef>
            </a:pPr>
            <a:endParaRPr sz="2200">
              <a:latin typeface="Arial"/>
              <a:cs typeface="Arial"/>
            </a:endParaRPr>
          </a:p>
          <a:p>
            <a:pPr marL="1678939">
              <a:lnSpc>
                <a:spcPct val="100000"/>
              </a:lnSpc>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spcBef>
                <a:spcPts val="45"/>
              </a:spcBef>
            </a:pPr>
            <a:endParaRPr sz="21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6" name="object 6"/>
          <p:cNvGrpSpPr/>
          <p:nvPr/>
        </p:nvGrpSpPr>
        <p:grpSpPr>
          <a:xfrm>
            <a:off x="2306193" y="2861691"/>
            <a:ext cx="3186430" cy="831850"/>
            <a:chOff x="2306193" y="2861691"/>
            <a:chExt cx="3186430" cy="831850"/>
          </a:xfrm>
        </p:grpSpPr>
        <p:sp>
          <p:nvSpPr>
            <p:cNvPr id="7" name="object 7"/>
            <p:cNvSpPr/>
            <p:nvPr/>
          </p:nvSpPr>
          <p:spPr>
            <a:xfrm>
              <a:off x="2313432" y="2868929"/>
              <a:ext cx="3172206" cy="817626"/>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2309622" y="2865119"/>
              <a:ext cx="3179445" cy="824865"/>
            </a:xfrm>
            <a:custGeom>
              <a:avLst/>
              <a:gdLst/>
              <a:ahLst/>
              <a:cxnLst/>
              <a:rect l="l" t="t" r="r" b="b"/>
              <a:pathLst>
                <a:path w="3179445" h="824864">
                  <a:moveTo>
                    <a:pt x="3179064" y="0"/>
                  </a:moveTo>
                  <a:lnTo>
                    <a:pt x="0" y="0"/>
                  </a:lnTo>
                  <a:lnTo>
                    <a:pt x="0" y="824484"/>
                  </a:lnTo>
                  <a:lnTo>
                    <a:pt x="3179064" y="824484"/>
                  </a:lnTo>
                  <a:lnTo>
                    <a:pt x="3179064" y="0"/>
                  </a:lnTo>
                  <a:close/>
                </a:path>
              </a:pathLst>
            </a:custGeom>
            <a:ln w="6857">
              <a:solidFill>
                <a:srgbClr val="000000"/>
              </a:solidFill>
            </a:ln>
          </p:spPr>
          <p:txBody>
            <a:bodyPr wrap="square" lIns="0" tIns="0" rIns="0" bIns="0" rtlCol="0"/>
            <a:lstStyle/>
            <a:p/>
          </p:txBody>
        </p:sp>
      </p:grpSp>
      <p:grpSp>
        <p:nvGrpSpPr>
          <p:cNvPr id="9" name="object 9"/>
          <p:cNvGrpSpPr/>
          <p:nvPr/>
        </p:nvGrpSpPr>
        <p:grpSpPr>
          <a:xfrm>
            <a:off x="2306193" y="3871341"/>
            <a:ext cx="3186430" cy="511809"/>
            <a:chOff x="2306193" y="3871341"/>
            <a:chExt cx="3186430" cy="511809"/>
          </a:xfrm>
        </p:grpSpPr>
        <p:sp>
          <p:nvSpPr>
            <p:cNvPr id="10" name="object 10"/>
            <p:cNvSpPr/>
            <p:nvPr/>
          </p:nvSpPr>
          <p:spPr>
            <a:xfrm>
              <a:off x="2313432" y="3878580"/>
              <a:ext cx="3172206" cy="489965"/>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309622" y="3874770"/>
              <a:ext cx="3179445" cy="497205"/>
            </a:xfrm>
            <a:custGeom>
              <a:avLst/>
              <a:gdLst/>
              <a:ahLst/>
              <a:cxnLst/>
              <a:rect l="l" t="t" r="r" b="b"/>
              <a:pathLst>
                <a:path w="3179445" h="497204">
                  <a:moveTo>
                    <a:pt x="3179064" y="0"/>
                  </a:moveTo>
                  <a:lnTo>
                    <a:pt x="0" y="0"/>
                  </a:lnTo>
                  <a:lnTo>
                    <a:pt x="0" y="496824"/>
                  </a:lnTo>
                  <a:lnTo>
                    <a:pt x="3179064" y="496824"/>
                  </a:lnTo>
                  <a:lnTo>
                    <a:pt x="3179064" y="0"/>
                  </a:lnTo>
                  <a:close/>
                </a:path>
              </a:pathLst>
            </a:custGeom>
            <a:ln w="6857">
              <a:solidFill>
                <a:srgbClr val="000000"/>
              </a:solidFill>
            </a:ln>
          </p:spPr>
          <p:txBody>
            <a:bodyPr wrap="square" lIns="0" tIns="0" rIns="0" bIns="0" rtlCol="0"/>
            <a:lstStyle/>
            <a:p/>
          </p:txBody>
        </p:sp>
        <p:sp>
          <p:nvSpPr>
            <p:cNvPr id="12" name="object 12"/>
            <p:cNvSpPr/>
            <p:nvPr/>
          </p:nvSpPr>
          <p:spPr>
            <a:xfrm>
              <a:off x="2318004" y="4208526"/>
              <a:ext cx="3156585" cy="163830"/>
            </a:xfrm>
            <a:custGeom>
              <a:avLst/>
              <a:gdLst/>
              <a:ahLst/>
              <a:cxnLst/>
              <a:rect l="l" t="t" r="r" b="b"/>
              <a:pathLst>
                <a:path w="3156585" h="163829">
                  <a:moveTo>
                    <a:pt x="3156204" y="0"/>
                  </a:moveTo>
                  <a:lnTo>
                    <a:pt x="0" y="0"/>
                  </a:lnTo>
                  <a:lnTo>
                    <a:pt x="0" y="163829"/>
                  </a:lnTo>
                  <a:lnTo>
                    <a:pt x="3156204" y="163829"/>
                  </a:lnTo>
                  <a:lnTo>
                    <a:pt x="3156204" y="0"/>
                  </a:lnTo>
                  <a:close/>
                </a:path>
              </a:pathLst>
            </a:custGeom>
            <a:ln w="20574">
              <a:solidFill>
                <a:srgbClr val="FF0000"/>
              </a:solidFill>
            </a:ln>
          </p:spPr>
          <p:txBody>
            <a:bodyPr wrap="square" lIns="0" tIns="0" rIns="0" bIns="0" rtlCol="0"/>
            <a:lstStyle/>
            <a:p/>
          </p:txBody>
        </p:sp>
      </p:grpSp>
      <p:sp>
        <p:nvSpPr>
          <p:cNvPr id="13" name="object 13"/>
          <p:cNvSpPr txBox="1"/>
          <p:nvPr/>
        </p:nvSpPr>
        <p:spPr>
          <a:xfrm>
            <a:off x="554990" y="5610858"/>
            <a:ext cx="6607175" cy="1875789"/>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Using Outer Joins </a:t>
            </a:r>
            <a:r>
              <a:rPr dirty="0" sz="1250" spc="5" b="1">
                <a:latin typeface="Arial"/>
                <a:cs typeface="Arial"/>
              </a:rPr>
              <a:t>to </a:t>
            </a:r>
            <a:r>
              <a:rPr dirty="0" sz="1250" b="1">
                <a:latin typeface="Arial"/>
                <a:cs typeface="Arial"/>
              </a:rPr>
              <a:t>Return Records </a:t>
            </a:r>
            <a:r>
              <a:rPr dirty="0" sz="1250" spc="5" b="1">
                <a:latin typeface="Arial"/>
                <a:cs typeface="Arial"/>
              </a:rPr>
              <a:t>with No </a:t>
            </a:r>
            <a:r>
              <a:rPr dirty="0" sz="1250" b="1">
                <a:latin typeface="Arial"/>
                <a:cs typeface="Arial"/>
              </a:rPr>
              <a:t>Direct </a:t>
            </a:r>
            <a:r>
              <a:rPr dirty="0" sz="1250" spc="-5" b="1">
                <a:latin typeface="Arial"/>
                <a:cs typeface="Arial"/>
              </a:rPr>
              <a:t>Match</a:t>
            </a:r>
            <a:r>
              <a:rPr dirty="0" sz="1250" spc="-15" b="1">
                <a:latin typeface="Arial"/>
                <a:cs typeface="Arial"/>
              </a:rPr>
              <a:t> </a:t>
            </a:r>
            <a:r>
              <a:rPr dirty="0" sz="1250" b="1">
                <a:latin typeface="Arial"/>
                <a:cs typeface="Arial"/>
              </a:rPr>
              <a:t>(continued)</a:t>
            </a:r>
            <a:endParaRPr sz="1250">
              <a:latin typeface="Arial"/>
              <a:cs typeface="Arial"/>
            </a:endParaRPr>
          </a:p>
          <a:p>
            <a:pPr marL="132080" marR="384175">
              <a:lnSpc>
                <a:spcPct val="100000"/>
              </a:lnSpc>
              <a:spcBef>
                <a:spcPts val="360"/>
              </a:spcBef>
            </a:pPr>
            <a:r>
              <a:rPr dirty="0" sz="1250" spc="5">
                <a:latin typeface="Times New Roman"/>
                <a:cs typeface="Times New Roman"/>
              </a:rPr>
              <a:t>The </a:t>
            </a:r>
            <a:r>
              <a:rPr dirty="0" sz="1250">
                <a:latin typeface="Times New Roman"/>
                <a:cs typeface="Times New Roman"/>
              </a:rPr>
              <a:t>slide </a:t>
            </a:r>
            <a:r>
              <a:rPr dirty="0" sz="1250" spc="5">
                <a:latin typeface="Times New Roman"/>
                <a:cs typeface="Times New Roman"/>
              </a:rPr>
              <a:t>example </a:t>
            </a:r>
            <a:r>
              <a:rPr dirty="0" sz="1250" spc="-5">
                <a:latin typeface="Times New Roman"/>
                <a:cs typeface="Times New Roman"/>
              </a:rPr>
              <a:t>displays </a:t>
            </a:r>
            <a:r>
              <a:rPr dirty="0" sz="1250">
                <a:latin typeface="Times New Roman"/>
                <a:cs typeface="Times New Roman"/>
              </a:rPr>
              <a:t>employee last names, department IDs, and department names. </a:t>
            </a:r>
            <a:r>
              <a:rPr dirty="0" sz="1250" spc="5">
                <a:latin typeface="Times New Roman"/>
                <a:cs typeface="Times New Roman"/>
              </a:rPr>
              <a:t>The  </a:t>
            </a:r>
            <a:r>
              <a:rPr dirty="0" sz="1250">
                <a:latin typeface="Times New Roman"/>
                <a:cs typeface="Times New Roman"/>
              </a:rPr>
              <a:t>Contracting department does not have any employees. </a:t>
            </a:r>
            <a:r>
              <a:rPr dirty="0" sz="1250" spc="5">
                <a:latin typeface="Times New Roman"/>
                <a:cs typeface="Times New Roman"/>
              </a:rPr>
              <a:t>The empty </a:t>
            </a:r>
            <a:r>
              <a:rPr dirty="0" sz="1250">
                <a:latin typeface="Times New Roman"/>
                <a:cs typeface="Times New Roman"/>
              </a:rPr>
              <a:t>value is shown in the</a:t>
            </a:r>
            <a:r>
              <a:rPr dirty="0" sz="1250" spc="160">
                <a:latin typeface="Times New Roman"/>
                <a:cs typeface="Times New Roman"/>
              </a:rPr>
              <a:t> </a:t>
            </a:r>
            <a:r>
              <a:rPr dirty="0" sz="1250" spc="-5">
                <a:latin typeface="Times New Roman"/>
                <a:cs typeface="Times New Roman"/>
              </a:rPr>
              <a:t>output.</a:t>
            </a:r>
            <a:endParaRPr sz="1250">
              <a:latin typeface="Times New Roman"/>
              <a:cs typeface="Times New Roman"/>
            </a:endParaRPr>
          </a:p>
          <a:p>
            <a:pPr marL="132080">
              <a:lnSpc>
                <a:spcPct val="100000"/>
              </a:lnSpc>
              <a:spcBef>
                <a:spcPts val="395"/>
              </a:spcBef>
            </a:pPr>
            <a:r>
              <a:rPr dirty="0" sz="1250" b="1">
                <a:latin typeface="Times New Roman"/>
                <a:cs typeface="Times New Roman"/>
              </a:rPr>
              <a:t>Outer Join</a:t>
            </a:r>
            <a:r>
              <a:rPr dirty="0" sz="1250" spc="-5" b="1">
                <a:latin typeface="Times New Roman"/>
                <a:cs typeface="Times New Roman"/>
              </a:rPr>
              <a:t> </a:t>
            </a:r>
            <a:r>
              <a:rPr dirty="0" sz="1250" b="1">
                <a:latin typeface="Times New Roman"/>
                <a:cs typeface="Times New Roman"/>
              </a:rPr>
              <a:t>Restrictions</a:t>
            </a:r>
            <a:endParaRPr sz="1250">
              <a:latin typeface="Times New Roman"/>
              <a:cs typeface="Times New Roman"/>
            </a:endParaRPr>
          </a:p>
          <a:p>
            <a:pPr marL="431800" marR="78740" indent="-180340">
              <a:lnSpc>
                <a:spcPct val="100000"/>
              </a:lnSpc>
              <a:spcBef>
                <a:spcPts val="10"/>
              </a:spcBef>
              <a:buChar char="•"/>
              <a:tabLst>
                <a:tab pos="431800" algn="l"/>
              </a:tabLst>
            </a:pPr>
            <a:r>
              <a:rPr dirty="0" sz="1250">
                <a:latin typeface="Times New Roman"/>
                <a:cs typeface="Times New Roman"/>
              </a:rPr>
              <a:t>The outer join operator can appear </a:t>
            </a:r>
            <a:r>
              <a:rPr dirty="0" sz="1250" spc="5">
                <a:latin typeface="Times New Roman"/>
                <a:cs typeface="Times New Roman"/>
              </a:rPr>
              <a:t>on </a:t>
            </a:r>
            <a:r>
              <a:rPr dirty="0" sz="1250">
                <a:latin typeface="Times New Roman"/>
                <a:cs typeface="Times New Roman"/>
              </a:rPr>
              <a:t>only </a:t>
            </a:r>
            <a:r>
              <a:rPr dirty="0" sz="1250" i="1">
                <a:latin typeface="Times New Roman"/>
                <a:cs typeface="Times New Roman"/>
              </a:rPr>
              <a:t>one </a:t>
            </a:r>
            <a:r>
              <a:rPr dirty="0" sz="1250">
                <a:latin typeface="Times New Roman"/>
                <a:cs typeface="Times New Roman"/>
              </a:rPr>
              <a:t>side of the </a:t>
            </a:r>
            <a:r>
              <a:rPr dirty="0" sz="1250" spc="-5">
                <a:latin typeface="Times New Roman"/>
                <a:cs typeface="Times New Roman"/>
              </a:rPr>
              <a:t>expression </a:t>
            </a:r>
            <a:r>
              <a:rPr dirty="0" sz="1250">
                <a:latin typeface="Times New Roman"/>
                <a:cs typeface="Times New Roman"/>
              </a:rPr>
              <a:t>- the side that has  information </a:t>
            </a:r>
            <a:r>
              <a:rPr dirty="0" sz="1250" spc="-5">
                <a:latin typeface="Times New Roman"/>
                <a:cs typeface="Times New Roman"/>
              </a:rPr>
              <a:t>missing. </a:t>
            </a:r>
            <a:r>
              <a:rPr dirty="0" sz="1250">
                <a:latin typeface="Times New Roman"/>
                <a:cs typeface="Times New Roman"/>
              </a:rPr>
              <a:t>It returns </a:t>
            </a:r>
            <a:r>
              <a:rPr dirty="0" sz="1250" spc="-5">
                <a:latin typeface="Times New Roman"/>
                <a:cs typeface="Times New Roman"/>
              </a:rPr>
              <a:t>those </a:t>
            </a:r>
            <a:r>
              <a:rPr dirty="0" sz="1250">
                <a:latin typeface="Times New Roman"/>
                <a:cs typeface="Times New Roman"/>
              </a:rPr>
              <a:t>rows from one table that </a:t>
            </a:r>
            <a:r>
              <a:rPr dirty="0" sz="1250" spc="-5">
                <a:latin typeface="Times New Roman"/>
                <a:cs typeface="Times New Roman"/>
              </a:rPr>
              <a:t>have </a:t>
            </a:r>
            <a:r>
              <a:rPr dirty="0" sz="1250" spc="5">
                <a:latin typeface="Times New Roman"/>
                <a:cs typeface="Times New Roman"/>
              </a:rPr>
              <a:t>no </a:t>
            </a:r>
            <a:r>
              <a:rPr dirty="0" sz="1250">
                <a:latin typeface="Times New Roman"/>
                <a:cs typeface="Times New Roman"/>
              </a:rPr>
              <a:t>direct match in the other  table.</a:t>
            </a:r>
            <a:endParaRPr sz="1250">
              <a:latin typeface="Times New Roman"/>
              <a:cs typeface="Times New Roman"/>
            </a:endParaRPr>
          </a:p>
          <a:p>
            <a:pPr marL="431800" indent="-180975">
              <a:lnSpc>
                <a:spcPts val="1440"/>
              </a:lnSpc>
              <a:buChar char="•"/>
              <a:tabLst>
                <a:tab pos="432434" algn="l"/>
              </a:tabLst>
            </a:pPr>
            <a:r>
              <a:rPr dirty="0" sz="1250" spc="5">
                <a:latin typeface="Times New Roman"/>
                <a:cs typeface="Times New Roman"/>
              </a:rPr>
              <a:t>A </a:t>
            </a:r>
            <a:r>
              <a:rPr dirty="0" sz="1250">
                <a:latin typeface="Times New Roman"/>
                <a:cs typeface="Times New Roman"/>
              </a:rPr>
              <a:t>condition involving an outer join cannot use the </a:t>
            </a:r>
            <a:r>
              <a:rPr dirty="0" sz="1250" spc="5">
                <a:latin typeface="Courier New"/>
                <a:cs typeface="Courier New"/>
              </a:rPr>
              <a:t>IN </a:t>
            </a:r>
            <a:r>
              <a:rPr dirty="0" sz="1250">
                <a:latin typeface="Times New Roman"/>
                <a:cs typeface="Times New Roman"/>
              </a:rPr>
              <a:t>operator or be linked to another</a:t>
            </a:r>
            <a:r>
              <a:rPr dirty="0" sz="1250" spc="-180">
                <a:latin typeface="Times New Roman"/>
                <a:cs typeface="Times New Roman"/>
              </a:rPr>
              <a:t> </a:t>
            </a:r>
            <a:r>
              <a:rPr dirty="0" sz="1250">
                <a:latin typeface="Times New Roman"/>
                <a:cs typeface="Times New Roman"/>
              </a:rPr>
              <a:t>condition</a:t>
            </a:r>
            <a:endParaRPr sz="1250">
              <a:latin typeface="Times New Roman"/>
              <a:cs typeface="Times New Roman"/>
            </a:endParaRPr>
          </a:p>
          <a:p>
            <a:pPr marL="431800">
              <a:lnSpc>
                <a:spcPct val="100000"/>
              </a:lnSpc>
              <a:spcBef>
                <a:spcPts val="5"/>
              </a:spcBef>
            </a:pPr>
            <a:r>
              <a:rPr dirty="0" sz="1250">
                <a:latin typeface="Times New Roman"/>
                <a:cs typeface="Times New Roman"/>
              </a:rPr>
              <a:t>by the </a:t>
            </a:r>
            <a:r>
              <a:rPr dirty="0" sz="1250" spc="5">
                <a:latin typeface="Courier New"/>
                <a:cs typeface="Courier New"/>
              </a:rPr>
              <a:t>OR</a:t>
            </a:r>
            <a:r>
              <a:rPr dirty="0" sz="1250" spc="-440">
                <a:latin typeface="Courier New"/>
                <a:cs typeface="Courier New"/>
              </a:rPr>
              <a:t> </a:t>
            </a:r>
            <a:r>
              <a:rPr dirty="0" sz="1250">
                <a:latin typeface="Times New Roman"/>
                <a:cs typeface="Times New Roman"/>
              </a:rPr>
              <a:t>operator.</a:t>
            </a:r>
            <a:endParaRPr sz="1250">
              <a:latin typeface="Times New Roman"/>
              <a:cs typeface="Times New Roman"/>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8</a:t>
            </a:r>
            <a:r>
              <a:rPr dirty="0" sz="800" spc="-145"/>
              <a:t>il.</a:t>
            </a:r>
            <a:r>
              <a:rPr dirty="0" sz="800" spc="-195"/>
              <a:t> </a:t>
            </a:r>
            <a:r>
              <a:rPr dirty="0" sz="800" spc="-5"/>
              <a:t>Contact</a:t>
            </a:r>
            <a:endParaRPr sz="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377" y="497077"/>
            <a:ext cx="6550025" cy="4915535"/>
            <a:chOff x="611377" y="497077"/>
            <a:chExt cx="6550025" cy="4915535"/>
          </a:xfrm>
        </p:grpSpPr>
        <p:sp>
          <p:nvSpPr>
            <p:cNvPr id="3" name="object 3"/>
            <p:cNvSpPr/>
            <p:nvPr/>
          </p:nvSpPr>
          <p:spPr>
            <a:xfrm>
              <a:off x="616457" y="502157"/>
              <a:ext cx="6539865" cy="4905375"/>
            </a:xfrm>
            <a:custGeom>
              <a:avLst/>
              <a:gdLst/>
              <a:ahLst/>
              <a:cxnLst/>
              <a:rect l="l" t="t" r="r" b="b"/>
              <a:pathLst>
                <a:path w="6539865" h="4905375">
                  <a:moveTo>
                    <a:pt x="6539483" y="0"/>
                  </a:moveTo>
                  <a:lnTo>
                    <a:pt x="0" y="0"/>
                  </a:lnTo>
                  <a:lnTo>
                    <a:pt x="0" y="4904994"/>
                  </a:lnTo>
                  <a:lnTo>
                    <a:pt x="6539483" y="4904994"/>
                  </a:lnTo>
                  <a:lnTo>
                    <a:pt x="6539483" y="0"/>
                  </a:lnTo>
                  <a:close/>
                </a:path>
              </a:pathLst>
            </a:custGeom>
            <a:ln w="9906">
              <a:solidFill>
                <a:srgbClr val="000000"/>
              </a:solidFill>
            </a:ln>
          </p:spPr>
          <p:txBody>
            <a:bodyPr wrap="square" lIns="0" tIns="0" rIns="0" bIns="0" rtlCol="0"/>
            <a:lstStyle/>
            <a:p/>
          </p:txBody>
        </p:sp>
        <p:sp>
          <p:nvSpPr>
            <p:cNvPr id="4" name="object 4"/>
            <p:cNvSpPr/>
            <p:nvPr/>
          </p:nvSpPr>
          <p:spPr>
            <a:xfrm>
              <a:off x="617219" y="5058918"/>
              <a:ext cx="6538722" cy="194310"/>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3319271" y="807973"/>
            <a:ext cx="1143000" cy="309245"/>
          </a:xfrm>
          <a:prstGeom prst="rect">
            <a:avLst/>
          </a:prstGeom>
        </p:spPr>
        <p:txBody>
          <a:bodyPr wrap="square" lIns="0" tIns="13970" rIns="0" bIns="0" rtlCol="0" vert="horz">
            <a:spAutoFit/>
          </a:bodyPr>
          <a:lstStyle/>
          <a:p>
            <a:pPr>
              <a:lnSpc>
                <a:spcPct val="100000"/>
              </a:lnSpc>
              <a:spcBef>
                <a:spcPts val="110"/>
              </a:spcBef>
            </a:pPr>
            <a:r>
              <a:rPr dirty="0" sz="1850" b="1">
                <a:latin typeface="Arial"/>
                <a:cs typeface="Arial"/>
              </a:rPr>
              <a:t>Self-Joins</a:t>
            </a:r>
            <a:endParaRPr sz="1850">
              <a:latin typeface="Arial"/>
              <a:cs typeface="Arial"/>
            </a:endParaRPr>
          </a:p>
        </p:txBody>
      </p:sp>
      <p:grpSp>
        <p:nvGrpSpPr>
          <p:cNvPr id="6" name="object 6"/>
          <p:cNvGrpSpPr/>
          <p:nvPr/>
        </p:nvGrpSpPr>
        <p:grpSpPr>
          <a:xfrm>
            <a:off x="1427543" y="2076005"/>
            <a:ext cx="4881245" cy="1812289"/>
            <a:chOff x="1427543" y="2076005"/>
            <a:chExt cx="4881245" cy="1812289"/>
          </a:xfrm>
        </p:grpSpPr>
        <p:sp>
          <p:nvSpPr>
            <p:cNvPr id="7" name="object 7"/>
            <p:cNvSpPr/>
            <p:nvPr/>
          </p:nvSpPr>
          <p:spPr>
            <a:xfrm>
              <a:off x="4380738" y="2083307"/>
              <a:ext cx="1921002" cy="1798320"/>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4376927" y="2079497"/>
              <a:ext cx="1927860" cy="1805305"/>
            </a:xfrm>
            <a:custGeom>
              <a:avLst/>
              <a:gdLst/>
              <a:ahLst/>
              <a:cxnLst/>
              <a:rect l="l" t="t" r="r" b="b"/>
              <a:pathLst>
                <a:path w="1927860" h="1805304">
                  <a:moveTo>
                    <a:pt x="1927860" y="0"/>
                  </a:moveTo>
                  <a:lnTo>
                    <a:pt x="0" y="0"/>
                  </a:lnTo>
                  <a:lnTo>
                    <a:pt x="0" y="1805177"/>
                  </a:lnTo>
                  <a:lnTo>
                    <a:pt x="1927860" y="1805177"/>
                  </a:lnTo>
                  <a:lnTo>
                    <a:pt x="1927860" y="0"/>
                  </a:lnTo>
                  <a:close/>
                </a:path>
              </a:pathLst>
            </a:custGeom>
            <a:ln w="6857">
              <a:solidFill>
                <a:srgbClr val="000000"/>
              </a:solidFill>
            </a:ln>
          </p:spPr>
          <p:txBody>
            <a:bodyPr wrap="square" lIns="0" tIns="0" rIns="0" bIns="0" rtlCol="0"/>
            <a:lstStyle/>
            <a:p/>
          </p:txBody>
        </p:sp>
        <p:sp>
          <p:nvSpPr>
            <p:cNvPr id="9" name="object 9"/>
            <p:cNvSpPr/>
            <p:nvPr/>
          </p:nvSpPr>
          <p:spPr>
            <a:xfrm>
              <a:off x="1434845" y="2083307"/>
              <a:ext cx="2722626" cy="1798320"/>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431035" y="2079497"/>
              <a:ext cx="2729865" cy="1805305"/>
            </a:xfrm>
            <a:custGeom>
              <a:avLst/>
              <a:gdLst/>
              <a:ahLst/>
              <a:cxnLst/>
              <a:rect l="l" t="t" r="r" b="b"/>
              <a:pathLst>
                <a:path w="2729865" h="1805304">
                  <a:moveTo>
                    <a:pt x="2729484" y="0"/>
                  </a:moveTo>
                  <a:lnTo>
                    <a:pt x="0" y="0"/>
                  </a:lnTo>
                  <a:lnTo>
                    <a:pt x="0" y="1805177"/>
                  </a:lnTo>
                  <a:lnTo>
                    <a:pt x="2729484" y="1805177"/>
                  </a:lnTo>
                  <a:lnTo>
                    <a:pt x="2729484" y="0"/>
                  </a:lnTo>
                  <a:close/>
                </a:path>
              </a:pathLst>
            </a:custGeom>
            <a:ln w="6857">
              <a:solidFill>
                <a:srgbClr val="000000"/>
              </a:solidFill>
            </a:ln>
          </p:spPr>
          <p:txBody>
            <a:bodyPr wrap="square" lIns="0" tIns="0" rIns="0" bIns="0" rtlCol="0"/>
            <a:lstStyle/>
            <a:p/>
          </p:txBody>
        </p:sp>
      </p:grpSp>
      <p:sp>
        <p:nvSpPr>
          <p:cNvPr id="11" name="object 11"/>
          <p:cNvSpPr txBox="1"/>
          <p:nvPr/>
        </p:nvSpPr>
        <p:spPr>
          <a:xfrm>
            <a:off x="2237994" y="4550155"/>
            <a:ext cx="3758565" cy="461009"/>
          </a:xfrm>
          <a:prstGeom prst="rect">
            <a:avLst/>
          </a:prstGeom>
        </p:spPr>
        <p:txBody>
          <a:bodyPr wrap="square" lIns="0" tIns="15875" rIns="0" bIns="0" rtlCol="0" vert="horz">
            <a:spAutoFit/>
          </a:bodyPr>
          <a:lstStyle/>
          <a:p>
            <a:pPr algn="ctr" marR="5080">
              <a:lnSpc>
                <a:spcPct val="100000"/>
              </a:lnSpc>
              <a:spcBef>
                <a:spcPts val="125"/>
              </a:spcBef>
            </a:pPr>
            <a:r>
              <a:rPr dirty="0" sz="1400" spc="15" b="1">
                <a:latin typeface="Courier New"/>
                <a:cs typeface="Courier New"/>
              </a:rPr>
              <a:t>MANAGER_ID</a:t>
            </a:r>
            <a:r>
              <a:rPr dirty="0" sz="1400" spc="-450" b="1">
                <a:latin typeface="Courier New"/>
                <a:cs typeface="Courier New"/>
              </a:rPr>
              <a:t> </a:t>
            </a:r>
            <a:r>
              <a:rPr dirty="0" sz="1400" spc="5" b="1">
                <a:latin typeface="Arial"/>
                <a:cs typeface="Arial"/>
              </a:rPr>
              <a:t>in</a:t>
            </a:r>
            <a:r>
              <a:rPr dirty="0" sz="1400" b="1">
                <a:latin typeface="Arial"/>
                <a:cs typeface="Arial"/>
              </a:rPr>
              <a:t> </a:t>
            </a:r>
            <a:r>
              <a:rPr dirty="0" sz="1400" spc="10" b="1">
                <a:latin typeface="Arial"/>
                <a:cs typeface="Arial"/>
              </a:rPr>
              <a:t>the</a:t>
            </a:r>
            <a:r>
              <a:rPr dirty="0" sz="1400" spc="5" b="1">
                <a:latin typeface="Arial"/>
                <a:cs typeface="Arial"/>
              </a:rPr>
              <a:t> </a:t>
            </a:r>
            <a:r>
              <a:rPr dirty="0" sz="1400" spc="15" b="1">
                <a:latin typeface="Courier New"/>
                <a:cs typeface="Courier New"/>
              </a:rPr>
              <a:t>WORKER</a:t>
            </a:r>
            <a:r>
              <a:rPr dirty="0" sz="1400" spc="-450" b="1">
                <a:latin typeface="Courier New"/>
                <a:cs typeface="Courier New"/>
              </a:rPr>
              <a:t> </a:t>
            </a:r>
            <a:r>
              <a:rPr dirty="0" sz="1400" spc="5" b="1">
                <a:latin typeface="Arial"/>
                <a:cs typeface="Arial"/>
              </a:rPr>
              <a:t>table</a:t>
            </a:r>
            <a:r>
              <a:rPr dirty="0" sz="1400" b="1">
                <a:latin typeface="Arial"/>
                <a:cs typeface="Arial"/>
              </a:rPr>
              <a:t> </a:t>
            </a:r>
            <a:r>
              <a:rPr dirty="0" sz="1400" spc="5" b="1">
                <a:latin typeface="Arial"/>
                <a:cs typeface="Arial"/>
              </a:rPr>
              <a:t>is </a:t>
            </a:r>
            <a:r>
              <a:rPr dirty="0" sz="1400" spc="10" b="1">
                <a:latin typeface="Arial"/>
                <a:cs typeface="Arial"/>
              </a:rPr>
              <a:t>equal</a:t>
            </a:r>
            <a:r>
              <a:rPr dirty="0" sz="1400" b="1">
                <a:latin typeface="Arial"/>
                <a:cs typeface="Arial"/>
              </a:rPr>
              <a:t> </a:t>
            </a:r>
            <a:r>
              <a:rPr dirty="0" sz="1400" spc="5" b="1">
                <a:latin typeface="Arial"/>
                <a:cs typeface="Arial"/>
              </a:rPr>
              <a:t>to</a:t>
            </a:r>
            <a:endParaRPr sz="1400">
              <a:latin typeface="Arial"/>
              <a:cs typeface="Arial"/>
            </a:endParaRPr>
          </a:p>
          <a:p>
            <a:pPr algn="ctr" marR="3810">
              <a:lnSpc>
                <a:spcPct val="100000"/>
              </a:lnSpc>
              <a:spcBef>
                <a:spcPts val="40"/>
              </a:spcBef>
            </a:pPr>
            <a:r>
              <a:rPr dirty="0" sz="1400" spc="15" b="1">
                <a:latin typeface="Courier New"/>
                <a:cs typeface="Courier New"/>
              </a:rPr>
              <a:t>EMPLOYEE_ID</a:t>
            </a:r>
            <a:r>
              <a:rPr dirty="0" sz="1400" spc="-450" b="1">
                <a:latin typeface="Courier New"/>
                <a:cs typeface="Courier New"/>
              </a:rPr>
              <a:t> </a:t>
            </a:r>
            <a:r>
              <a:rPr dirty="0" sz="1400" spc="5" b="1">
                <a:latin typeface="Arial"/>
                <a:cs typeface="Arial"/>
              </a:rPr>
              <a:t>in</a:t>
            </a:r>
            <a:r>
              <a:rPr dirty="0" sz="1400" b="1">
                <a:latin typeface="Arial"/>
                <a:cs typeface="Arial"/>
              </a:rPr>
              <a:t> </a:t>
            </a:r>
            <a:r>
              <a:rPr dirty="0" sz="1400" spc="10" b="1">
                <a:latin typeface="Arial"/>
                <a:cs typeface="Arial"/>
              </a:rPr>
              <a:t>the</a:t>
            </a:r>
            <a:r>
              <a:rPr dirty="0" sz="1400" b="1">
                <a:latin typeface="Arial"/>
                <a:cs typeface="Arial"/>
              </a:rPr>
              <a:t> </a:t>
            </a:r>
            <a:r>
              <a:rPr dirty="0" sz="1400" spc="15" b="1">
                <a:latin typeface="Courier New"/>
                <a:cs typeface="Courier New"/>
              </a:rPr>
              <a:t>MANAGER</a:t>
            </a:r>
            <a:r>
              <a:rPr dirty="0" sz="1400" spc="-450" b="1">
                <a:latin typeface="Courier New"/>
                <a:cs typeface="Courier New"/>
              </a:rPr>
              <a:t> </a:t>
            </a:r>
            <a:r>
              <a:rPr dirty="0" sz="1400" spc="5" b="1">
                <a:latin typeface="Arial"/>
                <a:cs typeface="Arial"/>
              </a:rPr>
              <a:t>table.</a:t>
            </a:r>
            <a:endParaRPr sz="1400">
              <a:latin typeface="Arial"/>
              <a:cs typeface="Arial"/>
            </a:endParaRPr>
          </a:p>
        </p:txBody>
      </p:sp>
      <p:grpSp>
        <p:nvGrpSpPr>
          <p:cNvPr id="12" name="object 12"/>
          <p:cNvGrpSpPr/>
          <p:nvPr/>
        </p:nvGrpSpPr>
        <p:grpSpPr>
          <a:xfrm>
            <a:off x="3691128" y="3877055"/>
            <a:ext cx="1481455" cy="731520"/>
            <a:chOff x="3691128" y="3877055"/>
            <a:chExt cx="1481455" cy="731520"/>
          </a:xfrm>
        </p:grpSpPr>
        <p:sp>
          <p:nvSpPr>
            <p:cNvPr id="13" name="object 13"/>
            <p:cNvSpPr/>
            <p:nvPr/>
          </p:nvSpPr>
          <p:spPr>
            <a:xfrm>
              <a:off x="3723894" y="3941063"/>
              <a:ext cx="1415415" cy="363220"/>
            </a:xfrm>
            <a:custGeom>
              <a:avLst/>
              <a:gdLst/>
              <a:ahLst/>
              <a:cxnLst/>
              <a:rect l="l" t="t" r="r" b="b"/>
              <a:pathLst>
                <a:path w="1415414" h="363220">
                  <a:moveTo>
                    <a:pt x="0" y="9906"/>
                  </a:moveTo>
                  <a:lnTo>
                    <a:pt x="0" y="362712"/>
                  </a:lnTo>
                  <a:lnTo>
                    <a:pt x="1415033" y="362712"/>
                  </a:lnTo>
                  <a:lnTo>
                    <a:pt x="1415033" y="0"/>
                  </a:lnTo>
                </a:path>
              </a:pathLst>
            </a:custGeom>
            <a:ln w="20574">
              <a:solidFill>
                <a:srgbClr val="000000"/>
              </a:solidFill>
            </a:ln>
          </p:spPr>
          <p:txBody>
            <a:bodyPr wrap="square" lIns="0" tIns="0" rIns="0" bIns="0" rtlCol="0"/>
            <a:lstStyle/>
            <a:p/>
          </p:txBody>
        </p:sp>
        <p:sp>
          <p:nvSpPr>
            <p:cNvPr id="14" name="object 14"/>
            <p:cNvSpPr/>
            <p:nvPr/>
          </p:nvSpPr>
          <p:spPr>
            <a:xfrm>
              <a:off x="3691128" y="3877055"/>
              <a:ext cx="1481455" cy="76200"/>
            </a:xfrm>
            <a:custGeom>
              <a:avLst/>
              <a:gdLst/>
              <a:ahLst/>
              <a:cxnLst/>
              <a:rect l="l" t="t" r="r" b="b"/>
              <a:pathLst>
                <a:path w="1481454" h="76200">
                  <a:moveTo>
                    <a:pt x="66294" y="76200"/>
                  </a:moveTo>
                  <a:lnTo>
                    <a:pt x="33528" y="9144"/>
                  </a:lnTo>
                  <a:lnTo>
                    <a:pt x="0" y="76200"/>
                  </a:lnTo>
                  <a:lnTo>
                    <a:pt x="66294" y="76200"/>
                  </a:lnTo>
                  <a:close/>
                </a:path>
                <a:path w="1481454" h="76200">
                  <a:moveTo>
                    <a:pt x="1481328" y="66294"/>
                  </a:moveTo>
                  <a:lnTo>
                    <a:pt x="1447800" y="0"/>
                  </a:lnTo>
                  <a:lnTo>
                    <a:pt x="1415034" y="66294"/>
                  </a:lnTo>
                  <a:lnTo>
                    <a:pt x="1481328" y="66294"/>
                  </a:lnTo>
                  <a:close/>
                </a:path>
              </a:pathLst>
            </a:custGeom>
            <a:solidFill>
              <a:srgbClr val="000000"/>
            </a:solidFill>
          </p:spPr>
          <p:txBody>
            <a:bodyPr wrap="square" lIns="0" tIns="0" rIns="0" bIns="0" rtlCol="0"/>
            <a:lstStyle/>
            <a:p/>
          </p:txBody>
        </p:sp>
        <p:sp>
          <p:nvSpPr>
            <p:cNvPr id="15" name="object 15"/>
            <p:cNvSpPr/>
            <p:nvPr/>
          </p:nvSpPr>
          <p:spPr>
            <a:xfrm>
              <a:off x="4407408" y="4299204"/>
              <a:ext cx="0" cy="309880"/>
            </a:xfrm>
            <a:custGeom>
              <a:avLst/>
              <a:gdLst/>
              <a:ahLst/>
              <a:cxnLst/>
              <a:rect l="l" t="t" r="r" b="b"/>
              <a:pathLst>
                <a:path w="0" h="309879">
                  <a:moveTo>
                    <a:pt x="0" y="0"/>
                  </a:moveTo>
                  <a:lnTo>
                    <a:pt x="0" y="309372"/>
                  </a:lnTo>
                </a:path>
              </a:pathLst>
            </a:custGeom>
            <a:ln w="20574">
              <a:solidFill>
                <a:srgbClr val="000000"/>
              </a:solidFill>
            </a:ln>
          </p:spPr>
          <p:txBody>
            <a:bodyPr wrap="square" lIns="0" tIns="0" rIns="0" bIns="0" rtlCol="0"/>
            <a:lstStyle/>
            <a:p/>
          </p:txBody>
        </p:sp>
      </p:grpSp>
      <p:sp>
        <p:nvSpPr>
          <p:cNvPr id="16" name="object 16"/>
          <p:cNvSpPr txBox="1"/>
          <p:nvPr/>
        </p:nvSpPr>
        <p:spPr>
          <a:xfrm>
            <a:off x="1377696" y="1806194"/>
            <a:ext cx="197421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EMPLOYEES</a:t>
            </a:r>
            <a:r>
              <a:rPr dirty="0" sz="1400" spc="-50" b="1">
                <a:latin typeface="Courier New"/>
                <a:cs typeface="Courier New"/>
              </a:rPr>
              <a:t> </a:t>
            </a:r>
            <a:r>
              <a:rPr dirty="0" sz="1400" spc="15" b="1">
                <a:latin typeface="Courier New"/>
                <a:cs typeface="Courier New"/>
              </a:rPr>
              <a:t>(WORKER)</a:t>
            </a:r>
            <a:endParaRPr sz="1400">
              <a:latin typeface="Courier New"/>
              <a:cs typeface="Courier New"/>
            </a:endParaRPr>
          </a:p>
        </p:txBody>
      </p:sp>
      <p:sp>
        <p:nvSpPr>
          <p:cNvPr id="22" name="object 2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3" name="object 23"/>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1</a:t>
            </a:r>
            <a:r>
              <a:rPr dirty="0" sz="800" spc="-145"/>
              <a:t>a</a:t>
            </a:r>
            <a:r>
              <a:rPr dirty="0" baseline="-31400" sz="1725" spc="-217" b="1">
                <a:latin typeface="Arial"/>
                <a:cs typeface="Arial"/>
              </a:rPr>
              <a:t>9</a:t>
            </a:r>
            <a:r>
              <a:rPr dirty="0" sz="800" spc="-145"/>
              <a:t>il.</a:t>
            </a:r>
            <a:r>
              <a:rPr dirty="0" sz="800" spc="-195"/>
              <a:t> </a:t>
            </a:r>
            <a:r>
              <a:rPr dirty="0" sz="800" spc="-5"/>
              <a:t>Contact</a:t>
            </a:r>
            <a:endParaRPr sz="800">
              <a:latin typeface="Arial"/>
              <a:cs typeface="Arial"/>
            </a:endParaRPr>
          </a:p>
        </p:txBody>
      </p:sp>
      <p:sp>
        <p:nvSpPr>
          <p:cNvPr id="24" name="object 2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7" name="object 17"/>
          <p:cNvSpPr txBox="1"/>
          <p:nvPr/>
        </p:nvSpPr>
        <p:spPr>
          <a:xfrm>
            <a:off x="4317335" y="1806194"/>
            <a:ext cx="2083435"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Courier New"/>
                <a:cs typeface="Courier New"/>
              </a:rPr>
              <a:t>EMPLOYEES</a:t>
            </a:r>
            <a:r>
              <a:rPr dirty="0" sz="1400" spc="-50" b="1">
                <a:latin typeface="Courier New"/>
                <a:cs typeface="Courier New"/>
              </a:rPr>
              <a:t> </a:t>
            </a:r>
            <a:r>
              <a:rPr dirty="0" sz="1400" spc="15" b="1">
                <a:latin typeface="Courier New"/>
                <a:cs typeface="Courier New"/>
              </a:rPr>
              <a:t>(MANAGER)</a:t>
            </a:r>
            <a:endParaRPr sz="1400">
              <a:latin typeface="Courier New"/>
              <a:cs typeface="Courier New"/>
            </a:endParaRPr>
          </a:p>
        </p:txBody>
      </p:sp>
      <p:sp>
        <p:nvSpPr>
          <p:cNvPr id="18" name="object 18"/>
          <p:cNvSpPr txBox="1"/>
          <p:nvPr/>
        </p:nvSpPr>
        <p:spPr>
          <a:xfrm>
            <a:off x="1410461" y="3772153"/>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sp>
        <p:nvSpPr>
          <p:cNvPr id="19" name="object 19"/>
          <p:cNvSpPr txBox="1"/>
          <p:nvPr/>
        </p:nvSpPr>
        <p:spPr>
          <a:xfrm>
            <a:off x="4364726" y="3757681"/>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sp>
        <p:nvSpPr>
          <p:cNvPr id="20" name="object 20"/>
          <p:cNvSpPr txBox="1"/>
          <p:nvPr/>
        </p:nvSpPr>
        <p:spPr>
          <a:xfrm>
            <a:off x="554990" y="5251196"/>
            <a:ext cx="6641465" cy="2895600"/>
          </a:xfrm>
          <a:prstGeom prst="rect">
            <a:avLst/>
          </a:prstGeom>
        </p:spPr>
        <p:txBody>
          <a:bodyPr wrap="square" lIns="0" tIns="13335" rIns="0" bIns="0" rtlCol="0" vert="horz">
            <a:spAutoFit/>
          </a:bodyPr>
          <a:lstStyle/>
          <a:p>
            <a:pPr algn="ctr" marL="15875">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a:p>
            <a:pPr>
              <a:lnSpc>
                <a:spcPct val="100000"/>
              </a:lnSpc>
            </a:pPr>
            <a:endParaRPr sz="900">
              <a:latin typeface="Arial"/>
              <a:cs typeface="Arial"/>
            </a:endParaRPr>
          </a:p>
          <a:p>
            <a:pPr>
              <a:lnSpc>
                <a:spcPct val="100000"/>
              </a:lnSpc>
              <a:spcBef>
                <a:spcPts val="35"/>
              </a:spcBef>
            </a:pPr>
            <a:endParaRPr sz="950">
              <a:latin typeface="Arial"/>
              <a:cs typeface="Arial"/>
            </a:endParaRPr>
          </a:p>
          <a:p>
            <a:pPr marL="12700">
              <a:lnSpc>
                <a:spcPct val="100000"/>
              </a:lnSpc>
            </a:pPr>
            <a:r>
              <a:rPr dirty="0" sz="1250" b="1">
                <a:latin typeface="Arial"/>
                <a:cs typeface="Arial"/>
              </a:rPr>
              <a:t>Joining </a:t>
            </a:r>
            <a:r>
              <a:rPr dirty="0" sz="1250" spc="5" b="1">
                <a:latin typeface="Arial"/>
                <a:cs typeface="Arial"/>
              </a:rPr>
              <a:t>a Table </a:t>
            </a:r>
            <a:r>
              <a:rPr dirty="0" sz="1250" b="1">
                <a:latin typeface="Arial"/>
                <a:cs typeface="Arial"/>
              </a:rPr>
              <a:t>to</a:t>
            </a:r>
            <a:r>
              <a:rPr dirty="0" sz="1250" spc="-15" b="1">
                <a:latin typeface="Arial"/>
                <a:cs typeface="Arial"/>
              </a:rPr>
              <a:t> </a:t>
            </a:r>
            <a:r>
              <a:rPr dirty="0" sz="1250" b="1">
                <a:latin typeface="Arial"/>
                <a:cs typeface="Arial"/>
              </a:rPr>
              <a:t>Itself</a:t>
            </a:r>
            <a:endParaRPr sz="1250">
              <a:latin typeface="Arial"/>
              <a:cs typeface="Arial"/>
            </a:endParaRPr>
          </a:p>
          <a:p>
            <a:pPr marL="132080" marR="5080">
              <a:lnSpc>
                <a:spcPts val="1430"/>
              </a:lnSpc>
              <a:spcBef>
                <a:spcPts val="465"/>
              </a:spcBef>
            </a:pPr>
            <a:r>
              <a:rPr dirty="0" sz="1250">
                <a:latin typeface="Times New Roman"/>
                <a:cs typeface="Times New Roman"/>
              </a:rPr>
              <a:t>Sometimes </a:t>
            </a:r>
            <a:r>
              <a:rPr dirty="0" sz="1250" spc="5">
                <a:latin typeface="Times New Roman"/>
                <a:cs typeface="Times New Roman"/>
              </a:rPr>
              <a:t>you </a:t>
            </a:r>
            <a:r>
              <a:rPr dirty="0" sz="1250">
                <a:latin typeface="Times New Roman"/>
                <a:cs typeface="Times New Roman"/>
              </a:rPr>
              <a:t>need to join a table to </a:t>
            </a:r>
            <a:r>
              <a:rPr dirty="0" sz="1250" spc="-5">
                <a:latin typeface="Times New Roman"/>
                <a:cs typeface="Times New Roman"/>
              </a:rPr>
              <a:t>itself. </a:t>
            </a:r>
            <a:r>
              <a:rPr dirty="0" sz="1250">
                <a:latin typeface="Times New Roman"/>
                <a:cs typeface="Times New Roman"/>
              </a:rPr>
              <a:t>To find the name of each employee’s manager, </a:t>
            </a:r>
            <a:r>
              <a:rPr dirty="0" sz="1250" spc="5">
                <a:latin typeface="Times New Roman"/>
                <a:cs typeface="Times New Roman"/>
              </a:rPr>
              <a:t>you </a:t>
            </a:r>
            <a:r>
              <a:rPr dirty="0" sz="1250">
                <a:latin typeface="Times New Roman"/>
                <a:cs typeface="Times New Roman"/>
              </a:rPr>
              <a:t>need  to join the </a:t>
            </a:r>
            <a:r>
              <a:rPr dirty="0" sz="1250" spc="5">
                <a:latin typeface="Courier New"/>
                <a:cs typeface="Courier New"/>
              </a:rPr>
              <a:t>EMPLOYEES</a:t>
            </a:r>
            <a:r>
              <a:rPr dirty="0" sz="1250" spc="-390">
                <a:latin typeface="Courier New"/>
                <a:cs typeface="Courier New"/>
              </a:rPr>
              <a:t> </a:t>
            </a:r>
            <a:r>
              <a:rPr dirty="0" sz="1250">
                <a:latin typeface="Times New Roman"/>
                <a:cs typeface="Times New Roman"/>
              </a:rPr>
              <a:t>table to itself; this type of </a:t>
            </a:r>
            <a:r>
              <a:rPr dirty="0" sz="1250" spc="5">
                <a:latin typeface="Times New Roman"/>
                <a:cs typeface="Times New Roman"/>
              </a:rPr>
              <a:t>join </a:t>
            </a:r>
            <a:r>
              <a:rPr dirty="0" sz="1250">
                <a:latin typeface="Times New Roman"/>
                <a:cs typeface="Times New Roman"/>
              </a:rPr>
              <a:t>is called a </a:t>
            </a:r>
            <a:r>
              <a:rPr dirty="0" sz="1250" i="1">
                <a:latin typeface="Times New Roman"/>
                <a:cs typeface="Times New Roman"/>
              </a:rPr>
              <a:t>self-join.</a:t>
            </a:r>
            <a:endParaRPr sz="1250">
              <a:latin typeface="Times New Roman"/>
              <a:cs typeface="Times New Roman"/>
            </a:endParaRPr>
          </a:p>
          <a:p>
            <a:pPr marL="132080">
              <a:lnSpc>
                <a:spcPts val="1465"/>
              </a:lnSpc>
              <a:spcBef>
                <a:spcPts val="430"/>
              </a:spcBef>
            </a:pPr>
            <a:r>
              <a:rPr dirty="0" sz="1250">
                <a:latin typeface="Times New Roman"/>
                <a:cs typeface="Times New Roman"/>
              </a:rPr>
              <a:t>For example, to find the </a:t>
            </a:r>
            <a:r>
              <a:rPr dirty="0" sz="1250" spc="5">
                <a:latin typeface="Times New Roman"/>
                <a:cs typeface="Times New Roman"/>
              </a:rPr>
              <a:t>name </a:t>
            </a:r>
            <a:r>
              <a:rPr dirty="0" sz="1250">
                <a:latin typeface="Times New Roman"/>
                <a:cs typeface="Times New Roman"/>
              </a:rPr>
              <a:t>of Lorentz’s manager, you need to do the</a:t>
            </a:r>
            <a:r>
              <a:rPr dirty="0" sz="1250" spc="65">
                <a:latin typeface="Times New Roman"/>
                <a:cs typeface="Times New Roman"/>
              </a:rPr>
              <a:t> </a:t>
            </a:r>
            <a:r>
              <a:rPr dirty="0" sz="1250" spc="-5">
                <a:latin typeface="Times New Roman"/>
                <a:cs typeface="Times New Roman"/>
              </a:rPr>
              <a:t>following:</a:t>
            </a:r>
            <a:endParaRPr sz="1250">
              <a:latin typeface="Times New Roman"/>
              <a:cs typeface="Times New Roman"/>
            </a:endParaRPr>
          </a:p>
          <a:p>
            <a:pPr marL="431800" indent="-180975">
              <a:lnSpc>
                <a:spcPts val="1465"/>
              </a:lnSpc>
              <a:buChar char="•"/>
              <a:tabLst>
                <a:tab pos="432434" algn="l"/>
              </a:tabLst>
            </a:pPr>
            <a:r>
              <a:rPr dirty="0" sz="1250">
                <a:latin typeface="Times New Roman"/>
                <a:cs typeface="Times New Roman"/>
              </a:rPr>
              <a:t>Find Lorentz in</a:t>
            </a:r>
            <a:r>
              <a:rPr dirty="0" sz="1250" spc="5">
                <a:latin typeface="Times New Roman"/>
                <a:cs typeface="Times New Roman"/>
              </a:rPr>
              <a:t> </a:t>
            </a:r>
            <a:r>
              <a:rPr dirty="0" sz="1250">
                <a:latin typeface="Times New Roman"/>
                <a:cs typeface="Times New Roman"/>
              </a:rPr>
              <a:t>the </a:t>
            </a:r>
            <a:r>
              <a:rPr dirty="0" sz="1250" spc="5">
                <a:latin typeface="Courier New"/>
                <a:cs typeface="Courier New"/>
              </a:rPr>
              <a:t>EMPLOYEES</a:t>
            </a:r>
            <a:r>
              <a:rPr dirty="0" sz="1250" spc="-430">
                <a:latin typeface="Courier New"/>
                <a:cs typeface="Courier New"/>
              </a:rPr>
              <a:t> </a:t>
            </a:r>
            <a:r>
              <a:rPr dirty="0" sz="1250">
                <a:latin typeface="Times New Roman"/>
                <a:cs typeface="Times New Roman"/>
              </a:rPr>
              <a:t>table</a:t>
            </a:r>
            <a:r>
              <a:rPr dirty="0" sz="1250" spc="5">
                <a:latin typeface="Times New Roman"/>
                <a:cs typeface="Times New Roman"/>
              </a:rPr>
              <a:t> </a:t>
            </a:r>
            <a:r>
              <a:rPr dirty="0" sz="1250">
                <a:latin typeface="Times New Roman"/>
                <a:cs typeface="Times New Roman"/>
              </a:rPr>
              <a:t>by</a:t>
            </a:r>
            <a:r>
              <a:rPr dirty="0" sz="1250" spc="5">
                <a:latin typeface="Times New Roman"/>
                <a:cs typeface="Times New Roman"/>
              </a:rPr>
              <a:t> </a:t>
            </a:r>
            <a:r>
              <a:rPr dirty="0" sz="1250">
                <a:latin typeface="Times New Roman"/>
                <a:cs typeface="Times New Roman"/>
              </a:rPr>
              <a:t>looking</a:t>
            </a:r>
            <a:r>
              <a:rPr dirty="0" sz="1250" spc="10">
                <a:latin typeface="Times New Roman"/>
                <a:cs typeface="Times New Roman"/>
              </a:rPr>
              <a:t> </a:t>
            </a:r>
            <a:r>
              <a:rPr dirty="0" sz="1250">
                <a:latin typeface="Times New Roman"/>
                <a:cs typeface="Times New Roman"/>
              </a:rPr>
              <a:t>at</a:t>
            </a:r>
            <a:r>
              <a:rPr dirty="0" sz="1250" spc="5">
                <a:latin typeface="Times New Roman"/>
                <a:cs typeface="Times New Roman"/>
              </a:rPr>
              <a:t> </a:t>
            </a:r>
            <a:r>
              <a:rPr dirty="0" sz="1250">
                <a:latin typeface="Times New Roman"/>
                <a:cs typeface="Times New Roman"/>
              </a:rPr>
              <a:t>the</a:t>
            </a:r>
            <a:r>
              <a:rPr dirty="0" sz="1250" spc="10">
                <a:latin typeface="Times New Roman"/>
                <a:cs typeface="Times New Roman"/>
              </a:rPr>
              <a:t> </a:t>
            </a:r>
            <a:r>
              <a:rPr dirty="0" sz="1250" spc="5">
                <a:latin typeface="Courier New"/>
                <a:cs typeface="Courier New"/>
              </a:rPr>
              <a:t>LAST_NAME</a:t>
            </a:r>
            <a:r>
              <a:rPr dirty="0" sz="1250" spc="-434">
                <a:latin typeface="Courier New"/>
                <a:cs typeface="Courier New"/>
              </a:rPr>
              <a:t> </a:t>
            </a:r>
            <a:r>
              <a:rPr dirty="0" sz="1250">
                <a:latin typeface="Times New Roman"/>
                <a:cs typeface="Times New Roman"/>
              </a:rPr>
              <a:t>column.</a:t>
            </a:r>
            <a:endParaRPr sz="1250">
              <a:latin typeface="Times New Roman"/>
              <a:cs typeface="Times New Roman"/>
            </a:endParaRPr>
          </a:p>
          <a:p>
            <a:pPr marL="431165" indent="-180340">
              <a:lnSpc>
                <a:spcPct val="100000"/>
              </a:lnSpc>
              <a:spcBef>
                <a:spcPts val="10"/>
              </a:spcBef>
              <a:buChar char="•"/>
              <a:tabLst>
                <a:tab pos="431800" algn="l"/>
              </a:tabLst>
            </a:pPr>
            <a:r>
              <a:rPr dirty="0" sz="1250">
                <a:latin typeface="Times New Roman"/>
                <a:cs typeface="Times New Roman"/>
              </a:rPr>
              <a:t>Find the manager number for Lorentz by looking at the </a:t>
            </a:r>
            <a:r>
              <a:rPr dirty="0" sz="1250" spc="5">
                <a:latin typeface="Courier New"/>
                <a:cs typeface="Courier New"/>
              </a:rPr>
              <a:t>MANAGER_ID</a:t>
            </a:r>
            <a:r>
              <a:rPr dirty="0" sz="1250" spc="-295">
                <a:latin typeface="Courier New"/>
                <a:cs typeface="Courier New"/>
              </a:rPr>
              <a:t> </a:t>
            </a:r>
            <a:r>
              <a:rPr dirty="0" sz="1250" spc="-5">
                <a:latin typeface="Times New Roman"/>
                <a:cs typeface="Times New Roman"/>
              </a:rPr>
              <a:t>column.</a:t>
            </a:r>
            <a:endParaRPr sz="1250">
              <a:latin typeface="Times New Roman"/>
              <a:cs typeface="Times New Roman"/>
            </a:endParaRPr>
          </a:p>
          <a:p>
            <a:pPr marL="431800">
              <a:lnSpc>
                <a:spcPct val="100000"/>
              </a:lnSpc>
              <a:spcBef>
                <a:spcPts val="80"/>
              </a:spcBef>
            </a:pPr>
            <a:r>
              <a:rPr dirty="0" sz="1250">
                <a:latin typeface="Times New Roman"/>
                <a:cs typeface="Times New Roman"/>
              </a:rPr>
              <a:t>Lorentz’s </a:t>
            </a:r>
            <a:r>
              <a:rPr dirty="0" sz="1250" spc="-5">
                <a:latin typeface="Times New Roman"/>
                <a:cs typeface="Times New Roman"/>
              </a:rPr>
              <a:t>manager </a:t>
            </a:r>
            <a:r>
              <a:rPr dirty="0" sz="1250">
                <a:latin typeface="Times New Roman"/>
                <a:cs typeface="Times New Roman"/>
              </a:rPr>
              <a:t>number is</a:t>
            </a:r>
            <a:r>
              <a:rPr dirty="0" sz="1250" spc="25">
                <a:latin typeface="Times New Roman"/>
                <a:cs typeface="Times New Roman"/>
              </a:rPr>
              <a:t> </a:t>
            </a:r>
            <a:r>
              <a:rPr dirty="0" sz="1250" spc="-5">
                <a:latin typeface="Times New Roman"/>
                <a:cs typeface="Times New Roman"/>
              </a:rPr>
              <a:t>103.</a:t>
            </a:r>
            <a:endParaRPr sz="1250">
              <a:latin typeface="Times New Roman"/>
              <a:cs typeface="Times New Roman"/>
            </a:endParaRPr>
          </a:p>
          <a:p>
            <a:pPr marL="431165" indent="-180340">
              <a:lnSpc>
                <a:spcPct val="100000"/>
              </a:lnSpc>
              <a:spcBef>
                <a:spcPts val="229"/>
              </a:spcBef>
              <a:buChar char="•"/>
              <a:tabLst>
                <a:tab pos="431800" algn="l"/>
              </a:tabLst>
            </a:pPr>
            <a:r>
              <a:rPr dirty="0" sz="1250">
                <a:latin typeface="Times New Roman"/>
                <a:cs typeface="Times New Roman"/>
              </a:rPr>
              <a:t>Find the name of the manager who has </a:t>
            </a:r>
            <a:r>
              <a:rPr dirty="0" sz="1250" spc="5">
                <a:latin typeface="Courier New"/>
                <a:cs typeface="Courier New"/>
              </a:rPr>
              <a:t>EMPLOYEE_ID</a:t>
            </a:r>
            <a:r>
              <a:rPr dirty="0" sz="1250" spc="-395">
                <a:latin typeface="Courier New"/>
                <a:cs typeface="Courier New"/>
              </a:rPr>
              <a:t> </a:t>
            </a:r>
            <a:r>
              <a:rPr dirty="0" sz="1250">
                <a:latin typeface="Times New Roman"/>
                <a:cs typeface="Times New Roman"/>
              </a:rPr>
              <a:t>103 by looking at the </a:t>
            </a:r>
            <a:r>
              <a:rPr dirty="0" sz="1250" spc="5">
                <a:latin typeface="Courier New"/>
                <a:cs typeface="Courier New"/>
              </a:rPr>
              <a:t>LAST_NAME</a:t>
            </a:r>
            <a:endParaRPr sz="1250">
              <a:latin typeface="Courier New"/>
              <a:cs typeface="Courier New"/>
            </a:endParaRPr>
          </a:p>
          <a:p>
            <a:pPr marL="431800">
              <a:lnSpc>
                <a:spcPct val="100000"/>
              </a:lnSpc>
              <a:spcBef>
                <a:spcPts val="85"/>
              </a:spcBef>
            </a:pPr>
            <a:r>
              <a:rPr dirty="0" sz="1250">
                <a:latin typeface="Times New Roman"/>
                <a:cs typeface="Times New Roman"/>
              </a:rPr>
              <a:t>column. Hunold’s employee number is </a:t>
            </a:r>
            <a:r>
              <a:rPr dirty="0" sz="1250" spc="-5">
                <a:latin typeface="Times New Roman"/>
                <a:cs typeface="Times New Roman"/>
              </a:rPr>
              <a:t>103, </a:t>
            </a:r>
            <a:r>
              <a:rPr dirty="0" sz="1250">
                <a:latin typeface="Times New Roman"/>
                <a:cs typeface="Times New Roman"/>
              </a:rPr>
              <a:t>so Hunold is </a:t>
            </a:r>
            <a:r>
              <a:rPr dirty="0" sz="1250" spc="-5">
                <a:latin typeface="Times New Roman"/>
                <a:cs typeface="Times New Roman"/>
              </a:rPr>
              <a:t>Lorentz’s</a:t>
            </a:r>
            <a:r>
              <a:rPr dirty="0" sz="1250" spc="25">
                <a:latin typeface="Times New Roman"/>
                <a:cs typeface="Times New Roman"/>
              </a:rPr>
              <a:t> </a:t>
            </a:r>
            <a:r>
              <a:rPr dirty="0" sz="1250" spc="-5">
                <a:latin typeface="Times New Roman"/>
                <a:cs typeface="Times New Roman"/>
              </a:rPr>
              <a:t>manager.</a:t>
            </a:r>
            <a:endParaRPr sz="1250">
              <a:latin typeface="Times New Roman"/>
              <a:cs typeface="Times New Roman"/>
            </a:endParaRPr>
          </a:p>
          <a:p>
            <a:pPr marL="132080" marR="81915">
              <a:lnSpc>
                <a:spcPct val="97800"/>
              </a:lnSpc>
              <a:spcBef>
                <a:spcPts val="415"/>
              </a:spcBef>
            </a:pPr>
            <a:r>
              <a:rPr dirty="0" sz="1250">
                <a:latin typeface="Times New Roman"/>
                <a:cs typeface="Times New Roman"/>
              </a:rPr>
              <a:t>In this </a:t>
            </a:r>
            <a:r>
              <a:rPr dirty="0" sz="1250" spc="-5">
                <a:latin typeface="Times New Roman"/>
                <a:cs typeface="Times New Roman"/>
              </a:rPr>
              <a:t>process, </a:t>
            </a:r>
            <a:r>
              <a:rPr dirty="0" sz="1250">
                <a:latin typeface="Times New Roman"/>
                <a:cs typeface="Times New Roman"/>
              </a:rPr>
              <a:t>you look in the table twice. </a:t>
            </a:r>
            <a:r>
              <a:rPr dirty="0" sz="1250" spc="5">
                <a:latin typeface="Times New Roman"/>
                <a:cs typeface="Times New Roman"/>
              </a:rPr>
              <a:t>The </a:t>
            </a:r>
            <a:r>
              <a:rPr dirty="0" sz="1250" spc="-5">
                <a:latin typeface="Times New Roman"/>
                <a:cs typeface="Times New Roman"/>
              </a:rPr>
              <a:t>first </a:t>
            </a:r>
            <a:r>
              <a:rPr dirty="0" sz="1250">
                <a:latin typeface="Times New Roman"/>
                <a:cs typeface="Times New Roman"/>
              </a:rPr>
              <a:t>time you look in </a:t>
            </a:r>
            <a:r>
              <a:rPr dirty="0" sz="1250" spc="5">
                <a:latin typeface="Times New Roman"/>
                <a:cs typeface="Times New Roman"/>
              </a:rPr>
              <a:t>the </a:t>
            </a:r>
            <a:r>
              <a:rPr dirty="0" sz="1250">
                <a:latin typeface="Times New Roman"/>
                <a:cs typeface="Times New Roman"/>
              </a:rPr>
              <a:t>table to find Lorentz in the  </a:t>
            </a:r>
            <a:r>
              <a:rPr dirty="0" sz="1250" spc="5">
                <a:latin typeface="Courier New"/>
                <a:cs typeface="Courier New"/>
              </a:rPr>
              <a:t>LAST_NAME </a:t>
            </a:r>
            <a:r>
              <a:rPr dirty="0" sz="1250">
                <a:latin typeface="Times New Roman"/>
                <a:cs typeface="Times New Roman"/>
              </a:rPr>
              <a:t>column and the </a:t>
            </a:r>
            <a:r>
              <a:rPr dirty="0" sz="1250" spc="5">
                <a:latin typeface="Courier New"/>
                <a:cs typeface="Courier New"/>
              </a:rPr>
              <a:t>MANAGER_ID </a:t>
            </a:r>
            <a:r>
              <a:rPr dirty="0" sz="1250">
                <a:latin typeface="Times New Roman"/>
                <a:cs typeface="Times New Roman"/>
              </a:rPr>
              <a:t>value of 103. </a:t>
            </a:r>
            <a:r>
              <a:rPr dirty="0" sz="1250" spc="5">
                <a:latin typeface="Times New Roman"/>
                <a:cs typeface="Times New Roman"/>
              </a:rPr>
              <a:t>The </a:t>
            </a:r>
            <a:r>
              <a:rPr dirty="0" sz="1250">
                <a:latin typeface="Times New Roman"/>
                <a:cs typeface="Times New Roman"/>
              </a:rPr>
              <a:t>second time you look in the  </a:t>
            </a:r>
            <a:r>
              <a:rPr dirty="0" sz="1250" spc="5">
                <a:latin typeface="Courier New"/>
                <a:cs typeface="Courier New"/>
              </a:rPr>
              <a:t>EMPLOYEE_ID</a:t>
            </a:r>
            <a:r>
              <a:rPr dirty="0" sz="1250" spc="-440">
                <a:latin typeface="Courier New"/>
                <a:cs typeface="Courier New"/>
              </a:rPr>
              <a:t> </a:t>
            </a:r>
            <a:r>
              <a:rPr dirty="0" sz="1250" spc="5">
                <a:latin typeface="Times New Roman"/>
                <a:cs typeface="Times New Roman"/>
              </a:rPr>
              <a:t>column </a:t>
            </a:r>
            <a:r>
              <a:rPr dirty="0" sz="1250">
                <a:latin typeface="Times New Roman"/>
                <a:cs typeface="Times New Roman"/>
              </a:rPr>
              <a:t>to</a:t>
            </a:r>
            <a:r>
              <a:rPr dirty="0" sz="1250" spc="5">
                <a:latin typeface="Times New Roman"/>
                <a:cs typeface="Times New Roman"/>
              </a:rPr>
              <a:t> </a:t>
            </a:r>
            <a:r>
              <a:rPr dirty="0" sz="1250">
                <a:latin typeface="Times New Roman"/>
                <a:cs typeface="Times New Roman"/>
              </a:rPr>
              <a:t>find</a:t>
            </a:r>
            <a:r>
              <a:rPr dirty="0" sz="1250" spc="5">
                <a:latin typeface="Times New Roman"/>
                <a:cs typeface="Times New Roman"/>
              </a:rPr>
              <a:t> </a:t>
            </a:r>
            <a:r>
              <a:rPr dirty="0" sz="1250">
                <a:latin typeface="Times New Roman"/>
                <a:cs typeface="Times New Roman"/>
              </a:rPr>
              <a:t>103 and</a:t>
            </a:r>
            <a:r>
              <a:rPr dirty="0" sz="1250" spc="5">
                <a:latin typeface="Times New Roman"/>
                <a:cs typeface="Times New Roman"/>
              </a:rPr>
              <a:t> </a:t>
            </a:r>
            <a:r>
              <a:rPr dirty="0" sz="1250">
                <a:latin typeface="Times New Roman"/>
                <a:cs typeface="Times New Roman"/>
              </a:rPr>
              <a:t>the</a:t>
            </a:r>
            <a:r>
              <a:rPr dirty="0" sz="1250" spc="-10">
                <a:latin typeface="Times New Roman"/>
                <a:cs typeface="Times New Roman"/>
              </a:rPr>
              <a:t> </a:t>
            </a:r>
            <a:r>
              <a:rPr dirty="0" sz="1250" spc="5">
                <a:latin typeface="Courier New"/>
                <a:cs typeface="Courier New"/>
              </a:rPr>
              <a:t>LAST_NAME</a:t>
            </a:r>
            <a:r>
              <a:rPr dirty="0" sz="1250" spc="-430">
                <a:latin typeface="Courier New"/>
                <a:cs typeface="Courier New"/>
              </a:rPr>
              <a:t> </a:t>
            </a:r>
            <a:r>
              <a:rPr dirty="0" sz="1250" spc="5">
                <a:latin typeface="Times New Roman"/>
                <a:cs typeface="Times New Roman"/>
              </a:rPr>
              <a:t>column</a:t>
            </a:r>
            <a:r>
              <a:rPr dirty="0" sz="1250">
                <a:latin typeface="Times New Roman"/>
                <a:cs typeface="Times New Roman"/>
              </a:rPr>
              <a:t> to find </a:t>
            </a:r>
            <a:r>
              <a:rPr dirty="0" sz="1250" spc="-5">
                <a:latin typeface="Times New Roman"/>
                <a:cs typeface="Times New Roman"/>
              </a:rPr>
              <a:t>Hunold.</a:t>
            </a:r>
            <a:endParaRPr sz="1250">
              <a:latin typeface="Times New Roman"/>
              <a:cs typeface="Times New Roman"/>
            </a:endParaRPr>
          </a:p>
        </p:txBody>
      </p:sp>
      <p:sp>
        <p:nvSpPr>
          <p:cNvPr id="21" name="object 2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865" cy="4905375"/>
          </a:xfrm>
          <a:prstGeom prst="rect">
            <a:avLst/>
          </a:prstGeom>
          <a:ln w="9905">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Joining a Table </a:t>
            </a:r>
            <a:r>
              <a:rPr dirty="0" sz="1850" b="1">
                <a:latin typeface="Arial"/>
                <a:cs typeface="Arial"/>
              </a:rPr>
              <a:t>to</a:t>
            </a:r>
            <a:r>
              <a:rPr dirty="0" sz="1850" spc="-20" b="1">
                <a:latin typeface="Arial"/>
                <a:cs typeface="Arial"/>
              </a:rPr>
              <a:t> </a:t>
            </a:r>
            <a:r>
              <a:rPr dirty="0" sz="1850" b="1">
                <a:latin typeface="Arial"/>
                <a:cs typeface="Arial"/>
              </a:rPr>
              <a:t>Itself</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marL="1744345">
              <a:lnSpc>
                <a:spcPct val="100000"/>
              </a:lnSpc>
              <a:spcBef>
                <a:spcPts val="1835"/>
              </a:spcBef>
            </a:pPr>
            <a:r>
              <a:rPr dirty="0" sz="1700" spc="15" b="1">
                <a:latin typeface="Arial"/>
                <a:cs typeface="Arial"/>
              </a:rPr>
              <a:t>…</a:t>
            </a:r>
            <a:endParaRPr sz="17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a:lnSpc>
                <a:spcPct val="100000"/>
              </a:lnSpc>
              <a:spcBef>
                <a:spcPts val="25"/>
              </a:spcBef>
            </a:pPr>
            <a:endParaRPr sz="24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1253871" y="1797176"/>
            <a:ext cx="5266690" cy="1045844"/>
            <a:chOff x="1253871" y="1797176"/>
            <a:chExt cx="5266690" cy="1045844"/>
          </a:xfrm>
        </p:grpSpPr>
        <p:sp>
          <p:nvSpPr>
            <p:cNvPr id="5" name="object 5"/>
            <p:cNvSpPr/>
            <p:nvPr/>
          </p:nvSpPr>
          <p:spPr>
            <a:xfrm>
              <a:off x="1264158" y="1807463"/>
              <a:ext cx="5245735" cy="1024890"/>
            </a:xfrm>
            <a:custGeom>
              <a:avLst/>
              <a:gdLst/>
              <a:ahLst/>
              <a:cxnLst/>
              <a:rect l="l" t="t" r="r" b="b"/>
              <a:pathLst>
                <a:path w="5245734" h="1024889">
                  <a:moveTo>
                    <a:pt x="5245608" y="0"/>
                  </a:moveTo>
                  <a:lnTo>
                    <a:pt x="0" y="0"/>
                  </a:lnTo>
                  <a:lnTo>
                    <a:pt x="0" y="1024890"/>
                  </a:lnTo>
                  <a:lnTo>
                    <a:pt x="5245608" y="1024890"/>
                  </a:lnTo>
                  <a:lnTo>
                    <a:pt x="5245608" y="0"/>
                  </a:lnTo>
                  <a:close/>
                </a:path>
              </a:pathLst>
            </a:custGeom>
            <a:solidFill>
              <a:srgbClr val="CCCCCC"/>
            </a:solidFill>
          </p:spPr>
          <p:txBody>
            <a:bodyPr wrap="square" lIns="0" tIns="0" rIns="0" bIns="0" rtlCol="0"/>
            <a:lstStyle/>
            <a:p/>
          </p:txBody>
        </p:sp>
        <p:sp>
          <p:nvSpPr>
            <p:cNvPr id="6" name="object 6"/>
            <p:cNvSpPr/>
            <p:nvPr/>
          </p:nvSpPr>
          <p:spPr>
            <a:xfrm>
              <a:off x="1264158" y="1807463"/>
              <a:ext cx="5245735" cy="1024890"/>
            </a:xfrm>
            <a:custGeom>
              <a:avLst/>
              <a:gdLst/>
              <a:ahLst/>
              <a:cxnLst/>
              <a:rect l="l" t="t" r="r" b="b"/>
              <a:pathLst>
                <a:path w="5245734" h="1024889">
                  <a:moveTo>
                    <a:pt x="5245608" y="0"/>
                  </a:moveTo>
                  <a:lnTo>
                    <a:pt x="0" y="0"/>
                  </a:lnTo>
                  <a:lnTo>
                    <a:pt x="0" y="1024890"/>
                  </a:lnTo>
                  <a:lnTo>
                    <a:pt x="5245608" y="1024890"/>
                  </a:lnTo>
                  <a:lnTo>
                    <a:pt x="5245608" y="0"/>
                  </a:lnTo>
                  <a:close/>
                </a:path>
              </a:pathLst>
            </a:custGeom>
            <a:ln w="20574">
              <a:solidFill>
                <a:srgbClr val="000000"/>
              </a:solidFill>
            </a:ln>
          </p:spPr>
          <p:txBody>
            <a:bodyPr wrap="square" lIns="0" tIns="0" rIns="0" bIns="0" rtlCol="0"/>
            <a:lstStyle/>
            <a:p/>
          </p:txBody>
        </p:sp>
      </p:grpSp>
      <p:sp>
        <p:nvSpPr>
          <p:cNvPr id="7" name="object 7"/>
          <p:cNvSpPr txBox="1"/>
          <p:nvPr/>
        </p:nvSpPr>
        <p:spPr>
          <a:xfrm>
            <a:off x="1416558" y="1773422"/>
            <a:ext cx="4114165" cy="970915"/>
          </a:xfrm>
          <a:prstGeom prst="rect">
            <a:avLst/>
          </a:prstGeom>
        </p:spPr>
        <p:txBody>
          <a:bodyPr wrap="square" lIns="0" tIns="50800" rIns="0" bIns="0" rtlCol="0" vert="horz">
            <a:spAutoFit/>
          </a:bodyPr>
          <a:lstStyle/>
          <a:p>
            <a:pPr>
              <a:lnSpc>
                <a:spcPct val="100000"/>
              </a:lnSpc>
              <a:spcBef>
                <a:spcPts val="400"/>
              </a:spcBef>
            </a:pPr>
            <a:r>
              <a:rPr dirty="0" sz="1300" spc="-15" b="1">
                <a:latin typeface="Courier New"/>
                <a:cs typeface="Courier New"/>
              </a:rPr>
              <a:t>SELECT worker.last_name </a:t>
            </a:r>
            <a:r>
              <a:rPr dirty="0" sz="1300" spc="-10" b="1">
                <a:latin typeface="Courier New"/>
                <a:cs typeface="Courier New"/>
              </a:rPr>
              <a:t>|| ' </a:t>
            </a:r>
            <a:r>
              <a:rPr dirty="0" sz="1300" spc="-15" b="1">
                <a:latin typeface="Courier New"/>
                <a:cs typeface="Courier New"/>
              </a:rPr>
              <a:t>works for</a:t>
            </a:r>
            <a:r>
              <a:rPr dirty="0" sz="1300" spc="-45" b="1">
                <a:latin typeface="Courier New"/>
                <a:cs typeface="Courier New"/>
              </a:rPr>
              <a:t> </a:t>
            </a:r>
            <a:r>
              <a:rPr dirty="0" sz="1300" spc="-10" b="1">
                <a:latin typeface="Courier New"/>
                <a:cs typeface="Courier New"/>
              </a:rPr>
              <a:t>'</a:t>
            </a:r>
            <a:endParaRPr sz="1300">
              <a:latin typeface="Courier New"/>
              <a:cs typeface="Courier New"/>
            </a:endParaRPr>
          </a:p>
          <a:p>
            <a:pPr marL="683260">
              <a:lnSpc>
                <a:spcPct val="100000"/>
              </a:lnSpc>
              <a:spcBef>
                <a:spcPts val="300"/>
              </a:spcBef>
            </a:pPr>
            <a:r>
              <a:rPr dirty="0" sz="1300" spc="-15" b="1">
                <a:latin typeface="Courier New"/>
                <a:cs typeface="Courier New"/>
              </a:rPr>
              <a:t>||</a:t>
            </a:r>
            <a:r>
              <a:rPr dirty="0" sz="1300" spc="-25" b="1">
                <a:latin typeface="Courier New"/>
                <a:cs typeface="Courier New"/>
              </a:rPr>
              <a:t> </a:t>
            </a:r>
            <a:r>
              <a:rPr dirty="0" sz="1300" spc="-20" b="1">
                <a:latin typeface="Courier New"/>
                <a:cs typeface="Courier New"/>
              </a:rPr>
              <a:t>manager.last_name</a:t>
            </a:r>
            <a:endParaRPr sz="1300">
              <a:latin typeface="Courier New"/>
              <a:cs typeface="Courier New"/>
            </a:endParaRPr>
          </a:p>
          <a:p>
            <a:pPr marR="5080">
              <a:lnSpc>
                <a:spcPct val="119200"/>
              </a:lnSpc>
              <a:tabLst>
                <a:tab pos="682625" algn="l"/>
              </a:tabLst>
            </a:pPr>
            <a:r>
              <a:rPr dirty="0" sz="1300" spc="-15" b="1">
                <a:latin typeface="Courier New"/>
                <a:cs typeface="Courier New"/>
              </a:rPr>
              <a:t>FROM	employees worker, employees </a:t>
            </a:r>
            <a:r>
              <a:rPr dirty="0" sz="1300" spc="-20" b="1">
                <a:latin typeface="Courier New"/>
                <a:cs typeface="Courier New"/>
              </a:rPr>
              <a:t>manager  WHERE</a:t>
            </a:r>
            <a:endParaRPr sz="1300">
              <a:latin typeface="Courier New"/>
              <a:cs typeface="Courier New"/>
            </a:endParaRPr>
          </a:p>
        </p:txBody>
      </p:sp>
      <p:sp>
        <p:nvSpPr>
          <p:cNvPr id="8" name="object 8"/>
          <p:cNvSpPr txBox="1"/>
          <p:nvPr/>
        </p:nvSpPr>
        <p:spPr>
          <a:xfrm>
            <a:off x="2002535" y="2521726"/>
            <a:ext cx="4112895" cy="247015"/>
          </a:xfrm>
          <a:prstGeom prst="rect">
            <a:avLst/>
          </a:prstGeom>
          <a:solidFill>
            <a:srgbClr val="CCCCCC"/>
          </a:solidFill>
          <a:ln w="20574">
            <a:solidFill>
              <a:srgbClr val="FF0000"/>
            </a:solidFill>
          </a:ln>
        </p:spPr>
        <p:txBody>
          <a:bodyPr wrap="square" lIns="0" tIns="11430" rIns="0" bIns="0" rtlCol="0" vert="horz">
            <a:spAutoFit/>
          </a:bodyPr>
          <a:lstStyle/>
          <a:p>
            <a:pPr marL="97155">
              <a:lnSpc>
                <a:spcPct val="100000"/>
              </a:lnSpc>
              <a:spcBef>
                <a:spcPts val="90"/>
              </a:spcBef>
            </a:pPr>
            <a:r>
              <a:rPr dirty="0" sz="1300" spc="-20" b="1">
                <a:latin typeface="Courier New"/>
                <a:cs typeface="Courier New"/>
              </a:rPr>
              <a:t>worker.manager_id </a:t>
            </a:r>
            <a:r>
              <a:rPr dirty="0" sz="1300" spc="-10" b="1">
                <a:latin typeface="Courier New"/>
                <a:cs typeface="Courier New"/>
              </a:rPr>
              <a:t>= </a:t>
            </a:r>
            <a:r>
              <a:rPr dirty="0" sz="1300" spc="-20" b="1">
                <a:latin typeface="Courier New"/>
                <a:cs typeface="Courier New"/>
              </a:rPr>
              <a:t>manager.employee_id</a:t>
            </a:r>
            <a:r>
              <a:rPr dirty="0" sz="1300" spc="25" b="1">
                <a:latin typeface="Courier New"/>
                <a:cs typeface="Courier New"/>
              </a:rPr>
              <a:t> </a:t>
            </a:r>
            <a:r>
              <a:rPr dirty="0" sz="1300" spc="-10" b="1">
                <a:latin typeface="Courier New"/>
                <a:cs typeface="Courier New"/>
              </a:rPr>
              <a:t>;</a:t>
            </a:r>
            <a:endParaRPr sz="1300">
              <a:latin typeface="Courier New"/>
              <a:cs typeface="Courier New"/>
            </a:endParaRPr>
          </a:p>
        </p:txBody>
      </p:sp>
      <p:grpSp>
        <p:nvGrpSpPr>
          <p:cNvPr id="9" name="object 9"/>
          <p:cNvGrpSpPr/>
          <p:nvPr/>
        </p:nvGrpSpPr>
        <p:grpSpPr>
          <a:xfrm>
            <a:off x="2376297" y="3056763"/>
            <a:ext cx="3023235" cy="1158240"/>
            <a:chOff x="2376297" y="3056763"/>
            <a:chExt cx="3023235" cy="1158240"/>
          </a:xfrm>
        </p:grpSpPr>
        <p:sp>
          <p:nvSpPr>
            <p:cNvPr id="10" name="object 10"/>
            <p:cNvSpPr/>
            <p:nvPr/>
          </p:nvSpPr>
          <p:spPr>
            <a:xfrm>
              <a:off x="2383535" y="3064001"/>
              <a:ext cx="3009138" cy="1144524"/>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2379725" y="3060191"/>
              <a:ext cx="3016250" cy="1151890"/>
            </a:xfrm>
            <a:custGeom>
              <a:avLst/>
              <a:gdLst/>
              <a:ahLst/>
              <a:cxnLst/>
              <a:rect l="l" t="t" r="r" b="b"/>
              <a:pathLst>
                <a:path w="3016250" h="1151889">
                  <a:moveTo>
                    <a:pt x="3015996" y="0"/>
                  </a:moveTo>
                  <a:lnTo>
                    <a:pt x="0" y="0"/>
                  </a:lnTo>
                  <a:lnTo>
                    <a:pt x="0" y="1151381"/>
                  </a:lnTo>
                  <a:lnTo>
                    <a:pt x="3015996" y="1151381"/>
                  </a:lnTo>
                  <a:lnTo>
                    <a:pt x="3015996" y="0"/>
                  </a:lnTo>
                  <a:close/>
                </a:path>
              </a:pathLst>
            </a:custGeom>
            <a:ln w="6857">
              <a:solidFill>
                <a:srgbClr val="000000"/>
              </a:solidFill>
            </a:ln>
          </p:spPr>
          <p:txBody>
            <a:bodyPr wrap="square" lIns="0" tIns="0" rIns="0" bIns="0" rtlCol="0"/>
            <a:lstStyle/>
            <a:p/>
          </p:txBody>
        </p:sp>
      </p:grpSp>
      <p:sp>
        <p:nvSpPr>
          <p:cNvPr id="12" name="object 12"/>
          <p:cNvSpPr txBox="1"/>
          <p:nvPr/>
        </p:nvSpPr>
        <p:spPr>
          <a:xfrm>
            <a:off x="554990" y="5620761"/>
            <a:ext cx="6545580" cy="1110615"/>
          </a:xfrm>
          <a:prstGeom prst="rect">
            <a:avLst/>
          </a:prstGeom>
        </p:spPr>
        <p:txBody>
          <a:bodyPr wrap="square" lIns="0" tIns="48260" rIns="0" bIns="0" rtlCol="0" vert="horz">
            <a:spAutoFit/>
          </a:bodyPr>
          <a:lstStyle/>
          <a:p>
            <a:pPr marL="12700">
              <a:lnSpc>
                <a:spcPct val="100000"/>
              </a:lnSpc>
              <a:spcBef>
                <a:spcPts val="380"/>
              </a:spcBef>
            </a:pPr>
            <a:r>
              <a:rPr dirty="0" sz="1250" spc="5" b="1">
                <a:latin typeface="Arial"/>
                <a:cs typeface="Arial"/>
              </a:rPr>
              <a:t>Joining a Table </a:t>
            </a:r>
            <a:r>
              <a:rPr dirty="0" sz="1250" b="1">
                <a:latin typeface="Arial"/>
                <a:cs typeface="Arial"/>
              </a:rPr>
              <a:t>to Itself</a:t>
            </a:r>
            <a:r>
              <a:rPr dirty="0" sz="1250" spc="-20" b="1">
                <a:latin typeface="Arial"/>
                <a:cs typeface="Arial"/>
              </a:rPr>
              <a:t> </a:t>
            </a:r>
            <a:r>
              <a:rPr dirty="0" sz="1250" b="1">
                <a:latin typeface="Arial"/>
                <a:cs typeface="Arial"/>
              </a:rPr>
              <a:t>(continued)</a:t>
            </a:r>
            <a:endParaRPr sz="1250">
              <a:latin typeface="Arial"/>
              <a:cs typeface="Arial"/>
            </a:endParaRPr>
          </a:p>
          <a:p>
            <a:pPr marL="132080" marR="13335">
              <a:lnSpc>
                <a:spcPct val="100000"/>
              </a:lnSpc>
              <a:spcBef>
                <a:spcPts val="280"/>
              </a:spcBef>
            </a:pPr>
            <a:r>
              <a:rPr dirty="0" sz="1250">
                <a:latin typeface="Times New Roman"/>
                <a:cs typeface="Times New Roman"/>
              </a:rPr>
              <a:t>The</a:t>
            </a:r>
            <a:r>
              <a:rPr dirty="0" sz="1250" spc="5">
                <a:latin typeface="Times New Roman"/>
                <a:cs typeface="Times New Roman"/>
              </a:rPr>
              <a:t> </a:t>
            </a:r>
            <a:r>
              <a:rPr dirty="0" sz="1250">
                <a:latin typeface="Times New Roman"/>
                <a:cs typeface="Times New Roman"/>
              </a:rPr>
              <a:t>slide</a:t>
            </a:r>
            <a:r>
              <a:rPr dirty="0" sz="1250" spc="5">
                <a:latin typeface="Times New Roman"/>
                <a:cs typeface="Times New Roman"/>
              </a:rPr>
              <a:t> </a:t>
            </a:r>
            <a:r>
              <a:rPr dirty="0" sz="1250">
                <a:latin typeface="Times New Roman"/>
                <a:cs typeface="Times New Roman"/>
              </a:rPr>
              <a:t>example</a:t>
            </a:r>
            <a:r>
              <a:rPr dirty="0" sz="1250" spc="10">
                <a:latin typeface="Times New Roman"/>
                <a:cs typeface="Times New Roman"/>
              </a:rPr>
              <a:t> </a:t>
            </a:r>
            <a:r>
              <a:rPr dirty="0" sz="1250">
                <a:latin typeface="Times New Roman"/>
                <a:cs typeface="Times New Roman"/>
              </a:rPr>
              <a:t>joins</a:t>
            </a:r>
            <a:r>
              <a:rPr dirty="0" sz="1250" spc="5">
                <a:latin typeface="Times New Roman"/>
                <a:cs typeface="Times New Roman"/>
              </a:rPr>
              <a:t> </a:t>
            </a:r>
            <a:r>
              <a:rPr dirty="0" sz="1250">
                <a:latin typeface="Times New Roman"/>
                <a:cs typeface="Times New Roman"/>
              </a:rPr>
              <a:t>the</a:t>
            </a:r>
            <a:r>
              <a:rPr dirty="0" sz="1250" spc="10">
                <a:latin typeface="Times New Roman"/>
                <a:cs typeface="Times New Roman"/>
              </a:rPr>
              <a:t> </a:t>
            </a:r>
            <a:r>
              <a:rPr dirty="0" sz="1250" spc="5">
                <a:latin typeface="Courier New"/>
                <a:cs typeface="Courier New"/>
              </a:rPr>
              <a:t>EMPLOYEES</a:t>
            </a:r>
            <a:r>
              <a:rPr dirty="0" sz="1250" spc="-430">
                <a:latin typeface="Courier New"/>
                <a:cs typeface="Courier New"/>
              </a:rPr>
              <a:t> </a:t>
            </a:r>
            <a:r>
              <a:rPr dirty="0" sz="1250">
                <a:latin typeface="Times New Roman"/>
                <a:cs typeface="Times New Roman"/>
              </a:rPr>
              <a:t>table</a:t>
            </a:r>
            <a:r>
              <a:rPr dirty="0" sz="1250" spc="10">
                <a:latin typeface="Times New Roman"/>
                <a:cs typeface="Times New Roman"/>
              </a:rPr>
              <a:t> </a:t>
            </a:r>
            <a:r>
              <a:rPr dirty="0" sz="1250">
                <a:latin typeface="Times New Roman"/>
                <a:cs typeface="Times New Roman"/>
              </a:rPr>
              <a:t>to</a:t>
            </a:r>
            <a:r>
              <a:rPr dirty="0" sz="1250" spc="15">
                <a:latin typeface="Times New Roman"/>
                <a:cs typeface="Times New Roman"/>
              </a:rPr>
              <a:t> </a:t>
            </a:r>
            <a:r>
              <a:rPr dirty="0" sz="1250">
                <a:latin typeface="Times New Roman"/>
                <a:cs typeface="Times New Roman"/>
              </a:rPr>
              <a:t>itself.</a:t>
            </a:r>
            <a:r>
              <a:rPr dirty="0" sz="1250" spc="10">
                <a:latin typeface="Times New Roman"/>
                <a:cs typeface="Times New Roman"/>
              </a:rPr>
              <a:t> </a:t>
            </a:r>
            <a:r>
              <a:rPr dirty="0" sz="1250" spc="5">
                <a:latin typeface="Times New Roman"/>
                <a:cs typeface="Times New Roman"/>
              </a:rPr>
              <a:t>To</a:t>
            </a:r>
            <a:r>
              <a:rPr dirty="0" sz="1250" spc="15">
                <a:latin typeface="Times New Roman"/>
                <a:cs typeface="Times New Roman"/>
              </a:rPr>
              <a:t> </a:t>
            </a:r>
            <a:r>
              <a:rPr dirty="0" sz="1250">
                <a:latin typeface="Times New Roman"/>
                <a:cs typeface="Times New Roman"/>
              </a:rPr>
              <a:t>simulate</a:t>
            </a:r>
            <a:r>
              <a:rPr dirty="0" sz="1250" spc="10">
                <a:latin typeface="Times New Roman"/>
                <a:cs typeface="Times New Roman"/>
              </a:rPr>
              <a:t> </a:t>
            </a:r>
            <a:r>
              <a:rPr dirty="0" sz="1250" spc="5">
                <a:latin typeface="Times New Roman"/>
                <a:cs typeface="Times New Roman"/>
              </a:rPr>
              <a:t>two</a:t>
            </a:r>
            <a:r>
              <a:rPr dirty="0" sz="1250" spc="10">
                <a:latin typeface="Times New Roman"/>
                <a:cs typeface="Times New Roman"/>
              </a:rPr>
              <a:t> </a:t>
            </a:r>
            <a:r>
              <a:rPr dirty="0" sz="1250">
                <a:latin typeface="Times New Roman"/>
                <a:cs typeface="Times New Roman"/>
              </a:rPr>
              <a:t>tables</a:t>
            </a:r>
            <a:r>
              <a:rPr dirty="0" sz="1250" spc="15">
                <a:latin typeface="Times New Roman"/>
                <a:cs typeface="Times New Roman"/>
              </a:rPr>
              <a:t> </a:t>
            </a:r>
            <a:r>
              <a:rPr dirty="0" sz="1250">
                <a:latin typeface="Times New Roman"/>
                <a:cs typeface="Times New Roman"/>
              </a:rPr>
              <a:t>in</a:t>
            </a:r>
            <a:r>
              <a:rPr dirty="0" sz="1250" spc="10">
                <a:latin typeface="Times New Roman"/>
                <a:cs typeface="Times New Roman"/>
              </a:rPr>
              <a:t> </a:t>
            </a:r>
            <a:r>
              <a:rPr dirty="0" sz="1250">
                <a:latin typeface="Times New Roman"/>
                <a:cs typeface="Times New Roman"/>
              </a:rPr>
              <a:t>the</a:t>
            </a:r>
            <a:r>
              <a:rPr dirty="0" sz="1250" spc="-5">
                <a:latin typeface="Times New Roman"/>
                <a:cs typeface="Times New Roman"/>
              </a:rPr>
              <a:t> </a:t>
            </a:r>
            <a:r>
              <a:rPr dirty="0" sz="1250" spc="5">
                <a:latin typeface="Courier New"/>
                <a:cs typeface="Courier New"/>
              </a:rPr>
              <a:t>FROM</a:t>
            </a:r>
            <a:r>
              <a:rPr dirty="0" sz="1250" spc="-430">
                <a:latin typeface="Courier New"/>
                <a:cs typeface="Courier New"/>
              </a:rPr>
              <a:t> </a:t>
            </a:r>
            <a:r>
              <a:rPr dirty="0" sz="1250">
                <a:latin typeface="Times New Roman"/>
                <a:cs typeface="Times New Roman"/>
              </a:rPr>
              <a:t>clause,  </a:t>
            </a:r>
            <a:r>
              <a:rPr dirty="0" sz="1250" spc="5">
                <a:latin typeface="Times New Roman"/>
                <a:cs typeface="Times New Roman"/>
              </a:rPr>
              <a:t>there </a:t>
            </a:r>
            <a:r>
              <a:rPr dirty="0" sz="1250">
                <a:latin typeface="Times New Roman"/>
                <a:cs typeface="Times New Roman"/>
              </a:rPr>
              <a:t>are </a:t>
            </a:r>
            <a:r>
              <a:rPr dirty="0" sz="1250" spc="5">
                <a:latin typeface="Times New Roman"/>
                <a:cs typeface="Times New Roman"/>
              </a:rPr>
              <a:t>two </a:t>
            </a:r>
            <a:r>
              <a:rPr dirty="0" sz="1250">
                <a:latin typeface="Times New Roman"/>
                <a:cs typeface="Times New Roman"/>
              </a:rPr>
              <a:t>aliases, namely </a:t>
            </a:r>
            <a:r>
              <a:rPr dirty="0" sz="1250" spc="5">
                <a:latin typeface="Times New Roman"/>
                <a:cs typeface="Times New Roman"/>
              </a:rPr>
              <a:t>w </a:t>
            </a:r>
            <a:r>
              <a:rPr dirty="0" sz="1250">
                <a:latin typeface="Times New Roman"/>
                <a:cs typeface="Times New Roman"/>
              </a:rPr>
              <a:t>and m, for the same table,</a:t>
            </a:r>
            <a:r>
              <a:rPr dirty="0" sz="1250" spc="-25">
                <a:latin typeface="Times New Roman"/>
                <a:cs typeface="Times New Roman"/>
              </a:rPr>
              <a:t> </a:t>
            </a:r>
            <a:r>
              <a:rPr dirty="0" sz="1250" spc="5">
                <a:latin typeface="Courier New"/>
                <a:cs typeface="Courier New"/>
              </a:rPr>
              <a:t>EMPLOYEES</a:t>
            </a:r>
            <a:r>
              <a:rPr dirty="0" sz="1250" spc="5">
                <a:latin typeface="Times New Roman"/>
                <a:cs typeface="Times New Roman"/>
              </a:rPr>
              <a:t>.</a:t>
            </a:r>
            <a:endParaRPr sz="1250">
              <a:latin typeface="Times New Roman"/>
              <a:cs typeface="Times New Roman"/>
            </a:endParaRPr>
          </a:p>
          <a:p>
            <a:pPr marL="132080" marR="5080" indent="-635">
              <a:lnSpc>
                <a:spcPct val="105600"/>
              </a:lnSpc>
              <a:spcBef>
                <a:spcPts val="315"/>
              </a:spcBef>
            </a:pPr>
            <a:r>
              <a:rPr dirty="0" sz="1250">
                <a:latin typeface="Times New Roman"/>
                <a:cs typeface="Times New Roman"/>
              </a:rPr>
              <a:t>In this example, the </a:t>
            </a:r>
            <a:r>
              <a:rPr dirty="0" sz="1250" spc="5">
                <a:latin typeface="Courier New"/>
                <a:cs typeface="Courier New"/>
              </a:rPr>
              <a:t>WHERE</a:t>
            </a:r>
            <a:r>
              <a:rPr dirty="0" sz="1250" spc="-295">
                <a:latin typeface="Courier New"/>
                <a:cs typeface="Courier New"/>
              </a:rPr>
              <a:t> </a:t>
            </a:r>
            <a:r>
              <a:rPr dirty="0" sz="1250">
                <a:latin typeface="Times New Roman"/>
                <a:cs typeface="Times New Roman"/>
              </a:rPr>
              <a:t>clause contains the </a:t>
            </a:r>
            <a:r>
              <a:rPr dirty="0" sz="1250" spc="5">
                <a:latin typeface="Times New Roman"/>
                <a:cs typeface="Times New Roman"/>
              </a:rPr>
              <a:t>join </a:t>
            </a:r>
            <a:r>
              <a:rPr dirty="0" sz="1250">
                <a:latin typeface="Times New Roman"/>
                <a:cs typeface="Times New Roman"/>
              </a:rPr>
              <a:t>that </a:t>
            </a:r>
            <a:r>
              <a:rPr dirty="0" sz="1250" spc="5">
                <a:latin typeface="Times New Roman"/>
                <a:cs typeface="Times New Roman"/>
              </a:rPr>
              <a:t>means “where </a:t>
            </a:r>
            <a:r>
              <a:rPr dirty="0" sz="1250">
                <a:latin typeface="Times New Roman"/>
                <a:cs typeface="Times New Roman"/>
              </a:rPr>
              <a:t>a worker’s manager number  matches the employee </a:t>
            </a:r>
            <a:r>
              <a:rPr dirty="0" sz="1250" spc="5">
                <a:latin typeface="Times New Roman"/>
                <a:cs typeface="Times New Roman"/>
              </a:rPr>
              <a:t>number </a:t>
            </a:r>
            <a:r>
              <a:rPr dirty="0" sz="1250">
                <a:latin typeface="Times New Roman"/>
                <a:cs typeface="Times New Roman"/>
              </a:rPr>
              <a:t>for the</a:t>
            </a:r>
            <a:r>
              <a:rPr dirty="0" sz="1250" spc="25">
                <a:latin typeface="Times New Roman"/>
                <a:cs typeface="Times New Roman"/>
              </a:rPr>
              <a:t> </a:t>
            </a:r>
            <a:r>
              <a:rPr dirty="0" sz="1250">
                <a:latin typeface="Times New Roman"/>
                <a:cs typeface="Times New Roman"/>
              </a:rPr>
              <a:t>manager.”</a:t>
            </a:r>
            <a:endParaRPr sz="1250">
              <a:latin typeface="Times New Roman"/>
              <a:cs typeface="Times New Roman"/>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p:nvPr/>
        </p:nvSpPr>
        <p:spPr>
          <a:xfrm>
            <a:off x="749300" y="9619605"/>
            <a:ext cx="5277485" cy="250190"/>
          </a:xfrm>
          <a:prstGeom prst="rect">
            <a:avLst/>
          </a:prstGeom>
        </p:spPr>
        <p:txBody>
          <a:bodyPr wrap="square" lIns="0" tIns="0" rIns="0" bIns="0" rtlCol="0" vert="horz">
            <a:spAutoFit/>
          </a:bodyPr>
          <a:lstStyle/>
          <a:p>
            <a:pPr marL="12700">
              <a:lnSpc>
                <a:spcPts val="118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29">
                <a:latin typeface="Garuda"/>
                <a:cs typeface="Garuda"/>
              </a:rPr>
              <a:t>Al</a:t>
            </a:r>
            <a:r>
              <a:rPr dirty="0" baseline="-31400" sz="1725" spc="-345" b="1">
                <a:latin typeface="Arial"/>
                <a:cs typeface="Arial"/>
              </a:rPr>
              <a:t>O</a:t>
            </a:r>
            <a:r>
              <a:rPr dirty="0" sz="800" spc="-229">
                <a:latin typeface="Garuda"/>
                <a:cs typeface="Garuda"/>
              </a:rPr>
              <a:t>l </a:t>
            </a:r>
            <a:r>
              <a:rPr dirty="0" sz="800" spc="-240">
                <a:latin typeface="Garuda"/>
                <a:cs typeface="Garuda"/>
              </a:rPr>
              <a:t>W</a:t>
            </a:r>
            <a:r>
              <a:rPr dirty="0" baseline="-31400" sz="1725" spc="-359" b="1">
                <a:latin typeface="Arial"/>
                <a:cs typeface="Arial"/>
              </a:rPr>
              <a:t>r</a:t>
            </a:r>
            <a:r>
              <a:rPr dirty="0" sz="800" spc="-240">
                <a:latin typeface="Garuda"/>
                <a:cs typeface="Garuda"/>
              </a:rPr>
              <a:t>D</a:t>
            </a:r>
            <a:r>
              <a:rPr dirty="0" baseline="-31400" sz="1725" spc="-359" b="1">
                <a:latin typeface="Arial"/>
                <a:cs typeface="Arial"/>
              </a:rPr>
              <a:t>a</a:t>
            </a:r>
            <a:r>
              <a:rPr dirty="0" sz="800" spc="-240">
                <a:latin typeface="Garuda"/>
                <a:cs typeface="Garuda"/>
              </a:rPr>
              <a:t>P</a:t>
            </a:r>
            <a:r>
              <a:rPr dirty="0" baseline="-31400" sz="1725" spc="-359" b="1">
                <a:latin typeface="Arial"/>
                <a:cs typeface="Arial"/>
              </a:rPr>
              <a:t>c</a:t>
            </a:r>
            <a:r>
              <a:rPr dirty="0" sz="800" spc="-240">
                <a:latin typeface="Garuda"/>
                <a:cs typeface="Garuda"/>
              </a:rPr>
              <a:t>s</a:t>
            </a:r>
            <a:r>
              <a:rPr dirty="0" baseline="-31400" sz="1725" spc="-359" b="1">
                <a:latin typeface="Arial"/>
                <a:cs typeface="Arial"/>
              </a:rPr>
              <a:t>l</a:t>
            </a:r>
            <a:r>
              <a:rPr dirty="0" sz="800" spc="-240">
                <a:latin typeface="Garuda"/>
                <a:cs typeface="Garuda"/>
              </a:rPr>
              <a:t>t</a:t>
            </a:r>
            <a:r>
              <a:rPr dirty="0" baseline="-31400" sz="1725" spc="-359" b="1">
                <a:latin typeface="Arial"/>
                <a:cs typeface="Arial"/>
              </a:rPr>
              <a:t>e</a:t>
            </a:r>
            <a:r>
              <a:rPr dirty="0" sz="800" spc="-240">
                <a:latin typeface="Garuda"/>
                <a:cs typeface="Garuda"/>
              </a:rPr>
              <a:t>ud</a:t>
            </a:r>
            <a:r>
              <a:rPr dirty="0" baseline="-31400" sz="1725" spc="-359" b="1">
                <a:latin typeface="Arial"/>
                <a:cs typeface="Arial"/>
              </a:rPr>
              <a:t>D</a:t>
            </a:r>
            <a:r>
              <a:rPr dirty="0" sz="800" spc="-240">
                <a:latin typeface="Garuda"/>
                <a:cs typeface="Garuda"/>
              </a:rPr>
              <a:t>en</a:t>
            </a:r>
            <a:r>
              <a:rPr dirty="0" baseline="-31400" sz="1725" spc="-359" b="1">
                <a:latin typeface="Arial"/>
                <a:cs typeface="Arial"/>
              </a:rPr>
              <a:t>a</a:t>
            </a:r>
            <a:r>
              <a:rPr dirty="0" sz="800" spc="-240">
                <a:latin typeface="Garuda"/>
                <a:cs typeface="Garuda"/>
              </a:rPr>
              <a:t>ts</a:t>
            </a:r>
            <a:r>
              <a:rPr dirty="0" baseline="-31400" sz="1725" spc="-359" b="1">
                <a:latin typeface="Arial"/>
                <a:cs typeface="Arial"/>
              </a:rPr>
              <a:t>ta</a:t>
            </a:r>
            <a:r>
              <a:rPr dirty="0" sz="800" spc="-240">
                <a:latin typeface="Garuda"/>
                <a:cs typeface="Garuda"/>
              </a:rPr>
              <a:t>m</a:t>
            </a:r>
            <a:r>
              <a:rPr dirty="0" baseline="-31400" sz="1725" spc="-359" b="1">
                <a:latin typeface="Arial"/>
                <a:cs typeface="Arial"/>
              </a:rPr>
              <a:t>b</a:t>
            </a:r>
            <a:r>
              <a:rPr dirty="0" sz="800" spc="-240">
                <a:latin typeface="Garuda"/>
                <a:cs typeface="Garuda"/>
              </a:rPr>
              <a:t>us</a:t>
            </a:r>
            <a:r>
              <a:rPr dirty="0" baseline="-31400" sz="1725" spc="-359" b="1">
                <a:latin typeface="Arial"/>
                <a:cs typeface="Arial"/>
              </a:rPr>
              <a:t>a</a:t>
            </a:r>
            <a:r>
              <a:rPr dirty="0" sz="800" spc="-240">
                <a:latin typeface="Garuda"/>
                <a:cs typeface="Garuda"/>
              </a:rPr>
              <a:t>t </a:t>
            </a:r>
            <a:r>
              <a:rPr dirty="0" sz="800" spc="-229">
                <a:latin typeface="Garuda"/>
                <a:cs typeface="Garuda"/>
              </a:rPr>
              <a:t>r</a:t>
            </a:r>
            <a:r>
              <a:rPr dirty="0" baseline="-31400" sz="1725" spc="-345" b="1">
                <a:latin typeface="Arial"/>
                <a:cs typeface="Arial"/>
              </a:rPr>
              <a:t>s</a:t>
            </a:r>
            <a:r>
              <a:rPr dirty="0" sz="800" spc="-229">
                <a:latin typeface="Garuda"/>
                <a:cs typeface="Garuda"/>
              </a:rPr>
              <a:t>e</a:t>
            </a:r>
            <a:r>
              <a:rPr dirty="0" baseline="-31400" sz="1725" spc="-345" b="1">
                <a:latin typeface="Arial"/>
                <a:cs typeface="Arial"/>
              </a:rPr>
              <a:t>e</a:t>
            </a:r>
            <a:r>
              <a:rPr dirty="0" sz="800" spc="-229">
                <a:latin typeface="Garuda"/>
                <a:cs typeface="Garuda"/>
              </a:rPr>
              <a:t>cei</a:t>
            </a:r>
            <a:r>
              <a:rPr dirty="0" baseline="-31400" sz="1725" spc="-345" b="1">
                <a:latin typeface="Arial"/>
                <a:cs typeface="Arial"/>
              </a:rPr>
              <a:t>1</a:t>
            </a:r>
            <a:r>
              <a:rPr dirty="0" sz="800" spc="-229">
                <a:latin typeface="Garuda"/>
                <a:cs typeface="Garuda"/>
              </a:rPr>
              <a:t>ve</a:t>
            </a:r>
            <a:r>
              <a:rPr dirty="0" baseline="-31400" sz="1725" spc="-345" b="1">
                <a:latin typeface="Arial"/>
                <a:cs typeface="Arial"/>
              </a:rPr>
              <a:t>0</a:t>
            </a:r>
            <a:r>
              <a:rPr dirty="0" sz="800" spc="-229">
                <a:latin typeface="Garuda"/>
                <a:cs typeface="Garuda"/>
              </a:rPr>
              <a:t>a</a:t>
            </a:r>
            <a:r>
              <a:rPr dirty="0" baseline="-31400" sz="1725" spc="-345" b="1" i="1">
                <a:latin typeface="Arial"/>
                <a:cs typeface="Arial"/>
              </a:rPr>
              <a:t>g</a:t>
            </a:r>
            <a:r>
              <a:rPr dirty="0" sz="800" spc="-229">
                <a:latin typeface="Garuda"/>
                <a:cs typeface="Garuda"/>
              </a:rPr>
              <a:t>n</a:t>
            </a:r>
            <a:r>
              <a:rPr dirty="0" baseline="-31400" sz="1725" spc="-345" b="1">
                <a:latin typeface="Arial"/>
                <a:cs typeface="Arial"/>
              </a:rPr>
              <a:t>:</a:t>
            </a:r>
            <a:r>
              <a:rPr dirty="0" sz="800" spc="-229">
                <a:latin typeface="Garuda"/>
                <a:cs typeface="Garuda"/>
              </a:rPr>
              <a:t>e</a:t>
            </a:r>
            <a:r>
              <a:rPr dirty="0" baseline="-31400" sz="1725" spc="-345" b="1">
                <a:latin typeface="Arial"/>
                <a:cs typeface="Arial"/>
              </a:rPr>
              <a:t>S</a:t>
            </a:r>
            <a:r>
              <a:rPr dirty="0" sz="800" spc="-229">
                <a:latin typeface="Garuda"/>
                <a:cs typeface="Garuda"/>
              </a:rPr>
              <a:t>Kit</a:t>
            </a:r>
            <a:r>
              <a:rPr dirty="0" baseline="-31400" sz="1725" spc="-345" b="1">
                <a:latin typeface="Arial"/>
                <a:cs typeface="Arial"/>
              </a:rPr>
              <a:t>Q</a:t>
            </a:r>
            <a:r>
              <a:rPr dirty="0" sz="800" spc="-229">
                <a:latin typeface="Garuda"/>
                <a:cs typeface="Garuda"/>
              </a:rPr>
              <a:t>w</a:t>
            </a:r>
            <a:r>
              <a:rPr dirty="0" baseline="-31400" sz="1725" spc="-345" b="1">
                <a:latin typeface="Arial"/>
                <a:cs typeface="Arial"/>
              </a:rPr>
              <a:t>L</a:t>
            </a:r>
            <a:r>
              <a:rPr dirty="0" sz="800" spc="-229">
                <a:latin typeface="Garuda"/>
                <a:cs typeface="Garuda"/>
              </a:rPr>
              <a:t>ate</a:t>
            </a:r>
            <a:r>
              <a:rPr dirty="0" baseline="-31400" sz="1725" spc="-345" b="1">
                <a:latin typeface="Arial"/>
                <a:cs typeface="Arial"/>
              </a:rPr>
              <a:t>F</a:t>
            </a:r>
            <a:r>
              <a:rPr dirty="0" sz="800" spc="-229">
                <a:latin typeface="Garuda"/>
                <a:cs typeface="Garuda"/>
              </a:rPr>
              <a:t>rm</a:t>
            </a:r>
            <a:r>
              <a:rPr dirty="0" baseline="-31400" sz="1725" spc="-345" b="1">
                <a:latin typeface="Arial"/>
                <a:cs typeface="Arial"/>
              </a:rPr>
              <a:t>u</a:t>
            </a:r>
            <a:r>
              <a:rPr dirty="0" sz="800" spc="-229">
                <a:latin typeface="Garuda"/>
                <a:cs typeface="Garuda"/>
              </a:rPr>
              <a:t>a</a:t>
            </a:r>
            <a:r>
              <a:rPr dirty="0" baseline="-31400" sz="1725" spc="-345" b="1">
                <a:latin typeface="Arial"/>
                <a:cs typeface="Arial"/>
              </a:rPr>
              <a:t>n</a:t>
            </a:r>
            <a:r>
              <a:rPr dirty="0" sz="800" spc="-229">
                <a:latin typeface="Garuda"/>
                <a:cs typeface="Garuda"/>
              </a:rPr>
              <a:t>rk</a:t>
            </a:r>
            <a:r>
              <a:rPr dirty="0" baseline="-31400" sz="1725" spc="-345" b="1">
                <a:latin typeface="Arial"/>
                <a:cs typeface="Arial"/>
              </a:rPr>
              <a:t>d</a:t>
            </a:r>
            <a:r>
              <a:rPr dirty="0" sz="800" spc="-229">
                <a:latin typeface="Garuda"/>
                <a:cs typeface="Garuda"/>
              </a:rPr>
              <a:t>ed</a:t>
            </a:r>
            <a:r>
              <a:rPr dirty="0" baseline="-31400" sz="1725" spc="-345" b="1">
                <a:latin typeface="Arial"/>
                <a:cs typeface="Arial"/>
              </a:rPr>
              <a:t>a</a:t>
            </a:r>
            <a:r>
              <a:rPr dirty="0" sz="800" spc="-229">
                <a:latin typeface="Garuda"/>
                <a:cs typeface="Garuda"/>
              </a:rPr>
              <a:t>w</a:t>
            </a:r>
            <a:r>
              <a:rPr dirty="0" baseline="-31400" sz="1725" spc="-345" b="1">
                <a:latin typeface="Arial"/>
                <a:cs typeface="Arial"/>
              </a:rPr>
              <a:t>m</a:t>
            </a:r>
            <a:r>
              <a:rPr dirty="0" sz="800" spc="-229">
                <a:latin typeface="Garuda"/>
                <a:cs typeface="Garuda"/>
              </a:rPr>
              <a:t>ith</a:t>
            </a:r>
            <a:r>
              <a:rPr dirty="0" baseline="-31400" sz="1725" spc="-345" b="1">
                <a:latin typeface="Arial"/>
                <a:cs typeface="Arial"/>
              </a:rPr>
              <a:t>e</a:t>
            </a:r>
            <a:r>
              <a:rPr dirty="0" sz="800" spc="-229">
                <a:latin typeface="Garuda"/>
                <a:cs typeface="Garuda"/>
              </a:rPr>
              <a:t>t</a:t>
            </a:r>
            <a:r>
              <a:rPr dirty="0" baseline="-31400" sz="1725" spc="-345" b="1">
                <a:latin typeface="Arial"/>
                <a:cs typeface="Arial"/>
              </a:rPr>
              <a:t>n</a:t>
            </a:r>
            <a:r>
              <a:rPr dirty="0" sz="800" spc="-229">
                <a:latin typeface="Garuda"/>
                <a:cs typeface="Garuda"/>
              </a:rPr>
              <a:t>he</a:t>
            </a:r>
            <a:r>
              <a:rPr dirty="0" baseline="-31400" sz="1725" spc="-345" b="1">
                <a:latin typeface="Arial"/>
                <a:cs typeface="Arial"/>
              </a:rPr>
              <a:t>t</a:t>
            </a:r>
            <a:r>
              <a:rPr dirty="0" sz="800" spc="-229">
                <a:latin typeface="Garuda"/>
                <a:cs typeface="Garuda"/>
              </a:rPr>
              <a:t>i</a:t>
            </a:r>
            <a:r>
              <a:rPr dirty="0" baseline="-31400" sz="1725" spc="-345" b="1">
                <a:latin typeface="Arial"/>
                <a:cs typeface="Arial"/>
              </a:rPr>
              <a:t>a</a:t>
            </a:r>
            <a:r>
              <a:rPr dirty="0" sz="800" spc="-229">
                <a:latin typeface="Garuda"/>
                <a:cs typeface="Garuda"/>
              </a:rPr>
              <a:t>r </a:t>
            </a:r>
            <a:r>
              <a:rPr dirty="0" sz="800" spc="-190">
                <a:latin typeface="Garuda"/>
                <a:cs typeface="Garuda"/>
              </a:rPr>
              <a:t>n</a:t>
            </a:r>
            <a:r>
              <a:rPr dirty="0" baseline="-31400" sz="1725" spc="-284" b="1">
                <a:latin typeface="Arial"/>
                <a:cs typeface="Arial"/>
              </a:rPr>
              <a:t>ls</a:t>
            </a:r>
            <a:r>
              <a:rPr dirty="0" sz="800" spc="-190">
                <a:latin typeface="Garuda"/>
                <a:cs typeface="Garuda"/>
              </a:rPr>
              <a:t>am</a:t>
            </a:r>
            <a:r>
              <a:rPr dirty="0" baseline="-31400" sz="1725" spc="-284" b="1">
                <a:latin typeface="Arial"/>
                <a:cs typeface="Arial"/>
              </a:rPr>
              <a:t>I</a:t>
            </a:r>
            <a:r>
              <a:rPr dirty="0" sz="800" spc="-190">
                <a:latin typeface="Garuda"/>
                <a:cs typeface="Garuda"/>
              </a:rPr>
              <a:t>e </a:t>
            </a:r>
            <a:r>
              <a:rPr dirty="0" sz="800" spc="-210">
                <a:latin typeface="Garuda"/>
                <a:cs typeface="Garuda"/>
              </a:rPr>
              <a:t>a</a:t>
            </a:r>
            <a:r>
              <a:rPr dirty="0" baseline="-31400" sz="1725" spc="-315" b="1">
                <a:latin typeface="Arial"/>
                <a:cs typeface="Arial"/>
              </a:rPr>
              <a:t>C</a:t>
            </a:r>
            <a:r>
              <a:rPr dirty="0" sz="800" spc="-210">
                <a:latin typeface="Garuda"/>
                <a:cs typeface="Garuda"/>
              </a:rPr>
              <a:t>nd </a:t>
            </a:r>
            <a:r>
              <a:rPr dirty="0" baseline="-31400" sz="1725" spc="-284" b="1">
                <a:latin typeface="Arial"/>
                <a:cs typeface="Arial"/>
              </a:rPr>
              <a:t>-</a:t>
            </a:r>
            <a:r>
              <a:rPr dirty="0" sz="800" spc="-190">
                <a:latin typeface="Garuda"/>
                <a:cs typeface="Garuda"/>
              </a:rPr>
              <a:t>em</a:t>
            </a:r>
            <a:r>
              <a:rPr dirty="0" baseline="-31400" sz="1725" spc="-284" b="1">
                <a:latin typeface="Arial"/>
                <a:cs typeface="Arial"/>
              </a:rPr>
              <a:t>2</a:t>
            </a:r>
            <a:r>
              <a:rPr dirty="0" sz="800" spc="-190">
                <a:latin typeface="Garuda"/>
                <a:cs typeface="Garuda"/>
              </a:rPr>
              <a:t>a</a:t>
            </a:r>
            <a:r>
              <a:rPr dirty="0" baseline="-31400" sz="1725" spc="-284" b="1">
                <a:latin typeface="Arial"/>
                <a:cs typeface="Arial"/>
              </a:rPr>
              <a:t>0</a:t>
            </a:r>
            <a:r>
              <a:rPr dirty="0" sz="800" spc="-190">
                <a:latin typeface="Garuda"/>
                <a:cs typeface="Garuda"/>
              </a:rPr>
              <a:t>il.</a:t>
            </a:r>
            <a:r>
              <a:rPr dirty="0" sz="800" spc="-175">
                <a:latin typeface="Garuda"/>
                <a:cs typeface="Garuda"/>
              </a:rPr>
              <a:t> </a:t>
            </a:r>
            <a:r>
              <a:rPr dirty="0" sz="800" spc="-5">
                <a:latin typeface="Garuda"/>
                <a:cs typeface="Garuda"/>
              </a:rPr>
              <a:t>Contact</a:t>
            </a:r>
            <a:endParaRPr sz="800">
              <a:latin typeface="Garuda"/>
              <a:cs typeface="Garuda"/>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865" cy="4905375"/>
          </a:xfrm>
          <a:prstGeom prst="rect">
            <a:avLst/>
          </a:prstGeom>
          <a:ln w="9905">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Summary</a:t>
            </a:r>
            <a:endParaRPr sz="1850">
              <a:latin typeface="Arial"/>
              <a:cs typeface="Arial"/>
            </a:endParaRPr>
          </a:p>
          <a:p>
            <a:pPr>
              <a:lnSpc>
                <a:spcPct val="100000"/>
              </a:lnSpc>
              <a:spcBef>
                <a:spcPts val="50"/>
              </a:spcBef>
            </a:pPr>
            <a:endParaRPr sz="2950">
              <a:latin typeface="Arial"/>
              <a:cs typeface="Arial"/>
            </a:endParaRPr>
          </a:p>
          <a:p>
            <a:pPr marL="445134" marR="683260">
              <a:lnSpc>
                <a:spcPct val="101299"/>
              </a:lnSpc>
            </a:pPr>
            <a:r>
              <a:rPr dirty="0" sz="1550" spc="5">
                <a:latin typeface="Arial"/>
                <a:cs typeface="Arial"/>
              </a:rPr>
              <a:t>In this </a:t>
            </a:r>
            <a:r>
              <a:rPr dirty="0" sz="1550" spc="10">
                <a:latin typeface="Arial"/>
                <a:cs typeface="Arial"/>
              </a:rPr>
              <a:t>appendix, you should have learned how </a:t>
            </a:r>
            <a:r>
              <a:rPr dirty="0" sz="1550" spc="5">
                <a:latin typeface="Arial"/>
                <a:cs typeface="Arial"/>
              </a:rPr>
              <a:t>to </a:t>
            </a:r>
            <a:r>
              <a:rPr dirty="0" sz="1550" spc="10">
                <a:latin typeface="Arial"/>
                <a:cs typeface="Arial"/>
              </a:rPr>
              <a:t>use </a:t>
            </a:r>
            <a:r>
              <a:rPr dirty="0" sz="1550" spc="5">
                <a:latin typeface="Arial"/>
                <a:cs typeface="Arial"/>
              </a:rPr>
              <a:t>joins to  display </a:t>
            </a:r>
            <a:r>
              <a:rPr dirty="0" sz="1550" spc="10">
                <a:latin typeface="Arial"/>
                <a:cs typeface="Arial"/>
              </a:rPr>
              <a:t>data from </a:t>
            </a:r>
            <a:r>
              <a:rPr dirty="0" sz="1550" spc="5">
                <a:latin typeface="Arial"/>
                <a:cs typeface="Arial"/>
              </a:rPr>
              <a:t>multiple tables </a:t>
            </a:r>
            <a:r>
              <a:rPr dirty="0" sz="1550" spc="10">
                <a:latin typeface="Arial"/>
                <a:cs typeface="Arial"/>
              </a:rPr>
              <a:t>by using </a:t>
            </a:r>
            <a:r>
              <a:rPr dirty="0" sz="1550" spc="5">
                <a:latin typeface="Arial"/>
                <a:cs typeface="Arial"/>
              </a:rPr>
              <a:t>Oracle-proprietary  </a:t>
            </a:r>
            <a:r>
              <a:rPr dirty="0" sz="1550" spc="10">
                <a:latin typeface="Arial"/>
                <a:cs typeface="Arial"/>
              </a:rPr>
              <a:t>syntax </a:t>
            </a:r>
            <a:r>
              <a:rPr dirty="0" sz="1550" spc="5">
                <a:latin typeface="Arial"/>
                <a:cs typeface="Arial"/>
              </a:rPr>
              <a:t>for </a:t>
            </a:r>
            <a:r>
              <a:rPr dirty="0" sz="1550" spc="10">
                <a:latin typeface="Arial"/>
                <a:cs typeface="Arial"/>
              </a:rPr>
              <a:t>versions </a:t>
            </a:r>
            <a:r>
              <a:rPr dirty="0" sz="1550" spc="5">
                <a:latin typeface="Arial"/>
                <a:cs typeface="Arial"/>
              </a:rPr>
              <a:t>8</a:t>
            </a:r>
            <a:r>
              <a:rPr dirty="0" sz="1550" spc="5" i="1">
                <a:latin typeface="Times New Roman"/>
                <a:cs typeface="Times New Roman"/>
              </a:rPr>
              <a:t>i </a:t>
            </a:r>
            <a:r>
              <a:rPr dirty="0" sz="1550" spc="10">
                <a:latin typeface="Arial"/>
                <a:cs typeface="Arial"/>
              </a:rPr>
              <a:t>and</a:t>
            </a:r>
            <a:r>
              <a:rPr dirty="0" sz="1550" spc="35">
                <a:latin typeface="Arial"/>
                <a:cs typeface="Arial"/>
              </a:rPr>
              <a:t> </a:t>
            </a:r>
            <a:r>
              <a:rPr dirty="0" sz="1550" spc="5">
                <a:latin typeface="Arial"/>
                <a:cs typeface="Arial"/>
              </a:rPr>
              <a:t>earlier.</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18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2</a:t>
            </a:r>
            <a:r>
              <a:rPr dirty="0" sz="800" spc="-145"/>
              <a:t>a</a:t>
            </a:r>
            <a:r>
              <a:rPr dirty="0" baseline="-31400" sz="1725" spc="-217" b="1">
                <a:latin typeface="Arial"/>
                <a:cs typeface="Arial"/>
              </a:rPr>
              <a:t>1</a:t>
            </a:r>
            <a:r>
              <a:rPr dirty="0" sz="800" spc="-145"/>
              <a:t>il.</a:t>
            </a:r>
            <a:r>
              <a:rPr dirty="0" sz="800" spc="-195"/>
              <a:t> </a:t>
            </a:r>
            <a:r>
              <a:rPr dirty="0" sz="800" spc="-5"/>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54990" y="5610858"/>
            <a:ext cx="6348095" cy="298577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Summary</a:t>
            </a:r>
            <a:endParaRPr sz="1250">
              <a:latin typeface="Arial"/>
              <a:cs typeface="Arial"/>
            </a:endParaRPr>
          </a:p>
          <a:p>
            <a:pPr marL="132080">
              <a:lnSpc>
                <a:spcPct val="100000"/>
              </a:lnSpc>
              <a:spcBef>
                <a:spcPts val="360"/>
              </a:spcBef>
            </a:pPr>
            <a:r>
              <a:rPr dirty="0" sz="1250">
                <a:latin typeface="Times New Roman"/>
                <a:cs typeface="Times New Roman"/>
              </a:rPr>
              <a:t>There are multiple ways to join</a:t>
            </a:r>
            <a:r>
              <a:rPr dirty="0" sz="1250" spc="25">
                <a:latin typeface="Times New Roman"/>
                <a:cs typeface="Times New Roman"/>
              </a:rPr>
              <a:t> </a:t>
            </a:r>
            <a:r>
              <a:rPr dirty="0" sz="1250">
                <a:latin typeface="Times New Roman"/>
                <a:cs typeface="Times New Roman"/>
              </a:rPr>
              <a:t>tables.</a:t>
            </a:r>
            <a:endParaRPr sz="1250">
              <a:latin typeface="Times New Roman"/>
              <a:cs typeface="Times New Roman"/>
            </a:endParaRPr>
          </a:p>
          <a:p>
            <a:pPr marL="132080">
              <a:lnSpc>
                <a:spcPct val="100000"/>
              </a:lnSpc>
              <a:spcBef>
                <a:spcPts val="390"/>
              </a:spcBef>
            </a:pPr>
            <a:r>
              <a:rPr dirty="0" sz="1250" b="1">
                <a:latin typeface="Times New Roman"/>
                <a:cs typeface="Times New Roman"/>
              </a:rPr>
              <a:t>Types of</a:t>
            </a:r>
            <a:r>
              <a:rPr dirty="0" sz="1250" spc="-5" b="1">
                <a:latin typeface="Times New Roman"/>
                <a:cs typeface="Times New Roman"/>
              </a:rPr>
              <a:t> Joins</a:t>
            </a:r>
            <a:endParaRPr sz="1250">
              <a:latin typeface="Times New Roman"/>
              <a:cs typeface="Times New Roman"/>
            </a:endParaRPr>
          </a:p>
          <a:p>
            <a:pPr marL="431800" indent="-180975">
              <a:lnSpc>
                <a:spcPct val="100000"/>
              </a:lnSpc>
              <a:spcBef>
                <a:spcPts val="5"/>
              </a:spcBef>
              <a:buChar char="•"/>
              <a:tabLst>
                <a:tab pos="432434" algn="l"/>
              </a:tabLst>
            </a:pPr>
            <a:r>
              <a:rPr dirty="0" sz="1250">
                <a:latin typeface="Times New Roman"/>
                <a:cs typeface="Times New Roman"/>
              </a:rPr>
              <a:t>Cartesian products</a:t>
            </a:r>
            <a:endParaRPr sz="1250">
              <a:latin typeface="Times New Roman"/>
              <a:cs typeface="Times New Roman"/>
            </a:endParaRPr>
          </a:p>
          <a:p>
            <a:pPr marL="431165" indent="-180340">
              <a:lnSpc>
                <a:spcPct val="100000"/>
              </a:lnSpc>
              <a:spcBef>
                <a:spcPts val="10"/>
              </a:spcBef>
              <a:buChar char="•"/>
              <a:tabLst>
                <a:tab pos="431800" algn="l"/>
              </a:tabLst>
            </a:pPr>
            <a:r>
              <a:rPr dirty="0" sz="1250">
                <a:latin typeface="Times New Roman"/>
                <a:cs typeface="Times New Roman"/>
              </a:rPr>
              <a:t>Equijoins</a:t>
            </a:r>
            <a:endParaRPr sz="1250">
              <a:latin typeface="Times New Roman"/>
              <a:cs typeface="Times New Roman"/>
            </a:endParaRPr>
          </a:p>
          <a:p>
            <a:pPr marL="431800" indent="-180975">
              <a:lnSpc>
                <a:spcPct val="100000"/>
              </a:lnSpc>
              <a:spcBef>
                <a:spcPts val="5"/>
              </a:spcBef>
              <a:buChar char="•"/>
              <a:tabLst>
                <a:tab pos="432434" algn="l"/>
              </a:tabLst>
            </a:pPr>
            <a:r>
              <a:rPr dirty="0" sz="1250" spc="-5">
                <a:latin typeface="Times New Roman"/>
                <a:cs typeface="Times New Roman"/>
              </a:rPr>
              <a:t>Nonequijoins</a:t>
            </a:r>
            <a:endParaRPr sz="1250">
              <a:latin typeface="Times New Roman"/>
              <a:cs typeface="Times New Roman"/>
            </a:endParaRPr>
          </a:p>
          <a:p>
            <a:pPr marL="431165" indent="-180340">
              <a:lnSpc>
                <a:spcPct val="100000"/>
              </a:lnSpc>
              <a:spcBef>
                <a:spcPts val="5"/>
              </a:spcBef>
              <a:buChar char="•"/>
              <a:tabLst>
                <a:tab pos="431800" algn="l"/>
              </a:tabLst>
            </a:pPr>
            <a:r>
              <a:rPr dirty="0" sz="1250">
                <a:latin typeface="Times New Roman"/>
                <a:cs typeface="Times New Roman"/>
              </a:rPr>
              <a:t>Outer</a:t>
            </a:r>
            <a:r>
              <a:rPr dirty="0" sz="1250" spc="-5">
                <a:latin typeface="Times New Roman"/>
                <a:cs typeface="Times New Roman"/>
              </a:rPr>
              <a:t> </a:t>
            </a:r>
            <a:r>
              <a:rPr dirty="0" sz="1250">
                <a:latin typeface="Times New Roman"/>
                <a:cs typeface="Times New Roman"/>
              </a:rPr>
              <a:t>joins</a:t>
            </a:r>
            <a:endParaRPr sz="1250">
              <a:latin typeface="Times New Roman"/>
              <a:cs typeface="Times New Roman"/>
            </a:endParaRPr>
          </a:p>
          <a:p>
            <a:pPr marL="431800" indent="-180975">
              <a:lnSpc>
                <a:spcPct val="100000"/>
              </a:lnSpc>
              <a:spcBef>
                <a:spcPts val="5"/>
              </a:spcBef>
              <a:buChar char="•"/>
              <a:tabLst>
                <a:tab pos="432434" algn="l"/>
              </a:tabLst>
            </a:pPr>
            <a:r>
              <a:rPr dirty="0" sz="1250">
                <a:latin typeface="Times New Roman"/>
                <a:cs typeface="Times New Roman"/>
              </a:rPr>
              <a:t>Self-joins</a:t>
            </a:r>
            <a:endParaRPr sz="1250">
              <a:latin typeface="Times New Roman"/>
              <a:cs typeface="Times New Roman"/>
            </a:endParaRPr>
          </a:p>
          <a:p>
            <a:pPr marL="132080">
              <a:lnSpc>
                <a:spcPct val="100000"/>
              </a:lnSpc>
              <a:spcBef>
                <a:spcPts val="385"/>
              </a:spcBef>
            </a:pPr>
            <a:r>
              <a:rPr dirty="0" sz="1250" b="1">
                <a:latin typeface="Times New Roman"/>
                <a:cs typeface="Times New Roman"/>
              </a:rPr>
              <a:t>Cartesian</a:t>
            </a:r>
            <a:r>
              <a:rPr dirty="0" sz="1250" spc="-10" b="1">
                <a:latin typeface="Times New Roman"/>
                <a:cs typeface="Times New Roman"/>
              </a:rPr>
              <a:t> </a:t>
            </a:r>
            <a:r>
              <a:rPr dirty="0" sz="1250" spc="-5" b="1">
                <a:latin typeface="Times New Roman"/>
                <a:cs typeface="Times New Roman"/>
              </a:rPr>
              <a:t>Products</a:t>
            </a:r>
            <a:endParaRPr sz="1250">
              <a:latin typeface="Times New Roman"/>
              <a:cs typeface="Times New Roman"/>
            </a:endParaRPr>
          </a:p>
          <a:p>
            <a:pPr marL="132080">
              <a:lnSpc>
                <a:spcPts val="1465"/>
              </a:lnSpc>
              <a:spcBef>
                <a:spcPts val="385"/>
              </a:spcBef>
            </a:pPr>
            <a:r>
              <a:rPr dirty="0" sz="1250" spc="5">
                <a:latin typeface="Times New Roman"/>
                <a:cs typeface="Times New Roman"/>
              </a:rPr>
              <a:t>A </a:t>
            </a:r>
            <a:r>
              <a:rPr dirty="0" sz="1250" spc="-5">
                <a:latin typeface="Times New Roman"/>
                <a:cs typeface="Times New Roman"/>
              </a:rPr>
              <a:t>Cartesian </a:t>
            </a:r>
            <a:r>
              <a:rPr dirty="0" sz="1250">
                <a:latin typeface="Times New Roman"/>
                <a:cs typeface="Times New Roman"/>
              </a:rPr>
              <a:t>product </a:t>
            </a:r>
            <a:r>
              <a:rPr dirty="0" sz="1250" spc="-5">
                <a:latin typeface="Times New Roman"/>
                <a:cs typeface="Times New Roman"/>
              </a:rPr>
              <a:t>results </a:t>
            </a:r>
            <a:r>
              <a:rPr dirty="0" sz="1250">
                <a:latin typeface="Times New Roman"/>
                <a:cs typeface="Times New Roman"/>
              </a:rPr>
              <a:t>in a </a:t>
            </a:r>
            <a:r>
              <a:rPr dirty="0" sz="1250" spc="-5">
                <a:latin typeface="Times New Roman"/>
                <a:cs typeface="Times New Roman"/>
              </a:rPr>
              <a:t>display </a:t>
            </a:r>
            <a:r>
              <a:rPr dirty="0" sz="1250">
                <a:latin typeface="Times New Roman"/>
                <a:cs typeface="Times New Roman"/>
              </a:rPr>
              <a:t>of all combinations of rows. This </a:t>
            </a:r>
            <a:r>
              <a:rPr dirty="0" sz="1250" spc="-5">
                <a:latin typeface="Times New Roman"/>
                <a:cs typeface="Times New Roman"/>
              </a:rPr>
              <a:t>is </a:t>
            </a:r>
            <a:r>
              <a:rPr dirty="0" sz="1250">
                <a:latin typeface="Times New Roman"/>
                <a:cs typeface="Times New Roman"/>
              </a:rPr>
              <a:t>done by </a:t>
            </a:r>
            <a:r>
              <a:rPr dirty="0" sz="1250" spc="-5">
                <a:latin typeface="Times New Roman"/>
                <a:cs typeface="Times New Roman"/>
              </a:rPr>
              <a:t>omitting</a:t>
            </a:r>
            <a:r>
              <a:rPr dirty="0" sz="1250" spc="160">
                <a:latin typeface="Times New Roman"/>
                <a:cs typeface="Times New Roman"/>
              </a:rPr>
              <a:t> </a:t>
            </a:r>
            <a:r>
              <a:rPr dirty="0" sz="1250">
                <a:latin typeface="Times New Roman"/>
                <a:cs typeface="Times New Roman"/>
              </a:rPr>
              <a:t>the</a:t>
            </a:r>
            <a:endParaRPr sz="1250">
              <a:latin typeface="Times New Roman"/>
              <a:cs typeface="Times New Roman"/>
            </a:endParaRPr>
          </a:p>
          <a:p>
            <a:pPr marL="132080">
              <a:lnSpc>
                <a:spcPts val="1465"/>
              </a:lnSpc>
            </a:pPr>
            <a:r>
              <a:rPr dirty="0" sz="1250" spc="5">
                <a:latin typeface="Courier New"/>
                <a:cs typeface="Courier New"/>
              </a:rPr>
              <a:t>WHERE</a:t>
            </a:r>
            <a:r>
              <a:rPr dirty="0" sz="1250" spc="-440">
                <a:latin typeface="Courier New"/>
                <a:cs typeface="Courier New"/>
              </a:rPr>
              <a:t> </a:t>
            </a:r>
            <a:r>
              <a:rPr dirty="0" sz="1250">
                <a:latin typeface="Times New Roman"/>
                <a:cs typeface="Times New Roman"/>
              </a:rPr>
              <a:t>clause.</a:t>
            </a:r>
            <a:endParaRPr sz="1250">
              <a:latin typeface="Times New Roman"/>
              <a:cs typeface="Times New Roman"/>
            </a:endParaRPr>
          </a:p>
          <a:p>
            <a:pPr marL="132080">
              <a:lnSpc>
                <a:spcPct val="100000"/>
              </a:lnSpc>
              <a:spcBef>
                <a:spcPts val="459"/>
              </a:spcBef>
            </a:pPr>
            <a:r>
              <a:rPr dirty="0" sz="1250" b="1">
                <a:latin typeface="Times New Roman"/>
                <a:cs typeface="Times New Roman"/>
              </a:rPr>
              <a:t>Table</a:t>
            </a:r>
            <a:r>
              <a:rPr dirty="0" sz="1250" spc="-5" b="1">
                <a:latin typeface="Times New Roman"/>
                <a:cs typeface="Times New Roman"/>
              </a:rPr>
              <a:t> Aliases</a:t>
            </a:r>
            <a:endParaRPr sz="1250">
              <a:latin typeface="Times New Roman"/>
              <a:cs typeface="Times New Roman"/>
            </a:endParaRPr>
          </a:p>
          <a:p>
            <a:pPr marL="431800" indent="-180975">
              <a:lnSpc>
                <a:spcPct val="100000"/>
              </a:lnSpc>
              <a:spcBef>
                <a:spcPts val="5"/>
              </a:spcBef>
              <a:buChar char="•"/>
              <a:tabLst>
                <a:tab pos="432434" algn="l"/>
              </a:tabLst>
            </a:pPr>
            <a:r>
              <a:rPr dirty="0" sz="1250">
                <a:latin typeface="Times New Roman"/>
                <a:cs typeface="Times New Roman"/>
              </a:rPr>
              <a:t>Table aliases speed </a:t>
            </a:r>
            <a:r>
              <a:rPr dirty="0" sz="1250" spc="5">
                <a:latin typeface="Times New Roman"/>
                <a:cs typeface="Times New Roman"/>
              </a:rPr>
              <a:t>up </a:t>
            </a:r>
            <a:r>
              <a:rPr dirty="0" sz="1250">
                <a:latin typeface="Times New Roman"/>
                <a:cs typeface="Times New Roman"/>
              </a:rPr>
              <a:t>database</a:t>
            </a:r>
            <a:r>
              <a:rPr dirty="0" sz="1250" spc="-15">
                <a:latin typeface="Times New Roman"/>
                <a:cs typeface="Times New Roman"/>
              </a:rPr>
              <a:t> </a:t>
            </a:r>
            <a:r>
              <a:rPr dirty="0" sz="1250">
                <a:latin typeface="Times New Roman"/>
                <a:cs typeface="Times New Roman"/>
              </a:rPr>
              <a:t>access.</a:t>
            </a:r>
            <a:endParaRPr sz="1250">
              <a:latin typeface="Times New Roman"/>
              <a:cs typeface="Times New Roman"/>
            </a:endParaRPr>
          </a:p>
          <a:p>
            <a:pPr marL="431800" indent="-180975">
              <a:lnSpc>
                <a:spcPct val="100000"/>
              </a:lnSpc>
              <a:spcBef>
                <a:spcPts val="10"/>
              </a:spcBef>
              <a:buChar char="•"/>
              <a:tabLst>
                <a:tab pos="432434" algn="l"/>
              </a:tabLst>
            </a:pPr>
            <a:r>
              <a:rPr dirty="0" sz="1250">
                <a:latin typeface="Times New Roman"/>
                <a:cs typeface="Times New Roman"/>
              </a:rPr>
              <a:t>Table aliases can help to keep SQL code </a:t>
            </a:r>
            <a:r>
              <a:rPr dirty="0" sz="1250" spc="-5">
                <a:latin typeface="Times New Roman"/>
                <a:cs typeface="Times New Roman"/>
              </a:rPr>
              <a:t>smaller </a:t>
            </a:r>
            <a:r>
              <a:rPr dirty="0" sz="1250" spc="5">
                <a:latin typeface="Times New Roman"/>
                <a:cs typeface="Times New Roman"/>
              </a:rPr>
              <a:t>by </a:t>
            </a:r>
            <a:r>
              <a:rPr dirty="0" sz="1250">
                <a:latin typeface="Times New Roman"/>
                <a:cs typeface="Times New Roman"/>
              </a:rPr>
              <a:t>conserving</a:t>
            </a:r>
            <a:r>
              <a:rPr dirty="0" sz="1250" spc="70">
                <a:latin typeface="Times New Roman"/>
                <a:cs typeface="Times New Roman"/>
              </a:rPr>
              <a:t> </a:t>
            </a:r>
            <a:r>
              <a:rPr dirty="0" sz="1250" spc="5">
                <a:latin typeface="Times New Roman"/>
                <a:cs typeface="Times New Roman"/>
              </a:rPr>
              <a:t>memory.</a:t>
            </a:r>
            <a:endParaRPr sz="125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5058917"/>
            <a:ext cx="6538722" cy="194310"/>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6458" y="502158"/>
            <a:ext cx="6539865" cy="4905375"/>
          </a:xfrm>
          <a:prstGeom prst="rect">
            <a:avLst/>
          </a:prstGeom>
          <a:ln w="9905">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Practice </a:t>
            </a:r>
            <a:r>
              <a:rPr dirty="0" sz="1850" spc="5" b="1">
                <a:latin typeface="Arial"/>
                <a:cs typeface="Arial"/>
              </a:rPr>
              <a:t>C: Overview</a:t>
            </a:r>
            <a:endParaRPr sz="1850">
              <a:latin typeface="Arial"/>
              <a:cs typeface="Arial"/>
            </a:endParaRPr>
          </a:p>
          <a:p>
            <a:pPr>
              <a:lnSpc>
                <a:spcPct val="100000"/>
              </a:lnSpc>
              <a:spcBef>
                <a:spcPts val="45"/>
              </a:spcBef>
            </a:pPr>
            <a:endParaRPr sz="2950">
              <a:latin typeface="Arial"/>
              <a:cs typeface="Arial"/>
            </a:endParaRPr>
          </a:p>
          <a:p>
            <a:pPr marL="445134" marR="607060">
              <a:lnSpc>
                <a:spcPct val="101600"/>
              </a:lnSpc>
            </a:pPr>
            <a:r>
              <a:rPr dirty="0" sz="1550" spc="10">
                <a:latin typeface="Arial"/>
                <a:cs typeface="Arial"/>
              </a:rPr>
              <a:t>This </a:t>
            </a:r>
            <a:r>
              <a:rPr dirty="0" sz="1550" spc="5">
                <a:latin typeface="Arial"/>
                <a:cs typeface="Arial"/>
              </a:rPr>
              <a:t>practice </a:t>
            </a:r>
            <a:r>
              <a:rPr dirty="0" sz="1550" spc="10">
                <a:latin typeface="Arial"/>
                <a:cs typeface="Arial"/>
              </a:rPr>
              <a:t>covers </a:t>
            </a:r>
            <a:r>
              <a:rPr dirty="0" sz="1550" spc="5">
                <a:latin typeface="Arial"/>
                <a:cs typeface="Arial"/>
              </a:rPr>
              <a:t>writing </a:t>
            </a:r>
            <a:r>
              <a:rPr dirty="0" sz="1550" spc="10">
                <a:latin typeface="Arial"/>
                <a:cs typeface="Arial"/>
              </a:rPr>
              <a:t>queries </a:t>
            </a:r>
            <a:r>
              <a:rPr dirty="0" sz="1550" spc="5">
                <a:latin typeface="Arial"/>
                <a:cs typeface="Arial"/>
              </a:rPr>
              <a:t>to join tables </a:t>
            </a:r>
            <a:r>
              <a:rPr dirty="0" sz="1550" spc="10">
                <a:latin typeface="Arial"/>
                <a:cs typeface="Arial"/>
              </a:rPr>
              <a:t>using Oracle  syntax.</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2</a:t>
            </a:r>
            <a:r>
              <a:rPr dirty="0" sz="800" spc="-145"/>
              <a:t>a</a:t>
            </a:r>
            <a:r>
              <a:rPr dirty="0" baseline="-31400" sz="1725" spc="-217" b="1">
                <a:latin typeface="Arial"/>
                <a:cs typeface="Arial"/>
              </a:rPr>
              <a:t>2</a:t>
            </a:r>
            <a:r>
              <a:rPr dirty="0" sz="800" spc="-145"/>
              <a:t>il.</a:t>
            </a:r>
            <a:r>
              <a:rPr dirty="0" sz="800" spc="-195"/>
              <a:t> </a:t>
            </a:r>
            <a:r>
              <a:rPr dirty="0" sz="800" spc="-5"/>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54990" y="5610858"/>
            <a:ext cx="6420485" cy="689610"/>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Practice C:</a:t>
            </a:r>
            <a:r>
              <a:rPr dirty="0" sz="1250" spc="-25" b="1">
                <a:latin typeface="Arial"/>
                <a:cs typeface="Arial"/>
              </a:rPr>
              <a:t> </a:t>
            </a:r>
            <a:r>
              <a:rPr dirty="0" sz="1250" b="1">
                <a:latin typeface="Arial"/>
                <a:cs typeface="Arial"/>
              </a:rPr>
              <a:t>Overview</a:t>
            </a:r>
            <a:endParaRPr sz="1250">
              <a:latin typeface="Arial"/>
              <a:cs typeface="Arial"/>
            </a:endParaRPr>
          </a:p>
          <a:p>
            <a:pPr marL="132080" marR="5080">
              <a:lnSpc>
                <a:spcPct val="100000"/>
              </a:lnSpc>
              <a:spcBef>
                <a:spcPts val="360"/>
              </a:spcBef>
            </a:pPr>
            <a:r>
              <a:rPr dirty="0" sz="1250">
                <a:latin typeface="Times New Roman"/>
                <a:cs typeface="Times New Roman"/>
              </a:rPr>
              <a:t>This practice is designed to give you a </a:t>
            </a:r>
            <a:r>
              <a:rPr dirty="0" sz="1250" spc="-5">
                <a:latin typeface="Times New Roman"/>
                <a:cs typeface="Times New Roman"/>
              </a:rPr>
              <a:t>variety </a:t>
            </a:r>
            <a:r>
              <a:rPr dirty="0" sz="1250">
                <a:latin typeface="Times New Roman"/>
                <a:cs typeface="Times New Roman"/>
              </a:rPr>
              <a:t>of exercises that join tables using the Oracle </a:t>
            </a:r>
            <a:r>
              <a:rPr dirty="0" sz="1250" spc="-5">
                <a:latin typeface="Times New Roman"/>
                <a:cs typeface="Times New Roman"/>
              </a:rPr>
              <a:t>syntax  </a:t>
            </a:r>
            <a:r>
              <a:rPr dirty="0" sz="1250">
                <a:latin typeface="Times New Roman"/>
                <a:cs typeface="Times New Roman"/>
              </a:rPr>
              <a:t>that was covered in this</a:t>
            </a:r>
            <a:r>
              <a:rPr dirty="0" sz="1250" spc="20">
                <a:latin typeface="Times New Roman"/>
                <a:cs typeface="Times New Roman"/>
              </a:rPr>
              <a:t> </a:t>
            </a:r>
            <a:r>
              <a:rPr dirty="0" sz="1250">
                <a:latin typeface="Times New Roman"/>
                <a:cs typeface="Times New Roman"/>
              </a:rPr>
              <a:t>appendix.</a:t>
            </a:r>
            <a:endParaRPr sz="125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29664" y="3292983"/>
            <a:ext cx="4158615" cy="4478655"/>
            <a:chOff x="1129664" y="3292983"/>
            <a:chExt cx="4158615" cy="4478655"/>
          </a:xfrm>
        </p:grpSpPr>
        <p:sp>
          <p:nvSpPr>
            <p:cNvPr id="3" name="object 3"/>
            <p:cNvSpPr/>
            <p:nvPr/>
          </p:nvSpPr>
          <p:spPr>
            <a:xfrm>
              <a:off x="1139951" y="3303270"/>
              <a:ext cx="4138422" cy="4459224"/>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134617" y="3297936"/>
              <a:ext cx="4148454" cy="4468495"/>
            </a:xfrm>
            <a:custGeom>
              <a:avLst/>
              <a:gdLst/>
              <a:ahLst/>
              <a:cxnLst/>
              <a:rect l="l" t="t" r="r" b="b"/>
              <a:pathLst>
                <a:path w="4148454" h="4468495">
                  <a:moveTo>
                    <a:pt x="4148328" y="0"/>
                  </a:moveTo>
                  <a:lnTo>
                    <a:pt x="0" y="0"/>
                  </a:lnTo>
                  <a:lnTo>
                    <a:pt x="0" y="4468368"/>
                  </a:lnTo>
                  <a:lnTo>
                    <a:pt x="4148328" y="4468368"/>
                  </a:lnTo>
                  <a:lnTo>
                    <a:pt x="4148328" y="0"/>
                  </a:lnTo>
                  <a:close/>
                </a:path>
              </a:pathLst>
            </a:custGeom>
            <a:ln w="9906">
              <a:solidFill>
                <a:srgbClr val="000000"/>
              </a:solidFill>
            </a:ln>
          </p:spPr>
          <p:txBody>
            <a:bodyPr wrap="square" lIns="0" tIns="0" rIns="0" bIns="0" rtlCol="0"/>
            <a:lstStyle/>
            <a:p/>
          </p:txBody>
        </p:sp>
      </p:grpSp>
      <p:sp>
        <p:nvSpPr>
          <p:cNvPr id="5" name="object 5"/>
          <p:cNvSpPr txBox="1"/>
          <p:nvPr/>
        </p:nvSpPr>
        <p:spPr>
          <a:xfrm>
            <a:off x="550418" y="445260"/>
            <a:ext cx="6475730" cy="880744"/>
          </a:xfrm>
          <a:prstGeom prst="rect">
            <a:avLst/>
          </a:prstGeom>
        </p:spPr>
        <p:txBody>
          <a:bodyPr wrap="square" lIns="0" tIns="57785" rIns="0" bIns="0" rtlCol="0" vert="horz">
            <a:spAutoFit/>
          </a:bodyPr>
          <a:lstStyle/>
          <a:p>
            <a:pPr marL="12700">
              <a:lnSpc>
                <a:spcPct val="100000"/>
              </a:lnSpc>
              <a:spcBef>
                <a:spcPts val="455"/>
              </a:spcBef>
            </a:pPr>
            <a:r>
              <a:rPr dirty="0" sz="1250" b="1">
                <a:latin typeface="Arial"/>
                <a:cs typeface="Arial"/>
              </a:rPr>
              <a:t>Practice</a:t>
            </a:r>
            <a:r>
              <a:rPr dirty="0" sz="1250" spc="-15" b="1">
                <a:latin typeface="Arial"/>
                <a:cs typeface="Arial"/>
              </a:rPr>
              <a:t> </a:t>
            </a:r>
            <a:r>
              <a:rPr dirty="0" sz="1250" spc="5" b="1">
                <a:latin typeface="Arial"/>
                <a:cs typeface="Arial"/>
              </a:rPr>
              <a:t>C</a:t>
            </a:r>
            <a:endParaRPr sz="1250">
              <a:latin typeface="Arial"/>
              <a:cs typeface="Arial"/>
            </a:endParaRPr>
          </a:p>
          <a:p>
            <a:pPr marL="491490" marR="5080" indent="-240029">
              <a:lnSpc>
                <a:spcPct val="100400"/>
              </a:lnSpc>
              <a:spcBef>
                <a:spcPts val="355"/>
              </a:spcBef>
            </a:pPr>
            <a:r>
              <a:rPr dirty="0" sz="1250">
                <a:latin typeface="Times New Roman"/>
                <a:cs typeface="Times New Roman"/>
              </a:rPr>
              <a:t>1. Write a query for the HR department to produce the </a:t>
            </a:r>
            <a:r>
              <a:rPr dirty="0" sz="1250" spc="-5">
                <a:latin typeface="Times New Roman"/>
                <a:cs typeface="Times New Roman"/>
              </a:rPr>
              <a:t>addresses </a:t>
            </a:r>
            <a:r>
              <a:rPr dirty="0" sz="1250">
                <a:latin typeface="Times New Roman"/>
                <a:cs typeface="Times New Roman"/>
              </a:rPr>
              <a:t>of all </a:t>
            </a:r>
            <a:r>
              <a:rPr dirty="0" sz="1250" spc="-5">
                <a:latin typeface="Times New Roman"/>
                <a:cs typeface="Times New Roman"/>
              </a:rPr>
              <a:t>the </a:t>
            </a:r>
            <a:r>
              <a:rPr dirty="0" sz="1250">
                <a:latin typeface="Times New Roman"/>
                <a:cs typeface="Times New Roman"/>
              </a:rPr>
              <a:t>departments. Use the  </a:t>
            </a:r>
            <a:r>
              <a:rPr dirty="0" sz="1250" spc="5">
                <a:latin typeface="Courier New"/>
                <a:cs typeface="Courier New"/>
              </a:rPr>
              <a:t>LOCATIONS </a:t>
            </a:r>
            <a:r>
              <a:rPr dirty="0" sz="1250">
                <a:latin typeface="Times New Roman"/>
                <a:cs typeface="Times New Roman"/>
              </a:rPr>
              <a:t>and </a:t>
            </a:r>
            <a:r>
              <a:rPr dirty="0" sz="1250" spc="5">
                <a:latin typeface="Courier New"/>
                <a:cs typeface="Courier New"/>
              </a:rPr>
              <a:t>COUNTRIES </a:t>
            </a:r>
            <a:r>
              <a:rPr dirty="0" sz="1250">
                <a:latin typeface="Times New Roman"/>
                <a:cs typeface="Times New Roman"/>
              </a:rPr>
              <a:t>tables. Show the location ID, street address, city, state or  province, and country in the</a:t>
            </a:r>
            <a:r>
              <a:rPr dirty="0" sz="1250" spc="25">
                <a:latin typeface="Times New Roman"/>
                <a:cs typeface="Times New Roman"/>
              </a:rPr>
              <a:t> </a:t>
            </a:r>
            <a:r>
              <a:rPr dirty="0" sz="1250">
                <a:latin typeface="Times New Roman"/>
                <a:cs typeface="Times New Roman"/>
              </a:rPr>
              <a:t>output.</a:t>
            </a:r>
            <a:endParaRPr sz="1250">
              <a:latin typeface="Times New Roman"/>
              <a:cs typeface="Times New Roman"/>
            </a:endParaRPr>
          </a:p>
        </p:txBody>
      </p:sp>
      <p:sp>
        <p:nvSpPr>
          <p:cNvPr id="6" name="object 6"/>
          <p:cNvSpPr txBox="1"/>
          <p:nvPr/>
        </p:nvSpPr>
        <p:spPr>
          <a:xfrm>
            <a:off x="789678" y="2638286"/>
            <a:ext cx="6130290" cy="408940"/>
          </a:xfrm>
          <a:prstGeom prst="rect">
            <a:avLst/>
          </a:prstGeom>
        </p:spPr>
        <p:txBody>
          <a:bodyPr wrap="square" lIns="0" tIns="13970" rIns="0" bIns="0" rtlCol="0" vert="horz">
            <a:spAutoFit/>
          </a:bodyPr>
          <a:lstStyle/>
          <a:p>
            <a:pPr marL="252729" marR="5080" indent="-240029">
              <a:lnSpc>
                <a:spcPct val="100000"/>
              </a:lnSpc>
              <a:spcBef>
                <a:spcPts val="110"/>
              </a:spcBef>
            </a:pPr>
            <a:r>
              <a:rPr dirty="0" sz="1250">
                <a:latin typeface="Times New Roman"/>
                <a:cs typeface="Times New Roman"/>
              </a:rPr>
              <a:t>2. </a:t>
            </a:r>
            <a:r>
              <a:rPr dirty="0" sz="1250" spc="5">
                <a:latin typeface="Times New Roman"/>
                <a:cs typeface="Times New Roman"/>
              </a:rPr>
              <a:t>The HR </a:t>
            </a:r>
            <a:r>
              <a:rPr dirty="0" sz="1250">
                <a:latin typeface="Times New Roman"/>
                <a:cs typeface="Times New Roman"/>
              </a:rPr>
              <a:t>department needs a report of all employees. Write a query to display the last name,  </a:t>
            </a:r>
            <a:r>
              <a:rPr dirty="0" sz="1250" spc="5">
                <a:latin typeface="Times New Roman"/>
                <a:cs typeface="Times New Roman"/>
              </a:rPr>
              <a:t>department </a:t>
            </a:r>
            <a:r>
              <a:rPr dirty="0" sz="1250">
                <a:latin typeface="Times New Roman"/>
                <a:cs typeface="Times New Roman"/>
              </a:rPr>
              <a:t>number, and department </a:t>
            </a:r>
            <a:r>
              <a:rPr dirty="0" sz="1250" spc="5">
                <a:latin typeface="Times New Roman"/>
                <a:cs typeface="Times New Roman"/>
              </a:rPr>
              <a:t>name </a:t>
            </a:r>
            <a:r>
              <a:rPr dirty="0" sz="1250">
                <a:latin typeface="Times New Roman"/>
                <a:cs typeface="Times New Roman"/>
              </a:rPr>
              <a:t>for all</a:t>
            </a:r>
            <a:r>
              <a:rPr dirty="0" sz="1250" spc="30">
                <a:latin typeface="Times New Roman"/>
                <a:cs typeface="Times New Roman"/>
              </a:rPr>
              <a:t> </a:t>
            </a:r>
            <a:r>
              <a:rPr dirty="0" sz="1250">
                <a:latin typeface="Times New Roman"/>
                <a:cs typeface="Times New Roman"/>
              </a:rPr>
              <a:t>employees.</a:t>
            </a:r>
            <a:endParaRPr sz="1250">
              <a:latin typeface="Times New Roman"/>
              <a:cs typeface="Times New Roman"/>
            </a:endParaRPr>
          </a:p>
        </p:txBody>
      </p:sp>
      <p:grpSp>
        <p:nvGrpSpPr>
          <p:cNvPr id="7" name="object 7"/>
          <p:cNvGrpSpPr/>
          <p:nvPr/>
        </p:nvGrpSpPr>
        <p:grpSpPr>
          <a:xfrm>
            <a:off x="830199" y="1449705"/>
            <a:ext cx="6578600" cy="1078230"/>
            <a:chOff x="830199" y="1449705"/>
            <a:chExt cx="6578600" cy="1078230"/>
          </a:xfrm>
        </p:grpSpPr>
        <p:sp>
          <p:nvSpPr>
            <p:cNvPr id="8" name="object 8"/>
            <p:cNvSpPr/>
            <p:nvPr/>
          </p:nvSpPr>
          <p:spPr>
            <a:xfrm>
              <a:off x="840486" y="1459992"/>
              <a:ext cx="6558533" cy="105841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835152" y="1454658"/>
              <a:ext cx="6568440" cy="1068705"/>
            </a:xfrm>
            <a:custGeom>
              <a:avLst/>
              <a:gdLst/>
              <a:ahLst/>
              <a:cxnLst/>
              <a:rect l="l" t="t" r="r" b="b"/>
              <a:pathLst>
                <a:path w="6568440" h="1068705">
                  <a:moveTo>
                    <a:pt x="6568440" y="0"/>
                  </a:moveTo>
                  <a:lnTo>
                    <a:pt x="0" y="0"/>
                  </a:lnTo>
                  <a:lnTo>
                    <a:pt x="0" y="1068324"/>
                  </a:lnTo>
                  <a:lnTo>
                    <a:pt x="6568440" y="1068324"/>
                  </a:lnTo>
                  <a:lnTo>
                    <a:pt x="6568440" y="0"/>
                  </a:lnTo>
                  <a:close/>
                </a:path>
              </a:pathLst>
            </a:custGeom>
            <a:ln w="9905">
              <a:solidFill>
                <a:srgbClr val="000000"/>
              </a:solidFill>
            </a:ln>
          </p:spPr>
          <p:txBody>
            <a:bodyPr wrap="square" lIns="0" tIns="0" rIns="0" bIns="0" rtlCol="0"/>
            <a:lstStyle/>
            <a:p/>
          </p:txBody>
        </p:sp>
      </p:gr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2</a:t>
            </a:r>
            <a:r>
              <a:rPr dirty="0" sz="800" spc="-145"/>
              <a:t>a</a:t>
            </a:r>
            <a:r>
              <a:rPr dirty="0" baseline="-31400" sz="1725" spc="-217" b="1">
                <a:latin typeface="Arial"/>
                <a:cs typeface="Arial"/>
              </a:rPr>
              <a:t>3</a:t>
            </a:r>
            <a:r>
              <a:rPr dirty="0" sz="800" spc="-145"/>
              <a:t>il.</a:t>
            </a:r>
            <a:r>
              <a:rPr dirty="0" sz="800" spc="-195"/>
              <a:t> </a:t>
            </a:r>
            <a:r>
              <a:rPr dirty="0" sz="800" spc="-5"/>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r>
              <a:rPr dirty="0" baseline="-30092" sz="1800" spc="-157" b="1">
                <a:latin typeface="Arial"/>
                <a:cs typeface="Arial"/>
              </a:rPr>
              <a:t>7</a:t>
            </a:r>
            <a:r>
              <a:rPr dirty="0" sz="800" spc="-105"/>
              <a:t>il.</a:t>
            </a:r>
            <a:r>
              <a:rPr dirty="0" sz="800" spc="-200"/>
              <a:t> </a:t>
            </a:r>
            <a:r>
              <a:rPr dirty="0" sz="800" spc="-15"/>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791210"/>
            <a:ext cx="4998085" cy="1002665"/>
          </a:xfrm>
          <a:prstGeom prst="rect">
            <a:avLst/>
          </a:prstGeom>
        </p:spPr>
        <p:txBody>
          <a:bodyPr wrap="square" lIns="0" tIns="13970" rIns="0" bIns="0" rtlCol="0" vert="horz">
            <a:spAutoFit/>
          </a:bodyPr>
          <a:lstStyle/>
          <a:p>
            <a:pPr algn="ctr" marL="481330">
              <a:lnSpc>
                <a:spcPct val="100000"/>
              </a:lnSpc>
              <a:spcBef>
                <a:spcPts val="110"/>
              </a:spcBef>
            </a:pPr>
            <a:r>
              <a:rPr dirty="0" sz="1850" spc="5" b="1">
                <a:latin typeface="Courier New"/>
                <a:cs typeface="Courier New"/>
              </a:rPr>
              <a:t>DEFAULT</a:t>
            </a:r>
            <a:r>
              <a:rPr dirty="0" sz="1850" spc="-600" b="1">
                <a:latin typeface="Courier New"/>
                <a:cs typeface="Courier New"/>
              </a:rPr>
              <a:t> </a:t>
            </a:r>
            <a:r>
              <a:rPr dirty="0" sz="1850" b="1">
                <a:latin typeface="Arial"/>
                <a:cs typeface="Arial"/>
              </a:rPr>
              <a:t>Option</a:t>
            </a:r>
            <a:endParaRPr sz="1850">
              <a:latin typeface="Arial"/>
              <a:cs typeface="Arial"/>
            </a:endParaRPr>
          </a:p>
          <a:p>
            <a:pPr>
              <a:lnSpc>
                <a:spcPct val="100000"/>
              </a:lnSpc>
              <a:spcBef>
                <a:spcPts val="35"/>
              </a:spcBef>
            </a:pPr>
            <a:endParaRPr sz="31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Specify a </a:t>
            </a:r>
            <a:r>
              <a:rPr dirty="0" sz="1550" spc="5">
                <a:latin typeface="Arial"/>
                <a:cs typeface="Arial"/>
              </a:rPr>
              <a:t>default </a:t>
            </a:r>
            <a:r>
              <a:rPr dirty="0" sz="1550" spc="10">
                <a:latin typeface="Arial"/>
                <a:cs typeface="Arial"/>
              </a:rPr>
              <a:t>value </a:t>
            </a:r>
            <a:r>
              <a:rPr dirty="0" sz="1550" spc="5">
                <a:latin typeface="Arial"/>
                <a:cs typeface="Arial"/>
              </a:rPr>
              <a:t>for </a:t>
            </a:r>
            <a:r>
              <a:rPr dirty="0" sz="1550" spc="10">
                <a:latin typeface="Arial"/>
                <a:cs typeface="Arial"/>
              </a:rPr>
              <a:t>a column during an</a:t>
            </a:r>
            <a:r>
              <a:rPr dirty="0" sz="1550" spc="-35">
                <a:latin typeface="Arial"/>
                <a:cs typeface="Arial"/>
              </a:rPr>
              <a:t> </a:t>
            </a:r>
            <a:r>
              <a:rPr dirty="0" sz="1550" spc="5">
                <a:latin typeface="Arial"/>
                <a:cs typeface="Arial"/>
              </a:rPr>
              <a:t>insert.</a:t>
            </a:r>
            <a:endParaRPr sz="1550">
              <a:latin typeface="Arial"/>
              <a:cs typeface="Arial"/>
            </a:endParaRPr>
          </a:p>
        </p:txBody>
      </p:sp>
      <p:sp>
        <p:nvSpPr>
          <p:cNvPr id="7" name="object 7"/>
          <p:cNvSpPr txBox="1"/>
          <p:nvPr/>
        </p:nvSpPr>
        <p:spPr>
          <a:xfrm>
            <a:off x="1143761" y="2390649"/>
            <a:ext cx="5281295" cy="1318895"/>
          </a:xfrm>
          <a:prstGeom prst="rect">
            <a:avLst/>
          </a:prstGeom>
        </p:spPr>
        <p:txBody>
          <a:bodyPr wrap="square" lIns="0" tIns="11430" rIns="0" bIns="0" rtlCol="0" vert="horz">
            <a:spAutoFit/>
          </a:bodyPr>
          <a:lstStyle/>
          <a:p>
            <a:pPr marL="328930" marR="165100" indent="-329565">
              <a:lnSpc>
                <a:spcPct val="101600"/>
              </a:lnSpc>
              <a:spcBef>
                <a:spcPts val="90"/>
              </a:spcBef>
              <a:buClr>
                <a:srgbClr val="FF0000"/>
              </a:buClr>
              <a:buChar char="•"/>
              <a:tabLst>
                <a:tab pos="328930" algn="l"/>
                <a:tab pos="329565" algn="l"/>
              </a:tabLst>
            </a:pPr>
            <a:r>
              <a:rPr dirty="0" sz="1550" spc="5">
                <a:latin typeface="Arial"/>
                <a:cs typeface="Arial"/>
              </a:rPr>
              <a:t>Literal </a:t>
            </a:r>
            <a:r>
              <a:rPr dirty="0" sz="1550" spc="10">
                <a:latin typeface="Arial"/>
                <a:cs typeface="Arial"/>
              </a:rPr>
              <a:t>values, expressions, </a:t>
            </a:r>
            <a:r>
              <a:rPr dirty="0" sz="1550" spc="5">
                <a:latin typeface="Arial"/>
                <a:cs typeface="Arial"/>
              </a:rPr>
              <a:t>or </a:t>
            </a:r>
            <a:r>
              <a:rPr dirty="0" sz="1550" spc="10">
                <a:latin typeface="Arial"/>
                <a:cs typeface="Arial"/>
              </a:rPr>
              <a:t>SQL </a:t>
            </a:r>
            <a:r>
              <a:rPr dirty="0" sz="1550" spc="5">
                <a:latin typeface="Arial"/>
                <a:cs typeface="Arial"/>
              </a:rPr>
              <a:t>functions </a:t>
            </a:r>
            <a:r>
              <a:rPr dirty="0" sz="1550" spc="10">
                <a:latin typeface="Arial"/>
                <a:cs typeface="Arial"/>
              </a:rPr>
              <a:t>are </a:t>
            </a:r>
            <a:r>
              <a:rPr dirty="0" sz="1550" spc="5">
                <a:latin typeface="Arial"/>
                <a:cs typeface="Arial"/>
              </a:rPr>
              <a:t>legal  </a:t>
            </a:r>
            <a:r>
              <a:rPr dirty="0" sz="1550" spc="10">
                <a:latin typeface="Arial"/>
                <a:cs typeface="Arial"/>
              </a:rPr>
              <a:t>values.</a:t>
            </a:r>
            <a:endParaRPr sz="1550">
              <a:latin typeface="Arial"/>
              <a:cs typeface="Arial"/>
            </a:endParaRPr>
          </a:p>
          <a:p>
            <a:pPr marL="328930" marR="175260" indent="-329565">
              <a:lnSpc>
                <a:spcPct val="101299"/>
              </a:lnSpc>
              <a:spcBef>
                <a:spcPts val="380"/>
              </a:spcBef>
              <a:buClr>
                <a:srgbClr val="FF0000"/>
              </a:buClr>
              <a:buChar char="•"/>
              <a:tabLst>
                <a:tab pos="328930" algn="l"/>
                <a:tab pos="329565" algn="l"/>
              </a:tabLst>
            </a:pPr>
            <a:r>
              <a:rPr dirty="0" sz="1550" spc="10">
                <a:latin typeface="Arial"/>
                <a:cs typeface="Arial"/>
              </a:rPr>
              <a:t>Another column’s name </a:t>
            </a:r>
            <a:r>
              <a:rPr dirty="0" sz="1550" spc="5">
                <a:latin typeface="Arial"/>
                <a:cs typeface="Arial"/>
              </a:rPr>
              <a:t>or </a:t>
            </a:r>
            <a:r>
              <a:rPr dirty="0" sz="1550" spc="10">
                <a:latin typeface="Arial"/>
                <a:cs typeface="Arial"/>
              </a:rPr>
              <a:t>a pseudocolumn are </a:t>
            </a:r>
            <a:r>
              <a:rPr dirty="0" sz="1550" spc="5">
                <a:latin typeface="Arial"/>
                <a:cs typeface="Arial"/>
              </a:rPr>
              <a:t>illegal  </a:t>
            </a:r>
            <a:r>
              <a:rPr dirty="0" sz="1550" spc="10">
                <a:latin typeface="Arial"/>
                <a:cs typeface="Arial"/>
              </a:rPr>
              <a:t>values.</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The </a:t>
            </a:r>
            <a:r>
              <a:rPr dirty="0" sz="1550" spc="5">
                <a:latin typeface="Arial"/>
                <a:cs typeface="Arial"/>
              </a:rPr>
              <a:t>default </a:t>
            </a:r>
            <a:r>
              <a:rPr dirty="0" sz="1550" spc="10">
                <a:latin typeface="Arial"/>
                <a:cs typeface="Arial"/>
              </a:rPr>
              <a:t>data type must match the column data</a:t>
            </a:r>
            <a:r>
              <a:rPr dirty="0" sz="1550" spc="-20">
                <a:latin typeface="Arial"/>
                <a:cs typeface="Arial"/>
              </a:rPr>
              <a:t> </a:t>
            </a:r>
            <a:r>
              <a:rPr dirty="0" sz="1550" spc="5">
                <a:latin typeface="Arial"/>
                <a:cs typeface="Arial"/>
              </a:rPr>
              <a:t>type.</a:t>
            </a:r>
            <a:endParaRPr sz="1550">
              <a:latin typeface="Arial"/>
              <a:cs typeface="Arial"/>
            </a:endParaRPr>
          </a:p>
        </p:txBody>
      </p:sp>
      <p:sp>
        <p:nvSpPr>
          <p:cNvPr id="8" name="object 8"/>
          <p:cNvSpPr txBox="1"/>
          <p:nvPr/>
        </p:nvSpPr>
        <p:spPr>
          <a:xfrm>
            <a:off x="1288541" y="1865376"/>
            <a:ext cx="5198110" cy="405130"/>
          </a:xfrm>
          <a:prstGeom prst="rect">
            <a:avLst/>
          </a:prstGeom>
          <a:solidFill>
            <a:srgbClr val="CCCCCC"/>
          </a:solidFill>
          <a:ln w="20574">
            <a:solidFill>
              <a:srgbClr val="000000"/>
            </a:solidFill>
          </a:ln>
        </p:spPr>
        <p:txBody>
          <a:bodyPr wrap="square" lIns="0" tIns="124460" rIns="0" bIns="0" rtlCol="0" vert="horz">
            <a:spAutoFit/>
          </a:bodyPr>
          <a:lstStyle/>
          <a:p>
            <a:pPr marL="75565">
              <a:lnSpc>
                <a:spcPct val="100000"/>
              </a:lnSpc>
              <a:spcBef>
                <a:spcPts val="980"/>
              </a:spcBef>
            </a:pPr>
            <a:r>
              <a:rPr dirty="0" sz="1300" spc="-15" b="1">
                <a:latin typeface="Courier New"/>
                <a:cs typeface="Courier New"/>
              </a:rPr>
              <a:t>... hire_date DATE DEFAULT SYSDATE,</a:t>
            </a:r>
            <a:r>
              <a:rPr dirty="0" sz="1300" spc="-45" b="1">
                <a:latin typeface="Courier New"/>
                <a:cs typeface="Courier New"/>
              </a:rPr>
              <a:t> </a:t>
            </a:r>
            <a:r>
              <a:rPr dirty="0" sz="1300" spc="-20" b="1">
                <a:latin typeface="Courier New"/>
                <a:cs typeface="Courier New"/>
              </a:rPr>
              <a:t>...</a:t>
            </a:r>
            <a:endParaRPr sz="1300">
              <a:latin typeface="Courier New"/>
              <a:cs typeface="Courier New"/>
            </a:endParaRPr>
          </a:p>
        </p:txBody>
      </p:sp>
      <p:sp>
        <p:nvSpPr>
          <p:cNvPr id="9" name="object 9"/>
          <p:cNvSpPr txBox="1"/>
          <p:nvPr/>
        </p:nvSpPr>
        <p:spPr>
          <a:xfrm>
            <a:off x="2139695" y="4223765"/>
            <a:ext cx="3408679" cy="224790"/>
          </a:xfrm>
          <a:prstGeom prst="rect">
            <a:avLst/>
          </a:prstGeom>
          <a:solidFill>
            <a:srgbClr val="CCCCCC"/>
          </a:solidFill>
          <a:ln w="20574">
            <a:solidFill>
              <a:srgbClr val="FF0000"/>
            </a:solidFill>
          </a:ln>
        </p:spPr>
        <p:txBody>
          <a:bodyPr wrap="square" lIns="0" tIns="0" rIns="0" bIns="0" rtlCol="0" vert="horz">
            <a:spAutoFit/>
          </a:bodyPr>
          <a:lstStyle/>
          <a:p>
            <a:pPr marL="103505">
              <a:lnSpc>
                <a:spcPts val="1490"/>
              </a:lnSpc>
            </a:pPr>
            <a:r>
              <a:rPr dirty="0" sz="1300" spc="-15" b="1">
                <a:latin typeface="Courier New"/>
                <a:cs typeface="Courier New"/>
              </a:rPr>
              <a:t>hire_date DATE DEFAULT</a:t>
            </a:r>
            <a:r>
              <a:rPr dirty="0" sz="1300" spc="-65" b="1">
                <a:latin typeface="Courier New"/>
                <a:cs typeface="Courier New"/>
              </a:rPr>
              <a:t> </a:t>
            </a:r>
            <a:r>
              <a:rPr dirty="0" sz="1300" spc="-20" b="1">
                <a:latin typeface="Courier New"/>
                <a:cs typeface="Courier New"/>
              </a:rPr>
              <a:t>SYSDATE);</a:t>
            </a:r>
            <a:endParaRPr sz="1300">
              <a:latin typeface="Courier New"/>
              <a:cs typeface="Courier New"/>
            </a:endParaRPr>
          </a:p>
        </p:txBody>
      </p:sp>
      <p:sp>
        <p:nvSpPr>
          <p:cNvPr id="10" name="object 10"/>
          <p:cNvSpPr txBox="1"/>
          <p:nvPr/>
        </p:nvSpPr>
        <p:spPr>
          <a:xfrm>
            <a:off x="1288541" y="3832859"/>
            <a:ext cx="5198110" cy="805815"/>
          </a:xfrm>
          <a:prstGeom prst="rect">
            <a:avLst/>
          </a:prstGeom>
          <a:solidFill>
            <a:srgbClr val="CCCCCC"/>
          </a:solidFill>
          <a:ln w="20574">
            <a:solidFill>
              <a:srgbClr val="000000"/>
            </a:solidFill>
          </a:ln>
        </p:spPr>
        <p:txBody>
          <a:bodyPr wrap="square" lIns="0" tIns="0" rIns="0" bIns="0" rtlCol="0" vert="horz">
            <a:spAutoFit/>
          </a:bodyPr>
          <a:lstStyle/>
          <a:p>
            <a:pPr marL="75565">
              <a:lnSpc>
                <a:spcPts val="1465"/>
              </a:lnSpc>
            </a:pPr>
            <a:r>
              <a:rPr dirty="0" sz="1300" spc="-15" b="1">
                <a:latin typeface="Courier New"/>
                <a:cs typeface="Courier New"/>
              </a:rPr>
              <a:t>CREATE TABLE</a:t>
            </a:r>
            <a:r>
              <a:rPr dirty="0" sz="1300" spc="-30" b="1">
                <a:latin typeface="Courier New"/>
                <a:cs typeface="Courier New"/>
              </a:rPr>
              <a:t> </a:t>
            </a:r>
            <a:r>
              <a:rPr dirty="0" sz="1300" spc="-20" b="1">
                <a:latin typeface="Courier New"/>
                <a:cs typeface="Courier New"/>
              </a:rPr>
              <a:t>hire_dates</a:t>
            </a:r>
            <a:endParaRPr sz="1300">
              <a:latin typeface="Courier New"/>
              <a:cs typeface="Courier New"/>
            </a:endParaRPr>
          </a:p>
          <a:p>
            <a:pPr marL="856615">
              <a:lnSpc>
                <a:spcPts val="1555"/>
              </a:lnSpc>
              <a:tabLst>
                <a:tab pos="2125980" algn="l"/>
              </a:tabLst>
            </a:pPr>
            <a:r>
              <a:rPr dirty="0" sz="1300" spc="-15" b="1">
                <a:latin typeface="Courier New"/>
                <a:cs typeface="Courier New"/>
              </a:rPr>
              <a:t>(id	</a:t>
            </a:r>
            <a:r>
              <a:rPr dirty="0" sz="1300" spc="-20" b="1">
                <a:latin typeface="Courier New"/>
                <a:cs typeface="Courier New"/>
              </a:rPr>
              <a:t>NUMBER(8),</a:t>
            </a:r>
            <a:endParaRPr sz="1300">
              <a:latin typeface="Courier New"/>
              <a:cs typeface="Courier New"/>
            </a:endParaRPr>
          </a:p>
          <a:p>
            <a:pPr>
              <a:lnSpc>
                <a:spcPct val="100000"/>
              </a:lnSpc>
              <a:spcBef>
                <a:spcPts val="5"/>
              </a:spcBef>
            </a:pPr>
            <a:endParaRPr sz="1350">
              <a:latin typeface="Courier New"/>
              <a:cs typeface="Courier New"/>
            </a:endParaRPr>
          </a:p>
          <a:p>
            <a:pPr marL="75565">
              <a:lnSpc>
                <a:spcPct val="100000"/>
              </a:lnSpc>
            </a:pPr>
            <a:r>
              <a:rPr dirty="0" sz="1300" spc="-15" b="1">
                <a:solidFill>
                  <a:srgbClr val="FF3300"/>
                </a:solidFill>
                <a:latin typeface="Courier New"/>
                <a:cs typeface="Courier New"/>
              </a:rPr>
              <a:t>CREATE TABLE</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11" name="object 11"/>
          <p:cNvSpPr txBox="1"/>
          <p:nvPr/>
        </p:nvSpPr>
        <p:spPr>
          <a:xfrm>
            <a:off x="594613" y="5583733"/>
            <a:ext cx="6565900" cy="1767839"/>
          </a:xfrm>
          <a:prstGeom prst="rect">
            <a:avLst/>
          </a:prstGeom>
        </p:spPr>
        <p:txBody>
          <a:bodyPr wrap="square" lIns="0" tIns="71755" rIns="0" bIns="0" rtlCol="0" vert="horz">
            <a:spAutoFit/>
          </a:bodyPr>
          <a:lstStyle/>
          <a:p>
            <a:pPr marL="12700">
              <a:lnSpc>
                <a:spcPct val="100000"/>
              </a:lnSpc>
              <a:spcBef>
                <a:spcPts val="565"/>
              </a:spcBef>
            </a:pPr>
            <a:r>
              <a:rPr dirty="0" sz="1300" b="1">
                <a:latin typeface="Courier New"/>
                <a:cs typeface="Courier New"/>
              </a:rPr>
              <a:t>DEFAULT</a:t>
            </a:r>
            <a:r>
              <a:rPr dirty="0" sz="1300" spc="-415" b="1">
                <a:latin typeface="Courier New"/>
                <a:cs typeface="Courier New"/>
              </a:rPr>
              <a:t> </a:t>
            </a:r>
            <a:r>
              <a:rPr dirty="0" sz="1300" b="1">
                <a:latin typeface="Arial"/>
                <a:cs typeface="Arial"/>
              </a:rPr>
              <a:t>Option</a:t>
            </a:r>
            <a:endParaRPr sz="1300">
              <a:latin typeface="Arial"/>
              <a:cs typeface="Arial"/>
            </a:endParaRPr>
          </a:p>
          <a:p>
            <a:pPr marL="136525" marR="5080">
              <a:lnSpc>
                <a:spcPct val="99800"/>
              </a:lnSpc>
              <a:spcBef>
                <a:spcPts val="470"/>
              </a:spcBef>
            </a:pPr>
            <a:r>
              <a:rPr dirty="0" sz="1300">
                <a:latin typeface="Times New Roman"/>
                <a:cs typeface="Times New Roman"/>
              </a:rPr>
              <a:t>When you define a </a:t>
            </a:r>
            <a:r>
              <a:rPr dirty="0" sz="1300" spc="-5">
                <a:latin typeface="Times New Roman"/>
                <a:cs typeface="Times New Roman"/>
              </a:rPr>
              <a:t>table, </a:t>
            </a:r>
            <a:r>
              <a:rPr dirty="0" sz="1300">
                <a:latin typeface="Times New Roman"/>
                <a:cs typeface="Times New Roman"/>
              </a:rPr>
              <a:t>you can specify that a column be given a default value by using the  </a:t>
            </a:r>
            <a:r>
              <a:rPr dirty="0" sz="1300">
                <a:latin typeface="Courier New"/>
                <a:cs typeface="Courier New"/>
              </a:rPr>
              <a:t>DEFAULT </a:t>
            </a:r>
            <a:r>
              <a:rPr dirty="0" sz="1300">
                <a:latin typeface="Times New Roman"/>
                <a:cs typeface="Times New Roman"/>
              </a:rPr>
              <a:t>option. This option prevents </a:t>
            </a:r>
            <a:r>
              <a:rPr dirty="0" sz="1300" spc="-5">
                <a:latin typeface="Times New Roman"/>
                <a:cs typeface="Times New Roman"/>
              </a:rPr>
              <a:t>null values from </a:t>
            </a:r>
            <a:r>
              <a:rPr dirty="0" sz="1300">
                <a:latin typeface="Times New Roman"/>
                <a:cs typeface="Times New Roman"/>
              </a:rPr>
              <a:t>entering the </a:t>
            </a:r>
            <a:r>
              <a:rPr dirty="0" sz="1300" spc="-5">
                <a:latin typeface="Times New Roman"/>
                <a:cs typeface="Times New Roman"/>
              </a:rPr>
              <a:t>columns </a:t>
            </a:r>
            <a:r>
              <a:rPr dirty="0" sz="1300">
                <a:latin typeface="Times New Roman"/>
                <a:cs typeface="Times New Roman"/>
              </a:rPr>
              <a:t>if a </a:t>
            </a:r>
            <a:r>
              <a:rPr dirty="0" sz="1300" spc="-5">
                <a:latin typeface="Times New Roman"/>
                <a:cs typeface="Times New Roman"/>
              </a:rPr>
              <a:t>row </a:t>
            </a:r>
            <a:r>
              <a:rPr dirty="0" sz="1300">
                <a:latin typeface="Times New Roman"/>
                <a:cs typeface="Times New Roman"/>
              </a:rPr>
              <a:t>is  </a:t>
            </a:r>
            <a:r>
              <a:rPr dirty="0" sz="1300" spc="-5">
                <a:latin typeface="Times New Roman"/>
                <a:cs typeface="Times New Roman"/>
              </a:rPr>
              <a:t>inserted </a:t>
            </a:r>
            <a:r>
              <a:rPr dirty="0" sz="1300">
                <a:latin typeface="Times New Roman"/>
                <a:cs typeface="Times New Roman"/>
              </a:rPr>
              <a:t>without a value for the column. The default value can be a literal, an </a:t>
            </a:r>
            <a:r>
              <a:rPr dirty="0" sz="1300" spc="-5">
                <a:latin typeface="Times New Roman"/>
                <a:cs typeface="Times New Roman"/>
              </a:rPr>
              <a:t>expression, </a:t>
            </a:r>
            <a:r>
              <a:rPr dirty="0" sz="1300">
                <a:latin typeface="Times New Roman"/>
                <a:cs typeface="Times New Roman"/>
              </a:rPr>
              <a:t>or a  </a:t>
            </a:r>
            <a:r>
              <a:rPr dirty="0" sz="1300" spc="-5">
                <a:latin typeface="Times New Roman"/>
                <a:cs typeface="Times New Roman"/>
              </a:rPr>
              <a:t>SQL function (such </a:t>
            </a:r>
            <a:r>
              <a:rPr dirty="0" sz="1300">
                <a:latin typeface="Times New Roman"/>
                <a:cs typeface="Times New Roman"/>
              </a:rPr>
              <a:t>as </a:t>
            </a:r>
            <a:r>
              <a:rPr dirty="0" sz="1300">
                <a:latin typeface="Courier New"/>
                <a:cs typeface="Courier New"/>
              </a:rPr>
              <a:t>SYSDATE</a:t>
            </a:r>
            <a:r>
              <a:rPr dirty="0" sz="1300" spc="-450">
                <a:latin typeface="Courier New"/>
                <a:cs typeface="Courier New"/>
              </a:rPr>
              <a:t> </a:t>
            </a:r>
            <a:r>
              <a:rPr dirty="0" sz="1300">
                <a:latin typeface="Times New Roman"/>
                <a:cs typeface="Times New Roman"/>
              </a:rPr>
              <a:t>or </a:t>
            </a:r>
            <a:r>
              <a:rPr dirty="0" sz="1300">
                <a:latin typeface="Courier New"/>
                <a:cs typeface="Courier New"/>
              </a:rPr>
              <a:t>USER</a:t>
            </a:r>
            <a:r>
              <a:rPr dirty="0" sz="1300">
                <a:latin typeface="Times New Roman"/>
                <a:cs typeface="Times New Roman"/>
              </a:rPr>
              <a:t>), but the value cannot be </a:t>
            </a:r>
            <a:r>
              <a:rPr dirty="0" sz="1300" spc="5">
                <a:latin typeface="Times New Roman"/>
                <a:cs typeface="Times New Roman"/>
              </a:rPr>
              <a:t>the </a:t>
            </a:r>
            <a:r>
              <a:rPr dirty="0" sz="1300">
                <a:latin typeface="Times New Roman"/>
                <a:cs typeface="Times New Roman"/>
              </a:rPr>
              <a:t>name of another column  </a:t>
            </a:r>
            <a:r>
              <a:rPr dirty="0" sz="1300" spc="-5">
                <a:latin typeface="Times New Roman"/>
                <a:cs typeface="Times New Roman"/>
              </a:rPr>
              <a:t>or </a:t>
            </a:r>
            <a:r>
              <a:rPr dirty="0" sz="1300">
                <a:latin typeface="Times New Roman"/>
                <a:cs typeface="Times New Roman"/>
              </a:rPr>
              <a:t>a </a:t>
            </a:r>
            <a:r>
              <a:rPr dirty="0" sz="1300" spc="-5">
                <a:latin typeface="Times New Roman"/>
                <a:cs typeface="Times New Roman"/>
              </a:rPr>
              <a:t>pseudocolumn (such </a:t>
            </a:r>
            <a:r>
              <a:rPr dirty="0" sz="1300">
                <a:latin typeface="Times New Roman"/>
                <a:cs typeface="Times New Roman"/>
              </a:rPr>
              <a:t>as </a:t>
            </a:r>
            <a:r>
              <a:rPr dirty="0" sz="1300">
                <a:latin typeface="Courier New"/>
                <a:cs typeface="Courier New"/>
              </a:rPr>
              <a:t>NEXTVAL </a:t>
            </a:r>
            <a:r>
              <a:rPr dirty="0" sz="1300">
                <a:latin typeface="Times New Roman"/>
                <a:cs typeface="Times New Roman"/>
              </a:rPr>
              <a:t>or </a:t>
            </a:r>
            <a:r>
              <a:rPr dirty="0" sz="1300">
                <a:latin typeface="Courier New"/>
                <a:cs typeface="Courier New"/>
              </a:rPr>
              <a:t>CURRVAL</a:t>
            </a:r>
            <a:r>
              <a:rPr dirty="0" sz="1300">
                <a:latin typeface="Times New Roman"/>
                <a:cs typeface="Times New Roman"/>
              </a:rPr>
              <a:t>). The default </a:t>
            </a:r>
            <a:r>
              <a:rPr dirty="0" sz="1300" spc="-5">
                <a:latin typeface="Times New Roman"/>
                <a:cs typeface="Times New Roman"/>
              </a:rPr>
              <a:t>expression </a:t>
            </a:r>
            <a:r>
              <a:rPr dirty="0" sz="1300">
                <a:latin typeface="Times New Roman"/>
                <a:cs typeface="Times New Roman"/>
              </a:rPr>
              <a:t>must match the  data type of the</a:t>
            </a:r>
            <a:r>
              <a:rPr dirty="0" sz="1300" spc="-10">
                <a:latin typeface="Times New Roman"/>
                <a:cs typeface="Times New Roman"/>
              </a:rPr>
              <a:t> </a:t>
            </a:r>
            <a:r>
              <a:rPr dirty="0" sz="1300" spc="-5">
                <a:latin typeface="Times New Roman"/>
                <a:cs typeface="Times New Roman"/>
              </a:rPr>
              <a:t>column.</a:t>
            </a:r>
            <a:endParaRPr sz="1300">
              <a:latin typeface="Times New Roman"/>
              <a:cs typeface="Times New Roman"/>
            </a:endParaRPr>
          </a:p>
          <a:p>
            <a:pPr marL="136525">
              <a:lnSpc>
                <a:spcPct val="100000"/>
              </a:lnSpc>
              <a:spcBef>
                <a:spcPts val="315"/>
              </a:spcBef>
            </a:pPr>
            <a:r>
              <a:rPr dirty="0" sz="1300" spc="-5" b="1">
                <a:latin typeface="Times New Roman"/>
                <a:cs typeface="Times New Roman"/>
              </a:rPr>
              <a:t>Note: </a:t>
            </a:r>
            <a:r>
              <a:rPr dirty="0" sz="1300">
                <a:latin typeface="Courier New"/>
                <a:cs typeface="Courier New"/>
              </a:rPr>
              <a:t>CURRVAL</a:t>
            </a:r>
            <a:r>
              <a:rPr dirty="0" sz="1300" spc="-455">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NEXTVAL</a:t>
            </a:r>
            <a:r>
              <a:rPr dirty="0" sz="1300" spc="-455">
                <a:latin typeface="Courier New"/>
                <a:cs typeface="Courier New"/>
              </a:rPr>
              <a:t> </a:t>
            </a:r>
            <a:r>
              <a:rPr dirty="0" sz="1300">
                <a:latin typeface="Times New Roman"/>
                <a:cs typeface="Times New Roman"/>
              </a:rPr>
              <a:t>are explained </a:t>
            </a:r>
            <a:r>
              <a:rPr dirty="0" sz="1300" spc="-5">
                <a:latin typeface="Times New Roman"/>
                <a:cs typeface="Times New Roman"/>
              </a:rPr>
              <a:t>later</a:t>
            </a:r>
            <a:r>
              <a:rPr dirty="0" sz="1300">
                <a:latin typeface="Times New Roman"/>
                <a:cs typeface="Times New Roman"/>
              </a:rPr>
              <a:t> in this lesson.</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0418" y="445260"/>
            <a:ext cx="6101715" cy="689610"/>
          </a:xfrm>
          <a:prstGeom prst="rect">
            <a:avLst/>
          </a:prstGeom>
        </p:spPr>
        <p:txBody>
          <a:bodyPr wrap="square" lIns="0" tIns="57785" rIns="0" bIns="0" rtlCol="0" vert="horz">
            <a:spAutoFit/>
          </a:bodyPr>
          <a:lstStyle/>
          <a:p>
            <a:pPr marL="12700">
              <a:lnSpc>
                <a:spcPct val="100000"/>
              </a:lnSpc>
              <a:spcBef>
                <a:spcPts val="455"/>
              </a:spcBef>
            </a:pPr>
            <a:r>
              <a:rPr dirty="0" sz="1250" spc="-5" b="1">
                <a:latin typeface="Arial"/>
                <a:cs typeface="Arial"/>
              </a:rPr>
              <a:t>Practice </a:t>
            </a:r>
            <a:r>
              <a:rPr dirty="0" sz="1250" spc="5" b="1">
                <a:latin typeface="Arial"/>
                <a:cs typeface="Arial"/>
              </a:rPr>
              <a:t>C</a:t>
            </a:r>
            <a:r>
              <a:rPr dirty="0" sz="1250" spc="-10" b="1">
                <a:latin typeface="Arial"/>
                <a:cs typeface="Arial"/>
              </a:rPr>
              <a:t> </a:t>
            </a:r>
            <a:r>
              <a:rPr dirty="0" sz="1250" b="1">
                <a:latin typeface="Arial"/>
                <a:cs typeface="Arial"/>
              </a:rPr>
              <a:t>(continued)</a:t>
            </a:r>
            <a:endParaRPr sz="1250">
              <a:latin typeface="Arial"/>
              <a:cs typeface="Arial"/>
            </a:endParaRPr>
          </a:p>
          <a:p>
            <a:pPr marL="491490" marR="5080" indent="-240029">
              <a:lnSpc>
                <a:spcPct val="100000"/>
              </a:lnSpc>
              <a:spcBef>
                <a:spcPts val="360"/>
              </a:spcBef>
            </a:pPr>
            <a:r>
              <a:rPr dirty="0" sz="1250">
                <a:latin typeface="Times New Roman"/>
                <a:cs typeface="Times New Roman"/>
              </a:rPr>
              <a:t>3. </a:t>
            </a:r>
            <a:r>
              <a:rPr dirty="0" sz="1250" spc="5">
                <a:latin typeface="Times New Roman"/>
                <a:cs typeface="Times New Roman"/>
              </a:rPr>
              <a:t>The </a:t>
            </a:r>
            <a:r>
              <a:rPr dirty="0" sz="1250">
                <a:latin typeface="Times New Roman"/>
                <a:cs typeface="Times New Roman"/>
              </a:rPr>
              <a:t>HR department needs a report of employees in Toronto. Display the last name, job,  </a:t>
            </a:r>
            <a:r>
              <a:rPr dirty="0" sz="1250" spc="5">
                <a:latin typeface="Times New Roman"/>
                <a:cs typeface="Times New Roman"/>
              </a:rPr>
              <a:t>department </a:t>
            </a:r>
            <a:r>
              <a:rPr dirty="0" sz="1250">
                <a:latin typeface="Times New Roman"/>
                <a:cs typeface="Times New Roman"/>
              </a:rPr>
              <a:t>number, and department </a:t>
            </a:r>
            <a:r>
              <a:rPr dirty="0" sz="1250" spc="5">
                <a:latin typeface="Times New Roman"/>
                <a:cs typeface="Times New Roman"/>
              </a:rPr>
              <a:t>name </a:t>
            </a:r>
            <a:r>
              <a:rPr dirty="0" sz="1250">
                <a:latin typeface="Times New Roman"/>
                <a:cs typeface="Times New Roman"/>
              </a:rPr>
              <a:t>for all employees who work in</a:t>
            </a:r>
            <a:r>
              <a:rPr dirty="0" sz="1250" spc="60">
                <a:latin typeface="Times New Roman"/>
                <a:cs typeface="Times New Roman"/>
              </a:rPr>
              <a:t> </a:t>
            </a:r>
            <a:r>
              <a:rPr dirty="0" sz="1250">
                <a:latin typeface="Times New Roman"/>
                <a:cs typeface="Times New Roman"/>
              </a:rPr>
              <a:t>Toronto.</a:t>
            </a:r>
            <a:endParaRPr sz="1250">
              <a:latin typeface="Times New Roman"/>
              <a:cs typeface="Times New Roman"/>
            </a:endParaRPr>
          </a:p>
        </p:txBody>
      </p:sp>
      <p:sp>
        <p:nvSpPr>
          <p:cNvPr id="3" name="object 3"/>
          <p:cNvSpPr txBox="1"/>
          <p:nvPr/>
        </p:nvSpPr>
        <p:spPr>
          <a:xfrm>
            <a:off x="789678" y="1936488"/>
            <a:ext cx="6332855" cy="781685"/>
          </a:xfrm>
          <a:prstGeom prst="rect">
            <a:avLst/>
          </a:prstGeom>
        </p:spPr>
        <p:txBody>
          <a:bodyPr wrap="square" lIns="0" tIns="16510" rIns="0" bIns="0" rtlCol="0" vert="horz">
            <a:spAutoFit/>
          </a:bodyPr>
          <a:lstStyle/>
          <a:p>
            <a:pPr marL="252095" marR="5080" indent="-240029">
              <a:lnSpc>
                <a:spcPct val="98700"/>
              </a:lnSpc>
              <a:spcBef>
                <a:spcPts val="130"/>
              </a:spcBef>
            </a:pPr>
            <a:r>
              <a:rPr dirty="0" sz="1250">
                <a:latin typeface="Times New Roman"/>
                <a:cs typeface="Times New Roman"/>
              </a:rPr>
              <a:t>4. Create a report to display the employee last </a:t>
            </a:r>
            <a:r>
              <a:rPr dirty="0" sz="1250" spc="5">
                <a:latin typeface="Times New Roman"/>
                <a:cs typeface="Times New Roman"/>
              </a:rPr>
              <a:t>name </a:t>
            </a:r>
            <a:r>
              <a:rPr dirty="0" sz="1250">
                <a:latin typeface="Times New Roman"/>
                <a:cs typeface="Times New Roman"/>
              </a:rPr>
              <a:t>and employee </a:t>
            </a:r>
            <a:r>
              <a:rPr dirty="0" sz="1250" spc="5">
                <a:latin typeface="Times New Roman"/>
                <a:cs typeface="Times New Roman"/>
              </a:rPr>
              <a:t>number </a:t>
            </a:r>
            <a:r>
              <a:rPr dirty="0" sz="1250">
                <a:latin typeface="Times New Roman"/>
                <a:cs typeface="Times New Roman"/>
              </a:rPr>
              <a:t>along with the  employee’s manager’s last </a:t>
            </a:r>
            <a:r>
              <a:rPr dirty="0" sz="1250" spc="5">
                <a:latin typeface="Times New Roman"/>
                <a:cs typeface="Times New Roman"/>
              </a:rPr>
              <a:t>name </a:t>
            </a:r>
            <a:r>
              <a:rPr dirty="0" sz="1250">
                <a:latin typeface="Times New Roman"/>
                <a:cs typeface="Times New Roman"/>
              </a:rPr>
              <a:t>and manager number. Label the columns </a:t>
            </a:r>
            <a:r>
              <a:rPr dirty="0" sz="1250" spc="5">
                <a:latin typeface="Courier New"/>
                <a:cs typeface="Courier New"/>
              </a:rPr>
              <a:t>Employee</a:t>
            </a:r>
            <a:r>
              <a:rPr dirty="0" sz="1250" spc="5">
                <a:latin typeface="Times New Roman"/>
                <a:cs typeface="Times New Roman"/>
              </a:rPr>
              <a:t>, </a:t>
            </a:r>
            <a:r>
              <a:rPr dirty="0" sz="1250">
                <a:latin typeface="Courier New"/>
                <a:cs typeface="Courier New"/>
              </a:rPr>
              <a:t>Emp#</a:t>
            </a:r>
            <a:r>
              <a:rPr dirty="0" sz="1250">
                <a:latin typeface="Times New Roman"/>
                <a:cs typeface="Times New Roman"/>
              </a:rPr>
              <a:t>,  </a:t>
            </a:r>
            <a:r>
              <a:rPr dirty="0" sz="1250">
                <a:latin typeface="Courier New"/>
                <a:cs typeface="Courier New"/>
              </a:rPr>
              <a:t>Manager</a:t>
            </a:r>
            <a:r>
              <a:rPr dirty="0" sz="1250">
                <a:latin typeface="Times New Roman"/>
                <a:cs typeface="Times New Roman"/>
              </a:rPr>
              <a:t>, and </a:t>
            </a:r>
            <a:r>
              <a:rPr dirty="0" sz="1250" spc="5">
                <a:latin typeface="Courier New"/>
                <a:cs typeface="Courier New"/>
              </a:rPr>
              <a:t>Mgr#</a:t>
            </a:r>
            <a:r>
              <a:rPr dirty="0" sz="1250" spc="5">
                <a:latin typeface="Times New Roman"/>
                <a:cs typeface="Times New Roman"/>
              </a:rPr>
              <a:t>, </a:t>
            </a:r>
            <a:r>
              <a:rPr dirty="0" sz="1250">
                <a:latin typeface="Times New Roman"/>
                <a:cs typeface="Times New Roman"/>
              </a:rPr>
              <a:t>respectively. Place your SQL </a:t>
            </a:r>
            <a:r>
              <a:rPr dirty="0" sz="1250" spc="-5">
                <a:latin typeface="Times New Roman"/>
                <a:cs typeface="Times New Roman"/>
              </a:rPr>
              <a:t>statement </a:t>
            </a:r>
            <a:r>
              <a:rPr dirty="0" sz="1250">
                <a:latin typeface="Times New Roman"/>
                <a:cs typeface="Times New Roman"/>
              </a:rPr>
              <a:t>in a text file </a:t>
            </a:r>
            <a:r>
              <a:rPr dirty="0" sz="1250" spc="5">
                <a:latin typeface="Times New Roman"/>
                <a:cs typeface="Times New Roman"/>
              </a:rPr>
              <a:t>named  </a:t>
            </a:r>
            <a:r>
              <a:rPr dirty="0" sz="1250" spc="5">
                <a:latin typeface="Courier New"/>
                <a:cs typeface="Courier New"/>
              </a:rPr>
              <a:t>lab_c_04.sql</a:t>
            </a:r>
            <a:r>
              <a:rPr dirty="0" sz="1250" spc="5">
                <a:latin typeface="Times New Roman"/>
                <a:cs typeface="Times New Roman"/>
              </a:rPr>
              <a:t>.</a:t>
            </a:r>
            <a:endParaRPr sz="1250">
              <a:latin typeface="Times New Roman"/>
              <a:cs typeface="Times New Roman"/>
            </a:endParaRPr>
          </a:p>
        </p:txBody>
      </p:sp>
      <p:grpSp>
        <p:nvGrpSpPr>
          <p:cNvPr id="4" name="object 4"/>
          <p:cNvGrpSpPr/>
          <p:nvPr/>
        </p:nvGrpSpPr>
        <p:grpSpPr>
          <a:xfrm>
            <a:off x="1093088" y="1203578"/>
            <a:ext cx="4879975" cy="693420"/>
            <a:chOff x="1093088" y="1203578"/>
            <a:chExt cx="4879975" cy="693420"/>
          </a:xfrm>
        </p:grpSpPr>
        <p:sp>
          <p:nvSpPr>
            <p:cNvPr id="5" name="object 5"/>
            <p:cNvSpPr/>
            <p:nvPr/>
          </p:nvSpPr>
          <p:spPr>
            <a:xfrm>
              <a:off x="1103375" y="1213865"/>
              <a:ext cx="4860036" cy="673607"/>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098041" y="1208531"/>
              <a:ext cx="4870450" cy="683895"/>
            </a:xfrm>
            <a:custGeom>
              <a:avLst/>
              <a:gdLst/>
              <a:ahLst/>
              <a:cxnLst/>
              <a:rect l="l" t="t" r="r" b="b"/>
              <a:pathLst>
                <a:path w="4870450" h="683894">
                  <a:moveTo>
                    <a:pt x="4869942" y="0"/>
                  </a:moveTo>
                  <a:lnTo>
                    <a:pt x="0" y="0"/>
                  </a:lnTo>
                  <a:lnTo>
                    <a:pt x="0" y="683514"/>
                  </a:lnTo>
                  <a:lnTo>
                    <a:pt x="4869942" y="683514"/>
                  </a:lnTo>
                  <a:lnTo>
                    <a:pt x="4869942" y="0"/>
                  </a:lnTo>
                  <a:close/>
                </a:path>
              </a:pathLst>
            </a:custGeom>
            <a:ln w="9906">
              <a:solidFill>
                <a:srgbClr val="000000"/>
              </a:solidFill>
            </a:ln>
          </p:spPr>
          <p:txBody>
            <a:bodyPr wrap="square" lIns="0" tIns="0" rIns="0" bIns="0" rtlCol="0"/>
            <a:lstStyle/>
            <a:p/>
          </p:txBody>
        </p:sp>
      </p:grpSp>
      <p:grpSp>
        <p:nvGrpSpPr>
          <p:cNvPr id="7" name="object 7"/>
          <p:cNvGrpSpPr/>
          <p:nvPr/>
        </p:nvGrpSpPr>
        <p:grpSpPr>
          <a:xfrm>
            <a:off x="1105280" y="2865501"/>
            <a:ext cx="3308350" cy="4486910"/>
            <a:chOff x="1105280" y="2865501"/>
            <a:chExt cx="3308350" cy="4486910"/>
          </a:xfrm>
        </p:grpSpPr>
        <p:sp>
          <p:nvSpPr>
            <p:cNvPr id="8" name="object 8"/>
            <p:cNvSpPr/>
            <p:nvPr/>
          </p:nvSpPr>
          <p:spPr>
            <a:xfrm>
              <a:off x="1115567" y="2875788"/>
              <a:ext cx="3288029" cy="4466844"/>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110233" y="2870454"/>
              <a:ext cx="3298190" cy="4476750"/>
            </a:xfrm>
            <a:custGeom>
              <a:avLst/>
              <a:gdLst/>
              <a:ahLst/>
              <a:cxnLst/>
              <a:rect l="l" t="t" r="r" b="b"/>
              <a:pathLst>
                <a:path w="3298190" h="4476750">
                  <a:moveTo>
                    <a:pt x="3297936" y="0"/>
                  </a:moveTo>
                  <a:lnTo>
                    <a:pt x="0" y="0"/>
                  </a:lnTo>
                  <a:lnTo>
                    <a:pt x="0" y="4476750"/>
                  </a:lnTo>
                  <a:lnTo>
                    <a:pt x="3297936" y="4476750"/>
                  </a:lnTo>
                  <a:lnTo>
                    <a:pt x="3297936" y="0"/>
                  </a:lnTo>
                  <a:close/>
                </a:path>
              </a:pathLst>
            </a:custGeom>
            <a:ln w="9906">
              <a:solidFill>
                <a:srgbClr val="000000"/>
              </a:solidFill>
            </a:ln>
          </p:spPr>
          <p:txBody>
            <a:bodyPr wrap="square" lIns="0" tIns="0" rIns="0" bIns="0" rtlCol="0"/>
            <a:lstStyle/>
            <a:p/>
          </p:txBody>
        </p:sp>
      </p:gr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2</a:t>
            </a:r>
            <a:r>
              <a:rPr dirty="0" sz="800" spc="-145"/>
              <a:t>a</a:t>
            </a:r>
            <a:r>
              <a:rPr dirty="0" baseline="-31400" sz="1725" spc="-217" b="1">
                <a:latin typeface="Arial"/>
                <a:cs typeface="Arial"/>
              </a:rPr>
              <a:t>4</a:t>
            </a:r>
            <a:r>
              <a:rPr dirty="0" sz="800" spc="-145"/>
              <a:t>il.</a:t>
            </a:r>
            <a:r>
              <a:rPr dirty="0" sz="800" spc="-195"/>
              <a:t> </a:t>
            </a:r>
            <a:r>
              <a:rPr dirty="0" sz="800" spc="-5"/>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0418" y="455164"/>
            <a:ext cx="6628130" cy="861060"/>
          </a:xfrm>
          <a:prstGeom prst="rect">
            <a:avLst/>
          </a:prstGeom>
        </p:spPr>
        <p:txBody>
          <a:bodyPr wrap="square" lIns="0" tIns="48260" rIns="0" bIns="0" rtlCol="0" vert="horz">
            <a:spAutoFit/>
          </a:bodyPr>
          <a:lstStyle/>
          <a:p>
            <a:pPr marL="12700">
              <a:lnSpc>
                <a:spcPct val="100000"/>
              </a:lnSpc>
              <a:spcBef>
                <a:spcPts val="380"/>
              </a:spcBef>
            </a:pPr>
            <a:r>
              <a:rPr dirty="0" sz="1250" spc="-5" b="1">
                <a:latin typeface="Arial"/>
                <a:cs typeface="Arial"/>
              </a:rPr>
              <a:t>Practice </a:t>
            </a:r>
            <a:r>
              <a:rPr dirty="0" sz="1250" spc="5" b="1">
                <a:latin typeface="Arial"/>
                <a:cs typeface="Arial"/>
              </a:rPr>
              <a:t>C</a:t>
            </a:r>
            <a:r>
              <a:rPr dirty="0" sz="1250" spc="-10" b="1">
                <a:latin typeface="Arial"/>
                <a:cs typeface="Arial"/>
              </a:rPr>
              <a:t> </a:t>
            </a:r>
            <a:r>
              <a:rPr dirty="0" sz="1250" b="1">
                <a:latin typeface="Arial"/>
                <a:cs typeface="Arial"/>
              </a:rPr>
              <a:t>(continued)</a:t>
            </a:r>
            <a:endParaRPr sz="1250">
              <a:latin typeface="Arial"/>
              <a:cs typeface="Arial"/>
            </a:endParaRPr>
          </a:p>
          <a:p>
            <a:pPr marL="491490" marR="5080" indent="-240665">
              <a:lnSpc>
                <a:spcPct val="100400"/>
              </a:lnSpc>
              <a:spcBef>
                <a:spcPts val="275"/>
              </a:spcBef>
            </a:pPr>
            <a:r>
              <a:rPr dirty="0" sz="1250">
                <a:latin typeface="Times New Roman"/>
                <a:cs typeface="Times New Roman"/>
              </a:rPr>
              <a:t>5. Modify </a:t>
            </a:r>
            <a:r>
              <a:rPr dirty="0" sz="1250" spc="5">
                <a:latin typeface="Courier New"/>
                <a:cs typeface="Courier New"/>
              </a:rPr>
              <a:t>lab_c_04.sql</a:t>
            </a:r>
            <a:r>
              <a:rPr dirty="0" sz="1250" spc="-330">
                <a:latin typeface="Courier New"/>
                <a:cs typeface="Courier New"/>
              </a:rPr>
              <a:t> </a:t>
            </a:r>
            <a:r>
              <a:rPr dirty="0" sz="1250">
                <a:latin typeface="Times New Roman"/>
                <a:cs typeface="Times New Roman"/>
              </a:rPr>
              <a:t>to display all employees including King, who has </a:t>
            </a:r>
            <a:r>
              <a:rPr dirty="0" sz="1250" spc="5">
                <a:latin typeface="Times New Roman"/>
                <a:cs typeface="Times New Roman"/>
              </a:rPr>
              <a:t>no </a:t>
            </a:r>
            <a:r>
              <a:rPr dirty="0" sz="1250">
                <a:latin typeface="Times New Roman"/>
                <a:cs typeface="Times New Roman"/>
              </a:rPr>
              <a:t>manager. Order  the results </a:t>
            </a:r>
            <a:r>
              <a:rPr dirty="0" sz="1250" spc="5">
                <a:latin typeface="Times New Roman"/>
                <a:cs typeface="Times New Roman"/>
              </a:rPr>
              <a:t>by </a:t>
            </a:r>
            <a:r>
              <a:rPr dirty="0" sz="1250">
                <a:latin typeface="Times New Roman"/>
                <a:cs typeface="Times New Roman"/>
              </a:rPr>
              <a:t>the employee number. Place your SQL </a:t>
            </a:r>
            <a:r>
              <a:rPr dirty="0" sz="1250" spc="-5">
                <a:latin typeface="Times New Roman"/>
                <a:cs typeface="Times New Roman"/>
              </a:rPr>
              <a:t>statement </a:t>
            </a:r>
            <a:r>
              <a:rPr dirty="0" sz="1250">
                <a:latin typeface="Times New Roman"/>
                <a:cs typeface="Times New Roman"/>
              </a:rPr>
              <a:t>in a text file </a:t>
            </a:r>
            <a:r>
              <a:rPr dirty="0" sz="1250" spc="5">
                <a:latin typeface="Times New Roman"/>
                <a:cs typeface="Times New Roman"/>
              </a:rPr>
              <a:t>named  </a:t>
            </a:r>
            <a:r>
              <a:rPr dirty="0" sz="1250" spc="5">
                <a:latin typeface="Courier New"/>
                <a:cs typeface="Courier New"/>
              </a:rPr>
              <a:t>lab_c_05.sql</a:t>
            </a:r>
            <a:r>
              <a:rPr dirty="0" sz="1250" spc="5">
                <a:latin typeface="Times New Roman"/>
                <a:cs typeface="Times New Roman"/>
              </a:rPr>
              <a:t>. Run </a:t>
            </a:r>
            <a:r>
              <a:rPr dirty="0" sz="1250">
                <a:latin typeface="Times New Roman"/>
                <a:cs typeface="Times New Roman"/>
              </a:rPr>
              <a:t>the query in</a:t>
            </a:r>
            <a:r>
              <a:rPr dirty="0" sz="1250" spc="-15">
                <a:latin typeface="Times New Roman"/>
                <a:cs typeface="Times New Roman"/>
              </a:rPr>
              <a:t> </a:t>
            </a:r>
            <a:r>
              <a:rPr dirty="0" sz="1250" spc="5">
                <a:latin typeface="Courier New"/>
                <a:cs typeface="Courier New"/>
              </a:rPr>
              <a:t>lab_c_05.sql</a:t>
            </a:r>
            <a:r>
              <a:rPr dirty="0" sz="1250" spc="5">
                <a:latin typeface="Times New Roman"/>
                <a:cs typeface="Times New Roman"/>
              </a:rPr>
              <a:t>.</a:t>
            </a:r>
            <a:endParaRPr sz="1250">
              <a:latin typeface="Times New Roman"/>
              <a:cs typeface="Times New Roman"/>
            </a:endParaRPr>
          </a:p>
        </p:txBody>
      </p:sp>
      <p:sp>
        <p:nvSpPr>
          <p:cNvPr id="3" name="object 3"/>
          <p:cNvSpPr txBox="1"/>
          <p:nvPr/>
        </p:nvSpPr>
        <p:spPr>
          <a:xfrm>
            <a:off x="789695" y="3785855"/>
            <a:ext cx="6356985" cy="590550"/>
          </a:xfrm>
          <a:prstGeom prst="rect">
            <a:avLst/>
          </a:prstGeom>
        </p:spPr>
        <p:txBody>
          <a:bodyPr wrap="square" lIns="0" tIns="17780" rIns="0" bIns="0" rtlCol="0" vert="horz">
            <a:spAutoFit/>
          </a:bodyPr>
          <a:lstStyle/>
          <a:p>
            <a:pPr marL="252095" marR="5080" indent="-240029">
              <a:lnSpc>
                <a:spcPct val="97800"/>
              </a:lnSpc>
              <a:spcBef>
                <a:spcPts val="140"/>
              </a:spcBef>
            </a:pPr>
            <a:r>
              <a:rPr dirty="0" sz="1250">
                <a:latin typeface="Times New Roman"/>
                <a:cs typeface="Times New Roman"/>
              </a:rPr>
              <a:t>6. Create a report for the HR </a:t>
            </a:r>
            <a:r>
              <a:rPr dirty="0" sz="1250" spc="5">
                <a:latin typeface="Times New Roman"/>
                <a:cs typeface="Times New Roman"/>
              </a:rPr>
              <a:t>department </a:t>
            </a:r>
            <a:r>
              <a:rPr dirty="0" sz="1250">
                <a:latin typeface="Times New Roman"/>
                <a:cs typeface="Times New Roman"/>
              </a:rPr>
              <a:t>that </a:t>
            </a:r>
            <a:r>
              <a:rPr dirty="0" sz="1250" spc="-5">
                <a:latin typeface="Times New Roman"/>
                <a:cs typeface="Times New Roman"/>
              </a:rPr>
              <a:t>displays </a:t>
            </a:r>
            <a:r>
              <a:rPr dirty="0" sz="1250">
                <a:latin typeface="Times New Roman"/>
                <a:cs typeface="Times New Roman"/>
              </a:rPr>
              <a:t>employee last names, department numbers,  and all the employees </a:t>
            </a:r>
            <a:r>
              <a:rPr dirty="0" sz="1250" spc="-5">
                <a:latin typeface="Times New Roman"/>
                <a:cs typeface="Times New Roman"/>
              </a:rPr>
              <a:t>who </a:t>
            </a:r>
            <a:r>
              <a:rPr dirty="0" sz="1250">
                <a:latin typeface="Times New Roman"/>
                <a:cs typeface="Times New Roman"/>
              </a:rPr>
              <a:t>work in the same department as a given employee. Give each  </a:t>
            </a:r>
            <a:r>
              <a:rPr dirty="0" sz="1250" spc="5">
                <a:latin typeface="Times New Roman"/>
                <a:cs typeface="Times New Roman"/>
              </a:rPr>
              <a:t>column </a:t>
            </a:r>
            <a:r>
              <a:rPr dirty="0" sz="1250">
                <a:latin typeface="Times New Roman"/>
                <a:cs typeface="Times New Roman"/>
              </a:rPr>
              <a:t>an appropriate label. </a:t>
            </a:r>
            <a:r>
              <a:rPr dirty="0" sz="1250" spc="-5">
                <a:latin typeface="Times New Roman"/>
                <a:cs typeface="Times New Roman"/>
              </a:rPr>
              <a:t>Save </a:t>
            </a:r>
            <a:r>
              <a:rPr dirty="0" sz="1250">
                <a:latin typeface="Times New Roman"/>
                <a:cs typeface="Times New Roman"/>
              </a:rPr>
              <a:t>the script to a file </a:t>
            </a:r>
            <a:r>
              <a:rPr dirty="0" sz="1250" spc="5">
                <a:latin typeface="Times New Roman"/>
                <a:cs typeface="Times New Roman"/>
              </a:rPr>
              <a:t>named</a:t>
            </a:r>
            <a:r>
              <a:rPr dirty="0" sz="1250" spc="65">
                <a:latin typeface="Times New Roman"/>
                <a:cs typeface="Times New Roman"/>
              </a:rPr>
              <a:t> </a:t>
            </a:r>
            <a:r>
              <a:rPr dirty="0" sz="1250" spc="5">
                <a:latin typeface="Courier New"/>
                <a:cs typeface="Courier New"/>
              </a:rPr>
              <a:t>lab_c_06.sql</a:t>
            </a:r>
            <a:r>
              <a:rPr dirty="0" sz="1250" spc="5">
                <a:latin typeface="Times New Roman"/>
                <a:cs typeface="Times New Roman"/>
              </a:rPr>
              <a:t>.</a:t>
            </a:r>
            <a:endParaRPr sz="1250">
              <a:latin typeface="Times New Roman"/>
              <a:cs typeface="Times New Roman"/>
            </a:endParaRPr>
          </a:p>
        </p:txBody>
      </p:sp>
      <p:sp>
        <p:nvSpPr>
          <p:cNvPr id="4" name="object 4"/>
          <p:cNvSpPr txBox="1"/>
          <p:nvPr/>
        </p:nvSpPr>
        <p:spPr>
          <a:xfrm>
            <a:off x="1080769" y="2823464"/>
            <a:ext cx="344805" cy="408940"/>
          </a:xfrm>
          <a:prstGeom prst="rect">
            <a:avLst/>
          </a:prstGeom>
        </p:spPr>
        <p:txBody>
          <a:bodyPr wrap="square" lIns="0" tIns="13970" rIns="0" bIns="0" rtlCol="0" vert="horz">
            <a:spAutoFit/>
          </a:bodyPr>
          <a:lstStyle/>
          <a:p>
            <a:pPr marL="12700">
              <a:lnSpc>
                <a:spcPct val="100000"/>
              </a:lnSpc>
              <a:spcBef>
                <a:spcPts val="110"/>
              </a:spcBef>
            </a:pPr>
            <a:r>
              <a:rPr dirty="0" sz="2500" spc="10" b="1">
                <a:latin typeface="Arial"/>
                <a:cs typeface="Arial"/>
              </a:rPr>
              <a:t>…</a:t>
            </a:r>
            <a:endParaRPr sz="2500">
              <a:latin typeface="Arial"/>
              <a:cs typeface="Arial"/>
            </a:endParaRPr>
          </a:p>
        </p:txBody>
      </p:sp>
      <p:sp>
        <p:nvSpPr>
          <p:cNvPr id="5" name="object 5"/>
          <p:cNvSpPr txBox="1"/>
          <p:nvPr/>
        </p:nvSpPr>
        <p:spPr>
          <a:xfrm>
            <a:off x="1089170" y="5751817"/>
            <a:ext cx="344805" cy="408940"/>
          </a:xfrm>
          <a:prstGeom prst="rect">
            <a:avLst/>
          </a:prstGeom>
        </p:spPr>
        <p:txBody>
          <a:bodyPr wrap="square" lIns="0" tIns="13970" rIns="0" bIns="0" rtlCol="0" vert="horz">
            <a:spAutoFit/>
          </a:bodyPr>
          <a:lstStyle/>
          <a:p>
            <a:pPr marL="12700">
              <a:lnSpc>
                <a:spcPct val="100000"/>
              </a:lnSpc>
              <a:spcBef>
                <a:spcPts val="110"/>
              </a:spcBef>
            </a:pPr>
            <a:r>
              <a:rPr dirty="0" sz="2500" spc="10" b="1">
                <a:latin typeface="Arial"/>
                <a:cs typeface="Arial"/>
              </a:rPr>
              <a:t>…</a:t>
            </a:r>
            <a:endParaRPr sz="2500">
              <a:latin typeface="Arial"/>
              <a:cs typeface="Arial"/>
            </a:endParaRPr>
          </a:p>
        </p:txBody>
      </p:sp>
      <p:grpSp>
        <p:nvGrpSpPr>
          <p:cNvPr id="6" name="object 6"/>
          <p:cNvGrpSpPr/>
          <p:nvPr/>
        </p:nvGrpSpPr>
        <p:grpSpPr>
          <a:xfrm>
            <a:off x="1105280" y="1393316"/>
            <a:ext cx="3487420" cy="1586865"/>
            <a:chOff x="1105280" y="1393316"/>
            <a:chExt cx="3487420" cy="1586865"/>
          </a:xfrm>
        </p:grpSpPr>
        <p:sp>
          <p:nvSpPr>
            <p:cNvPr id="7" name="object 7"/>
            <p:cNvSpPr/>
            <p:nvPr/>
          </p:nvSpPr>
          <p:spPr>
            <a:xfrm>
              <a:off x="1115567" y="1403603"/>
              <a:ext cx="3467100" cy="1566672"/>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110233" y="1398269"/>
              <a:ext cx="3477260" cy="1576705"/>
            </a:xfrm>
            <a:custGeom>
              <a:avLst/>
              <a:gdLst/>
              <a:ahLst/>
              <a:cxnLst/>
              <a:rect l="l" t="t" r="r" b="b"/>
              <a:pathLst>
                <a:path w="3477260" h="1576705">
                  <a:moveTo>
                    <a:pt x="3477005" y="0"/>
                  </a:moveTo>
                  <a:lnTo>
                    <a:pt x="0" y="0"/>
                  </a:lnTo>
                  <a:lnTo>
                    <a:pt x="0" y="1576577"/>
                  </a:lnTo>
                  <a:lnTo>
                    <a:pt x="3477005" y="1576577"/>
                  </a:lnTo>
                  <a:lnTo>
                    <a:pt x="3477005" y="0"/>
                  </a:lnTo>
                  <a:close/>
                </a:path>
              </a:pathLst>
            </a:custGeom>
            <a:ln w="9906">
              <a:solidFill>
                <a:srgbClr val="000000"/>
              </a:solidFill>
            </a:ln>
          </p:spPr>
          <p:txBody>
            <a:bodyPr wrap="square" lIns="0" tIns="0" rIns="0" bIns="0" rtlCol="0"/>
            <a:lstStyle/>
            <a:p/>
          </p:txBody>
        </p:sp>
      </p:grpSp>
      <p:grpSp>
        <p:nvGrpSpPr>
          <p:cNvPr id="9" name="object 9"/>
          <p:cNvGrpSpPr/>
          <p:nvPr/>
        </p:nvGrpSpPr>
        <p:grpSpPr>
          <a:xfrm>
            <a:off x="1118235" y="3257930"/>
            <a:ext cx="3477895" cy="477520"/>
            <a:chOff x="1118235" y="3257930"/>
            <a:chExt cx="3477895" cy="477520"/>
          </a:xfrm>
        </p:grpSpPr>
        <p:sp>
          <p:nvSpPr>
            <p:cNvPr id="10" name="object 10"/>
            <p:cNvSpPr/>
            <p:nvPr/>
          </p:nvSpPr>
          <p:spPr>
            <a:xfrm>
              <a:off x="1128522" y="3268217"/>
              <a:ext cx="3457955" cy="457200"/>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123188" y="3262883"/>
              <a:ext cx="3468370" cy="467359"/>
            </a:xfrm>
            <a:custGeom>
              <a:avLst/>
              <a:gdLst/>
              <a:ahLst/>
              <a:cxnLst/>
              <a:rect l="l" t="t" r="r" b="b"/>
              <a:pathLst>
                <a:path w="3468370" h="467360">
                  <a:moveTo>
                    <a:pt x="3467862" y="0"/>
                  </a:moveTo>
                  <a:lnTo>
                    <a:pt x="0" y="0"/>
                  </a:lnTo>
                  <a:lnTo>
                    <a:pt x="0" y="467105"/>
                  </a:lnTo>
                  <a:lnTo>
                    <a:pt x="3467862" y="467105"/>
                  </a:lnTo>
                  <a:lnTo>
                    <a:pt x="3467862" y="0"/>
                  </a:lnTo>
                  <a:close/>
                </a:path>
              </a:pathLst>
            </a:custGeom>
            <a:ln w="9906">
              <a:solidFill>
                <a:srgbClr val="000000"/>
              </a:solidFill>
            </a:ln>
          </p:spPr>
          <p:txBody>
            <a:bodyPr wrap="square" lIns="0" tIns="0" rIns="0" bIns="0" rtlCol="0"/>
            <a:lstStyle/>
            <a:p/>
          </p:txBody>
        </p:sp>
      </p:grpSp>
      <p:grpSp>
        <p:nvGrpSpPr>
          <p:cNvPr id="12" name="object 12"/>
          <p:cNvGrpSpPr/>
          <p:nvPr/>
        </p:nvGrpSpPr>
        <p:grpSpPr>
          <a:xfrm>
            <a:off x="1118235" y="4570095"/>
            <a:ext cx="3606165" cy="1357630"/>
            <a:chOff x="1118235" y="4570095"/>
            <a:chExt cx="3606165" cy="1357630"/>
          </a:xfrm>
        </p:grpSpPr>
        <p:sp>
          <p:nvSpPr>
            <p:cNvPr id="13" name="object 13"/>
            <p:cNvSpPr/>
            <p:nvPr/>
          </p:nvSpPr>
          <p:spPr>
            <a:xfrm>
              <a:off x="1128522" y="4580382"/>
              <a:ext cx="3585972" cy="1337310"/>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1123188" y="4575048"/>
              <a:ext cx="3596004" cy="1347470"/>
            </a:xfrm>
            <a:custGeom>
              <a:avLst/>
              <a:gdLst/>
              <a:ahLst/>
              <a:cxnLst/>
              <a:rect l="l" t="t" r="r" b="b"/>
              <a:pathLst>
                <a:path w="3596004" h="1347470">
                  <a:moveTo>
                    <a:pt x="3595878" y="0"/>
                  </a:moveTo>
                  <a:lnTo>
                    <a:pt x="0" y="0"/>
                  </a:lnTo>
                  <a:lnTo>
                    <a:pt x="0" y="1347215"/>
                  </a:lnTo>
                  <a:lnTo>
                    <a:pt x="3595878" y="1347215"/>
                  </a:lnTo>
                  <a:lnTo>
                    <a:pt x="3595878" y="0"/>
                  </a:lnTo>
                  <a:close/>
                </a:path>
              </a:pathLst>
            </a:custGeom>
            <a:ln w="9905">
              <a:solidFill>
                <a:srgbClr val="000000"/>
              </a:solidFill>
            </a:ln>
          </p:spPr>
          <p:txBody>
            <a:bodyPr wrap="square" lIns="0" tIns="0" rIns="0" bIns="0" rtlCol="0"/>
            <a:lstStyle/>
            <a:p/>
          </p:txBody>
        </p:sp>
      </p:grpSp>
      <p:grpSp>
        <p:nvGrpSpPr>
          <p:cNvPr id="15" name="object 15"/>
          <p:cNvGrpSpPr/>
          <p:nvPr/>
        </p:nvGrpSpPr>
        <p:grpSpPr>
          <a:xfrm>
            <a:off x="1129664" y="6209919"/>
            <a:ext cx="3606165" cy="466090"/>
            <a:chOff x="1129664" y="6209919"/>
            <a:chExt cx="3606165" cy="466090"/>
          </a:xfrm>
        </p:grpSpPr>
        <p:sp>
          <p:nvSpPr>
            <p:cNvPr id="16" name="object 16"/>
            <p:cNvSpPr/>
            <p:nvPr/>
          </p:nvSpPr>
          <p:spPr>
            <a:xfrm>
              <a:off x="1139951" y="6220206"/>
              <a:ext cx="3585972" cy="445770"/>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134617" y="6214872"/>
              <a:ext cx="3596004" cy="455930"/>
            </a:xfrm>
            <a:custGeom>
              <a:avLst/>
              <a:gdLst/>
              <a:ahLst/>
              <a:cxnLst/>
              <a:rect l="l" t="t" r="r" b="b"/>
              <a:pathLst>
                <a:path w="3596004" h="455929">
                  <a:moveTo>
                    <a:pt x="3595878" y="0"/>
                  </a:moveTo>
                  <a:lnTo>
                    <a:pt x="0" y="0"/>
                  </a:lnTo>
                  <a:lnTo>
                    <a:pt x="0" y="455675"/>
                  </a:lnTo>
                  <a:lnTo>
                    <a:pt x="3595878" y="455675"/>
                  </a:lnTo>
                  <a:lnTo>
                    <a:pt x="3595878" y="0"/>
                  </a:lnTo>
                  <a:close/>
                </a:path>
              </a:pathLst>
            </a:custGeom>
            <a:ln w="9906">
              <a:solidFill>
                <a:srgbClr val="000000"/>
              </a:solidFill>
            </a:ln>
          </p:spPr>
          <p:txBody>
            <a:bodyPr wrap="square" lIns="0" tIns="0" rIns="0" bIns="0" rtlCol="0"/>
            <a:lstStyle/>
            <a:p/>
          </p:txBody>
        </p:sp>
      </p:gr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9" name="object 1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2</a:t>
            </a:r>
            <a:r>
              <a:rPr dirty="0" sz="800" spc="-145"/>
              <a:t>a</a:t>
            </a:r>
            <a:r>
              <a:rPr dirty="0" baseline="-31400" sz="1725" spc="-217" b="1">
                <a:latin typeface="Arial"/>
                <a:cs typeface="Arial"/>
              </a:rPr>
              <a:t>5</a:t>
            </a:r>
            <a:r>
              <a:rPr dirty="0" sz="800" spc="-145"/>
              <a:t>il.</a:t>
            </a:r>
            <a:r>
              <a:rPr dirty="0" sz="800" spc="-195"/>
              <a:t> </a:t>
            </a:r>
            <a:r>
              <a:rPr dirty="0" sz="800" spc="-5"/>
              <a:t>Contact</a:t>
            </a:r>
            <a:endParaRPr sz="800">
              <a:latin typeface="Arial"/>
              <a:cs typeface="Arial"/>
            </a:endParaRPr>
          </a:p>
        </p:txBody>
      </p:sp>
      <p:sp>
        <p:nvSpPr>
          <p:cNvPr id="21" name="object 2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0418" y="445260"/>
            <a:ext cx="6644005" cy="880744"/>
          </a:xfrm>
          <a:prstGeom prst="rect">
            <a:avLst/>
          </a:prstGeom>
        </p:spPr>
        <p:txBody>
          <a:bodyPr wrap="square" lIns="0" tIns="57785" rIns="0" bIns="0" rtlCol="0" vert="horz">
            <a:spAutoFit/>
          </a:bodyPr>
          <a:lstStyle/>
          <a:p>
            <a:pPr marL="12700">
              <a:lnSpc>
                <a:spcPct val="100000"/>
              </a:lnSpc>
              <a:spcBef>
                <a:spcPts val="455"/>
              </a:spcBef>
            </a:pPr>
            <a:r>
              <a:rPr dirty="0" sz="1250" spc="-5" b="1">
                <a:latin typeface="Arial"/>
                <a:cs typeface="Arial"/>
              </a:rPr>
              <a:t>Practice </a:t>
            </a:r>
            <a:r>
              <a:rPr dirty="0" sz="1250" spc="5" b="1">
                <a:latin typeface="Arial"/>
                <a:cs typeface="Arial"/>
              </a:rPr>
              <a:t>C</a:t>
            </a:r>
            <a:r>
              <a:rPr dirty="0" sz="1250" spc="-10" b="1">
                <a:latin typeface="Arial"/>
                <a:cs typeface="Arial"/>
              </a:rPr>
              <a:t> </a:t>
            </a:r>
            <a:r>
              <a:rPr dirty="0" sz="1250" b="1">
                <a:latin typeface="Arial"/>
                <a:cs typeface="Arial"/>
              </a:rPr>
              <a:t>(continued)</a:t>
            </a:r>
            <a:endParaRPr sz="1250">
              <a:latin typeface="Arial"/>
              <a:cs typeface="Arial"/>
            </a:endParaRPr>
          </a:p>
          <a:p>
            <a:pPr marL="466725" marR="5080" indent="-207010">
              <a:lnSpc>
                <a:spcPct val="100400"/>
              </a:lnSpc>
              <a:spcBef>
                <a:spcPts val="355"/>
              </a:spcBef>
            </a:pPr>
            <a:r>
              <a:rPr dirty="0" sz="1250">
                <a:latin typeface="Times New Roman"/>
                <a:cs typeface="Times New Roman"/>
              </a:rPr>
              <a:t>7. </a:t>
            </a:r>
            <a:r>
              <a:rPr dirty="0" sz="1250" spc="5">
                <a:latin typeface="Times New Roman"/>
                <a:cs typeface="Times New Roman"/>
              </a:rPr>
              <a:t>The </a:t>
            </a:r>
            <a:r>
              <a:rPr dirty="0" sz="1250">
                <a:latin typeface="Times New Roman"/>
                <a:cs typeface="Times New Roman"/>
              </a:rPr>
              <a:t>HR department needs a report </a:t>
            </a:r>
            <a:r>
              <a:rPr dirty="0" sz="1250" spc="5">
                <a:latin typeface="Times New Roman"/>
                <a:cs typeface="Times New Roman"/>
              </a:rPr>
              <a:t>on </a:t>
            </a:r>
            <a:r>
              <a:rPr dirty="0" sz="1250">
                <a:latin typeface="Times New Roman"/>
                <a:cs typeface="Times New Roman"/>
              </a:rPr>
              <a:t>job grades and salaries. </a:t>
            </a:r>
            <a:r>
              <a:rPr dirty="0" sz="1250" spc="5">
                <a:latin typeface="Times New Roman"/>
                <a:cs typeface="Times New Roman"/>
              </a:rPr>
              <a:t>To </a:t>
            </a:r>
            <a:r>
              <a:rPr dirty="0" sz="1250">
                <a:latin typeface="Times New Roman"/>
                <a:cs typeface="Times New Roman"/>
              </a:rPr>
              <a:t>familiarize yourself with the  </a:t>
            </a:r>
            <a:r>
              <a:rPr dirty="0" sz="1250" spc="5">
                <a:latin typeface="Courier New"/>
                <a:cs typeface="Courier New"/>
              </a:rPr>
              <a:t>JOB_GRADES</a:t>
            </a:r>
            <a:r>
              <a:rPr dirty="0" sz="1250" spc="-430">
                <a:latin typeface="Courier New"/>
                <a:cs typeface="Courier New"/>
              </a:rPr>
              <a:t> </a:t>
            </a:r>
            <a:r>
              <a:rPr dirty="0" sz="1250">
                <a:latin typeface="Times New Roman"/>
                <a:cs typeface="Times New Roman"/>
              </a:rPr>
              <a:t>table,</a:t>
            </a:r>
            <a:r>
              <a:rPr dirty="0" sz="1250" spc="5">
                <a:latin typeface="Times New Roman"/>
                <a:cs typeface="Times New Roman"/>
              </a:rPr>
              <a:t> </a:t>
            </a:r>
            <a:r>
              <a:rPr dirty="0" sz="1250">
                <a:latin typeface="Times New Roman"/>
                <a:cs typeface="Times New Roman"/>
              </a:rPr>
              <a:t>first</a:t>
            </a:r>
            <a:r>
              <a:rPr dirty="0" sz="1250" spc="5">
                <a:latin typeface="Times New Roman"/>
                <a:cs typeface="Times New Roman"/>
              </a:rPr>
              <a:t> </a:t>
            </a:r>
            <a:r>
              <a:rPr dirty="0" sz="1250">
                <a:latin typeface="Times New Roman"/>
                <a:cs typeface="Times New Roman"/>
              </a:rPr>
              <a:t>show</a:t>
            </a:r>
            <a:r>
              <a:rPr dirty="0" sz="1250" spc="10">
                <a:latin typeface="Times New Roman"/>
                <a:cs typeface="Times New Roman"/>
              </a:rPr>
              <a:t> </a:t>
            </a:r>
            <a:r>
              <a:rPr dirty="0" sz="1250">
                <a:latin typeface="Times New Roman"/>
                <a:cs typeface="Times New Roman"/>
              </a:rPr>
              <a:t>the</a:t>
            </a:r>
            <a:r>
              <a:rPr dirty="0" sz="1250" spc="5">
                <a:latin typeface="Times New Roman"/>
                <a:cs typeface="Times New Roman"/>
              </a:rPr>
              <a:t> </a:t>
            </a:r>
            <a:r>
              <a:rPr dirty="0" sz="1250" spc="-5">
                <a:latin typeface="Times New Roman"/>
                <a:cs typeface="Times New Roman"/>
              </a:rPr>
              <a:t>structure</a:t>
            </a:r>
            <a:r>
              <a:rPr dirty="0" sz="1250" spc="5">
                <a:latin typeface="Times New Roman"/>
                <a:cs typeface="Times New Roman"/>
              </a:rPr>
              <a:t> </a:t>
            </a:r>
            <a:r>
              <a:rPr dirty="0" sz="1250">
                <a:latin typeface="Times New Roman"/>
                <a:cs typeface="Times New Roman"/>
              </a:rPr>
              <a:t>of</a:t>
            </a:r>
            <a:r>
              <a:rPr dirty="0" sz="1250" spc="10">
                <a:latin typeface="Times New Roman"/>
                <a:cs typeface="Times New Roman"/>
              </a:rPr>
              <a:t> </a:t>
            </a:r>
            <a:r>
              <a:rPr dirty="0" sz="1250">
                <a:latin typeface="Times New Roman"/>
                <a:cs typeface="Times New Roman"/>
              </a:rPr>
              <a:t>the</a:t>
            </a:r>
            <a:r>
              <a:rPr dirty="0" sz="1250" spc="5">
                <a:latin typeface="Times New Roman"/>
                <a:cs typeface="Times New Roman"/>
              </a:rPr>
              <a:t> </a:t>
            </a:r>
            <a:r>
              <a:rPr dirty="0" sz="1250" spc="5">
                <a:latin typeface="Courier New"/>
                <a:cs typeface="Courier New"/>
              </a:rPr>
              <a:t>JOB_GRADES</a:t>
            </a:r>
            <a:r>
              <a:rPr dirty="0" sz="1250" spc="-430">
                <a:latin typeface="Courier New"/>
                <a:cs typeface="Courier New"/>
              </a:rPr>
              <a:t> </a:t>
            </a:r>
            <a:r>
              <a:rPr dirty="0" sz="1250">
                <a:latin typeface="Times New Roman"/>
                <a:cs typeface="Times New Roman"/>
              </a:rPr>
              <a:t>table.</a:t>
            </a:r>
            <a:r>
              <a:rPr dirty="0" sz="1250" spc="15">
                <a:latin typeface="Times New Roman"/>
                <a:cs typeface="Times New Roman"/>
              </a:rPr>
              <a:t> </a:t>
            </a:r>
            <a:r>
              <a:rPr dirty="0" sz="1250">
                <a:latin typeface="Times New Roman"/>
                <a:cs typeface="Times New Roman"/>
              </a:rPr>
              <a:t>Second,</a:t>
            </a:r>
            <a:r>
              <a:rPr dirty="0" sz="1250" spc="5">
                <a:latin typeface="Times New Roman"/>
                <a:cs typeface="Times New Roman"/>
              </a:rPr>
              <a:t> </a:t>
            </a:r>
            <a:r>
              <a:rPr dirty="0" sz="1250">
                <a:latin typeface="Times New Roman"/>
                <a:cs typeface="Times New Roman"/>
              </a:rPr>
              <a:t>create</a:t>
            </a:r>
            <a:r>
              <a:rPr dirty="0" sz="1250" spc="10">
                <a:latin typeface="Times New Roman"/>
                <a:cs typeface="Times New Roman"/>
              </a:rPr>
              <a:t> </a:t>
            </a:r>
            <a:r>
              <a:rPr dirty="0" sz="1250">
                <a:latin typeface="Times New Roman"/>
                <a:cs typeface="Times New Roman"/>
              </a:rPr>
              <a:t>a</a:t>
            </a:r>
            <a:r>
              <a:rPr dirty="0" sz="1250" spc="15">
                <a:latin typeface="Times New Roman"/>
                <a:cs typeface="Times New Roman"/>
              </a:rPr>
              <a:t> </a:t>
            </a:r>
            <a:r>
              <a:rPr dirty="0" sz="1250" spc="5">
                <a:latin typeface="Times New Roman"/>
                <a:cs typeface="Times New Roman"/>
              </a:rPr>
              <a:t>query  </a:t>
            </a:r>
            <a:r>
              <a:rPr dirty="0" sz="1250">
                <a:latin typeface="Times New Roman"/>
                <a:cs typeface="Times New Roman"/>
              </a:rPr>
              <a:t>that displays the last name, job, department name, salary, and grade for all</a:t>
            </a:r>
            <a:r>
              <a:rPr dirty="0" sz="1250" spc="85">
                <a:latin typeface="Times New Roman"/>
                <a:cs typeface="Times New Roman"/>
              </a:rPr>
              <a:t> </a:t>
            </a:r>
            <a:r>
              <a:rPr dirty="0" sz="1250" spc="5">
                <a:latin typeface="Times New Roman"/>
                <a:cs typeface="Times New Roman"/>
              </a:rPr>
              <a:t>employees.</a:t>
            </a:r>
            <a:endParaRPr sz="1250">
              <a:latin typeface="Times New Roman"/>
              <a:cs typeface="Times New Roman"/>
            </a:endParaRPr>
          </a:p>
        </p:txBody>
      </p:sp>
      <p:grpSp>
        <p:nvGrpSpPr>
          <p:cNvPr id="3" name="object 3"/>
          <p:cNvGrpSpPr/>
          <p:nvPr/>
        </p:nvGrpSpPr>
        <p:grpSpPr>
          <a:xfrm>
            <a:off x="1093088" y="1618107"/>
            <a:ext cx="4148454" cy="887730"/>
            <a:chOff x="1093088" y="1618107"/>
            <a:chExt cx="4148454" cy="887730"/>
          </a:xfrm>
        </p:grpSpPr>
        <p:sp>
          <p:nvSpPr>
            <p:cNvPr id="4" name="object 4"/>
            <p:cNvSpPr/>
            <p:nvPr/>
          </p:nvSpPr>
          <p:spPr>
            <a:xfrm>
              <a:off x="1103375" y="1628394"/>
              <a:ext cx="4128516" cy="867918"/>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098041" y="1623060"/>
              <a:ext cx="4138929" cy="878205"/>
            </a:xfrm>
            <a:custGeom>
              <a:avLst/>
              <a:gdLst/>
              <a:ahLst/>
              <a:cxnLst/>
              <a:rect l="l" t="t" r="r" b="b"/>
              <a:pathLst>
                <a:path w="4138929" h="878205">
                  <a:moveTo>
                    <a:pt x="4138422" y="0"/>
                  </a:moveTo>
                  <a:lnTo>
                    <a:pt x="0" y="0"/>
                  </a:lnTo>
                  <a:lnTo>
                    <a:pt x="0" y="877824"/>
                  </a:lnTo>
                  <a:lnTo>
                    <a:pt x="4138422" y="877824"/>
                  </a:lnTo>
                  <a:lnTo>
                    <a:pt x="4138422" y="0"/>
                  </a:lnTo>
                  <a:close/>
                </a:path>
              </a:pathLst>
            </a:custGeom>
            <a:ln w="9906">
              <a:solidFill>
                <a:srgbClr val="000000"/>
              </a:solidFill>
            </a:ln>
          </p:spPr>
          <p:txBody>
            <a:bodyPr wrap="square" lIns="0" tIns="0" rIns="0" bIns="0" rtlCol="0"/>
            <a:lstStyle/>
            <a:p/>
          </p:txBody>
        </p:sp>
      </p:grpSp>
      <p:grpSp>
        <p:nvGrpSpPr>
          <p:cNvPr id="6" name="object 6"/>
          <p:cNvGrpSpPr/>
          <p:nvPr/>
        </p:nvGrpSpPr>
        <p:grpSpPr>
          <a:xfrm>
            <a:off x="1093088" y="2713863"/>
            <a:ext cx="5931535" cy="4472305"/>
            <a:chOff x="1093088" y="2713863"/>
            <a:chExt cx="5931535" cy="4472305"/>
          </a:xfrm>
        </p:grpSpPr>
        <p:sp>
          <p:nvSpPr>
            <p:cNvPr id="7" name="object 7"/>
            <p:cNvSpPr/>
            <p:nvPr/>
          </p:nvSpPr>
          <p:spPr>
            <a:xfrm>
              <a:off x="1103375" y="2724150"/>
              <a:ext cx="5910833" cy="4452366"/>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098041" y="2718816"/>
              <a:ext cx="5922010" cy="4462780"/>
            </a:xfrm>
            <a:custGeom>
              <a:avLst/>
              <a:gdLst/>
              <a:ahLst/>
              <a:cxnLst/>
              <a:rect l="l" t="t" r="r" b="b"/>
              <a:pathLst>
                <a:path w="5922009" h="4462780">
                  <a:moveTo>
                    <a:pt x="5921502" y="0"/>
                  </a:moveTo>
                  <a:lnTo>
                    <a:pt x="0" y="0"/>
                  </a:lnTo>
                  <a:lnTo>
                    <a:pt x="0" y="4462272"/>
                  </a:lnTo>
                  <a:lnTo>
                    <a:pt x="5921502" y="4462272"/>
                  </a:lnTo>
                  <a:lnTo>
                    <a:pt x="5921502" y="0"/>
                  </a:lnTo>
                  <a:close/>
                </a:path>
              </a:pathLst>
            </a:custGeom>
            <a:ln w="9906">
              <a:solidFill>
                <a:srgbClr val="000000"/>
              </a:solidFill>
            </a:ln>
          </p:spPr>
          <p:txBody>
            <a:bodyPr wrap="square" lIns="0" tIns="0" rIns="0" bIns="0" rtlCol="0"/>
            <a:lstStyle/>
            <a:p/>
          </p:txBody>
        </p:sp>
      </p:gr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2</a:t>
            </a:r>
            <a:r>
              <a:rPr dirty="0" sz="800" spc="-145"/>
              <a:t>a</a:t>
            </a:r>
            <a:r>
              <a:rPr dirty="0" baseline="-31400" sz="1725" spc="-217" b="1">
                <a:latin typeface="Arial"/>
                <a:cs typeface="Arial"/>
              </a:rPr>
              <a:t>6</a:t>
            </a:r>
            <a:r>
              <a:rPr dirty="0" sz="800" spc="-145"/>
              <a:t>il.</a:t>
            </a:r>
            <a:r>
              <a:rPr dirty="0" sz="800" spc="-195"/>
              <a:t> </a:t>
            </a:r>
            <a:r>
              <a:rPr dirty="0" sz="800" spc="-5"/>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0418" y="489458"/>
            <a:ext cx="6590665" cy="778510"/>
          </a:xfrm>
          <a:prstGeom prst="rect">
            <a:avLst/>
          </a:prstGeom>
        </p:spPr>
        <p:txBody>
          <a:bodyPr wrap="square" lIns="0" tIns="13970" rIns="0" bIns="0" rtlCol="0" vert="horz">
            <a:spAutoFit/>
          </a:bodyPr>
          <a:lstStyle/>
          <a:p>
            <a:pPr marL="12700">
              <a:lnSpc>
                <a:spcPts val="1490"/>
              </a:lnSpc>
              <a:spcBef>
                <a:spcPts val="110"/>
              </a:spcBef>
            </a:pPr>
            <a:r>
              <a:rPr dirty="0" sz="1250" spc="-5" b="1">
                <a:latin typeface="Arial"/>
                <a:cs typeface="Arial"/>
              </a:rPr>
              <a:t>Practice </a:t>
            </a:r>
            <a:r>
              <a:rPr dirty="0" sz="1250" spc="5" b="1">
                <a:latin typeface="Arial"/>
                <a:cs typeface="Arial"/>
              </a:rPr>
              <a:t>C</a:t>
            </a:r>
            <a:r>
              <a:rPr dirty="0" sz="1250" spc="-10" b="1">
                <a:latin typeface="Arial"/>
                <a:cs typeface="Arial"/>
              </a:rPr>
              <a:t> </a:t>
            </a:r>
            <a:r>
              <a:rPr dirty="0" sz="1250" b="1">
                <a:latin typeface="Arial"/>
                <a:cs typeface="Arial"/>
              </a:rPr>
              <a:t>(continued)</a:t>
            </a:r>
            <a:endParaRPr sz="1250">
              <a:latin typeface="Arial"/>
              <a:cs typeface="Arial"/>
            </a:endParaRPr>
          </a:p>
          <a:p>
            <a:pPr marL="137160">
              <a:lnSpc>
                <a:spcPts val="1490"/>
              </a:lnSpc>
            </a:pPr>
            <a:r>
              <a:rPr dirty="0" sz="1250">
                <a:latin typeface="Times New Roman"/>
                <a:cs typeface="Times New Roman"/>
              </a:rPr>
              <a:t>If </a:t>
            </a:r>
            <a:r>
              <a:rPr dirty="0" sz="1250" spc="5">
                <a:latin typeface="Times New Roman"/>
                <a:cs typeface="Times New Roman"/>
              </a:rPr>
              <a:t>you </a:t>
            </a:r>
            <a:r>
              <a:rPr dirty="0" sz="1250">
                <a:latin typeface="Times New Roman"/>
                <a:cs typeface="Times New Roman"/>
              </a:rPr>
              <a:t>want an </a:t>
            </a:r>
            <a:r>
              <a:rPr dirty="0" sz="1250" spc="5">
                <a:latin typeface="Times New Roman"/>
                <a:cs typeface="Times New Roman"/>
              </a:rPr>
              <a:t>extra </a:t>
            </a:r>
            <a:r>
              <a:rPr dirty="0" sz="1250">
                <a:latin typeface="Times New Roman"/>
                <a:cs typeface="Times New Roman"/>
              </a:rPr>
              <a:t>challenge, complete the following</a:t>
            </a:r>
            <a:r>
              <a:rPr dirty="0" sz="1250" spc="15">
                <a:latin typeface="Times New Roman"/>
                <a:cs typeface="Times New Roman"/>
              </a:rPr>
              <a:t> </a:t>
            </a:r>
            <a:r>
              <a:rPr dirty="0" sz="1250">
                <a:latin typeface="Times New Roman"/>
                <a:cs typeface="Times New Roman"/>
              </a:rPr>
              <a:t>exercises:</a:t>
            </a:r>
            <a:endParaRPr sz="1250">
              <a:latin typeface="Times New Roman"/>
              <a:cs typeface="Times New Roman"/>
            </a:endParaRPr>
          </a:p>
          <a:p>
            <a:pPr marL="466725" marR="5080" indent="-207010">
              <a:lnSpc>
                <a:spcPts val="1430"/>
              </a:lnSpc>
              <a:spcBef>
                <a:spcPts val="110"/>
              </a:spcBef>
            </a:pPr>
            <a:r>
              <a:rPr dirty="0" sz="1250">
                <a:latin typeface="Times New Roman"/>
                <a:cs typeface="Times New Roman"/>
              </a:rPr>
              <a:t>8. </a:t>
            </a:r>
            <a:r>
              <a:rPr dirty="0" sz="1250" spc="5">
                <a:latin typeface="Times New Roman"/>
                <a:cs typeface="Times New Roman"/>
              </a:rPr>
              <a:t>The </a:t>
            </a:r>
            <a:r>
              <a:rPr dirty="0" sz="1250">
                <a:latin typeface="Times New Roman"/>
                <a:cs typeface="Times New Roman"/>
              </a:rPr>
              <a:t>HR department wants to determine the names of all employees hired after Davies. Create a  query to display the </a:t>
            </a:r>
            <a:r>
              <a:rPr dirty="0" sz="1250" spc="5">
                <a:latin typeface="Times New Roman"/>
                <a:cs typeface="Times New Roman"/>
              </a:rPr>
              <a:t>name </a:t>
            </a:r>
            <a:r>
              <a:rPr dirty="0" sz="1250">
                <a:latin typeface="Times New Roman"/>
                <a:cs typeface="Times New Roman"/>
              </a:rPr>
              <a:t>and hire date of any employee hired after employee</a:t>
            </a:r>
            <a:r>
              <a:rPr dirty="0" sz="1250" spc="114">
                <a:latin typeface="Times New Roman"/>
                <a:cs typeface="Times New Roman"/>
              </a:rPr>
              <a:t> </a:t>
            </a:r>
            <a:r>
              <a:rPr dirty="0" sz="1250">
                <a:latin typeface="Times New Roman"/>
                <a:cs typeface="Times New Roman"/>
              </a:rPr>
              <a:t>Davies.</a:t>
            </a:r>
            <a:endParaRPr sz="1250">
              <a:latin typeface="Times New Roman"/>
              <a:cs typeface="Times New Roman"/>
            </a:endParaRPr>
          </a:p>
        </p:txBody>
      </p:sp>
      <p:sp>
        <p:nvSpPr>
          <p:cNvPr id="3" name="object 3"/>
          <p:cNvSpPr txBox="1"/>
          <p:nvPr/>
        </p:nvSpPr>
        <p:spPr>
          <a:xfrm>
            <a:off x="798096" y="3601462"/>
            <a:ext cx="6277610" cy="781685"/>
          </a:xfrm>
          <a:prstGeom prst="rect">
            <a:avLst/>
          </a:prstGeom>
        </p:spPr>
        <p:txBody>
          <a:bodyPr wrap="square" lIns="0" tIns="16510" rIns="0" bIns="0" rtlCol="0" vert="horz">
            <a:spAutoFit/>
          </a:bodyPr>
          <a:lstStyle/>
          <a:p>
            <a:pPr marL="219075" marR="5080" indent="-207010">
              <a:lnSpc>
                <a:spcPct val="98700"/>
              </a:lnSpc>
              <a:spcBef>
                <a:spcPts val="130"/>
              </a:spcBef>
            </a:pPr>
            <a:r>
              <a:rPr dirty="0" sz="1250">
                <a:latin typeface="Times New Roman"/>
                <a:cs typeface="Times New Roman"/>
              </a:rPr>
              <a:t>9. </a:t>
            </a:r>
            <a:r>
              <a:rPr dirty="0" sz="1250" spc="5">
                <a:latin typeface="Times New Roman"/>
                <a:cs typeface="Times New Roman"/>
              </a:rPr>
              <a:t>The </a:t>
            </a:r>
            <a:r>
              <a:rPr dirty="0" sz="1250">
                <a:latin typeface="Times New Roman"/>
                <a:cs typeface="Times New Roman"/>
              </a:rPr>
              <a:t>HR department needs to find the </a:t>
            </a:r>
            <a:r>
              <a:rPr dirty="0" sz="1250" spc="5">
                <a:latin typeface="Times New Roman"/>
                <a:cs typeface="Times New Roman"/>
              </a:rPr>
              <a:t>name </a:t>
            </a:r>
            <a:r>
              <a:rPr dirty="0" sz="1250">
                <a:latin typeface="Times New Roman"/>
                <a:cs typeface="Times New Roman"/>
              </a:rPr>
              <a:t>and hire date for all employees who were </a:t>
            </a:r>
            <a:r>
              <a:rPr dirty="0" sz="1250" spc="-5">
                <a:latin typeface="Times New Roman"/>
                <a:cs typeface="Times New Roman"/>
              </a:rPr>
              <a:t>hired  </a:t>
            </a:r>
            <a:r>
              <a:rPr dirty="0" sz="1250" spc="5">
                <a:latin typeface="Times New Roman"/>
                <a:cs typeface="Times New Roman"/>
              </a:rPr>
              <a:t>before </a:t>
            </a:r>
            <a:r>
              <a:rPr dirty="0" sz="1250">
                <a:latin typeface="Times New Roman"/>
                <a:cs typeface="Times New Roman"/>
              </a:rPr>
              <a:t>their managers, along with their manager’s </a:t>
            </a:r>
            <a:r>
              <a:rPr dirty="0" sz="1250" spc="5">
                <a:latin typeface="Times New Roman"/>
                <a:cs typeface="Times New Roman"/>
              </a:rPr>
              <a:t>name </a:t>
            </a:r>
            <a:r>
              <a:rPr dirty="0" sz="1250">
                <a:latin typeface="Times New Roman"/>
                <a:cs typeface="Times New Roman"/>
              </a:rPr>
              <a:t>and hire date. Label the columns  </a:t>
            </a:r>
            <a:r>
              <a:rPr dirty="0" sz="1250" spc="5">
                <a:latin typeface="Courier New"/>
                <a:cs typeface="Courier New"/>
              </a:rPr>
              <a:t>Employee</a:t>
            </a:r>
            <a:r>
              <a:rPr dirty="0" sz="1250" spc="5">
                <a:latin typeface="Times New Roman"/>
                <a:cs typeface="Times New Roman"/>
              </a:rPr>
              <a:t>, </a:t>
            </a:r>
            <a:r>
              <a:rPr dirty="0" sz="1250" spc="5">
                <a:latin typeface="Courier New"/>
                <a:cs typeface="Courier New"/>
              </a:rPr>
              <a:t>Emp Hired</a:t>
            </a:r>
            <a:r>
              <a:rPr dirty="0" sz="1250" spc="5">
                <a:latin typeface="Times New Roman"/>
                <a:cs typeface="Times New Roman"/>
              </a:rPr>
              <a:t>, </a:t>
            </a:r>
            <a:r>
              <a:rPr dirty="0" sz="1250">
                <a:latin typeface="Courier New"/>
                <a:cs typeface="Courier New"/>
              </a:rPr>
              <a:t>Manager</a:t>
            </a:r>
            <a:r>
              <a:rPr dirty="0" sz="1250">
                <a:latin typeface="Times New Roman"/>
                <a:cs typeface="Times New Roman"/>
              </a:rPr>
              <a:t>, and </a:t>
            </a:r>
            <a:r>
              <a:rPr dirty="0" sz="1250" spc="5">
                <a:latin typeface="Courier New"/>
                <a:cs typeface="Courier New"/>
              </a:rPr>
              <a:t>Mgr</a:t>
            </a:r>
            <a:r>
              <a:rPr dirty="0" sz="1250" spc="-275">
                <a:latin typeface="Courier New"/>
                <a:cs typeface="Courier New"/>
              </a:rPr>
              <a:t> </a:t>
            </a:r>
            <a:r>
              <a:rPr dirty="0" sz="1250">
                <a:latin typeface="Courier New"/>
                <a:cs typeface="Courier New"/>
              </a:rPr>
              <a:t>Hired</a:t>
            </a:r>
            <a:r>
              <a:rPr dirty="0" sz="1250">
                <a:latin typeface="Times New Roman"/>
                <a:cs typeface="Times New Roman"/>
              </a:rPr>
              <a:t>, respectively. Save the script to a file  </a:t>
            </a:r>
            <a:r>
              <a:rPr dirty="0" sz="1250" spc="5">
                <a:latin typeface="Times New Roman"/>
                <a:cs typeface="Times New Roman"/>
              </a:rPr>
              <a:t>named</a:t>
            </a:r>
            <a:r>
              <a:rPr dirty="0" sz="1250">
                <a:latin typeface="Times New Roman"/>
                <a:cs typeface="Times New Roman"/>
              </a:rPr>
              <a:t> </a:t>
            </a:r>
            <a:r>
              <a:rPr dirty="0" sz="1250" spc="5">
                <a:latin typeface="Courier New"/>
                <a:cs typeface="Courier New"/>
              </a:rPr>
              <a:t>lab_c_09.sql</a:t>
            </a:r>
            <a:r>
              <a:rPr dirty="0" sz="1250" spc="5">
                <a:latin typeface="Times New Roman"/>
                <a:cs typeface="Times New Roman"/>
              </a:rPr>
              <a:t>.</a:t>
            </a:r>
            <a:endParaRPr sz="1250">
              <a:latin typeface="Times New Roman"/>
              <a:cs typeface="Times New Roman"/>
            </a:endParaRPr>
          </a:p>
        </p:txBody>
      </p:sp>
      <p:grpSp>
        <p:nvGrpSpPr>
          <p:cNvPr id="4" name="object 4"/>
          <p:cNvGrpSpPr/>
          <p:nvPr/>
        </p:nvGrpSpPr>
        <p:grpSpPr>
          <a:xfrm>
            <a:off x="1046607" y="1557908"/>
            <a:ext cx="2534920" cy="2024380"/>
            <a:chOff x="1046607" y="1557908"/>
            <a:chExt cx="2534920" cy="2024380"/>
          </a:xfrm>
        </p:grpSpPr>
        <p:sp>
          <p:nvSpPr>
            <p:cNvPr id="5" name="object 5"/>
            <p:cNvSpPr/>
            <p:nvPr/>
          </p:nvSpPr>
          <p:spPr>
            <a:xfrm>
              <a:off x="1056894" y="1568195"/>
              <a:ext cx="2514600" cy="200405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051560" y="1562861"/>
              <a:ext cx="2524760" cy="2014220"/>
            </a:xfrm>
            <a:custGeom>
              <a:avLst/>
              <a:gdLst/>
              <a:ahLst/>
              <a:cxnLst/>
              <a:rect l="l" t="t" r="r" b="b"/>
              <a:pathLst>
                <a:path w="2524760" h="2014220">
                  <a:moveTo>
                    <a:pt x="2524506" y="0"/>
                  </a:moveTo>
                  <a:lnTo>
                    <a:pt x="0" y="0"/>
                  </a:lnTo>
                  <a:lnTo>
                    <a:pt x="0" y="2013966"/>
                  </a:lnTo>
                  <a:lnTo>
                    <a:pt x="2524506" y="2013966"/>
                  </a:lnTo>
                  <a:lnTo>
                    <a:pt x="2524506" y="0"/>
                  </a:lnTo>
                  <a:close/>
                </a:path>
              </a:pathLst>
            </a:custGeom>
            <a:ln w="9906">
              <a:solidFill>
                <a:srgbClr val="000000"/>
              </a:solidFill>
            </a:ln>
          </p:spPr>
          <p:txBody>
            <a:bodyPr wrap="square" lIns="0" tIns="0" rIns="0" bIns="0" rtlCol="0"/>
            <a:lstStyle/>
            <a:p/>
          </p:txBody>
        </p:sp>
      </p:grpSp>
      <p:grpSp>
        <p:nvGrpSpPr>
          <p:cNvPr id="7" name="object 7"/>
          <p:cNvGrpSpPr/>
          <p:nvPr/>
        </p:nvGrpSpPr>
        <p:grpSpPr>
          <a:xfrm>
            <a:off x="1046607" y="4778121"/>
            <a:ext cx="3937000" cy="2223770"/>
            <a:chOff x="1046607" y="4778121"/>
            <a:chExt cx="3937000" cy="2223770"/>
          </a:xfrm>
        </p:grpSpPr>
        <p:sp>
          <p:nvSpPr>
            <p:cNvPr id="8" name="object 8"/>
            <p:cNvSpPr/>
            <p:nvPr/>
          </p:nvSpPr>
          <p:spPr>
            <a:xfrm>
              <a:off x="1056894" y="4788408"/>
              <a:ext cx="3916679" cy="2203704"/>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051560" y="4783074"/>
              <a:ext cx="3926840" cy="2213610"/>
            </a:xfrm>
            <a:custGeom>
              <a:avLst/>
              <a:gdLst/>
              <a:ahLst/>
              <a:cxnLst/>
              <a:rect l="l" t="t" r="r" b="b"/>
              <a:pathLst>
                <a:path w="3926840" h="2213609">
                  <a:moveTo>
                    <a:pt x="3926586" y="0"/>
                  </a:moveTo>
                  <a:lnTo>
                    <a:pt x="0" y="0"/>
                  </a:lnTo>
                  <a:lnTo>
                    <a:pt x="0" y="2213610"/>
                  </a:lnTo>
                  <a:lnTo>
                    <a:pt x="3926586" y="2213610"/>
                  </a:lnTo>
                  <a:lnTo>
                    <a:pt x="3926586" y="0"/>
                  </a:lnTo>
                  <a:close/>
                </a:path>
              </a:pathLst>
            </a:custGeom>
            <a:ln w="9906">
              <a:solidFill>
                <a:srgbClr val="000000"/>
              </a:solidFill>
            </a:ln>
          </p:spPr>
          <p:txBody>
            <a:bodyPr wrap="square" lIns="0" tIns="0" rIns="0" bIns="0" rtlCol="0"/>
            <a:lstStyle/>
            <a:p/>
          </p:txBody>
        </p:sp>
      </p:gr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85"/>
              </a:lnSpc>
            </a:pPr>
            <a:r>
              <a:rPr dirty="0"/>
              <a:t>violation </a:t>
            </a:r>
            <a:r>
              <a:rPr dirty="0" spc="-5"/>
              <a:t>of Oracle </a:t>
            </a:r>
            <a:r>
              <a:rPr dirty="0"/>
              <a:t>copyright. </a:t>
            </a:r>
            <a:r>
              <a:rPr dirty="0" spc="-229"/>
              <a:t>Al</a:t>
            </a:r>
            <a:r>
              <a:rPr dirty="0" baseline="-31400" sz="1725" spc="-345" b="1">
                <a:latin typeface="Arial"/>
                <a:cs typeface="Arial"/>
              </a:rPr>
              <a:t>O</a:t>
            </a:r>
            <a:r>
              <a:rPr dirty="0" sz="800" spc="-229"/>
              <a:t>l </a:t>
            </a:r>
            <a:r>
              <a:rPr dirty="0" sz="800" spc="-240"/>
              <a:t>W</a:t>
            </a:r>
            <a:r>
              <a:rPr dirty="0" baseline="-31400" sz="1725" spc="-359" b="1">
                <a:latin typeface="Arial"/>
                <a:cs typeface="Arial"/>
              </a:rPr>
              <a:t>r</a:t>
            </a:r>
            <a:r>
              <a:rPr dirty="0" sz="800" spc="-240"/>
              <a:t>D</a:t>
            </a:r>
            <a:r>
              <a:rPr dirty="0" baseline="-31400" sz="1725" spc="-359" b="1">
                <a:latin typeface="Arial"/>
                <a:cs typeface="Arial"/>
              </a:rPr>
              <a:t>a</a:t>
            </a:r>
            <a:r>
              <a:rPr dirty="0" sz="800" spc="-240"/>
              <a:t>P</a:t>
            </a:r>
            <a:r>
              <a:rPr dirty="0" baseline="-31400" sz="1725" spc="-359" b="1">
                <a:latin typeface="Arial"/>
                <a:cs typeface="Arial"/>
              </a:rPr>
              <a:t>c</a:t>
            </a:r>
            <a:r>
              <a:rPr dirty="0" sz="800" spc="-240"/>
              <a:t>s</a:t>
            </a:r>
            <a:r>
              <a:rPr dirty="0" baseline="-31400" sz="1725" spc="-359" b="1">
                <a:latin typeface="Arial"/>
                <a:cs typeface="Arial"/>
              </a:rPr>
              <a:t>l</a:t>
            </a:r>
            <a:r>
              <a:rPr dirty="0" sz="800" spc="-240"/>
              <a:t>t</a:t>
            </a:r>
            <a:r>
              <a:rPr dirty="0" baseline="-31400" sz="1725" spc="-359" b="1">
                <a:latin typeface="Arial"/>
                <a:cs typeface="Arial"/>
              </a:rPr>
              <a:t>e</a:t>
            </a:r>
            <a:r>
              <a:rPr dirty="0" sz="800" spc="-240"/>
              <a:t>ud</a:t>
            </a:r>
            <a:r>
              <a:rPr dirty="0" baseline="-31400" sz="1725" spc="-359" b="1">
                <a:latin typeface="Arial"/>
                <a:cs typeface="Arial"/>
              </a:rPr>
              <a:t>D</a:t>
            </a:r>
            <a:r>
              <a:rPr dirty="0" sz="800" spc="-240"/>
              <a:t>en</a:t>
            </a:r>
            <a:r>
              <a:rPr dirty="0" baseline="-31400" sz="1725" spc="-359" b="1">
                <a:latin typeface="Arial"/>
                <a:cs typeface="Arial"/>
              </a:rPr>
              <a:t>a</a:t>
            </a:r>
            <a:r>
              <a:rPr dirty="0" sz="800" spc="-240"/>
              <a:t>ts</a:t>
            </a:r>
            <a:r>
              <a:rPr dirty="0" baseline="-31400" sz="1725" spc="-359" b="1">
                <a:latin typeface="Arial"/>
                <a:cs typeface="Arial"/>
              </a:rPr>
              <a:t>ta</a:t>
            </a:r>
            <a:r>
              <a:rPr dirty="0" sz="800" spc="-240"/>
              <a:t>m</a:t>
            </a:r>
            <a:r>
              <a:rPr dirty="0" baseline="-31400" sz="1725" spc="-359" b="1">
                <a:latin typeface="Arial"/>
                <a:cs typeface="Arial"/>
              </a:rPr>
              <a:t>b</a:t>
            </a:r>
            <a:r>
              <a:rPr dirty="0" sz="800" spc="-240"/>
              <a:t>us</a:t>
            </a:r>
            <a:r>
              <a:rPr dirty="0" baseline="-31400" sz="1725" spc="-359" b="1">
                <a:latin typeface="Arial"/>
                <a:cs typeface="Arial"/>
              </a:rPr>
              <a:t>a</a:t>
            </a:r>
            <a:r>
              <a:rPr dirty="0" sz="800" spc="-240"/>
              <a:t>t </a:t>
            </a:r>
            <a:r>
              <a:rPr dirty="0" sz="800" spc="-229"/>
              <a:t>r</a:t>
            </a:r>
            <a:r>
              <a:rPr dirty="0" baseline="-31400" sz="1725" spc="-345" b="1">
                <a:latin typeface="Arial"/>
                <a:cs typeface="Arial"/>
              </a:rPr>
              <a:t>s</a:t>
            </a:r>
            <a:r>
              <a:rPr dirty="0" sz="800" spc="-229"/>
              <a:t>e</a:t>
            </a:r>
            <a:r>
              <a:rPr dirty="0" baseline="-31400" sz="1725" spc="-345" b="1">
                <a:latin typeface="Arial"/>
                <a:cs typeface="Arial"/>
              </a:rPr>
              <a:t>e</a:t>
            </a:r>
            <a:r>
              <a:rPr dirty="0" sz="800" spc="-229"/>
              <a:t>cei</a:t>
            </a:r>
            <a:r>
              <a:rPr dirty="0" baseline="-31400" sz="1725" spc="-345" b="1">
                <a:latin typeface="Arial"/>
                <a:cs typeface="Arial"/>
              </a:rPr>
              <a:t>1</a:t>
            </a:r>
            <a:r>
              <a:rPr dirty="0" sz="800" spc="-229"/>
              <a:t>ve</a:t>
            </a:r>
            <a:r>
              <a:rPr dirty="0" baseline="-31400" sz="1725" spc="-345" b="1">
                <a:latin typeface="Arial"/>
                <a:cs typeface="Arial"/>
              </a:rPr>
              <a:t>0</a:t>
            </a:r>
            <a:r>
              <a:rPr dirty="0" sz="800" spc="-229"/>
              <a:t>a</a:t>
            </a:r>
            <a:r>
              <a:rPr dirty="0" baseline="-31400" sz="1725" spc="-345" b="1" i="1">
                <a:latin typeface="Arial"/>
                <a:cs typeface="Arial"/>
              </a:rPr>
              <a:t>g</a:t>
            </a:r>
            <a:r>
              <a:rPr dirty="0" sz="800" spc="-229"/>
              <a:t>n</a:t>
            </a:r>
            <a:r>
              <a:rPr dirty="0" baseline="-31400" sz="1725" spc="-345" b="1">
                <a:latin typeface="Arial"/>
                <a:cs typeface="Arial"/>
              </a:rPr>
              <a:t>:</a:t>
            </a:r>
            <a:r>
              <a:rPr dirty="0" sz="800" spc="-229"/>
              <a:t>e</a:t>
            </a:r>
            <a:r>
              <a:rPr dirty="0" baseline="-31400" sz="1725" spc="-345" b="1">
                <a:latin typeface="Arial"/>
                <a:cs typeface="Arial"/>
              </a:rPr>
              <a:t>S</a:t>
            </a:r>
            <a:r>
              <a:rPr dirty="0" sz="800" spc="-229"/>
              <a:t>Kit</a:t>
            </a:r>
            <a:r>
              <a:rPr dirty="0" baseline="-31400" sz="1725" spc="-345" b="1">
                <a:latin typeface="Arial"/>
                <a:cs typeface="Arial"/>
              </a:rPr>
              <a:t>Q</a:t>
            </a:r>
            <a:r>
              <a:rPr dirty="0" sz="800" spc="-229"/>
              <a:t>w</a:t>
            </a:r>
            <a:r>
              <a:rPr dirty="0" baseline="-31400" sz="1725" spc="-345" b="1">
                <a:latin typeface="Arial"/>
                <a:cs typeface="Arial"/>
              </a:rPr>
              <a:t>L</a:t>
            </a:r>
            <a:r>
              <a:rPr dirty="0" sz="800" spc="-229"/>
              <a:t>ate</a:t>
            </a:r>
            <a:r>
              <a:rPr dirty="0" baseline="-31400" sz="1725" spc="-345" b="1">
                <a:latin typeface="Arial"/>
                <a:cs typeface="Arial"/>
              </a:rPr>
              <a:t>F</a:t>
            </a:r>
            <a:r>
              <a:rPr dirty="0" sz="800" spc="-229"/>
              <a:t>rm</a:t>
            </a:r>
            <a:r>
              <a:rPr dirty="0" baseline="-31400" sz="1725" spc="-345" b="1">
                <a:latin typeface="Arial"/>
                <a:cs typeface="Arial"/>
              </a:rPr>
              <a:t>u</a:t>
            </a:r>
            <a:r>
              <a:rPr dirty="0" sz="800" spc="-229"/>
              <a:t>a</a:t>
            </a:r>
            <a:r>
              <a:rPr dirty="0" baseline="-31400" sz="1725" spc="-345" b="1">
                <a:latin typeface="Arial"/>
                <a:cs typeface="Arial"/>
              </a:rPr>
              <a:t>n</a:t>
            </a:r>
            <a:r>
              <a:rPr dirty="0" sz="800" spc="-229"/>
              <a:t>rk</a:t>
            </a:r>
            <a:r>
              <a:rPr dirty="0" baseline="-31400" sz="1725" spc="-345" b="1">
                <a:latin typeface="Arial"/>
                <a:cs typeface="Arial"/>
              </a:rPr>
              <a:t>d</a:t>
            </a:r>
            <a:r>
              <a:rPr dirty="0" sz="800" spc="-229"/>
              <a:t>ed</a:t>
            </a:r>
            <a:r>
              <a:rPr dirty="0" baseline="-31400" sz="1725" spc="-345" b="1">
                <a:latin typeface="Arial"/>
                <a:cs typeface="Arial"/>
              </a:rPr>
              <a:t>a</a:t>
            </a:r>
            <a:r>
              <a:rPr dirty="0" sz="800" spc="-229"/>
              <a:t>w</a:t>
            </a:r>
            <a:r>
              <a:rPr dirty="0" baseline="-31400" sz="1725" spc="-345" b="1">
                <a:latin typeface="Arial"/>
                <a:cs typeface="Arial"/>
              </a:rPr>
              <a:t>m</a:t>
            </a:r>
            <a:r>
              <a:rPr dirty="0" sz="800" spc="-229"/>
              <a:t>ith</a:t>
            </a:r>
            <a:r>
              <a:rPr dirty="0" baseline="-31400" sz="1725" spc="-345" b="1">
                <a:latin typeface="Arial"/>
                <a:cs typeface="Arial"/>
              </a:rPr>
              <a:t>e</a:t>
            </a:r>
            <a:r>
              <a:rPr dirty="0" sz="800" spc="-229"/>
              <a:t>t</a:t>
            </a:r>
            <a:r>
              <a:rPr dirty="0" baseline="-31400" sz="1725" spc="-345" b="1">
                <a:latin typeface="Arial"/>
                <a:cs typeface="Arial"/>
              </a:rPr>
              <a:t>n</a:t>
            </a:r>
            <a:r>
              <a:rPr dirty="0" sz="800" spc="-229"/>
              <a:t>he</a:t>
            </a:r>
            <a:r>
              <a:rPr dirty="0" baseline="-31400" sz="1725" spc="-345" b="1">
                <a:latin typeface="Arial"/>
                <a:cs typeface="Arial"/>
              </a:rPr>
              <a:t>t</a:t>
            </a:r>
            <a:r>
              <a:rPr dirty="0" sz="800" spc="-229"/>
              <a:t>i</a:t>
            </a:r>
            <a:r>
              <a:rPr dirty="0" baseline="-31400" sz="1725" spc="-345" b="1">
                <a:latin typeface="Arial"/>
                <a:cs typeface="Arial"/>
              </a:rPr>
              <a:t>a</a:t>
            </a:r>
            <a:r>
              <a:rPr dirty="0" sz="800" spc="-229"/>
              <a:t>r </a:t>
            </a:r>
            <a:r>
              <a:rPr dirty="0" sz="800" spc="-190"/>
              <a:t>n</a:t>
            </a:r>
            <a:r>
              <a:rPr dirty="0" baseline="-31400" sz="1725" spc="-284" b="1">
                <a:latin typeface="Arial"/>
                <a:cs typeface="Arial"/>
              </a:rPr>
              <a:t>ls</a:t>
            </a:r>
            <a:r>
              <a:rPr dirty="0" sz="800" spc="-190"/>
              <a:t>am</a:t>
            </a:r>
            <a:r>
              <a:rPr dirty="0" baseline="-31400" sz="1725" spc="-284" b="1">
                <a:latin typeface="Arial"/>
                <a:cs typeface="Arial"/>
              </a:rPr>
              <a:t>I</a:t>
            </a:r>
            <a:r>
              <a:rPr dirty="0" sz="800" spc="-190"/>
              <a:t>e </a:t>
            </a:r>
            <a:r>
              <a:rPr dirty="0" sz="800" spc="-210"/>
              <a:t>a</a:t>
            </a:r>
            <a:r>
              <a:rPr dirty="0" baseline="-31400" sz="1725" spc="-315" b="1">
                <a:latin typeface="Arial"/>
                <a:cs typeface="Arial"/>
              </a:rPr>
              <a:t>C</a:t>
            </a:r>
            <a:r>
              <a:rPr dirty="0" sz="800" spc="-210"/>
              <a:t>nd </a:t>
            </a:r>
            <a:r>
              <a:rPr dirty="0" baseline="-31400" sz="1725" spc="-217" b="1">
                <a:latin typeface="Arial"/>
                <a:cs typeface="Arial"/>
              </a:rPr>
              <a:t>-</a:t>
            </a:r>
            <a:r>
              <a:rPr dirty="0" sz="800" spc="-145"/>
              <a:t>em</a:t>
            </a:r>
            <a:r>
              <a:rPr dirty="0" baseline="-31400" sz="1725" spc="-217" b="1">
                <a:latin typeface="Arial"/>
                <a:cs typeface="Arial"/>
              </a:rPr>
              <a:t>2</a:t>
            </a:r>
            <a:r>
              <a:rPr dirty="0" sz="800" spc="-145"/>
              <a:t>a</a:t>
            </a:r>
            <a:r>
              <a:rPr dirty="0" baseline="-31400" sz="1725" spc="-217" b="1">
                <a:latin typeface="Arial"/>
                <a:cs typeface="Arial"/>
              </a:rPr>
              <a:t>7</a:t>
            </a:r>
            <a:r>
              <a:rPr dirty="0" sz="800" spc="-145"/>
              <a:t>il.</a:t>
            </a:r>
            <a:r>
              <a:rPr dirty="0" sz="800" spc="-195"/>
              <a:t> </a:t>
            </a:r>
            <a:r>
              <a:rPr dirty="0" sz="800" spc="-5"/>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83992" y="1981961"/>
            <a:ext cx="1678305" cy="1666875"/>
          </a:xfrm>
          <a:custGeom>
            <a:avLst/>
            <a:gdLst/>
            <a:ahLst/>
            <a:cxnLst/>
            <a:rect l="l" t="t" r="r" b="b"/>
            <a:pathLst>
              <a:path w="1678304" h="1666875">
                <a:moveTo>
                  <a:pt x="745997" y="0"/>
                </a:moveTo>
                <a:lnTo>
                  <a:pt x="0" y="0"/>
                </a:lnTo>
                <a:lnTo>
                  <a:pt x="0" y="45720"/>
                </a:lnTo>
                <a:lnTo>
                  <a:pt x="72389" y="45720"/>
                </a:lnTo>
                <a:lnTo>
                  <a:pt x="103631" y="48768"/>
                </a:lnTo>
                <a:lnTo>
                  <a:pt x="144018" y="59436"/>
                </a:lnTo>
                <a:lnTo>
                  <a:pt x="185165" y="82296"/>
                </a:lnTo>
                <a:lnTo>
                  <a:pt x="193547" y="88392"/>
                </a:lnTo>
                <a:lnTo>
                  <a:pt x="220980" y="125730"/>
                </a:lnTo>
                <a:lnTo>
                  <a:pt x="229362" y="163068"/>
                </a:lnTo>
                <a:lnTo>
                  <a:pt x="232409" y="202692"/>
                </a:lnTo>
                <a:lnTo>
                  <a:pt x="233933" y="227076"/>
                </a:lnTo>
                <a:lnTo>
                  <a:pt x="234695" y="254508"/>
                </a:lnTo>
                <a:lnTo>
                  <a:pt x="234695" y="1411986"/>
                </a:lnTo>
                <a:lnTo>
                  <a:pt x="233933" y="1425702"/>
                </a:lnTo>
                <a:lnTo>
                  <a:pt x="233883" y="1452372"/>
                </a:lnTo>
                <a:lnTo>
                  <a:pt x="230885" y="1493520"/>
                </a:lnTo>
                <a:lnTo>
                  <a:pt x="227075" y="1522476"/>
                </a:lnTo>
                <a:lnTo>
                  <a:pt x="226313" y="1527810"/>
                </a:lnTo>
                <a:lnTo>
                  <a:pt x="200406" y="1571244"/>
                </a:lnTo>
                <a:lnTo>
                  <a:pt x="166877" y="1597914"/>
                </a:lnTo>
                <a:lnTo>
                  <a:pt x="119633" y="1615440"/>
                </a:lnTo>
                <a:lnTo>
                  <a:pt x="55625" y="1620774"/>
                </a:lnTo>
                <a:lnTo>
                  <a:pt x="0" y="1620774"/>
                </a:lnTo>
                <a:lnTo>
                  <a:pt x="0" y="1666494"/>
                </a:lnTo>
                <a:lnTo>
                  <a:pt x="745997" y="1666494"/>
                </a:lnTo>
                <a:lnTo>
                  <a:pt x="854202" y="1664208"/>
                </a:lnTo>
                <a:lnTo>
                  <a:pt x="938783" y="1658112"/>
                </a:lnTo>
                <a:lnTo>
                  <a:pt x="1023366" y="1642872"/>
                </a:lnTo>
                <a:lnTo>
                  <a:pt x="1062990" y="1633728"/>
                </a:lnTo>
                <a:lnTo>
                  <a:pt x="1101852" y="1623822"/>
                </a:lnTo>
                <a:lnTo>
                  <a:pt x="1138428" y="1613154"/>
                </a:lnTo>
                <a:lnTo>
                  <a:pt x="1207008" y="1588770"/>
                </a:lnTo>
                <a:lnTo>
                  <a:pt x="1238249" y="1575054"/>
                </a:lnTo>
                <a:lnTo>
                  <a:pt x="758952" y="1575054"/>
                </a:lnTo>
                <a:lnTo>
                  <a:pt x="744473" y="1574292"/>
                </a:lnTo>
                <a:lnTo>
                  <a:pt x="696468" y="1565148"/>
                </a:lnTo>
                <a:lnTo>
                  <a:pt x="658368" y="1541526"/>
                </a:lnTo>
                <a:lnTo>
                  <a:pt x="640842" y="1504950"/>
                </a:lnTo>
                <a:lnTo>
                  <a:pt x="636269" y="1460754"/>
                </a:lnTo>
                <a:lnTo>
                  <a:pt x="635507" y="1440942"/>
                </a:lnTo>
                <a:lnTo>
                  <a:pt x="635507" y="94488"/>
                </a:lnTo>
                <a:lnTo>
                  <a:pt x="1253490" y="94488"/>
                </a:lnTo>
                <a:lnTo>
                  <a:pt x="1226058" y="81534"/>
                </a:lnTo>
                <a:lnTo>
                  <a:pt x="1178813" y="62484"/>
                </a:lnTo>
                <a:lnTo>
                  <a:pt x="1127759" y="45720"/>
                </a:lnTo>
                <a:lnTo>
                  <a:pt x="1073658" y="32004"/>
                </a:lnTo>
                <a:lnTo>
                  <a:pt x="1014983" y="20574"/>
                </a:lnTo>
                <a:lnTo>
                  <a:pt x="953261" y="11430"/>
                </a:lnTo>
                <a:lnTo>
                  <a:pt x="887730" y="5334"/>
                </a:lnTo>
                <a:lnTo>
                  <a:pt x="818387" y="1524"/>
                </a:lnTo>
                <a:lnTo>
                  <a:pt x="745997" y="0"/>
                </a:lnTo>
                <a:close/>
              </a:path>
              <a:path w="1678304" h="1666875">
                <a:moveTo>
                  <a:pt x="1253490" y="94488"/>
                </a:moveTo>
                <a:lnTo>
                  <a:pt x="660654" y="94488"/>
                </a:lnTo>
                <a:lnTo>
                  <a:pt x="752094" y="97536"/>
                </a:lnTo>
                <a:lnTo>
                  <a:pt x="772668" y="99822"/>
                </a:lnTo>
                <a:lnTo>
                  <a:pt x="811530" y="103632"/>
                </a:lnTo>
                <a:lnTo>
                  <a:pt x="877061" y="115062"/>
                </a:lnTo>
                <a:lnTo>
                  <a:pt x="917447" y="127254"/>
                </a:lnTo>
                <a:lnTo>
                  <a:pt x="959357" y="147066"/>
                </a:lnTo>
                <a:lnTo>
                  <a:pt x="1016507" y="185928"/>
                </a:lnTo>
                <a:lnTo>
                  <a:pt x="1067561" y="236982"/>
                </a:lnTo>
                <a:lnTo>
                  <a:pt x="1113282" y="299466"/>
                </a:lnTo>
                <a:lnTo>
                  <a:pt x="1133856" y="335280"/>
                </a:lnTo>
                <a:lnTo>
                  <a:pt x="1157478" y="385572"/>
                </a:lnTo>
                <a:lnTo>
                  <a:pt x="1178052" y="439674"/>
                </a:lnTo>
                <a:lnTo>
                  <a:pt x="1195578" y="497586"/>
                </a:lnTo>
                <a:lnTo>
                  <a:pt x="1209294" y="559308"/>
                </a:lnTo>
                <a:lnTo>
                  <a:pt x="1220723" y="625602"/>
                </a:lnTo>
                <a:lnTo>
                  <a:pt x="1228344" y="695706"/>
                </a:lnTo>
                <a:lnTo>
                  <a:pt x="1232916" y="769620"/>
                </a:lnTo>
                <a:lnTo>
                  <a:pt x="1234440" y="896874"/>
                </a:lnTo>
                <a:lnTo>
                  <a:pt x="1232154" y="944118"/>
                </a:lnTo>
                <a:lnTo>
                  <a:pt x="1229868" y="989838"/>
                </a:lnTo>
                <a:lnTo>
                  <a:pt x="1225295" y="1034034"/>
                </a:lnTo>
                <a:lnTo>
                  <a:pt x="1220723" y="1076706"/>
                </a:lnTo>
                <a:lnTo>
                  <a:pt x="1213866" y="1117092"/>
                </a:lnTo>
                <a:lnTo>
                  <a:pt x="1206245" y="1155954"/>
                </a:lnTo>
                <a:lnTo>
                  <a:pt x="1197863" y="1194054"/>
                </a:lnTo>
                <a:lnTo>
                  <a:pt x="1177290" y="1264158"/>
                </a:lnTo>
                <a:lnTo>
                  <a:pt x="1152144" y="1327404"/>
                </a:lnTo>
                <a:lnTo>
                  <a:pt x="1121663" y="1384554"/>
                </a:lnTo>
                <a:lnTo>
                  <a:pt x="1087373" y="1434846"/>
                </a:lnTo>
                <a:lnTo>
                  <a:pt x="1058418" y="1468374"/>
                </a:lnTo>
                <a:lnTo>
                  <a:pt x="1027175" y="1496568"/>
                </a:lnTo>
                <a:lnTo>
                  <a:pt x="992885" y="1520190"/>
                </a:lnTo>
                <a:lnTo>
                  <a:pt x="954785" y="1540002"/>
                </a:lnTo>
                <a:lnTo>
                  <a:pt x="914399" y="1555242"/>
                </a:lnTo>
                <a:lnTo>
                  <a:pt x="870204" y="1566672"/>
                </a:lnTo>
                <a:lnTo>
                  <a:pt x="799337" y="1575054"/>
                </a:lnTo>
                <a:lnTo>
                  <a:pt x="1238249" y="1575054"/>
                </a:lnTo>
                <a:lnTo>
                  <a:pt x="1297685" y="1546098"/>
                </a:lnTo>
                <a:lnTo>
                  <a:pt x="1352549" y="1511808"/>
                </a:lnTo>
                <a:lnTo>
                  <a:pt x="1404366" y="1472946"/>
                </a:lnTo>
                <a:lnTo>
                  <a:pt x="1452371" y="1429512"/>
                </a:lnTo>
                <a:lnTo>
                  <a:pt x="1497330" y="1381506"/>
                </a:lnTo>
                <a:lnTo>
                  <a:pt x="1538478" y="1326642"/>
                </a:lnTo>
                <a:lnTo>
                  <a:pt x="1575054" y="1265682"/>
                </a:lnTo>
                <a:lnTo>
                  <a:pt x="1607058" y="1197864"/>
                </a:lnTo>
                <a:lnTo>
                  <a:pt x="1621535" y="1162050"/>
                </a:lnTo>
                <a:lnTo>
                  <a:pt x="1635252" y="1124712"/>
                </a:lnTo>
                <a:lnTo>
                  <a:pt x="1646682" y="1085850"/>
                </a:lnTo>
                <a:lnTo>
                  <a:pt x="1656587" y="1046988"/>
                </a:lnTo>
                <a:lnTo>
                  <a:pt x="1664208" y="1006602"/>
                </a:lnTo>
                <a:lnTo>
                  <a:pt x="1670304" y="966216"/>
                </a:lnTo>
                <a:lnTo>
                  <a:pt x="1674875" y="924306"/>
                </a:lnTo>
                <a:lnTo>
                  <a:pt x="1677161" y="881634"/>
                </a:lnTo>
                <a:lnTo>
                  <a:pt x="1677923" y="838200"/>
                </a:lnTo>
                <a:lnTo>
                  <a:pt x="1677923" y="806196"/>
                </a:lnTo>
                <a:lnTo>
                  <a:pt x="1674113" y="744474"/>
                </a:lnTo>
                <a:lnTo>
                  <a:pt x="1667256" y="684276"/>
                </a:lnTo>
                <a:lnTo>
                  <a:pt x="1656587" y="625602"/>
                </a:lnTo>
                <a:lnTo>
                  <a:pt x="1642109" y="568452"/>
                </a:lnTo>
                <a:lnTo>
                  <a:pt x="1613916" y="486156"/>
                </a:lnTo>
                <a:lnTo>
                  <a:pt x="1590294" y="433578"/>
                </a:lnTo>
                <a:lnTo>
                  <a:pt x="1563623" y="382524"/>
                </a:lnTo>
                <a:lnTo>
                  <a:pt x="1533144" y="333756"/>
                </a:lnTo>
                <a:lnTo>
                  <a:pt x="1499616" y="288036"/>
                </a:lnTo>
                <a:lnTo>
                  <a:pt x="1462278" y="245364"/>
                </a:lnTo>
                <a:lnTo>
                  <a:pt x="1421892" y="206502"/>
                </a:lnTo>
                <a:lnTo>
                  <a:pt x="1377695" y="169926"/>
                </a:lnTo>
                <a:lnTo>
                  <a:pt x="1330452" y="137160"/>
                </a:lnTo>
                <a:lnTo>
                  <a:pt x="1280159" y="107442"/>
                </a:lnTo>
                <a:lnTo>
                  <a:pt x="1253490" y="94488"/>
                </a:lnTo>
                <a:close/>
              </a:path>
            </a:pathLst>
          </a:custGeom>
          <a:solidFill>
            <a:srgbClr val="CCCCCC"/>
          </a:solidFill>
        </p:spPr>
        <p:txBody>
          <a:bodyPr wrap="square" lIns="0" tIns="0" rIns="0" bIns="0" rtlCol="0"/>
          <a:lstStyle/>
          <a:p/>
        </p:txBody>
      </p:sp>
      <p:sp>
        <p:nvSpPr>
          <p:cNvPr id="3" name="object 3"/>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0" rIns="0" bIns="0" rtlCol="0" vert="horz">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600">
              <a:latin typeface="Times New Roman"/>
              <a:cs typeface="Times New Roman"/>
            </a:endParaRPr>
          </a:p>
          <a:p>
            <a:pPr algn="ctr">
              <a:lnSpc>
                <a:spcPct val="100000"/>
              </a:lnSpc>
            </a:pPr>
            <a:r>
              <a:rPr dirty="0" sz="1850" b="1">
                <a:latin typeface="Arial"/>
                <a:cs typeface="Arial"/>
              </a:rPr>
              <a:t>Using SQL*Plus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35"/>
              </a:spcBef>
            </a:pPr>
            <a:endParaRPr sz="28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Objectives</a:t>
            </a:r>
            <a:endParaRPr sz="1850">
              <a:latin typeface="Arial"/>
              <a:cs typeface="Arial"/>
            </a:endParaRPr>
          </a:p>
          <a:p>
            <a:pPr>
              <a:lnSpc>
                <a:spcPct val="100000"/>
              </a:lnSpc>
              <a:spcBef>
                <a:spcPts val="45"/>
              </a:spcBef>
            </a:pPr>
            <a:endParaRPr sz="2950">
              <a:latin typeface="Arial"/>
              <a:cs typeface="Arial"/>
            </a:endParaRPr>
          </a:p>
          <a:p>
            <a:pPr marL="446405" marR="784860">
              <a:lnSpc>
                <a:spcPct val="101600"/>
              </a:lnSpc>
            </a:pPr>
            <a:r>
              <a:rPr dirty="0" sz="1550" spc="5">
                <a:latin typeface="Arial"/>
                <a:cs typeface="Arial"/>
              </a:rPr>
              <a:t>After </a:t>
            </a:r>
            <a:r>
              <a:rPr dirty="0" sz="1550" spc="10">
                <a:latin typeface="Arial"/>
                <a:cs typeface="Arial"/>
              </a:rPr>
              <a:t>completing </a:t>
            </a:r>
            <a:r>
              <a:rPr dirty="0" sz="1550" spc="5">
                <a:latin typeface="Arial"/>
                <a:cs typeface="Arial"/>
              </a:rPr>
              <a:t>this </a:t>
            </a:r>
            <a:r>
              <a:rPr dirty="0" sz="1550" spc="10">
                <a:latin typeface="Arial"/>
                <a:cs typeface="Arial"/>
              </a:rPr>
              <a:t>appendix, you should be able </a:t>
            </a:r>
            <a:r>
              <a:rPr dirty="0" sz="1550" spc="5">
                <a:latin typeface="Arial"/>
                <a:cs typeface="Arial"/>
              </a:rPr>
              <a:t>to </a:t>
            </a:r>
            <a:r>
              <a:rPr dirty="0" sz="1550" spc="10">
                <a:latin typeface="Arial"/>
                <a:cs typeface="Arial"/>
              </a:rPr>
              <a:t>do the  </a:t>
            </a:r>
            <a:r>
              <a:rPr dirty="0" sz="1550" spc="5">
                <a:latin typeface="Arial"/>
                <a:cs typeface="Arial"/>
              </a:rPr>
              <a:t>following:</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Log </a:t>
            </a:r>
            <a:r>
              <a:rPr dirty="0" sz="1550" spc="5">
                <a:latin typeface="Arial"/>
                <a:cs typeface="Arial"/>
              </a:rPr>
              <a:t>in to</a:t>
            </a:r>
            <a:r>
              <a:rPr dirty="0" sz="1550" spc="-5">
                <a:latin typeface="Arial"/>
                <a:cs typeface="Arial"/>
              </a:rPr>
              <a:t> </a:t>
            </a:r>
            <a:r>
              <a:rPr dirty="0" sz="1550" spc="10">
                <a:latin typeface="Arial"/>
                <a:cs typeface="Arial"/>
              </a:rPr>
              <a:t>SQL*Plus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5">
                <a:latin typeface="Arial"/>
                <a:cs typeface="Arial"/>
              </a:rPr>
              <a:t>Edit </a:t>
            </a:r>
            <a:r>
              <a:rPr dirty="0" sz="1550" spc="10">
                <a:latin typeface="Arial"/>
                <a:cs typeface="Arial"/>
              </a:rPr>
              <a:t>SQL</a:t>
            </a:r>
            <a:r>
              <a:rPr dirty="0" sz="1550">
                <a:latin typeface="Arial"/>
                <a:cs typeface="Arial"/>
              </a:rPr>
              <a:t> </a:t>
            </a:r>
            <a:r>
              <a:rPr dirty="0" sz="1550" spc="10">
                <a:latin typeface="Arial"/>
                <a:cs typeface="Arial"/>
              </a:rPr>
              <a:t>commands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Format output using SQL*Plus</a:t>
            </a:r>
            <a:r>
              <a:rPr dirty="0" sz="1550" spc="5">
                <a:latin typeface="Arial"/>
                <a:cs typeface="Arial"/>
              </a:rPr>
              <a:t> </a:t>
            </a:r>
            <a:r>
              <a:rPr dirty="0" sz="1550" spc="10">
                <a:latin typeface="Arial"/>
                <a:cs typeface="Arial"/>
              </a:rPr>
              <a:t>commands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5">
                <a:latin typeface="Arial"/>
                <a:cs typeface="Arial"/>
              </a:rPr>
              <a:t>Interact with script</a:t>
            </a:r>
            <a:r>
              <a:rPr dirty="0" sz="1550" spc="10">
                <a:latin typeface="Arial"/>
                <a:cs typeface="Arial"/>
              </a:rPr>
              <a:t> </a:t>
            </a:r>
            <a:r>
              <a:rPr dirty="0" sz="1550" spc="5">
                <a:latin typeface="Arial"/>
                <a:cs typeface="Arial"/>
              </a:rPr>
              <a:t>files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24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40">
                <a:latin typeface="Garuda"/>
                <a:cs typeface="Garuda"/>
              </a:rPr>
              <a:t>Al</a:t>
            </a:r>
            <a:r>
              <a:rPr dirty="0" baseline="-30092" sz="1800" spc="-359" b="1">
                <a:latin typeface="Arial"/>
                <a:cs typeface="Arial"/>
              </a:rPr>
              <a:t>O</a:t>
            </a:r>
            <a:r>
              <a:rPr dirty="0" sz="800" spc="-240">
                <a:latin typeface="Garuda"/>
                <a:cs typeface="Garuda"/>
              </a:rPr>
              <a:t>l </a:t>
            </a:r>
            <a:r>
              <a:rPr dirty="0" sz="800" spc="-250">
                <a:latin typeface="Garuda"/>
                <a:cs typeface="Garuda"/>
              </a:rPr>
              <a:t>W</a:t>
            </a:r>
            <a:r>
              <a:rPr dirty="0" baseline="-30092" sz="1800" spc="-375" b="1">
                <a:latin typeface="Arial"/>
                <a:cs typeface="Arial"/>
              </a:rPr>
              <a:t>r</a:t>
            </a:r>
            <a:r>
              <a:rPr dirty="0" sz="800" spc="-250">
                <a:latin typeface="Garuda"/>
                <a:cs typeface="Garuda"/>
              </a:rPr>
              <a:t>D</a:t>
            </a:r>
            <a:r>
              <a:rPr dirty="0" baseline="-30092" sz="1800" spc="-375" b="1">
                <a:latin typeface="Arial"/>
                <a:cs typeface="Arial"/>
              </a:rPr>
              <a:t>a</a:t>
            </a:r>
            <a:r>
              <a:rPr dirty="0" sz="800" spc="-250">
                <a:latin typeface="Garuda"/>
                <a:cs typeface="Garuda"/>
              </a:rPr>
              <a:t>P</a:t>
            </a:r>
            <a:r>
              <a:rPr dirty="0" baseline="-30092" sz="1800" spc="-375" b="1">
                <a:latin typeface="Arial"/>
                <a:cs typeface="Arial"/>
              </a:rPr>
              <a:t>c</a:t>
            </a:r>
            <a:r>
              <a:rPr dirty="0" sz="800" spc="-250">
                <a:latin typeface="Garuda"/>
                <a:cs typeface="Garuda"/>
              </a:rPr>
              <a:t>s</a:t>
            </a:r>
            <a:r>
              <a:rPr dirty="0" baseline="-30092" sz="1800" spc="-375" b="1">
                <a:latin typeface="Arial"/>
                <a:cs typeface="Arial"/>
              </a:rPr>
              <a:t>le</a:t>
            </a:r>
            <a:r>
              <a:rPr dirty="0" sz="800" spc="-250">
                <a:latin typeface="Garuda"/>
                <a:cs typeface="Garuda"/>
              </a:rPr>
              <a:t>tud</a:t>
            </a:r>
            <a:r>
              <a:rPr dirty="0" baseline="-30092" sz="1800" spc="-375" b="1">
                <a:latin typeface="Arial"/>
                <a:cs typeface="Arial"/>
              </a:rPr>
              <a:t>D</a:t>
            </a:r>
            <a:r>
              <a:rPr dirty="0" sz="800" spc="-250">
                <a:latin typeface="Garuda"/>
                <a:cs typeface="Garuda"/>
              </a:rPr>
              <a:t>en</a:t>
            </a:r>
            <a:r>
              <a:rPr dirty="0" baseline="-30092" sz="1800" spc="-375" b="1">
                <a:latin typeface="Arial"/>
                <a:cs typeface="Arial"/>
              </a:rPr>
              <a:t>a</a:t>
            </a:r>
            <a:r>
              <a:rPr dirty="0" sz="800" spc="-250">
                <a:latin typeface="Garuda"/>
                <a:cs typeface="Garuda"/>
              </a:rPr>
              <a:t>ts</a:t>
            </a:r>
            <a:r>
              <a:rPr dirty="0" baseline="-30092" sz="1800" spc="-375" b="1">
                <a:latin typeface="Arial"/>
                <a:cs typeface="Arial"/>
              </a:rPr>
              <a:t>t</a:t>
            </a:r>
            <a:r>
              <a:rPr dirty="0" sz="800" spc="-250">
                <a:latin typeface="Garuda"/>
                <a:cs typeface="Garuda"/>
              </a:rPr>
              <a:t>m</a:t>
            </a:r>
            <a:r>
              <a:rPr dirty="0" baseline="-30092" sz="1800" spc="-375" b="1">
                <a:latin typeface="Arial"/>
                <a:cs typeface="Arial"/>
              </a:rPr>
              <a:t>a</a:t>
            </a:r>
            <a:r>
              <a:rPr dirty="0" sz="800" spc="-250">
                <a:latin typeface="Garuda"/>
                <a:cs typeface="Garuda"/>
              </a:rPr>
              <a:t>u</a:t>
            </a:r>
            <a:r>
              <a:rPr dirty="0" baseline="-30092" sz="1800" spc="-375" b="1">
                <a:latin typeface="Arial"/>
                <a:cs typeface="Arial"/>
              </a:rPr>
              <a:t>b</a:t>
            </a:r>
            <a:r>
              <a:rPr dirty="0" sz="800" spc="-250">
                <a:latin typeface="Garuda"/>
                <a:cs typeface="Garuda"/>
              </a:rPr>
              <a:t>s</a:t>
            </a:r>
            <a:r>
              <a:rPr dirty="0" baseline="-30092" sz="1800" spc="-375" b="1">
                <a:latin typeface="Arial"/>
                <a:cs typeface="Arial"/>
              </a:rPr>
              <a:t>a</a:t>
            </a:r>
            <a:r>
              <a:rPr dirty="0" sz="800" spc="-250">
                <a:latin typeface="Garuda"/>
                <a:cs typeface="Garuda"/>
              </a:rPr>
              <a:t>t </a:t>
            </a:r>
            <a:r>
              <a:rPr dirty="0" sz="800" spc="-229">
                <a:latin typeface="Garuda"/>
                <a:cs typeface="Garuda"/>
              </a:rPr>
              <a:t>r</a:t>
            </a:r>
            <a:r>
              <a:rPr dirty="0" baseline="-30092" sz="1800" spc="-345" b="1">
                <a:latin typeface="Arial"/>
                <a:cs typeface="Arial"/>
              </a:rPr>
              <a:t>s</a:t>
            </a:r>
            <a:r>
              <a:rPr dirty="0" sz="800" spc="-229">
                <a:latin typeface="Garuda"/>
                <a:cs typeface="Garuda"/>
              </a:rPr>
              <a:t>ec</a:t>
            </a:r>
            <a:r>
              <a:rPr dirty="0" baseline="-30092" sz="1800" spc="-345" b="1">
                <a:latin typeface="Arial"/>
                <a:cs typeface="Arial"/>
              </a:rPr>
              <a:t>e</a:t>
            </a:r>
            <a:r>
              <a:rPr dirty="0" sz="800" spc="-229">
                <a:latin typeface="Garuda"/>
                <a:cs typeface="Garuda"/>
              </a:rPr>
              <a:t>eiv</a:t>
            </a:r>
            <a:r>
              <a:rPr dirty="0" baseline="-30092" sz="1800" spc="-345" b="1">
                <a:latin typeface="Arial"/>
                <a:cs typeface="Arial"/>
              </a:rPr>
              <a:t>1</a:t>
            </a:r>
            <a:r>
              <a:rPr dirty="0" sz="800" spc="-229">
                <a:latin typeface="Garuda"/>
                <a:cs typeface="Garuda"/>
              </a:rPr>
              <a:t>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 </a:t>
            </a:r>
            <a:r>
              <a:rPr dirty="0" baseline="-30092" sz="1800" spc="-292" b="1">
                <a:latin typeface="Arial"/>
                <a:cs typeface="Arial"/>
              </a:rPr>
              <a:t>:</a:t>
            </a:r>
            <a:r>
              <a:rPr dirty="0" sz="800" spc="-195">
                <a:latin typeface="Garuda"/>
                <a:cs typeface="Garuda"/>
              </a:rPr>
              <a:t>eK</a:t>
            </a:r>
            <a:r>
              <a:rPr dirty="0" baseline="-30092" sz="1800" spc="-292" b="1">
                <a:latin typeface="Arial"/>
                <a:cs typeface="Arial"/>
              </a:rPr>
              <a:t>S</a:t>
            </a:r>
            <a:r>
              <a:rPr dirty="0" sz="800" spc="-195">
                <a:latin typeface="Garuda"/>
                <a:cs typeface="Garuda"/>
              </a:rPr>
              <a:t>it </a:t>
            </a:r>
            <a:r>
              <a:rPr dirty="0" baseline="-30092" sz="1800" spc="-405" b="1">
                <a:latin typeface="Arial"/>
                <a:cs typeface="Arial"/>
              </a:rPr>
              <a:t>Q</a:t>
            </a:r>
            <a:r>
              <a:rPr dirty="0" sz="800" spc="-270">
                <a:latin typeface="Garuda"/>
                <a:cs typeface="Garuda"/>
              </a:rPr>
              <a:t>wa</a:t>
            </a:r>
            <a:r>
              <a:rPr dirty="0" baseline="-30092" sz="1800" spc="-405" b="1">
                <a:latin typeface="Arial"/>
                <a:cs typeface="Arial"/>
              </a:rPr>
              <a:t>L</a:t>
            </a:r>
            <a:r>
              <a:rPr dirty="0" sz="800" spc="-270">
                <a:latin typeface="Garuda"/>
                <a:cs typeface="Garuda"/>
              </a:rPr>
              <a:t>ter</a:t>
            </a:r>
            <a:r>
              <a:rPr dirty="0" baseline="-30092" sz="1800" spc="-405" b="1">
                <a:latin typeface="Arial"/>
                <a:cs typeface="Arial"/>
              </a:rPr>
              <a:t>F</a:t>
            </a:r>
            <a:r>
              <a:rPr dirty="0" sz="800" spc="-270">
                <a:latin typeface="Garuda"/>
                <a:cs typeface="Garuda"/>
              </a:rPr>
              <a:t>m</a:t>
            </a:r>
            <a:r>
              <a:rPr dirty="0" baseline="-30092" sz="1800" spc="-405" b="1">
                <a:latin typeface="Arial"/>
                <a:cs typeface="Arial"/>
              </a:rPr>
              <a:t>u</a:t>
            </a:r>
            <a:r>
              <a:rPr dirty="0" sz="800" spc="-270">
                <a:latin typeface="Garuda"/>
                <a:cs typeface="Garuda"/>
              </a:rPr>
              <a:t>ar</a:t>
            </a:r>
            <a:r>
              <a:rPr dirty="0" baseline="-30092" sz="1800" spc="-405" b="1">
                <a:latin typeface="Arial"/>
                <a:cs typeface="Arial"/>
              </a:rPr>
              <a:t>n</a:t>
            </a:r>
            <a:r>
              <a:rPr dirty="0" sz="800" spc="-270">
                <a:latin typeface="Garuda"/>
                <a:cs typeface="Garuda"/>
              </a:rPr>
              <a:t>ke</a:t>
            </a:r>
            <a:r>
              <a:rPr dirty="0" baseline="-30092" sz="1800" spc="-405" b="1">
                <a:latin typeface="Arial"/>
                <a:cs typeface="Arial"/>
              </a:rPr>
              <a:t>d</a:t>
            </a:r>
            <a:r>
              <a:rPr dirty="0" sz="800" spc="-270">
                <a:latin typeface="Garuda"/>
                <a:cs typeface="Garuda"/>
              </a:rPr>
              <a:t>d </a:t>
            </a:r>
            <a:r>
              <a:rPr dirty="0" baseline="-30092" sz="1800" spc="-419" b="1">
                <a:latin typeface="Arial"/>
                <a:cs typeface="Arial"/>
              </a:rPr>
              <a:t>a</a:t>
            </a:r>
            <a:r>
              <a:rPr dirty="0" sz="800" spc="-280">
                <a:latin typeface="Garuda"/>
                <a:cs typeface="Garuda"/>
              </a:rPr>
              <a:t>wi</a:t>
            </a:r>
            <a:r>
              <a:rPr dirty="0" baseline="-30092" sz="1800" spc="-419" b="1">
                <a:latin typeface="Arial"/>
                <a:cs typeface="Arial"/>
              </a:rPr>
              <a:t>m</a:t>
            </a:r>
            <a:r>
              <a:rPr dirty="0" sz="800" spc="-280">
                <a:latin typeface="Garuda"/>
                <a:cs typeface="Garuda"/>
              </a:rPr>
              <a:t>th</a:t>
            </a:r>
            <a:r>
              <a:rPr dirty="0" sz="800" spc="-45">
                <a:latin typeface="Garuda"/>
                <a:cs typeface="Garuda"/>
              </a:rPr>
              <a:t> </a:t>
            </a:r>
            <a:r>
              <a:rPr dirty="0" sz="800" spc="-185">
                <a:latin typeface="Garuda"/>
                <a:cs typeface="Garuda"/>
              </a:rPr>
              <a:t>t</a:t>
            </a:r>
            <a:r>
              <a:rPr dirty="0" baseline="-30092" sz="1800" spc="-277" b="1">
                <a:latin typeface="Arial"/>
                <a:cs typeface="Arial"/>
              </a:rPr>
              <a:t>e</a:t>
            </a:r>
            <a:r>
              <a:rPr dirty="0" sz="800" spc="-185">
                <a:latin typeface="Garuda"/>
                <a:cs typeface="Garuda"/>
              </a:rPr>
              <a:t>he</a:t>
            </a:r>
            <a:r>
              <a:rPr dirty="0" baseline="-30092" sz="1800" spc="-277" b="1">
                <a:latin typeface="Arial"/>
                <a:cs typeface="Arial"/>
              </a:rPr>
              <a:t>n</a:t>
            </a:r>
            <a:r>
              <a:rPr dirty="0" sz="800" spc="-185">
                <a:latin typeface="Garuda"/>
                <a:cs typeface="Garuda"/>
              </a:rPr>
              <a:t>ir</a:t>
            </a:r>
            <a:r>
              <a:rPr dirty="0" baseline="-30092" sz="1800" spc="-277" b="1">
                <a:latin typeface="Arial"/>
                <a:cs typeface="Arial"/>
              </a:rPr>
              <a:t>t</a:t>
            </a:r>
            <a:r>
              <a:rPr dirty="0" sz="800" spc="-185">
                <a:latin typeface="Garuda"/>
                <a:cs typeface="Garuda"/>
              </a:rPr>
              <a:t>n</a:t>
            </a:r>
            <a:r>
              <a:rPr dirty="0" baseline="-30092" sz="1800" spc="-277" b="1">
                <a:latin typeface="Arial"/>
                <a:cs typeface="Arial"/>
              </a:rPr>
              <a:t>a</a:t>
            </a:r>
            <a:r>
              <a:rPr dirty="0" sz="800" spc="-185">
                <a:latin typeface="Garuda"/>
                <a:cs typeface="Garuda"/>
              </a:rPr>
              <a:t>a</a:t>
            </a:r>
            <a:r>
              <a:rPr dirty="0" baseline="-30092" sz="1800" spc="-277" b="1">
                <a:latin typeface="Arial"/>
                <a:cs typeface="Arial"/>
              </a:rPr>
              <a:t>l</a:t>
            </a:r>
            <a:r>
              <a:rPr dirty="0" sz="800" spc="-185">
                <a:latin typeface="Garuda"/>
                <a:cs typeface="Garuda"/>
              </a:rPr>
              <a:t>m</a:t>
            </a:r>
            <a:r>
              <a:rPr dirty="0" baseline="-30092" sz="1800" spc="-277" b="1">
                <a:latin typeface="Arial"/>
                <a:cs typeface="Arial"/>
              </a:rPr>
              <a:t>s</a:t>
            </a:r>
            <a:r>
              <a:rPr dirty="0" sz="800" spc="-185">
                <a:latin typeface="Garuda"/>
                <a:cs typeface="Garuda"/>
              </a:rPr>
              <a:t>e</a:t>
            </a:r>
            <a:r>
              <a:rPr dirty="0" baseline="-30092" sz="1800" spc="-277" b="1">
                <a:latin typeface="Arial"/>
                <a:cs typeface="Arial"/>
              </a:rPr>
              <a:t>I</a:t>
            </a:r>
            <a:r>
              <a:rPr dirty="0" sz="800" spc="-185">
                <a:latin typeface="Garuda"/>
                <a:cs typeface="Garuda"/>
              </a:rPr>
              <a:t>and</a:t>
            </a:r>
            <a:r>
              <a:rPr dirty="0" baseline="-30092" sz="1800" spc="-277" b="1">
                <a:latin typeface="Arial"/>
                <a:cs typeface="Arial"/>
              </a:rPr>
              <a:t>D</a:t>
            </a:r>
            <a:r>
              <a:rPr dirty="0" sz="800" spc="-185">
                <a:latin typeface="Garuda"/>
                <a:cs typeface="Garuda"/>
              </a:rPr>
              <a:t>em</a:t>
            </a:r>
            <a:r>
              <a:rPr dirty="0" baseline="-30092" sz="1800" spc="-277" b="1">
                <a:latin typeface="Arial"/>
                <a:cs typeface="Arial"/>
              </a:rPr>
              <a:t>-</a:t>
            </a:r>
            <a:r>
              <a:rPr dirty="0" sz="800" spc="-185">
                <a:latin typeface="Garuda"/>
                <a:cs typeface="Garuda"/>
              </a:rPr>
              <a:t>a</a:t>
            </a:r>
            <a:r>
              <a:rPr dirty="0" baseline="-30092" sz="1800" spc="-277" b="1">
                <a:latin typeface="Arial"/>
                <a:cs typeface="Arial"/>
              </a:rPr>
              <a:t>2</a:t>
            </a:r>
            <a:r>
              <a:rPr dirty="0" sz="800" spc="-185">
                <a:latin typeface="Garuda"/>
                <a:cs typeface="Garuda"/>
              </a:rPr>
              <a:t>il.</a:t>
            </a:r>
            <a:r>
              <a:rPr dirty="0" sz="800" spc="-170">
                <a:latin typeface="Garuda"/>
                <a:cs typeface="Garuda"/>
              </a:rPr>
              <a:t> </a:t>
            </a:r>
            <a:r>
              <a:rPr dirty="0" sz="800" spc="-5">
                <a:latin typeface="Garuda"/>
                <a:cs typeface="Garuda"/>
              </a:rPr>
              <a:t>Contact</a:t>
            </a:r>
            <a:endParaRPr sz="800">
              <a:latin typeface="Garuda"/>
              <a:cs typeface="Garuda"/>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21078"/>
            <a:ext cx="6579234" cy="899160"/>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Objectives</a:t>
            </a:r>
            <a:endParaRPr sz="1300">
              <a:latin typeface="Arial"/>
              <a:cs typeface="Arial"/>
            </a:endParaRPr>
          </a:p>
          <a:p>
            <a:pPr marL="136525" marR="5080" indent="-635">
              <a:lnSpc>
                <a:spcPct val="102299"/>
              </a:lnSpc>
              <a:spcBef>
                <a:spcPts val="245"/>
              </a:spcBef>
            </a:pPr>
            <a:r>
              <a:rPr dirty="0" sz="1300" spc="-5">
                <a:latin typeface="Times New Roman"/>
                <a:cs typeface="Times New Roman"/>
              </a:rPr>
              <a:t>You </a:t>
            </a:r>
            <a:r>
              <a:rPr dirty="0" sz="1300">
                <a:latin typeface="Times New Roman"/>
                <a:cs typeface="Times New Roman"/>
              </a:rPr>
              <a:t>might want to create </a:t>
            </a:r>
            <a:r>
              <a:rPr dirty="0" sz="1300">
                <a:latin typeface="Courier New"/>
                <a:cs typeface="Courier New"/>
              </a:rPr>
              <a:t>SELECT </a:t>
            </a:r>
            <a:r>
              <a:rPr dirty="0" sz="1300">
                <a:latin typeface="Times New Roman"/>
                <a:cs typeface="Times New Roman"/>
              </a:rPr>
              <a:t>statements that can be </a:t>
            </a:r>
            <a:r>
              <a:rPr dirty="0" sz="1300" spc="-5">
                <a:latin typeface="Times New Roman"/>
                <a:cs typeface="Times New Roman"/>
              </a:rPr>
              <a:t>used </a:t>
            </a:r>
            <a:r>
              <a:rPr dirty="0" sz="1300">
                <a:latin typeface="Times New Roman"/>
                <a:cs typeface="Times New Roman"/>
              </a:rPr>
              <a:t>again and again. This appendix  also covers the </a:t>
            </a:r>
            <a:r>
              <a:rPr dirty="0" sz="1300" spc="-5">
                <a:latin typeface="Times New Roman"/>
                <a:cs typeface="Times New Roman"/>
              </a:rPr>
              <a:t>use of SQL*Plus </a:t>
            </a:r>
            <a:r>
              <a:rPr dirty="0" sz="1300">
                <a:latin typeface="Times New Roman"/>
                <a:cs typeface="Times New Roman"/>
              </a:rPr>
              <a:t>commands to execute </a:t>
            </a:r>
            <a:r>
              <a:rPr dirty="0" sz="1300" spc="-5">
                <a:latin typeface="Times New Roman"/>
                <a:cs typeface="Times New Roman"/>
              </a:rPr>
              <a:t>SQL </a:t>
            </a:r>
            <a:r>
              <a:rPr dirty="0" sz="1300">
                <a:latin typeface="Times New Roman"/>
                <a:cs typeface="Times New Roman"/>
              </a:rPr>
              <a:t>statements. </a:t>
            </a:r>
            <a:r>
              <a:rPr dirty="0" sz="1300" spc="-5">
                <a:latin typeface="Times New Roman"/>
                <a:cs typeface="Times New Roman"/>
              </a:rPr>
              <a:t>You </a:t>
            </a:r>
            <a:r>
              <a:rPr dirty="0" sz="1300">
                <a:latin typeface="Times New Roman"/>
                <a:cs typeface="Times New Roman"/>
              </a:rPr>
              <a:t>learn how to format  </a:t>
            </a:r>
            <a:r>
              <a:rPr dirty="0" sz="1300" spc="-5">
                <a:latin typeface="Times New Roman"/>
                <a:cs typeface="Times New Roman"/>
              </a:rPr>
              <a:t>output using </a:t>
            </a:r>
            <a:r>
              <a:rPr dirty="0" sz="1300">
                <a:latin typeface="Times New Roman"/>
                <a:cs typeface="Times New Roman"/>
              </a:rPr>
              <a:t>SQL*Plus commands, edit </a:t>
            </a:r>
            <a:r>
              <a:rPr dirty="0" sz="1300" spc="-5">
                <a:latin typeface="Times New Roman"/>
                <a:cs typeface="Times New Roman"/>
              </a:rPr>
              <a:t>SQL commands, </a:t>
            </a:r>
            <a:r>
              <a:rPr dirty="0" sz="1300">
                <a:latin typeface="Times New Roman"/>
                <a:cs typeface="Times New Roman"/>
              </a:rPr>
              <a:t>and save </a:t>
            </a:r>
            <a:r>
              <a:rPr dirty="0" sz="1300" spc="-5">
                <a:latin typeface="Times New Roman"/>
                <a:cs typeface="Times New Roman"/>
              </a:rPr>
              <a:t>scripts in</a:t>
            </a:r>
            <a:r>
              <a:rPr dirty="0" sz="1300">
                <a:latin typeface="Times New Roman"/>
                <a:cs typeface="Times New Roman"/>
              </a:rPr>
              <a:t> </a:t>
            </a:r>
            <a:r>
              <a:rPr dirty="0" sz="1300" spc="-5">
                <a:latin typeface="Times New Roman"/>
                <a:cs typeface="Times New Roman"/>
              </a:rPr>
              <a:t>SQL*Plus.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283969" y="1749170"/>
            <a:ext cx="5207000" cy="3209290"/>
            <a:chOff x="1283969" y="1749170"/>
            <a:chExt cx="5207000" cy="3209290"/>
          </a:xfrm>
        </p:grpSpPr>
        <p:sp>
          <p:nvSpPr>
            <p:cNvPr id="4" name="object 4"/>
            <p:cNvSpPr/>
            <p:nvPr/>
          </p:nvSpPr>
          <p:spPr>
            <a:xfrm>
              <a:off x="2897123" y="2692145"/>
              <a:ext cx="2611755" cy="580390"/>
            </a:xfrm>
            <a:custGeom>
              <a:avLst/>
              <a:gdLst/>
              <a:ahLst/>
              <a:cxnLst/>
              <a:rect l="l" t="t" r="r" b="b"/>
              <a:pathLst>
                <a:path w="2611754" h="580389">
                  <a:moveTo>
                    <a:pt x="2611374" y="127253"/>
                  </a:moveTo>
                  <a:lnTo>
                    <a:pt x="2611374" y="579881"/>
                  </a:lnTo>
                  <a:lnTo>
                    <a:pt x="762" y="579881"/>
                  </a:lnTo>
                  <a:lnTo>
                    <a:pt x="0" y="0"/>
                  </a:lnTo>
                </a:path>
              </a:pathLst>
            </a:custGeom>
            <a:ln w="20574">
              <a:solidFill>
                <a:srgbClr val="000000"/>
              </a:solidFill>
            </a:ln>
          </p:spPr>
          <p:txBody>
            <a:bodyPr wrap="square" lIns="0" tIns="0" rIns="0" bIns="0" rtlCol="0"/>
            <a:lstStyle/>
            <a:p/>
          </p:txBody>
        </p:sp>
        <p:sp>
          <p:nvSpPr>
            <p:cNvPr id="5" name="object 5"/>
            <p:cNvSpPr/>
            <p:nvPr/>
          </p:nvSpPr>
          <p:spPr>
            <a:xfrm>
              <a:off x="2864358" y="2627375"/>
              <a:ext cx="66675" cy="67310"/>
            </a:xfrm>
            <a:custGeom>
              <a:avLst/>
              <a:gdLst/>
              <a:ahLst/>
              <a:cxnLst/>
              <a:rect l="l" t="t" r="r" b="b"/>
              <a:pathLst>
                <a:path w="66675" h="67310">
                  <a:moveTo>
                    <a:pt x="33528" y="0"/>
                  </a:moveTo>
                  <a:lnTo>
                    <a:pt x="0" y="67055"/>
                  </a:lnTo>
                  <a:lnTo>
                    <a:pt x="66293" y="67055"/>
                  </a:lnTo>
                  <a:lnTo>
                    <a:pt x="33528" y="0"/>
                  </a:lnTo>
                  <a:close/>
                </a:path>
              </a:pathLst>
            </a:custGeom>
            <a:solidFill>
              <a:srgbClr val="000000"/>
            </a:solidFill>
          </p:spPr>
          <p:txBody>
            <a:bodyPr wrap="square" lIns="0" tIns="0" rIns="0" bIns="0" rtlCol="0"/>
            <a:lstStyle/>
            <a:p/>
          </p:txBody>
        </p:sp>
        <p:sp>
          <p:nvSpPr>
            <p:cNvPr id="6" name="object 6"/>
            <p:cNvSpPr/>
            <p:nvPr/>
          </p:nvSpPr>
          <p:spPr>
            <a:xfrm>
              <a:off x="5374385" y="2148077"/>
              <a:ext cx="1114425" cy="975360"/>
            </a:xfrm>
            <a:custGeom>
              <a:avLst/>
              <a:gdLst/>
              <a:ahLst/>
              <a:cxnLst/>
              <a:rect l="l" t="t" r="r" b="b"/>
              <a:pathLst>
                <a:path w="1114425" h="975360">
                  <a:moveTo>
                    <a:pt x="1114043" y="0"/>
                  </a:moveTo>
                  <a:lnTo>
                    <a:pt x="0" y="0"/>
                  </a:lnTo>
                  <a:lnTo>
                    <a:pt x="0" y="692657"/>
                  </a:lnTo>
                  <a:lnTo>
                    <a:pt x="6858" y="692657"/>
                  </a:lnTo>
                  <a:lnTo>
                    <a:pt x="4572" y="710946"/>
                  </a:lnTo>
                  <a:lnTo>
                    <a:pt x="4572" y="724662"/>
                  </a:lnTo>
                  <a:lnTo>
                    <a:pt x="6858" y="738377"/>
                  </a:lnTo>
                  <a:lnTo>
                    <a:pt x="11429" y="751331"/>
                  </a:lnTo>
                  <a:lnTo>
                    <a:pt x="16001" y="762762"/>
                  </a:lnTo>
                  <a:lnTo>
                    <a:pt x="20574" y="776477"/>
                  </a:lnTo>
                  <a:lnTo>
                    <a:pt x="29717" y="787907"/>
                  </a:lnTo>
                  <a:lnTo>
                    <a:pt x="38862" y="801624"/>
                  </a:lnTo>
                  <a:lnTo>
                    <a:pt x="48005" y="813053"/>
                  </a:lnTo>
                  <a:lnTo>
                    <a:pt x="59436" y="824483"/>
                  </a:lnTo>
                  <a:lnTo>
                    <a:pt x="70865" y="836676"/>
                  </a:lnTo>
                  <a:lnTo>
                    <a:pt x="98298" y="859536"/>
                  </a:lnTo>
                  <a:lnTo>
                    <a:pt x="131063" y="880110"/>
                  </a:lnTo>
                  <a:lnTo>
                    <a:pt x="149351" y="889253"/>
                  </a:lnTo>
                  <a:lnTo>
                    <a:pt x="166877" y="898398"/>
                  </a:lnTo>
                  <a:lnTo>
                    <a:pt x="205739" y="916686"/>
                  </a:lnTo>
                  <a:lnTo>
                    <a:pt x="249174" y="929640"/>
                  </a:lnTo>
                  <a:lnTo>
                    <a:pt x="291846" y="943355"/>
                  </a:lnTo>
                  <a:lnTo>
                    <a:pt x="342900" y="954786"/>
                  </a:lnTo>
                  <a:lnTo>
                    <a:pt x="393191" y="963929"/>
                  </a:lnTo>
                  <a:lnTo>
                    <a:pt x="445769" y="970788"/>
                  </a:lnTo>
                  <a:lnTo>
                    <a:pt x="557784" y="975360"/>
                  </a:lnTo>
                  <a:lnTo>
                    <a:pt x="669036" y="970788"/>
                  </a:lnTo>
                  <a:lnTo>
                    <a:pt x="721613" y="963929"/>
                  </a:lnTo>
                  <a:lnTo>
                    <a:pt x="771143" y="954786"/>
                  </a:lnTo>
                  <a:lnTo>
                    <a:pt x="822198" y="943355"/>
                  </a:lnTo>
                  <a:lnTo>
                    <a:pt x="865631" y="929640"/>
                  </a:lnTo>
                  <a:lnTo>
                    <a:pt x="909065" y="916686"/>
                  </a:lnTo>
                  <a:lnTo>
                    <a:pt x="947165" y="898398"/>
                  </a:lnTo>
                  <a:lnTo>
                    <a:pt x="983741" y="880110"/>
                  </a:lnTo>
                  <a:lnTo>
                    <a:pt x="1016508" y="859536"/>
                  </a:lnTo>
                  <a:lnTo>
                    <a:pt x="1055369" y="824483"/>
                  </a:lnTo>
                  <a:lnTo>
                    <a:pt x="1066800" y="813053"/>
                  </a:lnTo>
                  <a:lnTo>
                    <a:pt x="1075943" y="801624"/>
                  </a:lnTo>
                  <a:lnTo>
                    <a:pt x="1085088" y="787907"/>
                  </a:lnTo>
                  <a:lnTo>
                    <a:pt x="1094231" y="776477"/>
                  </a:lnTo>
                  <a:lnTo>
                    <a:pt x="1102614" y="751331"/>
                  </a:lnTo>
                  <a:lnTo>
                    <a:pt x="1107186" y="738377"/>
                  </a:lnTo>
                  <a:lnTo>
                    <a:pt x="1109472" y="724662"/>
                  </a:lnTo>
                  <a:lnTo>
                    <a:pt x="1109472" y="710946"/>
                  </a:lnTo>
                  <a:lnTo>
                    <a:pt x="1107186" y="692657"/>
                  </a:lnTo>
                  <a:lnTo>
                    <a:pt x="1114043" y="692657"/>
                  </a:lnTo>
                  <a:lnTo>
                    <a:pt x="1114043" y="0"/>
                  </a:lnTo>
                  <a:close/>
                </a:path>
              </a:pathLst>
            </a:custGeom>
            <a:solidFill>
              <a:srgbClr val="9A9A9A"/>
            </a:solidFill>
          </p:spPr>
          <p:txBody>
            <a:bodyPr wrap="square" lIns="0" tIns="0" rIns="0" bIns="0" rtlCol="0"/>
            <a:lstStyle/>
            <a:p/>
          </p:txBody>
        </p:sp>
        <p:sp>
          <p:nvSpPr>
            <p:cNvPr id="7" name="object 7"/>
            <p:cNvSpPr/>
            <p:nvPr/>
          </p:nvSpPr>
          <p:spPr>
            <a:xfrm>
              <a:off x="5372099" y="1935479"/>
              <a:ext cx="1118870" cy="426084"/>
            </a:xfrm>
            <a:custGeom>
              <a:avLst/>
              <a:gdLst/>
              <a:ahLst/>
              <a:cxnLst/>
              <a:rect l="l" t="t" r="r" b="b"/>
              <a:pathLst>
                <a:path w="1118870" h="426085">
                  <a:moveTo>
                    <a:pt x="617220" y="0"/>
                  </a:moveTo>
                  <a:lnTo>
                    <a:pt x="502158" y="0"/>
                  </a:lnTo>
                  <a:lnTo>
                    <a:pt x="393191" y="9144"/>
                  </a:lnTo>
                  <a:lnTo>
                    <a:pt x="342900" y="16001"/>
                  </a:lnTo>
                  <a:lnTo>
                    <a:pt x="291846" y="25146"/>
                  </a:lnTo>
                  <a:lnTo>
                    <a:pt x="246887" y="36575"/>
                  </a:lnTo>
                  <a:lnTo>
                    <a:pt x="203453" y="48005"/>
                  </a:lnTo>
                  <a:lnTo>
                    <a:pt x="165353" y="61722"/>
                  </a:lnTo>
                  <a:lnTo>
                    <a:pt x="128777" y="77724"/>
                  </a:lnTo>
                  <a:lnTo>
                    <a:pt x="68579" y="111251"/>
                  </a:lnTo>
                  <a:lnTo>
                    <a:pt x="34289" y="138684"/>
                  </a:lnTo>
                  <a:lnTo>
                    <a:pt x="25146" y="151638"/>
                  </a:lnTo>
                  <a:lnTo>
                    <a:pt x="18287" y="160781"/>
                  </a:lnTo>
                  <a:lnTo>
                    <a:pt x="11429" y="169164"/>
                  </a:lnTo>
                  <a:lnTo>
                    <a:pt x="2286" y="192024"/>
                  </a:lnTo>
                  <a:lnTo>
                    <a:pt x="0" y="201168"/>
                  </a:lnTo>
                  <a:lnTo>
                    <a:pt x="0" y="224027"/>
                  </a:lnTo>
                  <a:lnTo>
                    <a:pt x="18287" y="267462"/>
                  </a:lnTo>
                  <a:lnTo>
                    <a:pt x="34289" y="284988"/>
                  </a:lnTo>
                  <a:lnTo>
                    <a:pt x="43434" y="296418"/>
                  </a:lnTo>
                  <a:lnTo>
                    <a:pt x="96012" y="330708"/>
                  </a:lnTo>
                  <a:lnTo>
                    <a:pt x="165353" y="362712"/>
                  </a:lnTo>
                  <a:lnTo>
                    <a:pt x="203453" y="378714"/>
                  </a:lnTo>
                  <a:lnTo>
                    <a:pt x="246887" y="390144"/>
                  </a:lnTo>
                  <a:lnTo>
                    <a:pt x="291846" y="398525"/>
                  </a:lnTo>
                  <a:lnTo>
                    <a:pt x="393191" y="416814"/>
                  </a:lnTo>
                  <a:lnTo>
                    <a:pt x="448055" y="421386"/>
                  </a:lnTo>
                  <a:lnTo>
                    <a:pt x="560070" y="425958"/>
                  </a:lnTo>
                  <a:lnTo>
                    <a:pt x="671322" y="421386"/>
                  </a:lnTo>
                  <a:lnTo>
                    <a:pt x="726186" y="416814"/>
                  </a:lnTo>
                  <a:lnTo>
                    <a:pt x="775715" y="407670"/>
                  </a:lnTo>
                  <a:lnTo>
                    <a:pt x="872489" y="390144"/>
                  </a:lnTo>
                  <a:lnTo>
                    <a:pt x="915924" y="378714"/>
                  </a:lnTo>
                  <a:lnTo>
                    <a:pt x="954024" y="362712"/>
                  </a:lnTo>
                  <a:lnTo>
                    <a:pt x="990600" y="348996"/>
                  </a:lnTo>
                  <a:lnTo>
                    <a:pt x="1050798" y="314705"/>
                  </a:lnTo>
                  <a:lnTo>
                    <a:pt x="1085088" y="284988"/>
                  </a:lnTo>
                  <a:lnTo>
                    <a:pt x="1094232" y="276605"/>
                  </a:lnTo>
                  <a:lnTo>
                    <a:pt x="1116329" y="235458"/>
                  </a:lnTo>
                  <a:lnTo>
                    <a:pt x="1118615" y="224027"/>
                  </a:lnTo>
                  <a:lnTo>
                    <a:pt x="1118615" y="201168"/>
                  </a:lnTo>
                  <a:lnTo>
                    <a:pt x="1116329" y="192024"/>
                  </a:lnTo>
                  <a:lnTo>
                    <a:pt x="1107186" y="169164"/>
                  </a:lnTo>
                  <a:lnTo>
                    <a:pt x="1094232" y="151638"/>
                  </a:lnTo>
                  <a:lnTo>
                    <a:pt x="1085088" y="138684"/>
                  </a:lnTo>
                  <a:lnTo>
                    <a:pt x="1050798" y="111251"/>
                  </a:lnTo>
                  <a:lnTo>
                    <a:pt x="990600" y="77724"/>
                  </a:lnTo>
                  <a:lnTo>
                    <a:pt x="954024" y="61722"/>
                  </a:lnTo>
                  <a:lnTo>
                    <a:pt x="915924" y="48005"/>
                  </a:lnTo>
                  <a:lnTo>
                    <a:pt x="872489" y="36575"/>
                  </a:lnTo>
                  <a:lnTo>
                    <a:pt x="826770" y="25146"/>
                  </a:lnTo>
                  <a:lnTo>
                    <a:pt x="775715" y="16001"/>
                  </a:lnTo>
                  <a:lnTo>
                    <a:pt x="726186" y="9144"/>
                  </a:lnTo>
                  <a:lnTo>
                    <a:pt x="617220" y="0"/>
                  </a:lnTo>
                  <a:close/>
                </a:path>
              </a:pathLst>
            </a:custGeom>
            <a:solidFill>
              <a:srgbClr val="CCCCCC"/>
            </a:solidFill>
          </p:spPr>
          <p:txBody>
            <a:bodyPr wrap="square" lIns="0" tIns="0" rIns="0" bIns="0" rtlCol="0"/>
            <a:lstStyle/>
            <a:p/>
          </p:txBody>
        </p:sp>
        <p:sp>
          <p:nvSpPr>
            <p:cNvPr id="8" name="object 8"/>
            <p:cNvSpPr/>
            <p:nvPr/>
          </p:nvSpPr>
          <p:spPr>
            <a:xfrm>
              <a:off x="2683002" y="2699003"/>
              <a:ext cx="3249295" cy="1464945"/>
            </a:xfrm>
            <a:custGeom>
              <a:avLst/>
              <a:gdLst/>
              <a:ahLst/>
              <a:cxnLst/>
              <a:rect l="l" t="t" r="r" b="b"/>
              <a:pathLst>
                <a:path w="3249295" h="1464945">
                  <a:moveTo>
                    <a:pt x="3249168" y="282701"/>
                  </a:moveTo>
                  <a:lnTo>
                    <a:pt x="3249168" y="1464564"/>
                  </a:lnTo>
                </a:path>
                <a:path w="3249295" h="1464945">
                  <a:moveTo>
                    <a:pt x="0" y="0"/>
                  </a:moveTo>
                  <a:lnTo>
                    <a:pt x="0" y="734568"/>
                  </a:lnTo>
                </a:path>
              </a:pathLst>
            </a:custGeom>
            <a:ln w="20574">
              <a:solidFill>
                <a:srgbClr val="000000"/>
              </a:solidFill>
            </a:ln>
          </p:spPr>
          <p:txBody>
            <a:bodyPr wrap="square" lIns="0" tIns="0" rIns="0" bIns="0" rtlCol="0"/>
            <a:lstStyle/>
            <a:p/>
          </p:txBody>
        </p:sp>
        <p:sp>
          <p:nvSpPr>
            <p:cNvPr id="9" name="object 9"/>
            <p:cNvSpPr/>
            <p:nvPr/>
          </p:nvSpPr>
          <p:spPr>
            <a:xfrm>
              <a:off x="2650236" y="2634995"/>
              <a:ext cx="66675" cy="66675"/>
            </a:xfrm>
            <a:custGeom>
              <a:avLst/>
              <a:gdLst/>
              <a:ahLst/>
              <a:cxnLst/>
              <a:rect l="l" t="t" r="r" b="b"/>
              <a:pathLst>
                <a:path w="66675" h="66675">
                  <a:moveTo>
                    <a:pt x="32765" y="0"/>
                  </a:moveTo>
                  <a:lnTo>
                    <a:pt x="0" y="66294"/>
                  </a:lnTo>
                  <a:lnTo>
                    <a:pt x="66293" y="66294"/>
                  </a:lnTo>
                  <a:lnTo>
                    <a:pt x="32765" y="0"/>
                  </a:lnTo>
                  <a:close/>
                </a:path>
              </a:pathLst>
            </a:custGeom>
            <a:solidFill>
              <a:srgbClr val="000000"/>
            </a:solidFill>
          </p:spPr>
          <p:txBody>
            <a:bodyPr wrap="square" lIns="0" tIns="0" rIns="0" bIns="0" rtlCol="0"/>
            <a:lstStyle/>
            <a:p/>
          </p:txBody>
        </p:sp>
        <p:sp>
          <p:nvSpPr>
            <p:cNvPr id="10" name="object 10"/>
            <p:cNvSpPr/>
            <p:nvPr/>
          </p:nvSpPr>
          <p:spPr>
            <a:xfrm>
              <a:off x="2052065" y="3433572"/>
              <a:ext cx="1261110" cy="379095"/>
            </a:xfrm>
            <a:custGeom>
              <a:avLst/>
              <a:gdLst/>
              <a:ahLst/>
              <a:cxnLst/>
              <a:rect l="l" t="t" r="r" b="b"/>
              <a:pathLst>
                <a:path w="1261110" h="379095">
                  <a:moveTo>
                    <a:pt x="1261110" y="0"/>
                  </a:moveTo>
                  <a:lnTo>
                    <a:pt x="0" y="0"/>
                  </a:lnTo>
                  <a:lnTo>
                    <a:pt x="0" y="378713"/>
                  </a:lnTo>
                  <a:lnTo>
                    <a:pt x="1261110" y="378713"/>
                  </a:lnTo>
                  <a:lnTo>
                    <a:pt x="1261110" y="0"/>
                  </a:lnTo>
                  <a:close/>
                </a:path>
              </a:pathLst>
            </a:custGeom>
            <a:solidFill>
              <a:srgbClr val="FF9A9A"/>
            </a:solidFill>
          </p:spPr>
          <p:txBody>
            <a:bodyPr wrap="square" lIns="0" tIns="0" rIns="0" bIns="0" rtlCol="0"/>
            <a:lstStyle/>
            <a:p/>
          </p:txBody>
        </p:sp>
        <p:sp>
          <p:nvSpPr>
            <p:cNvPr id="11" name="object 11"/>
            <p:cNvSpPr/>
            <p:nvPr/>
          </p:nvSpPr>
          <p:spPr>
            <a:xfrm>
              <a:off x="2052065" y="3433572"/>
              <a:ext cx="1261110" cy="379095"/>
            </a:xfrm>
            <a:custGeom>
              <a:avLst/>
              <a:gdLst/>
              <a:ahLst/>
              <a:cxnLst/>
              <a:rect l="l" t="t" r="r" b="b"/>
              <a:pathLst>
                <a:path w="1261110" h="379095">
                  <a:moveTo>
                    <a:pt x="1261110" y="0"/>
                  </a:moveTo>
                  <a:lnTo>
                    <a:pt x="0" y="0"/>
                  </a:lnTo>
                  <a:lnTo>
                    <a:pt x="0" y="378713"/>
                  </a:lnTo>
                  <a:lnTo>
                    <a:pt x="1261110" y="378713"/>
                  </a:lnTo>
                  <a:lnTo>
                    <a:pt x="1261110" y="0"/>
                  </a:lnTo>
                  <a:close/>
                </a:path>
              </a:pathLst>
            </a:custGeom>
            <a:ln w="20574">
              <a:solidFill>
                <a:srgbClr val="000000"/>
              </a:solidFill>
            </a:ln>
          </p:spPr>
          <p:txBody>
            <a:bodyPr wrap="square" lIns="0" tIns="0" rIns="0" bIns="0" rtlCol="0"/>
            <a:lstStyle/>
            <a:p/>
          </p:txBody>
        </p:sp>
        <p:sp>
          <p:nvSpPr>
            <p:cNvPr id="12" name="object 12"/>
            <p:cNvSpPr/>
            <p:nvPr/>
          </p:nvSpPr>
          <p:spPr>
            <a:xfrm>
              <a:off x="1611629" y="3602735"/>
              <a:ext cx="372110" cy="814705"/>
            </a:xfrm>
            <a:custGeom>
              <a:avLst/>
              <a:gdLst/>
              <a:ahLst/>
              <a:cxnLst/>
              <a:rect l="l" t="t" r="r" b="b"/>
              <a:pathLst>
                <a:path w="372110" h="814704">
                  <a:moveTo>
                    <a:pt x="0" y="814577"/>
                  </a:moveTo>
                  <a:lnTo>
                    <a:pt x="0" y="0"/>
                  </a:lnTo>
                  <a:lnTo>
                    <a:pt x="371856" y="0"/>
                  </a:lnTo>
                </a:path>
              </a:pathLst>
            </a:custGeom>
            <a:ln w="20574">
              <a:solidFill>
                <a:srgbClr val="000000"/>
              </a:solidFill>
            </a:ln>
          </p:spPr>
          <p:txBody>
            <a:bodyPr wrap="square" lIns="0" tIns="0" rIns="0" bIns="0" rtlCol="0"/>
            <a:lstStyle/>
            <a:p/>
          </p:txBody>
        </p:sp>
        <p:sp>
          <p:nvSpPr>
            <p:cNvPr id="13" name="object 13"/>
            <p:cNvSpPr/>
            <p:nvPr/>
          </p:nvSpPr>
          <p:spPr>
            <a:xfrm>
              <a:off x="1981961" y="3569969"/>
              <a:ext cx="67310" cy="66675"/>
            </a:xfrm>
            <a:custGeom>
              <a:avLst/>
              <a:gdLst/>
              <a:ahLst/>
              <a:cxnLst/>
              <a:rect l="l" t="t" r="r" b="b"/>
              <a:pathLst>
                <a:path w="67310" h="66675">
                  <a:moveTo>
                    <a:pt x="0" y="0"/>
                  </a:moveTo>
                  <a:lnTo>
                    <a:pt x="0" y="66293"/>
                  </a:lnTo>
                  <a:lnTo>
                    <a:pt x="67056" y="32765"/>
                  </a:lnTo>
                  <a:lnTo>
                    <a:pt x="0" y="0"/>
                  </a:lnTo>
                  <a:close/>
                </a:path>
              </a:pathLst>
            </a:custGeom>
            <a:solidFill>
              <a:srgbClr val="000000"/>
            </a:solidFill>
          </p:spPr>
          <p:txBody>
            <a:bodyPr wrap="square" lIns="0" tIns="0" rIns="0" bIns="0" rtlCol="0"/>
            <a:lstStyle/>
            <a:p/>
          </p:txBody>
        </p:sp>
        <p:sp>
          <p:nvSpPr>
            <p:cNvPr id="14" name="object 14"/>
            <p:cNvSpPr/>
            <p:nvPr/>
          </p:nvSpPr>
          <p:spPr>
            <a:xfrm>
              <a:off x="3395471" y="3602735"/>
              <a:ext cx="399415" cy="828040"/>
            </a:xfrm>
            <a:custGeom>
              <a:avLst/>
              <a:gdLst/>
              <a:ahLst/>
              <a:cxnLst/>
              <a:rect l="l" t="t" r="r" b="b"/>
              <a:pathLst>
                <a:path w="399414" h="828039">
                  <a:moveTo>
                    <a:pt x="399288" y="827531"/>
                  </a:moveTo>
                  <a:lnTo>
                    <a:pt x="399288" y="0"/>
                  </a:lnTo>
                  <a:lnTo>
                    <a:pt x="0" y="0"/>
                  </a:lnTo>
                </a:path>
              </a:pathLst>
            </a:custGeom>
            <a:ln w="20574">
              <a:solidFill>
                <a:srgbClr val="000000"/>
              </a:solidFill>
            </a:ln>
          </p:spPr>
          <p:txBody>
            <a:bodyPr wrap="square" lIns="0" tIns="0" rIns="0" bIns="0" rtlCol="0"/>
            <a:lstStyle/>
            <a:p/>
          </p:txBody>
        </p:sp>
        <p:sp>
          <p:nvSpPr>
            <p:cNvPr id="15" name="object 15"/>
            <p:cNvSpPr/>
            <p:nvPr/>
          </p:nvSpPr>
          <p:spPr>
            <a:xfrm>
              <a:off x="3330702" y="3569969"/>
              <a:ext cx="67310" cy="66675"/>
            </a:xfrm>
            <a:custGeom>
              <a:avLst/>
              <a:gdLst/>
              <a:ahLst/>
              <a:cxnLst/>
              <a:rect l="l" t="t" r="r" b="b"/>
              <a:pathLst>
                <a:path w="67310" h="66675">
                  <a:moveTo>
                    <a:pt x="67056" y="0"/>
                  </a:moveTo>
                  <a:lnTo>
                    <a:pt x="0" y="32765"/>
                  </a:lnTo>
                  <a:lnTo>
                    <a:pt x="67056" y="66293"/>
                  </a:lnTo>
                  <a:lnTo>
                    <a:pt x="67056" y="0"/>
                  </a:lnTo>
                  <a:close/>
                </a:path>
              </a:pathLst>
            </a:custGeom>
            <a:solidFill>
              <a:srgbClr val="000000"/>
            </a:solidFill>
          </p:spPr>
          <p:txBody>
            <a:bodyPr wrap="square" lIns="0" tIns="0" rIns="0" bIns="0" rtlCol="0"/>
            <a:lstStyle/>
            <a:p/>
          </p:txBody>
        </p:sp>
        <p:sp>
          <p:nvSpPr>
            <p:cNvPr id="16" name="object 16"/>
            <p:cNvSpPr/>
            <p:nvPr/>
          </p:nvSpPr>
          <p:spPr>
            <a:xfrm>
              <a:off x="5499354" y="2442971"/>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solidFill>
              <a:srgbClr val="FF9A9A"/>
            </a:solidFill>
          </p:spPr>
          <p:txBody>
            <a:bodyPr wrap="square" lIns="0" tIns="0" rIns="0" bIns="0" rtlCol="0"/>
            <a:lstStyle/>
            <a:p/>
          </p:txBody>
        </p:sp>
        <p:sp>
          <p:nvSpPr>
            <p:cNvPr id="17" name="object 17"/>
            <p:cNvSpPr/>
            <p:nvPr/>
          </p:nvSpPr>
          <p:spPr>
            <a:xfrm>
              <a:off x="5499354" y="2442971"/>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ln w="20574">
              <a:solidFill>
                <a:srgbClr val="000000"/>
              </a:solidFill>
            </a:ln>
          </p:spPr>
          <p:txBody>
            <a:bodyPr wrap="square" lIns="0" tIns="0" rIns="0" bIns="0" rtlCol="0"/>
            <a:lstStyle/>
            <a:p/>
          </p:txBody>
        </p:sp>
        <p:sp>
          <p:nvSpPr>
            <p:cNvPr id="18" name="object 18"/>
            <p:cNvSpPr/>
            <p:nvPr/>
          </p:nvSpPr>
          <p:spPr>
            <a:xfrm>
              <a:off x="5807202" y="2442971"/>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solidFill>
              <a:srgbClr val="FF9A9A"/>
            </a:solidFill>
          </p:spPr>
          <p:txBody>
            <a:bodyPr wrap="square" lIns="0" tIns="0" rIns="0" bIns="0" rtlCol="0"/>
            <a:lstStyle/>
            <a:p/>
          </p:txBody>
        </p:sp>
        <p:sp>
          <p:nvSpPr>
            <p:cNvPr id="19" name="object 19"/>
            <p:cNvSpPr/>
            <p:nvPr/>
          </p:nvSpPr>
          <p:spPr>
            <a:xfrm>
              <a:off x="5807202" y="2442971"/>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ln w="20574">
              <a:solidFill>
                <a:srgbClr val="000000"/>
              </a:solidFill>
            </a:ln>
          </p:spPr>
          <p:txBody>
            <a:bodyPr wrap="square" lIns="0" tIns="0" rIns="0" bIns="0" rtlCol="0"/>
            <a:lstStyle/>
            <a:p/>
          </p:txBody>
        </p:sp>
        <p:sp>
          <p:nvSpPr>
            <p:cNvPr id="20" name="object 20"/>
            <p:cNvSpPr/>
            <p:nvPr/>
          </p:nvSpPr>
          <p:spPr>
            <a:xfrm>
              <a:off x="6112763" y="2442971"/>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solidFill>
              <a:srgbClr val="FF9A9A"/>
            </a:solidFill>
          </p:spPr>
          <p:txBody>
            <a:bodyPr wrap="square" lIns="0" tIns="0" rIns="0" bIns="0" rtlCol="0"/>
            <a:lstStyle/>
            <a:p/>
          </p:txBody>
        </p:sp>
        <p:sp>
          <p:nvSpPr>
            <p:cNvPr id="21" name="object 21"/>
            <p:cNvSpPr/>
            <p:nvPr/>
          </p:nvSpPr>
          <p:spPr>
            <a:xfrm>
              <a:off x="6112763" y="2442971"/>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ln w="20574">
              <a:solidFill>
                <a:srgbClr val="000000"/>
              </a:solidFill>
            </a:ln>
          </p:spPr>
          <p:txBody>
            <a:bodyPr wrap="square" lIns="0" tIns="0" rIns="0" bIns="0" rtlCol="0"/>
            <a:lstStyle/>
            <a:p/>
          </p:txBody>
        </p:sp>
        <p:sp>
          <p:nvSpPr>
            <p:cNvPr id="22" name="object 22"/>
            <p:cNvSpPr/>
            <p:nvPr/>
          </p:nvSpPr>
          <p:spPr>
            <a:xfrm>
              <a:off x="5498591" y="264413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solidFill>
              <a:srgbClr val="FF9A9A"/>
            </a:solidFill>
          </p:spPr>
          <p:txBody>
            <a:bodyPr wrap="square" lIns="0" tIns="0" rIns="0" bIns="0" rtlCol="0"/>
            <a:lstStyle/>
            <a:p/>
          </p:txBody>
        </p:sp>
        <p:sp>
          <p:nvSpPr>
            <p:cNvPr id="23" name="object 23"/>
            <p:cNvSpPr/>
            <p:nvPr/>
          </p:nvSpPr>
          <p:spPr>
            <a:xfrm>
              <a:off x="5498591" y="264413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ln w="20574">
              <a:solidFill>
                <a:srgbClr val="000000"/>
              </a:solidFill>
            </a:ln>
          </p:spPr>
          <p:txBody>
            <a:bodyPr wrap="square" lIns="0" tIns="0" rIns="0" bIns="0" rtlCol="0"/>
            <a:lstStyle/>
            <a:p/>
          </p:txBody>
        </p:sp>
        <p:sp>
          <p:nvSpPr>
            <p:cNvPr id="24" name="object 24"/>
            <p:cNvSpPr/>
            <p:nvPr/>
          </p:nvSpPr>
          <p:spPr>
            <a:xfrm>
              <a:off x="5806440" y="264413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solidFill>
              <a:srgbClr val="FF9A9A"/>
            </a:solidFill>
          </p:spPr>
          <p:txBody>
            <a:bodyPr wrap="square" lIns="0" tIns="0" rIns="0" bIns="0" rtlCol="0"/>
            <a:lstStyle/>
            <a:p/>
          </p:txBody>
        </p:sp>
        <p:sp>
          <p:nvSpPr>
            <p:cNvPr id="25" name="object 25"/>
            <p:cNvSpPr/>
            <p:nvPr/>
          </p:nvSpPr>
          <p:spPr>
            <a:xfrm>
              <a:off x="5806440" y="264413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ln w="20574">
              <a:solidFill>
                <a:srgbClr val="000000"/>
              </a:solidFill>
            </a:ln>
          </p:spPr>
          <p:txBody>
            <a:bodyPr wrap="square" lIns="0" tIns="0" rIns="0" bIns="0" rtlCol="0"/>
            <a:lstStyle/>
            <a:p/>
          </p:txBody>
        </p:sp>
        <p:sp>
          <p:nvSpPr>
            <p:cNvPr id="26" name="object 26"/>
            <p:cNvSpPr/>
            <p:nvPr/>
          </p:nvSpPr>
          <p:spPr>
            <a:xfrm>
              <a:off x="6112002" y="2644139"/>
              <a:ext cx="251460" cy="143510"/>
            </a:xfrm>
            <a:custGeom>
              <a:avLst/>
              <a:gdLst/>
              <a:ahLst/>
              <a:cxnLst/>
              <a:rect l="l" t="t" r="r" b="b"/>
              <a:pathLst>
                <a:path w="251460" h="143510">
                  <a:moveTo>
                    <a:pt x="251460" y="0"/>
                  </a:moveTo>
                  <a:lnTo>
                    <a:pt x="0" y="0"/>
                  </a:lnTo>
                  <a:lnTo>
                    <a:pt x="0" y="143255"/>
                  </a:lnTo>
                  <a:lnTo>
                    <a:pt x="251460" y="143255"/>
                  </a:lnTo>
                  <a:lnTo>
                    <a:pt x="251460" y="0"/>
                  </a:lnTo>
                  <a:close/>
                </a:path>
              </a:pathLst>
            </a:custGeom>
            <a:solidFill>
              <a:srgbClr val="FF9A9A"/>
            </a:solidFill>
          </p:spPr>
          <p:txBody>
            <a:bodyPr wrap="square" lIns="0" tIns="0" rIns="0" bIns="0" rtlCol="0"/>
            <a:lstStyle/>
            <a:p/>
          </p:txBody>
        </p:sp>
        <p:sp>
          <p:nvSpPr>
            <p:cNvPr id="27" name="object 27"/>
            <p:cNvSpPr/>
            <p:nvPr/>
          </p:nvSpPr>
          <p:spPr>
            <a:xfrm>
              <a:off x="6112002" y="2644139"/>
              <a:ext cx="251460" cy="143510"/>
            </a:xfrm>
            <a:custGeom>
              <a:avLst/>
              <a:gdLst/>
              <a:ahLst/>
              <a:cxnLst/>
              <a:rect l="l" t="t" r="r" b="b"/>
              <a:pathLst>
                <a:path w="251460" h="143510">
                  <a:moveTo>
                    <a:pt x="251460" y="0"/>
                  </a:moveTo>
                  <a:lnTo>
                    <a:pt x="0" y="0"/>
                  </a:lnTo>
                  <a:lnTo>
                    <a:pt x="0" y="143255"/>
                  </a:lnTo>
                  <a:lnTo>
                    <a:pt x="251460" y="143255"/>
                  </a:lnTo>
                  <a:lnTo>
                    <a:pt x="251460" y="0"/>
                  </a:lnTo>
                  <a:close/>
                </a:path>
              </a:pathLst>
            </a:custGeom>
            <a:ln w="20574">
              <a:solidFill>
                <a:srgbClr val="000000"/>
              </a:solidFill>
            </a:ln>
          </p:spPr>
          <p:txBody>
            <a:bodyPr wrap="square" lIns="0" tIns="0" rIns="0" bIns="0" rtlCol="0"/>
            <a:lstStyle/>
            <a:p/>
          </p:txBody>
        </p:sp>
        <p:sp>
          <p:nvSpPr>
            <p:cNvPr id="28" name="object 28"/>
            <p:cNvSpPr/>
            <p:nvPr/>
          </p:nvSpPr>
          <p:spPr>
            <a:xfrm>
              <a:off x="5499354" y="283844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solidFill>
              <a:srgbClr val="FF9A9A"/>
            </a:solidFill>
          </p:spPr>
          <p:txBody>
            <a:bodyPr wrap="square" lIns="0" tIns="0" rIns="0" bIns="0" rtlCol="0"/>
            <a:lstStyle/>
            <a:p/>
          </p:txBody>
        </p:sp>
        <p:sp>
          <p:nvSpPr>
            <p:cNvPr id="29" name="object 29"/>
            <p:cNvSpPr/>
            <p:nvPr/>
          </p:nvSpPr>
          <p:spPr>
            <a:xfrm>
              <a:off x="5499354" y="283844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ln w="20574">
              <a:solidFill>
                <a:srgbClr val="000000"/>
              </a:solidFill>
            </a:ln>
          </p:spPr>
          <p:txBody>
            <a:bodyPr wrap="square" lIns="0" tIns="0" rIns="0" bIns="0" rtlCol="0"/>
            <a:lstStyle/>
            <a:p/>
          </p:txBody>
        </p:sp>
        <p:sp>
          <p:nvSpPr>
            <p:cNvPr id="30" name="object 30"/>
            <p:cNvSpPr/>
            <p:nvPr/>
          </p:nvSpPr>
          <p:spPr>
            <a:xfrm>
              <a:off x="5807202" y="283844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solidFill>
              <a:srgbClr val="FF9A9A"/>
            </a:solidFill>
          </p:spPr>
          <p:txBody>
            <a:bodyPr wrap="square" lIns="0" tIns="0" rIns="0" bIns="0" rtlCol="0"/>
            <a:lstStyle/>
            <a:p/>
          </p:txBody>
        </p:sp>
        <p:sp>
          <p:nvSpPr>
            <p:cNvPr id="31" name="object 31"/>
            <p:cNvSpPr/>
            <p:nvPr/>
          </p:nvSpPr>
          <p:spPr>
            <a:xfrm>
              <a:off x="5807202" y="283844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ln w="20574">
              <a:solidFill>
                <a:srgbClr val="000000"/>
              </a:solidFill>
            </a:ln>
          </p:spPr>
          <p:txBody>
            <a:bodyPr wrap="square" lIns="0" tIns="0" rIns="0" bIns="0" rtlCol="0"/>
            <a:lstStyle/>
            <a:p/>
          </p:txBody>
        </p:sp>
        <p:sp>
          <p:nvSpPr>
            <p:cNvPr id="32" name="object 32"/>
            <p:cNvSpPr/>
            <p:nvPr/>
          </p:nvSpPr>
          <p:spPr>
            <a:xfrm>
              <a:off x="6112763" y="283844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solidFill>
              <a:srgbClr val="FF9A9A"/>
            </a:solidFill>
          </p:spPr>
          <p:txBody>
            <a:bodyPr wrap="square" lIns="0" tIns="0" rIns="0" bIns="0" rtlCol="0"/>
            <a:lstStyle/>
            <a:p/>
          </p:txBody>
        </p:sp>
        <p:sp>
          <p:nvSpPr>
            <p:cNvPr id="33" name="object 33"/>
            <p:cNvSpPr/>
            <p:nvPr/>
          </p:nvSpPr>
          <p:spPr>
            <a:xfrm>
              <a:off x="6112763" y="2838449"/>
              <a:ext cx="252729" cy="143510"/>
            </a:xfrm>
            <a:custGeom>
              <a:avLst/>
              <a:gdLst/>
              <a:ahLst/>
              <a:cxnLst/>
              <a:rect l="l" t="t" r="r" b="b"/>
              <a:pathLst>
                <a:path w="252729" h="143510">
                  <a:moveTo>
                    <a:pt x="252222" y="0"/>
                  </a:moveTo>
                  <a:lnTo>
                    <a:pt x="0" y="0"/>
                  </a:lnTo>
                  <a:lnTo>
                    <a:pt x="0" y="143255"/>
                  </a:lnTo>
                  <a:lnTo>
                    <a:pt x="252222" y="143255"/>
                  </a:lnTo>
                  <a:lnTo>
                    <a:pt x="252222" y="0"/>
                  </a:lnTo>
                  <a:close/>
                </a:path>
              </a:pathLst>
            </a:custGeom>
            <a:ln w="20574">
              <a:solidFill>
                <a:srgbClr val="000000"/>
              </a:solidFill>
            </a:ln>
          </p:spPr>
          <p:txBody>
            <a:bodyPr wrap="square" lIns="0" tIns="0" rIns="0" bIns="0" rtlCol="0"/>
            <a:lstStyle/>
            <a:p/>
          </p:txBody>
        </p:sp>
        <p:sp>
          <p:nvSpPr>
            <p:cNvPr id="34" name="object 34"/>
            <p:cNvSpPr/>
            <p:nvPr/>
          </p:nvSpPr>
          <p:spPr>
            <a:xfrm>
              <a:off x="3259074" y="4030979"/>
              <a:ext cx="1058545" cy="927735"/>
            </a:xfrm>
            <a:custGeom>
              <a:avLst/>
              <a:gdLst/>
              <a:ahLst/>
              <a:cxnLst/>
              <a:rect l="l" t="t" r="r" b="b"/>
              <a:pathLst>
                <a:path w="1058545" h="927735">
                  <a:moveTo>
                    <a:pt x="1058417" y="0"/>
                  </a:moveTo>
                  <a:lnTo>
                    <a:pt x="0" y="0"/>
                  </a:lnTo>
                  <a:lnTo>
                    <a:pt x="0" y="658368"/>
                  </a:lnTo>
                  <a:lnTo>
                    <a:pt x="6858" y="658368"/>
                  </a:lnTo>
                  <a:lnTo>
                    <a:pt x="4572" y="676656"/>
                  </a:lnTo>
                  <a:lnTo>
                    <a:pt x="4572" y="688848"/>
                  </a:lnTo>
                  <a:lnTo>
                    <a:pt x="6858" y="702564"/>
                  </a:lnTo>
                  <a:lnTo>
                    <a:pt x="9905" y="714756"/>
                  </a:lnTo>
                  <a:lnTo>
                    <a:pt x="14477" y="726186"/>
                  </a:lnTo>
                  <a:lnTo>
                    <a:pt x="19050" y="739140"/>
                  </a:lnTo>
                  <a:lnTo>
                    <a:pt x="28193" y="750570"/>
                  </a:lnTo>
                  <a:lnTo>
                    <a:pt x="36575" y="762762"/>
                  </a:lnTo>
                  <a:lnTo>
                    <a:pt x="45720" y="774192"/>
                  </a:lnTo>
                  <a:lnTo>
                    <a:pt x="56387" y="784098"/>
                  </a:lnTo>
                  <a:lnTo>
                    <a:pt x="67055" y="795528"/>
                  </a:lnTo>
                  <a:lnTo>
                    <a:pt x="80772" y="806196"/>
                  </a:lnTo>
                  <a:lnTo>
                    <a:pt x="123443" y="836676"/>
                  </a:lnTo>
                  <a:lnTo>
                    <a:pt x="195072" y="870204"/>
                  </a:lnTo>
                  <a:lnTo>
                    <a:pt x="236220" y="883920"/>
                  </a:lnTo>
                  <a:lnTo>
                    <a:pt x="277367" y="896874"/>
                  </a:lnTo>
                  <a:lnTo>
                    <a:pt x="324612" y="908304"/>
                  </a:lnTo>
                  <a:lnTo>
                    <a:pt x="372617" y="915924"/>
                  </a:lnTo>
                  <a:lnTo>
                    <a:pt x="422148" y="922782"/>
                  </a:lnTo>
                  <a:lnTo>
                    <a:pt x="528827" y="927354"/>
                  </a:lnTo>
                  <a:lnTo>
                    <a:pt x="636270" y="922782"/>
                  </a:lnTo>
                  <a:lnTo>
                    <a:pt x="685800" y="915924"/>
                  </a:lnTo>
                  <a:lnTo>
                    <a:pt x="733805" y="908304"/>
                  </a:lnTo>
                  <a:lnTo>
                    <a:pt x="781050" y="896874"/>
                  </a:lnTo>
                  <a:lnTo>
                    <a:pt x="822198" y="883920"/>
                  </a:lnTo>
                  <a:lnTo>
                    <a:pt x="863346" y="870204"/>
                  </a:lnTo>
                  <a:lnTo>
                    <a:pt x="900684" y="853440"/>
                  </a:lnTo>
                  <a:lnTo>
                    <a:pt x="965453" y="816864"/>
                  </a:lnTo>
                  <a:lnTo>
                    <a:pt x="977646" y="806196"/>
                  </a:lnTo>
                  <a:lnTo>
                    <a:pt x="991362" y="795528"/>
                  </a:lnTo>
                  <a:lnTo>
                    <a:pt x="1001267" y="784098"/>
                  </a:lnTo>
                  <a:lnTo>
                    <a:pt x="1012698" y="774192"/>
                  </a:lnTo>
                  <a:lnTo>
                    <a:pt x="1021841" y="762762"/>
                  </a:lnTo>
                  <a:lnTo>
                    <a:pt x="1030224" y="750570"/>
                  </a:lnTo>
                  <a:lnTo>
                    <a:pt x="1039367" y="739140"/>
                  </a:lnTo>
                  <a:lnTo>
                    <a:pt x="1043939" y="726186"/>
                  </a:lnTo>
                  <a:lnTo>
                    <a:pt x="1048512" y="714756"/>
                  </a:lnTo>
                  <a:lnTo>
                    <a:pt x="1051560" y="702564"/>
                  </a:lnTo>
                  <a:lnTo>
                    <a:pt x="1053846" y="688848"/>
                  </a:lnTo>
                  <a:lnTo>
                    <a:pt x="1053846" y="676656"/>
                  </a:lnTo>
                  <a:lnTo>
                    <a:pt x="1051560" y="658368"/>
                  </a:lnTo>
                  <a:lnTo>
                    <a:pt x="1058417" y="658368"/>
                  </a:lnTo>
                  <a:lnTo>
                    <a:pt x="1058417" y="0"/>
                  </a:lnTo>
                  <a:close/>
                </a:path>
              </a:pathLst>
            </a:custGeom>
            <a:solidFill>
              <a:srgbClr val="9A9A9A"/>
            </a:solidFill>
          </p:spPr>
          <p:txBody>
            <a:bodyPr wrap="square" lIns="0" tIns="0" rIns="0" bIns="0" rtlCol="0"/>
            <a:lstStyle/>
            <a:p/>
          </p:txBody>
        </p:sp>
        <p:sp>
          <p:nvSpPr>
            <p:cNvPr id="35" name="object 35"/>
            <p:cNvSpPr/>
            <p:nvPr/>
          </p:nvSpPr>
          <p:spPr>
            <a:xfrm>
              <a:off x="3256787" y="3829811"/>
              <a:ext cx="1062990" cy="405765"/>
            </a:xfrm>
            <a:custGeom>
              <a:avLst/>
              <a:gdLst/>
              <a:ahLst/>
              <a:cxnLst/>
              <a:rect l="l" t="t" r="r" b="b"/>
              <a:pathLst>
                <a:path w="1062989" h="405764">
                  <a:moveTo>
                    <a:pt x="585977" y="0"/>
                  </a:moveTo>
                  <a:lnTo>
                    <a:pt x="477012" y="0"/>
                  </a:lnTo>
                  <a:lnTo>
                    <a:pt x="373379" y="9143"/>
                  </a:lnTo>
                  <a:lnTo>
                    <a:pt x="326136" y="14477"/>
                  </a:lnTo>
                  <a:lnTo>
                    <a:pt x="278129" y="23622"/>
                  </a:lnTo>
                  <a:lnTo>
                    <a:pt x="233934" y="35051"/>
                  </a:lnTo>
                  <a:lnTo>
                    <a:pt x="192786" y="44958"/>
                  </a:lnTo>
                  <a:lnTo>
                    <a:pt x="156972" y="58674"/>
                  </a:lnTo>
                  <a:lnTo>
                    <a:pt x="121158" y="73913"/>
                  </a:lnTo>
                  <a:lnTo>
                    <a:pt x="64770" y="105155"/>
                  </a:lnTo>
                  <a:lnTo>
                    <a:pt x="32765" y="131825"/>
                  </a:lnTo>
                  <a:lnTo>
                    <a:pt x="6858" y="171450"/>
                  </a:lnTo>
                  <a:lnTo>
                    <a:pt x="2286" y="181355"/>
                  </a:lnTo>
                  <a:lnTo>
                    <a:pt x="0" y="190500"/>
                  </a:lnTo>
                  <a:lnTo>
                    <a:pt x="0" y="211836"/>
                  </a:lnTo>
                  <a:lnTo>
                    <a:pt x="16763" y="252984"/>
                  </a:lnTo>
                  <a:lnTo>
                    <a:pt x="32765" y="269748"/>
                  </a:lnTo>
                  <a:lnTo>
                    <a:pt x="41148" y="281177"/>
                  </a:lnTo>
                  <a:lnTo>
                    <a:pt x="90677" y="314705"/>
                  </a:lnTo>
                  <a:lnTo>
                    <a:pt x="156972" y="343662"/>
                  </a:lnTo>
                  <a:lnTo>
                    <a:pt x="192786" y="359663"/>
                  </a:lnTo>
                  <a:lnTo>
                    <a:pt x="233934" y="370332"/>
                  </a:lnTo>
                  <a:lnTo>
                    <a:pt x="278129" y="379475"/>
                  </a:lnTo>
                  <a:lnTo>
                    <a:pt x="373379" y="396239"/>
                  </a:lnTo>
                  <a:lnTo>
                    <a:pt x="424434" y="400812"/>
                  </a:lnTo>
                  <a:lnTo>
                    <a:pt x="531113" y="405384"/>
                  </a:lnTo>
                  <a:lnTo>
                    <a:pt x="638556" y="400812"/>
                  </a:lnTo>
                  <a:lnTo>
                    <a:pt x="689610" y="396239"/>
                  </a:lnTo>
                  <a:lnTo>
                    <a:pt x="784860" y="379475"/>
                  </a:lnTo>
                  <a:lnTo>
                    <a:pt x="829056" y="370332"/>
                  </a:lnTo>
                  <a:lnTo>
                    <a:pt x="870203" y="359663"/>
                  </a:lnTo>
                  <a:lnTo>
                    <a:pt x="906017" y="343662"/>
                  </a:lnTo>
                  <a:lnTo>
                    <a:pt x="941070" y="331470"/>
                  </a:lnTo>
                  <a:lnTo>
                    <a:pt x="998220" y="298703"/>
                  </a:lnTo>
                  <a:lnTo>
                    <a:pt x="1030224" y="269748"/>
                  </a:lnTo>
                  <a:lnTo>
                    <a:pt x="1039367" y="262127"/>
                  </a:lnTo>
                  <a:lnTo>
                    <a:pt x="1060703" y="223265"/>
                  </a:lnTo>
                  <a:lnTo>
                    <a:pt x="1062989" y="211836"/>
                  </a:lnTo>
                  <a:lnTo>
                    <a:pt x="1062989" y="190500"/>
                  </a:lnTo>
                  <a:lnTo>
                    <a:pt x="1060703" y="181355"/>
                  </a:lnTo>
                  <a:lnTo>
                    <a:pt x="1056132" y="171450"/>
                  </a:lnTo>
                  <a:lnTo>
                    <a:pt x="1051560" y="160020"/>
                  </a:lnTo>
                  <a:lnTo>
                    <a:pt x="1021841" y="123443"/>
                  </a:lnTo>
                  <a:lnTo>
                    <a:pt x="972312" y="88391"/>
                  </a:lnTo>
                  <a:lnTo>
                    <a:pt x="906017" y="58674"/>
                  </a:lnTo>
                  <a:lnTo>
                    <a:pt x="870203" y="44958"/>
                  </a:lnTo>
                  <a:lnTo>
                    <a:pt x="829056" y="35051"/>
                  </a:lnTo>
                  <a:lnTo>
                    <a:pt x="784860" y="23622"/>
                  </a:lnTo>
                  <a:lnTo>
                    <a:pt x="736853" y="14477"/>
                  </a:lnTo>
                  <a:lnTo>
                    <a:pt x="689610" y="9143"/>
                  </a:lnTo>
                  <a:lnTo>
                    <a:pt x="585977" y="0"/>
                  </a:lnTo>
                  <a:close/>
                </a:path>
              </a:pathLst>
            </a:custGeom>
            <a:solidFill>
              <a:srgbClr val="CCCCCC"/>
            </a:solidFill>
          </p:spPr>
          <p:txBody>
            <a:bodyPr wrap="square" lIns="0" tIns="0" rIns="0" bIns="0" rtlCol="0"/>
            <a:lstStyle/>
            <a:p/>
          </p:txBody>
        </p:sp>
        <p:sp>
          <p:nvSpPr>
            <p:cNvPr id="36" name="object 36"/>
            <p:cNvSpPr/>
            <p:nvPr/>
          </p:nvSpPr>
          <p:spPr>
            <a:xfrm>
              <a:off x="2683002" y="1749551"/>
              <a:ext cx="0" cy="521334"/>
            </a:xfrm>
            <a:custGeom>
              <a:avLst/>
              <a:gdLst/>
              <a:ahLst/>
              <a:cxnLst/>
              <a:rect l="l" t="t" r="r" b="b"/>
              <a:pathLst>
                <a:path w="0" h="521335">
                  <a:moveTo>
                    <a:pt x="0" y="0"/>
                  </a:moveTo>
                  <a:lnTo>
                    <a:pt x="0" y="521207"/>
                  </a:lnTo>
                </a:path>
              </a:pathLst>
            </a:custGeom>
            <a:ln w="20574">
              <a:solidFill>
                <a:srgbClr val="000000"/>
              </a:solidFill>
            </a:ln>
          </p:spPr>
          <p:txBody>
            <a:bodyPr wrap="square" lIns="0" tIns="0" rIns="0" bIns="0" rtlCol="0"/>
            <a:lstStyle/>
            <a:p/>
          </p:txBody>
        </p:sp>
        <p:sp>
          <p:nvSpPr>
            <p:cNvPr id="37" name="object 37"/>
            <p:cNvSpPr/>
            <p:nvPr/>
          </p:nvSpPr>
          <p:spPr>
            <a:xfrm>
              <a:off x="2673858" y="1753361"/>
              <a:ext cx="2834640" cy="207645"/>
            </a:xfrm>
            <a:custGeom>
              <a:avLst/>
              <a:gdLst/>
              <a:ahLst/>
              <a:cxnLst/>
              <a:rect l="l" t="t" r="r" b="b"/>
              <a:pathLst>
                <a:path w="2834640" h="207644">
                  <a:moveTo>
                    <a:pt x="0" y="6096"/>
                  </a:moveTo>
                  <a:lnTo>
                    <a:pt x="2834640" y="6096"/>
                  </a:lnTo>
                </a:path>
                <a:path w="2834640" h="207644">
                  <a:moveTo>
                    <a:pt x="2824734" y="0"/>
                  </a:moveTo>
                  <a:lnTo>
                    <a:pt x="2824734" y="207264"/>
                  </a:lnTo>
                </a:path>
              </a:pathLst>
            </a:custGeom>
            <a:ln w="20574">
              <a:solidFill>
                <a:srgbClr val="000000"/>
              </a:solidFill>
            </a:ln>
          </p:spPr>
          <p:txBody>
            <a:bodyPr wrap="square" lIns="0" tIns="0" rIns="0" bIns="0" rtlCol="0"/>
            <a:lstStyle/>
            <a:p/>
          </p:txBody>
        </p:sp>
        <p:sp>
          <p:nvSpPr>
            <p:cNvPr id="38" name="object 38"/>
            <p:cNvSpPr/>
            <p:nvPr/>
          </p:nvSpPr>
          <p:spPr>
            <a:xfrm>
              <a:off x="5465825" y="1959101"/>
              <a:ext cx="66675" cy="66675"/>
            </a:xfrm>
            <a:custGeom>
              <a:avLst/>
              <a:gdLst/>
              <a:ahLst/>
              <a:cxnLst/>
              <a:rect l="l" t="t" r="r" b="b"/>
              <a:pathLst>
                <a:path w="66675" h="66675">
                  <a:moveTo>
                    <a:pt x="66294" y="0"/>
                  </a:moveTo>
                  <a:lnTo>
                    <a:pt x="0" y="0"/>
                  </a:lnTo>
                  <a:lnTo>
                    <a:pt x="33527" y="66294"/>
                  </a:lnTo>
                  <a:lnTo>
                    <a:pt x="66294" y="0"/>
                  </a:lnTo>
                  <a:close/>
                </a:path>
              </a:pathLst>
            </a:custGeom>
            <a:solidFill>
              <a:srgbClr val="000000"/>
            </a:solidFill>
          </p:spPr>
          <p:txBody>
            <a:bodyPr wrap="square" lIns="0" tIns="0" rIns="0" bIns="0" rtlCol="0"/>
            <a:lstStyle/>
            <a:p/>
          </p:txBody>
        </p:sp>
        <p:sp>
          <p:nvSpPr>
            <p:cNvPr id="39" name="object 39"/>
            <p:cNvSpPr/>
            <p:nvPr/>
          </p:nvSpPr>
          <p:spPr>
            <a:xfrm>
              <a:off x="1357121" y="3952493"/>
              <a:ext cx="621791" cy="114300"/>
            </a:xfrm>
            <a:prstGeom prst="rect">
              <a:avLst/>
            </a:prstGeom>
            <a:blipFill>
              <a:blip r:embed="rId3" cstate="print"/>
              <a:stretch>
                <a:fillRect/>
              </a:stretch>
            </a:blipFill>
          </p:spPr>
          <p:txBody>
            <a:bodyPr wrap="square" lIns="0" tIns="0" rIns="0" bIns="0" rtlCol="0"/>
            <a:lstStyle/>
            <a:p/>
          </p:txBody>
        </p:sp>
        <p:sp>
          <p:nvSpPr>
            <p:cNvPr id="40" name="object 40"/>
            <p:cNvSpPr/>
            <p:nvPr/>
          </p:nvSpPr>
          <p:spPr>
            <a:xfrm>
              <a:off x="1291589" y="4066590"/>
              <a:ext cx="687323" cy="401015"/>
            </a:xfrm>
            <a:prstGeom prst="rect">
              <a:avLst/>
            </a:prstGeom>
            <a:blipFill>
              <a:blip r:embed="rId4" cstate="print"/>
              <a:stretch>
                <a:fillRect/>
              </a:stretch>
            </a:blipFill>
          </p:spPr>
          <p:txBody>
            <a:bodyPr wrap="square" lIns="0" tIns="0" rIns="0" bIns="0" rtlCol="0"/>
            <a:lstStyle/>
            <a:p/>
          </p:txBody>
        </p:sp>
        <p:sp>
          <p:nvSpPr>
            <p:cNvPr id="41" name="object 41"/>
            <p:cNvSpPr/>
            <p:nvPr/>
          </p:nvSpPr>
          <p:spPr>
            <a:xfrm>
              <a:off x="1283969" y="4467352"/>
              <a:ext cx="1014222" cy="155701"/>
            </a:xfrm>
            <a:prstGeom prst="rect">
              <a:avLst/>
            </a:prstGeom>
            <a:blipFill>
              <a:blip r:embed="rId5" cstate="print"/>
              <a:stretch>
                <a:fillRect/>
              </a:stretch>
            </a:blipFill>
          </p:spPr>
          <p:txBody>
            <a:bodyPr wrap="square" lIns="0" tIns="0" rIns="0" bIns="0" rtlCol="0"/>
            <a:lstStyle/>
            <a:p/>
          </p:txBody>
        </p:sp>
        <p:sp>
          <p:nvSpPr>
            <p:cNvPr id="42" name="object 42"/>
            <p:cNvSpPr/>
            <p:nvPr/>
          </p:nvSpPr>
          <p:spPr>
            <a:xfrm>
              <a:off x="2097405" y="4614672"/>
              <a:ext cx="0" cy="8890"/>
            </a:xfrm>
            <a:custGeom>
              <a:avLst/>
              <a:gdLst/>
              <a:ahLst/>
              <a:cxnLst/>
              <a:rect l="l" t="t" r="r" b="b"/>
              <a:pathLst>
                <a:path w="0" h="8889">
                  <a:moveTo>
                    <a:pt x="-4190" y="4190"/>
                  </a:moveTo>
                  <a:lnTo>
                    <a:pt x="4190" y="4190"/>
                  </a:lnTo>
                </a:path>
              </a:pathLst>
            </a:custGeom>
            <a:ln w="8382">
              <a:solidFill>
                <a:srgbClr val="F8F8F8"/>
              </a:solidFill>
            </a:ln>
          </p:spPr>
          <p:txBody>
            <a:bodyPr wrap="square" lIns="0" tIns="0" rIns="0" bIns="0" rtlCol="0"/>
            <a:lstStyle/>
            <a:p/>
          </p:txBody>
        </p:sp>
        <p:sp>
          <p:nvSpPr>
            <p:cNvPr id="43" name="object 43"/>
            <p:cNvSpPr/>
            <p:nvPr/>
          </p:nvSpPr>
          <p:spPr>
            <a:xfrm>
              <a:off x="1341119" y="4614672"/>
              <a:ext cx="957071" cy="343662"/>
            </a:xfrm>
            <a:prstGeom prst="rect">
              <a:avLst/>
            </a:prstGeom>
            <a:blipFill>
              <a:blip r:embed="rId6" cstate="print"/>
              <a:stretch>
                <a:fillRect/>
              </a:stretch>
            </a:blipFill>
          </p:spPr>
          <p:txBody>
            <a:bodyPr wrap="square" lIns="0" tIns="0" rIns="0" bIns="0" rtlCol="0"/>
            <a:lstStyle/>
            <a:p/>
          </p:txBody>
        </p:sp>
        <p:sp>
          <p:nvSpPr>
            <p:cNvPr id="44" name="object 44"/>
            <p:cNvSpPr/>
            <p:nvPr/>
          </p:nvSpPr>
          <p:spPr>
            <a:xfrm>
              <a:off x="5459729" y="3507485"/>
              <a:ext cx="485394" cy="196596"/>
            </a:xfrm>
            <a:prstGeom prst="rect">
              <a:avLst/>
            </a:prstGeom>
            <a:blipFill>
              <a:blip r:embed="rId7" cstate="print"/>
              <a:stretch>
                <a:fillRect/>
              </a:stretch>
            </a:blipFill>
          </p:spPr>
          <p:txBody>
            <a:bodyPr wrap="square" lIns="0" tIns="0" rIns="0" bIns="0" rtlCol="0"/>
            <a:lstStyle/>
            <a:p/>
          </p:txBody>
        </p:sp>
        <p:sp>
          <p:nvSpPr>
            <p:cNvPr id="45" name="object 45"/>
            <p:cNvSpPr/>
            <p:nvPr/>
          </p:nvSpPr>
          <p:spPr>
            <a:xfrm>
              <a:off x="5447537" y="3703370"/>
              <a:ext cx="709422" cy="756615"/>
            </a:xfrm>
            <a:prstGeom prst="rect">
              <a:avLst/>
            </a:prstGeom>
            <a:blipFill>
              <a:blip r:embed="rId8" cstate="print"/>
              <a:stretch>
                <a:fillRect/>
              </a:stretch>
            </a:blipFill>
          </p:spPr>
          <p:txBody>
            <a:bodyPr wrap="square" lIns="0" tIns="0" rIns="0" bIns="0" rtlCol="0"/>
            <a:lstStyle/>
            <a:p/>
          </p:txBody>
        </p:sp>
        <p:sp>
          <p:nvSpPr>
            <p:cNvPr id="46" name="object 46"/>
            <p:cNvSpPr/>
            <p:nvPr/>
          </p:nvSpPr>
          <p:spPr>
            <a:xfrm>
              <a:off x="5659373" y="4201718"/>
              <a:ext cx="497586" cy="756615"/>
            </a:xfrm>
            <a:prstGeom prst="rect">
              <a:avLst/>
            </a:prstGeom>
            <a:blipFill>
              <a:blip r:embed="rId9" cstate="print"/>
              <a:stretch>
                <a:fillRect/>
              </a:stretch>
            </a:blipFill>
          </p:spPr>
          <p:txBody>
            <a:bodyPr wrap="square" lIns="0" tIns="0" rIns="0" bIns="0" rtlCol="0"/>
            <a:lstStyle/>
            <a:p/>
          </p:txBody>
        </p:sp>
        <p:sp>
          <p:nvSpPr>
            <p:cNvPr id="47" name="object 47"/>
            <p:cNvSpPr/>
            <p:nvPr/>
          </p:nvSpPr>
          <p:spPr>
            <a:xfrm>
              <a:off x="5902452" y="3649979"/>
              <a:ext cx="485394" cy="196596"/>
            </a:xfrm>
            <a:prstGeom prst="rect">
              <a:avLst/>
            </a:prstGeom>
            <a:blipFill>
              <a:blip r:embed="rId10" cstate="print"/>
              <a:stretch>
                <a:fillRect/>
              </a:stretch>
            </a:blipFill>
          </p:spPr>
          <p:txBody>
            <a:bodyPr wrap="square" lIns="0" tIns="0" rIns="0" bIns="0" rtlCol="0"/>
            <a:lstStyle/>
            <a:p/>
          </p:txBody>
        </p:sp>
        <p:sp>
          <p:nvSpPr>
            <p:cNvPr id="48" name="object 48"/>
            <p:cNvSpPr/>
            <p:nvPr/>
          </p:nvSpPr>
          <p:spPr>
            <a:xfrm>
              <a:off x="5890260" y="3846626"/>
              <a:ext cx="497586" cy="756615"/>
            </a:xfrm>
            <a:prstGeom prst="rect">
              <a:avLst/>
            </a:prstGeom>
            <a:blipFill>
              <a:blip r:embed="rId9" cstate="print"/>
              <a:stretch>
                <a:fillRect/>
              </a:stretch>
            </a:blipFill>
          </p:spPr>
          <p:txBody>
            <a:bodyPr wrap="square" lIns="0" tIns="0" rIns="0" bIns="0" rtlCol="0"/>
            <a:lstStyle/>
            <a:p/>
          </p:txBody>
        </p:sp>
        <p:sp>
          <p:nvSpPr>
            <p:cNvPr id="49" name="object 49"/>
            <p:cNvSpPr/>
            <p:nvPr/>
          </p:nvSpPr>
          <p:spPr>
            <a:xfrm>
              <a:off x="2052827" y="2270759"/>
              <a:ext cx="1262380" cy="363855"/>
            </a:xfrm>
            <a:custGeom>
              <a:avLst/>
              <a:gdLst/>
              <a:ahLst/>
              <a:cxnLst/>
              <a:rect l="l" t="t" r="r" b="b"/>
              <a:pathLst>
                <a:path w="1262379" h="363855">
                  <a:moveTo>
                    <a:pt x="1261872" y="0"/>
                  </a:moveTo>
                  <a:lnTo>
                    <a:pt x="0" y="0"/>
                  </a:lnTo>
                  <a:lnTo>
                    <a:pt x="0" y="363474"/>
                  </a:lnTo>
                  <a:lnTo>
                    <a:pt x="1261872" y="363474"/>
                  </a:lnTo>
                  <a:lnTo>
                    <a:pt x="1261872" y="0"/>
                  </a:lnTo>
                  <a:close/>
                </a:path>
              </a:pathLst>
            </a:custGeom>
            <a:solidFill>
              <a:srgbClr val="FF9A9A"/>
            </a:solidFill>
          </p:spPr>
          <p:txBody>
            <a:bodyPr wrap="square" lIns="0" tIns="0" rIns="0" bIns="0" rtlCol="0"/>
            <a:lstStyle/>
            <a:p/>
          </p:txBody>
        </p:sp>
        <p:sp>
          <p:nvSpPr>
            <p:cNvPr id="50" name="object 50"/>
            <p:cNvSpPr/>
            <p:nvPr/>
          </p:nvSpPr>
          <p:spPr>
            <a:xfrm>
              <a:off x="2052827" y="2270759"/>
              <a:ext cx="1262380" cy="363855"/>
            </a:xfrm>
            <a:custGeom>
              <a:avLst/>
              <a:gdLst/>
              <a:ahLst/>
              <a:cxnLst/>
              <a:rect l="l" t="t" r="r" b="b"/>
              <a:pathLst>
                <a:path w="1262379" h="363855">
                  <a:moveTo>
                    <a:pt x="1261872" y="0"/>
                  </a:moveTo>
                  <a:lnTo>
                    <a:pt x="0" y="0"/>
                  </a:lnTo>
                  <a:lnTo>
                    <a:pt x="0" y="363474"/>
                  </a:lnTo>
                  <a:lnTo>
                    <a:pt x="1261872" y="363474"/>
                  </a:lnTo>
                  <a:lnTo>
                    <a:pt x="1261872" y="0"/>
                  </a:lnTo>
                  <a:close/>
                </a:path>
              </a:pathLst>
            </a:custGeom>
            <a:ln w="20574">
              <a:solidFill>
                <a:srgbClr val="000000"/>
              </a:solidFill>
            </a:ln>
          </p:spPr>
          <p:txBody>
            <a:bodyPr wrap="square" lIns="0" tIns="0" rIns="0" bIns="0" rtlCol="0"/>
            <a:lstStyle/>
            <a:p/>
          </p:txBody>
        </p:sp>
      </p:grpSp>
      <p:sp>
        <p:nvSpPr>
          <p:cNvPr id="51" name="object 51"/>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SQL </a:t>
            </a:r>
            <a:r>
              <a:rPr dirty="0" sz="1850" b="1">
                <a:latin typeface="Arial"/>
                <a:cs typeface="Arial"/>
              </a:rPr>
              <a:t>and </a:t>
            </a:r>
            <a:r>
              <a:rPr dirty="0" sz="1850" spc="5" b="1">
                <a:latin typeface="Arial"/>
                <a:cs typeface="Arial"/>
              </a:rPr>
              <a:t>SQL*Plus</a:t>
            </a:r>
            <a:r>
              <a:rPr dirty="0" sz="1850" spc="-10" b="1">
                <a:latin typeface="Arial"/>
                <a:cs typeface="Arial"/>
              </a:rPr>
              <a:t> </a:t>
            </a:r>
            <a:r>
              <a:rPr dirty="0" sz="1850" b="1">
                <a:latin typeface="Arial"/>
                <a:cs typeface="Arial"/>
              </a:rPr>
              <a:t>Interaction</a:t>
            </a:r>
            <a:endParaRPr sz="1850">
              <a:latin typeface="Arial"/>
              <a:cs typeface="Arial"/>
            </a:endParaRPr>
          </a:p>
          <a:p>
            <a:pPr>
              <a:lnSpc>
                <a:spcPct val="100000"/>
              </a:lnSpc>
            </a:pPr>
            <a:endParaRPr sz="2100">
              <a:latin typeface="Arial"/>
              <a:cs typeface="Arial"/>
            </a:endParaRPr>
          </a:p>
          <a:p>
            <a:pPr>
              <a:lnSpc>
                <a:spcPct val="100000"/>
              </a:lnSpc>
              <a:spcBef>
                <a:spcPts val="10"/>
              </a:spcBef>
            </a:pPr>
            <a:endParaRPr sz="2800">
              <a:latin typeface="Arial"/>
              <a:cs typeface="Arial"/>
            </a:endParaRPr>
          </a:p>
          <a:p>
            <a:pPr algn="ctr" marL="487045">
              <a:lnSpc>
                <a:spcPct val="100000"/>
              </a:lnSpc>
            </a:pPr>
            <a:r>
              <a:rPr dirty="0" sz="1300" spc="-15" b="1">
                <a:solidFill>
                  <a:srgbClr val="FF0000"/>
                </a:solidFill>
                <a:latin typeface="Arial"/>
                <a:cs typeface="Arial"/>
              </a:rPr>
              <a:t>SQL</a:t>
            </a:r>
            <a:r>
              <a:rPr dirty="0" sz="1300" spc="-10" b="1">
                <a:solidFill>
                  <a:srgbClr val="FF0000"/>
                </a:solidFill>
                <a:latin typeface="Arial"/>
                <a:cs typeface="Arial"/>
              </a:rPr>
              <a:t> </a:t>
            </a:r>
            <a:r>
              <a:rPr dirty="0" sz="1300" spc="-15" b="1">
                <a:solidFill>
                  <a:srgbClr val="FF0000"/>
                </a:solidFill>
                <a:latin typeface="Arial"/>
                <a:cs typeface="Arial"/>
              </a:rPr>
              <a:t>statements</a:t>
            </a:r>
            <a:endParaRPr sz="1300">
              <a:latin typeface="Arial"/>
              <a:cs typeface="Arial"/>
            </a:endParaRPr>
          </a:p>
          <a:p>
            <a:pPr algn="ctr" marL="4089400">
              <a:lnSpc>
                <a:spcPct val="100000"/>
              </a:lnSpc>
              <a:spcBef>
                <a:spcPts val="265"/>
              </a:spcBef>
            </a:pPr>
            <a:r>
              <a:rPr dirty="0" sz="1300" spc="-15" b="1">
                <a:latin typeface="Arial"/>
                <a:cs typeface="Arial"/>
              </a:rPr>
              <a:t>Server</a:t>
            </a:r>
            <a:endParaRPr sz="1300">
              <a:latin typeface="Arial"/>
              <a:cs typeface="Arial"/>
            </a:endParaRPr>
          </a:p>
          <a:p>
            <a:pPr algn="ctr" marR="2398395">
              <a:lnSpc>
                <a:spcPct val="100000"/>
              </a:lnSpc>
              <a:spcBef>
                <a:spcPts val="750"/>
              </a:spcBef>
            </a:pPr>
            <a:r>
              <a:rPr dirty="0" sz="1300" spc="-15" b="1">
                <a:latin typeface="Arial"/>
                <a:cs typeface="Arial"/>
              </a:rPr>
              <a:t>SQL*Plus</a:t>
            </a:r>
            <a:endParaRPr sz="1300">
              <a:latin typeface="Arial"/>
              <a:cs typeface="Arial"/>
            </a:endParaRPr>
          </a:p>
          <a:p>
            <a:pPr>
              <a:lnSpc>
                <a:spcPct val="100000"/>
              </a:lnSpc>
            </a:pPr>
            <a:endParaRPr sz="1400">
              <a:latin typeface="Arial"/>
              <a:cs typeface="Arial"/>
            </a:endParaRPr>
          </a:p>
          <a:p>
            <a:pPr>
              <a:lnSpc>
                <a:spcPct val="100000"/>
              </a:lnSpc>
              <a:spcBef>
                <a:spcPts val="35"/>
              </a:spcBef>
            </a:pPr>
            <a:endParaRPr sz="1750">
              <a:latin typeface="Arial"/>
              <a:cs typeface="Arial"/>
            </a:endParaRPr>
          </a:p>
          <a:p>
            <a:pPr algn="ctr" marL="488950">
              <a:lnSpc>
                <a:spcPct val="100000"/>
              </a:lnSpc>
            </a:pPr>
            <a:r>
              <a:rPr dirty="0" sz="1300" spc="-10" b="1">
                <a:solidFill>
                  <a:srgbClr val="FF0000"/>
                </a:solidFill>
                <a:latin typeface="Arial"/>
                <a:cs typeface="Arial"/>
              </a:rPr>
              <a:t>Query</a:t>
            </a:r>
            <a:r>
              <a:rPr dirty="0" sz="1300" spc="-25" b="1">
                <a:solidFill>
                  <a:srgbClr val="FF0000"/>
                </a:solidFill>
                <a:latin typeface="Arial"/>
                <a:cs typeface="Arial"/>
              </a:rPr>
              <a:t> </a:t>
            </a:r>
            <a:r>
              <a:rPr dirty="0" sz="1300" spc="-10" b="1">
                <a:solidFill>
                  <a:srgbClr val="FF0000"/>
                </a:solidFill>
                <a:latin typeface="Arial"/>
                <a:cs typeface="Arial"/>
              </a:rPr>
              <a:t>results</a:t>
            </a:r>
            <a:endParaRPr sz="1300">
              <a:latin typeface="Arial"/>
              <a:cs typeface="Arial"/>
            </a:endParaRPr>
          </a:p>
          <a:p>
            <a:pPr>
              <a:lnSpc>
                <a:spcPct val="100000"/>
              </a:lnSpc>
            </a:pPr>
            <a:endParaRPr sz="1400">
              <a:latin typeface="Arial"/>
              <a:cs typeface="Arial"/>
            </a:endParaRPr>
          </a:p>
          <a:p>
            <a:pPr algn="ctr" marR="2399030">
              <a:lnSpc>
                <a:spcPct val="100000"/>
              </a:lnSpc>
              <a:spcBef>
                <a:spcPts val="825"/>
              </a:spcBef>
            </a:pPr>
            <a:r>
              <a:rPr dirty="0" sz="1300" spc="-10" b="1">
                <a:latin typeface="Arial"/>
                <a:cs typeface="Arial"/>
              </a:rPr>
              <a:t>Buffer</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25"/>
              </a:spcBef>
            </a:pPr>
            <a:endParaRPr sz="1500">
              <a:latin typeface="Arial"/>
              <a:cs typeface="Arial"/>
            </a:endParaRPr>
          </a:p>
          <a:p>
            <a:pPr algn="ctr" marR="233679">
              <a:lnSpc>
                <a:spcPts val="1550"/>
              </a:lnSpc>
            </a:pPr>
            <a:r>
              <a:rPr dirty="0" sz="1300" spc="-15" b="1">
                <a:latin typeface="Arial"/>
                <a:cs typeface="Arial"/>
              </a:rPr>
              <a:t>SQL</a:t>
            </a:r>
            <a:endParaRPr sz="1300">
              <a:latin typeface="Arial"/>
              <a:cs typeface="Arial"/>
            </a:endParaRPr>
          </a:p>
          <a:p>
            <a:pPr algn="ctr" marR="187960">
              <a:lnSpc>
                <a:spcPts val="1550"/>
              </a:lnSpc>
            </a:pPr>
            <a:r>
              <a:rPr dirty="0" sz="1300" spc="-10" b="1">
                <a:latin typeface="Arial"/>
                <a:cs typeface="Arial"/>
              </a:rPr>
              <a:t>scripts</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gn="ctr">
              <a:lnSpc>
                <a:spcPct val="100000"/>
              </a:lnSpc>
              <a:spcBef>
                <a:spcPts val="919"/>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54" name="object 54"/>
          <p:cNvSpPr txBox="1"/>
          <p:nvPr/>
        </p:nvSpPr>
        <p:spPr>
          <a:xfrm>
            <a:off x="749300" y="9381772"/>
            <a:ext cx="6168390" cy="272415"/>
          </a:xfrm>
          <a:prstGeom prst="rect">
            <a:avLst/>
          </a:prstGeom>
        </p:spPr>
        <p:txBody>
          <a:bodyPr wrap="square" lIns="0" tIns="66675" rIns="0" bIns="0" rtlCol="0" vert="horz">
            <a:spAutoFit/>
          </a:bodyPr>
          <a:lstStyle/>
          <a:p>
            <a:pPr marL="12700">
              <a:lnSpc>
                <a:spcPct val="100000"/>
              </a:lnSpc>
              <a:spcBef>
                <a:spcPts val="525"/>
              </a:spcBef>
            </a:pPr>
            <a:r>
              <a:rPr dirty="0" sz="800" spc="-200">
                <a:latin typeface="Garuda"/>
                <a:cs typeface="Garuda"/>
              </a:rPr>
              <a:t>De</a:t>
            </a:r>
            <a:r>
              <a:rPr dirty="0" baseline="23504" sz="1950" spc="-300">
                <a:latin typeface="Times New Roman"/>
                <a:cs typeface="Times New Roman"/>
              </a:rPr>
              <a:t>•</a:t>
            </a:r>
            <a:r>
              <a:rPr dirty="0" sz="800" spc="-200">
                <a:latin typeface="Garuda"/>
                <a:cs typeface="Garuda"/>
              </a:rPr>
              <a:t>velo</a:t>
            </a:r>
            <a:r>
              <a:rPr dirty="0" baseline="23504" sz="1950" spc="-300">
                <a:latin typeface="Times New Roman"/>
                <a:cs typeface="Times New Roman"/>
              </a:rPr>
              <a:t>A</a:t>
            </a:r>
            <a:r>
              <a:rPr dirty="0" sz="800" spc="-200">
                <a:latin typeface="Garuda"/>
                <a:cs typeface="Garuda"/>
              </a:rPr>
              <a:t>pm</a:t>
            </a:r>
            <a:r>
              <a:rPr dirty="0" baseline="23504" sz="1950" spc="-300">
                <a:latin typeface="Times New Roman"/>
                <a:cs typeface="Times New Roman"/>
              </a:rPr>
              <a:t>c</a:t>
            </a:r>
            <a:r>
              <a:rPr dirty="0" sz="800" spc="-200">
                <a:latin typeface="Garuda"/>
                <a:cs typeface="Garuda"/>
              </a:rPr>
              <a:t>e</a:t>
            </a:r>
            <a:r>
              <a:rPr dirty="0" baseline="23504" sz="1950" spc="-300">
                <a:latin typeface="Times New Roman"/>
                <a:cs typeface="Times New Roman"/>
              </a:rPr>
              <a:t>c</a:t>
            </a:r>
            <a:r>
              <a:rPr dirty="0" sz="800" spc="-200">
                <a:latin typeface="Garuda"/>
                <a:cs typeface="Garuda"/>
              </a:rPr>
              <a:t>n</a:t>
            </a:r>
            <a:r>
              <a:rPr dirty="0" baseline="23504" sz="1950" spc="-300">
                <a:latin typeface="Times New Roman"/>
                <a:cs typeface="Times New Roman"/>
              </a:rPr>
              <a:t>e</a:t>
            </a:r>
            <a:r>
              <a:rPr dirty="0" sz="800" spc="-200">
                <a:latin typeface="Garuda"/>
                <a:cs typeface="Garuda"/>
              </a:rPr>
              <a:t>t</a:t>
            </a:r>
            <a:r>
              <a:rPr dirty="0" sz="800" spc="-180">
                <a:latin typeface="Garuda"/>
                <a:cs typeface="Garuda"/>
              </a:rPr>
              <a:t> </a:t>
            </a:r>
            <a:r>
              <a:rPr dirty="0" baseline="23504" sz="1950" spc="-345">
                <a:latin typeface="Times New Roman"/>
                <a:cs typeface="Times New Roman"/>
              </a:rPr>
              <a:t>s</a:t>
            </a:r>
            <a:r>
              <a:rPr dirty="0" sz="800" spc="-229">
                <a:latin typeface="Garuda"/>
                <a:cs typeface="Garuda"/>
              </a:rPr>
              <a:t>P</a:t>
            </a:r>
            <a:r>
              <a:rPr dirty="0" baseline="23504" sz="1950" spc="-345">
                <a:latin typeface="Times New Roman"/>
                <a:cs typeface="Times New Roman"/>
              </a:rPr>
              <a:t>s</a:t>
            </a:r>
            <a:r>
              <a:rPr dirty="0" sz="800" spc="-229">
                <a:latin typeface="Garuda"/>
                <a:cs typeface="Garuda"/>
              </a:rPr>
              <a:t>ro</a:t>
            </a:r>
            <a:r>
              <a:rPr dirty="0" baseline="23504" sz="1950" spc="-345">
                <a:latin typeface="Times New Roman"/>
                <a:cs typeface="Times New Roman"/>
              </a:rPr>
              <a:t>e</a:t>
            </a:r>
            <a:r>
              <a:rPr dirty="0" sz="800" spc="-229">
                <a:latin typeface="Garuda"/>
                <a:cs typeface="Garuda"/>
              </a:rPr>
              <a:t>g</a:t>
            </a:r>
            <a:r>
              <a:rPr dirty="0" baseline="23504" sz="1950" spc="-345">
                <a:latin typeface="Times New Roman"/>
                <a:cs typeface="Times New Roman"/>
              </a:rPr>
              <a:t>s</a:t>
            </a:r>
            <a:r>
              <a:rPr dirty="0" sz="800" spc="-229">
                <a:latin typeface="Garuda"/>
                <a:cs typeface="Garuda"/>
              </a:rPr>
              <a:t>ra</a:t>
            </a:r>
            <a:r>
              <a:rPr dirty="0" baseline="23504" sz="1950" spc="-345">
                <a:latin typeface="Times New Roman"/>
                <a:cs typeface="Times New Roman"/>
              </a:rPr>
              <a:t>l</a:t>
            </a:r>
            <a:r>
              <a:rPr dirty="0" sz="800" spc="-229">
                <a:latin typeface="Garuda"/>
                <a:cs typeface="Garuda"/>
              </a:rPr>
              <a:t>m</a:t>
            </a:r>
            <a:r>
              <a:rPr dirty="0" baseline="23504" sz="1950" spc="-345">
                <a:latin typeface="Times New Roman"/>
                <a:cs typeface="Times New Roman"/>
              </a:rPr>
              <a:t>o</a:t>
            </a:r>
            <a:r>
              <a:rPr dirty="0" sz="800" spc="-229">
                <a:latin typeface="Garuda"/>
                <a:cs typeface="Garuda"/>
              </a:rPr>
              <a:t>(</a:t>
            </a:r>
            <a:r>
              <a:rPr dirty="0" baseline="23504" sz="1950" spc="-345">
                <a:latin typeface="Times New Roman"/>
                <a:cs typeface="Times New Roman"/>
              </a:rPr>
              <a:t>c</a:t>
            </a:r>
            <a:r>
              <a:rPr dirty="0" sz="800" spc="-229">
                <a:latin typeface="Garuda"/>
                <a:cs typeface="Garuda"/>
              </a:rPr>
              <a:t>W</a:t>
            </a:r>
            <a:r>
              <a:rPr dirty="0" baseline="23504" sz="1950" spc="-345">
                <a:latin typeface="Times New Roman"/>
                <a:cs typeface="Times New Roman"/>
              </a:rPr>
              <a:t>a</a:t>
            </a:r>
            <a:r>
              <a:rPr dirty="0" sz="800" spc="-229">
                <a:latin typeface="Garuda"/>
                <a:cs typeface="Garuda"/>
              </a:rPr>
              <a:t>D</a:t>
            </a:r>
            <a:r>
              <a:rPr dirty="0" baseline="23504" sz="1950" spc="-345">
                <a:latin typeface="Times New Roman"/>
                <a:cs typeface="Times New Roman"/>
              </a:rPr>
              <a:t>l</a:t>
            </a:r>
            <a:r>
              <a:rPr dirty="0" sz="800" spc="-229">
                <a:latin typeface="Garuda"/>
                <a:cs typeface="Garuda"/>
              </a:rPr>
              <a:t>P</a:t>
            </a:r>
            <a:r>
              <a:rPr dirty="0" baseline="23504" sz="1950" spc="-345">
                <a:latin typeface="Times New Roman"/>
                <a:cs typeface="Times New Roman"/>
              </a:rPr>
              <a:t>a</a:t>
            </a:r>
            <a:r>
              <a:rPr dirty="0" sz="800" spc="-229">
                <a:latin typeface="Garuda"/>
                <a:cs typeface="Garuda"/>
              </a:rPr>
              <a:t>)</a:t>
            </a:r>
            <a:r>
              <a:rPr dirty="0" sz="800" spc="-225">
                <a:latin typeface="Garuda"/>
                <a:cs typeface="Garuda"/>
              </a:rPr>
              <a:t> </a:t>
            </a:r>
            <a:r>
              <a:rPr dirty="0" baseline="23504" sz="1950" spc="-307">
                <a:latin typeface="Times New Roman"/>
                <a:cs typeface="Times New Roman"/>
              </a:rPr>
              <a:t>n</a:t>
            </a:r>
            <a:r>
              <a:rPr dirty="0" sz="800" spc="-204">
                <a:latin typeface="Garuda"/>
                <a:cs typeface="Garuda"/>
              </a:rPr>
              <a:t>eK</a:t>
            </a:r>
            <a:r>
              <a:rPr dirty="0" baseline="23504" sz="1950" spc="-307">
                <a:latin typeface="Times New Roman"/>
                <a:cs typeface="Times New Roman"/>
              </a:rPr>
              <a:t>d</a:t>
            </a:r>
            <a:r>
              <a:rPr dirty="0" sz="800" spc="-204">
                <a:latin typeface="Garuda"/>
                <a:cs typeface="Garuda"/>
              </a:rPr>
              <a:t>it</a:t>
            </a:r>
            <a:r>
              <a:rPr dirty="0" sz="800" spc="-175">
                <a:latin typeface="Garuda"/>
                <a:cs typeface="Garuda"/>
              </a:rPr>
              <a:t> </a:t>
            </a:r>
            <a:r>
              <a:rPr dirty="0" baseline="23504" sz="1950" spc="-315">
                <a:latin typeface="Times New Roman"/>
                <a:cs typeface="Times New Roman"/>
              </a:rPr>
              <a:t>r</a:t>
            </a:r>
            <a:r>
              <a:rPr dirty="0" sz="800" spc="-210">
                <a:latin typeface="Garuda"/>
                <a:cs typeface="Garuda"/>
              </a:rPr>
              <a:t>m</a:t>
            </a:r>
            <a:r>
              <a:rPr dirty="0" baseline="23504" sz="1950" spc="-315">
                <a:latin typeface="Times New Roman"/>
                <a:cs typeface="Times New Roman"/>
              </a:rPr>
              <a:t>e</a:t>
            </a:r>
            <a:r>
              <a:rPr dirty="0" sz="800" spc="-210">
                <a:latin typeface="Garuda"/>
                <a:cs typeface="Garuda"/>
              </a:rPr>
              <a:t>a</a:t>
            </a:r>
            <a:r>
              <a:rPr dirty="0" baseline="23504" sz="1950" spc="-315">
                <a:latin typeface="Times New Roman"/>
                <a:cs typeface="Times New Roman"/>
              </a:rPr>
              <a:t>m</a:t>
            </a:r>
            <a:r>
              <a:rPr dirty="0" sz="800" spc="-210">
                <a:latin typeface="Garuda"/>
                <a:cs typeface="Garuda"/>
              </a:rPr>
              <a:t>ter</a:t>
            </a:r>
            <a:r>
              <a:rPr dirty="0" baseline="23504" sz="1950" spc="-315">
                <a:latin typeface="Times New Roman"/>
                <a:cs typeface="Times New Roman"/>
              </a:rPr>
              <a:t>o</a:t>
            </a:r>
            <a:r>
              <a:rPr dirty="0" sz="800" spc="-210">
                <a:latin typeface="Garuda"/>
                <a:cs typeface="Garuda"/>
              </a:rPr>
              <a:t>ia</a:t>
            </a:r>
            <a:r>
              <a:rPr dirty="0" baseline="23504" sz="1950" spc="-315">
                <a:latin typeface="Times New Roman"/>
                <a:cs typeface="Times New Roman"/>
              </a:rPr>
              <a:t>t</a:t>
            </a:r>
            <a:r>
              <a:rPr dirty="0" sz="800" spc="-210">
                <a:latin typeface="Garuda"/>
                <a:cs typeface="Garuda"/>
              </a:rPr>
              <a:t>ls</a:t>
            </a:r>
            <a:r>
              <a:rPr dirty="0" baseline="23504" sz="1950" spc="-315">
                <a:latin typeface="Times New Roman"/>
                <a:cs typeface="Times New Roman"/>
              </a:rPr>
              <a:t>e</a:t>
            </a:r>
            <a:r>
              <a:rPr dirty="0" sz="800" spc="-210">
                <a:latin typeface="Garuda"/>
                <a:cs typeface="Garuda"/>
              </a:rPr>
              <a:t>a</a:t>
            </a:r>
            <a:r>
              <a:rPr dirty="0" baseline="23504" sz="1950" spc="-315">
                <a:latin typeface="Times New Roman"/>
                <a:cs typeface="Times New Roman"/>
              </a:rPr>
              <a:t>d</a:t>
            </a:r>
            <a:r>
              <a:rPr dirty="0" sz="800" spc="-210">
                <a:latin typeface="Garuda"/>
                <a:cs typeface="Garuda"/>
              </a:rPr>
              <a:t>re</a:t>
            </a:r>
            <a:r>
              <a:rPr dirty="0" baseline="23504" sz="1950" spc="-315">
                <a:latin typeface="Times New Roman"/>
                <a:cs typeface="Times New Roman"/>
              </a:rPr>
              <a:t>a</a:t>
            </a:r>
            <a:r>
              <a:rPr dirty="0" sz="800" spc="-210">
                <a:latin typeface="Garuda"/>
                <a:cs typeface="Garuda"/>
              </a:rPr>
              <a:t>p</a:t>
            </a:r>
            <a:r>
              <a:rPr dirty="0" baseline="23504" sz="1950" spc="-315">
                <a:latin typeface="Times New Roman"/>
                <a:cs typeface="Times New Roman"/>
              </a:rPr>
              <a:t>t</a:t>
            </a:r>
            <a:r>
              <a:rPr dirty="0" sz="800" spc="-210">
                <a:latin typeface="Garuda"/>
                <a:cs typeface="Garuda"/>
              </a:rPr>
              <a:t>r</a:t>
            </a:r>
            <a:r>
              <a:rPr dirty="0" baseline="23504" sz="1950" spc="-315">
                <a:latin typeface="Times New Roman"/>
                <a:cs typeface="Times New Roman"/>
              </a:rPr>
              <a:t>a</a:t>
            </a:r>
            <a:r>
              <a:rPr dirty="0" sz="800" spc="-210">
                <a:latin typeface="Garuda"/>
                <a:cs typeface="Garuda"/>
              </a:rPr>
              <a:t>ov</a:t>
            </a:r>
            <a:r>
              <a:rPr dirty="0" baseline="23504" sz="1950" spc="-315">
                <a:latin typeface="Times New Roman"/>
                <a:cs typeface="Times New Roman"/>
              </a:rPr>
              <a:t>b</a:t>
            </a:r>
            <a:r>
              <a:rPr dirty="0" sz="800" spc="-210">
                <a:latin typeface="Garuda"/>
                <a:cs typeface="Garuda"/>
              </a:rPr>
              <a:t>id</a:t>
            </a:r>
            <a:r>
              <a:rPr dirty="0" baseline="23504" sz="1950" spc="-315">
                <a:latin typeface="Times New Roman"/>
                <a:cs typeface="Times New Roman"/>
              </a:rPr>
              <a:t>a</a:t>
            </a:r>
            <a:r>
              <a:rPr dirty="0" sz="800" spc="-210">
                <a:latin typeface="Garuda"/>
                <a:cs typeface="Garuda"/>
              </a:rPr>
              <a:t>e</a:t>
            </a:r>
            <a:r>
              <a:rPr dirty="0" baseline="23504" sz="1950" spc="-315">
                <a:latin typeface="Times New Roman"/>
                <a:cs typeface="Times New Roman"/>
              </a:rPr>
              <a:t>s</a:t>
            </a:r>
            <a:r>
              <a:rPr dirty="0" sz="800" spc="-210">
                <a:latin typeface="Garuda"/>
                <a:cs typeface="Garuda"/>
              </a:rPr>
              <a:t>d</a:t>
            </a:r>
            <a:r>
              <a:rPr dirty="0" baseline="23504" sz="1950" spc="-315">
                <a:latin typeface="Times New Roman"/>
                <a:cs typeface="Times New Roman"/>
              </a:rPr>
              <a:t>e</a:t>
            </a:r>
            <a:r>
              <a:rPr dirty="0" sz="800" spc="-210">
                <a:latin typeface="Garuda"/>
                <a:cs typeface="Garuda"/>
              </a:rPr>
              <a:t>fo</a:t>
            </a:r>
            <a:r>
              <a:rPr dirty="0" baseline="23504" sz="1950" spc="-315">
                <a:latin typeface="Times New Roman"/>
                <a:cs typeface="Times New Roman"/>
              </a:rPr>
              <a:t>s</a:t>
            </a:r>
            <a:r>
              <a:rPr dirty="0" sz="800" spc="-210">
                <a:latin typeface="Garuda"/>
                <a:cs typeface="Garuda"/>
              </a:rPr>
              <a:t>r</a:t>
            </a:r>
            <a:r>
              <a:rPr dirty="0" sz="800" spc="-17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45">
                <a:latin typeface="Garuda"/>
                <a:cs typeface="Garuda"/>
              </a:rPr>
              <a:t> </a:t>
            </a:r>
            <a:r>
              <a:rPr dirty="0" sz="800" spc="-5">
                <a:latin typeface="Garuda"/>
                <a:cs typeface="Garuda"/>
              </a:rPr>
              <a:t>use</a:t>
            </a:r>
            <a:r>
              <a:rPr dirty="0" sz="800" spc="-50">
                <a:latin typeface="Garuda"/>
                <a:cs typeface="Garuda"/>
              </a:rPr>
              <a:t> </a:t>
            </a:r>
            <a:r>
              <a:rPr dirty="0" sz="800" spc="-5">
                <a:latin typeface="Garuda"/>
                <a:cs typeface="Garuda"/>
              </a:rPr>
              <a:t>only.</a:t>
            </a:r>
            <a:r>
              <a:rPr dirty="0" sz="800" spc="-50">
                <a:latin typeface="Garuda"/>
                <a:cs typeface="Garuda"/>
              </a:rPr>
              <a:t> </a:t>
            </a:r>
            <a:r>
              <a:rPr dirty="0" sz="800" spc="-5">
                <a:latin typeface="Garuda"/>
                <a:cs typeface="Garuda"/>
              </a:rPr>
              <a:t>Copying</a:t>
            </a:r>
            <a:r>
              <a:rPr dirty="0" sz="800" spc="-45">
                <a:latin typeface="Garuda"/>
                <a:cs typeface="Garuda"/>
              </a:rPr>
              <a:t> </a:t>
            </a:r>
            <a:r>
              <a:rPr dirty="0" sz="800" spc="-5">
                <a:latin typeface="Garuda"/>
                <a:cs typeface="Garuda"/>
              </a:rPr>
              <a:t>eKit</a:t>
            </a:r>
            <a:r>
              <a:rPr dirty="0" sz="800" spc="-50">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is</a:t>
            </a:r>
            <a:r>
              <a:rPr dirty="0" sz="800" spc="-4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0">
                <a:latin typeface="Garuda"/>
                <a:cs typeface="Garuda"/>
              </a:rPr>
              <a:t> </a:t>
            </a:r>
            <a:r>
              <a:rPr dirty="0" sz="800" spc="-5">
                <a:latin typeface="Garuda"/>
                <a:cs typeface="Garuda"/>
              </a:rPr>
              <a:t>and</a:t>
            </a:r>
            <a:r>
              <a:rPr dirty="0" sz="800" spc="-50">
                <a:latin typeface="Garuda"/>
                <a:cs typeface="Garuda"/>
              </a:rPr>
              <a:t> </a:t>
            </a:r>
            <a:r>
              <a:rPr dirty="0" sz="800" spc="-5">
                <a:latin typeface="Garuda"/>
                <a:cs typeface="Garuda"/>
              </a:rPr>
              <a:t>is</a:t>
            </a:r>
            <a:r>
              <a:rPr dirty="0" sz="800" spc="-45">
                <a:latin typeface="Garuda"/>
                <a:cs typeface="Garuda"/>
              </a:rPr>
              <a:t> </a:t>
            </a:r>
            <a:r>
              <a:rPr dirty="0" sz="800" spc="-5">
                <a:latin typeface="Garuda"/>
                <a:cs typeface="Garuda"/>
              </a:rPr>
              <a:t>in</a:t>
            </a:r>
            <a:endParaRPr sz="800">
              <a:latin typeface="Garuda"/>
              <a:cs typeface="Garuda"/>
            </a:endParaRPr>
          </a:p>
        </p:txBody>
      </p:sp>
      <p:sp>
        <p:nvSpPr>
          <p:cNvPr id="55" name="object 55"/>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40">
                <a:latin typeface="Garuda"/>
                <a:cs typeface="Garuda"/>
              </a:rPr>
              <a:t>Al</a:t>
            </a:r>
            <a:r>
              <a:rPr dirty="0" baseline="-30092" sz="1800" spc="-359" b="1">
                <a:latin typeface="Arial"/>
                <a:cs typeface="Arial"/>
              </a:rPr>
              <a:t>O</a:t>
            </a:r>
            <a:r>
              <a:rPr dirty="0" sz="800" spc="-240">
                <a:latin typeface="Garuda"/>
                <a:cs typeface="Garuda"/>
              </a:rPr>
              <a:t>l </a:t>
            </a:r>
            <a:r>
              <a:rPr dirty="0" sz="800" spc="-250">
                <a:latin typeface="Garuda"/>
                <a:cs typeface="Garuda"/>
              </a:rPr>
              <a:t>W</a:t>
            </a:r>
            <a:r>
              <a:rPr dirty="0" baseline="-30092" sz="1800" spc="-375" b="1">
                <a:latin typeface="Arial"/>
                <a:cs typeface="Arial"/>
              </a:rPr>
              <a:t>r</a:t>
            </a:r>
            <a:r>
              <a:rPr dirty="0" sz="800" spc="-250">
                <a:latin typeface="Garuda"/>
                <a:cs typeface="Garuda"/>
              </a:rPr>
              <a:t>D</a:t>
            </a:r>
            <a:r>
              <a:rPr dirty="0" baseline="-30092" sz="1800" spc="-375" b="1">
                <a:latin typeface="Arial"/>
                <a:cs typeface="Arial"/>
              </a:rPr>
              <a:t>a</a:t>
            </a:r>
            <a:r>
              <a:rPr dirty="0" sz="800" spc="-250">
                <a:latin typeface="Garuda"/>
                <a:cs typeface="Garuda"/>
              </a:rPr>
              <a:t>P</a:t>
            </a:r>
            <a:r>
              <a:rPr dirty="0" baseline="-30092" sz="1800" spc="-375" b="1">
                <a:latin typeface="Arial"/>
                <a:cs typeface="Arial"/>
              </a:rPr>
              <a:t>c</a:t>
            </a:r>
            <a:r>
              <a:rPr dirty="0" sz="800" spc="-250">
                <a:latin typeface="Garuda"/>
                <a:cs typeface="Garuda"/>
              </a:rPr>
              <a:t>s</a:t>
            </a:r>
            <a:r>
              <a:rPr dirty="0" baseline="-30092" sz="1800" spc="-375" b="1">
                <a:latin typeface="Arial"/>
                <a:cs typeface="Arial"/>
              </a:rPr>
              <a:t>le</a:t>
            </a:r>
            <a:r>
              <a:rPr dirty="0" sz="800" spc="-250">
                <a:latin typeface="Garuda"/>
                <a:cs typeface="Garuda"/>
              </a:rPr>
              <a:t>tud</a:t>
            </a:r>
            <a:r>
              <a:rPr dirty="0" baseline="-30092" sz="1800" spc="-375" b="1">
                <a:latin typeface="Arial"/>
                <a:cs typeface="Arial"/>
              </a:rPr>
              <a:t>D</a:t>
            </a:r>
            <a:r>
              <a:rPr dirty="0" sz="800" spc="-250">
                <a:latin typeface="Garuda"/>
                <a:cs typeface="Garuda"/>
              </a:rPr>
              <a:t>en</a:t>
            </a:r>
            <a:r>
              <a:rPr dirty="0" baseline="-30092" sz="1800" spc="-375" b="1">
                <a:latin typeface="Arial"/>
                <a:cs typeface="Arial"/>
              </a:rPr>
              <a:t>a</a:t>
            </a:r>
            <a:r>
              <a:rPr dirty="0" sz="800" spc="-250">
                <a:latin typeface="Garuda"/>
                <a:cs typeface="Garuda"/>
              </a:rPr>
              <a:t>ts</a:t>
            </a:r>
            <a:r>
              <a:rPr dirty="0" baseline="-30092" sz="1800" spc="-375" b="1">
                <a:latin typeface="Arial"/>
                <a:cs typeface="Arial"/>
              </a:rPr>
              <a:t>t</a:t>
            </a:r>
            <a:r>
              <a:rPr dirty="0" sz="800" spc="-250">
                <a:latin typeface="Garuda"/>
                <a:cs typeface="Garuda"/>
              </a:rPr>
              <a:t>m</a:t>
            </a:r>
            <a:r>
              <a:rPr dirty="0" baseline="-30092" sz="1800" spc="-375" b="1">
                <a:latin typeface="Arial"/>
                <a:cs typeface="Arial"/>
              </a:rPr>
              <a:t>a</a:t>
            </a:r>
            <a:r>
              <a:rPr dirty="0" sz="800" spc="-250">
                <a:latin typeface="Garuda"/>
                <a:cs typeface="Garuda"/>
              </a:rPr>
              <a:t>u</a:t>
            </a:r>
            <a:r>
              <a:rPr dirty="0" baseline="-30092" sz="1800" spc="-375" b="1">
                <a:latin typeface="Arial"/>
                <a:cs typeface="Arial"/>
              </a:rPr>
              <a:t>b</a:t>
            </a:r>
            <a:r>
              <a:rPr dirty="0" sz="800" spc="-250">
                <a:latin typeface="Garuda"/>
                <a:cs typeface="Garuda"/>
              </a:rPr>
              <a:t>s</a:t>
            </a:r>
            <a:r>
              <a:rPr dirty="0" baseline="-30092" sz="1800" spc="-375" b="1">
                <a:latin typeface="Arial"/>
                <a:cs typeface="Arial"/>
              </a:rPr>
              <a:t>a</a:t>
            </a:r>
            <a:r>
              <a:rPr dirty="0" sz="800" spc="-250">
                <a:latin typeface="Garuda"/>
                <a:cs typeface="Garuda"/>
              </a:rPr>
              <a:t>t </a:t>
            </a:r>
            <a:r>
              <a:rPr dirty="0" sz="800" spc="-229">
                <a:latin typeface="Garuda"/>
                <a:cs typeface="Garuda"/>
              </a:rPr>
              <a:t>r</a:t>
            </a:r>
            <a:r>
              <a:rPr dirty="0" baseline="-30092" sz="1800" spc="-345" b="1">
                <a:latin typeface="Arial"/>
                <a:cs typeface="Arial"/>
              </a:rPr>
              <a:t>s</a:t>
            </a:r>
            <a:r>
              <a:rPr dirty="0" sz="800" spc="-229">
                <a:latin typeface="Garuda"/>
                <a:cs typeface="Garuda"/>
              </a:rPr>
              <a:t>ec</a:t>
            </a:r>
            <a:r>
              <a:rPr dirty="0" baseline="-30092" sz="1800" spc="-345" b="1">
                <a:latin typeface="Arial"/>
                <a:cs typeface="Arial"/>
              </a:rPr>
              <a:t>e</a:t>
            </a:r>
            <a:r>
              <a:rPr dirty="0" sz="800" spc="-229">
                <a:latin typeface="Garuda"/>
                <a:cs typeface="Garuda"/>
              </a:rPr>
              <a:t>eiv</a:t>
            </a:r>
            <a:r>
              <a:rPr dirty="0" baseline="-30092" sz="1800" spc="-345" b="1">
                <a:latin typeface="Arial"/>
                <a:cs typeface="Arial"/>
              </a:rPr>
              <a:t>1</a:t>
            </a:r>
            <a:r>
              <a:rPr dirty="0" sz="800" spc="-229">
                <a:latin typeface="Garuda"/>
                <a:cs typeface="Garuda"/>
              </a:rPr>
              <a:t>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 </a:t>
            </a:r>
            <a:r>
              <a:rPr dirty="0" baseline="-30092" sz="1800" spc="-292" b="1">
                <a:latin typeface="Arial"/>
                <a:cs typeface="Arial"/>
              </a:rPr>
              <a:t>:</a:t>
            </a:r>
            <a:r>
              <a:rPr dirty="0" sz="800" spc="-195">
                <a:latin typeface="Garuda"/>
                <a:cs typeface="Garuda"/>
              </a:rPr>
              <a:t>eK</a:t>
            </a:r>
            <a:r>
              <a:rPr dirty="0" baseline="-30092" sz="1800" spc="-292" b="1">
                <a:latin typeface="Arial"/>
                <a:cs typeface="Arial"/>
              </a:rPr>
              <a:t>S</a:t>
            </a:r>
            <a:r>
              <a:rPr dirty="0" sz="800" spc="-195">
                <a:latin typeface="Garuda"/>
                <a:cs typeface="Garuda"/>
              </a:rPr>
              <a:t>it </a:t>
            </a:r>
            <a:r>
              <a:rPr dirty="0" baseline="-30092" sz="1800" spc="-405" b="1">
                <a:latin typeface="Arial"/>
                <a:cs typeface="Arial"/>
              </a:rPr>
              <a:t>Q</a:t>
            </a:r>
            <a:r>
              <a:rPr dirty="0" sz="800" spc="-270">
                <a:latin typeface="Garuda"/>
                <a:cs typeface="Garuda"/>
              </a:rPr>
              <a:t>wa</a:t>
            </a:r>
            <a:r>
              <a:rPr dirty="0" baseline="-30092" sz="1800" spc="-405" b="1">
                <a:latin typeface="Arial"/>
                <a:cs typeface="Arial"/>
              </a:rPr>
              <a:t>L</a:t>
            </a:r>
            <a:r>
              <a:rPr dirty="0" sz="800" spc="-270">
                <a:latin typeface="Garuda"/>
                <a:cs typeface="Garuda"/>
              </a:rPr>
              <a:t>ter</a:t>
            </a:r>
            <a:r>
              <a:rPr dirty="0" baseline="-30092" sz="1800" spc="-405" b="1">
                <a:latin typeface="Arial"/>
                <a:cs typeface="Arial"/>
              </a:rPr>
              <a:t>F</a:t>
            </a:r>
            <a:r>
              <a:rPr dirty="0" sz="800" spc="-270">
                <a:latin typeface="Garuda"/>
                <a:cs typeface="Garuda"/>
              </a:rPr>
              <a:t>m</a:t>
            </a:r>
            <a:r>
              <a:rPr dirty="0" baseline="-30092" sz="1800" spc="-405" b="1">
                <a:latin typeface="Arial"/>
                <a:cs typeface="Arial"/>
              </a:rPr>
              <a:t>u</a:t>
            </a:r>
            <a:r>
              <a:rPr dirty="0" sz="800" spc="-270">
                <a:latin typeface="Garuda"/>
                <a:cs typeface="Garuda"/>
              </a:rPr>
              <a:t>ar</a:t>
            </a:r>
            <a:r>
              <a:rPr dirty="0" baseline="-30092" sz="1800" spc="-405" b="1">
                <a:latin typeface="Arial"/>
                <a:cs typeface="Arial"/>
              </a:rPr>
              <a:t>n</a:t>
            </a:r>
            <a:r>
              <a:rPr dirty="0" sz="800" spc="-270">
                <a:latin typeface="Garuda"/>
                <a:cs typeface="Garuda"/>
              </a:rPr>
              <a:t>ke</a:t>
            </a:r>
            <a:r>
              <a:rPr dirty="0" baseline="-30092" sz="1800" spc="-405" b="1">
                <a:latin typeface="Arial"/>
                <a:cs typeface="Arial"/>
              </a:rPr>
              <a:t>d</a:t>
            </a:r>
            <a:r>
              <a:rPr dirty="0" sz="800" spc="-270">
                <a:latin typeface="Garuda"/>
                <a:cs typeface="Garuda"/>
              </a:rPr>
              <a:t>d </a:t>
            </a:r>
            <a:r>
              <a:rPr dirty="0" baseline="-30092" sz="1800" spc="-419" b="1">
                <a:latin typeface="Arial"/>
                <a:cs typeface="Arial"/>
              </a:rPr>
              <a:t>a</a:t>
            </a:r>
            <a:r>
              <a:rPr dirty="0" sz="800" spc="-280">
                <a:latin typeface="Garuda"/>
                <a:cs typeface="Garuda"/>
              </a:rPr>
              <a:t>wi</a:t>
            </a:r>
            <a:r>
              <a:rPr dirty="0" baseline="-30092" sz="1800" spc="-419" b="1">
                <a:latin typeface="Arial"/>
                <a:cs typeface="Arial"/>
              </a:rPr>
              <a:t>m</a:t>
            </a:r>
            <a:r>
              <a:rPr dirty="0" sz="800" spc="-280">
                <a:latin typeface="Garuda"/>
                <a:cs typeface="Garuda"/>
              </a:rPr>
              <a:t>th</a:t>
            </a:r>
            <a:r>
              <a:rPr dirty="0" sz="800" spc="-45">
                <a:latin typeface="Garuda"/>
                <a:cs typeface="Garuda"/>
              </a:rPr>
              <a:t> </a:t>
            </a:r>
            <a:r>
              <a:rPr dirty="0" sz="800" spc="-185">
                <a:latin typeface="Garuda"/>
                <a:cs typeface="Garuda"/>
              </a:rPr>
              <a:t>t</a:t>
            </a:r>
            <a:r>
              <a:rPr dirty="0" baseline="-30092" sz="1800" spc="-277" b="1">
                <a:latin typeface="Arial"/>
                <a:cs typeface="Arial"/>
              </a:rPr>
              <a:t>e</a:t>
            </a:r>
            <a:r>
              <a:rPr dirty="0" sz="800" spc="-185">
                <a:latin typeface="Garuda"/>
                <a:cs typeface="Garuda"/>
              </a:rPr>
              <a:t>he</a:t>
            </a:r>
            <a:r>
              <a:rPr dirty="0" baseline="-30092" sz="1800" spc="-277" b="1">
                <a:latin typeface="Arial"/>
                <a:cs typeface="Arial"/>
              </a:rPr>
              <a:t>n</a:t>
            </a:r>
            <a:r>
              <a:rPr dirty="0" sz="800" spc="-185">
                <a:latin typeface="Garuda"/>
                <a:cs typeface="Garuda"/>
              </a:rPr>
              <a:t>ir</a:t>
            </a:r>
            <a:r>
              <a:rPr dirty="0" baseline="-30092" sz="1800" spc="-277" b="1">
                <a:latin typeface="Arial"/>
                <a:cs typeface="Arial"/>
              </a:rPr>
              <a:t>t</a:t>
            </a:r>
            <a:r>
              <a:rPr dirty="0" sz="800" spc="-185">
                <a:latin typeface="Garuda"/>
                <a:cs typeface="Garuda"/>
              </a:rPr>
              <a:t>n</a:t>
            </a:r>
            <a:r>
              <a:rPr dirty="0" baseline="-30092" sz="1800" spc="-277" b="1">
                <a:latin typeface="Arial"/>
                <a:cs typeface="Arial"/>
              </a:rPr>
              <a:t>a</a:t>
            </a:r>
            <a:r>
              <a:rPr dirty="0" sz="800" spc="-185">
                <a:latin typeface="Garuda"/>
                <a:cs typeface="Garuda"/>
              </a:rPr>
              <a:t>a</a:t>
            </a:r>
            <a:r>
              <a:rPr dirty="0" baseline="-30092" sz="1800" spc="-277" b="1">
                <a:latin typeface="Arial"/>
                <a:cs typeface="Arial"/>
              </a:rPr>
              <a:t>l</a:t>
            </a:r>
            <a:r>
              <a:rPr dirty="0" sz="800" spc="-185">
                <a:latin typeface="Garuda"/>
                <a:cs typeface="Garuda"/>
              </a:rPr>
              <a:t>m</a:t>
            </a:r>
            <a:r>
              <a:rPr dirty="0" baseline="-30092" sz="1800" spc="-277" b="1">
                <a:latin typeface="Arial"/>
                <a:cs typeface="Arial"/>
              </a:rPr>
              <a:t>s</a:t>
            </a:r>
            <a:r>
              <a:rPr dirty="0" sz="800" spc="-185">
                <a:latin typeface="Garuda"/>
                <a:cs typeface="Garuda"/>
              </a:rPr>
              <a:t>e</a:t>
            </a:r>
            <a:r>
              <a:rPr dirty="0" baseline="-30092" sz="1800" spc="-277" b="1">
                <a:latin typeface="Arial"/>
                <a:cs typeface="Arial"/>
              </a:rPr>
              <a:t>I</a:t>
            </a:r>
            <a:r>
              <a:rPr dirty="0" sz="800" spc="-185">
                <a:latin typeface="Garuda"/>
                <a:cs typeface="Garuda"/>
              </a:rPr>
              <a:t>and</a:t>
            </a:r>
            <a:r>
              <a:rPr dirty="0" baseline="-30092" sz="1800" spc="-277" b="1">
                <a:latin typeface="Arial"/>
                <a:cs typeface="Arial"/>
              </a:rPr>
              <a:t>D</a:t>
            </a:r>
            <a:r>
              <a:rPr dirty="0" sz="800" spc="-185">
                <a:latin typeface="Garuda"/>
                <a:cs typeface="Garuda"/>
              </a:rPr>
              <a:t>em</a:t>
            </a:r>
            <a:r>
              <a:rPr dirty="0" baseline="-30092" sz="1800" spc="-277" b="1">
                <a:latin typeface="Arial"/>
                <a:cs typeface="Arial"/>
              </a:rPr>
              <a:t>-</a:t>
            </a:r>
            <a:r>
              <a:rPr dirty="0" sz="800" spc="-185">
                <a:latin typeface="Garuda"/>
                <a:cs typeface="Garuda"/>
              </a:rPr>
              <a:t>a</a:t>
            </a:r>
            <a:r>
              <a:rPr dirty="0" baseline="-30092" sz="1800" spc="-277" b="1">
                <a:latin typeface="Arial"/>
                <a:cs typeface="Arial"/>
              </a:rPr>
              <a:t>3</a:t>
            </a:r>
            <a:r>
              <a:rPr dirty="0" sz="800" spc="-185">
                <a:latin typeface="Garuda"/>
                <a:cs typeface="Garuda"/>
              </a:rPr>
              <a:t>il.</a:t>
            </a:r>
            <a:r>
              <a:rPr dirty="0" sz="800" spc="-170">
                <a:latin typeface="Garuda"/>
                <a:cs typeface="Garuda"/>
              </a:rPr>
              <a:t> </a:t>
            </a:r>
            <a:r>
              <a:rPr dirty="0" sz="800" spc="-5">
                <a:latin typeface="Garuda"/>
                <a:cs typeface="Garuda"/>
              </a:rPr>
              <a:t>Contact</a:t>
            </a:r>
            <a:endParaRPr sz="800">
              <a:latin typeface="Garuda"/>
              <a:cs typeface="Garuda"/>
            </a:endParaRPr>
          </a:p>
        </p:txBody>
      </p:sp>
      <p:sp>
        <p:nvSpPr>
          <p:cNvPr id="56" name="object 5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11"/>
              </a:rPr>
              <a:t>OracleWDP_ww@oracle.com</a:t>
            </a:r>
            <a:r>
              <a:rPr dirty="0" sz="800" spc="-55">
                <a:latin typeface="Garuda"/>
                <a:cs typeface="Garuda"/>
                <a:hlinkClick r:id="rId11"/>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2" name="object 52"/>
          <p:cNvSpPr txBox="1"/>
          <p:nvPr/>
        </p:nvSpPr>
        <p:spPr>
          <a:xfrm>
            <a:off x="594613" y="5611157"/>
            <a:ext cx="6565265" cy="377888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SQL and</a:t>
            </a:r>
            <a:r>
              <a:rPr dirty="0" sz="1300" spc="-5" b="1">
                <a:latin typeface="Arial"/>
                <a:cs typeface="Arial"/>
              </a:rPr>
              <a:t> </a:t>
            </a:r>
            <a:r>
              <a:rPr dirty="0" sz="1300" b="1">
                <a:latin typeface="Arial"/>
                <a:cs typeface="Arial"/>
              </a:rPr>
              <a:t>SQL*Plus</a:t>
            </a:r>
            <a:endParaRPr sz="1300">
              <a:latin typeface="Arial"/>
              <a:cs typeface="Arial"/>
            </a:endParaRPr>
          </a:p>
          <a:p>
            <a:pPr marL="136525" marR="5080">
              <a:lnSpc>
                <a:spcPct val="100000"/>
              </a:lnSpc>
              <a:spcBef>
                <a:spcPts val="359"/>
              </a:spcBef>
            </a:pPr>
            <a:r>
              <a:rPr dirty="0" sz="1300" spc="-5">
                <a:latin typeface="Times New Roman"/>
                <a:cs typeface="Times New Roman"/>
              </a:rPr>
              <a:t>SQL </a:t>
            </a:r>
            <a:r>
              <a:rPr dirty="0" sz="1300">
                <a:latin typeface="Times New Roman"/>
                <a:cs typeface="Times New Roman"/>
              </a:rPr>
              <a:t>is a command language for communication with the Oracle9</a:t>
            </a:r>
            <a:r>
              <a:rPr dirty="0" sz="1300" i="1">
                <a:latin typeface="Times New Roman"/>
                <a:cs typeface="Times New Roman"/>
              </a:rPr>
              <a:t>i </a:t>
            </a:r>
            <a:r>
              <a:rPr dirty="0" sz="1300">
                <a:latin typeface="Times New Roman"/>
                <a:cs typeface="Times New Roman"/>
              </a:rPr>
              <a:t>Server from any tool or  application. Oracle </a:t>
            </a:r>
            <a:r>
              <a:rPr dirty="0" sz="1300" spc="-5">
                <a:latin typeface="Times New Roman"/>
                <a:cs typeface="Times New Roman"/>
              </a:rPr>
              <a:t>SQL </a:t>
            </a:r>
            <a:r>
              <a:rPr dirty="0" sz="1300">
                <a:latin typeface="Times New Roman"/>
                <a:cs typeface="Times New Roman"/>
              </a:rPr>
              <a:t>contains many extensions. When you enter a SQL statement, it is stored  in a part of memory called the </a:t>
            </a:r>
            <a:r>
              <a:rPr dirty="0" sz="1300" spc="-5" i="1">
                <a:latin typeface="Times New Roman"/>
                <a:cs typeface="Times New Roman"/>
              </a:rPr>
              <a:t>SQL </a:t>
            </a:r>
            <a:r>
              <a:rPr dirty="0" sz="1300" i="1">
                <a:latin typeface="Times New Roman"/>
                <a:cs typeface="Times New Roman"/>
              </a:rPr>
              <a:t>buffer </a:t>
            </a:r>
            <a:r>
              <a:rPr dirty="0" sz="1300">
                <a:latin typeface="Times New Roman"/>
                <a:cs typeface="Times New Roman"/>
              </a:rPr>
              <a:t>and remains there until you enter a new </a:t>
            </a:r>
            <a:r>
              <a:rPr dirty="0" sz="1300" spc="-5">
                <a:latin typeface="Times New Roman"/>
                <a:cs typeface="Times New Roman"/>
              </a:rPr>
              <a:t>SQL  statement. </a:t>
            </a:r>
            <a:r>
              <a:rPr dirty="0" sz="1300">
                <a:latin typeface="Times New Roman"/>
                <a:cs typeface="Times New Roman"/>
              </a:rPr>
              <a:t>SQL*Plus is an </a:t>
            </a:r>
            <a:r>
              <a:rPr dirty="0" sz="1300" spc="-5">
                <a:latin typeface="Times New Roman"/>
                <a:cs typeface="Times New Roman"/>
              </a:rPr>
              <a:t>Oracle </a:t>
            </a:r>
            <a:r>
              <a:rPr dirty="0" sz="1300">
                <a:latin typeface="Times New Roman"/>
                <a:cs typeface="Times New Roman"/>
              </a:rPr>
              <a:t>tool that </a:t>
            </a:r>
            <a:r>
              <a:rPr dirty="0" sz="1300" spc="-5">
                <a:latin typeface="Times New Roman"/>
                <a:cs typeface="Times New Roman"/>
              </a:rPr>
              <a:t>recognizes </a:t>
            </a:r>
            <a:r>
              <a:rPr dirty="0" sz="1300">
                <a:latin typeface="Times New Roman"/>
                <a:cs typeface="Times New Roman"/>
              </a:rPr>
              <a:t>and </a:t>
            </a:r>
            <a:r>
              <a:rPr dirty="0" sz="1300" spc="-5">
                <a:latin typeface="Times New Roman"/>
                <a:cs typeface="Times New Roman"/>
              </a:rPr>
              <a:t>submits SQL </a:t>
            </a:r>
            <a:r>
              <a:rPr dirty="0" sz="1300">
                <a:latin typeface="Times New Roman"/>
                <a:cs typeface="Times New Roman"/>
              </a:rPr>
              <a:t>statements to the  Oracle9</a:t>
            </a:r>
            <a:r>
              <a:rPr dirty="0" sz="1300" i="1">
                <a:latin typeface="Times New Roman"/>
                <a:cs typeface="Times New Roman"/>
              </a:rPr>
              <a:t>i </a:t>
            </a:r>
            <a:r>
              <a:rPr dirty="0" sz="1300">
                <a:latin typeface="Times New Roman"/>
                <a:cs typeface="Times New Roman"/>
              </a:rPr>
              <a:t>Server for execution. It contains its </a:t>
            </a:r>
            <a:r>
              <a:rPr dirty="0" sz="1300" spc="-5">
                <a:latin typeface="Times New Roman"/>
                <a:cs typeface="Times New Roman"/>
              </a:rPr>
              <a:t>own </a:t>
            </a:r>
            <a:r>
              <a:rPr dirty="0" sz="1300">
                <a:latin typeface="Times New Roman"/>
                <a:cs typeface="Times New Roman"/>
              </a:rPr>
              <a:t>command</a:t>
            </a:r>
            <a:r>
              <a:rPr dirty="0" sz="1300" spc="-15">
                <a:latin typeface="Times New Roman"/>
                <a:cs typeface="Times New Roman"/>
              </a:rPr>
              <a:t> </a:t>
            </a:r>
            <a:r>
              <a:rPr dirty="0" sz="1300">
                <a:latin typeface="Times New Roman"/>
                <a:cs typeface="Times New Roman"/>
              </a:rPr>
              <a:t>language.</a:t>
            </a:r>
            <a:endParaRPr sz="1300">
              <a:latin typeface="Times New Roman"/>
              <a:cs typeface="Times New Roman"/>
            </a:endParaRPr>
          </a:p>
          <a:p>
            <a:pPr marL="136525">
              <a:lnSpc>
                <a:spcPct val="100000"/>
              </a:lnSpc>
              <a:spcBef>
                <a:spcPts val="375"/>
              </a:spcBef>
            </a:pPr>
            <a:r>
              <a:rPr dirty="0" sz="1300" b="1">
                <a:latin typeface="Times New Roman"/>
                <a:cs typeface="Times New Roman"/>
              </a:rPr>
              <a:t>Features </a:t>
            </a:r>
            <a:r>
              <a:rPr dirty="0" sz="1300" spc="-5" b="1">
                <a:latin typeface="Times New Roman"/>
                <a:cs typeface="Times New Roman"/>
              </a:rPr>
              <a:t>of</a:t>
            </a:r>
            <a:r>
              <a:rPr dirty="0" sz="1300" spc="-15" b="1">
                <a:latin typeface="Times New Roman"/>
                <a:cs typeface="Times New Roman"/>
              </a:rPr>
              <a:t> </a:t>
            </a:r>
            <a:r>
              <a:rPr dirty="0" sz="1300" spc="-5" b="1">
                <a:latin typeface="Times New Roman"/>
                <a:cs typeface="Times New Roman"/>
              </a:rPr>
              <a:t>SQL</a:t>
            </a:r>
            <a:endParaRPr sz="1300">
              <a:latin typeface="Times New Roman"/>
              <a:cs typeface="Times New Roman"/>
            </a:endParaRPr>
          </a:p>
          <a:p>
            <a:pPr marL="445770" marR="903605" indent="-186055">
              <a:lnSpc>
                <a:spcPct val="100000"/>
              </a:lnSpc>
              <a:buChar char="•"/>
              <a:tabLst>
                <a:tab pos="445770" algn="l"/>
                <a:tab pos="446405" algn="l"/>
              </a:tabLst>
            </a:pPr>
            <a:r>
              <a:rPr dirty="0" sz="1300">
                <a:latin typeface="Times New Roman"/>
                <a:cs typeface="Times New Roman"/>
              </a:rPr>
              <a:t>Can be </a:t>
            </a:r>
            <a:r>
              <a:rPr dirty="0" sz="1300" spc="-5">
                <a:latin typeface="Times New Roman"/>
                <a:cs typeface="Times New Roman"/>
              </a:rPr>
              <a:t>used by </a:t>
            </a:r>
            <a:r>
              <a:rPr dirty="0" sz="1300">
                <a:latin typeface="Times New Roman"/>
                <a:cs typeface="Times New Roman"/>
              </a:rPr>
              <a:t>a </a:t>
            </a:r>
            <a:r>
              <a:rPr dirty="0" sz="1300" spc="-5">
                <a:latin typeface="Times New Roman"/>
                <a:cs typeface="Times New Roman"/>
              </a:rPr>
              <a:t>range </a:t>
            </a:r>
            <a:r>
              <a:rPr dirty="0" sz="1300">
                <a:latin typeface="Times New Roman"/>
                <a:cs typeface="Times New Roman"/>
              </a:rPr>
              <a:t>of </a:t>
            </a:r>
            <a:r>
              <a:rPr dirty="0" sz="1300" spc="-5">
                <a:latin typeface="Times New Roman"/>
                <a:cs typeface="Times New Roman"/>
              </a:rPr>
              <a:t>users, </a:t>
            </a:r>
            <a:r>
              <a:rPr dirty="0" sz="1300">
                <a:latin typeface="Times New Roman"/>
                <a:cs typeface="Times New Roman"/>
              </a:rPr>
              <a:t>including </a:t>
            </a:r>
            <a:r>
              <a:rPr dirty="0" sz="1300" spc="-5">
                <a:latin typeface="Times New Roman"/>
                <a:cs typeface="Times New Roman"/>
              </a:rPr>
              <a:t>those </a:t>
            </a:r>
            <a:r>
              <a:rPr dirty="0" sz="1300">
                <a:latin typeface="Times New Roman"/>
                <a:cs typeface="Times New Roman"/>
              </a:rPr>
              <a:t>with little or no programming  experience</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Is </a:t>
            </a:r>
            <a:r>
              <a:rPr dirty="0" sz="1300">
                <a:latin typeface="Times New Roman"/>
                <a:cs typeface="Times New Roman"/>
              </a:rPr>
              <a:t>a nonprocedural language</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Reduces the amount of time required for creating and maintaining</a:t>
            </a:r>
            <a:r>
              <a:rPr dirty="0" sz="1300" spc="-25">
                <a:latin typeface="Times New Roman"/>
                <a:cs typeface="Times New Roman"/>
              </a:rPr>
              <a:t> </a:t>
            </a:r>
            <a:r>
              <a:rPr dirty="0" sz="1300" spc="-5">
                <a:latin typeface="Times New Roman"/>
                <a:cs typeface="Times New Roman"/>
              </a:rPr>
              <a:t>systems</a:t>
            </a:r>
            <a:endParaRPr sz="1300">
              <a:latin typeface="Times New Roman"/>
              <a:cs typeface="Times New Roman"/>
            </a:endParaRPr>
          </a:p>
          <a:p>
            <a:pPr marL="445770" indent="-186055">
              <a:lnSpc>
                <a:spcPct val="100000"/>
              </a:lnSpc>
              <a:buChar char="•"/>
              <a:tabLst>
                <a:tab pos="445770" algn="l"/>
                <a:tab pos="446405" algn="l"/>
              </a:tabLst>
            </a:pPr>
            <a:r>
              <a:rPr dirty="0" sz="1300" spc="-5">
                <a:latin typeface="Times New Roman"/>
                <a:cs typeface="Times New Roman"/>
              </a:rPr>
              <a:t>Is </a:t>
            </a:r>
            <a:r>
              <a:rPr dirty="0" sz="1300">
                <a:latin typeface="Times New Roman"/>
                <a:cs typeface="Times New Roman"/>
              </a:rPr>
              <a:t>an English-like language</a:t>
            </a:r>
            <a:endParaRPr sz="1300">
              <a:latin typeface="Times New Roman"/>
              <a:cs typeface="Times New Roman"/>
            </a:endParaRPr>
          </a:p>
          <a:p>
            <a:pPr marL="136525">
              <a:lnSpc>
                <a:spcPts val="1555"/>
              </a:lnSpc>
              <a:spcBef>
                <a:spcPts val="390"/>
              </a:spcBef>
            </a:pPr>
            <a:r>
              <a:rPr dirty="0" sz="1300" b="1">
                <a:latin typeface="Times New Roman"/>
                <a:cs typeface="Times New Roman"/>
              </a:rPr>
              <a:t>Features of</a:t>
            </a:r>
            <a:r>
              <a:rPr dirty="0" sz="1300" spc="-15" b="1">
                <a:latin typeface="Times New Roman"/>
                <a:cs typeface="Times New Roman"/>
              </a:rPr>
              <a:t> </a:t>
            </a:r>
            <a:r>
              <a:rPr dirty="0" sz="1300" spc="-5" b="1">
                <a:latin typeface="Times New Roman"/>
                <a:cs typeface="Times New Roman"/>
              </a:rPr>
              <a:t>SQL*Plus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Accepts ad hoc entry of</a:t>
            </a:r>
            <a:r>
              <a:rPr dirty="0" sz="1300" spc="-5">
                <a:latin typeface="Times New Roman"/>
                <a:cs typeface="Times New Roman"/>
              </a:rPr>
              <a:t> </a:t>
            </a:r>
            <a:r>
              <a:rPr dirty="0" sz="1300">
                <a:latin typeface="Times New Roman"/>
                <a:cs typeface="Times New Roman"/>
              </a:rPr>
              <a:t>statements</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Accepts SQL input from</a:t>
            </a:r>
            <a:r>
              <a:rPr dirty="0" sz="1300" spc="-25">
                <a:latin typeface="Times New Roman"/>
                <a:cs typeface="Times New Roman"/>
              </a:rPr>
              <a:t> </a:t>
            </a:r>
            <a:r>
              <a:rPr dirty="0" sz="1300">
                <a:latin typeface="Times New Roman"/>
                <a:cs typeface="Times New Roman"/>
              </a:rPr>
              <a:t>files</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Provides </a:t>
            </a:r>
            <a:r>
              <a:rPr dirty="0" sz="1300">
                <a:latin typeface="Times New Roman"/>
                <a:cs typeface="Times New Roman"/>
              </a:rPr>
              <a:t>a line editor for modifying </a:t>
            </a:r>
            <a:r>
              <a:rPr dirty="0" sz="1300" spc="-5">
                <a:latin typeface="Times New Roman"/>
                <a:cs typeface="Times New Roman"/>
              </a:rPr>
              <a:t>SQL</a:t>
            </a:r>
            <a:r>
              <a:rPr dirty="0" sz="1300" spc="-15">
                <a:latin typeface="Times New Roman"/>
                <a:cs typeface="Times New Roman"/>
              </a:rPr>
              <a:t> </a:t>
            </a:r>
            <a:r>
              <a:rPr dirty="0" sz="1300">
                <a:latin typeface="Times New Roman"/>
                <a:cs typeface="Times New Roman"/>
              </a:rPr>
              <a:t>statements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Controls environmental</a:t>
            </a:r>
            <a:r>
              <a:rPr dirty="0" sz="1300" spc="-5">
                <a:latin typeface="Times New Roman"/>
                <a:cs typeface="Times New Roman"/>
              </a:rPr>
              <a:t> </a:t>
            </a:r>
            <a:r>
              <a:rPr dirty="0" sz="1300">
                <a:latin typeface="Times New Roman"/>
                <a:cs typeface="Times New Roman"/>
              </a:rPr>
              <a:t>settings</a:t>
            </a:r>
            <a:endParaRPr sz="1300">
              <a:latin typeface="Times New Roman"/>
              <a:cs typeface="Times New Roman"/>
            </a:endParaRPr>
          </a:p>
          <a:p>
            <a:pPr marL="445770" indent="-186055">
              <a:lnSpc>
                <a:spcPct val="100000"/>
              </a:lnSpc>
              <a:buChar char="•"/>
              <a:tabLst>
                <a:tab pos="445770" algn="l"/>
                <a:tab pos="446405" algn="l"/>
              </a:tabLst>
            </a:pPr>
            <a:r>
              <a:rPr dirty="0" sz="1300" spc="-5">
                <a:latin typeface="Times New Roman"/>
                <a:cs typeface="Times New Roman"/>
              </a:rPr>
              <a:t>Formats </a:t>
            </a:r>
            <a:r>
              <a:rPr dirty="0" sz="1300">
                <a:latin typeface="Times New Roman"/>
                <a:cs typeface="Times New Roman"/>
              </a:rPr>
              <a:t>query results into basic</a:t>
            </a:r>
            <a:r>
              <a:rPr dirty="0" sz="1300" spc="-25">
                <a:latin typeface="Times New Roman"/>
                <a:cs typeface="Times New Roman"/>
              </a:rPr>
              <a:t> </a:t>
            </a:r>
            <a:r>
              <a:rPr dirty="0" sz="1300">
                <a:latin typeface="Times New Roman"/>
                <a:cs typeface="Times New Roman"/>
              </a:rPr>
              <a:t>reports</a:t>
            </a:r>
            <a:endParaRPr sz="1300">
              <a:latin typeface="Times New Roman"/>
              <a:cs typeface="Times New Roman"/>
            </a:endParaRPr>
          </a:p>
        </p:txBody>
      </p:sp>
      <p:sp>
        <p:nvSpPr>
          <p:cNvPr id="53" name="object 5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6458" y="1816544"/>
            <a:ext cx="6540500" cy="3437254"/>
            <a:chOff x="616458" y="1816544"/>
            <a:chExt cx="6540500" cy="3437254"/>
          </a:xfrm>
        </p:grpSpPr>
        <p:sp>
          <p:nvSpPr>
            <p:cNvPr id="3" name="object 3"/>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884675" y="1837182"/>
              <a:ext cx="2540" cy="3134995"/>
            </a:xfrm>
            <a:custGeom>
              <a:avLst/>
              <a:gdLst/>
              <a:ahLst/>
              <a:cxnLst/>
              <a:rect l="l" t="t" r="r" b="b"/>
              <a:pathLst>
                <a:path w="2539" h="3134995">
                  <a:moveTo>
                    <a:pt x="0" y="0"/>
                  </a:moveTo>
                  <a:lnTo>
                    <a:pt x="2286" y="3134868"/>
                  </a:lnTo>
                </a:path>
              </a:pathLst>
            </a:custGeom>
            <a:ln w="41148">
              <a:solidFill>
                <a:srgbClr val="000000"/>
              </a:solidFill>
            </a:ln>
          </p:spPr>
          <p:txBody>
            <a:bodyPr wrap="square" lIns="0" tIns="0" rIns="0" bIns="0" rtlCol="0"/>
            <a:lstStyle/>
            <a:p/>
          </p:txBody>
        </p:sp>
      </p:grpSp>
      <p:sp>
        <p:nvSpPr>
          <p:cNvPr id="5" name="object 5"/>
          <p:cNvSpPr txBox="1"/>
          <p:nvPr/>
        </p:nvSpPr>
        <p:spPr>
          <a:xfrm>
            <a:off x="1243583" y="4129278"/>
            <a:ext cx="1110615" cy="711200"/>
          </a:xfrm>
          <a:prstGeom prst="rect">
            <a:avLst/>
          </a:prstGeom>
          <a:solidFill>
            <a:srgbClr val="FF9A9A"/>
          </a:solidFill>
          <a:ln w="20574">
            <a:solidFill>
              <a:srgbClr val="000000"/>
            </a:solidFill>
          </a:ln>
        </p:spPr>
        <p:txBody>
          <a:bodyPr wrap="square" lIns="0" tIns="155575" rIns="0" bIns="0" rtlCol="0" vert="horz">
            <a:spAutoFit/>
          </a:bodyPr>
          <a:lstStyle/>
          <a:p>
            <a:pPr algn="ctr">
              <a:lnSpc>
                <a:spcPts val="1510"/>
              </a:lnSpc>
              <a:spcBef>
                <a:spcPts val="1225"/>
              </a:spcBef>
            </a:pPr>
            <a:r>
              <a:rPr dirty="0" sz="1300" spc="-15" b="1">
                <a:latin typeface="Arial"/>
                <a:cs typeface="Arial"/>
              </a:rPr>
              <a:t>SQL</a:t>
            </a:r>
            <a:endParaRPr sz="1300">
              <a:latin typeface="Arial"/>
              <a:cs typeface="Arial"/>
            </a:endParaRPr>
          </a:p>
          <a:p>
            <a:pPr algn="ctr">
              <a:lnSpc>
                <a:spcPts val="1510"/>
              </a:lnSpc>
            </a:pPr>
            <a:r>
              <a:rPr dirty="0" sz="1300" spc="-15" b="1">
                <a:latin typeface="Arial"/>
                <a:cs typeface="Arial"/>
              </a:rPr>
              <a:t>statements</a:t>
            </a:r>
            <a:endParaRPr sz="1300">
              <a:latin typeface="Arial"/>
              <a:cs typeface="Arial"/>
            </a:endParaRPr>
          </a:p>
        </p:txBody>
      </p:sp>
      <p:grpSp>
        <p:nvGrpSpPr>
          <p:cNvPr id="6" name="object 6"/>
          <p:cNvGrpSpPr/>
          <p:nvPr/>
        </p:nvGrpSpPr>
        <p:grpSpPr>
          <a:xfrm>
            <a:off x="2458592" y="4330065"/>
            <a:ext cx="299085" cy="307975"/>
            <a:chOff x="2458592" y="4330065"/>
            <a:chExt cx="299085" cy="307975"/>
          </a:xfrm>
        </p:grpSpPr>
        <p:sp>
          <p:nvSpPr>
            <p:cNvPr id="7" name="object 7"/>
            <p:cNvSpPr/>
            <p:nvPr/>
          </p:nvSpPr>
          <p:spPr>
            <a:xfrm>
              <a:off x="2468879" y="4340352"/>
              <a:ext cx="278130" cy="287655"/>
            </a:xfrm>
            <a:custGeom>
              <a:avLst/>
              <a:gdLst/>
              <a:ahLst/>
              <a:cxnLst/>
              <a:rect l="l" t="t" r="r" b="b"/>
              <a:pathLst>
                <a:path w="278130" h="287654">
                  <a:moveTo>
                    <a:pt x="138683" y="0"/>
                  </a:moveTo>
                  <a:lnTo>
                    <a:pt x="138683" y="35813"/>
                  </a:lnTo>
                  <a:lnTo>
                    <a:pt x="0" y="35813"/>
                  </a:lnTo>
                  <a:lnTo>
                    <a:pt x="0" y="251460"/>
                  </a:lnTo>
                  <a:lnTo>
                    <a:pt x="138683" y="251460"/>
                  </a:lnTo>
                  <a:lnTo>
                    <a:pt x="138683" y="287274"/>
                  </a:lnTo>
                  <a:lnTo>
                    <a:pt x="278130" y="144018"/>
                  </a:lnTo>
                  <a:lnTo>
                    <a:pt x="138683" y="0"/>
                  </a:lnTo>
                  <a:close/>
                </a:path>
              </a:pathLst>
            </a:custGeom>
            <a:solidFill>
              <a:srgbClr val="FFCC9A"/>
            </a:solidFill>
          </p:spPr>
          <p:txBody>
            <a:bodyPr wrap="square" lIns="0" tIns="0" rIns="0" bIns="0" rtlCol="0"/>
            <a:lstStyle/>
            <a:p/>
          </p:txBody>
        </p:sp>
        <p:sp>
          <p:nvSpPr>
            <p:cNvPr id="8" name="object 8"/>
            <p:cNvSpPr/>
            <p:nvPr/>
          </p:nvSpPr>
          <p:spPr>
            <a:xfrm>
              <a:off x="2468879" y="4340352"/>
              <a:ext cx="278130" cy="287655"/>
            </a:xfrm>
            <a:custGeom>
              <a:avLst/>
              <a:gdLst/>
              <a:ahLst/>
              <a:cxnLst/>
              <a:rect l="l" t="t" r="r" b="b"/>
              <a:pathLst>
                <a:path w="278130" h="287654">
                  <a:moveTo>
                    <a:pt x="138683" y="0"/>
                  </a:moveTo>
                  <a:lnTo>
                    <a:pt x="138683" y="35813"/>
                  </a:lnTo>
                  <a:lnTo>
                    <a:pt x="0" y="35813"/>
                  </a:lnTo>
                  <a:lnTo>
                    <a:pt x="0" y="251460"/>
                  </a:lnTo>
                  <a:lnTo>
                    <a:pt x="138683" y="251460"/>
                  </a:lnTo>
                  <a:lnTo>
                    <a:pt x="138683" y="287274"/>
                  </a:lnTo>
                  <a:lnTo>
                    <a:pt x="278130" y="144018"/>
                  </a:lnTo>
                  <a:lnTo>
                    <a:pt x="138683" y="0"/>
                  </a:lnTo>
                  <a:close/>
                </a:path>
              </a:pathLst>
            </a:custGeom>
            <a:ln w="20574">
              <a:solidFill>
                <a:srgbClr val="000000"/>
              </a:solidFill>
            </a:ln>
          </p:spPr>
          <p:txBody>
            <a:bodyPr wrap="square" lIns="0" tIns="0" rIns="0" bIns="0" rtlCol="0"/>
            <a:lstStyle/>
            <a:p/>
          </p:txBody>
        </p:sp>
      </p:grpSp>
      <p:sp>
        <p:nvSpPr>
          <p:cNvPr id="9" name="object 9"/>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150">
              <a:latin typeface="Times New Roman"/>
              <a:cs typeface="Times New Roman"/>
            </a:endParaRPr>
          </a:p>
          <a:p>
            <a:pPr algn="ctr" marL="1928495" marR="1925320">
              <a:lnSpc>
                <a:spcPct val="100800"/>
              </a:lnSpc>
            </a:pPr>
            <a:r>
              <a:rPr dirty="0" sz="1850" b="1">
                <a:latin typeface="Arial"/>
                <a:cs typeface="Arial"/>
              </a:rPr>
              <a:t>SQL Statements</a:t>
            </a:r>
            <a:r>
              <a:rPr dirty="0" sz="1850" spc="-45" b="1">
                <a:latin typeface="Arial"/>
                <a:cs typeface="Arial"/>
              </a:rPr>
              <a:t> </a:t>
            </a:r>
            <a:r>
              <a:rPr dirty="0" sz="1850" b="1">
                <a:latin typeface="Arial"/>
                <a:cs typeface="Arial"/>
              </a:rPr>
              <a:t>Versus  SQL*Plus</a:t>
            </a:r>
            <a:r>
              <a:rPr dirty="0" sz="1850" spc="-25" b="1">
                <a:latin typeface="Arial"/>
                <a:cs typeface="Arial"/>
              </a:rPr>
              <a:t> </a:t>
            </a:r>
            <a:r>
              <a:rPr dirty="0" sz="1850" b="1">
                <a:latin typeface="Arial"/>
                <a:cs typeface="Arial"/>
              </a:rPr>
              <a:t>Commands</a:t>
            </a:r>
            <a:endParaRPr sz="1850">
              <a:latin typeface="Arial"/>
              <a:cs typeface="Arial"/>
            </a:endParaRPr>
          </a:p>
          <a:p>
            <a:pPr marL="629920">
              <a:lnSpc>
                <a:spcPct val="100000"/>
              </a:lnSpc>
              <a:spcBef>
                <a:spcPts val="1250"/>
              </a:spcBef>
              <a:tabLst>
                <a:tab pos="3448685" algn="l"/>
              </a:tabLst>
            </a:pPr>
            <a:r>
              <a:rPr dirty="0" sz="1550" spc="10">
                <a:latin typeface="Arial"/>
                <a:cs typeface="Arial"/>
              </a:rPr>
              <a:t>SQL	</a:t>
            </a:r>
            <a:r>
              <a:rPr dirty="0" sz="1550" spc="5">
                <a:latin typeface="Arial"/>
                <a:cs typeface="Arial"/>
              </a:rPr>
              <a:t>SQL*Plus</a:t>
            </a:r>
            <a:endParaRPr sz="1550">
              <a:latin typeface="Arial"/>
              <a:cs typeface="Arial"/>
            </a:endParaRPr>
          </a:p>
          <a:p>
            <a:pPr marL="873760" indent="-163195">
              <a:lnSpc>
                <a:spcPct val="100000"/>
              </a:lnSpc>
              <a:spcBef>
                <a:spcPts val="400"/>
              </a:spcBef>
              <a:buChar char="•"/>
              <a:tabLst>
                <a:tab pos="874394" algn="l"/>
                <a:tab pos="3529965" algn="l"/>
              </a:tabLst>
            </a:pPr>
            <a:r>
              <a:rPr dirty="0" sz="1550" spc="10">
                <a:latin typeface="Arial"/>
                <a:cs typeface="Arial"/>
              </a:rPr>
              <a:t>A</a:t>
            </a:r>
            <a:r>
              <a:rPr dirty="0" sz="1550" spc="20">
                <a:latin typeface="Arial"/>
                <a:cs typeface="Arial"/>
              </a:rPr>
              <a:t> </a:t>
            </a:r>
            <a:r>
              <a:rPr dirty="0" sz="1550" spc="10">
                <a:latin typeface="Arial"/>
                <a:cs typeface="Arial"/>
              </a:rPr>
              <a:t>language	</a:t>
            </a:r>
            <a:r>
              <a:rPr dirty="0" sz="1550" spc="5">
                <a:latin typeface="Arial"/>
                <a:cs typeface="Arial"/>
              </a:rPr>
              <a:t>• </a:t>
            </a:r>
            <a:r>
              <a:rPr dirty="0" sz="1550" spc="10">
                <a:latin typeface="Arial"/>
                <a:cs typeface="Arial"/>
              </a:rPr>
              <a:t>An</a:t>
            </a:r>
            <a:r>
              <a:rPr dirty="0" sz="1550" spc="-150">
                <a:latin typeface="Arial"/>
                <a:cs typeface="Arial"/>
              </a:rPr>
              <a:t> </a:t>
            </a:r>
            <a:r>
              <a:rPr dirty="0" sz="1550" spc="10">
                <a:latin typeface="Arial"/>
                <a:cs typeface="Arial"/>
              </a:rPr>
              <a:t>environment</a:t>
            </a:r>
            <a:endParaRPr sz="1550">
              <a:latin typeface="Arial"/>
              <a:cs typeface="Arial"/>
            </a:endParaRPr>
          </a:p>
          <a:p>
            <a:pPr marL="873760" indent="-163195">
              <a:lnSpc>
                <a:spcPct val="100000"/>
              </a:lnSpc>
              <a:spcBef>
                <a:spcPts val="405"/>
              </a:spcBef>
              <a:buChar char="•"/>
              <a:tabLst>
                <a:tab pos="874394" algn="l"/>
                <a:tab pos="3529965" algn="l"/>
              </a:tabLst>
            </a:pPr>
            <a:r>
              <a:rPr dirty="0" sz="1550" spc="10">
                <a:latin typeface="Arial"/>
                <a:cs typeface="Arial"/>
              </a:rPr>
              <a:t>ANSI-standard	</a:t>
            </a:r>
            <a:r>
              <a:rPr dirty="0" sz="1550" spc="5">
                <a:latin typeface="Arial"/>
                <a:cs typeface="Arial"/>
              </a:rPr>
              <a:t>•</a:t>
            </a:r>
            <a:r>
              <a:rPr dirty="0" sz="1550" spc="290">
                <a:latin typeface="Arial"/>
                <a:cs typeface="Arial"/>
              </a:rPr>
              <a:t> </a:t>
            </a:r>
            <a:r>
              <a:rPr dirty="0" sz="1550" spc="5">
                <a:latin typeface="Arial"/>
                <a:cs typeface="Arial"/>
              </a:rPr>
              <a:t>Oracle-proprietary</a:t>
            </a:r>
            <a:endParaRPr sz="1550">
              <a:latin typeface="Arial"/>
              <a:cs typeface="Arial"/>
            </a:endParaRPr>
          </a:p>
          <a:p>
            <a:pPr marL="873760" marR="1307465" indent="-162560">
              <a:lnSpc>
                <a:spcPts val="1600"/>
              </a:lnSpc>
              <a:spcBef>
                <a:spcPts val="670"/>
              </a:spcBef>
              <a:buChar char="•"/>
              <a:tabLst>
                <a:tab pos="874394" algn="l"/>
                <a:tab pos="3529965" algn="l"/>
                <a:tab pos="3692525" algn="l"/>
              </a:tabLst>
            </a:pPr>
            <a:r>
              <a:rPr dirty="0" sz="1550" spc="10">
                <a:latin typeface="Arial"/>
                <a:cs typeface="Arial"/>
              </a:rPr>
              <a:t>Keywords</a:t>
            </a:r>
            <a:r>
              <a:rPr dirty="0" sz="1550" spc="15">
                <a:latin typeface="Arial"/>
                <a:cs typeface="Arial"/>
              </a:rPr>
              <a:t> </a:t>
            </a:r>
            <a:r>
              <a:rPr dirty="0" sz="1550" spc="10">
                <a:latin typeface="Arial"/>
                <a:cs typeface="Arial"/>
              </a:rPr>
              <a:t>cannot</a:t>
            </a:r>
            <a:r>
              <a:rPr dirty="0" sz="1550" spc="20">
                <a:latin typeface="Arial"/>
                <a:cs typeface="Arial"/>
              </a:rPr>
              <a:t> </a:t>
            </a:r>
            <a:r>
              <a:rPr dirty="0" sz="1550" spc="10">
                <a:latin typeface="Arial"/>
                <a:cs typeface="Arial"/>
              </a:rPr>
              <a:t>be	</a:t>
            </a:r>
            <a:r>
              <a:rPr dirty="0" sz="1550" spc="5">
                <a:latin typeface="Arial"/>
                <a:cs typeface="Arial"/>
              </a:rPr>
              <a:t>• </a:t>
            </a:r>
            <a:r>
              <a:rPr dirty="0" sz="1550" spc="10">
                <a:latin typeface="Arial"/>
                <a:cs typeface="Arial"/>
              </a:rPr>
              <a:t>Keywords can be  abbreviated		abbreviated</a:t>
            </a:r>
            <a:endParaRPr sz="1550">
              <a:latin typeface="Arial"/>
              <a:cs typeface="Arial"/>
            </a:endParaRPr>
          </a:p>
          <a:p>
            <a:pPr marL="873760" marR="639445" indent="-162560">
              <a:lnSpc>
                <a:spcPts val="1600"/>
              </a:lnSpc>
              <a:spcBef>
                <a:spcPts val="665"/>
              </a:spcBef>
              <a:buChar char="•"/>
              <a:tabLst>
                <a:tab pos="874394" algn="l"/>
                <a:tab pos="3529965" algn="l"/>
                <a:tab pos="3692525" algn="l"/>
              </a:tabLst>
            </a:pPr>
            <a:r>
              <a:rPr dirty="0" sz="1550" spc="10">
                <a:latin typeface="Arial"/>
                <a:cs typeface="Arial"/>
              </a:rPr>
              <a:t>Statements</a:t>
            </a:r>
            <a:r>
              <a:rPr dirty="0" sz="1550" spc="20">
                <a:latin typeface="Arial"/>
                <a:cs typeface="Arial"/>
              </a:rPr>
              <a:t> </a:t>
            </a:r>
            <a:r>
              <a:rPr dirty="0" sz="1550" spc="10">
                <a:latin typeface="Arial"/>
                <a:cs typeface="Arial"/>
              </a:rPr>
              <a:t>manipulate	</a:t>
            </a:r>
            <a:r>
              <a:rPr dirty="0" sz="1550" spc="5">
                <a:latin typeface="Arial"/>
                <a:cs typeface="Arial"/>
              </a:rPr>
              <a:t>• </a:t>
            </a:r>
            <a:r>
              <a:rPr dirty="0" sz="1550" spc="10">
                <a:latin typeface="Arial"/>
                <a:cs typeface="Arial"/>
              </a:rPr>
              <a:t>Commands do not allow  data</a:t>
            </a:r>
            <a:r>
              <a:rPr dirty="0" sz="1550" spc="20">
                <a:latin typeface="Arial"/>
                <a:cs typeface="Arial"/>
              </a:rPr>
              <a:t> </a:t>
            </a:r>
            <a:r>
              <a:rPr dirty="0" sz="1550" spc="10">
                <a:latin typeface="Arial"/>
                <a:cs typeface="Arial"/>
              </a:rPr>
              <a:t>and</a:t>
            </a:r>
            <a:r>
              <a:rPr dirty="0" sz="1550" spc="20">
                <a:latin typeface="Arial"/>
                <a:cs typeface="Arial"/>
              </a:rPr>
              <a:t> </a:t>
            </a:r>
            <a:r>
              <a:rPr dirty="0" sz="1550" spc="5">
                <a:latin typeface="Arial"/>
                <a:cs typeface="Arial"/>
              </a:rPr>
              <a:t>table		</a:t>
            </a:r>
            <a:r>
              <a:rPr dirty="0" sz="1550" spc="10">
                <a:latin typeface="Arial"/>
                <a:cs typeface="Arial"/>
              </a:rPr>
              <a:t>manipulation </a:t>
            </a:r>
            <a:r>
              <a:rPr dirty="0" sz="1550" spc="5">
                <a:latin typeface="Arial"/>
                <a:cs typeface="Arial"/>
              </a:rPr>
              <a:t>of </a:t>
            </a:r>
            <a:r>
              <a:rPr dirty="0" sz="1550" spc="10">
                <a:latin typeface="Arial"/>
                <a:cs typeface="Arial"/>
              </a:rPr>
              <a:t>values</a:t>
            </a:r>
            <a:r>
              <a:rPr dirty="0" sz="1550" spc="-75">
                <a:latin typeface="Arial"/>
                <a:cs typeface="Arial"/>
              </a:rPr>
              <a:t> </a:t>
            </a:r>
            <a:r>
              <a:rPr dirty="0" sz="1550" spc="5">
                <a:latin typeface="Arial"/>
                <a:cs typeface="Arial"/>
              </a:rPr>
              <a:t>in</a:t>
            </a:r>
            <a:endParaRPr sz="1550">
              <a:latin typeface="Arial"/>
              <a:cs typeface="Arial"/>
            </a:endParaRPr>
          </a:p>
          <a:p>
            <a:pPr marL="873760">
              <a:lnSpc>
                <a:spcPts val="1460"/>
              </a:lnSpc>
              <a:tabLst>
                <a:tab pos="3692525" algn="l"/>
              </a:tabLst>
            </a:pPr>
            <a:r>
              <a:rPr dirty="0" sz="1550" spc="5">
                <a:latin typeface="Arial"/>
                <a:cs typeface="Arial"/>
              </a:rPr>
              <a:t>definitions</a:t>
            </a:r>
            <a:r>
              <a:rPr dirty="0" sz="1550" spc="15">
                <a:latin typeface="Arial"/>
                <a:cs typeface="Arial"/>
              </a:rPr>
              <a:t> </a:t>
            </a:r>
            <a:r>
              <a:rPr dirty="0" sz="1550" spc="5">
                <a:latin typeface="Arial"/>
                <a:cs typeface="Arial"/>
              </a:rPr>
              <a:t>in</a:t>
            </a:r>
            <a:r>
              <a:rPr dirty="0" sz="1550" spc="20">
                <a:latin typeface="Arial"/>
                <a:cs typeface="Arial"/>
              </a:rPr>
              <a:t> </a:t>
            </a:r>
            <a:r>
              <a:rPr dirty="0" sz="1550" spc="10">
                <a:latin typeface="Arial"/>
                <a:cs typeface="Arial"/>
              </a:rPr>
              <a:t>the	the</a:t>
            </a:r>
            <a:r>
              <a:rPr dirty="0" sz="1550">
                <a:latin typeface="Arial"/>
                <a:cs typeface="Arial"/>
              </a:rPr>
              <a:t> </a:t>
            </a:r>
            <a:r>
              <a:rPr dirty="0" sz="1550" spc="10">
                <a:latin typeface="Arial"/>
                <a:cs typeface="Arial"/>
              </a:rPr>
              <a:t>database</a:t>
            </a:r>
            <a:endParaRPr sz="1550">
              <a:latin typeface="Arial"/>
              <a:cs typeface="Arial"/>
            </a:endParaRPr>
          </a:p>
          <a:p>
            <a:pPr marL="873760">
              <a:lnSpc>
                <a:spcPts val="1730"/>
              </a:lnSpc>
            </a:pPr>
            <a:r>
              <a:rPr dirty="0" sz="1550" spc="10">
                <a:latin typeface="Arial"/>
                <a:cs typeface="Arial"/>
              </a:rPr>
              <a:t>database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
              </a:spcBef>
            </a:pPr>
            <a:endParaRPr sz="19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10" name="object 10"/>
          <p:cNvSpPr/>
          <p:nvPr/>
        </p:nvSpPr>
        <p:spPr>
          <a:xfrm>
            <a:off x="2861310" y="4129278"/>
            <a:ext cx="877569" cy="711200"/>
          </a:xfrm>
          <a:custGeom>
            <a:avLst/>
            <a:gdLst/>
            <a:ahLst/>
            <a:cxnLst/>
            <a:rect l="l" t="t" r="r" b="b"/>
            <a:pathLst>
              <a:path w="877570" h="711200">
                <a:moveTo>
                  <a:pt x="877062" y="0"/>
                </a:moveTo>
                <a:lnTo>
                  <a:pt x="0" y="0"/>
                </a:lnTo>
                <a:lnTo>
                  <a:pt x="0" y="710946"/>
                </a:lnTo>
                <a:lnTo>
                  <a:pt x="877062" y="710946"/>
                </a:lnTo>
                <a:lnTo>
                  <a:pt x="877062" y="0"/>
                </a:lnTo>
                <a:close/>
              </a:path>
            </a:pathLst>
          </a:custGeom>
          <a:solidFill>
            <a:srgbClr val="FF9A9A"/>
          </a:solidFill>
        </p:spPr>
        <p:txBody>
          <a:bodyPr wrap="square" lIns="0" tIns="0" rIns="0" bIns="0" rtlCol="0"/>
          <a:lstStyle/>
          <a:p/>
        </p:txBody>
      </p:sp>
      <p:sp>
        <p:nvSpPr>
          <p:cNvPr id="11" name="object 11"/>
          <p:cNvSpPr txBox="1"/>
          <p:nvPr/>
        </p:nvSpPr>
        <p:spPr>
          <a:xfrm>
            <a:off x="2861310" y="4129278"/>
            <a:ext cx="877569" cy="711200"/>
          </a:xfrm>
          <a:prstGeom prst="rect">
            <a:avLst/>
          </a:prstGeom>
          <a:ln w="20574">
            <a:solidFill>
              <a:srgbClr val="000000"/>
            </a:solidFill>
          </a:ln>
        </p:spPr>
        <p:txBody>
          <a:bodyPr wrap="square" lIns="0" tIns="155575" rIns="0" bIns="0" rtlCol="0" vert="horz">
            <a:spAutoFit/>
          </a:bodyPr>
          <a:lstStyle/>
          <a:p>
            <a:pPr marL="269875">
              <a:lnSpc>
                <a:spcPts val="1510"/>
              </a:lnSpc>
              <a:spcBef>
                <a:spcPts val="1225"/>
              </a:spcBef>
            </a:pPr>
            <a:r>
              <a:rPr dirty="0" sz="1300" spc="-15" b="1">
                <a:latin typeface="Arial"/>
                <a:cs typeface="Arial"/>
              </a:rPr>
              <a:t>SQL</a:t>
            </a:r>
            <a:endParaRPr sz="1300">
              <a:latin typeface="Arial"/>
              <a:cs typeface="Arial"/>
            </a:endParaRPr>
          </a:p>
          <a:p>
            <a:pPr marL="207010">
              <a:lnSpc>
                <a:spcPts val="1510"/>
              </a:lnSpc>
            </a:pPr>
            <a:r>
              <a:rPr dirty="0" sz="1300" spc="-10" b="1">
                <a:latin typeface="Arial"/>
                <a:cs typeface="Arial"/>
              </a:rPr>
              <a:t>buffer</a:t>
            </a:r>
            <a:endParaRPr sz="1300">
              <a:latin typeface="Arial"/>
              <a:cs typeface="Arial"/>
            </a:endParaRPr>
          </a:p>
        </p:txBody>
      </p:sp>
      <p:sp>
        <p:nvSpPr>
          <p:cNvPr id="12" name="object 12"/>
          <p:cNvSpPr txBox="1"/>
          <p:nvPr/>
        </p:nvSpPr>
        <p:spPr>
          <a:xfrm>
            <a:off x="3992879" y="4129278"/>
            <a:ext cx="999490" cy="711200"/>
          </a:xfrm>
          <a:prstGeom prst="rect">
            <a:avLst/>
          </a:prstGeom>
          <a:solidFill>
            <a:srgbClr val="9ACCCC"/>
          </a:solidFill>
          <a:ln w="20574">
            <a:solidFill>
              <a:srgbClr val="000000"/>
            </a:solidFill>
          </a:ln>
        </p:spPr>
        <p:txBody>
          <a:bodyPr wrap="square" lIns="0" tIns="4445" rIns="0" bIns="0" rtlCol="0" vert="horz">
            <a:spAutoFit/>
          </a:bodyPr>
          <a:lstStyle/>
          <a:p>
            <a:pPr>
              <a:lnSpc>
                <a:spcPct val="100000"/>
              </a:lnSpc>
              <a:spcBef>
                <a:spcPts val="35"/>
              </a:spcBef>
            </a:pPr>
            <a:endParaRPr sz="1150">
              <a:latin typeface="Times New Roman"/>
              <a:cs typeface="Times New Roman"/>
            </a:endParaRPr>
          </a:p>
          <a:p>
            <a:pPr marL="67310" marR="60325" indent="59055">
              <a:lnSpc>
                <a:spcPts val="1460"/>
              </a:lnSpc>
            </a:pPr>
            <a:r>
              <a:rPr dirty="0" sz="1300" spc="-15" b="1">
                <a:latin typeface="Arial"/>
                <a:cs typeface="Arial"/>
              </a:rPr>
              <a:t>SQL*Plus  </a:t>
            </a:r>
            <a:r>
              <a:rPr dirty="0" sz="1300" spc="-15" b="1">
                <a:latin typeface="Arial"/>
                <a:cs typeface="Arial"/>
              </a:rPr>
              <a:t>com</a:t>
            </a:r>
            <a:r>
              <a:rPr dirty="0" sz="1300" spc="-20" b="1">
                <a:latin typeface="Arial"/>
                <a:cs typeface="Arial"/>
              </a:rPr>
              <a:t>m</a:t>
            </a:r>
            <a:r>
              <a:rPr dirty="0" sz="1300" spc="-15" b="1">
                <a:latin typeface="Arial"/>
                <a:cs typeface="Arial"/>
              </a:rPr>
              <a:t>an</a:t>
            </a:r>
            <a:r>
              <a:rPr dirty="0" sz="1300" spc="-20" b="1">
                <a:latin typeface="Arial"/>
                <a:cs typeface="Arial"/>
              </a:rPr>
              <a:t>d</a:t>
            </a:r>
            <a:r>
              <a:rPr dirty="0" sz="1300" spc="-10" b="1">
                <a:latin typeface="Arial"/>
                <a:cs typeface="Arial"/>
              </a:rPr>
              <a:t>s</a:t>
            </a:r>
            <a:endParaRPr sz="1300">
              <a:latin typeface="Arial"/>
              <a:cs typeface="Arial"/>
            </a:endParaRPr>
          </a:p>
        </p:txBody>
      </p:sp>
      <p:grpSp>
        <p:nvGrpSpPr>
          <p:cNvPr id="13" name="object 13"/>
          <p:cNvGrpSpPr/>
          <p:nvPr/>
        </p:nvGrpSpPr>
        <p:grpSpPr>
          <a:xfrm>
            <a:off x="5055489" y="4330065"/>
            <a:ext cx="299085" cy="307975"/>
            <a:chOff x="5055489" y="4330065"/>
            <a:chExt cx="299085" cy="307975"/>
          </a:xfrm>
        </p:grpSpPr>
        <p:sp>
          <p:nvSpPr>
            <p:cNvPr id="14" name="object 14"/>
            <p:cNvSpPr/>
            <p:nvPr/>
          </p:nvSpPr>
          <p:spPr>
            <a:xfrm>
              <a:off x="5065776" y="4340352"/>
              <a:ext cx="278130" cy="287655"/>
            </a:xfrm>
            <a:custGeom>
              <a:avLst/>
              <a:gdLst/>
              <a:ahLst/>
              <a:cxnLst/>
              <a:rect l="l" t="t" r="r" b="b"/>
              <a:pathLst>
                <a:path w="278129" h="287654">
                  <a:moveTo>
                    <a:pt x="138684" y="0"/>
                  </a:moveTo>
                  <a:lnTo>
                    <a:pt x="138684" y="35813"/>
                  </a:lnTo>
                  <a:lnTo>
                    <a:pt x="0" y="35813"/>
                  </a:lnTo>
                  <a:lnTo>
                    <a:pt x="0" y="251460"/>
                  </a:lnTo>
                  <a:lnTo>
                    <a:pt x="138684" y="251460"/>
                  </a:lnTo>
                  <a:lnTo>
                    <a:pt x="138684" y="287274"/>
                  </a:lnTo>
                  <a:lnTo>
                    <a:pt x="278129" y="144018"/>
                  </a:lnTo>
                  <a:lnTo>
                    <a:pt x="138684" y="0"/>
                  </a:lnTo>
                  <a:close/>
                </a:path>
              </a:pathLst>
            </a:custGeom>
            <a:solidFill>
              <a:srgbClr val="FFCC9A"/>
            </a:solidFill>
          </p:spPr>
          <p:txBody>
            <a:bodyPr wrap="square" lIns="0" tIns="0" rIns="0" bIns="0" rtlCol="0"/>
            <a:lstStyle/>
            <a:p/>
          </p:txBody>
        </p:sp>
        <p:sp>
          <p:nvSpPr>
            <p:cNvPr id="15" name="object 15"/>
            <p:cNvSpPr/>
            <p:nvPr/>
          </p:nvSpPr>
          <p:spPr>
            <a:xfrm>
              <a:off x="5065776" y="4340352"/>
              <a:ext cx="278130" cy="287655"/>
            </a:xfrm>
            <a:custGeom>
              <a:avLst/>
              <a:gdLst/>
              <a:ahLst/>
              <a:cxnLst/>
              <a:rect l="l" t="t" r="r" b="b"/>
              <a:pathLst>
                <a:path w="278129" h="287654">
                  <a:moveTo>
                    <a:pt x="138684" y="0"/>
                  </a:moveTo>
                  <a:lnTo>
                    <a:pt x="138684" y="35813"/>
                  </a:lnTo>
                  <a:lnTo>
                    <a:pt x="0" y="35813"/>
                  </a:lnTo>
                  <a:lnTo>
                    <a:pt x="0" y="251460"/>
                  </a:lnTo>
                  <a:lnTo>
                    <a:pt x="138684" y="251460"/>
                  </a:lnTo>
                  <a:lnTo>
                    <a:pt x="138684" y="287274"/>
                  </a:lnTo>
                  <a:lnTo>
                    <a:pt x="278129" y="144018"/>
                  </a:lnTo>
                  <a:lnTo>
                    <a:pt x="138684" y="0"/>
                  </a:lnTo>
                  <a:close/>
                </a:path>
              </a:pathLst>
            </a:custGeom>
            <a:ln w="20574">
              <a:solidFill>
                <a:srgbClr val="000000"/>
              </a:solidFill>
            </a:ln>
          </p:spPr>
          <p:txBody>
            <a:bodyPr wrap="square" lIns="0" tIns="0" rIns="0" bIns="0" rtlCol="0"/>
            <a:lstStyle/>
            <a:p/>
          </p:txBody>
        </p:sp>
      </p:grpSp>
      <p:sp>
        <p:nvSpPr>
          <p:cNvPr id="16" name="object 16"/>
          <p:cNvSpPr/>
          <p:nvPr/>
        </p:nvSpPr>
        <p:spPr>
          <a:xfrm>
            <a:off x="5417820" y="4129278"/>
            <a:ext cx="1031240" cy="711200"/>
          </a:xfrm>
          <a:custGeom>
            <a:avLst/>
            <a:gdLst/>
            <a:ahLst/>
            <a:cxnLst/>
            <a:rect l="l" t="t" r="r" b="b"/>
            <a:pathLst>
              <a:path w="1031239" h="711200">
                <a:moveTo>
                  <a:pt x="1030986" y="0"/>
                </a:moveTo>
                <a:lnTo>
                  <a:pt x="0" y="0"/>
                </a:lnTo>
                <a:lnTo>
                  <a:pt x="0" y="710946"/>
                </a:lnTo>
                <a:lnTo>
                  <a:pt x="1030986" y="710946"/>
                </a:lnTo>
                <a:lnTo>
                  <a:pt x="1030986" y="0"/>
                </a:lnTo>
                <a:close/>
              </a:path>
            </a:pathLst>
          </a:custGeom>
          <a:solidFill>
            <a:srgbClr val="9ACCCC"/>
          </a:solidFill>
        </p:spPr>
        <p:txBody>
          <a:bodyPr wrap="square" lIns="0" tIns="0" rIns="0" bIns="0" rtlCol="0"/>
          <a:lstStyle/>
          <a:p/>
        </p:txBody>
      </p:sp>
      <p:sp>
        <p:nvSpPr>
          <p:cNvPr id="17" name="object 17"/>
          <p:cNvSpPr txBox="1"/>
          <p:nvPr/>
        </p:nvSpPr>
        <p:spPr>
          <a:xfrm>
            <a:off x="5417820" y="4129278"/>
            <a:ext cx="1031240" cy="711200"/>
          </a:xfrm>
          <a:prstGeom prst="rect">
            <a:avLst/>
          </a:prstGeom>
          <a:ln w="20574">
            <a:solidFill>
              <a:srgbClr val="000000"/>
            </a:solidFill>
          </a:ln>
        </p:spPr>
        <p:txBody>
          <a:bodyPr wrap="square" lIns="0" tIns="4445" rIns="0" bIns="0" rtlCol="0" vert="horz">
            <a:spAutoFit/>
          </a:bodyPr>
          <a:lstStyle/>
          <a:p>
            <a:pPr>
              <a:lnSpc>
                <a:spcPct val="100000"/>
              </a:lnSpc>
              <a:spcBef>
                <a:spcPts val="35"/>
              </a:spcBef>
            </a:pPr>
            <a:endParaRPr sz="1150">
              <a:latin typeface="Times New Roman"/>
              <a:cs typeface="Times New Roman"/>
            </a:endParaRPr>
          </a:p>
          <a:p>
            <a:pPr marL="283845" marR="135890" indent="-140970">
              <a:lnSpc>
                <a:spcPts val="1460"/>
              </a:lnSpc>
            </a:pPr>
            <a:r>
              <a:rPr dirty="0" sz="1300" spc="-15" b="1">
                <a:latin typeface="Arial"/>
                <a:cs typeface="Arial"/>
              </a:rPr>
              <a:t>SQL*Plus  </a:t>
            </a:r>
            <a:r>
              <a:rPr dirty="0" sz="1300" spc="-10" b="1">
                <a:latin typeface="Arial"/>
                <a:cs typeface="Arial"/>
              </a:rPr>
              <a:t>buffer</a:t>
            </a:r>
            <a:endParaRPr sz="1300">
              <a:latin typeface="Arial"/>
              <a:cs typeface="Arial"/>
            </a:endParaRPr>
          </a:p>
        </p:txBody>
      </p:sp>
      <p:grpSp>
        <p:nvGrpSpPr>
          <p:cNvPr id="18" name="object 18"/>
          <p:cNvGrpSpPr/>
          <p:nvPr/>
        </p:nvGrpSpPr>
        <p:grpSpPr>
          <a:xfrm>
            <a:off x="3282696" y="4449317"/>
            <a:ext cx="3432810" cy="569595"/>
            <a:chOff x="3282696" y="4449317"/>
            <a:chExt cx="3432810" cy="569595"/>
          </a:xfrm>
        </p:grpSpPr>
        <p:sp>
          <p:nvSpPr>
            <p:cNvPr id="19" name="object 19"/>
            <p:cNvSpPr/>
            <p:nvPr/>
          </p:nvSpPr>
          <p:spPr>
            <a:xfrm>
              <a:off x="3282696" y="4467605"/>
              <a:ext cx="557784" cy="427482"/>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3352800" y="4898135"/>
              <a:ext cx="6350" cy="0"/>
            </a:xfrm>
            <a:custGeom>
              <a:avLst/>
              <a:gdLst/>
              <a:ahLst/>
              <a:cxnLst/>
              <a:rect l="l" t="t" r="r" b="b"/>
              <a:pathLst>
                <a:path w="6350" h="0">
                  <a:moveTo>
                    <a:pt x="0" y="0"/>
                  </a:moveTo>
                  <a:lnTo>
                    <a:pt x="6096" y="0"/>
                  </a:lnTo>
                </a:path>
              </a:pathLst>
            </a:custGeom>
            <a:ln w="6096">
              <a:solidFill>
                <a:srgbClr val="FEFDFD"/>
              </a:solidFill>
            </a:ln>
          </p:spPr>
          <p:txBody>
            <a:bodyPr wrap="square" lIns="0" tIns="0" rIns="0" bIns="0" rtlCol="0"/>
            <a:lstStyle/>
            <a:p/>
          </p:txBody>
        </p:sp>
        <p:sp>
          <p:nvSpPr>
            <p:cNvPr id="21" name="object 21"/>
            <p:cNvSpPr/>
            <p:nvPr/>
          </p:nvSpPr>
          <p:spPr>
            <a:xfrm>
              <a:off x="3364230" y="4895087"/>
              <a:ext cx="147066" cy="123444"/>
            </a:xfrm>
            <a:prstGeom prst="rect">
              <a:avLst/>
            </a:prstGeom>
            <a:blipFill>
              <a:blip r:embed="rId4" cstate="print"/>
              <a:stretch>
                <a:fillRect/>
              </a:stretch>
            </a:blipFill>
          </p:spPr>
          <p:txBody>
            <a:bodyPr wrap="square" lIns="0" tIns="0" rIns="0" bIns="0" rtlCol="0"/>
            <a:lstStyle/>
            <a:p/>
          </p:txBody>
        </p:sp>
        <p:sp>
          <p:nvSpPr>
            <p:cNvPr id="22" name="object 22"/>
            <p:cNvSpPr/>
            <p:nvPr/>
          </p:nvSpPr>
          <p:spPr>
            <a:xfrm>
              <a:off x="6147054" y="4449317"/>
              <a:ext cx="568452" cy="569214"/>
            </a:xfrm>
            <a:prstGeom prst="rect">
              <a:avLst/>
            </a:prstGeom>
            <a:blipFill>
              <a:blip r:embed="rId5" cstate="print"/>
              <a:stretch>
                <a:fillRect/>
              </a:stretch>
            </a:blipFill>
          </p:spPr>
          <p:txBody>
            <a:bodyPr wrap="square" lIns="0" tIns="0" rIns="0" bIns="0" rtlCol="0"/>
            <a:lstStyle/>
            <a:p/>
          </p:txBody>
        </p:sp>
      </p:grpSp>
      <p:sp>
        <p:nvSpPr>
          <p:cNvPr id="23" name="object 23"/>
          <p:cNvSpPr txBox="1"/>
          <p:nvPr/>
        </p:nvSpPr>
        <p:spPr>
          <a:xfrm>
            <a:off x="594613" y="5611157"/>
            <a:ext cx="3533140" cy="51371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SQL and SQL*Plus</a:t>
            </a:r>
            <a:r>
              <a:rPr dirty="0" sz="1300" spc="-15" b="1">
                <a:latin typeface="Arial"/>
                <a:cs typeface="Arial"/>
              </a:rPr>
              <a:t> </a:t>
            </a:r>
            <a:r>
              <a:rPr dirty="0" sz="1300" b="1">
                <a:latin typeface="Arial"/>
                <a:cs typeface="Arial"/>
              </a:rPr>
              <a:t>(continued)</a:t>
            </a:r>
            <a:endParaRPr sz="1300">
              <a:latin typeface="Arial"/>
              <a:cs typeface="Arial"/>
            </a:endParaRPr>
          </a:p>
          <a:p>
            <a:pPr marL="136525">
              <a:lnSpc>
                <a:spcPct val="100000"/>
              </a:lnSpc>
              <a:spcBef>
                <a:spcPts val="359"/>
              </a:spcBef>
            </a:pPr>
            <a:r>
              <a:rPr dirty="0" sz="1300">
                <a:latin typeface="Times New Roman"/>
                <a:cs typeface="Times New Roman"/>
              </a:rPr>
              <a:t>The following table compares </a:t>
            </a:r>
            <a:r>
              <a:rPr dirty="0" sz="1300" spc="-5">
                <a:latin typeface="Times New Roman"/>
                <a:cs typeface="Times New Roman"/>
              </a:rPr>
              <a:t>SQL </a:t>
            </a:r>
            <a:r>
              <a:rPr dirty="0" sz="1300">
                <a:latin typeface="Times New Roman"/>
                <a:cs typeface="Times New Roman"/>
              </a:rPr>
              <a:t>and</a:t>
            </a:r>
            <a:r>
              <a:rPr dirty="0" sz="1300" spc="-75">
                <a:latin typeface="Times New Roman"/>
                <a:cs typeface="Times New Roman"/>
              </a:rPr>
              <a:t> </a:t>
            </a:r>
            <a:r>
              <a:rPr dirty="0" sz="1300">
                <a:latin typeface="Times New Roman"/>
                <a:cs typeface="Times New Roman"/>
              </a:rPr>
              <a:t>SQL*Plus:</a:t>
            </a:r>
            <a:endParaRPr sz="1300">
              <a:latin typeface="Times New Roman"/>
              <a:cs typeface="Times New Roman"/>
            </a:endParaRPr>
          </a:p>
        </p:txBody>
      </p:sp>
      <p:sp>
        <p:nvSpPr>
          <p:cNvPr id="26" name="object 2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7" name="object 2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le</a:t>
            </a:r>
            <a:r>
              <a:rPr dirty="0" sz="800" spc="-250"/>
              <a:t>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292" b="1">
                <a:latin typeface="Arial"/>
                <a:cs typeface="Arial"/>
              </a:rPr>
              <a:t>:</a:t>
            </a:r>
            <a:r>
              <a:rPr dirty="0" sz="800" spc="-195"/>
              <a:t>eK</a:t>
            </a:r>
            <a:r>
              <a:rPr dirty="0" baseline="-30092" sz="1800" spc="-292" b="1">
                <a:latin typeface="Arial"/>
                <a:cs typeface="Arial"/>
              </a:rPr>
              <a:t>S</a:t>
            </a:r>
            <a:r>
              <a:rPr dirty="0" sz="800" spc="-195"/>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a:t>
            </a:r>
            <a:r>
              <a:rPr dirty="0" baseline="-30092" sz="1800" spc="-405" b="1">
                <a:latin typeface="Arial"/>
                <a:cs typeface="Arial"/>
              </a:rPr>
              <a:t>n</a:t>
            </a:r>
            <a:r>
              <a:rPr dirty="0" sz="800" spc="-270"/>
              <a:t>ke</a:t>
            </a:r>
            <a:r>
              <a:rPr dirty="0" baseline="-30092" sz="1800" spc="-405" b="1">
                <a:latin typeface="Arial"/>
                <a:cs typeface="Arial"/>
              </a:rPr>
              <a:t>d</a:t>
            </a:r>
            <a:r>
              <a:rPr dirty="0" sz="800" spc="-270"/>
              <a:t>d </a:t>
            </a:r>
            <a:r>
              <a:rPr dirty="0" baseline="-30092" sz="1800" spc="-419" b="1">
                <a:latin typeface="Arial"/>
                <a:cs typeface="Arial"/>
              </a:rPr>
              <a:t>a</a:t>
            </a:r>
            <a:r>
              <a:rPr dirty="0" sz="800" spc="-280"/>
              <a:t>wi</a:t>
            </a:r>
            <a:r>
              <a:rPr dirty="0" baseline="-30092" sz="1800" spc="-419" b="1">
                <a:latin typeface="Arial"/>
                <a:cs typeface="Arial"/>
              </a:rPr>
              <a:t>m</a:t>
            </a:r>
            <a:r>
              <a:rPr dirty="0" sz="800" spc="-280"/>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D</a:t>
            </a:r>
            <a:r>
              <a:rPr dirty="0" sz="800" spc="-165"/>
              <a:t>em</a:t>
            </a:r>
            <a:r>
              <a:rPr dirty="0" baseline="-30092" sz="1800" spc="-247" b="1">
                <a:latin typeface="Arial"/>
                <a:cs typeface="Arial"/>
              </a:rPr>
              <a:t>-</a:t>
            </a:r>
            <a:r>
              <a:rPr dirty="0" sz="800" spc="-165"/>
              <a:t>a</a:t>
            </a:r>
            <a:r>
              <a:rPr dirty="0" baseline="-30092" sz="1800" spc="-247" b="1">
                <a:latin typeface="Arial"/>
                <a:cs typeface="Arial"/>
              </a:rPr>
              <a:t>4</a:t>
            </a:r>
            <a:r>
              <a:rPr dirty="0" sz="800" spc="-165"/>
              <a:t>il.</a:t>
            </a:r>
            <a:r>
              <a:rPr dirty="0" sz="800" spc="-190"/>
              <a:t> </a:t>
            </a:r>
            <a:r>
              <a:rPr dirty="0" sz="800" spc="-30"/>
              <a:t>Contact</a:t>
            </a:r>
            <a:endParaRPr sz="800">
              <a:latin typeface="Arial"/>
              <a:cs typeface="Arial"/>
            </a:endParaRPr>
          </a:p>
        </p:txBody>
      </p:sp>
      <p:sp>
        <p:nvSpPr>
          <p:cNvPr id="28" name="object 2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24" name="object 24"/>
          <p:cNvGraphicFramePr>
            <a:graphicFrameLocks noGrp="1"/>
          </p:cNvGraphicFramePr>
          <p:nvPr/>
        </p:nvGraphicFramePr>
        <p:xfrm>
          <a:off x="852297" y="6241160"/>
          <a:ext cx="6120130" cy="3260725"/>
        </p:xfrm>
        <a:graphic>
          <a:graphicData uri="http://schemas.openxmlformats.org/drawingml/2006/table">
            <a:tbl>
              <a:tblPr firstRow="1" bandRow="1">
                <a:tableStyleId>{2D5ABB26-0587-4C30-8999-92F81FD0307C}</a:tableStyleId>
              </a:tblPr>
              <a:tblGrid>
                <a:gridCol w="3041015"/>
                <a:gridCol w="3063240"/>
              </a:tblGrid>
              <a:tr h="222503">
                <a:tc>
                  <a:txBody>
                    <a:bodyPr/>
                    <a:lstStyle/>
                    <a:p>
                      <a:pPr marL="71755">
                        <a:lnSpc>
                          <a:spcPts val="1490"/>
                        </a:lnSpc>
                      </a:pPr>
                      <a:r>
                        <a:rPr dirty="0" sz="1250" spc="5" b="1">
                          <a:latin typeface="Times New Roman"/>
                          <a:cs typeface="Times New Roman"/>
                        </a:rPr>
                        <a:t>SQL</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a:lnSpc>
                          <a:spcPts val="1490"/>
                        </a:lnSpc>
                      </a:pPr>
                      <a:r>
                        <a:rPr dirty="0" sz="1250" spc="5" b="1">
                          <a:latin typeface="Times New Roman"/>
                          <a:cs typeface="Times New Roman"/>
                        </a:rPr>
                        <a:t>SQL*Plus</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7857">
                <a:tc>
                  <a:txBody>
                    <a:bodyPr/>
                    <a:lstStyle/>
                    <a:p>
                      <a:pPr marL="71755" marR="301625">
                        <a:lnSpc>
                          <a:spcPts val="1490"/>
                        </a:lnSpc>
                        <a:spcBef>
                          <a:spcPts val="25"/>
                        </a:spcBef>
                      </a:pPr>
                      <a:r>
                        <a:rPr dirty="0" sz="1250" spc="-15">
                          <a:latin typeface="Times New Roman"/>
                          <a:cs typeface="Times New Roman"/>
                        </a:rPr>
                        <a:t>Is </a:t>
                      </a:r>
                      <a:r>
                        <a:rPr dirty="0" sz="1250" spc="5">
                          <a:latin typeface="Times New Roman"/>
                          <a:cs typeface="Times New Roman"/>
                        </a:rPr>
                        <a:t>a </a:t>
                      </a:r>
                      <a:r>
                        <a:rPr dirty="0" sz="1250" spc="-5">
                          <a:latin typeface="Times New Roman"/>
                          <a:cs typeface="Times New Roman"/>
                        </a:rPr>
                        <a:t>language </a:t>
                      </a:r>
                      <a:r>
                        <a:rPr dirty="0" sz="1250">
                          <a:latin typeface="Times New Roman"/>
                          <a:cs typeface="Times New Roman"/>
                        </a:rPr>
                        <a:t>for communicating with the  Oracle server to access</a:t>
                      </a:r>
                      <a:r>
                        <a:rPr dirty="0" sz="1250" spc="-20">
                          <a:latin typeface="Times New Roman"/>
                          <a:cs typeface="Times New Roman"/>
                        </a:rPr>
                        <a:t> </a:t>
                      </a:r>
                      <a:r>
                        <a:rPr dirty="0" sz="1250">
                          <a:latin typeface="Times New Roman"/>
                          <a:cs typeface="Times New Roman"/>
                        </a:rPr>
                        <a:t>data</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163195">
                        <a:lnSpc>
                          <a:spcPts val="1490"/>
                        </a:lnSpc>
                        <a:spcBef>
                          <a:spcPts val="25"/>
                        </a:spcBef>
                      </a:pPr>
                      <a:r>
                        <a:rPr dirty="0" sz="1250">
                          <a:latin typeface="Times New Roman"/>
                          <a:cs typeface="Times New Roman"/>
                        </a:rPr>
                        <a:t>Recognizes </a:t>
                      </a:r>
                      <a:r>
                        <a:rPr dirty="0" sz="1250" spc="5">
                          <a:latin typeface="Times New Roman"/>
                          <a:cs typeface="Times New Roman"/>
                        </a:rPr>
                        <a:t>SQL </a:t>
                      </a:r>
                      <a:r>
                        <a:rPr dirty="0" sz="1250">
                          <a:latin typeface="Times New Roman"/>
                          <a:cs typeface="Times New Roman"/>
                        </a:rPr>
                        <a:t>statements </a:t>
                      </a:r>
                      <a:r>
                        <a:rPr dirty="0" sz="1250" spc="5">
                          <a:latin typeface="Times New Roman"/>
                          <a:cs typeface="Times New Roman"/>
                        </a:rPr>
                        <a:t>and </a:t>
                      </a:r>
                      <a:r>
                        <a:rPr dirty="0" sz="1250">
                          <a:latin typeface="Times New Roman"/>
                          <a:cs typeface="Times New Roman"/>
                        </a:rPr>
                        <a:t>sends </a:t>
                      </a:r>
                      <a:r>
                        <a:rPr dirty="0" sz="1250" spc="5">
                          <a:latin typeface="Times New Roman"/>
                          <a:cs typeface="Times New Roman"/>
                        </a:rPr>
                        <a:t>them  </a:t>
                      </a:r>
                      <a:r>
                        <a:rPr dirty="0" sz="1250">
                          <a:latin typeface="Times New Roman"/>
                          <a:cs typeface="Times New Roman"/>
                        </a:rPr>
                        <a:t>to the</a:t>
                      </a:r>
                      <a:r>
                        <a:rPr dirty="0" sz="1250" spc="-10">
                          <a:latin typeface="Times New Roman"/>
                          <a:cs typeface="Times New Roman"/>
                        </a:rPr>
                        <a:t> </a:t>
                      </a:r>
                      <a:r>
                        <a:rPr dirty="0" sz="1250" spc="-5">
                          <a:latin typeface="Times New Roman"/>
                          <a:cs typeface="Times New Roman"/>
                        </a:rPr>
                        <a:t>server</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19481">
                <a:tc>
                  <a:txBody>
                    <a:bodyPr/>
                    <a:lstStyle/>
                    <a:p>
                      <a:pPr marL="71755" marR="311785">
                        <a:lnSpc>
                          <a:spcPts val="1490"/>
                        </a:lnSpc>
                        <a:spcBef>
                          <a:spcPts val="25"/>
                        </a:spcBef>
                      </a:pPr>
                      <a:r>
                        <a:rPr dirty="0" sz="1250" spc="-15">
                          <a:latin typeface="Times New Roman"/>
                          <a:cs typeface="Times New Roman"/>
                        </a:rPr>
                        <a:t>Is </a:t>
                      </a:r>
                      <a:r>
                        <a:rPr dirty="0" sz="1250">
                          <a:latin typeface="Times New Roman"/>
                          <a:cs typeface="Times New Roman"/>
                        </a:rPr>
                        <a:t>based </a:t>
                      </a:r>
                      <a:r>
                        <a:rPr dirty="0" sz="1250" spc="5">
                          <a:latin typeface="Times New Roman"/>
                          <a:cs typeface="Times New Roman"/>
                        </a:rPr>
                        <a:t>on </a:t>
                      </a:r>
                      <a:r>
                        <a:rPr dirty="0" sz="1250">
                          <a:latin typeface="Times New Roman"/>
                          <a:cs typeface="Times New Roman"/>
                        </a:rPr>
                        <a:t>American National Standards  Institute (ANSI)–standard</a:t>
                      </a:r>
                      <a:r>
                        <a:rPr dirty="0" sz="1250" spc="-10">
                          <a:latin typeface="Times New Roman"/>
                          <a:cs typeface="Times New Roman"/>
                        </a:rPr>
                        <a:t> </a:t>
                      </a:r>
                      <a:r>
                        <a:rPr dirty="0" sz="1250" spc="5">
                          <a:latin typeface="Times New Roman"/>
                          <a:cs typeface="Times New Roman"/>
                        </a:rPr>
                        <a:t>SQL</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588010">
                        <a:lnSpc>
                          <a:spcPts val="1490"/>
                        </a:lnSpc>
                        <a:spcBef>
                          <a:spcPts val="25"/>
                        </a:spcBef>
                      </a:pPr>
                      <a:r>
                        <a:rPr dirty="0" sz="1250" spc="-15">
                          <a:latin typeface="Times New Roman"/>
                          <a:cs typeface="Times New Roman"/>
                        </a:rPr>
                        <a:t>Is </a:t>
                      </a:r>
                      <a:r>
                        <a:rPr dirty="0" sz="1250">
                          <a:latin typeface="Times New Roman"/>
                          <a:cs typeface="Times New Roman"/>
                        </a:rPr>
                        <a:t>the Oracle-proprietary interface for  executing </a:t>
                      </a:r>
                      <a:r>
                        <a:rPr dirty="0" sz="1250" spc="5">
                          <a:latin typeface="Times New Roman"/>
                          <a:cs typeface="Times New Roman"/>
                        </a:rPr>
                        <a:t>SQL</a:t>
                      </a:r>
                      <a:r>
                        <a:rPr dirty="0" sz="1250" spc="-45">
                          <a:latin typeface="Times New Roman"/>
                          <a:cs typeface="Times New Roman"/>
                        </a:rPr>
                        <a:t> </a:t>
                      </a:r>
                      <a:r>
                        <a:rPr dirty="0" sz="1250">
                          <a:latin typeface="Times New Roman"/>
                          <a:cs typeface="Times New Roman"/>
                        </a:rPr>
                        <a:t>statements</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419671">
                <a:tc>
                  <a:txBody>
                    <a:bodyPr/>
                    <a:lstStyle/>
                    <a:p>
                      <a:pPr marL="71755" marR="114300">
                        <a:lnSpc>
                          <a:spcPts val="1490"/>
                        </a:lnSpc>
                        <a:spcBef>
                          <a:spcPts val="25"/>
                        </a:spcBef>
                      </a:pPr>
                      <a:r>
                        <a:rPr dirty="0" sz="1250">
                          <a:latin typeface="Times New Roman"/>
                          <a:cs typeface="Times New Roman"/>
                        </a:rPr>
                        <a:t>Manipulates data and table definitions in the  database</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103505">
                        <a:lnSpc>
                          <a:spcPts val="1490"/>
                        </a:lnSpc>
                        <a:spcBef>
                          <a:spcPts val="25"/>
                        </a:spcBef>
                      </a:pPr>
                      <a:r>
                        <a:rPr dirty="0" sz="1250">
                          <a:latin typeface="Times New Roman"/>
                          <a:cs typeface="Times New Roman"/>
                        </a:rPr>
                        <a:t>Does not </a:t>
                      </a:r>
                      <a:r>
                        <a:rPr dirty="0" sz="1250" spc="5">
                          <a:latin typeface="Times New Roman"/>
                          <a:cs typeface="Times New Roman"/>
                        </a:rPr>
                        <a:t>allow </a:t>
                      </a:r>
                      <a:r>
                        <a:rPr dirty="0" sz="1250">
                          <a:latin typeface="Times New Roman"/>
                          <a:cs typeface="Times New Roman"/>
                        </a:rPr>
                        <a:t>manipulation of values in the  </a:t>
                      </a:r>
                      <a:r>
                        <a:rPr dirty="0" sz="1250" spc="-5">
                          <a:latin typeface="Times New Roman"/>
                          <a:cs typeface="Times New Roman"/>
                        </a:rPr>
                        <a:t>database</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421195">
                <a:tc>
                  <a:txBody>
                    <a:bodyPr/>
                    <a:lstStyle/>
                    <a:p>
                      <a:pPr marL="71755" marR="401955">
                        <a:lnSpc>
                          <a:spcPts val="1490"/>
                        </a:lnSpc>
                        <a:spcBef>
                          <a:spcPts val="25"/>
                        </a:spcBef>
                      </a:pPr>
                      <a:r>
                        <a:rPr dirty="0" sz="1250" spc="-15">
                          <a:latin typeface="Times New Roman"/>
                          <a:cs typeface="Times New Roman"/>
                        </a:rPr>
                        <a:t>Is </a:t>
                      </a:r>
                      <a:r>
                        <a:rPr dirty="0" sz="1250" spc="-5">
                          <a:latin typeface="Times New Roman"/>
                          <a:cs typeface="Times New Roman"/>
                        </a:rPr>
                        <a:t>entered </a:t>
                      </a:r>
                      <a:r>
                        <a:rPr dirty="0" sz="1250">
                          <a:latin typeface="Times New Roman"/>
                          <a:cs typeface="Times New Roman"/>
                        </a:rPr>
                        <a:t>into the </a:t>
                      </a:r>
                      <a:r>
                        <a:rPr dirty="0" sz="1250" spc="5">
                          <a:latin typeface="Times New Roman"/>
                          <a:cs typeface="Times New Roman"/>
                        </a:rPr>
                        <a:t>SQL </a:t>
                      </a:r>
                      <a:r>
                        <a:rPr dirty="0" sz="1250" spc="-5">
                          <a:latin typeface="Times New Roman"/>
                          <a:cs typeface="Times New Roman"/>
                        </a:rPr>
                        <a:t>buffer </a:t>
                      </a:r>
                      <a:r>
                        <a:rPr dirty="0" sz="1250">
                          <a:latin typeface="Times New Roman"/>
                          <a:cs typeface="Times New Roman"/>
                        </a:rPr>
                        <a:t>on one </a:t>
                      </a:r>
                      <a:r>
                        <a:rPr dirty="0" sz="1250" spc="-5">
                          <a:latin typeface="Times New Roman"/>
                          <a:cs typeface="Times New Roman"/>
                        </a:rPr>
                        <a:t>or  </a:t>
                      </a:r>
                      <a:r>
                        <a:rPr dirty="0" sz="1250" spc="5">
                          <a:latin typeface="Times New Roman"/>
                          <a:cs typeface="Times New Roman"/>
                        </a:rPr>
                        <a:t>more</a:t>
                      </a:r>
                      <a:r>
                        <a:rPr dirty="0" sz="1250" spc="-10">
                          <a:latin typeface="Times New Roman"/>
                          <a:cs typeface="Times New Roman"/>
                        </a:rPr>
                        <a:t> </a:t>
                      </a:r>
                      <a:r>
                        <a:rPr dirty="0" sz="1250">
                          <a:latin typeface="Times New Roman"/>
                          <a:cs typeface="Times New Roman"/>
                        </a:rPr>
                        <a:t>lines</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100965">
                        <a:lnSpc>
                          <a:spcPts val="1490"/>
                        </a:lnSpc>
                        <a:spcBef>
                          <a:spcPts val="25"/>
                        </a:spcBef>
                      </a:pPr>
                      <a:r>
                        <a:rPr dirty="0" sz="1250" spc="-15">
                          <a:latin typeface="Times New Roman"/>
                          <a:cs typeface="Times New Roman"/>
                        </a:rPr>
                        <a:t>Is </a:t>
                      </a:r>
                      <a:r>
                        <a:rPr dirty="0" sz="1250" spc="-5">
                          <a:latin typeface="Times New Roman"/>
                          <a:cs typeface="Times New Roman"/>
                        </a:rPr>
                        <a:t>entered </a:t>
                      </a:r>
                      <a:r>
                        <a:rPr dirty="0" sz="1250" spc="5">
                          <a:latin typeface="Times New Roman"/>
                          <a:cs typeface="Times New Roman"/>
                        </a:rPr>
                        <a:t>one </a:t>
                      </a:r>
                      <a:r>
                        <a:rPr dirty="0" sz="1250">
                          <a:latin typeface="Times New Roman"/>
                          <a:cs typeface="Times New Roman"/>
                        </a:rPr>
                        <a:t>line </a:t>
                      </a:r>
                      <a:r>
                        <a:rPr dirty="0" sz="1250" spc="-5">
                          <a:latin typeface="Times New Roman"/>
                          <a:cs typeface="Times New Roman"/>
                        </a:rPr>
                        <a:t>at </a:t>
                      </a:r>
                      <a:r>
                        <a:rPr dirty="0" sz="1250" spc="5">
                          <a:latin typeface="Times New Roman"/>
                          <a:cs typeface="Times New Roman"/>
                        </a:rPr>
                        <a:t>a </a:t>
                      </a:r>
                      <a:r>
                        <a:rPr dirty="0" sz="1250">
                          <a:latin typeface="Times New Roman"/>
                          <a:cs typeface="Times New Roman"/>
                        </a:rPr>
                        <a:t>time, not stored in the  </a:t>
                      </a:r>
                      <a:r>
                        <a:rPr dirty="0" sz="1250" spc="5">
                          <a:latin typeface="Times New Roman"/>
                          <a:cs typeface="Times New Roman"/>
                        </a:rPr>
                        <a:t>SQL</a:t>
                      </a:r>
                      <a:r>
                        <a:rPr dirty="0" sz="1250" spc="-30">
                          <a:latin typeface="Times New Roman"/>
                          <a:cs typeface="Times New Roman"/>
                        </a:rPr>
                        <a:t> </a:t>
                      </a:r>
                      <a:r>
                        <a:rPr dirty="0" sz="1250" spc="-5">
                          <a:latin typeface="Times New Roman"/>
                          <a:cs typeface="Times New Roman"/>
                        </a:rPr>
                        <a:t>buffer</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1386">
                <a:tc>
                  <a:txBody>
                    <a:bodyPr/>
                    <a:lstStyle/>
                    <a:p>
                      <a:pPr marL="71755">
                        <a:lnSpc>
                          <a:spcPts val="1465"/>
                        </a:lnSpc>
                      </a:pPr>
                      <a:r>
                        <a:rPr dirty="0" sz="1250">
                          <a:latin typeface="Times New Roman"/>
                          <a:cs typeface="Times New Roman"/>
                        </a:rPr>
                        <a:t>Does not have </a:t>
                      </a:r>
                      <a:r>
                        <a:rPr dirty="0" sz="1250" spc="5">
                          <a:latin typeface="Times New Roman"/>
                          <a:cs typeface="Times New Roman"/>
                        </a:rPr>
                        <a:t>a </a:t>
                      </a:r>
                      <a:r>
                        <a:rPr dirty="0" sz="1250">
                          <a:latin typeface="Times New Roman"/>
                          <a:cs typeface="Times New Roman"/>
                        </a:rPr>
                        <a:t>continuation</a:t>
                      </a:r>
                      <a:r>
                        <a:rPr dirty="0" sz="1250" spc="-10">
                          <a:latin typeface="Times New Roman"/>
                          <a:cs typeface="Times New Roman"/>
                        </a:rPr>
                        <a:t> </a:t>
                      </a:r>
                      <a:r>
                        <a:rPr dirty="0" sz="1250">
                          <a:latin typeface="Times New Roman"/>
                          <a:cs typeface="Times New Roman"/>
                        </a:rPr>
                        <a:t>character</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116205" indent="-635">
                        <a:lnSpc>
                          <a:spcPts val="1490"/>
                        </a:lnSpc>
                        <a:spcBef>
                          <a:spcPts val="25"/>
                        </a:spcBef>
                      </a:pPr>
                      <a:r>
                        <a:rPr dirty="0" sz="1250">
                          <a:latin typeface="Times New Roman"/>
                          <a:cs typeface="Times New Roman"/>
                        </a:rPr>
                        <a:t>Uses </a:t>
                      </a:r>
                      <a:r>
                        <a:rPr dirty="0" sz="1250" spc="5">
                          <a:latin typeface="Times New Roman"/>
                          <a:cs typeface="Times New Roman"/>
                        </a:rPr>
                        <a:t>a </a:t>
                      </a:r>
                      <a:r>
                        <a:rPr dirty="0" sz="1250">
                          <a:latin typeface="Times New Roman"/>
                          <a:cs typeface="Times New Roman"/>
                        </a:rPr>
                        <a:t>dash (–) as </a:t>
                      </a:r>
                      <a:r>
                        <a:rPr dirty="0" sz="1250" spc="5">
                          <a:latin typeface="Times New Roman"/>
                          <a:cs typeface="Times New Roman"/>
                        </a:rPr>
                        <a:t>a </a:t>
                      </a:r>
                      <a:r>
                        <a:rPr dirty="0" sz="1250" spc="-5">
                          <a:latin typeface="Times New Roman"/>
                          <a:cs typeface="Times New Roman"/>
                        </a:rPr>
                        <a:t>continuation character </a:t>
                      </a:r>
                      <a:r>
                        <a:rPr dirty="0" sz="1250">
                          <a:latin typeface="Times New Roman"/>
                          <a:cs typeface="Times New Roman"/>
                        </a:rPr>
                        <a:t>if  the command is longer than </a:t>
                      </a:r>
                      <a:r>
                        <a:rPr dirty="0" sz="1250" spc="5">
                          <a:latin typeface="Times New Roman"/>
                          <a:cs typeface="Times New Roman"/>
                        </a:rPr>
                        <a:t>one</a:t>
                      </a:r>
                      <a:r>
                        <a:rPr dirty="0" sz="1250" spc="-15">
                          <a:latin typeface="Times New Roman"/>
                          <a:cs typeface="Times New Roman"/>
                        </a:rPr>
                        <a:t> </a:t>
                      </a:r>
                      <a:r>
                        <a:rPr dirty="0" sz="1250">
                          <a:latin typeface="Times New Roman"/>
                          <a:cs typeface="Times New Roman"/>
                        </a:rPr>
                        <a:t>line</a:t>
                      </a:r>
                      <a:endParaRPr sz="1250">
                        <a:latin typeface="Times New Roman"/>
                        <a:cs typeface="Times New Roman"/>
                      </a:endParaRPr>
                    </a:p>
                  </a:txBody>
                  <a:tcPr marL="0" marR="0" marB="0" marT="317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38506">
                <a:tc>
                  <a:txBody>
                    <a:bodyPr/>
                    <a:lstStyle/>
                    <a:p>
                      <a:pPr marL="71755">
                        <a:lnSpc>
                          <a:spcPts val="1465"/>
                        </a:lnSpc>
                      </a:pPr>
                      <a:r>
                        <a:rPr dirty="0" sz="1250">
                          <a:latin typeface="Times New Roman"/>
                          <a:cs typeface="Times New Roman"/>
                        </a:rPr>
                        <a:t>Cannot </a:t>
                      </a:r>
                      <a:r>
                        <a:rPr dirty="0" sz="1250" spc="5">
                          <a:latin typeface="Times New Roman"/>
                          <a:cs typeface="Times New Roman"/>
                        </a:rPr>
                        <a:t>be</a:t>
                      </a:r>
                      <a:r>
                        <a:rPr dirty="0" sz="1250" spc="-5">
                          <a:latin typeface="Times New Roman"/>
                          <a:cs typeface="Times New Roman"/>
                        </a:rPr>
                        <a:t> </a:t>
                      </a:r>
                      <a:r>
                        <a:rPr dirty="0" sz="1250">
                          <a:latin typeface="Times New Roman"/>
                          <a:cs typeface="Times New Roman"/>
                        </a:rPr>
                        <a:t>abbreviated</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a:lnSpc>
                          <a:spcPts val="1465"/>
                        </a:lnSpc>
                      </a:pPr>
                      <a:r>
                        <a:rPr dirty="0" sz="1250">
                          <a:latin typeface="Times New Roman"/>
                          <a:cs typeface="Times New Roman"/>
                        </a:rPr>
                        <a:t>Can be</a:t>
                      </a:r>
                      <a:r>
                        <a:rPr dirty="0" sz="1250" spc="-5">
                          <a:latin typeface="Times New Roman"/>
                          <a:cs typeface="Times New Roman"/>
                        </a:rPr>
                        <a:t> </a:t>
                      </a:r>
                      <a:r>
                        <a:rPr dirty="0" sz="1250">
                          <a:latin typeface="Times New Roman"/>
                          <a:cs typeface="Times New Roman"/>
                        </a:rPr>
                        <a:t>abbreviated</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19862">
                <a:tc>
                  <a:txBody>
                    <a:bodyPr/>
                    <a:lstStyle/>
                    <a:p>
                      <a:pPr marL="71755" marR="442595">
                        <a:lnSpc>
                          <a:spcPts val="1490"/>
                        </a:lnSpc>
                        <a:spcBef>
                          <a:spcPts val="30"/>
                        </a:spcBef>
                      </a:pPr>
                      <a:r>
                        <a:rPr dirty="0" sz="1250">
                          <a:latin typeface="Times New Roman"/>
                          <a:cs typeface="Times New Roman"/>
                        </a:rPr>
                        <a:t>Uses </a:t>
                      </a:r>
                      <a:r>
                        <a:rPr dirty="0" sz="1250" spc="5">
                          <a:latin typeface="Times New Roman"/>
                          <a:cs typeface="Times New Roman"/>
                        </a:rPr>
                        <a:t>a </a:t>
                      </a:r>
                      <a:r>
                        <a:rPr dirty="0" sz="1250">
                          <a:latin typeface="Times New Roman"/>
                          <a:cs typeface="Times New Roman"/>
                        </a:rPr>
                        <a:t>termination character to execute  commands</a:t>
                      </a:r>
                      <a:r>
                        <a:rPr dirty="0" sz="1250" spc="-5">
                          <a:latin typeface="Times New Roman"/>
                          <a:cs typeface="Times New Roman"/>
                        </a:rPr>
                        <a:t> </a:t>
                      </a:r>
                      <a:r>
                        <a:rPr dirty="0" sz="1250">
                          <a:latin typeface="Times New Roman"/>
                          <a:cs typeface="Times New Roman"/>
                        </a:rPr>
                        <a:t>immediately</a:t>
                      </a:r>
                      <a:endParaRPr sz="1250">
                        <a:latin typeface="Times New Roman"/>
                        <a:cs typeface="Times New Roman"/>
                      </a:endParaRPr>
                    </a:p>
                  </a:txBody>
                  <a:tcPr marL="0" marR="0" marB="0" marT="38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407034">
                        <a:lnSpc>
                          <a:spcPts val="1490"/>
                        </a:lnSpc>
                        <a:spcBef>
                          <a:spcPts val="30"/>
                        </a:spcBef>
                      </a:pPr>
                      <a:r>
                        <a:rPr dirty="0" sz="1250">
                          <a:latin typeface="Times New Roman"/>
                          <a:cs typeface="Times New Roman"/>
                        </a:rPr>
                        <a:t>Does not require termination characters;  executes commands immediately</a:t>
                      </a:r>
                      <a:endParaRPr sz="1250">
                        <a:latin typeface="Times New Roman"/>
                        <a:cs typeface="Times New Roman"/>
                      </a:endParaRPr>
                    </a:p>
                  </a:txBody>
                  <a:tcPr marL="0" marR="0" marB="0" marT="38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99466">
                <a:tc>
                  <a:txBody>
                    <a:bodyPr/>
                    <a:lstStyle/>
                    <a:p>
                      <a:pPr marL="71755">
                        <a:lnSpc>
                          <a:spcPts val="1465"/>
                        </a:lnSpc>
                      </a:pPr>
                      <a:r>
                        <a:rPr dirty="0" sz="1250">
                          <a:latin typeface="Times New Roman"/>
                          <a:cs typeface="Times New Roman"/>
                        </a:rPr>
                        <a:t>Uses functions to perform </a:t>
                      </a:r>
                      <a:r>
                        <a:rPr dirty="0" sz="1250" spc="5">
                          <a:latin typeface="Times New Roman"/>
                          <a:cs typeface="Times New Roman"/>
                        </a:rPr>
                        <a:t>some</a:t>
                      </a:r>
                      <a:r>
                        <a:rPr dirty="0" sz="1250" spc="-15">
                          <a:latin typeface="Times New Roman"/>
                          <a:cs typeface="Times New Roman"/>
                        </a:rPr>
                        <a:t> </a:t>
                      </a:r>
                      <a:r>
                        <a:rPr dirty="0" sz="1250">
                          <a:latin typeface="Times New Roman"/>
                          <a:cs typeface="Times New Roman"/>
                        </a:rPr>
                        <a:t>formatting</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120">
                        <a:lnSpc>
                          <a:spcPts val="1465"/>
                        </a:lnSpc>
                      </a:pPr>
                      <a:r>
                        <a:rPr dirty="0" sz="1250">
                          <a:latin typeface="Times New Roman"/>
                          <a:cs typeface="Times New Roman"/>
                        </a:rPr>
                        <a:t>Uses </a:t>
                      </a:r>
                      <a:r>
                        <a:rPr dirty="0" sz="1250" spc="5">
                          <a:latin typeface="Times New Roman"/>
                          <a:cs typeface="Times New Roman"/>
                        </a:rPr>
                        <a:t>commands </a:t>
                      </a:r>
                      <a:r>
                        <a:rPr dirty="0" sz="1250">
                          <a:latin typeface="Times New Roman"/>
                          <a:cs typeface="Times New Roman"/>
                        </a:rPr>
                        <a:t>to format</a:t>
                      </a:r>
                      <a:r>
                        <a:rPr dirty="0" sz="1250" spc="-10">
                          <a:latin typeface="Times New Roman"/>
                          <a:cs typeface="Times New Roman"/>
                        </a:rPr>
                        <a:t> </a:t>
                      </a:r>
                      <a:r>
                        <a:rPr dirty="0" sz="1250">
                          <a:latin typeface="Times New Roman"/>
                          <a:cs typeface="Times New Roman"/>
                        </a:rPr>
                        <a:t>data</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25" name="object 2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le</a:t>
            </a:r>
            <a:r>
              <a:rPr dirty="0" sz="800" spc="-250"/>
              <a:t>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292" b="1">
                <a:latin typeface="Arial"/>
                <a:cs typeface="Arial"/>
              </a:rPr>
              <a:t>:</a:t>
            </a:r>
            <a:r>
              <a:rPr dirty="0" sz="800" spc="-195"/>
              <a:t>eK</a:t>
            </a:r>
            <a:r>
              <a:rPr dirty="0" baseline="-30092" sz="1800" spc="-292" b="1">
                <a:latin typeface="Arial"/>
                <a:cs typeface="Arial"/>
              </a:rPr>
              <a:t>S</a:t>
            </a:r>
            <a:r>
              <a:rPr dirty="0" sz="800" spc="-195"/>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a:t>
            </a:r>
            <a:r>
              <a:rPr dirty="0" baseline="-30092" sz="1800" spc="-405" b="1">
                <a:latin typeface="Arial"/>
                <a:cs typeface="Arial"/>
              </a:rPr>
              <a:t>n</a:t>
            </a:r>
            <a:r>
              <a:rPr dirty="0" sz="800" spc="-270"/>
              <a:t>ke</a:t>
            </a:r>
            <a:r>
              <a:rPr dirty="0" baseline="-30092" sz="1800" spc="-405" b="1">
                <a:latin typeface="Arial"/>
                <a:cs typeface="Arial"/>
              </a:rPr>
              <a:t>d</a:t>
            </a:r>
            <a:r>
              <a:rPr dirty="0" sz="800" spc="-270"/>
              <a:t>d </a:t>
            </a:r>
            <a:r>
              <a:rPr dirty="0" baseline="-30092" sz="1800" spc="-419" b="1">
                <a:latin typeface="Arial"/>
                <a:cs typeface="Arial"/>
              </a:rPr>
              <a:t>a</a:t>
            </a:r>
            <a:r>
              <a:rPr dirty="0" sz="800" spc="-280"/>
              <a:t>wi</a:t>
            </a:r>
            <a:r>
              <a:rPr dirty="0" baseline="-30092" sz="1800" spc="-419" b="1">
                <a:latin typeface="Arial"/>
                <a:cs typeface="Arial"/>
              </a:rPr>
              <a:t>m</a:t>
            </a:r>
            <a:r>
              <a:rPr dirty="0" sz="800" spc="-280"/>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D</a:t>
            </a:r>
            <a:r>
              <a:rPr dirty="0" sz="800" spc="-165"/>
              <a:t>em</a:t>
            </a:r>
            <a:r>
              <a:rPr dirty="0" baseline="-30092" sz="1800" spc="-247" b="1">
                <a:latin typeface="Arial"/>
                <a:cs typeface="Arial"/>
              </a:rPr>
              <a:t>-</a:t>
            </a:r>
            <a:r>
              <a:rPr dirty="0" sz="800" spc="-165"/>
              <a:t>a</a:t>
            </a:r>
            <a:r>
              <a:rPr dirty="0" baseline="-30092" sz="1800" spc="-247" b="1">
                <a:latin typeface="Arial"/>
                <a:cs typeface="Arial"/>
              </a:rPr>
              <a:t>5</a:t>
            </a:r>
            <a:r>
              <a:rPr dirty="0" sz="800" spc="-165"/>
              <a:t>il.</a:t>
            </a:r>
            <a:r>
              <a:rPr dirty="0" sz="800" spc="-190"/>
              <a:t> </a:t>
            </a:r>
            <a:r>
              <a:rPr dirty="0" sz="800" spc="-30"/>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521960" cy="2949575"/>
          </a:xfrm>
          <a:prstGeom prst="rect">
            <a:avLst/>
          </a:prstGeom>
        </p:spPr>
        <p:txBody>
          <a:bodyPr wrap="square" lIns="0" tIns="13970" rIns="0" bIns="0" rtlCol="0" vert="horz">
            <a:spAutoFit/>
          </a:bodyPr>
          <a:lstStyle/>
          <a:p>
            <a:pPr algn="ctr" marR="31750">
              <a:lnSpc>
                <a:spcPct val="100000"/>
              </a:lnSpc>
              <a:spcBef>
                <a:spcPts val="110"/>
              </a:spcBef>
            </a:pPr>
            <a:r>
              <a:rPr dirty="0" sz="1850" spc="5" b="1">
                <a:latin typeface="Arial"/>
                <a:cs typeface="Arial"/>
              </a:rPr>
              <a:t>Overview </a:t>
            </a:r>
            <a:r>
              <a:rPr dirty="0" sz="1850" b="1">
                <a:latin typeface="Arial"/>
                <a:cs typeface="Arial"/>
              </a:rPr>
              <a:t>of</a:t>
            </a:r>
            <a:r>
              <a:rPr dirty="0" sz="1850" spc="-5" b="1">
                <a:latin typeface="Arial"/>
                <a:cs typeface="Arial"/>
              </a:rPr>
              <a:t> </a:t>
            </a:r>
            <a:r>
              <a:rPr dirty="0" sz="1850" spc="5" b="1">
                <a:latin typeface="Arial"/>
                <a:cs typeface="Arial"/>
              </a:rPr>
              <a:t>SQL*Plus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Log </a:t>
            </a:r>
            <a:r>
              <a:rPr dirty="0" sz="1550" spc="5">
                <a:latin typeface="Arial"/>
                <a:cs typeface="Arial"/>
              </a:rPr>
              <a:t>in to</a:t>
            </a:r>
            <a:r>
              <a:rPr dirty="0" sz="1550" spc="-5">
                <a:latin typeface="Arial"/>
                <a:cs typeface="Arial"/>
              </a:rPr>
              <a:t> </a:t>
            </a:r>
            <a:r>
              <a:rPr dirty="0" sz="1550" spc="10">
                <a:latin typeface="Arial"/>
                <a:cs typeface="Arial"/>
              </a:rPr>
              <a:t>SQL*Plus</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Describe the </a:t>
            </a:r>
            <a:r>
              <a:rPr dirty="0" sz="1550" spc="5">
                <a:latin typeface="Arial"/>
                <a:cs typeface="Arial"/>
              </a:rPr>
              <a:t>table</a:t>
            </a:r>
            <a:r>
              <a:rPr dirty="0" sz="1550" spc="-10">
                <a:latin typeface="Arial"/>
                <a:cs typeface="Arial"/>
              </a:rPr>
              <a:t> </a:t>
            </a:r>
            <a:r>
              <a:rPr dirty="0" sz="1550" spc="5">
                <a:latin typeface="Arial"/>
                <a:cs typeface="Arial"/>
              </a:rPr>
              <a:t>structure</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5">
                <a:latin typeface="Arial"/>
                <a:cs typeface="Arial"/>
              </a:rPr>
              <a:t>Edit </a:t>
            </a:r>
            <a:r>
              <a:rPr dirty="0" sz="1550" spc="10">
                <a:latin typeface="Arial"/>
                <a:cs typeface="Arial"/>
              </a:rPr>
              <a:t>your SQL</a:t>
            </a:r>
            <a:r>
              <a:rPr dirty="0" sz="1550" spc="-5">
                <a:latin typeface="Arial"/>
                <a:cs typeface="Arial"/>
              </a:rPr>
              <a:t> </a:t>
            </a:r>
            <a:r>
              <a:rPr dirty="0" sz="1550" spc="10">
                <a:latin typeface="Arial"/>
                <a:cs typeface="Arial"/>
              </a:rPr>
              <a:t>statement</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Execute SQL from</a:t>
            </a:r>
            <a:r>
              <a:rPr dirty="0" sz="1550" spc="-10">
                <a:latin typeface="Arial"/>
                <a:cs typeface="Arial"/>
              </a:rPr>
              <a:t> </a:t>
            </a:r>
            <a:r>
              <a:rPr dirty="0" sz="1550" spc="10">
                <a:latin typeface="Arial"/>
                <a:cs typeface="Arial"/>
              </a:rPr>
              <a:t>SQL*Plus</a:t>
            </a:r>
            <a:endParaRPr sz="1550">
              <a:latin typeface="Arial"/>
              <a:cs typeface="Arial"/>
            </a:endParaRPr>
          </a:p>
          <a:p>
            <a:pPr marL="328930" marR="5080" indent="-329565">
              <a:lnSpc>
                <a:spcPct val="101600"/>
              </a:lnSpc>
              <a:spcBef>
                <a:spcPts val="370"/>
              </a:spcBef>
              <a:buClr>
                <a:srgbClr val="FF0000"/>
              </a:buClr>
              <a:buChar char="•"/>
              <a:tabLst>
                <a:tab pos="328930" algn="l"/>
                <a:tab pos="329565" algn="l"/>
              </a:tabLst>
            </a:pPr>
            <a:r>
              <a:rPr dirty="0" sz="1550" spc="10">
                <a:latin typeface="Arial"/>
                <a:cs typeface="Arial"/>
              </a:rPr>
              <a:t>Save SQL statements </a:t>
            </a:r>
            <a:r>
              <a:rPr dirty="0" sz="1550" spc="5">
                <a:latin typeface="Arial"/>
                <a:cs typeface="Arial"/>
              </a:rPr>
              <a:t>to files </a:t>
            </a:r>
            <a:r>
              <a:rPr dirty="0" sz="1550" spc="10">
                <a:latin typeface="Arial"/>
                <a:cs typeface="Arial"/>
              </a:rPr>
              <a:t>and append SQL statements  </a:t>
            </a:r>
            <a:r>
              <a:rPr dirty="0" sz="1550" spc="5">
                <a:latin typeface="Arial"/>
                <a:cs typeface="Arial"/>
              </a:rPr>
              <a:t>to</a:t>
            </a:r>
            <a:r>
              <a:rPr dirty="0" sz="1550">
                <a:latin typeface="Arial"/>
                <a:cs typeface="Arial"/>
              </a:rPr>
              <a:t> </a:t>
            </a:r>
            <a:r>
              <a:rPr dirty="0" sz="1550" spc="5">
                <a:latin typeface="Arial"/>
                <a:cs typeface="Arial"/>
              </a:rPr>
              <a:t>files</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Execute saved</a:t>
            </a:r>
            <a:r>
              <a:rPr dirty="0" sz="1550" spc="-5">
                <a:latin typeface="Arial"/>
                <a:cs typeface="Arial"/>
              </a:rPr>
              <a:t> </a:t>
            </a:r>
            <a:r>
              <a:rPr dirty="0" sz="1550" spc="5">
                <a:latin typeface="Arial"/>
                <a:cs typeface="Arial"/>
              </a:rPr>
              <a:t>files</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Load commands from </a:t>
            </a:r>
            <a:r>
              <a:rPr dirty="0" sz="1550" spc="5">
                <a:latin typeface="Arial"/>
                <a:cs typeface="Arial"/>
              </a:rPr>
              <a:t>file to buffer to</a:t>
            </a:r>
            <a:r>
              <a:rPr dirty="0" sz="1550" spc="-10">
                <a:latin typeface="Arial"/>
                <a:cs typeface="Arial"/>
              </a:rPr>
              <a:t> </a:t>
            </a:r>
            <a:r>
              <a:rPr dirty="0" sz="1550" spc="5">
                <a:latin typeface="Arial"/>
                <a:cs typeface="Arial"/>
              </a:rPr>
              <a:t>edit</a:t>
            </a:r>
            <a:endParaRPr sz="1550">
              <a:latin typeface="Arial"/>
              <a:cs typeface="Arial"/>
            </a:endParaRPr>
          </a:p>
        </p:txBody>
      </p:sp>
      <p:sp>
        <p:nvSpPr>
          <p:cNvPr id="7" name="object 7"/>
          <p:cNvSpPr txBox="1"/>
          <p:nvPr/>
        </p:nvSpPr>
        <p:spPr>
          <a:xfrm>
            <a:off x="594613" y="5611157"/>
            <a:ext cx="6086475" cy="135445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SQL*Plus</a:t>
            </a:r>
            <a:endParaRPr sz="1300">
              <a:latin typeface="Arial"/>
              <a:cs typeface="Arial"/>
            </a:endParaRPr>
          </a:p>
          <a:p>
            <a:pPr marL="136525">
              <a:lnSpc>
                <a:spcPts val="1555"/>
              </a:lnSpc>
              <a:spcBef>
                <a:spcPts val="359"/>
              </a:spcBef>
            </a:pPr>
            <a:r>
              <a:rPr dirty="0" sz="1300" spc="-5">
                <a:latin typeface="Times New Roman"/>
                <a:cs typeface="Times New Roman"/>
              </a:rPr>
              <a:t>SQL*Plus is an environment in </a:t>
            </a:r>
            <a:r>
              <a:rPr dirty="0" sz="1300">
                <a:latin typeface="Times New Roman"/>
                <a:cs typeface="Times New Roman"/>
              </a:rPr>
              <a:t>which you can do the</a:t>
            </a:r>
            <a:r>
              <a:rPr dirty="0" sz="1300" spc="10">
                <a:latin typeface="Times New Roman"/>
                <a:cs typeface="Times New Roman"/>
              </a:rPr>
              <a:t> </a:t>
            </a:r>
            <a:r>
              <a:rPr dirty="0" sz="1300">
                <a:latin typeface="Times New Roman"/>
                <a:cs typeface="Times New Roman"/>
              </a:rPr>
              <a:t>following:</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Execute SQL statements to retrieve, modify, add, and remove data from the</a:t>
            </a:r>
            <a:r>
              <a:rPr dirty="0" sz="1300" spc="-45">
                <a:latin typeface="Times New Roman"/>
                <a:cs typeface="Times New Roman"/>
              </a:rPr>
              <a:t> </a:t>
            </a:r>
            <a:r>
              <a:rPr dirty="0" sz="1300">
                <a:latin typeface="Times New Roman"/>
                <a:cs typeface="Times New Roman"/>
              </a:rPr>
              <a:t>database</a:t>
            </a:r>
            <a:endParaRPr sz="1300">
              <a:latin typeface="Times New Roman"/>
              <a:cs typeface="Times New Roman"/>
            </a:endParaRPr>
          </a:p>
          <a:p>
            <a:pPr marL="445770" indent="-186055">
              <a:lnSpc>
                <a:spcPct val="100000"/>
              </a:lnSpc>
              <a:buChar char="•"/>
              <a:tabLst>
                <a:tab pos="445770" algn="l"/>
                <a:tab pos="446405" algn="l"/>
              </a:tabLst>
            </a:pPr>
            <a:r>
              <a:rPr dirty="0" sz="1300" spc="-5">
                <a:latin typeface="Times New Roman"/>
                <a:cs typeface="Times New Roman"/>
              </a:rPr>
              <a:t>Format, </a:t>
            </a:r>
            <a:r>
              <a:rPr dirty="0" sz="1300">
                <a:latin typeface="Times New Roman"/>
                <a:cs typeface="Times New Roman"/>
              </a:rPr>
              <a:t>perform calculations on, </a:t>
            </a:r>
            <a:r>
              <a:rPr dirty="0" sz="1300" spc="-5">
                <a:latin typeface="Times New Roman"/>
                <a:cs typeface="Times New Roman"/>
              </a:rPr>
              <a:t>store, </a:t>
            </a:r>
            <a:r>
              <a:rPr dirty="0" sz="1300">
                <a:latin typeface="Times New Roman"/>
                <a:cs typeface="Times New Roman"/>
              </a:rPr>
              <a:t>and </a:t>
            </a:r>
            <a:r>
              <a:rPr dirty="0" sz="1300" spc="-5">
                <a:latin typeface="Times New Roman"/>
                <a:cs typeface="Times New Roman"/>
              </a:rPr>
              <a:t>print </a:t>
            </a:r>
            <a:r>
              <a:rPr dirty="0" sz="1300">
                <a:latin typeface="Times New Roman"/>
                <a:cs typeface="Times New Roman"/>
              </a:rPr>
              <a:t>query </a:t>
            </a:r>
            <a:r>
              <a:rPr dirty="0" sz="1300" spc="-5">
                <a:latin typeface="Times New Roman"/>
                <a:cs typeface="Times New Roman"/>
              </a:rPr>
              <a:t>results in the form of</a:t>
            </a:r>
            <a:r>
              <a:rPr dirty="0" sz="1300" spc="90">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Create </a:t>
            </a:r>
            <a:r>
              <a:rPr dirty="0" sz="1300" spc="-5">
                <a:latin typeface="Times New Roman"/>
                <a:cs typeface="Times New Roman"/>
              </a:rPr>
              <a:t>script files to store SQL </a:t>
            </a:r>
            <a:r>
              <a:rPr dirty="0" sz="1300">
                <a:latin typeface="Times New Roman"/>
                <a:cs typeface="Times New Roman"/>
              </a:rPr>
              <a:t>statements for repeated use in the future</a:t>
            </a:r>
            <a:endParaRPr sz="1300">
              <a:latin typeface="Times New Roman"/>
              <a:cs typeface="Times New Roman"/>
            </a:endParaRPr>
          </a:p>
          <a:p>
            <a:pPr marL="136525">
              <a:lnSpc>
                <a:spcPct val="100000"/>
              </a:lnSpc>
              <a:spcBef>
                <a:spcPts val="390"/>
              </a:spcBef>
            </a:pPr>
            <a:r>
              <a:rPr dirty="0" sz="1300">
                <a:latin typeface="Times New Roman"/>
                <a:cs typeface="Times New Roman"/>
              </a:rPr>
              <a:t>SQL*Plus commands can be divided into the following main</a:t>
            </a:r>
            <a:r>
              <a:rPr dirty="0" sz="1300" spc="-45">
                <a:latin typeface="Times New Roman"/>
                <a:cs typeface="Times New Roman"/>
              </a:rPr>
              <a:t> </a:t>
            </a:r>
            <a:r>
              <a:rPr dirty="0" sz="1300">
                <a:latin typeface="Times New Roman"/>
                <a:cs typeface="Times New Roman"/>
              </a:rPr>
              <a:t>categories:</a:t>
            </a:r>
            <a:endParaRPr sz="1300">
              <a:latin typeface="Times New Roman"/>
              <a:cs typeface="Times New Roman"/>
            </a:endParaRPr>
          </a:p>
        </p:txBody>
      </p:sp>
      <p:graphicFrame>
        <p:nvGraphicFramePr>
          <p:cNvPr id="8" name="object 8"/>
          <p:cNvGraphicFramePr>
            <a:graphicFrameLocks noGrp="1"/>
          </p:cNvGraphicFramePr>
          <p:nvPr/>
        </p:nvGraphicFramePr>
        <p:xfrm>
          <a:off x="920877" y="7089267"/>
          <a:ext cx="5695950" cy="2021205"/>
        </p:xfrm>
        <a:graphic>
          <a:graphicData uri="http://schemas.openxmlformats.org/drawingml/2006/table">
            <a:tbl>
              <a:tblPr firstRow="1" bandRow="1">
                <a:tableStyleId>{2D5ABB26-0587-4C30-8999-92F81FD0307C}</a:tableStyleId>
              </a:tblPr>
              <a:tblGrid>
                <a:gridCol w="1297940"/>
                <a:gridCol w="4382770"/>
              </a:tblGrid>
              <a:tr h="224027">
                <a:tc>
                  <a:txBody>
                    <a:bodyPr/>
                    <a:lstStyle/>
                    <a:p>
                      <a:pPr marL="71755">
                        <a:lnSpc>
                          <a:spcPct val="100000"/>
                        </a:lnSpc>
                      </a:pPr>
                      <a:r>
                        <a:rPr dirty="0" sz="1150" spc="-10" b="1">
                          <a:latin typeface="Times New Roman"/>
                          <a:cs typeface="Times New Roman"/>
                        </a:rPr>
                        <a:t>Category</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a:lnSpc>
                          <a:spcPct val="100000"/>
                        </a:lnSpc>
                      </a:pPr>
                      <a:r>
                        <a:rPr dirty="0" sz="1150" spc="-15" b="1">
                          <a:latin typeface="Times New Roman"/>
                          <a:cs typeface="Times New Roman"/>
                        </a:rPr>
                        <a:t>Purpose</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11455">
                <a:tc>
                  <a:txBody>
                    <a:bodyPr/>
                    <a:lstStyle/>
                    <a:p>
                      <a:pPr marL="71755">
                        <a:lnSpc>
                          <a:spcPts val="1355"/>
                        </a:lnSpc>
                      </a:pPr>
                      <a:r>
                        <a:rPr dirty="0" sz="1150" spc="-20">
                          <a:latin typeface="Times New Roman"/>
                          <a:cs typeface="Times New Roman"/>
                        </a:rPr>
                        <a:t>Environment</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a:lnSpc>
                          <a:spcPts val="1355"/>
                        </a:lnSpc>
                      </a:pPr>
                      <a:r>
                        <a:rPr dirty="0" sz="1150" spc="-15">
                          <a:latin typeface="Times New Roman"/>
                          <a:cs typeface="Times New Roman"/>
                        </a:rPr>
                        <a:t>Affect </a:t>
                      </a:r>
                      <a:r>
                        <a:rPr dirty="0" sz="1150" spc="-5">
                          <a:latin typeface="Times New Roman"/>
                          <a:cs typeface="Times New Roman"/>
                        </a:rPr>
                        <a:t>the </a:t>
                      </a:r>
                      <a:r>
                        <a:rPr dirty="0" sz="1150" spc="-15">
                          <a:latin typeface="Times New Roman"/>
                          <a:cs typeface="Times New Roman"/>
                        </a:rPr>
                        <a:t>general behavior of </a:t>
                      </a:r>
                      <a:r>
                        <a:rPr dirty="0" sz="1150" spc="5">
                          <a:latin typeface="Times New Roman"/>
                          <a:cs typeface="Times New Roman"/>
                        </a:rPr>
                        <a:t>SQL </a:t>
                      </a:r>
                      <a:r>
                        <a:rPr dirty="0" sz="1150" spc="-10">
                          <a:latin typeface="Times New Roman"/>
                          <a:cs typeface="Times New Roman"/>
                        </a:rPr>
                        <a:t>statements for </a:t>
                      </a:r>
                      <a:r>
                        <a:rPr dirty="0" sz="1150" spc="-5">
                          <a:latin typeface="Times New Roman"/>
                          <a:cs typeface="Times New Roman"/>
                        </a:rPr>
                        <a:t>the</a:t>
                      </a:r>
                      <a:r>
                        <a:rPr dirty="0" sz="1150" spc="150">
                          <a:latin typeface="Times New Roman"/>
                          <a:cs typeface="Times New Roman"/>
                        </a:rPr>
                        <a:t> </a:t>
                      </a:r>
                      <a:r>
                        <a:rPr dirty="0" sz="1150" spc="-15">
                          <a:latin typeface="Times New Roman"/>
                          <a:cs typeface="Times New Roman"/>
                        </a:rPr>
                        <a:t>session</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11454">
                <a:tc>
                  <a:txBody>
                    <a:bodyPr/>
                    <a:lstStyle/>
                    <a:p>
                      <a:pPr marL="71755">
                        <a:lnSpc>
                          <a:spcPts val="1360"/>
                        </a:lnSpc>
                      </a:pPr>
                      <a:r>
                        <a:rPr dirty="0" sz="1150" spc="-5">
                          <a:latin typeface="Times New Roman"/>
                          <a:cs typeface="Times New Roman"/>
                        </a:rPr>
                        <a:t>Format</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a:lnSpc>
                          <a:spcPts val="1360"/>
                        </a:lnSpc>
                      </a:pPr>
                      <a:r>
                        <a:rPr dirty="0" sz="1150" spc="-5">
                          <a:latin typeface="Times New Roman"/>
                          <a:cs typeface="Times New Roman"/>
                        </a:rPr>
                        <a:t>Format query</a:t>
                      </a:r>
                      <a:r>
                        <a:rPr dirty="0" sz="1150">
                          <a:latin typeface="Times New Roman"/>
                          <a:cs typeface="Times New Roman"/>
                        </a:rPr>
                        <a:t> </a:t>
                      </a:r>
                      <a:r>
                        <a:rPr dirty="0" sz="1150" spc="-5">
                          <a:latin typeface="Times New Roman"/>
                          <a:cs typeface="Times New Roman"/>
                        </a:rPr>
                        <a:t>results</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211455">
                <a:tc>
                  <a:txBody>
                    <a:bodyPr/>
                    <a:lstStyle/>
                    <a:p>
                      <a:pPr marL="71755">
                        <a:lnSpc>
                          <a:spcPts val="1355"/>
                        </a:lnSpc>
                      </a:pPr>
                      <a:r>
                        <a:rPr dirty="0" sz="1150" spc="-10">
                          <a:latin typeface="Times New Roman"/>
                          <a:cs typeface="Times New Roman"/>
                        </a:rPr>
                        <a:t>File</a:t>
                      </a:r>
                      <a:r>
                        <a:rPr dirty="0" sz="1150" spc="-25">
                          <a:latin typeface="Times New Roman"/>
                          <a:cs typeface="Times New Roman"/>
                        </a:rPr>
                        <a:t> </a:t>
                      </a:r>
                      <a:r>
                        <a:rPr dirty="0" sz="1150" spc="-15">
                          <a:latin typeface="Times New Roman"/>
                          <a:cs typeface="Times New Roman"/>
                        </a:rPr>
                        <a:t>manipulation</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120">
                        <a:lnSpc>
                          <a:spcPts val="1355"/>
                        </a:lnSpc>
                      </a:pPr>
                      <a:r>
                        <a:rPr dirty="0" sz="1150" spc="-10">
                          <a:latin typeface="Times New Roman"/>
                          <a:cs typeface="Times New Roman"/>
                        </a:rPr>
                        <a:t>Save, load, </a:t>
                      </a:r>
                      <a:r>
                        <a:rPr dirty="0" sz="1150" spc="-5">
                          <a:latin typeface="Times New Roman"/>
                          <a:cs typeface="Times New Roman"/>
                        </a:rPr>
                        <a:t>and </a:t>
                      </a:r>
                      <a:r>
                        <a:rPr dirty="0" sz="1150" spc="5">
                          <a:latin typeface="Times New Roman"/>
                          <a:cs typeface="Times New Roman"/>
                        </a:rPr>
                        <a:t>run </a:t>
                      </a:r>
                      <a:r>
                        <a:rPr dirty="0" sz="1150" spc="-5">
                          <a:latin typeface="Times New Roman"/>
                          <a:cs typeface="Times New Roman"/>
                        </a:rPr>
                        <a:t>script</a:t>
                      </a:r>
                      <a:r>
                        <a:rPr dirty="0" sz="1150" spc="70">
                          <a:latin typeface="Times New Roman"/>
                          <a:cs typeface="Times New Roman"/>
                        </a:rPr>
                        <a:t> </a:t>
                      </a:r>
                      <a:r>
                        <a:rPr dirty="0" sz="1150" spc="-20">
                          <a:latin typeface="Times New Roman"/>
                          <a:cs typeface="Times New Roman"/>
                        </a:rPr>
                        <a:t>files</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11454">
                <a:tc>
                  <a:txBody>
                    <a:bodyPr/>
                    <a:lstStyle/>
                    <a:p>
                      <a:pPr marL="71755">
                        <a:lnSpc>
                          <a:spcPts val="1360"/>
                        </a:lnSpc>
                      </a:pPr>
                      <a:r>
                        <a:rPr dirty="0" sz="1150" spc="-10">
                          <a:latin typeface="Times New Roman"/>
                          <a:cs typeface="Times New Roman"/>
                        </a:rPr>
                        <a:t>Execution</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2390">
                        <a:lnSpc>
                          <a:spcPts val="1360"/>
                        </a:lnSpc>
                      </a:pPr>
                      <a:r>
                        <a:rPr dirty="0" sz="1150" spc="-10">
                          <a:latin typeface="Times New Roman"/>
                          <a:cs typeface="Times New Roman"/>
                        </a:rPr>
                        <a:t>Send </a:t>
                      </a:r>
                      <a:r>
                        <a:rPr dirty="0" sz="1150" spc="5">
                          <a:latin typeface="Times New Roman"/>
                          <a:cs typeface="Times New Roman"/>
                        </a:rPr>
                        <a:t>SQL </a:t>
                      </a:r>
                      <a:r>
                        <a:rPr dirty="0" sz="1150" spc="-10">
                          <a:latin typeface="Times New Roman"/>
                          <a:cs typeface="Times New Roman"/>
                        </a:rPr>
                        <a:t>statements </a:t>
                      </a:r>
                      <a:r>
                        <a:rPr dirty="0" sz="1150" spc="-5">
                          <a:latin typeface="Times New Roman"/>
                          <a:cs typeface="Times New Roman"/>
                        </a:rPr>
                        <a:t>from the </a:t>
                      </a:r>
                      <a:r>
                        <a:rPr dirty="0" sz="1150" spc="5">
                          <a:latin typeface="Times New Roman"/>
                          <a:cs typeface="Times New Roman"/>
                        </a:rPr>
                        <a:t>SQL </a:t>
                      </a:r>
                      <a:r>
                        <a:rPr dirty="0" sz="1150" spc="-10">
                          <a:latin typeface="Times New Roman"/>
                          <a:cs typeface="Times New Roman"/>
                        </a:rPr>
                        <a:t>buffer </a:t>
                      </a:r>
                      <a:r>
                        <a:rPr dirty="0" sz="1150" spc="5">
                          <a:latin typeface="Times New Roman"/>
                          <a:cs typeface="Times New Roman"/>
                        </a:rPr>
                        <a:t>to </a:t>
                      </a:r>
                      <a:r>
                        <a:rPr dirty="0" sz="1150" spc="-5">
                          <a:latin typeface="Times New Roman"/>
                          <a:cs typeface="Times New Roman"/>
                        </a:rPr>
                        <a:t>the </a:t>
                      </a:r>
                      <a:r>
                        <a:rPr dirty="0" sz="1150">
                          <a:latin typeface="Times New Roman"/>
                          <a:cs typeface="Times New Roman"/>
                        </a:rPr>
                        <a:t>Oracle</a:t>
                      </a:r>
                      <a:r>
                        <a:rPr dirty="0" sz="1150" spc="-40">
                          <a:latin typeface="Times New Roman"/>
                          <a:cs typeface="Times New Roman"/>
                        </a:rPr>
                        <a:t> </a:t>
                      </a:r>
                      <a:r>
                        <a:rPr dirty="0" sz="1150" spc="-15">
                          <a:latin typeface="Times New Roman"/>
                          <a:cs typeface="Times New Roman"/>
                        </a:rPr>
                        <a:t>server</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211074">
                <a:tc>
                  <a:txBody>
                    <a:bodyPr/>
                    <a:lstStyle/>
                    <a:p>
                      <a:pPr marL="71755">
                        <a:lnSpc>
                          <a:spcPts val="1355"/>
                        </a:lnSpc>
                      </a:pPr>
                      <a:r>
                        <a:rPr dirty="0" sz="1150" spc="-10">
                          <a:latin typeface="Times New Roman"/>
                          <a:cs typeface="Times New Roman"/>
                        </a:rPr>
                        <a:t>Edit</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a:lnSpc>
                          <a:spcPts val="1355"/>
                        </a:lnSpc>
                      </a:pPr>
                      <a:r>
                        <a:rPr dirty="0" sz="1150" spc="-10">
                          <a:latin typeface="Times New Roman"/>
                          <a:cs typeface="Times New Roman"/>
                        </a:rPr>
                        <a:t>Modify </a:t>
                      </a:r>
                      <a:r>
                        <a:rPr dirty="0" sz="1150" spc="5">
                          <a:latin typeface="Times New Roman"/>
                          <a:cs typeface="Times New Roman"/>
                        </a:rPr>
                        <a:t>SQL </a:t>
                      </a:r>
                      <a:r>
                        <a:rPr dirty="0" sz="1150" spc="-10">
                          <a:latin typeface="Times New Roman"/>
                          <a:cs typeface="Times New Roman"/>
                        </a:rPr>
                        <a:t>statements in </a:t>
                      </a:r>
                      <a:r>
                        <a:rPr dirty="0" sz="1150" spc="-5">
                          <a:latin typeface="Times New Roman"/>
                          <a:cs typeface="Times New Roman"/>
                        </a:rPr>
                        <a:t>the</a:t>
                      </a:r>
                      <a:r>
                        <a:rPr dirty="0" sz="1150">
                          <a:latin typeface="Times New Roman"/>
                          <a:cs typeface="Times New Roman"/>
                        </a:rPr>
                        <a:t> </a:t>
                      </a:r>
                      <a:r>
                        <a:rPr dirty="0" sz="1150" spc="-10">
                          <a:latin typeface="Times New Roman"/>
                          <a:cs typeface="Times New Roman"/>
                        </a:rPr>
                        <a:t>buffer</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379">
                <a:tc>
                  <a:txBody>
                    <a:bodyPr/>
                    <a:lstStyle/>
                    <a:p>
                      <a:pPr marL="71755">
                        <a:lnSpc>
                          <a:spcPts val="1355"/>
                        </a:lnSpc>
                      </a:pPr>
                      <a:r>
                        <a:rPr dirty="0" sz="1150" spc="-10">
                          <a:latin typeface="Times New Roman"/>
                          <a:cs typeface="Times New Roman"/>
                        </a:rPr>
                        <a:t>Interaction</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148590">
                        <a:lnSpc>
                          <a:spcPts val="1390"/>
                        </a:lnSpc>
                        <a:spcBef>
                          <a:spcPts val="15"/>
                        </a:spcBef>
                      </a:pPr>
                      <a:r>
                        <a:rPr dirty="0" sz="1150">
                          <a:latin typeface="Times New Roman"/>
                          <a:cs typeface="Times New Roman"/>
                        </a:rPr>
                        <a:t>Create </a:t>
                      </a:r>
                      <a:r>
                        <a:rPr dirty="0" sz="1150" spc="-5">
                          <a:latin typeface="Times New Roman"/>
                          <a:cs typeface="Times New Roman"/>
                        </a:rPr>
                        <a:t>and </a:t>
                      </a:r>
                      <a:r>
                        <a:rPr dirty="0" sz="1150" spc="5">
                          <a:latin typeface="Times New Roman"/>
                          <a:cs typeface="Times New Roman"/>
                        </a:rPr>
                        <a:t>pass </a:t>
                      </a:r>
                      <a:r>
                        <a:rPr dirty="0" sz="1150" spc="-5">
                          <a:latin typeface="Times New Roman"/>
                          <a:cs typeface="Times New Roman"/>
                        </a:rPr>
                        <a:t>variables </a:t>
                      </a:r>
                      <a:r>
                        <a:rPr dirty="0" sz="1150" spc="5">
                          <a:latin typeface="Times New Roman"/>
                          <a:cs typeface="Times New Roman"/>
                        </a:rPr>
                        <a:t>to SQL </a:t>
                      </a:r>
                      <a:r>
                        <a:rPr dirty="0" sz="1150" spc="-10">
                          <a:latin typeface="Times New Roman"/>
                          <a:cs typeface="Times New Roman"/>
                        </a:rPr>
                        <a:t>statements, </a:t>
                      </a:r>
                      <a:r>
                        <a:rPr dirty="0" sz="1150" spc="-5">
                          <a:latin typeface="Times New Roman"/>
                          <a:cs typeface="Times New Roman"/>
                        </a:rPr>
                        <a:t>print variable </a:t>
                      </a:r>
                      <a:r>
                        <a:rPr dirty="0" sz="1150" spc="-10">
                          <a:latin typeface="Times New Roman"/>
                          <a:cs typeface="Times New Roman"/>
                        </a:rPr>
                        <a:t>values, </a:t>
                      </a:r>
                      <a:r>
                        <a:rPr dirty="0" sz="1150" spc="-5">
                          <a:latin typeface="Times New Roman"/>
                          <a:cs typeface="Times New Roman"/>
                        </a:rPr>
                        <a:t>and  print </a:t>
                      </a:r>
                      <a:r>
                        <a:rPr dirty="0" sz="1150" spc="-15">
                          <a:latin typeface="Times New Roman"/>
                          <a:cs typeface="Times New Roman"/>
                        </a:rPr>
                        <a:t>messages </a:t>
                      </a:r>
                      <a:r>
                        <a:rPr dirty="0" sz="1150" spc="5">
                          <a:latin typeface="Times New Roman"/>
                          <a:cs typeface="Times New Roman"/>
                        </a:rPr>
                        <a:t>to </a:t>
                      </a:r>
                      <a:r>
                        <a:rPr dirty="0" sz="1150" spc="-5">
                          <a:latin typeface="Times New Roman"/>
                          <a:cs typeface="Times New Roman"/>
                        </a:rPr>
                        <a:t>the </a:t>
                      </a:r>
                      <a:r>
                        <a:rPr dirty="0" sz="1150" spc="-15">
                          <a:latin typeface="Times New Roman"/>
                          <a:cs typeface="Times New Roman"/>
                        </a:rPr>
                        <a:t>screen</a:t>
                      </a:r>
                      <a:endParaRPr sz="1150">
                        <a:latin typeface="Times New Roman"/>
                        <a:cs typeface="Times New Roman"/>
                      </a:endParaRPr>
                    </a:p>
                  </a:txBody>
                  <a:tcPr marL="0" marR="0" marB="0" marT="190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364997">
                <a:tc>
                  <a:txBody>
                    <a:bodyPr/>
                    <a:lstStyle/>
                    <a:p>
                      <a:pPr marL="71755">
                        <a:lnSpc>
                          <a:spcPts val="1360"/>
                        </a:lnSpc>
                      </a:pPr>
                      <a:r>
                        <a:rPr dirty="0" sz="1150" spc="-15">
                          <a:latin typeface="Times New Roman"/>
                          <a:cs typeface="Times New Roman"/>
                        </a:rPr>
                        <a:t>Miscellaneous</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1755" marR="309880" indent="-1270">
                        <a:lnSpc>
                          <a:spcPts val="1390"/>
                        </a:lnSpc>
                        <a:spcBef>
                          <a:spcPts val="15"/>
                        </a:spcBef>
                      </a:pPr>
                      <a:r>
                        <a:rPr dirty="0" sz="1150" spc="-15">
                          <a:latin typeface="Times New Roman"/>
                          <a:cs typeface="Times New Roman"/>
                        </a:rPr>
                        <a:t>Connect </a:t>
                      </a:r>
                      <a:r>
                        <a:rPr dirty="0" sz="1150">
                          <a:latin typeface="Times New Roman"/>
                          <a:cs typeface="Times New Roman"/>
                        </a:rPr>
                        <a:t>to </a:t>
                      </a:r>
                      <a:r>
                        <a:rPr dirty="0" sz="1150" spc="-5">
                          <a:latin typeface="Times New Roman"/>
                          <a:cs typeface="Times New Roman"/>
                        </a:rPr>
                        <a:t>the </a:t>
                      </a:r>
                      <a:r>
                        <a:rPr dirty="0" sz="1150">
                          <a:latin typeface="Times New Roman"/>
                          <a:cs typeface="Times New Roman"/>
                        </a:rPr>
                        <a:t>database, </a:t>
                      </a:r>
                      <a:r>
                        <a:rPr dirty="0" sz="1150" spc="-5">
                          <a:latin typeface="Times New Roman"/>
                          <a:cs typeface="Times New Roman"/>
                        </a:rPr>
                        <a:t>manipulate the SQL*Plus </a:t>
                      </a:r>
                      <a:r>
                        <a:rPr dirty="0" sz="1150" spc="-20">
                          <a:latin typeface="Times New Roman"/>
                          <a:cs typeface="Times New Roman"/>
                        </a:rPr>
                        <a:t>environment, </a:t>
                      </a:r>
                      <a:r>
                        <a:rPr dirty="0" sz="1150" spc="-5">
                          <a:latin typeface="Times New Roman"/>
                          <a:cs typeface="Times New Roman"/>
                        </a:rPr>
                        <a:t>and  </a:t>
                      </a:r>
                      <a:r>
                        <a:rPr dirty="0" sz="1150" spc="-10">
                          <a:latin typeface="Times New Roman"/>
                          <a:cs typeface="Times New Roman"/>
                        </a:rPr>
                        <a:t>display </a:t>
                      </a:r>
                      <a:r>
                        <a:rPr dirty="0" sz="1150" spc="-15">
                          <a:latin typeface="Times New Roman"/>
                          <a:cs typeface="Times New Roman"/>
                        </a:rPr>
                        <a:t>column</a:t>
                      </a:r>
                      <a:r>
                        <a:rPr dirty="0" sz="1150" spc="-25">
                          <a:latin typeface="Times New Roman"/>
                          <a:cs typeface="Times New Roman"/>
                        </a:rPr>
                        <a:t> </a:t>
                      </a:r>
                      <a:r>
                        <a:rPr dirty="0" sz="1150" spc="-15">
                          <a:latin typeface="Times New Roman"/>
                          <a:cs typeface="Times New Roman"/>
                        </a:rPr>
                        <a:t>definitions</a:t>
                      </a:r>
                      <a:endParaRPr sz="1150">
                        <a:latin typeface="Times New Roman"/>
                        <a:cs typeface="Times New Roman"/>
                      </a:endParaRPr>
                    </a:p>
                  </a:txBody>
                  <a:tcPr marL="0" marR="0" marB="0" marT="1905">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2789173" y="665480"/>
            <a:ext cx="2252980" cy="147320"/>
          </a:xfrm>
          <a:prstGeom prst="rect">
            <a:avLst/>
          </a:prstGeom>
        </p:spPr>
        <p:txBody>
          <a:bodyPr wrap="square" lIns="0" tIns="12065" rIns="0" bIns="0" rtlCol="0" vert="horz">
            <a:spAutoFit/>
          </a:bodyPr>
          <a:lstStyle/>
          <a:p>
            <a:pPr marL="12700">
              <a:lnSpc>
                <a:spcPct val="100000"/>
              </a:lnSpc>
              <a:spcBef>
                <a:spcPts val="95"/>
              </a:spcBef>
            </a:pPr>
            <a:r>
              <a:rPr dirty="0" sz="800" spc="-5" b="1">
                <a:latin typeface="Arial"/>
                <a:cs typeface="Arial"/>
              </a:rPr>
              <a:t>Copyright © </a:t>
            </a:r>
            <a:r>
              <a:rPr dirty="0" sz="800" b="1">
                <a:latin typeface="Arial"/>
                <a:cs typeface="Arial"/>
              </a:rPr>
              <a:t>2009</a:t>
            </a:r>
            <a:r>
              <a:rPr dirty="0" sz="800" b="1">
                <a:solidFill>
                  <a:srgbClr val="404040"/>
                </a:solidFill>
                <a:latin typeface="Arial"/>
                <a:cs typeface="Arial"/>
              </a:rPr>
              <a:t>, </a:t>
            </a:r>
            <a:r>
              <a:rPr dirty="0" sz="800" b="1">
                <a:latin typeface="Arial"/>
                <a:cs typeface="Arial"/>
              </a:rPr>
              <a:t>Oracle. </a:t>
            </a:r>
            <a:r>
              <a:rPr dirty="0" sz="800" spc="-5" b="1">
                <a:latin typeface="Arial"/>
                <a:cs typeface="Arial"/>
              </a:rPr>
              <a:t>All rights</a:t>
            </a:r>
            <a:r>
              <a:rPr dirty="0" sz="800" spc="10" b="1">
                <a:latin typeface="Arial"/>
                <a:cs typeface="Arial"/>
              </a:rPr>
              <a:t> </a:t>
            </a:r>
            <a:r>
              <a:rPr dirty="0" sz="800" b="1">
                <a:latin typeface="Arial"/>
                <a:cs typeface="Arial"/>
              </a:rPr>
              <a:t>reserved.</a:t>
            </a:r>
            <a:endParaRPr sz="800">
              <a:latin typeface="Arial"/>
              <a:cs typeface="Arial"/>
            </a:endParaRPr>
          </a:p>
        </p:txBody>
      </p:sp>
      <p:sp>
        <p:nvSpPr>
          <p:cNvPr id="3" name="object 3"/>
          <p:cNvSpPr txBox="1"/>
          <p:nvPr/>
        </p:nvSpPr>
        <p:spPr>
          <a:xfrm>
            <a:off x="2789176" y="878073"/>
            <a:ext cx="541655" cy="147320"/>
          </a:xfrm>
          <a:prstGeom prst="rect">
            <a:avLst/>
          </a:prstGeom>
        </p:spPr>
        <p:txBody>
          <a:bodyPr wrap="square" lIns="0" tIns="12065" rIns="0" bIns="0" rtlCol="0" vert="horz">
            <a:spAutoFit/>
          </a:bodyPr>
          <a:lstStyle/>
          <a:p>
            <a:pPr marL="12700">
              <a:lnSpc>
                <a:spcPct val="100000"/>
              </a:lnSpc>
              <a:spcBef>
                <a:spcPts val="95"/>
              </a:spcBef>
            </a:pPr>
            <a:r>
              <a:rPr dirty="0" sz="800" spc="-10" b="1">
                <a:latin typeface="Arial"/>
                <a:cs typeface="Arial"/>
              </a:rPr>
              <a:t>D</a:t>
            </a:r>
            <a:r>
              <a:rPr dirty="0" sz="800" spc="-5" b="1">
                <a:latin typeface="Arial"/>
                <a:cs typeface="Arial"/>
              </a:rPr>
              <a:t>i</a:t>
            </a:r>
            <a:r>
              <a:rPr dirty="0" sz="800" b="1">
                <a:latin typeface="Arial"/>
                <a:cs typeface="Arial"/>
              </a:rPr>
              <a:t>scl</a:t>
            </a:r>
            <a:r>
              <a:rPr dirty="0" sz="800" spc="-10" b="1">
                <a:latin typeface="Arial"/>
                <a:cs typeface="Arial"/>
              </a:rPr>
              <a:t>a</a:t>
            </a:r>
            <a:r>
              <a:rPr dirty="0" sz="800" b="1">
                <a:latin typeface="Arial"/>
                <a:cs typeface="Arial"/>
              </a:rPr>
              <a:t>im</a:t>
            </a:r>
            <a:r>
              <a:rPr dirty="0" sz="800" spc="-10" b="1">
                <a:latin typeface="Arial"/>
                <a:cs typeface="Arial"/>
              </a:rPr>
              <a:t>e</a:t>
            </a:r>
            <a:r>
              <a:rPr dirty="0" sz="800" spc="-5" b="1">
                <a:latin typeface="Arial"/>
                <a:cs typeface="Arial"/>
              </a:rPr>
              <a:t>r</a:t>
            </a:r>
            <a:endParaRPr sz="800">
              <a:latin typeface="Arial"/>
              <a:cs typeface="Arial"/>
            </a:endParaRPr>
          </a:p>
        </p:txBody>
      </p:sp>
      <p:sp>
        <p:nvSpPr>
          <p:cNvPr id="4" name="object 4"/>
          <p:cNvSpPr txBox="1"/>
          <p:nvPr/>
        </p:nvSpPr>
        <p:spPr>
          <a:xfrm>
            <a:off x="2789176" y="1122672"/>
            <a:ext cx="3914140" cy="881380"/>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This </a:t>
            </a:r>
            <a:r>
              <a:rPr dirty="0" sz="800">
                <a:latin typeface="Arial"/>
                <a:cs typeface="Arial"/>
              </a:rPr>
              <a:t>document contains </a:t>
            </a:r>
            <a:r>
              <a:rPr dirty="0" sz="800" spc="-5">
                <a:latin typeface="Arial"/>
                <a:cs typeface="Arial"/>
              </a:rPr>
              <a:t>proprietary </a:t>
            </a:r>
            <a:r>
              <a:rPr dirty="0" sz="800">
                <a:latin typeface="Arial"/>
                <a:cs typeface="Arial"/>
              </a:rPr>
              <a:t>information and is </a:t>
            </a:r>
            <a:r>
              <a:rPr dirty="0" sz="800" spc="-5">
                <a:latin typeface="Arial"/>
                <a:cs typeface="Arial"/>
              </a:rPr>
              <a:t>protected </a:t>
            </a:r>
            <a:r>
              <a:rPr dirty="0" sz="800">
                <a:latin typeface="Arial"/>
                <a:cs typeface="Arial"/>
              </a:rPr>
              <a:t>by copyright and  other intellectual </a:t>
            </a:r>
            <a:r>
              <a:rPr dirty="0" sz="800" spc="-5">
                <a:latin typeface="Arial"/>
                <a:cs typeface="Arial"/>
              </a:rPr>
              <a:t>property laws. </a:t>
            </a:r>
            <a:r>
              <a:rPr dirty="0" sz="800">
                <a:latin typeface="Arial"/>
                <a:cs typeface="Arial"/>
              </a:rPr>
              <a:t>You may copy and </a:t>
            </a:r>
            <a:r>
              <a:rPr dirty="0" sz="800" spc="-5">
                <a:latin typeface="Arial"/>
                <a:cs typeface="Arial"/>
              </a:rPr>
              <a:t>print </a:t>
            </a:r>
            <a:r>
              <a:rPr dirty="0" sz="800">
                <a:latin typeface="Arial"/>
                <a:cs typeface="Arial"/>
              </a:rPr>
              <a:t>this document solely for your  </a:t>
            </a:r>
            <a:r>
              <a:rPr dirty="0" sz="800" spc="-5">
                <a:latin typeface="Arial"/>
                <a:cs typeface="Arial"/>
              </a:rPr>
              <a:t>own </a:t>
            </a:r>
            <a:r>
              <a:rPr dirty="0" sz="800">
                <a:latin typeface="Arial"/>
                <a:cs typeface="Arial"/>
              </a:rPr>
              <a:t>use in an </a:t>
            </a:r>
            <a:r>
              <a:rPr dirty="0" sz="800" spc="-5">
                <a:latin typeface="Arial"/>
                <a:cs typeface="Arial"/>
              </a:rPr>
              <a:t>Oracle training </a:t>
            </a:r>
            <a:r>
              <a:rPr dirty="0" sz="800">
                <a:latin typeface="Arial"/>
                <a:cs typeface="Arial"/>
              </a:rPr>
              <a:t>course. The document may not be modified </a:t>
            </a:r>
            <a:r>
              <a:rPr dirty="0" sz="800" spc="-5">
                <a:latin typeface="Arial"/>
                <a:cs typeface="Arial"/>
              </a:rPr>
              <a:t>or </a:t>
            </a:r>
            <a:r>
              <a:rPr dirty="0" sz="800">
                <a:latin typeface="Arial"/>
                <a:cs typeface="Arial"/>
              </a:rPr>
              <a:t>altered in  any </a:t>
            </a:r>
            <a:r>
              <a:rPr dirty="0" sz="800" spc="-5">
                <a:latin typeface="Arial"/>
                <a:cs typeface="Arial"/>
              </a:rPr>
              <a:t>way. </a:t>
            </a:r>
            <a:r>
              <a:rPr dirty="0" sz="800">
                <a:latin typeface="Arial"/>
                <a:cs typeface="Arial"/>
              </a:rPr>
              <a:t>Except </a:t>
            </a:r>
            <a:r>
              <a:rPr dirty="0" sz="800" spc="-5">
                <a:latin typeface="Arial"/>
                <a:cs typeface="Arial"/>
              </a:rPr>
              <a:t>where </a:t>
            </a:r>
            <a:r>
              <a:rPr dirty="0" sz="800">
                <a:latin typeface="Arial"/>
                <a:cs typeface="Arial"/>
              </a:rPr>
              <a:t>your use constitutes "fair use" under copyright law, </a:t>
            </a:r>
            <a:r>
              <a:rPr dirty="0" sz="800" spc="-5">
                <a:latin typeface="Arial"/>
                <a:cs typeface="Arial"/>
              </a:rPr>
              <a:t>you </a:t>
            </a:r>
            <a:r>
              <a:rPr dirty="0" sz="800">
                <a:latin typeface="Arial"/>
                <a:cs typeface="Arial"/>
              </a:rPr>
              <a:t>may  not use, share, download, upload, copy, </a:t>
            </a:r>
            <a:r>
              <a:rPr dirty="0" sz="800" spc="-5">
                <a:latin typeface="Arial"/>
                <a:cs typeface="Arial"/>
              </a:rPr>
              <a:t>print, </a:t>
            </a:r>
            <a:r>
              <a:rPr dirty="0" sz="800">
                <a:latin typeface="Arial"/>
                <a:cs typeface="Arial"/>
              </a:rPr>
              <a:t>display, </a:t>
            </a:r>
            <a:r>
              <a:rPr dirty="0" sz="800" spc="-5">
                <a:latin typeface="Arial"/>
                <a:cs typeface="Arial"/>
              </a:rPr>
              <a:t>perform, </a:t>
            </a:r>
            <a:r>
              <a:rPr dirty="0" sz="800">
                <a:latin typeface="Arial"/>
                <a:cs typeface="Arial"/>
              </a:rPr>
              <a:t>reproduce, publish,  </a:t>
            </a:r>
            <a:r>
              <a:rPr dirty="0" sz="800" spc="-5">
                <a:latin typeface="Arial"/>
                <a:cs typeface="Arial"/>
              </a:rPr>
              <a:t>license, post, transmit, or </a:t>
            </a:r>
            <a:r>
              <a:rPr dirty="0" sz="800">
                <a:latin typeface="Arial"/>
                <a:cs typeface="Arial"/>
              </a:rPr>
              <a:t>distribute </a:t>
            </a:r>
            <a:r>
              <a:rPr dirty="0" sz="800" spc="-5">
                <a:latin typeface="Arial"/>
                <a:cs typeface="Arial"/>
              </a:rPr>
              <a:t>this </a:t>
            </a:r>
            <a:r>
              <a:rPr dirty="0" sz="800">
                <a:latin typeface="Arial"/>
                <a:cs typeface="Arial"/>
              </a:rPr>
              <a:t>document in whole </a:t>
            </a:r>
            <a:r>
              <a:rPr dirty="0" sz="800" spc="-5">
                <a:latin typeface="Arial"/>
                <a:cs typeface="Arial"/>
              </a:rPr>
              <a:t>or in part without </a:t>
            </a:r>
            <a:r>
              <a:rPr dirty="0" sz="800">
                <a:latin typeface="Arial"/>
                <a:cs typeface="Arial"/>
              </a:rPr>
              <a:t>the  express authorization of</a:t>
            </a:r>
            <a:r>
              <a:rPr dirty="0" sz="800" spc="15">
                <a:latin typeface="Arial"/>
                <a:cs typeface="Arial"/>
              </a:rPr>
              <a:t> </a:t>
            </a:r>
            <a:r>
              <a:rPr dirty="0" sz="800" spc="-5">
                <a:latin typeface="Arial"/>
                <a:cs typeface="Arial"/>
              </a:rPr>
              <a:t>Oracle.</a:t>
            </a:r>
            <a:endParaRPr sz="800">
              <a:latin typeface="Arial"/>
              <a:cs typeface="Arial"/>
            </a:endParaRPr>
          </a:p>
        </p:txBody>
      </p:sp>
      <p:sp>
        <p:nvSpPr>
          <p:cNvPr id="5" name="object 5"/>
          <p:cNvSpPr txBox="1"/>
          <p:nvPr/>
        </p:nvSpPr>
        <p:spPr>
          <a:xfrm>
            <a:off x="2789176" y="2101063"/>
            <a:ext cx="3904615" cy="513715"/>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The </a:t>
            </a:r>
            <a:r>
              <a:rPr dirty="0" sz="800">
                <a:latin typeface="Arial"/>
                <a:cs typeface="Arial"/>
              </a:rPr>
              <a:t>information contained in this document is </a:t>
            </a:r>
            <a:r>
              <a:rPr dirty="0" sz="800" spc="-5">
                <a:latin typeface="Arial"/>
                <a:cs typeface="Arial"/>
              </a:rPr>
              <a:t>subject </a:t>
            </a:r>
            <a:r>
              <a:rPr dirty="0" sz="800">
                <a:latin typeface="Arial"/>
                <a:cs typeface="Arial"/>
              </a:rPr>
              <a:t>to change </a:t>
            </a:r>
            <a:r>
              <a:rPr dirty="0" sz="800" spc="-5">
                <a:latin typeface="Arial"/>
                <a:cs typeface="Arial"/>
              </a:rPr>
              <a:t>without </a:t>
            </a:r>
            <a:r>
              <a:rPr dirty="0" sz="800">
                <a:latin typeface="Arial"/>
                <a:cs typeface="Arial"/>
              </a:rPr>
              <a:t>notice. </a:t>
            </a:r>
            <a:r>
              <a:rPr dirty="0" sz="800" spc="-5">
                <a:latin typeface="Arial"/>
                <a:cs typeface="Arial"/>
              </a:rPr>
              <a:t>If </a:t>
            </a:r>
            <a:r>
              <a:rPr dirty="0" sz="800">
                <a:latin typeface="Arial"/>
                <a:cs typeface="Arial"/>
              </a:rPr>
              <a:t>you  find any </a:t>
            </a:r>
            <a:r>
              <a:rPr dirty="0" sz="800" spc="-5">
                <a:latin typeface="Arial"/>
                <a:cs typeface="Arial"/>
              </a:rPr>
              <a:t>problems </a:t>
            </a:r>
            <a:r>
              <a:rPr dirty="0" sz="800">
                <a:latin typeface="Arial"/>
                <a:cs typeface="Arial"/>
              </a:rPr>
              <a:t>in the document, </a:t>
            </a:r>
            <a:r>
              <a:rPr dirty="0" sz="800" spc="-5">
                <a:latin typeface="Arial"/>
                <a:cs typeface="Arial"/>
              </a:rPr>
              <a:t>please </a:t>
            </a:r>
            <a:r>
              <a:rPr dirty="0" sz="800">
                <a:latin typeface="Arial"/>
                <a:cs typeface="Arial"/>
              </a:rPr>
              <a:t>report them in </a:t>
            </a:r>
            <a:r>
              <a:rPr dirty="0" sz="800" spc="-5">
                <a:latin typeface="Arial"/>
                <a:cs typeface="Arial"/>
              </a:rPr>
              <a:t>writing </a:t>
            </a:r>
            <a:r>
              <a:rPr dirty="0" sz="800">
                <a:latin typeface="Arial"/>
                <a:cs typeface="Arial"/>
              </a:rPr>
              <a:t>to: </a:t>
            </a:r>
            <a:r>
              <a:rPr dirty="0" sz="800" spc="-5">
                <a:latin typeface="Arial"/>
                <a:cs typeface="Arial"/>
              </a:rPr>
              <a:t>Oracle University,  </a:t>
            </a:r>
            <a:r>
              <a:rPr dirty="0" sz="800">
                <a:latin typeface="Arial"/>
                <a:cs typeface="Arial"/>
              </a:rPr>
              <a:t>500 </a:t>
            </a:r>
            <a:r>
              <a:rPr dirty="0" sz="800" spc="-5">
                <a:latin typeface="Arial"/>
                <a:cs typeface="Arial"/>
              </a:rPr>
              <a:t>Oracle Parkway, </a:t>
            </a:r>
            <a:r>
              <a:rPr dirty="0" sz="800">
                <a:latin typeface="Arial"/>
                <a:cs typeface="Arial"/>
              </a:rPr>
              <a:t>Redwood </a:t>
            </a:r>
            <a:r>
              <a:rPr dirty="0" sz="800" spc="-5">
                <a:latin typeface="Arial"/>
                <a:cs typeface="Arial"/>
              </a:rPr>
              <a:t>Shores, California </a:t>
            </a:r>
            <a:r>
              <a:rPr dirty="0" sz="800">
                <a:latin typeface="Arial"/>
                <a:cs typeface="Arial"/>
              </a:rPr>
              <a:t>94065 </a:t>
            </a:r>
            <a:r>
              <a:rPr dirty="0" sz="800" spc="-5">
                <a:latin typeface="Arial"/>
                <a:cs typeface="Arial"/>
              </a:rPr>
              <a:t>USA. </a:t>
            </a:r>
            <a:r>
              <a:rPr dirty="0" sz="800">
                <a:latin typeface="Arial"/>
                <a:cs typeface="Arial"/>
              </a:rPr>
              <a:t>This </a:t>
            </a:r>
            <a:r>
              <a:rPr dirty="0" sz="800" spc="-5">
                <a:latin typeface="Arial"/>
                <a:cs typeface="Arial"/>
              </a:rPr>
              <a:t>document </a:t>
            </a:r>
            <a:r>
              <a:rPr dirty="0" sz="800">
                <a:latin typeface="Arial"/>
                <a:cs typeface="Arial"/>
              </a:rPr>
              <a:t>is </a:t>
            </a:r>
            <a:r>
              <a:rPr dirty="0" sz="800" spc="-5">
                <a:latin typeface="Arial"/>
                <a:cs typeface="Arial"/>
              </a:rPr>
              <a:t>not  warranted </a:t>
            </a:r>
            <a:r>
              <a:rPr dirty="0" sz="800">
                <a:latin typeface="Arial"/>
                <a:cs typeface="Arial"/>
              </a:rPr>
              <a:t>to be</a:t>
            </a:r>
            <a:r>
              <a:rPr dirty="0" sz="800" spc="20">
                <a:latin typeface="Arial"/>
                <a:cs typeface="Arial"/>
              </a:rPr>
              <a:t> </a:t>
            </a:r>
            <a:r>
              <a:rPr dirty="0" sz="800" spc="-5">
                <a:latin typeface="Arial"/>
                <a:cs typeface="Arial"/>
              </a:rPr>
              <a:t>error-free.</a:t>
            </a:r>
            <a:endParaRPr sz="800">
              <a:latin typeface="Arial"/>
              <a:cs typeface="Arial"/>
            </a:endParaRPr>
          </a:p>
        </p:txBody>
      </p:sp>
      <p:sp>
        <p:nvSpPr>
          <p:cNvPr id="6" name="object 6"/>
          <p:cNvSpPr txBox="1"/>
          <p:nvPr/>
        </p:nvSpPr>
        <p:spPr>
          <a:xfrm>
            <a:off x="2789176" y="2712178"/>
            <a:ext cx="1208405" cy="147320"/>
          </a:xfrm>
          <a:prstGeom prst="rect">
            <a:avLst/>
          </a:prstGeom>
        </p:spPr>
        <p:txBody>
          <a:bodyPr wrap="square" lIns="0" tIns="12065" rIns="0" bIns="0" rtlCol="0" vert="horz">
            <a:spAutoFit/>
          </a:bodyPr>
          <a:lstStyle/>
          <a:p>
            <a:pPr marL="12700">
              <a:lnSpc>
                <a:spcPct val="100000"/>
              </a:lnSpc>
              <a:spcBef>
                <a:spcPts val="95"/>
              </a:spcBef>
            </a:pPr>
            <a:r>
              <a:rPr dirty="0" sz="800" spc="-5" b="1">
                <a:latin typeface="Arial"/>
                <a:cs typeface="Arial"/>
              </a:rPr>
              <a:t>Restricted Rights</a:t>
            </a:r>
            <a:r>
              <a:rPr dirty="0" sz="800" spc="-35" b="1">
                <a:latin typeface="Arial"/>
                <a:cs typeface="Arial"/>
              </a:rPr>
              <a:t> </a:t>
            </a:r>
            <a:r>
              <a:rPr dirty="0" sz="800" spc="-5" b="1">
                <a:latin typeface="Arial"/>
                <a:cs typeface="Arial"/>
              </a:rPr>
              <a:t>Notice</a:t>
            </a:r>
            <a:endParaRPr sz="800">
              <a:latin typeface="Arial"/>
              <a:cs typeface="Arial"/>
            </a:endParaRPr>
          </a:p>
        </p:txBody>
      </p:sp>
      <p:sp>
        <p:nvSpPr>
          <p:cNvPr id="7" name="object 7"/>
          <p:cNvSpPr txBox="1"/>
          <p:nvPr/>
        </p:nvSpPr>
        <p:spPr>
          <a:xfrm>
            <a:off x="2789176" y="2956018"/>
            <a:ext cx="3867150" cy="391795"/>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If </a:t>
            </a:r>
            <a:r>
              <a:rPr dirty="0" sz="800">
                <a:latin typeface="Arial"/>
                <a:cs typeface="Arial"/>
              </a:rPr>
              <a:t>this documentation is delivered to the United States Government </a:t>
            </a:r>
            <a:r>
              <a:rPr dirty="0" sz="800" spc="-5">
                <a:latin typeface="Arial"/>
                <a:cs typeface="Arial"/>
              </a:rPr>
              <a:t>or </a:t>
            </a:r>
            <a:r>
              <a:rPr dirty="0" sz="800">
                <a:latin typeface="Arial"/>
                <a:cs typeface="Arial"/>
              </a:rPr>
              <a:t>anyone using  the documentation on behalf of the </a:t>
            </a:r>
            <a:r>
              <a:rPr dirty="0" sz="800" spc="-5">
                <a:latin typeface="Arial"/>
                <a:cs typeface="Arial"/>
              </a:rPr>
              <a:t>United States </a:t>
            </a:r>
            <a:r>
              <a:rPr dirty="0" sz="800">
                <a:latin typeface="Arial"/>
                <a:cs typeface="Arial"/>
              </a:rPr>
              <a:t>Government, the </a:t>
            </a:r>
            <a:r>
              <a:rPr dirty="0" sz="800" spc="-5">
                <a:latin typeface="Arial"/>
                <a:cs typeface="Arial"/>
              </a:rPr>
              <a:t>following notice </a:t>
            </a:r>
            <a:r>
              <a:rPr dirty="0" sz="800">
                <a:latin typeface="Arial"/>
                <a:cs typeface="Arial"/>
              </a:rPr>
              <a:t>is  </a:t>
            </a:r>
            <a:r>
              <a:rPr dirty="0" sz="800" spc="-5">
                <a:latin typeface="Arial"/>
                <a:cs typeface="Arial"/>
              </a:rPr>
              <a:t>applicable:</a:t>
            </a:r>
            <a:endParaRPr sz="800">
              <a:latin typeface="Arial"/>
              <a:cs typeface="Arial"/>
            </a:endParaRPr>
          </a:p>
        </p:txBody>
      </p:sp>
      <p:sp>
        <p:nvSpPr>
          <p:cNvPr id="8" name="object 8"/>
          <p:cNvSpPr txBox="1"/>
          <p:nvPr/>
        </p:nvSpPr>
        <p:spPr>
          <a:xfrm>
            <a:off x="2789176" y="3445214"/>
            <a:ext cx="3872865" cy="513715"/>
          </a:xfrm>
          <a:prstGeom prst="rect">
            <a:avLst/>
          </a:prstGeom>
        </p:spPr>
        <p:txBody>
          <a:bodyPr wrap="square" lIns="0" tIns="12065" rIns="0" bIns="0" rtlCol="0" vert="horz">
            <a:spAutoFit/>
          </a:bodyPr>
          <a:lstStyle/>
          <a:p>
            <a:pPr marL="12700">
              <a:lnSpc>
                <a:spcPct val="100000"/>
              </a:lnSpc>
              <a:spcBef>
                <a:spcPts val="95"/>
              </a:spcBef>
            </a:pPr>
            <a:r>
              <a:rPr dirty="0" sz="800" spc="-5">
                <a:latin typeface="Arial"/>
                <a:cs typeface="Arial"/>
              </a:rPr>
              <a:t>U.S. GOVERNMENT</a:t>
            </a:r>
            <a:r>
              <a:rPr dirty="0" sz="800" spc="10">
                <a:latin typeface="Arial"/>
                <a:cs typeface="Arial"/>
              </a:rPr>
              <a:t> </a:t>
            </a:r>
            <a:r>
              <a:rPr dirty="0" sz="800" spc="-5">
                <a:latin typeface="Arial"/>
                <a:cs typeface="Arial"/>
              </a:rPr>
              <a:t>RIGHTS</a:t>
            </a:r>
            <a:endParaRPr sz="800">
              <a:latin typeface="Arial"/>
              <a:cs typeface="Arial"/>
            </a:endParaRPr>
          </a:p>
          <a:p>
            <a:pPr marL="12700" marR="5080">
              <a:lnSpc>
                <a:spcPct val="100000"/>
              </a:lnSpc>
              <a:spcBef>
                <a:spcPts val="5"/>
              </a:spcBef>
            </a:pPr>
            <a:r>
              <a:rPr dirty="0" sz="800">
                <a:latin typeface="Arial"/>
                <a:cs typeface="Arial"/>
              </a:rPr>
              <a:t>The U.S. Government’s rights to use, </a:t>
            </a:r>
            <a:r>
              <a:rPr dirty="0" sz="800" spc="-5">
                <a:latin typeface="Arial"/>
                <a:cs typeface="Arial"/>
              </a:rPr>
              <a:t>modify, </a:t>
            </a:r>
            <a:r>
              <a:rPr dirty="0" sz="800">
                <a:latin typeface="Arial"/>
                <a:cs typeface="Arial"/>
              </a:rPr>
              <a:t>reproduce, release, perform, </a:t>
            </a:r>
            <a:r>
              <a:rPr dirty="0" sz="800" spc="-5">
                <a:latin typeface="Arial"/>
                <a:cs typeface="Arial"/>
              </a:rPr>
              <a:t>display, or  disclose </a:t>
            </a:r>
            <a:r>
              <a:rPr dirty="0" sz="800">
                <a:latin typeface="Arial"/>
                <a:cs typeface="Arial"/>
              </a:rPr>
              <a:t>these </a:t>
            </a:r>
            <a:r>
              <a:rPr dirty="0" sz="800" spc="-5">
                <a:latin typeface="Arial"/>
                <a:cs typeface="Arial"/>
              </a:rPr>
              <a:t>training </a:t>
            </a:r>
            <a:r>
              <a:rPr dirty="0" sz="800">
                <a:latin typeface="Arial"/>
                <a:cs typeface="Arial"/>
              </a:rPr>
              <a:t>materials </a:t>
            </a:r>
            <a:r>
              <a:rPr dirty="0" sz="800" spc="-5">
                <a:latin typeface="Arial"/>
                <a:cs typeface="Arial"/>
              </a:rPr>
              <a:t>are </a:t>
            </a:r>
            <a:r>
              <a:rPr dirty="0" sz="800">
                <a:latin typeface="Arial"/>
                <a:cs typeface="Arial"/>
              </a:rPr>
              <a:t>restricted by the </a:t>
            </a:r>
            <a:r>
              <a:rPr dirty="0" sz="800" spc="-5">
                <a:latin typeface="Arial"/>
                <a:cs typeface="Arial"/>
              </a:rPr>
              <a:t>terms of </a:t>
            </a:r>
            <a:r>
              <a:rPr dirty="0" sz="800">
                <a:latin typeface="Arial"/>
                <a:cs typeface="Arial"/>
              </a:rPr>
              <a:t>the applicable </a:t>
            </a:r>
            <a:r>
              <a:rPr dirty="0" sz="800" spc="-5">
                <a:latin typeface="Arial"/>
                <a:cs typeface="Arial"/>
              </a:rPr>
              <a:t>Oracle  license </a:t>
            </a:r>
            <a:r>
              <a:rPr dirty="0" sz="800">
                <a:latin typeface="Arial"/>
                <a:cs typeface="Arial"/>
              </a:rPr>
              <a:t>agreement and/or the applicable </a:t>
            </a:r>
            <a:r>
              <a:rPr dirty="0" sz="800" spc="-5">
                <a:latin typeface="Arial"/>
                <a:cs typeface="Arial"/>
              </a:rPr>
              <a:t>U.S. </a:t>
            </a:r>
            <a:r>
              <a:rPr dirty="0" sz="800">
                <a:latin typeface="Arial"/>
                <a:cs typeface="Arial"/>
              </a:rPr>
              <a:t>Government</a:t>
            </a:r>
            <a:r>
              <a:rPr dirty="0" sz="800" spc="30">
                <a:latin typeface="Arial"/>
                <a:cs typeface="Arial"/>
              </a:rPr>
              <a:t> </a:t>
            </a:r>
            <a:r>
              <a:rPr dirty="0" sz="800">
                <a:latin typeface="Arial"/>
                <a:cs typeface="Arial"/>
              </a:rPr>
              <a:t>contract.</a:t>
            </a:r>
            <a:endParaRPr sz="800">
              <a:latin typeface="Arial"/>
              <a:cs typeface="Arial"/>
            </a:endParaRPr>
          </a:p>
        </p:txBody>
      </p:sp>
      <p:sp>
        <p:nvSpPr>
          <p:cNvPr id="9" name="object 9"/>
          <p:cNvSpPr txBox="1"/>
          <p:nvPr/>
        </p:nvSpPr>
        <p:spPr>
          <a:xfrm>
            <a:off x="2789176" y="4056329"/>
            <a:ext cx="887730" cy="147320"/>
          </a:xfrm>
          <a:prstGeom prst="rect">
            <a:avLst/>
          </a:prstGeom>
        </p:spPr>
        <p:txBody>
          <a:bodyPr wrap="square" lIns="0" tIns="12065" rIns="0" bIns="0" rtlCol="0" vert="horz">
            <a:spAutoFit/>
          </a:bodyPr>
          <a:lstStyle/>
          <a:p>
            <a:pPr marL="12700">
              <a:lnSpc>
                <a:spcPct val="100000"/>
              </a:lnSpc>
              <a:spcBef>
                <a:spcPts val="95"/>
              </a:spcBef>
            </a:pPr>
            <a:r>
              <a:rPr dirty="0" sz="800" b="1">
                <a:latin typeface="Arial"/>
                <a:cs typeface="Arial"/>
              </a:rPr>
              <a:t>Trademark</a:t>
            </a:r>
            <a:r>
              <a:rPr dirty="0" sz="800" spc="-45" b="1">
                <a:latin typeface="Arial"/>
                <a:cs typeface="Arial"/>
              </a:rPr>
              <a:t> </a:t>
            </a:r>
            <a:r>
              <a:rPr dirty="0" sz="800" spc="-5" b="1">
                <a:latin typeface="Arial"/>
                <a:cs typeface="Arial"/>
              </a:rPr>
              <a:t>Notice</a:t>
            </a:r>
            <a:endParaRPr sz="800">
              <a:latin typeface="Arial"/>
              <a:cs typeface="Arial"/>
            </a:endParaRPr>
          </a:p>
        </p:txBody>
      </p:sp>
      <p:sp>
        <p:nvSpPr>
          <p:cNvPr id="10" name="object 10"/>
          <p:cNvSpPr txBox="1"/>
          <p:nvPr/>
        </p:nvSpPr>
        <p:spPr>
          <a:xfrm>
            <a:off x="2789176" y="4300928"/>
            <a:ext cx="3652520" cy="269240"/>
          </a:xfrm>
          <a:prstGeom prst="rect">
            <a:avLst/>
          </a:prstGeom>
        </p:spPr>
        <p:txBody>
          <a:bodyPr wrap="square" lIns="0" tIns="12065" rIns="0" bIns="0" rtlCol="0" vert="horz">
            <a:spAutoFit/>
          </a:bodyPr>
          <a:lstStyle/>
          <a:p>
            <a:pPr marL="12700" marR="5080">
              <a:lnSpc>
                <a:spcPct val="100000"/>
              </a:lnSpc>
              <a:spcBef>
                <a:spcPts val="95"/>
              </a:spcBef>
            </a:pPr>
            <a:r>
              <a:rPr dirty="0" sz="800" spc="-5">
                <a:latin typeface="Arial"/>
                <a:cs typeface="Arial"/>
              </a:rPr>
              <a:t>Oracle is a </a:t>
            </a:r>
            <a:r>
              <a:rPr dirty="0" sz="800">
                <a:latin typeface="Arial"/>
                <a:cs typeface="Arial"/>
              </a:rPr>
              <a:t>registered </a:t>
            </a:r>
            <a:r>
              <a:rPr dirty="0" sz="800" spc="-5">
                <a:latin typeface="Arial"/>
                <a:cs typeface="Arial"/>
              </a:rPr>
              <a:t>trademark of Oracle </a:t>
            </a:r>
            <a:r>
              <a:rPr dirty="0" sz="800">
                <a:latin typeface="Arial"/>
                <a:cs typeface="Arial"/>
              </a:rPr>
              <a:t>Corporation </a:t>
            </a:r>
            <a:r>
              <a:rPr dirty="0" sz="800" spc="-5">
                <a:latin typeface="Arial"/>
                <a:cs typeface="Arial"/>
              </a:rPr>
              <a:t>and/or its affiliates. Other  names </a:t>
            </a:r>
            <a:r>
              <a:rPr dirty="0" sz="800">
                <a:latin typeface="Arial"/>
                <a:cs typeface="Arial"/>
              </a:rPr>
              <a:t>may be trademarks of their respective</a:t>
            </a:r>
            <a:r>
              <a:rPr dirty="0" sz="800" spc="25">
                <a:latin typeface="Arial"/>
                <a:cs typeface="Arial"/>
              </a:rPr>
              <a:t> </a:t>
            </a:r>
            <a:r>
              <a:rPr dirty="0" sz="800" spc="-5">
                <a:latin typeface="Arial"/>
                <a:cs typeface="Arial"/>
              </a:rPr>
              <a:t>owners.</a:t>
            </a:r>
            <a:endParaRPr sz="800">
              <a:latin typeface="Arial"/>
              <a:cs typeface="Arial"/>
            </a:endParaRPr>
          </a:p>
        </p:txBody>
      </p:sp>
      <p:sp>
        <p:nvSpPr>
          <p:cNvPr id="11" name="object 11"/>
          <p:cNvSpPr txBox="1"/>
          <p:nvPr/>
        </p:nvSpPr>
        <p:spPr>
          <a:xfrm>
            <a:off x="1054100" y="582879"/>
            <a:ext cx="1353185" cy="851535"/>
          </a:xfrm>
          <a:prstGeom prst="rect">
            <a:avLst/>
          </a:prstGeom>
        </p:spPr>
        <p:txBody>
          <a:bodyPr wrap="square" lIns="0" tIns="89535" rIns="0" bIns="0" rtlCol="0" vert="horz">
            <a:spAutoFit/>
          </a:bodyPr>
          <a:lstStyle/>
          <a:p>
            <a:pPr marL="12700">
              <a:lnSpc>
                <a:spcPct val="100000"/>
              </a:lnSpc>
              <a:spcBef>
                <a:spcPts val="705"/>
              </a:spcBef>
            </a:pPr>
            <a:r>
              <a:rPr dirty="0" sz="1100" spc="-5" b="1">
                <a:latin typeface="Times New Roman"/>
                <a:cs typeface="Times New Roman"/>
              </a:rPr>
              <a:t>Authors</a:t>
            </a:r>
            <a:endParaRPr sz="1100">
              <a:latin typeface="Times New Roman"/>
              <a:cs typeface="Times New Roman"/>
            </a:endParaRPr>
          </a:p>
          <a:p>
            <a:pPr marL="12700" marR="5080">
              <a:lnSpc>
                <a:spcPct val="100000"/>
              </a:lnSpc>
              <a:spcBef>
                <a:spcPts val="605"/>
              </a:spcBef>
            </a:pPr>
            <a:r>
              <a:rPr dirty="0" sz="1100" spc="-5">
                <a:latin typeface="Times New Roman"/>
                <a:cs typeface="Times New Roman"/>
              </a:rPr>
              <a:t>Salome Clement  Chaitanya </a:t>
            </a:r>
            <a:r>
              <a:rPr dirty="0" sz="1100" spc="-10">
                <a:latin typeface="Times New Roman"/>
                <a:cs typeface="Times New Roman"/>
              </a:rPr>
              <a:t>Koratamaddi  </a:t>
            </a:r>
            <a:r>
              <a:rPr dirty="0" sz="1100" spc="-5">
                <a:latin typeface="Times New Roman"/>
                <a:cs typeface="Times New Roman"/>
              </a:rPr>
              <a:t>Nancy</a:t>
            </a:r>
            <a:r>
              <a:rPr dirty="0" sz="1100" spc="5">
                <a:latin typeface="Times New Roman"/>
                <a:cs typeface="Times New Roman"/>
              </a:rPr>
              <a:t> </a:t>
            </a:r>
            <a:r>
              <a:rPr dirty="0" sz="1100" spc="-5">
                <a:latin typeface="Times New Roman"/>
                <a:cs typeface="Times New Roman"/>
              </a:rPr>
              <a:t>Greenberg</a:t>
            </a:r>
            <a:endParaRPr sz="1100">
              <a:latin typeface="Times New Roman"/>
              <a:cs typeface="Times New Roman"/>
            </a:endParaRPr>
          </a:p>
        </p:txBody>
      </p:sp>
      <p:sp>
        <p:nvSpPr>
          <p:cNvPr id="12" name="object 12"/>
          <p:cNvSpPr txBox="1"/>
          <p:nvPr/>
        </p:nvSpPr>
        <p:spPr>
          <a:xfrm>
            <a:off x="1054100" y="1578370"/>
            <a:ext cx="1503680" cy="4231640"/>
          </a:xfrm>
          <a:prstGeom prst="rect">
            <a:avLst/>
          </a:prstGeom>
        </p:spPr>
        <p:txBody>
          <a:bodyPr wrap="square" lIns="0" tIns="12065" rIns="0" bIns="0" rtlCol="0" vert="horz">
            <a:spAutoFit/>
          </a:bodyPr>
          <a:lstStyle/>
          <a:p>
            <a:pPr marL="12700" marR="82550">
              <a:lnSpc>
                <a:spcPct val="100000"/>
              </a:lnSpc>
              <a:spcBef>
                <a:spcPts val="95"/>
              </a:spcBef>
            </a:pPr>
            <a:r>
              <a:rPr dirty="0" sz="1100" spc="-5" b="1">
                <a:latin typeface="Times New Roman"/>
                <a:cs typeface="Times New Roman"/>
              </a:rPr>
              <a:t>Technical Contributors  and Reviewers</a:t>
            </a:r>
            <a:endParaRPr sz="1100">
              <a:latin typeface="Times New Roman"/>
              <a:cs typeface="Times New Roman"/>
            </a:endParaRPr>
          </a:p>
          <a:p>
            <a:pPr marL="12700" marR="424815">
              <a:lnSpc>
                <a:spcPct val="100000"/>
              </a:lnSpc>
              <a:spcBef>
                <a:spcPts val="10"/>
              </a:spcBef>
            </a:pPr>
            <a:r>
              <a:rPr dirty="0" sz="1100" spc="-5">
                <a:latin typeface="Times New Roman"/>
                <a:cs typeface="Times New Roman"/>
              </a:rPr>
              <a:t>Wayne Abbott  Christian</a:t>
            </a:r>
            <a:r>
              <a:rPr dirty="0" sz="1100" spc="-50">
                <a:latin typeface="Times New Roman"/>
                <a:cs typeface="Times New Roman"/>
              </a:rPr>
              <a:t> </a:t>
            </a:r>
            <a:r>
              <a:rPr dirty="0" sz="1100" spc="-5">
                <a:latin typeface="Times New Roman"/>
                <a:cs typeface="Times New Roman"/>
              </a:rPr>
              <a:t>Bauwens  Claire </a:t>
            </a:r>
            <a:r>
              <a:rPr dirty="0" sz="1100" spc="-10">
                <a:latin typeface="Times New Roman"/>
                <a:cs typeface="Times New Roman"/>
              </a:rPr>
              <a:t>Bennett  </a:t>
            </a:r>
            <a:r>
              <a:rPr dirty="0" sz="1100" spc="-5">
                <a:latin typeface="Times New Roman"/>
                <a:cs typeface="Times New Roman"/>
              </a:rPr>
              <a:t>Perry Benson  Brian Boxx</a:t>
            </a:r>
            <a:endParaRPr sz="1100">
              <a:latin typeface="Times New Roman"/>
              <a:cs typeface="Times New Roman"/>
            </a:endParaRPr>
          </a:p>
          <a:p>
            <a:pPr marL="12700" marR="440055">
              <a:lnSpc>
                <a:spcPct val="100000"/>
              </a:lnSpc>
              <a:spcBef>
                <a:spcPts val="20"/>
              </a:spcBef>
            </a:pPr>
            <a:r>
              <a:rPr dirty="0" sz="1100" spc="-5">
                <a:latin typeface="Times New Roman"/>
                <a:cs typeface="Times New Roman"/>
              </a:rPr>
              <a:t>Zarko Cesljas  Dairy Chan  Laszlo</a:t>
            </a:r>
            <a:r>
              <a:rPr dirty="0" sz="1100" spc="-35">
                <a:latin typeface="Times New Roman"/>
                <a:cs typeface="Times New Roman"/>
              </a:rPr>
              <a:t> </a:t>
            </a:r>
            <a:r>
              <a:rPr dirty="0" sz="1100" spc="-5">
                <a:latin typeface="Times New Roman"/>
                <a:cs typeface="Times New Roman"/>
              </a:rPr>
              <a:t>Czinkoczki  Joel Goodman  Matthew Gregory  Sushma </a:t>
            </a:r>
            <a:r>
              <a:rPr dirty="0" sz="1100" spc="-10">
                <a:latin typeface="Times New Roman"/>
                <a:cs typeface="Times New Roman"/>
              </a:rPr>
              <a:t>Jagannath  </a:t>
            </a:r>
            <a:r>
              <a:rPr dirty="0" sz="1100" spc="-5">
                <a:latin typeface="Times New Roman"/>
                <a:cs typeface="Times New Roman"/>
              </a:rPr>
              <a:t>Yash </a:t>
            </a:r>
            <a:r>
              <a:rPr dirty="0" sz="1100" spc="-10">
                <a:latin typeface="Times New Roman"/>
                <a:cs typeface="Times New Roman"/>
              </a:rPr>
              <a:t>Jain  </a:t>
            </a:r>
            <a:r>
              <a:rPr dirty="0" sz="1100" spc="-5">
                <a:latin typeface="Times New Roman"/>
                <a:cs typeface="Times New Roman"/>
              </a:rPr>
              <a:t>Angelika Krupp  Isabelle Marchand  Malika Marghadi  Valli</a:t>
            </a:r>
            <a:r>
              <a:rPr dirty="0" sz="1100" spc="-20">
                <a:latin typeface="Times New Roman"/>
                <a:cs typeface="Times New Roman"/>
              </a:rPr>
              <a:t> </a:t>
            </a:r>
            <a:r>
              <a:rPr dirty="0" sz="1100" spc="-5">
                <a:latin typeface="Times New Roman"/>
                <a:cs typeface="Times New Roman"/>
              </a:rPr>
              <a:t>Pataballa</a:t>
            </a:r>
            <a:endParaRPr sz="1100">
              <a:latin typeface="Times New Roman"/>
              <a:cs typeface="Times New Roman"/>
            </a:endParaRPr>
          </a:p>
          <a:p>
            <a:pPr marL="12700" marR="5080">
              <a:lnSpc>
                <a:spcPct val="100000"/>
              </a:lnSpc>
              <a:spcBef>
                <a:spcPts val="60"/>
              </a:spcBef>
            </a:pPr>
            <a:r>
              <a:rPr dirty="0" sz="1100" spc="-5">
                <a:latin typeface="Times New Roman"/>
                <a:cs typeface="Times New Roman"/>
              </a:rPr>
              <a:t>Narayanan Radhakrishnan  Bryan Roberts</a:t>
            </a:r>
            <a:endParaRPr sz="1100">
              <a:latin typeface="Times New Roman"/>
              <a:cs typeface="Times New Roman"/>
            </a:endParaRPr>
          </a:p>
          <a:p>
            <a:pPr marL="12700" marR="518795">
              <a:lnSpc>
                <a:spcPct val="100000"/>
              </a:lnSpc>
              <a:spcBef>
                <a:spcPts val="10"/>
              </a:spcBef>
            </a:pPr>
            <a:r>
              <a:rPr dirty="0" sz="1100" spc="-5">
                <a:latin typeface="Times New Roman"/>
                <a:cs typeface="Times New Roman"/>
              </a:rPr>
              <a:t>Helen Robertson  Lata</a:t>
            </a:r>
            <a:r>
              <a:rPr dirty="0" sz="1100" spc="-60">
                <a:latin typeface="Times New Roman"/>
                <a:cs typeface="Times New Roman"/>
              </a:rPr>
              <a:t> </a:t>
            </a:r>
            <a:r>
              <a:rPr dirty="0" sz="1100" spc="-5">
                <a:latin typeface="Times New Roman"/>
                <a:cs typeface="Times New Roman"/>
              </a:rPr>
              <a:t>Shivaprasad  John Soltani  </a:t>
            </a:r>
            <a:r>
              <a:rPr dirty="0" sz="1100" spc="-10">
                <a:latin typeface="Times New Roman"/>
                <a:cs typeface="Times New Roman"/>
              </a:rPr>
              <a:t>James Spiller  </a:t>
            </a:r>
            <a:r>
              <a:rPr dirty="0" sz="1100" spc="-5">
                <a:latin typeface="Times New Roman"/>
                <a:cs typeface="Times New Roman"/>
              </a:rPr>
              <a:t>Priya</a:t>
            </a:r>
            <a:r>
              <a:rPr dirty="0" sz="1100" spc="-35">
                <a:latin typeface="Times New Roman"/>
                <a:cs typeface="Times New Roman"/>
              </a:rPr>
              <a:t> </a:t>
            </a:r>
            <a:r>
              <a:rPr dirty="0" sz="1100" spc="-5">
                <a:latin typeface="Times New Roman"/>
                <a:cs typeface="Times New Roman"/>
              </a:rPr>
              <a:t>Vennapusa</a:t>
            </a:r>
            <a:endParaRPr sz="1100">
              <a:latin typeface="Times New Roman"/>
              <a:cs typeface="Times New Roman"/>
            </a:endParaRPr>
          </a:p>
        </p:txBody>
      </p:sp>
      <p:sp>
        <p:nvSpPr>
          <p:cNvPr id="13" name="object 13"/>
          <p:cNvSpPr txBox="1"/>
          <p:nvPr/>
        </p:nvSpPr>
        <p:spPr>
          <a:xfrm>
            <a:off x="1054100" y="5875743"/>
            <a:ext cx="1177290" cy="1845310"/>
          </a:xfrm>
          <a:prstGeom prst="rect">
            <a:avLst/>
          </a:prstGeom>
        </p:spPr>
        <p:txBody>
          <a:bodyPr wrap="square" lIns="0" tIns="89535" rIns="0" bIns="0" rtlCol="0" vert="horz">
            <a:spAutoFit/>
          </a:bodyPr>
          <a:lstStyle/>
          <a:p>
            <a:pPr marL="12700">
              <a:lnSpc>
                <a:spcPct val="100000"/>
              </a:lnSpc>
              <a:spcBef>
                <a:spcPts val="705"/>
              </a:spcBef>
            </a:pPr>
            <a:r>
              <a:rPr dirty="0" sz="1100" spc="-5" b="1">
                <a:latin typeface="Times New Roman"/>
                <a:cs typeface="Times New Roman"/>
              </a:rPr>
              <a:t>Editors</a:t>
            </a:r>
            <a:endParaRPr sz="1100">
              <a:latin typeface="Times New Roman"/>
              <a:cs typeface="Times New Roman"/>
            </a:endParaRPr>
          </a:p>
          <a:p>
            <a:pPr marL="12700" marR="456565">
              <a:lnSpc>
                <a:spcPct val="100000"/>
              </a:lnSpc>
              <a:spcBef>
                <a:spcPts val="605"/>
              </a:spcBef>
            </a:pPr>
            <a:r>
              <a:rPr dirty="0" sz="1100" spc="-5">
                <a:latin typeface="Times New Roman"/>
                <a:cs typeface="Times New Roman"/>
              </a:rPr>
              <a:t>Arijit</a:t>
            </a:r>
            <a:r>
              <a:rPr dirty="0" sz="1100" spc="-80">
                <a:latin typeface="Times New Roman"/>
                <a:cs typeface="Times New Roman"/>
              </a:rPr>
              <a:t> </a:t>
            </a:r>
            <a:r>
              <a:rPr dirty="0" sz="1100" spc="-5">
                <a:latin typeface="Times New Roman"/>
                <a:cs typeface="Times New Roman"/>
              </a:rPr>
              <a:t>Ghosh  Raj</a:t>
            </a:r>
            <a:r>
              <a:rPr dirty="0" sz="1100" spc="-25">
                <a:latin typeface="Times New Roman"/>
                <a:cs typeface="Times New Roman"/>
              </a:rPr>
              <a:t> </a:t>
            </a:r>
            <a:r>
              <a:rPr dirty="0" sz="1100" spc="-10">
                <a:latin typeface="Times New Roman"/>
                <a:cs typeface="Times New Roman"/>
              </a:rPr>
              <a:t>Kumar</a:t>
            </a:r>
            <a:endParaRPr sz="1100">
              <a:latin typeface="Times New Roman"/>
              <a:cs typeface="Times New Roman"/>
            </a:endParaRPr>
          </a:p>
          <a:p>
            <a:pPr>
              <a:lnSpc>
                <a:spcPct val="100000"/>
              </a:lnSpc>
              <a:spcBef>
                <a:spcPts val="15"/>
              </a:spcBef>
            </a:pPr>
            <a:endParaRPr sz="1150">
              <a:latin typeface="Times New Roman"/>
              <a:cs typeface="Times New Roman"/>
            </a:endParaRPr>
          </a:p>
          <a:p>
            <a:pPr marL="12700">
              <a:lnSpc>
                <a:spcPct val="100000"/>
              </a:lnSpc>
            </a:pPr>
            <a:r>
              <a:rPr dirty="0" sz="1100" spc="-5" b="1">
                <a:latin typeface="Times New Roman"/>
                <a:cs typeface="Times New Roman"/>
              </a:rPr>
              <a:t>Graphic</a:t>
            </a:r>
            <a:r>
              <a:rPr dirty="0" sz="1100" spc="-10" b="1">
                <a:latin typeface="Times New Roman"/>
                <a:cs typeface="Times New Roman"/>
              </a:rPr>
              <a:t> Designer</a:t>
            </a:r>
            <a:endParaRPr sz="1100">
              <a:latin typeface="Times New Roman"/>
              <a:cs typeface="Times New Roman"/>
            </a:endParaRPr>
          </a:p>
          <a:p>
            <a:pPr marL="12700">
              <a:lnSpc>
                <a:spcPct val="100000"/>
              </a:lnSpc>
              <a:spcBef>
                <a:spcPts val="600"/>
              </a:spcBef>
            </a:pPr>
            <a:r>
              <a:rPr dirty="0" sz="1100" spc="-5">
                <a:latin typeface="Times New Roman"/>
                <a:cs typeface="Times New Roman"/>
              </a:rPr>
              <a:t>Rajiv</a:t>
            </a:r>
            <a:r>
              <a:rPr dirty="0" sz="1100" spc="-35">
                <a:latin typeface="Times New Roman"/>
                <a:cs typeface="Times New Roman"/>
              </a:rPr>
              <a:t> </a:t>
            </a:r>
            <a:r>
              <a:rPr dirty="0" sz="1100" spc="-5">
                <a:latin typeface="Times New Roman"/>
                <a:cs typeface="Times New Roman"/>
              </a:rPr>
              <a:t>Chandrabhanu</a:t>
            </a:r>
            <a:endParaRPr sz="1100">
              <a:latin typeface="Times New Roman"/>
              <a:cs typeface="Times New Roman"/>
            </a:endParaRPr>
          </a:p>
          <a:p>
            <a:pPr>
              <a:lnSpc>
                <a:spcPct val="100000"/>
              </a:lnSpc>
              <a:spcBef>
                <a:spcPts val="10"/>
              </a:spcBef>
            </a:pPr>
            <a:endParaRPr sz="1150">
              <a:latin typeface="Times New Roman"/>
              <a:cs typeface="Times New Roman"/>
            </a:endParaRPr>
          </a:p>
          <a:p>
            <a:pPr marL="12700">
              <a:lnSpc>
                <a:spcPct val="100000"/>
              </a:lnSpc>
            </a:pPr>
            <a:r>
              <a:rPr dirty="0" sz="1100" spc="-5" b="1">
                <a:latin typeface="Times New Roman"/>
                <a:cs typeface="Times New Roman"/>
              </a:rPr>
              <a:t>Publisher</a:t>
            </a:r>
            <a:endParaRPr sz="1100">
              <a:latin typeface="Times New Roman"/>
              <a:cs typeface="Times New Roman"/>
            </a:endParaRPr>
          </a:p>
          <a:p>
            <a:pPr marL="12700">
              <a:lnSpc>
                <a:spcPct val="100000"/>
              </a:lnSpc>
              <a:spcBef>
                <a:spcPts val="605"/>
              </a:spcBef>
            </a:pPr>
            <a:r>
              <a:rPr dirty="0" sz="1100" spc="-5">
                <a:latin typeface="Times New Roman"/>
                <a:cs typeface="Times New Roman"/>
              </a:rPr>
              <a:t>Giri</a:t>
            </a:r>
            <a:r>
              <a:rPr dirty="0" sz="1100" spc="-10">
                <a:latin typeface="Times New Roman"/>
                <a:cs typeface="Times New Roman"/>
              </a:rPr>
              <a:t> </a:t>
            </a:r>
            <a:r>
              <a:rPr dirty="0" sz="1100" spc="-5">
                <a:latin typeface="Times New Roman"/>
                <a:cs typeface="Times New Roman"/>
              </a:rPr>
              <a:t>Venugopal</a:t>
            </a:r>
            <a:endParaRPr sz="11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3639820" cy="986155"/>
          </a:xfrm>
          <a:prstGeom prst="rect">
            <a:avLst/>
          </a:prstGeom>
        </p:spPr>
        <p:txBody>
          <a:bodyPr wrap="square" lIns="0" tIns="13970" rIns="0" bIns="0" rtlCol="0" vert="horz">
            <a:spAutoFit/>
          </a:bodyPr>
          <a:lstStyle/>
          <a:p>
            <a:pPr marL="1853564">
              <a:lnSpc>
                <a:spcPct val="100000"/>
              </a:lnSpc>
              <a:spcBef>
                <a:spcPts val="110"/>
              </a:spcBef>
            </a:pPr>
            <a:r>
              <a:rPr dirty="0" sz="1850" spc="5" b="1">
                <a:latin typeface="Arial"/>
                <a:cs typeface="Arial"/>
              </a:rPr>
              <a:t>Creating</a:t>
            </a:r>
            <a:r>
              <a:rPr dirty="0" sz="1850" spc="-80" b="1">
                <a:latin typeface="Arial"/>
                <a:cs typeface="Arial"/>
              </a:rPr>
              <a:t> </a:t>
            </a:r>
            <a:r>
              <a:rPr dirty="0" sz="1850" spc="5" b="1">
                <a:latin typeface="Arial"/>
                <a:cs typeface="Arial"/>
              </a:rPr>
              <a:t>Tables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Create the</a:t>
            </a:r>
            <a:r>
              <a:rPr dirty="0" sz="1550" spc="-5">
                <a:latin typeface="Arial"/>
                <a:cs typeface="Arial"/>
              </a:rPr>
              <a:t> </a:t>
            </a:r>
            <a:r>
              <a:rPr dirty="0" sz="1550" spc="5">
                <a:latin typeface="Arial"/>
                <a:cs typeface="Arial"/>
              </a:rPr>
              <a:t>table.</a:t>
            </a:r>
            <a:endParaRPr sz="1550">
              <a:latin typeface="Arial"/>
              <a:cs typeface="Arial"/>
            </a:endParaRPr>
          </a:p>
        </p:txBody>
      </p:sp>
      <p:sp>
        <p:nvSpPr>
          <p:cNvPr id="7" name="object 7"/>
          <p:cNvSpPr txBox="1"/>
          <p:nvPr/>
        </p:nvSpPr>
        <p:spPr>
          <a:xfrm>
            <a:off x="1288541" y="3445764"/>
            <a:ext cx="5201920" cy="327025"/>
          </a:xfrm>
          <a:prstGeom prst="rect">
            <a:avLst/>
          </a:prstGeom>
          <a:solidFill>
            <a:srgbClr val="CCCCCC"/>
          </a:solidFill>
          <a:ln w="20574">
            <a:solidFill>
              <a:srgbClr val="000000"/>
            </a:solidFill>
          </a:ln>
        </p:spPr>
        <p:txBody>
          <a:bodyPr wrap="square" lIns="0" tIns="43815" rIns="0" bIns="0" rtlCol="0" vert="horz">
            <a:spAutoFit/>
          </a:bodyPr>
          <a:lstStyle/>
          <a:p>
            <a:pPr marL="76200">
              <a:lnSpc>
                <a:spcPct val="100000"/>
              </a:lnSpc>
              <a:spcBef>
                <a:spcPts val="345"/>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dept</a:t>
            </a:r>
            <a:endParaRPr sz="1300">
              <a:latin typeface="Courier New"/>
              <a:cs typeface="Courier New"/>
            </a:endParaRPr>
          </a:p>
        </p:txBody>
      </p:sp>
      <p:grpSp>
        <p:nvGrpSpPr>
          <p:cNvPr id="8" name="object 8"/>
          <p:cNvGrpSpPr/>
          <p:nvPr/>
        </p:nvGrpSpPr>
        <p:grpSpPr>
          <a:xfrm>
            <a:off x="1278064" y="1827466"/>
            <a:ext cx="5222875" cy="1272540"/>
            <a:chOff x="1278064" y="1827466"/>
            <a:chExt cx="5222875" cy="1272540"/>
          </a:xfrm>
        </p:grpSpPr>
        <p:sp>
          <p:nvSpPr>
            <p:cNvPr id="9" name="object 9"/>
            <p:cNvSpPr/>
            <p:nvPr/>
          </p:nvSpPr>
          <p:spPr>
            <a:xfrm>
              <a:off x="1288542" y="1837944"/>
              <a:ext cx="5201920" cy="1251585"/>
            </a:xfrm>
            <a:custGeom>
              <a:avLst/>
              <a:gdLst/>
              <a:ahLst/>
              <a:cxnLst/>
              <a:rect l="l" t="t" r="r" b="b"/>
              <a:pathLst>
                <a:path w="5201920" h="1251585">
                  <a:moveTo>
                    <a:pt x="5201412" y="0"/>
                  </a:moveTo>
                  <a:lnTo>
                    <a:pt x="0" y="0"/>
                  </a:lnTo>
                  <a:lnTo>
                    <a:pt x="0" y="1251203"/>
                  </a:lnTo>
                  <a:lnTo>
                    <a:pt x="5201412" y="1251203"/>
                  </a:lnTo>
                  <a:lnTo>
                    <a:pt x="5201412" y="0"/>
                  </a:lnTo>
                  <a:close/>
                </a:path>
              </a:pathLst>
            </a:custGeom>
            <a:solidFill>
              <a:srgbClr val="CCCCCC"/>
            </a:solidFill>
          </p:spPr>
          <p:txBody>
            <a:bodyPr wrap="square" lIns="0" tIns="0" rIns="0" bIns="0" rtlCol="0"/>
            <a:lstStyle/>
            <a:p/>
          </p:txBody>
        </p:sp>
        <p:sp>
          <p:nvSpPr>
            <p:cNvPr id="10" name="object 10"/>
            <p:cNvSpPr/>
            <p:nvPr/>
          </p:nvSpPr>
          <p:spPr>
            <a:xfrm>
              <a:off x="1288542" y="1837944"/>
              <a:ext cx="5201920" cy="1251585"/>
            </a:xfrm>
            <a:custGeom>
              <a:avLst/>
              <a:gdLst/>
              <a:ahLst/>
              <a:cxnLst/>
              <a:rect l="l" t="t" r="r" b="b"/>
              <a:pathLst>
                <a:path w="5201920" h="1251585">
                  <a:moveTo>
                    <a:pt x="5201412" y="0"/>
                  </a:moveTo>
                  <a:lnTo>
                    <a:pt x="0" y="0"/>
                  </a:lnTo>
                  <a:lnTo>
                    <a:pt x="0" y="1251203"/>
                  </a:lnTo>
                  <a:lnTo>
                    <a:pt x="5201412" y="1251203"/>
                  </a:lnTo>
                  <a:lnTo>
                    <a:pt x="5201412" y="0"/>
                  </a:lnTo>
                  <a:close/>
                </a:path>
              </a:pathLst>
            </a:custGeom>
            <a:ln w="20574">
              <a:solidFill>
                <a:srgbClr val="000000"/>
              </a:solidFill>
            </a:ln>
          </p:spPr>
          <p:txBody>
            <a:bodyPr wrap="square" lIns="0" tIns="0" rIns="0" bIns="0" rtlCol="0"/>
            <a:lstStyle/>
            <a:p/>
          </p:txBody>
        </p:sp>
      </p:grpSp>
      <p:sp>
        <p:nvSpPr>
          <p:cNvPr id="11" name="object 11"/>
          <p:cNvSpPr txBox="1"/>
          <p:nvPr/>
        </p:nvSpPr>
        <p:spPr>
          <a:xfrm>
            <a:off x="1364741" y="1842008"/>
            <a:ext cx="1672589" cy="811530"/>
          </a:xfrm>
          <a:prstGeom prst="rect">
            <a:avLst/>
          </a:prstGeom>
        </p:spPr>
        <p:txBody>
          <a:bodyPr wrap="square" lIns="0" tIns="11430" rIns="0" bIns="0" rtlCol="0" vert="horz">
            <a:spAutoFit/>
          </a:bodyPr>
          <a:lstStyle/>
          <a:p>
            <a:pPr>
              <a:lnSpc>
                <a:spcPts val="1555"/>
              </a:lnSpc>
              <a:spcBef>
                <a:spcPts val="90"/>
              </a:spcBef>
            </a:pPr>
            <a:r>
              <a:rPr dirty="0" sz="1300" spc="-15" b="1">
                <a:latin typeface="Courier New"/>
                <a:cs typeface="Courier New"/>
              </a:rPr>
              <a:t>CREATE TABLE</a:t>
            </a:r>
            <a:r>
              <a:rPr dirty="0" sz="1300" spc="-95" b="1">
                <a:latin typeface="Courier New"/>
                <a:cs typeface="Courier New"/>
              </a:rPr>
              <a:t> </a:t>
            </a:r>
            <a:r>
              <a:rPr dirty="0" sz="1300" spc="-20" b="1">
                <a:latin typeface="Courier New"/>
                <a:cs typeface="Courier New"/>
              </a:rPr>
              <a:t>dept</a:t>
            </a:r>
            <a:endParaRPr sz="1300">
              <a:latin typeface="Courier New"/>
              <a:cs typeface="Courier New"/>
            </a:endParaRPr>
          </a:p>
          <a:p>
            <a:pPr marL="878205" marR="200025" indent="-97790">
              <a:lnSpc>
                <a:spcPct val="99000"/>
              </a:lnSpc>
              <a:spcBef>
                <a:spcPts val="10"/>
              </a:spcBef>
            </a:pPr>
            <a:r>
              <a:rPr dirty="0" sz="1300" spc="-20" b="1">
                <a:latin typeface="Courier New"/>
                <a:cs typeface="Courier New"/>
              </a:rPr>
              <a:t>(deptno  </a:t>
            </a:r>
            <a:r>
              <a:rPr dirty="0" sz="1300" spc="-15" b="1">
                <a:latin typeface="Courier New"/>
                <a:cs typeface="Courier New"/>
              </a:rPr>
              <a:t>dname  loc</a:t>
            </a:r>
            <a:endParaRPr sz="1300">
              <a:latin typeface="Courier New"/>
              <a:cs typeface="Courier New"/>
            </a:endParaRPr>
          </a:p>
        </p:txBody>
      </p:sp>
      <p:sp>
        <p:nvSpPr>
          <p:cNvPr id="12" name="object 12"/>
          <p:cNvSpPr txBox="1"/>
          <p:nvPr/>
        </p:nvSpPr>
        <p:spPr>
          <a:xfrm>
            <a:off x="3414908" y="2038603"/>
            <a:ext cx="1282700" cy="614680"/>
          </a:xfrm>
          <a:prstGeom prst="rect">
            <a:avLst/>
          </a:prstGeom>
        </p:spPr>
        <p:txBody>
          <a:bodyPr wrap="square" lIns="0" tIns="13335" rIns="0" bIns="0" rtlCol="0" vert="horz">
            <a:spAutoFit/>
          </a:bodyPr>
          <a:lstStyle/>
          <a:p>
            <a:pPr marR="5080">
              <a:lnSpc>
                <a:spcPct val="99000"/>
              </a:lnSpc>
              <a:spcBef>
                <a:spcPts val="105"/>
              </a:spcBef>
            </a:pPr>
            <a:r>
              <a:rPr dirty="0" sz="1300" spc="-20" b="1">
                <a:latin typeface="Courier New"/>
                <a:cs typeface="Courier New"/>
              </a:rPr>
              <a:t>NUMBER(2),  </a:t>
            </a:r>
            <a:r>
              <a:rPr dirty="0" sz="1300" spc="-15" b="1">
                <a:latin typeface="Courier New"/>
                <a:cs typeface="Courier New"/>
              </a:rPr>
              <a:t>VARCHAR2(14),  VARCHAR2(13),</a:t>
            </a:r>
            <a:endParaRPr sz="1300">
              <a:latin typeface="Courier New"/>
              <a:cs typeface="Courier New"/>
            </a:endParaRPr>
          </a:p>
        </p:txBody>
      </p:sp>
      <p:sp>
        <p:nvSpPr>
          <p:cNvPr id="13" name="object 13"/>
          <p:cNvSpPr txBox="1"/>
          <p:nvPr/>
        </p:nvSpPr>
        <p:spPr>
          <a:xfrm>
            <a:off x="2196083" y="2668523"/>
            <a:ext cx="3472815" cy="205104"/>
          </a:xfrm>
          <a:prstGeom prst="rect">
            <a:avLst/>
          </a:prstGeom>
          <a:solidFill>
            <a:srgbClr val="CCCCCC"/>
          </a:solidFill>
          <a:ln w="20574">
            <a:solidFill>
              <a:srgbClr val="FF0000"/>
            </a:solidFill>
          </a:ln>
        </p:spPr>
        <p:txBody>
          <a:bodyPr wrap="square" lIns="0" tIns="0" rIns="0" bIns="0" rtlCol="0" vert="horz">
            <a:spAutoFit/>
          </a:bodyPr>
          <a:lstStyle/>
          <a:p>
            <a:pPr marL="46990">
              <a:lnSpc>
                <a:spcPts val="1330"/>
              </a:lnSpc>
            </a:pPr>
            <a:r>
              <a:rPr dirty="0" sz="1300" spc="-15" b="1">
                <a:latin typeface="Courier New"/>
                <a:cs typeface="Courier New"/>
              </a:rPr>
              <a:t>create_date </a:t>
            </a:r>
            <a:r>
              <a:rPr dirty="0" sz="1300" spc="-10" b="1">
                <a:latin typeface="Courier New"/>
                <a:cs typeface="Courier New"/>
              </a:rPr>
              <a:t>DATE </a:t>
            </a:r>
            <a:r>
              <a:rPr dirty="0" sz="1300" spc="-15" b="1">
                <a:latin typeface="Courier New"/>
                <a:cs typeface="Courier New"/>
              </a:rPr>
              <a:t>DEFAULT</a:t>
            </a:r>
            <a:r>
              <a:rPr dirty="0" sz="1300" spc="-45" b="1">
                <a:latin typeface="Courier New"/>
                <a:cs typeface="Courier New"/>
              </a:rPr>
              <a:t> </a:t>
            </a:r>
            <a:r>
              <a:rPr dirty="0" sz="1300" spc="-20" b="1">
                <a:latin typeface="Courier New"/>
                <a:cs typeface="Courier New"/>
              </a:rPr>
              <a:t>SYSDATE);</a:t>
            </a:r>
            <a:endParaRPr sz="1300">
              <a:latin typeface="Courier New"/>
              <a:cs typeface="Courier New"/>
            </a:endParaRPr>
          </a:p>
        </p:txBody>
      </p:sp>
      <p:sp>
        <p:nvSpPr>
          <p:cNvPr id="14" name="object 14"/>
          <p:cNvSpPr txBox="1"/>
          <p:nvPr/>
        </p:nvSpPr>
        <p:spPr>
          <a:xfrm>
            <a:off x="1143761" y="2741048"/>
            <a:ext cx="2479040" cy="646430"/>
          </a:xfrm>
          <a:prstGeom prst="rect">
            <a:avLst/>
          </a:prstGeom>
        </p:spPr>
        <p:txBody>
          <a:bodyPr wrap="square" lIns="0" tIns="94615" rIns="0" bIns="0" rtlCol="0" vert="horz">
            <a:spAutoFit/>
          </a:bodyPr>
          <a:lstStyle/>
          <a:p>
            <a:pPr marL="220345">
              <a:lnSpc>
                <a:spcPct val="100000"/>
              </a:lnSpc>
              <a:spcBef>
                <a:spcPts val="745"/>
              </a:spcBef>
            </a:pPr>
            <a:r>
              <a:rPr dirty="0" sz="1300" spc="-15" b="1">
                <a:solidFill>
                  <a:srgbClr val="FF3300"/>
                </a:solidFill>
                <a:latin typeface="Courier New"/>
                <a:cs typeface="Courier New"/>
              </a:rPr>
              <a:t>CREATE TABLE</a:t>
            </a:r>
            <a:r>
              <a:rPr dirty="0" sz="1300" spc="-75"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a:p>
            <a:pPr marL="328930" indent="-329565">
              <a:lnSpc>
                <a:spcPct val="100000"/>
              </a:lnSpc>
              <a:spcBef>
                <a:spcPts val="815"/>
              </a:spcBef>
              <a:buClr>
                <a:srgbClr val="FF0000"/>
              </a:buClr>
              <a:buChar char="•"/>
              <a:tabLst>
                <a:tab pos="328930" algn="l"/>
                <a:tab pos="329565" algn="l"/>
              </a:tabLst>
            </a:pPr>
            <a:r>
              <a:rPr dirty="0" sz="1550" spc="10">
                <a:latin typeface="Arial"/>
                <a:cs typeface="Arial"/>
              </a:rPr>
              <a:t>Confirm </a:t>
            </a:r>
            <a:r>
              <a:rPr dirty="0" sz="1550" spc="5">
                <a:latin typeface="Arial"/>
                <a:cs typeface="Arial"/>
              </a:rPr>
              <a:t>table</a:t>
            </a:r>
            <a:r>
              <a:rPr dirty="0" sz="1550" spc="-5">
                <a:latin typeface="Arial"/>
                <a:cs typeface="Arial"/>
              </a:rPr>
              <a:t> </a:t>
            </a:r>
            <a:r>
              <a:rPr dirty="0" sz="1550" spc="5">
                <a:latin typeface="Arial"/>
                <a:cs typeface="Arial"/>
              </a:rPr>
              <a:t>creation.</a:t>
            </a:r>
            <a:endParaRPr sz="1550">
              <a:latin typeface="Arial"/>
              <a:cs typeface="Arial"/>
            </a:endParaRPr>
          </a:p>
        </p:txBody>
      </p:sp>
      <p:grpSp>
        <p:nvGrpSpPr>
          <p:cNvPr id="15" name="object 15"/>
          <p:cNvGrpSpPr/>
          <p:nvPr/>
        </p:nvGrpSpPr>
        <p:grpSpPr>
          <a:xfrm>
            <a:off x="1301115" y="3834003"/>
            <a:ext cx="3072130" cy="1010919"/>
            <a:chOff x="1301115" y="3834003"/>
            <a:chExt cx="3072130" cy="1010919"/>
          </a:xfrm>
        </p:grpSpPr>
        <p:sp>
          <p:nvSpPr>
            <p:cNvPr id="16" name="object 16"/>
            <p:cNvSpPr/>
            <p:nvPr/>
          </p:nvSpPr>
          <p:spPr>
            <a:xfrm>
              <a:off x="1308353" y="3841242"/>
              <a:ext cx="3057906" cy="996696"/>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1304543" y="3837432"/>
              <a:ext cx="3065145" cy="1003935"/>
            </a:xfrm>
            <a:custGeom>
              <a:avLst/>
              <a:gdLst/>
              <a:ahLst/>
              <a:cxnLst/>
              <a:rect l="l" t="t" r="r" b="b"/>
              <a:pathLst>
                <a:path w="3065145" h="1003935">
                  <a:moveTo>
                    <a:pt x="3064764" y="0"/>
                  </a:moveTo>
                  <a:lnTo>
                    <a:pt x="0" y="0"/>
                  </a:lnTo>
                  <a:lnTo>
                    <a:pt x="0" y="1003553"/>
                  </a:lnTo>
                  <a:lnTo>
                    <a:pt x="3064764" y="1003553"/>
                  </a:lnTo>
                  <a:lnTo>
                    <a:pt x="3064764" y="0"/>
                  </a:lnTo>
                  <a:close/>
                </a:path>
              </a:pathLst>
            </a:custGeom>
            <a:ln w="6857">
              <a:solidFill>
                <a:srgbClr val="000000"/>
              </a:solidFill>
            </a:ln>
          </p:spPr>
          <p:txBody>
            <a:bodyPr wrap="square" lIns="0" tIns="0" rIns="0" bIns="0" rtlCol="0"/>
            <a:lstStyle/>
            <a:p/>
          </p:txBody>
        </p:sp>
      </p:grpSp>
      <p:sp>
        <p:nvSpPr>
          <p:cNvPr id="18" name="object 18"/>
          <p:cNvSpPr txBox="1"/>
          <p:nvPr/>
        </p:nvSpPr>
        <p:spPr>
          <a:xfrm>
            <a:off x="594613" y="5621078"/>
            <a:ext cx="6566534" cy="1592580"/>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Creating</a:t>
            </a:r>
            <a:r>
              <a:rPr dirty="0" sz="1300" b="1">
                <a:latin typeface="Arial"/>
                <a:cs typeface="Arial"/>
              </a:rPr>
              <a:t> </a:t>
            </a:r>
            <a:r>
              <a:rPr dirty="0" sz="1300" spc="-5" b="1">
                <a:latin typeface="Arial"/>
                <a:cs typeface="Arial"/>
              </a:rPr>
              <a:t>Tables</a:t>
            </a:r>
            <a:endParaRPr sz="1300">
              <a:latin typeface="Arial"/>
              <a:cs typeface="Arial"/>
            </a:endParaRPr>
          </a:p>
          <a:p>
            <a:pPr marL="136525" marR="5080">
              <a:lnSpc>
                <a:spcPct val="100000"/>
              </a:lnSpc>
              <a:spcBef>
                <a:spcPts val="280"/>
              </a:spcBef>
            </a:pPr>
            <a:r>
              <a:rPr dirty="0" sz="1300">
                <a:latin typeface="Times New Roman"/>
                <a:cs typeface="Times New Roman"/>
              </a:rPr>
              <a:t>The example in the slide creates the </a:t>
            </a:r>
            <a:r>
              <a:rPr dirty="0" sz="1300">
                <a:latin typeface="Courier New"/>
                <a:cs typeface="Courier New"/>
              </a:rPr>
              <a:t>DEPT </a:t>
            </a:r>
            <a:r>
              <a:rPr dirty="0" sz="1300">
                <a:latin typeface="Times New Roman"/>
                <a:cs typeface="Times New Roman"/>
              </a:rPr>
              <a:t>table, with four </a:t>
            </a:r>
            <a:r>
              <a:rPr dirty="0" sz="1300" spc="-5">
                <a:latin typeface="Times New Roman"/>
                <a:cs typeface="Times New Roman"/>
              </a:rPr>
              <a:t>columns: </a:t>
            </a:r>
            <a:r>
              <a:rPr dirty="0" sz="1300">
                <a:latin typeface="Courier New"/>
                <a:cs typeface="Courier New"/>
              </a:rPr>
              <a:t>DEPTNO</a:t>
            </a:r>
            <a:r>
              <a:rPr dirty="0" sz="1300">
                <a:latin typeface="Times New Roman"/>
                <a:cs typeface="Times New Roman"/>
              </a:rPr>
              <a:t>, </a:t>
            </a:r>
            <a:r>
              <a:rPr dirty="0" sz="1300">
                <a:latin typeface="Courier New"/>
                <a:cs typeface="Courier New"/>
              </a:rPr>
              <a:t>DNAME</a:t>
            </a:r>
            <a:r>
              <a:rPr dirty="0" sz="1300">
                <a:latin typeface="Times New Roman"/>
                <a:cs typeface="Times New Roman"/>
              </a:rPr>
              <a:t>, </a:t>
            </a:r>
            <a:r>
              <a:rPr dirty="0" sz="1300" spc="-5">
                <a:latin typeface="Courier New"/>
                <a:cs typeface="Courier New"/>
              </a:rPr>
              <a:t>LOC</a:t>
            </a:r>
            <a:r>
              <a:rPr dirty="0" sz="1300" spc="-5">
                <a:latin typeface="Times New Roman"/>
                <a:cs typeface="Times New Roman"/>
              </a:rPr>
              <a:t>,  </a:t>
            </a:r>
            <a:r>
              <a:rPr dirty="0" sz="1300">
                <a:latin typeface="Times New Roman"/>
                <a:cs typeface="Times New Roman"/>
              </a:rPr>
              <a:t>and </a:t>
            </a:r>
            <a:r>
              <a:rPr dirty="0" sz="1300">
                <a:latin typeface="Courier New"/>
                <a:cs typeface="Courier New"/>
              </a:rPr>
              <a:t>CREATE_DATE</a:t>
            </a:r>
            <a:r>
              <a:rPr dirty="0" sz="1300">
                <a:latin typeface="Times New Roman"/>
                <a:cs typeface="Times New Roman"/>
              </a:rPr>
              <a:t>. The </a:t>
            </a:r>
            <a:r>
              <a:rPr dirty="0" sz="1300">
                <a:latin typeface="Courier New"/>
                <a:cs typeface="Courier New"/>
              </a:rPr>
              <a:t>CREATE_DATE</a:t>
            </a:r>
            <a:r>
              <a:rPr dirty="0" sz="1300" spc="-445">
                <a:latin typeface="Courier New"/>
                <a:cs typeface="Courier New"/>
              </a:rPr>
              <a:t> </a:t>
            </a:r>
            <a:r>
              <a:rPr dirty="0" sz="1300" spc="-5">
                <a:latin typeface="Times New Roman"/>
                <a:cs typeface="Times New Roman"/>
              </a:rPr>
              <a:t>column has </a:t>
            </a:r>
            <a:r>
              <a:rPr dirty="0" sz="1300">
                <a:latin typeface="Times New Roman"/>
                <a:cs typeface="Times New Roman"/>
              </a:rPr>
              <a:t>a </a:t>
            </a:r>
            <a:r>
              <a:rPr dirty="0" sz="1300" spc="-5">
                <a:latin typeface="Times New Roman"/>
                <a:cs typeface="Times New Roman"/>
              </a:rPr>
              <a:t>default </a:t>
            </a:r>
            <a:r>
              <a:rPr dirty="0" sz="1300">
                <a:latin typeface="Times New Roman"/>
                <a:cs typeface="Times New Roman"/>
              </a:rPr>
              <a:t>value. If a value is not provided  </a:t>
            </a:r>
            <a:r>
              <a:rPr dirty="0" sz="1300" spc="-5">
                <a:latin typeface="Times New Roman"/>
                <a:cs typeface="Times New Roman"/>
              </a:rPr>
              <a:t>for </a:t>
            </a:r>
            <a:r>
              <a:rPr dirty="0" sz="1300">
                <a:latin typeface="Times New Roman"/>
                <a:cs typeface="Times New Roman"/>
              </a:rPr>
              <a:t>an </a:t>
            </a:r>
            <a:r>
              <a:rPr dirty="0" sz="1300">
                <a:latin typeface="Courier New"/>
                <a:cs typeface="Courier New"/>
              </a:rPr>
              <a:t>INSERT</a:t>
            </a:r>
            <a:r>
              <a:rPr dirty="0" sz="1300" spc="-459">
                <a:latin typeface="Courier New"/>
                <a:cs typeface="Courier New"/>
              </a:rPr>
              <a:t> </a:t>
            </a:r>
            <a:r>
              <a:rPr dirty="0" sz="1300">
                <a:latin typeface="Times New Roman"/>
                <a:cs typeface="Times New Roman"/>
              </a:rPr>
              <a:t>statement, the </a:t>
            </a:r>
            <a:r>
              <a:rPr dirty="0" sz="1300" spc="-5">
                <a:latin typeface="Times New Roman"/>
                <a:cs typeface="Times New Roman"/>
              </a:rPr>
              <a:t>system </a:t>
            </a:r>
            <a:r>
              <a:rPr dirty="0" sz="1300">
                <a:latin typeface="Times New Roman"/>
                <a:cs typeface="Times New Roman"/>
              </a:rPr>
              <a:t>date is automatically inserted.</a:t>
            </a:r>
            <a:endParaRPr sz="1300">
              <a:latin typeface="Times New Roman"/>
              <a:cs typeface="Times New Roman"/>
            </a:endParaRPr>
          </a:p>
          <a:p>
            <a:pPr marL="136525">
              <a:lnSpc>
                <a:spcPct val="100000"/>
              </a:lnSpc>
              <a:spcBef>
                <a:spcPts val="385"/>
              </a:spcBef>
            </a:pPr>
            <a:r>
              <a:rPr dirty="0" sz="1300">
                <a:latin typeface="Times New Roman"/>
                <a:cs typeface="Times New Roman"/>
              </a:rPr>
              <a:t>It further confirms the </a:t>
            </a:r>
            <a:r>
              <a:rPr dirty="0" sz="1300" spc="-5">
                <a:latin typeface="Times New Roman"/>
                <a:cs typeface="Times New Roman"/>
              </a:rPr>
              <a:t>creation </a:t>
            </a:r>
            <a:r>
              <a:rPr dirty="0" sz="1300">
                <a:latin typeface="Times New Roman"/>
                <a:cs typeface="Times New Roman"/>
              </a:rPr>
              <a:t>of the table by issuing the </a:t>
            </a:r>
            <a:r>
              <a:rPr dirty="0" sz="1300">
                <a:latin typeface="Courier New"/>
                <a:cs typeface="Courier New"/>
              </a:rPr>
              <a:t>DESCRIBE</a:t>
            </a:r>
            <a:r>
              <a:rPr dirty="0" sz="1300" spc="-459">
                <a:latin typeface="Courier New"/>
                <a:cs typeface="Courier New"/>
              </a:rPr>
              <a:t> </a:t>
            </a:r>
            <a:r>
              <a:rPr dirty="0" sz="1300">
                <a:latin typeface="Times New Roman"/>
                <a:cs typeface="Times New Roman"/>
              </a:rPr>
              <a:t>command.</a:t>
            </a:r>
            <a:endParaRPr sz="1300">
              <a:latin typeface="Times New Roman"/>
              <a:cs typeface="Times New Roman"/>
            </a:endParaRPr>
          </a:p>
          <a:p>
            <a:pPr marL="136525" marR="551815" indent="-635">
              <a:lnSpc>
                <a:spcPct val="100000"/>
              </a:lnSpc>
              <a:spcBef>
                <a:spcPts val="470"/>
              </a:spcBef>
            </a:pPr>
            <a:r>
              <a:rPr dirty="0" sz="1300">
                <a:latin typeface="Times New Roman"/>
                <a:cs typeface="Times New Roman"/>
              </a:rPr>
              <a:t>Because creating a table is a </a:t>
            </a:r>
            <a:r>
              <a:rPr dirty="0" sz="1300" spc="-5">
                <a:latin typeface="Times New Roman"/>
                <a:cs typeface="Times New Roman"/>
              </a:rPr>
              <a:t>DDL </a:t>
            </a:r>
            <a:r>
              <a:rPr dirty="0" sz="1300">
                <a:latin typeface="Times New Roman"/>
                <a:cs typeface="Times New Roman"/>
              </a:rPr>
              <a:t>statement, an automatic commit </a:t>
            </a:r>
            <a:r>
              <a:rPr dirty="0" sz="1300" spc="-5">
                <a:latin typeface="Times New Roman"/>
                <a:cs typeface="Times New Roman"/>
              </a:rPr>
              <a:t>takes </a:t>
            </a:r>
            <a:r>
              <a:rPr dirty="0" sz="1300">
                <a:latin typeface="Times New Roman"/>
                <a:cs typeface="Times New Roman"/>
              </a:rPr>
              <a:t>place </a:t>
            </a:r>
            <a:r>
              <a:rPr dirty="0" sz="1300" spc="-5">
                <a:latin typeface="Times New Roman"/>
                <a:cs typeface="Times New Roman"/>
              </a:rPr>
              <a:t>when </a:t>
            </a:r>
            <a:r>
              <a:rPr dirty="0" sz="1300">
                <a:latin typeface="Times New Roman"/>
                <a:cs typeface="Times New Roman"/>
              </a:rPr>
              <a:t>this  </a:t>
            </a:r>
            <a:r>
              <a:rPr dirty="0" sz="1300" spc="-5">
                <a:latin typeface="Times New Roman"/>
                <a:cs typeface="Times New Roman"/>
              </a:rPr>
              <a:t>statement </a:t>
            </a:r>
            <a:r>
              <a:rPr dirty="0" sz="1300">
                <a:latin typeface="Times New Roman"/>
                <a:cs typeface="Times New Roman"/>
              </a:rPr>
              <a:t>is</a:t>
            </a:r>
            <a:r>
              <a:rPr dirty="0" sz="1300" spc="-5">
                <a:latin typeface="Times New Roman"/>
                <a:cs typeface="Times New Roman"/>
              </a:rPr>
              <a:t> </a:t>
            </a:r>
            <a:r>
              <a:rPr dirty="0" sz="1300">
                <a:latin typeface="Times New Roman"/>
                <a:cs typeface="Times New Roman"/>
              </a:rPr>
              <a:t>executed.</a:t>
            </a:r>
            <a:endParaRPr sz="1300">
              <a:latin typeface="Times New Roman"/>
              <a:cs typeface="Times New Roman"/>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r>
              <a:rPr dirty="0" baseline="-30092" sz="1800" spc="-157" b="1">
                <a:latin typeface="Arial"/>
                <a:cs typeface="Arial"/>
              </a:rPr>
              <a:t>8</a:t>
            </a:r>
            <a:r>
              <a:rPr dirty="0" sz="800" spc="-105"/>
              <a:t>il.</a:t>
            </a:r>
            <a:r>
              <a:rPr dirty="0" sz="800" spc="-200"/>
              <a:t> </a:t>
            </a:r>
            <a:r>
              <a:rPr dirty="0" sz="800" spc="-15"/>
              <a:t>Contact</a:t>
            </a:r>
            <a:endParaRPr sz="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le</a:t>
            </a:r>
            <a:r>
              <a:rPr dirty="0" sz="800" spc="-250"/>
              <a:t>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292" b="1">
                <a:latin typeface="Arial"/>
                <a:cs typeface="Arial"/>
              </a:rPr>
              <a:t>:</a:t>
            </a:r>
            <a:r>
              <a:rPr dirty="0" sz="800" spc="-195"/>
              <a:t>eK</a:t>
            </a:r>
            <a:r>
              <a:rPr dirty="0" baseline="-30092" sz="1800" spc="-292" b="1">
                <a:latin typeface="Arial"/>
                <a:cs typeface="Arial"/>
              </a:rPr>
              <a:t>S</a:t>
            </a:r>
            <a:r>
              <a:rPr dirty="0" sz="800" spc="-195"/>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a:t>
            </a:r>
            <a:r>
              <a:rPr dirty="0" baseline="-30092" sz="1800" spc="-405" b="1">
                <a:latin typeface="Arial"/>
                <a:cs typeface="Arial"/>
              </a:rPr>
              <a:t>n</a:t>
            </a:r>
            <a:r>
              <a:rPr dirty="0" sz="800" spc="-270"/>
              <a:t>ke</a:t>
            </a:r>
            <a:r>
              <a:rPr dirty="0" baseline="-30092" sz="1800" spc="-405" b="1">
                <a:latin typeface="Arial"/>
                <a:cs typeface="Arial"/>
              </a:rPr>
              <a:t>d</a:t>
            </a:r>
            <a:r>
              <a:rPr dirty="0" sz="800" spc="-270"/>
              <a:t>d </a:t>
            </a:r>
            <a:r>
              <a:rPr dirty="0" baseline="-30092" sz="1800" spc="-419" b="1">
                <a:latin typeface="Arial"/>
                <a:cs typeface="Arial"/>
              </a:rPr>
              <a:t>a</a:t>
            </a:r>
            <a:r>
              <a:rPr dirty="0" sz="800" spc="-280"/>
              <a:t>wi</a:t>
            </a:r>
            <a:r>
              <a:rPr dirty="0" baseline="-30092" sz="1800" spc="-419" b="1">
                <a:latin typeface="Arial"/>
                <a:cs typeface="Arial"/>
              </a:rPr>
              <a:t>m</a:t>
            </a:r>
            <a:r>
              <a:rPr dirty="0" sz="800" spc="-280"/>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D</a:t>
            </a:r>
            <a:r>
              <a:rPr dirty="0" sz="800" spc="-165"/>
              <a:t>em</a:t>
            </a:r>
            <a:r>
              <a:rPr dirty="0" baseline="-30092" sz="1800" spc="-247" b="1">
                <a:latin typeface="Arial"/>
                <a:cs typeface="Arial"/>
              </a:rPr>
              <a:t>-</a:t>
            </a:r>
            <a:r>
              <a:rPr dirty="0" sz="800" spc="-165"/>
              <a:t>a</a:t>
            </a:r>
            <a:r>
              <a:rPr dirty="0" baseline="-30092" sz="1800" spc="-247" b="1">
                <a:latin typeface="Arial"/>
                <a:cs typeface="Arial"/>
              </a:rPr>
              <a:t>6</a:t>
            </a:r>
            <a:r>
              <a:rPr dirty="0" sz="800" spc="-165"/>
              <a:t>il.</a:t>
            </a:r>
            <a:r>
              <a:rPr dirty="0" sz="800" spc="-190"/>
              <a:t> </a:t>
            </a:r>
            <a:r>
              <a:rPr dirty="0" sz="800" spc="-30"/>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283969" y="2465070"/>
            <a:ext cx="5206365" cy="672465"/>
          </a:xfrm>
          <a:prstGeom prst="rect">
            <a:avLst/>
          </a:prstGeom>
          <a:solidFill>
            <a:srgbClr val="CCCCCC"/>
          </a:solidFill>
          <a:ln w="20574">
            <a:solidFill>
              <a:srgbClr val="000000"/>
            </a:solidFill>
          </a:ln>
        </p:spPr>
        <p:txBody>
          <a:bodyPr wrap="square" lIns="0" tIns="106680" rIns="0" bIns="0" rtlCol="0" vert="horz">
            <a:spAutoFit/>
          </a:bodyPr>
          <a:lstStyle/>
          <a:p>
            <a:pPr algn="ctr" marL="20955">
              <a:lnSpc>
                <a:spcPct val="100000"/>
              </a:lnSpc>
              <a:spcBef>
                <a:spcPts val="840"/>
              </a:spcBef>
            </a:pPr>
            <a:r>
              <a:rPr dirty="0" sz="1300" spc="-15" b="1">
                <a:latin typeface="Courier New"/>
                <a:cs typeface="Courier New"/>
              </a:rPr>
              <a:t>sqlplus</a:t>
            </a:r>
            <a:r>
              <a:rPr dirty="0" sz="1300" spc="-25" b="1">
                <a:latin typeface="Courier New"/>
                <a:cs typeface="Courier New"/>
              </a:rPr>
              <a:t> </a:t>
            </a:r>
            <a:r>
              <a:rPr dirty="0" sz="1300" spc="-20" b="1">
                <a:latin typeface="Courier New"/>
                <a:cs typeface="Courier New"/>
              </a:rPr>
              <a:t>[</a:t>
            </a:r>
            <a:r>
              <a:rPr dirty="0" sz="1300" spc="-20" b="1" i="1">
                <a:latin typeface="Courier New"/>
                <a:cs typeface="Courier New"/>
              </a:rPr>
              <a:t>username</a:t>
            </a:r>
            <a:r>
              <a:rPr dirty="0" sz="1300" spc="-20" b="1">
                <a:latin typeface="Courier New"/>
                <a:cs typeface="Courier New"/>
              </a:rPr>
              <a:t>[/</a:t>
            </a:r>
            <a:r>
              <a:rPr dirty="0" sz="1300" spc="-20" b="1" i="1">
                <a:latin typeface="Courier New"/>
                <a:cs typeface="Courier New"/>
              </a:rPr>
              <a:t>password</a:t>
            </a:r>
            <a:endParaRPr sz="1300">
              <a:latin typeface="Courier New"/>
              <a:cs typeface="Courier New"/>
            </a:endParaRPr>
          </a:p>
          <a:p>
            <a:pPr algn="ctr" marL="1627505">
              <a:lnSpc>
                <a:spcPct val="100000"/>
              </a:lnSpc>
              <a:spcBef>
                <a:spcPts val="145"/>
              </a:spcBef>
            </a:pPr>
            <a:r>
              <a:rPr dirty="0" sz="1300" spc="-20" b="1">
                <a:latin typeface="Courier New"/>
                <a:cs typeface="Courier New"/>
              </a:rPr>
              <a:t>[@</a:t>
            </a:r>
            <a:r>
              <a:rPr dirty="0" sz="1300" spc="-20" b="1" i="1">
                <a:latin typeface="Courier New"/>
                <a:cs typeface="Courier New"/>
              </a:rPr>
              <a:t>database</a:t>
            </a:r>
            <a:r>
              <a:rPr dirty="0" sz="1300" spc="-20" b="1">
                <a:latin typeface="Courier New"/>
                <a:cs typeface="Courier New"/>
              </a:rPr>
              <a:t>]]]</a:t>
            </a:r>
            <a:endParaRPr sz="1300">
              <a:latin typeface="Courier New"/>
              <a:cs typeface="Courier New"/>
            </a:endParaRPr>
          </a:p>
        </p:txBody>
      </p:sp>
      <p:sp>
        <p:nvSpPr>
          <p:cNvPr id="7" name="object 7"/>
          <p:cNvSpPr txBox="1"/>
          <p:nvPr/>
        </p:nvSpPr>
        <p:spPr>
          <a:xfrm>
            <a:off x="1143761" y="807973"/>
            <a:ext cx="4071620" cy="1273175"/>
          </a:xfrm>
          <a:prstGeom prst="rect">
            <a:avLst/>
          </a:prstGeom>
        </p:spPr>
        <p:txBody>
          <a:bodyPr wrap="square" lIns="0" tIns="13970" rIns="0" bIns="0" rtlCol="0" vert="horz">
            <a:spAutoFit/>
          </a:bodyPr>
          <a:lstStyle/>
          <a:p>
            <a:pPr marL="1421130">
              <a:lnSpc>
                <a:spcPct val="100000"/>
              </a:lnSpc>
              <a:spcBef>
                <a:spcPts val="110"/>
              </a:spcBef>
            </a:pPr>
            <a:r>
              <a:rPr dirty="0" sz="1850" spc="5" b="1">
                <a:latin typeface="Arial"/>
                <a:cs typeface="Arial"/>
              </a:rPr>
              <a:t>Logging </a:t>
            </a:r>
            <a:r>
              <a:rPr dirty="0" sz="1850" b="1">
                <a:latin typeface="Arial"/>
                <a:cs typeface="Arial"/>
              </a:rPr>
              <a:t>In to</a:t>
            </a:r>
            <a:r>
              <a:rPr dirty="0" sz="1850" spc="-75" b="1">
                <a:latin typeface="Arial"/>
                <a:cs typeface="Arial"/>
              </a:rPr>
              <a:t> </a:t>
            </a:r>
            <a:r>
              <a:rPr dirty="0" sz="1850" b="1">
                <a:latin typeface="Arial"/>
                <a:cs typeface="Arial"/>
              </a:rPr>
              <a:t>SQL*Plus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From a Linux desktop</a:t>
            </a:r>
            <a:r>
              <a:rPr dirty="0" sz="1550" spc="-20">
                <a:latin typeface="Arial"/>
                <a:cs typeface="Arial"/>
              </a:rPr>
              <a:t> </a:t>
            </a:r>
            <a:r>
              <a:rPr dirty="0" sz="1550" spc="10">
                <a:latin typeface="Arial"/>
                <a:cs typeface="Arial"/>
              </a:rPr>
              <a:t>icon</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From a Linux</a:t>
            </a:r>
            <a:r>
              <a:rPr dirty="0" sz="1550" spc="5">
                <a:latin typeface="Arial"/>
                <a:cs typeface="Arial"/>
              </a:rPr>
              <a:t> terminal</a:t>
            </a:r>
            <a:endParaRPr sz="1550">
              <a:latin typeface="Arial"/>
              <a:cs typeface="Arial"/>
            </a:endParaRPr>
          </a:p>
        </p:txBody>
      </p:sp>
      <p:sp>
        <p:nvSpPr>
          <p:cNvPr id="8" name="object 8"/>
          <p:cNvSpPr txBox="1"/>
          <p:nvPr/>
        </p:nvSpPr>
        <p:spPr>
          <a:xfrm>
            <a:off x="594613" y="5611157"/>
            <a:ext cx="6468110" cy="318897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Logging In to</a:t>
            </a:r>
            <a:r>
              <a:rPr dirty="0" sz="1300" spc="-5" b="1">
                <a:latin typeface="Arial"/>
                <a:cs typeface="Arial"/>
              </a:rPr>
              <a:t> </a:t>
            </a:r>
            <a:r>
              <a:rPr dirty="0" sz="1300" b="1">
                <a:latin typeface="Arial"/>
                <a:cs typeface="Arial"/>
              </a:rPr>
              <a:t>SQL*Plus</a:t>
            </a:r>
            <a:endParaRPr sz="1300">
              <a:latin typeface="Arial"/>
              <a:cs typeface="Arial"/>
            </a:endParaRPr>
          </a:p>
          <a:p>
            <a:pPr marL="136525" marR="5080">
              <a:lnSpc>
                <a:spcPct val="100000"/>
              </a:lnSpc>
              <a:spcBef>
                <a:spcPts val="359"/>
              </a:spcBef>
            </a:pPr>
            <a:r>
              <a:rPr dirty="0" sz="1300" spc="-5">
                <a:latin typeface="Times New Roman"/>
                <a:cs typeface="Times New Roman"/>
              </a:rPr>
              <a:t>How you </a:t>
            </a:r>
            <a:r>
              <a:rPr dirty="0" sz="1300">
                <a:latin typeface="Times New Roman"/>
                <a:cs typeface="Times New Roman"/>
              </a:rPr>
              <a:t>invoke </a:t>
            </a:r>
            <a:r>
              <a:rPr dirty="0" sz="1300" spc="-5">
                <a:latin typeface="Times New Roman"/>
                <a:cs typeface="Times New Roman"/>
              </a:rPr>
              <a:t>SQL*Plus </a:t>
            </a:r>
            <a:r>
              <a:rPr dirty="0" sz="1300">
                <a:latin typeface="Times New Roman"/>
                <a:cs typeface="Times New Roman"/>
              </a:rPr>
              <a:t>depends on which type of operating </a:t>
            </a:r>
            <a:r>
              <a:rPr dirty="0" sz="1300" spc="-5">
                <a:latin typeface="Times New Roman"/>
                <a:cs typeface="Times New Roman"/>
              </a:rPr>
              <a:t>system </a:t>
            </a:r>
            <a:r>
              <a:rPr dirty="0" sz="1300">
                <a:latin typeface="Times New Roman"/>
                <a:cs typeface="Times New Roman"/>
              </a:rPr>
              <a:t>or environment you are  running.</a:t>
            </a:r>
            <a:endParaRPr sz="1300">
              <a:latin typeface="Times New Roman"/>
              <a:cs typeface="Times New Roman"/>
            </a:endParaRPr>
          </a:p>
          <a:p>
            <a:pPr marL="136525">
              <a:lnSpc>
                <a:spcPts val="1555"/>
              </a:lnSpc>
              <a:spcBef>
                <a:spcPts val="75"/>
              </a:spcBef>
            </a:pPr>
            <a:r>
              <a:rPr dirty="0" sz="1300">
                <a:latin typeface="Times New Roman"/>
                <a:cs typeface="Times New Roman"/>
              </a:rPr>
              <a:t>To log in using a desktop</a:t>
            </a:r>
            <a:r>
              <a:rPr dirty="0" sz="1300" spc="-15">
                <a:latin typeface="Times New Roman"/>
                <a:cs typeface="Times New Roman"/>
              </a:rPr>
              <a:t> </a:t>
            </a:r>
            <a:r>
              <a:rPr dirty="0" sz="1300">
                <a:latin typeface="Times New Roman"/>
                <a:cs typeface="Times New Roman"/>
              </a:rPr>
              <a:t>icon:</a:t>
            </a:r>
            <a:endParaRPr sz="1300">
              <a:latin typeface="Times New Roman"/>
              <a:cs typeface="Times New Roman"/>
            </a:endParaRPr>
          </a:p>
          <a:p>
            <a:pPr marL="445770" indent="-186690">
              <a:lnSpc>
                <a:spcPts val="1555"/>
              </a:lnSpc>
              <a:buAutoNum type="arabicPeriod"/>
              <a:tabLst>
                <a:tab pos="446405" algn="l"/>
              </a:tabLst>
            </a:pPr>
            <a:r>
              <a:rPr dirty="0" sz="1300">
                <a:latin typeface="Times New Roman"/>
                <a:cs typeface="Times New Roman"/>
              </a:rPr>
              <a:t>Double-click the sqlplus desktop</a:t>
            </a:r>
            <a:r>
              <a:rPr dirty="0" sz="1300" spc="-25">
                <a:latin typeface="Times New Roman"/>
                <a:cs typeface="Times New Roman"/>
              </a:rPr>
              <a:t> </a:t>
            </a:r>
            <a:r>
              <a:rPr dirty="0" sz="1300">
                <a:latin typeface="Times New Roman"/>
                <a:cs typeface="Times New Roman"/>
              </a:rPr>
              <a:t>icon.</a:t>
            </a:r>
            <a:endParaRPr sz="1300">
              <a:latin typeface="Times New Roman"/>
              <a:cs typeface="Times New Roman"/>
            </a:endParaRPr>
          </a:p>
          <a:p>
            <a:pPr marL="445770" indent="-186690">
              <a:lnSpc>
                <a:spcPct val="100000"/>
              </a:lnSpc>
              <a:buAutoNum type="arabicPeriod"/>
              <a:tabLst>
                <a:tab pos="446405" algn="l"/>
              </a:tabLst>
            </a:pPr>
            <a:r>
              <a:rPr dirty="0" sz="1300">
                <a:latin typeface="Times New Roman"/>
                <a:cs typeface="Times New Roman"/>
              </a:rPr>
              <a:t>Enter the username, password, and </a:t>
            </a:r>
            <a:r>
              <a:rPr dirty="0" sz="1300" spc="-5">
                <a:latin typeface="Times New Roman"/>
                <a:cs typeface="Times New Roman"/>
              </a:rPr>
              <a:t>database </a:t>
            </a:r>
            <a:r>
              <a:rPr dirty="0" sz="1300">
                <a:latin typeface="Times New Roman"/>
                <a:cs typeface="Times New Roman"/>
              </a:rPr>
              <a:t>name.</a:t>
            </a:r>
            <a:endParaRPr sz="1300">
              <a:latin typeface="Times New Roman"/>
              <a:cs typeface="Times New Roman"/>
            </a:endParaRPr>
          </a:p>
          <a:p>
            <a:pPr marL="136525">
              <a:lnSpc>
                <a:spcPct val="100000"/>
              </a:lnSpc>
              <a:spcBef>
                <a:spcPts val="80"/>
              </a:spcBef>
            </a:pPr>
            <a:r>
              <a:rPr dirty="0" sz="1300">
                <a:latin typeface="Times New Roman"/>
                <a:cs typeface="Times New Roman"/>
              </a:rPr>
              <a:t>To log in from a Linux</a:t>
            </a:r>
            <a:r>
              <a:rPr dirty="0" sz="1300" spc="-15">
                <a:latin typeface="Times New Roman"/>
                <a:cs typeface="Times New Roman"/>
              </a:rPr>
              <a:t> </a:t>
            </a:r>
            <a:r>
              <a:rPr dirty="0" sz="1300">
                <a:latin typeface="Times New Roman"/>
                <a:cs typeface="Times New Roman"/>
              </a:rPr>
              <a:t>terminal:</a:t>
            </a:r>
            <a:endParaRPr sz="1300">
              <a:latin typeface="Times New Roman"/>
              <a:cs typeface="Times New Roman"/>
            </a:endParaRPr>
          </a:p>
          <a:p>
            <a:pPr marL="445770" indent="-186690">
              <a:lnSpc>
                <a:spcPts val="1555"/>
              </a:lnSpc>
              <a:buAutoNum type="arabicPeriod"/>
              <a:tabLst>
                <a:tab pos="446405" algn="l"/>
              </a:tabLst>
            </a:pPr>
            <a:r>
              <a:rPr dirty="0" sz="1300">
                <a:latin typeface="Times New Roman"/>
                <a:cs typeface="Times New Roman"/>
              </a:rPr>
              <a:t>Log on to your machine and open a</a:t>
            </a:r>
            <a:r>
              <a:rPr dirty="0" sz="1300" spc="-40">
                <a:latin typeface="Times New Roman"/>
                <a:cs typeface="Times New Roman"/>
              </a:rPr>
              <a:t> </a:t>
            </a:r>
            <a:r>
              <a:rPr dirty="0" sz="1300">
                <a:latin typeface="Times New Roman"/>
                <a:cs typeface="Times New Roman"/>
              </a:rPr>
              <a:t>terminal.</a:t>
            </a:r>
            <a:endParaRPr sz="1300">
              <a:latin typeface="Times New Roman"/>
              <a:cs typeface="Times New Roman"/>
            </a:endParaRPr>
          </a:p>
          <a:p>
            <a:pPr marL="445770" indent="-186690">
              <a:lnSpc>
                <a:spcPts val="1555"/>
              </a:lnSpc>
              <a:buAutoNum type="arabicPeriod"/>
              <a:tabLst>
                <a:tab pos="446405" algn="l"/>
              </a:tabLst>
            </a:pPr>
            <a:r>
              <a:rPr dirty="0" sz="1300">
                <a:latin typeface="Times New Roman"/>
                <a:cs typeface="Times New Roman"/>
              </a:rPr>
              <a:t>Enter the </a:t>
            </a:r>
            <a:r>
              <a:rPr dirty="0" sz="1300" spc="-5">
                <a:latin typeface="Times New Roman"/>
                <a:cs typeface="Times New Roman"/>
              </a:rPr>
              <a:t>SQL*Plus command shown in the</a:t>
            </a:r>
            <a:r>
              <a:rPr dirty="0" sz="1300" spc="10">
                <a:latin typeface="Times New Roman"/>
                <a:cs typeface="Times New Roman"/>
              </a:rPr>
              <a:t> </a:t>
            </a:r>
            <a:r>
              <a:rPr dirty="0" sz="1300" spc="-5">
                <a:latin typeface="Times New Roman"/>
                <a:cs typeface="Times New Roman"/>
              </a:rPr>
              <a:t>slide.</a:t>
            </a:r>
            <a:endParaRPr sz="1300">
              <a:latin typeface="Times New Roman"/>
              <a:cs typeface="Times New Roman"/>
            </a:endParaRPr>
          </a:p>
          <a:p>
            <a:pPr marL="177800">
              <a:lnSpc>
                <a:spcPts val="1510"/>
              </a:lnSpc>
              <a:spcBef>
                <a:spcPts val="395"/>
              </a:spcBef>
            </a:pPr>
            <a:r>
              <a:rPr dirty="0" sz="1300">
                <a:latin typeface="Times New Roman"/>
                <a:cs typeface="Times New Roman"/>
              </a:rPr>
              <a:t>In the</a:t>
            </a:r>
            <a:r>
              <a:rPr dirty="0" sz="1300" spc="-15">
                <a:latin typeface="Times New Roman"/>
                <a:cs typeface="Times New Roman"/>
              </a:rPr>
              <a:t> </a:t>
            </a:r>
            <a:r>
              <a:rPr dirty="0" sz="1300" spc="-5">
                <a:latin typeface="Times New Roman"/>
                <a:cs typeface="Times New Roman"/>
              </a:rPr>
              <a:t>syntax:</a:t>
            </a:r>
            <a:endParaRPr sz="1300">
              <a:latin typeface="Times New Roman"/>
              <a:cs typeface="Times New Roman"/>
            </a:endParaRPr>
          </a:p>
          <a:p>
            <a:pPr marL="507365">
              <a:lnSpc>
                <a:spcPts val="1435"/>
              </a:lnSpc>
              <a:tabLst>
                <a:tab pos="1497965" algn="l"/>
              </a:tabLst>
            </a:pPr>
            <a:r>
              <a:rPr dirty="0" sz="1300" i="1">
                <a:latin typeface="Courier New"/>
                <a:cs typeface="Courier New"/>
              </a:rPr>
              <a:t>username	</a:t>
            </a:r>
            <a:r>
              <a:rPr dirty="0" sz="1300" spc="-5">
                <a:latin typeface="Times New Roman"/>
                <a:cs typeface="Times New Roman"/>
              </a:rPr>
              <a:t>Your </a:t>
            </a:r>
            <a:r>
              <a:rPr dirty="0" sz="1300">
                <a:latin typeface="Times New Roman"/>
                <a:cs typeface="Times New Roman"/>
              </a:rPr>
              <a:t>database</a:t>
            </a:r>
            <a:r>
              <a:rPr dirty="0" sz="1300" spc="-10">
                <a:latin typeface="Times New Roman"/>
                <a:cs typeface="Times New Roman"/>
              </a:rPr>
              <a:t> </a:t>
            </a:r>
            <a:r>
              <a:rPr dirty="0" sz="1300">
                <a:latin typeface="Times New Roman"/>
                <a:cs typeface="Times New Roman"/>
              </a:rPr>
              <a:t>username</a:t>
            </a:r>
            <a:endParaRPr sz="1300">
              <a:latin typeface="Times New Roman"/>
              <a:cs typeface="Times New Roman"/>
            </a:endParaRPr>
          </a:p>
          <a:p>
            <a:pPr marL="507365">
              <a:lnSpc>
                <a:spcPts val="1410"/>
              </a:lnSpc>
              <a:tabLst>
                <a:tab pos="1497965" algn="l"/>
              </a:tabLst>
            </a:pPr>
            <a:r>
              <a:rPr dirty="0" sz="1300" i="1">
                <a:latin typeface="Courier New"/>
                <a:cs typeface="Courier New"/>
              </a:rPr>
              <a:t>password	</a:t>
            </a:r>
            <a:r>
              <a:rPr dirty="0" sz="1300" spc="-5">
                <a:latin typeface="Times New Roman"/>
                <a:cs typeface="Times New Roman"/>
              </a:rPr>
              <a:t>Your database password (Your password </a:t>
            </a:r>
            <a:r>
              <a:rPr dirty="0" sz="1300">
                <a:latin typeface="Times New Roman"/>
                <a:cs typeface="Times New Roman"/>
              </a:rPr>
              <a:t>is </a:t>
            </a:r>
            <a:r>
              <a:rPr dirty="0" sz="1300" spc="-5">
                <a:latin typeface="Times New Roman"/>
                <a:cs typeface="Times New Roman"/>
              </a:rPr>
              <a:t>visible if </a:t>
            </a:r>
            <a:r>
              <a:rPr dirty="0" sz="1300">
                <a:latin typeface="Times New Roman"/>
                <a:cs typeface="Times New Roman"/>
              </a:rPr>
              <a:t>you enter it</a:t>
            </a:r>
            <a:r>
              <a:rPr dirty="0" sz="1300" spc="5">
                <a:latin typeface="Times New Roman"/>
                <a:cs typeface="Times New Roman"/>
              </a:rPr>
              <a:t> </a:t>
            </a:r>
            <a:r>
              <a:rPr dirty="0" sz="1300">
                <a:latin typeface="Times New Roman"/>
                <a:cs typeface="Times New Roman"/>
              </a:rPr>
              <a:t>here.)</a:t>
            </a:r>
            <a:endParaRPr sz="1300">
              <a:latin typeface="Times New Roman"/>
              <a:cs typeface="Times New Roman"/>
            </a:endParaRPr>
          </a:p>
          <a:p>
            <a:pPr marL="507365">
              <a:lnSpc>
                <a:spcPts val="1485"/>
              </a:lnSpc>
            </a:pPr>
            <a:r>
              <a:rPr dirty="0" sz="1300" i="1">
                <a:latin typeface="Courier New"/>
                <a:cs typeface="Courier New"/>
              </a:rPr>
              <a:t>@database </a:t>
            </a:r>
            <a:r>
              <a:rPr dirty="0" sz="1300">
                <a:latin typeface="Times New Roman"/>
                <a:cs typeface="Times New Roman"/>
              </a:rPr>
              <a:t>The database connect</a:t>
            </a:r>
            <a:r>
              <a:rPr dirty="0" sz="1300" spc="-50">
                <a:latin typeface="Times New Roman"/>
                <a:cs typeface="Times New Roman"/>
              </a:rPr>
              <a:t> </a:t>
            </a:r>
            <a:r>
              <a:rPr dirty="0" sz="1300">
                <a:latin typeface="Times New Roman"/>
                <a:cs typeface="Times New Roman"/>
              </a:rPr>
              <a:t>string</a:t>
            </a:r>
            <a:endParaRPr sz="1300">
              <a:latin typeface="Times New Roman"/>
              <a:cs typeface="Times New Roman"/>
            </a:endParaRPr>
          </a:p>
          <a:p>
            <a:pPr marL="136525" marR="62865">
              <a:lnSpc>
                <a:spcPct val="100000"/>
              </a:lnSpc>
              <a:spcBef>
                <a:spcPts val="650"/>
              </a:spcBef>
            </a:pPr>
            <a:r>
              <a:rPr dirty="0" sz="1300" spc="-5" b="1">
                <a:latin typeface="Times New Roman"/>
                <a:cs typeface="Times New Roman"/>
              </a:rPr>
              <a:t>Note: </a:t>
            </a:r>
            <a:r>
              <a:rPr dirty="0" sz="1300">
                <a:latin typeface="Times New Roman"/>
                <a:cs typeface="Times New Roman"/>
              </a:rPr>
              <a:t>To </a:t>
            </a:r>
            <a:r>
              <a:rPr dirty="0" sz="1300" spc="-5">
                <a:latin typeface="Times New Roman"/>
                <a:cs typeface="Times New Roman"/>
              </a:rPr>
              <a:t>ensure </a:t>
            </a:r>
            <a:r>
              <a:rPr dirty="0" sz="1300">
                <a:latin typeface="Times New Roman"/>
                <a:cs typeface="Times New Roman"/>
              </a:rPr>
              <a:t>the integrity of your </a:t>
            </a:r>
            <a:r>
              <a:rPr dirty="0" sz="1300" spc="-5">
                <a:latin typeface="Times New Roman"/>
                <a:cs typeface="Times New Roman"/>
              </a:rPr>
              <a:t>password, </a:t>
            </a:r>
            <a:r>
              <a:rPr dirty="0" sz="1300">
                <a:latin typeface="Times New Roman"/>
                <a:cs typeface="Times New Roman"/>
              </a:rPr>
              <a:t>do not enter it at the operating system </a:t>
            </a:r>
            <a:r>
              <a:rPr dirty="0" sz="1300" spc="-5">
                <a:latin typeface="Times New Roman"/>
                <a:cs typeface="Times New Roman"/>
              </a:rPr>
              <a:t>prompt.  </a:t>
            </a:r>
            <a:r>
              <a:rPr dirty="0" sz="1300">
                <a:latin typeface="Times New Roman"/>
                <a:cs typeface="Times New Roman"/>
              </a:rPr>
              <a:t>Instead, enter only your </a:t>
            </a:r>
            <a:r>
              <a:rPr dirty="0" sz="1300" spc="-5">
                <a:latin typeface="Times New Roman"/>
                <a:cs typeface="Times New Roman"/>
              </a:rPr>
              <a:t>username. </a:t>
            </a:r>
            <a:r>
              <a:rPr dirty="0" sz="1300">
                <a:latin typeface="Times New Roman"/>
                <a:cs typeface="Times New Roman"/>
              </a:rPr>
              <a:t>Enter your </a:t>
            </a:r>
            <a:r>
              <a:rPr dirty="0" sz="1300" spc="-5">
                <a:latin typeface="Times New Roman"/>
                <a:cs typeface="Times New Roman"/>
              </a:rPr>
              <a:t>password </a:t>
            </a:r>
            <a:r>
              <a:rPr dirty="0" sz="1300">
                <a:latin typeface="Times New Roman"/>
                <a:cs typeface="Times New Roman"/>
              </a:rPr>
              <a:t>at the password</a:t>
            </a:r>
            <a:r>
              <a:rPr dirty="0" sz="1300" spc="-5">
                <a:latin typeface="Times New Roman"/>
                <a:cs typeface="Times New Roman"/>
              </a:rPr>
              <a:t> </a:t>
            </a:r>
            <a:r>
              <a:rPr dirty="0" sz="1300">
                <a:latin typeface="Times New Roman"/>
                <a:cs typeface="Times New Roman"/>
              </a:rPr>
              <a:t>prompt.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Displaying </a:t>
            </a:r>
            <a:r>
              <a:rPr dirty="0" sz="1850" spc="5" b="1">
                <a:latin typeface="Arial"/>
                <a:cs typeface="Arial"/>
              </a:rPr>
              <a:t>Table</a:t>
            </a:r>
            <a:r>
              <a:rPr dirty="0" sz="1850" spc="-5" b="1">
                <a:latin typeface="Arial"/>
                <a:cs typeface="Arial"/>
              </a:rPr>
              <a:t> </a:t>
            </a:r>
            <a:r>
              <a:rPr dirty="0" sz="1850" b="1">
                <a:latin typeface="Arial"/>
                <a:cs typeface="Arial"/>
              </a:rPr>
              <a:t>Structure</a:t>
            </a:r>
            <a:endParaRPr sz="1850">
              <a:latin typeface="Arial"/>
              <a:cs typeface="Arial"/>
            </a:endParaRPr>
          </a:p>
          <a:p>
            <a:pPr>
              <a:lnSpc>
                <a:spcPct val="100000"/>
              </a:lnSpc>
              <a:spcBef>
                <a:spcPts val="45"/>
              </a:spcBef>
            </a:pPr>
            <a:endParaRPr sz="2750">
              <a:latin typeface="Arial"/>
              <a:cs typeface="Arial"/>
            </a:endParaRPr>
          </a:p>
          <a:p>
            <a:pPr marL="446405" marR="456565">
              <a:lnSpc>
                <a:spcPct val="107700"/>
              </a:lnSpc>
              <a:spcBef>
                <a:spcPts val="5"/>
              </a:spcBef>
            </a:pPr>
            <a:r>
              <a:rPr dirty="0" sz="1550" spc="5">
                <a:latin typeface="Arial"/>
                <a:cs typeface="Arial"/>
              </a:rPr>
              <a:t>Use </a:t>
            </a:r>
            <a:r>
              <a:rPr dirty="0" sz="1550" spc="10">
                <a:latin typeface="Arial"/>
                <a:cs typeface="Arial"/>
              </a:rPr>
              <a:t>the SQL*Plus </a:t>
            </a:r>
            <a:r>
              <a:rPr dirty="0" sz="1550" spc="10">
                <a:latin typeface="Courier New"/>
                <a:cs typeface="Courier New"/>
              </a:rPr>
              <a:t>DESCRIBE</a:t>
            </a:r>
            <a:r>
              <a:rPr dirty="0" sz="1550" spc="-459">
                <a:latin typeface="Courier New"/>
                <a:cs typeface="Courier New"/>
              </a:rPr>
              <a:t> </a:t>
            </a:r>
            <a:r>
              <a:rPr dirty="0" sz="1550" spc="10">
                <a:latin typeface="Arial"/>
                <a:cs typeface="Arial"/>
              </a:rPr>
              <a:t>command </a:t>
            </a:r>
            <a:r>
              <a:rPr dirty="0" sz="1550" spc="5">
                <a:latin typeface="Arial"/>
                <a:cs typeface="Arial"/>
              </a:rPr>
              <a:t>to display </a:t>
            </a:r>
            <a:r>
              <a:rPr dirty="0" sz="1550" spc="10">
                <a:latin typeface="Arial"/>
                <a:cs typeface="Arial"/>
              </a:rPr>
              <a:t>the </a:t>
            </a:r>
            <a:r>
              <a:rPr dirty="0" sz="1550" spc="5">
                <a:latin typeface="Arial"/>
                <a:cs typeface="Arial"/>
              </a:rPr>
              <a:t>structure  of </a:t>
            </a:r>
            <a:r>
              <a:rPr dirty="0" sz="1550" spc="10">
                <a:latin typeface="Arial"/>
                <a:cs typeface="Arial"/>
              </a:rPr>
              <a:t>a</a:t>
            </a:r>
            <a:r>
              <a:rPr dirty="0" sz="1550">
                <a:latin typeface="Arial"/>
                <a:cs typeface="Arial"/>
              </a:rPr>
              <a:t> </a:t>
            </a:r>
            <a:r>
              <a:rPr dirty="0" sz="1550" spc="5">
                <a:latin typeface="Arial"/>
                <a:cs typeface="Arial"/>
              </a:rPr>
              <a:t>table: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283969" y="2465070"/>
            <a:ext cx="5206365" cy="283845"/>
          </a:xfrm>
          <a:prstGeom prst="rect">
            <a:avLst/>
          </a:prstGeom>
          <a:solidFill>
            <a:srgbClr val="CCCCCC"/>
          </a:solidFill>
          <a:ln w="20574">
            <a:solidFill>
              <a:srgbClr val="000000"/>
            </a:solidFill>
          </a:ln>
        </p:spPr>
        <p:txBody>
          <a:bodyPr wrap="square" lIns="0" tIns="21590" rIns="0" bIns="0" rtlCol="0" vert="horz">
            <a:spAutoFit/>
          </a:bodyPr>
          <a:lstStyle/>
          <a:p>
            <a:pPr marL="76200">
              <a:lnSpc>
                <a:spcPct val="100000"/>
              </a:lnSpc>
              <a:spcBef>
                <a:spcPts val="170"/>
              </a:spcBef>
            </a:pPr>
            <a:r>
              <a:rPr dirty="0" sz="1300" spc="-20" b="1">
                <a:latin typeface="Courier New"/>
                <a:cs typeface="Courier New"/>
              </a:rPr>
              <a:t>DESC[RIBE] </a:t>
            </a:r>
            <a:r>
              <a:rPr dirty="0" sz="1300" spc="-20" b="1" i="1">
                <a:latin typeface="Courier New"/>
                <a:cs typeface="Courier New"/>
              </a:rPr>
              <a:t>tablename</a:t>
            </a:r>
            <a:endParaRPr sz="1300">
              <a:latin typeface="Courier New"/>
              <a:cs typeface="Courier New"/>
            </a:endParaRPr>
          </a:p>
        </p:txBody>
      </p:sp>
      <p:sp>
        <p:nvSpPr>
          <p:cNvPr id="5" name="object 5"/>
          <p:cNvSpPr txBox="1"/>
          <p:nvPr/>
        </p:nvSpPr>
        <p:spPr>
          <a:xfrm>
            <a:off x="594613" y="5621078"/>
            <a:ext cx="6577330" cy="224345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Displaying </a:t>
            </a:r>
            <a:r>
              <a:rPr dirty="0" sz="1300" b="1">
                <a:latin typeface="Arial"/>
                <a:cs typeface="Arial"/>
              </a:rPr>
              <a:t>Table </a:t>
            </a:r>
            <a:r>
              <a:rPr dirty="0" sz="1300" spc="-5" b="1">
                <a:latin typeface="Arial"/>
                <a:cs typeface="Arial"/>
              </a:rPr>
              <a:t>Structure</a:t>
            </a:r>
            <a:endParaRPr sz="1300">
              <a:latin typeface="Arial"/>
              <a:cs typeface="Arial"/>
            </a:endParaRPr>
          </a:p>
          <a:p>
            <a:pPr algn="just" marL="136525" marR="5080">
              <a:lnSpc>
                <a:spcPct val="102299"/>
              </a:lnSpc>
              <a:spcBef>
                <a:spcPts val="245"/>
              </a:spcBef>
            </a:pPr>
            <a:r>
              <a:rPr dirty="0" sz="1300" spc="-5">
                <a:latin typeface="Times New Roman"/>
                <a:cs typeface="Times New Roman"/>
              </a:rPr>
              <a:t>In SQL*Plus, you can display the </a:t>
            </a:r>
            <a:r>
              <a:rPr dirty="0" sz="1300">
                <a:latin typeface="Times New Roman"/>
                <a:cs typeface="Times New Roman"/>
              </a:rPr>
              <a:t>structure of a table using the </a:t>
            </a:r>
            <a:r>
              <a:rPr dirty="0" sz="1300">
                <a:latin typeface="Courier New"/>
                <a:cs typeface="Courier New"/>
              </a:rPr>
              <a:t>DESCRIBE</a:t>
            </a:r>
            <a:r>
              <a:rPr dirty="0" sz="1300" spc="-434">
                <a:latin typeface="Courier New"/>
                <a:cs typeface="Courier New"/>
              </a:rPr>
              <a:t> </a:t>
            </a:r>
            <a:r>
              <a:rPr dirty="0" sz="1300">
                <a:latin typeface="Times New Roman"/>
                <a:cs typeface="Times New Roman"/>
              </a:rPr>
              <a:t>command. The result  of the command is a display of column names and data types as well as an indication if a column  </a:t>
            </a:r>
            <a:r>
              <a:rPr dirty="0" sz="1300" spc="-5">
                <a:latin typeface="Times New Roman"/>
                <a:cs typeface="Times New Roman"/>
              </a:rPr>
              <a:t>must </a:t>
            </a:r>
            <a:r>
              <a:rPr dirty="0" sz="1300">
                <a:latin typeface="Times New Roman"/>
                <a:cs typeface="Times New Roman"/>
              </a:rPr>
              <a:t>contain data.</a:t>
            </a:r>
            <a:endParaRPr sz="1300">
              <a:latin typeface="Times New Roman"/>
              <a:cs typeface="Times New Roman"/>
            </a:endParaRPr>
          </a:p>
          <a:p>
            <a:pPr algn="just" marL="136525">
              <a:lnSpc>
                <a:spcPct val="100000"/>
              </a:lnSpc>
              <a:spcBef>
                <a:spcPts val="390"/>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a:p>
            <a:pPr algn="just" marL="1497965" marR="426084" indent="-990600">
              <a:lnSpc>
                <a:spcPct val="104600"/>
              </a:lnSpc>
              <a:spcBef>
                <a:spcPts val="635"/>
              </a:spcBef>
            </a:pPr>
            <a:r>
              <a:rPr dirty="0" sz="1300" i="1">
                <a:latin typeface="Courier New"/>
                <a:cs typeface="Courier New"/>
              </a:rPr>
              <a:t>tablename </a:t>
            </a:r>
            <a:r>
              <a:rPr dirty="0" sz="1300">
                <a:latin typeface="Times New Roman"/>
                <a:cs typeface="Times New Roman"/>
              </a:rPr>
              <a:t>The name of any existing table, view, or </a:t>
            </a:r>
            <a:r>
              <a:rPr dirty="0" sz="1300" spc="-5">
                <a:latin typeface="Times New Roman"/>
                <a:cs typeface="Times New Roman"/>
              </a:rPr>
              <a:t>synonym </a:t>
            </a:r>
            <a:r>
              <a:rPr dirty="0" sz="1300">
                <a:latin typeface="Times New Roman"/>
                <a:cs typeface="Times New Roman"/>
              </a:rPr>
              <a:t>that is </a:t>
            </a:r>
            <a:r>
              <a:rPr dirty="0" sz="1300" spc="-5">
                <a:latin typeface="Times New Roman"/>
                <a:cs typeface="Times New Roman"/>
              </a:rPr>
              <a:t>accessible </a:t>
            </a:r>
            <a:r>
              <a:rPr dirty="0" sz="1300">
                <a:latin typeface="Times New Roman"/>
                <a:cs typeface="Times New Roman"/>
              </a:rPr>
              <a:t>to  the</a:t>
            </a:r>
            <a:r>
              <a:rPr dirty="0" sz="1300" spc="-5">
                <a:latin typeface="Times New Roman"/>
                <a:cs typeface="Times New Roman"/>
              </a:rPr>
              <a:t> </a:t>
            </a:r>
            <a:r>
              <a:rPr dirty="0" sz="1300">
                <a:latin typeface="Times New Roman"/>
                <a:cs typeface="Times New Roman"/>
              </a:rPr>
              <a:t>user</a:t>
            </a:r>
            <a:endParaRPr sz="1300">
              <a:latin typeface="Times New Roman"/>
              <a:cs typeface="Times New Roman"/>
            </a:endParaRPr>
          </a:p>
          <a:p>
            <a:pPr algn="just" marL="136525">
              <a:lnSpc>
                <a:spcPts val="1555"/>
              </a:lnSpc>
              <a:spcBef>
                <a:spcPts val="320"/>
              </a:spcBef>
            </a:pPr>
            <a:r>
              <a:rPr dirty="0" sz="1300">
                <a:latin typeface="Times New Roman"/>
                <a:cs typeface="Times New Roman"/>
              </a:rPr>
              <a:t>To describe the </a:t>
            </a:r>
            <a:r>
              <a:rPr dirty="0" sz="1300">
                <a:latin typeface="Courier New"/>
                <a:cs typeface="Courier New"/>
              </a:rPr>
              <a:t>JOB_GRADES</a:t>
            </a:r>
            <a:r>
              <a:rPr dirty="0" sz="1300" spc="-455">
                <a:latin typeface="Courier New"/>
                <a:cs typeface="Courier New"/>
              </a:rPr>
              <a:t> </a:t>
            </a:r>
            <a:r>
              <a:rPr dirty="0" sz="1300">
                <a:latin typeface="Times New Roman"/>
                <a:cs typeface="Times New Roman"/>
              </a:rPr>
              <a:t>table, use this command:</a:t>
            </a:r>
            <a:endParaRPr sz="1300">
              <a:latin typeface="Times New Roman"/>
              <a:cs typeface="Times New Roman"/>
            </a:endParaRPr>
          </a:p>
          <a:p>
            <a:pPr marL="467995">
              <a:lnSpc>
                <a:spcPts val="1430"/>
              </a:lnSpc>
            </a:pPr>
            <a:r>
              <a:rPr dirty="0" sz="1200" spc="-5">
                <a:latin typeface="Courier New"/>
                <a:cs typeface="Courier New"/>
              </a:rPr>
              <a:t>SQL&gt; DESCRIBE job_grades</a:t>
            </a:r>
            <a:endParaRPr sz="1200">
              <a:latin typeface="Courier New"/>
              <a:cs typeface="Courier New"/>
            </a:endParaRPr>
          </a:p>
          <a:p>
            <a:pPr marL="467995">
              <a:lnSpc>
                <a:spcPts val="1435"/>
              </a:lnSpc>
              <a:tabLst>
                <a:tab pos="3931285" algn="l"/>
                <a:tab pos="4933950" algn="l"/>
              </a:tabLst>
            </a:pPr>
            <a:r>
              <a:rPr dirty="0" sz="1200" spc="-5">
                <a:latin typeface="Courier New"/>
                <a:cs typeface="Courier New"/>
              </a:rPr>
              <a:t>Name	Null?	Type</a:t>
            </a:r>
            <a:endParaRPr sz="1200">
              <a:latin typeface="Courier New"/>
              <a:cs typeface="Courier New"/>
            </a:endParaRPr>
          </a:p>
        </p:txBody>
      </p:sp>
      <p:sp>
        <p:nvSpPr>
          <p:cNvPr id="6" name="object 6"/>
          <p:cNvSpPr/>
          <p:nvPr/>
        </p:nvSpPr>
        <p:spPr>
          <a:xfrm>
            <a:off x="1063006" y="7966358"/>
            <a:ext cx="3098800" cy="0"/>
          </a:xfrm>
          <a:custGeom>
            <a:avLst/>
            <a:gdLst/>
            <a:ahLst/>
            <a:cxnLst/>
            <a:rect l="l" t="t" r="r" b="b"/>
            <a:pathLst>
              <a:path w="3098800" h="0">
                <a:moveTo>
                  <a:pt x="0" y="0"/>
                </a:moveTo>
                <a:lnTo>
                  <a:pt x="3098692" y="0"/>
                </a:lnTo>
              </a:path>
            </a:pathLst>
          </a:custGeom>
          <a:ln w="8340">
            <a:solidFill>
              <a:srgbClr val="000000"/>
            </a:solidFill>
            <a:prstDash val="dash"/>
          </a:ln>
        </p:spPr>
        <p:txBody>
          <a:bodyPr wrap="square" lIns="0" tIns="0" rIns="0" bIns="0" rtlCol="0"/>
          <a:lstStyle/>
          <a:p/>
        </p:txBody>
      </p:sp>
      <p:sp>
        <p:nvSpPr>
          <p:cNvPr id="7" name="object 7"/>
          <p:cNvSpPr/>
          <p:nvPr/>
        </p:nvSpPr>
        <p:spPr>
          <a:xfrm>
            <a:off x="4344119" y="7966358"/>
            <a:ext cx="730250" cy="0"/>
          </a:xfrm>
          <a:custGeom>
            <a:avLst/>
            <a:gdLst/>
            <a:ahLst/>
            <a:cxnLst/>
            <a:rect l="l" t="t" r="r" b="b"/>
            <a:pathLst>
              <a:path w="730250" h="0">
                <a:moveTo>
                  <a:pt x="0" y="0"/>
                </a:moveTo>
                <a:lnTo>
                  <a:pt x="730076" y="0"/>
                </a:lnTo>
              </a:path>
            </a:pathLst>
          </a:custGeom>
          <a:ln w="8340">
            <a:solidFill>
              <a:srgbClr val="000000"/>
            </a:solidFill>
            <a:prstDash val="sysDash"/>
          </a:ln>
        </p:spPr>
        <p:txBody>
          <a:bodyPr wrap="square" lIns="0" tIns="0" rIns="0" bIns="0" rtlCol="0"/>
          <a:lstStyle/>
          <a:p/>
        </p:txBody>
      </p:sp>
      <p:sp>
        <p:nvSpPr>
          <p:cNvPr id="8" name="object 8"/>
          <p:cNvSpPr/>
          <p:nvPr/>
        </p:nvSpPr>
        <p:spPr>
          <a:xfrm>
            <a:off x="5255706" y="7966358"/>
            <a:ext cx="1003935" cy="0"/>
          </a:xfrm>
          <a:custGeom>
            <a:avLst/>
            <a:gdLst/>
            <a:ahLst/>
            <a:cxnLst/>
            <a:rect l="l" t="t" r="r" b="b"/>
            <a:pathLst>
              <a:path w="1003935" h="0">
                <a:moveTo>
                  <a:pt x="0" y="0"/>
                </a:moveTo>
                <a:lnTo>
                  <a:pt x="1003479" y="0"/>
                </a:lnTo>
              </a:path>
            </a:pathLst>
          </a:custGeom>
          <a:ln w="8340">
            <a:solidFill>
              <a:srgbClr val="000000"/>
            </a:solidFill>
            <a:prstDash val="dash"/>
          </a:ln>
        </p:spPr>
        <p:txBody>
          <a:bodyPr wrap="square" lIns="0" tIns="0" rIns="0" bIns="0" rtlCol="0"/>
          <a:lstStyle/>
          <a:p/>
        </p:txBody>
      </p:sp>
      <p:sp>
        <p:nvSpPr>
          <p:cNvPr id="9" name="object 9"/>
          <p:cNvSpPr txBox="1"/>
          <p:nvPr/>
        </p:nvSpPr>
        <p:spPr>
          <a:xfrm>
            <a:off x="1050306" y="8021820"/>
            <a:ext cx="1028700" cy="575945"/>
          </a:xfrm>
          <a:prstGeom prst="rect">
            <a:avLst/>
          </a:prstGeom>
        </p:spPr>
        <p:txBody>
          <a:bodyPr wrap="square" lIns="0" tIns="10795" rIns="0" bIns="0" rtlCol="0" vert="horz">
            <a:spAutoFit/>
          </a:bodyPr>
          <a:lstStyle/>
          <a:p>
            <a:pPr marL="12700" marR="5080" indent="-635">
              <a:lnSpc>
                <a:spcPct val="100600"/>
              </a:lnSpc>
              <a:spcBef>
                <a:spcPts val="85"/>
              </a:spcBef>
            </a:pPr>
            <a:r>
              <a:rPr dirty="0" sz="1200" spc="-5">
                <a:latin typeface="Courier New"/>
                <a:cs typeface="Courier New"/>
              </a:rPr>
              <a:t>GRADE_LEVEL  </a:t>
            </a:r>
            <a:r>
              <a:rPr dirty="0" sz="1200" spc="-5">
                <a:latin typeface="Courier New"/>
                <a:cs typeface="Courier New"/>
              </a:rPr>
              <a:t>LOWEST_SAL  </a:t>
            </a:r>
            <a:r>
              <a:rPr dirty="0" sz="1200" spc="-5">
                <a:latin typeface="Courier New"/>
                <a:cs typeface="Courier New"/>
              </a:rPr>
              <a:t>HIGHEST_SAL</a:t>
            </a:r>
            <a:endParaRPr sz="1200">
              <a:latin typeface="Courier New"/>
              <a:cs typeface="Courier New"/>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le</a:t>
            </a:r>
            <a:r>
              <a:rPr dirty="0" sz="800" spc="-250"/>
              <a:t>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292" b="1">
                <a:latin typeface="Arial"/>
                <a:cs typeface="Arial"/>
              </a:rPr>
              <a:t>:</a:t>
            </a:r>
            <a:r>
              <a:rPr dirty="0" sz="800" spc="-195"/>
              <a:t>eK</a:t>
            </a:r>
            <a:r>
              <a:rPr dirty="0" baseline="-30092" sz="1800" spc="-292" b="1">
                <a:latin typeface="Arial"/>
                <a:cs typeface="Arial"/>
              </a:rPr>
              <a:t>S</a:t>
            </a:r>
            <a:r>
              <a:rPr dirty="0" sz="800" spc="-195"/>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a:t>
            </a:r>
            <a:r>
              <a:rPr dirty="0" baseline="-30092" sz="1800" spc="-405" b="1">
                <a:latin typeface="Arial"/>
                <a:cs typeface="Arial"/>
              </a:rPr>
              <a:t>n</a:t>
            </a:r>
            <a:r>
              <a:rPr dirty="0" sz="800" spc="-270"/>
              <a:t>ke</a:t>
            </a:r>
            <a:r>
              <a:rPr dirty="0" baseline="-30092" sz="1800" spc="-405" b="1">
                <a:latin typeface="Arial"/>
                <a:cs typeface="Arial"/>
              </a:rPr>
              <a:t>d</a:t>
            </a:r>
            <a:r>
              <a:rPr dirty="0" sz="800" spc="-270"/>
              <a:t>d </a:t>
            </a:r>
            <a:r>
              <a:rPr dirty="0" baseline="-30092" sz="1800" spc="-419" b="1">
                <a:latin typeface="Arial"/>
                <a:cs typeface="Arial"/>
              </a:rPr>
              <a:t>a</a:t>
            </a:r>
            <a:r>
              <a:rPr dirty="0" sz="800" spc="-280"/>
              <a:t>wi</a:t>
            </a:r>
            <a:r>
              <a:rPr dirty="0" baseline="-30092" sz="1800" spc="-419" b="1">
                <a:latin typeface="Arial"/>
                <a:cs typeface="Arial"/>
              </a:rPr>
              <a:t>m</a:t>
            </a:r>
            <a:r>
              <a:rPr dirty="0" sz="800" spc="-280"/>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D</a:t>
            </a:r>
            <a:r>
              <a:rPr dirty="0" sz="800" spc="-165"/>
              <a:t>em</a:t>
            </a:r>
            <a:r>
              <a:rPr dirty="0" baseline="-30092" sz="1800" spc="-247" b="1">
                <a:latin typeface="Arial"/>
                <a:cs typeface="Arial"/>
              </a:rPr>
              <a:t>-</a:t>
            </a:r>
            <a:r>
              <a:rPr dirty="0" sz="800" spc="-165"/>
              <a:t>a</a:t>
            </a:r>
            <a:r>
              <a:rPr dirty="0" baseline="-30092" sz="1800" spc="-247" b="1">
                <a:latin typeface="Arial"/>
                <a:cs typeface="Arial"/>
              </a:rPr>
              <a:t>7</a:t>
            </a:r>
            <a:r>
              <a:rPr dirty="0" sz="800" spc="-165"/>
              <a:t>il.</a:t>
            </a:r>
            <a:r>
              <a:rPr dirty="0" sz="800" spc="-190"/>
              <a:t> </a:t>
            </a:r>
            <a:r>
              <a:rPr dirty="0" sz="800" spc="-30"/>
              <a:t>Contact</a:t>
            </a:r>
            <a:endParaRPr sz="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5334206" y="8021820"/>
            <a:ext cx="1028065" cy="575945"/>
          </a:xfrm>
          <a:prstGeom prst="rect">
            <a:avLst/>
          </a:prstGeom>
        </p:spPr>
        <p:txBody>
          <a:bodyPr wrap="square" lIns="0" tIns="10795" rIns="0" bIns="0" rtlCol="0" vert="horz">
            <a:spAutoFit/>
          </a:bodyPr>
          <a:lstStyle/>
          <a:p>
            <a:pPr marL="12700" marR="5080" indent="-635">
              <a:lnSpc>
                <a:spcPct val="100600"/>
              </a:lnSpc>
              <a:spcBef>
                <a:spcPts val="85"/>
              </a:spcBef>
            </a:pPr>
            <a:r>
              <a:rPr dirty="0" sz="1200" spc="-5">
                <a:latin typeface="Courier New"/>
                <a:cs typeface="Courier New"/>
              </a:rPr>
              <a:t>VARCHAR2(3)  </a:t>
            </a:r>
            <a:r>
              <a:rPr dirty="0" sz="1200" spc="-5">
                <a:latin typeface="Courier New"/>
                <a:cs typeface="Courier New"/>
              </a:rPr>
              <a:t>NUMBER  NUMBER</a:t>
            </a:r>
            <a:endParaRPr sz="1200">
              <a:latin typeface="Courier New"/>
              <a:cs typeface="Courier New"/>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Displaying </a:t>
            </a:r>
            <a:r>
              <a:rPr dirty="0" sz="1850" spc="5" b="1">
                <a:latin typeface="Arial"/>
                <a:cs typeface="Arial"/>
              </a:rPr>
              <a:t>Table</a:t>
            </a:r>
            <a:r>
              <a:rPr dirty="0" sz="1850" spc="-5" b="1">
                <a:latin typeface="Arial"/>
                <a:cs typeface="Arial"/>
              </a:rPr>
              <a:t> </a:t>
            </a:r>
            <a:r>
              <a:rPr dirty="0" sz="1850" b="1">
                <a:latin typeface="Arial"/>
                <a:cs typeface="Arial"/>
              </a:rPr>
              <a:t>Structure</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791461" y="1850898"/>
            <a:ext cx="872490" cy="218440"/>
          </a:xfrm>
          <a:prstGeom prst="rect">
            <a:avLst/>
          </a:prstGeom>
          <a:solidFill>
            <a:srgbClr val="CCCCCC"/>
          </a:solidFill>
          <a:ln w="20574">
            <a:solidFill>
              <a:srgbClr val="FF0000"/>
            </a:solidFill>
          </a:ln>
        </p:spPr>
        <p:txBody>
          <a:bodyPr wrap="square" lIns="0" tIns="0" rIns="0" bIns="0" rtlCol="0" vert="horz">
            <a:spAutoFit/>
          </a:bodyPr>
          <a:lstStyle/>
          <a:p>
            <a:pPr marL="57785">
              <a:lnSpc>
                <a:spcPts val="1480"/>
              </a:lnSpc>
            </a:pPr>
            <a:r>
              <a:rPr dirty="0" sz="1300" spc="-20" b="1">
                <a:latin typeface="Courier New"/>
                <a:cs typeface="Courier New"/>
              </a:rPr>
              <a:t>DESCRIBE</a:t>
            </a:r>
            <a:endParaRPr sz="1300">
              <a:latin typeface="Courier New"/>
              <a:cs typeface="Courier New"/>
            </a:endParaRPr>
          </a:p>
        </p:txBody>
      </p:sp>
      <p:sp>
        <p:nvSpPr>
          <p:cNvPr id="5" name="object 5"/>
          <p:cNvSpPr txBox="1"/>
          <p:nvPr/>
        </p:nvSpPr>
        <p:spPr>
          <a:xfrm>
            <a:off x="1285494" y="1818894"/>
            <a:ext cx="5205730" cy="283845"/>
          </a:xfrm>
          <a:prstGeom prst="rect">
            <a:avLst/>
          </a:prstGeom>
          <a:solidFill>
            <a:srgbClr val="CCCCCC"/>
          </a:solidFill>
          <a:ln w="20574">
            <a:solidFill>
              <a:srgbClr val="000000"/>
            </a:solidFill>
          </a:ln>
        </p:spPr>
        <p:txBody>
          <a:bodyPr wrap="square" lIns="0" tIns="21590" rIns="0" bIns="0" rtlCol="0" vert="horz">
            <a:spAutoFit/>
          </a:bodyPr>
          <a:lstStyle/>
          <a:p>
            <a:pPr marL="76200">
              <a:lnSpc>
                <a:spcPct val="100000"/>
              </a:lnSpc>
              <a:spcBef>
                <a:spcPts val="170"/>
              </a:spcBef>
              <a:tabLst>
                <a:tab pos="1442085" algn="l"/>
              </a:tabLst>
            </a:pPr>
            <a:r>
              <a:rPr dirty="0" sz="1300" spc="-15" b="1">
                <a:latin typeface="Courier New"/>
                <a:cs typeface="Courier New"/>
              </a:rPr>
              <a:t>SQL&gt;	</a:t>
            </a:r>
            <a:r>
              <a:rPr dirty="0" sz="1300" spc="-20" b="1">
                <a:latin typeface="Courier New"/>
                <a:cs typeface="Courier New"/>
              </a:rPr>
              <a:t>departments</a:t>
            </a:r>
            <a:endParaRPr sz="1300">
              <a:latin typeface="Courier New"/>
              <a:cs typeface="Courier New"/>
            </a:endParaRPr>
          </a:p>
        </p:txBody>
      </p:sp>
      <p:grpSp>
        <p:nvGrpSpPr>
          <p:cNvPr id="6" name="object 6"/>
          <p:cNvGrpSpPr/>
          <p:nvPr/>
        </p:nvGrpSpPr>
        <p:grpSpPr>
          <a:xfrm>
            <a:off x="1272730" y="2292286"/>
            <a:ext cx="5226685" cy="1399540"/>
            <a:chOff x="1272730" y="2292286"/>
            <a:chExt cx="5226685" cy="1399540"/>
          </a:xfrm>
        </p:grpSpPr>
        <p:sp>
          <p:nvSpPr>
            <p:cNvPr id="7" name="object 7"/>
            <p:cNvSpPr/>
            <p:nvPr/>
          </p:nvSpPr>
          <p:spPr>
            <a:xfrm>
              <a:off x="1283207" y="2302763"/>
              <a:ext cx="5205730" cy="1378585"/>
            </a:xfrm>
            <a:custGeom>
              <a:avLst/>
              <a:gdLst/>
              <a:ahLst/>
              <a:cxnLst/>
              <a:rect l="l" t="t" r="r" b="b"/>
              <a:pathLst>
                <a:path w="5205730" h="1378585">
                  <a:moveTo>
                    <a:pt x="5205222" y="0"/>
                  </a:moveTo>
                  <a:lnTo>
                    <a:pt x="0" y="0"/>
                  </a:lnTo>
                  <a:lnTo>
                    <a:pt x="0" y="1378458"/>
                  </a:lnTo>
                  <a:lnTo>
                    <a:pt x="5205222" y="1378458"/>
                  </a:lnTo>
                  <a:lnTo>
                    <a:pt x="5205222" y="0"/>
                  </a:lnTo>
                  <a:close/>
                </a:path>
              </a:pathLst>
            </a:custGeom>
            <a:solidFill>
              <a:srgbClr val="CCCCCC"/>
            </a:solidFill>
          </p:spPr>
          <p:txBody>
            <a:bodyPr wrap="square" lIns="0" tIns="0" rIns="0" bIns="0" rtlCol="0"/>
            <a:lstStyle/>
            <a:p/>
          </p:txBody>
        </p:sp>
        <p:sp>
          <p:nvSpPr>
            <p:cNvPr id="8" name="object 8"/>
            <p:cNvSpPr/>
            <p:nvPr/>
          </p:nvSpPr>
          <p:spPr>
            <a:xfrm>
              <a:off x="1283207" y="2302763"/>
              <a:ext cx="5205730" cy="1378585"/>
            </a:xfrm>
            <a:custGeom>
              <a:avLst/>
              <a:gdLst/>
              <a:ahLst/>
              <a:cxnLst/>
              <a:rect l="l" t="t" r="r" b="b"/>
              <a:pathLst>
                <a:path w="5205730" h="1378585">
                  <a:moveTo>
                    <a:pt x="5205222" y="0"/>
                  </a:moveTo>
                  <a:lnTo>
                    <a:pt x="0" y="0"/>
                  </a:lnTo>
                  <a:lnTo>
                    <a:pt x="0" y="1378458"/>
                  </a:lnTo>
                  <a:lnTo>
                    <a:pt x="5205222" y="1378458"/>
                  </a:lnTo>
                  <a:lnTo>
                    <a:pt x="5205222" y="0"/>
                  </a:lnTo>
                  <a:close/>
                </a:path>
              </a:pathLst>
            </a:custGeom>
            <a:ln w="20574">
              <a:solidFill>
                <a:srgbClr val="000000"/>
              </a:solidFill>
            </a:ln>
          </p:spPr>
          <p:txBody>
            <a:bodyPr wrap="square" lIns="0" tIns="0" rIns="0" bIns="0" rtlCol="0"/>
            <a:lstStyle/>
            <a:p/>
          </p:txBody>
        </p:sp>
      </p:grpSp>
      <p:sp>
        <p:nvSpPr>
          <p:cNvPr id="9" name="object 9"/>
          <p:cNvSpPr txBox="1"/>
          <p:nvPr/>
        </p:nvSpPr>
        <p:spPr>
          <a:xfrm>
            <a:off x="1688592" y="2402839"/>
            <a:ext cx="3625215" cy="222250"/>
          </a:xfrm>
          <a:prstGeom prst="rect">
            <a:avLst/>
          </a:prstGeom>
        </p:spPr>
        <p:txBody>
          <a:bodyPr wrap="square" lIns="0" tIns="11430" rIns="0" bIns="0" rtlCol="0" vert="horz">
            <a:spAutoFit/>
          </a:bodyPr>
          <a:lstStyle/>
          <a:p>
            <a:pPr>
              <a:lnSpc>
                <a:spcPct val="100000"/>
              </a:lnSpc>
              <a:spcBef>
                <a:spcPts val="90"/>
              </a:spcBef>
              <a:tabLst>
                <a:tab pos="2343150" algn="l"/>
                <a:tab pos="3221355" algn="l"/>
              </a:tabLst>
            </a:pPr>
            <a:r>
              <a:rPr dirty="0" sz="1300" spc="-20" b="1">
                <a:latin typeface="Courier New"/>
                <a:cs typeface="Courier New"/>
              </a:rPr>
              <a:t>Nam</a:t>
            </a:r>
            <a:r>
              <a:rPr dirty="0" sz="1300" spc="-10" b="1">
                <a:latin typeface="Courier New"/>
                <a:cs typeface="Courier New"/>
              </a:rPr>
              <a:t>e</a:t>
            </a:r>
            <a:r>
              <a:rPr dirty="0" sz="1300" b="1">
                <a:latin typeface="Courier New"/>
                <a:cs typeface="Courier New"/>
              </a:rPr>
              <a:t>	</a:t>
            </a:r>
            <a:r>
              <a:rPr dirty="0" sz="1300" spc="-20" b="1">
                <a:latin typeface="Courier New"/>
                <a:cs typeface="Courier New"/>
              </a:rPr>
              <a:t>Null</a:t>
            </a:r>
            <a:r>
              <a:rPr dirty="0" sz="1300" spc="-10" b="1">
                <a:latin typeface="Courier New"/>
                <a:cs typeface="Courier New"/>
              </a:rPr>
              <a:t>?</a:t>
            </a:r>
            <a:r>
              <a:rPr dirty="0" sz="1300" b="1">
                <a:latin typeface="Courier New"/>
                <a:cs typeface="Courier New"/>
              </a:rPr>
              <a:t>	</a:t>
            </a:r>
            <a:r>
              <a:rPr dirty="0" sz="1300" spc="-20" b="1">
                <a:latin typeface="Courier New"/>
                <a:cs typeface="Courier New"/>
              </a:rPr>
              <a:t>Type</a:t>
            </a:r>
            <a:endParaRPr sz="1300">
              <a:latin typeface="Courier New"/>
              <a:cs typeface="Courier New"/>
            </a:endParaRPr>
          </a:p>
        </p:txBody>
      </p:sp>
      <p:grpSp>
        <p:nvGrpSpPr>
          <p:cNvPr id="10" name="object 10"/>
          <p:cNvGrpSpPr/>
          <p:nvPr/>
        </p:nvGrpSpPr>
        <p:grpSpPr>
          <a:xfrm>
            <a:off x="1680972" y="2729682"/>
            <a:ext cx="4407535" cy="15240"/>
            <a:chOff x="1680972" y="2729682"/>
            <a:chExt cx="4407535" cy="15240"/>
          </a:xfrm>
        </p:grpSpPr>
        <p:sp>
          <p:nvSpPr>
            <p:cNvPr id="11" name="object 11"/>
            <p:cNvSpPr/>
            <p:nvPr/>
          </p:nvSpPr>
          <p:spPr>
            <a:xfrm>
              <a:off x="1688592" y="2737302"/>
              <a:ext cx="2246630" cy="0"/>
            </a:xfrm>
            <a:custGeom>
              <a:avLst/>
              <a:gdLst/>
              <a:ahLst/>
              <a:cxnLst/>
              <a:rect l="l" t="t" r="r" b="b"/>
              <a:pathLst>
                <a:path w="2246629" h="0">
                  <a:moveTo>
                    <a:pt x="0" y="0"/>
                  </a:moveTo>
                  <a:lnTo>
                    <a:pt x="2246120" y="0"/>
                  </a:lnTo>
                </a:path>
              </a:pathLst>
            </a:custGeom>
            <a:ln w="15072">
              <a:solidFill>
                <a:srgbClr val="000000"/>
              </a:solidFill>
              <a:prstDash val="dash"/>
            </a:ln>
          </p:spPr>
          <p:txBody>
            <a:bodyPr wrap="square" lIns="0" tIns="0" rIns="0" bIns="0" rtlCol="0"/>
            <a:lstStyle/>
            <a:p/>
          </p:txBody>
        </p:sp>
        <p:sp>
          <p:nvSpPr>
            <p:cNvPr id="12" name="object 12"/>
            <p:cNvSpPr/>
            <p:nvPr/>
          </p:nvSpPr>
          <p:spPr>
            <a:xfrm>
              <a:off x="4032191" y="2737302"/>
              <a:ext cx="780415" cy="0"/>
            </a:xfrm>
            <a:custGeom>
              <a:avLst/>
              <a:gdLst/>
              <a:ahLst/>
              <a:cxnLst/>
              <a:rect l="l" t="t" r="r" b="b"/>
              <a:pathLst>
                <a:path w="780414" h="0">
                  <a:moveTo>
                    <a:pt x="0" y="0"/>
                  </a:moveTo>
                  <a:lnTo>
                    <a:pt x="780310" y="0"/>
                  </a:lnTo>
                </a:path>
              </a:pathLst>
            </a:custGeom>
            <a:ln w="15072">
              <a:solidFill>
                <a:srgbClr val="000000"/>
              </a:solidFill>
              <a:prstDash val="sysDash"/>
            </a:ln>
          </p:spPr>
          <p:txBody>
            <a:bodyPr wrap="square" lIns="0" tIns="0" rIns="0" bIns="0" rtlCol="0"/>
            <a:lstStyle/>
            <a:p/>
          </p:txBody>
        </p:sp>
        <p:sp>
          <p:nvSpPr>
            <p:cNvPr id="13" name="object 13"/>
            <p:cNvSpPr/>
            <p:nvPr/>
          </p:nvSpPr>
          <p:spPr>
            <a:xfrm>
              <a:off x="4910800" y="2737302"/>
              <a:ext cx="1170305" cy="0"/>
            </a:xfrm>
            <a:custGeom>
              <a:avLst/>
              <a:gdLst/>
              <a:ahLst/>
              <a:cxnLst/>
              <a:rect l="l" t="t" r="r" b="b"/>
              <a:pathLst>
                <a:path w="1170304" h="0">
                  <a:moveTo>
                    <a:pt x="0" y="0"/>
                  </a:moveTo>
                  <a:lnTo>
                    <a:pt x="1169942" y="0"/>
                  </a:lnTo>
                </a:path>
              </a:pathLst>
            </a:custGeom>
            <a:ln w="15072">
              <a:solidFill>
                <a:srgbClr val="000000"/>
              </a:solidFill>
              <a:prstDash val="dash"/>
            </a:ln>
          </p:spPr>
          <p:txBody>
            <a:bodyPr wrap="square" lIns="0" tIns="0" rIns="0" bIns="0" rtlCol="0"/>
            <a:lstStyle/>
            <a:p/>
          </p:txBody>
        </p:sp>
      </p:grpSp>
      <p:sp>
        <p:nvSpPr>
          <p:cNvPr id="14" name="object 14"/>
          <p:cNvSpPr txBox="1"/>
          <p:nvPr/>
        </p:nvSpPr>
        <p:spPr>
          <a:xfrm>
            <a:off x="1688592" y="2795278"/>
            <a:ext cx="1477645" cy="812165"/>
          </a:xfrm>
          <a:prstGeom prst="rect">
            <a:avLst/>
          </a:prstGeom>
        </p:spPr>
        <p:txBody>
          <a:bodyPr wrap="square" lIns="0" tIns="19050" rIns="0" bIns="0" rtlCol="0" vert="horz">
            <a:spAutoFit/>
          </a:bodyPr>
          <a:lstStyle/>
          <a:p>
            <a:pPr marR="5080">
              <a:lnSpc>
                <a:spcPts val="1550"/>
              </a:lnSpc>
              <a:spcBef>
                <a:spcPts val="150"/>
              </a:spcBef>
            </a:pPr>
            <a:r>
              <a:rPr dirty="0" sz="1300" spc="-20" b="1">
                <a:latin typeface="Courier New"/>
                <a:cs typeface="Courier New"/>
              </a:rPr>
              <a:t>DEPARTMENT_ID  DEPARTMENT_NAME  MANAGER_ID  </a:t>
            </a:r>
            <a:r>
              <a:rPr dirty="0" sz="1300" spc="-15" b="1">
                <a:latin typeface="Courier New"/>
                <a:cs typeface="Courier New"/>
              </a:rPr>
              <a:t>LOCATION_ID</a:t>
            </a:r>
            <a:endParaRPr sz="1300">
              <a:latin typeface="Courier New"/>
              <a:cs typeface="Courier New"/>
            </a:endParaRPr>
          </a:p>
        </p:txBody>
      </p:sp>
      <p:sp>
        <p:nvSpPr>
          <p:cNvPr id="15" name="object 15"/>
          <p:cNvSpPr txBox="1"/>
          <p:nvPr/>
        </p:nvSpPr>
        <p:spPr>
          <a:xfrm>
            <a:off x="4031750" y="2795278"/>
            <a:ext cx="2062480" cy="812165"/>
          </a:xfrm>
          <a:prstGeom prst="rect">
            <a:avLst/>
          </a:prstGeom>
        </p:spPr>
        <p:txBody>
          <a:bodyPr wrap="square" lIns="0" tIns="19050" rIns="0" bIns="0" rtlCol="0" vert="horz">
            <a:spAutoFit/>
          </a:bodyPr>
          <a:lstStyle/>
          <a:p>
            <a:pPr marR="5080">
              <a:lnSpc>
                <a:spcPts val="1550"/>
              </a:lnSpc>
              <a:spcBef>
                <a:spcPts val="150"/>
              </a:spcBef>
            </a:pPr>
            <a:r>
              <a:rPr dirty="0" sz="1300" spc="-15" b="1">
                <a:latin typeface="Courier New"/>
                <a:cs typeface="Courier New"/>
              </a:rPr>
              <a:t>NOT NULL </a:t>
            </a:r>
            <a:r>
              <a:rPr dirty="0" sz="1300" spc="-20" b="1">
                <a:latin typeface="Courier New"/>
                <a:cs typeface="Courier New"/>
              </a:rPr>
              <a:t>NUMBER(4)  </a:t>
            </a:r>
            <a:r>
              <a:rPr dirty="0" sz="1300" spc="-15" b="1">
                <a:latin typeface="Courier New"/>
                <a:cs typeface="Courier New"/>
              </a:rPr>
              <a:t>NOT NULL </a:t>
            </a:r>
            <a:r>
              <a:rPr dirty="0" sz="1300" spc="-20" b="1">
                <a:latin typeface="Courier New"/>
                <a:cs typeface="Courier New"/>
              </a:rPr>
              <a:t>VARCHAR2(30)  NUMBER(6)</a:t>
            </a:r>
            <a:endParaRPr sz="1300">
              <a:latin typeface="Courier New"/>
              <a:cs typeface="Courier New"/>
            </a:endParaRPr>
          </a:p>
          <a:p>
            <a:pPr>
              <a:lnSpc>
                <a:spcPts val="1495"/>
              </a:lnSpc>
            </a:pPr>
            <a:r>
              <a:rPr dirty="0" sz="1300" spc="-20" b="1">
                <a:latin typeface="Courier New"/>
                <a:cs typeface="Courier New"/>
              </a:rPr>
              <a:t>NUMBER(4)</a:t>
            </a:r>
            <a:endParaRPr sz="1300">
              <a:latin typeface="Courier New"/>
              <a:cs typeface="Courier New"/>
            </a:endParaRPr>
          </a:p>
        </p:txBody>
      </p:sp>
      <p:sp>
        <p:nvSpPr>
          <p:cNvPr id="16" name="object 16"/>
          <p:cNvSpPr/>
          <p:nvPr/>
        </p:nvSpPr>
        <p:spPr>
          <a:xfrm>
            <a:off x="1587246" y="2379726"/>
            <a:ext cx="4597400" cy="1253490"/>
          </a:xfrm>
          <a:custGeom>
            <a:avLst/>
            <a:gdLst/>
            <a:ahLst/>
            <a:cxnLst/>
            <a:rect l="l" t="t" r="r" b="b"/>
            <a:pathLst>
              <a:path w="4597400" h="1253489">
                <a:moveTo>
                  <a:pt x="4597146" y="0"/>
                </a:moveTo>
                <a:lnTo>
                  <a:pt x="0" y="0"/>
                </a:lnTo>
                <a:lnTo>
                  <a:pt x="0" y="1253489"/>
                </a:lnTo>
                <a:lnTo>
                  <a:pt x="4597146" y="1253489"/>
                </a:lnTo>
                <a:lnTo>
                  <a:pt x="4597146" y="0"/>
                </a:lnTo>
                <a:close/>
              </a:path>
            </a:pathLst>
          </a:custGeom>
          <a:ln w="20574">
            <a:solidFill>
              <a:srgbClr val="FF0000"/>
            </a:solidFill>
          </a:ln>
        </p:spPr>
        <p:txBody>
          <a:bodyPr wrap="square" lIns="0" tIns="0" rIns="0" bIns="0" rtlCol="0"/>
          <a:lstStyle/>
          <a:p/>
        </p:txBody>
      </p:sp>
      <p:sp>
        <p:nvSpPr>
          <p:cNvPr id="17" name="object 17"/>
          <p:cNvSpPr txBox="1"/>
          <p:nvPr/>
        </p:nvSpPr>
        <p:spPr>
          <a:xfrm>
            <a:off x="594613" y="5621078"/>
            <a:ext cx="6267450" cy="94932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Displaying </a:t>
            </a:r>
            <a:r>
              <a:rPr dirty="0" sz="1300" b="1">
                <a:latin typeface="Arial"/>
                <a:cs typeface="Arial"/>
              </a:rPr>
              <a:t>Table </a:t>
            </a:r>
            <a:r>
              <a:rPr dirty="0" sz="1300" spc="-5" b="1">
                <a:latin typeface="Arial"/>
                <a:cs typeface="Arial"/>
              </a:rPr>
              <a:t>Structure </a:t>
            </a:r>
            <a:r>
              <a:rPr dirty="0" sz="1300" b="1">
                <a:latin typeface="Arial"/>
                <a:cs typeface="Arial"/>
              </a:rPr>
              <a:t>(continued)</a:t>
            </a:r>
            <a:endParaRPr sz="1300">
              <a:latin typeface="Arial"/>
              <a:cs typeface="Arial"/>
            </a:endParaRPr>
          </a:p>
          <a:p>
            <a:pPr marL="136525">
              <a:lnSpc>
                <a:spcPct val="100000"/>
              </a:lnSpc>
              <a:spcBef>
                <a:spcPts val="280"/>
              </a:spcBef>
            </a:pPr>
            <a:r>
              <a:rPr dirty="0" sz="1300">
                <a:latin typeface="Times New Roman"/>
                <a:cs typeface="Times New Roman"/>
              </a:rPr>
              <a:t>The </a:t>
            </a:r>
            <a:r>
              <a:rPr dirty="0" sz="1300" spc="-5">
                <a:latin typeface="Times New Roman"/>
                <a:cs typeface="Times New Roman"/>
              </a:rPr>
              <a:t>example </a:t>
            </a:r>
            <a:r>
              <a:rPr dirty="0" sz="1300">
                <a:latin typeface="Times New Roman"/>
                <a:cs typeface="Times New Roman"/>
              </a:rPr>
              <a:t>in the slide displays the information about </a:t>
            </a:r>
            <a:r>
              <a:rPr dirty="0" sz="1300" spc="-5">
                <a:latin typeface="Times New Roman"/>
                <a:cs typeface="Times New Roman"/>
              </a:rPr>
              <a:t>the </a:t>
            </a:r>
            <a:r>
              <a:rPr dirty="0" sz="1300">
                <a:latin typeface="Times New Roman"/>
                <a:cs typeface="Times New Roman"/>
              </a:rPr>
              <a:t>structure of the</a:t>
            </a:r>
            <a:r>
              <a:rPr dirty="0" sz="1300" spc="10">
                <a:latin typeface="Times New Roman"/>
                <a:cs typeface="Times New Roman"/>
              </a:rPr>
              <a:t> </a:t>
            </a:r>
            <a:r>
              <a:rPr dirty="0" sz="1300">
                <a:latin typeface="Courier New"/>
                <a:cs typeface="Courier New"/>
              </a:rPr>
              <a:t>DEPARTMENTS</a:t>
            </a:r>
            <a:endParaRPr sz="1300">
              <a:latin typeface="Courier New"/>
              <a:cs typeface="Courier New"/>
            </a:endParaRPr>
          </a:p>
          <a:p>
            <a:pPr marL="136525">
              <a:lnSpc>
                <a:spcPct val="100000"/>
              </a:lnSpc>
              <a:spcBef>
                <a:spcPts val="75"/>
              </a:spcBef>
            </a:pPr>
            <a:r>
              <a:rPr dirty="0" sz="1300">
                <a:latin typeface="Times New Roman"/>
                <a:cs typeface="Times New Roman"/>
              </a:rPr>
              <a:t>table.</a:t>
            </a:r>
            <a:endParaRPr sz="1300">
              <a:latin typeface="Times New Roman"/>
              <a:cs typeface="Times New Roman"/>
            </a:endParaRPr>
          </a:p>
          <a:p>
            <a:pPr marL="136525">
              <a:lnSpc>
                <a:spcPct val="100000"/>
              </a:lnSpc>
              <a:spcBef>
                <a:spcPts val="395"/>
              </a:spcBef>
            </a:pPr>
            <a:r>
              <a:rPr dirty="0" sz="1300">
                <a:latin typeface="Times New Roman"/>
                <a:cs typeface="Times New Roman"/>
              </a:rPr>
              <a:t>In the</a:t>
            </a:r>
            <a:r>
              <a:rPr dirty="0" sz="1300" spc="-10">
                <a:latin typeface="Times New Roman"/>
                <a:cs typeface="Times New Roman"/>
              </a:rPr>
              <a:t> </a:t>
            </a:r>
            <a:r>
              <a:rPr dirty="0" sz="1300">
                <a:latin typeface="Times New Roman"/>
                <a:cs typeface="Times New Roman"/>
              </a:rPr>
              <a:t>result:</a:t>
            </a:r>
            <a:endParaRPr sz="1300">
              <a:latin typeface="Times New Roman"/>
              <a:cs typeface="Times New Roman"/>
            </a:endParaRPr>
          </a:p>
        </p:txBody>
      </p:sp>
      <p:sp>
        <p:nvSpPr>
          <p:cNvPr id="24" name="object 2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5" name="object 2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le</a:t>
            </a:r>
            <a:r>
              <a:rPr dirty="0" sz="800" spc="-250"/>
              <a:t>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292" b="1">
                <a:latin typeface="Arial"/>
                <a:cs typeface="Arial"/>
              </a:rPr>
              <a:t>:</a:t>
            </a:r>
            <a:r>
              <a:rPr dirty="0" sz="800" spc="-195"/>
              <a:t>eK</a:t>
            </a:r>
            <a:r>
              <a:rPr dirty="0" baseline="-30092" sz="1800" spc="-292" b="1">
                <a:latin typeface="Arial"/>
                <a:cs typeface="Arial"/>
              </a:rPr>
              <a:t>S</a:t>
            </a:r>
            <a:r>
              <a:rPr dirty="0" sz="800" spc="-195"/>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a:t>
            </a:r>
            <a:r>
              <a:rPr dirty="0" baseline="-30092" sz="1800" spc="-405" b="1">
                <a:latin typeface="Arial"/>
                <a:cs typeface="Arial"/>
              </a:rPr>
              <a:t>n</a:t>
            </a:r>
            <a:r>
              <a:rPr dirty="0" sz="800" spc="-270"/>
              <a:t>ke</a:t>
            </a:r>
            <a:r>
              <a:rPr dirty="0" baseline="-30092" sz="1800" spc="-405" b="1">
                <a:latin typeface="Arial"/>
                <a:cs typeface="Arial"/>
              </a:rPr>
              <a:t>d</a:t>
            </a:r>
            <a:r>
              <a:rPr dirty="0" sz="800" spc="-270"/>
              <a:t>d </a:t>
            </a:r>
            <a:r>
              <a:rPr dirty="0" baseline="-30092" sz="1800" spc="-419" b="1">
                <a:latin typeface="Arial"/>
                <a:cs typeface="Arial"/>
              </a:rPr>
              <a:t>a</a:t>
            </a:r>
            <a:r>
              <a:rPr dirty="0" sz="800" spc="-280"/>
              <a:t>wi</a:t>
            </a:r>
            <a:r>
              <a:rPr dirty="0" baseline="-30092" sz="1800" spc="-419" b="1">
                <a:latin typeface="Arial"/>
                <a:cs typeface="Arial"/>
              </a:rPr>
              <a:t>m</a:t>
            </a:r>
            <a:r>
              <a:rPr dirty="0" sz="800" spc="-280"/>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D</a:t>
            </a:r>
            <a:r>
              <a:rPr dirty="0" sz="800" spc="-165"/>
              <a:t>em</a:t>
            </a:r>
            <a:r>
              <a:rPr dirty="0" baseline="-30092" sz="1800" spc="-247" b="1">
                <a:latin typeface="Arial"/>
                <a:cs typeface="Arial"/>
              </a:rPr>
              <a:t>-</a:t>
            </a:r>
            <a:r>
              <a:rPr dirty="0" sz="800" spc="-165"/>
              <a:t>a</a:t>
            </a:r>
            <a:r>
              <a:rPr dirty="0" baseline="-30092" sz="1800" spc="-247" b="1">
                <a:latin typeface="Arial"/>
                <a:cs typeface="Arial"/>
              </a:rPr>
              <a:t>8</a:t>
            </a:r>
            <a:r>
              <a:rPr dirty="0" sz="800" spc="-165"/>
              <a:t>il.</a:t>
            </a:r>
            <a:r>
              <a:rPr dirty="0" sz="800" spc="-190"/>
              <a:t> </a:t>
            </a:r>
            <a:r>
              <a:rPr dirty="0" sz="800" spc="-30"/>
              <a:t>Contact</a:t>
            </a:r>
            <a:endParaRPr sz="800">
              <a:latin typeface="Arial"/>
              <a:cs typeface="Arial"/>
            </a:endParaRPr>
          </a:p>
        </p:txBody>
      </p:sp>
      <p:sp>
        <p:nvSpPr>
          <p:cNvPr id="26" name="object 2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8" name="object 18"/>
          <p:cNvSpPr txBox="1"/>
          <p:nvPr/>
        </p:nvSpPr>
        <p:spPr>
          <a:xfrm>
            <a:off x="1089915" y="6583934"/>
            <a:ext cx="524510"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Null?</a:t>
            </a:r>
            <a:endParaRPr sz="1300">
              <a:latin typeface="Courier New"/>
              <a:cs typeface="Courier New"/>
            </a:endParaRPr>
          </a:p>
        </p:txBody>
      </p:sp>
      <p:sp>
        <p:nvSpPr>
          <p:cNvPr id="19" name="object 19"/>
          <p:cNvSpPr txBox="1"/>
          <p:nvPr/>
        </p:nvSpPr>
        <p:spPr>
          <a:xfrm>
            <a:off x="2080516" y="6583934"/>
            <a:ext cx="4598035" cy="669290"/>
          </a:xfrm>
          <a:prstGeom prst="rect">
            <a:avLst/>
          </a:prstGeom>
        </p:spPr>
        <p:txBody>
          <a:bodyPr wrap="square" lIns="0" tIns="3810" rIns="0" bIns="0" rtlCol="0" vert="horz">
            <a:spAutoFit/>
          </a:bodyPr>
          <a:lstStyle/>
          <a:p>
            <a:pPr marL="12700" marR="5080">
              <a:lnSpc>
                <a:spcPct val="104600"/>
              </a:lnSpc>
              <a:spcBef>
                <a:spcPts val="30"/>
              </a:spcBef>
            </a:pPr>
            <a:r>
              <a:rPr dirty="0" sz="1300" spc="-5">
                <a:latin typeface="Times New Roman"/>
                <a:cs typeface="Times New Roman"/>
              </a:rPr>
              <a:t>Specifies whether </a:t>
            </a:r>
            <a:r>
              <a:rPr dirty="0" sz="1300">
                <a:latin typeface="Times New Roman"/>
                <a:cs typeface="Times New Roman"/>
              </a:rPr>
              <a:t>a </a:t>
            </a:r>
            <a:r>
              <a:rPr dirty="0" sz="1300" spc="-5">
                <a:latin typeface="Times New Roman"/>
                <a:cs typeface="Times New Roman"/>
              </a:rPr>
              <a:t>column must </a:t>
            </a:r>
            <a:r>
              <a:rPr dirty="0" sz="1300">
                <a:latin typeface="Times New Roman"/>
                <a:cs typeface="Times New Roman"/>
              </a:rPr>
              <a:t>contain data </a:t>
            </a:r>
            <a:r>
              <a:rPr dirty="0" sz="1300" spc="-5">
                <a:latin typeface="Times New Roman"/>
                <a:cs typeface="Times New Roman"/>
              </a:rPr>
              <a:t>(</a:t>
            </a:r>
            <a:r>
              <a:rPr dirty="0" sz="1300" spc="-5">
                <a:latin typeface="Courier New"/>
                <a:cs typeface="Courier New"/>
              </a:rPr>
              <a:t>NOT </a:t>
            </a:r>
            <a:r>
              <a:rPr dirty="0" sz="1300">
                <a:latin typeface="Courier New"/>
                <a:cs typeface="Courier New"/>
              </a:rPr>
              <a:t>NULL</a:t>
            </a:r>
            <a:r>
              <a:rPr dirty="0" sz="1300" spc="-395">
                <a:latin typeface="Courier New"/>
                <a:cs typeface="Courier New"/>
              </a:rPr>
              <a:t> </a:t>
            </a:r>
            <a:r>
              <a:rPr dirty="0" sz="1300">
                <a:latin typeface="Times New Roman"/>
                <a:cs typeface="Times New Roman"/>
              </a:rPr>
              <a:t>indicates  that a column </a:t>
            </a:r>
            <a:r>
              <a:rPr dirty="0" sz="1300" spc="-5">
                <a:latin typeface="Times New Roman"/>
                <a:cs typeface="Times New Roman"/>
              </a:rPr>
              <a:t>must </a:t>
            </a:r>
            <a:r>
              <a:rPr dirty="0" sz="1300">
                <a:latin typeface="Times New Roman"/>
                <a:cs typeface="Times New Roman"/>
              </a:rPr>
              <a:t>contain</a:t>
            </a:r>
            <a:r>
              <a:rPr dirty="0" sz="1300" spc="10">
                <a:latin typeface="Times New Roman"/>
                <a:cs typeface="Times New Roman"/>
              </a:rPr>
              <a:t> </a:t>
            </a:r>
            <a:r>
              <a:rPr dirty="0" sz="1300">
                <a:latin typeface="Times New Roman"/>
                <a:cs typeface="Times New Roman"/>
              </a:rPr>
              <a:t>data.)</a:t>
            </a:r>
            <a:endParaRPr sz="1300">
              <a:latin typeface="Times New Roman"/>
              <a:cs typeface="Times New Roman"/>
            </a:endParaRPr>
          </a:p>
          <a:p>
            <a:pPr marL="12700">
              <a:lnSpc>
                <a:spcPct val="100000"/>
              </a:lnSpc>
              <a:spcBef>
                <a:spcPts val="310"/>
              </a:spcBef>
            </a:pPr>
            <a:r>
              <a:rPr dirty="0" sz="1300" spc="-5">
                <a:latin typeface="Times New Roman"/>
                <a:cs typeface="Times New Roman"/>
              </a:rPr>
              <a:t>Displays </a:t>
            </a:r>
            <a:r>
              <a:rPr dirty="0" sz="1300">
                <a:latin typeface="Times New Roman"/>
                <a:cs typeface="Times New Roman"/>
              </a:rPr>
              <a:t>the data type for a</a:t>
            </a:r>
            <a:r>
              <a:rPr dirty="0" sz="1300" spc="-5">
                <a:latin typeface="Times New Roman"/>
                <a:cs typeface="Times New Roman"/>
              </a:rPr>
              <a:t> </a:t>
            </a:r>
            <a:r>
              <a:rPr dirty="0" sz="1300">
                <a:latin typeface="Times New Roman"/>
                <a:cs typeface="Times New Roman"/>
              </a:rPr>
              <a:t>column</a:t>
            </a:r>
            <a:endParaRPr sz="1300">
              <a:latin typeface="Times New Roman"/>
              <a:cs typeface="Times New Roman"/>
            </a:endParaRPr>
          </a:p>
        </p:txBody>
      </p:sp>
      <p:sp>
        <p:nvSpPr>
          <p:cNvPr id="20" name="object 20"/>
          <p:cNvSpPr txBox="1"/>
          <p:nvPr/>
        </p:nvSpPr>
        <p:spPr>
          <a:xfrm>
            <a:off x="1089915" y="7028952"/>
            <a:ext cx="424815"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Type</a:t>
            </a:r>
            <a:endParaRPr sz="1300">
              <a:latin typeface="Courier New"/>
              <a:cs typeface="Courier New"/>
            </a:endParaRPr>
          </a:p>
        </p:txBody>
      </p:sp>
      <p:sp>
        <p:nvSpPr>
          <p:cNvPr id="21" name="object 21"/>
          <p:cNvSpPr txBox="1"/>
          <p:nvPr/>
        </p:nvSpPr>
        <p:spPr>
          <a:xfrm>
            <a:off x="718827" y="7287266"/>
            <a:ext cx="2988310"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Times New Roman"/>
                <a:cs typeface="Times New Roman"/>
              </a:rPr>
              <a:t>The following table describes the data</a:t>
            </a:r>
            <a:r>
              <a:rPr dirty="0" sz="1300" spc="-70">
                <a:latin typeface="Times New Roman"/>
                <a:cs typeface="Times New Roman"/>
              </a:rPr>
              <a:t> </a:t>
            </a:r>
            <a:r>
              <a:rPr dirty="0" sz="1300">
                <a:latin typeface="Times New Roman"/>
                <a:cs typeface="Times New Roman"/>
              </a:rPr>
              <a:t>types:</a:t>
            </a:r>
            <a:endParaRPr sz="1300">
              <a:latin typeface="Times New Roman"/>
              <a:cs typeface="Times New Roman"/>
            </a:endParaRPr>
          </a:p>
        </p:txBody>
      </p:sp>
      <p:graphicFrame>
        <p:nvGraphicFramePr>
          <p:cNvPr id="22" name="object 22"/>
          <p:cNvGraphicFramePr>
            <a:graphicFrameLocks noGrp="1"/>
          </p:cNvGraphicFramePr>
          <p:nvPr/>
        </p:nvGraphicFramePr>
        <p:xfrm>
          <a:off x="941450" y="7602093"/>
          <a:ext cx="5706110" cy="1543685"/>
        </p:xfrm>
        <a:graphic>
          <a:graphicData uri="http://schemas.openxmlformats.org/drawingml/2006/table">
            <a:tbl>
              <a:tblPr firstRow="1" bandRow="1">
                <a:tableStyleId>{2D5ABB26-0587-4C30-8999-92F81FD0307C}</a:tableStyleId>
              </a:tblPr>
              <a:tblGrid>
                <a:gridCol w="1598930"/>
                <a:gridCol w="4092575"/>
              </a:tblGrid>
              <a:tr h="198119">
                <a:tc>
                  <a:txBody>
                    <a:bodyPr/>
                    <a:lstStyle/>
                    <a:p>
                      <a:pPr marL="71755">
                        <a:lnSpc>
                          <a:spcPts val="1460"/>
                        </a:lnSpc>
                      </a:pPr>
                      <a:r>
                        <a:rPr dirty="0" sz="1250" spc="5" b="1">
                          <a:latin typeface="Times New Roman"/>
                          <a:cs typeface="Times New Roman"/>
                        </a:rPr>
                        <a:t>Data</a:t>
                      </a:r>
                      <a:r>
                        <a:rPr dirty="0" sz="1250" spc="10" b="1">
                          <a:latin typeface="Times New Roman"/>
                          <a:cs typeface="Times New Roman"/>
                        </a:rPr>
                        <a:t> </a:t>
                      </a:r>
                      <a:r>
                        <a:rPr dirty="0" sz="1250" spc="5" b="1">
                          <a:latin typeface="Times New Roman"/>
                          <a:cs typeface="Times New Roman"/>
                        </a:rPr>
                        <a:t>Type</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930">
                        <a:lnSpc>
                          <a:spcPts val="1460"/>
                        </a:lnSpc>
                      </a:pPr>
                      <a:r>
                        <a:rPr dirty="0" sz="1250" b="1">
                          <a:latin typeface="Times New Roman"/>
                          <a:cs typeface="Times New Roman"/>
                        </a:rPr>
                        <a:t>Description</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7863">
                <a:tc>
                  <a:txBody>
                    <a:bodyPr/>
                    <a:lstStyle/>
                    <a:p>
                      <a:pPr marL="71755">
                        <a:lnSpc>
                          <a:spcPts val="1365"/>
                        </a:lnSpc>
                      </a:pPr>
                      <a:r>
                        <a:rPr dirty="0" sz="1250" spc="5">
                          <a:latin typeface="Courier New"/>
                          <a:cs typeface="Courier New"/>
                        </a:rPr>
                        <a:t>NUMBER(</a:t>
                      </a:r>
                      <a:r>
                        <a:rPr dirty="0" baseline="2222" sz="1875" spc="7" i="1">
                          <a:latin typeface="Courier New"/>
                          <a:cs typeface="Courier New"/>
                        </a:rPr>
                        <a:t>p</a:t>
                      </a:r>
                      <a:r>
                        <a:rPr dirty="0" sz="1250" spc="5">
                          <a:latin typeface="Courier New"/>
                          <a:cs typeface="Courier New"/>
                        </a:rPr>
                        <a:t>,</a:t>
                      </a:r>
                      <a:r>
                        <a:rPr dirty="0" baseline="2222" sz="1875" spc="7" i="1">
                          <a:latin typeface="Courier New"/>
                          <a:cs typeface="Courier New"/>
                        </a:rPr>
                        <a:t>s</a:t>
                      </a:r>
                      <a:r>
                        <a:rPr dirty="0" sz="1250" spc="5">
                          <a:latin typeface="Courier New"/>
                          <a:cs typeface="Courier New"/>
                        </a:rPr>
                        <a:t>)</a:t>
                      </a:r>
                      <a:endParaRPr sz="12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4930">
                        <a:lnSpc>
                          <a:spcPts val="1465"/>
                        </a:lnSpc>
                      </a:pPr>
                      <a:r>
                        <a:rPr dirty="0" sz="1250" spc="-10">
                          <a:latin typeface="Times New Roman"/>
                          <a:cs typeface="Times New Roman"/>
                        </a:rPr>
                        <a:t>Number </a:t>
                      </a:r>
                      <a:r>
                        <a:rPr dirty="0" sz="1250" spc="-15">
                          <a:latin typeface="Times New Roman"/>
                          <a:cs typeface="Times New Roman"/>
                        </a:rPr>
                        <a:t>value </a:t>
                      </a:r>
                      <a:r>
                        <a:rPr dirty="0" sz="1250">
                          <a:latin typeface="Times New Roman"/>
                          <a:cs typeface="Times New Roman"/>
                        </a:rPr>
                        <a:t>that </a:t>
                      </a:r>
                      <a:r>
                        <a:rPr dirty="0" sz="1250" spc="-5">
                          <a:latin typeface="Times New Roman"/>
                          <a:cs typeface="Times New Roman"/>
                        </a:rPr>
                        <a:t>has </a:t>
                      </a:r>
                      <a:r>
                        <a:rPr dirty="0" sz="1250">
                          <a:latin typeface="Times New Roman"/>
                          <a:cs typeface="Times New Roman"/>
                        </a:rPr>
                        <a:t>a </a:t>
                      </a:r>
                      <a:r>
                        <a:rPr dirty="0" sz="1250" spc="-20">
                          <a:latin typeface="Times New Roman"/>
                          <a:cs typeface="Times New Roman"/>
                        </a:rPr>
                        <a:t>maximum </a:t>
                      </a:r>
                      <a:r>
                        <a:rPr dirty="0" sz="1250" spc="-15">
                          <a:latin typeface="Times New Roman"/>
                          <a:cs typeface="Times New Roman"/>
                        </a:rPr>
                        <a:t>number </a:t>
                      </a:r>
                      <a:r>
                        <a:rPr dirty="0" sz="1250" spc="15">
                          <a:latin typeface="Times New Roman"/>
                          <a:cs typeface="Times New Roman"/>
                        </a:rPr>
                        <a:t>of </a:t>
                      </a:r>
                      <a:r>
                        <a:rPr dirty="0" sz="1250" spc="-10">
                          <a:latin typeface="Times New Roman"/>
                          <a:cs typeface="Times New Roman"/>
                        </a:rPr>
                        <a:t>digits </a:t>
                      </a:r>
                      <a:r>
                        <a:rPr dirty="0" baseline="2222" sz="1875" i="1">
                          <a:latin typeface="Courier New"/>
                          <a:cs typeface="Courier New"/>
                        </a:rPr>
                        <a:t>p</a:t>
                      </a:r>
                      <a:r>
                        <a:rPr dirty="0" sz="1250">
                          <a:latin typeface="Times New Roman"/>
                          <a:cs typeface="Times New Roman"/>
                        </a:rPr>
                        <a:t>,</a:t>
                      </a:r>
                      <a:r>
                        <a:rPr dirty="0" sz="1250" spc="140">
                          <a:latin typeface="Times New Roman"/>
                          <a:cs typeface="Times New Roman"/>
                        </a:rPr>
                        <a:t> </a:t>
                      </a:r>
                      <a:r>
                        <a:rPr dirty="0" sz="1250" spc="-15">
                          <a:latin typeface="Times New Roman"/>
                          <a:cs typeface="Times New Roman"/>
                        </a:rPr>
                        <a:t>which</a:t>
                      </a:r>
                      <a:endParaRPr sz="1250">
                        <a:latin typeface="Times New Roman"/>
                        <a:cs typeface="Times New Roman"/>
                      </a:endParaRPr>
                    </a:p>
                    <a:p>
                      <a:pPr marL="74930">
                        <a:lnSpc>
                          <a:spcPct val="100000"/>
                        </a:lnSpc>
                        <a:spcBef>
                          <a:spcPts val="35"/>
                        </a:spcBef>
                      </a:pPr>
                      <a:r>
                        <a:rPr dirty="0" sz="1250" spc="-20">
                          <a:latin typeface="Times New Roman"/>
                          <a:cs typeface="Times New Roman"/>
                        </a:rPr>
                        <a:t>is </a:t>
                      </a:r>
                      <a:r>
                        <a:rPr dirty="0" sz="1250">
                          <a:latin typeface="Times New Roman"/>
                          <a:cs typeface="Times New Roman"/>
                        </a:rPr>
                        <a:t>the </a:t>
                      </a:r>
                      <a:r>
                        <a:rPr dirty="0" sz="1250" spc="-15">
                          <a:latin typeface="Times New Roman"/>
                          <a:cs typeface="Times New Roman"/>
                        </a:rPr>
                        <a:t>number </a:t>
                      </a:r>
                      <a:r>
                        <a:rPr dirty="0" sz="1250" spc="15">
                          <a:latin typeface="Times New Roman"/>
                          <a:cs typeface="Times New Roman"/>
                        </a:rPr>
                        <a:t>of </a:t>
                      </a:r>
                      <a:r>
                        <a:rPr dirty="0" sz="1250" spc="-10">
                          <a:latin typeface="Times New Roman"/>
                          <a:cs typeface="Times New Roman"/>
                        </a:rPr>
                        <a:t>digits </a:t>
                      </a:r>
                      <a:r>
                        <a:rPr dirty="0" sz="1250" spc="15">
                          <a:latin typeface="Times New Roman"/>
                          <a:cs typeface="Times New Roman"/>
                        </a:rPr>
                        <a:t>to </a:t>
                      </a:r>
                      <a:r>
                        <a:rPr dirty="0" sz="1250">
                          <a:latin typeface="Times New Roman"/>
                          <a:cs typeface="Times New Roman"/>
                        </a:rPr>
                        <a:t>the </a:t>
                      </a:r>
                      <a:r>
                        <a:rPr dirty="0" sz="1250" spc="-10">
                          <a:latin typeface="Times New Roman"/>
                          <a:cs typeface="Times New Roman"/>
                        </a:rPr>
                        <a:t>right </a:t>
                      </a:r>
                      <a:r>
                        <a:rPr dirty="0" sz="1250" spc="15">
                          <a:latin typeface="Times New Roman"/>
                          <a:cs typeface="Times New Roman"/>
                        </a:rPr>
                        <a:t>of </a:t>
                      </a:r>
                      <a:r>
                        <a:rPr dirty="0" sz="1250">
                          <a:latin typeface="Times New Roman"/>
                          <a:cs typeface="Times New Roman"/>
                        </a:rPr>
                        <a:t>the </a:t>
                      </a:r>
                      <a:r>
                        <a:rPr dirty="0" sz="1250" spc="-15">
                          <a:latin typeface="Times New Roman"/>
                          <a:cs typeface="Times New Roman"/>
                        </a:rPr>
                        <a:t>decimal </a:t>
                      </a:r>
                      <a:r>
                        <a:rPr dirty="0" sz="1250" spc="-10">
                          <a:latin typeface="Times New Roman"/>
                          <a:cs typeface="Times New Roman"/>
                        </a:rPr>
                        <a:t>point</a:t>
                      </a:r>
                      <a:r>
                        <a:rPr dirty="0" sz="1250" spc="150">
                          <a:latin typeface="Times New Roman"/>
                          <a:cs typeface="Times New Roman"/>
                        </a:rPr>
                        <a:t> </a:t>
                      </a:r>
                      <a:r>
                        <a:rPr dirty="0" baseline="2222" sz="1875" i="1">
                          <a:latin typeface="Courier New"/>
                          <a:cs typeface="Courier New"/>
                        </a:rPr>
                        <a:t>s</a:t>
                      </a:r>
                      <a:endParaRPr baseline="2222" sz="1875">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04596">
                <a:tc>
                  <a:txBody>
                    <a:bodyPr/>
                    <a:lstStyle/>
                    <a:p>
                      <a:pPr marL="71755">
                        <a:lnSpc>
                          <a:spcPts val="1370"/>
                        </a:lnSpc>
                      </a:pPr>
                      <a:r>
                        <a:rPr dirty="0" sz="1250" spc="5">
                          <a:latin typeface="Courier New"/>
                          <a:cs typeface="Courier New"/>
                        </a:rPr>
                        <a:t>VARCHAR2(</a:t>
                      </a:r>
                      <a:r>
                        <a:rPr dirty="0" baseline="2222" sz="1875" spc="7" i="1">
                          <a:latin typeface="Courier New"/>
                          <a:cs typeface="Courier New"/>
                        </a:rPr>
                        <a:t>s</a:t>
                      </a:r>
                      <a:r>
                        <a:rPr dirty="0" sz="1250" spc="5">
                          <a:latin typeface="Courier New"/>
                          <a:cs typeface="Courier New"/>
                        </a:rPr>
                        <a:t>)</a:t>
                      </a:r>
                      <a:endParaRPr sz="125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4930">
                        <a:lnSpc>
                          <a:spcPts val="1470"/>
                        </a:lnSpc>
                      </a:pPr>
                      <a:r>
                        <a:rPr dirty="0" sz="1250" spc="-10">
                          <a:latin typeface="Times New Roman"/>
                          <a:cs typeface="Times New Roman"/>
                        </a:rPr>
                        <a:t>Variable-length </a:t>
                      </a:r>
                      <a:r>
                        <a:rPr dirty="0" sz="1250">
                          <a:latin typeface="Times New Roman"/>
                          <a:cs typeface="Times New Roman"/>
                        </a:rPr>
                        <a:t>character </a:t>
                      </a:r>
                      <a:r>
                        <a:rPr dirty="0" sz="1250" spc="-15">
                          <a:latin typeface="Times New Roman"/>
                          <a:cs typeface="Times New Roman"/>
                        </a:rPr>
                        <a:t>value </a:t>
                      </a:r>
                      <a:r>
                        <a:rPr dirty="0" sz="1250" spc="10">
                          <a:latin typeface="Times New Roman"/>
                          <a:cs typeface="Times New Roman"/>
                        </a:rPr>
                        <a:t>of </a:t>
                      </a:r>
                      <a:r>
                        <a:rPr dirty="0" sz="1250" spc="-20">
                          <a:latin typeface="Times New Roman"/>
                          <a:cs typeface="Times New Roman"/>
                        </a:rPr>
                        <a:t>maximum </a:t>
                      </a:r>
                      <a:r>
                        <a:rPr dirty="0" sz="1250" spc="-15">
                          <a:latin typeface="Times New Roman"/>
                          <a:cs typeface="Times New Roman"/>
                        </a:rPr>
                        <a:t>size</a:t>
                      </a:r>
                      <a:r>
                        <a:rPr dirty="0" sz="1250" spc="25">
                          <a:latin typeface="Times New Roman"/>
                          <a:cs typeface="Times New Roman"/>
                        </a:rPr>
                        <a:t> </a:t>
                      </a:r>
                      <a:r>
                        <a:rPr dirty="0" baseline="2222" sz="1875" i="1">
                          <a:latin typeface="Courier New"/>
                          <a:cs typeface="Courier New"/>
                        </a:rPr>
                        <a:t>s</a:t>
                      </a:r>
                      <a:endParaRPr baseline="2222" sz="1875">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402335">
                <a:tc>
                  <a:txBody>
                    <a:bodyPr/>
                    <a:lstStyle/>
                    <a:p>
                      <a:pPr marL="71755">
                        <a:lnSpc>
                          <a:spcPct val="100000"/>
                        </a:lnSpc>
                        <a:spcBef>
                          <a:spcPts val="1125"/>
                        </a:spcBef>
                      </a:pPr>
                      <a:r>
                        <a:rPr dirty="0" sz="1250" spc="5">
                          <a:latin typeface="Courier New"/>
                          <a:cs typeface="Courier New"/>
                        </a:rPr>
                        <a:t>DATE</a:t>
                      </a:r>
                      <a:endParaRPr sz="1250">
                        <a:latin typeface="Courier New"/>
                        <a:cs typeface="Courier New"/>
                      </a:endParaRPr>
                    </a:p>
                  </a:txBody>
                  <a:tcPr marL="0" marR="0" marB="0" marT="14287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930" marR="463550">
                        <a:lnSpc>
                          <a:spcPts val="1480"/>
                        </a:lnSpc>
                        <a:spcBef>
                          <a:spcPts val="30"/>
                        </a:spcBef>
                      </a:pPr>
                      <a:r>
                        <a:rPr dirty="0" sz="1250" spc="5">
                          <a:latin typeface="Times New Roman"/>
                          <a:cs typeface="Times New Roman"/>
                        </a:rPr>
                        <a:t>Date </a:t>
                      </a:r>
                      <a:r>
                        <a:rPr dirty="0" sz="1250" spc="-5">
                          <a:latin typeface="Times New Roman"/>
                          <a:cs typeface="Times New Roman"/>
                        </a:rPr>
                        <a:t>and </a:t>
                      </a:r>
                      <a:r>
                        <a:rPr dirty="0" sz="1250" spc="-15">
                          <a:latin typeface="Times New Roman"/>
                          <a:cs typeface="Times New Roman"/>
                        </a:rPr>
                        <a:t>time value </a:t>
                      </a:r>
                      <a:r>
                        <a:rPr dirty="0" sz="1250">
                          <a:latin typeface="Times New Roman"/>
                          <a:cs typeface="Times New Roman"/>
                        </a:rPr>
                        <a:t>between </a:t>
                      </a:r>
                      <a:r>
                        <a:rPr dirty="0" sz="1250" spc="-5">
                          <a:latin typeface="Times New Roman"/>
                          <a:cs typeface="Times New Roman"/>
                        </a:rPr>
                        <a:t>January </a:t>
                      </a:r>
                      <a:r>
                        <a:rPr dirty="0" sz="1250">
                          <a:latin typeface="Times New Roman"/>
                          <a:cs typeface="Times New Roman"/>
                        </a:rPr>
                        <a:t>1, 4712 </a:t>
                      </a:r>
                      <a:r>
                        <a:rPr dirty="0" sz="1250" spc="5">
                          <a:latin typeface="Times New Roman"/>
                          <a:cs typeface="Times New Roman"/>
                        </a:rPr>
                        <a:t>B.C., </a:t>
                      </a:r>
                      <a:r>
                        <a:rPr dirty="0" sz="1250" spc="-10">
                          <a:latin typeface="Times New Roman"/>
                          <a:cs typeface="Times New Roman"/>
                        </a:rPr>
                        <a:t>and  December </a:t>
                      </a:r>
                      <a:r>
                        <a:rPr dirty="0" sz="1250">
                          <a:latin typeface="Times New Roman"/>
                          <a:cs typeface="Times New Roman"/>
                        </a:rPr>
                        <a:t>31, 9999</a:t>
                      </a:r>
                      <a:r>
                        <a:rPr dirty="0" sz="1250" spc="100">
                          <a:latin typeface="Times New Roman"/>
                          <a:cs typeface="Times New Roman"/>
                        </a:rPr>
                        <a:t> </a:t>
                      </a:r>
                      <a:r>
                        <a:rPr dirty="0" sz="1250">
                          <a:latin typeface="Times New Roman"/>
                          <a:cs typeface="Times New Roman"/>
                        </a:rPr>
                        <a:t>A.D.</a:t>
                      </a:r>
                      <a:endParaRPr sz="1250">
                        <a:latin typeface="Times New Roman"/>
                        <a:cs typeface="Times New Roman"/>
                      </a:endParaRPr>
                    </a:p>
                  </a:txBody>
                  <a:tcPr marL="0" marR="0" marB="0" marT="381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0228">
                <a:tc>
                  <a:txBody>
                    <a:bodyPr/>
                    <a:lstStyle/>
                    <a:p>
                      <a:pPr marL="71755">
                        <a:lnSpc>
                          <a:spcPts val="1370"/>
                        </a:lnSpc>
                      </a:pPr>
                      <a:r>
                        <a:rPr dirty="0" sz="1250" spc="5">
                          <a:latin typeface="Courier New"/>
                          <a:cs typeface="Courier New"/>
                        </a:rPr>
                        <a:t>CHAR(</a:t>
                      </a:r>
                      <a:r>
                        <a:rPr dirty="0" baseline="2222" sz="1875" spc="7" i="1">
                          <a:latin typeface="Courier New"/>
                          <a:cs typeface="Courier New"/>
                        </a:rPr>
                        <a:t>s</a:t>
                      </a:r>
                      <a:r>
                        <a:rPr dirty="0" sz="1250" spc="5">
                          <a:latin typeface="Courier New"/>
                          <a:cs typeface="Courier New"/>
                        </a:rPr>
                        <a:t>)</a:t>
                      </a:r>
                      <a:endParaRPr sz="12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930">
                        <a:lnSpc>
                          <a:spcPts val="1465"/>
                        </a:lnSpc>
                      </a:pPr>
                      <a:r>
                        <a:rPr dirty="0" sz="1250" spc="-10">
                          <a:latin typeface="Times New Roman"/>
                          <a:cs typeface="Times New Roman"/>
                        </a:rPr>
                        <a:t>Fixed-length </a:t>
                      </a:r>
                      <a:r>
                        <a:rPr dirty="0" sz="1250">
                          <a:latin typeface="Times New Roman"/>
                          <a:cs typeface="Times New Roman"/>
                        </a:rPr>
                        <a:t>character </a:t>
                      </a:r>
                      <a:r>
                        <a:rPr dirty="0" sz="1250" spc="-15">
                          <a:latin typeface="Times New Roman"/>
                          <a:cs typeface="Times New Roman"/>
                        </a:rPr>
                        <a:t>value </a:t>
                      </a:r>
                      <a:r>
                        <a:rPr dirty="0" sz="1250" spc="10">
                          <a:latin typeface="Times New Roman"/>
                          <a:cs typeface="Times New Roman"/>
                        </a:rPr>
                        <a:t>of </a:t>
                      </a:r>
                      <a:r>
                        <a:rPr dirty="0" sz="1250" spc="-15">
                          <a:latin typeface="Times New Roman"/>
                          <a:cs typeface="Times New Roman"/>
                        </a:rPr>
                        <a:t>size</a:t>
                      </a:r>
                      <a:r>
                        <a:rPr dirty="0" sz="1250" spc="30">
                          <a:latin typeface="Times New Roman"/>
                          <a:cs typeface="Times New Roman"/>
                        </a:rPr>
                        <a:t> </a:t>
                      </a:r>
                      <a:r>
                        <a:rPr dirty="0" baseline="2222" sz="1875" i="1">
                          <a:latin typeface="Courier New"/>
                          <a:cs typeface="Courier New"/>
                        </a:rPr>
                        <a:t>s</a:t>
                      </a:r>
                      <a:endParaRPr baseline="2222" sz="1875">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23" name="object 2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le</a:t>
            </a:r>
            <a:r>
              <a:rPr dirty="0" sz="800" spc="-250"/>
              <a:t>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292" b="1">
                <a:latin typeface="Arial"/>
                <a:cs typeface="Arial"/>
              </a:rPr>
              <a:t>:</a:t>
            </a:r>
            <a:r>
              <a:rPr dirty="0" sz="800" spc="-195"/>
              <a:t>eK</a:t>
            </a:r>
            <a:r>
              <a:rPr dirty="0" baseline="-30092" sz="1800" spc="-292" b="1">
                <a:latin typeface="Arial"/>
                <a:cs typeface="Arial"/>
              </a:rPr>
              <a:t>S</a:t>
            </a:r>
            <a:r>
              <a:rPr dirty="0" sz="800" spc="-195"/>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a:t>
            </a:r>
            <a:r>
              <a:rPr dirty="0" baseline="-30092" sz="1800" spc="-405" b="1">
                <a:latin typeface="Arial"/>
                <a:cs typeface="Arial"/>
              </a:rPr>
              <a:t>n</a:t>
            </a:r>
            <a:r>
              <a:rPr dirty="0" sz="800" spc="-270"/>
              <a:t>ke</a:t>
            </a:r>
            <a:r>
              <a:rPr dirty="0" baseline="-30092" sz="1800" spc="-405" b="1">
                <a:latin typeface="Arial"/>
                <a:cs typeface="Arial"/>
              </a:rPr>
              <a:t>d</a:t>
            </a:r>
            <a:r>
              <a:rPr dirty="0" sz="800" spc="-270"/>
              <a:t>d </a:t>
            </a:r>
            <a:r>
              <a:rPr dirty="0" baseline="-30092" sz="1800" spc="-419" b="1">
                <a:latin typeface="Arial"/>
                <a:cs typeface="Arial"/>
              </a:rPr>
              <a:t>a</a:t>
            </a:r>
            <a:r>
              <a:rPr dirty="0" sz="800" spc="-280"/>
              <a:t>wi</a:t>
            </a:r>
            <a:r>
              <a:rPr dirty="0" baseline="-30092" sz="1800" spc="-419" b="1">
                <a:latin typeface="Arial"/>
                <a:cs typeface="Arial"/>
              </a:rPr>
              <a:t>m</a:t>
            </a:r>
            <a:r>
              <a:rPr dirty="0" sz="800" spc="-280"/>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D</a:t>
            </a:r>
            <a:r>
              <a:rPr dirty="0" sz="800" spc="-165"/>
              <a:t>em</a:t>
            </a:r>
            <a:r>
              <a:rPr dirty="0" baseline="-30092" sz="1800" spc="-247" b="1">
                <a:latin typeface="Arial"/>
                <a:cs typeface="Arial"/>
              </a:rPr>
              <a:t>-</a:t>
            </a:r>
            <a:r>
              <a:rPr dirty="0" sz="800" spc="-165"/>
              <a:t>a</a:t>
            </a:r>
            <a:r>
              <a:rPr dirty="0" baseline="-30092" sz="1800" spc="-247" b="1">
                <a:latin typeface="Arial"/>
                <a:cs typeface="Arial"/>
              </a:rPr>
              <a:t>9</a:t>
            </a:r>
            <a:r>
              <a:rPr dirty="0" sz="800" spc="-165"/>
              <a:t>il.</a:t>
            </a:r>
            <a:r>
              <a:rPr dirty="0" sz="800" spc="-190"/>
              <a:t> </a:t>
            </a:r>
            <a:r>
              <a:rPr dirty="0" sz="800" spc="-30"/>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4399280" cy="2692400"/>
          </a:xfrm>
          <a:prstGeom prst="rect">
            <a:avLst/>
          </a:prstGeom>
        </p:spPr>
        <p:txBody>
          <a:bodyPr wrap="square" lIns="0" tIns="13970" rIns="0" bIns="0" rtlCol="0" vert="horz">
            <a:spAutoFit/>
          </a:bodyPr>
          <a:lstStyle/>
          <a:p>
            <a:pPr marL="1093470">
              <a:lnSpc>
                <a:spcPct val="100000"/>
              </a:lnSpc>
              <a:spcBef>
                <a:spcPts val="110"/>
              </a:spcBef>
            </a:pPr>
            <a:r>
              <a:rPr dirty="0" sz="1850" b="1">
                <a:latin typeface="Arial"/>
                <a:cs typeface="Arial"/>
              </a:rPr>
              <a:t>SQL*Plus Editing</a:t>
            </a:r>
            <a:r>
              <a:rPr dirty="0" sz="1850" spc="-60" b="1">
                <a:latin typeface="Arial"/>
                <a:cs typeface="Arial"/>
              </a:rPr>
              <a:t> </a:t>
            </a:r>
            <a:r>
              <a:rPr dirty="0" sz="1850" b="1">
                <a:latin typeface="Arial"/>
                <a:cs typeface="Arial"/>
              </a:rPr>
              <a:t>Commands</a:t>
            </a:r>
            <a:endParaRPr sz="1850">
              <a:latin typeface="Arial"/>
              <a:cs typeface="Arial"/>
            </a:endParaRPr>
          </a:p>
          <a:p>
            <a:pPr>
              <a:lnSpc>
                <a:spcPct val="100000"/>
              </a:lnSpc>
              <a:spcBef>
                <a:spcPts val="50"/>
              </a:spcBef>
            </a:pPr>
            <a:endParaRPr sz="2850">
              <a:latin typeface="Arial"/>
              <a:cs typeface="Arial"/>
            </a:endParaRPr>
          </a:p>
          <a:p>
            <a:pPr marL="328930" indent="-329565">
              <a:lnSpc>
                <a:spcPct val="100000"/>
              </a:lnSpc>
              <a:buClr>
                <a:srgbClr val="FF0000"/>
              </a:buClr>
              <a:buFont typeface="Arial"/>
              <a:buChar char="•"/>
              <a:tabLst>
                <a:tab pos="328930" algn="l"/>
                <a:tab pos="329565" algn="l"/>
              </a:tabLst>
            </a:pPr>
            <a:r>
              <a:rPr dirty="0" sz="1550" spc="10">
                <a:latin typeface="Courier New"/>
                <a:cs typeface="Courier New"/>
              </a:rPr>
              <a:t>A[PPEND]</a:t>
            </a:r>
            <a:r>
              <a:rPr dirty="0" sz="1550" spc="15">
                <a:latin typeface="Courier New"/>
                <a:cs typeface="Courier New"/>
              </a:rPr>
              <a:t> </a:t>
            </a:r>
            <a:r>
              <a:rPr dirty="0" sz="1550" spc="10">
                <a:latin typeface="Courier New"/>
                <a:cs typeface="Courier New"/>
              </a:rPr>
              <a:t>text</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C[HANGE] / old /</a:t>
            </a:r>
            <a:r>
              <a:rPr dirty="0" sz="1550" spc="35">
                <a:latin typeface="Courier New"/>
                <a:cs typeface="Courier New"/>
              </a:rPr>
              <a:t> </a:t>
            </a:r>
            <a:r>
              <a:rPr dirty="0" sz="1550" spc="10">
                <a:latin typeface="Courier New"/>
                <a:cs typeface="Courier New"/>
              </a:rPr>
              <a:t>new</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C[HANGE] / text</a:t>
            </a:r>
            <a:r>
              <a:rPr dirty="0" sz="1550" spc="15">
                <a:latin typeface="Courier New"/>
                <a:cs typeface="Courier New"/>
              </a:rPr>
              <a:t> </a:t>
            </a:r>
            <a:r>
              <a:rPr dirty="0" sz="1550" spc="10">
                <a:latin typeface="Courier New"/>
                <a:cs typeface="Courier New"/>
              </a:rPr>
              <a:t>/</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CL[EAR]</a:t>
            </a:r>
            <a:r>
              <a:rPr dirty="0" sz="1550" spc="15">
                <a:latin typeface="Courier New"/>
                <a:cs typeface="Courier New"/>
              </a:rPr>
              <a:t> </a:t>
            </a:r>
            <a:r>
              <a:rPr dirty="0" sz="1550" spc="10">
                <a:latin typeface="Courier New"/>
                <a:cs typeface="Courier New"/>
              </a:rPr>
              <a:t>BUFF[ER]</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DEL</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DEL n</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DEL m n</a:t>
            </a:r>
            <a:endParaRPr sz="1550">
              <a:latin typeface="Courier New"/>
              <a:cs typeface="Courier New"/>
            </a:endParaRPr>
          </a:p>
        </p:txBody>
      </p:sp>
      <p:sp>
        <p:nvSpPr>
          <p:cNvPr id="7" name="object 7"/>
          <p:cNvSpPr txBox="1"/>
          <p:nvPr/>
        </p:nvSpPr>
        <p:spPr>
          <a:xfrm>
            <a:off x="594613" y="5611157"/>
            <a:ext cx="6019165" cy="51371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SQL*Plus Editing </a:t>
            </a:r>
            <a:r>
              <a:rPr dirty="0" sz="1300" spc="-5" b="1">
                <a:latin typeface="Arial"/>
                <a:cs typeface="Arial"/>
              </a:rPr>
              <a:t>Commands</a:t>
            </a:r>
            <a:endParaRPr sz="1300">
              <a:latin typeface="Arial"/>
              <a:cs typeface="Arial"/>
            </a:endParaRPr>
          </a:p>
          <a:p>
            <a:pPr marL="136525">
              <a:lnSpc>
                <a:spcPct val="100000"/>
              </a:lnSpc>
              <a:spcBef>
                <a:spcPts val="359"/>
              </a:spcBef>
            </a:pPr>
            <a:r>
              <a:rPr dirty="0" sz="1300" spc="-5">
                <a:latin typeface="Times New Roman"/>
                <a:cs typeface="Times New Roman"/>
              </a:rPr>
              <a:t>SQL*Plus commands are entered </a:t>
            </a:r>
            <a:r>
              <a:rPr dirty="0" sz="1300">
                <a:latin typeface="Times New Roman"/>
                <a:cs typeface="Times New Roman"/>
              </a:rPr>
              <a:t>one line at a time and are not stored in the SQL</a:t>
            </a:r>
            <a:r>
              <a:rPr dirty="0" sz="1300" spc="-5">
                <a:latin typeface="Times New Roman"/>
                <a:cs typeface="Times New Roman"/>
              </a:rPr>
              <a:t> </a:t>
            </a:r>
            <a:r>
              <a:rPr dirty="0" sz="1300">
                <a:latin typeface="Times New Roman"/>
                <a:cs typeface="Times New Roman"/>
              </a:rPr>
              <a:t>buffer.</a:t>
            </a:r>
            <a:endParaRPr sz="1300">
              <a:latin typeface="Times New Roman"/>
              <a:cs typeface="Times New Roman"/>
            </a:endParaRPr>
          </a:p>
        </p:txBody>
      </p:sp>
      <p:sp>
        <p:nvSpPr>
          <p:cNvPr id="8" name="object 8"/>
          <p:cNvSpPr txBox="1"/>
          <p:nvPr/>
        </p:nvSpPr>
        <p:spPr>
          <a:xfrm>
            <a:off x="718829" y="7834391"/>
            <a:ext cx="6059805" cy="1015365"/>
          </a:xfrm>
          <a:prstGeom prst="rect">
            <a:avLst/>
          </a:prstGeom>
        </p:spPr>
        <p:txBody>
          <a:bodyPr wrap="square" lIns="0" tIns="12700" rIns="0" bIns="0" rtlCol="0" vert="horz">
            <a:spAutoFit/>
          </a:bodyPr>
          <a:lstStyle/>
          <a:p>
            <a:pPr marL="12700">
              <a:lnSpc>
                <a:spcPts val="1555"/>
              </a:lnSpc>
              <a:spcBef>
                <a:spcPts val="100"/>
              </a:spcBef>
            </a:pPr>
            <a:r>
              <a:rPr dirty="0" sz="1300" spc="-5" b="1">
                <a:latin typeface="Times New Roman"/>
                <a:cs typeface="Times New Roman"/>
              </a:rPr>
              <a:t>Guidelines</a:t>
            </a:r>
            <a:endParaRPr sz="1300">
              <a:latin typeface="Times New Roman"/>
              <a:cs typeface="Times New Roman"/>
            </a:endParaRPr>
          </a:p>
          <a:p>
            <a:pPr marL="321945" marR="5080" indent="-186055">
              <a:lnSpc>
                <a:spcPts val="1560"/>
              </a:lnSpc>
              <a:spcBef>
                <a:spcPts val="50"/>
              </a:spcBef>
              <a:buChar char="•"/>
              <a:tabLst>
                <a:tab pos="321310" algn="l"/>
                <a:tab pos="322580" algn="l"/>
              </a:tabLst>
            </a:pPr>
            <a:r>
              <a:rPr dirty="0" sz="1300">
                <a:latin typeface="Times New Roman"/>
                <a:cs typeface="Times New Roman"/>
              </a:rPr>
              <a:t>If you press [Enter] before completing a command, SQL*Plus prompts you with a</a:t>
            </a:r>
            <a:r>
              <a:rPr dirty="0" sz="1300" spc="-110">
                <a:latin typeface="Times New Roman"/>
                <a:cs typeface="Times New Roman"/>
              </a:rPr>
              <a:t> </a:t>
            </a:r>
            <a:r>
              <a:rPr dirty="0" sz="1300">
                <a:latin typeface="Times New Roman"/>
                <a:cs typeface="Times New Roman"/>
              </a:rPr>
              <a:t>line  number.</a:t>
            </a:r>
            <a:endParaRPr sz="1300">
              <a:latin typeface="Times New Roman"/>
              <a:cs typeface="Times New Roman"/>
            </a:endParaRPr>
          </a:p>
          <a:p>
            <a:pPr marL="321945" indent="-186690">
              <a:lnSpc>
                <a:spcPts val="1500"/>
              </a:lnSpc>
              <a:buChar char="•"/>
              <a:tabLst>
                <a:tab pos="321945" algn="l"/>
                <a:tab pos="322580" algn="l"/>
              </a:tabLst>
            </a:pPr>
            <a:r>
              <a:rPr dirty="0" sz="1300" spc="-5">
                <a:latin typeface="Times New Roman"/>
                <a:cs typeface="Times New Roman"/>
              </a:rPr>
              <a:t>You </a:t>
            </a:r>
            <a:r>
              <a:rPr dirty="0" sz="1300">
                <a:latin typeface="Times New Roman"/>
                <a:cs typeface="Times New Roman"/>
              </a:rPr>
              <a:t>terminate the </a:t>
            </a:r>
            <a:r>
              <a:rPr dirty="0" sz="1300" spc="-5">
                <a:latin typeface="Times New Roman"/>
                <a:cs typeface="Times New Roman"/>
              </a:rPr>
              <a:t>SQL </a:t>
            </a:r>
            <a:r>
              <a:rPr dirty="0" sz="1300">
                <a:latin typeface="Times New Roman"/>
                <a:cs typeface="Times New Roman"/>
              </a:rPr>
              <a:t>buffer either by entering one of the terminator</a:t>
            </a:r>
            <a:r>
              <a:rPr dirty="0" sz="1300" spc="5">
                <a:latin typeface="Times New Roman"/>
                <a:cs typeface="Times New Roman"/>
              </a:rPr>
              <a:t> </a:t>
            </a:r>
            <a:r>
              <a:rPr dirty="0" sz="1300">
                <a:latin typeface="Times New Roman"/>
                <a:cs typeface="Times New Roman"/>
              </a:rPr>
              <a:t>characters</a:t>
            </a:r>
            <a:endParaRPr sz="1300">
              <a:latin typeface="Times New Roman"/>
              <a:cs typeface="Times New Roman"/>
            </a:endParaRPr>
          </a:p>
          <a:p>
            <a:pPr marL="321945">
              <a:lnSpc>
                <a:spcPct val="100000"/>
              </a:lnSpc>
            </a:pPr>
            <a:r>
              <a:rPr dirty="0" sz="1300">
                <a:latin typeface="Times New Roman"/>
                <a:cs typeface="Times New Roman"/>
              </a:rPr>
              <a:t>(semicolon or slash) or by pressing [Enter] twice. The </a:t>
            </a:r>
            <a:r>
              <a:rPr dirty="0" sz="1300" spc="-5">
                <a:latin typeface="Times New Roman"/>
                <a:cs typeface="Times New Roman"/>
              </a:rPr>
              <a:t>SQL </a:t>
            </a:r>
            <a:r>
              <a:rPr dirty="0" sz="1300">
                <a:latin typeface="Times New Roman"/>
                <a:cs typeface="Times New Roman"/>
              </a:rPr>
              <a:t>prompt then</a:t>
            </a:r>
            <a:r>
              <a:rPr dirty="0" sz="1300" spc="-55">
                <a:latin typeface="Times New Roman"/>
                <a:cs typeface="Times New Roman"/>
              </a:rPr>
              <a:t> </a:t>
            </a:r>
            <a:r>
              <a:rPr dirty="0" sz="1300">
                <a:latin typeface="Times New Roman"/>
                <a:cs typeface="Times New Roman"/>
              </a:rPr>
              <a:t>appears.</a:t>
            </a:r>
            <a:endParaRPr sz="1300">
              <a:latin typeface="Times New Roman"/>
              <a:cs typeface="Times New Roman"/>
            </a:endParaRPr>
          </a:p>
        </p:txBody>
      </p:sp>
      <p:graphicFrame>
        <p:nvGraphicFramePr>
          <p:cNvPr id="9" name="object 9"/>
          <p:cNvGraphicFramePr>
            <a:graphicFrameLocks noGrp="1"/>
          </p:cNvGraphicFramePr>
          <p:nvPr/>
        </p:nvGraphicFramePr>
        <p:xfrm>
          <a:off x="921638" y="6193154"/>
          <a:ext cx="6043295" cy="1614805"/>
        </p:xfrm>
        <a:graphic>
          <a:graphicData uri="http://schemas.openxmlformats.org/drawingml/2006/table">
            <a:tbl>
              <a:tblPr firstRow="1" bandRow="1">
                <a:tableStyleId>{2D5ABB26-0587-4C30-8999-92F81FD0307C}</a:tableStyleId>
              </a:tblPr>
              <a:tblGrid>
                <a:gridCol w="2442845"/>
                <a:gridCol w="3584575"/>
              </a:tblGrid>
              <a:tr h="177926">
                <a:tc>
                  <a:txBody>
                    <a:bodyPr/>
                    <a:lstStyle/>
                    <a:p>
                      <a:pPr marL="72390">
                        <a:lnSpc>
                          <a:spcPts val="1285"/>
                        </a:lnSpc>
                        <a:spcBef>
                          <a:spcPts val="15"/>
                        </a:spcBef>
                      </a:pPr>
                      <a:r>
                        <a:rPr dirty="0" sz="1100" spc="100" b="1">
                          <a:latin typeface="Times New Roman"/>
                          <a:cs typeface="Times New Roman"/>
                        </a:rPr>
                        <a:t>Command</a:t>
                      </a:r>
                      <a:endParaRPr sz="1100">
                        <a:latin typeface="Times New Roman"/>
                        <a:cs typeface="Times New Roman"/>
                      </a:endParaRPr>
                    </a:p>
                  </a:txBody>
                  <a:tcPr marL="0" marR="0" marB="0" marT="1905">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285"/>
                        </a:lnSpc>
                        <a:spcBef>
                          <a:spcPts val="15"/>
                        </a:spcBef>
                      </a:pPr>
                      <a:r>
                        <a:rPr dirty="0" sz="1100" spc="65" b="1">
                          <a:latin typeface="Times New Roman"/>
                          <a:cs typeface="Times New Roman"/>
                        </a:rPr>
                        <a:t>Description</a:t>
                      </a:r>
                      <a:endParaRPr sz="1100">
                        <a:latin typeface="Times New Roman"/>
                        <a:cs typeface="Times New Roman"/>
                      </a:endParaRPr>
                    </a:p>
                  </a:txBody>
                  <a:tcPr marL="0" marR="0" marB="0" marT="1905">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177926">
                <a:tc>
                  <a:txBody>
                    <a:bodyPr/>
                    <a:lstStyle/>
                    <a:p>
                      <a:pPr marL="72390">
                        <a:lnSpc>
                          <a:spcPts val="1195"/>
                        </a:lnSpc>
                      </a:pPr>
                      <a:r>
                        <a:rPr dirty="0" sz="1100" spc="85">
                          <a:latin typeface="Courier New"/>
                          <a:cs typeface="Courier New"/>
                        </a:rPr>
                        <a:t>A[PPEND]</a:t>
                      </a:r>
                      <a:r>
                        <a:rPr dirty="0" sz="1100" spc="175">
                          <a:latin typeface="Courier New"/>
                          <a:cs typeface="Courier New"/>
                        </a:rPr>
                        <a:t> </a:t>
                      </a:r>
                      <a:r>
                        <a:rPr dirty="0" sz="1100" spc="80" i="1">
                          <a:latin typeface="Courier New"/>
                          <a:cs typeface="Courier New"/>
                        </a:rPr>
                        <a:t>text</a:t>
                      </a:r>
                      <a:endParaRPr sz="110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300"/>
                        </a:lnSpc>
                      </a:pPr>
                      <a:r>
                        <a:rPr dirty="0" sz="1100" spc="70">
                          <a:latin typeface="Times New Roman"/>
                          <a:cs typeface="Times New Roman"/>
                        </a:rPr>
                        <a:t>Adds </a:t>
                      </a:r>
                      <a:r>
                        <a:rPr dirty="0" sz="1100" spc="50">
                          <a:latin typeface="Times New Roman"/>
                          <a:cs typeface="Times New Roman"/>
                        </a:rPr>
                        <a:t>text </a:t>
                      </a:r>
                      <a:r>
                        <a:rPr dirty="0" sz="1100" spc="25">
                          <a:latin typeface="Times New Roman"/>
                          <a:cs typeface="Times New Roman"/>
                        </a:rPr>
                        <a:t>to </a:t>
                      </a:r>
                      <a:r>
                        <a:rPr dirty="0" sz="1100" spc="45">
                          <a:latin typeface="Times New Roman"/>
                          <a:cs typeface="Times New Roman"/>
                        </a:rPr>
                        <a:t>the </a:t>
                      </a:r>
                      <a:r>
                        <a:rPr dirty="0" sz="1100" spc="55">
                          <a:latin typeface="Times New Roman"/>
                          <a:cs typeface="Times New Roman"/>
                        </a:rPr>
                        <a:t>end </a:t>
                      </a:r>
                      <a:r>
                        <a:rPr dirty="0" sz="1100" spc="45">
                          <a:latin typeface="Times New Roman"/>
                          <a:cs typeface="Times New Roman"/>
                        </a:rPr>
                        <a:t>of the </a:t>
                      </a:r>
                      <a:r>
                        <a:rPr dirty="0" sz="1100" spc="55">
                          <a:latin typeface="Times New Roman"/>
                          <a:cs typeface="Times New Roman"/>
                        </a:rPr>
                        <a:t>current</a:t>
                      </a:r>
                      <a:r>
                        <a:rPr dirty="0" sz="1100" spc="90">
                          <a:latin typeface="Times New Roman"/>
                          <a:cs typeface="Times New Roman"/>
                        </a:rPr>
                        <a:t> </a:t>
                      </a:r>
                      <a:r>
                        <a:rPr dirty="0" sz="1100" spc="65">
                          <a:latin typeface="Times New Roman"/>
                          <a:cs typeface="Times New Roman"/>
                        </a:rPr>
                        <a:t>line</a:t>
                      </a:r>
                      <a:endParaRPr sz="11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329946">
                <a:tc>
                  <a:txBody>
                    <a:bodyPr/>
                    <a:lstStyle/>
                    <a:p>
                      <a:pPr marL="72390">
                        <a:lnSpc>
                          <a:spcPts val="1195"/>
                        </a:lnSpc>
                      </a:pPr>
                      <a:r>
                        <a:rPr dirty="0" sz="1100" spc="85">
                          <a:latin typeface="Courier New"/>
                          <a:cs typeface="Courier New"/>
                        </a:rPr>
                        <a:t>C[HANGE] </a:t>
                      </a:r>
                      <a:r>
                        <a:rPr dirty="0" sz="1100" spc="15">
                          <a:latin typeface="Courier New"/>
                          <a:cs typeface="Courier New"/>
                        </a:rPr>
                        <a:t>/ </a:t>
                      </a:r>
                      <a:r>
                        <a:rPr dirty="0" sz="1100" spc="70" i="1">
                          <a:latin typeface="Courier New"/>
                          <a:cs typeface="Courier New"/>
                        </a:rPr>
                        <a:t>old </a:t>
                      </a:r>
                      <a:r>
                        <a:rPr dirty="0" sz="1100" spc="15">
                          <a:latin typeface="Courier New"/>
                          <a:cs typeface="Courier New"/>
                        </a:rPr>
                        <a:t>/</a:t>
                      </a:r>
                      <a:r>
                        <a:rPr dirty="0" sz="1100" spc="540">
                          <a:latin typeface="Courier New"/>
                          <a:cs typeface="Courier New"/>
                        </a:rPr>
                        <a:t> </a:t>
                      </a:r>
                      <a:r>
                        <a:rPr dirty="0" sz="1100" spc="95" i="1">
                          <a:latin typeface="Courier New"/>
                          <a:cs typeface="Courier New"/>
                        </a:rPr>
                        <a:t>new</a:t>
                      </a:r>
                      <a:endParaRPr sz="110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310"/>
                        </a:lnSpc>
                      </a:pPr>
                      <a:r>
                        <a:rPr dirty="0" sz="1100" spc="70">
                          <a:latin typeface="Times New Roman"/>
                          <a:cs typeface="Times New Roman"/>
                        </a:rPr>
                        <a:t>Changes </a:t>
                      </a:r>
                      <a:r>
                        <a:rPr dirty="0" sz="1100" spc="70" i="1">
                          <a:latin typeface="Courier New"/>
                          <a:cs typeface="Courier New"/>
                        </a:rPr>
                        <a:t>old </a:t>
                      </a:r>
                      <a:r>
                        <a:rPr dirty="0" sz="1100" spc="50">
                          <a:latin typeface="Times New Roman"/>
                          <a:cs typeface="Times New Roman"/>
                        </a:rPr>
                        <a:t>text </a:t>
                      </a:r>
                      <a:r>
                        <a:rPr dirty="0" sz="1100" spc="30">
                          <a:latin typeface="Times New Roman"/>
                          <a:cs typeface="Times New Roman"/>
                        </a:rPr>
                        <a:t>to </a:t>
                      </a:r>
                      <a:r>
                        <a:rPr dirty="0" sz="1100" spc="70" i="1">
                          <a:latin typeface="Courier New"/>
                          <a:cs typeface="Courier New"/>
                        </a:rPr>
                        <a:t>new</a:t>
                      </a:r>
                      <a:r>
                        <a:rPr dirty="0" sz="1100" spc="-300" i="1">
                          <a:latin typeface="Courier New"/>
                          <a:cs typeface="Courier New"/>
                        </a:rPr>
                        <a:t> </a:t>
                      </a:r>
                      <a:r>
                        <a:rPr dirty="0" sz="1100" spc="30">
                          <a:latin typeface="Times New Roman"/>
                          <a:cs typeface="Times New Roman"/>
                        </a:rPr>
                        <a:t>in </a:t>
                      </a:r>
                      <a:r>
                        <a:rPr dirty="0" sz="1100" spc="45">
                          <a:latin typeface="Times New Roman"/>
                          <a:cs typeface="Times New Roman"/>
                        </a:rPr>
                        <a:t>the </a:t>
                      </a:r>
                      <a:r>
                        <a:rPr dirty="0" sz="1100" spc="55">
                          <a:latin typeface="Times New Roman"/>
                          <a:cs typeface="Times New Roman"/>
                        </a:rPr>
                        <a:t>current </a:t>
                      </a:r>
                      <a:r>
                        <a:rPr dirty="0" sz="1100" spc="45">
                          <a:latin typeface="Times New Roman"/>
                          <a:cs typeface="Times New Roman"/>
                        </a:rPr>
                        <a:t>line</a:t>
                      </a:r>
                      <a:endParaRPr sz="11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199262">
                <a:tc>
                  <a:txBody>
                    <a:bodyPr/>
                    <a:lstStyle/>
                    <a:p>
                      <a:pPr marL="72390">
                        <a:lnSpc>
                          <a:spcPts val="1195"/>
                        </a:lnSpc>
                      </a:pPr>
                      <a:r>
                        <a:rPr dirty="0" sz="1100" spc="85">
                          <a:latin typeface="Courier New"/>
                          <a:cs typeface="Courier New"/>
                        </a:rPr>
                        <a:t>C[HANGE] </a:t>
                      </a:r>
                      <a:r>
                        <a:rPr dirty="0" sz="1100" spc="15">
                          <a:latin typeface="Courier New"/>
                          <a:cs typeface="Courier New"/>
                        </a:rPr>
                        <a:t>/ </a:t>
                      </a:r>
                      <a:r>
                        <a:rPr dirty="0" sz="1100" spc="80" i="1">
                          <a:latin typeface="Courier New"/>
                          <a:cs typeface="Courier New"/>
                        </a:rPr>
                        <a:t>text</a:t>
                      </a:r>
                      <a:r>
                        <a:rPr dirty="0" sz="1100" spc="430" i="1">
                          <a:latin typeface="Courier New"/>
                          <a:cs typeface="Courier New"/>
                        </a:rPr>
                        <a:t> </a:t>
                      </a:r>
                      <a:r>
                        <a:rPr dirty="0" sz="1100" spc="15">
                          <a:latin typeface="Courier New"/>
                          <a:cs typeface="Courier New"/>
                        </a:rPr>
                        <a:t>/</a:t>
                      </a:r>
                      <a:endParaRPr sz="110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310"/>
                        </a:lnSpc>
                      </a:pPr>
                      <a:r>
                        <a:rPr dirty="0" sz="1100" spc="60">
                          <a:latin typeface="Times New Roman"/>
                          <a:cs typeface="Times New Roman"/>
                        </a:rPr>
                        <a:t>Deletes </a:t>
                      </a:r>
                      <a:r>
                        <a:rPr dirty="0" sz="1100" spc="75" i="1">
                          <a:latin typeface="Courier New"/>
                          <a:cs typeface="Courier New"/>
                        </a:rPr>
                        <a:t>text </a:t>
                      </a:r>
                      <a:r>
                        <a:rPr dirty="0" sz="1100" spc="50">
                          <a:latin typeface="Times New Roman"/>
                          <a:cs typeface="Times New Roman"/>
                        </a:rPr>
                        <a:t>from </a:t>
                      </a:r>
                      <a:r>
                        <a:rPr dirty="0" sz="1100" spc="45">
                          <a:latin typeface="Times New Roman"/>
                          <a:cs typeface="Times New Roman"/>
                        </a:rPr>
                        <a:t>the </a:t>
                      </a:r>
                      <a:r>
                        <a:rPr dirty="0" sz="1100" spc="55">
                          <a:latin typeface="Times New Roman"/>
                          <a:cs typeface="Times New Roman"/>
                        </a:rPr>
                        <a:t>current</a:t>
                      </a:r>
                      <a:r>
                        <a:rPr dirty="0" sz="1100" spc="-65">
                          <a:latin typeface="Times New Roman"/>
                          <a:cs typeface="Times New Roman"/>
                        </a:rPr>
                        <a:t> </a:t>
                      </a:r>
                      <a:r>
                        <a:rPr dirty="0" sz="1100" spc="45">
                          <a:latin typeface="Times New Roman"/>
                          <a:cs typeface="Times New Roman"/>
                        </a:rPr>
                        <a:t>line</a:t>
                      </a:r>
                      <a:endParaRPr sz="11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177926">
                <a:tc>
                  <a:txBody>
                    <a:bodyPr/>
                    <a:lstStyle/>
                    <a:p>
                      <a:pPr marL="72390">
                        <a:lnSpc>
                          <a:spcPts val="1165"/>
                        </a:lnSpc>
                      </a:pPr>
                      <a:r>
                        <a:rPr dirty="0" sz="1100" spc="85">
                          <a:latin typeface="Courier New"/>
                          <a:cs typeface="Courier New"/>
                        </a:rPr>
                        <a:t>CL[EAR]</a:t>
                      </a:r>
                      <a:r>
                        <a:rPr dirty="0" sz="1100" spc="175">
                          <a:latin typeface="Courier New"/>
                          <a:cs typeface="Courier New"/>
                        </a:rPr>
                        <a:t> </a:t>
                      </a:r>
                      <a:r>
                        <a:rPr dirty="0" sz="1100" spc="95">
                          <a:latin typeface="Courier New"/>
                          <a:cs typeface="Courier New"/>
                        </a:rPr>
                        <a:t>BUFF[ER]</a:t>
                      </a:r>
                      <a:endParaRPr sz="110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300"/>
                        </a:lnSpc>
                      </a:pPr>
                      <a:r>
                        <a:rPr dirty="0" sz="1100" spc="60">
                          <a:latin typeface="Times New Roman"/>
                          <a:cs typeface="Times New Roman"/>
                        </a:rPr>
                        <a:t>Deletes </a:t>
                      </a:r>
                      <a:r>
                        <a:rPr dirty="0" sz="1100" spc="40">
                          <a:latin typeface="Times New Roman"/>
                          <a:cs typeface="Times New Roman"/>
                        </a:rPr>
                        <a:t>all </a:t>
                      </a:r>
                      <a:r>
                        <a:rPr dirty="0" sz="1100" spc="50">
                          <a:latin typeface="Times New Roman"/>
                          <a:cs typeface="Times New Roman"/>
                        </a:rPr>
                        <a:t>lines from </a:t>
                      </a:r>
                      <a:r>
                        <a:rPr dirty="0" sz="1100" spc="45">
                          <a:latin typeface="Times New Roman"/>
                          <a:cs typeface="Times New Roman"/>
                        </a:rPr>
                        <a:t>the </a:t>
                      </a:r>
                      <a:r>
                        <a:rPr dirty="0" sz="1100" spc="75">
                          <a:latin typeface="Times New Roman"/>
                          <a:cs typeface="Times New Roman"/>
                        </a:rPr>
                        <a:t>SQL</a:t>
                      </a:r>
                      <a:r>
                        <a:rPr dirty="0" sz="1100" spc="375">
                          <a:latin typeface="Times New Roman"/>
                          <a:cs typeface="Times New Roman"/>
                        </a:rPr>
                        <a:t> </a:t>
                      </a:r>
                      <a:r>
                        <a:rPr dirty="0" sz="1100" spc="55">
                          <a:latin typeface="Times New Roman"/>
                          <a:cs typeface="Times New Roman"/>
                        </a:rPr>
                        <a:t>buffer</a:t>
                      </a:r>
                      <a:endParaRPr sz="11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177927">
                <a:tc>
                  <a:txBody>
                    <a:bodyPr/>
                    <a:lstStyle/>
                    <a:p>
                      <a:pPr marL="72390">
                        <a:lnSpc>
                          <a:spcPts val="1160"/>
                        </a:lnSpc>
                      </a:pPr>
                      <a:r>
                        <a:rPr dirty="0" sz="1100" spc="95">
                          <a:latin typeface="Courier New"/>
                          <a:cs typeface="Courier New"/>
                        </a:rPr>
                        <a:t>DEL</a:t>
                      </a:r>
                      <a:endParaRPr sz="110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300"/>
                        </a:lnSpc>
                      </a:pPr>
                      <a:r>
                        <a:rPr dirty="0" sz="1100" spc="60">
                          <a:latin typeface="Times New Roman"/>
                          <a:cs typeface="Times New Roman"/>
                        </a:rPr>
                        <a:t>Deletes current</a:t>
                      </a:r>
                      <a:r>
                        <a:rPr dirty="0" sz="1100" spc="105">
                          <a:latin typeface="Times New Roman"/>
                          <a:cs typeface="Times New Roman"/>
                        </a:rPr>
                        <a:t> </a:t>
                      </a:r>
                      <a:r>
                        <a:rPr dirty="0" sz="1100" spc="45">
                          <a:latin typeface="Times New Roman"/>
                          <a:cs typeface="Times New Roman"/>
                        </a:rPr>
                        <a:t>line</a:t>
                      </a:r>
                      <a:endParaRPr sz="11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182117">
                <a:tc>
                  <a:txBody>
                    <a:bodyPr/>
                    <a:lstStyle/>
                    <a:p>
                      <a:pPr marL="72390">
                        <a:lnSpc>
                          <a:spcPts val="1195"/>
                        </a:lnSpc>
                      </a:pPr>
                      <a:r>
                        <a:rPr dirty="0" sz="1100" spc="70">
                          <a:latin typeface="Courier New"/>
                          <a:cs typeface="Courier New"/>
                        </a:rPr>
                        <a:t>DEL</a:t>
                      </a:r>
                      <a:r>
                        <a:rPr dirty="0" sz="1100" spc="175">
                          <a:latin typeface="Courier New"/>
                          <a:cs typeface="Courier New"/>
                        </a:rPr>
                        <a:t> </a:t>
                      </a:r>
                      <a:r>
                        <a:rPr dirty="0" sz="1100" spc="15" i="1">
                          <a:latin typeface="Courier New"/>
                          <a:cs typeface="Courier New"/>
                        </a:rPr>
                        <a:t>n</a:t>
                      </a:r>
                      <a:endParaRPr sz="110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305"/>
                        </a:lnSpc>
                      </a:pPr>
                      <a:r>
                        <a:rPr dirty="0" sz="1100" spc="60">
                          <a:latin typeface="Times New Roman"/>
                          <a:cs typeface="Times New Roman"/>
                        </a:rPr>
                        <a:t>Deletes </a:t>
                      </a:r>
                      <a:r>
                        <a:rPr dirty="0" sz="1100" spc="45">
                          <a:latin typeface="Times New Roman"/>
                          <a:cs typeface="Times New Roman"/>
                        </a:rPr>
                        <a:t>line</a:t>
                      </a:r>
                      <a:r>
                        <a:rPr dirty="0" sz="1100" spc="125">
                          <a:latin typeface="Times New Roman"/>
                          <a:cs typeface="Times New Roman"/>
                        </a:rPr>
                        <a:t> </a:t>
                      </a:r>
                      <a:r>
                        <a:rPr dirty="0" sz="1100" spc="15" i="1">
                          <a:latin typeface="Courier New"/>
                          <a:cs typeface="Courier New"/>
                        </a:rPr>
                        <a:t>n</a:t>
                      </a:r>
                      <a:endParaRPr sz="110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182117">
                <a:tc>
                  <a:txBody>
                    <a:bodyPr/>
                    <a:lstStyle/>
                    <a:p>
                      <a:pPr marL="72390">
                        <a:lnSpc>
                          <a:spcPts val="1195"/>
                        </a:lnSpc>
                      </a:pPr>
                      <a:r>
                        <a:rPr dirty="0" sz="1100" spc="70">
                          <a:latin typeface="Courier New"/>
                          <a:cs typeface="Courier New"/>
                        </a:rPr>
                        <a:t>DEL </a:t>
                      </a:r>
                      <a:r>
                        <a:rPr dirty="0" sz="1100" spc="15" i="1">
                          <a:latin typeface="Courier New"/>
                          <a:cs typeface="Courier New"/>
                        </a:rPr>
                        <a:t>m</a:t>
                      </a:r>
                      <a:r>
                        <a:rPr dirty="0" sz="1100" spc="285" i="1">
                          <a:latin typeface="Courier New"/>
                          <a:cs typeface="Courier New"/>
                        </a:rPr>
                        <a:t> </a:t>
                      </a:r>
                      <a:r>
                        <a:rPr dirty="0" sz="1100" spc="15" i="1">
                          <a:latin typeface="Courier New"/>
                          <a:cs typeface="Courier New"/>
                        </a:rPr>
                        <a:t>n</a:t>
                      </a:r>
                      <a:endParaRPr sz="110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305"/>
                        </a:lnSpc>
                      </a:pPr>
                      <a:r>
                        <a:rPr dirty="0" sz="1100" spc="60">
                          <a:latin typeface="Times New Roman"/>
                          <a:cs typeface="Times New Roman"/>
                        </a:rPr>
                        <a:t>Deletes </a:t>
                      </a:r>
                      <a:r>
                        <a:rPr dirty="0" sz="1100" spc="50">
                          <a:latin typeface="Times New Roman"/>
                          <a:cs typeface="Times New Roman"/>
                        </a:rPr>
                        <a:t>lines </a:t>
                      </a:r>
                      <a:r>
                        <a:rPr dirty="0" sz="1100" spc="15" i="1">
                          <a:latin typeface="Courier New"/>
                          <a:cs typeface="Courier New"/>
                        </a:rPr>
                        <a:t>m </a:t>
                      </a:r>
                      <a:r>
                        <a:rPr dirty="0" sz="1100" spc="30">
                          <a:latin typeface="Times New Roman"/>
                          <a:cs typeface="Times New Roman"/>
                        </a:rPr>
                        <a:t>to </a:t>
                      </a:r>
                      <a:r>
                        <a:rPr dirty="0" sz="1100" spc="15" i="1">
                          <a:latin typeface="Courier New"/>
                          <a:cs typeface="Courier New"/>
                        </a:rPr>
                        <a:t>n</a:t>
                      </a:r>
                      <a:r>
                        <a:rPr dirty="0" sz="1100" spc="-385" i="1">
                          <a:latin typeface="Courier New"/>
                          <a:cs typeface="Courier New"/>
                        </a:rPr>
                        <a:t> </a:t>
                      </a:r>
                      <a:r>
                        <a:rPr dirty="0" sz="1100" spc="55">
                          <a:latin typeface="Times New Roman"/>
                          <a:cs typeface="Times New Roman"/>
                        </a:rPr>
                        <a:t>inclusive</a:t>
                      </a:r>
                      <a:endParaRPr sz="11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245">
                <a:latin typeface="Garuda"/>
                <a:cs typeface="Garuda"/>
              </a:rPr>
              <a:t>W</a:t>
            </a:r>
            <a:r>
              <a:rPr dirty="0" baseline="-30092" sz="1800" spc="-367" b="1">
                <a:latin typeface="Arial"/>
                <a:cs typeface="Arial"/>
              </a:rPr>
              <a:t>ra</a:t>
            </a:r>
            <a:r>
              <a:rPr dirty="0" sz="800" spc="-245">
                <a:latin typeface="Garuda"/>
                <a:cs typeface="Garuda"/>
              </a:rPr>
              <a:t>D</a:t>
            </a:r>
            <a:r>
              <a:rPr dirty="0" baseline="-30092" sz="1800" spc="-367" b="1">
                <a:latin typeface="Arial"/>
                <a:cs typeface="Arial"/>
              </a:rPr>
              <a:t>c</a:t>
            </a:r>
            <a:r>
              <a:rPr dirty="0" sz="800" spc="-245">
                <a:latin typeface="Garuda"/>
                <a:cs typeface="Garuda"/>
              </a:rPr>
              <a:t>P</a:t>
            </a:r>
            <a:r>
              <a:rPr dirty="0" baseline="-30092" sz="1800" spc="-367" b="1">
                <a:latin typeface="Arial"/>
                <a:cs typeface="Arial"/>
              </a:rPr>
              <a:t>l</a:t>
            </a:r>
            <a:r>
              <a:rPr dirty="0" sz="800" spc="-245">
                <a:latin typeface="Garuda"/>
                <a:cs typeface="Garuda"/>
              </a:rPr>
              <a:t>s</a:t>
            </a:r>
            <a:r>
              <a:rPr dirty="0" baseline="-30092" sz="1800" spc="-367" b="1">
                <a:latin typeface="Arial"/>
                <a:cs typeface="Arial"/>
              </a:rPr>
              <a:t>e</a:t>
            </a:r>
            <a:r>
              <a:rPr dirty="0" sz="800" spc="-245">
                <a:latin typeface="Garuda"/>
                <a:cs typeface="Garuda"/>
              </a:rPr>
              <a:t>tu</a:t>
            </a:r>
            <a:r>
              <a:rPr dirty="0" baseline="-30092" sz="1800" spc="-367" b="1">
                <a:latin typeface="Arial"/>
                <a:cs typeface="Arial"/>
              </a:rPr>
              <a:t>D</a:t>
            </a:r>
            <a:r>
              <a:rPr dirty="0" sz="800" spc="-245">
                <a:latin typeface="Garuda"/>
                <a:cs typeface="Garuda"/>
              </a:rPr>
              <a:t>de</a:t>
            </a:r>
            <a:r>
              <a:rPr dirty="0" baseline="-30092" sz="1800" spc="-367" b="1">
                <a:latin typeface="Arial"/>
                <a:cs typeface="Arial"/>
              </a:rPr>
              <a:t>a</a:t>
            </a:r>
            <a:r>
              <a:rPr dirty="0" sz="800" spc="-245">
                <a:latin typeface="Garuda"/>
                <a:cs typeface="Garuda"/>
              </a:rPr>
              <a:t>nt</a:t>
            </a:r>
            <a:r>
              <a:rPr dirty="0" baseline="-30092" sz="1800" spc="-367" b="1">
                <a:latin typeface="Arial"/>
                <a:cs typeface="Arial"/>
              </a:rPr>
              <a:t>t</a:t>
            </a:r>
            <a:r>
              <a:rPr dirty="0" sz="800" spc="-245">
                <a:latin typeface="Garuda"/>
                <a:cs typeface="Garuda"/>
              </a:rPr>
              <a:t>s</a:t>
            </a:r>
            <a:r>
              <a:rPr dirty="0" baseline="-30092" sz="1800" spc="-367" b="1">
                <a:latin typeface="Arial"/>
                <a:cs typeface="Arial"/>
              </a:rPr>
              <a:t>a</a:t>
            </a:r>
            <a:r>
              <a:rPr dirty="0" sz="800" spc="-245">
                <a:latin typeface="Garuda"/>
                <a:cs typeface="Garuda"/>
              </a:rPr>
              <a:t>m</a:t>
            </a:r>
            <a:r>
              <a:rPr dirty="0" baseline="-30092" sz="1800" spc="-367" b="1">
                <a:latin typeface="Arial"/>
                <a:cs typeface="Arial"/>
              </a:rPr>
              <a:t>b</a:t>
            </a:r>
            <a:r>
              <a:rPr dirty="0" sz="800" spc="-245">
                <a:latin typeface="Garuda"/>
                <a:cs typeface="Garuda"/>
              </a:rPr>
              <a:t>us</a:t>
            </a:r>
            <a:r>
              <a:rPr dirty="0" baseline="-30092" sz="1800" spc="-367" b="1">
                <a:latin typeface="Arial"/>
                <a:cs typeface="Arial"/>
              </a:rPr>
              <a:t>a</a:t>
            </a:r>
            <a:r>
              <a:rPr dirty="0" sz="800" spc="-245">
                <a:latin typeface="Garuda"/>
                <a:cs typeface="Garuda"/>
              </a:rPr>
              <a:t>t</a:t>
            </a:r>
            <a:r>
              <a:rPr dirty="0" baseline="-30092" sz="1800" spc="-367" b="1">
                <a:latin typeface="Arial"/>
                <a:cs typeface="Arial"/>
              </a:rPr>
              <a:t>s</a:t>
            </a:r>
            <a:r>
              <a:rPr dirty="0" sz="800" spc="-245">
                <a:latin typeface="Garuda"/>
                <a:cs typeface="Garuda"/>
              </a:rPr>
              <a:t>re</a:t>
            </a:r>
            <a:r>
              <a:rPr dirty="0" baseline="-30092" sz="1800" spc="-367" b="1">
                <a:latin typeface="Arial"/>
                <a:cs typeface="Arial"/>
              </a:rPr>
              <a:t>e</a:t>
            </a:r>
            <a:r>
              <a:rPr dirty="0" sz="800" spc="-245">
                <a:latin typeface="Garuda"/>
                <a:cs typeface="Garuda"/>
              </a:rPr>
              <a:t>ce</a:t>
            </a:r>
            <a:r>
              <a:rPr dirty="0" baseline="-30092" sz="1800" spc="-367" b="1">
                <a:latin typeface="Arial"/>
                <a:cs typeface="Arial"/>
              </a:rPr>
              <a:t>1</a:t>
            </a:r>
            <a:r>
              <a:rPr dirty="0" sz="800" spc="-245">
                <a:latin typeface="Garuda"/>
                <a:cs typeface="Garuda"/>
              </a:rPr>
              <a:t>ive</a:t>
            </a:r>
            <a:r>
              <a:rPr dirty="0" baseline="-30092" sz="1800" spc="-367" b="1">
                <a:latin typeface="Arial"/>
                <a:cs typeface="Arial"/>
              </a:rPr>
              <a:t>0</a:t>
            </a:r>
            <a:r>
              <a:rPr dirty="0" sz="800" spc="-245">
                <a:latin typeface="Garuda"/>
                <a:cs typeface="Garuda"/>
              </a:rPr>
              <a:t>a</a:t>
            </a:r>
            <a:r>
              <a:rPr dirty="0" baseline="-30092" sz="1800" spc="-367" b="1" i="1">
                <a:latin typeface="Arial"/>
                <a:cs typeface="Arial"/>
              </a:rPr>
              <a:t>g</a:t>
            </a:r>
            <a:r>
              <a:rPr dirty="0" sz="800" spc="-245">
                <a:latin typeface="Garuda"/>
                <a:cs typeface="Garuda"/>
              </a:rPr>
              <a:t>n</a:t>
            </a:r>
            <a:r>
              <a:rPr dirty="0" baseline="-30092" sz="1800" spc="-367" b="1">
                <a:latin typeface="Arial"/>
                <a:cs typeface="Arial"/>
              </a:rPr>
              <a:t>:</a:t>
            </a:r>
            <a:r>
              <a:rPr dirty="0" sz="800" spc="-245">
                <a:latin typeface="Garuda"/>
                <a:cs typeface="Garuda"/>
              </a:rPr>
              <a:t>e</a:t>
            </a:r>
            <a:r>
              <a:rPr dirty="0" baseline="-30092" sz="1800" spc="-367" b="1">
                <a:latin typeface="Arial"/>
                <a:cs typeface="Arial"/>
              </a:rPr>
              <a:t>S</a:t>
            </a:r>
            <a:r>
              <a:rPr dirty="0" sz="800" spc="-245">
                <a:latin typeface="Garuda"/>
                <a:cs typeface="Garuda"/>
              </a:rPr>
              <a:t>Ki</a:t>
            </a:r>
            <a:r>
              <a:rPr dirty="0" baseline="-30092" sz="1800" spc="-367" b="1">
                <a:latin typeface="Arial"/>
                <a:cs typeface="Arial"/>
              </a:rPr>
              <a:t>Q</a:t>
            </a:r>
            <a:r>
              <a:rPr dirty="0" sz="800" spc="-245">
                <a:latin typeface="Garuda"/>
                <a:cs typeface="Garuda"/>
              </a:rPr>
              <a:t>t </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a:t>
            </a:r>
            <a:r>
              <a:rPr dirty="0" baseline="-30092" sz="1800" spc="-345" b="1">
                <a:latin typeface="Arial"/>
                <a:cs typeface="Arial"/>
              </a:rPr>
              <a:t>n</a:t>
            </a:r>
            <a:r>
              <a:rPr dirty="0" sz="800" spc="-229">
                <a:latin typeface="Garuda"/>
                <a:cs typeface="Garuda"/>
              </a:rPr>
              <a:t>rk</a:t>
            </a:r>
            <a:r>
              <a:rPr dirty="0" baseline="-30092" sz="1800" spc="-345" b="1">
                <a:latin typeface="Arial"/>
                <a:cs typeface="Arial"/>
              </a:rPr>
              <a:t>d</a:t>
            </a:r>
            <a:r>
              <a:rPr dirty="0" sz="800" spc="-229">
                <a:latin typeface="Garuda"/>
                <a:cs typeface="Garuda"/>
              </a:rPr>
              <a:t>ed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a:t>
            </a:r>
            <a:r>
              <a:rPr dirty="0" baseline="-30092" sz="1800" spc="-345" b="1">
                <a:latin typeface="Arial"/>
                <a:cs typeface="Arial"/>
              </a:rPr>
              <a:t>t</a:t>
            </a:r>
            <a:r>
              <a:rPr dirty="0" sz="800" spc="-229">
                <a:latin typeface="Garuda"/>
                <a:cs typeface="Garuda"/>
              </a:rPr>
              <a:t>ir</a:t>
            </a:r>
            <a:r>
              <a:rPr dirty="0" baseline="-30092" sz="1800" spc="-345" b="1">
                <a:latin typeface="Arial"/>
                <a:cs typeface="Arial"/>
              </a:rPr>
              <a:t>a</a:t>
            </a:r>
            <a:r>
              <a:rPr dirty="0" sz="800" spc="-229">
                <a:latin typeface="Garuda"/>
                <a:cs typeface="Garuda"/>
              </a:rPr>
              <a:t>n</a:t>
            </a:r>
            <a:r>
              <a:rPr dirty="0" baseline="-30092" sz="1800" spc="-345" b="1">
                <a:latin typeface="Arial"/>
                <a:cs typeface="Arial"/>
              </a:rPr>
              <a:t>l</a:t>
            </a:r>
            <a:r>
              <a:rPr dirty="0" sz="800" spc="-229">
                <a:latin typeface="Garuda"/>
                <a:cs typeface="Garuda"/>
              </a:rPr>
              <a:t>a</a:t>
            </a:r>
            <a:r>
              <a:rPr dirty="0" baseline="-30092" sz="1800" spc="-345" b="1">
                <a:latin typeface="Arial"/>
                <a:cs typeface="Arial"/>
              </a:rPr>
              <a:t>s</a:t>
            </a:r>
            <a:r>
              <a:rPr dirty="0" sz="800" spc="-229">
                <a:latin typeface="Garuda"/>
                <a:cs typeface="Garuda"/>
              </a:rPr>
              <a:t>me</a:t>
            </a:r>
            <a:r>
              <a:rPr dirty="0" baseline="-30092" sz="1800" spc="-345" b="1">
                <a:latin typeface="Arial"/>
                <a:cs typeface="Arial"/>
              </a:rPr>
              <a:t>I </a:t>
            </a:r>
            <a:r>
              <a:rPr dirty="0" sz="800" spc="-220">
                <a:latin typeface="Garuda"/>
                <a:cs typeface="Garuda"/>
              </a:rPr>
              <a:t>an</a:t>
            </a:r>
            <a:r>
              <a:rPr dirty="0" baseline="-30092" sz="1800" spc="-330" b="1">
                <a:latin typeface="Arial"/>
                <a:cs typeface="Arial"/>
              </a:rPr>
              <a:t>D</a:t>
            </a:r>
            <a:r>
              <a:rPr dirty="0" sz="800" spc="-220">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1</a:t>
            </a:r>
            <a:r>
              <a:rPr dirty="0" sz="800" spc="-200">
                <a:latin typeface="Garuda"/>
                <a:cs typeface="Garuda"/>
              </a:rPr>
              <a:t>ail</a:t>
            </a:r>
            <a:r>
              <a:rPr dirty="0" baseline="-30092" sz="1800" spc="-300" b="1">
                <a:latin typeface="Arial"/>
                <a:cs typeface="Arial"/>
              </a:rPr>
              <a:t>0</a:t>
            </a:r>
            <a:r>
              <a:rPr dirty="0" sz="800" spc="-200">
                <a:latin typeface="Garuda"/>
                <a:cs typeface="Garuda"/>
              </a:rPr>
              <a:t>.</a:t>
            </a:r>
            <a:r>
              <a:rPr dirty="0" sz="800" spc="-160">
                <a:latin typeface="Garuda"/>
                <a:cs typeface="Garuda"/>
              </a:rPr>
              <a:t> </a:t>
            </a:r>
            <a:r>
              <a:rPr dirty="0" sz="800" spc="-5">
                <a:latin typeface="Garuda"/>
                <a:cs typeface="Garuda"/>
              </a:rPr>
              <a:t>Contact</a:t>
            </a:r>
            <a:endParaRPr sz="800">
              <a:latin typeface="Garuda"/>
              <a:cs typeface="Garuda"/>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4399280" cy="3266440"/>
          </a:xfrm>
          <a:prstGeom prst="rect">
            <a:avLst/>
          </a:prstGeom>
        </p:spPr>
        <p:txBody>
          <a:bodyPr wrap="square" lIns="0" tIns="13970" rIns="0" bIns="0" rtlCol="0" vert="horz">
            <a:spAutoFit/>
          </a:bodyPr>
          <a:lstStyle/>
          <a:p>
            <a:pPr marL="1093470">
              <a:lnSpc>
                <a:spcPct val="100000"/>
              </a:lnSpc>
              <a:spcBef>
                <a:spcPts val="110"/>
              </a:spcBef>
            </a:pPr>
            <a:r>
              <a:rPr dirty="0" sz="1850" b="1">
                <a:latin typeface="Arial"/>
                <a:cs typeface="Arial"/>
              </a:rPr>
              <a:t>SQL*Plus Editing</a:t>
            </a:r>
            <a:r>
              <a:rPr dirty="0" sz="1850" spc="-60" b="1">
                <a:latin typeface="Arial"/>
                <a:cs typeface="Arial"/>
              </a:rPr>
              <a:t> </a:t>
            </a:r>
            <a:r>
              <a:rPr dirty="0" sz="1850" b="1">
                <a:latin typeface="Arial"/>
                <a:cs typeface="Arial"/>
              </a:rPr>
              <a:t>Commands</a:t>
            </a:r>
            <a:endParaRPr sz="1850">
              <a:latin typeface="Arial"/>
              <a:cs typeface="Arial"/>
            </a:endParaRPr>
          </a:p>
          <a:p>
            <a:pPr>
              <a:lnSpc>
                <a:spcPct val="100000"/>
              </a:lnSpc>
              <a:spcBef>
                <a:spcPts val="50"/>
              </a:spcBef>
            </a:pPr>
            <a:endParaRPr sz="2850">
              <a:latin typeface="Arial"/>
              <a:cs typeface="Arial"/>
            </a:endParaRPr>
          </a:p>
          <a:p>
            <a:pPr marL="328930" indent="-329565">
              <a:lnSpc>
                <a:spcPct val="100000"/>
              </a:lnSpc>
              <a:buClr>
                <a:srgbClr val="FF0000"/>
              </a:buClr>
              <a:buFont typeface="Arial"/>
              <a:buChar char="•"/>
              <a:tabLst>
                <a:tab pos="328930" algn="l"/>
                <a:tab pos="329565" algn="l"/>
              </a:tabLst>
            </a:pPr>
            <a:r>
              <a:rPr dirty="0" sz="1550" spc="10">
                <a:latin typeface="Courier New"/>
                <a:cs typeface="Courier New"/>
              </a:rPr>
              <a:t>I[NPUT]</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I[NPUT]</a:t>
            </a:r>
            <a:r>
              <a:rPr dirty="0" sz="1550" spc="15">
                <a:latin typeface="Courier New"/>
                <a:cs typeface="Courier New"/>
              </a:rPr>
              <a:t> </a:t>
            </a:r>
            <a:r>
              <a:rPr dirty="0" sz="1550" spc="10">
                <a:latin typeface="Courier New"/>
                <a:cs typeface="Courier New"/>
              </a:rPr>
              <a:t>text</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L[IST]</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L[IST]</a:t>
            </a:r>
            <a:r>
              <a:rPr dirty="0" sz="1550" spc="15">
                <a:latin typeface="Courier New"/>
                <a:cs typeface="Courier New"/>
              </a:rPr>
              <a:t> </a:t>
            </a:r>
            <a:r>
              <a:rPr dirty="0" sz="1550" spc="10">
                <a:latin typeface="Courier New"/>
                <a:cs typeface="Courier New"/>
              </a:rPr>
              <a:t>n</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L[IST] m</a:t>
            </a:r>
            <a:r>
              <a:rPr dirty="0" sz="1550" spc="20">
                <a:latin typeface="Courier New"/>
                <a:cs typeface="Courier New"/>
              </a:rPr>
              <a:t> </a:t>
            </a:r>
            <a:r>
              <a:rPr dirty="0" sz="1550" spc="10">
                <a:latin typeface="Courier New"/>
                <a:cs typeface="Courier New"/>
              </a:rPr>
              <a:t>n</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R[UN]</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n</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n</a:t>
            </a:r>
            <a:r>
              <a:rPr dirty="0" sz="1550" spc="-65">
                <a:latin typeface="Courier New"/>
                <a:cs typeface="Courier New"/>
              </a:rPr>
              <a:t> </a:t>
            </a:r>
            <a:r>
              <a:rPr dirty="0" sz="1550" spc="10">
                <a:latin typeface="Courier New"/>
                <a:cs typeface="Courier New"/>
              </a:rPr>
              <a:t>text</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0</a:t>
            </a:r>
            <a:r>
              <a:rPr dirty="0" sz="1550" spc="-65">
                <a:latin typeface="Courier New"/>
                <a:cs typeface="Courier New"/>
              </a:rPr>
              <a:t> </a:t>
            </a:r>
            <a:r>
              <a:rPr dirty="0" sz="1550" spc="10">
                <a:latin typeface="Courier New"/>
                <a:cs typeface="Courier New"/>
              </a:rPr>
              <a:t>text</a:t>
            </a:r>
            <a:endParaRPr sz="1550">
              <a:latin typeface="Courier New"/>
              <a:cs typeface="Courier New"/>
            </a:endParaRPr>
          </a:p>
        </p:txBody>
      </p:sp>
      <p:sp>
        <p:nvSpPr>
          <p:cNvPr id="7" name="object 7"/>
          <p:cNvSpPr txBox="1"/>
          <p:nvPr/>
        </p:nvSpPr>
        <p:spPr>
          <a:xfrm>
            <a:off x="594613" y="5656580"/>
            <a:ext cx="3281679" cy="224154"/>
          </a:xfrm>
          <a:prstGeom prst="rect">
            <a:avLst/>
          </a:prstGeom>
        </p:spPr>
        <p:txBody>
          <a:bodyPr wrap="square" lIns="0" tIns="12700" rIns="0" bIns="0" rtlCol="0" vert="horz">
            <a:spAutoFit/>
          </a:bodyPr>
          <a:lstStyle/>
          <a:p>
            <a:pPr marL="12700">
              <a:lnSpc>
                <a:spcPct val="100000"/>
              </a:lnSpc>
              <a:spcBef>
                <a:spcPts val="100"/>
              </a:spcBef>
            </a:pPr>
            <a:r>
              <a:rPr dirty="0" sz="1300" b="1">
                <a:latin typeface="Arial"/>
                <a:cs typeface="Arial"/>
              </a:rPr>
              <a:t>SQL*Plus Editing </a:t>
            </a:r>
            <a:r>
              <a:rPr dirty="0" sz="1300" spc="-5" b="1">
                <a:latin typeface="Arial"/>
                <a:cs typeface="Arial"/>
              </a:rPr>
              <a:t>Commands</a:t>
            </a:r>
            <a:r>
              <a:rPr dirty="0" sz="1300" spc="-65" b="1">
                <a:latin typeface="Arial"/>
                <a:cs typeface="Arial"/>
              </a:rPr>
              <a:t> </a:t>
            </a:r>
            <a:r>
              <a:rPr dirty="0" sz="1300" b="1">
                <a:latin typeface="Arial"/>
                <a:cs typeface="Arial"/>
              </a:rPr>
              <a:t>(continued)</a:t>
            </a:r>
            <a:endParaRPr sz="1300">
              <a:latin typeface="Arial"/>
              <a:cs typeface="Arial"/>
            </a:endParaRPr>
          </a:p>
        </p:txBody>
      </p:sp>
      <p:sp>
        <p:nvSpPr>
          <p:cNvPr id="8" name="object 8"/>
          <p:cNvSpPr txBox="1"/>
          <p:nvPr/>
        </p:nvSpPr>
        <p:spPr>
          <a:xfrm>
            <a:off x="718829" y="8130027"/>
            <a:ext cx="6426835" cy="619760"/>
          </a:xfrm>
          <a:prstGeom prst="rect">
            <a:avLst/>
          </a:prstGeom>
        </p:spPr>
        <p:txBody>
          <a:bodyPr wrap="square" lIns="0" tIns="12700" rIns="0" bIns="0" rtlCol="0" vert="horz">
            <a:spAutoFit/>
          </a:bodyPr>
          <a:lstStyle/>
          <a:p>
            <a:pPr algn="just" marL="12700" marR="5080">
              <a:lnSpc>
                <a:spcPct val="100000"/>
              </a:lnSpc>
              <a:spcBef>
                <a:spcPts val="100"/>
              </a:spcBef>
            </a:pPr>
            <a:r>
              <a:rPr dirty="0" sz="1300" spc="-5" b="1">
                <a:latin typeface="Times New Roman"/>
                <a:cs typeface="Times New Roman"/>
              </a:rPr>
              <a:t>Note: </a:t>
            </a:r>
            <a:r>
              <a:rPr dirty="0" sz="1300">
                <a:latin typeface="Times New Roman"/>
                <a:cs typeface="Times New Roman"/>
              </a:rPr>
              <a:t>You can enter only one </a:t>
            </a:r>
            <a:r>
              <a:rPr dirty="0" sz="1300" spc="-5">
                <a:latin typeface="Times New Roman"/>
                <a:cs typeface="Times New Roman"/>
              </a:rPr>
              <a:t>SQL*Plus </a:t>
            </a:r>
            <a:r>
              <a:rPr dirty="0" sz="1300">
                <a:latin typeface="Times New Roman"/>
                <a:cs typeface="Times New Roman"/>
              </a:rPr>
              <a:t>command for each </a:t>
            </a:r>
            <a:r>
              <a:rPr dirty="0" sz="1300" spc="-5">
                <a:latin typeface="Times New Roman"/>
                <a:cs typeface="Times New Roman"/>
              </a:rPr>
              <a:t>SQL prompt. SQL*Plus </a:t>
            </a:r>
            <a:r>
              <a:rPr dirty="0" sz="1300">
                <a:latin typeface="Times New Roman"/>
                <a:cs typeface="Times New Roman"/>
              </a:rPr>
              <a:t>commands  are not stored in the buffer. To continue a </a:t>
            </a:r>
            <a:r>
              <a:rPr dirty="0" sz="1300" spc="-5">
                <a:latin typeface="Times New Roman"/>
                <a:cs typeface="Times New Roman"/>
              </a:rPr>
              <a:t>SQL*Plus </a:t>
            </a:r>
            <a:r>
              <a:rPr dirty="0" sz="1300">
                <a:latin typeface="Times New Roman"/>
                <a:cs typeface="Times New Roman"/>
              </a:rPr>
              <a:t>command on </a:t>
            </a:r>
            <a:r>
              <a:rPr dirty="0" sz="1300" spc="-5">
                <a:latin typeface="Times New Roman"/>
                <a:cs typeface="Times New Roman"/>
              </a:rPr>
              <a:t>the </a:t>
            </a:r>
            <a:r>
              <a:rPr dirty="0" sz="1300">
                <a:latin typeface="Times New Roman"/>
                <a:cs typeface="Times New Roman"/>
              </a:rPr>
              <a:t>next line, end the first line  </a:t>
            </a:r>
            <a:r>
              <a:rPr dirty="0" sz="1300" spc="-5">
                <a:latin typeface="Times New Roman"/>
                <a:cs typeface="Times New Roman"/>
              </a:rPr>
              <a:t>with </a:t>
            </a:r>
            <a:r>
              <a:rPr dirty="0" sz="1300">
                <a:latin typeface="Times New Roman"/>
                <a:cs typeface="Times New Roman"/>
              </a:rPr>
              <a:t>a hyphen</a:t>
            </a:r>
            <a:r>
              <a:rPr dirty="0" sz="1300" spc="-15">
                <a:latin typeface="Times New Roman"/>
                <a:cs typeface="Times New Roman"/>
              </a:rPr>
              <a:t> </a:t>
            </a:r>
            <a:r>
              <a:rPr dirty="0" sz="1300">
                <a:latin typeface="Times New Roman"/>
                <a:cs typeface="Times New Roman"/>
              </a:rPr>
              <a:t>(-).</a:t>
            </a:r>
            <a:endParaRPr sz="1300">
              <a:latin typeface="Times New Roman"/>
              <a:cs typeface="Times New Roman"/>
            </a:endParaRPr>
          </a:p>
        </p:txBody>
      </p:sp>
      <p:graphicFrame>
        <p:nvGraphicFramePr>
          <p:cNvPr id="9" name="object 9"/>
          <p:cNvGraphicFramePr>
            <a:graphicFrameLocks noGrp="1"/>
          </p:cNvGraphicFramePr>
          <p:nvPr/>
        </p:nvGraphicFramePr>
        <p:xfrm>
          <a:off x="909447" y="6027801"/>
          <a:ext cx="6044565" cy="1981200"/>
        </p:xfrm>
        <a:graphic>
          <a:graphicData uri="http://schemas.openxmlformats.org/drawingml/2006/table">
            <a:tbl>
              <a:tblPr firstRow="1" bandRow="1">
                <a:tableStyleId>{2D5ABB26-0587-4C30-8999-92F81FD0307C}</a:tableStyleId>
              </a:tblPr>
              <a:tblGrid>
                <a:gridCol w="1550035"/>
                <a:gridCol w="4479290"/>
              </a:tblGrid>
              <a:tr h="196976">
                <a:tc>
                  <a:txBody>
                    <a:bodyPr/>
                    <a:lstStyle/>
                    <a:p>
                      <a:pPr marL="72390">
                        <a:lnSpc>
                          <a:spcPct val="100000"/>
                        </a:lnSpc>
                        <a:spcBef>
                          <a:spcPts val="5"/>
                        </a:spcBef>
                      </a:pPr>
                      <a:r>
                        <a:rPr dirty="0" sz="1150" spc="-20" b="1">
                          <a:latin typeface="Times New Roman"/>
                          <a:cs typeface="Times New Roman"/>
                        </a:rPr>
                        <a:t>Command</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a:lnSpc>
                          <a:spcPct val="100000"/>
                        </a:lnSpc>
                        <a:spcBef>
                          <a:spcPts val="5"/>
                        </a:spcBef>
                      </a:pPr>
                      <a:r>
                        <a:rPr dirty="0" sz="1150" spc="-5" b="1">
                          <a:latin typeface="Times New Roman"/>
                          <a:cs typeface="Times New Roman"/>
                        </a:rPr>
                        <a:t>Description</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196976">
                <a:tc>
                  <a:txBody>
                    <a:bodyPr/>
                    <a:lstStyle/>
                    <a:p>
                      <a:pPr marL="72390">
                        <a:lnSpc>
                          <a:spcPts val="1205"/>
                        </a:lnSpc>
                      </a:pPr>
                      <a:r>
                        <a:rPr dirty="0" sz="1150" spc="20">
                          <a:latin typeface="Courier New"/>
                          <a:cs typeface="Courier New"/>
                        </a:rPr>
                        <a:t>I[NPUT]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2390">
                        <a:lnSpc>
                          <a:spcPts val="1365"/>
                        </a:lnSpc>
                      </a:pPr>
                      <a:r>
                        <a:rPr dirty="0" sz="1150" spc="-5">
                          <a:latin typeface="Times New Roman"/>
                          <a:cs typeface="Times New Roman"/>
                        </a:rPr>
                        <a:t>Inserts </a:t>
                      </a:r>
                      <a:r>
                        <a:rPr dirty="0" sz="1150" spc="15">
                          <a:latin typeface="Times New Roman"/>
                          <a:cs typeface="Times New Roman"/>
                        </a:rPr>
                        <a:t>an </a:t>
                      </a:r>
                      <a:r>
                        <a:rPr dirty="0" sz="1150" spc="-15">
                          <a:latin typeface="Times New Roman"/>
                          <a:cs typeface="Times New Roman"/>
                        </a:rPr>
                        <a:t>indefinite number </a:t>
                      </a:r>
                      <a:r>
                        <a:rPr dirty="0" sz="1150" spc="-10">
                          <a:latin typeface="Times New Roman"/>
                          <a:cs typeface="Times New Roman"/>
                        </a:rPr>
                        <a:t>of</a:t>
                      </a:r>
                      <a:r>
                        <a:rPr dirty="0" sz="1150" spc="50">
                          <a:latin typeface="Times New Roman"/>
                          <a:cs typeface="Times New Roman"/>
                        </a:rPr>
                        <a:t> </a:t>
                      </a:r>
                      <a:r>
                        <a:rPr dirty="0" sz="1150" spc="-15">
                          <a:latin typeface="Times New Roman"/>
                          <a:cs typeface="Times New Roman"/>
                        </a:rPr>
                        <a:t>lines</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197358">
                <a:tc>
                  <a:txBody>
                    <a:bodyPr/>
                    <a:lstStyle/>
                    <a:p>
                      <a:pPr marL="72390">
                        <a:lnSpc>
                          <a:spcPts val="1285"/>
                        </a:lnSpc>
                      </a:pPr>
                      <a:r>
                        <a:rPr dirty="0" sz="1150" spc="15">
                          <a:latin typeface="Courier New"/>
                          <a:cs typeface="Courier New"/>
                        </a:rPr>
                        <a:t>I[NPUT]</a:t>
                      </a:r>
                      <a:r>
                        <a:rPr dirty="0" sz="1150" spc="10">
                          <a:latin typeface="Courier New"/>
                          <a:cs typeface="Courier New"/>
                        </a:rPr>
                        <a:t> </a:t>
                      </a:r>
                      <a:r>
                        <a:rPr dirty="0" baseline="2415" sz="1725" spc="22" i="1">
                          <a:latin typeface="Courier New"/>
                          <a:cs typeface="Courier New"/>
                        </a:rPr>
                        <a:t>text</a:t>
                      </a:r>
                      <a:endParaRPr baseline="2415" sz="1725">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65"/>
                        </a:lnSpc>
                      </a:pPr>
                      <a:r>
                        <a:rPr dirty="0" sz="1150" spc="-5">
                          <a:latin typeface="Times New Roman"/>
                          <a:cs typeface="Times New Roman"/>
                        </a:rPr>
                        <a:t>Inserts </a:t>
                      </a:r>
                      <a:r>
                        <a:rPr dirty="0" sz="1150" spc="5">
                          <a:latin typeface="Times New Roman"/>
                          <a:cs typeface="Times New Roman"/>
                        </a:rPr>
                        <a:t>a </a:t>
                      </a:r>
                      <a:r>
                        <a:rPr dirty="0" sz="1150" spc="-15">
                          <a:latin typeface="Times New Roman"/>
                          <a:cs typeface="Times New Roman"/>
                        </a:rPr>
                        <a:t>line </a:t>
                      </a:r>
                      <a:r>
                        <a:rPr dirty="0" sz="1150" spc="-5">
                          <a:latin typeface="Times New Roman"/>
                          <a:cs typeface="Times New Roman"/>
                        </a:rPr>
                        <a:t>consisting </a:t>
                      </a:r>
                      <a:r>
                        <a:rPr dirty="0" sz="1150" spc="-10">
                          <a:latin typeface="Times New Roman"/>
                          <a:cs typeface="Times New Roman"/>
                        </a:rPr>
                        <a:t>of</a:t>
                      </a:r>
                      <a:r>
                        <a:rPr dirty="0" sz="1150" spc="40">
                          <a:latin typeface="Times New Roman"/>
                          <a:cs typeface="Times New Roman"/>
                        </a:rPr>
                        <a:t> </a:t>
                      </a:r>
                      <a:r>
                        <a:rPr dirty="0" sz="1150" spc="20" i="1">
                          <a:latin typeface="Courier New"/>
                          <a:cs typeface="Courier New"/>
                        </a:rPr>
                        <a:t>text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6595">
                <a:tc>
                  <a:txBody>
                    <a:bodyPr/>
                    <a:lstStyle/>
                    <a:p>
                      <a:pPr marL="72390">
                        <a:lnSpc>
                          <a:spcPts val="1205"/>
                        </a:lnSpc>
                      </a:pPr>
                      <a:r>
                        <a:rPr dirty="0" sz="1150" spc="15">
                          <a:latin typeface="Courier New"/>
                          <a:cs typeface="Courier New"/>
                        </a:rPr>
                        <a:t>L[IST]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65"/>
                        </a:lnSpc>
                      </a:pPr>
                      <a:r>
                        <a:rPr dirty="0" sz="1150">
                          <a:latin typeface="Times New Roman"/>
                          <a:cs typeface="Times New Roman"/>
                        </a:rPr>
                        <a:t>Lists all </a:t>
                      </a:r>
                      <a:r>
                        <a:rPr dirty="0" sz="1150" spc="-15">
                          <a:latin typeface="Times New Roman"/>
                          <a:cs typeface="Times New Roman"/>
                        </a:rPr>
                        <a:t>lines </a:t>
                      </a:r>
                      <a:r>
                        <a:rPr dirty="0" sz="1150" spc="-5">
                          <a:latin typeface="Times New Roman"/>
                          <a:cs typeface="Times New Roman"/>
                        </a:rPr>
                        <a:t>in </a:t>
                      </a:r>
                      <a:r>
                        <a:rPr dirty="0" sz="1150">
                          <a:latin typeface="Times New Roman"/>
                          <a:cs typeface="Times New Roman"/>
                        </a:rPr>
                        <a:t>the </a:t>
                      </a:r>
                      <a:r>
                        <a:rPr dirty="0" sz="1150" spc="10">
                          <a:latin typeface="Times New Roman"/>
                          <a:cs typeface="Times New Roman"/>
                        </a:rPr>
                        <a:t>SQL</a:t>
                      </a:r>
                      <a:r>
                        <a:rPr dirty="0" sz="1150" spc="20">
                          <a:latin typeface="Times New Roman"/>
                          <a:cs typeface="Times New Roman"/>
                        </a:rPr>
                        <a:t> </a:t>
                      </a:r>
                      <a:r>
                        <a:rPr dirty="0" sz="1150" spc="-5">
                          <a:latin typeface="Times New Roman"/>
                          <a:cs typeface="Times New Roman"/>
                        </a:rPr>
                        <a:t>buffer</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7358">
                <a:tc>
                  <a:txBody>
                    <a:bodyPr/>
                    <a:lstStyle/>
                    <a:p>
                      <a:pPr marL="72390">
                        <a:lnSpc>
                          <a:spcPts val="1285"/>
                        </a:lnSpc>
                      </a:pPr>
                      <a:r>
                        <a:rPr dirty="0" sz="1150" spc="15">
                          <a:latin typeface="Courier New"/>
                          <a:cs typeface="Courier New"/>
                        </a:rPr>
                        <a:t>L[IST]</a:t>
                      </a:r>
                      <a:r>
                        <a:rPr dirty="0" sz="1150" spc="25">
                          <a:latin typeface="Courier New"/>
                          <a:cs typeface="Courier New"/>
                        </a:rPr>
                        <a:t> </a:t>
                      </a:r>
                      <a:r>
                        <a:rPr dirty="0" baseline="2415" sz="1725" spc="15" i="1">
                          <a:latin typeface="Courier New"/>
                          <a:cs typeface="Courier New"/>
                        </a:rPr>
                        <a:t>n</a:t>
                      </a:r>
                      <a:endParaRPr baseline="2415" sz="1725">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70"/>
                        </a:lnSpc>
                      </a:pPr>
                      <a:r>
                        <a:rPr dirty="0" sz="1150">
                          <a:latin typeface="Times New Roman"/>
                          <a:cs typeface="Times New Roman"/>
                        </a:rPr>
                        <a:t>Lists </a:t>
                      </a:r>
                      <a:r>
                        <a:rPr dirty="0" sz="1150" spc="-10">
                          <a:latin typeface="Times New Roman"/>
                          <a:cs typeface="Times New Roman"/>
                        </a:rPr>
                        <a:t>one line (specified </a:t>
                      </a:r>
                      <a:r>
                        <a:rPr dirty="0" sz="1150" spc="10">
                          <a:latin typeface="Times New Roman"/>
                          <a:cs typeface="Times New Roman"/>
                        </a:rPr>
                        <a:t>by</a:t>
                      </a:r>
                      <a:r>
                        <a:rPr dirty="0" sz="1150" spc="-25">
                          <a:latin typeface="Times New Roman"/>
                          <a:cs typeface="Times New Roman"/>
                        </a:rPr>
                        <a:t> </a:t>
                      </a:r>
                      <a:r>
                        <a:rPr dirty="0" sz="1150" spc="10" i="1">
                          <a:latin typeface="Courier New"/>
                          <a:cs typeface="Courier New"/>
                        </a:rPr>
                        <a:t>n</a:t>
                      </a:r>
                      <a:r>
                        <a:rPr dirty="0" sz="1150" spc="10">
                          <a:latin typeface="Times New Roman"/>
                          <a:cs typeface="Times New Roman"/>
                        </a:rPr>
                        <a:t>)</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6976">
                <a:tc>
                  <a:txBody>
                    <a:bodyPr/>
                    <a:lstStyle/>
                    <a:p>
                      <a:pPr marL="72390">
                        <a:lnSpc>
                          <a:spcPts val="1285"/>
                        </a:lnSpc>
                      </a:pPr>
                      <a:r>
                        <a:rPr dirty="0" sz="1150" spc="15">
                          <a:latin typeface="Courier New"/>
                          <a:cs typeface="Courier New"/>
                        </a:rPr>
                        <a:t>L[IST] </a:t>
                      </a:r>
                      <a:r>
                        <a:rPr dirty="0" baseline="2415" sz="1725" spc="15" i="1">
                          <a:latin typeface="Courier New"/>
                          <a:cs typeface="Courier New"/>
                        </a:rPr>
                        <a:t>m</a:t>
                      </a:r>
                      <a:r>
                        <a:rPr dirty="0" baseline="2415" sz="1725" spc="37" i="1">
                          <a:latin typeface="Courier New"/>
                          <a:cs typeface="Courier New"/>
                        </a:rPr>
                        <a:t> </a:t>
                      </a:r>
                      <a:r>
                        <a:rPr dirty="0" baseline="2415" sz="1725" spc="15" i="1">
                          <a:latin typeface="Courier New"/>
                          <a:cs typeface="Courier New"/>
                        </a:rPr>
                        <a:t>n</a:t>
                      </a:r>
                      <a:endParaRPr baseline="2415" sz="1725">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2390">
                        <a:lnSpc>
                          <a:spcPts val="1365"/>
                        </a:lnSpc>
                      </a:pPr>
                      <a:r>
                        <a:rPr dirty="0" sz="1150">
                          <a:latin typeface="Times New Roman"/>
                          <a:cs typeface="Times New Roman"/>
                        </a:rPr>
                        <a:t>Lists </a:t>
                      </a:r>
                      <a:r>
                        <a:rPr dirty="0" sz="1150" spc="5">
                          <a:latin typeface="Times New Roman"/>
                          <a:cs typeface="Times New Roman"/>
                        </a:rPr>
                        <a:t>a </a:t>
                      </a:r>
                      <a:r>
                        <a:rPr dirty="0" sz="1150">
                          <a:latin typeface="Times New Roman"/>
                          <a:cs typeface="Times New Roman"/>
                        </a:rPr>
                        <a:t>range </a:t>
                      </a:r>
                      <a:r>
                        <a:rPr dirty="0" sz="1150" spc="-10">
                          <a:latin typeface="Times New Roman"/>
                          <a:cs typeface="Times New Roman"/>
                        </a:rPr>
                        <a:t>of </a:t>
                      </a:r>
                      <a:r>
                        <a:rPr dirty="0" sz="1150" spc="-15">
                          <a:latin typeface="Times New Roman"/>
                          <a:cs typeface="Times New Roman"/>
                        </a:rPr>
                        <a:t>lines </a:t>
                      </a:r>
                      <a:r>
                        <a:rPr dirty="0" sz="1150">
                          <a:latin typeface="Times New Roman"/>
                          <a:cs typeface="Times New Roman"/>
                        </a:rPr>
                        <a:t>(</a:t>
                      </a:r>
                      <a:r>
                        <a:rPr dirty="0" sz="1150" i="1">
                          <a:latin typeface="Courier New"/>
                          <a:cs typeface="Courier New"/>
                        </a:rPr>
                        <a:t>m</a:t>
                      </a:r>
                      <a:r>
                        <a:rPr dirty="0" sz="1150" spc="-310" i="1">
                          <a:latin typeface="Courier New"/>
                          <a:cs typeface="Courier New"/>
                        </a:rPr>
                        <a:t> </a:t>
                      </a:r>
                      <a:r>
                        <a:rPr dirty="0" sz="1150" spc="10">
                          <a:latin typeface="Times New Roman"/>
                          <a:cs typeface="Times New Roman"/>
                        </a:rPr>
                        <a:t>to </a:t>
                      </a:r>
                      <a:r>
                        <a:rPr dirty="0" sz="1150" spc="10" i="1">
                          <a:latin typeface="Courier New"/>
                          <a:cs typeface="Courier New"/>
                        </a:rPr>
                        <a:t>n</a:t>
                      </a:r>
                      <a:r>
                        <a:rPr dirty="0" sz="1150" spc="10" i="1">
                          <a:latin typeface="Times New Roman"/>
                          <a:cs typeface="Times New Roman"/>
                        </a:rPr>
                        <a:t>) </a:t>
                      </a:r>
                      <a:r>
                        <a:rPr dirty="0" sz="1150" spc="-10">
                          <a:latin typeface="Times New Roman"/>
                          <a:cs typeface="Times New Roman"/>
                        </a:rPr>
                        <a:t>inclusive</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196976">
                <a:tc>
                  <a:txBody>
                    <a:bodyPr/>
                    <a:lstStyle/>
                    <a:p>
                      <a:pPr marL="72390">
                        <a:lnSpc>
                          <a:spcPts val="1205"/>
                        </a:lnSpc>
                      </a:pPr>
                      <a:r>
                        <a:rPr dirty="0" sz="1150" spc="20">
                          <a:latin typeface="Courier New"/>
                          <a:cs typeface="Courier New"/>
                        </a:rPr>
                        <a:t>R[UN]</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2390">
                        <a:lnSpc>
                          <a:spcPts val="1365"/>
                        </a:lnSpc>
                      </a:pPr>
                      <a:r>
                        <a:rPr dirty="0" sz="1150">
                          <a:latin typeface="Times New Roman"/>
                          <a:cs typeface="Times New Roman"/>
                        </a:rPr>
                        <a:t>Displays and runs </a:t>
                      </a:r>
                      <a:r>
                        <a:rPr dirty="0" sz="1150" spc="-5">
                          <a:latin typeface="Times New Roman"/>
                          <a:cs typeface="Times New Roman"/>
                        </a:rPr>
                        <a:t>the </a:t>
                      </a:r>
                      <a:r>
                        <a:rPr dirty="0" sz="1150">
                          <a:latin typeface="Times New Roman"/>
                          <a:cs typeface="Times New Roman"/>
                        </a:rPr>
                        <a:t>current </a:t>
                      </a:r>
                      <a:r>
                        <a:rPr dirty="0" sz="1150" spc="10">
                          <a:latin typeface="Times New Roman"/>
                          <a:cs typeface="Times New Roman"/>
                        </a:rPr>
                        <a:t>SQL </a:t>
                      </a:r>
                      <a:r>
                        <a:rPr dirty="0" sz="1150" spc="-10">
                          <a:latin typeface="Times New Roman"/>
                          <a:cs typeface="Times New Roman"/>
                        </a:rPr>
                        <a:t>statement </a:t>
                      </a:r>
                      <a:r>
                        <a:rPr dirty="0" sz="1150" spc="-5">
                          <a:latin typeface="Times New Roman"/>
                          <a:cs typeface="Times New Roman"/>
                        </a:rPr>
                        <a:t>in </a:t>
                      </a:r>
                      <a:r>
                        <a:rPr dirty="0" sz="1150">
                          <a:latin typeface="Times New Roman"/>
                          <a:cs typeface="Times New Roman"/>
                        </a:rPr>
                        <a:t>the</a:t>
                      </a:r>
                      <a:r>
                        <a:rPr dirty="0" sz="1150" spc="25">
                          <a:latin typeface="Times New Roman"/>
                          <a:cs typeface="Times New Roman"/>
                        </a:rPr>
                        <a:t> </a:t>
                      </a:r>
                      <a:r>
                        <a:rPr dirty="0" sz="1150" spc="-10">
                          <a:latin typeface="Times New Roman"/>
                          <a:cs typeface="Times New Roman"/>
                        </a:rPr>
                        <a:t>buffer</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197358">
                <a:tc>
                  <a:txBody>
                    <a:bodyPr/>
                    <a:lstStyle/>
                    <a:p>
                      <a:pPr marL="72390">
                        <a:lnSpc>
                          <a:spcPts val="1220"/>
                        </a:lnSpc>
                      </a:pPr>
                      <a:r>
                        <a:rPr dirty="0" sz="1150" i="1">
                          <a:latin typeface="Courier New"/>
                          <a:cs typeface="Courier New"/>
                        </a:rPr>
                        <a:t>n</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70"/>
                        </a:lnSpc>
                      </a:pPr>
                      <a:r>
                        <a:rPr dirty="0" sz="1150" spc="-10">
                          <a:latin typeface="Times New Roman"/>
                          <a:cs typeface="Times New Roman"/>
                        </a:rPr>
                        <a:t>Specifies </a:t>
                      </a:r>
                      <a:r>
                        <a:rPr dirty="0" sz="1150" spc="-5">
                          <a:latin typeface="Times New Roman"/>
                          <a:cs typeface="Times New Roman"/>
                        </a:rPr>
                        <a:t>the </a:t>
                      </a:r>
                      <a:r>
                        <a:rPr dirty="0" sz="1150" spc="-10">
                          <a:latin typeface="Times New Roman"/>
                          <a:cs typeface="Times New Roman"/>
                        </a:rPr>
                        <a:t>line </a:t>
                      </a:r>
                      <a:r>
                        <a:rPr dirty="0" sz="1150" spc="5">
                          <a:latin typeface="Times New Roman"/>
                          <a:cs typeface="Times New Roman"/>
                        </a:rPr>
                        <a:t>to </a:t>
                      </a:r>
                      <a:r>
                        <a:rPr dirty="0" sz="1150" spc="-5">
                          <a:latin typeface="Times New Roman"/>
                          <a:cs typeface="Times New Roman"/>
                        </a:rPr>
                        <a:t>make the current</a:t>
                      </a:r>
                      <a:r>
                        <a:rPr dirty="0" sz="1150" spc="-30">
                          <a:latin typeface="Times New Roman"/>
                          <a:cs typeface="Times New Roman"/>
                        </a:rPr>
                        <a:t> </a:t>
                      </a:r>
                      <a:r>
                        <a:rPr dirty="0" sz="1150" spc="-10">
                          <a:latin typeface="Times New Roman"/>
                          <a:cs typeface="Times New Roman"/>
                        </a:rPr>
                        <a:t>line</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6786">
                <a:tc>
                  <a:txBody>
                    <a:bodyPr/>
                    <a:lstStyle/>
                    <a:p>
                      <a:pPr marL="72390">
                        <a:lnSpc>
                          <a:spcPts val="1220"/>
                        </a:lnSpc>
                      </a:pPr>
                      <a:r>
                        <a:rPr dirty="0" sz="1150" spc="10" i="1">
                          <a:latin typeface="Courier New"/>
                          <a:cs typeface="Courier New"/>
                        </a:rPr>
                        <a:t>n</a:t>
                      </a:r>
                      <a:r>
                        <a:rPr dirty="0" sz="1150" spc="15" i="1">
                          <a:latin typeface="Courier New"/>
                          <a:cs typeface="Courier New"/>
                        </a:rPr>
                        <a:t> text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65"/>
                        </a:lnSpc>
                      </a:pPr>
                      <a:r>
                        <a:rPr dirty="0" sz="1150" spc="-5">
                          <a:latin typeface="Times New Roman"/>
                          <a:cs typeface="Times New Roman"/>
                        </a:rPr>
                        <a:t>Replaces </a:t>
                      </a:r>
                      <a:r>
                        <a:rPr dirty="0" sz="1150" spc="-10">
                          <a:latin typeface="Times New Roman"/>
                          <a:cs typeface="Times New Roman"/>
                        </a:rPr>
                        <a:t>line </a:t>
                      </a:r>
                      <a:r>
                        <a:rPr dirty="0" sz="1150" spc="10" i="1">
                          <a:latin typeface="Courier New"/>
                          <a:cs typeface="Courier New"/>
                        </a:rPr>
                        <a:t>n</a:t>
                      </a:r>
                      <a:r>
                        <a:rPr dirty="0" sz="1150" spc="-380" i="1">
                          <a:latin typeface="Courier New"/>
                          <a:cs typeface="Courier New"/>
                        </a:rPr>
                        <a:t> </a:t>
                      </a:r>
                      <a:r>
                        <a:rPr dirty="0" sz="1150" spc="-5">
                          <a:latin typeface="Times New Roman"/>
                          <a:cs typeface="Times New Roman"/>
                        </a:rPr>
                        <a:t>with </a:t>
                      </a:r>
                      <a:r>
                        <a:rPr dirty="0" sz="1150" spc="15" i="1">
                          <a:latin typeface="Courier New"/>
                          <a:cs typeface="Courier New"/>
                        </a:rPr>
                        <a:t>text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7167">
                <a:tc>
                  <a:txBody>
                    <a:bodyPr/>
                    <a:lstStyle/>
                    <a:p>
                      <a:pPr marL="72390">
                        <a:lnSpc>
                          <a:spcPts val="1285"/>
                        </a:lnSpc>
                      </a:pPr>
                      <a:r>
                        <a:rPr dirty="0" sz="1150" spc="10">
                          <a:latin typeface="Courier New"/>
                          <a:cs typeface="Courier New"/>
                        </a:rPr>
                        <a:t>0</a:t>
                      </a:r>
                      <a:r>
                        <a:rPr dirty="0" sz="1150" spc="15">
                          <a:latin typeface="Courier New"/>
                          <a:cs typeface="Courier New"/>
                        </a:rPr>
                        <a:t> </a:t>
                      </a:r>
                      <a:r>
                        <a:rPr dirty="0" baseline="2415" sz="1725" spc="22" i="1">
                          <a:latin typeface="Courier New"/>
                          <a:cs typeface="Courier New"/>
                        </a:rPr>
                        <a:t>text</a:t>
                      </a:r>
                      <a:endParaRPr baseline="2415" sz="1725">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65"/>
                        </a:lnSpc>
                      </a:pPr>
                      <a:r>
                        <a:rPr dirty="0" sz="1150" spc="-5">
                          <a:latin typeface="Times New Roman"/>
                          <a:cs typeface="Times New Roman"/>
                        </a:rPr>
                        <a:t>Inserts </a:t>
                      </a:r>
                      <a:r>
                        <a:rPr dirty="0" sz="1150" spc="5">
                          <a:latin typeface="Times New Roman"/>
                          <a:cs typeface="Times New Roman"/>
                        </a:rPr>
                        <a:t>a </a:t>
                      </a:r>
                      <a:r>
                        <a:rPr dirty="0" sz="1150" spc="-15">
                          <a:latin typeface="Times New Roman"/>
                          <a:cs typeface="Times New Roman"/>
                        </a:rPr>
                        <a:t>line </a:t>
                      </a:r>
                      <a:r>
                        <a:rPr dirty="0" sz="1150" spc="-5">
                          <a:latin typeface="Times New Roman"/>
                          <a:cs typeface="Times New Roman"/>
                        </a:rPr>
                        <a:t>before </a:t>
                      </a:r>
                      <a:r>
                        <a:rPr dirty="0" sz="1150" spc="-10">
                          <a:latin typeface="Times New Roman"/>
                          <a:cs typeface="Times New Roman"/>
                        </a:rPr>
                        <a:t>line</a:t>
                      </a:r>
                      <a:r>
                        <a:rPr dirty="0" sz="1150" spc="-15">
                          <a:latin typeface="Times New Roman"/>
                          <a:cs typeface="Times New Roman"/>
                        </a:rPr>
                        <a:t> </a:t>
                      </a:r>
                      <a:r>
                        <a:rPr dirty="0" sz="1150" spc="10">
                          <a:latin typeface="Times New Roman"/>
                          <a:cs typeface="Times New Roman"/>
                        </a:rPr>
                        <a:t>1</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285494" y="2644139"/>
            <a:ext cx="5202555" cy="288925"/>
          </a:xfrm>
          <a:prstGeom prst="rect">
            <a:avLst/>
          </a:prstGeom>
          <a:solidFill>
            <a:srgbClr val="9A9A9A"/>
          </a:solidFill>
          <a:ln w="20574">
            <a:solidFill>
              <a:srgbClr val="000000"/>
            </a:solidFill>
          </a:ln>
        </p:spPr>
        <p:txBody>
          <a:bodyPr wrap="square" lIns="0" tIns="24765" rIns="0" bIns="0" rtlCol="0" vert="horz">
            <a:spAutoFit/>
          </a:bodyPr>
          <a:lstStyle/>
          <a:p>
            <a:pPr marL="76200">
              <a:lnSpc>
                <a:spcPct val="100000"/>
              </a:lnSpc>
              <a:spcBef>
                <a:spcPts val="195"/>
              </a:spcBef>
            </a:pPr>
            <a:r>
              <a:rPr dirty="0" sz="1300" spc="-10" b="1">
                <a:latin typeface="Courier New"/>
                <a:cs typeface="Courier New"/>
              </a:rPr>
              <a:t>SQL&gt;</a:t>
            </a:r>
            <a:r>
              <a:rPr dirty="0" sz="1300" spc="-25" b="1">
                <a:latin typeface="Courier New"/>
                <a:cs typeface="Courier New"/>
              </a:rPr>
              <a:t> </a:t>
            </a:r>
            <a:r>
              <a:rPr dirty="0" sz="1300" spc="-10" b="1">
                <a:latin typeface="Courier New"/>
                <a:cs typeface="Courier New"/>
              </a:rPr>
              <a:t>1</a:t>
            </a:r>
            <a:endParaRPr sz="1300">
              <a:latin typeface="Courier New"/>
              <a:cs typeface="Courier New"/>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45"/>
              <a:t>W</a:t>
            </a:r>
            <a:r>
              <a:rPr dirty="0" baseline="-30092" sz="1800" spc="-367" b="1">
                <a:latin typeface="Arial"/>
                <a:cs typeface="Arial"/>
              </a:rPr>
              <a:t>ra</a:t>
            </a:r>
            <a:r>
              <a:rPr dirty="0" sz="800" spc="-245"/>
              <a:t>D</a:t>
            </a:r>
            <a:r>
              <a:rPr dirty="0" baseline="-30092" sz="1800" spc="-367" b="1">
                <a:latin typeface="Arial"/>
                <a:cs typeface="Arial"/>
              </a:rPr>
              <a:t>c</a:t>
            </a:r>
            <a:r>
              <a:rPr dirty="0" sz="800" spc="-245"/>
              <a:t>P</a:t>
            </a:r>
            <a:r>
              <a:rPr dirty="0" baseline="-30092" sz="1800" spc="-367" b="1">
                <a:latin typeface="Arial"/>
                <a:cs typeface="Arial"/>
              </a:rPr>
              <a:t>l</a:t>
            </a:r>
            <a:r>
              <a:rPr dirty="0" sz="800" spc="-245"/>
              <a:t>s</a:t>
            </a:r>
            <a:r>
              <a:rPr dirty="0" baseline="-30092" sz="1800" spc="-367" b="1">
                <a:latin typeface="Arial"/>
                <a:cs typeface="Arial"/>
              </a:rPr>
              <a:t>e</a:t>
            </a:r>
            <a:r>
              <a:rPr dirty="0" sz="800" spc="-245"/>
              <a:t>tu</a:t>
            </a:r>
            <a:r>
              <a:rPr dirty="0" baseline="-30092" sz="1800" spc="-367" b="1">
                <a:latin typeface="Arial"/>
                <a:cs typeface="Arial"/>
              </a:rPr>
              <a:t>D</a:t>
            </a:r>
            <a:r>
              <a:rPr dirty="0" sz="800" spc="-245"/>
              <a:t>de</a:t>
            </a:r>
            <a:r>
              <a:rPr dirty="0" baseline="-30092" sz="1800" spc="-367" b="1">
                <a:latin typeface="Arial"/>
                <a:cs typeface="Arial"/>
              </a:rPr>
              <a:t>a</a:t>
            </a:r>
            <a:r>
              <a:rPr dirty="0" sz="800" spc="-245"/>
              <a:t>nt</a:t>
            </a:r>
            <a:r>
              <a:rPr dirty="0" baseline="-30092" sz="1800" spc="-367" b="1">
                <a:latin typeface="Arial"/>
                <a:cs typeface="Arial"/>
              </a:rPr>
              <a:t>t</a:t>
            </a:r>
            <a:r>
              <a:rPr dirty="0" sz="800" spc="-245"/>
              <a:t>s</a:t>
            </a:r>
            <a:r>
              <a:rPr dirty="0" baseline="-30092" sz="1800" spc="-367" b="1">
                <a:latin typeface="Arial"/>
                <a:cs typeface="Arial"/>
              </a:rPr>
              <a:t>a</a:t>
            </a:r>
            <a:r>
              <a:rPr dirty="0" sz="800" spc="-245"/>
              <a:t>m</a:t>
            </a:r>
            <a:r>
              <a:rPr dirty="0" baseline="-30092" sz="1800" spc="-367" b="1">
                <a:latin typeface="Arial"/>
                <a:cs typeface="Arial"/>
              </a:rPr>
              <a:t>b</a:t>
            </a:r>
            <a:r>
              <a:rPr dirty="0" sz="800" spc="-245"/>
              <a:t>us</a:t>
            </a:r>
            <a:r>
              <a:rPr dirty="0" baseline="-30092" sz="1800" spc="-367" b="1">
                <a:latin typeface="Arial"/>
                <a:cs typeface="Arial"/>
              </a:rPr>
              <a:t>a</a:t>
            </a:r>
            <a:r>
              <a:rPr dirty="0" sz="800" spc="-245"/>
              <a:t>t</a:t>
            </a:r>
            <a:r>
              <a:rPr dirty="0" baseline="-30092" sz="1800" spc="-367" b="1">
                <a:latin typeface="Arial"/>
                <a:cs typeface="Arial"/>
              </a:rPr>
              <a:t>s</a:t>
            </a:r>
            <a:r>
              <a:rPr dirty="0" sz="800" spc="-245"/>
              <a:t>re</a:t>
            </a:r>
            <a:r>
              <a:rPr dirty="0" baseline="-30092" sz="1800" spc="-367" b="1">
                <a:latin typeface="Arial"/>
                <a:cs typeface="Arial"/>
              </a:rPr>
              <a:t>e</a:t>
            </a:r>
            <a:r>
              <a:rPr dirty="0" sz="800" spc="-245"/>
              <a:t>ce</a:t>
            </a:r>
            <a:r>
              <a:rPr dirty="0" baseline="-30092" sz="1800" spc="-367" b="1">
                <a:latin typeface="Arial"/>
                <a:cs typeface="Arial"/>
              </a:rPr>
              <a:t>1</a:t>
            </a:r>
            <a:r>
              <a:rPr dirty="0" sz="800" spc="-245"/>
              <a:t>ive</a:t>
            </a:r>
            <a:r>
              <a:rPr dirty="0" baseline="-30092" sz="1800" spc="-367" b="1">
                <a:latin typeface="Arial"/>
                <a:cs typeface="Arial"/>
              </a:rPr>
              <a:t>0</a:t>
            </a:r>
            <a:r>
              <a:rPr dirty="0" sz="800" spc="-245"/>
              <a:t>a</a:t>
            </a:r>
            <a:r>
              <a:rPr dirty="0" baseline="-30092" sz="1800" spc="-367" b="1" i="1">
                <a:latin typeface="Arial"/>
                <a:cs typeface="Arial"/>
              </a:rPr>
              <a:t>g</a:t>
            </a:r>
            <a:r>
              <a:rPr dirty="0" sz="800" spc="-245"/>
              <a:t>n</a:t>
            </a:r>
            <a:r>
              <a:rPr dirty="0" baseline="-30092" sz="1800" spc="-367" b="1">
                <a:latin typeface="Arial"/>
                <a:cs typeface="Arial"/>
              </a:rPr>
              <a:t>:</a:t>
            </a:r>
            <a:r>
              <a:rPr dirty="0" sz="800" spc="-245"/>
              <a:t>e</a:t>
            </a:r>
            <a:r>
              <a:rPr dirty="0" baseline="-30092" sz="1800" spc="-367" b="1">
                <a:latin typeface="Arial"/>
                <a:cs typeface="Arial"/>
              </a:rPr>
              <a:t>S</a:t>
            </a:r>
            <a:r>
              <a:rPr dirty="0" sz="800" spc="-245"/>
              <a:t>Ki</a:t>
            </a:r>
            <a:r>
              <a:rPr dirty="0" baseline="-30092" sz="1800" spc="-367" b="1">
                <a:latin typeface="Arial"/>
                <a:cs typeface="Arial"/>
              </a:rPr>
              <a:t>Q</a:t>
            </a:r>
            <a:r>
              <a:rPr dirty="0" sz="800" spc="-245"/>
              <a:t>t </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a:t>
            </a:r>
            <a:r>
              <a:rPr dirty="0" baseline="-30092" sz="1800" spc="-345" b="1">
                <a:latin typeface="Arial"/>
                <a:cs typeface="Arial"/>
              </a:rPr>
              <a:t>d</a:t>
            </a:r>
            <a:r>
              <a:rPr dirty="0" sz="800" spc="-229"/>
              <a:t>ed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20"/>
              <a:t>an</a:t>
            </a:r>
            <a:r>
              <a:rPr dirty="0" baseline="-30092" sz="1800" spc="-330" b="1">
                <a:latin typeface="Arial"/>
                <a:cs typeface="Arial"/>
              </a:rPr>
              <a:t>D</a:t>
            </a:r>
            <a:r>
              <a:rPr dirty="0" sz="800" spc="-220"/>
              <a:t>d </a:t>
            </a:r>
            <a:r>
              <a:rPr dirty="0" sz="800" spc="-140"/>
              <a:t>e</a:t>
            </a:r>
            <a:r>
              <a:rPr dirty="0" baseline="-30092" sz="1800" spc="-209" b="1">
                <a:latin typeface="Arial"/>
                <a:cs typeface="Arial"/>
              </a:rPr>
              <a:t>-</a:t>
            </a:r>
            <a:r>
              <a:rPr dirty="0" sz="800" spc="-140"/>
              <a:t>m</a:t>
            </a:r>
            <a:r>
              <a:rPr dirty="0" baseline="-30092" sz="1800" spc="-209" b="1">
                <a:latin typeface="Arial"/>
                <a:cs typeface="Arial"/>
              </a:rPr>
              <a:t>1</a:t>
            </a:r>
            <a:r>
              <a:rPr dirty="0" sz="800" spc="-140"/>
              <a:t>ail</a:t>
            </a:r>
            <a:r>
              <a:rPr dirty="0" baseline="-30092" sz="1800" spc="-209" b="1">
                <a:latin typeface="Arial"/>
                <a:cs typeface="Arial"/>
              </a:rPr>
              <a:t>1</a:t>
            </a:r>
            <a:r>
              <a:rPr dirty="0" sz="800" spc="-140"/>
              <a:t>.</a:t>
            </a:r>
            <a:r>
              <a:rPr dirty="0" sz="800" spc="-200"/>
              <a:t> </a:t>
            </a:r>
            <a:r>
              <a:rPr dirty="0" sz="800" spc="-30"/>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285494" y="4082796"/>
            <a:ext cx="5202555" cy="281940"/>
          </a:xfrm>
          <a:prstGeom prst="rect">
            <a:avLst/>
          </a:prstGeom>
          <a:solidFill>
            <a:srgbClr val="9A9A9A"/>
          </a:solidFill>
          <a:ln w="20574">
            <a:solidFill>
              <a:srgbClr val="000000"/>
            </a:solidFill>
          </a:ln>
        </p:spPr>
        <p:txBody>
          <a:bodyPr wrap="square" lIns="0" tIns="22225" rIns="0" bIns="0" rtlCol="0" vert="horz">
            <a:spAutoFit/>
          </a:bodyPr>
          <a:lstStyle/>
          <a:p>
            <a:pPr marL="76200">
              <a:lnSpc>
                <a:spcPct val="100000"/>
              </a:lnSpc>
              <a:spcBef>
                <a:spcPts val="175"/>
              </a:spcBef>
            </a:pPr>
            <a:r>
              <a:rPr dirty="0" sz="1300" spc="-10" b="1">
                <a:latin typeface="Courier New"/>
                <a:cs typeface="Courier New"/>
              </a:rPr>
              <a:t>SQL&gt;</a:t>
            </a:r>
            <a:r>
              <a:rPr dirty="0" sz="1300" spc="-25" b="1">
                <a:latin typeface="Courier New"/>
                <a:cs typeface="Courier New"/>
              </a:rPr>
              <a:t> </a:t>
            </a:r>
            <a:r>
              <a:rPr dirty="0" sz="1300" spc="-10" b="1">
                <a:latin typeface="Courier New"/>
                <a:cs typeface="Courier New"/>
              </a:rPr>
              <a:t>L</a:t>
            </a:r>
            <a:endParaRPr sz="1300">
              <a:latin typeface="Courier New"/>
              <a:cs typeface="Courier New"/>
            </a:endParaRPr>
          </a:p>
        </p:txBody>
      </p:sp>
      <p:sp>
        <p:nvSpPr>
          <p:cNvPr id="5" name="object 5"/>
          <p:cNvSpPr txBox="1"/>
          <p:nvPr/>
        </p:nvSpPr>
        <p:spPr>
          <a:xfrm>
            <a:off x="1285494" y="1709927"/>
            <a:ext cx="5202555" cy="322580"/>
          </a:xfrm>
          <a:prstGeom prst="rect">
            <a:avLst/>
          </a:prstGeom>
          <a:solidFill>
            <a:srgbClr val="9A9A9A"/>
          </a:solidFill>
          <a:ln w="20574">
            <a:solidFill>
              <a:srgbClr val="000000"/>
            </a:solidFill>
          </a:ln>
        </p:spPr>
        <p:txBody>
          <a:bodyPr wrap="square" lIns="0" tIns="41275" rIns="0" bIns="0" rtlCol="0" vert="horz">
            <a:spAutoFit/>
          </a:bodyPr>
          <a:lstStyle/>
          <a:p>
            <a:pPr marL="76200">
              <a:lnSpc>
                <a:spcPct val="100000"/>
              </a:lnSpc>
              <a:spcBef>
                <a:spcPts val="325"/>
              </a:spcBef>
            </a:pPr>
            <a:r>
              <a:rPr dirty="0" sz="1300" spc="-15" b="1">
                <a:latin typeface="Courier New"/>
                <a:cs typeface="Courier New"/>
              </a:rPr>
              <a:t>SQL&gt;</a:t>
            </a:r>
            <a:r>
              <a:rPr dirty="0" sz="1300" spc="-25" b="1">
                <a:latin typeface="Courier New"/>
                <a:cs typeface="Courier New"/>
              </a:rPr>
              <a:t> </a:t>
            </a:r>
            <a:r>
              <a:rPr dirty="0" sz="1300" spc="-20" b="1">
                <a:latin typeface="Courier New"/>
                <a:cs typeface="Courier New"/>
              </a:rPr>
              <a:t>LIST</a:t>
            </a:r>
            <a:endParaRPr sz="1300">
              <a:latin typeface="Courier New"/>
              <a:cs typeface="Courier New"/>
            </a:endParaRPr>
          </a:p>
        </p:txBody>
      </p:sp>
      <p:sp>
        <p:nvSpPr>
          <p:cNvPr id="6" name="object 6"/>
          <p:cNvSpPr txBox="1"/>
          <p:nvPr/>
        </p:nvSpPr>
        <p:spPr>
          <a:xfrm>
            <a:off x="1285494" y="2108454"/>
            <a:ext cx="5202555" cy="459740"/>
          </a:xfrm>
          <a:prstGeom prst="rect">
            <a:avLst/>
          </a:prstGeom>
          <a:solidFill>
            <a:srgbClr val="CCCCCC"/>
          </a:solidFill>
          <a:ln w="20574">
            <a:solidFill>
              <a:srgbClr val="000000"/>
            </a:solidFill>
          </a:ln>
        </p:spPr>
        <p:txBody>
          <a:bodyPr wrap="square" lIns="0" tIns="18415" rIns="0" bIns="0" rtlCol="0" vert="horz">
            <a:spAutoFit/>
          </a:bodyPr>
          <a:lstStyle/>
          <a:p>
            <a:pPr marL="76835" marR="3261995">
              <a:lnSpc>
                <a:spcPts val="1510"/>
              </a:lnSpc>
              <a:spcBef>
                <a:spcPts val="145"/>
              </a:spcBef>
              <a:tabLst>
                <a:tab pos="369570" algn="l"/>
                <a:tab pos="1052830" algn="l"/>
              </a:tabLst>
            </a:pPr>
            <a:r>
              <a:rPr dirty="0" sz="1300" spc="-10" b="1">
                <a:latin typeface="Courier New"/>
                <a:cs typeface="Courier New"/>
              </a:rPr>
              <a:t>1	</a:t>
            </a:r>
            <a:r>
              <a:rPr dirty="0" sz="1300" spc="-15" b="1">
                <a:latin typeface="Courier New"/>
                <a:cs typeface="Courier New"/>
              </a:rPr>
              <a:t>SELECT</a:t>
            </a:r>
            <a:r>
              <a:rPr dirty="0" sz="1300" spc="-60" b="1">
                <a:latin typeface="Courier New"/>
                <a:cs typeface="Courier New"/>
              </a:rPr>
              <a:t> </a:t>
            </a:r>
            <a:r>
              <a:rPr dirty="0" sz="1300" spc="-15" b="1">
                <a:latin typeface="Courier New"/>
                <a:cs typeface="Courier New"/>
              </a:rPr>
              <a:t>last_name  </a:t>
            </a:r>
            <a:r>
              <a:rPr dirty="0" sz="1300" spc="-15" b="1">
                <a:latin typeface="Courier New"/>
                <a:cs typeface="Courier New"/>
              </a:rPr>
              <a:t>2</a:t>
            </a:r>
            <a:r>
              <a:rPr dirty="0" sz="1300" spc="-10" b="1">
                <a:latin typeface="Courier New"/>
                <a:cs typeface="Courier New"/>
              </a:rPr>
              <a:t>*</a:t>
            </a:r>
            <a:r>
              <a:rPr dirty="0" sz="1300" spc="-20" b="1">
                <a:latin typeface="Courier New"/>
                <a:cs typeface="Courier New"/>
              </a:rPr>
              <a:t> </a:t>
            </a:r>
            <a:r>
              <a:rPr dirty="0" sz="1300" spc="-15" b="1">
                <a:latin typeface="Courier New"/>
                <a:cs typeface="Courier New"/>
              </a:rPr>
              <a:t>FRO</a:t>
            </a:r>
            <a:r>
              <a:rPr dirty="0" sz="1300" spc="-10" b="1">
                <a:latin typeface="Courier New"/>
                <a:cs typeface="Courier New"/>
              </a:rPr>
              <a:t>M</a:t>
            </a:r>
            <a:r>
              <a:rPr dirty="0" sz="1300" b="1">
                <a:latin typeface="Courier New"/>
                <a:cs typeface="Courier New"/>
              </a:rPr>
              <a:t>	</a:t>
            </a:r>
            <a:r>
              <a:rPr dirty="0" sz="1300" spc="-15" b="1">
                <a:latin typeface="Courier New"/>
                <a:cs typeface="Courier New"/>
              </a:rPr>
              <a:t>employees</a:t>
            </a:r>
            <a:endParaRPr sz="1300">
              <a:latin typeface="Courier New"/>
              <a:cs typeface="Courier New"/>
            </a:endParaRPr>
          </a:p>
        </p:txBody>
      </p:sp>
      <p:sp>
        <p:nvSpPr>
          <p:cNvPr id="7" name="object 7"/>
          <p:cNvSpPr txBox="1"/>
          <p:nvPr/>
        </p:nvSpPr>
        <p:spPr>
          <a:xfrm>
            <a:off x="1285494" y="3009900"/>
            <a:ext cx="5202555" cy="294640"/>
          </a:xfrm>
          <a:prstGeom prst="rect">
            <a:avLst/>
          </a:prstGeom>
          <a:solidFill>
            <a:srgbClr val="CCCCCC"/>
          </a:solidFill>
          <a:ln w="20574">
            <a:solidFill>
              <a:srgbClr val="000000"/>
            </a:solidFill>
          </a:ln>
        </p:spPr>
        <p:txBody>
          <a:bodyPr wrap="square" lIns="0" tIns="27305" rIns="0" bIns="0" rtlCol="0" vert="horz">
            <a:spAutoFit/>
          </a:bodyPr>
          <a:lstStyle/>
          <a:p>
            <a:pPr marL="76200">
              <a:lnSpc>
                <a:spcPct val="100000"/>
              </a:lnSpc>
              <a:spcBef>
                <a:spcPts val="215"/>
              </a:spcBef>
            </a:pPr>
            <a:r>
              <a:rPr dirty="0" sz="1300" spc="-15" b="1">
                <a:latin typeface="Courier New"/>
                <a:cs typeface="Courier New"/>
              </a:rPr>
              <a:t>1* SELECT</a:t>
            </a:r>
            <a:r>
              <a:rPr dirty="0" sz="1300" spc="-30" b="1">
                <a:latin typeface="Courier New"/>
                <a:cs typeface="Courier New"/>
              </a:rPr>
              <a:t> </a:t>
            </a:r>
            <a:r>
              <a:rPr dirty="0" sz="1300" spc="-20" b="1">
                <a:latin typeface="Courier New"/>
                <a:cs typeface="Courier New"/>
              </a:rPr>
              <a:t>last_name</a:t>
            </a:r>
            <a:endParaRPr sz="1300">
              <a:latin typeface="Courier New"/>
              <a:cs typeface="Courier New"/>
            </a:endParaRPr>
          </a:p>
        </p:txBody>
      </p:sp>
      <p:sp>
        <p:nvSpPr>
          <p:cNvPr id="8" name="object 8"/>
          <p:cNvSpPr txBox="1"/>
          <p:nvPr/>
        </p:nvSpPr>
        <p:spPr>
          <a:xfrm>
            <a:off x="1285494" y="3380232"/>
            <a:ext cx="5202555" cy="281305"/>
          </a:xfrm>
          <a:prstGeom prst="rect">
            <a:avLst/>
          </a:prstGeom>
          <a:solidFill>
            <a:srgbClr val="9A9A9A"/>
          </a:solidFill>
          <a:ln w="20574">
            <a:solidFill>
              <a:srgbClr val="000000"/>
            </a:solidFill>
          </a:ln>
        </p:spPr>
        <p:txBody>
          <a:bodyPr wrap="square" lIns="0" tIns="21590" rIns="0" bIns="0" rtlCol="0" vert="horz">
            <a:spAutoFit/>
          </a:bodyPr>
          <a:lstStyle/>
          <a:p>
            <a:pPr marL="76200">
              <a:lnSpc>
                <a:spcPct val="100000"/>
              </a:lnSpc>
              <a:spcBef>
                <a:spcPts val="170"/>
              </a:spcBef>
            </a:pPr>
            <a:r>
              <a:rPr dirty="0" sz="1300" spc="-15" b="1">
                <a:latin typeface="Courier New"/>
                <a:cs typeface="Courier New"/>
              </a:rPr>
              <a:t>SQL&gt; </a:t>
            </a:r>
            <a:r>
              <a:rPr dirty="0" sz="1300" spc="-10" b="1">
                <a:latin typeface="Courier New"/>
                <a:cs typeface="Courier New"/>
              </a:rPr>
              <a:t>A ,</a:t>
            </a:r>
            <a:r>
              <a:rPr dirty="0" sz="1300" spc="-40" b="1">
                <a:latin typeface="Courier New"/>
                <a:cs typeface="Courier New"/>
              </a:rPr>
              <a:t> </a:t>
            </a:r>
            <a:r>
              <a:rPr dirty="0" sz="1300" spc="-20" b="1">
                <a:latin typeface="Courier New"/>
                <a:cs typeface="Courier New"/>
              </a:rPr>
              <a:t>job_id</a:t>
            </a:r>
            <a:endParaRPr sz="1300">
              <a:latin typeface="Courier New"/>
              <a:cs typeface="Courier New"/>
            </a:endParaRPr>
          </a:p>
        </p:txBody>
      </p:sp>
      <p:sp>
        <p:nvSpPr>
          <p:cNvPr id="9" name="object 9"/>
          <p:cNvSpPr txBox="1"/>
          <p:nvPr/>
        </p:nvSpPr>
        <p:spPr>
          <a:xfrm>
            <a:off x="1285494" y="3739134"/>
            <a:ext cx="5202555" cy="267970"/>
          </a:xfrm>
          <a:prstGeom prst="rect">
            <a:avLst/>
          </a:prstGeom>
          <a:solidFill>
            <a:srgbClr val="CCCCCC"/>
          </a:solidFill>
          <a:ln w="20574">
            <a:solidFill>
              <a:srgbClr val="000000"/>
            </a:solidFill>
          </a:ln>
        </p:spPr>
        <p:txBody>
          <a:bodyPr wrap="square" lIns="0" tIns="14604" rIns="0" bIns="0" rtlCol="0" vert="horz">
            <a:spAutoFit/>
          </a:bodyPr>
          <a:lstStyle/>
          <a:p>
            <a:pPr marL="76200">
              <a:lnSpc>
                <a:spcPct val="100000"/>
              </a:lnSpc>
              <a:spcBef>
                <a:spcPts val="114"/>
              </a:spcBef>
            </a:pPr>
            <a:r>
              <a:rPr dirty="0" sz="1300" spc="-15" b="1">
                <a:latin typeface="Courier New"/>
                <a:cs typeface="Courier New"/>
              </a:rPr>
              <a:t>1* SELECT </a:t>
            </a:r>
            <a:r>
              <a:rPr dirty="0" sz="1300" spc="-20" b="1">
                <a:latin typeface="Courier New"/>
                <a:cs typeface="Courier New"/>
              </a:rPr>
              <a:t>last_name,</a:t>
            </a:r>
            <a:r>
              <a:rPr dirty="0" sz="1300" spc="-35" b="1">
                <a:latin typeface="Courier New"/>
                <a:cs typeface="Courier New"/>
              </a:rPr>
              <a:t> </a:t>
            </a:r>
            <a:r>
              <a:rPr dirty="0" sz="1300" spc="-20" b="1">
                <a:latin typeface="Courier New"/>
                <a:cs typeface="Courier New"/>
              </a:rPr>
              <a:t>job_id</a:t>
            </a:r>
            <a:endParaRPr sz="1300">
              <a:latin typeface="Courier New"/>
              <a:cs typeface="Courier New"/>
            </a:endParaRPr>
          </a:p>
        </p:txBody>
      </p:sp>
      <p:sp>
        <p:nvSpPr>
          <p:cNvPr id="10" name="object 10"/>
          <p:cNvSpPr txBox="1"/>
          <p:nvPr/>
        </p:nvSpPr>
        <p:spPr>
          <a:xfrm>
            <a:off x="1285494" y="4441697"/>
            <a:ext cx="5202555" cy="472440"/>
          </a:xfrm>
          <a:prstGeom prst="rect">
            <a:avLst/>
          </a:prstGeom>
          <a:solidFill>
            <a:srgbClr val="CCCCCC"/>
          </a:solidFill>
          <a:ln w="20574">
            <a:solidFill>
              <a:srgbClr val="000000"/>
            </a:solidFill>
          </a:ln>
        </p:spPr>
        <p:txBody>
          <a:bodyPr wrap="square" lIns="0" tIns="26034" rIns="0" bIns="0" rtlCol="0" vert="horz">
            <a:spAutoFit/>
          </a:bodyPr>
          <a:lstStyle/>
          <a:p>
            <a:pPr marL="76200" marR="2483485">
              <a:lnSpc>
                <a:spcPts val="1550"/>
              </a:lnSpc>
              <a:spcBef>
                <a:spcPts val="204"/>
              </a:spcBef>
              <a:tabLst>
                <a:tab pos="368300" algn="l"/>
                <a:tab pos="1052195" algn="l"/>
              </a:tabLst>
            </a:pPr>
            <a:r>
              <a:rPr dirty="0" sz="1300" spc="-10" b="1">
                <a:latin typeface="Courier New"/>
                <a:cs typeface="Courier New"/>
              </a:rPr>
              <a:t>1	</a:t>
            </a:r>
            <a:r>
              <a:rPr dirty="0" sz="1300" spc="-15" b="1">
                <a:latin typeface="Courier New"/>
                <a:cs typeface="Courier New"/>
              </a:rPr>
              <a:t>SELECT </a:t>
            </a:r>
            <a:r>
              <a:rPr dirty="0" sz="1300" spc="-20" b="1">
                <a:latin typeface="Courier New"/>
                <a:cs typeface="Courier New"/>
              </a:rPr>
              <a:t>last_name, job_id  </a:t>
            </a:r>
            <a:r>
              <a:rPr dirty="0" sz="1300" spc="-10" b="1">
                <a:latin typeface="Courier New"/>
                <a:cs typeface="Courier New"/>
              </a:rPr>
              <a:t>2*</a:t>
            </a:r>
            <a:r>
              <a:rPr dirty="0" sz="1300" spc="-20" b="1">
                <a:latin typeface="Courier New"/>
                <a:cs typeface="Courier New"/>
              </a:rPr>
              <a:t> </a:t>
            </a:r>
            <a:r>
              <a:rPr dirty="0" sz="1300" spc="-10" b="1">
                <a:latin typeface="Courier New"/>
                <a:cs typeface="Courier New"/>
              </a:rPr>
              <a:t>FROM	</a:t>
            </a:r>
            <a:r>
              <a:rPr dirty="0" sz="1300" spc="-15" b="1">
                <a:latin typeface="Courier New"/>
                <a:cs typeface="Courier New"/>
              </a:rPr>
              <a:t>employees</a:t>
            </a:r>
            <a:endParaRPr sz="1300">
              <a:latin typeface="Courier New"/>
              <a:cs typeface="Courier New"/>
            </a:endParaRPr>
          </a:p>
        </p:txBody>
      </p:sp>
      <p:sp>
        <p:nvSpPr>
          <p:cNvPr id="11" name="object 11"/>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050">
              <a:latin typeface="Times New Roman"/>
              <a:cs typeface="Times New Roman"/>
            </a:endParaRPr>
          </a:p>
          <a:p>
            <a:pPr algn="ctr">
              <a:lnSpc>
                <a:spcPct val="100000"/>
              </a:lnSpc>
            </a:pPr>
            <a:r>
              <a:rPr dirty="0" sz="1850" b="1">
                <a:latin typeface="Arial"/>
                <a:cs typeface="Arial"/>
              </a:rPr>
              <a:t>Using </a:t>
            </a:r>
            <a:r>
              <a:rPr dirty="0" sz="1850" spc="5" b="1">
                <a:latin typeface="Courier New"/>
                <a:cs typeface="Courier New"/>
              </a:rPr>
              <a:t>LIST</a:t>
            </a:r>
            <a:r>
              <a:rPr dirty="0" sz="1850" spc="5" b="1">
                <a:latin typeface="Arial"/>
                <a:cs typeface="Arial"/>
              </a:rPr>
              <a:t>, </a:t>
            </a:r>
            <a:r>
              <a:rPr dirty="0" sz="1850" b="1">
                <a:latin typeface="Courier New"/>
                <a:cs typeface="Courier New"/>
              </a:rPr>
              <a:t>n</a:t>
            </a:r>
            <a:r>
              <a:rPr dirty="0" sz="1850" b="1">
                <a:latin typeface="Arial"/>
                <a:cs typeface="Arial"/>
              </a:rPr>
              <a:t>, and</a:t>
            </a:r>
            <a:r>
              <a:rPr dirty="0" sz="1850" spc="10" b="1">
                <a:latin typeface="Arial"/>
                <a:cs typeface="Arial"/>
              </a:rPr>
              <a:t> </a:t>
            </a:r>
            <a:r>
              <a:rPr dirty="0" sz="1850" spc="5" b="1">
                <a:latin typeface="Courier New"/>
                <a:cs typeface="Courier New"/>
              </a:rPr>
              <a:t>APPEND</a:t>
            </a:r>
            <a:endParaRPr sz="185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pPr>
            <a:endParaRPr sz="2100">
              <a:latin typeface="Courier New"/>
              <a:cs typeface="Courier New"/>
            </a:endParaRPr>
          </a:p>
          <a:p>
            <a:pPr>
              <a:lnSpc>
                <a:spcPct val="100000"/>
              </a:lnSpc>
              <a:spcBef>
                <a:spcPts val="45"/>
              </a:spcBef>
            </a:pPr>
            <a:endParaRPr sz="1700">
              <a:latin typeface="Courier New"/>
              <a:cs typeface="Courier New"/>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12" name="object 12"/>
          <p:cNvSpPr txBox="1"/>
          <p:nvPr/>
        </p:nvSpPr>
        <p:spPr>
          <a:xfrm>
            <a:off x="594613" y="5593638"/>
            <a:ext cx="6470015" cy="2153285"/>
          </a:xfrm>
          <a:prstGeom prst="rect">
            <a:avLst/>
          </a:prstGeom>
        </p:spPr>
        <p:txBody>
          <a:bodyPr wrap="square" lIns="0" tIns="62229" rIns="0" bIns="0" rtlCol="0" vert="horz">
            <a:spAutoFit/>
          </a:bodyPr>
          <a:lstStyle/>
          <a:p>
            <a:pPr marL="12700">
              <a:lnSpc>
                <a:spcPct val="100000"/>
              </a:lnSpc>
              <a:spcBef>
                <a:spcPts val="489"/>
              </a:spcBef>
            </a:pPr>
            <a:r>
              <a:rPr dirty="0" sz="1300" b="1">
                <a:latin typeface="Arial"/>
                <a:cs typeface="Arial"/>
              </a:rPr>
              <a:t>Using </a:t>
            </a:r>
            <a:r>
              <a:rPr dirty="0" sz="1300" b="1">
                <a:latin typeface="Courier New"/>
                <a:cs typeface="Courier New"/>
              </a:rPr>
              <a:t>LIST</a:t>
            </a:r>
            <a:r>
              <a:rPr dirty="0" sz="1300" b="1">
                <a:latin typeface="Arial"/>
                <a:cs typeface="Arial"/>
              </a:rPr>
              <a:t>, </a:t>
            </a:r>
            <a:r>
              <a:rPr dirty="0" sz="1300" b="1">
                <a:latin typeface="Courier New"/>
                <a:cs typeface="Courier New"/>
              </a:rPr>
              <a:t>n</a:t>
            </a:r>
            <a:r>
              <a:rPr dirty="0" sz="1300" b="1">
                <a:latin typeface="Arial"/>
                <a:cs typeface="Arial"/>
              </a:rPr>
              <a:t>, and</a:t>
            </a:r>
            <a:r>
              <a:rPr dirty="0" sz="1300" spc="5" b="1">
                <a:latin typeface="Arial"/>
                <a:cs typeface="Arial"/>
              </a:rPr>
              <a:t> </a:t>
            </a:r>
            <a:r>
              <a:rPr dirty="0" sz="1300" b="1">
                <a:latin typeface="Courier New"/>
                <a:cs typeface="Courier New"/>
              </a:rPr>
              <a:t>APPEND</a:t>
            </a:r>
            <a:endParaRPr sz="1300">
              <a:latin typeface="Courier New"/>
              <a:cs typeface="Courier New"/>
            </a:endParaRPr>
          </a:p>
          <a:p>
            <a:pPr marL="445770" marR="84455" indent="-186055">
              <a:lnSpc>
                <a:spcPct val="102299"/>
              </a:lnSpc>
              <a:spcBef>
                <a:spcPts val="350"/>
              </a:spcBef>
              <a:buChar char="•"/>
              <a:tabLst>
                <a:tab pos="445770" algn="l"/>
                <a:tab pos="446405" algn="l"/>
              </a:tabLst>
            </a:pP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L[IST] </a:t>
            </a:r>
            <a:r>
              <a:rPr dirty="0" sz="1300">
                <a:latin typeface="Times New Roman"/>
                <a:cs typeface="Times New Roman"/>
              </a:rPr>
              <a:t>command to display the </a:t>
            </a:r>
            <a:r>
              <a:rPr dirty="0" sz="1300" spc="-5">
                <a:latin typeface="Times New Roman"/>
                <a:cs typeface="Times New Roman"/>
              </a:rPr>
              <a:t>contents of </a:t>
            </a:r>
            <a:r>
              <a:rPr dirty="0" sz="1300">
                <a:latin typeface="Times New Roman"/>
                <a:cs typeface="Times New Roman"/>
              </a:rPr>
              <a:t>the </a:t>
            </a:r>
            <a:r>
              <a:rPr dirty="0" sz="1300" spc="-5">
                <a:latin typeface="Times New Roman"/>
                <a:cs typeface="Times New Roman"/>
              </a:rPr>
              <a:t>SQL </a:t>
            </a:r>
            <a:r>
              <a:rPr dirty="0" sz="1300">
                <a:latin typeface="Times New Roman"/>
                <a:cs typeface="Times New Roman"/>
              </a:rPr>
              <a:t>buffer. The asterisk (</a:t>
            </a:r>
            <a:r>
              <a:rPr dirty="0" sz="1300">
                <a:latin typeface="Courier New"/>
                <a:cs typeface="Courier New"/>
              </a:rPr>
              <a:t>*)  </a:t>
            </a:r>
            <a:r>
              <a:rPr dirty="0" sz="1300">
                <a:latin typeface="Times New Roman"/>
                <a:cs typeface="Times New Roman"/>
              </a:rPr>
              <a:t>beside line 2 in the </a:t>
            </a:r>
            <a:r>
              <a:rPr dirty="0" sz="1300" spc="-5">
                <a:latin typeface="Times New Roman"/>
                <a:cs typeface="Times New Roman"/>
              </a:rPr>
              <a:t>buffer </a:t>
            </a:r>
            <a:r>
              <a:rPr dirty="0" sz="1300">
                <a:latin typeface="Times New Roman"/>
                <a:cs typeface="Times New Roman"/>
              </a:rPr>
              <a:t>indicates that line 2 is the current line. Any </a:t>
            </a:r>
            <a:r>
              <a:rPr dirty="0" sz="1300" spc="-5">
                <a:latin typeface="Times New Roman"/>
                <a:cs typeface="Times New Roman"/>
              </a:rPr>
              <a:t>edits </a:t>
            </a:r>
            <a:r>
              <a:rPr dirty="0" sz="1300">
                <a:latin typeface="Times New Roman"/>
                <a:cs typeface="Times New Roman"/>
              </a:rPr>
              <a:t>that you </a:t>
            </a:r>
            <a:r>
              <a:rPr dirty="0" sz="1300" spc="-5">
                <a:latin typeface="Times New Roman"/>
                <a:cs typeface="Times New Roman"/>
              </a:rPr>
              <a:t>made  </a:t>
            </a:r>
            <a:r>
              <a:rPr dirty="0" sz="1300">
                <a:latin typeface="Times New Roman"/>
                <a:cs typeface="Times New Roman"/>
              </a:rPr>
              <a:t>apply to the current</a:t>
            </a:r>
            <a:r>
              <a:rPr dirty="0" sz="1300" spc="-5">
                <a:latin typeface="Times New Roman"/>
                <a:cs typeface="Times New Roman"/>
              </a:rPr>
              <a:t> </a:t>
            </a:r>
            <a:r>
              <a:rPr dirty="0" sz="1300">
                <a:latin typeface="Times New Roman"/>
                <a:cs typeface="Times New Roman"/>
              </a:rPr>
              <a:t>line.</a:t>
            </a:r>
            <a:endParaRPr sz="1300">
              <a:latin typeface="Times New Roman"/>
              <a:cs typeface="Times New Roman"/>
            </a:endParaRPr>
          </a:p>
          <a:p>
            <a:pPr marL="445770" indent="-186690">
              <a:lnSpc>
                <a:spcPts val="1480"/>
              </a:lnSpc>
              <a:buChar char="•"/>
              <a:tabLst>
                <a:tab pos="445770" algn="l"/>
                <a:tab pos="446405" algn="l"/>
              </a:tabLst>
            </a:pPr>
            <a:r>
              <a:rPr dirty="0" sz="1300">
                <a:latin typeface="Times New Roman"/>
                <a:cs typeface="Times New Roman"/>
              </a:rPr>
              <a:t>Change the number of the current line by entering the </a:t>
            </a:r>
            <a:r>
              <a:rPr dirty="0" sz="1300" spc="-5">
                <a:latin typeface="Times New Roman"/>
                <a:cs typeface="Times New Roman"/>
              </a:rPr>
              <a:t>number (</a:t>
            </a:r>
            <a:r>
              <a:rPr dirty="0" sz="1300" spc="-5">
                <a:latin typeface="Courier New"/>
                <a:cs typeface="Courier New"/>
              </a:rPr>
              <a:t>n</a:t>
            </a:r>
            <a:r>
              <a:rPr dirty="0" sz="1300" spc="-5">
                <a:latin typeface="Times New Roman"/>
                <a:cs typeface="Times New Roman"/>
              </a:rPr>
              <a:t>) </a:t>
            </a:r>
            <a:r>
              <a:rPr dirty="0" sz="1300">
                <a:latin typeface="Times New Roman"/>
                <a:cs typeface="Times New Roman"/>
              </a:rPr>
              <a:t>of the line that you</a:t>
            </a:r>
            <a:r>
              <a:rPr dirty="0" sz="1300" spc="-10">
                <a:latin typeface="Times New Roman"/>
                <a:cs typeface="Times New Roman"/>
              </a:rPr>
              <a:t> </a:t>
            </a:r>
            <a:r>
              <a:rPr dirty="0" sz="1300">
                <a:latin typeface="Times New Roman"/>
                <a:cs typeface="Times New Roman"/>
              </a:rPr>
              <a:t>want</a:t>
            </a:r>
            <a:endParaRPr sz="1300">
              <a:latin typeface="Times New Roman"/>
              <a:cs typeface="Times New Roman"/>
            </a:endParaRPr>
          </a:p>
          <a:p>
            <a:pPr marL="445770">
              <a:lnSpc>
                <a:spcPts val="1520"/>
              </a:lnSpc>
              <a:spcBef>
                <a:spcPts val="75"/>
              </a:spcBef>
            </a:pPr>
            <a:r>
              <a:rPr dirty="0" sz="1300">
                <a:latin typeface="Times New Roman"/>
                <a:cs typeface="Times New Roman"/>
              </a:rPr>
              <a:t>to edit. The new current line is</a:t>
            </a:r>
            <a:r>
              <a:rPr dirty="0" sz="1300" spc="-15">
                <a:latin typeface="Times New Roman"/>
                <a:cs typeface="Times New Roman"/>
              </a:rPr>
              <a:t> </a:t>
            </a:r>
            <a:r>
              <a:rPr dirty="0" sz="1300">
                <a:latin typeface="Times New Roman"/>
                <a:cs typeface="Times New Roman"/>
              </a:rPr>
              <a:t>displayed.</a:t>
            </a:r>
            <a:endParaRPr sz="1300">
              <a:latin typeface="Times New Roman"/>
              <a:cs typeface="Times New Roman"/>
            </a:endParaRPr>
          </a:p>
          <a:p>
            <a:pPr marL="445770" marR="347345" indent="-186055">
              <a:lnSpc>
                <a:spcPts val="1560"/>
              </a:lnSpc>
              <a:spcBef>
                <a:spcPts val="10"/>
              </a:spcBef>
              <a:buChar char="•"/>
              <a:tabLst>
                <a:tab pos="445770" algn="l"/>
                <a:tab pos="446405" algn="l"/>
              </a:tabLst>
            </a:pP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A[PPEND]</a:t>
            </a:r>
            <a:r>
              <a:rPr dirty="0" sz="1300" spc="-480">
                <a:latin typeface="Courier New"/>
                <a:cs typeface="Courier New"/>
              </a:rPr>
              <a:t> </a:t>
            </a:r>
            <a:r>
              <a:rPr dirty="0" sz="1300">
                <a:latin typeface="Times New Roman"/>
                <a:cs typeface="Times New Roman"/>
              </a:rPr>
              <a:t>command to add text to the current line. The newly edited line is  displayed. Verify the new </a:t>
            </a:r>
            <a:r>
              <a:rPr dirty="0" sz="1300" spc="-5">
                <a:latin typeface="Times New Roman"/>
                <a:cs typeface="Times New Roman"/>
              </a:rPr>
              <a:t>contents </a:t>
            </a:r>
            <a:r>
              <a:rPr dirty="0" sz="1300">
                <a:latin typeface="Times New Roman"/>
                <a:cs typeface="Times New Roman"/>
              </a:rPr>
              <a:t>of the buffer by using the </a:t>
            </a:r>
            <a:r>
              <a:rPr dirty="0" sz="1300">
                <a:latin typeface="Courier New"/>
                <a:cs typeface="Courier New"/>
              </a:rPr>
              <a:t>LIST</a:t>
            </a:r>
            <a:r>
              <a:rPr dirty="0" sz="1300" spc="-484">
                <a:latin typeface="Courier New"/>
                <a:cs typeface="Courier New"/>
              </a:rPr>
              <a:t> </a:t>
            </a:r>
            <a:r>
              <a:rPr dirty="0" sz="1300">
                <a:latin typeface="Times New Roman"/>
                <a:cs typeface="Times New Roman"/>
              </a:rPr>
              <a:t>command.</a:t>
            </a:r>
            <a:endParaRPr sz="1300">
              <a:latin typeface="Times New Roman"/>
              <a:cs typeface="Times New Roman"/>
            </a:endParaRPr>
          </a:p>
          <a:p>
            <a:pPr marL="136525" marR="189230">
              <a:lnSpc>
                <a:spcPct val="100000"/>
              </a:lnSpc>
              <a:spcBef>
                <a:spcPts val="340"/>
              </a:spcBef>
            </a:pPr>
            <a:r>
              <a:rPr dirty="0" sz="1300" spc="-5" b="1">
                <a:latin typeface="Times New Roman"/>
                <a:cs typeface="Times New Roman"/>
              </a:rPr>
              <a:t>Note: </a:t>
            </a:r>
            <a:r>
              <a:rPr dirty="0" sz="1300" spc="-5">
                <a:latin typeface="Times New Roman"/>
                <a:cs typeface="Times New Roman"/>
              </a:rPr>
              <a:t>Many </a:t>
            </a:r>
            <a:r>
              <a:rPr dirty="0" sz="1300">
                <a:latin typeface="Times New Roman"/>
                <a:cs typeface="Times New Roman"/>
              </a:rPr>
              <a:t>SQL*Plus commands, including </a:t>
            </a:r>
            <a:r>
              <a:rPr dirty="0" sz="1300">
                <a:latin typeface="Courier New"/>
                <a:cs typeface="Courier New"/>
              </a:rPr>
              <a:t>LIST</a:t>
            </a:r>
            <a:r>
              <a:rPr dirty="0" sz="1300" spc="-505">
                <a:latin typeface="Courier New"/>
                <a:cs typeface="Courier New"/>
              </a:rPr>
              <a:t> </a:t>
            </a:r>
            <a:r>
              <a:rPr dirty="0" sz="1300">
                <a:latin typeface="Times New Roman"/>
                <a:cs typeface="Times New Roman"/>
              </a:rPr>
              <a:t>and </a:t>
            </a:r>
            <a:r>
              <a:rPr dirty="0" sz="1300">
                <a:latin typeface="Courier New"/>
                <a:cs typeface="Courier New"/>
              </a:rPr>
              <a:t>APPEND</a:t>
            </a:r>
            <a:r>
              <a:rPr dirty="0" sz="1300">
                <a:latin typeface="Times New Roman"/>
                <a:cs typeface="Times New Roman"/>
              </a:rPr>
              <a:t>, can be abbreviated to just  their</a:t>
            </a:r>
            <a:r>
              <a:rPr dirty="0" sz="1300" spc="-5">
                <a:latin typeface="Times New Roman"/>
                <a:cs typeface="Times New Roman"/>
              </a:rPr>
              <a:t> first</a:t>
            </a:r>
            <a:r>
              <a:rPr dirty="0" sz="1300">
                <a:latin typeface="Times New Roman"/>
                <a:cs typeface="Times New Roman"/>
              </a:rPr>
              <a:t> letter. </a:t>
            </a:r>
            <a:r>
              <a:rPr dirty="0" sz="1300">
                <a:latin typeface="Courier New"/>
                <a:cs typeface="Courier New"/>
              </a:rPr>
              <a:t>LIST</a:t>
            </a:r>
            <a:r>
              <a:rPr dirty="0" sz="1300" spc="-455">
                <a:latin typeface="Courier New"/>
                <a:cs typeface="Courier New"/>
              </a:rPr>
              <a:t> </a:t>
            </a:r>
            <a:r>
              <a:rPr dirty="0" sz="1300">
                <a:latin typeface="Times New Roman"/>
                <a:cs typeface="Times New Roman"/>
              </a:rPr>
              <a:t>can</a:t>
            </a:r>
            <a:r>
              <a:rPr dirty="0" sz="1300" spc="5">
                <a:latin typeface="Times New Roman"/>
                <a:cs typeface="Times New Roman"/>
              </a:rPr>
              <a:t> </a:t>
            </a:r>
            <a:r>
              <a:rPr dirty="0" sz="1300">
                <a:latin typeface="Times New Roman"/>
                <a:cs typeface="Times New Roman"/>
              </a:rPr>
              <a:t>be abbreviated</a:t>
            </a:r>
            <a:r>
              <a:rPr dirty="0" sz="1300" spc="5">
                <a:latin typeface="Times New Roman"/>
                <a:cs typeface="Times New Roman"/>
              </a:rPr>
              <a:t> </a:t>
            </a:r>
            <a:r>
              <a:rPr dirty="0" sz="1300">
                <a:latin typeface="Times New Roman"/>
                <a:cs typeface="Times New Roman"/>
              </a:rPr>
              <a:t>to</a:t>
            </a:r>
            <a:r>
              <a:rPr dirty="0" sz="1300" spc="-15">
                <a:latin typeface="Times New Roman"/>
                <a:cs typeface="Times New Roman"/>
              </a:rPr>
              <a:t> </a:t>
            </a:r>
            <a:r>
              <a:rPr dirty="0" sz="1300">
                <a:latin typeface="Courier New"/>
                <a:cs typeface="Courier New"/>
              </a:rPr>
              <a:t>L</a:t>
            </a:r>
            <a:r>
              <a:rPr dirty="0" sz="1300">
                <a:latin typeface="Times New Roman"/>
                <a:cs typeface="Times New Roman"/>
              </a:rPr>
              <a:t>;</a:t>
            </a:r>
            <a:r>
              <a:rPr dirty="0" sz="1300" spc="-5">
                <a:latin typeface="Times New Roman"/>
                <a:cs typeface="Times New Roman"/>
              </a:rPr>
              <a:t> </a:t>
            </a:r>
            <a:r>
              <a:rPr dirty="0" sz="1300">
                <a:latin typeface="Courier New"/>
                <a:cs typeface="Courier New"/>
              </a:rPr>
              <a:t>APPEND</a:t>
            </a:r>
            <a:r>
              <a:rPr dirty="0" sz="1300" spc="-455">
                <a:latin typeface="Courier New"/>
                <a:cs typeface="Courier New"/>
              </a:rPr>
              <a:t> </a:t>
            </a:r>
            <a:r>
              <a:rPr dirty="0" sz="1300">
                <a:latin typeface="Times New Roman"/>
                <a:cs typeface="Times New Roman"/>
              </a:rPr>
              <a:t>can be abbreviated to</a:t>
            </a:r>
            <a:r>
              <a:rPr dirty="0" sz="1300" spc="-10">
                <a:latin typeface="Times New Roman"/>
                <a:cs typeface="Times New Roman"/>
              </a:rPr>
              <a:t> </a:t>
            </a:r>
            <a:r>
              <a:rPr dirty="0" sz="1300" spc="-5">
                <a:latin typeface="Courier New"/>
                <a:cs typeface="Courier New"/>
              </a:rPr>
              <a:t>A</a:t>
            </a:r>
            <a:r>
              <a:rPr dirty="0" sz="1300" spc="-5">
                <a:latin typeface="Times New Roman"/>
                <a:cs typeface="Times New Roman"/>
              </a:rPr>
              <a:t>.</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050">
              <a:latin typeface="Times New Roman"/>
              <a:cs typeface="Times New Roman"/>
            </a:endParaRPr>
          </a:p>
          <a:p>
            <a:pPr algn="ctr">
              <a:lnSpc>
                <a:spcPct val="100000"/>
              </a:lnSpc>
            </a:pPr>
            <a:r>
              <a:rPr dirty="0" sz="1850" b="1">
                <a:latin typeface="Arial"/>
                <a:cs typeface="Arial"/>
              </a:rPr>
              <a:t>Using the </a:t>
            </a:r>
            <a:r>
              <a:rPr dirty="0" sz="1850" spc="5" b="1">
                <a:latin typeface="Courier New"/>
                <a:cs typeface="Courier New"/>
              </a:rPr>
              <a:t>CHANGE</a:t>
            </a:r>
            <a:r>
              <a:rPr dirty="0" sz="1850" spc="-595" b="1">
                <a:latin typeface="Courier New"/>
                <a:cs typeface="Courier New"/>
              </a:rPr>
              <a:t> </a:t>
            </a:r>
            <a:r>
              <a:rPr dirty="0" sz="1850" b="1">
                <a:latin typeface="Arial"/>
                <a:cs typeface="Arial"/>
              </a:rPr>
              <a:t>Command</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5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45"/>
              <a:t>W</a:t>
            </a:r>
            <a:r>
              <a:rPr dirty="0" baseline="-30092" sz="1800" spc="-367" b="1">
                <a:latin typeface="Arial"/>
                <a:cs typeface="Arial"/>
              </a:rPr>
              <a:t>ra</a:t>
            </a:r>
            <a:r>
              <a:rPr dirty="0" sz="800" spc="-245"/>
              <a:t>D</a:t>
            </a:r>
            <a:r>
              <a:rPr dirty="0" baseline="-30092" sz="1800" spc="-367" b="1">
                <a:latin typeface="Arial"/>
                <a:cs typeface="Arial"/>
              </a:rPr>
              <a:t>c</a:t>
            </a:r>
            <a:r>
              <a:rPr dirty="0" sz="800" spc="-245"/>
              <a:t>P</a:t>
            </a:r>
            <a:r>
              <a:rPr dirty="0" baseline="-30092" sz="1800" spc="-367" b="1">
                <a:latin typeface="Arial"/>
                <a:cs typeface="Arial"/>
              </a:rPr>
              <a:t>l</a:t>
            </a:r>
            <a:r>
              <a:rPr dirty="0" sz="800" spc="-245"/>
              <a:t>s</a:t>
            </a:r>
            <a:r>
              <a:rPr dirty="0" baseline="-30092" sz="1800" spc="-367" b="1">
                <a:latin typeface="Arial"/>
                <a:cs typeface="Arial"/>
              </a:rPr>
              <a:t>e</a:t>
            </a:r>
            <a:r>
              <a:rPr dirty="0" sz="800" spc="-245"/>
              <a:t>tu</a:t>
            </a:r>
            <a:r>
              <a:rPr dirty="0" baseline="-30092" sz="1800" spc="-367" b="1">
                <a:latin typeface="Arial"/>
                <a:cs typeface="Arial"/>
              </a:rPr>
              <a:t>D</a:t>
            </a:r>
            <a:r>
              <a:rPr dirty="0" sz="800" spc="-245"/>
              <a:t>de</a:t>
            </a:r>
            <a:r>
              <a:rPr dirty="0" baseline="-30092" sz="1800" spc="-367" b="1">
                <a:latin typeface="Arial"/>
                <a:cs typeface="Arial"/>
              </a:rPr>
              <a:t>a</a:t>
            </a:r>
            <a:r>
              <a:rPr dirty="0" sz="800" spc="-245"/>
              <a:t>nt</a:t>
            </a:r>
            <a:r>
              <a:rPr dirty="0" baseline="-30092" sz="1800" spc="-367" b="1">
                <a:latin typeface="Arial"/>
                <a:cs typeface="Arial"/>
              </a:rPr>
              <a:t>t</a:t>
            </a:r>
            <a:r>
              <a:rPr dirty="0" sz="800" spc="-245"/>
              <a:t>s</a:t>
            </a:r>
            <a:r>
              <a:rPr dirty="0" baseline="-30092" sz="1800" spc="-367" b="1">
                <a:latin typeface="Arial"/>
                <a:cs typeface="Arial"/>
              </a:rPr>
              <a:t>a</a:t>
            </a:r>
            <a:r>
              <a:rPr dirty="0" sz="800" spc="-245"/>
              <a:t>m</a:t>
            </a:r>
            <a:r>
              <a:rPr dirty="0" baseline="-30092" sz="1800" spc="-367" b="1">
                <a:latin typeface="Arial"/>
                <a:cs typeface="Arial"/>
              </a:rPr>
              <a:t>b</a:t>
            </a:r>
            <a:r>
              <a:rPr dirty="0" sz="800" spc="-245"/>
              <a:t>us</a:t>
            </a:r>
            <a:r>
              <a:rPr dirty="0" baseline="-30092" sz="1800" spc="-367" b="1">
                <a:latin typeface="Arial"/>
                <a:cs typeface="Arial"/>
              </a:rPr>
              <a:t>a</a:t>
            </a:r>
            <a:r>
              <a:rPr dirty="0" sz="800" spc="-245"/>
              <a:t>t</a:t>
            </a:r>
            <a:r>
              <a:rPr dirty="0" baseline="-30092" sz="1800" spc="-367" b="1">
                <a:latin typeface="Arial"/>
                <a:cs typeface="Arial"/>
              </a:rPr>
              <a:t>s</a:t>
            </a:r>
            <a:r>
              <a:rPr dirty="0" sz="800" spc="-245"/>
              <a:t>re</a:t>
            </a:r>
            <a:r>
              <a:rPr dirty="0" baseline="-30092" sz="1800" spc="-367" b="1">
                <a:latin typeface="Arial"/>
                <a:cs typeface="Arial"/>
              </a:rPr>
              <a:t>e</a:t>
            </a:r>
            <a:r>
              <a:rPr dirty="0" sz="800" spc="-245"/>
              <a:t>ce</a:t>
            </a:r>
            <a:r>
              <a:rPr dirty="0" baseline="-30092" sz="1800" spc="-367" b="1">
                <a:latin typeface="Arial"/>
                <a:cs typeface="Arial"/>
              </a:rPr>
              <a:t>1</a:t>
            </a:r>
            <a:r>
              <a:rPr dirty="0" sz="800" spc="-245"/>
              <a:t>ive</a:t>
            </a:r>
            <a:r>
              <a:rPr dirty="0" baseline="-30092" sz="1800" spc="-367" b="1">
                <a:latin typeface="Arial"/>
                <a:cs typeface="Arial"/>
              </a:rPr>
              <a:t>0</a:t>
            </a:r>
            <a:r>
              <a:rPr dirty="0" sz="800" spc="-245"/>
              <a:t>a</a:t>
            </a:r>
            <a:r>
              <a:rPr dirty="0" baseline="-30092" sz="1800" spc="-367" b="1" i="1">
                <a:latin typeface="Arial"/>
                <a:cs typeface="Arial"/>
              </a:rPr>
              <a:t>g</a:t>
            </a:r>
            <a:r>
              <a:rPr dirty="0" sz="800" spc="-245"/>
              <a:t>n</a:t>
            </a:r>
            <a:r>
              <a:rPr dirty="0" baseline="-30092" sz="1800" spc="-367" b="1">
                <a:latin typeface="Arial"/>
                <a:cs typeface="Arial"/>
              </a:rPr>
              <a:t>:</a:t>
            </a:r>
            <a:r>
              <a:rPr dirty="0" sz="800" spc="-245"/>
              <a:t>e</a:t>
            </a:r>
            <a:r>
              <a:rPr dirty="0" baseline="-30092" sz="1800" spc="-367" b="1">
                <a:latin typeface="Arial"/>
                <a:cs typeface="Arial"/>
              </a:rPr>
              <a:t>S</a:t>
            </a:r>
            <a:r>
              <a:rPr dirty="0" sz="800" spc="-245"/>
              <a:t>Ki</a:t>
            </a:r>
            <a:r>
              <a:rPr dirty="0" baseline="-30092" sz="1800" spc="-367" b="1">
                <a:latin typeface="Arial"/>
                <a:cs typeface="Arial"/>
              </a:rPr>
              <a:t>Q</a:t>
            </a:r>
            <a:r>
              <a:rPr dirty="0" sz="800" spc="-245"/>
              <a:t>t </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a:t>
            </a:r>
            <a:r>
              <a:rPr dirty="0" baseline="-30092" sz="1800" spc="-345" b="1">
                <a:latin typeface="Arial"/>
                <a:cs typeface="Arial"/>
              </a:rPr>
              <a:t>d</a:t>
            </a:r>
            <a:r>
              <a:rPr dirty="0" sz="800" spc="-229"/>
              <a:t>ed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20"/>
              <a:t>an</a:t>
            </a:r>
            <a:r>
              <a:rPr dirty="0" baseline="-30092" sz="1800" spc="-330" b="1">
                <a:latin typeface="Arial"/>
                <a:cs typeface="Arial"/>
              </a:rPr>
              <a:t>D</a:t>
            </a:r>
            <a:r>
              <a:rPr dirty="0" sz="800" spc="-220"/>
              <a:t>d </a:t>
            </a:r>
            <a:r>
              <a:rPr dirty="0" sz="800" spc="-140"/>
              <a:t>e</a:t>
            </a:r>
            <a:r>
              <a:rPr dirty="0" baseline="-30092" sz="1800" spc="-209" b="1">
                <a:latin typeface="Arial"/>
                <a:cs typeface="Arial"/>
              </a:rPr>
              <a:t>-</a:t>
            </a:r>
            <a:r>
              <a:rPr dirty="0" sz="800" spc="-140"/>
              <a:t>m</a:t>
            </a:r>
            <a:r>
              <a:rPr dirty="0" baseline="-30092" sz="1800" spc="-209" b="1">
                <a:latin typeface="Arial"/>
                <a:cs typeface="Arial"/>
              </a:rPr>
              <a:t>1</a:t>
            </a:r>
            <a:r>
              <a:rPr dirty="0" sz="800" spc="-140"/>
              <a:t>ail</a:t>
            </a:r>
            <a:r>
              <a:rPr dirty="0" baseline="-30092" sz="1800" spc="-209" b="1">
                <a:latin typeface="Arial"/>
                <a:cs typeface="Arial"/>
              </a:rPr>
              <a:t>2</a:t>
            </a:r>
            <a:r>
              <a:rPr dirty="0" sz="800" spc="-140"/>
              <a:t>.</a:t>
            </a:r>
            <a:r>
              <a:rPr dirty="0" sz="800" spc="-200"/>
              <a:t> </a:t>
            </a:r>
            <a:r>
              <a:rPr dirty="0" sz="800" spc="-30"/>
              <a:t>Contact</a:t>
            </a:r>
            <a:endParaRPr sz="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283208" y="1812035"/>
            <a:ext cx="5202555" cy="288290"/>
          </a:xfrm>
          <a:prstGeom prst="rect">
            <a:avLst/>
          </a:prstGeom>
          <a:solidFill>
            <a:srgbClr val="9A9A9A"/>
          </a:solidFill>
          <a:ln w="20574">
            <a:solidFill>
              <a:srgbClr val="000000"/>
            </a:solidFill>
          </a:ln>
        </p:spPr>
        <p:txBody>
          <a:bodyPr wrap="square" lIns="0" tIns="23495" rIns="0" bIns="0" rtlCol="0" vert="horz">
            <a:spAutoFit/>
          </a:bodyPr>
          <a:lstStyle/>
          <a:p>
            <a:pPr marL="75565">
              <a:lnSpc>
                <a:spcPct val="100000"/>
              </a:lnSpc>
              <a:spcBef>
                <a:spcPts val="185"/>
              </a:spcBef>
            </a:pPr>
            <a:r>
              <a:rPr dirty="0" sz="1300" spc="-10" b="1">
                <a:latin typeface="Courier New"/>
                <a:cs typeface="Courier New"/>
              </a:rPr>
              <a:t>SQL&gt;</a:t>
            </a:r>
            <a:r>
              <a:rPr dirty="0" sz="1300" spc="-25" b="1">
                <a:latin typeface="Courier New"/>
                <a:cs typeface="Courier New"/>
              </a:rPr>
              <a:t> </a:t>
            </a:r>
            <a:r>
              <a:rPr dirty="0" sz="1300" spc="-10" b="1">
                <a:latin typeface="Courier New"/>
                <a:cs typeface="Courier New"/>
              </a:rPr>
              <a:t>L</a:t>
            </a:r>
            <a:endParaRPr sz="1300">
              <a:latin typeface="Courier New"/>
              <a:cs typeface="Courier New"/>
            </a:endParaRPr>
          </a:p>
        </p:txBody>
      </p:sp>
      <p:sp>
        <p:nvSpPr>
          <p:cNvPr id="5" name="object 5"/>
          <p:cNvSpPr txBox="1"/>
          <p:nvPr/>
        </p:nvSpPr>
        <p:spPr>
          <a:xfrm>
            <a:off x="1283208" y="2177795"/>
            <a:ext cx="5202555" cy="294640"/>
          </a:xfrm>
          <a:prstGeom prst="rect">
            <a:avLst/>
          </a:prstGeom>
          <a:solidFill>
            <a:srgbClr val="CCCCCC"/>
          </a:solidFill>
          <a:ln w="20574">
            <a:solidFill>
              <a:srgbClr val="000000"/>
            </a:solidFill>
          </a:ln>
        </p:spPr>
        <p:txBody>
          <a:bodyPr wrap="square" lIns="0" tIns="27305" rIns="0" bIns="0" rtlCol="0" vert="horz">
            <a:spAutoFit/>
          </a:bodyPr>
          <a:lstStyle/>
          <a:p>
            <a:pPr marL="75565">
              <a:lnSpc>
                <a:spcPct val="100000"/>
              </a:lnSpc>
              <a:spcBef>
                <a:spcPts val="215"/>
              </a:spcBef>
            </a:pPr>
            <a:r>
              <a:rPr dirty="0" sz="1300" spc="-15" b="1">
                <a:latin typeface="Courier New"/>
                <a:cs typeface="Courier New"/>
              </a:rPr>
              <a:t>1* SELECT </a:t>
            </a:r>
            <a:r>
              <a:rPr dirty="0" sz="1300" spc="-10" b="1">
                <a:latin typeface="Courier New"/>
                <a:cs typeface="Courier New"/>
              </a:rPr>
              <a:t>* </a:t>
            </a:r>
            <a:r>
              <a:rPr dirty="0" sz="1300" spc="-15" b="1">
                <a:latin typeface="Courier New"/>
                <a:cs typeface="Courier New"/>
              </a:rPr>
              <a:t>from</a:t>
            </a:r>
            <a:r>
              <a:rPr dirty="0" sz="1300" spc="-50" b="1">
                <a:latin typeface="Courier New"/>
                <a:cs typeface="Courier New"/>
              </a:rPr>
              <a:t> </a:t>
            </a:r>
            <a:r>
              <a:rPr dirty="0" sz="1300" spc="-20" b="1">
                <a:latin typeface="Courier New"/>
                <a:cs typeface="Courier New"/>
              </a:rPr>
              <a:t>employees</a:t>
            </a:r>
            <a:endParaRPr sz="1300">
              <a:latin typeface="Courier New"/>
              <a:cs typeface="Courier New"/>
            </a:endParaRPr>
          </a:p>
        </p:txBody>
      </p:sp>
      <p:sp>
        <p:nvSpPr>
          <p:cNvPr id="6" name="object 6"/>
          <p:cNvSpPr txBox="1"/>
          <p:nvPr/>
        </p:nvSpPr>
        <p:spPr>
          <a:xfrm>
            <a:off x="1283208" y="2548127"/>
            <a:ext cx="5202555" cy="281305"/>
          </a:xfrm>
          <a:prstGeom prst="rect">
            <a:avLst/>
          </a:prstGeom>
          <a:solidFill>
            <a:srgbClr val="9A9A9A"/>
          </a:solidFill>
          <a:ln w="20574">
            <a:solidFill>
              <a:srgbClr val="000000"/>
            </a:solidFill>
          </a:ln>
        </p:spPr>
        <p:txBody>
          <a:bodyPr wrap="square" lIns="0" tIns="21590" rIns="0" bIns="0" rtlCol="0" vert="horz">
            <a:spAutoFit/>
          </a:bodyPr>
          <a:lstStyle/>
          <a:p>
            <a:pPr marL="75565">
              <a:lnSpc>
                <a:spcPct val="100000"/>
              </a:lnSpc>
              <a:spcBef>
                <a:spcPts val="170"/>
              </a:spcBef>
            </a:pPr>
            <a:r>
              <a:rPr dirty="0" sz="1300" spc="-15" b="1">
                <a:latin typeface="Courier New"/>
                <a:cs typeface="Courier New"/>
              </a:rPr>
              <a:t>SQL&gt;</a:t>
            </a:r>
            <a:r>
              <a:rPr dirty="0" sz="1300" spc="-25" b="1">
                <a:latin typeface="Courier New"/>
                <a:cs typeface="Courier New"/>
              </a:rPr>
              <a:t> </a:t>
            </a:r>
            <a:r>
              <a:rPr dirty="0" sz="1300" spc="-20" b="1">
                <a:latin typeface="Courier New"/>
                <a:cs typeface="Courier New"/>
              </a:rPr>
              <a:t>c/employees/departments</a:t>
            </a:r>
            <a:endParaRPr sz="1300">
              <a:latin typeface="Courier New"/>
              <a:cs typeface="Courier New"/>
            </a:endParaRPr>
          </a:p>
        </p:txBody>
      </p:sp>
      <p:sp>
        <p:nvSpPr>
          <p:cNvPr id="7" name="object 7"/>
          <p:cNvSpPr txBox="1"/>
          <p:nvPr/>
        </p:nvSpPr>
        <p:spPr>
          <a:xfrm>
            <a:off x="1283208" y="2906267"/>
            <a:ext cx="5202555" cy="268605"/>
          </a:xfrm>
          <a:prstGeom prst="rect">
            <a:avLst/>
          </a:prstGeom>
          <a:solidFill>
            <a:srgbClr val="CCCCCC"/>
          </a:solidFill>
          <a:ln w="20574">
            <a:solidFill>
              <a:srgbClr val="000000"/>
            </a:solidFill>
          </a:ln>
        </p:spPr>
        <p:txBody>
          <a:bodyPr wrap="square" lIns="0" tIns="15240" rIns="0" bIns="0" rtlCol="0" vert="horz">
            <a:spAutoFit/>
          </a:bodyPr>
          <a:lstStyle/>
          <a:p>
            <a:pPr marL="75565">
              <a:lnSpc>
                <a:spcPct val="100000"/>
              </a:lnSpc>
              <a:spcBef>
                <a:spcPts val="120"/>
              </a:spcBef>
            </a:pPr>
            <a:r>
              <a:rPr dirty="0" sz="1300" spc="-10" b="1">
                <a:latin typeface="Courier New"/>
                <a:cs typeface="Courier New"/>
              </a:rPr>
              <a:t>1* </a:t>
            </a:r>
            <a:r>
              <a:rPr dirty="0" sz="1300" spc="-15" b="1">
                <a:latin typeface="Courier New"/>
                <a:cs typeface="Courier New"/>
              </a:rPr>
              <a:t>SELECT </a:t>
            </a:r>
            <a:r>
              <a:rPr dirty="0" sz="1300" spc="-10" b="1">
                <a:latin typeface="Courier New"/>
                <a:cs typeface="Courier New"/>
              </a:rPr>
              <a:t>* from</a:t>
            </a:r>
            <a:r>
              <a:rPr dirty="0" sz="1300" spc="-50" b="1">
                <a:latin typeface="Courier New"/>
                <a:cs typeface="Courier New"/>
              </a:rPr>
              <a:t> </a:t>
            </a:r>
            <a:r>
              <a:rPr dirty="0" sz="1300" spc="-15" b="1">
                <a:latin typeface="Courier New"/>
                <a:cs typeface="Courier New"/>
              </a:rPr>
              <a:t>departments</a:t>
            </a:r>
            <a:endParaRPr sz="1300">
              <a:latin typeface="Courier New"/>
              <a:cs typeface="Courier New"/>
            </a:endParaRPr>
          </a:p>
        </p:txBody>
      </p:sp>
      <p:sp>
        <p:nvSpPr>
          <p:cNvPr id="8" name="object 8"/>
          <p:cNvSpPr txBox="1"/>
          <p:nvPr/>
        </p:nvSpPr>
        <p:spPr>
          <a:xfrm>
            <a:off x="1283208" y="3256026"/>
            <a:ext cx="5202555" cy="281940"/>
          </a:xfrm>
          <a:prstGeom prst="rect">
            <a:avLst/>
          </a:prstGeom>
          <a:solidFill>
            <a:srgbClr val="9A9A9A"/>
          </a:solidFill>
          <a:ln w="20574">
            <a:solidFill>
              <a:srgbClr val="000000"/>
            </a:solidFill>
          </a:ln>
        </p:spPr>
        <p:txBody>
          <a:bodyPr wrap="square" lIns="0" tIns="22225" rIns="0" bIns="0" rtlCol="0" vert="horz">
            <a:spAutoFit/>
          </a:bodyPr>
          <a:lstStyle/>
          <a:p>
            <a:pPr marL="75565">
              <a:lnSpc>
                <a:spcPct val="100000"/>
              </a:lnSpc>
              <a:spcBef>
                <a:spcPts val="175"/>
              </a:spcBef>
            </a:pPr>
            <a:r>
              <a:rPr dirty="0" sz="1300" spc="-10" b="1">
                <a:latin typeface="Courier New"/>
                <a:cs typeface="Courier New"/>
              </a:rPr>
              <a:t>SQL&gt;</a:t>
            </a:r>
            <a:r>
              <a:rPr dirty="0" sz="1300" spc="-25" b="1">
                <a:latin typeface="Courier New"/>
                <a:cs typeface="Courier New"/>
              </a:rPr>
              <a:t> </a:t>
            </a:r>
            <a:r>
              <a:rPr dirty="0" sz="1300" spc="-10" b="1">
                <a:latin typeface="Courier New"/>
                <a:cs typeface="Courier New"/>
              </a:rPr>
              <a:t>L</a:t>
            </a:r>
            <a:endParaRPr sz="1300">
              <a:latin typeface="Courier New"/>
              <a:cs typeface="Courier New"/>
            </a:endParaRPr>
          </a:p>
        </p:txBody>
      </p:sp>
      <p:sp>
        <p:nvSpPr>
          <p:cNvPr id="9" name="object 9"/>
          <p:cNvSpPr txBox="1"/>
          <p:nvPr/>
        </p:nvSpPr>
        <p:spPr>
          <a:xfrm>
            <a:off x="1283208" y="3614928"/>
            <a:ext cx="5202555" cy="268605"/>
          </a:xfrm>
          <a:prstGeom prst="rect">
            <a:avLst/>
          </a:prstGeom>
          <a:solidFill>
            <a:srgbClr val="CCCCCC"/>
          </a:solidFill>
          <a:ln w="20574">
            <a:solidFill>
              <a:srgbClr val="000000"/>
            </a:solidFill>
          </a:ln>
        </p:spPr>
        <p:txBody>
          <a:bodyPr wrap="square" lIns="0" tIns="15240" rIns="0" bIns="0" rtlCol="0" vert="horz">
            <a:spAutoFit/>
          </a:bodyPr>
          <a:lstStyle/>
          <a:p>
            <a:pPr marL="75565">
              <a:lnSpc>
                <a:spcPct val="100000"/>
              </a:lnSpc>
              <a:spcBef>
                <a:spcPts val="120"/>
              </a:spcBef>
            </a:pPr>
            <a:r>
              <a:rPr dirty="0" sz="1300" spc="-10" b="1">
                <a:latin typeface="Courier New"/>
                <a:cs typeface="Courier New"/>
              </a:rPr>
              <a:t>1* </a:t>
            </a:r>
            <a:r>
              <a:rPr dirty="0" sz="1300" spc="-15" b="1">
                <a:latin typeface="Courier New"/>
                <a:cs typeface="Courier New"/>
              </a:rPr>
              <a:t>SELECT </a:t>
            </a:r>
            <a:r>
              <a:rPr dirty="0" sz="1300" spc="-10" b="1">
                <a:latin typeface="Courier New"/>
                <a:cs typeface="Courier New"/>
              </a:rPr>
              <a:t>* from</a:t>
            </a:r>
            <a:r>
              <a:rPr dirty="0" sz="1300" spc="-50" b="1">
                <a:latin typeface="Courier New"/>
                <a:cs typeface="Courier New"/>
              </a:rPr>
              <a:t> </a:t>
            </a:r>
            <a:r>
              <a:rPr dirty="0" sz="1300" spc="-15" b="1">
                <a:latin typeface="Courier New"/>
                <a:cs typeface="Courier New"/>
              </a:rPr>
              <a:t>departments</a:t>
            </a:r>
            <a:endParaRPr sz="1300">
              <a:latin typeface="Courier New"/>
              <a:cs typeface="Courier New"/>
            </a:endParaRPr>
          </a:p>
        </p:txBody>
      </p:sp>
      <p:sp>
        <p:nvSpPr>
          <p:cNvPr id="10" name="object 10"/>
          <p:cNvSpPr txBox="1"/>
          <p:nvPr/>
        </p:nvSpPr>
        <p:spPr>
          <a:xfrm>
            <a:off x="594613" y="5593638"/>
            <a:ext cx="6496050" cy="1311910"/>
          </a:xfrm>
          <a:prstGeom prst="rect">
            <a:avLst/>
          </a:prstGeom>
        </p:spPr>
        <p:txBody>
          <a:bodyPr wrap="square" lIns="0" tIns="62229" rIns="0" bIns="0" rtlCol="0" vert="horz">
            <a:spAutoFit/>
          </a:bodyPr>
          <a:lstStyle/>
          <a:p>
            <a:pPr marL="12700">
              <a:lnSpc>
                <a:spcPct val="100000"/>
              </a:lnSpc>
              <a:spcBef>
                <a:spcPts val="489"/>
              </a:spcBef>
            </a:pPr>
            <a:r>
              <a:rPr dirty="0" sz="1300" b="1">
                <a:latin typeface="Arial"/>
                <a:cs typeface="Arial"/>
              </a:rPr>
              <a:t>Using the </a:t>
            </a:r>
            <a:r>
              <a:rPr dirty="0" sz="1300" b="1">
                <a:latin typeface="Courier New"/>
                <a:cs typeface="Courier New"/>
              </a:rPr>
              <a:t>CHANGE</a:t>
            </a:r>
            <a:r>
              <a:rPr dirty="0" sz="1300" spc="-415" b="1">
                <a:latin typeface="Courier New"/>
                <a:cs typeface="Courier New"/>
              </a:rPr>
              <a:t> </a:t>
            </a:r>
            <a:r>
              <a:rPr dirty="0" sz="1300" spc="-5" b="1">
                <a:latin typeface="Arial"/>
                <a:cs typeface="Arial"/>
              </a:rPr>
              <a:t>Command</a:t>
            </a:r>
            <a:endParaRPr sz="1300">
              <a:latin typeface="Arial"/>
              <a:cs typeface="Arial"/>
            </a:endParaRPr>
          </a:p>
          <a:p>
            <a:pPr marL="445770" indent="-186055">
              <a:lnSpc>
                <a:spcPts val="1555"/>
              </a:lnSpc>
              <a:spcBef>
                <a:spcPts val="390"/>
              </a:spcBef>
              <a:buChar char="•"/>
              <a:tabLst>
                <a:tab pos="445770" algn="l"/>
                <a:tab pos="446405" algn="l"/>
              </a:tabLst>
            </a:pPr>
            <a:r>
              <a:rPr dirty="0" sz="1300" spc="-5">
                <a:latin typeface="Times New Roman"/>
                <a:cs typeface="Times New Roman"/>
              </a:rPr>
              <a:t>Use </a:t>
            </a:r>
            <a:r>
              <a:rPr dirty="0" sz="1300">
                <a:latin typeface="Courier New"/>
                <a:cs typeface="Courier New"/>
              </a:rPr>
              <a:t>L[IST]</a:t>
            </a:r>
            <a:r>
              <a:rPr dirty="0" sz="1300" spc="-459">
                <a:latin typeface="Courier New"/>
                <a:cs typeface="Courier New"/>
              </a:rPr>
              <a:t> </a:t>
            </a:r>
            <a:r>
              <a:rPr dirty="0" sz="1300">
                <a:latin typeface="Times New Roman"/>
                <a:cs typeface="Times New Roman"/>
              </a:rPr>
              <a:t>to display the contents </a:t>
            </a:r>
            <a:r>
              <a:rPr dirty="0" sz="1300" spc="-5">
                <a:latin typeface="Times New Roman"/>
                <a:cs typeface="Times New Roman"/>
              </a:rPr>
              <a:t>of </a:t>
            </a:r>
            <a:r>
              <a:rPr dirty="0" sz="1300">
                <a:latin typeface="Times New Roman"/>
                <a:cs typeface="Times New Roman"/>
              </a:rPr>
              <a:t>the </a:t>
            </a:r>
            <a:r>
              <a:rPr dirty="0" sz="1300" spc="-5">
                <a:latin typeface="Times New Roman"/>
                <a:cs typeface="Times New Roman"/>
              </a:rPr>
              <a:t>buffer.</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C[HANGE]</a:t>
            </a:r>
            <a:r>
              <a:rPr dirty="0" sz="1300" spc="-470">
                <a:latin typeface="Courier New"/>
                <a:cs typeface="Courier New"/>
              </a:rPr>
              <a:t> </a:t>
            </a:r>
            <a:r>
              <a:rPr dirty="0" sz="1300">
                <a:latin typeface="Times New Roman"/>
                <a:cs typeface="Times New Roman"/>
              </a:rPr>
              <a:t>command to alter the contents of the current </a:t>
            </a:r>
            <a:r>
              <a:rPr dirty="0" sz="1300" spc="-5">
                <a:latin typeface="Times New Roman"/>
                <a:cs typeface="Times New Roman"/>
              </a:rPr>
              <a:t>line </a:t>
            </a:r>
            <a:r>
              <a:rPr dirty="0" sz="1300">
                <a:latin typeface="Times New Roman"/>
                <a:cs typeface="Times New Roman"/>
              </a:rPr>
              <a:t>in the </a:t>
            </a:r>
            <a:r>
              <a:rPr dirty="0" sz="1300" spc="-5">
                <a:latin typeface="Times New Roman"/>
                <a:cs typeface="Times New Roman"/>
              </a:rPr>
              <a:t>SQL </a:t>
            </a:r>
            <a:r>
              <a:rPr dirty="0" sz="1300">
                <a:latin typeface="Times New Roman"/>
                <a:cs typeface="Times New Roman"/>
              </a:rPr>
              <a:t>buffer. In</a:t>
            </a:r>
            <a:endParaRPr sz="1300">
              <a:latin typeface="Times New Roman"/>
              <a:cs typeface="Times New Roman"/>
            </a:endParaRPr>
          </a:p>
          <a:p>
            <a:pPr marL="445770" marR="147320">
              <a:lnSpc>
                <a:spcPct val="100000"/>
              </a:lnSpc>
              <a:spcBef>
                <a:spcPts val="75"/>
              </a:spcBef>
            </a:pPr>
            <a:r>
              <a:rPr dirty="0" sz="1300">
                <a:latin typeface="Times New Roman"/>
                <a:cs typeface="Times New Roman"/>
              </a:rPr>
              <a:t>this case, replace the employees table with the departments table. The new current line is  displayed.</a:t>
            </a:r>
            <a:endParaRPr sz="1300">
              <a:latin typeface="Times New Roman"/>
              <a:cs typeface="Times New Roman"/>
            </a:endParaRPr>
          </a:p>
          <a:p>
            <a:pPr marL="445770" indent="-186690">
              <a:lnSpc>
                <a:spcPts val="1475"/>
              </a:lnSpc>
              <a:buChar char="•"/>
              <a:tabLst>
                <a:tab pos="445770" algn="l"/>
                <a:tab pos="446405" algn="l"/>
              </a:tabLst>
            </a:pP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L[IST]</a:t>
            </a:r>
            <a:r>
              <a:rPr dirty="0" sz="1300" spc="-475">
                <a:latin typeface="Courier New"/>
                <a:cs typeface="Courier New"/>
              </a:rPr>
              <a:t> </a:t>
            </a:r>
            <a:r>
              <a:rPr dirty="0" sz="1300">
                <a:latin typeface="Times New Roman"/>
                <a:cs typeface="Times New Roman"/>
              </a:rPr>
              <a:t>command to verify the new contents of the buffer.</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p:nvPr/>
        </p:nvSpPr>
        <p:spPr>
          <a:xfrm>
            <a:off x="749300" y="9492605"/>
            <a:ext cx="155575"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a:t>
            </a:r>
            <a:endParaRPr sz="800">
              <a:latin typeface="Garuda"/>
              <a:cs typeface="Garuda"/>
            </a:endParaRPr>
          </a:p>
        </p:txBody>
      </p:sp>
      <p:sp>
        <p:nvSpPr>
          <p:cNvPr id="11" name="object 11"/>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245">
                <a:latin typeface="Garuda"/>
                <a:cs typeface="Garuda"/>
              </a:rPr>
              <a:t>W</a:t>
            </a:r>
            <a:r>
              <a:rPr dirty="0" baseline="-30092" sz="1800" spc="-367" b="1">
                <a:latin typeface="Arial"/>
                <a:cs typeface="Arial"/>
              </a:rPr>
              <a:t>ra</a:t>
            </a:r>
            <a:r>
              <a:rPr dirty="0" sz="800" spc="-245">
                <a:latin typeface="Garuda"/>
                <a:cs typeface="Garuda"/>
              </a:rPr>
              <a:t>D</a:t>
            </a:r>
            <a:r>
              <a:rPr dirty="0" baseline="-30092" sz="1800" spc="-367" b="1">
                <a:latin typeface="Arial"/>
                <a:cs typeface="Arial"/>
              </a:rPr>
              <a:t>c</a:t>
            </a:r>
            <a:r>
              <a:rPr dirty="0" sz="800" spc="-245">
                <a:latin typeface="Garuda"/>
                <a:cs typeface="Garuda"/>
              </a:rPr>
              <a:t>P</a:t>
            </a:r>
            <a:r>
              <a:rPr dirty="0" baseline="-30092" sz="1800" spc="-367" b="1">
                <a:latin typeface="Arial"/>
                <a:cs typeface="Arial"/>
              </a:rPr>
              <a:t>l</a:t>
            </a:r>
            <a:r>
              <a:rPr dirty="0" sz="800" spc="-245">
                <a:latin typeface="Garuda"/>
                <a:cs typeface="Garuda"/>
              </a:rPr>
              <a:t>s</a:t>
            </a:r>
            <a:r>
              <a:rPr dirty="0" baseline="-30092" sz="1800" spc="-367" b="1">
                <a:latin typeface="Arial"/>
                <a:cs typeface="Arial"/>
              </a:rPr>
              <a:t>e</a:t>
            </a:r>
            <a:r>
              <a:rPr dirty="0" sz="800" spc="-245">
                <a:latin typeface="Garuda"/>
                <a:cs typeface="Garuda"/>
              </a:rPr>
              <a:t>tu</a:t>
            </a:r>
            <a:r>
              <a:rPr dirty="0" baseline="-30092" sz="1800" spc="-367" b="1">
                <a:latin typeface="Arial"/>
                <a:cs typeface="Arial"/>
              </a:rPr>
              <a:t>D</a:t>
            </a:r>
            <a:r>
              <a:rPr dirty="0" sz="800" spc="-245">
                <a:latin typeface="Garuda"/>
                <a:cs typeface="Garuda"/>
              </a:rPr>
              <a:t>de</a:t>
            </a:r>
            <a:r>
              <a:rPr dirty="0" baseline="-30092" sz="1800" spc="-367" b="1">
                <a:latin typeface="Arial"/>
                <a:cs typeface="Arial"/>
              </a:rPr>
              <a:t>a</a:t>
            </a:r>
            <a:r>
              <a:rPr dirty="0" sz="800" spc="-245">
                <a:latin typeface="Garuda"/>
                <a:cs typeface="Garuda"/>
              </a:rPr>
              <a:t>nt</a:t>
            </a:r>
            <a:r>
              <a:rPr dirty="0" baseline="-30092" sz="1800" spc="-367" b="1">
                <a:latin typeface="Arial"/>
                <a:cs typeface="Arial"/>
              </a:rPr>
              <a:t>t</a:t>
            </a:r>
            <a:r>
              <a:rPr dirty="0" sz="800" spc="-245">
                <a:latin typeface="Garuda"/>
                <a:cs typeface="Garuda"/>
              </a:rPr>
              <a:t>s</a:t>
            </a:r>
            <a:r>
              <a:rPr dirty="0" baseline="-30092" sz="1800" spc="-367" b="1">
                <a:latin typeface="Arial"/>
                <a:cs typeface="Arial"/>
              </a:rPr>
              <a:t>a</a:t>
            </a:r>
            <a:r>
              <a:rPr dirty="0" sz="800" spc="-245">
                <a:latin typeface="Garuda"/>
                <a:cs typeface="Garuda"/>
              </a:rPr>
              <a:t>m</a:t>
            </a:r>
            <a:r>
              <a:rPr dirty="0" baseline="-30092" sz="1800" spc="-367" b="1">
                <a:latin typeface="Arial"/>
                <a:cs typeface="Arial"/>
              </a:rPr>
              <a:t>b</a:t>
            </a:r>
            <a:r>
              <a:rPr dirty="0" sz="800" spc="-245">
                <a:latin typeface="Garuda"/>
                <a:cs typeface="Garuda"/>
              </a:rPr>
              <a:t>us</a:t>
            </a:r>
            <a:r>
              <a:rPr dirty="0" baseline="-30092" sz="1800" spc="-367" b="1">
                <a:latin typeface="Arial"/>
                <a:cs typeface="Arial"/>
              </a:rPr>
              <a:t>a</a:t>
            </a:r>
            <a:r>
              <a:rPr dirty="0" sz="800" spc="-245">
                <a:latin typeface="Garuda"/>
                <a:cs typeface="Garuda"/>
              </a:rPr>
              <a:t>t</a:t>
            </a:r>
            <a:r>
              <a:rPr dirty="0" baseline="-30092" sz="1800" spc="-367" b="1">
                <a:latin typeface="Arial"/>
                <a:cs typeface="Arial"/>
              </a:rPr>
              <a:t>s</a:t>
            </a:r>
            <a:r>
              <a:rPr dirty="0" sz="800" spc="-245">
                <a:latin typeface="Garuda"/>
                <a:cs typeface="Garuda"/>
              </a:rPr>
              <a:t>re</a:t>
            </a:r>
            <a:r>
              <a:rPr dirty="0" baseline="-30092" sz="1800" spc="-367" b="1">
                <a:latin typeface="Arial"/>
                <a:cs typeface="Arial"/>
              </a:rPr>
              <a:t>e</a:t>
            </a:r>
            <a:r>
              <a:rPr dirty="0" sz="800" spc="-245">
                <a:latin typeface="Garuda"/>
                <a:cs typeface="Garuda"/>
              </a:rPr>
              <a:t>ce</a:t>
            </a:r>
            <a:r>
              <a:rPr dirty="0" baseline="-30092" sz="1800" spc="-367" b="1">
                <a:latin typeface="Arial"/>
                <a:cs typeface="Arial"/>
              </a:rPr>
              <a:t>1</a:t>
            </a:r>
            <a:r>
              <a:rPr dirty="0" sz="800" spc="-245">
                <a:latin typeface="Garuda"/>
                <a:cs typeface="Garuda"/>
              </a:rPr>
              <a:t>ive</a:t>
            </a:r>
            <a:r>
              <a:rPr dirty="0" baseline="-30092" sz="1800" spc="-367" b="1">
                <a:latin typeface="Arial"/>
                <a:cs typeface="Arial"/>
              </a:rPr>
              <a:t>0</a:t>
            </a:r>
            <a:r>
              <a:rPr dirty="0" sz="800" spc="-245">
                <a:latin typeface="Garuda"/>
                <a:cs typeface="Garuda"/>
              </a:rPr>
              <a:t>a</a:t>
            </a:r>
            <a:r>
              <a:rPr dirty="0" baseline="-30092" sz="1800" spc="-367" b="1" i="1">
                <a:latin typeface="Arial"/>
                <a:cs typeface="Arial"/>
              </a:rPr>
              <a:t>g</a:t>
            </a:r>
            <a:r>
              <a:rPr dirty="0" sz="800" spc="-245">
                <a:latin typeface="Garuda"/>
                <a:cs typeface="Garuda"/>
              </a:rPr>
              <a:t>n</a:t>
            </a:r>
            <a:r>
              <a:rPr dirty="0" baseline="-30092" sz="1800" spc="-367" b="1">
                <a:latin typeface="Arial"/>
                <a:cs typeface="Arial"/>
              </a:rPr>
              <a:t>:</a:t>
            </a:r>
            <a:r>
              <a:rPr dirty="0" sz="800" spc="-245">
                <a:latin typeface="Garuda"/>
                <a:cs typeface="Garuda"/>
              </a:rPr>
              <a:t>e</a:t>
            </a:r>
            <a:r>
              <a:rPr dirty="0" baseline="-30092" sz="1800" spc="-367" b="1">
                <a:latin typeface="Arial"/>
                <a:cs typeface="Arial"/>
              </a:rPr>
              <a:t>S</a:t>
            </a:r>
            <a:r>
              <a:rPr dirty="0" sz="800" spc="-245">
                <a:latin typeface="Garuda"/>
                <a:cs typeface="Garuda"/>
              </a:rPr>
              <a:t>Ki</a:t>
            </a:r>
            <a:r>
              <a:rPr dirty="0" baseline="-30092" sz="1800" spc="-367" b="1">
                <a:latin typeface="Arial"/>
                <a:cs typeface="Arial"/>
              </a:rPr>
              <a:t>Q</a:t>
            </a:r>
            <a:r>
              <a:rPr dirty="0" sz="800" spc="-245">
                <a:latin typeface="Garuda"/>
                <a:cs typeface="Garuda"/>
              </a:rPr>
              <a:t>t </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a:t>
            </a:r>
            <a:r>
              <a:rPr dirty="0" baseline="-30092" sz="1800" spc="-345" b="1">
                <a:latin typeface="Arial"/>
                <a:cs typeface="Arial"/>
              </a:rPr>
              <a:t>n</a:t>
            </a:r>
            <a:r>
              <a:rPr dirty="0" sz="800" spc="-229">
                <a:latin typeface="Garuda"/>
                <a:cs typeface="Garuda"/>
              </a:rPr>
              <a:t>rk</a:t>
            </a:r>
            <a:r>
              <a:rPr dirty="0" baseline="-30092" sz="1800" spc="-345" b="1">
                <a:latin typeface="Arial"/>
                <a:cs typeface="Arial"/>
              </a:rPr>
              <a:t>d</a:t>
            </a:r>
            <a:r>
              <a:rPr dirty="0" sz="800" spc="-229">
                <a:latin typeface="Garuda"/>
                <a:cs typeface="Garuda"/>
              </a:rPr>
              <a:t>ed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a:t>
            </a:r>
            <a:r>
              <a:rPr dirty="0" baseline="-30092" sz="1800" spc="-345" b="1">
                <a:latin typeface="Arial"/>
                <a:cs typeface="Arial"/>
              </a:rPr>
              <a:t>t</a:t>
            </a:r>
            <a:r>
              <a:rPr dirty="0" sz="800" spc="-229">
                <a:latin typeface="Garuda"/>
                <a:cs typeface="Garuda"/>
              </a:rPr>
              <a:t>ir</a:t>
            </a:r>
            <a:r>
              <a:rPr dirty="0" baseline="-30092" sz="1800" spc="-345" b="1">
                <a:latin typeface="Arial"/>
                <a:cs typeface="Arial"/>
              </a:rPr>
              <a:t>a</a:t>
            </a:r>
            <a:r>
              <a:rPr dirty="0" sz="800" spc="-229">
                <a:latin typeface="Garuda"/>
                <a:cs typeface="Garuda"/>
              </a:rPr>
              <a:t>n</a:t>
            </a:r>
            <a:r>
              <a:rPr dirty="0" baseline="-30092" sz="1800" spc="-345" b="1">
                <a:latin typeface="Arial"/>
                <a:cs typeface="Arial"/>
              </a:rPr>
              <a:t>l</a:t>
            </a:r>
            <a:r>
              <a:rPr dirty="0" sz="800" spc="-229">
                <a:latin typeface="Garuda"/>
                <a:cs typeface="Garuda"/>
              </a:rPr>
              <a:t>a</a:t>
            </a:r>
            <a:r>
              <a:rPr dirty="0" baseline="-30092" sz="1800" spc="-345" b="1">
                <a:latin typeface="Arial"/>
                <a:cs typeface="Arial"/>
              </a:rPr>
              <a:t>s</a:t>
            </a:r>
            <a:r>
              <a:rPr dirty="0" sz="800" spc="-229">
                <a:latin typeface="Garuda"/>
                <a:cs typeface="Garuda"/>
              </a:rPr>
              <a:t>me</a:t>
            </a:r>
            <a:r>
              <a:rPr dirty="0" baseline="-30092" sz="1800" spc="-345" b="1">
                <a:latin typeface="Arial"/>
                <a:cs typeface="Arial"/>
              </a:rPr>
              <a:t>I </a:t>
            </a:r>
            <a:r>
              <a:rPr dirty="0" sz="800" spc="-220">
                <a:latin typeface="Garuda"/>
                <a:cs typeface="Garuda"/>
              </a:rPr>
              <a:t>an</a:t>
            </a:r>
            <a:r>
              <a:rPr dirty="0" baseline="-30092" sz="1800" spc="-330" b="1">
                <a:latin typeface="Arial"/>
                <a:cs typeface="Arial"/>
              </a:rPr>
              <a:t>D</a:t>
            </a:r>
            <a:r>
              <a:rPr dirty="0" sz="800" spc="-220">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1</a:t>
            </a:r>
            <a:r>
              <a:rPr dirty="0" sz="800" spc="-200">
                <a:latin typeface="Garuda"/>
                <a:cs typeface="Garuda"/>
              </a:rPr>
              <a:t>ail</a:t>
            </a:r>
            <a:r>
              <a:rPr dirty="0" baseline="-30092" sz="1800" spc="-300" b="1">
                <a:latin typeface="Arial"/>
                <a:cs typeface="Arial"/>
              </a:rPr>
              <a:t>3</a:t>
            </a:r>
            <a:r>
              <a:rPr dirty="0" sz="800" spc="-200">
                <a:latin typeface="Garuda"/>
                <a:cs typeface="Garuda"/>
              </a:rPr>
              <a:t>.</a:t>
            </a:r>
            <a:r>
              <a:rPr dirty="0" sz="800" spc="-160">
                <a:latin typeface="Garuda"/>
                <a:cs typeface="Garuda"/>
              </a:rPr>
              <a:t> </a:t>
            </a:r>
            <a:r>
              <a:rPr dirty="0" sz="800" spc="-5">
                <a:latin typeface="Garuda"/>
                <a:cs typeface="Garuda"/>
              </a:rPr>
              <a:t>Contact</a:t>
            </a:r>
            <a:endParaRPr sz="800">
              <a:latin typeface="Garuda"/>
              <a:cs typeface="Garuda"/>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4203065" cy="2692400"/>
          </a:xfrm>
          <a:prstGeom prst="rect">
            <a:avLst/>
          </a:prstGeom>
        </p:spPr>
        <p:txBody>
          <a:bodyPr wrap="square" lIns="0" tIns="13970" rIns="0" bIns="0" rtlCol="0" vert="horz">
            <a:spAutoFit/>
          </a:bodyPr>
          <a:lstStyle/>
          <a:p>
            <a:pPr marL="1288415">
              <a:lnSpc>
                <a:spcPct val="100000"/>
              </a:lnSpc>
              <a:spcBef>
                <a:spcPts val="110"/>
              </a:spcBef>
            </a:pPr>
            <a:r>
              <a:rPr dirty="0" sz="1850" spc="5" b="1">
                <a:latin typeface="Arial"/>
                <a:cs typeface="Arial"/>
              </a:rPr>
              <a:t>SQL*Plus </a:t>
            </a:r>
            <a:r>
              <a:rPr dirty="0" sz="1850" b="1">
                <a:latin typeface="Arial"/>
                <a:cs typeface="Arial"/>
              </a:rPr>
              <a:t>File</a:t>
            </a:r>
            <a:r>
              <a:rPr dirty="0" sz="1850" spc="-65" b="1">
                <a:latin typeface="Arial"/>
                <a:cs typeface="Arial"/>
              </a:rPr>
              <a:t> </a:t>
            </a:r>
            <a:r>
              <a:rPr dirty="0" sz="1850" spc="5" b="1">
                <a:latin typeface="Arial"/>
                <a:cs typeface="Arial"/>
              </a:rPr>
              <a:t>Commands</a:t>
            </a:r>
            <a:endParaRPr sz="1850">
              <a:latin typeface="Arial"/>
              <a:cs typeface="Arial"/>
            </a:endParaRPr>
          </a:p>
          <a:p>
            <a:pPr>
              <a:lnSpc>
                <a:spcPct val="100000"/>
              </a:lnSpc>
              <a:spcBef>
                <a:spcPts val="50"/>
              </a:spcBef>
            </a:pPr>
            <a:endParaRPr sz="2850">
              <a:latin typeface="Arial"/>
              <a:cs typeface="Arial"/>
            </a:endParaRPr>
          </a:p>
          <a:p>
            <a:pPr marL="328930" indent="-329565">
              <a:lnSpc>
                <a:spcPct val="100000"/>
              </a:lnSpc>
              <a:buClr>
                <a:srgbClr val="FF0000"/>
              </a:buClr>
              <a:buFont typeface="Arial"/>
              <a:buChar char="•"/>
              <a:tabLst>
                <a:tab pos="328930" algn="l"/>
                <a:tab pos="329565" algn="l"/>
              </a:tabLst>
            </a:pPr>
            <a:r>
              <a:rPr dirty="0" sz="1550" spc="10">
                <a:latin typeface="Courier New"/>
                <a:cs typeface="Courier New"/>
              </a:rPr>
              <a:t>SAVE</a:t>
            </a:r>
            <a:r>
              <a:rPr dirty="0" sz="1550" spc="15">
                <a:latin typeface="Courier New"/>
                <a:cs typeface="Courier New"/>
              </a:rPr>
              <a:t> </a:t>
            </a:r>
            <a:r>
              <a:rPr dirty="0" sz="1550" spc="10">
                <a:latin typeface="Courier New"/>
                <a:cs typeface="Courier New"/>
              </a:rPr>
              <a:t>filename</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GET filename</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START</a:t>
            </a:r>
            <a:r>
              <a:rPr dirty="0" sz="1550" spc="15">
                <a:latin typeface="Courier New"/>
                <a:cs typeface="Courier New"/>
              </a:rPr>
              <a:t> </a:t>
            </a:r>
            <a:r>
              <a:rPr dirty="0" sz="1550" spc="10">
                <a:latin typeface="Courier New"/>
                <a:cs typeface="Courier New"/>
              </a:rPr>
              <a:t>filename</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a:t>
            </a:r>
            <a:r>
              <a:rPr dirty="0" sz="1550" spc="15">
                <a:latin typeface="Courier New"/>
                <a:cs typeface="Courier New"/>
              </a:rPr>
              <a:t> </a:t>
            </a:r>
            <a:r>
              <a:rPr dirty="0" sz="1550" spc="10">
                <a:latin typeface="Courier New"/>
                <a:cs typeface="Courier New"/>
              </a:rPr>
              <a:t>filename</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EDIT</a:t>
            </a:r>
            <a:r>
              <a:rPr dirty="0" sz="1550" spc="15">
                <a:latin typeface="Courier New"/>
                <a:cs typeface="Courier New"/>
              </a:rPr>
              <a:t> </a:t>
            </a:r>
            <a:r>
              <a:rPr dirty="0" sz="1550" spc="10">
                <a:latin typeface="Courier New"/>
                <a:cs typeface="Courier New"/>
              </a:rPr>
              <a:t>filename</a:t>
            </a:r>
            <a:endParaRPr sz="1550">
              <a:latin typeface="Courier New"/>
              <a:cs typeface="Courier New"/>
            </a:endParaRPr>
          </a:p>
          <a:p>
            <a:pPr marL="328930" indent="-329565">
              <a:lnSpc>
                <a:spcPct val="100000"/>
              </a:lnSpc>
              <a:spcBef>
                <a:spcPts val="400"/>
              </a:spcBef>
              <a:buClr>
                <a:srgbClr val="FF0000"/>
              </a:buClr>
              <a:buFont typeface="Arial"/>
              <a:buChar char="•"/>
              <a:tabLst>
                <a:tab pos="328930" algn="l"/>
                <a:tab pos="329565" algn="l"/>
              </a:tabLst>
            </a:pPr>
            <a:r>
              <a:rPr dirty="0" sz="1550" spc="10">
                <a:latin typeface="Courier New"/>
                <a:cs typeface="Courier New"/>
              </a:rPr>
              <a:t>SPOOL</a:t>
            </a:r>
            <a:r>
              <a:rPr dirty="0" sz="1550" spc="15">
                <a:latin typeface="Courier New"/>
                <a:cs typeface="Courier New"/>
              </a:rPr>
              <a:t> </a:t>
            </a:r>
            <a:r>
              <a:rPr dirty="0" sz="1550" spc="10">
                <a:latin typeface="Courier New"/>
                <a:cs typeface="Courier New"/>
              </a:rPr>
              <a:t>filename</a:t>
            </a:r>
            <a:endParaRPr sz="1550">
              <a:latin typeface="Courier New"/>
              <a:cs typeface="Courier New"/>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EXIT</a:t>
            </a:r>
            <a:endParaRPr sz="1550">
              <a:latin typeface="Courier New"/>
              <a:cs typeface="Courier New"/>
            </a:endParaRPr>
          </a:p>
        </p:txBody>
      </p:sp>
      <p:sp>
        <p:nvSpPr>
          <p:cNvPr id="7" name="object 7"/>
          <p:cNvSpPr txBox="1"/>
          <p:nvPr/>
        </p:nvSpPr>
        <p:spPr>
          <a:xfrm>
            <a:off x="594613" y="5611157"/>
            <a:ext cx="6357620" cy="90868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SQL*Plus File</a:t>
            </a:r>
            <a:r>
              <a:rPr dirty="0" sz="1300" spc="-15" b="1">
                <a:latin typeface="Arial"/>
                <a:cs typeface="Arial"/>
              </a:rPr>
              <a:t> </a:t>
            </a:r>
            <a:r>
              <a:rPr dirty="0" sz="1300" spc="-5" b="1">
                <a:latin typeface="Arial"/>
                <a:cs typeface="Arial"/>
              </a:rPr>
              <a:t>Commands</a:t>
            </a:r>
            <a:endParaRPr sz="1300">
              <a:latin typeface="Arial"/>
              <a:cs typeface="Arial"/>
            </a:endParaRPr>
          </a:p>
          <a:p>
            <a:pPr marL="136525" marR="5080">
              <a:lnSpc>
                <a:spcPct val="100000"/>
              </a:lnSpc>
              <a:spcBef>
                <a:spcPts val="359"/>
              </a:spcBef>
            </a:pPr>
            <a:r>
              <a:rPr dirty="0" sz="1300" spc="-5">
                <a:latin typeface="Times New Roman"/>
                <a:cs typeface="Times New Roman"/>
              </a:rPr>
              <a:t>SQL statements </a:t>
            </a:r>
            <a:r>
              <a:rPr dirty="0" sz="1300">
                <a:latin typeface="Times New Roman"/>
                <a:cs typeface="Times New Roman"/>
              </a:rPr>
              <a:t>communicate with the </a:t>
            </a:r>
            <a:r>
              <a:rPr dirty="0" sz="1300" spc="-5">
                <a:latin typeface="Times New Roman"/>
                <a:cs typeface="Times New Roman"/>
              </a:rPr>
              <a:t>Oracle server. </a:t>
            </a:r>
            <a:r>
              <a:rPr dirty="0" sz="1300">
                <a:latin typeface="Times New Roman"/>
                <a:cs typeface="Times New Roman"/>
              </a:rPr>
              <a:t>SQL*Plus commands control the  environment, format query results, and manage </a:t>
            </a:r>
            <a:r>
              <a:rPr dirty="0" sz="1300" spc="-5">
                <a:latin typeface="Times New Roman"/>
                <a:cs typeface="Times New Roman"/>
              </a:rPr>
              <a:t>files. </a:t>
            </a:r>
            <a:r>
              <a:rPr dirty="0" sz="1300">
                <a:latin typeface="Times New Roman"/>
                <a:cs typeface="Times New Roman"/>
              </a:rPr>
              <a:t>You can use the commands described in  the following</a:t>
            </a:r>
            <a:r>
              <a:rPr dirty="0" sz="1300" spc="-5">
                <a:latin typeface="Times New Roman"/>
                <a:cs typeface="Times New Roman"/>
              </a:rPr>
              <a:t> </a:t>
            </a:r>
            <a:r>
              <a:rPr dirty="0" sz="1300">
                <a:latin typeface="Times New Roman"/>
                <a:cs typeface="Times New Roman"/>
              </a:rPr>
              <a:t>table:</a:t>
            </a:r>
            <a:endParaRPr sz="1300">
              <a:latin typeface="Times New Roman"/>
              <a:cs typeface="Times New Roman"/>
            </a:endParaRPr>
          </a:p>
        </p:txBody>
      </p:sp>
      <p:graphicFrame>
        <p:nvGraphicFramePr>
          <p:cNvPr id="8" name="object 8"/>
          <p:cNvGraphicFramePr>
            <a:graphicFrameLocks noGrp="1"/>
          </p:cNvGraphicFramePr>
          <p:nvPr/>
        </p:nvGraphicFramePr>
        <p:xfrm>
          <a:off x="929258" y="6523863"/>
          <a:ext cx="6039485" cy="3075305"/>
        </p:xfrm>
        <a:graphic>
          <a:graphicData uri="http://schemas.openxmlformats.org/drawingml/2006/table">
            <a:tbl>
              <a:tblPr firstRow="1" bandRow="1">
                <a:tableStyleId>{2D5ABB26-0587-4C30-8999-92F81FD0307C}</a:tableStyleId>
              </a:tblPr>
              <a:tblGrid>
                <a:gridCol w="2299970"/>
                <a:gridCol w="3724910"/>
              </a:tblGrid>
              <a:tr h="249174">
                <a:tc>
                  <a:txBody>
                    <a:bodyPr/>
                    <a:lstStyle/>
                    <a:p>
                      <a:pPr marL="71755" marR="39370">
                        <a:lnSpc>
                          <a:spcPct val="100000"/>
                        </a:lnSpc>
                      </a:pPr>
                      <a:r>
                        <a:rPr dirty="0" sz="1150" spc="-25" b="1">
                          <a:latin typeface="Times New Roman"/>
                          <a:cs typeface="Times New Roman"/>
                        </a:rPr>
                        <a:t>Command</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3175">
                        <a:lnSpc>
                          <a:spcPct val="100000"/>
                        </a:lnSpc>
                      </a:pPr>
                      <a:r>
                        <a:rPr dirty="0" sz="1150" spc="-10" b="1">
                          <a:latin typeface="Times New Roman"/>
                          <a:cs typeface="Times New Roman"/>
                        </a:rPr>
                        <a:t>Description</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03884">
                <a:tc>
                  <a:txBody>
                    <a:bodyPr/>
                    <a:lstStyle/>
                    <a:p>
                      <a:pPr marL="71755" marR="249554" indent="-635">
                        <a:lnSpc>
                          <a:spcPts val="1240"/>
                        </a:lnSpc>
                        <a:spcBef>
                          <a:spcPts val="45"/>
                        </a:spcBef>
                      </a:pPr>
                      <a:r>
                        <a:rPr dirty="0" sz="1150" spc="10">
                          <a:latin typeface="Courier New"/>
                          <a:cs typeface="Courier New"/>
                        </a:rPr>
                        <a:t>SAV[E] </a:t>
                      </a:r>
                      <a:r>
                        <a:rPr dirty="0" baseline="2415" sz="1725" spc="15" i="1">
                          <a:latin typeface="Courier New"/>
                          <a:cs typeface="Courier New"/>
                        </a:rPr>
                        <a:t>filename </a:t>
                      </a:r>
                      <a:r>
                        <a:rPr dirty="0" sz="1150" spc="10">
                          <a:latin typeface="Courier New"/>
                          <a:cs typeface="Courier New"/>
                        </a:rPr>
                        <a:t>[.ext]  [REP[LACE]APP[END]]</a:t>
                      </a:r>
                      <a:endParaRPr sz="1150">
                        <a:latin typeface="Courier New"/>
                        <a:cs typeface="Courier New"/>
                      </a:endParaRPr>
                    </a:p>
                  </a:txBody>
                  <a:tcPr marL="0" marR="0" marB="0" marT="571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121920">
                        <a:lnSpc>
                          <a:spcPts val="1430"/>
                        </a:lnSpc>
                        <a:spcBef>
                          <a:spcPts val="15"/>
                        </a:spcBef>
                      </a:pPr>
                      <a:r>
                        <a:rPr dirty="0" baseline="2415" sz="1725" spc="-15">
                          <a:latin typeface="Times New Roman"/>
                          <a:cs typeface="Times New Roman"/>
                        </a:rPr>
                        <a:t>Saves </a:t>
                      </a:r>
                      <a:r>
                        <a:rPr dirty="0" baseline="2415" sz="1725" spc="-7">
                          <a:latin typeface="Times New Roman"/>
                          <a:cs typeface="Times New Roman"/>
                        </a:rPr>
                        <a:t>current </a:t>
                      </a:r>
                      <a:r>
                        <a:rPr dirty="0" baseline="2415" sz="1725" spc="-22">
                          <a:latin typeface="Times New Roman"/>
                          <a:cs typeface="Times New Roman"/>
                        </a:rPr>
                        <a:t>contents of </a:t>
                      </a:r>
                      <a:r>
                        <a:rPr dirty="0" baseline="2415" sz="1725">
                          <a:latin typeface="Times New Roman"/>
                          <a:cs typeface="Times New Roman"/>
                        </a:rPr>
                        <a:t>SQL </a:t>
                      </a:r>
                      <a:r>
                        <a:rPr dirty="0" baseline="2415" sz="1725" spc="-15">
                          <a:latin typeface="Times New Roman"/>
                          <a:cs typeface="Times New Roman"/>
                        </a:rPr>
                        <a:t>buffer </a:t>
                      </a:r>
                      <a:r>
                        <a:rPr dirty="0" baseline="2415" sz="1725" spc="7">
                          <a:latin typeface="Times New Roman"/>
                          <a:cs typeface="Times New Roman"/>
                        </a:rPr>
                        <a:t>to </a:t>
                      </a:r>
                      <a:r>
                        <a:rPr dirty="0" baseline="2415" sz="1725">
                          <a:latin typeface="Times New Roman"/>
                          <a:cs typeface="Times New Roman"/>
                        </a:rPr>
                        <a:t>a </a:t>
                      </a:r>
                      <a:r>
                        <a:rPr dirty="0" baseline="2415" sz="1725" spc="-30">
                          <a:latin typeface="Times New Roman"/>
                          <a:cs typeface="Times New Roman"/>
                        </a:rPr>
                        <a:t>file. </a:t>
                      </a:r>
                      <a:r>
                        <a:rPr dirty="0" baseline="2415" sz="1725" spc="-7">
                          <a:latin typeface="Times New Roman"/>
                          <a:cs typeface="Times New Roman"/>
                        </a:rPr>
                        <a:t>Use </a:t>
                      </a:r>
                      <a:r>
                        <a:rPr dirty="0" sz="1150" spc="10">
                          <a:latin typeface="Courier New"/>
                          <a:cs typeface="Courier New"/>
                        </a:rPr>
                        <a:t>APPEND  </a:t>
                      </a:r>
                      <a:r>
                        <a:rPr dirty="0" baseline="2415" sz="1725">
                          <a:latin typeface="Times New Roman"/>
                          <a:cs typeface="Times New Roman"/>
                        </a:rPr>
                        <a:t>to </a:t>
                      </a:r>
                      <a:r>
                        <a:rPr dirty="0" baseline="2415" sz="1725" spc="-7">
                          <a:latin typeface="Times New Roman"/>
                          <a:cs typeface="Times New Roman"/>
                        </a:rPr>
                        <a:t>add </a:t>
                      </a:r>
                      <a:r>
                        <a:rPr dirty="0" baseline="2415" sz="1725" spc="7">
                          <a:latin typeface="Times New Roman"/>
                          <a:cs typeface="Times New Roman"/>
                        </a:rPr>
                        <a:t>to an </a:t>
                      </a:r>
                      <a:r>
                        <a:rPr dirty="0" baseline="2415" sz="1725" spc="-22">
                          <a:latin typeface="Times New Roman"/>
                          <a:cs typeface="Times New Roman"/>
                        </a:rPr>
                        <a:t>existing </a:t>
                      </a:r>
                      <a:r>
                        <a:rPr dirty="0" baseline="2415" sz="1725" spc="-30">
                          <a:latin typeface="Times New Roman"/>
                          <a:cs typeface="Times New Roman"/>
                        </a:rPr>
                        <a:t>file; </a:t>
                      </a:r>
                      <a:r>
                        <a:rPr dirty="0" baseline="2415" sz="1725">
                          <a:latin typeface="Times New Roman"/>
                          <a:cs typeface="Times New Roman"/>
                        </a:rPr>
                        <a:t>use </a:t>
                      </a:r>
                      <a:r>
                        <a:rPr dirty="0" sz="1150" spc="10">
                          <a:latin typeface="Courier New"/>
                          <a:cs typeface="Courier New"/>
                        </a:rPr>
                        <a:t>REPLACE </a:t>
                      </a:r>
                      <a:r>
                        <a:rPr dirty="0" baseline="2415" sz="1725" spc="7">
                          <a:latin typeface="Times New Roman"/>
                          <a:cs typeface="Times New Roman"/>
                        </a:rPr>
                        <a:t>to </a:t>
                      </a:r>
                      <a:r>
                        <a:rPr dirty="0" baseline="2415" sz="1725" spc="-15">
                          <a:latin typeface="Times New Roman"/>
                          <a:cs typeface="Times New Roman"/>
                        </a:rPr>
                        <a:t>overwrite </a:t>
                      </a:r>
                      <a:r>
                        <a:rPr dirty="0" baseline="2415" sz="1725" spc="7">
                          <a:latin typeface="Times New Roman"/>
                          <a:cs typeface="Times New Roman"/>
                        </a:rPr>
                        <a:t>an  </a:t>
                      </a:r>
                      <a:r>
                        <a:rPr dirty="0" baseline="2415" sz="1725" spc="-22">
                          <a:latin typeface="Times New Roman"/>
                          <a:cs typeface="Times New Roman"/>
                        </a:rPr>
                        <a:t>existing </a:t>
                      </a:r>
                      <a:r>
                        <a:rPr dirty="0" baseline="2415" sz="1725" spc="-30">
                          <a:latin typeface="Times New Roman"/>
                          <a:cs typeface="Times New Roman"/>
                        </a:rPr>
                        <a:t>file. </a:t>
                      </a:r>
                      <a:r>
                        <a:rPr dirty="0" baseline="2415" sz="1725">
                          <a:latin typeface="Times New Roman"/>
                          <a:cs typeface="Times New Roman"/>
                        </a:rPr>
                        <a:t>The </a:t>
                      </a:r>
                      <a:r>
                        <a:rPr dirty="0" baseline="2415" sz="1725" spc="-15">
                          <a:latin typeface="Times New Roman"/>
                          <a:cs typeface="Times New Roman"/>
                        </a:rPr>
                        <a:t>default </a:t>
                      </a:r>
                      <a:r>
                        <a:rPr dirty="0" baseline="2415" sz="1725" spc="-22">
                          <a:latin typeface="Times New Roman"/>
                          <a:cs typeface="Times New Roman"/>
                        </a:rPr>
                        <a:t>extension </a:t>
                      </a:r>
                      <a:r>
                        <a:rPr dirty="0" baseline="2415" sz="1725" spc="-15">
                          <a:latin typeface="Times New Roman"/>
                          <a:cs typeface="Times New Roman"/>
                        </a:rPr>
                        <a:t>is</a:t>
                      </a:r>
                      <a:r>
                        <a:rPr dirty="0" baseline="2415" sz="1725" spc="97">
                          <a:latin typeface="Times New Roman"/>
                          <a:cs typeface="Times New Roman"/>
                        </a:rPr>
                        <a:t> </a:t>
                      </a:r>
                      <a:r>
                        <a:rPr dirty="0" sz="1150" spc="10">
                          <a:latin typeface="Courier New"/>
                          <a:cs typeface="Courier New"/>
                        </a:rPr>
                        <a:t>.sql</a:t>
                      </a:r>
                      <a:r>
                        <a:rPr dirty="0" baseline="2415" sz="1725" spc="15">
                          <a:latin typeface="Times New Roman"/>
                          <a:cs typeface="Times New Roman"/>
                        </a:rPr>
                        <a:t>.</a:t>
                      </a:r>
                      <a:endParaRPr baseline="2415" sz="1725">
                        <a:latin typeface="Times New Roman"/>
                        <a:cs typeface="Times New Roman"/>
                      </a:endParaRPr>
                    </a:p>
                  </a:txBody>
                  <a:tcPr marL="0" marR="0" marB="0" marT="190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367665">
                <a:tc>
                  <a:txBody>
                    <a:bodyPr/>
                    <a:lstStyle/>
                    <a:p>
                      <a:pPr marL="71755" marR="39370">
                        <a:lnSpc>
                          <a:spcPts val="1270"/>
                        </a:lnSpc>
                      </a:pPr>
                      <a:r>
                        <a:rPr dirty="0" sz="1150" spc="5">
                          <a:latin typeface="Courier New"/>
                          <a:cs typeface="Courier New"/>
                        </a:rPr>
                        <a:t>GET </a:t>
                      </a:r>
                      <a:r>
                        <a:rPr dirty="0" baseline="2415" sz="1725" spc="15" i="1">
                          <a:latin typeface="Courier New"/>
                          <a:cs typeface="Courier New"/>
                        </a:rPr>
                        <a:t>filename</a:t>
                      </a:r>
                      <a:r>
                        <a:rPr dirty="0" baseline="2415" sz="1725" spc="37" i="1">
                          <a:latin typeface="Courier New"/>
                          <a:cs typeface="Courier New"/>
                        </a:rPr>
                        <a:t> </a:t>
                      </a:r>
                      <a:r>
                        <a:rPr dirty="0" sz="1150" spc="10">
                          <a:latin typeface="Courier New"/>
                          <a:cs typeface="Courier New"/>
                        </a:rPr>
                        <a:t>[.ext]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3175">
                        <a:lnSpc>
                          <a:spcPts val="1360"/>
                        </a:lnSpc>
                      </a:pPr>
                      <a:r>
                        <a:rPr dirty="0" sz="1150" spc="-10">
                          <a:latin typeface="Times New Roman"/>
                          <a:cs typeface="Times New Roman"/>
                        </a:rPr>
                        <a:t>Writes the </a:t>
                      </a:r>
                      <a:r>
                        <a:rPr dirty="0" sz="1150" spc="-15">
                          <a:latin typeface="Times New Roman"/>
                          <a:cs typeface="Times New Roman"/>
                        </a:rPr>
                        <a:t>contents </a:t>
                      </a:r>
                      <a:r>
                        <a:rPr dirty="0" sz="1150" spc="-10">
                          <a:latin typeface="Times New Roman"/>
                          <a:cs typeface="Times New Roman"/>
                        </a:rPr>
                        <a:t>of </a:t>
                      </a:r>
                      <a:r>
                        <a:rPr dirty="0" sz="1150">
                          <a:latin typeface="Times New Roman"/>
                          <a:cs typeface="Times New Roman"/>
                        </a:rPr>
                        <a:t>a </a:t>
                      </a:r>
                      <a:r>
                        <a:rPr dirty="0" sz="1150" spc="-10">
                          <a:latin typeface="Times New Roman"/>
                          <a:cs typeface="Times New Roman"/>
                        </a:rPr>
                        <a:t>previously saved </a:t>
                      </a:r>
                      <a:r>
                        <a:rPr dirty="0" sz="1150" spc="-15">
                          <a:latin typeface="Times New Roman"/>
                          <a:cs typeface="Times New Roman"/>
                        </a:rPr>
                        <a:t>file </a:t>
                      </a:r>
                      <a:r>
                        <a:rPr dirty="0" sz="1150">
                          <a:latin typeface="Times New Roman"/>
                          <a:cs typeface="Times New Roman"/>
                        </a:rPr>
                        <a:t>to </a:t>
                      </a:r>
                      <a:r>
                        <a:rPr dirty="0" sz="1150" spc="-10">
                          <a:latin typeface="Times New Roman"/>
                          <a:cs typeface="Times New Roman"/>
                        </a:rPr>
                        <a:t>the</a:t>
                      </a:r>
                      <a:r>
                        <a:rPr dirty="0" sz="1150" spc="35">
                          <a:latin typeface="Times New Roman"/>
                          <a:cs typeface="Times New Roman"/>
                        </a:rPr>
                        <a:t> </a:t>
                      </a:r>
                      <a:r>
                        <a:rPr dirty="0" sz="1150" spc="5">
                          <a:latin typeface="Times New Roman"/>
                          <a:cs typeface="Times New Roman"/>
                        </a:rPr>
                        <a:t>SQL</a:t>
                      </a:r>
                      <a:endParaRPr sz="1150">
                        <a:latin typeface="Times New Roman"/>
                        <a:cs typeface="Times New Roman"/>
                      </a:endParaRPr>
                    </a:p>
                    <a:p>
                      <a:pPr marL="71755" marR="3175">
                        <a:lnSpc>
                          <a:spcPct val="100000"/>
                        </a:lnSpc>
                        <a:spcBef>
                          <a:spcPts val="40"/>
                        </a:spcBef>
                      </a:pPr>
                      <a:r>
                        <a:rPr dirty="0" baseline="2415" sz="1725" spc="-7">
                          <a:latin typeface="Times New Roman"/>
                          <a:cs typeface="Times New Roman"/>
                        </a:rPr>
                        <a:t>buffer. </a:t>
                      </a:r>
                      <a:r>
                        <a:rPr dirty="0" baseline="2415" sz="1725">
                          <a:latin typeface="Times New Roman"/>
                          <a:cs typeface="Times New Roman"/>
                        </a:rPr>
                        <a:t>The </a:t>
                      </a:r>
                      <a:r>
                        <a:rPr dirty="0" baseline="2415" sz="1725" spc="-15">
                          <a:latin typeface="Times New Roman"/>
                          <a:cs typeface="Times New Roman"/>
                        </a:rPr>
                        <a:t>default </a:t>
                      </a:r>
                      <a:r>
                        <a:rPr dirty="0" baseline="2415" sz="1725" spc="-22">
                          <a:latin typeface="Times New Roman"/>
                          <a:cs typeface="Times New Roman"/>
                        </a:rPr>
                        <a:t>extension for </a:t>
                      </a:r>
                      <a:r>
                        <a:rPr dirty="0" baseline="2415" sz="1725" spc="-15">
                          <a:latin typeface="Times New Roman"/>
                          <a:cs typeface="Times New Roman"/>
                        </a:rPr>
                        <a:t>the </a:t>
                      </a:r>
                      <a:r>
                        <a:rPr dirty="0" baseline="2415" sz="1725" spc="-22">
                          <a:latin typeface="Times New Roman"/>
                          <a:cs typeface="Times New Roman"/>
                        </a:rPr>
                        <a:t>file name </a:t>
                      </a:r>
                      <a:r>
                        <a:rPr dirty="0" baseline="2415" sz="1725" spc="-15">
                          <a:latin typeface="Times New Roman"/>
                          <a:cs typeface="Times New Roman"/>
                        </a:rPr>
                        <a:t>is</a:t>
                      </a:r>
                      <a:r>
                        <a:rPr dirty="0" baseline="2415" sz="1725" spc="75">
                          <a:latin typeface="Times New Roman"/>
                          <a:cs typeface="Times New Roman"/>
                        </a:rPr>
                        <a:t> </a:t>
                      </a:r>
                      <a:r>
                        <a:rPr dirty="0" baseline="2415" sz="1725" spc="15">
                          <a:latin typeface="Times New Roman"/>
                          <a:cs typeface="Times New Roman"/>
                        </a:rPr>
                        <a:t>.</a:t>
                      </a:r>
                      <a:r>
                        <a:rPr dirty="0" sz="1150" spc="10">
                          <a:latin typeface="Courier New"/>
                          <a:cs typeface="Courier New"/>
                        </a:rPr>
                        <a:t>sql</a:t>
                      </a:r>
                      <a:r>
                        <a:rPr dirty="0" baseline="2415" sz="1725" spc="15">
                          <a:latin typeface="Times New Roman"/>
                          <a:cs typeface="Times New Roman"/>
                        </a:rPr>
                        <a:t>.</a:t>
                      </a:r>
                      <a:endParaRPr baseline="2415" sz="1725">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239649">
                <a:tc>
                  <a:txBody>
                    <a:bodyPr/>
                    <a:lstStyle/>
                    <a:p>
                      <a:pPr marL="71755" marR="39370">
                        <a:lnSpc>
                          <a:spcPts val="1265"/>
                        </a:lnSpc>
                      </a:pPr>
                      <a:r>
                        <a:rPr dirty="0" sz="1150" spc="10">
                          <a:latin typeface="Courier New"/>
                          <a:cs typeface="Courier New"/>
                        </a:rPr>
                        <a:t>STA[RT] </a:t>
                      </a:r>
                      <a:r>
                        <a:rPr dirty="0" baseline="2415" sz="1725" spc="15" i="1">
                          <a:latin typeface="Courier New"/>
                          <a:cs typeface="Courier New"/>
                        </a:rPr>
                        <a:t>filename</a:t>
                      </a:r>
                      <a:r>
                        <a:rPr dirty="0" baseline="2415" sz="1725" spc="-15" i="1">
                          <a:latin typeface="Courier New"/>
                          <a:cs typeface="Courier New"/>
                        </a:rPr>
                        <a:t> </a:t>
                      </a:r>
                      <a:r>
                        <a:rPr dirty="0" sz="1150" spc="10">
                          <a:latin typeface="Courier New"/>
                          <a:cs typeface="Courier New"/>
                        </a:rPr>
                        <a:t>[.ext]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3175">
                        <a:lnSpc>
                          <a:spcPts val="1355"/>
                        </a:lnSpc>
                      </a:pPr>
                      <a:r>
                        <a:rPr dirty="0" sz="1150" spc="-5">
                          <a:latin typeface="Times New Roman"/>
                          <a:cs typeface="Times New Roman"/>
                        </a:rPr>
                        <a:t>Runs </a:t>
                      </a:r>
                      <a:r>
                        <a:rPr dirty="0" sz="1150">
                          <a:latin typeface="Times New Roman"/>
                          <a:cs typeface="Times New Roman"/>
                        </a:rPr>
                        <a:t>a </a:t>
                      </a:r>
                      <a:r>
                        <a:rPr dirty="0" sz="1150" spc="-15">
                          <a:latin typeface="Times New Roman"/>
                          <a:cs typeface="Times New Roman"/>
                        </a:rPr>
                        <a:t>previously </a:t>
                      </a:r>
                      <a:r>
                        <a:rPr dirty="0" sz="1150" spc="-10">
                          <a:latin typeface="Times New Roman"/>
                          <a:cs typeface="Times New Roman"/>
                        </a:rPr>
                        <a:t>saved </a:t>
                      </a:r>
                      <a:r>
                        <a:rPr dirty="0" sz="1150" spc="-20">
                          <a:latin typeface="Times New Roman"/>
                          <a:cs typeface="Times New Roman"/>
                        </a:rPr>
                        <a:t>command</a:t>
                      </a:r>
                      <a:r>
                        <a:rPr dirty="0" sz="1150" spc="25">
                          <a:latin typeface="Times New Roman"/>
                          <a:cs typeface="Times New Roman"/>
                        </a:rPr>
                        <a:t> </a:t>
                      </a:r>
                      <a:r>
                        <a:rPr dirty="0" sz="1150" spc="-20">
                          <a:latin typeface="Times New Roman"/>
                          <a:cs typeface="Times New Roman"/>
                        </a:rPr>
                        <a:t>file</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39648">
                <a:tc>
                  <a:txBody>
                    <a:bodyPr/>
                    <a:lstStyle/>
                    <a:p>
                      <a:pPr marL="71755" marR="39370">
                        <a:lnSpc>
                          <a:spcPts val="1270"/>
                        </a:lnSpc>
                      </a:pPr>
                      <a:r>
                        <a:rPr dirty="0" sz="1150">
                          <a:latin typeface="Courier New"/>
                          <a:cs typeface="Courier New"/>
                        </a:rPr>
                        <a:t>@</a:t>
                      </a:r>
                      <a:r>
                        <a:rPr dirty="0" sz="1150" spc="15">
                          <a:latin typeface="Courier New"/>
                          <a:cs typeface="Courier New"/>
                        </a:rPr>
                        <a:t> </a:t>
                      </a:r>
                      <a:r>
                        <a:rPr dirty="0" baseline="2415" sz="1725" spc="15" i="1">
                          <a:latin typeface="Courier New"/>
                          <a:cs typeface="Courier New"/>
                        </a:rPr>
                        <a:t>filename</a:t>
                      </a:r>
                      <a:endParaRPr baseline="2415" sz="1725">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3175">
                        <a:lnSpc>
                          <a:spcPct val="100000"/>
                        </a:lnSpc>
                        <a:spcBef>
                          <a:spcPts val="15"/>
                        </a:spcBef>
                      </a:pPr>
                      <a:r>
                        <a:rPr dirty="0" baseline="2415" sz="1725" spc="-7">
                          <a:latin typeface="Times New Roman"/>
                          <a:cs typeface="Times New Roman"/>
                        </a:rPr>
                        <a:t>Runs </a:t>
                      </a:r>
                      <a:r>
                        <a:rPr dirty="0" baseline="2415" sz="1725">
                          <a:latin typeface="Times New Roman"/>
                          <a:cs typeface="Times New Roman"/>
                        </a:rPr>
                        <a:t>a </a:t>
                      </a:r>
                      <a:r>
                        <a:rPr dirty="0" baseline="2415" sz="1725" spc="-22">
                          <a:latin typeface="Times New Roman"/>
                          <a:cs typeface="Times New Roman"/>
                        </a:rPr>
                        <a:t>previously </a:t>
                      </a:r>
                      <a:r>
                        <a:rPr dirty="0" baseline="2415" sz="1725" spc="-15">
                          <a:latin typeface="Times New Roman"/>
                          <a:cs typeface="Times New Roman"/>
                        </a:rPr>
                        <a:t>saved </a:t>
                      </a:r>
                      <a:r>
                        <a:rPr dirty="0" baseline="2415" sz="1725" spc="-30">
                          <a:latin typeface="Times New Roman"/>
                          <a:cs typeface="Times New Roman"/>
                        </a:rPr>
                        <a:t>command </a:t>
                      </a:r>
                      <a:r>
                        <a:rPr dirty="0" baseline="2415" sz="1725" spc="-22">
                          <a:latin typeface="Times New Roman"/>
                          <a:cs typeface="Times New Roman"/>
                        </a:rPr>
                        <a:t>file </a:t>
                      </a:r>
                      <a:r>
                        <a:rPr dirty="0" baseline="2415" sz="1725" spc="-15">
                          <a:latin typeface="Times New Roman"/>
                          <a:cs typeface="Times New Roman"/>
                        </a:rPr>
                        <a:t>(same </a:t>
                      </a:r>
                      <a:r>
                        <a:rPr dirty="0" baseline="2415" sz="1725" spc="7">
                          <a:latin typeface="Times New Roman"/>
                          <a:cs typeface="Times New Roman"/>
                        </a:rPr>
                        <a:t>as</a:t>
                      </a:r>
                      <a:r>
                        <a:rPr dirty="0" baseline="2415" sz="1725" spc="89">
                          <a:latin typeface="Times New Roman"/>
                          <a:cs typeface="Times New Roman"/>
                        </a:rPr>
                        <a:t> </a:t>
                      </a:r>
                      <a:r>
                        <a:rPr dirty="0" sz="1150" spc="10">
                          <a:latin typeface="Courier New"/>
                          <a:cs typeface="Courier New"/>
                        </a:rPr>
                        <a:t>START</a:t>
                      </a:r>
                      <a:r>
                        <a:rPr dirty="0" baseline="2415" sz="1725" spc="15">
                          <a:latin typeface="Times New Roman"/>
                          <a:cs typeface="Times New Roman"/>
                        </a:rPr>
                        <a:t>)</a:t>
                      </a:r>
                      <a:endParaRPr baseline="2415" sz="1725">
                        <a:latin typeface="Times New Roman"/>
                        <a:cs typeface="Times New Roman"/>
                      </a:endParaRPr>
                    </a:p>
                  </a:txBody>
                  <a:tcPr marL="0" marR="0" marB="0" marT="1905">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418718">
                <a:tc>
                  <a:txBody>
                    <a:bodyPr/>
                    <a:lstStyle/>
                    <a:p>
                      <a:pPr marL="71755" marR="39370">
                        <a:lnSpc>
                          <a:spcPts val="1195"/>
                        </a:lnSpc>
                      </a:pPr>
                      <a:r>
                        <a:rPr dirty="0" sz="1150" spc="10">
                          <a:latin typeface="Courier New"/>
                          <a:cs typeface="Courier New"/>
                        </a:rPr>
                        <a:t>ED[IT]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3175">
                        <a:lnSpc>
                          <a:spcPts val="1355"/>
                        </a:lnSpc>
                      </a:pPr>
                      <a:r>
                        <a:rPr dirty="0" sz="1150" spc="-20">
                          <a:latin typeface="Times New Roman"/>
                          <a:cs typeface="Times New Roman"/>
                        </a:rPr>
                        <a:t>Invokes </a:t>
                      </a:r>
                      <a:r>
                        <a:rPr dirty="0" sz="1150" spc="-10">
                          <a:latin typeface="Times New Roman"/>
                          <a:cs typeface="Times New Roman"/>
                        </a:rPr>
                        <a:t>the </a:t>
                      </a:r>
                      <a:r>
                        <a:rPr dirty="0" sz="1150" spc="-20">
                          <a:latin typeface="Times New Roman"/>
                          <a:cs typeface="Times New Roman"/>
                        </a:rPr>
                        <a:t>editor </a:t>
                      </a:r>
                      <a:r>
                        <a:rPr dirty="0" sz="1150" spc="-5">
                          <a:latin typeface="Times New Roman"/>
                          <a:cs typeface="Times New Roman"/>
                        </a:rPr>
                        <a:t>and </a:t>
                      </a:r>
                      <a:r>
                        <a:rPr dirty="0" sz="1150" spc="-10">
                          <a:latin typeface="Times New Roman"/>
                          <a:cs typeface="Times New Roman"/>
                        </a:rPr>
                        <a:t>saves the buffer </a:t>
                      </a:r>
                      <a:r>
                        <a:rPr dirty="0" sz="1150" spc="-15">
                          <a:latin typeface="Times New Roman"/>
                          <a:cs typeface="Times New Roman"/>
                        </a:rPr>
                        <a:t>contents </a:t>
                      </a:r>
                      <a:r>
                        <a:rPr dirty="0" sz="1150">
                          <a:latin typeface="Times New Roman"/>
                          <a:cs typeface="Times New Roman"/>
                        </a:rPr>
                        <a:t>to a</a:t>
                      </a:r>
                      <a:r>
                        <a:rPr dirty="0" sz="1150" spc="155">
                          <a:latin typeface="Times New Roman"/>
                          <a:cs typeface="Times New Roman"/>
                        </a:rPr>
                        <a:t> </a:t>
                      </a:r>
                      <a:r>
                        <a:rPr dirty="0" sz="1150" spc="-20">
                          <a:latin typeface="Times New Roman"/>
                          <a:cs typeface="Times New Roman"/>
                        </a:rPr>
                        <a:t>file</a:t>
                      </a:r>
                      <a:endParaRPr sz="1150">
                        <a:latin typeface="Times New Roman"/>
                        <a:cs typeface="Times New Roman"/>
                      </a:endParaRPr>
                    </a:p>
                    <a:p>
                      <a:pPr marL="71755" marR="3175">
                        <a:lnSpc>
                          <a:spcPct val="100000"/>
                        </a:lnSpc>
                        <a:spcBef>
                          <a:spcPts val="40"/>
                        </a:spcBef>
                      </a:pPr>
                      <a:r>
                        <a:rPr dirty="0" baseline="2415" sz="1725" spc="-30">
                          <a:latin typeface="Times New Roman"/>
                          <a:cs typeface="Times New Roman"/>
                        </a:rPr>
                        <a:t>named </a:t>
                      </a:r>
                      <a:r>
                        <a:rPr dirty="0" sz="1150" spc="10">
                          <a:latin typeface="Courier New"/>
                          <a:cs typeface="Courier New"/>
                        </a:rPr>
                        <a:t>afiedt.buf</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14503">
                <a:tc>
                  <a:txBody>
                    <a:bodyPr/>
                    <a:lstStyle/>
                    <a:p>
                      <a:pPr marL="71755" marR="39370">
                        <a:lnSpc>
                          <a:spcPts val="1270"/>
                        </a:lnSpc>
                      </a:pPr>
                      <a:r>
                        <a:rPr dirty="0" sz="1150" spc="10">
                          <a:latin typeface="Courier New"/>
                          <a:cs typeface="Courier New"/>
                        </a:rPr>
                        <a:t>ED[IT]</a:t>
                      </a:r>
                      <a:r>
                        <a:rPr dirty="0" sz="1150" spc="-10">
                          <a:latin typeface="Courier New"/>
                          <a:cs typeface="Courier New"/>
                        </a:rPr>
                        <a:t> </a:t>
                      </a:r>
                      <a:r>
                        <a:rPr dirty="0" sz="1150" spc="10">
                          <a:latin typeface="Courier New"/>
                          <a:cs typeface="Courier New"/>
                        </a:rPr>
                        <a:t>[</a:t>
                      </a:r>
                      <a:r>
                        <a:rPr dirty="0" baseline="2415" sz="1725" spc="15" i="1">
                          <a:latin typeface="Courier New"/>
                          <a:cs typeface="Courier New"/>
                        </a:rPr>
                        <a:t>filename</a:t>
                      </a:r>
                      <a:r>
                        <a:rPr dirty="0" sz="1150" spc="10">
                          <a:latin typeface="Courier New"/>
                          <a:cs typeface="Courier New"/>
                        </a:rPr>
                        <a:t>[.ext]]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3175">
                        <a:lnSpc>
                          <a:spcPts val="1360"/>
                        </a:lnSpc>
                      </a:pPr>
                      <a:r>
                        <a:rPr dirty="0" sz="1150" spc="-20">
                          <a:latin typeface="Times New Roman"/>
                          <a:cs typeface="Times New Roman"/>
                        </a:rPr>
                        <a:t>Invokes </a:t>
                      </a:r>
                      <a:r>
                        <a:rPr dirty="0" sz="1150" spc="-10">
                          <a:latin typeface="Times New Roman"/>
                          <a:cs typeface="Times New Roman"/>
                        </a:rPr>
                        <a:t>the </a:t>
                      </a:r>
                      <a:r>
                        <a:rPr dirty="0" sz="1150" spc="-20">
                          <a:latin typeface="Times New Roman"/>
                          <a:cs typeface="Times New Roman"/>
                        </a:rPr>
                        <a:t>editor </a:t>
                      </a:r>
                      <a:r>
                        <a:rPr dirty="0" sz="1150" spc="5">
                          <a:latin typeface="Times New Roman"/>
                          <a:cs typeface="Times New Roman"/>
                        </a:rPr>
                        <a:t>to </a:t>
                      </a:r>
                      <a:r>
                        <a:rPr dirty="0" sz="1150" spc="-20">
                          <a:latin typeface="Times New Roman"/>
                          <a:cs typeface="Times New Roman"/>
                        </a:rPr>
                        <a:t>edit </a:t>
                      </a:r>
                      <a:r>
                        <a:rPr dirty="0" sz="1150" spc="-10">
                          <a:latin typeface="Times New Roman"/>
                          <a:cs typeface="Times New Roman"/>
                        </a:rPr>
                        <a:t>the </a:t>
                      </a:r>
                      <a:r>
                        <a:rPr dirty="0" sz="1150" spc="-15">
                          <a:latin typeface="Times New Roman"/>
                          <a:cs typeface="Times New Roman"/>
                        </a:rPr>
                        <a:t>contents </a:t>
                      </a:r>
                      <a:r>
                        <a:rPr dirty="0" sz="1150" spc="-10">
                          <a:latin typeface="Times New Roman"/>
                          <a:cs typeface="Times New Roman"/>
                        </a:rPr>
                        <a:t>of </a:t>
                      </a:r>
                      <a:r>
                        <a:rPr dirty="0" sz="1150">
                          <a:latin typeface="Times New Roman"/>
                          <a:cs typeface="Times New Roman"/>
                        </a:rPr>
                        <a:t>a </a:t>
                      </a:r>
                      <a:r>
                        <a:rPr dirty="0" sz="1150" spc="-10">
                          <a:latin typeface="Times New Roman"/>
                          <a:cs typeface="Times New Roman"/>
                        </a:rPr>
                        <a:t>saved</a:t>
                      </a:r>
                      <a:r>
                        <a:rPr dirty="0" sz="1150" spc="125">
                          <a:latin typeface="Times New Roman"/>
                          <a:cs typeface="Times New Roman"/>
                        </a:rPr>
                        <a:t> </a:t>
                      </a:r>
                      <a:r>
                        <a:rPr dirty="0" sz="1150" spc="-20">
                          <a:latin typeface="Times New Roman"/>
                          <a:cs typeface="Times New Roman"/>
                        </a:rPr>
                        <a:t>file</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488823">
                <a:tc>
                  <a:txBody>
                    <a:bodyPr/>
                    <a:lstStyle/>
                    <a:p>
                      <a:pPr marL="71755" marR="39370">
                        <a:lnSpc>
                          <a:spcPts val="1160"/>
                        </a:lnSpc>
                      </a:pPr>
                      <a:r>
                        <a:rPr dirty="0" sz="1150" spc="10">
                          <a:latin typeface="Courier New"/>
                          <a:cs typeface="Courier New"/>
                        </a:rPr>
                        <a:t>SPO[OL]</a:t>
                      </a:r>
                      <a:endParaRPr sz="1150">
                        <a:latin typeface="Courier New"/>
                        <a:cs typeface="Courier New"/>
                      </a:endParaRPr>
                    </a:p>
                    <a:p>
                      <a:pPr marL="71755" marR="788670">
                        <a:lnSpc>
                          <a:spcPts val="1230"/>
                        </a:lnSpc>
                        <a:spcBef>
                          <a:spcPts val="130"/>
                        </a:spcBef>
                      </a:pPr>
                      <a:r>
                        <a:rPr dirty="0" sz="1150" spc="5">
                          <a:latin typeface="Courier New"/>
                          <a:cs typeface="Courier New"/>
                        </a:rPr>
                        <a:t>[</a:t>
                      </a:r>
                      <a:r>
                        <a:rPr dirty="0" baseline="2415" sz="1725" spc="15" i="1">
                          <a:latin typeface="Courier New"/>
                          <a:cs typeface="Courier New"/>
                        </a:rPr>
                        <a:t>f</a:t>
                      </a:r>
                      <a:r>
                        <a:rPr dirty="0" baseline="2415" sz="1725" spc="7" i="1">
                          <a:latin typeface="Courier New"/>
                          <a:cs typeface="Courier New"/>
                        </a:rPr>
                        <a:t>i</a:t>
                      </a:r>
                      <a:r>
                        <a:rPr dirty="0" baseline="2415" sz="1725" spc="15" i="1">
                          <a:latin typeface="Courier New"/>
                          <a:cs typeface="Courier New"/>
                        </a:rPr>
                        <a:t>l</a:t>
                      </a:r>
                      <a:r>
                        <a:rPr dirty="0" baseline="2415" sz="1725" spc="7" i="1">
                          <a:latin typeface="Courier New"/>
                          <a:cs typeface="Courier New"/>
                        </a:rPr>
                        <a:t>e</a:t>
                      </a:r>
                      <a:r>
                        <a:rPr dirty="0" baseline="2415" sz="1725" spc="15" i="1">
                          <a:latin typeface="Courier New"/>
                          <a:cs typeface="Courier New"/>
                        </a:rPr>
                        <a:t>n</a:t>
                      </a:r>
                      <a:r>
                        <a:rPr dirty="0" baseline="2415" sz="1725" spc="7" i="1">
                          <a:latin typeface="Courier New"/>
                          <a:cs typeface="Courier New"/>
                        </a:rPr>
                        <a:t>a</a:t>
                      </a:r>
                      <a:r>
                        <a:rPr dirty="0" baseline="2415" sz="1725" spc="15" i="1">
                          <a:latin typeface="Courier New"/>
                          <a:cs typeface="Courier New"/>
                        </a:rPr>
                        <a:t>m</a:t>
                      </a:r>
                      <a:r>
                        <a:rPr dirty="0" baseline="2415" sz="1725" spc="7" i="1">
                          <a:latin typeface="Courier New"/>
                          <a:cs typeface="Courier New"/>
                        </a:rPr>
                        <a:t>e</a:t>
                      </a:r>
                      <a:r>
                        <a:rPr dirty="0" sz="1150" spc="10">
                          <a:latin typeface="Courier New"/>
                          <a:cs typeface="Courier New"/>
                        </a:rPr>
                        <a:t>[</a:t>
                      </a:r>
                      <a:r>
                        <a:rPr dirty="0" sz="1150" spc="5">
                          <a:latin typeface="Courier New"/>
                          <a:cs typeface="Courier New"/>
                        </a:rPr>
                        <a:t>.e</a:t>
                      </a:r>
                      <a:r>
                        <a:rPr dirty="0" sz="1150" spc="10">
                          <a:latin typeface="Courier New"/>
                          <a:cs typeface="Courier New"/>
                        </a:rPr>
                        <a:t>x</a:t>
                      </a:r>
                      <a:r>
                        <a:rPr dirty="0" sz="1150" spc="5">
                          <a:latin typeface="Courier New"/>
                          <a:cs typeface="Courier New"/>
                        </a:rPr>
                        <a:t>t</a:t>
                      </a:r>
                      <a:r>
                        <a:rPr dirty="0" sz="1150" spc="10">
                          <a:latin typeface="Courier New"/>
                          <a:cs typeface="Courier New"/>
                        </a:rPr>
                        <a:t>]</a:t>
                      </a:r>
                      <a:r>
                        <a:rPr dirty="0" sz="1150">
                          <a:latin typeface="Courier New"/>
                          <a:cs typeface="Courier New"/>
                        </a:rPr>
                        <a:t>|  </a:t>
                      </a:r>
                      <a:r>
                        <a:rPr dirty="0" sz="1150" spc="10">
                          <a:latin typeface="Courier New"/>
                          <a:cs typeface="Courier New"/>
                        </a:rPr>
                        <a:t>OFF|OUT]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3175">
                        <a:lnSpc>
                          <a:spcPct val="100000"/>
                        </a:lnSpc>
                        <a:spcBef>
                          <a:spcPts val="10"/>
                        </a:spcBef>
                      </a:pPr>
                      <a:r>
                        <a:rPr dirty="0" baseline="2415" sz="1725" spc="-7">
                          <a:latin typeface="Times New Roman"/>
                          <a:cs typeface="Times New Roman"/>
                        </a:rPr>
                        <a:t>Stores </a:t>
                      </a:r>
                      <a:r>
                        <a:rPr dirty="0" baseline="2415" sz="1725" spc="-15">
                          <a:latin typeface="Times New Roman"/>
                          <a:cs typeface="Times New Roman"/>
                        </a:rPr>
                        <a:t>query </a:t>
                      </a:r>
                      <a:r>
                        <a:rPr dirty="0" baseline="2415" sz="1725" spc="-7">
                          <a:latin typeface="Times New Roman"/>
                          <a:cs typeface="Times New Roman"/>
                        </a:rPr>
                        <a:t>results </a:t>
                      </a:r>
                      <a:r>
                        <a:rPr dirty="0" baseline="2415" sz="1725" spc="-15">
                          <a:latin typeface="Times New Roman"/>
                          <a:cs typeface="Times New Roman"/>
                        </a:rPr>
                        <a:t>in </a:t>
                      </a:r>
                      <a:r>
                        <a:rPr dirty="0" baseline="2415" sz="1725">
                          <a:latin typeface="Times New Roman"/>
                          <a:cs typeface="Times New Roman"/>
                        </a:rPr>
                        <a:t>a </a:t>
                      </a:r>
                      <a:r>
                        <a:rPr dirty="0" baseline="2415" sz="1725" spc="-30">
                          <a:latin typeface="Times New Roman"/>
                          <a:cs typeface="Times New Roman"/>
                        </a:rPr>
                        <a:t>file. </a:t>
                      </a:r>
                      <a:r>
                        <a:rPr dirty="0" sz="1150" spc="5">
                          <a:latin typeface="Courier New"/>
                          <a:cs typeface="Courier New"/>
                        </a:rPr>
                        <a:t>OFF </a:t>
                      </a:r>
                      <a:r>
                        <a:rPr dirty="0" baseline="2415" sz="1725" spc="-22">
                          <a:latin typeface="Times New Roman"/>
                          <a:cs typeface="Times New Roman"/>
                        </a:rPr>
                        <a:t>closes </a:t>
                      </a:r>
                      <a:r>
                        <a:rPr dirty="0" baseline="2415" sz="1725" spc="-15">
                          <a:latin typeface="Times New Roman"/>
                          <a:cs typeface="Times New Roman"/>
                        </a:rPr>
                        <a:t>the spool</a:t>
                      </a:r>
                      <a:r>
                        <a:rPr dirty="0" baseline="2415" sz="1725" spc="-300">
                          <a:latin typeface="Times New Roman"/>
                          <a:cs typeface="Times New Roman"/>
                        </a:rPr>
                        <a:t> </a:t>
                      </a:r>
                      <a:r>
                        <a:rPr dirty="0" baseline="2415" sz="1725" spc="-30">
                          <a:latin typeface="Times New Roman"/>
                          <a:cs typeface="Times New Roman"/>
                        </a:rPr>
                        <a:t>file. </a:t>
                      </a:r>
                      <a:r>
                        <a:rPr dirty="0" sz="1150" spc="5">
                          <a:latin typeface="Courier New"/>
                          <a:cs typeface="Courier New"/>
                        </a:rPr>
                        <a:t>OUT</a:t>
                      </a:r>
                      <a:endParaRPr sz="1150">
                        <a:latin typeface="Courier New"/>
                        <a:cs typeface="Courier New"/>
                      </a:endParaRPr>
                    </a:p>
                    <a:p>
                      <a:pPr marL="71755" marR="3175">
                        <a:lnSpc>
                          <a:spcPct val="100000"/>
                        </a:lnSpc>
                        <a:spcBef>
                          <a:spcPts val="20"/>
                        </a:spcBef>
                      </a:pPr>
                      <a:r>
                        <a:rPr dirty="0" sz="1150" spc="-15">
                          <a:latin typeface="Times New Roman"/>
                          <a:cs typeface="Times New Roman"/>
                        </a:rPr>
                        <a:t>closes </a:t>
                      </a:r>
                      <a:r>
                        <a:rPr dirty="0" sz="1150" spc="-10">
                          <a:latin typeface="Times New Roman"/>
                          <a:cs typeface="Times New Roman"/>
                        </a:rPr>
                        <a:t>the spool </a:t>
                      </a:r>
                      <a:r>
                        <a:rPr dirty="0" sz="1150" spc="-15">
                          <a:latin typeface="Times New Roman"/>
                          <a:cs typeface="Times New Roman"/>
                        </a:rPr>
                        <a:t>file </a:t>
                      </a:r>
                      <a:r>
                        <a:rPr dirty="0" sz="1150" spc="-5">
                          <a:latin typeface="Times New Roman"/>
                          <a:cs typeface="Times New Roman"/>
                        </a:rPr>
                        <a:t>and </a:t>
                      </a:r>
                      <a:r>
                        <a:rPr dirty="0" sz="1150" spc="-15">
                          <a:latin typeface="Times New Roman"/>
                          <a:cs typeface="Times New Roman"/>
                        </a:rPr>
                        <a:t>sends </a:t>
                      </a:r>
                      <a:r>
                        <a:rPr dirty="0" sz="1150" spc="-10">
                          <a:latin typeface="Times New Roman"/>
                          <a:cs typeface="Times New Roman"/>
                        </a:rPr>
                        <a:t>the file </a:t>
                      </a:r>
                      <a:r>
                        <a:rPr dirty="0" sz="1150" spc="-5">
                          <a:latin typeface="Times New Roman"/>
                          <a:cs typeface="Times New Roman"/>
                        </a:rPr>
                        <a:t>results </a:t>
                      </a:r>
                      <a:r>
                        <a:rPr dirty="0" sz="1150">
                          <a:latin typeface="Times New Roman"/>
                          <a:cs typeface="Times New Roman"/>
                        </a:rPr>
                        <a:t>to </a:t>
                      </a:r>
                      <a:r>
                        <a:rPr dirty="0" sz="1150" spc="-10">
                          <a:latin typeface="Times New Roman"/>
                          <a:cs typeface="Times New Roman"/>
                        </a:rPr>
                        <a:t>the</a:t>
                      </a:r>
                      <a:r>
                        <a:rPr dirty="0" sz="1150">
                          <a:latin typeface="Times New Roman"/>
                          <a:cs typeface="Times New Roman"/>
                        </a:rPr>
                        <a:t> </a:t>
                      </a:r>
                      <a:r>
                        <a:rPr dirty="0" sz="1150" spc="-5">
                          <a:latin typeface="Times New Roman"/>
                          <a:cs typeface="Times New Roman"/>
                        </a:rPr>
                        <a:t>printer.</a:t>
                      </a:r>
                      <a:endParaRPr sz="1150">
                        <a:latin typeface="Times New Roman"/>
                        <a:cs typeface="Times New Roman"/>
                      </a:endParaRPr>
                    </a:p>
                  </a:txBody>
                  <a:tcPr marL="0" marR="0" marB="0" marT="127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42697">
                <a:tc>
                  <a:txBody>
                    <a:bodyPr/>
                    <a:lstStyle/>
                    <a:p>
                      <a:pPr marL="71755" marR="39370">
                        <a:lnSpc>
                          <a:spcPts val="1190"/>
                        </a:lnSpc>
                      </a:pPr>
                      <a:r>
                        <a:rPr dirty="0" sz="1150" spc="10">
                          <a:latin typeface="Courier New"/>
                          <a:cs typeface="Courier New"/>
                        </a:rPr>
                        <a:t>EXIT</a:t>
                      </a:r>
                      <a:endParaRPr sz="1150">
                        <a:latin typeface="Courier New"/>
                        <a:cs typeface="Courier New"/>
                      </a:endParaRPr>
                    </a:p>
                    <a:p>
                      <a:pPr>
                        <a:lnSpc>
                          <a:spcPts val="540"/>
                        </a:lnSpc>
                        <a:spcBef>
                          <a:spcPts val="75"/>
                        </a:spcBef>
                      </a:pPr>
                      <a:r>
                        <a:rPr dirty="0" sz="800" spc="-5">
                          <a:latin typeface="Garuda"/>
                          <a:cs typeface="Garuda"/>
                        </a:rPr>
                        <a:t>velopment</a:t>
                      </a:r>
                      <a:r>
                        <a:rPr dirty="0" sz="800" spc="-65">
                          <a:latin typeface="Garuda"/>
                          <a:cs typeface="Garuda"/>
                        </a:rPr>
                        <a:t> </a:t>
                      </a:r>
                      <a:r>
                        <a:rPr dirty="0" sz="800" spc="-5">
                          <a:latin typeface="Garuda"/>
                          <a:cs typeface="Garuda"/>
                        </a:rPr>
                        <a:t>Program</a:t>
                      </a:r>
                      <a:r>
                        <a:rPr dirty="0" sz="800" spc="-65">
                          <a:latin typeface="Garuda"/>
                          <a:cs typeface="Garuda"/>
                        </a:rPr>
                        <a:t> </a:t>
                      </a:r>
                      <a:r>
                        <a:rPr dirty="0" sz="800">
                          <a:latin typeface="Garuda"/>
                          <a:cs typeface="Garuda"/>
                        </a:rPr>
                        <a:t>(WDP)</a:t>
                      </a:r>
                      <a:r>
                        <a:rPr dirty="0" sz="800" spc="-65">
                          <a:latin typeface="Garuda"/>
                          <a:cs typeface="Garuda"/>
                        </a:rPr>
                        <a:t> </a:t>
                      </a:r>
                      <a:r>
                        <a:rPr dirty="0" sz="800" spc="-5">
                          <a:latin typeface="Garuda"/>
                          <a:cs typeface="Garuda"/>
                        </a:rPr>
                        <a:t>eKit</a:t>
                      </a:r>
                      <a:r>
                        <a:rPr dirty="0" sz="800" spc="-65">
                          <a:latin typeface="Garuda"/>
                          <a:cs typeface="Garuda"/>
                        </a:rPr>
                        <a:t> </a:t>
                      </a:r>
                      <a:r>
                        <a:rPr dirty="0" sz="800">
                          <a:latin typeface="Garuda"/>
                          <a:cs typeface="Garuda"/>
                        </a:rPr>
                        <a:t>materials</a:t>
                      </a:r>
                      <a:r>
                        <a:rPr dirty="0" sz="800" spc="-65">
                          <a:latin typeface="Garuda"/>
                          <a:cs typeface="Garuda"/>
                        </a:rPr>
                        <a:t> </a:t>
                      </a:r>
                      <a:r>
                        <a:rPr dirty="0" sz="800" spc="-5">
                          <a:latin typeface="Garuda"/>
                          <a:cs typeface="Garuda"/>
                        </a:rPr>
                        <a:t>are</a:t>
                      </a:r>
                      <a:r>
                        <a:rPr dirty="0" sz="800" spc="-60">
                          <a:latin typeface="Garuda"/>
                          <a:cs typeface="Garuda"/>
                        </a:rPr>
                        <a:t> </a:t>
                      </a:r>
                      <a:r>
                        <a:rPr dirty="0" sz="800" spc="-5">
                          <a:latin typeface="Garuda"/>
                          <a:cs typeface="Garuda"/>
                        </a:rPr>
                        <a:t>provid</a:t>
                      </a:r>
                      <a:endParaRPr sz="800">
                        <a:latin typeface="Garuda"/>
                        <a:cs typeface="Garuda"/>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3175">
                        <a:lnSpc>
                          <a:spcPts val="1315"/>
                        </a:lnSpc>
                      </a:pPr>
                      <a:r>
                        <a:rPr dirty="0" sz="1150" spc="-5">
                          <a:latin typeface="Times New Roman"/>
                          <a:cs typeface="Times New Roman"/>
                        </a:rPr>
                        <a:t>Quits</a:t>
                      </a:r>
                      <a:r>
                        <a:rPr dirty="0" sz="1150" spc="10">
                          <a:latin typeface="Times New Roman"/>
                          <a:cs typeface="Times New Roman"/>
                        </a:rPr>
                        <a:t> </a:t>
                      </a:r>
                      <a:r>
                        <a:rPr dirty="0" sz="1150" spc="-5">
                          <a:latin typeface="Times New Roman"/>
                          <a:cs typeface="Times New Roman"/>
                        </a:rPr>
                        <a:t>SQL*Plus</a:t>
                      </a:r>
                      <a:endParaRPr sz="1150">
                        <a:latin typeface="Times New Roman"/>
                        <a:cs typeface="Times New Roman"/>
                      </a:endParaRPr>
                    </a:p>
                    <a:p>
                      <a:pPr marL="43815">
                        <a:lnSpc>
                          <a:spcPts val="495"/>
                        </a:lnSpc>
                      </a:pPr>
                      <a:r>
                        <a:rPr dirty="0" sz="800" spc="-5">
                          <a:latin typeface="Garuda"/>
                          <a:cs typeface="Garuda"/>
                        </a:rPr>
                        <a:t>ed</a:t>
                      </a:r>
                      <a:r>
                        <a:rPr dirty="0" sz="800" spc="-60">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5">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6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5">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60">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a:t>
                      </a:r>
                      <a:endParaRPr sz="800">
                        <a:latin typeface="Garuda"/>
                        <a:cs typeface="Garuda"/>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bl>
          </a:graphicData>
        </a:graphic>
      </p:graphicFrame>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grpSp>
        <p:nvGrpSpPr>
          <p:cNvPr id="6" name="object 6"/>
          <p:cNvGrpSpPr/>
          <p:nvPr/>
        </p:nvGrpSpPr>
        <p:grpSpPr>
          <a:xfrm>
            <a:off x="1273492" y="2764726"/>
            <a:ext cx="5227320" cy="301625"/>
            <a:chOff x="1273492" y="2764726"/>
            <a:chExt cx="5227320" cy="301625"/>
          </a:xfrm>
        </p:grpSpPr>
        <p:sp>
          <p:nvSpPr>
            <p:cNvPr id="7" name="object 7"/>
            <p:cNvSpPr/>
            <p:nvPr/>
          </p:nvSpPr>
          <p:spPr>
            <a:xfrm>
              <a:off x="1283970" y="2775204"/>
              <a:ext cx="5206365" cy="280670"/>
            </a:xfrm>
            <a:custGeom>
              <a:avLst/>
              <a:gdLst/>
              <a:ahLst/>
              <a:cxnLst/>
              <a:rect l="l" t="t" r="r" b="b"/>
              <a:pathLst>
                <a:path w="5206365" h="280669">
                  <a:moveTo>
                    <a:pt x="5205984" y="0"/>
                  </a:moveTo>
                  <a:lnTo>
                    <a:pt x="0" y="0"/>
                  </a:lnTo>
                  <a:lnTo>
                    <a:pt x="0" y="280416"/>
                  </a:lnTo>
                  <a:lnTo>
                    <a:pt x="5205984" y="280416"/>
                  </a:lnTo>
                  <a:lnTo>
                    <a:pt x="5205984" y="0"/>
                  </a:lnTo>
                  <a:close/>
                </a:path>
              </a:pathLst>
            </a:custGeom>
            <a:solidFill>
              <a:srgbClr val="DDDDDD"/>
            </a:solidFill>
          </p:spPr>
          <p:txBody>
            <a:bodyPr wrap="square" lIns="0" tIns="0" rIns="0" bIns="0" rtlCol="0"/>
            <a:lstStyle/>
            <a:p/>
          </p:txBody>
        </p:sp>
        <p:sp>
          <p:nvSpPr>
            <p:cNvPr id="8" name="object 8"/>
            <p:cNvSpPr/>
            <p:nvPr/>
          </p:nvSpPr>
          <p:spPr>
            <a:xfrm>
              <a:off x="1283970" y="2775204"/>
              <a:ext cx="5206365" cy="280670"/>
            </a:xfrm>
            <a:custGeom>
              <a:avLst/>
              <a:gdLst/>
              <a:ahLst/>
              <a:cxnLst/>
              <a:rect l="l" t="t" r="r" b="b"/>
              <a:pathLst>
                <a:path w="5206365" h="280669">
                  <a:moveTo>
                    <a:pt x="5205984" y="0"/>
                  </a:moveTo>
                  <a:lnTo>
                    <a:pt x="0" y="0"/>
                  </a:lnTo>
                  <a:lnTo>
                    <a:pt x="0" y="280416"/>
                  </a:lnTo>
                  <a:lnTo>
                    <a:pt x="5205984" y="280416"/>
                  </a:lnTo>
                  <a:lnTo>
                    <a:pt x="5205984" y="0"/>
                  </a:lnTo>
                  <a:close/>
                </a:path>
              </a:pathLst>
            </a:custGeom>
            <a:ln w="20574">
              <a:solidFill>
                <a:srgbClr val="000000"/>
              </a:solidFill>
            </a:ln>
          </p:spPr>
          <p:txBody>
            <a:bodyPr wrap="square" lIns="0" tIns="0" rIns="0" bIns="0" rtlCol="0"/>
            <a:lstStyle/>
            <a:p/>
          </p:txBody>
        </p:sp>
      </p:grpSp>
      <p:sp>
        <p:nvSpPr>
          <p:cNvPr id="9" name="object 9"/>
          <p:cNvSpPr txBox="1"/>
          <p:nvPr/>
        </p:nvSpPr>
        <p:spPr>
          <a:xfrm>
            <a:off x="1434083" y="2820161"/>
            <a:ext cx="2160270" cy="191770"/>
          </a:xfrm>
          <a:prstGeom prst="rect">
            <a:avLst/>
          </a:prstGeom>
          <a:solidFill>
            <a:srgbClr val="DDDDDD"/>
          </a:solidFill>
          <a:ln w="20574">
            <a:solidFill>
              <a:srgbClr val="FF0000"/>
            </a:solidFill>
          </a:ln>
        </p:spPr>
        <p:txBody>
          <a:bodyPr wrap="square" lIns="0" tIns="0" rIns="0" bIns="0" rtlCol="0" vert="horz">
            <a:spAutoFit/>
          </a:bodyPr>
          <a:lstStyle/>
          <a:p>
            <a:pPr marL="38735">
              <a:lnSpc>
                <a:spcPts val="1210"/>
              </a:lnSpc>
            </a:pPr>
            <a:r>
              <a:rPr dirty="0" sz="1300" spc="-15" b="1">
                <a:latin typeface="Courier New"/>
                <a:cs typeface="Courier New"/>
              </a:rPr>
              <a:t>Created file</a:t>
            </a:r>
            <a:r>
              <a:rPr dirty="0" sz="1300" spc="-70" b="1">
                <a:latin typeface="Courier New"/>
                <a:cs typeface="Courier New"/>
              </a:rPr>
              <a:t> </a:t>
            </a:r>
            <a:r>
              <a:rPr dirty="0" sz="1300" spc="-20" b="1">
                <a:latin typeface="Courier New"/>
                <a:cs typeface="Courier New"/>
              </a:rPr>
              <a:t>my_query</a:t>
            </a:r>
            <a:endParaRPr sz="1300">
              <a:latin typeface="Courier New"/>
              <a:cs typeface="Courier New"/>
            </a:endParaRPr>
          </a:p>
        </p:txBody>
      </p:sp>
      <p:grpSp>
        <p:nvGrpSpPr>
          <p:cNvPr id="10" name="object 10"/>
          <p:cNvGrpSpPr/>
          <p:nvPr/>
        </p:nvGrpSpPr>
        <p:grpSpPr>
          <a:xfrm>
            <a:off x="1273492" y="3445954"/>
            <a:ext cx="5227320" cy="1235710"/>
            <a:chOff x="1273492" y="3445954"/>
            <a:chExt cx="5227320" cy="1235710"/>
          </a:xfrm>
        </p:grpSpPr>
        <p:sp>
          <p:nvSpPr>
            <p:cNvPr id="11" name="object 11"/>
            <p:cNvSpPr/>
            <p:nvPr/>
          </p:nvSpPr>
          <p:spPr>
            <a:xfrm>
              <a:off x="1283970" y="3456431"/>
              <a:ext cx="5206365" cy="1214755"/>
            </a:xfrm>
            <a:custGeom>
              <a:avLst/>
              <a:gdLst/>
              <a:ahLst/>
              <a:cxnLst/>
              <a:rect l="l" t="t" r="r" b="b"/>
              <a:pathLst>
                <a:path w="5206365" h="1214754">
                  <a:moveTo>
                    <a:pt x="5205984" y="0"/>
                  </a:moveTo>
                  <a:lnTo>
                    <a:pt x="0" y="0"/>
                  </a:lnTo>
                  <a:lnTo>
                    <a:pt x="0" y="1214627"/>
                  </a:lnTo>
                  <a:lnTo>
                    <a:pt x="5205984" y="1214627"/>
                  </a:lnTo>
                  <a:lnTo>
                    <a:pt x="5205984" y="0"/>
                  </a:lnTo>
                  <a:close/>
                </a:path>
              </a:pathLst>
            </a:custGeom>
            <a:solidFill>
              <a:srgbClr val="DDDDDD"/>
            </a:solidFill>
          </p:spPr>
          <p:txBody>
            <a:bodyPr wrap="square" lIns="0" tIns="0" rIns="0" bIns="0" rtlCol="0"/>
            <a:lstStyle/>
            <a:p/>
          </p:txBody>
        </p:sp>
        <p:sp>
          <p:nvSpPr>
            <p:cNvPr id="12" name="object 12"/>
            <p:cNvSpPr/>
            <p:nvPr/>
          </p:nvSpPr>
          <p:spPr>
            <a:xfrm>
              <a:off x="1283970" y="3456431"/>
              <a:ext cx="5206365" cy="1214755"/>
            </a:xfrm>
            <a:custGeom>
              <a:avLst/>
              <a:gdLst/>
              <a:ahLst/>
              <a:cxnLst/>
              <a:rect l="l" t="t" r="r" b="b"/>
              <a:pathLst>
                <a:path w="5206365" h="1214754">
                  <a:moveTo>
                    <a:pt x="5205984" y="0"/>
                  </a:moveTo>
                  <a:lnTo>
                    <a:pt x="0" y="0"/>
                  </a:lnTo>
                  <a:lnTo>
                    <a:pt x="0" y="1214627"/>
                  </a:lnTo>
                  <a:lnTo>
                    <a:pt x="5205984" y="1214627"/>
                  </a:lnTo>
                  <a:lnTo>
                    <a:pt x="5205984" y="0"/>
                  </a:lnTo>
                  <a:close/>
                </a:path>
              </a:pathLst>
            </a:custGeom>
            <a:ln w="20574">
              <a:solidFill>
                <a:srgbClr val="000000"/>
              </a:solidFill>
            </a:ln>
          </p:spPr>
          <p:txBody>
            <a:bodyPr wrap="square" lIns="0" tIns="0" rIns="0" bIns="0" rtlCol="0"/>
            <a:lstStyle/>
            <a:p/>
          </p:txBody>
        </p:sp>
      </p:grpSp>
      <p:graphicFrame>
        <p:nvGraphicFramePr>
          <p:cNvPr id="13" name="object 13"/>
          <p:cNvGraphicFramePr>
            <a:graphicFrameLocks noGrp="1"/>
          </p:cNvGraphicFramePr>
          <p:nvPr/>
        </p:nvGraphicFramePr>
        <p:xfrm>
          <a:off x="1273683" y="3112389"/>
          <a:ext cx="5236845" cy="288290"/>
        </p:xfrm>
        <a:graphic>
          <a:graphicData uri="http://schemas.openxmlformats.org/drawingml/2006/table">
            <a:tbl>
              <a:tblPr firstRow="1" bandRow="1">
                <a:tableStyleId>{2D5ABB26-0587-4C30-8999-92F81FD0307C}</a:tableStyleId>
              </a:tblPr>
              <a:tblGrid>
                <a:gridCol w="599440"/>
                <a:gridCol w="1601470"/>
                <a:gridCol w="3004185"/>
              </a:tblGrid>
              <a:tr h="267461">
                <a:tc>
                  <a:txBody>
                    <a:bodyPr/>
                    <a:lstStyle/>
                    <a:p>
                      <a:pPr marL="191770">
                        <a:lnSpc>
                          <a:spcPct val="100000"/>
                        </a:lnSpc>
                        <a:spcBef>
                          <a:spcPts val="210"/>
                        </a:spcBef>
                      </a:pPr>
                      <a:r>
                        <a:rPr dirty="0" sz="1300" spc="-20" b="1">
                          <a:latin typeface="Courier New"/>
                          <a:cs typeface="Courier New"/>
                        </a:rPr>
                        <a:t>SQL&gt;</a:t>
                      </a:r>
                      <a:endParaRPr sz="1300">
                        <a:latin typeface="Courier New"/>
                        <a:cs typeface="Courier New"/>
                      </a:endParaRPr>
                    </a:p>
                  </a:txBody>
                  <a:tcPr marL="0" marR="0" marB="0" marT="26670">
                    <a:lnL w="28575">
                      <a:solidFill>
                        <a:srgbClr val="000000"/>
                      </a:solidFill>
                      <a:prstDash val="solid"/>
                    </a:lnL>
                    <a:lnR w="28575">
                      <a:solidFill>
                        <a:srgbClr val="FF0000"/>
                      </a:solidFill>
                      <a:prstDash val="solid"/>
                    </a:lnR>
                    <a:lnT w="28575">
                      <a:solidFill>
                        <a:srgbClr val="000000"/>
                      </a:solidFill>
                      <a:prstDash val="solid"/>
                    </a:lnT>
                    <a:lnB w="28575">
                      <a:solidFill>
                        <a:srgbClr val="000000"/>
                      </a:solidFill>
                      <a:prstDash val="solid"/>
                    </a:lnB>
                    <a:solidFill>
                      <a:srgbClr val="9A9A9A"/>
                    </a:solidFill>
                  </a:tcPr>
                </a:tc>
                <a:tc>
                  <a:txBody>
                    <a:bodyPr/>
                    <a:lstStyle/>
                    <a:p>
                      <a:pPr marL="80010">
                        <a:lnSpc>
                          <a:spcPct val="100000"/>
                        </a:lnSpc>
                        <a:spcBef>
                          <a:spcPts val="210"/>
                        </a:spcBef>
                      </a:pPr>
                      <a:r>
                        <a:rPr dirty="0" sz="1300" spc="-15" b="1">
                          <a:latin typeface="Courier New"/>
                          <a:cs typeface="Courier New"/>
                        </a:rPr>
                        <a:t>START</a:t>
                      </a:r>
                      <a:r>
                        <a:rPr dirty="0" sz="1300" spc="-40" b="1">
                          <a:latin typeface="Courier New"/>
                          <a:cs typeface="Courier New"/>
                        </a:rPr>
                        <a:t> </a:t>
                      </a:r>
                      <a:r>
                        <a:rPr dirty="0" sz="1300" spc="-20" b="1">
                          <a:latin typeface="Courier New"/>
                          <a:cs typeface="Courier New"/>
                        </a:rPr>
                        <a:t>my_query</a:t>
                      </a:r>
                      <a:endParaRPr sz="1300">
                        <a:latin typeface="Courier New"/>
                        <a:cs typeface="Courier New"/>
                      </a:endParaRPr>
                    </a:p>
                  </a:txBody>
                  <a:tcPr marL="0" marR="0" marB="0" marT="26670">
                    <a:lnL w="28575">
                      <a:solidFill>
                        <a:srgbClr val="FF0000"/>
                      </a:solidFill>
                      <a:prstDash val="solid"/>
                    </a:lnL>
                    <a:lnR w="28575">
                      <a:solidFill>
                        <a:srgbClr val="FF0000"/>
                      </a:solidFill>
                      <a:prstDash val="solid"/>
                    </a:lnR>
                    <a:lnT w="28575">
                      <a:solidFill>
                        <a:srgbClr val="FF0000"/>
                      </a:solidFill>
                      <a:prstDash val="solid"/>
                    </a:lnT>
                    <a:lnB w="28575">
                      <a:solidFill>
                        <a:srgbClr val="FF0000"/>
                      </a:solidFill>
                      <a:prstDash val="solid"/>
                    </a:lnB>
                    <a:solidFill>
                      <a:srgbClr val="9A9A9A"/>
                    </a:solidFill>
                  </a:tcPr>
                </a:tc>
                <a:tc>
                  <a:txBody>
                    <a:bodyPr/>
                    <a:lstStyle/>
                    <a:p>
                      <a:pPr>
                        <a:lnSpc>
                          <a:spcPct val="100000"/>
                        </a:lnSpc>
                      </a:pPr>
                      <a:endParaRPr sz="1000">
                        <a:latin typeface="Times New Roman"/>
                        <a:cs typeface="Times New Roman"/>
                      </a:endParaRPr>
                    </a:p>
                  </a:txBody>
                  <a:tcPr marL="0" marR="0" marB="0" marT="0">
                    <a:lnL w="28575">
                      <a:solidFill>
                        <a:srgbClr val="FF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A9A9A"/>
                    </a:solidFill>
                  </a:tcPr>
                </a:tc>
              </a:tr>
            </a:tbl>
          </a:graphicData>
        </a:graphic>
      </p:graphicFrame>
      <p:sp>
        <p:nvSpPr>
          <p:cNvPr id="14" name="object 14"/>
          <p:cNvSpPr txBox="1"/>
          <p:nvPr/>
        </p:nvSpPr>
        <p:spPr>
          <a:xfrm>
            <a:off x="1283969" y="1848611"/>
            <a:ext cx="5206365" cy="853440"/>
          </a:xfrm>
          <a:prstGeom prst="rect">
            <a:avLst/>
          </a:prstGeom>
          <a:solidFill>
            <a:srgbClr val="9A9A9A"/>
          </a:solidFill>
          <a:ln w="20574">
            <a:solidFill>
              <a:srgbClr val="000000"/>
            </a:solidFill>
          </a:ln>
        </p:spPr>
        <p:txBody>
          <a:bodyPr wrap="square" lIns="0" tIns="0" rIns="0" bIns="0" rtlCol="0" vert="horz">
            <a:spAutoFit/>
          </a:bodyPr>
          <a:lstStyle/>
          <a:p>
            <a:pPr marL="205104">
              <a:lnSpc>
                <a:spcPts val="1455"/>
              </a:lnSpc>
            </a:pPr>
            <a:r>
              <a:rPr dirty="0" sz="1300" spc="-10" b="1">
                <a:latin typeface="Courier New"/>
                <a:cs typeface="Courier New"/>
              </a:rPr>
              <a:t>SQL&gt;</a:t>
            </a:r>
            <a:r>
              <a:rPr dirty="0" sz="1300" spc="-25" b="1">
                <a:latin typeface="Courier New"/>
                <a:cs typeface="Courier New"/>
              </a:rPr>
              <a:t> </a:t>
            </a:r>
            <a:r>
              <a:rPr dirty="0" sz="1300" spc="-10" b="1">
                <a:latin typeface="Courier New"/>
                <a:cs typeface="Courier New"/>
              </a:rPr>
              <a:t>L</a:t>
            </a:r>
            <a:endParaRPr sz="1300">
              <a:latin typeface="Courier New"/>
              <a:cs typeface="Courier New"/>
            </a:endParaRPr>
          </a:p>
          <a:p>
            <a:pPr marL="400685" marR="306705">
              <a:lnSpc>
                <a:spcPts val="1550"/>
              </a:lnSpc>
              <a:spcBef>
                <a:spcPts val="50"/>
              </a:spcBef>
              <a:tabLst>
                <a:tab pos="693420" algn="l"/>
                <a:tab pos="1377315" algn="l"/>
              </a:tabLst>
            </a:pPr>
            <a:r>
              <a:rPr dirty="0" sz="1300" spc="-10" b="1">
                <a:latin typeface="Courier New"/>
                <a:cs typeface="Courier New"/>
              </a:rPr>
              <a:t>1	</a:t>
            </a:r>
            <a:r>
              <a:rPr dirty="0" sz="1300" spc="-15" b="1">
                <a:latin typeface="Courier New"/>
                <a:cs typeface="Courier New"/>
              </a:rPr>
              <a:t>SELECT </a:t>
            </a:r>
            <a:r>
              <a:rPr dirty="0" sz="1300" spc="-20" b="1">
                <a:latin typeface="Courier New"/>
                <a:cs typeface="Courier New"/>
              </a:rPr>
              <a:t>last_name, </a:t>
            </a:r>
            <a:r>
              <a:rPr dirty="0" sz="1300" spc="-15" b="1">
                <a:latin typeface="Courier New"/>
                <a:cs typeface="Courier New"/>
              </a:rPr>
              <a:t>manager_id, </a:t>
            </a:r>
            <a:r>
              <a:rPr dirty="0" sz="1300" spc="-20" b="1">
                <a:latin typeface="Courier New"/>
                <a:cs typeface="Courier New"/>
              </a:rPr>
              <a:t>department_id  </a:t>
            </a:r>
            <a:r>
              <a:rPr dirty="0" sz="1300" spc="-15" b="1">
                <a:latin typeface="Courier New"/>
                <a:cs typeface="Courier New"/>
              </a:rPr>
              <a:t>2* FROM	</a:t>
            </a:r>
            <a:r>
              <a:rPr dirty="0" sz="1300" spc="-20" b="1">
                <a:latin typeface="Courier New"/>
                <a:cs typeface="Courier New"/>
              </a:rPr>
              <a:t>employees</a:t>
            </a:r>
            <a:endParaRPr sz="1300">
              <a:latin typeface="Courier New"/>
              <a:cs typeface="Courier New"/>
            </a:endParaRPr>
          </a:p>
          <a:p>
            <a:pPr marL="205104">
              <a:lnSpc>
                <a:spcPts val="1495"/>
              </a:lnSpc>
            </a:pPr>
            <a:r>
              <a:rPr dirty="0" sz="1300" spc="-20" b="1">
                <a:latin typeface="Courier New"/>
                <a:cs typeface="Courier New"/>
              </a:rPr>
              <a:t>SQL&gt;</a:t>
            </a:r>
            <a:endParaRPr sz="1300">
              <a:latin typeface="Courier New"/>
              <a:cs typeface="Courier New"/>
            </a:endParaRPr>
          </a:p>
        </p:txBody>
      </p:sp>
      <p:sp>
        <p:nvSpPr>
          <p:cNvPr id="15" name="object 15"/>
          <p:cNvSpPr txBox="1"/>
          <p:nvPr/>
        </p:nvSpPr>
        <p:spPr>
          <a:xfrm>
            <a:off x="1897379" y="2458211"/>
            <a:ext cx="1410970" cy="190500"/>
          </a:xfrm>
          <a:prstGeom prst="rect">
            <a:avLst/>
          </a:prstGeom>
          <a:solidFill>
            <a:srgbClr val="9A9A9A"/>
          </a:solidFill>
          <a:ln w="20574">
            <a:solidFill>
              <a:srgbClr val="FF0000"/>
            </a:solidFill>
          </a:ln>
        </p:spPr>
        <p:txBody>
          <a:bodyPr wrap="square" lIns="0" tIns="0" rIns="0" bIns="0" rtlCol="0" vert="horz">
            <a:spAutoFit/>
          </a:bodyPr>
          <a:lstStyle/>
          <a:p>
            <a:pPr marL="80010">
              <a:lnSpc>
                <a:spcPts val="1305"/>
              </a:lnSpc>
            </a:pPr>
            <a:r>
              <a:rPr dirty="0" sz="1300" spc="-15" b="1">
                <a:latin typeface="Courier New"/>
                <a:cs typeface="Courier New"/>
              </a:rPr>
              <a:t>SAVE</a:t>
            </a:r>
            <a:r>
              <a:rPr dirty="0" sz="1300" spc="-60" b="1">
                <a:latin typeface="Courier New"/>
                <a:cs typeface="Courier New"/>
              </a:rPr>
              <a:t> </a:t>
            </a:r>
            <a:r>
              <a:rPr dirty="0" sz="1300" spc="-20" b="1">
                <a:latin typeface="Courier New"/>
                <a:cs typeface="Courier New"/>
              </a:rPr>
              <a:t>my_query</a:t>
            </a:r>
            <a:endParaRPr sz="1300">
              <a:latin typeface="Courier New"/>
              <a:cs typeface="Courier New"/>
            </a:endParaRPr>
          </a:p>
        </p:txBody>
      </p:sp>
      <p:sp>
        <p:nvSpPr>
          <p:cNvPr id="16" name="object 16"/>
          <p:cNvSpPr txBox="1"/>
          <p:nvPr/>
        </p:nvSpPr>
        <p:spPr>
          <a:xfrm>
            <a:off x="1709420" y="791210"/>
            <a:ext cx="4347845" cy="309245"/>
          </a:xfrm>
          <a:prstGeom prst="rect">
            <a:avLst/>
          </a:prstGeom>
        </p:spPr>
        <p:txBody>
          <a:bodyPr wrap="square" lIns="0" tIns="13970" rIns="0" bIns="0" rtlCol="0" vert="horz">
            <a:spAutoFit/>
          </a:bodyPr>
          <a:lstStyle/>
          <a:p>
            <a:pPr marL="12700">
              <a:lnSpc>
                <a:spcPct val="100000"/>
              </a:lnSpc>
              <a:spcBef>
                <a:spcPts val="110"/>
              </a:spcBef>
            </a:pPr>
            <a:r>
              <a:rPr dirty="0" sz="1850" b="1">
                <a:latin typeface="Arial"/>
                <a:cs typeface="Arial"/>
              </a:rPr>
              <a:t>Using</a:t>
            </a:r>
            <a:r>
              <a:rPr dirty="0" sz="1850" spc="-10" b="1">
                <a:latin typeface="Arial"/>
                <a:cs typeface="Arial"/>
              </a:rPr>
              <a:t> </a:t>
            </a:r>
            <a:r>
              <a:rPr dirty="0" sz="1850" b="1">
                <a:latin typeface="Arial"/>
                <a:cs typeface="Arial"/>
              </a:rPr>
              <a:t>the</a:t>
            </a:r>
            <a:r>
              <a:rPr dirty="0" sz="1850" spc="-5" b="1">
                <a:latin typeface="Arial"/>
                <a:cs typeface="Arial"/>
              </a:rPr>
              <a:t> </a:t>
            </a:r>
            <a:r>
              <a:rPr dirty="0" sz="1850" spc="5" b="1">
                <a:latin typeface="Courier New"/>
                <a:cs typeface="Courier New"/>
              </a:rPr>
              <a:t>SAVE</a:t>
            </a:r>
            <a:r>
              <a:rPr dirty="0" sz="1850" spc="-605" b="1">
                <a:latin typeface="Courier New"/>
                <a:cs typeface="Courier New"/>
              </a:rPr>
              <a:t> </a:t>
            </a:r>
            <a:r>
              <a:rPr dirty="0" sz="1850" spc="5" b="1">
                <a:latin typeface="Arial"/>
                <a:cs typeface="Arial"/>
              </a:rPr>
              <a:t>and</a:t>
            </a:r>
            <a:r>
              <a:rPr dirty="0" sz="1850" spc="-10" b="1">
                <a:latin typeface="Arial"/>
                <a:cs typeface="Arial"/>
              </a:rPr>
              <a:t> </a:t>
            </a:r>
            <a:r>
              <a:rPr dirty="0" sz="1850" spc="5" b="1">
                <a:latin typeface="Courier New"/>
                <a:cs typeface="Courier New"/>
              </a:rPr>
              <a:t>START</a:t>
            </a:r>
            <a:r>
              <a:rPr dirty="0" sz="1850" spc="-600" b="1">
                <a:latin typeface="Courier New"/>
                <a:cs typeface="Courier New"/>
              </a:rPr>
              <a:t> </a:t>
            </a:r>
            <a:r>
              <a:rPr dirty="0" sz="1850" spc="5" b="1">
                <a:latin typeface="Arial"/>
                <a:cs typeface="Arial"/>
              </a:rPr>
              <a:t>Commands</a:t>
            </a:r>
            <a:endParaRPr sz="1850">
              <a:latin typeface="Arial"/>
              <a:cs typeface="Arial"/>
            </a:endParaRPr>
          </a:p>
        </p:txBody>
      </p:sp>
      <p:sp>
        <p:nvSpPr>
          <p:cNvPr id="17" name="object 17"/>
          <p:cNvSpPr txBox="1"/>
          <p:nvPr/>
        </p:nvSpPr>
        <p:spPr>
          <a:xfrm>
            <a:off x="1475232" y="3438398"/>
            <a:ext cx="89154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LAST_NAME</a:t>
            </a:r>
            <a:endParaRPr sz="1300">
              <a:latin typeface="Courier New"/>
              <a:cs typeface="Courier New"/>
            </a:endParaRPr>
          </a:p>
        </p:txBody>
      </p:sp>
      <p:sp>
        <p:nvSpPr>
          <p:cNvPr id="18" name="object 18"/>
          <p:cNvSpPr txBox="1"/>
          <p:nvPr/>
        </p:nvSpPr>
        <p:spPr>
          <a:xfrm>
            <a:off x="4014072" y="3438398"/>
            <a:ext cx="2354580"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MANAGER_ID</a:t>
            </a:r>
            <a:r>
              <a:rPr dirty="0" sz="1300" spc="-25" b="1">
                <a:latin typeface="Courier New"/>
                <a:cs typeface="Courier New"/>
              </a:rPr>
              <a:t> </a:t>
            </a:r>
            <a:r>
              <a:rPr dirty="0" sz="1300" spc="-20" b="1">
                <a:latin typeface="Courier New"/>
                <a:cs typeface="Courier New"/>
              </a:rPr>
              <a:t>DEPARTMENT_ID</a:t>
            </a:r>
            <a:endParaRPr sz="1300">
              <a:latin typeface="Courier New"/>
              <a:cs typeface="Courier New"/>
            </a:endParaRPr>
          </a:p>
        </p:txBody>
      </p:sp>
      <p:grpSp>
        <p:nvGrpSpPr>
          <p:cNvPr id="19" name="object 19"/>
          <p:cNvGrpSpPr/>
          <p:nvPr/>
        </p:nvGrpSpPr>
        <p:grpSpPr>
          <a:xfrm>
            <a:off x="1475232" y="3765324"/>
            <a:ext cx="4879975" cy="15240"/>
            <a:chOff x="1475232" y="3765324"/>
            <a:chExt cx="4879975" cy="15240"/>
          </a:xfrm>
        </p:grpSpPr>
        <p:sp>
          <p:nvSpPr>
            <p:cNvPr id="20" name="object 20"/>
            <p:cNvSpPr/>
            <p:nvPr/>
          </p:nvSpPr>
          <p:spPr>
            <a:xfrm>
              <a:off x="1475232" y="3772860"/>
              <a:ext cx="2440305" cy="0"/>
            </a:xfrm>
            <a:custGeom>
              <a:avLst/>
              <a:gdLst/>
              <a:ahLst/>
              <a:cxnLst/>
              <a:rect l="l" t="t" r="r" b="b"/>
              <a:pathLst>
                <a:path w="2440304" h="0">
                  <a:moveTo>
                    <a:pt x="0" y="0"/>
                  </a:moveTo>
                  <a:lnTo>
                    <a:pt x="2440247" y="0"/>
                  </a:lnTo>
                </a:path>
              </a:pathLst>
            </a:custGeom>
            <a:ln w="15072">
              <a:solidFill>
                <a:srgbClr val="000000"/>
              </a:solidFill>
              <a:prstDash val="dash"/>
            </a:ln>
          </p:spPr>
          <p:txBody>
            <a:bodyPr wrap="square" lIns="0" tIns="0" rIns="0" bIns="0" rtlCol="0"/>
            <a:lstStyle/>
            <a:p/>
          </p:txBody>
        </p:sp>
        <p:sp>
          <p:nvSpPr>
            <p:cNvPr id="21" name="object 21"/>
            <p:cNvSpPr/>
            <p:nvPr/>
          </p:nvSpPr>
          <p:spPr>
            <a:xfrm>
              <a:off x="4013614" y="3772860"/>
              <a:ext cx="976630" cy="0"/>
            </a:xfrm>
            <a:custGeom>
              <a:avLst/>
              <a:gdLst/>
              <a:ahLst/>
              <a:cxnLst/>
              <a:rect l="l" t="t" r="r" b="b"/>
              <a:pathLst>
                <a:path w="976629" h="0">
                  <a:moveTo>
                    <a:pt x="0" y="0"/>
                  </a:moveTo>
                  <a:lnTo>
                    <a:pt x="976492" y="0"/>
                  </a:lnTo>
                </a:path>
              </a:pathLst>
            </a:custGeom>
            <a:ln w="15072">
              <a:solidFill>
                <a:srgbClr val="000000"/>
              </a:solidFill>
              <a:prstDash val="dash"/>
            </a:ln>
          </p:spPr>
          <p:txBody>
            <a:bodyPr wrap="square" lIns="0" tIns="0" rIns="0" bIns="0" rtlCol="0"/>
            <a:lstStyle/>
            <a:p/>
          </p:txBody>
        </p:sp>
        <p:sp>
          <p:nvSpPr>
            <p:cNvPr id="22" name="object 22"/>
            <p:cNvSpPr/>
            <p:nvPr/>
          </p:nvSpPr>
          <p:spPr>
            <a:xfrm>
              <a:off x="5087749" y="3772860"/>
              <a:ext cx="1267460" cy="0"/>
            </a:xfrm>
            <a:custGeom>
              <a:avLst/>
              <a:gdLst/>
              <a:ahLst/>
              <a:cxnLst/>
              <a:rect l="l" t="t" r="r" b="b"/>
              <a:pathLst>
                <a:path w="1267460" h="0">
                  <a:moveTo>
                    <a:pt x="0" y="0"/>
                  </a:moveTo>
                  <a:lnTo>
                    <a:pt x="1267225" y="0"/>
                  </a:lnTo>
                </a:path>
              </a:pathLst>
            </a:custGeom>
            <a:ln w="15072">
              <a:solidFill>
                <a:srgbClr val="000000"/>
              </a:solidFill>
              <a:prstDash val="dash"/>
            </a:ln>
          </p:spPr>
          <p:txBody>
            <a:bodyPr wrap="square" lIns="0" tIns="0" rIns="0" bIns="0" rtlCol="0"/>
            <a:lstStyle/>
            <a:p/>
          </p:txBody>
        </p:sp>
      </p:grpSp>
      <p:sp>
        <p:nvSpPr>
          <p:cNvPr id="23" name="object 23"/>
          <p:cNvSpPr txBox="1"/>
          <p:nvPr/>
        </p:nvSpPr>
        <p:spPr>
          <a:xfrm>
            <a:off x="4697604" y="4027416"/>
            <a:ext cx="30543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100</a:t>
            </a:r>
            <a:endParaRPr sz="1300">
              <a:latin typeface="Courier New"/>
              <a:cs typeface="Courier New"/>
            </a:endParaRPr>
          </a:p>
        </p:txBody>
      </p:sp>
      <p:sp>
        <p:nvSpPr>
          <p:cNvPr id="28" name="object 2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9" name="object 2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45"/>
              <a:t>W</a:t>
            </a:r>
            <a:r>
              <a:rPr dirty="0" baseline="-30092" sz="1800" spc="-367" b="1">
                <a:latin typeface="Arial"/>
                <a:cs typeface="Arial"/>
              </a:rPr>
              <a:t>ra</a:t>
            </a:r>
            <a:r>
              <a:rPr dirty="0" sz="800" spc="-245"/>
              <a:t>D</a:t>
            </a:r>
            <a:r>
              <a:rPr dirty="0" baseline="-30092" sz="1800" spc="-367" b="1">
                <a:latin typeface="Arial"/>
                <a:cs typeface="Arial"/>
              </a:rPr>
              <a:t>c</a:t>
            </a:r>
            <a:r>
              <a:rPr dirty="0" sz="800" spc="-245"/>
              <a:t>P</a:t>
            </a:r>
            <a:r>
              <a:rPr dirty="0" baseline="-30092" sz="1800" spc="-367" b="1">
                <a:latin typeface="Arial"/>
                <a:cs typeface="Arial"/>
              </a:rPr>
              <a:t>l</a:t>
            </a:r>
            <a:r>
              <a:rPr dirty="0" sz="800" spc="-245"/>
              <a:t>s</a:t>
            </a:r>
            <a:r>
              <a:rPr dirty="0" baseline="-30092" sz="1800" spc="-367" b="1">
                <a:latin typeface="Arial"/>
                <a:cs typeface="Arial"/>
              </a:rPr>
              <a:t>e</a:t>
            </a:r>
            <a:r>
              <a:rPr dirty="0" sz="800" spc="-245"/>
              <a:t>tu</a:t>
            </a:r>
            <a:r>
              <a:rPr dirty="0" baseline="-30092" sz="1800" spc="-367" b="1">
                <a:latin typeface="Arial"/>
                <a:cs typeface="Arial"/>
              </a:rPr>
              <a:t>D</a:t>
            </a:r>
            <a:r>
              <a:rPr dirty="0" sz="800" spc="-245"/>
              <a:t>de</a:t>
            </a:r>
            <a:r>
              <a:rPr dirty="0" baseline="-30092" sz="1800" spc="-367" b="1">
                <a:latin typeface="Arial"/>
                <a:cs typeface="Arial"/>
              </a:rPr>
              <a:t>a</a:t>
            </a:r>
            <a:r>
              <a:rPr dirty="0" sz="800" spc="-245"/>
              <a:t>nt</a:t>
            </a:r>
            <a:r>
              <a:rPr dirty="0" baseline="-30092" sz="1800" spc="-367" b="1">
                <a:latin typeface="Arial"/>
                <a:cs typeface="Arial"/>
              </a:rPr>
              <a:t>t</a:t>
            </a:r>
            <a:r>
              <a:rPr dirty="0" sz="800" spc="-245"/>
              <a:t>s</a:t>
            </a:r>
            <a:r>
              <a:rPr dirty="0" baseline="-30092" sz="1800" spc="-367" b="1">
                <a:latin typeface="Arial"/>
                <a:cs typeface="Arial"/>
              </a:rPr>
              <a:t>a</a:t>
            </a:r>
            <a:r>
              <a:rPr dirty="0" sz="800" spc="-245"/>
              <a:t>m</a:t>
            </a:r>
            <a:r>
              <a:rPr dirty="0" baseline="-30092" sz="1800" spc="-367" b="1">
                <a:latin typeface="Arial"/>
                <a:cs typeface="Arial"/>
              </a:rPr>
              <a:t>b</a:t>
            </a:r>
            <a:r>
              <a:rPr dirty="0" sz="800" spc="-245"/>
              <a:t>us</a:t>
            </a:r>
            <a:r>
              <a:rPr dirty="0" baseline="-30092" sz="1800" spc="-367" b="1">
                <a:latin typeface="Arial"/>
                <a:cs typeface="Arial"/>
              </a:rPr>
              <a:t>a</a:t>
            </a:r>
            <a:r>
              <a:rPr dirty="0" sz="800" spc="-245"/>
              <a:t>t</a:t>
            </a:r>
            <a:r>
              <a:rPr dirty="0" baseline="-30092" sz="1800" spc="-367" b="1">
                <a:latin typeface="Arial"/>
                <a:cs typeface="Arial"/>
              </a:rPr>
              <a:t>s</a:t>
            </a:r>
            <a:r>
              <a:rPr dirty="0" sz="800" spc="-245"/>
              <a:t>re</a:t>
            </a:r>
            <a:r>
              <a:rPr dirty="0" baseline="-30092" sz="1800" spc="-367" b="1">
                <a:latin typeface="Arial"/>
                <a:cs typeface="Arial"/>
              </a:rPr>
              <a:t>e</a:t>
            </a:r>
            <a:r>
              <a:rPr dirty="0" sz="800" spc="-245"/>
              <a:t>ce</a:t>
            </a:r>
            <a:r>
              <a:rPr dirty="0" baseline="-30092" sz="1800" spc="-367" b="1">
                <a:latin typeface="Arial"/>
                <a:cs typeface="Arial"/>
              </a:rPr>
              <a:t>1</a:t>
            </a:r>
            <a:r>
              <a:rPr dirty="0" sz="800" spc="-245"/>
              <a:t>ive</a:t>
            </a:r>
            <a:r>
              <a:rPr dirty="0" baseline="-30092" sz="1800" spc="-367" b="1">
                <a:latin typeface="Arial"/>
                <a:cs typeface="Arial"/>
              </a:rPr>
              <a:t>0</a:t>
            </a:r>
            <a:r>
              <a:rPr dirty="0" sz="800" spc="-245"/>
              <a:t>a</a:t>
            </a:r>
            <a:r>
              <a:rPr dirty="0" baseline="-30092" sz="1800" spc="-367" b="1" i="1">
                <a:latin typeface="Arial"/>
                <a:cs typeface="Arial"/>
              </a:rPr>
              <a:t>g</a:t>
            </a:r>
            <a:r>
              <a:rPr dirty="0" sz="800" spc="-245"/>
              <a:t>n</a:t>
            </a:r>
            <a:r>
              <a:rPr dirty="0" baseline="-30092" sz="1800" spc="-367" b="1">
                <a:latin typeface="Arial"/>
                <a:cs typeface="Arial"/>
              </a:rPr>
              <a:t>:</a:t>
            </a:r>
            <a:r>
              <a:rPr dirty="0" sz="800" spc="-245"/>
              <a:t>e</a:t>
            </a:r>
            <a:r>
              <a:rPr dirty="0" baseline="-30092" sz="1800" spc="-367" b="1">
                <a:latin typeface="Arial"/>
                <a:cs typeface="Arial"/>
              </a:rPr>
              <a:t>S</a:t>
            </a:r>
            <a:r>
              <a:rPr dirty="0" sz="800" spc="-245"/>
              <a:t>Ki</a:t>
            </a:r>
            <a:r>
              <a:rPr dirty="0" baseline="-30092" sz="1800" spc="-367" b="1">
                <a:latin typeface="Arial"/>
                <a:cs typeface="Arial"/>
              </a:rPr>
              <a:t>Q</a:t>
            </a:r>
            <a:r>
              <a:rPr dirty="0" sz="800" spc="-245"/>
              <a:t>t </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a:t>
            </a:r>
            <a:r>
              <a:rPr dirty="0" baseline="-30092" sz="1800" spc="-345" b="1">
                <a:latin typeface="Arial"/>
                <a:cs typeface="Arial"/>
              </a:rPr>
              <a:t>d</a:t>
            </a:r>
            <a:r>
              <a:rPr dirty="0" sz="800" spc="-229"/>
              <a:t>ed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20"/>
              <a:t>an</a:t>
            </a:r>
            <a:r>
              <a:rPr dirty="0" baseline="-30092" sz="1800" spc="-330" b="1">
                <a:latin typeface="Arial"/>
                <a:cs typeface="Arial"/>
              </a:rPr>
              <a:t>D</a:t>
            </a:r>
            <a:r>
              <a:rPr dirty="0" sz="800" spc="-220"/>
              <a:t>d </a:t>
            </a:r>
            <a:r>
              <a:rPr dirty="0" sz="800" spc="-140"/>
              <a:t>e</a:t>
            </a:r>
            <a:r>
              <a:rPr dirty="0" baseline="-30092" sz="1800" spc="-209" b="1">
                <a:latin typeface="Arial"/>
                <a:cs typeface="Arial"/>
              </a:rPr>
              <a:t>-</a:t>
            </a:r>
            <a:r>
              <a:rPr dirty="0" sz="800" spc="-140"/>
              <a:t>m</a:t>
            </a:r>
            <a:r>
              <a:rPr dirty="0" baseline="-30092" sz="1800" spc="-209" b="1">
                <a:latin typeface="Arial"/>
                <a:cs typeface="Arial"/>
              </a:rPr>
              <a:t>1</a:t>
            </a:r>
            <a:r>
              <a:rPr dirty="0" sz="800" spc="-140"/>
              <a:t>ail</a:t>
            </a:r>
            <a:r>
              <a:rPr dirty="0" baseline="-30092" sz="1800" spc="-209" b="1">
                <a:latin typeface="Arial"/>
                <a:cs typeface="Arial"/>
              </a:rPr>
              <a:t>4</a:t>
            </a:r>
            <a:r>
              <a:rPr dirty="0" sz="800" spc="-140"/>
              <a:t>.</a:t>
            </a:r>
            <a:r>
              <a:rPr dirty="0" sz="800" spc="-200"/>
              <a:t> </a:t>
            </a:r>
            <a:r>
              <a:rPr dirty="0" sz="800" spc="-30"/>
              <a:t>Contact</a:t>
            </a:r>
            <a:endParaRPr sz="800">
              <a:latin typeface="Arial"/>
              <a:cs typeface="Arial"/>
            </a:endParaRPr>
          </a:p>
        </p:txBody>
      </p:sp>
      <p:sp>
        <p:nvSpPr>
          <p:cNvPr id="30" name="object 3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4" name="object 24"/>
          <p:cNvSpPr txBox="1"/>
          <p:nvPr/>
        </p:nvSpPr>
        <p:spPr>
          <a:xfrm>
            <a:off x="6161638" y="3830820"/>
            <a:ext cx="208279" cy="419100"/>
          </a:xfrm>
          <a:prstGeom prst="rect">
            <a:avLst/>
          </a:prstGeom>
        </p:spPr>
        <p:txBody>
          <a:bodyPr wrap="square" lIns="0" tIns="11430" rIns="0" bIns="0" rtlCol="0" vert="horz">
            <a:spAutoFit/>
          </a:bodyPr>
          <a:lstStyle/>
          <a:p>
            <a:pPr>
              <a:lnSpc>
                <a:spcPts val="1555"/>
              </a:lnSpc>
              <a:spcBef>
                <a:spcPts val="90"/>
              </a:spcBef>
            </a:pPr>
            <a:r>
              <a:rPr dirty="0" sz="1300" spc="-20" b="1">
                <a:latin typeface="Courier New"/>
                <a:cs typeface="Courier New"/>
              </a:rPr>
              <a:t>90</a:t>
            </a:r>
            <a:endParaRPr sz="1300">
              <a:latin typeface="Courier New"/>
              <a:cs typeface="Courier New"/>
            </a:endParaRPr>
          </a:p>
          <a:p>
            <a:pPr>
              <a:lnSpc>
                <a:spcPts val="1555"/>
              </a:lnSpc>
            </a:pPr>
            <a:r>
              <a:rPr dirty="0" sz="1300" spc="-20" b="1">
                <a:latin typeface="Courier New"/>
                <a:cs typeface="Courier New"/>
              </a:rPr>
              <a:t>90</a:t>
            </a:r>
            <a:endParaRPr sz="1300">
              <a:latin typeface="Courier New"/>
              <a:cs typeface="Courier New"/>
            </a:endParaRPr>
          </a:p>
        </p:txBody>
      </p:sp>
      <p:sp>
        <p:nvSpPr>
          <p:cNvPr id="25" name="object 25"/>
          <p:cNvSpPr txBox="1"/>
          <p:nvPr/>
        </p:nvSpPr>
        <p:spPr>
          <a:xfrm>
            <a:off x="1475232" y="3830820"/>
            <a:ext cx="1672589" cy="812165"/>
          </a:xfrm>
          <a:prstGeom prst="rect">
            <a:avLst/>
          </a:prstGeom>
        </p:spPr>
        <p:txBody>
          <a:bodyPr wrap="square" lIns="0" tIns="19050" rIns="0" bIns="0" rtlCol="0" vert="horz">
            <a:spAutoFit/>
          </a:bodyPr>
          <a:lstStyle/>
          <a:p>
            <a:pPr marR="980440">
              <a:lnSpc>
                <a:spcPts val="1550"/>
              </a:lnSpc>
              <a:spcBef>
                <a:spcPts val="150"/>
              </a:spcBef>
            </a:pPr>
            <a:r>
              <a:rPr dirty="0" sz="1300" spc="-20" b="1">
                <a:latin typeface="Courier New"/>
                <a:cs typeface="Courier New"/>
              </a:rPr>
              <a:t>King  </a:t>
            </a:r>
            <a:r>
              <a:rPr dirty="0" sz="1300" spc="-20" b="1">
                <a:latin typeface="Courier New"/>
                <a:cs typeface="Courier New"/>
              </a:rPr>
              <a:t>Kochhar</a:t>
            </a:r>
            <a:endParaRPr sz="1300">
              <a:latin typeface="Courier New"/>
              <a:cs typeface="Courier New"/>
            </a:endParaRPr>
          </a:p>
          <a:p>
            <a:pPr>
              <a:lnSpc>
                <a:spcPts val="1490"/>
              </a:lnSpc>
            </a:pPr>
            <a:r>
              <a:rPr dirty="0" sz="1300" spc="-20" b="1">
                <a:latin typeface="Courier New"/>
                <a:cs typeface="Courier New"/>
              </a:rPr>
              <a:t>...</a:t>
            </a:r>
            <a:endParaRPr sz="1300">
              <a:latin typeface="Courier New"/>
              <a:cs typeface="Courier New"/>
            </a:endParaRPr>
          </a:p>
          <a:p>
            <a:pPr>
              <a:lnSpc>
                <a:spcPts val="1555"/>
              </a:lnSpc>
            </a:pPr>
            <a:r>
              <a:rPr dirty="0" sz="1300" spc="-15" b="1">
                <a:latin typeface="Courier New"/>
                <a:cs typeface="Courier New"/>
              </a:rPr>
              <a:t>20 rows</a:t>
            </a:r>
            <a:r>
              <a:rPr dirty="0" sz="1300" spc="-75" b="1">
                <a:latin typeface="Courier New"/>
                <a:cs typeface="Courier New"/>
              </a:rPr>
              <a:t> </a:t>
            </a:r>
            <a:r>
              <a:rPr dirty="0" sz="1300" spc="-20" b="1">
                <a:latin typeface="Courier New"/>
                <a:cs typeface="Courier New"/>
              </a:rPr>
              <a:t>selected.</a:t>
            </a:r>
            <a:endParaRPr sz="1300">
              <a:latin typeface="Courier New"/>
              <a:cs typeface="Courier New"/>
            </a:endParaRPr>
          </a:p>
        </p:txBody>
      </p:sp>
      <p:sp>
        <p:nvSpPr>
          <p:cNvPr id="26" name="object 26"/>
          <p:cNvSpPr txBox="1"/>
          <p:nvPr/>
        </p:nvSpPr>
        <p:spPr>
          <a:xfrm>
            <a:off x="594613" y="5593638"/>
            <a:ext cx="6502400" cy="201739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SAVE</a:t>
            </a:r>
            <a:endParaRPr sz="1300">
              <a:latin typeface="Courier New"/>
              <a:cs typeface="Courier New"/>
            </a:endParaRPr>
          </a:p>
          <a:p>
            <a:pPr marL="136525" marR="5080">
              <a:lnSpc>
                <a:spcPct val="104600"/>
              </a:lnSpc>
              <a:spcBef>
                <a:spcPts val="315"/>
              </a:spcBef>
            </a:pP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SAVE</a:t>
            </a:r>
            <a:r>
              <a:rPr dirty="0" sz="1300" spc="-455">
                <a:latin typeface="Courier New"/>
                <a:cs typeface="Courier New"/>
              </a:rPr>
              <a:t> </a:t>
            </a:r>
            <a:r>
              <a:rPr dirty="0" sz="1300">
                <a:latin typeface="Times New Roman"/>
                <a:cs typeface="Times New Roman"/>
              </a:rPr>
              <a:t>command to </a:t>
            </a:r>
            <a:r>
              <a:rPr dirty="0" sz="1300" spc="-5">
                <a:latin typeface="Times New Roman"/>
                <a:cs typeface="Times New Roman"/>
              </a:rPr>
              <a:t>store </a:t>
            </a:r>
            <a:r>
              <a:rPr dirty="0" sz="1300">
                <a:latin typeface="Times New Roman"/>
                <a:cs typeface="Times New Roman"/>
              </a:rPr>
              <a:t>the current contents of the buffer in a file. In this way, you can  store frequently used scripts </a:t>
            </a:r>
            <a:r>
              <a:rPr dirty="0" sz="1300" spc="-5">
                <a:latin typeface="Times New Roman"/>
                <a:cs typeface="Times New Roman"/>
              </a:rPr>
              <a:t>for use in </a:t>
            </a:r>
            <a:r>
              <a:rPr dirty="0" sz="1300">
                <a:latin typeface="Times New Roman"/>
                <a:cs typeface="Times New Roman"/>
              </a:rPr>
              <a:t>the</a:t>
            </a:r>
            <a:r>
              <a:rPr dirty="0" sz="1300" spc="-20">
                <a:latin typeface="Times New Roman"/>
                <a:cs typeface="Times New Roman"/>
              </a:rPr>
              <a:t> </a:t>
            </a:r>
            <a:r>
              <a:rPr dirty="0" sz="1300" spc="-5">
                <a:latin typeface="Times New Roman"/>
                <a:cs typeface="Times New Roman"/>
              </a:rPr>
              <a:t>future.</a:t>
            </a:r>
            <a:endParaRPr sz="1300">
              <a:latin typeface="Times New Roman"/>
              <a:cs typeface="Times New Roman"/>
            </a:endParaRPr>
          </a:p>
          <a:p>
            <a:pPr marL="12700">
              <a:lnSpc>
                <a:spcPct val="100000"/>
              </a:lnSpc>
              <a:spcBef>
                <a:spcPts val="710"/>
              </a:spcBef>
            </a:pPr>
            <a:r>
              <a:rPr dirty="0" sz="1300" b="1">
                <a:latin typeface="Courier New"/>
                <a:cs typeface="Courier New"/>
              </a:rPr>
              <a:t>START</a:t>
            </a:r>
            <a:endParaRPr sz="1300">
              <a:latin typeface="Courier New"/>
              <a:cs typeface="Courier New"/>
            </a:endParaRPr>
          </a:p>
          <a:p>
            <a:pPr marL="136525">
              <a:lnSpc>
                <a:spcPct val="100000"/>
              </a:lnSpc>
              <a:spcBef>
                <a:spcPts val="390"/>
              </a:spcBef>
            </a:pP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START</a:t>
            </a:r>
            <a:r>
              <a:rPr dirty="0" sz="1300" spc="-470">
                <a:latin typeface="Courier New"/>
                <a:cs typeface="Courier New"/>
              </a:rPr>
              <a:t> </a:t>
            </a:r>
            <a:r>
              <a:rPr dirty="0" sz="1300">
                <a:latin typeface="Times New Roman"/>
                <a:cs typeface="Times New Roman"/>
              </a:rPr>
              <a:t>command to run a </a:t>
            </a:r>
            <a:r>
              <a:rPr dirty="0" sz="1300" spc="-5">
                <a:latin typeface="Times New Roman"/>
                <a:cs typeface="Times New Roman"/>
              </a:rPr>
              <a:t>script </a:t>
            </a:r>
            <a:r>
              <a:rPr dirty="0" sz="1300">
                <a:latin typeface="Times New Roman"/>
                <a:cs typeface="Times New Roman"/>
              </a:rPr>
              <a:t>in SQL*Plus.</a:t>
            </a:r>
            <a:endParaRPr sz="1300">
              <a:latin typeface="Times New Roman"/>
              <a:cs typeface="Times New Roman"/>
            </a:endParaRPr>
          </a:p>
          <a:p>
            <a:pPr marL="12700">
              <a:lnSpc>
                <a:spcPct val="100000"/>
              </a:lnSpc>
              <a:spcBef>
                <a:spcPts val="785"/>
              </a:spcBef>
            </a:pPr>
            <a:r>
              <a:rPr dirty="0" sz="1300" b="1">
                <a:latin typeface="Courier New"/>
                <a:cs typeface="Courier New"/>
              </a:rPr>
              <a:t>EDIT</a:t>
            </a:r>
            <a:endParaRPr sz="1300">
              <a:latin typeface="Courier New"/>
              <a:cs typeface="Courier New"/>
            </a:endParaRPr>
          </a:p>
          <a:p>
            <a:pPr marL="136525" marR="60960">
              <a:lnSpc>
                <a:spcPct val="105000"/>
              </a:lnSpc>
              <a:spcBef>
                <a:spcPts val="310"/>
              </a:spcBef>
            </a:pP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EDIT</a:t>
            </a:r>
            <a:r>
              <a:rPr dirty="0" sz="1300" spc="-430">
                <a:latin typeface="Courier New"/>
                <a:cs typeface="Courier New"/>
              </a:rPr>
              <a:t> </a:t>
            </a:r>
            <a:r>
              <a:rPr dirty="0" sz="1300">
                <a:latin typeface="Times New Roman"/>
                <a:cs typeface="Times New Roman"/>
              </a:rPr>
              <a:t>command to edit an existing </a:t>
            </a:r>
            <a:r>
              <a:rPr dirty="0" sz="1300" spc="-5">
                <a:latin typeface="Times New Roman"/>
                <a:cs typeface="Times New Roman"/>
              </a:rPr>
              <a:t>script. </a:t>
            </a:r>
            <a:r>
              <a:rPr dirty="0" sz="1300">
                <a:latin typeface="Times New Roman"/>
                <a:cs typeface="Times New Roman"/>
              </a:rPr>
              <a:t>This opens an editor with the </a:t>
            </a:r>
            <a:r>
              <a:rPr dirty="0" sz="1300" spc="-5">
                <a:latin typeface="Times New Roman"/>
                <a:cs typeface="Times New Roman"/>
              </a:rPr>
              <a:t>script </a:t>
            </a:r>
            <a:r>
              <a:rPr dirty="0" sz="1300">
                <a:latin typeface="Times New Roman"/>
                <a:cs typeface="Times New Roman"/>
              </a:rPr>
              <a:t>file in it.  When you have made the </a:t>
            </a:r>
            <a:r>
              <a:rPr dirty="0" sz="1300" spc="-5">
                <a:latin typeface="Times New Roman"/>
                <a:cs typeface="Times New Roman"/>
              </a:rPr>
              <a:t>changes, </a:t>
            </a:r>
            <a:r>
              <a:rPr dirty="0" sz="1300">
                <a:latin typeface="Times New Roman"/>
                <a:cs typeface="Times New Roman"/>
              </a:rPr>
              <a:t>quit the editor to return to the SQL*Plus command</a:t>
            </a:r>
            <a:r>
              <a:rPr dirty="0" sz="1300" spc="-10">
                <a:latin typeface="Times New Roman"/>
                <a:cs typeface="Times New Roman"/>
              </a:rPr>
              <a:t> </a:t>
            </a:r>
            <a:r>
              <a:rPr dirty="0" sz="1300">
                <a:latin typeface="Times New Roman"/>
                <a:cs typeface="Times New Roman"/>
              </a:rPr>
              <a:t>line.</a:t>
            </a:r>
            <a:endParaRPr sz="1300">
              <a:latin typeface="Times New Roman"/>
              <a:cs typeface="Times New Roman"/>
            </a:endParaRPr>
          </a:p>
        </p:txBody>
      </p:sp>
      <p:sp>
        <p:nvSpPr>
          <p:cNvPr id="27" name="object 2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Summary</a:t>
            </a:r>
            <a:endParaRPr sz="1850">
              <a:latin typeface="Arial"/>
              <a:cs typeface="Arial"/>
            </a:endParaRPr>
          </a:p>
          <a:p>
            <a:pPr>
              <a:lnSpc>
                <a:spcPct val="100000"/>
              </a:lnSpc>
              <a:spcBef>
                <a:spcPts val="45"/>
              </a:spcBef>
            </a:pPr>
            <a:endParaRPr sz="2950">
              <a:latin typeface="Arial"/>
              <a:cs typeface="Arial"/>
            </a:endParaRPr>
          </a:p>
          <a:p>
            <a:pPr marL="446405" marR="452120">
              <a:lnSpc>
                <a:spcPct val="101600"/>
              </a:lnSpc>
            </a:pPr>
            <a:r>
              <a:rPr dirty="0" sz="1550" spc="5">
                <a:latin typeface="Arial"/>
                <a:cs typeface="Arial"/>
              </a:rPr>
              <a:t>In this </a:t>
            </a:r>
            <a:r>
              <a:rPr dirty="0" sz="1550" spc="10">
                <a:latin typeface="Arial"/>
                <a:cs typeface="Arial"/>
              </a:rPr>
              <a:t>appendix, you should have learned how </a:t>
            </a:r>
            <a:r>
              <a:rPr dirty="0" sz="1550" spc="5">
                <a:latin typeface="Arial"/>
                <a:cs typeface="Arial"/>
              </a:rPr>
              <a:t>to </a:t>
            </a:r>
            <a:r>
              <a:rPr dirty="0" sz="1550" spc="10">
                <a:latin typeface="Arial"/>
                <a:cs typeface="Arial"/>
              </a:rPr>
              <a:t>use SQL*Plus  as an environment </a:t>
            </a:r>
            <a:r>
              <a:rPr dirty="0" sz="1550" spc="5">
                <a:latin typeface="Arial"/>
                <a:cs typeface="Arial"/>
              </a:rPr>
              <a:t>to </a:t>
            </a:r>
            <a:r>
              <a:rPr dirty="0" sz="1550" spc="10">
                <a:latin typeface="Arial"/>
                <a:cs typeface="Arial"/>
              </a:rPr>
              <a:t>do the</a:t>
            </a:r>
            <a:r>
              <a:rPr dirty="0" sz="1550" spc="-20">
                <a:latin typeface="Arial"/>
                <a:cs typeface="Arial"/>
              </a:rPr>
              <a:t> </a:t>
            </a:r>
            <a:r>
              <a:rPr dirty="0" sz="1550" spc="5">
                <a:latin typeface="Arial"/>
                <a:cs typeface="Arial"/>
              </a:rPr>
              <a:t>following:</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Execute SQL</a:t>
            </a:r>
            <a:r>
              <a:rPr dirty="0" sz="1550" spc="-5">
                <a:latin typeface="Arial"/>
                <a:cs typeface="Arial"/>
              </a:rPr>
              <a:t> </a:t>
            </a:r>
            <a:r>
              <a:rPr dirty="0" sz="1550" spc="10">
                <a:latin typeface="Arial"/>
                <a:cs typeface="Arial"/>
              </a:rPr>
              <a:t>statements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5">
                <a:latin typeface="Arial"/>
                <a:cs typeface="Arial"/>
              </a:rPr>
              <a:t>Edit </a:t>
            </a:r>
            <a:r>
              <a:rPr dirty="0" sz="1550" spc="10">
                <a:latin typeface="Arial"/>
                <a:cs typeface="Arial"/>
              </a:rPr>
              <a:t>SQL</a:t>
            </a:r>
            <a:r>
              <a:rPr dirty="0" sz="1550">
                <a:latin typeface="Arial"/>
                <a:cs typeface="Arial"/>
              </a:rPr>
              <a:t> </a:t>
            </a:r>
            <a:r>
              <a:rPr dirty="0" sz="1550" spc="10">
                <a:latin typeface="Arial"/>
                <a:cs typeface="Arial"/>
              </a:rPr>
              <a:t>statements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Format output</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5">
                <a:latin typeface="Arial"/>
                <a:cs typeface="Arial"/>
              </a:rPr>
              <a:t>Interact with script</a:t>
            </a:r>
            <a:r>
              <a:rPr dirty="0" sz="1550" spc="10">
                <a:latin typeface="Arial"/>
                <a:cs typeface="Arial"/>
              </a:rPr>
              <a:t> </a:t>
            </a:r>
            <a:r>
              <a:rPr dirty="0" sz="1550" spc="5">
                <a:latin typeface="Arial"/>
                <a:cs typeface="Arial"/>
              </a:rPr>
              <a:t>files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24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45"/>
              <a:t>W</a:t>
            </a:r>
            <a:r>
              <a:rPr dirty="0" baseline="-30092" sz="1800" spc="-367" b="1">
                <a:latin typeface="Arial"/>
                <a:cs typeface="Arial"/>
              </a:rPr>
              <a:t>ra</a:t>
            </a:r>
            <a:r>
              <a:rPr dirty="0" sz="800" spc="-245"/>
              <a:t>D</a:t>
            </a:r>
            <a:r>
              <a:rPr dirty="0" baseline="-30092" sz="1800" spc="-367" b="1">
                <a:latin typeface="Arial"/>
                <a:cs typeface="Arial"/>
              </a:rPr>
              <a:t>c</a:t>
            </a:r>
            <a:r>
              <a:rPr dirty="0" sz="800" spc="-245"/>
              <a:t>P</a:t>
            </a:r>
            <a:r>
              <a:rPr dirty="0" baseline="-30092" sz="1800" spc="-367" b="1">
                <a:latin typeface="Arial"/>
                <a:cs typeface="Arial"/>
              </a:rPr>
              <a:t>l</a:t>
            </a:r>
            <a:r>
              <a:rPr dirty="0" sz="800" spc="-245"/>
              <a:t>s</a:t>
            </a:r>
            <a:r>
              <a:rPr dirty="0" baseline="-30092" sz="1800" spc="-367" b="1">
                <a:latin typeface="Arial"/>
                <a:cs typeface="Arial"/>
              </a:rPr>
              <a:t>e</a:t>
            </a:r>
            <a:r>
              <a:rPr dirty="0" sz="800" spc="-245"/>
              <a:t>tu</a:t>
            </a:r>
            <a:r>
              <a:rPr dirty="0" baseline="-30092" sz="1800" spc="-367" b="1">
                <a:latin typeface="Arial"/>
                <a:cs typeface="Arial"/>
              </a:rPr>
              <a:t>D</a:t>
            </a:r>
            <a:r>
              <a:rPr dirty="0" sz="800" spc="-245"/>
              <a:t>de</a:t>
            </a:r>
            <a:r>
              <a:rPr dirty="0" baseline="-30092" sz="1800" spc="-367" b="1">
                <a:latin typeface="Arial"/>
                <a:cs typeface="Arial"/>
              </a:rPr>
              <a:t>a</a:t>
            </a:r>
            <a:r>
              <a:rPr dirty="0" sz="800" spc="-245"/>
              <a:t>nt</a:t>
            </a:r>
            <a:r>
              <a:rPr dirty="0" baseline="-30092" sz="1800" spc="-367" b="1">
                <a:latin typeface="Arial"/>
                <a:cs typeface="Arial"/>
              </a:rPr>
              <a:t>t</a:t>
            </a:r>
            <a:r>
              <a:rPr dirty="0" sz="800" spc="-245"/>
              <a:t>s</a:t>
            </a:r>
            <a:r>
              <a:rPr dirty="0" baseline="-30092" sz="1800" spc="-367" b="1">
                <a:latin typeface="Arial"/>
                <a:cs typeface="Arial"/>
              </a:rPr>
              <a:t>a</a:t>
            </a:r>
            <a:r>
              <a:rPr dirty="0" sz="800" spc="-245"/>
              <a:t>m</a:t>
            </a:r>
            <a:r>
              <a:rPr dirty="0" baseline="-30092" sz="1800" spc="-367" b="1">
                <a:latin typeface="Arial"/>
                <a:cs typeface="Arial"/>
              </a:rPr>
              <a:t>b</a:t>
            </a:r>
            <a:r>
              <a:rPr dirty="0" sz="800" spc="-245"/>
              <a:t>us</a:t>
            </a:r>
            <a:r>
              <a:rPr dirty="0" baseline="-30092" sz="1800" spc="-367" b="1">
                <a:latin typeface="Arial"/>
                <a:cs typeface="Arial"/>
              </a:rPr>
              <a:t>a</a:t>
            </a:r>
            <a:r>
              <a:rPr dirty="0" sz="800" spc="-245"/>
              <a:t>t</a:t>
            </a:r>
            <a:r>
              <a:rPr dirty="0" baseline="-30092" sz="1800" spc="-367" b="1">
                <a:latin typeface="Arial"/>
                <a:cs typeface="Arial"/>
              </a:rPr>
              <a:t>s</a:t>
            </a:r>
            <a:r>
              <a:rPr dirty="0" sz="800" spc="-245"/>
              <a:t>re</a:t>
            </a:r>
            <a:r>
              <a:rPr dirty="0" baseline="-30092" sz="1800" spc="-367" b="1">
                <a:latin typeface="Arial"/>
                <a:cs typeface="Arial"/>
              </a:rPr>
              <a:t>e</a:t>
            </a:r>
            <a:r>
              <a:rPr dirty="0" sz="800" spc="-245"/>
              <a:t>ce</a:t>
            </a:r>
            <a:r>
              <a:rPr dirty="0" baseline="-30092" sz="1800" spc="-367" b="1">
                <a:latin typeface="Arial"/>
                <a:cs typeface="Arial"/>
              </a:rPr>
              <a:t>1</a:t>
            </a:r>
            <a:r>
              <a:rPr dirty="0" sz="800" spc="-245"/>
              <a:t>ive</a:t>
            </a:r>
            <a:r>
              <a:rPr dirty="0" baseline="-30092" sz="1800" spc="-367" b="1">
                <a:latin typeface="Arial"/>
                <a:cs typeface="Arial"/>
              </a:rPr>
              <a:t>0</a:t>
            </a:r>
            <a:r>
              <a:rPr dirty="0" sz="800" spc="-245"/>
              <a:t>a</a:t>
            </a:r>
            <a:r>
              <a:rPr dirty="0" baseline="-30092" sz="1800" spc="-367" b="1" i="1">
                <a:latin typeface="Arial"/>
                <a:cs typeface="Arial"/>
              </a:rPr>
              <a:t>g</a:t>
            </a:r>
            <a:r>
              <a:rPr dirty="0" sz="800" spc="-245"/>
              <a:t>n</a:t>
            </a:r>
            <a:r>
              <a:rPr dirty="0" baseline="-30092" sz="1800" spc="-367" b="1">
                <a:latin typeface="Arial"/>
                <a:cs typeface="Arial"/>
              </a:rPr>
              <a:t>:</a:t>
            </a:r>
            <a:r>
              <a:rPr dirty="0" sz="800" spc="-245"/>
              <a:t>e</a:t>
            </a:r>
            <a:r>
              <a:rPr dirty="0" baseline="-30092" sz="1800" spc="-367" b="1">
                <a:latin typeface="Arial"/>
                <a:cs typeface="Arial"/>
              </a:rPr>
              <a:t>S</a:t>
            </a:r>
            <a:r>
              <a:rPr dirty="0" sz="800" spc="-245"/>
              <a:t>Ki</a:t>
            </a:r>
            <a:r>
              <a:rPr dirty="0" baseline="-30092" sz="1800" spc="-367" b="1">
                <a:latin typeface="Arial"/>
                <a:cs typeface="Arial"/>
              </a:rPr>
              <a:t>Q</a:t>
            </a:r>
            <a:r>
              <a:rPr dirty="0" sz="800" spc="-245"/>
              <a:t>t </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a:t>
            </a:r>
            <a:r>
              <a:rPr dirty="0" baseline="-30092" sz="1800" spc="-345" b="1">
                <a:latin typeface="Arial"/>
                <a:cs typeface="Arial"/>
              </a:rPr>
              <a:t>d</a:t>
            </a:r>
            <a:r>
              <a:rPr dirty="0" sz="800" spc="-229"/>
              <a:t>ed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20"/>
              <a:t>an</a:t>
            </a:r>
            <a:r>
              <a:rPr dirty="0" baseline="-30092" sz="1800" spc="-330" b="1">
                <a:latin typeface="Arial"/>
                <a:cs typeface="Arial"/>
              </a:rPr>
              <a:t>D</a:t>
            </a:r>
            <a:r>
              <a:rPr dirty="0" sz="800" spc="-220"/>
              <a:t>d </a:t>
            </a:r>
            <a:r>
              <a:rPr dirty="0" sz="800" spc="-140"/>
              <a:t>e</a:t>
            </a:r>
            <a:r>
              <a:rPr dirty="0" baseline="-30092" sz="1800" spc="-209" b="1">
                <a:latin typeface="Arial"/>
                <a:cs typeface="Arial"/>
              </a:rPr>
              <a:t>-</a:t>
            </a:r>
            <a:r>
              <a:rPr dirty="0" sz="800" spc="-140"/>
              <a:t>m</a:t>
            </a:r>
            <a:r>
              <a:rPr dirty="0" baseline="-30092" sz="1800" spc="-209" b="1">
                <a:latin typeface="Arial"/>
                <a:cs typeface="Arial"/>
              </a:rPr>
              <a:t>1</a:t>
            </a:r>
            <a:r>
              <a:rPr dirty="0" sz="800" spc="-140"/>
              <a:t>ail</a:t>
            </a:r>
            <a:r>
              <a:rPr dirty="0" baseline="-30092" sz="1800" spc="-209" b="1">
                <a:latin typeface="Arial"/>
                <a:cs typeface="Arial"/>
              </a:rPr>
              <a:t>5</a:t>
            </a:r>
            <a:r>
              <a:rPr dirty="0" sz="800" spc="-140"/>
              <a:t>.</a:t>
            </a:r>
            <a:r>
              <a:rPr dirty="0" sz="800" spc="-200"/>
              <a:t> </a:t>
            </a:r>
            <a:r>
              <a:rPr dirty="0" sz="800" spc="-30"/>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504305" cy="90868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Summary</a:t>
            </a:r>
            <a:endParaRPr sz="1300">
              <a:latin typeface="Arial"/>
              <a:cs typeface="Arial"/>
            </a:endParaRPr>
          </a:p>
          <a:p>
            <a:pPr marL="136525" marR="5080">
              <a:lnSpc>
                <a:spcPct val="100000"/>
              </a:lnSpc>
              <a:spcBef>
                <a:spcPts val="359"/>
              </a:spcBef>
            </a:pPr>
            <a:r>
              <a:rPr dirty="0" sz="1300">
                <a:latin typeface="Times New Roman"/>
                <a:cs typeface="Times New Roman"/>
              </a:rPr>
              <a:t>SQL*Plus is an execution environment that you can use to send </a:t>
            </a:r>
            <a:r>
              <a:rPr dirty="0" sz="1300" spc="-5">
                <a:latin typeface="Times New Roman"/>
                <a:cs typeface="Times New Roman"/>
              </a:rPr>
              <a:t>SQL </a:t>
            </a:r>
            <a:r>
              <a:rPr dirty="0" sz="1300">
                <a:latin typeface="Times New Roman"/>
                <a:cs typeface="Times New Roman"/>
              </a:rPr>
              <a:t>commands to the database  server and to edit and </a:t>
            </a:r>
            <a:r>
              <a:rPr dirty="0" sz="1300" spc="-5">
                <a:latin typeface="Times New Roman"/>
                <a:cs typeface="Times New Roman"/>
              </a:rPr>
              <a:t>save SQL </a:t>
            </a:r>
            <a:r>
              <a:rPr dirty="0" sz="1300">
                <a:latin typeface="Times New Roman"/>
                <a:cs typeface="Times New Roman"/>
              </a:rPr>
              <a:t>commands. </a:t>
            </a:r>
            <a:r>
              <a:rPr dirty="0" sz="1300" spc="-5">
                <a:latin typeface="Times New Roman"/>
                <a:cs typeface="Times New Roman"/>
              </a:rPr>
              <a:t>You </a:t>
            </a:r>
            <a:r>
              <a:rPr dirty="0" sz="1300">
                <a:latin typeface="Times New Roman"/>
                <a:cs typeface="Times New Roman"/>
              </a:rPr>
              <a:t>can execute commands from the </a:t>
            </a:r>
            <a:r>
              <a:rPr dirty="0" sz="1300" spc="-5">
                <a:latin typeface="Times New Roman"/>
                <a:cs typeface="Times New Roman"/>
              </a:rPr>
              <a:t>SQL </a:t>
            </a:r>
            <a:r>
              <a:rPr dirty="0" sz="1300">
                <a:latin typeface="Times New Roman"/>
                <a:cs typeface="Times New Roman"/>
              </a:rPr>
              <a:t>prompt  or from a script</a:t>
            </a:r>
            <a:r>
              <a:rPr dirty="0" sz="1300" spc="-5">
                <a:latin typeface="Times New Roman"/>
                <a:cs typeface="Times New Roman"/>
              </a:rPr>
              <a:t> </a:t>
            </a:r>
            <a:r>
              <a:rPr dirty="0" sz="1300">
                <a:latin typeface="Times New Roman"/>
                <a:cs typeface="Times New Roman"/>
              </a:rPr>
              <a:t>file.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35"/>
              <a:t>W</a:t>
            </a:r>
            <a:r>
              <a:rPr dirty="0" baseline="-30092" sz="1800" spc="-352" b="1">
                <a:latin typeface="Arial"/>
                <a:cs typeface="Arial"/>
              </a:rPr>
              <a:t>r</a:t>
            </a:r>
            <a:r>
              <a:rPr dirty="0" sz="800" spc="-235"/>
              <a:t>D</a:t>
            </a:r>
            <a:r>
              <a:rPr dirty="0" baseline="-30092" sz="1800" spc="-352" b="1">
                <a:latin typeface="Arial"/>
                <a:cs typeface="Arial"/>
              </a:rPr>
              <a:t>a</a:t>
            </a:r>
            <a:r>
              <a:rPr dirty="0" sz="800" spc="-235"/>
              <a:t>P</a:t>
            </a:r>
            <a:r>
              <a:rPr dirty="0" baseline="-30092" sz="1800" spc="-352" b="1">
                <a:latin typeface="Arial"/>
                <a:cs typeface="Arial"/>
              </a:rPr>
              <a:t>c</a:t>
            </a:r>
            <a:r>
              <a:rPr dirty="0" sz="800" spc="-235"/>
              <a:t>s</a:t>
            </a:r>
            <a:r>
              <a:rPr dirty="0" baseline="-30092" sz="1800" spc="-352" b="1">
                <a:latin typeface="Arial"/>
                <a:cs typeface="Arial"/>
              </a:rPr>
              <a:t>l</a:t>
            </a:r>
            <a:r>
              <a:rPr dirty="0" sz="800" spc="-235"/>
              <a:t>t</a:t>
            </a:r>
            <a:r>
              <a:rPr dirty="0" baseline="-30092" sz="1800" spc="-352" b="1">
                <a:latin typeface="Arial"/>
                <a:cs typeface="Arial"/>
              </a:rPr>
              <a:t>e</a:t>
            </a:r>
            <a:r>
              <a:rPr dirty="0" sz="800" spc="-235"/>
              <a: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t>
            </a:r>
            <a:r>
              <a:rPr dirty="0" sz="800" spc="-235"/>
              <a:t>m</a:t>
            </a:r>
            <a:r>
              <a:rPr dirty="0" baseline="-30092" sz="1800" spc="-352" b="1">
                <a:latin typeface="Arial"/>
                <a:cs typeface="Arial"/>
              </a:rPr>
              <a:t>a</a:t>
            </a:r>
            <a:r>
              <a:rPr dirty="0" sz="800" spc="-235"/>
              <a:t>u</a:t>
            </a:r>
            <a:r>
              <a:rPr dirty="0" baseline="-30092" sz="1800" spc="-352" b="1">
                <a:latin typeface="Arial"/>
                <a:cs typeface="Arial"/>
              </a:rPr>
              <a:t>b</a:t>
            </a:r>
            <a:r>
              <a:rPr dirty="0" sz="800" spc="-235"/>
              <a:t>st</a:t>
            </a:r>
            <a:r>
              <a:rPr dirty="0" baseline="-30092" sz="1800" spc="-352" b="1">
                <a:latin typeface="Arial"/>
                <a:cs typeface="Arial"/>
              </a:rPr>
              <a:t>a</a:t>
            </a:r>
            <a:r>
              <a:rPr dirty="0" sz="800" spc="-235"/>
              <a:t>re</a:t>
            </a:r>
            <a:r>
              <a:rPr dirty="0" baseline="-30092" sz="1800" spc="-352" b="1">
                <a:latin typeface="Arial"/>
                <a:cs typeface="Arial"/>
              </a:rPr>
              <a:t>s</a:t>
            </a:r>
            <a:r>
              <a:rPr dirty="0" sz="800" spc="-235"/>
              <a:t>c</a:t>
            </a:r>
            <a:r>
              <a:rPr dirty="0" baseline="-30092" sz="1800" spc="-352" b="1">
                <a:latin typeface="Arial"/>
                <a:cs typeface="Arial"/>
              </a:rPr>
              <a:t>e</a:t>
            </a:r>
            <a:r>
              <a:rPr dirty="0" sz="800" spc="-235"/>
              <a:t>eiv</a:t>
            </a:r>
            <a:r>
              <a:rPr dirty="0" baseline="-30092" sz="1800" spc="-352" b="1">
                <a:latin typeface="Arial"/>
                <a:cs typeface="Arial"/>
              </a:rPr>
              <a:t>1</a:t>
            </a:r>
            <a:r>
              <a:rPr dirty="0" sz="800" spc="-235"/>
              <a:t>e</a:t>
            </a:r>
            <a:r>
              <a:rPr dirty="0" baseline="-30092" sz="1800" spc="-352" b="1">
                <a:latin typeface="Arial"/>
                <a:cs typeface="Arial"/>
              </a:rPr>
              <a:t>0</a:t>
            </a:r>
            <a:r>
              <a:rPr dirty="0" sz="800" spc="-235"/>
              <a:t>a</a:t>
            </a:r>
            <a:r>
              <a:rPr dirty="0" baseline="-30092" sz="1800" spc="-352" b="1" i="1">
                <a:latin typeface="Arial"/>
                <a:cs typeface="Arial"/>
              </a:rPr>
              <a:t>g</a:t>
            </a:r>
            <a:r>
              <a:rPr dirty="0" sz="800" spc="-235"/>
              <a:t>n </a:t>
            </a:r>
            <a:r>
              <a:rPr dirty="0" sz="800" spc="-204"/>
              <a:t>e</a:t>
            </a:r>
            <a:r>
              <a:rPr dirty="0" baseline="-30092" sz="1800" spc="-307" b="1">
                <a:latin typeface="Arial"/>
                <a:cs typeface="Arial"/>
              </a:rPr>
              <a:t>:</a:t>
            </a:r>
            <a:r>
              <a:rPr dirty="0" sz="800" spc="-204"/>
              <a:t>K</a:t>
            </a:r>
            <a:r>
              <a:rPr dirty="0" baseline="-30092" sz="1800" spc="-307" b="1">
                <a:latin typeface="Arial"/>
                <a:cs typeface="Arial"/>
              </a:rPr>
              <a:t>S</a:t>
            </a:r>
            <a:r>
              <a:rPr dirty="0" sz="800" spc="-204"/>
              <a:t>it </a:t>
            </a:r>
            <a:r>
              <a:rPr dirty="0" baseline="-30092" sz="1800" spc="-412" b="1">
                <a:latin typeface="Arial"/>
                <a:cs typeface="Arial"/>
              </a:rPr>
              <a:t>Q</a:t>
            </a:r>
            <a:r>
              <a:rPr dirty="0" sz="800" spc="-275"/>
              <a:t>wa</a:t>
            </a:r>
            <a:r>
              <a:rPr dirty="0" baseline="-30092" sz="1800" spc="-412" b="1">
                <a:latin typeface="Arial"/>
                <a:cs typeface="Arial"/>
              </a:rPr>
              <a:t>L</a:t>
            </a:r>
            <a:r>
              <a:rPr dirty="0" sz="800" spc="-275"/>
              <a:t>term</a:t>
            </a:r>
            <a:r>
              <a:rPr dirty="0" baseline="-30092" sz="1800" spc="-412" b="1">
                <a:latin typeface="Arial"/>
                <a:cs typeface="Arial"/>
              </a:rPr>
              <a:t>F</a:t>
            </a:r>
            <a:r>
              <a:rPr dirty="0" sz="800" spc="-275"/>
              <a:t>a</a:t>
            </a:r>
            <a:r>
              <a:rPr dirty="0" baseline="-30092" sz="1800" spc="-412" b="1">
                <a:latin typeface="Arial"/>
                <a:cs typeface="Arial"/>
              </a:rPr>
              <a:t>u</a:t>
            </a:r>
            <a:r>
              <a:rPr dirty="0" sz="800" spc="-275"/>
              <a:t>rk</a:t>
            </a:r>
            <a:r>
              <a:rPr dirty="0" baseline="-30092" sz="1800" spc="-412" b="1">
                <a:latin typeface="Arial"/>
                <a:cs typeface="Arial"/>
              </a:rPr>
              <a:t>n</a:t>
            </a:r>
            <a:r>
              <a:rPr dirty="0" sz="800" spc="-275"/>
              <a:t>e</a:t>
            </a:r>
            <a:r>
              <a:rPr dirty="0" baseline="-30092" sz="1800" spc="-412" b="1">
                <a:latin typeface="Arial"/>
                <a:cs typeface="Arial"/>
              </a:rPr>
              <a:t>d</a:t>
            </a:r>
            <a:r>
              <a:rPr dirty="0" sz="800" spc="-275"/>
              <a:t>d</a:t>
            </a:r>
            <a:r>
              <a:rPr dirty="0" sz="800" spc="-45"/>
              <a:t> </a:t>
            </a:r>
            <a:r>
              <a:rPr dirty="0" sz="800" spc="-295"/>
              <a:t>w</a:t>
            </a:r>
            <a:r>
              <a:rPr dirty="0" baseline="-30092" sz="1800" spc="-442" b="1">
                <a:latin typeface="Arial"/>
                <a:cs typeface="Arial"/>
              </a:rPr>
              <a:t>a</a:t>
            </a:r>
            <a:r>
              <a:rPr dirty="0" sz="800" spc="-295"/>
              <a:t>i</a:t>
            </a:r>
            <a:r>
              <a:rPr dirty="0" baseline="-30092" sz="1800" spc="-442" b="1">
                <a:latin typeface="Arial"/>
                <a:cs typeface="Arial"/>
              </a:rPr>
              <a:t>m</a:t>
            </a:r>
            <a:r>
              <a:rPr dirty="0" sz="800" spc="-295"/>
              <a:t>th</a:t>
            </a:r>
            <a:r>
              <a:rPr dirty="0" sz="800" spc="-45"/>
              <a:t> </a:t>
            </a:r>
            <a:r>
              <a:rPr dirty="0" sz="800" spc="-220"/>
              <a:t>t</a:t>
            </a:r>
            <a:r>
              <a:rPr dirty="0" baseline="-30092" sz="1800" spc="-330" b="1">
                <a:latin typeface="Arial"/>
                <a:cs typeface="Arial"/>
              </a:rPr>
              <a:t>e</a:t>
            </a:r>
            <a:r>
              <a:rPr dirty="0" sz="800" spc="-220"/>
              <a:t>he</a:t>
            </a:r>
            <a:r>
              <a:rPr dirty="0" baseline="-30092" sz="1800" spc="-330" b="1">
                <a:latin typeface="Arial"/>
                <a:cs typeface="Arial"/>
              </a:rPr>
              <a:t>n</a:t>
            </a:r>
            <a:r>
              <a:rPr dirty="0" sz="800" spc="-220"/>
              <a:t>ir</a:t>
            </a:r>
            <a:r>
              <a:rPr dirty="0" baseline="-30092" sz="1800" spc="-330" b="1">
                <a:latin typeface="Arial"/>
                <a:cs typeface="Arial"/>
              </a:rPr>
              <a:t>t</a:t>
            </a:r>
            <a:r>
              <a:rPr dirty="0" sz="800" spc="-220"/>
              <a:t>n</a:t>
            </a:r>
            <a:r>
              <a:rPr dirty="0" baseline="-30092" sz="1800" spc="-330" b="1">
                <a:latin typeface="Arial"/>
                <a:cs typeface="Arial"/>
              </a:rPr>
              <a:t>a</a:t>
            </a:r>
            <a:r>
              <a:rPr dirty="0" sz="800" spc="-220"/>
              <a:t>a</a:t>
            </a:r>
            <a:r>
              <a:rPr dirty="0" baseline="-30092" sz="1800" spc="-330" b="1">
                <a:latin typeface="Arial"/>
                <a:cs typeface="Arial"/>
              </a:rPr>
              <a:t>l</a:t>
            </a:r>
            <a:r>
              <a:rPr dirty="0" sz="800" spc="-220"/>
              <a:t>m</a:t>
            </a:r>
            <a:r>
              <a:rPr dirty="0" baseline="-30092" sz="1800" spc="-330" b="1">
                <a:latin typeface="Arial"/>
                <a:cs typeface="Arial"/>
              </a:rPr>
              <a:t>s</a:t>
            </a:r>
            <a:r>
              <a:rPr dirty="0" sz="800" spc="-220"/>
              <a:t>e </a:t>
            </a:r>
            <a:r>
              <a:rPr dirty="0" baseline="-30092" sz="1800" spc="-157" b="1">
                <a:latin typeface="Arial"/>
                <a:cs typeface="Arial"/>
              </a:rPr>
              <a:t>I</a:t>
            </a:r>
            <a:r>
              <a:rPr dirty="0" sz="800" spc="-105"/>
              <a:t>and</a:t>
            </a:r>
            <a:r>
              <a:rPr dirty="0" baseline="-30092" sz="1800" spc="-157" b="1">
                <a:latin typeface="Arial"/>
                <a:cs typeface="Arial"/>
              </a:rPr>
              <a:t>9</a:t>
            </a:r>
            <a:r>
              <a:rPr dirty="0" sz="800" spc="-105"/>
              <a:t>em</a:t>
            </a:r>
            <a:r>
              <a:rPr dirty="0" baseline="-30092" sz="1800" spc="-157" b="1">
                <a:latin typeface="Arial"/>
                <a:cs typeface="Arial"/>
              </a:rPr>
              <a:t>-</a:t>
            </a:r>
            <a:r>
              <a:rPr dirty="0" sz="800" spc="-105"/>
              <a:t>a</a:t>
            </a:r>
            <a:r>
              <a:rPr dirty="0" baseline="-30092" sz="1800" spc="-157" b="1">
                <a:latin typeface="Arial"/>
                <a:cs typeface="Arial"/>
              </a:rPr>
              <a:t>9</a:t>
            </a:r>
            <a:r>
              <a:rPr dirty="0" sz="800" spc="-105"/>
              <a:t>il.</a:t>
            </a:r>
            <a:r>
              <a:rPr dirty="0" sz="800" spc="-200"/>
              <a:t> </a:t>
            </a:r>
            <a:r>
              <a:rPr dirty="0" sz="800" spc="-15"/>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3241039" y="789686"/>
            <a:ext cx="1286510" cy="309245"/>
          </a:xfrm>
          <a:prstGeom prst="rect">
            <a:avLst/>
          </a:prstGeom>
        </p:spPr>
        <p:txBody>
          <a:bodyPr wrap="square" lIns="0" tIns="13970" rIns="0" bIns="0" rtlCol="0" vert="horz">
            <a:spAutoFit/>
          </a:bodyPr>
          <a:lstStyle/>
          <a:p>
            <a:pPr marL="12700">
              <a:lnSpc>
                <a:spcPct val="100000"/>
              </a:lnSpc>
              <a:spcBef>
                <a:spcPts val="110"/>
              </a:spcBef>
            </a:pPr>
            <a:r>
              <a:rPr dirty="0" sz="1850" b="1">
                <a:latin typeface="Arial"/>
                <a:cs typeface="Arial"/>
              </a:rPr>
              <a:t>Data</a:t>
            </a:r>
            <a:r>
              <a:rPr dirty="0" sz="1850" spc="-75" b="1">
                <a:latin typeface="Arial"/>
                <a:cs typeface="Arial"/>
              </a:rPr>
              <a:t> </a:t>
            </a:r>
            <a:r>
              <a:rPr dirty="0" sz="1850" spc="5" b="1">
                <a:latin typeface="Arial"/>
                <a:cs typeface="Arial"/>
              </a:rPr>
              <a:t>Types</a:t>
            </a:r>
            <a:endParaRPr sz="1850">
              <a:latin typeface="Arial"/>
              <a:cs typeface="Arial"/>
            </a:endParaRPr>
          </a:p>
        </p:txBody>
      </p:sp>
      <p:graphicFrame>
        <p:nvGraphicFramePr>
          <p:cNvPr id="7" name="object 7"/>
          <p:cNvGraphicFramePr>
            <a:graphicFrameLocks noGrp="1"/>
          </p:cNvGraphicFramePr>
          <p:nvPr/>
        </p:nvGraphicFramePr>
        <p:xfrm>
          <a:off x="1266825" y="1582292"/>
          <a:ext cx="5209540" cy="3291840"/>
        </p:xfrm>
        <a:graphic>
          <a:graphicData uri="http://schemas.openxmlformats.org/drawingml/2006/table">
            <a:tbl>
              <a:tblPr firstRow="1" bandRow="1">
                <a:tableStyleId>{2D5ABB26-0587-4C30-8999-92F81FD0307C}</a:tableStyleId>
              </a:tblPr>
              <a:tblGrid>
                <a:gridCol w="1365250"/>
                <a:gridCol w="3812540"/>
              </a:tblGrid>
              <a:tr h="261366">
                <a:tc>
                  <a:txBody>
                    <a:bodyPr/>
                    <a:lstStyle/>
                    <a:p>
                      <a:pPr marL="66040">
                        <a:lnSpc>
                          <a:spcPct val="100000"/>
                        </a:lnSpc>
                        <a:spcBef>
                          <a:spcPts val="210"/>
                        </a:spcBef>
                      </a:pPr>
                      <a:r>
                        <a:rPr dirty="0" sz="1300" spc="-10" b="1">
                          <a:latin typeface="Arial"/>
                          <a:cs typeface="Arial"/>
                        </a:rPr>
                        <a:t>Data</a:t>
                      </a:r>
                      <a:r>
                        <a:rPr dirty="0" sz="1300" spc="-15" b="1">
                          <a:latin typeface="Arial"/>
                          <a:cs typeface="Arial"/>
                        </a:rPr>
                        <a:t> Type</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6040">
                        <a:lnSpc>
                          <a:spcPct val="100000"/>
                        </a:lnSpc>
                        <a:spcBef>
                          <a:spcPts val="210"/>
                        </a:spcBef>
                      </a:pPr>
                      <a:r>
                        <a:rPr dirty="0" sz="1300" spc="-10" b="1">
                          <a:latin typeface="Arial"/>
                          <a:cs typeface="Arial"/>
                        </a:rPr>
                        <a:t>Description</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273557">
                <a:tc>
                  <a:txBody>
                    <a:bodyPr/>
                    <a:lstStyle/>
                    <a:p>
                      <a:pPr marL="66040">
                        <a:lnSpc>
                          <a:spcPct val="100000"/>
                        </a:lnSpc>
                        <a:spcBef>
                          <a:spcPts val="125"/>
                        </a:spcBef>
                      </a:pPr>
                      <a:r>
                        <a:rPr dirty="0" sz="1150" spc="-5">
                          <a:latin typeface="Courier New"/>
                          <a:cs typeface="Courier New"/>
                        </a:rPr>
                        <a:t>VARCHAR2(</a:t>
                      </a:r>
                      <a:r>
                        <a:rPr dirty="0" sz="1150" spc="-5" i="1">
                          <a:latin typeface="Courier New"/>
                          <a:cs typeface="Courier New"/>
                        </a:rPr>
                        <a:t>size</a:t>
                      </a:r>
                      <a:r>
                        <a:rPr dirty="0" sz="1150" spc="-5">
                          <a:latin typeface="Courier New"/>
                          <a:cs typeface="Courier New"/>
                        </a:rPr>
                        <a:t>)</a:t>
                      </a:r>
                      <a:endParaRPr sz="1150">
                        <a:latin typeface="Courier New"/>
                        <a:cs typeface="Courier New"/>
                      </a:endParaRPr>
                    </a:p>
                  </a:txBody>
                  <a:tcPr marL="0" marR="0" marB="0" marT="1587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9"/>
                        </a:spcBef>
                      </a:pPr>
                      <a:r>
                        <a:rPr dirty="0" sz="1150" spc="-10">
                          <a:latin typeface="Arial"/>
                          <a:cs typeface="Arial"/>
                        </a:rPr>
                        <a:t>Variable-length character</a:t>
                      </a:r>
                      <a:r>
                        <a:rPr dirty="0" sz="1150" spc="-5">
                          <a:latin typeface="Arial"/>
                          <a:cs typeface="Arial"/>
                        </a:rPr>
                        <a:t> </a:t>
                      </a:r>
                      <a:r>
                        <a:rPr dirty="0" sz="1150" spc="-10">
                          <a:latin typeface="Arial"/>
                          <a:cs typeface="Arial"/>
                        </a:rPr>
                        <a:t>data</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273557">
                <a:tc>
                  <a:txBody>
                    <a:bodyPr/>
                    <a:lstStyle/>
                    <a:p>
                      <a:pPr marL="66040">
                        <a:lnSpc>
                          <a:spcPct val="100000"/>
                        </a:lnSpc>
                        <a:spcBef>
                          <a:spcPts val="125"/>
                        </a:spcBef>
                      </a:pPr>
                      <a:r>
                        <a:rPr dirty="0" sz="1150" spc="-5">
                          <a:latin typeface="Courier New"/>
                          <a:cs typeface="Courier New"/>
                        </a:rPr>
                        <a:t>CHAR(</a:t>
                      </a:r>
                      <a:r>
                        <a:rPr dirty="0" sz="1150" spc="-5" i="1">
                          <a:latin typeface="Courier New"/>
                          <a:cs typeface="Courier New"/>
                        </a:rPr>
                        <a:t>size</a:t>
                      </a:r>
                      <a:r>
                        <a:rPr dirty="0" sz="1150" spc="-5">
                          <a:latin typeface="Courier New"/>
                          <a:cs typeface="Courier New"/>
                        </a:rPr>
                        <a:t>)</a:t>
                      </a:r>
                      <a:endParaRPr sz="1150">
                        <a:latin typeface="Courier New"/>
                        <a:cs typeface="Courier New"/>
                      </a:endParaRPr>
                    </a:p>
                  </a:txBody>
                  <a:tcPr marL="0" marR="0" marB="0" marT="158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9"/>
                        </a:spcBef>
                      </a:pPr>
                      <a:r>
                        <a:rPr dirty="0" sz="1150" spc="-10">
                          <a:latin typeface="Arial"/>
                          <a:cs typeface="Arial"/>
                        </a:rPr>
                        <a:t>Fixed-length character</a:t>
                      </a:r>
                      <a:r>
                        <a:rPr dirty="0" sz="1150" spc="-5">
                          <a:latin typeface="Arial"/>
                          <a:cs typeface="Arial"/>
                        </a:rPr>
                        <a:t> </a:t>
                      </a:r>
                      <a:r>
                        <a:rPr dirty="0" sz="1150" spc="-10">
                          <a:latin typeface="Arial"/>
                          <a:cs typeface="Arial"/>
                        </a:rPr>
                        <a:t>data</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8">
                <a:tc>
                  <a:txBody>
                    <a:bodyPr/>
                    <a:lstStyle/>
                    <a:p>
                      <a:pPr marL="66040">
                        <a:lnSpc>
                          <a:spcPct val="100000"/>
                        </a:lnSpc>
                        <a:spcBef>
                          <a:spcPts val="145"/>
                        </a:spcBef>
                      </a:pPr>
                      <a:r>
                        <a:rPr dirty="0" sz="1150" spc="-5">
                          <a:latin typeface="Courier New"/>
                          <a:cs typeface="Courier New"/>
                        </a:rPr>
                        <a:t>NUMBER(</a:t>
                      </a:r>
                      <a:r>
                        <a:rPr dirty="0" sz="1150" spc="-5" i="1">
                          <a:latin typeface="Courier New"/>
                          <a:cs typeface="Courier New"/>
                        </a:rPr>
                        <a:t>p</a:t>
                      </a:r>
                      <a:r>
                        <a:rPr dirty="0" sz="1150" spc="-5">
                          <a:latin typeface="Courier New"/>
                          <a:cs typeface="Courier New"/>
                        </a:rPr>
                        <a:t>,</a:t>
                      </a:r>
                      <a:r>
                        <a:rPr dirty="0" sz="1150" spc="-5" i="1">
                          <a:latin typeface="Courier New"/>
                          <a:cs typeface="Courier New"/>
                        </a:rPr>
                        <a:t>s)</a:t>
                      </a:r>
                      <a:endParaRPr sz="1150">
                        <a:latin typeface="Courier New"/>
                        <a:cs typeface="Courier New"/>
                      </a:endParaRPr>
                    </a:p>
                  </a:txBody>
                  <a:tcPr marL="0" marR="0" marB="0" marT="1841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9"/>
                        </a:spcBef>
                      </a:pPr>
                      <a:r>
                        <a:rPr dirty="0" sz="1150" spc="-10">
                          <a:latin typeface="Arial"/>
                          <a:cs typeface="Arial"/>
                        </a:rPr>
                        <a:t>Variable-length numeric</a:t>
                      </a:r>
                      <a:r>
                        <a:rPr dirty="0" sz="1150" spc="-5">
                          <a:latin typeface="Arial"/>
                          <a:cs typeface="Arial"/>
                        </a:rPr>
                        <a:t> </a:t>
                      </a:r>
                      <a:r>
                        <a:rPr dirty="0" sz="1150" spc="-10">
                          <a:latin typeface="Arial"/>
                          <a:cs typeface="Arial"/>
                        </a:rPr>
                        <a:t>data</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4320">
                <a:tc>
                  <a:txBody>
                    <a:bodyPr/>
                    <a:lstStyle/>
                    <a:p>
                      <a:pPr marL="66040">
                        <a:lnSpc>
                          <a:spcPct val="100000"/>
                        </a:lnSpc>
                        <a:spcBef>
                          <a:spcPts val="125"/>
                        </a:spcBef>
                      </a:pPr>
                      <a:r>
                        <a:rPr dirty="0" sz="1150" spc="-5">
                          <a:latin typeface="Courier New"/>
                          <a:cs typeface="Courier New"/>
                        </a:rPr>
                        <a:t>DATE</a:t>
                      </a:r>
                      <a:endParaRPr sz="1150">
                        <a:latin typeface="Courier New"/>
                        <a:cs typeface="Courier New"/>
                      </a:endParaRPr>
                    </a:p>
                  </a:txBody>
                  <a:tcPr marL="0" marR="0" marB="0" marT="158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9"/>
                        </a:spcBef>
                      </a:pPr>
                      <a:r>
                        <a:rPr dirty="0" sz="1150" spc="-10">
                          <a:latin typeface="Arial"/>
                          <a:cs typeface="Arial"/>
                        </a:rPr>
                        <a:t>Date and time</a:t>
                      </a:r>
                      <a:r>
                        <a:rPr dirty="0" sz="1150">
                          <a:latin typeface="Arial"/>
                          <a:cs typeface="Arial"/>
                        </a:rPr>
                        <a:t> </a:t>
                      </a:r>
                      <a:r>
                        <a:rPr dirty="0" sz="1150" spc="-10">
                          <a:latin typeface="Arial"/>
                          <a:cs typeface="Arial"/>
                        </a:rPr>
                        <a:t>values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7">
                <a:tc>
                  <a:txBody>
                    <a:bodyPr/>
                    <a:lstStyle/>
                    <a:p>
                      <a:pPr marL="66040">
                        <a:lnSpc>
                          <a:spcPct val="100000"/>
                        </a:lnSpc>
                        <a:spcBef>
                          <a:spcPts val="120"/>
                        </a:spcBef>
                      </a:pPr>
                      <a:r>
                        <a:rPr dirty="0" sz="1150" spc="-5">
                          <a:latin typeface="Courier New"/>
                          <a:cs typeface="Courier New"/>
                        </a:rPr>
                        <a:t>LONG</a:t>
                      </a:r>
                      <a:endParaRPr sz="1150">
                        <a:latin typeface="Courier New"/>
                        <a:cs typeface="Courier New"/>
                      </a:endParaRPr>
                    </a:p>
                  </a:txBody>
                  <a:tcPr marL="0" marR="0" marB="0" marT="152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5"/>
                        </a:spcBef>
                      </a:pPr>
                      <a:r>
                        <a:rPr dirty="0" sz="1150" spc="-10">
                          <a:latin typeface="Arial"/>
                          <a:cs typeface="Arial"/>
                        </a:rPr>
                        <a:t>Variable-length character data (up </a:t>
                      </a:r>
                      <a:r>
                        <a:rPr dirty="0" sz="1150" spc="-5">
                          <a:latin typeface="Arial"/>
                          <a:cs typeface="Arial"/>
                        </a:rPr>
                        <a:t>to 2</a:t>
                      </a:r>
                      <a:r>
                        <a:rPr dirty="0" sz="1150" spc="20">
                          <a:latin typeface="Arial"/>
                          <a:cs typeface="Arial"/>
                        </a:rPr>
                        <a:t> </a:t>
                      </a:r>
                      <a:r>
                        <a:rPr dirty="0" sz="1150" spc="-10">
                          <a:latin typeface="Arial"/>
                          <a:cs typeface="Arial"/>
                        </a:rPr>
                        <a:t>GB)</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7">
                <a:tc>
                  <a:txBody>
                    <a:bodyPr/>
                    <a:lstStyle/>
                    <a:p>
                      <a:pPr marL="66040">
                        <a:lnSpc>
                          <a:spcPct val="100000"/>
                        </a:lnSpc>
                        <a:spcBef>
                          <a:spcPts val="120"/>
                        </a:spcBef>
                      </a:pPr>
                      <a:r>
                        <a:rPr dirty="0" sz="1150" spc="-5">
                          <a:latin typeface="Courier New"/>
                          <a:cs typeface="Courier New"/>
                        </a:rPr>
                        <a:t>CLOB</a:t>
                      </a:r>
                      <a:endParaRPr sz="1150">
                        <a:latin typeface="Courier New"/>
                        <a:cs typeface="Courier New"/>
                      </a:endParaRPr>
                    </a:p>
                  </a:txBody>
                  <a:tcPr marL="0" marR="0" marB="0" marT="152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0"/>
                        </a:spcBef>
                      </a:pPr>
                      <a:r>
                        <a:rPr dirty="0" sz="1150" spc="-10">
                          <a:latin typeface="Arial"/>
                          <a:cs typeface="Arial"/>
                        </a:rPr>
                        <a:t>Character data (up </a:t>
                      </a:r>
                      <a:r>
                        <a:rPr dirty="0" sz="1150" spc="-5">
                          <a:latin typeface="Arial"/>
                          <a:cs typeface="Arial"/>
                        </a:rPr>
                        <a:t>to 4</a:t>
                      </a:r>
                      <a:r>
                        <a:rPr dirty="0" sz="1150" spc="15">
                          <a:latin typeface="Arial"/>
                          <a:cs typeface="Arial"/>
                        </a:rPr>
                        <a:t> </a:t>
                      </a:r>
                      <a:r>
                        <a:rPr dirty="0" sz="1150" spc="-10">
                          <a:latin typeface="Arial"/>
                          <a:cs typeface="Arial"/>
                        </a:rPr>
                        <a:t>GB)</a:t>
                      </a:r>
                      <a:endParaRPr sz="1150">
                        <a:latin typeface="Arial"/>
                        <a:cs typeface="Arial"/>
                      </a:endParaRPr>
                    </a:p>
                  </a:txBody>
                  <a:tcPr marL="0" marR="0" marB="0" marT="279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414528">
                <a:tc>
                  <a:txBody>
                    <a:bodyPr/>
                    <a:lstStyle/>
                    <a:p>
                      <a:pPr marL="66040" marR="241300">
                        <a:lnSpc>
                          <a:spcPct val="101299"/>
                        </a:lnSpc>
                        <a:spcBef>
                          <a:spcPts val="105"/>
                        </a:spcBef>
                      </a:pPr>
                      <a:r>
                        <a:rPr dirty="0" sz="1150" spc="-5">
                          <a:latin typeface="Courier New"/>
                          <a:cs typeface="Courier New"/>
                        </a:rPr>
                        <a:t>RAW and</a:t>
                      </a:r>
                      <a:r>
                        <a:rPr dirty="0" sz="1150" spc="-80">
                          <a:latin typeface="Courier New"/>
                          <a:cs typeface="Courier New"/>
                        </a:rPr>
                        <a:t> </a:t>
                      </a:r>
                      <a:r>
                        <a:rPr dirty="0" sz="1150" spc="-5">
                          <a:latin typeface="Courier New"/>
                          <a:cs typeface="Courier New"/>
                        </a:rPr>
                        <a:t>LONG  RAW</a:t>
                      </a:r>
                      <a:endParaRPr sz="1150">
                        <a:latin typeface="Courier New"/>
                        <a:cs typeface="Courier New"/>
                      </a:endParaRPr>
                    </a:p>
                  </a:txBody>
                  <a:tcPr marL="0" marR="0" marB="0" marT="1333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0"/>
                        </a:spcBef>
                      </a:pPr>
                      <a:r>
                        <a:rPr dirty="0" sz="1150" spc="-10">
                          <a:latin typeface="Arial"/>
                          <a:cs typeface="Arial"/>
                        </a:rPr>
                        <a:t>Raw binary</a:t>
                      </a:r>
                      <a:r>
                        <a:rPr dirty="0" sz="1150" spc="-5">
                          <a:latin typeface="Arial"/>
                          <a:cs typeface="Arial"/>
                        </a:rPr>
                        <a:t> </a:t>
                      </a:r>
                      <a:r>
                        <a:rPr dirty="0" sz="1150" spc="-10">
                          <a:latin typeface="Arial"/>
                          <a:cs typeface="Arial"/>
                        </a:rPr>
                        <a:t>data</a:t>
                      </a:r>
                      <a:endParaRPr sz="1150">
                        <a:latin typeface="Arial"/>
                        <a:cs typeface="Arial"/>
                      </a:endParaRPr>
                    </a:p>
                  </a:txBody>
                  <a:tcPr marL="0" marR="0" marB="0" marT="279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65175">
                <a:tc>
                  <a:txBody>
                    <a:bodyPr/>
                    <a:lstStyle/>
                    <a:p>
                      <a:pPr marL="66040">
                        <a:lnSpc>
                          <a:spcPct val="100000"/>
                        </a:lnSpc>
                        <a:spcBef>
                          <a:spcPts val="120"/>
                        </a:spcBef>
                      </a:pPr>
                      <a:r>
                        <a:rPr dirty="0" sz="1150" spc="-5">
                          <a:latin typeface="Courier New"/>
                          <a:cs typeface="Courier New"/>
                        </a:rPr>
                        <a:t>BLOB</a:t>
                      </a:r>
                      <a:endParaRPr sz="1150">
                        <a:latin typeface="Courier New"/>
                        <a:cs typeface="Courier New"/>
                      </a:endParaRPr>
                    </a:p>
                  </a:txBody>
                  <a:tcPr marL="0" marR="0" marB="0" marT="152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5"/>
                        </a:spcBef>
                      </a:pPr>
                      <a:r>
                        <a:rPr dirty="0" sz="1150" spc="-10">
                          <a:latin typeface="Arial"/>
                          <a:cs typeface="Arial"/>
                        </a:rPr>
                        <a:t>Binary data (up </a:t>
                      </a:r>
                      <a:r>
                        <a:rPr dirty="0" sz="1150" spc="-5">
                          <a:latin typeface="Arial"/>
                          <a:cs typeface="Arial"/>
                        </a:rPr>
                        <a:t>to 4</a:t>
                      </a:r>
                      <a:r>
                        <a:rPr dirty="0" sz="1150" spc="5">
                          <a:latin typeface="Arial"/>
                          <a:cs typeface="Arial"/>
                        </a:rPr>
                        <a:t> </a:t>
                      </a:r>
                      <a:r>
                        <a:rPr dirty="0" sz="1150" spc="-10">
                          <a:latin typeface="Arial"/>
                          <a:cs typeface="Arial"/>
                        </a:rPr>
                        <a:t>GB)</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7">
                <a:tc>
                  <a:txBody>
                    <a:bodyPr/>
                    <a:lstStyle/>
                    <a:p>
                      <a:pPr marL="66040">
                        <a:lnSpc>
                          <a:spcPct val="100000"/>
                        </a:lnSpc>
                        <a:spcBef>
                          <a:spcPts val="125"/>
                        </a:spcBef>
                      </a:pPr>
                      <a:r>
                        <a:rPr dirty="0" sz="1150" spc="-5">
                          <a:latin typeface="Courier New"/>
                          <a:cs typeface="Courier New"/>
                        </a:rPr>
                        <a:t>BFILE</a:t>
                      </a:r>
                      <a:endParaRPr sz="1150">
                        <a:latin typeface="Courier New"/>
                        <a:cs typeface="Courier New"/>
                      </a:endParaRPr>
                    </a:p>
                  </a:txBody>
                  <a:tcPr marL="0" marR="0" marB="0" marT="158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9"/>
                        </a:spcBef>
                      </a:pPr>
                      <a:r>
                        <a:rPr dirty="0" sz="1150" spc="-10">
                          <a:latin typeface="Arial"/>
                          <a:cs typeface="Arial"/>
                        </a:rPr>
                        <a:t>Binary data stored </a:t>
                      </a:r>
                      <a:r>
                        <a:rPr dirty="0" sz="1150" spc="-5">
                          <a:latin typeface="Arial"/>
                          <a:cs typeface="Arial"/>
                        </a:rPr>
                        <a:t>in an </a:t>
                      </a:r>
                      <a:r>
                        <a:rPr dirty="0" sz="1150" spc="-10">
                          <a:latin typeface="Arial"/>
                          <a:cs typeface="Arial"/>
                        </a:rPr>
                        <a:t>external </a:t>
                      </a:r>
                      <a:r>
                        <a:rPr dirty="0" sz="1150" spc="-5">
                          <a:latin typeface="Arial"/>
                          <a:cs typeface="Arial"/>
                        </a:rPr>
                        <a:t>file </a:t>
                      </a:r>
                      <a:r>
                        <a:rPr dirty="0" sz="1150" spc="-10">
                          <a:latin typeface="Arial"/>
                          <a:cs typeface="Arial"/>
                        </a:rPr>
                        <a:t>(up </a:t>
                      </a:r>
                      <a:r>
                        <a:rPr dirty="0" sz="1150" spc="-5">
                          <a:latin typeface="Arial"/>
                          <a:cs typeface="Arial"/>
                        </a:rPr>
                        <a:t>to 4</a:t>
                      </a:r>
                      <a:r>
                        <a:rPr dirty="0" sz="1150" spc="30">
                          <a:latin typeface="Arial"/>
                          <a:cs typeface="Arial"/>
                        </a:rPr>
                        <a:t> </a:t>
                      </a:r>
                      <a:r>
                        <a:rPr dirty="0" sz="1150" spc="-5">
                          <a:latin typeface="Arial"/>
                          <a:cs typeface="Arial"/>
                        </a:rPr>
                        <a:t>GB)</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414528">
                <a:tc>
                  <a:txBody>
                    <a:bodyPr/>
                    <a:lstStyle/>
                    <a:p>
                      <a:pPr marL="66040">
                        <a:lnSpc>
                          <a:spcPct val="100000"/>
                        </a:lnSpc>
                        <a:spcBef>
                          <a:spcPts val="125"/>
                        </a:spcBef>
                      </a:pPr>
                      <a:r>
                        <a:rPr dirty="0" sz="1150" spc="-5">
                          <a:latin typeface="Courier New"/>
                          <a:cs typeface="Courier New"/>
                        </a:rPr>
                        <a:t>ROWID</a:t>
                      </a:r>
                      <a:endParaRPr sz="1150">
                        <a:latin typeface="Courier New"/>
                        <a:cs typeface="Courier New"/>
                      </a:endParaRPr>
                    </a:p>
                  </a:txBody>
                  <a:tcPr marL="0" marR="0" marB="0" marT="158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marR="474980">
                        <a:lnSpc>
                          <a:spcPct val="100000"/>
                        </a:lnSpc>
                        <a:spcBef>
                          <a:spcPts val="229"/>
                        </a:spcBef>
                      </a:pPr>
                      <a:r>
                        <a:rPr dirty="0" sz="1150" spc="-5">
                          <a:latin typeface="Arial"/>
                          <a:cs typeface="Arial"/>
                        </a:rPr>
                        <a:t>A </a:t>
                      </a:r>
                      <a:r>
                        <a:rPr dirty="0" sz="1150" spc="-10">
                          <a:latin typeface="Arial"/>
                          <a:cs typeface="Arial"/>
                        </a:rPr>
                        <a:t>base-64 number system representing the unique  address </a:t>
                      </a:r>
                      <a:r>
                        <a:rPr dirty="0" sz="1150" spc="-5">
                          <a:latin typeface="Arial"/>
                          <a:cs typeface="Arial"/>
                        </a:rPr>
                        <a:t>of a </a:t>
                      </a:r>
                      <a:r>
                        <a:rPr dirty="0" sz="1150" spc="-10">
                          <a:latin typeface="Arial"/>
                          <a:cs typeface="Arial"/>
                        </a:rPr>
                        <a:t>row </a:t>
                      </a:r>
                      <a:r>
                        <a:rPr dirty="0" sz="1150" spc="-5">
                          <a:latin typeface="Arial"/>
                          <a:cs typeface="Arial"/>
                        </a:rPr>
                        <a:t>in its table</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txBox="1"/>
          <p:nvPr/>
        </p:nvSpPr>
        <p:spPr>
          <a:xfrm>
            <a:off x="594613" y="5611157"/>
            <a:ext cx="6405245" cy="71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Data Types</a:t>
            </a:r>
            <a:endParaRPr sz="1300">
              <a:latin typeface="Arial"/>
              <a:cs typeface="Arial"/>
            </a:endParaRPr>
          </a:p>
          <a:p>
            <a:pPr marL="136525" marR="5080">
              <a:lnSpc>
                <a:spcPct val="100000"/>
              </a:lnSpc>
              <a:spcBef>
                <a:spcPts val="359"/>
              </a:spcBef>
            </a:pPr>
            <a:r>
              <a:rPr dirty="0" sz="1300">
                <a:latin typeface="Times New Roman"/>
                <a:cs typeface="Times New Roman"/>
              </a:rPr>
              <a:t>When you identify a </a:t>
            </a:r>
            <a:r>
              <a:rPr dirty="0" sz="1300" spc="-5">
                <a:latin typeface="Times New Roman"/>
                <a:cs typeface="Times New Roman"/>
              </a:rPr>
              <a:t>column </a:t>
            </a:r>
            <a:r>
              <a:rPr dirty="0" sz="1300">
                <a:latin typeface="Times New Roman"/>
                <a:cs typeface="Times New Roman"/>
              </a:rPr>
              <a:t>for a table, you need to provide a data type for the column. There  are several data types</a:t>
            </a:r>
            <a:r>
              <a:rPr dirty="0" sz="1300" spc="-5">
                <a:latin typeface="Times New Roman"/>
                <a:cs typeface="Times New Roman"/>
              </a:rPr>
              <a:t> </a:t>
            </a:r>
            <a:r>
              <a:rPr dirty="0" sz="1300">
                <a:latin typeface="Times New Roman"/>
                <a:cs typeface="Times New Roman"/>
              </a:rPr>
              <a:t>available:</a:t>
            </a:r>
            <a:endParaRPr sz="1300">
              <a:latin typeface="Times New Roman"/>
              <a:cs typeface="Times New Roman"/>
            </a:endParaRPr>
          </a:p>
        </p:txBody>
      </p:sp>
      <p:graphicFrame>
        <p:nvGraphicFramePr>
          <p:cNvPr id="9" name="object 9"/>
          <p:cNvGraphicFramePr>
            <a:graphicFrameLocks noGrp="1"/>
          </p:cNvGraphicFramePr>
          <p:nvPr/>
        </p:nvGraphicFramePr>
        <p:xfrm>
          <a:off x="775334" y="6396609"/>
          <a:ext cx="5867400" cy="3166110"/>
        </p:xfrm>
        <a:graphic>
          <a:graphicData uri="http://schemas.openxmlformats.org/drawingml/2006/table">
            <a:tbl>
              <a:tblPr firstRow="1" bandRow="1">
                <a:tableStyleId>{2D5ABB26-0587-4C30-8999-92F81FD0307C}</a:tableStyleId>
              </a:tblPr>
              <a:tblGrid>
                <a:gridCol w="1697989"/>
                <a:gridCol w="4154170"/>
              </a:tblGrid>
              <a:tr h="246887">
                <a:tc>
                  <a:txBody>
                    <a:bodyPr/>
                    <a:lstStyle/>
                    <a:p>
                      <a:pPr marL="70485">
                        <a:lnSpc>
                          <a:spcPts val="1480"/>
                        </a:lnSpc>
                      </a:pPr>
                      <a:r>
                        <a:rPr dirty="0" sz="1250" spc="-10" b="1">
                          <a:latin typeface="Times New Roman"/>
                          <a:cs typeface="Times New Roman"/>
                        </a:rPr>
                        <a:t>Data</a:t>
                      </a:r>
                      <a:r>
                        <a:rPr dirty="0" sz="1250" spc="-5" b="1">
                          <a:latin typeface="Times New Roman"/>
                          <a:cs typeface="Times New Roman"/>
                        </a:rPr>
                        <a:t> </a:t>
                      </a:r>
                      <a:r>
                        <a:rPr dirty="0" sz="1250" b="1">
                          <a:latin typeface="Times New Roman"/>
                          <a:cs typeface="Times New Roman"/>
                        </a:rPr>
                        <a:t>Type</a:t>
                      </a:r>
                      <a:endParaRPr sz="1250">
                        <a:latin typeface="Times New Roman"/>
                        <a:cs typeface="Times New Roman"/>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480"/>
                        </a:lnSpc>
                      </a:pPr>
                      <a:r>
                        <a:rPr dirty="0" sz="1250" spc="-10" b="1">
                          <a:latin typeface="Times New Roman"/>
                          <a:cs typeface="Times New Roman"/>
                        </a:rPr>
                        <a:t>Description</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416432">
                <a:tc>
                  <a:txBody>
                    <a:bodyPr/>
                    <a:lstStyle/>
                    <a:p>
                      <a:pPr marL="70485">
                        <a:lnSpc>
                          <a:spcPts val="1465"/>
                        </a:lnSpc>
                      </a:pPr>
                      <a:r>
                        <a:rPr dirty="0" sz="1250" spc="-5">
                          <a:latin typeface="Courier New"/>
                          <a:cs typeface="Courier New"/>
                        </a:rPr>
                        <a:t>VARCHAR2(</a:t>
                      </a:r>
                      <a:r>
                        <a:rPr dirty="0" baseline="2222" sz="1875" spc="-7" i="1">
                          <a:latin typeface="Courier New"/>
                          <a:cs typeface="Courier New"/>
                        </a:rPr>
                        <a:t>size</a:t>
                      </a:r>
                      <a:r>
                        <a:rPr dirty="0" sz="1250" spc="-5">
                          <a:latin typeface="Courier New"/>
                          <a:cs typeface="Courier New"/>
                        </a:rPr>
                        <a:t>)</a:t>
                      </a:r>
                      <a:endParaRPr sz="1250">
                        <a:latin typeface="Courier New"/>
                        <a:cs typeface="Courier New"/>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464820">
                        <a:lnSpc>
                          <a:spcPts val="1460"/>
                        </a:lnSpc>
                        <a:spcBef>
                          <a:spcPts val="40"/>
                        </a:spcBef>
                      </a:pPr>
                      <a:r>
                        <a:rPr dirty="0" sz="1250" spc="-10">
                          <a:latin typeface="Times New Roman"/>
                          <a:cs typeface="Times New Roman"/>
                        </a:rPr>
                        <a:t>Variable-length character </a:t>
                      </a:r>
                      <a:r>
                        <a:rPr dirty="0" sz="1250" spc="-5">
                          <a:latin typeface="Times New Roman"/>
                          <a:cs typeface="Times New Roman"/>
                        </a:rPr>
                        <a:t>data </a:t>
                      </a:r>
                      <a:r>
                        <a:rPr dirty="0" sz="1250" spc="-10">
                          <a:latin typeface="Times New Roman"/>
                          <a:cs typeface="Times New Roman"/>
                        </a:rPr>
                        <a:t>(A </a:t>
                      </a:r>
                      <a:r>
                        <a:rPr dirty="0" sz="1250" spc="-5">
                          <a:latin typeface="Times New Roman"/>
                          <a:cs typeface="Times New Roman"/>
                        </a:rPr>
                        <a:t>maximum </a:t>
                      </a:r>
                      <a:r>
                        <a:rPr dirty="0" sz="1250" spc="-5" i="1">
                          <a:latin typeface="Times New Roman"/>
                          <a:cs typeface="Times New Roman"/>
                        </a:rPr>
                        <a:t>size </a:t>
                      </a:r>
                      <a:r>
                        <a:rPr dirty="0" sz="1250" spc="-5">
                          <a:latin typeface="Times New Roman"/>
                          <a:cs typeface="Times New Roman"/>
                        </a:rPr>
                        <a:t>must be  specified: minimum </a:t>
                      </a:r>
                      <a:r>
                        <a:rPr dirty="0" sz="1250" spc="-5" i="1">
                          <a:latin typeface="Times New Roman"/>
                          <a:cs typeface="Times New Roman"/>
                        </a:rPr>
                        <a:t>size </a:t>
                      </a:r>
                      <a:r>
                        <a:rPr dirty="0" sz="1250" spc="-5">
                          <a:latin typeface="Times New Roman"/>
                          <a:cs typeface="Times New Roman"/>
                        </a:rPr>
                        <a:t>is </a:t>
                      </a:r>
                      <a:r>
                        <a:rPr dirty="0" sz="1250" spc="-10">
                          <a:latin typeface="Times New Roman"/>
                          <a:cs typeface="Times New Roman"/>
                        </a:rPr>
                        <a:t>1; </a:t>
                      </a:r>
                      <a:r>
                        <a:rPr dirty="0" sz="1250" spc="-5">
                          <a:latin typeface="Times New Roman"/>
                          <a:cs typeface="Times New Roman"/>
                        </a:rPr>
                        <a:t>maximum </a:t>
                      </a:r>
                      <a:r>
                        <a:rPr dirty="0" sz="1250" spc="-5" i="1">
                          <a:latin typeface="Times New Roman"/>
                          <a:cs typeface="Times New Roman"/>
                        </a:rPr>
                        <a:t>size </a:t>
                      </a:r>
                      <a:r>
                        <a:rPr dirty="0" sz="1250" spc="-5">
                          <a:latin typeface="Times New Roman"/>
                          <a:cs typeface="Times New Roman"/>
                        </a:rPr>
                        <a:t>is</a:t>
                      </a:r>
                      <a:r>
                        <a:rPr dirty="0" sz="1250" spc="40">
                          <a:latin typeface="Times New Roman"/>
                          <a:cs typeface="Times New Roman"/>
                        </a:rPr>
                        <a:t> </a:t>
                      </a:r>
                      <a:r>
                        <a:rPr dirty="0" sz="1250" spc="-5">
                          <a:latin typeface="Times New Roman"/>
                          <a:cs typeface="Times New Roman"/>
                        </a:rPr>
                        <a:t>4,000.)</a:t>
                      </a:r>
                      <a:endParaRPr sz="1250">
                        <a:latin typeface="Times New Roman"/>
                        <a:cs typeface="Times New Roman"/>
                      </a:endParaRPr>
                    </a:p>
                  </a:txBody>
                  <a:tcPr marL="0" marR="0" marB="0" marT="508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474725">
                <a:tc>
                  <a:txBody>
                    <a:bodyPr/>
                    <a:lstStyle/>
                    <a:p>
                      <a:pPr marL="70485">
                        <a:lnSpc>
                          <a:spcPts val="1460"/>
                        </a:lnSpc>
                      </a:pPr>
                      <a:r>
                        <a:rPr dirty="0" sz="1250" spc="-5">
                          <a:latin typeface="Courier New"/>
                          <a:cs typeface="Courier New"/>
                        </a:rPr>
                        <a:t>CHAR</a:t>
                      </a:r>
                      <a:r>
                        <a:rPr dirty="0" sz="1250" spc="-20">
                          <a:latin typeface="Courier New"/>
                          <a:cs typeface="Courier New"/>
                        </a:rPr>
                        <a:t> </a:t>
                      </a:r>
                      <a:r>
                        <a:rPr dirty="0" sz="1250" spc="-10">
                          <a:latin typeface="Courier New"/>
                          <a:cs typeface="Courier New"/>
                        </a:rPr>
                        <a:t>[(</a:t>
                      </a:r>
                      <a:r>
                        <a:rPr dirty="0" sz="1250" spc="-10" i="1">
                          <a:latin typeface="Courier New"/>
                          <a:cs typeface="Courier New"/>
                        </a:rPr>
                        <a:t>size</a:t>
                      </a:r>
                      <a:r>
                        <a:rPr dirty="0" sz="1250" spc="-10">
                          <a:latin typeface="Courier New"/>
                          <a:cs typeface="Courier New"/>
                        </a:rPr>
                        <a:t>)]</a:t>
                      </a:r>
                      <a:endParaRPr sz="1250">
                        <a:latin typeface="Courier New"/>
                        <a:cs typeface="Courier New"/>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266700">
                        <a:lnSpc>
                          <a:spcPts val="1460"/>
                        </a:lnSpc>
                        <a:spcBef>
                          <a:spcPts val="35"/>
                        </a:spcBef>
                      </a:pPr>
                      <a:r>
                        <a:rPr dirty="0" sz="1250" spc="-5">
                          <a:latin typeface="Times New Roman"/>
                          <a:cs typeface="Times New Roman"/>
                        </a:rPr>
                        <a:t>Fixed-length </a:t>
                      </a:r>
                      <a:r>
                        <a:rPr dirty="0" sz="1250" spc="-10">
                          <a:latin typeface="Times New Roman"/>
                          <a:cs typeface="Times New Roman"/>
                        </a:rPr>
                        <a:t>character </a:t>
                      </a:r>
                      <a:r>
                        <a:rPr dirty="0" sz="1250" spc="-5">
                          <a:latin typeface="Times New Roman"/>
                          <a:cs typeface="Times New Roman"/>
                        </a:rPr>
                        <a:t>data of </a:t>
                      </a:r>
                      <a:r>
                        <a:rPr dirty="0" sz="1250" spc="-10">
                          <a:latin typeface="Times New Roman"/>
                          <a:cs typeface="Times New Roman"/>
                        </a:rPr>
                        <a:t>length </a:t>
                      </a:r>
                      <a:r>
                        <a:rPr dirty="0" sz="1250" spc="-5" i="1">
                          <a:latin typeface="Times New Roman"/>
                          <a:cs typeface="Times New Roman"/>
                        </a:rPr>
                        <a:t>size </a:t>
                      </a:r>
                      <a:r>
                        <a:rPr dirty="0" sz="1250" spc="-15">
                          <a:latin typeface="Times New Roman"/>
                          <a:cs typeface="Times New Roman"/>
                        </a:rPr>
                        <a:t>bytes </a:t>
                      </a:r>
                      <a:r>
                        <a:rPr dirty="0" sz="1250" spc="-10">
                          <a:latin typeface="Times New Roman"/>
                          <a:cs typeface="Times New Roman"/>
                        </a:rPr>
                        <a:t>(Default </a:t>
                      </a:r>
                      <a:r>
                        <a:rPr dirty="0" sz="1250" spc="-5">
                          <a:latin typeface="Times New Roman"/>
                          <a:cs typeface="Times New Roman"/>
                        </a:rPr>
                        <a:t>and  minimum </a:t>
                      </a:r>
                      <a:r>
                        <a:rPr dirty="0" sz="1250" spc="-5" i="1">
                          <a:latin typeface="Times New Roman"/>
                          <a:cs typeface="Times New Roman"/>
                        </a:rPr>
                        <a:t>size </a:t>
                      </a:r>
                      <a:r>
                        <a:rPr dirty="0" sz="1250" spc="-5">
                          <a:latin typeface="Times New Roman"/>
                          <a:cs typeface="Times New Roman"/>
                        </a:rPr>
                        <a:t>is 1; maximum </a:t>
                      </a:r>
                      <a:r>
                        <a:rPr dirty="0" sz="1250" spc="-5" i="1">
                          <a:latin typeface="Times New Roman"/>
                          <a:cs typeface="Times New Roman"/>
                        </a:rPr>
                        <a:t>size </a:t>
                      </a:r>
                      <a:r>
                        <a:rPr dirty="0" sz="1250">
                          <a:latin typeface="Times New Roman"/>
                          <a:cs typeface="Times New Roman"/>
                        </a:rPr>
                        <a:t>is</a:t>
                      </a:r>
                      <a:r>
                        <a:rPr dirty="0" sz="1250" spc="10">
                          <a:latin typeface="Times New Roman"/>
                          <a:cs typeface="Times New Roman"/>
                        </a:rPr>
                        <a:t> </a:t>
                      </a:r>
                      <a:r>
                        <a:rPr dirty="0" sz="1250" spc="-10">
                          <a:latin typeface="Times New Roman"/>
                          <a:cs typeface="Times New Roman"/>
                        </a:rPr>
                        <a:t>2,000.)</a:t>
                      </a:r>
                      <a:endParaRPr sz="1250">
                        <a:latin typeface="Times New Roman"/>
                        <a:cs typeface="Times New Roman"/>
                      </a:endParaRPr>
                    </a:p>
                  </a:txBody>
                  <a:tcPr marL="0" marR="0" marB="0" marT="444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0961">
                <a:tc>
                  <a:txBody>
                    <a:bodyPr/>
                    <a:lstStyle/>
                    <a:p>
                      <a:pPr marL="70485">
                        <a:lnSpc>
                          <a:spcPts val="1460"/>
                        </a:lnSpc>
                      </a:pPr>
                      <a:r>
                        <a:rPr dirty="0" sz="1250" spc="-10">
                          <a:latin typeface="Courier New"/>
                          <a:cs typeface="Courier New"/>
                        </a:rPr>
                        <a:t>NUMBER</a:t>
                      </a:r>
                      <a:r>
                        <a:rPr dirty="0" sz="1250" spc="-20">
                          <a:latin typeface="Courier New"/>
                          <a:cs typeface="Courier New"/>
                        </a:rPr>
                        <a:t> </a:t>
                      </a:r>
                      <a:r>
                        <a:rPr dirty="0" sz="1250" spc="-10">
                          <a:latin typeface="Courier New"/>
                          <a:cs typeface="Courier New"/>
                        </a:rPr>
                        <a:t>[(</a:t>
                      </a:r>
                      <a:r>
                        <a:rPr dirty="0" sz="1250" spc="-10" i="1">
                          <a:latin typeface="Courier New"/>
                          <a:cs typeface="Courier New"/>
                        </a:rPr>
                        <a:t>p,s</a:t>
                      </a:r>
                      <a:r>
                        <a:rPr dirty="0" sz="1250" spc="-10">
                          <a:latin typeface="Courier New"/>
                          <a:cs typeface="Courier New"/>
                        </a:rPr>
                        <a:t>)]</a:t>
                      </a:r>
                      <a:endParaRPr sz="1250">
                        <a:latin typeface="Courier New"/>
                        <a:cs typeface="Courier New"/>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139700">
                        <a:lnSpc>
                          <a:spcPts val="1460"/>
                        </a:lnSpc>
                        <a:spcBef>
                          <a:spcPts val="35"/>
                        </a:spcBef>
                      </a:pPr>
                      <a:r>
                        <a:rPr dirty="0" sz="1250" spc="-10">
                          <a:latin typeface="Times New Roman"/>
                          <a:cs typeface="Times New Roman"/>
                        </a:rPr>
                        <a:t>Number </a:t>
                      </a:r>
                      <a:r>
                        <a:rPr dirty="0" sz="1250" spc="-5">
                          <a:latin typeface="Times New Roman"/>
                          <a:cs typeface="Times New Roman"/>
                        </a:rPr>
                        <a:t>having precision </a:t>
                      </a:r>
                      <a:r>
                        <a:rPr dirty="0" sz="1250" spc="-5" i="1">
                          <a:latin typeface="Times New Roman"/>
                          <a:cs typeface="Times New Roman"/>
                        </a:rPr>
                        <a:t>p </a:t>
                      </a:r>
                      <a:r>
                        <a:rPr dirty="0" sz="1250" spc="-5">
                          <a:latin typeface="Times New Roman"/>
                          <a:cs typeface="Times New Roman"/>
                        </a:rPr>
                        <a:t>and scale </a:t>
                      </a:r>
                      <a:r>
                        <a:rPr dirty="0" sz="1250" spc="-5" i="1">
                          <a:latin typeface="Times New Roman"/>
                          <a:cs typeface="Times New Roman"/>
                        </a:rPr>
                        <a:t>s </a:t>
                      </a:r>
                      <a:r>
                        <a:rPr dirty="0" sz="1250" spc="-5">
                          <a:latin typeface="Times New Roman"/>
                          <a:cs typeface="Times New Roman"/>
                        </a:rPr>
                        <a:t>(The precision is the  total number of </a:t>
                      </a:r>
                      <a:r>
                        <a:rPr dirty="0" sz="1250" spc="-10">
                          <a:latin typeface="Times New Roman"/>
                          <a:cs typeface="Times New Roman"/>
                        </a:rPr>
                        <a:t>decimal </a:t>
                      </a:r>
                      <a:r>
                        <a:rPr dirty="0" sz="1250" spc="-5">
                          <a:latin typeface="Times New Roman"/>
                          <a:cs typeface="Times New Roman"/>
                        </a:rPr>
                        <a:t>digits, </a:t>
                      </a:r>
                      <a:r>
                        <a:rPr dirty="0" sz="1250" spc="-10">
                          <a:latin typeface="Times New Roman"/>
                          <a:cs typeface="Times New Roman"/>
                        </a:rPr>
                        <a:t>and </a:t>
                      </a:r>
                      <a:r>
                        <a:rPr dirty="0" sz="1250" spc="-5">
                          <a:latin typeface="Times New Roman"/>
                          <a:cs typeface="Times New Roman"/>
                        </a:rPr>
                        <a:t>the scale is the number of  digits to the </a:t>
                      </a:r>
                      <a:r>
                        <a:rPr dirty="0" sz="1250" spc="-10">
                          <a:latin typeface="Times New Roman"/>
                          <a:cs typeface="Times New Roman"/>
                        </a:rPr>
                        <a:t>right </a:t>
                      </a:r>
                      <a:r>
                        <a:rPr dirty="0" sz="1250" spc="-5">
                          <a:latin typeface="Times New Roman"/>
                          <a:cs typeface="Times New Roman"/>
                        </a:rPr>
                        <a:t>of the decimal point; the precision </a:t>
                      </a:r>
                      <a:r>
                        <a:rPr dirty="0" sz="1250" spc="-10">
                          <a:latin typeface="Times New Roman"/>
                          <a:cs typeface="Times New Roman"/>
                        </a:rPr>
                        <a:t>can range  from </a:t>
                      </a:r>
                      <a:r>
                        <a:rPr dirty="0" sz="1250" spc="-5">
                          <a:latin typeface="Times New Roman"/>
                          <a:cs typeface="Times New Roman"/>
                        </a:rPr>
                        <a:t>1 to 38, </a:t>
                      </a:r>
                      <a:r>
                        <a:rPr dirty="0" sz="1250" spc="-10">
                          <a:latin typeface="Times New Roman"/>
                          <a:cs typeface="Times New Roman"/>
                        </a:rPr>
                        <a:t>and </a:t>
                      </a:r>
                      <a:r>
                        <a:rPr dirty="0" sz="1250" spc="-5">
                          <a:latin typeface="Times New Roman"/>
                          <a:cs typeface="Times New Roman"/>
                        </a:rPr>
                        <a:t>the scale </a:t>
                      </a:r>
                      <a:r>
                        <a:rPr dirty="0" sz="1250" spc="-10">
                          <a:latin typeface="Times New Roman"/>
                          <a:cs typeface="Times New Roman"/>
                        </a:rPr>
                        <a:t>can range </a:t>
                      </a:r>
                      <a:r>
                        <a:rPr dirty="0" sz="1250" spc="-5">
                          <a:latin typeface="Times New Roman"/>
                          <a:cs typeface="Times New Roman"/>
                        </a:rPr>
                        <a:t>from –84 to</a:t>
                      </a:r>
                      <a:r>
                        <a:rPr dirty="0" sz="1250" spc="10">
                          <a:latin typeface="Times New Roman"/>
                          <a:cs typeface="Times New Roman"/>
                        </a:rPr>
                        <a:t> </a:t>
                      </a:r>
                      <a:r>
                        <a:rPr dirty="0" sz="1250" spc="-5">
                          <a:latin typeface="Times New Roman"/>
                          <a:cs typeface="Times New Roman"/>
                        </a:rPr>
                        <a:t>127.)</a:t>
                      </a:r>
                      <a:endParaRPr sz="1250">
                        <a:latin typeface="Times New Roman"/>
                        <a:cs typeface="Times New Roman"/>
                      </a:endParaRPr>
                    </a:p>
                  </a:txBody>
                  <a:tcPr marL="0" marR="0" marB="0" marT="444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474725">
                <a:tc>
                  <a:txBody>
                    <a:bodyPr/>
                    <a:lstStyle/>
                    <a:p>
                      <a:pPr marL="70485">
                        <a:lnSpc>
                          <a:spcPts val="1460"/>
                        </a:lnSpc>
                      </a:pPr>
                      <a:r>
                        <a:rPr dirty="0" sz="1250" spc="-5">
                          <a:latin typeface="Courier New"/>
                          <a:cs typeface="Courier New"/>
                        </a:rPr>
                        <a:t>DATE</a:t>
                      </a:r>
                      <a:endParaRPr sz="1250">
                        <a:latin typeface="Courier New"/>
                        <a:cs typeface="Courier New"/>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1755" marR="135255">
                        <a:lnSpc>
                          <a:spcPts val="1460"/>
                        </a:lnSpc>
                        <a:spcBef>
                          <a:spcPts val="30"/>
                        </a:spcBef>
                      </a:pPr>
                      <a:r>
                        <a:rPr dirty="0" sz="1250" spc="-10">
                          <a:latin typeface="Times New Roman"/>
                          <a:cs typeface="Times New Roman"/>
                        </a:rPr>
                        <a:t>Date and </a:t>
                      </a:r>
                      <a:r>
                        <a:rPr dirty="0" sz="1250" spc="-5">
                          <a:latin typeface="Times New Roman"/>
                          <a:cs typeface="Times New Roman"/>
                        </a:rPr>
                        <a:t>time </a:t>
                      </a:r>
                      <a:r>
                        <a:rPr dirty="0" sz="1250" spc="-10">
                          <a:latin typeface="Times New Roman"/>
                          <a:cs typeface="Times New Roman"/>
                        </a:rPr>
                        <a:t>values </a:t>
                      </a:r>
                      <a:r>
                        <a:rPr dirty="0" sz="1250" spc="-5">
                          <a:latin typeface="Times New Roman"/>
                          <a:cs typeface="Times New Roman"/>
                        </a:rPr>
                        <a:t>to the nearest </a:t>
                      </a:r>
                      <a:r>
                        <a:rPr dirty="0" sz="1250" spc="-10">
                          <a:latin typeface="Times New Roman"/>
                          <a:cs typeface="Times New Roman"/>
                        </a:rPr>
                        <a:t>second between </a:t>
                      </a:r>
                      <a:r>
                        <a:rPr dirty="0" sz="1250" spc="-5">
                          <a:latin typeface="Times New Roman"/>
                          <a:cs typeface="Times New Roman"/>
                        </a:rPr>
                        <a:t>January 1,  4712 B.C., </a:t>
                      </a:r>
                      <a:r>
                        <a:rPr dirty="0" sz="1250" spc="-10">
                          <a:latin typeface="Times New Roman"/>
                          <a:cs typeface="Times New Roman"/>
                        </a:rPr>
                        <a:t>and December </a:t>
                      </a:r>
                      <a:r>
                        <a:rPr dirty="0" sz="1250" spc="-5">
                          <a:latin typeface="Times New Roman"/>
                          <a:cs typeface="Times New Roman"/>
                        </a:rPr>
                        <a:t>31, 9999 A.D.</a:t>
                      </a:r>
                      <a:endParaRPr sz="1250">
                        <a:latin typeface="Times New Roman"/>
                        <a:cs typeface="Times New Roman"/>
                      </a:endParaRPr>
                    </a:p>
                  </a:txBody>
                  <a:tcPr marL="0" marR="0" marB="0" marT="381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355853">
                <a:tc>
                  <a:txBody>
                    <a:bodyPr/>
                    <a:lstStyle/>
                    <a:p>
                      <a:pPr marL="70485">
                        <a:lnSpc>
                          <a:spcPts val="1455"/>
                        </a:lnSpc>
                      </a:pPr>
                      <a:r>
                        <a:rPr dirty="0" sz="1250" spc="-5">
                          <a:latin typeface="Courier New"/>
                          <a:cs typeface="Courier New"/>
                        </a:rPr>
                        <a:t>LONG</a:t>
                      </a:r>
                      <a:endParaRPr sz="1250">
                        <a:latin typeface="Courier New"/>
                        <a:cs typeface="Courier New"/>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1755">
                        <a:lnSpc>
                          <a:spcPts val="1455"/>
                        </a:lnSpc>
                      </a:pPr>
                      <a:r>
                        <a:rPr dirty="0" sz="1250" spc="-10">
                          <a:latin typeface="Times New Roman"/>
                          <a:cs typeface="Times New Roman"/>
                        </a:rPr>
                        <a:t>Variable-length character </a:t>
                      </a:r>
                      <a:r>
                        <a:rPr dirty="0" sz="1250" spc="-5">
                          <a:latin typeface="Times New Roman"/>
                          <a:cs typeface="Times New Roman"/>
                        </a:rPr>
                        <a:t>data </a:t>
                      </a:r>
                      <a:r>
                        <a:rPr dirty="0" sz="1250" spc="-10">
                          <a:latin typeface="Times New Roman"/>
                          <a:cs typeface="Times New Roman"/>
                        </a:rPr>
                        <a:t>(up </a:t>
                      </a:r>
                      <a:r>
                        <a:rPr dirty="0" sz="1250" spc="-5">
                          <a:latin typeface="Times New Roman"/>
                          <a:cs typeface="Times New Roman"/>
                        </a:rPr>
                        <a:t>to 2 </a:t>
                      </a:r>
                      <a:r>
                        <a:rPr dirty="0" sz="1250" spc="-15">
                          <a:latin typeface="Times New Roman"/>
                          <a:cs typeface="Times New Roman"/>
                        </a:rPr>
                        <a:t>GB)</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356234">
                <a:tc>
                  <a:txBody>
                    <a:bodyPr/>
                    <a:lstStyle/>
                    <a:p>
                      <a:pPr marL="70485">
                        <a:lnSpc>
                          <a:spcPts val="1465"/>
                        </a:lnSpc>
                      </a:pPr>
                      <a:r>
                        <a:rPr dirty="0" sz="1250" spc="-5">
                          <a:latin typeface="Courier New"/>
                          <a:cs typeface="Courier New"/>
                        </a:rPr>
                        <a:t>CLOB</a:t>
                      </a:r>
                      <a:endParaRPr sz="1250">
                        <a:latin typeface="Courier New"/>
                        <a:cs typeface="Courier New"/>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a:lnSpc>
                          <a:spcPts val="1460"/>
                        </a:lnSpc>
                      </a:pPr>
                      <a:r>
                        <a:rPr dirty="0" sz="1250" spc="-5">
                          <a:latin typeface="Times New Roman"/>
                          <a:cs typeface="Times New Roman"/>
                        </a:rPr>
                        <a:t>Character data </a:t>
                      </a:r>
                      <a:r>
                        <a:rPr dirty="0" sz="1250" spc="-10">
                          <a:latin typeface="Times New Roman"/>
                          <a:cs typeface="Times New Roman"/>
                        </a:rPr>
                        <a:t>(up </a:t>
                      </a:r>
                      <a:r>
                        <a:rPr dirty="0" sz="1250" spc="-5">
                          <a:latin typeface="Times New Roman"/>
                          <a:cs typeface="Times New Roman"/>
                        </a:rPr>
                        <a:t>to 4</a:t>
                      </a:r>
                      <a:r>
                        <a:rPr dirty="0" sz="1250">
                          <a:latin typeface="Times New Roman"/>
                          <a:cs typeface="Times New Roman"/>
                        </a:rPr>
                        <a:t> </a:t>
                      </a:r>
                      <a:r>
                        <a:rPr dirty="0" sz="1250" spc="-15">
                          <a:latin typeface="Times New Roman"/>
                          <a:cs typeface="Times New Roman"/>
                        </a:rPr>
                        <a:t>GB)</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bl>
          </a:graphicData>
        </a:graphic>
      </p:graphicFrame>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70860" y="1981961"/>
            <a:ext cx="1515110" cy="1666875"/>
          </a:xfrm>
          <a:custGeom>
            <a:avLst/>
            <a:gdLst/>
            <a:ahLst/>
            <a:cxnLst/>
            <a:rect l="l" t="t" r="r" b="b"/>
            <a:pathLst>
              <a:path w="1515110" h="1666875">
                <a:moveTo>
                  <a:pt x="1394460" y="0"/>
                </a:moveTo>
                <a:lnTo>
                  <a:pt x="0" y="0"/>
                </a:lnTo>
                <a:lnTo>
                  <a:pt x="0" y="45720"/>
                </a:lnTo>
                <a:lnTo>
                  <a:pt x="54863" y="45720"/>
                </a:lnTo>
                <a:lnTo>
                  <a:pt x="74675" y="46482"/>
                </a:lnTo>
                <a:lnTo>
                  <a:pt x="127253" y="54102"/>
                </a:lnTo>
                <a:lnTo>
                  <a:pt x="170687" y="72390"/>
                </a:lnTo>
                <a:lnTo>
                  <a:pt x="211074" y="108204"/>
                </a:lnTo>
                <a:lnTo>
                  <a:pt x="228600" y="146304"/>
                </a:lnTo>
                <a:lnTo>
                  <a:pt x="229362" y="153924"/>
                </a:lnTo>
                <a:lnTo>
                  <a:pt x="230886" y="164592"/>
                </a:lnTo>
                <a:lnTo>
                  <a:pt x="231648" y="178308"/>
                </a:lnTo>
                <a:lnTo>
                  <a:pt x="233172" y="194310"/>
                </a:lnTo>
                <a:lnTo>
                  <a:pt x="233172" y="212598"/>
                </a:lnTo>
                <a:lnTo>
                  <a:pt x="233934" y="233934"/>
                </a:lnTo>
                <a:lnTo>
                  <a:pt x="233934" y="258318"/>
                </a:lnTo>
                <a:lnTo>
                  <a:pt x="234695" y="284988"/>
                </a:lnTo>
                <a:lnTo>
                  <a:pt x="234695" y="1380744"/>
                </a:lnTo>
                <a:lnTo>
                  <a:pt x="232410" y="1461516"/>
                </a:lnTo>
                <a:lnTo>
                  <a:pt x="229362" y="1500378"/>
                </a:lnTo>
                <a:lnTo>
                  <a:pt x="216407" y="1546098"/>
                </a:lnTo>
                <a:lnTo>
                  <a:pt x="193548" y="1578864"/>
                </a:lnTo>
                <a:lnTo>
                  <a:pt x="160019" y="1600962"/>
                </a:lnTo>
                <a:lnTo>
                  <a:pt x="105156" y="1616964"/>
                </a:lnTo>
                <a:lnTo>
                  <a:pt x="54863" y="1620774"/>
                </a:lnTo>
                <a:lnTo>
                  <a:pt x="0" y="1620774"/>
                </a:lnTo>
                <a:lnTo>
                  <a:pt x="0" y="1666494"/>
                </a:lnTo>
                <a:lnTo>
                  <a:pt x="1439417" y="1666494"/>
                </a:lnTo>
                <a:lnTo>
                  <a:pt x="1514855" y="1136904"/>
                </a:lnTo>
                <a:lnTo>
                  <a:pt x="1469136" y="1136904"/>
                </a:lnTo>
                <a:lnTo>
                  <a:pt x="1452372" y="1190244"/>
                </a:lnTo>
                <a:lnTo>
                  <a:pt x="1443227" y="1215390"/>
                </a:lnTo>
                <a:lnTo>
                  <a:pt x="1422653" y="1264158"/>
                </a:lnTo>
                <a:lnTo>
                  <a:pt x="1400555" y="1308354"/>
                </a:lnTo>
                <a:lnTo>
                  <a:pt x="1361693" y="1369314"/>
                </a:lnTo>
                <a:lnTo>
                  <a:pt x="1332738" y="1405128"/>
                </a:lnTo>
                <a:lnTo>
                  <a:pt x="1300734" y="1437132"/>
                </a:lnTo>
                <a:lnTo>
                  <a:pt x="1267205" y="1466088"/>
                </a:lnTo>
                <a:lnTo>
                  <a:pt x="1230629" y="1491234"/>
                </a:lnTo>
                <a:lnTo>
                  <a:pt x="1191005" y="1513332"/>
                </a:lnTo>
                <a:lnTo>
                  <a:pt x="1148334" y="1531620"/>
                </a:lnTo>
                <a:lnTo>
                  <a:pt x="1079753" y="1553718"/>
                </a:lnTo>
                <a:lnTo>
                  <a:pt x="1029462" y="1563624"/>
                </a:lnTo>
                <a:lnTo>
                  <a:pt x="976884" y="1570482"/>
                </a:lnTo>
                <a:lnTo>
                  <a:pt x="922019" y="1573530"/>
                </a:lnTo>
                <a:lnTo>
                  <a:pt x="893063" y="1574292"/>
                </a:lnTo>
                <a:lnTo>
                  <a:pt x="793241" y="1574292"/>
                </a:lnTo>
                <a:lnTo>
                  <a:pt x="745236" y="1571244"/>
                </a:lnTo>
                <a:lnTo>
                  <a:pt x="698753" y="1559052"/>
                </a:lnTo>
                <a:lnTo>
                  <a:pt x="662939" y="1531620"/>
                </a:lnTo>
                <a:lnTo>
                  <a:pt x="645413" y="1499616"/>
                </a:lnTo>
                <a:lnTo>
                  <a:pt x="643889" y="1495044"/>
                </a:lnTo>
                <a:lnTo>
                  <a:pt x="642365" y="1488948"/>
                </a:lnTo>
                <a:lnTo>
                  <a:pt x="641603" y="1482090"/>
                </a:lnTo>
                <a:lnTo>
                  <a:pt x="640079" y="1474470"/>
                </a:lnTo>
                <a:lnTo>
                  <a:pt x="636269" y="1424178"/>
                </a:lnTo>
                <a:lnTo>
                  <a:pt x="636269" y="1411224"/>
                </a:lnTo>
                <a:lnTo>
                  <a:pt x="635507" y="1397508"/>
                </a:lnTo>
                <a:lnTo>
                  <a:pt x="635507" y="1383792"/>
                </a:lnTo>
                <a:lnTo>
                  <a:pt x="634745" y="1368552"/>
                </a:lnTo>
                <a:lnTo>
                  <a:pt x="634745" y="866394"/>
                </a:lnTo>
                <a:lnTo>
                  <a:pt x="691134" y="868680"/>
                </a:lnTo>
                <a:lnTo>
                  <a:pt x="739901" y="874014"/>
                </a:lnTo>
                <a:lnTo>
                  <a:pt x="781812" y="883920"/>
                </a:lnTo>
                <a:lnTo>
                  <a:pt x="832103" y="906780"/>
                </a:lnTo>
                <a:lnTo>
                  <a:pt x="875538" y="944118"/>
                </a:lnTo>
                <a:lnTo>
                  <a:pt x="902207" y="978408"/>
                </a:lnTo>
                <a:lnTo>
                  <a:pt x="926591" y="1020318"/>
                </a:lnTo>
                <a:lnTo>
                  <a:pt x="947927" y="1068324"/>
                </a:lnTo>
                <a:lnTo>
                  <a:pt x="966215" y="1123950"/>
                </a:lnTo>
                <a:lnTo>
                  <a:pt x="979169" y="1185672"/>
                </a:lnTo>
                <a:lnTo>
                  <a:pt x="989076" y="1253490"/>
                </a:lnTo>
                <a:lnTo>
                  <a:pt x="1035557" y="1253490"/>
                </a:lnTo>
                <a:lnTo>
                  <a:pt x="1035557" y="381000"/>
                </a:lnTo>
                <a:lnTo>
                  <a:pt x="989076" y="381000"/>
                </a:lnTo>
                <a:lnTo>
                  <a:pt x="982979" y="428244"/>
                </a:lnTo>
                <a:lnTo>
                  <a:pt x="975360" y="472440"/>
                </a:lnTo>
                <a:lnTo>
                  <a:pt x="966977" y="513588"/>
                </a:lnTo>
                <a:lnTo>
                  <a:pt x="956310" y="551688"/>
                </a:lnTo>
                <a:lnTo>
                  <a:pt x="930401" y="618744"/>
                </a:lnTo>
                <a:lnTo>
                  <a:pt x="897636" y="674370"/>
                </a:lnTo>
                <a:lnTo>
                  <a:pt x="867917" y="708660"/>
                </a:lnTo>
                <a:lnTo>
                  <a:pt x="832103" y="735330"/>
                </a:lnTo>
                <a:lnTo>
                  <a:pt x="790193" y="755142"/>
                </a:lnTo>
                <a:lnTo>
                  <a:pt x="742188" y="768096"/>
                </a:lnTo>
                <a:lnTo>
                  <a:pt x="687324" y="774192"/>
                </a:lnTo>
                <a:lnTo>
                  <a:pt x="634745" y="774192"/>
                </a:lnTo>
                <a:lnTo>
                  <a:pt x="634745" y="96012"/>
                </a:lnTo>
                <a:lnTo>
                  <a:pt x="829817" y="96012"/>
                </a:lnTo>
                <a:lnTo>
                  <a:pt x="852677" y="96774"/>
                </a:lnTo>
                <a:lnTo>
                  <a:pt x="873251" y="96774"/>
                </a:lnTo>
                <a:lnTo>
                  <a:pt x="931926" y="99060"/>
                </a:lnTo>
                <a:lnTo>
                  <a:pt x="949451" y="100584"/>
                </a:lnTo>
                <a:lnTo>
                  <a:pt x="966215" y="101346"/>
                </a:lnTo>
                <a:lnTo>
                  <a:pt x="996695" y="104394"/>
                </a:lnTo>
                <a:lnTo>
                  <a:pt x="1010412" y="106680"/>
                </a:lnTo>
                <a:lnTo>
                  <a:pt x="1022603" y="108204"/>
                </a:lnTo>
                <a:lnTo>
                  <a:pt x="1064514" y="118110"/>
                </a:lnTo>
                <a:lnTo>
                  <a:pt x="1120902" y="139446"/>
                </a:lnTo>
                <a:lnTo>
                  <a:pt x="1169669" y="165354"/>
                </a:lnTo>
                <a:lnTo>
                  <a:pt x="1211579" y="197358"/>
                </a:lnTo>
                <a:lnTo>
                  <a:pt x="1247393" y="233934"/>
                </a:lnTo>
                <a:lnTo>
                  <a:pt x="1270253" y="266700"/>
                </a:lnTo>
                <a:lnTo>
                  <a:pt x="1291589" y="307086"/>
                </a:lnTo>
                <a:lnTo>
                  <a:pt x="1310639" y="354330"/>
                </a:lnTo>
                <a:lnTo>
                  <a:pt x="1322069" y="390144"/>
                </a:lnTo>
                <a:lnTo>
                  <a:pt x="1328165" y="409194"/>
                </a:lnTo>
                <a:lnTo>
                  <a:pt x="1332738" y="429006"/>
                </a:lnTo>
                <a:lnTo>
                  <a:pt x="1338072" y="449580"/>
                </a:lnTo>
                <a:lnTo>
                  <a:pt x="1347215" y="493014"/>
                </a:lnTo>
                <a:lnTo>
                  <a:pt x="1394460" y="493014"/>
                </a:lnTo>
                <a:lnTo>
                  <a:pt x="1394460" y="0"/>
                </a:lnTo>
                <a:close/>
              </a:path>
            </a:pathLst>
          </a:custGeom>
          <a:solidFill>
            <a:srgbClr val="CCCCCC"/>
          </a:solidFill>
        </p:spPr>
        <p:txBody>
          <a:bodyPr wrap="square" lIns="0" tIns="0" rIns="0" bIns="0" rtlCol="0"/>
          <a:lstStyle/>
          <a:p/>
        </p:txBody>
      </p:sp>
      <p:sp>
        <p:nvSpPr>
          <p:cNvPr id="3" name="object 3"/>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0" rIns="0" bIns="0" rtlCol="0" vert="horz">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600">
              <a:latin typeface="Times New Roman"/>
              <a:cs typeface="Times New Roman"/>
            </a:endParaRPr>
          </a:p>
          <a:p>
            <a:pPr algn="ctr">
              <a:lnSpc>
                <a:spcPct val="100000"/>
              </a:lnSpc>
            </a:pPr>
            <a:r>
              <a:rPr dirty="0" sz="1850" b="1">
                <a:latin typeface="Arial"/>
                <a:cs typeface="Arial"/>
              </a:rPr>
              <a:t>Using SQL</a:t>
            </a:r>
            <a:r>
              <a:rPr dirty="0" sz="1850" spc="-5" b="1">
                <a:latin typeface="Arial"/>
                <a:cs typeface="Arial"/>
              </a:rPr>
              <a:t> </a:t>
            </a:r>
            <a:r>
              <a:rPr dirty="0" sz="1850" b="1">
                <a:latin typeface="Arial"/>
                <a:cs typeface="Arial"/>
              </a:rPr>
              <a:t>Developer</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35"/>
              </a:spcBef>
            </a:pPr>
            <a:endParaRPr sz="28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Objectives</a:t>
            </a:r>
            <a:endParaRPr sz="1850">
              <a:latin typeface="Arial"/>
              <a:cs typeface="Arial"/>
            </a:endParaRPr>
          </a:p>
          <a:p>
            <a:pPr>
              <a:lnSpc>
                <a:spcPct val="100000"/>
              </a:lnSpc>
              <a:spcBef>
                <a:spcPts val="45"/>
              </a:spcBef>
            </a:pPr>
            <a:endParaRPr sz="2950">
              <a:latin typeface="Arial"/>
              <a:cs typeface="Arial"/>
            </a:endParaRPr>
          </a:p>
          <a:p>
            <a:pPr marL="446405" marR="784860">
              <a:lnSpc>
                <a:spcPct val="101600"/>
              </a:lnSpc>
            </a:pPr>
            <a:r>
              <a:rPr dirty="0" sz="1550" spc="5">
                <a:latin typeface="Arial"/>
                <a:cs typeface="Arial"/>
              </a:rPr>
              <a:t>After </a:t>
            </a:r>
            <a:r>
              <a:rPr dirty="0" sz="1550" spc="10">
                <a:latin typeface="Arial"/>
                <a:cs typeface="Arial"/>
              </a:rPr>
              <a:t>completing </a:t>
            </a:r>
            <a:r>
              <a:rPr dirty="0" sz="1550" spc="5">
                <a:latin typeface="Arial"/>
                <a:cs typeface="Arial"/>
              </a:rPr>
              <a:t>this </a:t>
            </a:r>
            <a:r>
              <a:rPr dirty="0" sz="1550" spc="10">
                <a:latin typeface="Arial"/>
                <a:cs typeface="Arial"/>
              </a:rPr>
              <a:t>appendix, you should be able </a:t>
            </a:r>
            <a:r>
              <a:rPr dirty="0" sz="1550" spc="5">
                <a:latin typeface="Arial"/>
                <a:cs typeface="Arial"/>
              </a:rPr>
              <a:t>to </a:t>
            </a:r>
            <a:r>
              <a:rPr dirty="0" sz="1550" spc="10">
                <a:latin typeface="Arial"/>
                <a:cs typeface="Arial"/>
              </a:rPr>
              <a:t>do the  </a:t>
            </a:r>
            <a:r>
              <a:rPr dirty="0" sz="1550" spc="5">
                <a:latin typeface="Arial"/>
                <a:cs typeface="Arial"/>
              </a:rPr>
              <a:t>following:</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5">
                <a:latin typeface="Arial"/>
                <a:cs typeface="Arial"/>
              </a:rPr>
              <a:t>List </a:t>
            </a:r>
            <a:r>
              <a:rPr dirty="0" sz="1550" spc="10">
                <a:latin typeface="Arial"/>
                <a:cs typeface="Arial"/>
              </a:rPr>
              <a:t>the key </a:t>
            </a:r>
            <a:r>
              <a:rPr dirty="0" sz="1550" spc="5">
                <a:latin typeface="Arial"/>
                <a:cs typeface="Arial"/>
              </a:rPr>
              <a:t>features of </a:t>
            </a:r>
            <a:r>
              <a:rPr dirty="0" sz="1550" spc="10">
                <a:latin typeface="Arial"/>
                <a:cs typeface="Arial"/>
              </a:rPr>
              <a:t>Oracle SQL</a:t>
            </a:r>
            <a:r>
              <a:rPr dirty="0" sz="1550">
                <a:latin typeface="Arial"/>
                <a:cs typeface="Arial"/>
              </a:rPr>
              <a:t> </a:t>
            </a:r>
            <a:r>
              <a:rPr dirty="0" sz="1550" spc="10">
                <a:latin typeface="Arial"/>
                <a:cs typeface="Arial"/>
              </a:rPr>
              <a:t>Developer</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5">
                <a:latin typeface="Arial"/>
                <a:cs typeface="Arial"/>
              </a:rPr>
              <a:t>Install </a:t>
            </a:r>
            <a:r>
              <a:rPr dirty="0" sz="1550" spc="10">
                <a:latin typeface="Arial"/>
                <a:cs typeface="Arial"/>
              </a:rPr>
              <a:t>Oracle SQL</a:t>
            </a:r>
            <a:r>
              <a:rPr dirty="0" sz="1550" spc="-5">
                <a:latin typeface="Arial"/>
                <a:cs typeface="Arial"/>
              </a:rPr>
              <a:t> </a:t>
            </a:r>
            <a:r>
              <a:rPr dirty="0" sz="1550" spc="10">
                <a:latin typeface="Arial"/>
                <a:cs typeface="Arial"/>
              </a:rPr>
              <a:t>Developer</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5">
                <a:latin typeface="Arial"/>
                <a:cs typeface="Arial"/>
              </a:rPr>
              <a:t>Identify </a:t>
            </a:r>
            <a:r>
              <a:rPr dirty="0" sz="1550" spc="10">
                <a:latin typeface="Arial"/>
                <a:cs typeface="Arial"/>
              </a:rPr>
              <a:t>menu items </a:t>
            </a:r>
            <a:r>
              <a:rPr dirty="0" sz="1550" spc="5">
                <a:latin typeface="Arial"/>
                <a:cs typeface="Arial"/>
              </a:rPr>
              <a:t>of </a:t>
            </a:r>
            <a:r>
              <a:rPr dirty="0" sz="1550" spc="10">
                <a:latin typeface="Arial"/>
                <a:cs typeface="Arial"/>
              </a:rPr>
              <a:t>Oracle SQL</a:t>
            </a:r>
            <a:r>
              <a:rPr dirty="0" sz="1550" spc="-15">
                <a:latin typeface="Arial"/>
                <a:cs typeface="Arial"/>
              </a:rPr>
              <a:t> </a:t>
            </a:r>
            <a:r>
              <a:rPr dirty="0" sz="1550" spc="10">
                <a:latin typeface="Arial"/>
                <a:cs typeface="Arial"/>
              </a:rPr>
              <a:t>Developer</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Create a database</a:t>
            </a:r>
            <a:r>
              <a:rPr dirty="0" sz="1550" spc="-10">
                <a:latin typeface="Arial"/>
                <a:cs typeface="Arial"/>
              </a:rPr>
              <a:t> </a:t>
            </a:r>
            <a:r>
              <a:rPr dirty="0" sz="1550" spc="10">
                <a:latin typeface="Arial"/>
                <a:cs typeface="Arial"/>
              </a:rPr>
              <a:t>connection</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Manage database</a:t>
            </a:r>
            <a:r>
              <a:rPr dirty="0" sz="1550" spc="5">
                <a:latin typeface="Arial"/>
                <a:cs typeface="Arial"/>
              </a:rPr>
              <a:t> </a:t>
            </a:r>
            <a:r>
              <a:rPr dirty="0" sz="1550" spc="10">
                <a:latin typeface="Arial"/>
                <a:cs typeface="Arial"/>
              </a:rPr>
              <a:t>objects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Use SQL</a:t>
            </a:r>
            <a:r>
              <a:rPr dirty="0" sz="1550" spc="-5">
                <a:latin typeface="Arial"/>
                <a:cs typeface="Arial"/>
              </a:rPr>
              <a:t> </a:t>
            </a:r>
            <a:r>
              <a:rPr dirty="0" sz="1550" spc="10">
                <a:latin typeface="Arial"/>
                <a:cs typeface="Arial"/>
              </a:rPr>
              <a:t>Worksheet</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Execute SQL statements and SQL</a:t>
            </a:r>
            <a:r>
              <a:rPr dirty="0" sz="1550" spc="-20">
                <a:latin typeface="Arial"/>
                <a:cs typeface="Arial"/>
              </a:rPr>
              <a:t> </a:t>
            </a:r>
            <a:r>
              <a:rPr dirty="0" sz="1550" spc="5">
                <a:latin typeface="Arial"/>
                <a:cs typeface="Arial"/>
              </a:rPr>
              <a:t>scripts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Create and save</a:t>
            </a:r>
            <a:r>
              <a:rPr dirty="0" sz="1550" spc="-10">
                <a:latin typeface="Arial"/>
                <a:cs typeface="Arial"/>
              </a:rPr>
              <a:t> </a:t>
            </a:r>
            <a:r>
              <a:rPr dirty="0" sz="1550" spc="5">
                <a:latin typeface="Arial"/>
                <a:cs typeface="Arial"/>
              </a:rPr>
              <a:t>reports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13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a:t>
            </a:r>
            <a:r>
              <a:rPr dirty="0" sz="800" spc="-250"/>
              <a:t>t</a:t>
            </a:r>
            <a:r>
              <a:rPr dirty="0" baseline="-30092" sz="1800" spc="-375" b="1">
                <a:latin typeface="Arial"/>
                <a:cs typeface="Arial"/>
              </a:rPr>
              <a:t>e</a:t>
            </a:r>
            <a:r>
              <a:rPr dirty="0" sz="800" spc="-250"/>
              <a: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300" b="1">
                <a:latin typeface="Arial"/>
                <a:cs typeface="Arial"/>
              </a:rPr>
              <a:t>:</a:t>
            </a:r>
            <a:r>
              <a:rPr dirty="0" sz="800" spc="-200"/>
              <a:t>eK</a:t>
            </a:r>
            <a:r>
              <a:rPr dirty="0" baseline="-30092" sz="1800" spc="-300" b="1">
                <a:latin typeface="Arial"/>
                <a:cs typeface="Arial"/>
              </a:rPr>
              <a:t>S</a:t>
            </a:r>
            <a:r>
              <a:rPr dirty="0" sz="800" spc="-200"/>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ark</a:t>
            </a:r>
            <a:r>
              <a:rPr dirty="0" baseline="-30092" sz="1800" spc="-405" b="1">
                <a:latin typeface="Arial"/>
                <a:cs typeface="Arial"/>
              </a:rPr>
              <a:t>n</a:t>
            </a:r>
            <a:r>
              <a:rPr dirty="0" sz="800" spc="-270"/>
              <a:t>e</a:t>
            </a:r>
            <a:r>
              <a:rPr dirty="0" baseline="-30092" sz="1800" spc="-405" b="1">
                <a:latin typeface="Arial"/>
                <a:cs typeface="Arial"/>
              </a:rPr>
              <a:t>d</a:t>
            </a:r>
            <a:r>
              <a:rPr dirty="0" sz="800" spc="-270"/>
              <a:t>d </a:t>
            </a:r>
            <a:r>
              <a:rPr dirty="0" baseline="-30092" sz="1800" spc="-427" b="1">
                <a:latin typeface="Arial"/>
                <a:cs typeface="Arial"/>
              </a:rPr>
              <a:t>a</a:t>
            </a:r>
            <a:r>
              <a:rPr dirty="0" sz="800" spc="-285"/>
              <a:t>wi</a:t>
            </a:r>
            <a:r>
              <a:rPr dirty="0" baseline="-30092" sz="1800" spc="-427" b="1">
                <a:latin typeface="Arial"/>
                <a:cs typeface="Arial"/>
              </a:rPr>
              <a:t>m</a:t>
            </a:r>
            <a:r>
              <a:rPr dirty="0" sz="800" spc="-285"/>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E</a:t>
            </a:r>
            <a:r>
              <a:rPr dirty="0" sz="800" spc="-165"/>
              <a:t>em</a:t>
            </a:r>
            <a:r>
              <a:rPr dirty="0" baseline="-30092" sz="1800" spc="-247" b="1">
                <a:latin typeface="Arial"/>
                <a:cs typeface="Arial"/>
              </a:rPr>
              <a:t>-</a:t>
            </a:r>
            <a:r>
              <a:rPr dirty="0" sz="800" spc="-165"/>
              <a:t>a</a:t>
            </a:r>
            <a:r>
              <a:rPr dirty="0" baseline="-30092" sz="1800" spc="-247" b="1">
                <a:latin typeface="Arial"/>
                <a:cs typeface="Arial"/>
              </a:rPr>
              <a:t>2</a:t>
            </a:r>
            <a:r>
              <a:rPr dirty="0" sz="800" spc="-165"/>
              <a:t>il.</a:t>
            </a:r>
            <a:r>
              <a:rPr dirty="0" sz="800" spc="-200"/>
              <a:t> </a:t>
            </a:r>
            <a:r>
              <a:rPr dirty="0" sz="800" spc="-25"/>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490970" cy="90868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Objectives</a:t>
            </a:r>
            <a:endParaRPr sz="1300">
              <a:latin typeface="Arial"/>
              <a:cs typeface="Arial"/>
            </a:endParaRPr>
          </a:p>
          <a:p>
            <a:pPr marL="136525" marR="5080">
              <a:lnSpc>
                <a:spcPct val="100000"/>
              </a:lnSpc>
              <a:spcBef>
                <a:spcPts val="359"/>
              </a:spcBef>
            </a:pPr>
            <a:r>
              <a:rPr dirty="0" sz="1300">
                <a:latin typeface="Times New Roman"/>
                <a:cs typeface="Times New Roman"/>
              </a:rPr>
              <a:t>In this appendix, you are </a:t>
            </a:r>
            <a:r>
              <a:rPr dirty="0" sz="1300" spc="-5">
                <a:latin typeface="Times New Roman"/>
                <a:cs typeface="Times New Roman"/>
              </a:rPr>
              <a:t>introduced </a:t>
            </a:r>
            <a:r>
              <a:rPr dirty="0" sz="1300">
                <a:latin typeface="Times New Roman"/>
                <a:cs typeface="Times New Roman"/>
              </a:rPr>
              <a:t>to the graphical tool </a:t>
            </a:r>
            <a:r>
              <a:rPr dirty="0" sz="1300" spc="-5">
                <a:latin typeface="Times New Roman"/>
                <a:cs typeface="Times New Roman"/>
              </a:rPr>
              <a:t>SQL </a:t>
            </a:r>
            <a:r>
              <a:rPr dirty="0" sz="1300">
                <a:latin typeface="Times New Roman"/>
                <a:cs typeface="Times New Roman"/>
              </a:rPr>
              <a:t>Developer. You learn how to use  </a:t>
            </a:r>
            <a:r>
              <a:rPr dirty="0" sz="1300" spc="-5">
                <a:latin typeface="Times New Roman"/>
                <a:cs typeface="Times New Roman"/>
              </a:rPr>
              <a:t>SQL </a:t>
            </a:r>
            <a:r>
              <a:rPr dirty="0" sz="1300">
                <a:latin typeface="Times New Roman"/>
                <a:cs typeface="Times New Roman"/>
              </a:rPr>
              <a:t>Developer for your database development tasks. </a:t>
            </a:r>
            <a:r>
              <a:rPr dirty="0" sz="1300" spc="-5">
                <a:latin typeface="Times New Roman"/>
                <a:cs typeface="Times New Roman"/>
              </a:rPr>
              <a:t>You </a:t>
            </a:r>
            <a:r>
              <a:rPr dirty="0" sz="1300">
                <a:latin typeface="Times New Roman"/>
                <a:cs typeface="Times New Roman"/>
              </a:rPr>
              <a:t>learn how </a:t>
            </a:r>
            <a:r>
              <a:rPr dirty="0" sz="1300" spc="-5">
                <a:latin typeface="Times New Roman"/>
                <a:cs typeface="Times New Roman"/>
              </a:rPr>
              <a:t>to </a:t>
            </a:r>
            <a:r>
              <a:rPr dirty="0" sz="1300">
                <a:latin typeface="Times New Roman"/>
                <a:cs typeface="Times New Roman"/>
              </a:rPr>
              <a:t>use </a:t>
            </a:r>
            <a:r>
              <a:rPr dirty="0" sz="1300" spc="-5">
                <a:latin typeface="Times New Roman"/>
                <a:cs typeface="Times New Roman"/>
              </a:rPr>
              <a:t>SQL Worksheet </a:t>
            </a:r>
            <a:r>
              <a:rPr dirty="0" sz="1300">
                <a:latin typeface="Times New Roman"/>
                <a:cs typeface="Times New Roman"/>
              </a:rPr>
              <a:t>to  execute </a:t>
            </a:r>
            <a:r>
              <a:rPr dirty="0" sz="1300" spc="-5">
                <a:latin typeface="Times New Roman"/>
                <a:cs typeface="Times New Roman"/>
              </a:rPr>
              <a:t>SQL </a:t>
            </a:r>
            <a:r>
              <a:rPr dirty="0" sz="1300">
                <a:latin typeface="Times New Roman"/>
                <a:cs typeface="Times New Roman"/>
              </a:rPr>
              <a:t>statements and </a:t>
            </a:r>
            <a:r>
              <a:rPr dirty="0" sz="1300" spc="-5">
                <a:latin typeface="Times New Roman"/>
                <a:cs typeface="Times New Roman"/>
              </a:rPr>
              <a:t>SQL</a:t>
            </a:r>
            <a:r>
              <a:rPr dirty="0" sz="1300" spc="-15">
                <a:latin typeface="Times New Roman"/>
                <a:cs typeface="Times New Roman"/>
              </a:rPr>
              <a:t> </a:t>
            </a:r>
            <a:r>
              <a:rPr dirty="0" sz="1300">
                <a:latin typeface="Times New Roman"/>
                <a:cs typeface="Times New Roman"/>
              </a:rPr>
              <a:t>scripts.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311140" cy="1991995"/>
          </a:xfrm>
          <a:prstGeom prst="rect">
            <a:avLst/>
          </a:prstGeom>
        </p:spPr>
        <p:txBody>
          <a:bodyPr wrap="square" lIns="0" tIns="13970" rIns="0" bIns="0" rtlCol="0" vert="horz">
            <a:spAutoFit/>
          </a:bodyPr>
          <a:lstStyle/>
          <a:p>
            <a:pPr algn="ctr" marL="170815">
              <a:lnSpc>
                <a:spcPct val="100000"/>
              </a:lnSpc>
              <a:spcBef>
                <a:spcPts val="110"/>
              </a:spcBef>
            </a:pPr>
            <a:r>
              <a:rPr dirty="0" sz="1850" spc="5" b="1">
                <a:latin typeface="Arial"/>
                <a:cs typeface="Arial"/>
              </a:rPr>
              <a:t>What </a:t>
            </a:r>
            <a:r>
              <a:rPr dirty="0" sz="1850" b="1">
                <a:latin typeface="Arial"/>
                <a:cs typeface="Arial"/>
              </a:rPr>
              <a:t>Is </a:t>
            </a:r>
            <a:r>
              <a:rPr dirty="0" sz="1850" spc="5" b="1">
                <a:latin typeface="Arial"/>
                <a:cs typeface="Arial"/>
              </a:rPr>
              <a:t>Oracle SQL</a:t>
            </a:r>
            <a:r>
              <a:rPr dirty="0" sz="1850" spc="-10" b="1">
                <a:latin typeface="Arial"/>
                <a:cs typeface="Arial"/>
              </a:rPr>
              <a:t> </a:t>
            </a:r>
            <a:r>
              <a:rPr dirty="0" sz="1850" spc="5" b="1">
                <a:latin typeface="Arial"/>
                <a:cs typeface="Arial"/>
              </a:rPr>
              <a:t>Developer?</a:t>
            </a:r>
            <a:endParaRPr sz="1850">
              <a:latin typeface="Arial"/>
              <a:cs typeface="Arial"/>
            </a:endParaRPr>
          </a:p>
          <a:p>
            <a:pPr>
              <a:lnSpc>
                <a:spcPct val="100000"/>
              </a:lnSpc>
              <a:spcBef>
                <a:spcPts val="45"/>
              </a:spcBef>
            </a:pPr>
            <a:endParaRPr sz="2950">
              <a:latin typeface="Arial"/>
              <a:cs typeface="Arial"/>
            </a:endParaRPr>
          </a:p>
          <a:p>
            <a:pPr marL="328930" marR="560705" indent="-329565">
              <a:lnSpc>
                <a:spcPct val="101499"/>
              </a:lnSpc>
              <a:buClr>
                <a:srgbClr val="FF0000"/>
              </a:buClr>
              <a:buChar char="•"/>
              <a:tabLst>
                <a:tab pos="328930" algn="l"/>
                <a:tab pos="329565" algn="l"/>
              </a:tabLst>
            </a:pPr>
            <a:r>
              <a:rPr dirty="0" sz="1550" spc="10">
                <a:latin typeface="Arial"/>
                <a:cs typeface="Arial"/>
              </a:rPr>
              <a:t>Oracle SQL Developer </a:t>
            </a:r>
            <a:r>
              <a:rPr dirty="0" sz="1550" spc="5">
                <a:latin typeface="Arial"/>
                <a:cs typeface="Arial"/>
              </a:rPr>
              <a:t>is </a:t>
            </a:r>
            <a:r>
              <a:rPr dirty="0" sz="1550" spc="10">
                <a:latin typeface="Arial"/>
                <a:cs typeface="Arial"/>
              </a:rPr>
              <a:t>a </a:t>
            </a:r>
            <a:r>
              <a:rPr dirty="0" sz="1550" spc="5">
                <a:latin typeface="Arial"/>
                <a:cs typeface="Arial"/>
              </a:rPr>
              <a:t>free graphical tool that  </a:t>
            </a:r>
            <a:r>
              <a:rPr dirty="0" sz="1550" spc="10">
                <a:latin typeface="Arial"/>
                <a:cs typeface="Arial"/>
              </a:rPr>
              <a:t>enhances </a:t>
            </a:r>
            <a:r>
              <a:rPr dirty="0" sz="1550" spc="5">
                <a:latin typeface="Arial"/>
                <a:cs typeface="Arial"/>
              </a:rPr>
              <a:t>productivity </a:t>
            </a:r>
            <a:r>
              <a:rPr dirty="0" sz="1550" spc="10">
                <a:latin typeface="Arial"/>
                <a:cs typeface="Arial"/>
              </a:rPr>
              <a:t>and </a:t>
            </a:r>
            <a:r>
              <a:rPr dirty="0" sz="1550" spc="5">
                <a:latin typeface="Arial"/>
                <a:cs typeface="Arial"/>
              </a:rPr>
              <a:t>simplifies </a:t>
            </a:r>
            <a:r>
              <a:rPr dirty="0" sz="1550" spc="10">
                <a:latin typeface="Arial"/>
                <a:cs typeface="Arial"/>
              </a:rPr>
              <a:t>database  development</a:t>
            </a:r>
            <a:r>
              <a:rPr dirty="0" sz="1550">
                <a:latin typeface="Arial"/>
                <a:cs typeface="Arial"/>
              </a:rPr>
              <a:t> </a:t>
            </a:r>
            <a:r>
              <a:rPr dirty="0" sz="1550" spc="5">
                <a:latin typeface="Arial"/>
                <a:cs typeface="Arial"/>
              </a:rPr>
              <a:t>tasks.</a:t>
            </a:r>
            <a:endParaRPr sz="1550">
              <a:latin typeface="Arial"/>
              <a:cs typeface="Arial"/>
            </a:endParaRPr>
          </a:p>
          <a:p>
            <a:pPr marL="328930" marR="5080" indent="-329565">
              <a:lnSpc>
                <a:spcPct val="101299"/>
              </a:lnSpc>
              <a:spcBef>
                <a:spcPts val="380"/>
              </a:spcBef>
              <a:buClr>
                <a:srgbClr val="FF0000"/>
              </a:buClr>
              <a:buChar char="•"/>
              <a:tabLst>
                <a:tab pos="328930" algn="l"/>
                <a:tab pos="329565" algn="l"/>
              </a:tabLst>
            </a:pPr>
            <a:r>
              <a:rPr dirty="0" sz="1550" spc="10">
                <a:latin typeface="Arial"/>
                <a:cs typeface="Arial"/>
              </a:rPr>
              <a:t>You can connect </a:t>
            </a:r>
            <a:r>
              <a:rPr dirty="0" sz="1550" spc="5">
                <a:latin typeface="Arial"/>
                <a:cs typeface="Arial"/>
              </a:rPr>
              <a:t>to </a:t>
            </a:r>
            <a:r>
              <a:rPr dirty="0" sz="1550" spc="10">
                <a:latin typeface="Arial"/>
                <a:cs typeface="Arial"/>
              </a:rPr>
              <a:t>any </a:t>
            </a:r>
            <a:r>
              <a:rPr dirty="0" sz="1550" spc="5">
                <a:latin typeface="Arial"/>
                <a:cs typeface="Arial"/>
              </a:rPr>
              <a:t>target </a:t>
            </a:r>
            <a:r>
              <a:rPr dirty="0" sz="1550" spc="10">
                <a:latin typeface="Arial"/>
                <a:cs typeface="Arial"/>
              </a:rPr>
              <a:t>Oracle Database schema  using standard Oracle Database</a:t>
            </a:r>
            <a:r>
              <a:rPr dirty="0" sz="1550" spc="5">
                <a:latin typeface="Arial"/>
                <a:cs typeface="Arial"/>
              </a:rPr>
              <a:t> authentication.</a:t>
            </a:r>
            <a:endParaRPr sz="1550">
              <a:latin typeface="Arial"/>
              <a:cs typeface="Arial"/>
            </a:endParaRPr>
          </a:p>
        </p:txBody>
      </p:sp>
      <p:grpSp>
        <p:nvGrpSpPr>
          <p:cNvPr id="7" name="object 7"/>
          <p:cNvGrpSpPr/>
          <p:nvPr/>
        </p:nvGrpSpPr>
        <p:grpSpPr>
          <a:xfrm>
            <a:off x="3115055" y="3238500"/>
            <a:ext cx="1490980" cy="1722120"/>
            <a:chOff x="3115055" y="3238500"/>
            <a:chExt cx="1490980" cy="1722120"/>
          </a:xfrm>
        </p:grpSpPr>
        <p:sp>
          <p:nvSpPr>
            <p:cNvPr id="8" name="object 8"/>
            <p:cNvSpPr/>
            <p:nvPr/>
          </p:nvSpPr>
          <p:spPr>
            <a:xfrm>
              <a:off x="3115055" y="3238500"/>
              <a:ext cx="1332738" cy="172212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832859" y="3990594"/>
              <a:ext cx="763270" cy="817880"/>
            </a:xfrm>
            <a:custGeom>
              <a:avLst/>
              <a:gdLst/>
              <a:ahLst/>
              <a:cxnLst/>
              <a:rect l="l" t="t" r="r" b="b"/>
              <a:pathLst>
                <a:path w="763270" h="817879">
                  <a:moveTo>
                    <a:pt x="0" y="0"/>
                  </a:moveTo>
                  <a:lnTo>
                    <a:pt x="0" y="817626"/>
                  </a:lnTo>
                  <a:lnTo>
                    <a:pt x="762762" y="409193"/>
                  </a:lnTo>
                  <a:lnTo>
                    <a:pt x="0" y="0"/>
                  </a:lnTo>
                  <a:close/>
                </a:path>
              </a:pathLst>
            </a:custGeom>
            <a:solidFill>
              <a:srgbClr val="059F0C"/>
            </a:solidFill>
          </p:spPr>
          <p:txBody>
            <a:bodyPr wrap="square" lIns="0" tIns="0" rIns="0" bIns="0" rtlCol="0"/>
            <a:lstStyle/>
            <a:p/>
          </p:txBody>
        </p:sp>
        <p:sp>
          <p:nvSpPr>
            <p:cNvPr id="10" name="object 10"/>
            <p:cNvSpPr/>
            <p:nvPr/>
          </p:nvSpPr>
          <p:spPr>
            <a:xfrm>
              <a:off x="3832859" y="3990594"/>
              <a:ext cx="763270" cy="817880"/>
            </a:xfrm>
            <a:custGeom>
              <a:avLst/>
              <a:gdLst/>
              <a:ahLst/>
              <a:cxnLst/>
              <a:rect l="l" t="t" r="r" b="b"/>
              <a:pathLst>
                <a:path w="763270" h="817879">
                  <a:moveTo>
                    <a:pt x="762762" y="409193"/>
                  </a:moveTo>
                  <a:lnTo>
                    <a:pt x="0" y="0"/>
                  </a:lnTo>
                  <a:lnTo>
                    <a:pt x="0" y="817626"/>
                  </a:lnTo>
                  <a:lnTo>
                    <a:pt x="762762" y="409193"/>
                  </a:lnTo>
                  <a:close/>
                </a:path>
              </a:pathLst>
            </a:custGeom>
            <a:ln w="20574">
              <a:solidFill>
                <a:srgbClr val="64CCFF"/>
              </a:solidFill>
            </a:ln>
          </p:spPr>
          <p:txBody>
            <a:bodyPr wrap="square" lIns="0" tIns="0" rIns="0" bIns="0" rtlCol="0"/>
            <a:lstStyle/>
            <a:p/>
          </p:txBody>
        </p:sp>
      </p:grpSp>
      <p:sp>
        <p:nvSpPr>
          <p:cNvPr id="11" name="object 11"/>
          <p:cNvSpPr txBox="1"/>
          <p:nvPr/>
        </p:nvSpPr>
        <p:spPr>
          <a:xfrm>
            <a:off x="594613" y="5611157"/>
            <a:ext cx="6212840" cy="239395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What Is Oracle SQL</a:t>
            </a:r>
            <a:r>
              <a:rPr dirty="0" sz="1300" spc="-10" b="1">
                <a:latin typeface="Arial"/>
                <a:cs typeface="Arial"/>
              </a:rPr>
              <a:t> </a:t>
            </a:r>
            <a:r>
              <a:rPr dirty="0" sz="1300" spc="-5" b="1">
                <a:latin typeface="Arial"/>
                <a:cs typeface="Arial"/>
              </a:rPr>
              <a:t>Developer?</a:t>
            </a:r>
            <a:endParaRPr sz="1300">
              <a:latin typeface="Arial"/>
              <a:cs typeface="Arial"/>
            </a:endParaRPr>
          </a:p>
          <a:p>
            <a:pPr marL="136525" marR="5080">
              <a:lnSpc>
                <a:spcPct val="100000"/>
              </a:lnSpc>
              <a:spcBef>
                <a:spcPts val="359"/>
              </a:spcBef>
            </a:pPr>
            <a:r>
              <a:rPr dirty="0" sz="1300">
                <a:latin typeface="Times New Roman"/>
                <a:cs typeface="Times New Roman"/>
              </a:rPr>
              <a:t>Oracle SQL Developer is a free graphical tool designed to improve your productivity and  simplify the development of everyday database tasks. With just a </a:t>
            </a:r>
            <a:r>
              <a:rPr dirty="0" sz="1300" spc="-5">
                <a:latin typeface="Times New Roman"/>
                <a:cs typeface="Times New Roman"/>
              </a:rPr>
              <a:t>few </a:t>
            </a:r>
            <a:r>
              <a:rPr dirty="0" sz="1300">
                <a:latin typeface="Times New Roman"/>
                <a:cs typeface="Times New Roman"/>
              </a:rPr>
              <a:t>clicks, you can easily  create and debug stored </a:t>
            </a:r>
            <a:r>
              <a:rPr dirty="0" sz="1300" spc="-5">
                <a:latin typeface="Times New Roman"/>
                <a:cs typeface="Times New Roman"/>
              </a:rPr>
              <a:t>procedures, </a:t>
            </a:r>
            <a:r>
              <a:rPr dirty="0" sz="1300">
                <a:latin typeface="Times New Roman"/>
                <a:cs typeface="Times New Roman"/>
              </a:rPr>
              <a:t>test SQL </a:t>
            </a:r>
            <a:r>
              <a:rPr dirty="0" sz="1300" spc="-5">
                <a:latin typeface="Times New Roman"/>
                <a:cs typeface="Times New Roman"/>
              </a:rPr>
              <a:t>statements, </a:t>
            </a:r>
            <a:r>
              <a:rPr dirty="0" sz="1300">
                <a:latin typeface="Times New Roman"/>
                <a:cs typeface="Times New Roman"/>
              </a:rPr>
              <a:t>and view optimizer</a:t>
            </a:r>
            <a:r>
              <a:rPr dirty="0" sz="1300" spc="30">
                <a:latin typeface="Times New Roman"/>
                <a:cs typeface="Times New Roman"/>
              </a:rPr>
              <a:t> </a:t>
            </a:r>
            <a:r>
              <a:rPr dirty="0" sz="1300">
                <a:latin typeface="Times New Roman"/>
                <a:cs typeface="Times New Roman"/>
              </a:rPr>
              <a:t>plans.</a:t>
            </a:r>
            <a:endParaRPr sz="1300">
              <a:latin typeface="Times New Roman"/>
              <a:cs typeface="Times New Roman"/>
            </a:endParaRPr>
          </a:p>
          <a:p>
            <a:pPr marL="136525">
              <a:lnSpc>
                <a:spcPct val="100000"/>
              </a:lnSpc>
              <a:spcBef>
                <a:spcPts val="380"/>
              </a:spcBef>
            </a:pPr>
            <a:r>
              <a:rPr dirty="0" sz="1300" spc="-5">
                <a:latin typeface="Times New Roman"/>
                <a:cs typeface="Times New Roman"/>
              </a:rPr>
              <a:t>SQL </a:t>
            </a:r>
            <a:r>
              <a:rPr dirty="0" sz="1300">
                <a:latin typeface="Times New Roman"/>
                <a:cs typeface="Times New Roman"/>
              </a:rPr>
              <a:t>Developer, the visual tool for database development, simplifies the following</a:t>
            </a:r>
            <a:r>
              <a:rPr dirty="0" sz="1300" spc="-15">
                <a:latin typeface="Times New Roman"/>
                <a:cs typeface="Times New Roman"/>
              </a:rPr>
              <a:t> </a:t>
            </a:r>
            <a:r>
              <a:rPr dirty="0" sz="1300">
                <a:latin typeface="Times New Roman"/>
                <a:cs typeface="Times New Roman"/>
              </a:rPr>
              <a:t>tasks:</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Browsing </a:t>
            </a:r>
            <a:r>
              <a:rPr dirty="0" sz="1300">
                <a:latin typeface="Times New Roman"/>
                <a:cs typeface="Times New Roman"/>
              </a:rPr>
              <a:t>and </a:t>
            </a:r>
            <a:r>
              <a:rPr dirty="0" sz="1300" spc="-5">
                <a:latin typeface="Times New Roman"/>
                <a:cs typeface="Times New Roman"/>
              </a:rPr>
              <a:t>managing </a:t>
            </a:r>
            <a:r>
              <a:rPr dirty="0" sz="1300">
                <a:latin typeface="Times New Roman"/>
                <a:cs typeface="Times New Roman"/>
              </a:rPr>
              <a:t>database</a:t>
            </a:r>
            <a:r>
              <a:rPr dirty="0" sz="1300" spc="5">
                <a:latin typeface="Times New Roman"/>
                <a:cs typeface="Times New Roman"/>
              </a:rPr>
              <a:t> </a:t>
            </a:r>
            <a:r>
              <a:rPr dirty="0" sz="1300">
                <a:latin typeface="Times New Roman"/>
                <a:cs typeface="Times New Roman"/>
              </a:rPr>
              <a:t>objects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Executing </a:t>
            </a:r>
            <a:r>
              <a:rPr dirty="0" sz="1300" spc="-5">
                <a:latin typeface="Times New Roman"/>
                <a:cs typeface="Times New Roman"/>
              </a:rPr>
              <a:t>SQL </a:t>
            </a:r>
            <a:r>
              <a:rPr dirty="0" sz="1300">
                <a:latin typeface="Times New Roman"/>
                <a:cs typeface="Times New Roman"/>
              </a:rPr>
              <a:t>statements and</a:t>
            </a:r>
            <a:r>
              <a:rPr dirty="0" sz="1300" spc="-20">
                <a:latin typeface="Times New Roman"/>
                <a:cs typeface="Times New Roman"/>
              </a:rPr>
              <a:t> </a:t>
            </a:r>
            <a:r>
              <a:rPr dirty="0" sz="1300">
                <a:latin typeface="Times New Roman"/>
                <a:cs typeface="Times New Roman"/>
              </a:rPr>
              <a:t>scripts</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Editing and debugging </a:t>
            </a:r>
            <a:r>
              <a:rPr dirty="0" sz="1300" spc="-5">
                <a:latin typeface="Times New Roman"/>
                <a:cs typeface="Times New Roman"/>
              </a:rPr>
              <a:t>PL/SQL</a:t>
            </a:r>
            <a:r>
              <a:rPr dirty="0" sz="1300" spc="-15">
                <a:latin typeface="Times New Roman"/>
                <a:cs typeface="Times New Roman"/>
              </a:rPr>
              <a:t> </a:t>
            </a:r>
            <a:r>
              <a:rPr dirty="0" sz="1300">
                <a:latin typeface="Times New Roman"/>
                <a:cs typeface="Times New Roman"/>
              </a:rPr>
              <a:t>statements</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Creating</a:t>
            </a:r>
            <a:r>
              <a:rPr dirty="0" sz="1300" spc="-5">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136525" marR="243840">
              <a:lnSpc>
                <a:spcPct val="100000"/>
              </a:lnSpc>
              <a:spcBef>
                <a:spcPts val="390"/>
              </a:spcBef>
            </a:pPr>
            <a:r>
              <a:rPr dirty="0" sz="1300" spc="-5">
                <a:latin typeface="Times New Roman"/>
                <a:cs typeface="Times New Roman"/>
              </a:rPr>
              <a:t>You </a:t>
            </a:r>
            <a:r>
              <a:rPr dirty="0" sz="1300">
                <a:latin typeface="Times New Roman"/>
                <a:cs typeface="Times New Roman"/>
              </a:rPr>
              <a:t>can connect to any target Oracle Database schema using standard Oracle Database  authentication. When </a:t>
            </a:r>
            <a:r>
              <a:rPr dirty="0" sz="1300" spc="-5">
                <a:latin typeface="Times New Roman"/>
                <a:cs typeface="Times New Roman"/>
              </a:rPr>
              <a:t>connected, </a:t>
            </a:r>
            <a:r>
              <a:rPr dirty="0" sz="1300">
                <a:latin typeface="Times New Roman"/>
                <a:cs typeface="Times New Roman"/>
              </a:rPr>
              <a:t>you can perform operations on objects in the database.</a:t>
            </a:r>
            <a:endParaRPr sz="130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a:t>
            </a:r>
            <a:r>
              <a:rPr dirty="0" sz="800" spc="-250"/>
              <a:t>t</a:t>
            </a:r>
            <a:r>
              <a:rPr dirty="0" baseline="-30092" sz="1800" spc="-375" b="1">
                <a:latin typeface="Arial"/>
                <a:cs typeface="Arial"/>
              </a:rPr>
              <a:t>e</a:t>
            </a:r>
            <a:r>
              <a:rPr dirty="0" sz="800" spc="-250"/>
              <a: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300" b="1">
                <a:latin typeface="Arial"/>
                <a:cs typeface="Arial"/>
              </a:rPr>
              <a:t>:</a:t>
            </a:r>
            <a:r>
              <a:rPr dirty="0" sz="800" spc="-200"/>
              <a:t>eK</a:t>
            </a:r>
            <a:r>
              <a:rPr dirty="0" baseline="-30092" sz="1800" spc="-300" b="1">
                <a:latin typeface="Arial"/>
                <a:cs typeface="Arial"/>
              </a:rPr>
              <a:t>S</a:t>
            </a:r>
            <a:r>
              <a:rPr dirty="0" sz="800" spc="-200"/>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ark</a:t>
            </a:r>
            <a:r>
              <a:rPr dirty="0" baseline="-30092" sz="1800" spc="-405" b="1">
                <a:latin typeface="Arial"/>
                <a:cs typeface="Arial"/>
              </a:rPr>
              <a:t>n</a:t>
            </a:r>
            <a:r>
              <a:rPr dirty="0" sz="800" spc="-270"/>
              <a:t>e</a:t>
            </a:r>
            <a:r>
              <a:rPr dirty="0" baseline="-30092" sz="1800" spc="-405" b="1">
                <a:latin typeface="Arial"/>
                <a:cs typeface="Arial"/>
              </a:rPr>
              <a:t>d</a:t>
            </a:r>
            <a:r>
              <a:rPr dirty="0" sz="800" spc="-270"/>
              <a:t>d </a:t>
            </a:r>
            <a:r>
              <a:rPr dirty="0" baseline="-30092" sz="1800" spc="-427" b="1">
                <a:latin typeface="Arial"/>
                <a:cs typeface="Arial"/>
              </a:rPr>
              <a:t>a</a:t>
            </a:r>
            <a:r>
              <a:rPr dirty="0" sz="800" spc="-285"/>
              <a:t>wi</a:t>
            </a:r>
            <a:r>
              <a:rPr dirty="0" baseline="-30092" sz="1800" spc="-427" b="1">
                <a:latin typeface="Arial"/>
                <a:cs typeface="Arial"/>
              </a:rPr>
              <a:t>m</a:t>
            </a:r>
            <a:r>
              <a:rPr dirty="0" sz="800" spc="-285"/>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E</a:t>
            </a:r>
            <a:r>
              <a:rPr dirty="0" sz="800" spc="-165"/>
              <a:t>em</a:t>
            </a:r>
            <a:r>
              <a:rPr dirty="0" baseline="-30092" sz="1800" spc="-247" b="1">
                <a:latin typeface="Arial"/>
                <a:cs typeface="Arial"/>
              </a:rPr>
              <a:t>-</a:t>
            </a:r>
            <a:r>
              <a:rPr dirty="0" sz="800" spc="-165"/>
              <a:t>a</a:t>
            </a:r>
            <a:r>
              <a:rPr dirty="0" baseline="-30092" sz="1800" spc="-247" b="1">
                <a:latin typeface="Arial"/>
                <a:cs typeface="Arial"/>
              </a:rPr>
              <a:t>3</a:t>
            </a:r>
            <a:r>
              <a:rPr dirty="0" sz="800" spc="-165"/>
              <a:t>il.</a:t>
            </a:r>
            <a:r>
              <a:rPr dirty="0" sz="800" spc="-200"/>
              <a:t> </a:t>
            </a:r>
            <a:r>
              <a:rPr dirty="0" sz="800" spc="-25"/>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a:t>
            </a:r>
            <a:r>
              <a:rPr dirty="0" sz="800" spc="-250"/>
              <a:t>t</a:t>
            </a:r>
            <a:r>
              <a:rPr dirty="0" baseline="-30092" sz="1800" spc="-375" b="1">
                <a:latin typeface="Arial"/>
                <a:cs typeface="Arial"/>
              </a:rPr>
              <a:t>e</a:t>
            </a:r>
            <a:r>
              <a:rPr dirty="0" sz="800" spc="-250"/>
              <a: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300" b="1">
                <a:latin typeface="Arial"/>
                <a:cs typeface="Arial"/>
              </a:rPr>
              <a:t>:</a:t>
            </a:r>
            <a:r>
              <a:rPr dirty="0" sz="800" spc="-200"/>
              <a:t>eK</a:t>
            </a:r>
            <a:r>
              <a:rPr dirty="0" baseline="-30092" sz="1800" spc="-300" b="1">
                <a:latin typeface="Arial"/>
                <a:cs typeface="Arial"/>
              </a:rPr>
              <a:t>S</a:t>
            </a:r>
            <a:r>
              <a:rPr dirty="0" sz="800" spc="-200"/>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ark</a:t>
            </a:r>
            <a:r>
              <a:rPr dirty="0" baseline="-30092" sz="1800" spc="-405" b="1">
                <a:latin typeface="Arial"/>
                <a:cs typeface="Arial"/>
              </a:rPr>
              <a:t>n</a:t>
            </a:r>
            <a:r>
              <a:rPr dirty="0" sz="800" spc="-270"/>
              <a:t>e</a:t>
            </a:r>
            <a:r>
              <a:rPr dirty="0" baseline="-30092" sz="1800" spc="-405" b="1">
                <a:latin typeface="Arial"/>
                <a:cs typeface="Arial"/>
              </a:rPr>
              <a:t>d</a:t>
            </a:r>
            <a:r>
              <a:rPr dirty="0" sz="800" spc="-270"/>
              <a:t>d </a:t>
            </a:r>
            <a:r>
              <a:rPr dirty="0" baseline="-30092" sz="1800" spc="-427" b="1">
                <a:latin typeface="Arial"/>
                <a:cs typeface="Arial"/>
              </a:rPr>
              <a:t>a</a:t>
            </a:r>
            <a:r>
              <a:rPr dirty="0" sz="800" spc="-285"/>
              <a:t>wi</a:t>
            </a:r>
            <a:r>
              <a:rPr dirty="0" baseline="-30092" sz="1800" spc="-427" b="1">
                <a:latin typeface="Arial"/>
                <a:cs typeface="Arial"/>
              </a:rPr>
              <a:t>m</a:t>
            </a:r>
            <a:r>
              <a:rPr dirty="0" sz="800" spc="-285"/>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E</a:t>
            </a:r>
            <a:r>
              <a:rPr dirty="0" sz="800" spc="-165"/>
              <a:t>em</a:t>
            </a:r>
            <a:r>
              <a:rPr dirty="0" baseline="-30092" sz="1800" spc="-247" b="1">
                <a:latin typeface="Arial"/>
                <a:cs typeface="Arial"/>
              </a:rPr>
              <a:t>-</a:t>
            </a:r>
            <a:r>
              <a:rPr dirty="0" sz="800" spc="-165"/>
              <a:t>a</a:t>
            </a:r>
            <a:r>
              <a:rPr dirty="0" baseline="-30092" sz="1800" spc="-247" b="1">
                <a:latin typeface="Arial"/>
                <a:cs typeface="Arial"/>
              </a:rPr>
              <a:t>4</a:t>
            </a:r>
            <a:r>
              <a:rPr dirty="0" sz="800" spc="-165"/>
              <a:t>il.</a:t>
            </a:r>
            <a:r>
              <a:rPr dirty="0" sz="800" spc="-200"/>
              <a:t> </a:t>
            </a:r>
            <a:r>
              <a:rPr dirty="0" sz="800" spc="-25"/>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544185" cy="2422525"/>
          </a:xfrm>
          <a:prstGeom prst="rect">
            <a:avLst/>
          </a:prstGeom>
        </p:spPr>
        <p:txBody>
          <a:bodyPr wrap="square" lIns="0" tIns="13970" rIns="0" bIns="0" rtlCol="0" vert="horz">
            <a:spAutoFit/>
          </a:bodyPr>
          <a:lstStyle/>
          <a:p>
            <a:pPr algn="ctr" marR="55880">
              <a:lnSpc>
                <a:spcPct val="100000"/>
              </a:lnSpc>
              <a:spcBef>
                <a:spcPts val="110"/>
              </a:spcBef>
            </a:pPr>
            <a:r>
              <a:rPr dirty="0" sz="1850" b="1">
                <a:latin typeface="Arial"/>
                <a:cs typeface="Arial"/>
              </a:rPr>
              <a:t>Key </a:t>
            </a:r>
            <a:r>
              <a:rPr dirty="0" sz="1850" spc="5" b="1">
                <a:latin typeface="Arial"/>
                <a:cs typeface="Arial"/>
              </a:rPr>
              <a:t>Features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Developed </a:t>
            </a:r>
            <a:r>
              <a:rPr dirty="0" sz="1550" spc="5">
                <a:latin typeface="Arial"/>
                <a:cs typeface="Arial"/>
              </a:rPr>
              <a:t>in</a:t>
            </a:r>
            <a:r>
              <a:rPr dirty="0" sz="1550" spc="-5">
                <a:latin typeface="Arial"/>
                <a:cs typeface="Arial"/>
              </a:rPr>
              <a:t> </a:t>
            </a:r>
            <a:r>
              <a:rPr dirty="0" sz="1550" spc="10">
                <a:latin typeface="Arial"/>
                <a:cs typeface="Arial"/>
              </a:rPr>
              <a:t>Java</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Supports Windows, </a:t>
            </a:r>
            <a:r>
              <a:rPr dirty="0" sz="1550" spc="5">
                <a:latin typeface="Arial"/>
                <a:cs typeface="Arial"/>
              </a:rPr>
              <a:t>Linux, </a:t>
            </a:r>
            <a:r>
              <a:rPr dirty="0" sz="1550" spc="10">
                <a:latin typeface="Arial"/>
                <a:cs typeface="Arial"/>
              </a:rPr>
              <a:t>and Mac </a:t>
            </a:r>
            <a:r>
              <a:rPr dirty="0" sz="1550" spc="15">
                <a:latin typeface="Arial"/>
                <a:cs typeface="Arial"/>
              </a:rPr>
              <a:t>OS </a:t>
            </a:r>
            <a:r>
              <a:rPr dirty="0" sz="1550" spc="10">
                <a:latin typeface="Arial"/>
                <a:cs typeface="Arial"/>
              </a:rPr>
              <a:t>X</a:t>
            </a:r>
            <a:r>
              <a:rPr dirty="0" sz="1550" spc="-35">
                <a:latin typeface="Arial"/>
                <a:cs typeface="Arial"/>
              </a:rPr>
              <a:t> </a:t>
            </a:r>
            <a:r>
              <a:rPr dirty="0" sz="1550" spc="10">
                <a:latin typeface="Arial"/>
                <a:cs typeface="Arial"/>
              </a:rPr>
              <a:t>platforms</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Default </a:t>
            </a:r>
            <a:r>
              <a:rPr dirty="0" sz="1550" spc="5">
                <a:latin typeface="Arial"/>
                <a:cs typeface="Arial"/>
              </a:rPr>
              <a:t>connectivity </a:t>
            </a:r>
            <a:r>
              <a:rPr dirty="0" sz="1550" spc="10">
                <a:latin typeface="Arial"/>
                <a:cs typeface="Arial"/>
              </a:rPr>
              <a:t>by using the JDBC Thin</a:t>
            </a:r>
            <a:r>
              <a:rPr dirty="0" sz="1550" spc="-20">
                <a:latin typeface="Arial"/>
                <a:cs typeface="Arial"/>
              </a:rPr>
              <a:t> </a:t>
            </a:r>
            <a:r>
              <a:rPr dirty="0" sz="1550" spc="5">
                <a:latin typeface="Arial"/>
                <a:cs typeface="Arial"/>
              </a:rPr>
              <a:t>driver</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Does not </a:t>
            </a:r>
            <a:r>
              <a:rPr dirty="0" sz="1550" spc="5">
                <a:latin typeface="Arial"/>
                <a:cs typeface="Arial"/>
              </a:rPr>
              <a:t>require </a:t>
            </a:r>
            <a:r>
              <a:rPr dirty="0" sz="1550" spc="10">
                <a:latin typeface="Arial"/>
                <a:cs typeface="Arial"/>
              </a:rPr>
              <a:t>an</a:t>
            </a:r>
            <a:r>
              <a:rPr dirty="0" sz="1550" spc="-10">
                <a:latin typeface="Arial"/>
                <a:cs typeface="Arial"/>
              </a:rPr>
              <a:t> </a:t>
            </a:r>
            <a:r>
              <a:rPr dirty="0" sz="1550" spc="5">
                <a:latin typeface="Arial"/>
                <a:cs typeface="Arial"/>
              </a:rPr>
              <a:t>installer</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Connects </a:t>
            </a:r>
            <a:r>
              <a:rPr dirty="0" sz="1550" spc="5">
                <a:latin typeface="Arial"/>
                <a:cs typeface="Arial"/>
              </a:rPr>
              <a:t>to </a:t>
            </a:r>
            <a:r>
              <a:rPr dirty="0" sz="1550" spc="10">
                <a:latin typeface="Arial"/>
                <a:cs typeface="Arial"/>
              </a:rPr>
              <a:t>any Oracle Database version </a:t>
            </a:r>
            <a:r>
              <a:rPr dirty="0" sz="1550" spc="5">
                <a:latin typeface="Arial"/>
                <a:cs typeface="Arial"/>
              </a:rPr>
              <a:t>9.2.0.1 </a:t>
            </a:r>
            <a:r>
              <a:rPr dirty="0" sz="1550" spc="10">
                <a:latin typeface="Arial"/>
                <a:cs typeface="Arial"/>
              </a:rPr>
              <a:t>and</a:t>
            </a:r>
            <a:r>
              <a:rPr dirty="0" sz="1550" spc="-10">
                <a:latin typeface="Arial"/>
                <a:cs typeface="Arial"/>
              </a:rPr>
              <a:t> </a:t>
            </a:r>
            <a:r>
              <a:rPr dirty="0" sz="1550" spc="5">
                <a:latin typeface="Arial"/>
                <a:cs typeface="Arial"/>
              </a:rPr>
              <a:t>later</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Bundled </a:t>
            </a:r>
            <a:r>
              <a:rPr dirty="0" sz="1550" spc="5">
                <a:latin typeface="Arial"/>
                <a:cs typeface="Arial"/>
              </a:rPr>
              <a:t>with </a:t>
            </a:r>
            <a:r>
              <a:rPr dirty="0" sz="1550" spc="10">
                <a:latin typeface="Arial"/>
                <a:cs typeface="Arial"/>
              </a:rPr>
              <a:t>JRE</a:t>
            </a:r>
            <a:r>
              <a:rPr dirty="0" sz="1550" spc="-5">
                <a:latin typeface="Arial"/>
                <a:cs typeface="Arial"/>
              </a:rPr>
              <a:t> </a:t>
            </a:r>
            <a:r>
              <a:rPr dirty="0" sz="1550" spc="10">
                <a:latin typeface="Arial"/>
                <a:cs typeface="Arial"/>
              </a:rPr>
              <a:t>1.5</a:t>
            </a:r>
            <a:endParaRPr sz="1550">
              <a:latin typeface="Arial"/>
              <a:cs typeface="Arial"/>
            </a:endParaRPr>
          </a:p>
        </p:txBody>
      </p:sp>
      <p:sp>
        <p:nvSpPr>
          <p:cNvPr id="7" name="object 7"/>
          <p:cNvSpPr txBox="1"/>
          <p:nvPr/>
        </p:nvSpPr>
        <p:spPr>
          <a:xfrm>
            <a:off x="594613" y="5611157"/>
            <a:ext cx="6399530" cy="259143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Key Features </a:t>
            </a:r>
            <a:r>
              <a:rPr dirty="0" sz="1300" b="1">
                <a:latin typeface="Arial"/>
                <a:cs typeface="Arial"/>
              </a:rPr>
              <a:t>of SQL</a:t>
            </a:r>
            <a:r>
              <a:rPr dirty="0" sz="1300" spc="-10" b="1">
                <a:latin typeface="Arial"/>
                <a:cs typeface="Arial"/>
              </a:rPr>
              <a:t> </a:t>
            </a:r>
            <a:r>
              <a:rPr dirty="0" sz="1300" spc="-5" b="1">
                <a:latin typeface="Arial"/>
                <a:cs typeface="Arial"/>
              </a:rPr>
              <a:t>Developer</a:t>
            </a:r>
            <a:endParaRPr sz="1300">
              <a:latin typeface="Arial"/>
              <a:cs typeface="Arial"/>
            </a:endParaRPr>
          </a:p>
          <a:p>
            <a:pPr marL="136525" marR="5080">
              <a:lnSpc>
                <a:spcPct val="100000"/>
              </a:lnSpc>
              <a:spcBef>
                <a:spcPts val="359"/>
              </a:spcBef>
            </a:pPr>
            <a:r>
              <a:rPr dirty="0" sz="1300">
                <a:latin typeface="Times New Roman"/>
                <a:cs typeface="Times New Roman"/>
              </a:rPr>
              <a:t>Oracle </a:t>
            </a:r>
            <a:r>
              <a:rPr dirty="0" sz="1300" spc="-5">
                <a:latin typeface="Times New Roman"/>
                <a:cs typeface="Times New Roman"/>
              </a:rPr>
              <a:t>SQL </a:t>
            </a:r>
            <a:r>
              <a:rPr dirty="0" sz="1300">
                <a:latin typeface="Times New Roman"/>
                <a:cs typeface="Times New Roman"/>
              </a:rPr>
              <a:t>Developer is developed in Java, leveraging the Oracle </a:t>
            </a:r>
            <a:r>
              <a:rPr dirty="0" sz="1300" spc="-5">
                <a:latin typeface="Times New Roman"/>
                <a:cs typeface="Times New Roman"/>
              </a:rPr>
              <a:t>JDeveloper </a:t>
            </a:r>
            <a:r>
              <a:rPr dirty="0" sz="1300">
                <a:latin typeface="Times New Roman"/>
                <a:cs typeface="Times New Roman"/>
              </a:rPr>
              <a:t>IDE. The tool  </a:t>
            </a:r>
            <a:r>
              <a:rPr dirty="0" sz="1300" spc="-5">
                <a:latin typeface="Times New Roman"/>
                <a:cs typeface="Times New Roman"/>
              </a:rPr>
              <a:t>runs on </a:t>
            </a:r>
            <a:r>
              <a:rPr dirty="0" sz="1300">
                <a:latin typeface="Times New Roman"/>
                <a:cs typeface="Times New Roman"/>
              </a:rPr>
              <a:t>the Windows, Linux, and Mac </a:t>
            </a:r>
            <a:r>
              <a:rPr dirty="0" sz="1300" spc="-5">
                <a:latin typeface="Times New Roman"/>
                <a:cs typeface="Times New Roman"/>
              </a:rPr>
              <a:t>OS </a:t>
            </a:r>
            <a:r>
              <a:rPr dirty="0" sz="1300">
                <a:latin typeface="Times New Roman"/>
                <a:cs typeface="Times New Roman"/>
              </a:rPr>
              <a:t>X </a:t>
            </a:r>
            <a:r>
              <a:rPr dirty="0" sz="1300" spc="-5">
                <a:latin typeface="Times New Roman"/>
                <a:cs typeface="Times New Roman"/>
              </a:rPr>
              <a:t>platforms. You can </a:t>
            </a:r>
            <a:r>
              <a:rPr dirty="0" sz="1300">
                <a:latin typeface="Times New Roman"/>
                <a:cs typeface="Times New Roman"/>
              </a:rPr>
              <a:t>install </a:t>
            </a:r>
            <a:r>
              <a:rPr dirty="0" sz="1300" spc="-5">
                <a:latin typeface="Times New Roman"/>
                <a:cs typeface="Times New Roman"/>
              </a:rPr>
              <a:t>SQL </a:t>
            </a:r>
            <a:r>
              <a:rPr dirty="0" sz="1300">
                <a:latin typeface="Times New Roman"/>
                <a:cs typeface="Times New Roman"/>
              </a:rPr>
              <a:t>Developer on the  Database </a:t>
            </a:r>
            <a:r>
              <a:rPr dirty="0" sz="1300" spc="-5">
                <a:latin typeface="Times New Roman"/>
                <a:cs typeface="Times New Roman"/>
              </a:rPr>
              <a:t>Server </a:t>
            </a:r>
            <a:r>
              <a:rPr dirty="0" sz="1300">
                <a:latin typeface="Times New Roman"/>
                <a:cs typeface="Times New Roman"/>
              </a:rPr>
              <a:t>and connect remotely from your desktop, thus avoiding client server network  traffic.</a:t>
            </a:r>
            <a:endParaRPr sz="1300">
              <a:latin typeface="Times New Roman"/>
              <a:cs typeface="Times New Roman"/>
            </a:endParaRPr>
          </a:p>
          <a:p>
            <a:pPr marL="136525" marR="123189" indent="-635">
              <a:lnSpc>
                <a:spcPct val="100000"/>
              </a:lnSpc>
              <a:spcBef>
                <a:spcPts val="380"/>
              </a:spcBef>
            </a:pPr>
            <a:r>
              <a:rPr dirty="0" sz="1300">
                <a:latin typeface="Times New Roman"/>
                <a:cs typeface="Times New Roman"/>
              </a:rPr>
              <a:t>Default connectivity to the </a:t>
            </a:r>
            <a:r>
              <a:rPr dirty="0" sz="1300" spc="-5">
                <a:latin typeface="Times New Roman"/>
                <a:cs typeface="Times New Roman"/>
              </a:rPr>
              <a:t>database </a:t>
            </a:r>
            <a:r>
              <a:rPr dirty="0" sz="1300">
                <a:latin typeface="Times New Roman"/>
                <a:cs typeface="Times New Roman"/>
              </a:rPr>
              <a:t>is through the JDBC Thin driver; so, no </a:t>
            </a:r>
            <a:r>
              <a:rPr dirty="0" sz="1300" spc="-5">
                <a:latin typeface="Times New Roman"/>
                <a:cs typeface="Times New Roman"/>
              </a:rPr>
              <a:t>Oracle </a:t>
            </a:r>
            <a:r>
              <a:rPr dirty="0" sz="1300">
                <a:latin typeface="Times New Roman"/>
                <a:cs typeface="Times New Roman"/>
              </a:rPr>
              <a:t>Home is  required. </a:t>
            </a:r>
            <a:r>
              <a:rPr dirty="0" sz="1300" spc="-5">
                <a:latin typeface="Times New Roman"/>
                <a:cs typeface="Times New Roman"/>
              </a:rPr>
              <a:t>SQL </a:t>
            </a:r>
            <a:r>
              <a:rPr dirty="0" sz="1300">
                <a:latin typeface="Times New Roman"/>
                <a:cs typeface="Times New Roman"/>
              </a:rPr>
              <a:t>Developer does not require an installer and you need to just unzip the  downloaded</a:t>
            </a:r>
            <a:r>
              <a:rPr dirty="0" sz="1300" spc="-10">
                <a:latin typeface="Times New Roman"/>
                <a:cs typeface="Times New Roman"/>
              </a:rPr>
              <a:t> </a:t>
            </a:r>
            <a:r>
              <a:rPr dirty="0" sz="1300">
                <a:latin typeface="Times New Roman"/>
                <a:cs typeface="Times New Roman"/>
              </a:rPr>
              <a:t>file.</a:t>
            </a:r>
            <a:endParaRPr sz="1300">
              <a:latin typeface="Times New Roman"/>
              <a:cs typeface="Times New Roman"/>
            </a:endParaRPr>
          </a:p>
          <a:p>
            <a:pPr algn="just" marL="136525" marR="45720">
              <a:lnSpc>
                <a:spcPct val="99900"/>
              </a:lnSpc>
              <a:spcBef>
                <a:spcPts val="390"/>
              </a:spcBef>
            </a:pPr>
            <a:r>
              <a:rPr dirty="0" sz="1300">
                <a:latin typeface="Times New Roman"/>
                <a:cs typeface="Times New Roman"/>
              </a:rPr>
              <a:t>With </a:t>
            </a:r>
            <a:r>
              <a:rPr dirty="0" sz="1300" spc="-5">
                <a:latin typeface="Times New Roman"/>
                <a:cs typeface="Times New Roman"/>
              </a:rPr>
              <a:t>SQL </a:t>
            </a:r>
            <a:r>
              <a:rPr dirty="0" sz="1300">
                <a:latin typeface="Times New Roman"/>
                <a:cs typeface="Times New Roman"/>
              </a:rPr>
              <a:t>Developer, users can connect to Oracle Database 9.2.0.1 </a:t>
            </a:r>
            <a:r>
              <a:rPr dirty="0" sz="1300" spc="-5">
                <a:latin typeface="Times New Roman"/>
                <a:cs typeface="Times New Roman"/>
              </a:rPr>
              <a:t>and </a:t>
            </a:r>
            <a:r>
              <a:rPr dirty="0" sz="1300">
                <a:latin typeface="Times New Roman"/>
                <a:cs typeface="Times New Roman"/>
              </a:rPr>
              <a:t>later versions, and all  Oracle Database editions including </a:t>
            </a:r>
            <a:r>
              <a:rPr dirty="0" sz="1300" spc="-5">
                <a:latin typeface="Times New Roman"/>
                <a:cs typeface="Times New Roman"/>
              </a:rPr>
              <a:t>Express </a:t>
            </a:r>
            <a:r>
              <a:rPr dirty="0" sz="1300">
                <a:latin typeface="Times New Roman"/>
                <a:cs typeface="Times New Roman"/>
              </a:rPr>
              <a:t>Edition. </a:t>
            </a:r>
            <a:r>
              <a:rPr dirty="0" sz="1300" spc="-5">
                <a:latin typeface="Times New Roman"/>
                <a:cs typeface="Times New Roman"/>
              </a:rPr>
              <a:t>SQL </a:t>
            </a:r>
            <a:r>
              <a:rPr dirty="0" sz="1300">
                <a:latin typeface="Times New Roman"/>
                <a:cs typeface="Times New Roman"/>
              </a:rPr>
              <a:t>Developer is </a:t>
            </a:r>
            <a:r>
              <a:rPr dirty="0" sz="1300" spc="-5">
                <a:latin typeface="Times New Roman"/>
                <a:cs typeface="Times New Roman"/>
              </a:rPr>
              <a:t>bundled </a:t>
            </a:r>
            <a:r>
              <a:rPr dirty="0" sz="1300">
                <a:latin typeface="Times New Roman"/>
                <a:cs typeface="Times New Roman"/>
              </a:rPr>
              <a:t>with </a:t>
            </a:r>
            <a:r>
              <a:rPr dirty="0" sz="1300" spc="-5">
                <a:latin typeface="Times New Roman"/>
                <a:cs typeface="Times New Roman"/>
              </a:rPr>
              <a:t>JRE </a:t>
            </a:r>
            <a:r>
              <a:rPr dirty="0" sz="1300">
                <a:latin typeface="Times New Roman"/>
                <a:cs typeface="Times New Roman"/>
              </a:rPr>
              <a:t>1.5,  with an additional </a:t>
            </a:r>
            <a:r>
              <a:rPr dirty="0" sz="1300">
                <a:latin typeface="Courier New"/>
                <a:cs typeface="Courier New"/>
              </a:rPr>
              <a:t>tools.jar</a:t>
            </a:r>
            <a:r>
              <a:rPr dirty="0" sz="1300" spc="-475">
                <a:latin typeface="Courier New"/>
                <a:cs typeface="Courier New"/>
              </a:rPr>
              <a:t> </a:t>
            </a:r>
            <a:r>
              <a:rPr dirty="0" sz="1300">
                <a:latin typeface="Times New Roman"/>
                <a:cs typeface="Times New Roman"/>
              </a:rPr>
              <a:t>to </a:t>
            </a:r>
            <a:r>
              <a:rPr dirty="0" sz="1300" spc="-5">
                <a:latin typeface="Times New Roman"/>
                <a:cs typeface="Times New Roman"/>
              </a:rPr>
              <a:t>support </a:t>
            </a:r>
            <a:r>
              <a:rPr dirty="0" sz="1300">
                <a:latin typeface="Times New Roman"/>
                <a:cs typeface="Times New Roman"/>
              </a:rPr>
              <a:t>Windows clients. </a:t>
            </a:r>
            <a:r>
              <a:rPr dirty="0" sz="1300" spc="-5">
                <a:latin typeface="Times New Roman"/>
                <a:cs typeface="Times New Roman"/>
              </a:rPr>
              <a:t>Non-Windows </a:t>
            </a:r>
            <a:r>
              <a:rPr dirty="0" sz="1300">
                <a:latin typeface="Times New Roman"/>
                <a:cs typeface="Times New Roman"/>
              </a:rPr>
              <a:t>clients need only  </a:t>
            </a:r>
            <a:r>
              <a:rPr dirty="0" sz="1300" spc="-5">
                <a:latin typeface="Times New Roman"/>
                <a:cs typeface="Times New Roman"/>
              </a:rPr>
              <a:t>JDK</a:t>
            </a:r>
            <a:r>
              <a:rPr dirty="0" sz="1300" spc="-15">
                <a:latin typeface="Times New Roman"/>
                <a:cs typeface="Times New Roman"/>
              </a:rPr>
              <a:t> </a:t>
            </a:r>
            <a:r>
              <a:rPr dirty="0" sz="1300">
                <a:latin typeface="Times New Roman"/>
                <a:cs typeface="Times New Roman"/>
              </a:rPr>
              <a:t>1.5.</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Installing </a:t>
            </a:r>
            <a:r>
              <a:rPr dirty="0" sz="1850" spc="5" b="1">
                <a:latin typeface="Arial"/>
                <a:cs typeface="Arial"/>
              </a:rPr>
              <a:t>SQL</a:t>
            </a:r>
            <a:r>
              <a:rPr dirty="0" sz="1850" spc="-5" b="1">
                <a:latin typeface="Arial"/>
                <a:cs typeface="Arial"/>
              </a:rPr>
              <a:t> </a:t>
            </a:r>
            <a:r>
              <a:rPr dirty="0" sz="1850" b="1">
                <a:latin typeface="Arial"/>
                <a:cs typeface="Arial"/>
              </a:rPr>
              <a:t>Developer</a:t>
            </a:r>
            <a:endParaRPr sz="1850">
              <a:latin typeface="Arial"/>
              <a:cs typeface="Arial"/>
            </a:endParaRPr>
          </a:p>
          <a:p>
            <a:pPr>
              <a:lnSpc>
                <a:spcPct val="100000"/>
              </a:lnSpc>
              <a:spcBef>
                <a:spcPts val="45"/>
              </a:spcBef>
            </a:pPr>
            <a:endParaRPr sz="2950">
              <a:latin typeface="Arial"/>
              <a:cs typeface="Arial"/>
            </a:endParaRPr>
          </a:p>
          <a:p>
            <a:pPr marL="446405" marR="708660">
              <a:lnSpc>
                <a:spcPct val="101600"/>
              </a:lnSpc>
            </a:pPr>
            <a:r>
              <a:rPr dirty="0" sz="1550" spc="10">
                <a:latin typeface="Arial"/>
                <a:cs typeface="Arial"/>
              </a:rPr>
              <a:t>Download the Oracle SQL Developer </a:t>
            </a:r>
            <a:r>
              <a:rPr dirty="0" sz="1550" spc="5">
                <a:latin typeface="Arial"/>
                <a:cs typeface="Arial"/>
              </a:rPr>
              <a:t>kit </a:t>
            </a:r>
            <a:r>
              <a:rPr dirty="0" sz="1550" spc="10">
                <a:latin typeface="Arial"/>
                <a:cs typeface="Arial"/>
              </a:rPr>
              <a:t>and unzip </a:t>
            </a:r>
            <a:r>
              <a:rPr dirty="0" sz="1550" spc="5">
                <a:latin typeface="Arial"/>
                <a:cs typeface="Arial"/>
              </a:rPr>
              <a:t>it into </a:t>
            </a:r>
            <a:r>
              <a:rPr dirty="0" sz="1550" spc="10">
                <a:latin typeface="Arial"/>
                <a:cs typeface="Arial"/>
              </a:rPr>
              <a:t>any  </a:t>
            </a:r>
            <a:r>
              <a:rPr dirty="0" sz="1550" spc="5">
                <a:latin typeface="Arial"/>
                <a:cs typeface="Arial"/>
              </a:rPr>
              <a:t>directory </a:t>
            </a:r>
            <a:r>
              <a:rPr dirty="0" sz="1550" spc="10">
                <a:latin typeface="Arial"/>
                <a:cs typeface="Arial"/>
              </a:rPr>
              <a:t>on your machine.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929259" y="2348865"/>
            <a:ext cx="5916930" cy="2400300"/>
            <a:chOff x="929259" y="2348865"/>
            <a:chExt cx="5916930" cy="2400300"/>
          </a:xfrm>
        </p:grpSpPr>
        <p:sp>
          <p:nvSpPr>
            <p:cNvPr id="5" name="object 5"/>
            <p:cNvSpPr/>
            <p:nvPr/>
          </p:nvSpPr>
          <p:spPr>
            <a:xfrm>
              <a:off x="3880103" y="2356104"/>
              <a:ext cx="2959607" cy="238658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3876293" y="2352294"/>
              <a:ext cx="2966720" cy="2393950"/>
            </a:xfrm>
            <a:custGeom>
              <a:avLst/>
              <a:gdLst/>
              <a:ahLst/>
              <a:cxnLst/>
              <a:rect l="l" t="t" r="r" b="b"/>
              <a:pathLst>
                <a:path w="2966720" h="2393950">
                  <a:moveTo>
                    <a:pt x="2966466" y="0"/>
                  </a:moveTo>
                  <a:lnTo>
                    <a:pt x="0" y="0"/>
                  </a:lnTo>
                  <a:lnTo>
                    <a:pt x="0" y="2393442"/>
                  </a:lnTo>
                  <a:lnTo>
                    <a:pt x="2966466" y="2393442"/>
                  </a:lnTo>
                  <a:lnTo>
                    <a:pt x="2966466" y="0"/>
                  </a:lnTo>
                  <a:close/>
                </a:path>
              </a:pathLst>
            </a:custGeom>
            <a:ln w="6857">
              <a:solidFill>
                <a:srgbClr val="000000"/>
              </a:solidFill>
            </a:ln>
          </p:spPr>
          <p:txBody>
            <a:bodyPr wrap="square" lIns="0" tIns="0" rIns="0" bIns="0" rtlCol="0"/>
            <a:lstStyle/>
            <a:p/>
          </p:txBody>
        </p:sp>
        <p:sp>
          <p:nvSpPr>
            <p:cNvPr id="7" name="object 7"/>
            <p:cNvSpPr/>
            <p:nvPr/>
          </p:nvSpPr>
          <p:spPr>
            <a:xfrm>
              <a:off x="3491484" y="3549396"/>
              <a:ext cx="317500" cy="0"/>
            </a:xfrm>
            <a:custGeom>
              <a:avLst/>
              <a:gdLst/>
              <a:ahLst/>
              <a:cxnLst/>
              <a:rect l="l" t="t" r="r" b="b"/>
              <a:pathLst>
                <a:path w="317500" h="0">
                  <a:moveTo>
                    <a:pt x="0" y="0"/>
                  </a:moveTo>
                  <a:lnTo>
                    <a:pt x="316991" y="0"/>
                  </a:lnTo>
                </a:path>
              </a:pathLst>
            </a:custGeom>
            <a:ln w="20574">
              <a:solidFill>
                <a:srgbClr val="000000"/>
              </a:solidFill>
            </a:ln>
          </p:spPr>
          <p:txBody>
            <a:bodyPr wrap="square" lIns="0" tIns="0" rIns="0" bIns="0" rtlCol="0"/>
            <a:lstStyle/>
            <a:p/>
          </p:txBody>
        </p:sp>
        <p:sp>
          <p:nvSpPr>
            <p:cNvPr id="8" name="object 8"/>
            <p:cNvSpPr/>
            <p:nvPr/>
          </p:nvSpPr>
          <p:spPr>
            <a:xfrm>
              <a:off x="3806952" y="3516630"/>
              <a:ext cx="66675" cy="66675"/>
            </a:xfrm>
            <a:custGeom>
              <a:avLst/>
              <a:gdLst/>
              <a:ahLst/>
              <a:cxnLst/>
              <a:rect l="l" t="t" r="r" b="b"/>
              <a:pathLst>
                <a:path w="66675" h="66675">
                  <a:moveTo>
                    <a:pt x="0" y="0"/>
                  </a:moveTo>
                  <a:lnTo>
                    <a:pt x="0" y="66294"/>
                  </a:lnTo>
                  <a:lnTo>
                    <a:pt x="66294" y="32766"/>
                  </a:lnTo>
                  <a:lnTo>
                    <a:pt x="0" y="0"/>
                  </a:lnTo>
                  <a:close/>
                </a:path>
              </a:pathLst>
            </a:custGeom>
            <a:solidFill>
              <a:srgbClr val="000000"/>
            </a:solidFill>
          </p:spPr>
          <p:txBody>
            <a:bodyPr wrap="square" lIns="0" tIns="0" rIns="0" bIns="0" rtlCol="0"/>
            <a:lstStyle/>
            <a:p/>
          </p:txBody>
        </p:sp>
        <p:sp>
          <p:nvSpPr>
            <p:cNvPr id="9" name="object 9"/>
            <p:cNvSpPr/>
            <p:nvPr/>
          </p:nvSpPr>
          <p:spPr>
            <a:xfrm>
              <a:off x="936498" y="2846070"/>
              <a:ext cx="2591562" cy="1405889"/>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932688" y="2842260"/>
              <a:ext cx="2598420" cy="1412875"/>
            </a:xfrm>
            <a:custGeom>
              <a:avLst/>
              <a:gdLst/>
              <a:ahLst/>
              <a:cxnLst/>
              <a:rect l="l" t="t" r="r" b="b"/>
              <a:pathLst>
                <a:path w="2598420" h="1412875">
                  <a:moveTo>
                    <a:pt x="2598420" y="0"/>
                  </a:moveTo>
                  <a:lnTo>
                    <a:pt x="0" y="0"/>
                  </a:lnTo>
                  <a:lnTo>
                    <a:pt x="0" y="1412748"/>
                  </a:lnTo>
                  <a:lnTo>
                    <a:pt x="2598420" y="1412748"/>
                  </a:lnTo>
                  <a:lnTo>
                    <a:pt x="2598420" y="0"/>
                  </a:lnTo>
                  <a:close/>
                </a:path>
              </a:pathLst>
            </a:custGeom>
            <a:ln w="6857">
              <a:solidFill>
                <a:srgbClr val="000000"/>
              </a:solidFill>
            </a:ln>
          </p:spPr>
          <p:txBody>
            <a:bodyPr wrap="square" lIns="0" tIns="0" rIns="0" bIns="0" rtlCol="0"/>
            <a:lstStyle/>
            <a:p/>
          </p:txBody>
        </p:sp>
      </p:grpSp>
      <p:sp>
        <p:nvSpPr>
          <p:cNvPr id="11" name="object 11"/>
          <p:cNvSpPr txBox="1"/>
          <p:nvPr/>
        </p:nvSpPr>
        <p:spPr>
          <a:xfrm>
            <a:off x="594613" y="5611157"/>
            <a:ext cx="6235065" cy="218630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Installing SQL</a:t>
            </a:r>
            <a:r>
              <a:rPr dirty="0" sz="1300" spc="-5" b="1">
                <a:latin typeface="Arial"/>
                <a:cs typeface="Arial"/>
              </a:rPr>
              <a:t> Developer</a:t>
            </a:r>
            <a:endParaRPr sz="1300">
              <a:latin typeface="Arial"/>
              <a:cs typeface="Arial"/>
            </a:endParaRPr>
          </a:p>
          <a:p>
            <a:pPr marL="136525" marR="5080">
              <a:lnSpc>
                <a:spcPct val="100000"/>
              </a:lnSpc>
              <a:spcBef>
                <a:spcPts val="359"/>
              </a:spcBef>
            </a:pPr>
            <a:r>
              <a:rPr dirty="0" sz="1300">
                <a:latin typeface="Times New Roman"/>
                <a:cs typeface="Times New Roman"/>
              </a:rPr>
              <a:t>Oracle </a:t>
            </a:r>
            <a:r>
              <a:rPr dirty="0" sz="1300" spc="-5">
                <a:latin typeface="Times New Roman"/>
                <a:cs typeface="Times New Roman"/>
              </a:rPr>
              <a:t>SQL </a:t>
            </a:r>
            <a:r>
              <a:rPr dirty="0" sz="1300">
                <a:latin typeface="Times New Roman"/>
                <a:cs typeface="Times New Roman"/>
              </a:rPr>
              <a:t>Developer does not require an installer. To </a:t>
            </a:r>
            <a:r>
              <a:rPr dirty="0" sz="1300" spc="-5">
                <a:latin typeface="Times New Roman"/>
                <a:cs typeface="Times New Roman"/>
              </a:rPr>
              <a:t>install SQL </a:t>
            </a:r>
            <a:r>
              <a:rPr dirty="0" sz="1300">
                <a:latin typeface="Times New Roman"/>
                <a:cs typeface="Times New Roman"/>
              </a:rPr>
              <a:t>Developer, you need an  unzip</a:t>
            </a:r>
            <a:r>
              <a:rPr dirty="0" sz="1300" spc="-10">
                <a:latin typeface="Times New Roman"/>
                <a:cs typeface="Times New Roman"/>
              </a:rPr>
              <a:t> </a:t>
            </a:r>
            <a:r>
              <a:rPr dirty="0" sz="1300">
                <a:latin typeface="Times New Roman"/>
                <a:cs typeface="Times New Roman"/>
              </a:rPr>
              <a:t>tool.</a:t>
            </a:r>
            <a:endParaRPr sz="1300">
              <a:latin typeface="Times New Roman"/>
              <a:cs typeface="Times New Roman"/>
            </a:endParaRPr>
          </a:p>
          <a:p>
            <a:pPr marL="136525">
              <a:lnSpc>
                <a:spcPts val="1520"/>
              </a:lnSpc>
              <a:spcBef>
                <a:spcPts val="390"/>
              </a:spcBef>
            </a:pPr>
            <a:r>
              <a:rPr dirty="0" sz="1300">
                <a:latin typeface="Times New Roman"/>
                <a:cs typeface="Times New Roman"/>
              </a:rPr>
              <a:t>To install SQL Developer, </a:t>
            </a:r>
            <a:r>
              <a:rPr dirty="0" sz="1300" spc="-5">
                <a:latin typeface="Times New Roman"/>
                <a:cs typeface="Times New Roman"/>
              </a:rPr>
              <a:t>perform </a:t>
            </a:r>
            <a:r>
              <a:rPr dirty="0" sz="1300">
                <a:latin typeface="Times New Roman"/>
                <a:cs typeface="Times New Roman"/>
              </a:rPr>
              <a:t>the </a:t>
            </a:r>
            <a:r>
              <a:rPr dirty="0" sz="1300" spc="-5">
                <a:latin typeface="Times New Roman"/>
                <a:cs typeface="Times New Roman"/>
              </a:rPr>
              <a:t>following</a:t>
            </a:r>
            <a:r>
              <a:rPr dirty="0" sz="1300" spc="-2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445770" indent="-186055">
              <a:lnSpc>
                <a:spcPts val="1520"/>
              </a:lnSpc>
              <a:buAutoNum type="arabicPeriod"/>
              <a:tabLst>
                <a:tab pos="446405" algn="l"/>
              </a:tabLst>
            </a:pPr>
            <a:r>
              <a:rPr dirty="0" sz="1300">
                <a:latin typeface="Times New Roman"/>
                <a:cs typeface="Times New Roman"/>
              </a:rPr>
              <a:t>Create a folder as </a:t>
            </a:r>
            <a:r>
              <a:rPr dirty="0" sz="1300">
                <a:latin typeface="Courier New"/>
                <a:cs typeface="Courier New"/>
              </a:rPr>
              <a:t>&lt;local drive&gt;:\SQL Developer</a:t>
            </a:r>
            <a:r>
              <a:rPr dirty="0" sz="1300">
                <a:latin typeface="Times New Roman"/>
                <a:cs typeface="Times New Roman"/>
              </a:rPr>
              <a:t>.</a:t>
            </a:r>
            <a:endParaRPr sz="1300">
              <a:latin typeface="Times New Roman"/>
              <a:cs typeface="Times New Roman"/>
            </a:endParaRPr>
          </a:p>
          <a:p>
            <a:pPr marL="445770" marR="1198245" indent="-186055">
              <a:lnSpc>
                <a:spcPct val="100000"/>
              </a:lnSpc>
              <a:spcBef>
                <a:spcPts val="75"/>
              </a:spcBef>
              <a:buAutoNum type="arabicPeriod"/>
              <a:tabLst>
                <a:tab pos="446405" algn="l"/>
              </a:tabLst>
            </a:pPr>
            <a:r>
              <a:rPr dirty="0" sz="1300" spc="-5">
                <a:latin typeface="Times New Roman"/>
                <a:cs typeface="Times New Roman"/>
              </a:rPr>
              <a:t>Download </a:t>
            </a:r>
            <a:r>
              <a:rPr dirty="0" sz="1300">
                <a:latin typeface="Times New Roman"/>
                <a:cs typeface="Times New Roman"/>
              </a:rPr>
              <a:t>the </a:t>
            </a:r>
            <a:r>
              <a:rPr dirty="0" sz="1300" spc="-5">
                <a:latin typeface="Times New Roman"/>
                <a:cs typeface="Times New Roman"/>
              </a:rPr>
              <a:t>SQL </a:t>
            </a:r>
            <a:r>
              <a:rPr dirty="0" sz="1300">
                <a:latin typeface="Times New Roman"/>
                <a:cs typeface="Times New Roman"/>
              </a:rPr>
              <a:t>Developer kit from  </a:t>
            </a:r>
            <a:r>
              <a:rPr dirty="0" sz="1300" spc="-5">
                <a:latin typeface="Times New Roman"/>
                <a:cs typeface="Times New Roman"/>
                <a:hlinkClick r:id="rId5"/>
              </a:rPr>
              <a:t>http://www.oracle.com/technology/software/products/sql/index.html.</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Unzip the downloaded </a:t>
            </a:r>
            <a:r>
              <a:rPr dirty="0" sz="1300" spc="-5">
                <a:latin typeface="Times New Roman"/>
                <a:cs typeface="Times New Roman"/>
              </a:rPr>
              <a:t>SQL </a:t>
            </a:r>
            <a:r>
              <a:rPr dirty="0" sz="1300">
                <a:latin typeface="Times New Roman"/>
                <a:cs typeface="Times New Roman"/>
              </a:rPr>
              <a:t>Developer kit into the </a:t>
            </a:r>
            <a:r>
              <a:rPr dirty="0" sz="1300" spc="-5">
                <a:latin typeface="Times New Roman"/>
                <a:cs typeface="Times New Roman"/>
              </a:rPr>
              <a:t>folder </a:t>
            </a:r>
            <a:r>
              <a:rPr dirty="0" sz="1300">
                <a:latin typeface="Times New Roman"/>
                <a:cs typeface="Times New Roman"/>
              </a:rPr>
              <a:t>created in step</a:t>
            </a:r>
            <a:r>
              <a:rPr dirty="0" sz="1300" spc="-10">
                <a:latin typeface="Times New Roman"/>
                <a:cs typeface="Times New Roman"/>
              </a:rPr>
              <a:t> </a:t>
            </a:r>
            <a:r>
              <a:rPr dirty="0" sz="1300">
                <a:latin typeface="Times New Roman"/>
                <a:cs typeface="Times New Roman"/>
              </a:rPr>
              <a:t>1.</a:t>
            </a:r>
            <a:endParaRPr sz="1300">
              <a:latin typeface="Times New Roman"/>
              <a:cs typeface="Times New Roman"/>
            </a:endParaRPr>
          </a:p>
          <a:p>
            <a:pPr marL="136525">
              <a:lnSpc>
                <a:spcPct val="100000"/>
              </a:lnSpc>
              <a:spcBef>
                <a:spcPts val="315"/>
              </a:spcBef>
            </a:pPr>
            <a:r>
              <a:rPr dirty="0" sz="1300">
                <a:latin typeface="Times New Roman"/>
                <a:cs typeface="Times New Roman"/>
              </a:rPr>
              <a:t>To start </a:t>
            </a:r>
            <a:r>
              <a:rPr dirty="0" sz="1300" spc="-5">
                <a:latin typeface="Times New Roman"/>
                <a:cs typeface="Times New Roman"/>
              </a:rPr>
              <a:t>SQL </a:t>
            </a:r>
            <a:r>
              <a:rPr dirty="0" sz="1300">
                <a:latin typeface="Times New Roman"/>
                <a:cs typeface="Times New Roman"/>
              </a:rPr>
              <a:t>Developer, go to </a:t>
            </a:r>
            <a:r>
              <a:rPr dirty="0" sz="1300">
                <a:latin typeface="Courier New"/>
                <a:cs typeface="Courier New"/>
              </a:rPr>
              <a:t>&lt;local drive&gt;:\SQL Developer</a:t>
            </a:r>
            <a:r>
              <a:rPr dirty="0" sz="1300">
                <a:latin typeface="Times New Roman"/>
                <a:cs typeface="Times New Roman"/>
              </a:rPr>
              <a:t>, and</a:t>
            </a:r>
            <a:r>
              <a:rPr dirty="0" sz="1300" spc="-25">
                <a:latin typeface="Times New Roman"/>
                <a:cs typeface="Times New Roman"/>
              </a:rPr>
              <a:t> </a:t>
            </a:r>
            <a:r>
              <a:rPr dirty="0" sz="1300">
                <a:latin typeface="Times New Roman"/>
                <a:cs typeface="Times New Roman"/>
              </a:rPr>
              <a:t>double-click</a:t>
            </a:r>
            <a:endParaRPr sz="1300">
              <a:latin typeface="Times New Roman"/>
              <a:cs typeface="Times New Roman"/>
            </a:endParaRPr>
          </a:p>
          <a:p>
            <a:pPr marL="136525">
              <a:lnSpc>
                <a:spcPct val="100000"/>
              </a:lnSpc>
            </a:pPr>
            <a:r>
              <a:rPr dirty="0" sz="1300">
                <a:latin typeface="Courier New"/>
                <a:cs typeface="Courier New"/>
              </a:rPr>
              <a:t>sqldeveloper.exe</a:t>
            </a:r>
            <a:r>
              <a:rPr dirty="0" sz="1300">
                <a:latin typeface="Times New Roman"/>
                <a:cs typeface="Times New Roman"/>
              </a:rPr>
              <a:t>.</a:t>
            </a:r>
            <a:endParaRPr sz="130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a:t>
            </a:r>
            <a:r>
              <a:rPr dirty="0" sz="800" spc="-250"/>
              <a:t>t</a:t>
            </a:r>
            <a:r>
              <a:rPr dirty="0" baseline="-30092" sz="1800" spc="-375" b="1">
                <a:latin typeface="Arial"/>
                <a:cs typeface="Arial"/>
              </a:rPr>
              <a:t>e</a:t>
            </a:r>
            <a:r>
              <a:rPr dirty="0" sz="800" spc="-250"/>
              <a: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300" b="1">
                <a:latin typeface="Arial"/>
                <a:cs typeface="Arial"/>
              </a:rPr>
              <a:t>:</a:t>
            </a:r>
            <a:r>
              <a:rPr dirty="0" sz="800" spc="-200"/>
              <a:t>eK</a:t>
            </a:r>
            <a:r>
              <a:rPr dirty="0" baseline="-30092" sz="1800" spc="-300" b="1">
                <a:latin typeface="Arial"/>
                <a:cs typeface="Arial"/>
              </a:rPr>
              <a:t>S</a:t>
            </a:r>
            <a:r>
              <a:rPr dirty="0" sz="800" spc="-200"/>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ark</a:t>
            </a:r>
            <a:r>
              <a:rPr dirty="0" baseline="-30092" sz="1800" spc="-405" b="1">
                <a:latin typeface="Arial"/>
                <a:cs typeface="Arial"/>
              </a:rPr>
              <a:t>n</a:t>
            </a:r>
            <a:r>
              <a:rPr dirty="0" sz="800" spc="-270"/>
              <a:t>e</a:t>
            </a:r>
            <a:r>
              <a:rPr dirty="0" baseline="-30092" sz="1800" spc="-405" b="1">
                <a:latin typeface="Arial"/>
                <a:cs typeface="Arial"/>
              </a:rPr>
              <a:t>d</a:t>
            </a:r>
            <a:r>
              <a:rPr dirty="0" sz="800" spc="-270"/>
              <a:t>d </a:t>
            </a:r>
            <a:r>
              <a:rPr dirty="0" baseline="-30092" sz="1800" spc="-427" b="1">
                <a:latin typeface="Arial"/>
                <a:cs typeface="Arial"/>
              </a:rPr>
              <a:t>a</a:t>
            </a:r>
            <a:r>
              <a:rPr dirty="0" sz="800" spc="-285"/>
              <a:t>wi</a:t>
            </a:r>
            <a:r>
              <a:rPr dirty="0" baseline="-30092" sz="1800" spc="-427" b="1">
                <a:latin typeface="Arial"/>
                <a:cs typeface="Arial"/>
              </a:rPr>
              <a:t>m</a:t>
            </a:r>
            <a:r>
              <a:rPr dirty="0" sz="800" spc="-285"/>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E</a:t>
            </a:r>
            <a:r>
              <a:rPr dirty="0" sz="800" spc="-165"/>
              <a:t>em</a:t>
            </a:r>
            <a:r>
              <a:rPr dirty="0" baseline="-30092" sz="1800" spc="-247" b="1">
                <a:latin typeface="Arial"/>
                <a:cs typeface="Arial"/>
              </a:rPr>
              <a:t>-</a:t>
            </a:r>
            <a:r>
              <a:rPr dirty="0" sz="800" spc="-165"/>
              <a:t>a</a:t>
            </a:r>
            <a:r>
              <a:rPr dirty="0" baseline="-30092" sz="1800" spc="-247" b="1">
                <a:latin typeface="Arial"/>
                <a:cs typeface="Arial"/>
              </a:rPr>
              <a:t>5</a:t>
            </a:r>
            <a:r>
              <a:rPr dirty="0" sz="800" spc="-165"/>
              <a:t>il.</a:t>
            </a:r>
            <a:r>
              <a:rPr dirty="0" sz="800" spc="-200"/>
              <a:t> </a:t>
            </a:r>
            <a:r>
              <a:rPr dirty="0" sz="800" spc="-25"/>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862645" y="1476311"/>
            <a:ext cx="4151629" cy="3391535"/>
            <a:chOff x="1862645" y="1476311"/>
            <a:chExt cx="4151629" cy="3391535"/>
          </a:xfrm>
        </p:grpSpPr>
        <p:sp>
          <p:nvSpPr>
            <p:cNvPr id="4" name="object 4"/>
            <p:cNvSpPr/>
            <p:nvPr/>
          </p:nvSpPr>
          <p:spPr>
            <a:xfrm>
              <a:off x="1869947" y="1483614"/>
              <a:ext cx="4136898" cy="3377184"/>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866137" y="1479804"/>
              <a:ext cx="4144645" cy="3384550"/>
            </a:xfrm>
            <a:custGeom>
              <a:avLst/>
              <a:gdLst/>
              <a:ahLst/>
              <a:cxnLst/>
              <a:rect l="l" t="t" r="r" b="b"/>
              <a:pathLst>
                <a:path w="4144645" h="3384550">
                  <a:moveTo>
                    <a:pt x="4144517" y="0"/>
                  </a:moveTo>
                  <a:lnTo>
                    <a:pt x="0" y="0"/>
                  </a:lnTo>
                  <a:lnTo>
                    <a:pt x="0" y="3384041"/>
                  </a:lnTo>
                  <a:lnTo>
                    <a:pt x="4144517" y="3384041"/>
                  </a:lnTo>
                  <a:lnTo>
                    <a:pt x="4144517" y="0"/>
                  </a:lnTo>
                  <a:close/>
                </a:path>
              </a:pathLst>
            </a:custGeom>
            <a:ln w="6857">
              <a:solidFill>
                <a:srgbClr val="000000"/>
              </a:solidFill>
            </a:ln>
          </p:spPr>
          <p:txBody>
            <a:bodyPr wrap="square" lIns="0" tIns="0" rIns="0" bIns="0" rtlCol="0"/>
            <a:lstStyle/>
            <a:p/>
          </p:txBody>
        </p:sp>
      </p:grpSp>
      <p:sp>
        <p:nvSpPr>
          <p:cNvPr id="6" name="object 6"/>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Menus </a:t>
            </a:r>
            <a:r>
              <a:rPr dirty="0" sz="1850" b="1">
                <a:latin typeface="Arial"/>
                <a:cs typeface="Arial"/>
              </a:rPr>
              <a:t>for </a:t>
            </a:r>
            <a:r>
              <a:rPr dirty="0" sz="1850" spc="5" b="1">
                <a:latin typeface="Arial"/>
                <a:cs typeface="Arial"/>
              </a:rPr>
              <a:t>SQL</a:t>
            </a:r>
            <a:r>
              <a:rPr dirty="0" sz="1850" spc="-15" b="1">
                <a:latin typeface="Arial"/>
                <a:cs typeface="Arial"/>
              </a:rPr>
              <a:t> </a:t>
            </a:r>
            <a:r>
              <a:rPr dirty="0" sz="1850" spc="5" b="1">
                <a:latin typeface="Arial"/>
                <a:cs typeface="Arial"/>
              </a:rPr>
              <a:t>Developer</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7" name="object 7"/>
          <p:cNvGrpSpPr/>
          <p:nvPr/>
        </p:nvGrpSpPr>
        <p:grpSpPr>
          <a:xfrm>
            <a:off x="2482024" y="1794700"/>
            <a:ext cx="711835" cy="1296035"/>
            <a:chOff x="2482024" y="1794700"/>
            <a:chExt cx="711835" cy="1296035"/>
          </a:xfrm>
        </p:grpSpPr>
        <p:sp>
          <p:nvSpPr>
            <p:cNvPr id="8" name="object 8"/>
            <p:cNvSpPr/>
            <p:nvPr/>
          </p:nvSpPr>
          <p:spPr>
            <a:xfrm>
              <a:off x="2656331" y="1805178"/>
              <a:ext cx="0" cy="916305"/>
            </a:xfrm>
            <a:custGeom>
              <a:avLst/>
              <a:gdLst/>
              <a:ahLst/>
              <a:cxnLst/>
              <a:rect l="l" t="t" r="r" b="b"/>
              <a:pathLst>
                <a:path w="0" h="916305">
                  <a:moveTo>
                    <a:pt x="0" y="915924"/>
                  </a:moveTo>
                  <a:lnTo>
                    <a:pt x="0" y="0"/>
                  </a:lnTo>
                </a:path>
              </a:pathLst>
            </a:custGeom>
            <a:ln w="20574">
              <a:solidFill>
                <a:srgbClr val="000000"/>
              </a:solidFill>
            </a:ln>
          </p:spPr>
          <p:txBody>
            <a:bodyPr wrap="square" lIns="0" tIns="0" rIns="0" bIns="0" rtlCol="0"/>
            <a:lstStyle/>
            <a:p/>
          </p:txBody>
        </p:sp>
        <p:sp>
          <p:nvSpPr>
            <p:cNvPr id="9" name="object 9"/>
            <p:cNvSpPr/>
            <p:nvPr/>
          </p:nvSpPr>
          <p:spPr>
            <a:xfrm>
              <a:off x="2623565" y="2719577"/>
              <a:ext cx="66675" cy="66675"/>
            </a:xfrm>
            <a:custGeom>
              <a:avLst/>
              <a:gdLst/>
              <a:ahLst/>
              <a:cxnLst/>
              <a:rect l="l" t="t" r="r" b="b"/>
              <a:pathLst>
                <a:path w="66675" h="66675">
                  <a:moveTo>
                    <a:pt x="66293" y="0"/>
                  </a:moveTo>
                  <a:lnTo>
                    <a:pt x="0" y="0"/>
                  </a:lnTo>
                  <a:lnTo>
                    <a:pt x="33527" y="66294"/>
                  </a:lnTo>
                  <a:lnTo>
                    <a:pt x="66293" y="0"/>
                  </a:lnTo>
                  <a:close/>
                </a:path>
              </a:pathLst>
            </a:custGeom>
            <a:solidFill>
              <a:srgbClr val="000000"/>
            </a:solidFill>
          </p:spPr>
          <p:txBody>
            <a:bodyPr wrap="square" lIns="0" tIns="0" rIns="0" bIns="0" rtlCol="0"/>
            <a:lstStyle/>
            <a:p/>
          </p:txBody>
        </p:sp>
        <p:sp>
          <p:nvSpPr>
            <p:cNvPr id="10" name="object 10"/>
            <p:cNvSpPr/>
            <p:nvPr/>
          </p:nvSpPr>
          <p:spPr>
            <a:xfrm>
              <a:off x="2492501" y="2785872"/>
              <a:ext cx="294640" cy="294640"/>
            </a:xfrm>
            <a:custGeom>
              <a:avLst/>
              <a:gdLst/>
              <a:ahLst/>
              <a:cxnLst/>
              <a:rect l="l" t="t" r="r" b="b"/>
              <a:pathLst>
                <a:path w="294639" h="294639">
                  <a:moveTo>
                    <a:pt x="147066"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6" y="0"/>
                  </a:lnTo>
                  <a:close/>
                </a:path>
              </a:pathLst>
            </a:custGeom>
            <a:solidFill>
              <a:srgbClr val="9ACC00"/>
            </a:solidFill>
          </p:spPr>
          <p:txBody>
            <a:bodyPr wrap="square" lIns="0" tIns="0" rIns="0" bIns="0" rtlCol="0"/>
            <a:lstStyle/>
            <a:p/>
          </p:txBody>
        </p:sp>
        <p:sp>
          <p:nvSpPr>
            <p:cNvPr id="11" name="object 11"/>
            <p:cNvSpPr/>
            <p:nvPr/>
          </p:nvSpPr>
          <p:spPr>
            <a:xfrm>
              <a:off x="2492501" y="2785872"/>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6"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sp>
          <p:nvSpPr>
            <p:cNvPr id="12" name="object 12"/>
            <p:cNvSpPr/>
            <p:nvPr/>
          </p:nvSpPr>
          <p:spPr>
            <a:xfrm>
              <a:off x="3052571" y="1805178"/>
              <a:ext cx="0" cy="535305"/>
            </a:xfrm>
            <a:custGeom>
              <a:avLst/>
              <a:gdLst/>
              <a:ahLst/>
              <a:cxnLst/>
              <a:rect l="l" t="t" r="r" b="b"/>
              <a:pathLst>
                <a:path w="0" h="535305">
                  <a:moveTo>
                    <a:pt x="0" y="534924"/>
                  </a:moveTo>
                  <a:lnTo>
                    <a:pt x="0" y="0"/>
                  </a:lnTo>
                </a:path>
              </a:pathLst>
            </a:custGeom>
            <a:ln w="20574">
              <a:solidFill>
                <a:srgbClr val="000000"/>
              </a:solidFill>
            </a:ln>
          </p:spPr>
          <p:txBody>
            <a:bodyPr wrap="square" lIns="0" tIns="0" rIns="0" bIns="0" rtlCol="0"/>
            <a:lstStyle/>
            <a:p/>
          </p:txBody>
        </p:sp>
        <p:sp>
          <p:nvSpPr>
            <p:cNvPr id="13" name="object 13"/>
            <p:cNvSpPr/>
            <p:nvPr/>
          </p:nvSpPr>
          <p:spPr>
            <a:xfrm>
              <a:off x="3019805" y="2338578"/>
              <a:ext cx="66675" cy="66675"/>
            </a:xfrm>
            <a:custGeom>
              <a:avLst/>
              <a:gdLst/>
              <a:ahLst/>
              <a:cxnLst/>
              <a:rect l="l" t="t" r="r" b="b"/>
              <a:pathLst>
                <a:path w="66675" h="66675">
                  <a:moveTo>
                    <a:pt x="66293" y="0"/>
                  </a:moveTo>
                  <a:lnTo>
                    <a:pt x="0" y="0"/>
                  </a:lnTo>
                  <a:lnTo>
                    <a:pt x="33527" y="66294"/>
                  </a:lnTo>
                  <a:lnTo>
                    <a:pt x="66293" y="0"/>
                  </a:lnTo>
                  <a:close/>
                </a:path>
              </a:pathLst>
            </a:custGeom>
            <a:solidFill>
              <a:srgbClr val="000000"/>
            </a:solidFill>
          </p:spPr>
          <p:txBody>
            <a:bodyPr wrap="square" lIns="0" tIns="0" rIns="0" bIns="0" rtlCol="0"/>
            <a:lstStyle/>
            <a:p/>
          </p:txBody>
        </p:sp>
        <p:sp>
          <p:nvSpPr>
            <p:cNvPr id="14" name="object 14"/>
            <p:cNvSpPr/>
            <p:nvPr/>
          </p:nvSpPr>
          <p:spPr>
            <a:xfrm>
              <a:off x="2888741" y="2404872"/>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15" name="object 15"/>
            <p:cNvSpPr/>
            <p:nvPr/>
          </p:nvSpPr>
          <p:spPr>
            <a:xfrm>
              <a:off x="2888741" y="2404872"/>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grpSp>
      <p:sp>
        <p:nvSpPr>
          <p:cNvPr id="16" name="object 16"/>
          <p:cNvSpPr txBox="1"/>
          <p:nvPr/>
        </p:nvSpPr>
        <p:spPr>
          <a:xfrm>
            <a:off x="2985516" y="2426462"/>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2</a:t>
            </a:r>
            <a:endParaRPr sz="1400">
              <a:latin typeface="Arial"/>
              <a:cs typeface="Arial"/>
            </a:endParaRPr>
          </a:p>
        </p:txBody>
      </p:sp>
      <p:grpSp>
        <p:nvGrpSpPr>
          <p:cNvPr id="17" name="object 17"/>
          <p:cNvGrpSpPr/>
          <p:nvPr/>
        </p:nvGrpSpPr>
        <p:grpSpPr>
          <a:xfrm>
            <a:off x="3296602" y="2775394"/>
            <a:ext cx="315595" cy="315595"/>
            <a:chOff x="3296602" y="2775394"/>
            <a:chExt cx="315595" cy="315595"/>
          </a:xfrm>
        </p:grpSpPr>
        <p:sp>
          <p:nvSpPr>
            <p:cNvPr id="18" name="object 18"/>
            <p:cNvSpPr/>
            <p:nvPr/>
          </p:nvSpPr>
          <p:spPr>
            <a:xfrm>
              <a:off x="3307080" y="2785872"/>
              <a:ext cx="294640" cy="294640"/>
            </a:xfrm>
            <a:custGeom>
              <a:avLst/>
              <a:gdLst/>
              <a:ahLst/>
              <a:cxnLst/>
              <a:rect l="l" t="t" r="r" b="b"/>
              <a:pathLst>
                <a:path w="294639" h="294639">
                  <a:moveTo>
                    <a:pt x="147066"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2" y="147066"/>
                  </a:lnTo>
                  <a:lnTo>
                    <a:pt x="286591" y="100462"/>
                  </a:lnTo>
                  <a:lnTo>
                    <a:pt x="265627" y="60076"/>
                  </a:lnTo>
                  <a:lnTo>
                    <a:pt x="233726" y="28285"/>
                  </a:lnTo>
                  <a:lnTo>
                    <a:pt x="193377" y="7467"/>
                  </a:lnTo>
                  <a:lnTo>
                    <a:pt x="147066" y="0"/>
                  </a:lnTo>
                  <a:close/>
                </a:path>
              </a:pathLst>
            </a:custGeom>
            <a:solidFill>
              <a:srgbClr val="9ACC00"/>
            </a:solidFill>
          </p:spPr>
          <p:txBody>
            <a:bodyPr wrap="square" lIns="0" tIns="0" rIns="0" bIns="0" rtlCol="0"/>
            <a:lstStyle/>
            <a:p/>
          </p:txBody>
        </p:sp>
        <p:sp>
          <p:nvSpPr>
            <p:cNvPr id="19" name="object 19"/>
            <p:cNvSpPr/>
            <p:nvPr/>
          </p:nvSpPr>
          <p:spPr>
            <a:xfrm>
              <a:off x="3307080" y="2785872"/>
              <a:ext cx="294640" cy="294640"/>
            </a:xfrm>
            <a:custGeom>
              <a:avLst/>
              <a:gdLst/>
              <a:ahLst/>
              <a:cxnLst/>
              <a:rect l="l" t="t" r="r" b="b"/>
              <a:pathLst>
                <a:path w="294639" h="294639">
                  <a:moveTo>
                    <a:pt x="294132" y="147066"/>
                  </a:moveTo>
                  <a:lnTo>
                    <a:pt x="286591" y="100462"/>
                  </a:lnTo>
                  <a:lnTo>
                    <a:pt x="265627" y="60076"/>
                  </a:lnTo>
                  <a:lnTo>
                    <a:pt x="233726" y="28285"/>
                  </a:lnTo>
                  <a:lnTo>
                    <a:pt x="193377" y="7467"/>
                  </a:lnTo>
                  <a:lnTo>
                    <a:pt x="147066"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2" y="147066"/>
                  </a:lnTo>
                  <a:close/>
                </a:path>
              </a:pathLst>
            </a:custGeom>
            <a:ln w="20574">
              <a:solidFill>
                <a:srgbClr val="000000"/>
              </a:solidFill>
            </a:ln>
          </p:spPr>
          <p:txBody>
            <a:bodyPr wrap="square" lIns="0" tIns="0" rIns="0" bIns="0" rtlCol="0"/>
            <a:lstStyle/>
            <a:p/>
          </p:txBody>
        </p:sp>
      </p:grpSp>
      <p:sp>
        <p:nvSpPr>
          <p:cNvPr id="20" name="object 20"/>
          <p:cNvSpPr txBox="1"/>
          <p:nvPr/>
        </p:nvSpPr>
        <p:spPr>
          <a:xfrm>
            <a:off x="2589276" y="2807462"/>
            <a:ext cx="927735" cy="243204"/>
          </a:xfrm>
          <a:prstGeom prst="rect">
            <a:avLst/>
          </a:prstGeom>
        </p:spPr>
        <p:txBody>
          <a:bodyPr wrap="square" lIns="0" tIns="15875" rIns="0" bIns="0" rtlCol="0" vert="horz">
            <a:spAutoFit/>
          </a:bodyPr>
          <a:lstStyle/>
          <a:p>
            <a:pPr>
              <a:lnSpc>
                <a:spcPct val="100000"/>
              </a:lnSpc>
              <a:spcBef>
                <a:spcPts val="125"/>
              </a:spcBef>
              <a:tabLst>
                <a:tab pos="813435" algn="l"/>
              </a:tabLst>
            </a:pPr>
            <a:r>
              <a:rPr dirty="0" sz="1400" spc="15" b="1">
                <a:latin typeface="Arial"/>
                <a:cs typeface="Arial"/>
              </a:rPr>
              <a:t>1</a:t>
            </a:r>
            <a:r>
              <a:rPr dirty="0" sz="1400" spc="15" b="1">
                <a:latin typeface="Arial"/>
                <a:cs typeface="Arial"/>
              </a:rPr>
              <a:t>	</a:t>
            </a:r>
            <a:r>
              <a:rPr dirty="0" sz="1400" spc="15" b="1">
                <a:latin typeface="Arial"/>
                <a:cs typeface="Arial"/>
              </a:rPr>
              <a:t>3</a:t>
            </a:r>
            <a:endParaRPr sz="1400">
              <a:latin typeface="Arial"/>
              <a:cs typeface="Arial"/>
            </a:endParaRPr>
          </a:p>
        </p:txBody>
      </p:sp>
      <p:grpSp>
        <p:nvGrpSpPr>
          <p:cNvPr id="21" name="object 21"/>
          <p:cNvGrpSpPr/>
          <p:nvPr/>
        </p:nvGrpSpPr>
        <p:grpSpPr>
          <a:xfrm>
            <a:off x="3437382" y="1794700"/>
            <a:ext cx="1009650" cy="1242060"/>
            <a:chOff x="3437382" y="1794700"/>
            <a:chExt cx="1009650" cy="1242060"/>
          </a:xfrm>
        </p:grpSpPr>
        <p:sp>
          <p:nvSpPr>
            <p:cNvPr id="22" name="object 22"/>
            <p:cNvSpPr/>
            <p:nvPr/>
          </p:nvSpPr>
          <p:spPr>
            <a:xfrm>
              <a:off x="3470148" y="1805178"/>
              <a:ext cx="0" cy="916305"/>
            </a:xfrm>
            <a:custGeom>
              <a:avLst/>
              <a:gdLst/>
              <a:ahLst/>
              <a:cxnLst/>
              <a:rect l="l" t="t" r="r" b="b"/>
              <a:pathLst>
                <a:path w="0" h="916305">
                  <a:moveTo>
                    <a:pt x="0" y="915924"/>
                  </a:moveTo>
                  <a:lnTo>
                    <a:pt x="0" y="0"/>
                  </a:lnTo>
                </a:path>
              </a:pathLst>
            </a:custGeom>
            <a:ln w="20574">
              <a:solidFill>
                <a:srgbClr val="000000"/>
              </a:solidFill>
            </a:ln>
          </p:spPr>
          <p:txBody>
            <a:bodyPr wrap="square" lIns="0" tIns="0" rIns="0" bIns="0" rtlCol="0"/>
            <a:lstStyle/>
            <a:p/>
          </p:txBody>
        </p:sp>
        <p:sp>
          <p:nvSpPr>
            <p:cNvPr id="23" name="object 23"/>
            <p:cNvSpPr/>
            <p:nvPr/>
          </p:nvSpPr>
          <p:spPr>
            <a:xfrm>
              <a:off x="3437382" y="2719577"/>
              <a:ext cx="66675" cy="66675"/>
            </a:xfrm>
            <a:custGeom>
              <a:avLst/>
              <a:gdLst/>
              <a:ahLst/>
              <a:cxnLst/>
              <a:rect l="l" t="t" r="r" b="b"/>
              <a:pathLst>
                <a:path w="66675" h="66675">
                  <a:moveTo>
                    <a:pt x="66293" y="0"/>
                  </a:moveTo>
                  <a:lnTo>
                    <a:pt x="0" y="0"/>
                  </a:lnTo>
                  <a:lnTo>
                    <a:pt x="33527" y="66294"/>
                  </a:lnTo>
                  <a:lnTo>
                    <a:pt x="66293" y="0"/>
                  </a:lnTo>
                  <a:close/>
                </a:path>
              </a:pathLst>
            </a:custGeom>
            <a:solidFill>
              <a:srgbClr val="000000"/>
            </a:solidFill>
          </p:spPr>
          <p:txBody>
            <a:bodyPr wrap="square" lIns="0" tIns="0" rIns="0" bIns="0" rtlCol="0"/>
            <a:lstStyle/>
            <a:p/>
          </p:txBody>
        </p:sp>
        <p:sp>
          <p:nvSpPr>
            <p:cNvPr id="24" name="object 24"/>
            <p:cNvSpPr/>
            <p:nvPr/>
          </p:nvSpPr>
          <p:spPr>
            <a:xfrm>
              <a:off x="3848100" y="1805178"/>
              <a:ext cx="0" cy="480059"/>
            </a:xfrm>
            <a:custGeom>
              <a:avLst/>
              <a:gdLst/>
              <a:ahLst/>
              <a:cxnLst/>
              <a:rect l="l" t="t" r="r" b="b"/>
              <a:pathLst>
                <a:path w="0" h="480060">
                  <a:moveTo>
                    <a:pt x="0" y="480060"/>
                  </a:moveTo>
                  <a:lnTo>
                    <a:pt x="0" y="0"/>
                  </a:lnTo>
                </a:path>
              </a:pathLst>
            </a:custGeom>
            <a:ln w="20574">
              <a:solidFill>
                <a:srgbClr val="000000"/>
              </a:solidFill>
            </a:ln>
          </p:spPr>
          <p:txBody>
            <a:bodyPr wrap="square" lIns="0" tIns="0" rIns="0" bIns="0" rtlCol="0"/>
            <a:lstStyle/>
            <a:p/>
          </p:txBody>
        </p:sp>
        <p:sp>
          <p:nvSpPr>
            <p:cNvPr id="25" name="object 25"/>
            <p:cNvSpPr/>
            <p:nvPr/>
          </p:nvSpPr>
          <p:spPr>
            <a:xfrm>
              <a:off x="3815334" y="2283714"/>
              <a:ext cx="66675" cy="66675"/>
            </a:xfrm>
            <a:custGeom>
              <a:avLst/>
              <a:gdLst/>
              <a:ahLst/>
              <a:cxnLst/>
              <a:rect l="l" t="t" r="r" b="b"/>
              <a:pathLst>
                <a:path w="66675" h="66675">
                  <a:moveTo>
                    <a:pt x="66293" y="0"/>
                  </a:moveTo>
                  <a:lnTo>
                    <a:pt x="0" y="0"/>
                  </a:lnTo>
                  <a:lnTo>
                    <a:pt x="33527" y="66293"/>
                  </a:lnTo>
                  <a:lnTo>
                    <a:pt x="66293" y="0"/>
                  </a:lnTo>
                  <a:close/>
                </a:path>
              </a:pathLst>
            </a:custGeom>
            <a:solidFill>
              <a:srgbClr val="000000"/>
            </a:solidFill>
          </p:spPr>
          <p:txBody>
            <a:bodyPr wrap="square" lIns="0" tIns="0" rIns="0" bIns="0" rtlCol="0"/>
            <a:lstStyle/>
            <a:p/>
          </p:txBody>
        </p:sp>
        <p:sp>
          <p:nvSpPr>
            <p:cNvPr id="26" name="object 26"/>
            <p:cNvSpPr/>
            <p:nvPr/>
          </p:nvSpPr>
          <p:spPr>
            <a:xfrm>
              <a:off x="3685032" y="2350008"/>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27" name="object 27"/>
            <p:cNvSpPr/>
            <p:nvPr/>
          </p:nvSpPr>
          <p:spPr>
            <a:xfrm>
              <a:off x="3685032" y="2350008"/>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sp>
          <p:nvSpPr>
            <p:cNvPr id="28" name="object 28"/>
            <p:cNvSpPr/>
            <p:nvPr/>
          </p:nvSpPr>
          <p:spPr>
            <a:xfrm>
              <a:off x="4306062" y="1805178"/>
              <a:ext cx="0" cy="862330"/>
            </a:xfrm>
            <a:custGeom>
              <a:avLst/>
              <a:gdLst/>
              <a:ahLst/>
              <a:cxnLst/>
              <a:rect l="l" t="t" r="r" b="b"/>
              <a:pathLst>
                <a:path w="0" h="862330">
                  <a:moveTo>
                    <a:pt x="0" y="861822"/>
                  </a:moveTo>
                  <a:lnTo>
                    <a:pt x="0" y="0"/>
                  </a:lnTo>
                </a:path>
              </a:pathLst>
            </a:custGeom>
            <a:ln w="20574">
              <a:solidFill>
                <a:srgbClr val="000000"/>
              </a:solidFill>
            </a:ln>
          </p:spPr>
          <p:txBody>
            <a:bodyPr wrap="square" lIns="0" tIns="0" rIns="0" bIns="0" rtlCol="0"/>
            <a:lstStyle/>
            <a:p/>
          </p:txBody>
        </p:sp>
        <p:sp>
          <p:nvSpPr>
            <p:cNvPr id="29" name="object 29"/>
            <p:cNvSpPr/>
            <p:nvPr/>
          </p:nvSpPr>
          <p:spPr>
            <a:xfrm>
              <a:off x="4273296" y="2665476"/>
              <a:ext cx="66675" cy="67310"/>
            </a:xfrm>
            <a:custGeom>
              <a:avLst/>
              <a:gdLst/>
              <a:ahLst/>
              <a:cxnLst/>
              <a:rect l="l" t="t" r="r" b="b"/>
              <a:pathLst>
                <a:path w="66675" h="67310">
                  <a:moveTo>
                    <a:pt x="66293" y="0"/>
                  </a:moveTo>
                  <a:lnTo>
                    <a:pt x="0" y="0"/>
                  </a:lnTo>
                  <a:lnTo>
                    <a:pt x="32765" y="67055"/>
                  </a:lnTo>
                  <a:lnTo>
                    <a:pt x="66293" y="0"/>
                  </a:lnTo>
                  <a:close/>
                </a:path>
              </a:pathLst>
            </a:custGeom>
            <a:solidFill>
              <a:srgbClr val="000000"/>
            </a:solidFill>
          </p:spPr>
          <p:txBody>
            <a:bodyPr wrap="square" lIns="0" tIns="0" rIns="0" bIns="0" rtlCol="0"/>
            <a:lstStyle/>
            <a:p/>
          </p:txBody>
        </p:sp>
        <p:sp>
          <p:nvSpPr>
            <p:cNvPr id="30" name="object 30"/>
            <p:cNvSpPr/>
            <p:nvPr/>
          </p:nvSpPr>
          <p:spPr>
            <a:xfrm>
              <a:off x="4142232" y="2731770"/>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5"/>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31" name="object 31"/>
            <p:cNvSpPr/>
            <p:nvPr/>
          </p:nvSpPr>
          <p:spPr>
            <a:xfrm>
              <a:off x="4142232" y="2731770"/>
              <a:ext cx="294640" cy="294640"/>
            </a:xfrm>
            <a:custGeom>
              <a:avLst/>
              <a:gdLst/>
              <a:ahLst/>
              <a:cxnLst/>
              <a:rect l="l" t="t" r="r" b="b"/>
              <a:pathLst>
                <a:path w="294639" h="294639">
                  <a:moveTo>
                    <a:pt x="294131" y="147065"/>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5"/>
                  </a:lnTo>
                  <a:close/>
                </a:path>
              </a:pathLst>
            </a:custGeom>
            <a:ln w="20574">
              <a:solidFill>
                <a:srgbClr val="000000"/>
              </a:solidFill>
            </a:ln>
          </p:spPr>
          <p:txBody>
            <a:bodyPr wrap="square" lIns="0" tIns="0" rIns="0" bIns="0" rtlCol="0"/>
            <a:lstStyle/>
            <a:p/>
          </p:txBody>
        </p:sp>
      </p:grpSp>
      <p:sp>
        <p:nvSpPr>
          <p:cNvPr id="32" name="object 32"/>
          <p:cNvSpPr txBox="1"/>
          <p:nvPr/>
        </p:nvSpPr>
        <p:spPr>
          <a:xfrm>
            <a:off x="4239005" y="2753360"/>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5</a:t>
            </a:r>
            <a:endParaRPr sz="1400">
              <a:latin typeface="Arial"/>
              <a:cs typeface="Arial"/>
            </a:endParaRPr>
          </a:p>
        </p:txBody>
      </p:sp>
      <p:grpSp>
        <p:nvGrpSpPr>
          <p:cNvPr id="33" name="object 33"/>
          <p:cNvGrpSpPr/>
          <p:nvPr/>
        </p:nvGrpSpPr>
        <p:grpSpPr>
          <a:xfrm>
            <a:off x="4717160" y="1805177"/>
            <a:ext cx="794385" cy="849630"/>
            <a:chOff x="4717160" y="1805177"/>
            <a:chExt cx="794385" cy="849630"/>
          </a:xfrm>
        </p:grpSpPr>
        <p:sp>
          <p:nvSpPr>
            <p:cNvPr id="34" name="object 34"/>
            <p:cNvSpPr/>
            <p:nvPr/>
          </p:nvSpPr>
          <p:spPr>
            <a:xfrm>
              <a:off x="5369813" y="1805177"/>
              <a:ext cx="0" cy="480059"/>
            </a:xfrm>
            <a:custGeom>
              <a:avLst/>
              <a:gdLst/>
              <a:ahLst/>
              <a:cxnLst/>
              <a:rect l="l" t="t" r="r" b="b"/>
              <a:pathLst>
                <a:path w="0" h="480060">
                  <a:moveTo>
                    <a:pt x="0" y="480060"/>
                  </a:moveTo>
                  <a:lnTo>
                    <a:pt x="0" y="0"/>
                  </a:lnTo>
                </a:path>
              </a:pathLst>
            </a:custGeom>
            <a:ln w="20574">
              <a:solidFill>
                <a:srgbClr val="000000"/>
              </a:solidFill>
            </a:ln>
          </p:spPr>
          <p:txBody>
            <a:bodyPr wrap="square" lIns="0" tIns="0" rIns="0" bIns="0" rtlCol="0"/>
            <a:lstStyle/>
            <a:p/>
          </p:txBody>
        </p:sp>
        <p:sp>
          <p:nvSpPr>
            <p:cNvPr id="35" name="object 35"/>
            <p:cNvSpPr/>
            <p:nvPr/>
          </p:nvSpPr>
          <p:spPr>
            <a:xfrm>
              <a:off x="5337047" y="2283713"/>
              <a:ext cx="66675" cy="66675"/>
            </a:xfrm>
            <a:custGeom>
              <a:avLst/>
              <a:gdLst/>
              <a:ahLst/>
              <a:cxnLst/>
              <a:rect l="l" t="t" r="r" b="b"/>
              <a:pathLst>
                <a:path w="66675" h="66675">
                  <a:moveTo>
                    <a:pt x="66293" y="0"/>
                  </a:moveTo>
                  <a:lnTo>
                    <a:pt x="0" y="0"/>
                  </a:lnTo>
                  <a:lnTo>
                    <a:pt x="32765" y="66293"/>
                  </a:lnTo>
                  <a:lnTo>
                    <a:pt x="66293" y="0"/>
                  </a:lnTo>
                  <a:close/>
                </a:path>
              </a:pathLst>
            </a:custGeom>
            <a:solidFill>
              <a:srgbClr val="000000"/>
            </a:solidFill>
          </p:spPr>
          <p:txBody>
            <a:bodyPr wrap="square" lIns="0" tIns="0" rIns="0" bIns="0" rtlCol="0"/>
            <a:lstStyle/>
            <a:p/>
          </p:txBody>
        </p:sp>
        <p:sp>
          <p:nvSpPr>
            <p:cNvPr id="36" name="object 36"/>
            <p:cNvSpPr/>
            <p:nvPr/>
          </p:nvSpPr>
          <p:spPr>
            <a:xfrm>
              <a:off x="5206745" y="2350008"/>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37" name="object 37"/>
            <p:cNvSpPr/>
            <p:nvPr/>
          </p:nvSpPr>
          <p:spPr>
            <a:xfrm>
              <a:off x="5206745" y="2350008"/>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sp>
          <p:nvSpPr>
            <p:cNvPr id="38" name="object 38"/>
            <p:cNvSpPr/>
            <p:nvPr/>
          </p:nvSpPr>
          <p:spPr>
            <a:xfrm>
              <a:off x="4891277" y="1805177"/>
              <a:ext cx="0" cy="480059"/>
            </a:xfrm>
            <a:custGeom>
              <a:avLst/>
              <a:gdLst/>
              <a:ahLst/>
              <a:cxnLst/>
              <a:rect l="l" t="t" r="r" b="b"/>
              <a:pathLst>
                <a:path w="0" h="480060">
                  <a:moveTo>
                    <a:pt x="0" y="480060"/>
                  </a:moveTo>
                  <a:lnTo>
                    <a:pt x="0" y="0"/>
                  </a:lnTo>
                </a:path>
              </a:pathLst>
            </a:custGeom>
            <a:ln w="20574">
              <a:solidFill>
                <a:srgbClr val="000000"/>
              </a:solidFill>
            </a:ln>
          </p:spPr>
          <p:txBody>
            <a:bodyPr wrap="square" lIns="0" tIns="0" rIns="0" bIns="0" rtlCol="0"/>
            <a:lstStyle/>
            <a:p/>
          </p:txBody>
        </p:sp>
        <p:sp>
          <p:nvSpPr>
            <p:cNvPr id="39" name="object 39"/>
            <p:cNvSpPr/>
            <p:nvPr/>
          </p:nvSpPr>
          <p:spPr>
            <a:xfrm>
              <a:off x="4858511" y="2283713"/>
              <a:ext cx="66675" cy="66675"/>
            </a:xfrm>
            <a:custGeom>
              <a:avLst/>
              <a:gdLst/>
              <a:ahLst/>
              <a:cxnLst/>
              <a:rect l="l" t="t" r="r" b="b"/>
              <a:pathLst>
                <a:path w="66675" h="66675">
                  <a:moveTo>
                    <a:pt x="66293" y="0"/>
                  </a:moveTo>
                  <a:lnTo>
                    <a:pt x="0" y="0"/>
                  </a:lnTo>
                  <a:lnTo>
                    <a:pt x="32765" y="66293"/>
                  </a:lnTo>
                  <a:lnTo>
                    <a:pt x="66293" y="0"/>
                  </a:lnTo>
                  <a:close/>
                </a:path>
              </a:pathLst>
            </a:custGeom>
            <a:solidFill>
              <a:srgbClr val="000000"/>
            </a:solidFill>
          </p:spPr>
          <p:txBody>
            <a:bodyPr wrap="square" lIns="0" tIns="0" rIns="0" bIns="0" rtlCol="0"/>
            <a:lstStyle/>
            <a:p/>
          </p:txBody>
        </p:sp>
        <p:sp>
          <p:nvSpPr>
            <p:cNvPr id="40" name="object 40"/>
            <p:cNvSpPr/>
            <p:nvPr/>
          </p:nvSpPr>
          <p:spPr>
            <a:xfrm>
              <a:off x="4727447" y="2350008"/>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41" name="object 41"/>
            <p:cNvSpPr/>
            <p:nvPr/>
          </p:nvSpPr>
          <p:spPr>
            <a:xfrm>
              <a:off x="4727447" y="2350008"/>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grpSp>
      <p:sp>
        <p:nvSpPr>
          <p:cNvPr id="42" name="object 42"/>
          <p:cNvSpPr txBox="1"/>
          <p:nvPr/>
        </p:nvSpPr>
        <p:spPr>
          <a:xfrm>
            <a:off x="3781044" y="2371598"/>
            <a:ext cx="1636395" cy="243204"/>
          </a:xfrm>
          <a:prstGeom prst="rect">
            <a:avLst/>
          </a:prstGeom>
        </p:spPr>
        <p:txBody>
          <a:bodyPr wrap="square" lIns="0" tIns="15875" rIns="0" bIns="0" rtlCol="0" vert="horz">
            <a:spAutoFit/>
          </a:bodyPr>
          <a:lstStyle/>
          <a:p>
            <a:pPr>
              <a:lnSpc>
                <a:spcPct val="100000"/>
              </a:lnSpc>
              <a:spcBef>
                <a:spcPts val="125"/>
              </a:spcBef>
              <a:tabLst>
                <a:tab pos="1042669" algn="l"/>
                <a:tab pos="1522095" algn="l"/>
              </a:tabLst>
            </a:pPr>
            <a:r>
              <a:rPr dirty="0" sz="1400" spc="15" b="1">
                <a:latin typeface="Arial"/>
                <a:cs typeface="Arial"/>
              </a:rPr>
              <a:t>4</a:t>
            </a:r>
            <a:r>
              <a:rPr dirty="0" sz="1400" spc="15" b="1">
                <a:latin typeface="Arial"/>
                <a:cs typeface="Arial"/>
              </a:rPr>
              <a:t>	</a:t>
            </a:r>
            <a:r>
              <a:rPr dirty="0" sz="1400" spc="15" b="1">
                <a:latin typeface="Arial"/>
                <a:cs typeface="Arial"/>
              </a:rPr>
              <a:t>6</a:t>
            </a:r>
            <a:r>
              <a:rPr dirty="0" sz="1400" spc="15" b="1">
                <a:latin typeface="Arial"/>
                <a:cs typeface="Arial"/>
              </a:rPr>
              <a:t>	</a:t>
            </a:r>
            <a:r>
              <a:rPr dirty="0" sz="1400" spc="15" b="1">
                <a:latin typeface="Arial"/>
                <a:cs typeface="Arial"/>
              </a:rPr>
              <a:t>7</a:t>
            </a:r>
            <a:endParaRPr sz="1400">
              <a:latin typeface="Arial"/>
              <a:cs typeface="Arial"/>
            </a:endParaRPr>
          </a:p>
        </p:txBody>
      </p:sp>
      <p:sp>
        <p:nvSpPr>
          <p:cNvPr id="45" name="object 4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46" name="object 4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a:t>
            </a:r>
            <a:r>
              <a:rPr dirty="0" sz="800" spc="-250"/>
              <a:t>t</a:t>
            </a:r>
            <a:r>
              <a:rPr dirty="0" baseline="-30092" sz="1800" spc="-375" b="1">
                <a:latin typeface="Arial"/>
                <a:cs typeface="Arial"/>
              </a:rPr>
              <a:t>e</a:t>
            </a:r>
            <a:r>
              <a:rPr dirty="0" sz="800" spc="-250"/>
              <a: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300" b="1">
                <a:latin typeface="Arial"/>
                <a:cs typeface="Arial"/>
              </a:rPr>
              <a:t>:</a:t>
            </a:r>
            <a:r>
              <a:rPr dirty="0" sz="800" spc="-200"/>
              <a:t>eK</a:t>
            </a:r>
            <a:r>
              <a:rPr dirty="0" baseline="-30092" sz="1800" spc="-300" b="1">
                <a:latin typeface="Arial"/>
                <a:cs typeface="Arial"/>
              </a:rPr>
              <a:t>S</a:t>
            </a:r>
            <a:r>
              <a:rPr dirty="0" sz="800" spc="-200"/>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ark</a:t>
            </a:r>
            <a:r>
              <a:rPr dirty="0" baseline="-30092" sz="1800" spc="-405" b="1">
                <a:latin typeface="Arial"/>
                <a:cs typeface="Arial"/>
              </a:rPr>
              <a:t>n</a:t>
            </a:r>
            <a:r>
              <a:rPr dirty="0" sz="800" spc="-270"/>
              <a:t>e</a:t>
            </a:r>
            <a:r>
              <a:rPr dirty="0" baseline="-30092" sz="1800" spc="-405" b="1">
                <a:latin typeface="Arial"/>
                <a:cs typeface="Arial"/>
              </a:rPr>
              <a:t>d</a:t>
            </a:r>
            <a:r>
              <a:rPr dirty="0" sz="800" spc="-270"/>
              <a:t>d </a:t>
            </a:r>
            <a:r>
              <a:rPr dirty="0" baseline="-30092" sz="1800" spc="-427" b="1">
                <a:latin typeface="Arial"/>
                <a:cs typeface="Arial"/>
              </a:rPr>
              <a:t>a</a:t>
            </a:r>
            <a:r>
              <a:rPr dirty="0" sz="800" spc="-285"/>
              <a:t>wi</a:t>
            </a:r>
            <a:r>
              <a:rPr dirty="0" baseline="-30092" sz="1800" spc="-427" b="1">
                <a:latin typeface="Arial"/>
                <a:cs typeface="Arial"/>
              </a:rPr>
              <a:t>m</a:t>
            </a:r>
            <a:r>
              <a:rPr dirty="0" sz="800" spc="-285"/>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E</a:t>
            </a:r>
            <a:r>
              <a:rPr dirty="0" sz="800" spc="-165"/>
              <a:t>em</a:t>
            </a:r>
            <a:r>
              <a:rPr dirty="0" baseline="-30092" sz="1800" spc="-247" b="1">
                <a:latin typeface="Arial"/>
                <a:cs typeface="Arial"/>
              </a:rPr>
              <a:t>-</a:t>
            </a:r>
            <a:r>
              <a:rPr dirty="0" sz="800" spc="-165"/>
              <a:t>a</a:t>
            </a:r>
            <a:r>
              <a:rPr dirty="0" baseline="-30092" sz="1800" spc="-247" b="1">
                <a:latin typeface="Arial"/>
                <a:cs typeface="Arial"/>
              </a:rPr>
              <a:t>6</a:t>
            </a:r>
            <a:r>
              <a:rPr dirty="0" sz="800" spc="-165"/>
              <a:t>il.</a:t>
            </a:r>
            <a:r>
              <a:rPr dirty="0" sz="800" spc="-200"/>
              <a:t> </a:t>
            </a:r>
            <a:r>
              <a:rPr dirty="0" sz="800" spc="-25"/>
              <a:t>Contact</a:t>
            </a:r>
            <a:endParaRPr sz="800">
              <a:latin typeface="Arial"/>
              <a:cs typeface="Arial"/>
            </a:endParaRPr>
          </a:p>
        </p:txBody>
      </p:sp>
      <p:sp>
        <p:nvSpPr>
          <p:cNvPr id="47" name="object 4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3" name="object 43"/>
          <p:cNvSpPr txBox="1"/>
          <p:nvPr/>
        </p:nvSpPr>
        <p:spPr>
          <a:xfrm>
            <a:off x="594613" y="5611157"/>
            <a:ext cx="6536690" cy="3926204"/>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Menus for SQL</a:t>
            </a:r>
            <a:r>
              <a:rPr dirty="0" sz="1300" spc="-15" b="1">
                <a:latin typeface="Arial"/>
                <a:cs typeface="Arial"/>
              </a:rPr>
              <a:t> </a:t>
            </a:r>
            <a:r>
              <a:rPr dirty="0" sz="1300" b="1">
                <a:latin typeface="Arial"/>
                <a:cs typeface="Arial"/>
              </a:rPr>
              <a:t>Developer</a:t>
            </a:r>
            <a:endParaRPr sz="1300">
              <a:latin typeface="Arial"/>
              <a:cs typeface="Arial"/>
            </a:endParaRPr>
          </a:p>
          <a:p>
            <a:pPr marL="136525">
              <a:lnSpc>
                <a:spcPts val="1555"/>
              </a:lnSpc>
              <a:spcBef>
                <a:spcPts val="359"/>
              </a:spcBef>
            </a:pPr>
            <a:r>
              <a:rPr dirty="0" sz="1300" spc="-5">
                <a:latin typeface="Times New Roman"/>
                <a:cs typeface="Times New Roman"/>
              </a:rPr>
              <a:t>SQL </a:t>
            </a:r>
            <a:r>
              <a:rPr dirty="0" sz="1300">
                <a:latin typeface="Times New Roman"/>
                <a:cs typeface="Times New Roman"/>
              </a:rPr>
              <a:t>Developer has two main navigation</a:t>
            </a:r>
            <a:r>
              <a:rPr dirty="0" sz="1300" spc="-15">
                <a:latin typeface="Times New Roman"/>
                <a:cs typeface="Times New Roman"/>
              </a:rPr>
              <a:t> </a:t>
            </a:r>
            <a:r>
              <a:rPr dirty="0" sz="1300">
                <a:latin typeface="Times New Roman"/>
                <a:cs typeface="Times New Roman"/>
              </a:rPr>
              <a:t>tabs.</a:t>
            </a:r>
            <a:endParaRPr sz="1300">
              <a:latin typeface="Times New Roman"/>
              <a:cs typeface="Times New Roman"/>
            </a:endParaRPr>
          </a:p>
          <a:p>
            <a:pPr marL="445770" marR="179070" indent="-186055">
              <a:lnSpc>
                <a:spcPts val="1560"/>
              </a:lnSpc>
              <a:spcBef>
                <a:spcPts val="45"/>
              </a:spcBef>
              <a:buFont typeface="Times New Roman"/>
              <a:buChar char="•"/>
              <a:tabLst>
                <a:tab pos="445770" algn="l"/>
                <a:tab pos="446405" algn="l"/>
              </a:tabLst>
            </a:pPr>
            <a:r>
              <a:rPr dirty="0" sz="1300" spc="-5" b="1">
                <a:latin typeface="Times New Roman"/>
                <a:cs typeface="Times New Roman"/>
              </a:rPr>
              <a:t>Connections Navigator: </a:t>
            </a:r>
            <a:r>
              <a:rPr dirty="0" sz="1300">
                <a:latin typeface="Times New Roman"/>
                <a:cs typeface="Times New Roman"/>
              </a:rPr>
              <a:t>By using this tab, you can browse database objects and users to  which you have</a:t>
            </a:r>
            <a:r>
              <a:rPr dirty="0" sz="1300" spc="-5">
                <a:latin typeface="Times New Roman"/>
                <a:cs typeface="Times New Roman"/>
              </a:rPr>
              <a:t> </a:t>
            </a:r>
            <a:r>
              <a:rPr dirty="0" sz="1300">
                <a:latin typeface="Times New Roman"/>
                <a:cs typeface="Times New Roman"/>
              </a:rPr>
              <a:t>access.</a:t>
            </a:r>
            <a:endParaRPr sz="1300">
              <a:latin typeface="Times New Roman"/>
              <a:cs typeface="Times New Roman"/>
            </a:endParaRPr>
          </a:p>
          <a:p>
            <a:pPr marL="445770" marR="192405" indent="-186055">
              <a:lnSpc>
                <a:spcPts val="1550"/>
              </a:lnSpc>
              <a:spcBef>
                <a:spcPts val="10"/>
              </a:spcBef>
              <a:buFont typeface="Times New Roman"/>
              <a:buChar char="•"/>
              <a:tabLst>
                <a:tab pos="445770" algn="l"/>
                <a:tab pos="446405" algn="l"/>
              </a:tabLst>
            </a:pPr>
            <a:r>
              <a:rPr dirty="0" sz="1300" spc="-5" b="1">
                <a:latin typeface="Times New Roman"/>
                <a:cs typeface="Times New Roman"/>
              </a:rPr>
              <a:t>Reporting </a:t>
            </a:r>
            <a:r>
              <a:rPr dirty="0" sz="1300" b="1">
                <a:latin typeface="Times New Roman"/>
                <a:cs typeface="Times New Roman"/>
              </a:rPr>
              <a:t>Tab: </a:t>
            </a:r>
            <a:r>
              <a:rPr dirty="0" sz="1300">
                <a:latin typeface="Times New Roman"/>
                <a:cs typeface="Times New Roman"/>
              </a:rPr>
              <a:t>By </a:t>
            </a:r>
            <a:r>
              <a:rPr dirty="0" sz="1300" spc="-5">
                <a:latin typeface="Times New Roman"/>
                <a:cs typeface="Times New Roman"/>
              </a:rPr>
              <a:t>using </a:t>
            </a:r>
            <a:r>
              <a:rPr dirty="0" sz="1300">
                <a:latin typeface="Times New Roman"/>
                <a:cs typeface="Times New Roman"/>
              </a:rPr>
              <a:t>this tab, you can run predefined reports or create and </a:t>
            </a:r>
            <a:r>
              <a:rPr dirty="0" sz="1300" spc="-5">
                <a:latin typeface="Times New Roman"/>
                <a:cs typeface="Times New Roman"/>
              </a:rPr>
              <a:t>add </a:t>
            </a:r>
            <a:r>
              <a:rPr dirty="0" sz="1300">
                <a:latin typeface="Times New Roman"/>
                <a:cs typeface="Times New Roman"/>
              </a:rPr>
              <a:t>your  </a:t>
            </a:r>
            <a:r>
              <a:rPr dirty="0" sz="1300" spc="-5">
                <a:latin typeface="Times New Roman"/>
                <a:cs typeface="Times New Roman"/>
              </a:rPr>
              <a:t>own</a:t>
            </a:r>
            <a:r>
              <a:rPr dirty="0" sz="1300" spc="-1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136525" marR="101600">
              <a:lnSpc>
                <a:spcPct val="100000"/>
              </a:lnSpc>
              <a:spcBef>
                <a:spcPts val="345"/>
              </a:spcBef>
            </a:pPr>
            <a:r>
              <a:rPr dirty="0" sz="1300" spc="-5">
                <a:latin typeface="Times New Roman"/>
                <a:cs typeface="Times New Roman"/>
              </a:rPr>
              <a:t>SQL </a:t>
            </a:r>
            <a:r>
              <a:rPr dirty="0" sz="1300">
                <a:latin typeface="Times New Roman"/>
                <a:cs typeface="Times New Roman"/>
              </a:rPr>
              <a:t>Developer uses the left side for navigation to find and select objects, and the right side to  display information about </a:t>
            </a:r>
            <a:r>
              <a:rPr dirty="0" sz="1300" spc="-5">
                <a:latin typeface="Times New Roman"/>
                <a:cs typeface="Times New Roman"/>
              </a:rPr>
              <a:t>selected </a:t>
            </a:r>
            <a:r>
              <a:rPr dirty="0" sz="1300">
                <a:latin typeface="Times New Roman"/>
                <a:cs typeface="Times New Roman"/>
              </a:rPr>
              <a:t>objects. </a:t>
            </a:r>
            <a:r>
              <a:rPr dirty="0" sz="1300" spc="-5">
                <a:latin typeface="Times New Roman"/>
                <a:cs typeface="Times New Roman"/>
              </a:rPr>
              <a:t>You </a:t>
            </a:r>
            <a:r>
              <a:rPr dirty="0" sz="1300">
                <a:latin typeface="Times New Roman"/>
                <a:cs typeface="Times New Roman"/>
              </a:rPr>
              <a:t>can customize </a:t>
            </a:r>
            <a:r>
              <a:rPr dirty="0" sz="1300" spc="-5">
                <a:latin typeface="Times New Roman"/>
                <a:cs typeface="Times New Roman"/>
              </a:rPr>
              <a:t>many </a:t>
            </a:r>
            <a:r>
              <a:rPr dirty="0" sz="1300">
                <a:latin typeface="Times New Roman"/>
                <a:cs typeface="Times New Roman"/>
              </a:rPr>
              <a:t>aspects of the appearance  and behavior of </a:t>
            </a:r>
            <a:r>
              <a:rPr dirty="0" sz="1300" spc="-5">
                <a:latin typeface="Times New Roman"/>
                <a:cs typeface="Times New Roman"/>
              </a:rPr>
              <a:t>SQL </a:t>
            </a:r>
            <a:r>
              <a:rPr dirty="0" sz="1300">
                <a:latin typeface="Times New Roman"/>
                <a:cs typeface="Times New Roman"/>
              </a:rPr>
              <a:t>Developer by setting preferences. The menus at the top </a:t>
            </a:r>
            <a:r>
              <a:rPr dirty="0" sz="1300" spc="-5">
                <a:latin typeface="Times New Roman"/>
                <a:cs typeface="Times New Roman"/>
              </a:rPr>
              <a:t>contain </a:t>
            </a:r>
            <a:r>
              <a:rPr dirty="0" sz="1300">
                <a:latin typeface="Times New Roman"/>
                <a:cs typeface="Times New Roman"/>
              </a:rPr>
              <a:t>standard  entries, plus entries for features specific to </a:t>
            </a:r>
            <a:r>
              <a:rPr dirty="0" sz="1300" spc="-5">
                <a:latin typeface="Times New Roman"/>
                <a:cs typeface="Times New Roman"/>
              </a:rPr>
              <a:t>SQL</a:t>
            </a:r>
            <a:r>
              <a:rPr dirty="0" sz="1300" spc="-30">
                <a:latin typeface="Times New Roman"/>
                <a:cs typeface="Times New Roman"/>
              </a:rPr>
              <a:t> </a:t>
            </a:r>
            <a:r>
              <a:rPr dirty="0" sz="1300">
                <a:latin typeface="Times New Roman"/>
                <a:cs typeface="Times New Roman"/>
              </a:rPr>
              <a:t>Developer.</a:t>
            </a:r>
            <a:endParaRPr sz="1300">
              <a:latin typeface="Times New Roman"/>
              <a:cs typeface="Times New Roman"/>
            </a:endParaRPr>
          </a:p>
          <a:p>
            <a:pPr marL="445770" indent="-186055">
              <a:lnSpc>
                <a:spcPts val="1555"/>
              </a:lnSpc>
              <a:buFont typeface="Times New Roman"/>
              <a:buAutoNum type="arabicPeriod"/>
              <a:tabLst>
                <a:tab pos="446405" algn="l"/>
              </a:tabLst>
            </a:pPr>
            <a:r>
              <a:rPr dirty="0" sz="1300" spc="-5" b="1">
                <a:latin typeface="Times New Roman"/>
                <a:cs typeface="Times New Roman"/>
              </a:rPr>
              <a:t>View: </a:t>
            </a:r>
            <a:r>
              <a:rPr dirty="0" sz="1300">
                <a:latin typeface="Times New Roman"/>
                <a:cs typeface="Times New Roman"/>
              </a:rPr>
              <a:t>Contains options that affect what is displayed in the </a:t>
            </a:r>
            <a:r>
              <a:rPr dirty="0" sz="1300" spc="-5">
                <a:latin typeface="Times New Roman"/>
                <a:cs typeface="Times New Roman"/>
              </a:rPr>
              <a:t>SQL </a:t>
            </a:r>
            <a:r>
              <a:rPr dirty="0" sz="1300">
                <a:latin typeface="Times New Roman"/>
                <a:cs typeface="Times New Roman"/>
              </a:rPr>
              <a:t>Developer</a:t>
            </a:r>
            <a:r>
              <a:rPr dirty="0" sz="1300" spc="-10">
                <a:latin typeface="Times New Roman"/>
                <a:cs typeface="Times New Roman"/>
              </a:rPr>
              <a:t> </a:t>
            </a:r>
            <a:r>
              <a:rPr dirty="0" sz="1300">
                <a:latin typeface="Times New Roman"/>
                <a:cs typeface="Times New Roman"/>
              </a:rPr>
              <a:t>interface</a:t>
            </a:r>
            <a:endParaRPr sz="1300">
              <a:latin typeface="Times New Roman"/>
              <a:cs typeface="Times New Roman"/>
            </a:endParaRPr>
          </a:p>
          <a:p>
            <a:pPr marL="445770" indent="-186055">
              <a:lnSpc>
                <a:spcPts val="1555"/>
              </a:lnSpc>
              <a:buFont typeface="Times New Roman"/>
              <a:buAutoNum type="arabicPeriod"/>
              <a:tabLst>
                <a:tab pos="446405" algn="l"/>
              </a:tabLst>
            </a:pPr>
            <a:r>
              <a:rPr dirty="0" sz="1300" spc="-5" b="1">
                <a:latin typeface="Times New Roman"/>
                <a:cs typeface="Times New Roman"/>
              </a:rPr>
              <a:t>Navigate: </a:t>
            </a:r>
            <a:r>
              <a:rPr dirty="0" sz="1300">
                <a:latin typeface="Times New Roman"/>
                <a:cs typeface="Times New Roman"/>
              </a:rPr>
              <a:t>Contains options for navigating to panes and for the execution of</a:t>
            </a:r>
            <a:r>
              <a:rPr dirty="0" sz="1300" spc="-45">
                <a:latin typeface="Times New Roman"/>
                <a:cs typeface="Times New Roman"/>
              </a:rPr>
              <a:t> </a:t>
            </a:r>
            <a:r>
              <a:rPr dirty="0" sz="1300">
                <a:latin typeface="Times New Roman"/>
                <a:cs typeface="Times New Roman"/>
              </a:rPr>
              <a:t>subprograms</a:t>
            </a:r>
            <a:endParaRPr sz="1300">
              <a:latin typeface="Times New Roman"/>
              <a:cs typeface="Times New Roman"/>
            </a:endParaRPr>
          </a:p>
          <a:p>
            <a:pPr marL="445770" marR="5080" indent="-186055">
              <a:lnSpc>
                <a:spcPts val="1560"/>
              </a:lnSpc>
              <a:spcBef>
                <a:spcPts val="50"/>
              </a:spcBef>
              <a:buFont typeface="Times New Roman"/>
              <a:buAutoNum type="arabicPeriod"/>
              <a:tabLst>
                <a:tab pos="446405" algn="l"/>
              </a:tabLst>
            </a:pPr>
            <a:r>
              <a:rPr dirty="0" sz="1300" spc="-5" b="1">
                <a:latin typeface="Times New Roman"/>
                <a:cs typeface="Times New Roman"/>
              </a:rPr>
              <a:t>Run: </a:t>
            </a:r>
            <a:r>
              <a:rPr dirty="0" sz="1300" spc="-5">
                <a:latin typeface="Times New Roman"/>
                <a:cs typeface="Times New Roman"/>
              </a:rPr>
              <a:t>Contains </a:t>
            </a:r>
            <a:r>
              <a:rPr dirty="0" sz="1300">
                <a:latin typeface="Times New Roman"/>
                <a:cs typeface="Times New Roman"/>
              </a:rPr>
              <a:t>the Run File and Execution </a:t>
            </a:r>
            <a:r>
              <a:rPr dirty="0" sz="1300" spc="-5">
                <a:latin typeface="Times New Roman"/>
                <a:cs typeface="Times New Roman"/>
              </a:rPr>
              <a:t>Profile </a:t>
            </a:r>
            <a:r>
              <a:rPr dirty="0" sz="1300">
                <a:latin typeface="Times New Roman"/>
                <a:cs typeface="Times New Roman"/>
              </a:rPr>
              <a:t>options that are relevant when a function  or procedure is</a:t>
            </a:r>
            <a:r>
              <a:rPr dirty="0" sz="1300" spc="-5">
                <a:latin typeface="Times New Roman"/>
                <a:cs typeface="Times New Roman"/>
              </a:rPr>
              <a:t> </a:t>
            </a:r>
            <a:r>
              <a:rPr dirty="0" sz="1300">
                <a:latin typeface="Times New Roman"/>
                <a:cs typeface="Times New Roman"/>
              </a:rPr>
              <a:t>selected</a:t>
            </a:r>
            <a:endParaRPr sz="1300">
              <a:latin typeface="Times New Roman"/>
              <a:cs typeface="Times New Roman"/>
            </a:endParaRPr>
          </a:p>
          <a:p>
            <a:pPr marL="445770" indent="-186055">
              <a:lnSpc>
                <a:spcPts val="1505"/>
              </a:lnSpc>
              <a:buFont typeface="Times New Roman"/>
              <a:buAutoNum type="arabicPeriod"/>
              <a:tabLst>
                <a:tab pos="446405" algn="l"/>
              </a:tabLst>
            </a:pPr>
            <a:r>
              <a:rPr dirty="0" sz="1300" spc="-5" b="1">
                <a:latin typeface="Times New Roman"/>
                <a:cs typeface="Times New Roman"/>
              </a:rPr>
              <a:t>Source: </a:t>
            </a:r>
            <a:r>
              <a:rPr dirty="0" sz="1300">
                <a:latin typeface="Times New Roman"/>
                <a:cs typeface="Times New Roman"/>
              </a:rPr>
              <a:t>Contains options for use </a:t>
            </a:r>
            <a:r>
              <a:rPr dirty="0" sz="1300" spc="-5">
                <a:latin typeface="Times New Roman"/>
                <a:cs typeface="Times New Roman"/>
              </a:rPr>
              <a:t>when </a:t>
            </a:r>
            <a:r>
              <a:rPr dirty="0" sz="1300">
                <a:latin typeface="Times New Roman"/>
                <a:cs typeface="Times New Roman"/>
              </a:rPr>
              <a:t>editing functions and</a:t>
            </a:r>
            <a:r>
              <a:rPr dirty="0" sz="1300" spc="-35">
                <a:latin typeface="Times New Roman"/>
                <a:cs typeface="Times New Roman"/>
              </a:rPr>
              <a:t> </a:t>
            </a:r>
            <a:r>
              <a:rPr dirty="0" sz="1300">
                <a:latin typeface="Times New Roman"/>
                <a:cs typeface="Times New Roman"/>
              </a:rPr>
              <a:t>procedures</a:t>
            </a:r>
            <a:endParaRPr sz="1300">
              <a:latin typeface="Times New Roman"/>
              <a:cs typeface="Times New Roman"/>
            </a:endParaRPr>
          </a:p>
          <a:p>
            <a:pPr marL="445770" indent="-186055">
              <a:lnSpc>
                <a:spcPts val="1555"/>
              </a:lnSpc>
              <a:buFont typeface="Times New Roman"/>
              <a:buAutoNum type="arabicPeriod"/>
              <a:tabLst>
                <a:tab pos="446405" algn="l"/>
              </a:tabLst>
            </a:pPr>
            <a:r>
              <a:rPr dirty="0" sz="1300" spc="-5" b="1">
                <a:latin typeface="Times New Roman"/>
                <a:cs typeface="Times New Roman"/>
              </a:rPr>
              <a:t>Versioning: </a:t>
            </a:r>
            <a:r>
              <a:rPr dirty="0" sz="1300">
                <a:latin typeface="Times New Roman"/>
                <a:cs typeface="Times New Roman"/>
              </a:rPr>
              <a:t>Enables you to </a:t>
            </a:r>
            <a:r>
              <a:rPr dirty="0" sz="1300" spc="-5">
                <a:latin typeface="Times New Roman"/>
                <a:cs typeface="Times New Roman"/>
              </a:rPr>
              <a:t>work </a:t>
            </a:r>
            <a:r>
              <a:rPr dirty="0" sz="1300">
                <a:latin typeface="Times New Roman"/>
                <a:cs typeface="Times New Roman"/>
              </a:rPr>
              <a:t>with the </a:t>
            </a:r>
            <a:r>
              <a:rPr dirty="0" sz="1300" spc="-5">
                <a:latin typeface="Times New Roman"/>
                <a:cs typeface="Times New Roman"/>
              </a:rPr>
              <a:t>files </a:t>
            </a:r>
            <a:r>
              <a:rPr dirty="0" sz="1300">
                <a:latin typeface="Times New Roman"/>
                <a:cs typeface="Times New Roman"/>
              </a:rPr>
              <a:t>placed under source code</a:t>
            </a:r>
            <a:r>
              <a:rPr dirty="0" sz="1300" spc="-40">
                <a:latin typeface="Times New Roman"/>
                <a:cs typeface="Times New Roman"/>
              </a:rPr>
              <a:t> </a:t>
            </a:r>
            <a:r>
              <a:rPr dirty="0" sz="1300">
                <a:latin typeface="Times New Roman"/>
                <a:cs typeface="Times New Roman"/>
              </a:rPr>
              <a:t>control</a:t>
            </a:r>
            <a:endParaRPr sz="1300">
              <a:latin typeface="Times New Roman"/>
              <a:cs typeface="Times New Roman"/>
            </a:endParaRPr>
          </a:p>
          <a:p>
            <a:pPr marL="445770" marR="120650" indent="-186055">
              <a:lnSpc>
                <a:spcPct val="100000"/>
              </a:lnSpc>
              <a:buFont typeface="Times New Roman"/>
              <a:buAutoNum type="arabicPeriod"/>
              <a:tabLst>
                <a:tab pos="467359" algn="l"/>
              </a:tabLst>
            </a:pPr>
            <a:r>
              <a:rPr dirty="0" sz="1300" b="1">
                <a:latin typeface="Times New Roman"/>
                <a:cs typeface="Times New Roman"/>
              </a:rPr>
              <a:t>Migration: </a:t>
            </a:r>
            <a:r>
              <a:rPr dirty="0" sz="1300">
                <a:latin typeface="Times New Roman"/>
                <a:cs typeface="Times New Roman"/>
              </a:rPr>
              <a:t>Enables you to migrate from another database, such as </a:t>
            </a:r>
            <a:r>
              <a:rPr dirty="0" sz="1300" spc="-5">
                <a:latin typeface="Times New Roman"/>
                <a:cs typeface="Times New Roman"/>
              </a:rPr>
              <a:t>Microsoft SQL Server  </a:t>
            </a:r>
            <a:r>
              <a:rPr dirty="0" sz="1300">
                <a:latin typeface="Times New Roman"/>
                <a:cs typeface="Times New Roman"/>
              </a:rPr>
              <a:t>and </a:t>
            </a:r>
            <a:r>
              <a:rPr dirty="0" sz="1300" spc="-5">
                <a:latin typeface="Times New Roman"/>
                <a:cs typeface="Times New Roman"/>
              </a:rPr>
              <a:t>Microsoft Access, </a:t>
            </a:r>
            <a:r>
              <a:rPr dirty="0" sz="1300">
                <a:latin typeface="Times New Roman"/>
                <a:cs typeface="Times New Roman"/>
              </a:rPr>
              <a:t>to an Oracle</a:t>
            </a:r>
            <a:r>
              <a:rPr dirty="0" sz="1300" spc="-10">
                <a:latin typeface="Times New Roman"/>
                <a:cs typeface="Times New Roman"/>
              </a:rPr>
              <a:t> </a:t>
            </a:r>
            <a:r>
              <a:rPr dirty="0" sz="1300">
                <a:latin typeface="Times New Roman"/>
                <a:cs typeface="Times New Roman"/>
              </a:rPr>
              <a:t>Database</a:t>
            </a:r>
            <a:endParaRPr sz="1300">
              <a:latin typeface="Times New Roman"/>
              <a:cs typeface="Times New Roman"/>
            </a:endParaRPr>
          </a:p>
          <a:p>
            <a:pPr marL="445770" indent="-186055">
              <a:lnSpc>
                <a:spcPts val="1555"/>
              </a:lnSpc>
              <a:buFont typeface="Times New Roman"/>
              <a:buAutoNum type="arabicPeriod"/>
              <a:tabLst>
                <a:tab pos="446405" algn="l"/>
              </a:tabLst>
            </a:pPr>
            <a:r>
              <a:rPr dirty="0" sz="1300" spc="-5" b="1">
                <a:latin typeface="Times New Roman"/>
                <a:cs typeface="Times New Roman"/>
              </a:rPr>
              <a:t>Tools: </a:t>
            </a:r>
            <a:r>
              <a:rPr dirty="0" sz="1300">
                <a:latin typeface="Times New Roman"/>
                <a:cs typeface="Times New Roman"/>
              </a:rPr>
              <a:t>Invokes SQL </a:t>
            </a:r>
            <a:r>
              <a:rPr dirty="0" sz="1300" spc="-5">
                <a:latin typeface="Times New Roman"/>
                <a:cs typeface="Times New Roman"/>
              </a:rPr>
              <a:t>Worksheet, </a:t>
            </a:r>
            <a:r>
              <a:rPr dirty="0" sz="1300">
                <a:latin typeface="Times New Roman"/>
                <a:cs typeface="Times New Roman"/>
              </a:rPr>
              <a:t>Preferences, and any added External</a:t>
            </a:r>
            <a:r>
              <a:rPr dirty="0" sz="1300" spc="-15">
                <a:latin typeface="Times New Roman"/>
                <a:cs typeface="Times New Roman"/>
              </a:rPr>
              <a:t> </a:t>
            </a:r>
            <a:r>
              <a:rPr dirty="0" sz="1300">
                <a:latin typeface="Times New Roman"/>
                <a:cs typeface="Times New Roman"/>
              </a:rPr>
              <a:t>Tools</a:t>
            </a:r>
            <a:endParaRPr sz="1300">
              <a:latin typeface="Times New Roman"/>
              <a:cs typeface="Times New Roman"/>
            </a:endParaRPr>
          </a:p>
        </p:txBody>
      </p:sp>
      <p:sp>
        <p:nvSpPr>
          <p:cNvPr id="44" name="object 4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a:t>
            </a:r>
            <a:r>
              <a:rPr dirty="0" sz="800" spc="-250"/>
              <a:t>t</a:t>
            </a:r>
            <a:r>
              <a:rPr dirty="0" baseline="-30092" sz="1800" spc="-375" b="1">
                <a:latin typeface="Arial"/>
                <a:cs typeface="Arial"/>
              </a:rPr>
              <a:t>e</a:t>
            </a:r>
            <a:r>
              <a:rPr dirty="0" sz="800" spc="-250"/>
              <a: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300" b="1">
                <a:latin typeface="Arial"/>
                <a:cs typeface="Arial"/>
              </a:rPr>
              <a:t>:</a:t>
            </a:r>
            <a:r>
              <a:rPr dirty="0" sz="800" spc="-200"/>
              <a:t>eK</a:t>
            </a:r>
            <a:r>
              <a:rPr dirty="0" baseline="-30092" sz="1800" spc="-300" b="1">
                <a:latin typeface="Arial"/>
                <a:cs typeface="Arial"/>
              </a:rPr>
              <a:t>S</a:t>
            </a:r>
            <a:r>
              <a:rPr dirty="0" sz="800" spc="-200"/>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ark</a:t>
            </a:r>
            <a:r>
              <a:rPr dirty="0" baseline="-30092" sz="1800" spc="-405" b="1">
                <a:latin typeface="Arial"/>
                <a:cs typeface="Arial"/>
              </a:rPr>
              <a:t>n</a:t>
            </a:r>
            <a:r>
              <a:rPr dirty="0" sz="800" spc="-270"/>
              <a:t>e</a:t>
            </a:r>
            <a:r>
              <a:rPr dirty="0" baseline="-30092" sz="1800" spc="-405" b="1">
                <a:latin typeface="Arial"/>
                <a:cs typeface="Arial"/>
              </a:rPr>
              <a:t>d</a:t>
            </a:r>
            <a:r>
              <a:rPr dirty="0" sz="800" spc="-270"/>
              <a:t>d </a:t>
            </a:r>
            <a:r>
              <a:rPr dirty="0" baseline="-30092" sz="1800" spc="-427" b="1">
                <a:latin typeface="Arial"/>
                <a:cs typeface="Arial"/>
              </a:rPr>
              <a:t>a</a:t>
            </a:r>
            <a:r>
              <a:rPr dirty="0" sz="800" spc="-285"/>
              <a:t>wi</a:t>
            </a:r>
            <a:r>
              <a:rPr dirty="0" baseline="-30092" sz="1800" spc="-427" b="1">
                <a:latin typeface="Arial"/>
                <a:cs typeface="Arial"/>
              </a:rPr>
              <a:t>m</a:t>
            </a:r>
            <a:r>
              <a:rPr dirty="0" sz="800" spc="-285"/>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E</a:t>
            </a:r>
            <a:r>
              <a:rPr dirty="0" sz="800" spc="-165"/>
              <a:t>em</a:t>
            </a:r>
            <a:r>
              <a:rPr dirty="0" baseline="-30092" sz="1800" spc="-247" b="1">
                <a:latin typeface="Arial"/>
                <a:cs typeface="Arial"/>
              </a:rPr>
              <a:t>-</a:t>
            </a:r>
            <a:r>
              <a:rPr dirty="0" sz="800" spc="-165"/>
              <a:t>a</a:t>
            </a:r>
            <a:r>
              <a:rPr dirty="0" baseline="-30092" sz="1800" spc="-247" b="1">
                <a:latin typeface="Arial"/>
                <a:cs typeface="Arial"/>
              </a:rPr>
              <a:t>7</a:t>
            </a:r>
            <a:r>
              <a:rPr dirty="0" sz="800" spc="-165"/>
              <a:t>il.</a:t>
            </a:r>
            <a:r>
              <a:rPr dirty="0" sz="800" spc="-200"/>
              <a:t> </a:t>
            </a:r>
            <a:r>
              <a:rPr dirty="0" sz="800" spc="-25"/>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266055" cy="3376295"/>
          </a:xfrm>
          <a:prstGeom prst="rect">
            <a:avLst/>
          </a:prstGeom>
        </p:spPr>
        <p:txBody>
          <a:bodyPr wrap="square" lIns="0" tIns="13970" rIns="0" bIns="0" rtlCol="0" vert="horz">
            <a:spAutoFit/>
          </a:bodyPr>
          <a:lstStyle/>
          <a:p>
            <a:pPr algn="ctr" marL="212725">
              <a:lnSpc>
                <a:spcPct val="100000"/>
              </a:lnSpc>
              <a:spcBef>
                <a:spcPts val="110"/>
              </a:spcBef>
            </a:pPr>
            <a:r>
              <a:rPr dirty="0" sz="1850" b="1">
                <a:latin typeface="Arial"/>
                <a:cs typeface="Arial"/>
              </a:rPr>
              <a:t>Creating </a:t>
            </a:r>
            <a:r>
              <a:rPr dirty="0" sz="1850" spc="5" b="1">
                <a:latin typeface="Arial"/>
                <a:cs typeface="Arial"/>
              </a:rPr>
              <a:t>a </a:t>
            </a:r>
            <a:r>
              <a:rPr dirty="0" sz="1850" b="1">
                <a:latin typeface="Arial"/>
                <a:cs typeface="Arial"/>
              </a:rPr>
              <a:t>Database</a:t>
            </a:r>
            <a:r>
              <a:rPr dirty="0" sz="1850" spc="-25" b="1">
                <a:latin typeface="Arial"/>
                <a:cs typeface="Arial"/>
              </a:rPr>
              <a:t> </a:t>
            </a:r>
            <a:r>
              <a:rPr dirty="0" sz="1850" b="1">
                <a:latin typeface="Arial"/>
                <a:cs typeface="Arial"/>
              </a:rPr>
              <a:t>Connection</a:t>
            </a:r>
            <a:endParaRPr sz="1850">
              <a:latin typeface="Arial"/>
              <a:cs typeface="Arial"/>
            </a:endParaRPr>
          </a:p>
          <a:p>
            <a:pPr>
              <a:lnSpc>
                <a:spcPct val="100000"/>
              </a:lnSpc>
              <a:spcBef>
                <a:spcPts val="45"/>
              </a:spcBef>
            </a:pPr>
            <a:endParaRPr sz="2950">
              <a:latin typeface="Arial"/>
              <a:cs typeface="Arial"/>
            </a:endParaRPr>
          </a:p>
          <a:p>
            <a:pPr marL="328930" marR="5080" indent="-329565">
              <a:lnSpc>
                <a:spcPct val="101600"/>
              </a:lnSpc>
              <a:buClr>
                <a:srgbClr val="FF0000"/>
              </a:buClr>
              <a:buChar char="•"/>
              <a:tabLst>
                <a:tab pos="328930" algn="l"/>
                <a:tab pos="329565" algn="l"/>
              </a:tabLst>
            </a:pPr>
            <a:r>
              <a:rPr dirty="0" sz="1550" spc="10">
                <a:latin typeface="Arial"/>
                <a:cs typeface="Arial"/>
              </a:rPr>
              <a:t>You must have </a:t>
            </a:r>
            <a:r>
              <a:rPr dirty="0" sz="1550" spc="5">
                <a:latin typeface="Arial"/>
                <a:cs typeface="Arial"/>
              </a:rPr>
              <a:t>at least </a:t>
            </a:r>
            <a:r>
              <a:rPr dirty="0" sz="1550" spc="10">
                <a:latin typeface="Arial"/>
                <a:cs typeface="Arial"/>
              </a:rPr>
              <a:t>one database connection </a:t>
            </a:r>
            <a:r>
              <a:rPr dirty="0" sz="1550" spc="5">
                <a:latin typeface="Arial"/>
                <a:cs typeface="Arial"/>
              </a:rPr>
              <a:t>to </a:t>
            </a:r>
            <a:r>
              <a:rPr dirty="0" sz="1550" spc="10">
                <a:latin typeface="Arial"/>
                <a:cs typeface="Arial"/>
              </a:rPr>
              <a:t>use  SQL</a:t>
            </a:r>
            <a:r>
              <a:rPr dirty="0" sz="1550">
                <a:latin typeface="Arial"/>
                <a:cs typeface="Arial"/>
              </a:rPr>
              <a:t> </a:t>
            </a:r>
            <a:r>
              <a:rPr dirty="0" sz="1550" spc="10">
                <a:latin typeface="Arial"/>
                <a:cs typeface="Arial"/>
              </a:rPr>
              <a:t>Developer.</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You can create and </a:t>
            </a:r>
            <a:r>
              <a:rPr dirty="0" sz="1550" spc="5">
                <a:latin typeface="Arial"/>
                <a:cs typeface="Arial"/>
              </a:rPr>
              <a:t>test</a:t>
            </a:r>
            <a:r>
              <a:rPr dirty="0" sz="1550" spc="-25">
                <a:latin typeface="Arial"/>
                <a:cs typeface="Arial"/>
              </a:rPr>
              <a:t> </a:t>
            </a:r>
            <a:r>
              <a:rPr dirty="0" sz="1550" spc="10">
                <a:latin typeface="Arial"/>
                <a:cs typeface="Arial"/>
              </a:rPr>
              <a:t>connections:</a:t>
            </a:r>
            <a:endParaRPr sz="155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0">
                <a:latin typeface="Arial"/>
                <a:cs typeface="Arial"/>
              </a:rPr>
              <a:t>For multiple</a:t>
            </a:r>
            <a:r>
              <a:rPr dirty="0" sz="1400" spc="-10">
                <a:latin typeface="Arial"/>
                <a:cs typeface="Arial"/>
              </a:rPr>
              <a:t> </a:t>
            </a:r>
            <a:r>
              <a:rPr dirty="0" sz="1400" spc="5">
                <a:latin typeface="Arial"/>
                <a:cs typeface="Arial"/>
              </a:rPr>
              <a:t>databases</a:t>
            </a:r>
            <a:endParaRPr sz="140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0">
                <a:latin typeface="Arial"/>
                <a:cs typeface="Arial"/>
              </a:rPr>
              <a:t>For multiple</a:t>
            </a:r>
            <a:r>
              <a:rPr dirty="0" sz="1400" spc="-10">
                <a:latin typeface="Arial"/>
                <a:cs typeface="Arial"/>
              </a:rPr>
              <a:t> </a:t>
            </a:r>
            <a:r>
              <a:rPr dirty="0" sz="1400" spc="15">
                <a:latin typeface="Arial"/>
                <a:cs typeface="Arial"/>
              </a:rPr>
              <a:t>schemas</a:t>
            </a:r>
            <a:endParaRPr sz="1400">
              <a:latin typeface="Arial"/>
              <a:cs typeface="Arial"/>
            </a:endParaRPr>
          </a:p>
          <a:p>
            <a:pPr marL="328930" marR="128270" indent="-329565">
              <a:lnSpc>
                <a:spcPts val="1770"/>
              </a:lnSpc>
              <a:spcBef>
                <a:spcPts val="530"/>
              </a:spcBef>
              <a:buClr>
                <a:srgbClr val="FF0000"/>
              </a:buClr>
              <a:buChar char="•"/>
              <a:tabLst>
                <a:tab pos="328930" algn="l"/>
                <a:tab pos="329565" algn="l"/>
              </a:tabLst>
            </a:pPr>
            <a:r>
              <a:rPr dirty="0" sz="1550" spc="10">
                <a:latin typeface="Arial"/>
                <a:cs typeface="Arial"/>
              </a:rPr>
              <a:t>SQL Developer </a:t>
            </a:r>
            <a:r>
              <a:rPr dirty="0" sz="1550" spc="5">
                <a:latin typeface="Arial"/>
                <a:cs typeface="Arial"/>
              </a:rPr>
              <a:t>automatically </a:t>
            </a:r>
            <a:r>
              <a:rPr dirty="0" sz="1550" spc="10">
                <a:latin typeface="Arial"/>
                <a:cs typeface="Arial"/>
              </a:rPr>
              <a:t>imports any connections  defined </a:t>
            </a:r>
            <a:r>
              <a:rPr dirty="0" sz="1550" spc="5">
                <a:latin typeface="Arial"/>
                <a:cs typeface="Arial"/>
              </a:rPr>
              <a:t>in </a:t>
            </a:r>
            <a:r>
              <a:rPr dirty="0" sz="1550" spc="10">
                <a:latin typeface="Arial"/>
                <a:cs typeface="Arial"/>
              </a:rPr>
              <a:t>the </a:t>
            </a:r>
            <a:r>
              <a:rPr dirty="0" sz="1550" spc="10">
                <a:latin typeface="Courier New"/>
                <a:cs typeface="Courier New"/>
              </a:rPr>
              <a:t>tnsnames.ora</a:t>
            </a:r>
            <a:r>
              <a:rPr dirty="0" sz="1550" spc="-535">
                <a:latin typeface="Courier New"/>
                <a:cs typeface="Courier New"/>
              </a:rPr>
              <a:t> </a:t>
            </a:r>
            <a:r>
              <a:rPr dirty="0" sz="1550" spc="5">
                <a:latin typeface="Arial"/>
                <a:cs typeface="Arial"/>
              </a:rPr>
              <a:t>file </a:t>
            </a:r>
            <a:r>
              <a:rPr dirty="0" sz="1550" spc="10">
                <a:latin typeface="Arial"/>
                <a:cs typeface="Arial"/>
              </a:rPr>
              <a:t>on your system.</a:t>
            </a:r>
            <a:endParaRPr sz="1550">
              <a:latin typeface="Arial"/>
              <a:cs typeface="Arial"/>
            </a:endParaRPr>
          </a:p>
          <a:p>
            <a:pPr marL="328930" indent="-329565">
              <a:lnSpc>
                <a:spcPct val="100000"/>
              </a:lnSpc>
              <a:spcBef>
                <a:spcPts val="470"/>
              </a:spcBef>
              <a:buClr>
                <a:srgbClr val="FF0000"/>
              </a:buClr>
              <a:buChar char="•"/>
              <a:tabLst>
                <a:tab pos="328930" algn="l"/>
                <a:tab pos="329565" algn="l"/>
              </a:tabLst>
            </a:pPr>
            <a:r>
              <a:rPr dirty="0" sz="1550" spc="10">
                <a:latin typeface="Arial"/>
                <a:cs typeface="Arial"/>
              </a:rPr>
              <a:t>You can export connections </a:t>
            </a:r>
            <a:r>
              <a:rPr dirty="0" sz="1550" spc="5">
                <a:latin typeface="Arial"/>
                <a:cs typeface="Arial"/>
              </a:rPr>
              <a:t>to </a:t>
            </a:r>
            <a:r>
              <a:rPr dirty="0" sz="1550" spc="10">
                <a:latin typeface="Arial"/>
                <a:cs typeface="Arial"/>
              </a:rPr>
              <a:t>an </a:t>
            </a:r>
            <a:r>
              <a:rPr dirty="0" sz="1550" spc="15">
                <a:latin typeface="Arial"/>
                <a:cs typeface="Arial"/>
              </a:rPr>
              <a:t>XML</a:t>
            </a:r>
            <a:r>
              <a:rPr dirty="0" sz="1550" spc="-35">
                <a:latin typeface="Arial"/>
                <a:cs typeface="Arial"/>
              </a:rPr>
              <a:t> </a:t>
            </a:r>
            <a:r>
              <a:rPr dirty="0" sz="1550" spc="5">
                <a:latin typeface="Arial"/>
                <a:cs typeface="Arial"/>
              </a:rPr>
              <a:t>file.</a:t>
            </a:r>
            <a:endParaRPr sz="1550">
              <a:latin typeface="Arial"/>
              <a:cs typeface="Arial"/>
            </a:endParaRPr>
          </a:p>
          <a:p>
            <a:pPr marL="328930" marR="6350" indent="-329565">
              <a:lnSpc>
                <a:spcPct val="101600"/>
              </a:lnSpc>
              <a:spcBef>
                <a:spcPts val="370"/>
              </a:spcBef>
              <a:buClr>
                <a:srgbClr val="FF0000"/>
              </a:buClr>
              <a:buChar char="•"/>
              <a:tabLst>
                <a:tab pos="328930" algn="l"/>
                <a:tab pos="329565" algn="l"/>
              </a:tabLst>
            </a:pPr>
            <a:r>
              <a:rPr dirty="0" sz="1550" spc="10">
                <a:latin typeface="Arial"/>
                <a:cs typeface="Arial"/>
              </a:rPr>
              <a:t>Each </a:t>
            </a:r>
            <a:r>
              <a:rPr dirty="0" sz="1550" spc="5">
                <a:latin typeface="Arial"/>
                <a:cs typeface="Arial"/>
              </a:rPr>
              <a:t>additional </a:t>
            </a:r>
            <a:r>
              <a:rPr dirty="0" sz="1550" spc="10">
                <a:latin typeface="Arial"/>
                <a:cs typeface="Arial"/>
              </a:rPr>
              <a:t>database connection created </a:t>
            </a:r>
            <a:r>
              <a:rPr dirty="0" sz="1550" spc="5">
                <a:latin typeface="Arial"/>
                <a:cs typeface="Arial"/>
              </a:rPr>
              <a:t>is listed in  </a:t>
            </a:r>
            <a:r>
              <a:rPr dirty="0" sz="1550" spc="10">
                <a:latin typeface="Arial"/>
                <a:cs typeface="Arial"/>
              </a:rPr>
              <a:t>the connections navigator</a:t>
            </a:r>
            <a:r>
              <a:rPr dirty="0" sz="1550" spc="-10">
                <a:latin typeface="Arial"/>
                <a:cs typeface="Arial"/>
              </a:rPr>
              <a:t> </a:t>
            </a:r>
            <a:r>
              <a:rPr dirty="0" sz="1550" spc="5">
                <a:latin typeface="Arial"/>
                <a:cs typeface="Arial"/>
              </a:rPr>
              <a:t>hierarchy.</a:t>
            </a:r>
            <a:endParaRPr sz="1550">
              <a:latin typeface="Arial"/>
              <a:cs typeface="Arial"/>
            </a:endParaRPr>
          </a:p>
        </p:txBody>
      </p:sp>
      <p:sp>
        <p:nvSpPr>
          <p:cNvPr id="7" name="object 7"/>
          <p:cNvSpPr txBox="1"/>
          <p:nvPr/>
        </p:nvSpPr>
        <p:spPr>
          <a:xfrm>
            <a:off x="594613" y="5611157"/>
            <a:ext cx="6580505" cy="3532504"/>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Database</a:t>
            </a:r>
            <a:r>
              <a:rPr dirty="0" sz="1300" spc="-15" b="1">
                <a:latin typeface="Arial"/>
                <a:cs typeface="Arial"/>
              </a:rPr>
              <a:t> </a:t>
            </a:r>
            <a:r>
              <a:rPr dirty="0" sz="1300" spc="-5" b="1">
                <a:latin typeface="Arial"/>
                <a:cs typeface="Arial"/>
              </a:rPr>
              <a:t>Connection</a:t>
            </a:r>
            <a:endParaRPr sz="1300">
              <a:latin typeface="Arial"/>
              <a:cs typeface="Arial"/>
            </a:endParaRPr>
          </a:p>
          <a:p>
            <a:pPr algn="just" marL="136525" marR="81915">
              <a:lnSpc>
                <a:spcPct val="100000"/>
              </a:lnSpc>
              <a:spcBef>
                <a:spcPts val="359"/>
              </a:spcBef>
            </a:pPr>
            <a:r>
              <a:rPr dirty="0" sz="1300">
                <a:latin typeface="Times New Roman"/>
                <a:cs typeface="Times New Roman"/>
              </a:rPr>
              <a:t>A connection is a </a:t>
            </a:r>
            <a:r>
              <a:rPr dirty="0" sz="1300" spc="-5">
                <a:latin typeface="Times New Roman"/>
                <a:cs typeface="Times New Roman"/>
              </a:rPr>
              <a:t>SQL </a:t>
            </a:r>
            <a:r>
              <a:rPr dirty="0" sz="1300">
                <a:latin typeface="Times New Roman"/>
                <a:cs typeface="Times New Roman"/>
              </a:rPr>
              <a:t>Developer object that specifies the </a:t>
            </a:r>
            <a:r>
              <a:rPr dirty="0" sz="1300" spc="-5">
                <a:latin typeface="Times New Roman"/>
                <a:cs typeface="Times New Roman"/>
              </a:rPr>
              <a:t>necessary </a:t>
            </a:r>
            <a:r>
              <a:rPr dirty="0" sz="1300">
                <a:latin typeface="Times New Roman"/>
                <a:cs typeface="Times New Roman"/>
              </a:rPr>
              <a:t>information </a:t>
            </a:r>
            <a:r>
              <a:rPr dirty="0" sz="1300" spc="-5">
                <a:latin typeface="Times New Roman"/>
                <a:cs typeface="Times New Roman"/>
              </a:rPr>
              <a:t>for </a:t>
            </a:r>
            <a:r>
              <a:rPr dirty="0" sz="1300">
                <a:latin typeface="Times New Roman"/>
                <a:cs typeface="Times New Roman"/>
              </a:rPr>
              <a:t>connecting  to a specific database as a specific user of that </a:t>
            </a:r>
            <a:r>
              <a:rPr dirty="0" sz="1300" spc="-5">
                <a:latin typeface="Times New Roman"/>
                <a:cs typeface="Times New Roman"/>
              </a:rPr>
              <a:t>database. </a:t>
            </a:r>
            <a:r>
              <a:rPr dirty="0" sz="1300">
                <a:latin typeface="Times New Roman"/>
                <a:cs typeface="Times New Roman"/>
              </a:rPr>
              <a:t>To use </a:t>
            </a:r>
            <a:r>
              <a:rPr dirty="0" sz="1300" spc="-10">
                <a:latin typeface="Times New Roman"/>
                <a:cs typeface="Times New Roman"/>
              </a:rPr>
              <a:t>SQL </a:t>
            </a:r>
            <a:r>
              <a:rPr dirty="0" sz="1300">
                <a:latin typeface="Times New Roman"/>
                <a:cs typeface="Times New Roman"/>
              </a:rPr>
              <a:t>Developer, you </a:t>
            </a:r>
            <a:r>
              <a:rPr dirty="0" sz="1300" spc="-5">
                <a:latin typeface="Times New Roman"/>
                <a:cs typeface="Times New Roman"/>
              </a:rPr>
              <a:t>must </a:t>
            </a:r>
            <a:r>
              <a:rPr dirty="0" sz="1300">
                <a:latin typeface="Times New Roman"/>
                <a:cs typeface="Times New Roman"/>
              </a:rPr>
              <a:t>have  at least one database connection </a:t>
            </a:r>
            <a:r>
              <a:rPr dirty="0" sz="1300" spc="-5">
                <a:latin typeface="Times New Roman"/>
                <a:cs typeface="Times New Roman"/>
              </a:rPr>
              <a:t>which </a:t>
            </a:r>
            <a:r>
              <a:rPr dirty="0" sz="1300">
                <a:latin typeface="Times New Roman"/>
                <a:cs typeface="Times New Roman"/>
              </a:rPr>
              <a:t>may be existing, created, or</a:t>
            </a:r>
            <a:r>
              <a:rPr dirty="0" sz="1300" spc="-25">
                <a:latin typeface="Times New Roman"/>
                <a:cs typeface="Times New Roman"/>
              </a:rPr>
              <a:t> </a:t>
            </a:r>
            <a:r>
              <a:rPr dirty="0" sz="1300">
                <a:latin typeface="Times New Roman"/>
                <a:cs typeface="Times New Roman"/>
              </a:rPr>
              <a:t>imported.</a:t>
            </a:r>
            <a:endParaRPr sz="1300">
              <a:latin typeface="Times New Roman"/>
              <a:cs typeface="Times New Roman"/>
            </a:endParaRPr>
          </a:p>
          <a:p>
            <a:pPr algn="just" marL="136525">
              <a:lnSpc>
                <a:spcPct val="100000"/>
              </a:lnSpc>
              <a:spcBef>
                <a:spcPts val="380"/>
              </a:spcBef>
            </a:pPr>
            <a:r>
              <a:rPr dirty="0" sz="1300" spc="-5">
                <a:latin typeface="Times New Roman"/>
                <a:cs typeface="Times New Roman"/>
              </a:rPr>
              <a:t>You </a:t>
            </a:r>
            <a:r>
              <a:rPr dirty="0" sz="1300">
                <a:latin typeface="Times New Roman"/>
                <a:cs typeface="Times New Roman"/>
              </a:rPr>
              <a:t>can create and test connections for multiple </a:t>
            </a:r>
            <a:r>
              <a:rPr dirty="0" sz="1300" spc="-5">
                <a:latin typeface="Times New Roman"/>
                <a:cs typeface="Times New Roman"/>
              </a:rPr>
              <a:t>databases </a:t>
            </a:r>
            <a:r>
              <a:rPr dirty="0" sz="1300">
                <a:latin typeface="Times New Roman"/>
                <a:cs typeface="Times New Roman"/>
              </a:rPr>
              <a:t>and for multiple schemas.</a:t>
            </a:r>
            <a:endParaRPr sz="1300">
              <a:latin typeface="Times New Roman"/>
              <a:cs typeface="Times New Roman"/>
            </a:endParaRPr>
          </a:p>
          <a:p>
            <a:pPr marL="136525" marR="5080">
              <a:lnSpc>
                <a:spcPct val="101200"/>
              </a:lnSpc>
              <a:spcBef>
                <a:spcPts val="295"/>
              </a:spcBef>
            </a:pPr>
            <a:r>
              <a:rPr dirty="0" sz="1300">
                <a:latin typeface="Times New Roman"/>
                <a:cs typeface="Times New Roman"/>
              </a:rPr>
              <a:t>By default, the </a:t>
            </a:r>
            <a:r>
              <a:rPr dirty="0" sz="1300">
                <a:latin typeface="Courier New"/>
                <a:cs typeface="Courier New"/>
              </a:rPr>
              <a:t>tnsnames.ora </a:t>
            </a:r>
            <a:r>
              <a:rPr dirty="0" sz="1300">
                <a:latin typeface="Times New Roman"/>
                <a:cs typeface="Times New Roman"/>
              </a:rPr>
              <a:t>file is located in the </a:t>
            </a:r>
            <a:r>
              <a:rPr dirty="0" sz="1300">
                <a:latin typeface="Courier New"/>
                <a:cs typeface="Courier New"/>
              </a:rPr>
              <a:t>$ORACLE_HOME/network/admin  </a:t>
            </a:r>
            <a:r>
              <a:rPr dirty="0" sz="1300">
                <a:latin typeface="Times New Roman"/>
                <a:cs typeface="Times New Roman"/>
              </a:rPr>
              <a:t>directory. But, it </a:t>
            </a:r>
            <a:r>
              <a:rPr dirty="0" sz="1300" spc="-5">
                <a:latin typeface="Times New Roman"/>
                <a:cs typeface="Times New Roman"/>
              </a:rPr>
              <a:t>can </a:t>
            </a:r>
            <a:r>
              <a:rPr dirty="0" sz="1300">
                <a:latin typeface="Times New Roman"/>
                <a:cs typeface="Times New Roman"/>
              </a:rPr>
              <a:t>also be in the directory </a:t>
            </a:r>
            <a:r>
              <a:rPr dirty="0" sz="1300" spc="-5">
                <a:latin typeface="Times New Roman"/>
                <a:cs typeface="Times New Roman"/>
              </a:rPr>
              <a:t>specified </a:t>
            </a:r>
            <a:r>
              <a:rPr dirty="0" sz="1300">
                <a:latin typeface="Times New Roman"/>
                <a:cs typeface="Times New Roman"/>
              </a:rPr>
              <a:t>by the </a:t>
            </a:r>
            <a:r>
              <a:rPr dirty="0" sz="1300">
                <a:latin typeface="Courier New"/>
                <a:cs typeface="Courier New"/>
              </a:rPr>
              <a:t>TNS_ADMIN</a:t>
            </a:r>
            <a:r>
              <a:rPr dirty="0" sz="1300" spc="-440">
                <a:latin typeface="Courier New"/>
                <a:cs typeface="Courier New"/>
              </a:rPr>
              <a:t> </a:t>
            </a:r>
            <a:r>
              <a:rPr dirty="0" sz="1300">
                <a:latin typeface="Times New Roman"/>
                <a:cs typeface="Times New Roman"/>
              </a:rPr>
              <a:t>environment variable  or registry value. When you start </a:t>
            </a:r>
            <a:r>
              <a:rPr dirty="0" sz="1300" spc="-5">
                <a:latin typeface="Times New Roman"/>
                <a:cs typeface="Times New Roman"/>
              </a:rPr>
              <a:t>SQL </a:t>
            </a:r>
            <a:r>
              <a:rPr dirty="0" sz="1300">
                <a:latin typeface="Times New Roman"/>
                <a:cs typeface="Times New Roman"/>
              </a:rPr>
              <a:t>Developer and display the database connections dialog  box, </a:t>
            </a:r>
            <a:r>
              <a:rPr dirty="0" sz="1300" spc="-5">
                <a:latin typeface="Times New Roman"/>
                <a:cs typeface="Times New Roman"/>
              </a:rPr>
              <a:t>SQL </a:t>
            </a:r>
            <a:r>
              <a:rPr dirty="0" sz="1300">
                <a:latin typeface="Times New Roman"/>
                <a:cs typeface="Times New Roman"/>
              </a:rPr>
              <a:t>Developer automatically imports any connections defined </a:t>
            </a:r>
            <a:r>
              <a:rPr dirty="0" sz="1300" spc="-5">
                <a:latin typeface="Times New Roman"/>
                <a:cs typeface="Times New Roman"/>
              </a:rPr>
              <a:t>in </a:t>
            </a:r>
            <a:r>
              <a:rPr dirty="0" sz="1300">
                <a:latin typeface="Times New Roman"/>
                <a:cs typeface="Times New Roman"/>
              </a:rPr>
              <a:t>the </a:t>
            </a:r>
            <a:r>
              <a:rPr dirty="0" sz="1300">
                <a:latin typeface="Courier New"/>
                <a:cs typeface="Courier New"/>
              </a:rPr>
              <a:t>tnsnames.ora</a:t>
            </a:r>
            <a:r>
              <a:rPr dirty="0" sz="1300" spc="-495">
                <a:latin typeface="Courier New"/>
                <a:cs typeface="Courier New"/>
              </a:rPr>
              <a:t> </a:t>
            </a:r>
            <a:r>
              <a:rPr dirty="0" sz="1300">
                <a:latin typeface="Times New Roman"/>
                <a:cs typeface="Times New Roman"/>
              </a:rPr>
              <a:t>file  on your</a:t>
            </a:r>
            <a:r>
              <a:rPr dirty="0" sz="1300" spc="-15">
                <a:latin typeface="Times New Roman"/>
                <a:cs typeface="Times New Roman"/>
              </a:rPr>
              <a:t> </a:t>
            </a:r>
            <a:r>
              <a:rPr dirty="0" sz="1300" spc="-5">
                <a:latin typeface="Times New Roman"/>
                <a:cs typeface="Times New Roman"/>
              </a:rPr>
              <a:t>system.</a:t>
            </a:r>
            <a:endParaRPr sz="1300">
              <a:latin typeface="Times New Roman"/>
              <a:cs typeface="Times New Roman"/>
            </a:endParaRPr>
          </a:p>
          <a:p>
            <a:pPr marL="136525" marR="33655">
              <a:lnSpc>
                <a:spcPct val="100000"/>
              </a:lnSpc>
              <a:spcBef>
                <a:spcPts val="315"/>
              </a:spcBef>
            </a:pPr>
            <a:r>
              <a:rPr dirty="0" sz="1300" spc="-5" b="1">
                <a:latin typeface="Times New Roman"/>
                <a:cs typeface="Times New Roman"/>
              </a:rPr>
              <a:t>Note: </a:t>
            </a:r>
            <a:r>
              <a:rPr dirty="0" sz="1300" spc="-5">
                <a:latin typeface="Times New Roman"/>
                <a:cs typeface="Times New Roman"/>
              </a:rPr>
              <a:t>On </a:t>
            </a:r>
            <a:r>
              <a:rPr dirty="0" sz="1300">
                <a:latin typeface="Times New Roman"/>
                <a:cs typeface="Times New Roman"/>
              </a:rPr>
              <a:t>Windows </a:t>
            </a:r>
            <a:r>
              <a:rPr dirty="0" sz="1300" spc="-5">
                <a:latin typeface="Times New Roman"/>
                <a:cs typeface="Times New Roman"/>
              </a:rPr>
              <a:t>systems, </a:t>
            </a:r>
            <a:r>
              <a:rPr dirty="0" sz="1300">
                <a:latin typeface="Times New Roman"/>
                <a:cs typeface="Times New Roman"/>
              </a:rPr>
              <a:t>if the </a:t>
            </a:r>
            <a:r>
              <a:rPr dirty="0" sz="1300">
                <a:latin typeface="Courier New"/>
                <a:cs typeface="Courier New"/>
              </a:rPr>
              <a:t>tnsnames.ora</a:t>
            </a:r>
            <a:r>
              <a:rPr dirty="0" sz="1300" spc="-490">
                <a:latin typeface="Courier New"/>
                <a:cs typeface="Courier New"/>
              </a:rPr>
              <a:t> </a:t>
            </a:r>
            <a:r>
              <a:rPr dirty="0" sz="1300">
                <a:latin typeface="Times New Roman"/>
                <a:cs typeface="Times New Roman"/>
              </a:rPr>
              <a:t>file exists but its connections are not being  used by </a:t>
            </a:r>
            <a:r>
              <a:rPr dirty="0" sz="1300" spc="-5">
                <a:latin typeface="Times New Roman"/>
                <a:cs typeface="Times New Roman"/>
              </a:rPr>
              <a:t>SQL </a:t>
            </a:r>
            <a:r>
              <a:rPr dirty="0" sz="1300">
                <a:latin typeface="Times New Roman"/>
                <a:cs typeface="Times New Roman"/>
              </a:rPr>
              <a:t>Developer, define </a:t>
            </a:r>
            <a:r>
              <a:rPr dirty="0" sz="1300">
                <a:latin typeface="Courier New"/>
                <a:cs typeface="Courier New"/>
              </a:rPr>
              <a:t>TNS_ADMIN</a:t>
            </a:r>
            <a:r>
              <a:rPr dirty="0" sz="1300" spc="-475">
                <a:latin typeface="Courier New"/>
                <a:cs typeface="Courier New"/>
              </a:rPr>
              <a:t> </a:t>
            </a:r>
            <a:r>
              <a:rPr dirty="0" sz="1300">
                <a:latin typeface="Times New Roman"/>
                <a:cs typeface="Times New Roman"/>
              </a:rPr>
              <a:t>as a system environment variable.</a:t>
            </a:r>
            <a:endParaRPr sz="1300">
              <a:latin typeface="Times New Roman"/>
              <a:cs typeface="Times New Roman"/>
            </a:endParaRPr>
          </a:p>
          <a:p>
            <a:pPr marL="136525">
              <a:lnSpc>
                <a:spcPct val="100000"/>
              </a:lnSpc>
              <a:spcBef>
                <a:spcPts val="465"/>
              </a:spcBef>
            </a:pPr>
            <a:r>
              <a:rPr dirty="0" sz="1300" spc="-5">
                <a:latin typeface="Times New Roman"/>
                <a:cs typeface="Times New Roman"/>
              </a:rPr>
              <a:t>You </a:t>
            </a:r>
            <a:r>
              <a:rPr dirty="0" sz="1300">
                <a:latin typeface="Times New Roman"/>
                <a:cs typeface="Times New Roman"/>
              </a:rPr>
              <a:t>can export connections to an </a:t>
            </a:r>
            <a:r>
              <a:rPr dirty="0" sz="1300" spc="-5">
                <a:latin typeface="Times New Roman"/>
                <a:cs typeface="Times New Roman"/>
              </a:rPr>
              <a:t>XML </a:t>
            </a:r>
            <a:r>
              <a:rPr dirty="0" sz="1300">
                <a:latin typeface="Times New Roman"/>
                <a:cs typeface="Times New Roman"/>
              </a:rPr>
              <a:t>file so that you can reuse it</a:t>
            </a:r>
            <a:r>
              <a:rPr dirty="0" sz="1300" spc="-25">
                <a:latin typeface="Times New Roman"/>
                <a:cs typeface="Times New Roman"/>
              </a:rPr>
              <a:t> </a:t>
            </a:r>
            <a:r>
              <a:rPr dirty="0" sz="1300">
                <a:latin typeface="Times New Roman"/>
                <a:cs typeface="Times New Roman"/>
              </a:rPr>
              <a:t>later.</a:t>
            </a:r>
            <a:endParaRPr sz="1300">
              <a:latin typeface="Times New Roman"/>
              <a:cs typeface="Times New Roman"/>
            </a:endParaRPr>
          </a:p>
          <a:p>
            <a:pPr marL="136525" marR="124460">
              <a:lnSpc>
                <a:spcPct val="100000"/>
              </a:lnSpc>
              <a:spcBef>
                <a:spcPts val="390"/>
              </a:spcBef>
            </a:pPr>
            <a:r>
              <a:rPr dirty="0" sz="1300" spc="-5">
                <a:latin typeface="Times New Roman"/>
                <a:cs typeface="Times New Roman"/>
              </a:rPr>
              <a:t>You </a:t>
            </a:r>
            <a:r>
              <a:rPr dirty="0" sz="1300">
                <a:latin typeface="Times New Roman"/>
                <a:cs typeface="Times New Roman"/>
              </a:rPr>
              <a:t>can create additional connections to connect to the same database but as different users, or  to connect to different databases. Each </a:t>
            </a:r>
            <a:r>
              <a:rPr dirty="0" sz="1300" spc="-5">
                <a:latin typeface="Times New Roman"/>
                <a:cs typeface="Times New Roman"/>
              </a:rPr>
              <a:t>database </a:t>
            </a:r>
            <a:r>
              <a:rPr dirty="0" sz="1300">
                <a:latin typeface="Times New Roman"/>
                <a:cs typeface="Times New Roman"/>
              </a:rPr>
              <a:t>connection is listed in the Connections  navigator</a:t>
            </a:r>
            <a:r>
              <a:rPr dirty="0" sz="1300" spc="-5">
                <a:latin typeface="Times New Roman"/>
                <a:cs typeface="Times New Roman"/>
              </a:rPr>
              <a:t> </a:t>
            </a:r>
            <a:r>
              <a:rPr dirty="0" sz="1300">
                <a:latin typeface="Times New Roman"/>
                <a:cs typeface="Times New Roman"/>
              </a:rPr>
              <a:t>hierarchy.</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Creating </a:t>
            </a:r>
            <a:r>
              <a:rPr dirty="0" sz="1850" spc="5" b="1">
                <a:latin typeface="Arial"/>
                <a:cs typeface="Arial"/>
              </a:rPr>
              <a:t>a </a:t>
            </a:r>
            <a:r>
              <a:rPr dirty="0" sz="1850" b="1">
                <a:latin typeface="Arial"/>
                <a:cs typeface="Arial"/>
              </a:rPr>
              <a:t>Database</a:t>
            </a:r>
            <a:r>
              <a:rPr dirty="0" sz="1850" spc="-15" b="1">
                <a:latin typeface="Arial"/>
                <a:cs typeface="Arial"/>
              </a:rPr>
              <a:t> </a:t>
            </a:r>
            <a:r>
              <a:rPr dirty="0" sz="1850" b="1">
                <a:latin typeface="Arial"/>
                <a:cs typeface="Arial"/>
              </a:rPr>
              <a:t>Connection</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1072515" y="1749171"/>
            <a:ext cx="5621020" cy="3081655"/>
            <a:chOff x="1072515" y="1749171"/>
            <a:chExt cx="5621020" cy="3081655"/>
          </a:xfrm>
        </p:grpSpPr>
        <p:sp>
          <p:nvSpPr>
            <p:cNvPr id="5" name="object 5"/>
            <p:cNvSpPr/>
            <p:nvPr/>
          </p:nvSpPr>
          <p:spPr>
            <a:xfrm>
              <a:off x="1079753" y="1756410"/>
              <a:ext cx="1477518" cy="912876"/>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075943" y="1752600"/>
              <a:ext cx="1484630" cy="920115"/>
            </a:xfrm>
            <a:custGeom>
              <a:avLst/>
              <a:gdLst/>
              <a:ahLst/>
              <a:cxnLst/>
              <a:rect l="l" t="t" r="r" b="b"/>
              <a:pathLst>
                <a:path w="1484630" h="920114">
                  <a:moveTo>
                    <a:pt x="1484376" y="0"/>
                  </a:moveTo>
                  <a:lnTo>
                    <a:pt x="0" y="0"/>
                  </a:lnTo>
                  <a:lnTo>
                    <a:pt x="0" y="919733"/>
                  </a:lnTo>
                  <a:lnTo>
                    <a:pt x="1484376" y="919733"/>
                  </a:lnTo>
                  <a:lnTo>
                    <a:pt x="1484376" y="0"/>
                  </a:lnTo>
                  <a:close/>
                </a:path>
              </a:pathLst>
            </a:custGeom>
            <a:ln w="6857">
              <a:solidFill>
                <a:srgbClr val="000000"/>
              </a:solidFill>
            </a:ln>
          </p:spPr>
          <p:txBody>
            <a:bodyPr wrap="square" lIns="0" tIns="0" rIns="0" bIns="0" rtlCol="0"/>
            <a:lstStyle/>
            <a:p/>
          </p:txBody>
        </p:sp>
        <p:sp>
          <p:nvSpPr>
            <p:cNvPr id="7" name="object 7"/>
            <p:cNvSpPr/>
            <p:nvPr/>
          </p:nvSpPr>
          <p:spPr>
            <a:xfrm>
              <a:off x="2606039" y="1974342"/>
              <a:ext cx="4080510" cy="2849879"/>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2602230" y="1970532"/>
              <a:ext cx="4087495" cy="2856865"/>
            </a:xfrm>
            <a:custGeom>
              <a:avLst/>
              <a:gdLst/>
              <a:ahLst/>
              <a:cxnLst/>
              <a:rect l="l" t="t" r="r" b="b"/>
              <a:pathLst>
                <a:path w="4087495" h="2856865">
                  <a:moveTo>
                    <a:pt x="4087367" y="0"/>
                  </a:moveTo>
                  <a:lnTo>
                    <a:pt x="0" y="0"/>
                  </a:lnTo>
                  <a:lnTo>
                    <a:pt x="0" y="2856738"/>
                  </a:lnTo>
                  <a:lnTo>
                    <a:pt x="4087367" y="2856738"/>
                  </a:lnTo>
                  <a:lnTo>
                    <a:pt x="4087367" y="0"/>
                  </a:lnTo>
                  <a:close/>
                </a:path>
              </a:pathLst>
            </a:custGeom>
            <a:ln w="6857">
              <a:solidFill>
                <a:srgbClr val="000000"/>
              </a:solidFill>
            </a:ln>
          </p:spPr>
          <p:txBody>
            <a:bodyPr wrap="square" lIns="0" tIns="0" rIns="0" bIns="0" rtlCol="0"/>
            <a:lstStyle/>
            <a:p/>
          </p:txBody>
        </p:sp>
        <p:sp>
          <p:nvSpPr>
            <p:cNvPr id="9" name="object 9"/>
            <p:cNvSpPr/>
            <p:nvPr/>
          </p:nvSpPr>
          <p:spPr>
            <a:xfrm>
              <a:off x="1728215" y="2676144"/>
              <a:ext cx="807720" cy="544830"/>
            </a:xfrm>
            <a:custGeom>
              <a:avLst/>
              <a:gdLst/>
              <a:ahLst/>
              <a:cxnLst/>
              <a:rect l="l" t="t" r="r" b="b"/>
              <a:pathLst>
                <a:path w="807719" h="544830">
                  <a:moveTo>
                    <a:pt x="5333" y="0"/>
                  </a:moveTo>
                  <a:lnTo>
                    <a:pt x="5333" y="544829"/>
                  </a:lnTo>
                </a:path>
                <a:path w="807719" h="544830">
                  <a:moveTo>
                    <a:pt x="0" y="539496"/>
                  </a:moveTo>
                  <a:lnTo>
                    <a:pt x="807719" y="539496"/>
                  </a:lnTo>
                </a:path>
              </a:pathLst>
            </a:custGeom>
            <a:ln w="20574">
              <a:solidFill>
                <a:srgbClr val="FF0000"/>
              </a:solidFill>
            </a:ln>
          </p:spPr>
          <p:txBody>
            <a:bodyPr wrap="square" lIns="0" tIns="0" rIns="0" bIns="0" rtlCol="0"/>
            <a:lstStyle/>
            <a:p/>
          </p:txBody>
        </p:sp>
        <p:sp>
          <p:nvSpPr>
            <p:cNvPr id="10" name="object 10"/>
            <p:cNvSpPr/>
            <p:nvPr/>
          </p:nvSpPr>
          <p:spPr>
            <a:xfrm>
              <a:off x="2534411" y="3182874"/>
              <a:ext cx="66675" cy="66675"/>
            </a:xfrm>
            <a:custGeom>
              <a:avLst/>
              <a:gdLst/>
              <a:ahLst/>
              <a:cxnLst/>
              <a:rect l="l" t="t" r="r" b="b"/>
              <a:pathLst>
                <a:path w="66675" h="66675">
                  <a:moveTo>
                    <a:pt x="0" y="0"/>
                  </a:moveTo>
                  <a:lnTo>
                    <a:pt x="0" y="66294"/>
                  </a:lnTo>
                  <a:lnTo>
                    <a:pt x="66293" y="32766"/>
                  </a:lnTo>
                  <a:lnTo>
                    <a:pt x="0" y="0"/>
                  </a:lnTo>
                  <a:close/>
                </a:path>
              </a:pathLst>
            </a:custGeom>
            <a:solidFill>
              <a:srgbClr val="FF0000"/>
            </a:solidFill>
          </p:spPr>
          <p:txBody>
            <a:bodyPr wrap="square" lIns="0" tIns="0" rIns="0" bIns="0" rtlCol="0"/>
            <a:lstStyle/>
            <a:p/>
          </p:txBody>
        </p:sp>
      </p:grpSp>
      <p:sp>
        <p:nvSpPr>
          <p:cNvPr id="11" name="object 11"/>
          <p:cNvSpPr txBox="1"/>
          <p:nvPr/>
        </p:nvSpPr>
        <p:spPr>
          <a:xfrm>
            <a:off x="594613" y="5611157"/>
            <a:ext cx="6415405" cy="234378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Database Connection</a:t>
            </a:r>
            <a:r>
              <a:rPr dirty="0" sz="1300" b="1">
                <a:latin typeface="Arial"/>
                <a:cs typeface="Arial"/>
              </a:rPr>
              <a:t> (continued)</a:t>
            </a:r>
            <a:endParaRPr sz="1300">
              <a:latin typeface="Arial"/>
              <a:cs typeface="Arial"/>
            </a:endParaRPr>
          </a:p>
          <a:p>
            <a:pPr marL="136525">
              <a:lnSpc>
                <a:spcPts val="1555"/>
              </a:lnSpc>
              <a:spcBef>
                <a:spcPts val="359"/>
              </a:spcBef>
            </a:pPr>
            <a:r>
              <a:rPr dirty="0" sz="1300">
                <a:latin typeface="Times New Roman"/>
                <a:cs typeface="Times New Roman"/>
              </a:rPr>
              <a:t>To create a database connection, perform the following</a:t>
            </a:r>
            <a:r>
              <a:rPr dirty="0" sz="1300" spc="-5">
                <a:latin typeface="Times New Roman"/>
                <a:cs typeface="Times New Roman"/>
              </a:rPr>
              <a:t> steps:</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Double-click </a:t>
            </a:r>
            <a:r>
              <a:rPr dirty="0" sz="1300" spc="-5">
                <a:latin typeface="Times New Roman"/>
                <a:cs typeface="Times New Roman"/>
              </a:rPr>
              <a:t>&lt;</a:t>
            </a:r>
            <a:r>
              <a:rPr dirty="0" sz="1300" spc="-5" i="1">
                <a:latin typeface="Times New Roman"/>
                <a:cs typeface="Times New Roman"/>
              </a:rPr>
              <a:t>your_path</a:t>
            </a:r>
            <a:r>
              <a:rPr dirty="0" sz="1300" spc="-5">
                <a:latin typeface="Times New Roman"/>
                <a:cs typeface="Times New Roman"/>
              </a:rPr>
              <a:t>&gt;\sqldeveloper\sqldeveloper.exe.</a:t>
            </a:r>
            <a:endParaRPr sz="1300">
              <a:latin typeface="Times New Roman"/>
              <a:cs typeface="Times New Roman"/>
            </a:endParaRPr>
          </a:p>
          <a:p>
            <a:pPr marL="445770" indent="-186055">
              <a:lnSpc>
                <a:spcPct val="100000"/>
              </a:lnSpc>
              <a:buAutoNum type="arabicPeriod"/>
              <a:tabLst>
                <a:tab pos="446405" algn="l"/>
              </a:tabLst>
            </a:pPr>
            <a:r>
              <a:rPr dirty="0" sz="1300" spc="-5">
                <a:latin typeface="Times New Roman"/>
                <a:cs typeface="Times New Roman"/>
              </a:rPr>
              <a:t>On </a:t>
            </a:r>
            <a:r>
              <a:rPr dirty="0" sz="1300">
                <a:latin typeface="Times New Roman"/>
                <a:cs typeface="Times New Roman"/>
              </a:rPr>
              <a:t>the </a:t>
            </a:r>
            <a:r>
              <a:rPr dirty="0" sz="1300" spc="-5" b="1">
                <a:latin typeface="Times New Roman"/>
                <a:cs typeface="Times New Roman"/>
              </a:rPr>
              <a:t>Connections </a:t>
            </a:r>
            <a:r>
              <a:rPr dirty="0" sz="1300">
                <a:latin typeface="Times New Roman"/>
                <a:cs typeface="Times New Roman"/>
              </a:rPr>
              <a:t>tabbed page, right-click </a:t>
            </a:r>
            <a:r>
              <a:rPr dirty="0" sz="1300" spc="-5" b="1">
                <a:latin typeface="Times New Roman"/>
                <a:cs typeface="Times New Roman"/>
              </a:rPr>
              <a:t>Connections </a:t>
            </a:r>
            <a:r>
              <a:rPr dirty="0" sz="1300">
                <a:latin typeface="Times New Roman"/>
                <a:cs typeface="Times New Roman"/>
              </a:rPr>
              <a:t>and select </a:t>
            </a:r>
            <a:r>
              <a:rPr dirty="0" sz="1300" spc="-5" b="1">
                <a:latin typeface="Times New Roman"/>
                <a:cs typeface="Times New Roman"/>
              </a:rPr>
              <a:t>New</a:t>
            </a:r>
            <a:r>
              <a:rPr dirty="0" sz="1300" spc="-15" b="1">
                <a:latin typeface="Times New Roman"/>
                <a:cs typeface="Times New Roman"/>
              </a:rPr>
              <a:t> </a:t>
            </a:r>
            <a:r>
              <a:rPr dirty="0" sz="1300" spc="-5" b="1">
                <a:latin typeface="Times New Roman"/>
                <a:cs typeface="Times New Roman"/>
              </a:rPr>
              <a:t>Connection</a:t>
            </a:r>
            <a:r>
              <a:rPr dirty="0" sz="1300" spc="-5">
                <a:latin typeface="Times New Roman"/>
                <a:cs typeface="Times New Roman"/>
              </a:rPr>
              <a:t>.</a:t>
            </a:r>
            <a:endParaRPr sz="1300">
              <a:latin typeface="Times New Roman"/>
              <a:cs typeface="Times New Roman"/>
            </a:endParaRPr>
          </a:p>
          <a:p>
            <a:pPr marL="445770" marR="5080" indent="-186055">
              <a:lnSpc>
                <a:spcPct val="100000"/>
              </a:lnSpc>
              <a:buAutoNum type="arabicPeriod"/>
              <a:tabLst>
                <a:tab pos="446405" algn="l"/>
              </a:tabLst>
            </a:pPr>
            <a:r>
              <a:rPr dirty="0" sz="1300">
                <a:latin typeface="Times New Roman"/>
                <a:cs typeface="Times New Roman"/>
              </a:rPr>
              <a:t>Enter the connection name, </a:t>
            </a:r>
            <a:r>
              <a:rPr dirty="0" sz="1300" spc="-5">
                <a:latin typeface="Times New Roman"/>
                <a:cs typeface="Times New Roman"/>
              </a:rPr>
              <a:t>username, </a:t>
            </a:r>
            <a:r>
              <a:rPr dirty="0" sz="1300">
                <a:latin typeface="Times New Roman"/>
                <a:cs typeface="Times New Roman"/>
              </a:rPr>
              <a:t>password, host name, port number, and </a:t>
            </a:r>
            <a:r>
              <a:rPr dirty="0" sz="1300" spc="-5">
                <a:latin typeface="Times New Roman"/>
                <a:cs typeface="Times New Roman"/>
              </a:rPr>
              <a:t>SID for </a:t>
            </a:r>
            <a:r>
              <a:rPr dirty="0" sz="1300">
                <a:latin typeface="Times New Roman"/>
                <a:cs typeface="Times New Roman"/>
              </a:rPr>
              <a:t>the  database you want to</a:t>
            </a:r>
            <a:r>
              <a:rPr dirty="0" sz="1300" spc="-10">
                <a:latin typeface="Times New Roman"/>
                <a:cs typeface="Times New Roman"/>
              </a:rPr>
              <a:t> </a:t>
            </a:r>
            <a:r>
              <a:rPr dirty="0" sz="1300">
                <a:latin typeface="Times New Roman"/>
                <a:cs typeface="Times New Roman"/>
              </a:rPr>
              <a:t>connect.</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Click </a:t>
            </a:r>
            <a:r>
              <a:rPr dirty="0" sz="1300" spc="-5" b="1">
                <a:latin typeface="Times New Roman"/>
                <a:cs typeface="Times New Roman"/>
              </a:rPr>
              <a:t>Test </a:t>
            </a:r>
            <a:r>
              <a:rPr dirty="0" sz="1300">
                <a:latin typeface="Times New Roman"/>
                <a:cs typeface="Times New Roman"/>
              </a:rPr>
              <a:t>to make </a:t>
            </a:r>
            <a:r>
              <a:rPr dirty="0" sz="1300" spc="-5">
                <a:latin typeface="Times New Roman"/>
                <a:cs typeface="Times New Roman"/>
              </a:rPr>
              <a:t>sure </a:t>
            </a:r>
            <a:r>
              <a:rPr dirty="0" sz="1300">
                <a:latin typeface="Times New Roman"/>
                <a:cs typeface="Times New Roman"/>
              </a:rPr>
              <a:t>that the connection has been set</a:t>
            </a:r>
            <a:r>
              <a:rPr dirty="0" sz="1300" spc="-5">
                <a:latin typeface="Times New Roman"/>
                <a:cs typeface="Times New Roman"/>
              </a:rPr>
              <a:t> </a:t>
            </a:r>
            <a:r>
              <a:rPr dirty="0" sz="1300">
                <a:latin typeface="Times New Roman"/>
                <a:cs typeface="Times New Roman"/>
              </a:rPr>
              <a:t>correctly.</a:t>
            </a:r>
            <a:endParaRPr sz="1300">
              <a:latin typeface="Times New Roman"/>
              <a:cs typeface="Times New Roman"/>
            </a:endParaRPr>
          </a:p>
          <a:p>
            <a:pPr marL="445770" indent="-186690">
              <a:lnSpc>
                <a:spcPct val="100000"/>
              </a:lnSpc>
              <a:buAutoNum type="arabicPeriod"/>
              <a:tabLst>
                <a:tab pos="446405" algn="l"/>
              </a:tabLst>
            </a:pPr>
            <a:r>
              <a:rPr dirty="0" sz="1300">
                <a:latin typeface="Times New Roman"/>
                <a:cs typeface="Times New Roman"/>
              </a:rPr>
              <a:t>Click</a:t>
            </a:r>
            <a:r>
              <a:rPr dirty="0" sz="1300" spc="-10">
                <a:latin typeface="Times New Roman"/>
                <a:cs typeface="Times New Roman"/>
              </a:rPr>
              <a:t> </a:t>
            </a:r>
            <a:r>
              <a:rPr dirty="0" sz="1300" spc="-5" b="1">
                <a:latin typeface="Times New Roman"/>
                <a:cs typeface="Times New Roman"/>
              </a:rPr>
              <a:t>Connect</a:t>
            </a:r>
            <a:r>
              <a:rPr dirty="0" sz="1300" spc="-5">
                <a:latin typeface="Times New Roman"/>
                <a:cs typeface="Times New Roman"/>
              </a:rPr>
              <a:t>.</a:t>
            </a:r>
            <a:endParaRPr sz="1300">
              <a:latin typeface="Times New Roman"/>
              <a:cs typeface="Times New Roman"/>
            </a:endParaRPr>
          </a:p>
          <a:p>
            <a:pPr marL="136525" marR="31115">
              <a:lnSpc>
                <a:spcPct val="100000"/>
              </a:lnSpc>
              <a:spcBef>
                <a:spcPts val="390"/>
              </a:spcBef>
            </a:pPr>
            <a:r>
              <a:rPr dirty="0" sz="1300" spc="-5" b="1">
                <a:latin typeface="Times New Roman"/>
                <a:cs typeface="Times New Roman"/>
              </a:rPr>
              <a:t>Note: </a:t>
            </a:r>
            <a:r>
              <a:rPr dirty="0" sz="1300">
                <a:latin typeface="Times New Roman"/>
                <a:cs typeface="Times New Roman"/>
              </a:rPr>
              <a:t>If you select the </a:t>
            </a:r>
            <a:r>
              <a:rPr dirty="0" sz="1300" spc="-5" b="1">
                <a:latin typeface="Times New Roman"/>
                <a:cs typeface="Times New Roman"/>
              </a:rPr>
              <a:t>Save Password </a:t>
            </a:r>
            <a:r>
              <a:rPr dirty="0" sz="1300">
                <a:latin typeface="Times New Roman"/>
                <a:cs typeface="Times New Roman"/>
              </a:rPr>
              <a:t>check </a:t>
            </a:r>
            <a:r>
              <a:rPr dirty="0" sz="1300" spc="-5">
                <a:latin typeface="Times New Roman"/>
                <a:cs typeface="Times New Roman"/>
              </a:rPr>
              <a:t>box, </a:t>
            </a:r>
            <a:r>
              <a:rPr dirty="0" sz="1300">
                <a:latin typeface="Times New Roman"/>
                <a:cs typeface="Times New Roman"/>
              </a:rPr>
              <a:t>the </a:t>
            </a:r>
            <a:r>
              <a:rPr dirty="0" sz="1300" spc="-5">
                <a:latin typeface="Times New Roman"/>
                <a:cs typeface="Times New Roman"/>
              </a:rPr>
              <a:t>password </a:t>
            </a:r>
            <a:r>
              <a:rPr dirty="0" sz="1300">
                <a:latin typeface="Times New Roman"/>
                <a:cs typeface="Times New Roman"/>
              </a:rPr>
              <a:t>is </a:t>
            </a:r>
            <a:r>
              <a:rPr dirty="0" sz="1300" spc="-5">
                <a:latin typeface="Times New Roman"/>
                <a:cs typeface="Times New Roman"/>
              </a:rPr>
              <a:t>saved </a:t>
            </a:r>
            <a:r>
              <a:rPr dirty="0" sz="1300">
                <a:latin typeface="Times New Roman"/>
                <a:cs typeface="Times New Roman"/>
              </a:rPr>
              <a:t>to an </a:t>
            </a:r>
            <a:r>
              <a:rPr dirty="0" sz="1300" spc="-5">
                <a:latin typeface="Times New Roman"/>
                <a:cs typeface="Times New Roman"/>
              </a:rPr>
              <a:t>XML </a:t>
            </a:r>
            <a:r>
              <a:rPr dirty="0" sz="1300">
                <a:latin typeface="Times New Roman"/>
                <a:cs typeface="Times New Roman"/>
              </a:rPr>
              <a:t>file. </a:t>
            </a:r>
            <a:r>
              <a:rPr dirty="0" sz="1300" spc="-5">
                <a:latin typeface="Times New Roman"/>
                <a:cs typeface="Times New Roman"/>
              </a:rPr>
              <a:t>So,  </a:t>
            </a:r>
            <a:r>
              <a:rPr dirty="0" sz="1300">
                <a:latin typeface="Times New Roman"/>
                <a:cs typeface="Times New Roman"/>
              </a:rPr>
              <a:t>after you close the </a:t>
            </a:r>
            <a:r>
              <a:rPr dirty="0" sz="1300" spc="-5">
                <a:latin typeface="Times New Roman"/>
                <a:cs typeface="Times New Roman"/>
              </a:rPr>
              <a:t>SQL </a:t>
            </a:r>
            <a:r>
              <a:rPr dirty="0" sz="1300">
                <a:latin typeface="Times New Roman"/>
                <a:cs typeface="Times New Roman"/>
              </a:rPr>
              <a:t>Developer connection and </a:t>
            </a:r>
            <a:r>
              <a:rPr dirty="0" sz="1300" spc="-5">
                <a:latin typeface="Times New Roman"/>
                <a:cs typeface="Times New Roman"/>
              </a:rPr>
              <a:t>open </a:t>
            </a:r>
            <a:r>
              <a:rPr dirty="0" sz="1300">
                <a:latin typeface="Times New Roman"/>
                <a:cs typeface="Times New Roman"/>
              </a:rPr>
              <a:t>it again, you will not be prompted for  </a:t>
            </a:r>
            <a:r>
              <a:rPr dirty="0" sz="1300" spc="-5">
                <a:latin typeface="Times New Roman"/>
                <a:cs typeface="Times New Roman"/>
              </a:rPr>
              <a:t>the</a:t>
            </a:r>
            <a:r>
              <a:rPr dirty="0" sz="1300" spc="-10">
                <a:latin typeface="Times New Roman"/>
                <a:cs typeface="Times New Roman"/>
              </a:rPr>
              <a:t> </a:t>
            </a:r>
            <a:r>
              <a:rPr dirty="0" sz="1300" spc="-5">
                <a:latin typeface="Times New Roman"/>
                <a:cs typeface="Times New Roman"/>
              </a:rPr>
              <a:t>password.</a:t>
            </a:r>
            <a:endParaRPr sz="130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a:t>
            </a:r>
            <a:r>
              <a:rPr dirty="0" sz="800" spc="-250"/>
              <a:t>t</a:t>
            </a:r>
            <a:r>
              <a:rPr dirty="0" baseline="-30092" sz="1800" spc="-375" b="1">
                <a:latin typeface="Arial"/>
                <a:cs typeface="Arial"/>
              </a:rPr>
              <a:t>e</a:t>
            </a:r>
            <a:r>
              <a:rPr dirty="0" sz="800" spc="-250"/>
              <a: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300" b="1">
                <a:latin typeface="Arial"/>
                <a:cs typeface="Arial"/>
              </a:rPr>
              <a:t>:</a:t>
            </a:r>
            <a:r>
              <a:rPr dirty="0" sz="800" spc="-200"/>
              <a:t>eK</a:t>
            </a:r>
            <a:r>
              <a:rPr dirty="0" baseline="-30092" sz="1800" spc="-300" b="1">
                <a:latin typeface="Arial"/>
                <a:cs typeface="Arial"/>
              </a:rPr>
              <a:t>S</a:t>
            </a:r>
            <a:r>
              <a:rPr dirty="0" sz="800" spc="-200"/>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ark</a:t>
            </a:r>
            <a:r>
              <a:rPr dirty="0" baseline="-30092" sz="1800" spc="-405" b="1">
                <a:latin typeface="Arial"/>
                <a:cs typeface="Arial"/>
              </a:rPr>
              <a:t>n</a:t>
            </a:r>
            <a:r>
              <a:rPr dirty="0" sz="800" spc="-270"/>
              <a:t>e</a:t>
            </a:r>
            <a:r>
              <a:rPr dirty="0" baseline="-30092" sz="1800" spc="-405" b="1">
                <a:latin typeface="Arial"/>
                <a:cs typeface="Arial"/>
              </a:rPr>
              <a:t>d</a:t>
            </a:r>
            <a:r>
              <a:rPr dirty="0" sz="800" spc="-270"/>
              <a:t>d </a:t>
            </a:r>
            <a:r>
              <a:rPr dirty="0" baseline="-30092" sz="1800" spc="-427" b="1">
                <a:latin typeface="Arial"/>
                <a:cs typeface="Arial"/>
              </a:rPr>
              <a:t>a</a:t>
            </a:r>
            <a:r>
              <a:rPr dirty="0" sz="800" spc="-285"/>
              <a:t>wi</a:t>
            </a:r>
            <a:r>
              <a:rPr dirty="0" baseline="-30092" sz="1800" spc="-427" b="1">
                <a:latin typeface="Arial"/>
                <a:cs typeface="Arial"/>
              </a:rPr>
              <a:t>m</a:t>
            </a:r>
            <a:r>
              <a:rPr dirty="0" sz="800" spc="-285"/>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E</a:t>
            </a:r>
            <a:r>
              <a:rPr dirty="0" sz="800" spc="-165"/>
              <a:t>em</a:t>
            </a:r>
            <a:r>
              <a:rPr dirty="0" baseline="-30092" sz="1800" spc="-247" b="1">
                <a:latin typeface="Arial"/>
                <a:cs typeface="Arial"/>
              </a:rPr>
              <a:t>-</a:t>
            </a:r>
            <a:r>
              <a:rPr dirty="0" sz="800" spc="-165"/>
              <a:t>a</a:t>
            </a:r>
            <a:r>
              <a:rPr dirty="0" baseline="-30092" sz="1800" spc="-247" b="1">
                <a:latin typeface="Arial"/>
                <a:cs typeface="Arial"/>
              </a:rPr>
              <a:t>8</a:t>
            </a:r>
            <a:r>
              <a:rPr dirty="0" sz="800" spc="-165"/>
              <a:t>il.</a:t>
            </a:r>
            <a:r>
              <a:rPr dirty="0" sz="800" spc="-200"/>
              <a:t> </a:t>
            </a:r>
            <a:r>
              <a:rPr dirty="0" sz="800" spc="-25"/>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Browsing Database</a:t>
            </a:r>
            <a:r>
              <a:rPr dirty="0" sz="1850" spc="-10" b="1">
                <a:latin typeface="Arial"/>
                <a:cs typeface="Arial"/>
              </a:rPr>
              <a:t> </a:t>
            </a:r>
            <a:r>
              <a:rPr dirty="0" sz="1850" spc="5" b="1">
                <a:latin typeface="Arial"/>
                <a:cs typeface="Arial"/>
              </a:rPr>
              <a:t>Objects</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10">
                <a:latin typeface="Arial"/>
                <a:cs typeface="Arial"/>
              </a:rPr>
              <a:t>Use the Database Navigator</a:t>
            </a:r>
            <a:r>
              <a:rPr dirty="0" sz="1550" spc="-15">
                <a:latin typeface="Arial"/>
                <a:cs typeface="Arial"/>
              </a:rPr>
              <a:t> </a:t>
            </a:r>
            <a:r>
              <a:rPr dirty="0" sz="1550" spc="5">
                <a:latin typeface="Arial"/>
                <a:cs typeface="Arial"/>
              </a:rPr>
              <a:t>to:</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Browse through many objects </a:t>
            </a:r>
            <a:r>
              <a:rPr dirty="0" sz="1550" spc="5">
                <a:latin typeface="Arial"/>
                <a:cs typeface="Arial"/>
              </a:rPr>
              <a:t>in </a:t>
            </a:r>
            <a:r>
              <a:rPr dirty="0" sz="1550" spc="10">
                <a:latin typeface="Arial"/>
                <a:cs typeface="Arial"/>
              </a:rPr>
              <a:t>a database</a:t>
            </a:r>
            <a:r>
              <a:rPr dirty="0" sz="1550" spc="-25">
                <a:latin typeface="Arial"/>
                <a:cs typeface="Arial"/>
              </a:rPr>
              <a:t> </a:t>
            </a:r>
            <a:r>
              <a:rPr dirty="0" sz="1550" spc="10">
                <a:latin typeface="Arial"/>
                <a:cs typeface="Arial"/>
              </a:rPr>
              <a:t>schema</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Do a quick review </a:t>
            </a:r>
            <a:r>
              <a:rPr dirty="0" sz="1550" spc="5">
                <a:latin typeface="Arial"/>
                <a:cs typeface="Arial"/>
              </a:rPr>
              <a:t>of </a:t>
            </a:r>
            <a:r>
              <a:rPr dirty="0" sz="1550" spc="10">
                <a:latin typeface="Arial"/>
                <a:cs typeface="Arial"/>
              </a:rPr>
              <a:t>the </a:t>
            </a:r>
            <a:r>
              <a:rPr dirty="0" sz="1550" spc="5">
                <a:latin typeface="Arial"/>
                <a:cs typeface="Arial"/>
              </a:rPr>
              <a:t>definitions of</a:t>
            </a:r>
            <a:r>
              <a:rPr dirty="0" sz="1550" spc="-25">
                <a:latin typeface="Arial"/>
                <a:cs typeface="Arial"/>
              </a:rPr>
              <a:t> </a:t>
            </a:r>
            <a:r>
              <a:rPr dirty="0" sz="1550" spc="10">
                <a:latin typeface="Arial"/>
                <a:cs typeface="Arial"/>
              </a:rPr>
              <a:t>objects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a:lnSpc>
                <a:spcPct val="100000"/>
              </a:lnSpc>
              <a:spcBef>
                <a:spcPts val="141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2121789" y="2582799"/>
            <a:ext cx="3531870" cy="2395855"/>
            <a:chOff x="2121789" y="2582799"/>
            <a:chExt cx="3531870" cy="2395855"/>
          </a:xfrm>
        </p:grpSpPr>
        <p:sp>
          <p:nvSpPr>
            <p:cNvPr id="5" name="object 5"/>
            <p:cNvSpPr/>
            <p:nvPr/>
          </p:nvSpPr>
          <p:spPr>
            <a:xfrm>
              <a:off x="2129028" y="2590038"/>
              <a:ext cx="3518154" cy="238201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125218" y="2586228"/>
              <a:ext cx="3525520" cy="2388870"/>
            </a:xfrm>
            <a:custGeom>
              <a:avLst/>
              <a:gdLst/>
              <a:ahLst/>
              <a:cxnLst/>
              <a:rect l="l" t="t" r="r" b="b"/>
              <a:pathLst>
                <a:path w="3525520" h="2388870">
                  <a:moveTo>
                    <a:pt x="3525012" y="0"/>
                  </a:moveTo>
                  <a:lnTo>
                    <a:pt x="0" y="0"/>
                  </a:lnTo>
                  <a:lnTo>
                    <a:pt x="0" y="2388870"/>
                  </a:lnTo>
                  <a:lnTo>
                    <a:pt x="3525012" y="2388870"/>
                  </a:lnTo>
                  <a:lnTo>
                    <a:pt x="3525012" y="0"/>
                  </a:lnTo>
                  <a:close/>
                </a:path>
              </a:pathLst>
            </a:custGeom>
            <a:ln w="6857">
              <a:solidFill>
                <a:srgbClr val="000000"/>
              </a:solidFill>
            </a:ln>
          </p:spPr>
          <p:txBody>
            <a:bodyPr wrap="square" lIns="0" tIns="0" rIns="0" bIns="0" rtlCol="0"/>
            <a:lstStyle/>
            <a:p/>
          </p:txBody>
        </p:sp>
      </p:grpSp>
      <p:sp>
        <p:nvSpPr>
          <p:cNvPr id="7" name="object 7"/>
          <p:cNvSpPr txBox="1"/>
          <p:nvPr/>
        </p:nvSpPr>
        <p:spPr>
          <a:xfrm>
            <a:off x="594613" y="5611157"/>
            <a:ext cx="6506209" cy="368046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Browsing Database</a:t>
            </a:r>
            <a:r>
              <a:rPr dirty="0" sz="1300" spc="-20" b="1">
                <a:latin typeface="Arial"/>
                <a:cs typeface="Arial"/>
              </a:rPr>
              <a:t> </a:t>
            </a:r>
            <a:r>
              <a:rPr dirty="0" sz="1300" spc="-5" b="1">
                <a:latin typeface="Arial"/>
                <a:cs typeface="Arial"/>
              </a:rPr>
              <a:t>Objects</a:t>
            </a:r>
            <a:endParaRPr sz="1300">
              <a:latin typeface="Arial"/>
              <a:cs typeface="Arial"/>
            </a:endParaRPr>
          </a:p>
          <a:p>
            <a:pPr marL="136525" marR="84455">
              <a:lnSpc>
                <a:spcPct val="100000"/>
              </a:lnSpc>
              <a:spcBef>
                <a:spcPts val="359"/>
              </a:spcBef>
            </a:pPr>
            <a:r>
              <a:rPr dirty="0" sz="1300">
                <a:latin typeface="Times New Roman"/>
                <a:cs typeface="Times New Roman"/>
              </a:rPr>
              <a:t>After you create a database connection, you can </a:t>
            </a:r>
            <a:r>
              <a:rPr dirty="0" sz="1300" spc="-5">
                <a:latin typeface="Times New Roman"/>
                <a:cs typeface="Times New Roman"/>
              </a:rPr>
              <a:t>use </a:t>
            </a:r>
            <a:r>
              <a:rPr dirty="0" sz="1300">
                <a:latin typeface="Times New Roman"/>
                <a:cs typeface="Times New Roman"/>
              </a:rPr>
              <a:t>the Database Navigator to </a:t>
            </a:r>
            <a:r>
              <a:rPr dirty="0" sz="1300" spc="-5">
                <a:latin typeface="Times New Roman"/>
                <a:cs typeface="Times New Roman"/>
              </a:rPr>
              <a:t>browse </a:t>
            </a:r>
            <a:r>
              <a:rPr dirty="0" sz="1300">
                <a:latin typeface="Times New Roman"/>
                <a:cs typeface="Times New Roman"/>
              </a:rPr>
              <a:t>through  many objects in a database schema including Tables, Views, </a:t>
            </a:r>
            <a:r>
              <a:rPr dirty="0" sz="1300" spc="-5">
                <a:latin typeface="Times New Roman"/>
                <a:cs typeface="Times New Roman"/>
              </a:rPr>
              <a:t>Indexes, Packages, Procedures,  </a:t>
            </a:r>
            <a:r>
              <a:rPr dirty="0" sz="1300">
                <a:latin typeface="Times New Roman"/>
                <a:cs typeface="Times New Roman"/>
              </a:rPr>
              <a:t>Triggers, Types, and </a:t>
            </a:r>
            <a:r>
              <a:rPr dirty="0" sz="1300" spc="-5">
                <a:latin typeface="Times New Roman"/>
                <a:cs typeface="Times New Roman"/>
              </a:rPr>
              <a:t>so</a:t>
            </a:r>
            <a:r>
              <a:rPr dirty="0" sz="1300" spc="-20">
                <a:latin typeface="Times New Roman"/>
                <a:cs typeface="Times New Roman"/>
              </a:rPr>
              <a:t> </a:t>
            </a:r>
            <a:r>
              <a:rPr dirty="0" sz="1300">
                <a:latin typeface="Times New Roman"/>
                <a:cs typeface="Times New Roman"/>
              </a:rPr>
              <a:t>on.</a:t>
            </a:r>
            <a:endParaRPr sz="1300">
              <a:latin typeface="Times New Roman"/>
              <a:cs typeface="Times New Roman"/>
            </a:endParaRPr>
          </a:p>
          <a:p>
            <a:pPr marL="136525" marR="116839">
              <a:lnSpc>
                <a:spcPct val="100000"/>
              </a:lnSpc>
              <a:spcBef>
                <a:spcPts val="380"/>
              </a:spcBef>
            </a:pPr>
            <a:r>
              <a:rPr dirty="0" sz="1300" spc="-5">
                <a:latin typeface="Times New Roman"/>
                <a:cs typeface="Times New Roman"/>
              </a:rPr>
              <a:t>SQL </a:t>
            </a:r>
            <a:r>
              <a:rPr dirty="0" sz="1300">
                <a:latin typeface="Times New Roman"/>
                <a:cs typeface="Times New Roman"/>
              </a:rPr>
              <a:t>Developer uses the left side for navigation to find and select objects, and the right side to  display information </a:t>
            </a:r>
            <a:r>
              <a:rPr dirty="0" sz="1300" spc="-5">
                <a:latin typeface="Times New Roman"/>
                <a:cs typeface="Times New Roman"/>
              </a:rPr>
              <a:t>about </a:t>
            </a:r>
            <a:r>
              <a:rPr dirty="0" sz="1300">
                <a:latin typeface="Times New Roman"/>
                <a:cs typeface="Times New Roman"/>
              </a:rPr>
              <a:t>the selected </a:t>
            </a:r>
            <a:r>
              <a:rPr dirty="0" sz="1300" spc="-5">
                <a:latin typeface="Times New Roman"/>
                <a:cs typeface="Times New Roman"/>
              </a:rPr>
              <a:t>objects. You can customize </a:t>
            </a:r>
            <a:r>
              <a:rPr dirty="0" sz="1300">
                <a:latin typeface="Times New Roman"/>
                <a:cs typeface="Times New Roman"/>
              </a:rPr>
              <a:t>many aspects of the  appearance of </a:t>
            </a:r>
            <a:r>
              <a:rPr dirty="0" sz="1300" spc="-5">
                <a:latin typeface="Times New Roman"/>
                <a:cs typeface="Times New Roman"/>
              </a:rPr>
              <a:t>SQL </a:t>
            </a:r>
            <a:r>
              <a:rPr dirty="0" sz="1300">
                <a:latin typeface="Times New Roman"/>
                <a:cs typeface="Times New Roman"/>
              </a:rPr>
              <a:t>Developer by setting</a:t>
            </a:r>
            <a:r>
              <a:rPr dirty="0" sz="1300" spc="-10">
                <a:latin typeface="Times New Roman"/>
                <a:cs typeface="Times New Roman"/>
              </a:rPr>
              <a:t> </a:t>
            </a:r>
            <a:r>
              <a:rPr dirty="0" sz="1300">
                <a:latin typeface="Times New Roman"/>
                <a:cs typeface="Times New Roman"/>
              </a:rPr>
              <a:t>preferences.</a:t>
            </a:r>
            <a:endParaRPr sz="1300">
              <a:latin typeface="Times New Roman"/>
              <a:cs typeface="Times New Roman"/>
            </a:endParaRPr>
          </a:p>
          <a:p>
            <a:pPr marL="136525" marR="5080">
              <a:lnSpc>
                <a:spcPct val="100000"/>
              </a:lnSpc>
              <a:spcBef>
                <a:spcPts val="390"/>
              </a:spcBef>
            </a:pPr>
            <a:r>
              <a:rPr dirty="0" sz="1300" spc="-5">
                <a:latin typeface="Times New Roman"/>
                <a:cs typeface="Times New Roman"/>
              </a:rPr>
              <a:t>You </a:t>
            </a:r>
            <a:r>
              <a:rPr dirty="0" sz="1300">
                <a:latin typeface="Times New Roman"/>
                <a:cs typeface="Times New Roman"/>
              </a:rPr>
              <a:t>can see the definition of the objects broken into tabs of information </a:t>
            </a:r>
            <a:r>
              <a:rPr dirty="0" sz="1300" spc="-5">
                <a:latin typeface="Times New Roman"/>
                <a:cs typeface="Times New Roman"/>
              </a:rPr>
              <a:t>that </a:t>
            </a:r>
            <a:r>
              <a:rPr dirty="0" sz="1300">
                <a:latin typeface="Times New Roman"/>
                <a:cs typeface="Times New Roman"/>
              </a:rPr>
              <a:t>is pulled out of the  data dictionary. For example, if you select a table in the Navigator, the details about columns,  constraints, grants, </a:t>
            </a:r>
            <a:r>
              <a:rPr dirty="0" sz="1300" spc="-5">
                <a:latin typeface="Times New Roman"/>
                <a:cs typeface="Times New Roman"/>
              </a:rPr>
              <a:t>statistics, </a:t>
            </a:r>
            <a:r>
              <a:rPr dirty="0" sz="1300">
                <a:latin typeface="Times New Roman"/>
                <a:cs typeface="Times New Roman"/>
              </a:rPr>
              <a:t>triggers and </a:t>
            </a:r>
            <a:r>
              <a:rPr dirty="0" sz="1300" spc="-5">
                <a:latin typeface="Times New Roman"/>
                <a:cs typeface="Times New Roman"/>
              </a:rPr>
              <a:t>more </a:t>
            </a:r>
            <a:r>
              <a:rPr dirty="0" sz="1300">
                <a:latin typeface="Times New Roman"/>
                <a:cs typeface="Times New Roman"/>
              </a:rPr>
              <a:t>are </a:t>
            </a:r>
            <a:r>
              <a:rPr dirty="0" sz="1300" spc="-5">
                <a:latin typeface="Times New Roman"/>
                <a:cs typeface="Times New Roman"/>
              </a:rPr>
              <a:t>all </a:t>
            </a:r>
            <a:r>
              <a:rPr dirty="0" sz="1300">
                <a:latin typeface="Times New Roman"/>
                <a:cs typeface="Times New Roman"/>
              </a:rPr>
              <a:t>displayed in an easy-to-read tabbed</a:t>
            </a:r>
            <a:r>
              <a:rPr dirty="0" sz="1300" spc="20">
                <a:latin typeface="Times New Roman"/>
                <a:cs typeface="Times New Roman"/>
              </a:rPr>
              <a:t> </a:t>
            </a:r>
            <a:r>
              <a:rPr dirty="0" sz="1300">
                <a:latin typeface="Times New Roman"/>
                <a:cs typeface="Times New Roman"/>
              </a:rPr>
              <a:t>page.</a:t>
            </a:r>
            <a:endParaRPr sz="1300">
              <a:latin typeface="Times New Roman"/>
              <a:cs typeface="Times New Roman"/>
            </a:endParaRPr>
          </a:p>
          <a:p>
            <a:pPr marL="136525" marR="205104">
              <a:lnSpc>
                <a:spcPct val="105000"/>
              </a:lnSpc>
              <a:spcBef>
                <a:spcPts val="229"/>
              </a:spcBef>
            </a:pPr>
            <a:r>
              <a:rPr dirty="0" sz="1300">
                <a:latin typeface="Times New Roman"/>
                <a:cs typeface="Times New Roman"/>
              </a:rPr>
              <a:t>If you </a:t>
            </a:r>
            <a:r>
              <a:rPr dirty="0" sz="1300" spc="-5">
                <a:latin typeface="Times New Roman"/>
                <a:cs typeface="Times New Roman"/>
              </a:rPr>
              <a:t>want </a:t>
            </a:r>
            <a:r>
              <a:rPr dirty="0" sz="1300">
                <a:latin typeface="Times New Roman"/>
                <a:cs typeface="Times New Roman"/>
              </a:rPr>
              <a:t>to </a:t>
            </a:r>
            <a:r>
              <a:rPr dirty="0" sz="1300" spc="-5">
                <a:latin typeface="Times New Roman"/>
                <a:cs typeface="Times New Roman"/>
              </a:rPr>
              <a:t>see </a:t>
            </a:r>
            <a:r>
              <a:rPr dirty="0" sz="1300" spc="5">
                <a:latin typeface="Times New Roman"/>
                <a:cs typeface="Times New Roman"/>
              </a:rPr>
              <a:t>the </a:t>
            </a:r>
            <a:r>
              <a:rPr dirty="0" sz="1300">
                <a:latin typeface="Times New Roman"/>
                <a:cs typeface="Times New Roman"/>
              </a:rPr>
              <a:t>definition of the </a:t>
            </a: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 as </a:t>
            </a:r>
            <a:r>
              <a:rPr dirty="0" sz="1300" spc="-5">
                <a:latin typeface="Times New Roman"/>
                <a:cs typeface="Times New Roman"/>
              </a:rPr>
              <a:t>shown on </a:t>
            </a:r>
            <a:r>
              <a:rPr dirty="0" sz="1300">
                <a:latin typeface="Times New Roman"/>
                <a:cs typeface="Times New Roman"/>
              </a:rPr>
              <a:t>the </a:t>
            </a:r>
            <a:r>
              <a:rPr dirty="0" sz="1300" spc="-5">
                <a:latin typeface="Times New Roman"/>
                <a:cs typeface="Times New Roman"/>
              </a:rPr>
              <a:t>slide, </a:t>
            </a:r>
            <a:r>
              <a:rPr dirty="0" sz="1300">
                <a:latin typeface="Times New Roman"/>
                <a:cs typeface="Times New Roman"/>
              </a:rPr>
              <a:t>perform the  following</a:t>
            </a:r>
            <a:r>
              <a:rPr dirty="0" sz="1300" spc="-1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445770" indent="-186690">
              <a:lnSpc>
                <a:spcPts val="1555"/>
              </a:lnSpc>
              <a:buAutoNum type="arabicPeriod"/>
              <a:tabLst>
                <a:tab pos="446405" algn="l"/>
              </a:tabLst>
            </a:pPr>
            <a:r>
              <a:rPr dirty="0" sz="1300">
                <a:latin typeface="Times New Roman"/>
                <a:cs typeface="Times New Roman"/>
              </a:rPr>
              <a:t>Expand the connection node in the Connections</a:t>
            </a:r>
            <a:r>
              <a:rPr dirty="0" sz="1300" spc="-20">
                <a:latin typeface="Times New Roman"/>
                <a:cs typeface="Times New Roman"/>
              </a:rPr>
              <a:t> </a:t>
            </a:r>
            <a:r>
              <a:rPr dirty="0" sz="1300">
                <a:latin typeface="Times New Roman"/>
                <a:cs typeface="Times New Roman"/>
              </a:rPr>
              <a:t>Navigator.</a:t>
            </a:r>
            <a:endParaRPr sz="1300">
              <a:latin typeface="Times New Roman"/>
              <a:cs typeface="Times New Roman"/>
            </a:endParaRPr>
          </a:p>
          <a:p>
            <a:pPr marL="445770" indent="-186690">
              <a:lnSpc>
                <a:spcPct val="100000"/>
              </a:lnSpc>
              <a:buAutoNum type="arabicPeriod"/>
              <a:tabLst>
                <a:tab pos="446405" algn="l"/>
              </a:tabLst>
            </a:pPr>
            <a:r>
              <a:rPr dirty="0" sz="1300">
                <a:latin typeface="Times New Roman"/>
                <a:cs typeface="Times New Roman"/>
              </a:rPr>
              <a:t>Expand</a:t>
            </a:r>
            <a:r>
              <a:rPr dirty="0" sz="1300" spc="-15">
                <a:latin typeface="Times New Roman"/>
                <a:cs typeface="Times New Roman"/>
              </a:rPr>
              <a:t> </a:t>
            </a:r>
            <a:r>
              <a:rPr dirty="0" sz="1300" spc="-5" b="1">
                <a:latin typeface="Times New Roman"/>
                <a:cs typeface="Times New Roman"/>
              </a:rPr>
              <a:t>Tables</a:t>
            </a:r>
            <a:r>
              <a:rPr dirty="0" sz="1300" spc="-5">
                <a:latin typeface="Times New Roman"/>
                <a:cs typeface="Times New Roman"/>
              </a:rPr>
              <a:t>.</a:t>
            </a:r>
            <a:endParaRPr sz="1300">
              <a:latin typeface="Times New Roman"/>
              <a:cs typeface="Times New Roman"/>
            </a:endParaRPr>
          </a:p>
          <a:p>
            <a:pPr marL="445770" indent="-186690">
              <a:lnSpc>
                <a:spcPct val="100000"/>
              </a:lnSpc>
              <a:buAutoNum type="arabicPeriod"/>
              <a:tabLst>
                <a:tab pos="446405" algn="l"/>
              </a:tabLst>
            </a:pPr>
            <a:r>
              <a:rPr dirty="0" sz="1300">
                <a:latin typeface="Times New Roman"/>
                <a:cs typeface="Times New Roman"/>
              </a:rPr>
              <a:t>Double-click</a:t>
            </a:r>
            <a:r>
              <a:rPr dirty="0" sz="1300" spc="-5">
                <a:latin typeface="Times New Roman"/>
                <a:cs typeface="Times New Roman"/>
              </a:rPr>
              <a:t> </a:t>
            </a:r>
            <a:r>
              <a:rPr dirty="0" sz="1300" b="1">
                <a:latin typeface="Times New Roman"/>
                <a:cs typeface="Times New Roman"/>
              </a:rPr>
              <a:t>EMPLOYEES</a:t>
            </a:r>
            <a:r>
              <a:rPr dirty="0" sz="1300">
                <a:latin typeface="Times New Roman"/>
                <a:cs typeface="Times New Roman"/>
              </a:rPr>
              <a:t>.</a:t>
            </a:r>
            <a:endParaRPr sz="1300">
              <a:latin typeface="Times New Roman"/>
              <a:cs typeface="Times New Roman"/>
            </a:endParaRPr>
          </a:p>
          <a:p>
            <a:pPr marL="136525" marR="388620" indent="-635">
              <a:lnSpc>
                <a:spcPct val="100000"/>
              </a:lnSpc>
              <a:spcBef>
                <a:spcPts val="390"/>
              </a:spcBef>
            </a:pPr>
            <a:r>
              <a:rPr dirty="0" sz="1300" spc="-5">
                <a:latin typeface="Times New Roman"/>
                <a:cs typeface="Times New Roman"/>
              </a:rPr>
              <a:t>Using </a:t>
            </a:r>
            <a:r>
              <a:rPr dirty="0" sz="1300">
                <a:latin typeface="Times New Roman"/>
                <a:cs typeface="Times New Roman"/>
              </a:rPr>
              <a:t>the Data tab, you can enter new </a:t>
            </a:r>
            <a:r>
              <a:rPr dirty="0" sz="1300" spc="-5">
                <a:latin typeface="Times New Roman"/>
                <a:cs typeface="Times New Roman"/>
              </a:rPr>
              <a:t>rows, </a:t>
            </a:r>
            <a:r>
              <a:rPr dirty="0" sz="1300">
                <a:latin typeface="Times New Roman"/>
                <a:cs typeface="Times New Roman"/>
              </a:rPr>
              <a:t>update data, and commit these changes to the  database.</a:t>
            </a:r>
            <a:endParaRPr sz="1300">
              <a:latin typeface="Times New Roman"/>
              <a:cs typeface="Times New Roman"/>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40"/>
              <a:t>Al</a:t>
            </a:r>
            <a:r>
              <a:rPr dirty="0" baseline="-30092" sz="1800" spc="-359" b="1">
                <a:latin typeface="Arial"/>
                <a:cs typeface="Arial"/>
              </a:rPr>
              <a:t>O</a:t>
            </a:r>
            <a:r>
              <a:rPr dirty="0" sz="800" spc="-240"/>
              <a:t>l </a:t>
            </a:r>
            <a:r>
              <a:rPr dirty="0" sz="800" spc="-250"/>
              <a:t>W</a:t>
            </a:r>
            <a:r>
              <a:rPr dirty="0" baseline="-30092" sz="1800" spc="-375" b="1">
                <a:latin typeface="Arial"/>
                <a:cs typeface="Arial"/>
              </a:rPr>
              <a:t>r</a:t>
            </a:r>
            <a:r>
              <a:rPr dirty="0" sz="800" spc="-250"/>
              <a:t>D</a:t>
            </a:r>
            <a:r>
              <a:rPr dirty="0" baseline="-30092" sz="1800" spc="-375" b="1">
                <a:latin typeface="Arial"/>
                <a:cs typeface="Arial"/>
              </a:rPr>
              <a:t>a</a:t>
            </a:r>
            <a:r>
              <a:rPr dirty="0" sz="800" spc="-250"/>
              <a:t>P</a:t>
            </a:r>
            <a:r>
              <a:rPr dirty="0" baseline="-30092" sz="1800" spc="-375" b="1">
                <a:latin typeface="Arial"/>
                <a:cs typeface="Arial"/>
              </a:rPr>
              <a:t>c</a:t>
            </a:r>
            <a:r>
              <a:rPr dirty="0" sz="800" spc="-250"/>
              <a:t>s</a:t>
            </a:r>
            <a:r>
              <a:rPr dirty="0" baseline="-30092" sz="1800" spc="-375" b="1">
                <a:latin typeface="Arial"/>
                <a:cs typeface="Arial"/>
              </a:rPr>
              <a:t>l</a:t>
            </a:r>
            <a:r>
              <a:rPr dirty="0" sz="800" spc="-250"/>
              <a:t>t</a:t>
            </a:r>
            <a:r>
              <a:rPr dirty="0" baseline="-30092" sz="1800" spc="-375" b="1">
                <a:latin typeface="Arial"/>
                <a:cs typeface="Arial"/>
              </a:rPr>
              <a:t>e</a:t>
            </a:r>
            <a:r>
              <a:rPr dirty="0" sz="800" spc="-250"/>
              <a:t>ud</a:t>
            </a:r>
            <a:r>
              <a:rPr dirty="0" baseline="-30092" sz="1800" spc="-375" b="1">
                <a:latin typeface="Arial"/>
                <a:cs typeface="Arial"/>
              </a:rPr>
              <a:t>D</a:t>
            </a:r>
            <a:r>
              <a:rPr dirty="0" sz="800" spc="-250"/>
              <a:t>en</a:t>
            </a:r>
            <a:r>
              <a:rPr dirty="0" baseline="-30092" sz="1800" spc="-375" b="1">
                <a:latin typeface="Arial"/>
                <a:cs typeface="Arial"/>
              </a:rPr>
              <a:t>a</a:t>
            </a:r>
            <a:r>
              <a:rPr dirty="0" sz="800" spc="-250"/>
              <a:t>ts</a:t>
            </a:r>
            <a:r>
              <a:rPr dirty="0" baseline="-30092" sz="1800" spc="-375" b="1">
                <a:latin typeface="Arial"/>
                <a:cs typeface="Arial"/>
              </a:rPr>
              <a:t>t</a:t>
            </a:r>
            <a:r>
              <a:rPr dirty="0" sz="800" spc="-250"/>
              <a:t>m</a:t>
            </a:r>
            <a:r>
              <a:rPr dirty="0" baseline="-30092" sz="1800" spc="-375" b="1">
                <a:latin typeface="Arial"/>
                <a:cs typeface="Arial"/>
              </a:rPr>
              <a:t>a</a:t>
            </a:r>
            <a:r>
              <a:rPr dirty="0" sz="800" spc="-250"/>
              <a:t>u</a:t>
            </a:r>
            <a:r>
              <a:rPr dirty="0" baseline="-30092" sz="1800" spc="-375" b="1">
                <a:latin typeface="Arial"/>
                <a:cs typeface="Arial"/>
              </a:rPr>
              <a:t>b</a:t>
            </a:r>
            <a:r>
              <a:rPr dirty="0" sz="800" spc="-250"/>
              <a:t>s</a:t>
            </a:r>
            <a:r>
              <a:rPr dirty="0" baseline="-30092" sz="1800" spc="-375" b="1">
                <a:latin typeface="Arial"/>
                <a:cs typeface="Arial"/>
              </a:rPr>
              <a:t>a</a:t>
            </a:r>
            <a:r>
              <a:rPr dirty="0" sz="800" spc="-250"/>
              <a:t>t </a:t>
            </a:r>
            <a:r>
              <a:rPr dirty="0" sz="800" spc="-229"/>
              <a:t>r</a:t>
            </a:r>
            <a:r>
              <a:rPr dirty="0" baseline="-30092" sz="1800" spc="-345" b="1">
                <a:latin typeface="Arial"/>
                <a:cs typeface="Arial"/>
              </a:rPr>
              <a:t>s</a:t>
            </a:r>
            <a:r>
              <a:rPr dirty="0" sz="800" spc="-229"/>
              <a:t>ec</a:t>
            </a:r>
            <a:r>
              <a:rPr dirty="0" baseline="-30092" sz="1800" spc="-345" b="1">
                <a:latin typeface="Arial"/>
                <a:cs typeface="Arial"/>
              </a:rPr>
              <a:t>e</a:t>
            </a:r>
            <a:r>
              <a:rPr dirty="0" sz="800" spc="-229"/>
              <a:t>eiv</a:t>
            </a:r>
            <a:r>
              <a:rPr dirty="0" baseline="-30092" sz="1800" spc="-345" b="1">
                <a:latin typeface="Arial"/>
                <a:cs typeface="Arial"/>
              </a:rPr>
              <a:t>1</a:t>
            </a:r>
            <a:r>
              <a:rPr dirty="0" sz="800" spc="-229"/>
              <a:t>e</a:t>
            </a:r>
            <a:r>
              <a:rPr dirty="0" baseline="-30092" sz="1800" spc="-345" b="1">
                <a:latin typeface="Arial"/>
                <a:cs typeface="Arial"/>
              </a:rPr>
              <a:t>0</a:t>
            </a:r>
            <a:r>
              <a:rPr dirty="0" sz="800" spc="-229"/>
              <a:t>a</a:t>
            </a:r>
            <a:r>
              <a:rPr dirty="0" baseline="-30092" sz="1800" spc="-345" b="1" i="1">
                <a:latin typeface="Arial"/>
                <a:cs typeface="Arial"/>
              </a:rPr>
              <a:t>g</a:t>
            </a:r>
            <a:r>
              <a:rPr dirty="0" sz="800" spc="-229"/>
              <a:t>n </a:t>
            </a:r>
            <a:r>
              <a:rPr dirty="0" baseline="-30092" sz="1800" spc="-300" b="1">
                <a:latin typeface="Arial"/>
                <a:cs typeface="Arial"/>
              </a:rPr>
              <a:t>:</a:t>
            </a:r>
            <a:r>
              <a:rPr dirty="0" sz="800" spc="-200"/>
              <a:t>eK</a:t>
            </a:r>
            <a:r>
              <a:rPr dirty="0" baseline="-30092" sz="1800" spc="-300" b="1">
                <a:latin typeface="Arial"/>
                <a:cs typeface="Arial"/>
              </a:rPr>
              <a:t>S</a:t>
            </a:r>
            <a:r>
              <a:rPr dirty="0" sz="800" spc="-200"/>
              <a:t>it </a:t>
            </a:r>
            <a:r>
              <a:rPr dirty="0" baseline="-30092" sz="1800" spc="-405" b="1">
                <a:latin typeface="Arial"/>
                <a:cs typeface="Arial"/>
              </a:rPr>
              <a:t>Q</a:t>
            </a:r>
            <a:r>
              <a:rPr dirty="0" sz="800" spc="-270"/>
              <a:t>wa</a:t>
            </a:r>
            <a:r>
              <a:rPr dirty="0" baseline="-30092" sz="1800" spc="-405" b="1">
                <a:latin typeface="Arial"/>
                <a:cs typeface="Arial"/>
              </a:rPr>
              <a:t>L</a:t>
            </a:r>
            <a:r>
              <a:rPr dirty="0" sz="800" spc="-270"/>
              <a:t>ter</a:t>
            </a:r>
            <a:r>
              <a:rPr dirty="0" baseline="-30092" sz="1800" spc="-405" b="1">
                <a:latin typeface="Arial"/>
                <a:cs typeface="Arial"/>
              </a:rPr>
              <a:t>F</a:t>
            </a:r>
            <a:r>
              <a:rPr dirty="0" sz="800" spc="-270"/>
              <a:t>m</a:t>
            </a:r>
            <a:r>
              <a:rPr dirty="0" baseline="-30092" sz="1800" spc="-405" b="1">
                <a:latin typeface="Arial"/>
                <a:cs typeface="Arial"/>
              </a:rPr>
              <a:t>u</a:t>
            </a:r>
            <a:r>
              <a:rPr dirty="0" sz="800" spc="-270"/>
              <a:t>ark</a:t>
            </a:r>
            <a:r>
              <a:rPr dirty="0" baseline="-30092" sz="1800" spc="-405" b="1">
                <a:latin typeface="Arial"/>
                <a:cs typeface="Arial"/>
              </a:rPr>
              <a:t>n</a:t>
            </a:r>
            <a:r>
              <a:rPr dirty="0" sz="800" spc="-270"/>
              <a:t>e</a:t>
            </a:r>
            <a:r>
              <a:rPr dirty="0" baseline="-30092" sz="1800" spc="-405" b="1">
                <a:latin typeface="Arial"/>
                <a:cs typeface="Arial"/>
              </a:rPr>
              <a:t>d</a:t>
            </a:r>
            <a:r>
              <a:rPr dirty="0" sz="800" spc="-270"/>
              <a:t>d </a:t>
            </a:r>
            <a:r>
              <a:rPr dirty="0" baseline="-30092" sz="1800" spc="-427" b="1">
                <a:latin typeface="Arial"/>
                <a:cs typeface="Arial"/>
              </a:rPr>
              <a:t>a</a:t>
            </a:r>
            <a:r>
              <a:rPr dirty="0" sz="800" spc="-285"/>
              <a:t>wi</a:t>
            </a:r>
            <a:r>
              <a:rPr dirty="0" baseline="-30092" sz="1800" spc="-427" b="1">
                <a:latin typeface="Arial"/>
                <a:cs typeface="Arial"/>
              </a:rPr>
              <a:t>m</a:t>
            </a:r>
            <a:r>
              <a:rPr dirty="0" sz="800" spc="-285"/>
              <a:t>th</a:t>
            </a:r>
            <a:r>
              <a:rPr dirty="0" sz="800" spc="-40"/>
              <a:t> </a:t>
            </a:r>
            <a:r>
              <a:rPr dirty="0" sz="800" spc="-165"/>
              <a:t>t</a:t>
            </a:r>
            <a:r>
              <a:rPr dirty="0" baseline="-30092" sz="1800" spc="-247" b="1">
                <a:latin typeface="Arial"/>
                <a:cs typeface="Arial"/>
              </a:rPr>
              <a:t>e</a:t>
            </a:r>
            <a:r>
              <a:rPr dirty="0" sz="800" spc="-165"/>
              <a:t>he</a:t>
            </a:r>
            <a:r>
              <a:rPr dirty="0" baseline="-30092" sz="1800" spc="-247" b="1">
                <a:latin typeface="Arial"/>
                <a:cs typeface="Arial"/>
              </a:rPr>
              <a:t>n</a:t>
            </a:r>
            <a:r>
              <a:rPr dirty="0" sz="800" spc="-165"/>
              <a:t>ir</a:t>
            </a:r>
            <a:r>
              <a:rPr dirty="0" baseline="-30092" sz="1800" spc="-247" b="1">
                <a:latin typeface="Arial"/>
                <a:cs typeface="Arial"/>
              </a:rPr>
              <a:t>t</a:t>
            </a:r>
            <a:r>
              <a:rPr dirty="0" sz="800" spc="-165"/>
              <a:t>n</a:t>
            </a:r>
            <a:r>
              <a:rPr dirty="0" baseline="-30092" sz="1800" spc="-247" b="1">
                <a:latin typeface="Arial"/>
                <a:cs typeface="Arial"/>
              </a:rPr>
              <a:t>a</a:t>
            </a:r>
            <a:r>
              <a:rPr dirty="0" sz="800" spc="-165"/>
              <a:t>a</a:t>
            </a:r>
            <a:r>
              <a:rPr dirty="0" baseline="-30092" sz="1800" spc="-247" b="1">
                <a:latin typeface="Arial"/>
                <a:cs typeface="Arial"/>
              </a:rPr>
              <a:t>l</a:t>
            </a:r>
            <a:r>
              <a:rPr dirty="0" sz="800" spc="-165"/>
              <a:t>m</a:t>
            </a:r>
            <a:r>
              <a:rPr dirty="0" baseline="-30092" sz="1800" spc="-247" b="1">
                <a:latin typeface="Arial"/>
                <a:cs typeface="Arial"/>
              </a:rPr>
              <a:t>s</a:t>
            </a:r>
            <a:r>
              <a:rPr dirty="0" sz="800" spc="-165"/>
              <a:t>e</a:t>
            </a:r>
            <a:r>
              <a:rPr dirty="0" baseline="-30092" sz="1800" spc="-247" b="1">
                <a:latin typeface="Arial"/>
                <a:cs typeface="Arial"/>
              </a:rPr>
              <a:t>I</a:t>
            </a:r>
            <a:r>
              <a:rPr dirty="0" sz="800" spc="-165"/>
              <a:t>and</a:t>
            </a:r>
            <a:r>
              <a:rPr dirty="0" baseline="-30092" sz="1800" spc="-247" b="1">
                <a:latin typeface="Arial"/>
                <a:cs typeface="Arial"/>
              </a:rPr>
              <a:t>E</a:t>
            </a:r>
            <a:r>
              <a:rPr dirty="0" sz="800" spc="-165"/>
              <a:t>em</a:t>
            </a:r>
            <a:r>
              <a:rPr dirty="0" baseline="-30092" sz="1800" spc="-247" b="1">
                <a:latin typeface="Arial"/>
                <a:cs typeface="Arial"/>
              </a:rPr>
              <a:t>-</a:t>
            </a:r>
            <a:r>
              <a:rPr dirty="0" sz="800" spc="-165"/>
              <a:t>a</a:t>
            </a:r>
            <a:r>
              <a:rPr dirty="0" baseline="-30092" sz="1800" spc="-247" b="1">
                <a:latin typeface="Arial"/>
                <a:cs typeface="Arial"/>
              </a:rPr>
              <a:t>9</a:t>
            </a:r>
            <a:r>
              <a:rPr dirty="0" sz="800" spc="-165"/>
              <a:t>il.</a:t>
            </a:r>
            <a:r>
              <a:rPr dirty="0" sz="800" spc="-200"/>
              <a:t> </a:t>
            </a:r>
            <a:r>
              <a:rPr dirty="0" sz="800" spc="-25"/>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305">
                <a:latin typeface="Garuda"/>
                <a:cs typeface="Garuda"/>
              </a:rPr>
              <a:t>W</a:t>
            </a:r>
            <a:r>
              <a:rPr dirty="0" baseline="-30092" sz="1800" spc="-457" b="1">
                <a:latin typeface="Arial"/>
                <a:cs typeface="Arial"/>
              </a:rPr>
              <a:t>ra</a:t>
            </a:r>
            <a:r>
              <a:rPr dirty="0" sz="800" spc="-305">
                <a:latin typeface="Garuda"/>
                <a:cs typeface="Garuda"/>
              </a:rPr>
              <a:t>D</a:t>
            </a:r>
            <a:r>
              <a:rPr dirty="0" baseline="-30092" sz="1800" spc="-457" b="1">
                <a:latin typeface="Arial"/>
                <a:cs typeface="Arial"/>
              </a:rPr>
              <a:t>c</a:t>
            </a:r>
            <a:r>
              <a:rPr dirty="0" sz="800" spc="-305">
                <a:latin typeface="Garuda"/>
                <a:cs typeface="Garuda"/>
              </a:rPr>
              <a:t>P</a:t>
            </a:r>
            <a:r>
              <a:rPr dirty="0" sz="800" spc="-220">
                <a:latin typeface="Garuda"/>
                <a:cs typeface="Garuda"/>
              </a:rPr>
              <a:t> </a:t>
            </a:r>
            <a:r>
              <a:rPr dirty="0" baseline="-30092" sz="1800" spc="-352" b="1">
                <a:latin typeface="Arial"/>
                <a:cs typeface="Arial"/>
              </a:rPr>
              <a:t>l</a:t>
            </a:r>
            <a:r>
              <a:rPr dirty="0" sz="800" spc="-235">
                <a:latin typeface="Garuda"/>
                <a:cs typeface="Garuda"/>
              </a:rPr>
              <a:t>s</a:t>
            </a:r>
            <a:r>
              <a:rPr dirty="0" baseline="-30092" sz="1800" spc="-352" b="1">
                <a:latin typeface="Arial"/>
                <a:cs typeface="Arial"/>
              </a:rPr>
              <a:t>e</a:t>
            </a:r>
            <a:r>
              <a:rPr dirty="0" sz="800" spc="-235">
                <a:latin typeface="Garuda"/>
                <a:cs typeface="Garuda"/>
              </a:rPr>
              <a:t>tud</a:t>
            </a:r>
            <a:r>
              <a:rPr dirty="0" baseline="-30092" sz="1800" spc="-352" b="1">
                <a:latin typeface="Arial"/>
                <a:cs typeface="Arial"/>
              </a:rPr>
              <a:t>D</a:t>
            </a:r>
            <a:r>
              <a:rPr dirty="0" sz="800" spc="-235">
                <a:latin typeface="Garuda"/>
                <a:cs typeface="Garuda"/>
              </a:rPr>
              <a:t>en</a:t>
            </a:r>
            <a:r>
              <a:rPr dirty="0" baseline="-30092" sz="1800" spc="-352" b="1">
                <a:latin typeface="Arial"/>
                <a:cs typeface="Arial"/>
              </a:rPr>
              <a:t>a</a:t>
            </a:r>
            <a:r>
              <a:rPr dirty="0" sz="800" spc="-235">
                <a:latin typeface="Garuda"/>
                <a:cs typeface="Garuda"/>
              </a:rPr>
              <a:t>ts</a:t>
            </a:r>
            <a:r>
              <a:rPr dirty="0" baseline="-30092" sz="1800" spc="-352" b="1">
                <a:latin typeface="Arial"/>
                <a:cs typeface="Arial"/>
              </a:rPr>
              <a:t>ta</a:t>
            </a:r>
            <a:r>
              <a:rPr dirty="0" sz="800" spc="-235">
                <a:latin typeface="Garuda"/>
                <a:cs typeface="Garuda"/>
              </a:rPr>
              <a:t>m</a:t>
            </a:r>
            <a:r>
              <a:rPr dirty="0" baseline="-30092" sz="1800" spc="-352" b="1">
                <a:latin typeface="Arial"/>
                <a:cs typeface="Arial"/>
              </a:rPr>
              <a:t>b</a:t>
            </a:r>
            <a:r>
              <a:rPr dirty="0" sz="800" spc="-235">
                <a:latin typeface="Garuda"/>
                <a:cs typeface="Garuda"/>
              </a:rPr>
              <a:t>us</a:t>
            </a:r>
            <a:r>
              <a:rPr dirty="0" baseline="-30092" sz="1800" spc="-352" b="1">
                <a:latin typeface="Arial"/>
                <a:cs typeface="Arial"/>
              </a:rPr>
              <a:t>a</a:t>
            </a:r>
            <a:r>
              <a:rPr dirty="0" sz="800" spc="-235">
                <a:latin typeface="Garuda"/>
                <a:cs typeface="Garuda"/>
              </a:rPr>
              <a:t>t </a:t>
            </a:r>
            <a:r>
              <a:rPr dirty="0" baseline="-30092" sz="1800" spc="-345" b="1">
                <a:latin typeface="Arial"/>
                <a:cs typeface="Arial"/>
              </a:rPr>
              <a:t>s</a:t>
            </a:r>
            <a:r>
              <a:rPr dirty="0" sz="800" spc="-229">
                <a:latin typeface="Garuda"/>
                <a:cs typeface="Garuda"/>
              </a:rPr>
              <a:t>re</a:t>
            </a:r>
            <a:r>
              <a:rPr dirty="0" baseline="-30092" sz="1800" spc="-345" b="1">
                <a:latin typeface="Arial"/>
                <a:cs typeface="Arial"/>
              </a:rPr>
              <a:t>e</a:t>
            </a:r>
            <a:r>
              <a:rPr dirty="0" sz="800" spc="-229">
                <a:latin typeface="Garuda"/>
                <a:cs typeface="Garuda"/>
              </a:rPr>
              <a:t>cei</a:t>
            </a:r>
            <a:r>
              <a:rPr dirty="0" baseline="-30092" sz="1800" spc="-345" b="1">
                <a:latin typeface="Arial"/>
                <a:cs typeface="Arial"/>
              </a:rPr>
              <a:t>1</a:t>
            </a:r>
            <a:r>
              <a:rPr dirty="0" sz="800" spc="-229">
                <a:latin typeface="Garuda"/>
                <a:cs typeface="Garuda"/>
              </a:rPr>
              <a:t>ve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a:t>
            </a:r>
            <a:r>
              <a:rPr dirty="0" baseline="-30092" sz="1800" spc="-345" b="1">
                <a:latin typeface="Arial"/>
                <a:cs typeface="Arial"/>
              </a:rPr>
              <a:t>:</a:t>
            </a:r>
            <a:r>
              <a:rPr dirty="0" sz="800" spc="-229">
                <a:latin typeface="Garuda"/>
                <a:cs typeface="Garuda"/>
              </a:rPr>
              <a:t>e</a:t>
            </a:r>
            <a:r>
              <a:rPr dirty="0" baseline="-30092" sz="1800" spc="-345" b="1">
                <a:latin typeface="Arial"/>
                <a:cs typeface="Arial"/>
              </a:rPr>
              <a:t>S</a:t>
            </a:r>
            <a:r>
              <a:rPr dirty="0" sz="800" spc="-229">
                <a:latin typeface="Garuda"/>
                <a:cs typeface="Garuda"/>
              </a:rPr>
              <a:t>Kit</a:t>
            </a:r>
            <a:r>
              <a:rPr dirty="0" baseline="-30092" sz="1800" spc="-345" b="1">
                <a:latin typeface="Arial"/>
                <a:cs typeface="Arial"/>
              </a:rPr>
              <a:t>Q</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ar</a:t>
            </a:r>
            <a:r>
              <a:rPr dirty="0" baseline="-30092" sz="1800" spc="-345" b="1">
                <a:latin typeface="Arial"/>
                <a:cs typeface="Arial"/>
              </a:rPr>
              <a:t>n</a:t>
            </a:r>
            <a:r>
              <a:rPr dirty="0" sz="800" spc="-229">
                <a:latin typeface="Garuda"/>
                <a:cs typeface="Garuda"/>
              </a:rPr>
              <a:t>ke</a:t>
            </a:r>
            <a:r>
              <a:rPr dirty="0" baseline="-30092" sz="1800" spc="-345" b="1">
                <a:latin typeface="Arial"/>
                <a:cs typeface="Arial"/>
              </a:rPr>
              <a:t>d</a:t>
            </a:r>
            <a:r>
              <a:rPr dirty="0" sz="800" spc="-229">
                <a:latin typeface="Garuda"/>
                <a:cs typeface="Garuda"/>
              </a:rPr>
              <a:t>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ei</a:t>
            </a:r>
            <a:r>
              <a:rPr dirty="0" baseline="-30092" sz="1800" spc="-345" b="1">
                <a:latin typeface="Arial"/>
                <a:cs typeface="Arial"/>
              </a:rPr>
              <a:t>t</a:t>
            </a:r>
            <a:r>
              <a:rPr dirty="0" sz="800" spc="-229">
                <a:latin typeface="Garuda"/>
                <a:cs typeface="Garuda"/>
              </a:rPr>
              <a:t>r</a:t>
            </a:r>
            <a:r>
              <a:rPr dirty="0" baseline="-30092" sz="1800" spc="-345" b="1">
                <a:latin typeface="Arial"/>
                <a:cs typeface="Arial"/>
              </a:rPr>
              <a:t>a</a:t>
            </a:r>
            <a:r>
              <a:rPr dirty="0" sz="800" spc="-229">
                <a:latin typeface="Garuda"/>
                <a:cs typeface="Garuda"/>
              </a:rPr>
              <a:t>na</a:t>
            </a:r>
            <a:r>
              <a:rPr dirty="0" baseline="-30092" sz="1800" spc="-345" b="1">
                <a:latin typeface="Arial"/>
                <a:cs typeface="Arial"/>
              </a:rPr>
              <a:t>ls</a:t>
            </a:r>
            <a:r>
              <a:rPr dirty="0" sz="800" spc="-229">
                <a:latin typeface="Garuda"/>
                <a:cs typeface="Garuda"/>
              </a:rPr>
              <a:t>me</a:t>
            </a:r>
            <a:r>
              <a:rPr dirty="0" baseline="-30092" sz="1800" spc="-345" b="1">
                <a:latin typeface="Arial"/>
                <a:cs typeface="Arial"/>
              </a:rPr>
              <a:t>I </a:t>
            </a:r>
            <a:r>
              <a:rPr dirty="0" sz="800" spc="-170">
                <a:latin typeface="Garuda"/>
                <a:cs typeface="Garuda"/>
              </a:rPr>
              <a:t>an</a:t>
            </a:r>
            <a:r>
              <a:rPr dirty="0" baseline="-30092" sz="1800" spc="-254" b="1">
                <a:latin typeface="Arial"/>
                <a:cs typeface="Arial"/>
              </a:rPr>
              <a:t>9</a:t>
            </a:r>
            <a:r>
              <a:rPr dirty="0" sz="800" spc="-170">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1</a:t>
            </a:r>
            <a:r>
              <a:rPr dirty="0" sz="800" spc="-200">
                <a:latin typeface="Garuda"/>
                <a:cs typeface="Garuda"/>
              </a:rPr>
              <a:t>ai</a:t>
            </a:r>
            <a:r>
              <a:rPr dirty="0" baseline="-30092" sz="1800" spc="-300" b="1">
                <a:latin typeface="Arial"/>
                <a:cs typeface="Arial"/>
              </a:rPr>
              <a:t>0</a:t>
            </a:r>
            <a:r>
              <a:rPr dirty="0" sz="800" spc="-200">
                <a:latin typeface="Garuda"/>
                <a:cs typeface="Garuda"/>
              </a:rPr>
              <a:t>l.</a:t>
            </a:r>
            <a:r>
              <a:rPr dirty="0" sz="800" spc="-170">
                <a:latin typeface="Garuda"/>
                <a:cs typeface="Garuda"/>
              </a:rPr>
              <a:t> </a:t>
            </a:r>
            <a:r>
              <a:rPr dirty="0" sz="800" spc="-5">
                <a:latin typeface="Garuda"/>
                <a:cs typeface="Garuda"/>
              </a:rPr>
              <a:t>Contact</a:t>
            </a:r>
            <a:endParaRPr sz="800">
              <a:latin typeface="Garuda"/>
              <a:cs typeface="Garuda"/>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31012" y="493267"/>
            <a:ext cx="1852295" cy="224154"/>
          </a:xfrm>
          <a:prstGeom prst="rect">
            <a:avLst/>
          </a:prstGeom>
        </p:spPr>
        <p:txBody>
          <a:bodyPr wrap="square" lIns="0" tIns="12700" rIns="0" bIns="0" rtlCol="0" vert="horz">
            <a:spAutoFit/>
          </a:bodyPr>
          <a:lstStyle/>
          <a:p>
            <a:pPr marL="12700">
              <a:lnSpc>
                <a:spcPct val="100000"/>
              </a:lnSpc>
              <a:spcBef>
                <a:spcPts val="100"/>
              </a:spcBef>
            </a:pPr>
            <a:r>
              <a:rPr dirty="0" sz="1300" spc="-5" b="1">
                <a:latin typeface="Arial"/>
                <a:cs typeface="Arial"/>
              </a:rPr>
              <a:t>Data Types</a:t>
            </a:r>
            <a:r>
              <a:rPr dirty="0" sz="1300" spc="-60" b="1">
                <a:latin typeface="Arial"/>
                <a:cs typeface="Arial"/>
              </a:rPr>
              <a:t> </a:t>
            </a:r>
            <a:r>
              <a:rPr dirty="0" sz="1300" b="1">
                <a:latin typeface="Arial"/>
                <a:cs typeface="Arial"/>
              </a:rPr>
              <a:t>(continued)</a:t>
            </a:r>
            <a:endParaRPr sz="1300">
              <a:latin typeface="Arial"/>
              <a:cs typeface="Arial"/>
            </a:endParaRPr>
          </a:p>
        </p:txBody>
      </p:sp>
      <p:sp>
        <p:nvSpPr>
          <p:cNvPr id="3" name="object 3"/>
          <p:cNvSpPr txBox="1"/>
          <p:nvPr/>
        </p:nvSpPr>
        <p:spPr>
          <a:xfrm>
            <a:off x="731012" y="2572760"/>
            <a:ext cx="5687695" cy="1203325"/>
          </a:xfrm>
          <a:prstGeom prst="rect">
            <a:avLst/>
          </a:prstGeom>
        </p:spPr>
        <p:txBody>
          <a:bodyPr wrap="square" lIns="0" tIns="12700" rIns="0" bIns="0" rtlCol="0" vert="horz">
            <a:spAutoFit/>
          </a:bodyPr>
          <a:lstStyle/>
          <a:p>
            <a:pPr marL="12700">
              <a:lnSpc>
                <a:spcPts val="1520"/>
              </a:lnSpc>
              <a:spcBef>
                <a:spcPts val="100"/>
              </a:spcBef>
            </a:pPr>
            <a:r>
              <a:rPr dirty="0" sz="1300" spc="-5" b="1">
                <a:latin typeface="Times New Roman"/>
                <a:cs typeface="Times New Roman"/>
              </a:rPr>
              <a:t>Guidelines</a:t>
            </a:r>
            <a:endParaRPr sz="1300">
              <a:latin typeface="Times New Roman"/>
              <a:cs typeface="Times New Roman"/>
            </a:endParaRPr>
          </a:p>
          <a:p>
            <a:pPr marL="445770" indent="-186055">
              <a:lnSpc>
                <a:spcPts val="1520"/>
              </a:lnSpc>
              <a:buChar char="•"/>
              <a:tabLst>
                <a:tab pos="445770" algn="l"/>
                <a:tab pos="446405" algn="l"/>
              </a:tabLst>
            </a:pPr>
            <a:r>
              <a:rPr dirty="0" sz="1300">
                <a:latin typeface="Times New Roman"/>
                <a:cs typeface="Times New Roman"/>
              </a:rPr>
              <a:t>A </a:t>
            </a:r>
            <a:r>
              <a:rPr dirty="0" sz="1300">
                <a:latin typeface="Courier New"/>
                <a:cs typeface="Courier New"/>
              </a:rPr>
              <a:t>LONG</a:t>
            </a:r>
            <a:r>
              <a:rPr dirty="0" sz="1300" spc="-445">
                <a:latin typeface="Courier New"/>
                <a:cs typeface="Courier New"/>
              </a:rPr>
              <a:t> </a:t>
            </a:r>
            <a:r>
              <a:rPr dirty="0" sz="1300">
                <a:latin typeface="Times New Roman"/>
                <a:cs typeface="Times New Roman"/>
              </a:rPr>
              <a:t>column is not copied </a:t>
            </a:r>
            <a:r>
              <a:rPr dirty="0" sz="1300" spc="-5">
                <a:latin typeface="Times New Roman"/>
                <a:cs typeface="Times New Roman"/>
              </a:rPr>
              <a:t>when </a:t>
            </a:r>
            <a:r>
              <a:rPr dirty="0" sz="1300">
                <a:latin typeface="Times New Roman"/>
                <a:cs typeface="Times New Roman"/>
              </a:rPr>
              <a:t>a </a:t>
            </a:r>
            <a:r>
              <a:rPr dirty="0" sz="1300" spc="-5">
                <a:latin typeface="Times New Roman"/>
                <a:cs typeface="Times New Roman"/>
              </a:rPr>
              <a:t>table </a:t>
            </a:r>
            <a:r>
              <a:rPr dirty="0" sz="1300">
                <a:latin typeface="Times New Roman"/>
                <a:cs typeface="Times New Roman"/>
              </a:rPr>
              <a:t>is created </a:t>
            </a:r>
            <a:r>
              <a:rPr dirty="0" sz="1300" spc="-5">
                <a:latin typeface="Times New Roman"/>
                <a:cs typeface="Times New Roman"/>
              </a:rPr>
              <a:t>using </a:t>
            </a:r>
            <a:r>
              <a:rPr dirty="0" sz="1300">
                <a:latin typeface="Times New Roman"/>
                <a:cs typeface="Times New Roman"/>
              </a:rPr>
              <a:t>a subquery.</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A</a:t>
            </a:r>
            <a:r>
              <a:rPr dirty="0" sz="1300" spc="-5">
                <a:latin typeface="Times New Roman"/>
                <a:cs typeface="Times New Roman"/>
              </a:rPr>
              <a:t> </a:t>
            </a:r>
            <a:r>
              <a:rPr dirty="0" sz="1300">
                <a:latin typeface="Courier New"/>
                <a:cs typeface="Courier New"/>
              </a:rPr>
              <a:t>LONG</a:t>
            </a:r>
            <a:r>
              <a:rPr dirty="0" sz="1300" spc="-459">
                <a:latin typeface="Courier New"/>
                <a:cs typeface="Courier New"/>
              </a:rPr>
              <a:t> </a:t>
            </a:r>
            <a:r>
              <a:rPr dirty="0" sz="1300">
                <a:latin typeface="Times New Roman"/>
                <a:cs typeface="Times New Roman"/>
              </a:rPr>
              <a:t>column cannot</a:t>
            </a:r>
            <a:r>
              <a:rPr dirty="0" sz="1300" spc="-5">
                <a:latin typeface="Times New Roman"/>
                <a:cs typeface="Times New Roman"/>
              </a:rPr>
              <a:t> </a:t>
            </a:r>
            <a:r>
              <a:rPr dirty="0" sz="1300">
                <a:latin typeface="Times New Roman"/>
                <a:cs typeface="Times New Roman"/>
              </a:rPr>
              <a:t>be</a:t>
            </a:r>
            <a:r>
              <a:rPr dirty="0" sz="1300" spc="-5">
                <a:latin typeface="Times New Roman"/>
                <a:cs typeface="Times New Roman"/>
              </a:rPr>
              <a:t> </a:t>
            </a:r>
            <a:r>
              <a:rPr dirty="0" sz="1300">
                <a:latin typeface="Times New Roman"/>
                <a:cs typeface="Times New Roman"/>
              </a:rPr>
              <a:t>included in</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GROUP</a:t>
            </a:r>
            <a:r>
              <a:rPr dirty="0" sz="1300" spc="5">
                <a:latin typeface="Courier New"/>
                <a:cs typeface="Courier New"/>
              </a:rPr>
              <a:t> </a:t>
            </a:r>
            <a:r>
              <a:rPr dirty="0" sz="1300">
                <a:latin typeface="Courier New"/>
                <a:cs typeface="Courier New"/>
              </a:rPr>
              <a:t>BY</a:t>
            </a:r>
            <a:r>
              <a:rPr dirty="0" sz="1300" spc="-465">
                <a:latin typeface="Courier New"/>
                <a:cs typeface="Courier New"/>
              </a:rPr>
              <a:t> </a:t>
            </a:r>
            <a:r>
              <a:rPr dirty="0" sz="1300">
                <a:latin typeface="Times New Roman"/>
                <a:cs typeface="Times New Roman"/>
              </a:rPr>
              <a:t>or</a:t>
            </a:r>
            <a:r>
              <a:rPr dirty="0" sz="1300" spc="-10">
                <a:latin typeface="Times New Roman"/>
                <a:cs typeface="Times New Roman"/>
              </a:rPr>
              <a:t> </a:t>
            </a:r>
            <a:r>
              <a:rPr dirty="0" sz="1300">
                <a:latin typeface="Times New Roman"/>
                <a:cs typeface="Times New Roman"/>
              </a:rPr>
              <a:t>an </a:t>
            </a:r>
            <a:r>
              <a:rPr dirty="0" sz="1300">
                <a:latin typeface="Courier New"/>
                <a:cs typeface="Courier New"/>
              </a:rPr>
              <a:t>ORDER BY</a:t>
            </a:r>
            <a:r>
              <a:rPr dirty="0" sz="1300" spc="-459">
                <a:latin typeface="Courier New"/>
                <a:cs typeface="Courier New"/>
              </a:rPr>
              <a:t> </a:t>
            </a:r>
            <a:r>
              <a:rPr dirty="0" sz="1300">
                <a:latin typeface="Times New Roman"/>
                <a:cs typeface="Times New Roman"/>
              </a:rPr>
              <a:t>clause.</a:t>
            </a:r>
            <a:endParaRPr sz="1300">
              <a:latin typeface="Times New Roman"/>
              <a:cs typeface="Times New Roman"/>
            </a:endParaRPr>
          </a:p>
          <a:p>
            <a:pPr marL="445770" indent="-186690">
              <a:lnSpc>
                <a:spcPct val="100000"/>
              </a:lnSpc>
              <a:buChar char="•"/>
              <a:tabLst>
                <a:tab pos="445770" algn="l"/>
                <a:tab pos="446405" algn="l"/>
              </a:tabLst>
            </a:pPr>
            <a:r>
              <a:rPr dirty="0" sz="1300" spc="-5">
                <a:latin typeface="Times New Roman"/>
                <a:cs typeface="Times New Roman"/>
              </a:rPr>
              <a:t>Only </a:t>
            </a:r>
            <a:r>
              <a:rPr dirty="0" sz="1300">
                <a:latin typeface="Times New Roman"/>
                <a:cs typeface="Times New Roman"/>
              </a:rPr>
              <a:t>one </a:t>
            </a:r>
            <a:r>
              <a:rPr dirty="0" sz="1300">
                <a:latin typeface="Courier New"/>
                <a:cs typeface="Courier New"/>
              </a:rPr>
              <a:t>LONG</a:t>
            </a:r>
            <a:r>
              <a:rPr dirty="0" sz="1300" spc="-459">
                <a:latin typeface="Courier New"/>
                <a:cs typeface="Courier New"/>
              </a:rPr>
              <a:t> </a:t>
            </a:r>
            <a:r>
              <a:rPr dirty="0" sz="1300">
                <a:latin typeface="Times New Roman"/>
                <a:cs typeface="Times New Roman"/>
              </a:rPr>
              <a:t>column can be </a:t>
            </a:r>
            <a:r>
              <a:rPr dirty="0" sz="1300" spc="-5">
                <a:latin typeface="Times New Roman"/>
                <a:cs typeface="Times New Roman"/>
              </a:rPr>
              <a:t>used </a:t>
            </a:r>
            <a:r>
              <a:rPr dirty="0" sz="1300">
                <a:latin typeface="Times New Roman"/>
                <a:cs typeface="Times New Roman"/>
              </a:rPr>
              <a:t>per table.</a:t>
            </a:r>
            <a:endParaRPr sz="1300">
              <a:latin typeface="Times New Roman"/>
              <a:cs typeface="Times New Roman"/>
            </a:endParaRPr>
          </a:p>
          <a:p>
            <a:pPr marL="445770" indent="-186690">
              <a:lnSpc>
                <a:spcPts val="1555"/>
              </a:lnSpc>
              <a:buChar char="•"/>
              <a:tabLst>
                <a:tab pos="445770" algn="l"/>
                <a:tab pos="446405" algn="l"/>
              </a:tabLst>
            </a:pPr>
            <a:r>
              <a:rPr dirty="0" sz="1300" spc="-5">
                <a:latin typeface="Times New Roman"/>
                <a:cs typeface="Times New Roman"/>
              </a:rPr>
              <a:t>No </a:t>
            </a:r>
            <a:r>
              <a:rPr dirty="0" sz="1300">
                <a:latin typeface="Times New Roman"/>
                <a:cs typeface="Times New Roman"/>
              </a:rPr>
              <a:t>constraints </a:t>
            </a:r>
            <a:r>
              <a:rPr dirty="0" sz="1300" spc="-5">
                <a:latin typeface="Times New Roman"/>
                <a:cs typeface="Times New Roman"/>
              </a:rPr>
              <a:t>can </a:t>
            </a:r>
            <a:r>
              <a:rPr dirty="0" sz="1300">
                <a:latin typeface="Times New Roman"/>
                <a:cs typeface="Times New Roman"/>
              </a:rPr>
              <a:t>be defined on a </a:t>
            </a:r>
            <a:r>
              <a:rPr dirty="0" sz="1300">
                <a:latin typeface="Courier New"/>
                <a:cs typeface="Courier New"/>
              </a:rPr>
              <a:t>LONG</a:t>
            </a:r>
            <a:r>
              <a:rPr dirty="0" sz="1300" spc="-455">
                <a:latin typeface="Courier New"/>
                <a:cs typeface="Courier New"/>
              </a:rPr>
              <a:t> </a:t>
            </a:r>
            <a:r>
              <a:rPr dirty="0" sz="1300">
                <a:latin typeface="Times New Roman"/>
                <a:cs typeface="Times New Roman"/>
              </a:rPr>
              <a:t>column.</a:t>
            </a:r>
            <a:endParaRPr sz="1300">
              <a:latin typeface="Times New Roman"/>
              <a:cs typeface="Times New Roman"/>
            </a:endParaRPr>
          </a:p>
          <a:p>
            <a:pPr marL="445770" indent="-186690">
              <a:lnSpc>
                <a:spcPts val="1555"/>
              </a:lnSpc>
              <a:buChar char="•"/>
              <a:tabLst>
                <a:tab pos="445770" algn="l"/>
                <a:tab pos="446405" algn="l"/>
              </a:tabLst>
            </a:pPr>
            <a:r>
              <a:rPr dirty="0" sz="1300" spc="-5">
                <a:latin typeface="Times New Roman"/>
                <a:cs typeface="Times New Roman"/>
              </a:rPr>
              <a:t>You </a:t>
            </a:r>
            <a:r>
              <a:rPr dirty="0" sz="1300">
                <a:latin typeface="Times New Roman"/>
                <a:cs typeface="Times New Roman"/>
              </a:rPr>
              <a:t>might want to use a </a:t>
            </a:r>
            <a:r>
              <a:rPr dirty="0" sz="1300">
                <a:latin typeface="Courier New"/>
                <a:cs typeface="Courier New"/>
              </a:rPr>
              <a:t>CLOB</a:t>
            </a:r>
            <a:r>
              <a:rPr dirty="0" sz="1300" spc="-455">
                <a:latin typeface="Courier New"/>
                <a:cs typeface="Courier New"/>
              </a:rPr>
              <a:t> </a:t>
            </a:r>
            <a:r>
              <a:rPr dirty="0" sz="1300">
                <a:latin typeface="Times New Roman"/>
                <a:cs typeface="Times New Roman"/>
              </a:rPr>
              <a:t>column </a:t>
            </a:r>
            <a:r>
              <a:rPr dirty="0" sz="1300" spc="-5">
                <a:latin typeface="Times New Roman"/>
                <a:cs typeface="Times New Roman"/>
              </a:rPr>
              <a:t>rather</a:t>
            </a:r>
            <a:r>
              <a:rPr dirty="0" sz="1300">
                <a:latin typeface="Times New Roman"/>
                <a:cs typeface="Times New Roman"/>
              </a:rPr>
              <a:t> than a</a:t>
            </a:r>
            <a:r>
              <a:rPr dirty="0" sz="1300" spc="5">
                <a:latin typeface="Times New Roman"/>
                <a:cs typeface="Times New Roman"/>
              </a:rPr>
              <a:t> </a:t>
            </a:r>
            <a:r>
              <a:rPr dirty="0" sz="1300">
                <a:latin typeface="Courier New"/>
                <a:cs typeface="Courier New"/>
              </a:rPr>
              <a:t>LONG</a:t>
            </a:r>
            <a:r>
              <a:rPr dirty="0" sz="1300" spc="-455">
                <a:latin typeface="Courier New"/>
                <a:cs typeface="Courier New"/>
              </a:rPr>
              <a:t> </a:t>
            </a:r>
            <a:r>
              <a:rPr dirty="0" sz="1300" spc="-5">
                <a:latin typeface="Times New Roman"/>
                <a:cs typeface="Times New Roman"/>
              </a:rPr>
              <a:t>column.</a:t>
            </a:r>
            <a:endParaRPr sz="1300">
              <a:latin typeface="Times New Roman"/>
              <a:cs typeface="Times New Roman"/>
            </a:endParaRPr>
          </a:p>
        </p:txBody>
      </p:sp>
      <p:graphicFrame>
        <p:nvGraphicFramePr>
          <p:cNvPr id="4" name="object 4"/>
          <p:cNvGraphicFramePr>
            <a:graphicFrameLocks noGrp="1"/>
          </p:cNvGraphicFramePr>
          <p:nvPr/>
        </p:nvGraphicFramePr>
        <p:xfrm>
          <a:off x="805815" y="794384"/>
          <a:ext cx="5950585" cy="1689100"/>
        </p:xfrm>
        <a:graphic>
          <a:graphicData uri="http://schemas.openxmlformats.org/drawingml/2006/table">
            <a:tbl>
              <a:tblPr firstRow="1" bandRow="1">
                <a:tableStyleId>{2D5ABB26-0587-4C30-8999-92F81FD0307C}</a:tableStyleId>
              </a:tblPr>
              <a:tblGrid>
                <a:gridCol w="1722120"/>
                <a:gridCol w="4213225"/>
              </a:tblGrid>
              <a:tr h="214884">
                <a:tc>
                  <a:txBody>
                    <a:bodyPr/>
                    <a:lstStyle/>
                    <a:p>
                      <a:pPr marL="72390">
                        <a:lnSpc>
                          <a:spcPts val="1190"/>
                        </a:lnSpc>
                      </a:pPr>
                      <a:r>
                        <a:rPr dirty="0" sz="1000" spc="55" b="1">
                          <a:latin typeface="Times New Roman"/>
                          <a:cs typeface="Times New Roman"/>
                        </a:rPr>
                        <a:t>Data</a:t>
                      </a:r>
                      <a:r>
                        <a:rPr dirty="0" sz="1000" spc="114" b="1">
                          <a:latin typeface="Times New Roman"/>
                          <a:cs typeface="Times New Roman"/>
                        </a:rPr>
                        <a:t> </a:t>
                      </a:r>
                      <a:r>
                        <a:rPr dirty="0" sz="1000" spc="65" b="1">
                          <a:latin typeface="Times New Roman"/>
                          <a:cs typeface="Times New Roman"/>
                        </a:rPr>
                        <a:t>Type</a:t>
                      </a: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3025">
                        <a:lnSpc>
                          <a:spcPts val="1190"/>
                        </a:lnSpc>
                      </a:pPr>
                      <a:r>
                        <a:rPr dirty="0" sz="1000" spc="60" b="1">
                          <a:latin typeface="Times New Roman"/>
                          <a:cs typeface="Times New Roman"/>
                        </a:rPr>
                        <a:t>Description</a:t>
                      </a: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412432">
                <a:tc>
                  <a:txBody>
                    <a:bodyPr/>
                    <a:lstStyle/>
                    <a:p>
                      <a:pPr marL="72390">
                        <a:lnSpc>
                          <a:spcPct val="100000"/>
                        </a:lnSpc>
                        <a:spcBef>
                          <a:spcPts val="40"/>
                        </a:spcBef>
                      </a:pPr>
                      <a:r>
                        <a:rPr dirty="0" sz="1000" spc="65">
                          <a:latin typeface="Courier New"/>
                          <a:cs typeface="Courier New"/>
                        </a:rPr>
                        <a:t>RAW(</a:t>
                      </a:r>
                      <a:r>
                        <a:rPr dirty="0" sz="1000" spc="-509">
                          <a:latin typeface="Courier New"/>
                          <a:cs typeface="Courier New"/>
                        </a:rPr>
                        <a:t> </a:t>
                      </a:r>
                      <a:r>
                        <a:rPr dirty="0" sz="1000" spc="65" i="1">
                          <a:latin typeface="Courier New"/>
                          <a:cs typeface="Courier New"/>
                        </a:rPr>
                        <a:t>size</a:t>
                      </a:r>
                      <a:r>
                        <a:rPr dirty="0" sz="1000" spc="-505" i="1">
                          <a:latin typeface="Courier New"/>
                          <a:cs typeface="Courier New"/>
                        </a:rPr>
                        <a:t> </a:t>
                      </a:r>
                      <a:r>
                        <a:rPr dirty="0" sz="1000" spc="-5">
                          <a:latin typeface="Courier New"/>
                          <a:cs typeface="Courier New"/>
                        </a:rPr>
                        <a:t>)</a:t>
                      </a:r>
                      <a:endParaRPr sz="1000">
                        <a:latin typeface="Courier New"/>
                        <a:cs typeface="Courier New"/>
                      </a:endParaRPr>
                    </a:p>
                  </a:txBody>
                  <a:tcPr marL="0" marR="0" marB="0" marT="508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marR="149860">
                        <a:lnSpc>
                          <a:spcPts val="1270"/>
                        </a:lnSpc>
                        <a:spcBef>
                          <a:spcPts val="30"/>
                        </a:spcBef>
                      </a:pPr>
                      <a:r>
                        <a:rPr dirty="0" sz="1000" spc="50">
                          <a:latin typeface="Times New Roman"/>
                          <a:cs typeface="Times New Roman"/>
                        </a:rPr>
                        <a:t>Raw binary </a:t>
                      </a:r>
                      <a:r>
                        <a:rPr dirty="0" sz="1000" spc="45">
                          <a:latin typeface="Times New Roman"/>
                          <a:cs typeface="Times New Roman"/>
                        </a:rPr>
                        <a:t>data </a:t>
                      </a:r>
                      <a:r>
                        <a:rPr dirty="0" sz="1000" spc="35">
                          <a:latin typeface="Times New Roman"/>
                          <a:cs typeface="Times New Roman"/>
                        </a:rPr>
                        <a:t>of </a:t>
                      </a:r>
                      <a:r>
                        <a:rPr dirty="0" sz="1000" spc="50">
                          <a:latin typeface="Times New Roman"/>
                          <a:cs typeface="Times New Roman"/>
                        </a:rPr>
                        <a:t>length </a:t>
                      </a:r>
                      <a:r>
                        <a:rPr dirty="0" sz="1000" spc="40" i="1">
                          <a:latin typeface="Times New Roman"/>
                          <a:cs typeface="Times New Roman"/>
                        </a:rPr>
                        <a:t>size </a:t>
                      </a:r>
                      <a:r>
                        <a:rPr dirty="0" sz="1000" spc="25">
                          <a:latin typeface="Times New Roman"/>
                          <a:cs typeface="Times New Roman"/>
                        </a:rPr>
                        <a:t>(A </a:t>
                      </a:r>
                      <a:r>
                        <a:rPr dirty="0" sz="1000" spc="65">
                          <a:latin typeface="Times New Roman"/>
                          <a:cs typeface="Times New Roman"/>
                        </a:rPr>
                        <a:t>maximum </a:t>
                      </a:r>
                      <a:r>
                        <a:rPr dirty="0" sz="1000" spc="40" i="1">
                          <a:latin typeface="Times New Roman"/>
                          <a:cs typeface="Times New Roman"/>
                        </a:rPr>
                        <a:t>size </a:t>
                      </a:r>
                      <a:r>
                        <a:rPr dirty="0" sz="1000" spc="60">
                          <a:latin typeface="Times New Roman"/>
                          <a:cs typeface="Times New Roman"/>
                        </a:rPr>
                        <a:t>must </a:t>
                      </a:r>
                      <a:r>
                        <a:rPr dirty="0" sz="1000" spc="35">
                          <a:latin typeface="Times New Roman"/>
                          <a:cs typeface="Times New Roman"/>
                        </a:rPr>
                        <a:t>be </a:t>
                      </a:r>
                      <a:r>
                        <a:rPr dirty="0" sz="1000" spc="55">
                          <a:latin typeface="Times New Roman"/>
                          <a:cs typeface="Times New Roman"/>
                        </a:rPr>
                        <a:t>specified:  </a:t>
                      </a:r>
                      <a:r>
                        <a:rPr dirty="0" sz="1000" spc="65">
                          <a:latin typeface="Times New Roman"/>
                          <a:cs typeface="Times New Roman"/>
                        </a:rPr>
                        <a:t>maximum </a:t>
                      </a:r>
                      <a:r>
                        <a:rPr dirty="0" sz="1000" spc="40" i="1">
                          <a:latin typeface="Times New Roman"/>
                          <a:cs typeface="Times New Roman"/>
                        </a:rPr>
                        <a:t>size </a:t>
                      </a:r>
                      <a:r>
                        <a:rPr dirty="0" sz="1000" spc="20">
                          <a:latin typeface="Times New Roman"/>
                          <a:cs typeface="Times New Roman"/>
                        </a:rPr>
                        <a:t>is</a:t>
                      </a:r>
                      <a:r>
                        <a:rPr dirty="0" sz="1000" spc="254">
                          <a:latin typeface="Times New Roman"/>
                          <a:cs typeface="Times New Roman"/>
                        </a:rPr>
                        <a:t> </a:t>
                      </a:r>
                      <a:r>
                        <a:rPr dirty="0" sz="1000" spc="50">
                          <a:latin typeface="Times New Roman"/>
                          <a:cs typeface="Times New Roman"/>
                        </a:rPr>
                        <a:t>2,000.)</a:t>
                      </a:r>
                      <a:endParaRPr sz="1000">
                        <a:latin typeface="Times New Roman"/>
                        <a:cs typeface="Times New Roman"/>
                      </a:endParaRPr>
                    </a:p>
                  </a:txBody>
                  <a:tcPr marL="0" marR="0" marB="0" marT="381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206311">
                <a:tc>
                  <a:txBody>
                    <a:bodyPr/>
                    <a:lstStyle/>
                    <a:p>
                      <a:pPr marL="72390">
                        <a:lnSpc>
                          <a:spcPct val="100000"/>
                        </a:lnSpc>
                        <a:spcBef>
                          <a:spcPts val="40"/>
                        </a:spcBef>
                      </a:pPr>
                      <a:r>
                        <a:rPr dirty="0" sz="1000" spc="65">
                          <a:latin typeface="Courier New"/>
                          <a:cs typeface="Courier New"/>
                        </a:rPr>
                        <a:t>LONG</a:t>
                      </a:r>
                      <a:r>
                        <a:rPr dirty="0" sz="1000" spc="180">
                          <a:latin typeface="Courier New"/>
                          <a:cs typeface="Courier New"/>
                        </a:rPr>
                        <a:t> </a:t>
                      </a:r>
                      <a:r>
                        <a:rPr dirty="0" sz="1000" spc="55">
                          <a:latin typeface="Courier New"/>
                          <a:cs typeface="Courier New"/>
                        </a:rPr>
                        <a:t>RAW</a:t>
                      </a:r>
                      <a:endParaRPr sz="1000">
                        <a:latin typeface="Courier New"/>
                        <a:cs typeface="Courier New"/>
                      </a:endParaRPr>
                    </a:p>
                  </a:txBody>
                  <a:tcPr marL="0" marR="0" marB="0" marT="508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ct val="100000"/>
                        </a:lnSpc>
                        <a:spcBef>
                          <a:spcPts val="50"/>
                        </a:spcBef>
                      </a:pPr>
                      <a:r>
                        <a:rPr dirty="0" sz="1000" spc="50">
                          <a:latin typeface="Times New Roman"/>
                          <a:cs typeface="Times New Roman"/>
                        </a:rPr>
                        <a:t>Raw binary </a:t>
                      </a:r>
                      <a:r>
                        <a:rPr dirty="0" sz="1000" spc="45">
                          <a:latin typeface="Times New Roman"/>
                          <a:cs typeface="Times New Roman"/>
                        </a:rPr>
                        <a:t>data </a:t>
                      </a:r>
                      <a:r>
                        <a:rPr dirty="0" sz="1000" spc="35">
                          <a:latin typeface="Times New Roman"/>
                          <a:cs typeface="Times New Roman"/>
                        </a:rPr>
                        <a:t>of </a:t>
                      </a:r>
                      <a:r>
                        <a:rPr dirty="0" sz="1000" spc="50">
                          <a:latin typeface="Times New Roman"/>
                          <a:cs typeface="Times New Roman"/>
                        </a:rPr>
                        <a:t>variable length </a:t>
                      </a:r>
                      <a:r>
                        <a:rPr dirty="0" sz="1000" spc="40">
                          <a:latin typeface="Times New Roman"/>
                          <a:cs typeface="Times New Roman"/>
                        </a:rPr>
                        <a:t>(up </a:t>
                      </a:r>
                      <a:r>
                        <a:rPr dirty="0" sz="1000" spc="20">
                          <a:latin typeface="Times New Roman"/>
                          <a:cs typeface="Times New Roman"/>
                        </a:rPr>
                        <a:t>to </a:t>
                      </a:r>
                      <a:r>
                        <a:rPr dirty="0" sz="1000" spc="-5">
                          <a:latin typeface="Times New Roman"/>
                          <a:cs typeface="Times New Roman"/>
                        </a:rPr>
                        <a:t>2</a:t>
                      </a:r>
                      <a:r>
                        <a:rPr dirty="0" sz="1000" spc="180">
                          <a:latin typeface="Times New Roman"/>
                          <a:cs typeface="Times New Roman"/>
                        </a:rPr>
                        <a:t> </a:t>
                      </a:r>
                      <a:r>
                        <a:rPr dirty="0" sz="1000" spc="65">
                          <a:latin typeface="Times New Roman"/>
                          <a:cs typeface="Times New Roman"/>
                        </a:rPr>
                        <a:t>GB)</a:t>
                      </a:r>
                      <a:endParaRPr sz="1000">
                        <a:latin typeface="Times New Roman"/>
                        <a:cs typeface="Times New Roman"/>
                      </a:endParaRPr>
                    </a:p>
                  </a:txBody>
                  <a:tcPr marL="0" marR="0" marB="0" marT="635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259079">
                <a:tc>
                  <a:txBody>
                    <a:bodyPr/>
                    <a:lstStyle/>
                    <a:p>
                      <a:pPr marL="72390">
                        <a:lnSpc>
                          <a:spcPct val="100000"/>
                        </a:lnSpc>
                        <a:spcBef>
                          <a:spcPts val="40"/>
                        </a:spcBef>
                      </a:pPr>
                      <a:r>
                        <a:rPr dirty="0" sz="1000" spc="65">
                          <a:latin typeface="Courier New"/>
                          <a:cs typeface="Courier New"/>
                        </a:rPr>
                        <a:t>BLOB</a:t>
                      </a:r>
                      <a:r>
                        <a:rPr dirty="0" sz="1000" spc="-505">
                          <a:latin typeface="Courier New"/>
                          <a:cs typeface="Courier New"/>
                        </a:rPr>
                        <a:t> </a:t>
                      </a:r>
                      <a:endParaRPr sz="1000">
                        <a:latin typeface="Courier New"/>
                        <a:cs typeface="Courier New"/>
                      </a:endParaRPr>
                    </a:p>
                  </a:txBody>
                  <a:tcPr marL="0" marR="0" marB="0" marT="508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ct val="100000"/>
                        </a:lnSpc>
                        <a:spcBef>
                          <a:spcPts val="55"/>
                        </a:spcBef>
                      </a:pPr>
                      <a:r>
                        <a:rPr dirty="0" sz="1000" spc="55">
                          <a:latin typeface="Times New Roman"/>
                          <a:cs typeface="Times New Roman"/>
                        </a:rPr>
                        <a:t>Binary </a:t>
                      </a:r>
                      <a:r>
                        <a:rPr dirty="0" sz="1000" spc="45">
                          <a:latin typeface="Times New Roman"/>
                          <a:cs typeface="Times New Roman"/>
                        </a:rPr>
                        <a:t>data (up </a:t>
                      </a:r>
                      <a:r>
                        <a:rPr dirty="0" sz="1000" spc="20">
                          <a:latin typeface="Times New Roman"/>
                          <a:cs typeface="Times New Roman"/>
                        </a:rPr>
                        <a:t>to </a:t>
                      </a:r>
                      <a:r>
                        <a:rPr dirty="0" sz="1000" spc="-5">
                          <a:latin typeface="Times New Roman"/>
                          <a:cs typeface="Times New Roman"/>
                        </a:rPr>
                        <a:t>4</a:t>
                      </a:r>
                      <a:r>
                        <a:rPr dirty="0" sz="1000" spc="145">
                          <a:latin typeface="Times New Roman"/>
                          <a:cs typeface="Times New Roman"/>
                        </a:rPr>
                        <a:t> </a:t>
                      </a:r>
                      <a:r>
                        <a:rPr dirty="0" sz="1000" spc="65">
                          <a:latin typeface="Times New Roman"/>
                          <a:cs typeface="Times New Roman"/>
                        </a:rPr>
                        <a:t>GB)</a:t>
                      </a:r>
                      <a:endParaRPr sz="1000">
                        <a:latin typeface="Times New Roman"/>
                        <a:cs typeface="Times New Roman"/>
                      </a:endParaRPr>
                    </a:p>
                  </a:txBody>
                  <a:tcPr marL="0" marR="0" marB="0" marT="6985">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257175">
                <a:tc>
                  <a:txBody>
                    <a:bodyPr/>
                    <a:lstStyle/>
                    <a:p>
                      <a:pPr marL="72390">
                        <a:lnSpc>
                          <a:spcPct val="100000"/>
                        </a:lnSpc>
                        <a:spcBef>
                          <a:spcPts val="40"/>
                        </a:spcBef>
                      </a:pPr>
                      <a:r>
                        <a:rPr dirty="0" sz="1000" spc="70">
                          <a:latin typeface="Courier New"/>
                          <a:cs typeface="Courier New"/>
                        </a:rPr>
                        <a:t>BFILE</a:t>
                      </a:r>
                      <a:r>
                        <a:rPr dirty="0" sz="1000" spc="-505">
                          <a:latin typeface="Courier New"/>
                          <a:cs typeface="Courier New"/>
                        </a:rPr>
                        <a:t> </a:t>
                      </a:r>
                      <a:endParaRPr sz="1000">
                        <a:latin typeface="Courier New"/>
                        <a:cs typeface="Courier New"/>
                      </a:endParaRPr>
                    </a:p>
                  </a:txBody>
                  <a:tcPr marL="0" marR="0" marB="0" marT="508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ct val="100000"/>
                        </a:lnSpc>
                        <a:spcBef>
                          <a:spcPts val="45"/>
                        </a:spcBef>
                      </a:pPr>
                      <a:r>
                        <a:rPr dirty="0" sz="1000" spc="55">
                          <a:latin typeface="Times New Roman"/>
                          <a:cs typeface="Times New Roman"/>
                        </a:rPr>
                        <a:t>Binary </a:t>
                      </a:r>
                      <a:r>
                        <a:rPr dirty="0" sz="1000" spc="45">
                          <a:latin typeface="Times New Roman"/>
                          <a:cs typeface="Times New Roman"/>
                        </a:rPr>
                        <a:t>data </a:t>
                      </a:r>
                      <a:r>
                        <a:rPr dirty="0" sz="1000" spc="50">
                          <a:latin typeface="Times New Roman"/>
                          <a:cs typeface="Times New Roman"/>
                        </a:rPr>
                        <a:t>stored </a:t>
                      </a:r>
                      <a:r>
                        <a:rPr dirty="0" sz="1000" spc="25">
                          <a:latin typeface="Times New Roman"/>
                          <a:cs typeface="Times New Roman"/>
                        </a:rPr>
                        <a:t>in </a:t>
                      </a:r>
                      <a:r>
                        <a:rPr dirty="0" sz="1000" spc="30">
                          <a:latin typeface="Times New Roman"/>
                          <a:cs typeface="Times New Roman"/>
                        </a:rPr>
                        <a:t>an </a:t>
                      </a:r>
                      <a:r>
                        <a:rPr dirty="0" sz="1000" spc="55">
                          <a:latin typeface="Times New Roman"/>
                          <a:cs typeface="Times New Roman"/>
                        </a:rPr>
                        <a:t>external </a:t>
                      </a:r>
                      <a:r>
                        <a:rPr dirty="0" sz="1000" spc="35">
                          <a:latin typeface="Times New Roman"/>
                          <a:cs typeface="Times New Roman"/>
                        </a:rPr>
                        <a:t>file </a:t>
                      </a:r>
                      <a:r>
                        <a:rPr dirty="0" sz="1000" spc="45">
                          <a:latin typeface="Times New Roman"/>
                          <a:cs typeface="Times New Roman"/>
                        </a:rPr>
                        <a:t>(up </a:t>
                      </a:r>
                      <a:r>
                        <a:rPr dirty="0" sz="1000" spc="25">
                          <a:latin typeface="Times New Roman"/>
                          <a:cs typeface="Times New Roman"/>
                        </a:rPr>
                        <a:t>to </a:t>
                      </a:r>
                      <a:r>
                        <a:rPr dirty="0" sz="1000" spc="-5">
                          <a:latin typeface="Times New Roman"/>
                          <a:cs typeface="Times New Roman"/>
                        </a:rPr>
                        <a:t>4 </a:t>
                      </a:r>
                      <a:r>
                        <a:rPr dirty="0" sz="1000" spc="65">
                          <a:latin typeface="Times New Roman"/>
                          <a:cs typeface="Times New Roman"/>
                        </a:rPr>
                        <a:t>GB)</a:t>
                      </a:r>
                      <a:endParaRPr sz="1000">
                        <a:latin typeface="Times New Roman"/>
                        <a:cs typeface="Times New Roman"/>
                      </a:endParaRPr>
                    </a:p>
                  </a:txBody>
                  <a:tcPr marL="0" marR="0" marB="0" marT="5715">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330326">
                <a:tc>
                  <a:txBody>
                    <a:bodyPr/>
                    <a:lstStyle/>
                    <a:p>
                      <a:pPr marL="72390">
                        <a:lnSpc>
                          <a:spcPct val="100000"/>
                        </a:lnSpc>
                        <a:spcBef>
                          <a:spcPts val="45"/>
                        </a:spcBef>
                      </a:pPr>
                      <a:r>
                        <a:rPr dirty="0" sz="1000" spc="70">
                          <a:latin typeface="Courier New"/>
                          <a:cs typeface="Courier New"/>
                        </a:rPr>
                        <a:t>ROWID</a:t>
                      </a:r>
                      <a:r>
                        <a:rPr dirty="0" sz="1000" spc="-505">
                          <a:latin typeface="Courier New"/>
                          <a:cs typeface="Courier New"/>
                        </a:rPr>
                        <a:t> </a:t>
                      </a:r>
                      <a:endParaRPr sz="1000">
                        <a:latin typeface="Courier New"/>
                        <a:cs typeface="Courier New"/>
                      </a:endParaRPr>
                    </a:p>
                  </a:txBody>
                  <a:tcPr marL="0" marR="0" marB="0" marT="5715">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2390" marR="179070">
                        <a:lnSpc>
                          <a:spcPts val="1270"/>
                        </a:lnSpc>
                        <a:spcBef>
                          <a:spcPts val="35"/>
                        </a:spcBef>
                      </a:pPr>
                      <a:r>
                        <a:rPr dirty="0" sz="1000" spc="-5">
                          <a:latin typeface="Times New Roman"/>
                          <a:cs typeface="Times New Roman"/>
                        </a:rPr>
                        <a:t>A </a:t>
                      </a:r>
                      <a:r>
                        <a:rPr dirty="0" sz="1000" spc="55">
                          <a:latin typeface="Times New Roman"/>
                          <a:cs typeface="Times New Roman"/>
                        </a:rPr>
                        <a:t>base-64 </a:t>
                      </a:r>
                      <a:r>
                        <a:rPr dirty="0" sz="1000" spc="65">
                          <a:latin typeface="Times New Roman"/>
                          <a:cs typeface="Times New Roman"/>
                        </a:rPr>
                        <a:t>number </a:t>
                      </a:r>
                      <a:r>
                        <a:rPr dirty="0" sz="1000" spc="50">
                          <a:latin typeface="Times New Roman"/>
                          <a:cs typeface="Times New Roman"/>
                        </a:rPr>
                        <a:t>system </a:t>
                      </a:r>
                      <a:r>
                        <a:rPr dirty="0" sz="1000" spc="60">
                          <a:latin typeface="Times New Roman"/>
                          <a:cs typeface="Times New Roman"/>
                        </a:rPr>
                        <a:t>representing </a:t>
                      </a:r>
                      <a:r>
                        <a:rPr dirty="0" sz="1000" spc="40">
                          <a:latin typeface="Times New Roman"/>
                          <a:cs typeface="Times New Roman"/>
                        </a:rPr>
                        <a:t>the </a:t>
                      </a:r>
                      <a:r>
                        <a:rPr dirty="0" sz="1000" spc="55">
                          <a:latin typeface="Times New Roman"/>
                          <a:cs typeface="Times New Roman"/>
                        </a:rPr>
                        <a:t>unique </a:t>
                      </a:r>
                      <a:r>
                        <a:rPr dirty="0" sz="1000" spc="60">
                          <a:latin typeface="Times New Roman"/>
                          <a:cs typeface="Times New Roman"/>
                        </a:rPr>
                        <a:t>address </a:t>
                      </a:r>
                      <a:r>
                        <a:rPr dirty="0" sz="1000" spc="35">
                          <a:latin typeface="Times New Roman"/>
                          <a:cs typeface="Times New Roman"/>
                        </a:rPr>
                        <a:t>of </a:t>
                      </a:r>
                      <a:r>
                        <a:rPr dirty="0" sz="1000" spc="-5">
                          <a:latin typeface="Times New Roman"/>
                          <a:cs typeface="Times New Roman"/>
                        </a:rPr>
                        <a:t>a </a:t>
                      </a:r>
                      <a:r>
                        <a:rPr dirty="0" sz="1000" spc="40">
                          <a:latin typeface="Times New Roman"/>
                          <a:cs typeface="Times New Roman"/>
                        </a:rPr>
                        <a:t>row  </a:t>
                      </a:r>
                      <a:r>
                        <a:rPr dirty="0" sz="1000" spc="20">
                          <a:latin typeface="Times New Roman"/>
                          <a:cs typeface="Times New Roman"/>
                        </a:rPr>
                        <a:t>in </a:t>
                      </a:r>
                      <a:r>
                        <a:rPr dirty="0" sz="1000" spc="30">
                          <a:latin typeface="Times New Roman"/>
                          <a:cs typeface="Times New Roman"/>
                        </a:rPr>
                        <a:t>its</a:t>
                      </a:r>
                      <a:r>
                        <a:rPr dirty="0" sz="1000" spc="-65">
                          <a:latin typeface="Times New Roman"/>
                          <a:cs typeface="Times New Roman"/>
                        </a:rPr>
                        <a:t> </a:t>
                      </a:r>
                      <a:r>
                        <a:rPr dirty="0" sz="1000" spc="55">
                          <a:latin typeface="Times New Roman"/>
                          <a:cs typeface="Times New Roman"/>
                        </a:rPr>
                        <a:t>table</a:t>
                      </a:r>
                      <a:endParaRPr sz="1000">
                        <a:latin typeface="Times New Roman"/>
                        <a:cs typeface="Times New Roman"/>
                      </a:endParaRPr>
                    </a:p>
                  </a:txBody>
                  <a:tcPr marL="0" marR="0" marB="0" marT="4445">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520690" cy="3041015"/>
          </a:xfrm>
          <a:prstGeom prst="rect">
            <a:avLst/>
          </a:prstGeom>
        </p:spPr>
        <p:txBody>
          <a:bodyPr wrap="square" lIns="0" tIns="13970" rIns="0" bIns="0" rtlCol="0" vert="horz">
            <a:spAutoFit/>
          </a:bodyPr>
          <a:lstStyle/>
          <a:p>
            <a:pPr algn="ctr" marR="33655">
              <a:lnSpc>
                <a:spcPct val="100000"/>
              </a:lnSpc>
              <a:spcBef>
                <a:spcPts val="110"/>
              </a:spcBef>
            </a:pPr>
            <a:r>
              <a:rPr dirty="0" sz="1850" b="1">
                <a:latin typeface="Arial"/>
                <a:cs typeface="Arial"/>
              </a:rPr>
              <a:t>Creating </a:t>
            </a:r>
            <a:r>
              <a:rPr dirty="0" sz="1850" spc="5" b="1">
                <a:latin typeface="Arial"/>
                <a:cs typeface="Arial"/>
              </a:rPr>
              <a:t>a Schema</a:t>
            </a:r>
            <a:r>
              <a:rPr dirty="0" sz="1850" spc="-15" b="1">
                <a:latin typeface="Arial"/>
                <a:cs typeface="Arial"/>
              </a:rPr>
              <a:t> </a:t>
            </a:r>
            <a:r>
              <a:rPr dirty="0" sz="1850" spc="5" b="1">
                <a:latin typeface="Arial"/>
                <a:cs typeface="Arial"/>
              </a:rPr>
              <a:t>Object</a:t>
            </a:r>
            <a:endParaRPr sz="1850">
              <a:latin typeface="Arial"/>
              <a:cs typeface="Arial"/>
            </a:endParaRPr>
          </a:p>
          <a:p>
            <a:pPr>
              <a:lnSpc>
                <a:spcPct val="100000"/>
              </a:lnSpc>
              <a:spcBef>
                <a:spcPts val="45"/>
              </a:spcBef>
            </a:pPr>
            <a:endParaRPr sz="2950">
              <a:latin typeface="Arial"/>
              <a:cs typeface="Arial"/>
            </a:endParaRPr>
          </a:p>
          <a:p>
            <a:pPr marL="328930" marR="536575" indent="-329565">
              <a:lnSpc>
                <a:spcPct val="101600"/>
              </a:lnSpc>
              <a:buClr>
                <a:srgbClr val="FF0000"/>
              </a:buClr>
              <a:buChar char="•"/>
              <a:tabLst>
                <a:tab pos="328930" algn="l"/>
                <a:tab pos="329565" algn="l"/>
              </a:tabLst>
            </a:pPr>
            <a:r>
              <a:rPr dirty="0" sz="1550" spc="10">
                <a:latin typeface="Arial"/>
                <a:cs typeface="Arial"/>
              </a:rPr>
              <a:t>SQL Developer supports the </a:t>
            </a:r>
            <a:r>
              <a:rPr dirty="0" sz="1550" spc="5">
                <a:latin typeface="Arial"/>
                <a:cs typeface="Arial"/>
              </a:rPr>
              <a:t>creation of </a:t>
            </a:r>
            <a:r>
              <a:rPr dirty="0" sz="1550" spc="10">
                <a:latin typeface="Arial"/>
                <a:cs typeface="Arial"/>
              </a:rPr>
              <a:t>any schema  </a:t>
            </a:r>
            <a:r>
              <a:rPr dirty="0" sz="1550" spc="5">
                <a:latin typeface="Arial"/>
                <a:cs typeface="Arial"/>
              </a:rPr>
              <a:t>object</a:t>
            </a:r>
            <a:r>
              <a:rPr dirty="0" sz="1550">
                <a:latin typeface="Arial"/>
                <a:cs typeface="Arial"/>
              </a:rPr>
              <a:t> </a:t>
            </a:r>
            <a:r>
              <a:rPr dirty="0" sz="1550" spc="5">
                <a:latin typeface="Arial"/>
                <a:cs typeface="Arial"/>
              </a:rPr>
              <a:t>by:</a:t>
            </a:r>
            <a:endParaRPr sz="155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0">
                <a:latin typeface="Arial"/>
                <a:cs typeface="Arial"/>
              </a:rPr>
              <a:t>Executing </a:t>
            </a:r>
            <a:r>
              <a:rPr dirty="0" sz="1400" spc="15">
                <a:latin typeface="Arial"/>
                <a:cs typeface="Arial"/>
              </a:rPr>
              <a:t>a SQL </a:t>
            </a:r>
            <a:r>
              <a:rPr dirty="0" sz="1400" spc="5">
                <a:latin typeface="Arial"/>
                <a:cs typeface="Arial"/>
              </a:rPr>
              <a:t>statement in </a:t>
            </a:r>
            <a:r>
              <a:rPr dirty="0" sz="1400" spc="15">
                <a:latin typeface="Arial"/>
                <a:cs typeface="Arial"/>
              </a:rPr>
              <a:t>SQL</a:t>
            </a:r>
            <a:r>
              <a:rPr dirty="0" sz="1400" spc="-20">
                <a:latin typeface="Arial"/>
                <a:cs typeface="Arial"/>
              </a:rPr>
              <a:t> </a:t>
            </a:r>
            <a:r>
              <a:rPr dirty="0" sz="1400" spc="5">
                <a:latin typeface="Arial"/>
                <a:cs typeface="Arial"/>
              </a:rPr>
              <a:t>Worksheet</a:t>
            </a:r>
            <a:endParaRPr sz="1400">
              <a:latin typeface="Arial"/>
              <a:cs typeface="Arial"/>
            </a:endParaRPr>
          </a:p>
          <a:p>
            <a:pPr lvl="1" marL="648335" indent="-238760">
              <a:lnSpc>
                <a:spcPct val="100000"/>
              </a:lnSpc>
              <a:spcBef>
                <a:spcPts val="375"/>
              </a:spcBef>
              <a:buClr>
                <a:srgbClr val="FF0000"/>
              </a:buClr>
              <a:buChar char="–"/>
              <a:tabLst>
                <a:tab pos="648335" algn="l"/>
                <a:tab pos="648970" algn="l"/>
              </a:tabLst>
            </a:pPr>
            <a:r>
              <a:rPr dirty="0" sz="1400" spc="10">
                <a:latin typeface="Arial"/>
                <a:cs typeface="Arial"/>
              </a:rPr>
              <a:t>Using the context</a:t>
            </a:r>
            <a:r>
              <a:rPr dirty="0" sz="1400" spc="-10">
                <a:latin typeface="Arial"/>
                <a:cs typeface="Arial"/>
              </a:rPr>
              <a:t> </a:t>
            </a:r>
            <a:r>
              <a:rPr dirty="0" sz="1400" spc="15">
                <a:latin typeface="Arial"/>
                <a:cs typeface="Arial"/>
              </a:rPr>
              <a:t>menu</a:t>
            </a:r>
            <a:endParaRPr sz="1400">
              <a:latin typeface="Arial"/>
              <a:cs typeface="Arial"/>
            </a:endParaRPr>
          </a:p>
          <a:p>
            <a:pPr marL="328930" marR="5080" indent="-329565">
              <a:lnSpc>
                <a:spcPct val="101299"/>
              </a:lnSpc>
              <a:spcBef>
                <a:spcPts val="370"/>
              </a:spcBef>
              <a:buClr>
                <a:srgbClr val="FF0000"/>
              </a:buClr>
              <a:buChar char="•"/>
              <a:tabLst>
                <a:tab pos="328930" algn="l"/>
                <a:tab pos="329565" algn="l"/>
              </a:tabLst>
            </a:pPr>
            <a:r>
              <a:rPr dirty="0" sz="1550" spc="5">
                <a:latin typeface="Arial"/>
                <a:cs typeface="Arial"/>
              </a:rPr>
              <a:t>Edit </a:t>
            </a:r>
            <a:r>
              <a:rPr dirty="0" sz="1550" spc="10">
                <a:latin typeface="Arial"/>
                <a:cs typeface="Arial"/>
              </a:rPr>
              <a:t>the objects by using an </a:t>
            </a:r>
            <a:r>
              <a:rPr dirty="0" sz="1550" spc="5">
                <a:latin typeface="Arial"/>
                <a:cs typeface="Arial"/>
              </a:rPr>
              <a:t>edit dialog </a:t>
            </a:r>
            <a:r>
              <a:rPr dirty="0" sz="1550" spc="10">
                <a:latin typeface="Arial"/>
                <a:cs typeface="Arial"/>
              </a:rPr>
              <a:t>box </a:t>
            </a:r>
            <a:r>
              <a:rPr dirty="0" sz="1550" spc="5">
                <a:latin typeface="Arial"/>
                <a:cs typeface="Arial"/>
              </a:rPr>
              <a:t>or </a:t>
            </a:r>
            <a:r>
              <a:rPr dirty="0" sz="1550" spc="10">
                <a:latin typeface="Arial"/>
                <a:cs typeface="Arial"/>
              </a:rPr>
              <a:t>one </a:t>
            </a:r>
            <a:r>
              <a:rPr dirty="0" sz="1550" spc="5">
                <a:latin typeface="Arial"/>
                <a:cs typeface="Arial"/>
              </a:rPr>
              <a:t>of </a:t>
            </a:r>
            <a:r>
              <a:rPr dirty="0" sz="1550" spc="10">
                <a:latin typeface="Arial"/>
                <a:cs typeface="Arial"/>
              </a:rPr>
              <a:t>many  </a:t>
            </a:r>
            <a:r>
              <a:rPr dirty="0" sz="1550" spc="5">
                <a:latin typeface="Arial"/>
                <a:cs typeface="Arial"/>
              </a:rPr>
              <a:t>context-sensitive</a:t>
            </a:r>
            <a:r>
              <a:rPr dirty="0" sz="1550">
                <a:latin typeface="Arial"/>
                <a:cs typeface="Arial"/>
              </a:rPr>
              <a:t> </a:t>
            </a:r>
            <a:r>
              <a:rPr dirty="0" sz="1550" spc="10">
                <a:latin typeface="Arial"/>
                <a:cs typeface="Arial"/>
              </a:rPr>
              <a:t>menus.</a:t>
            </a:r>
            <a:endParaRPr sz="1550">
              <a:latin typeface="Arial"/>
              <a:cs typeface="Arial"/>
            </a:endParaRPr>
          </a:p>
          <a:p>
            <a:pPr marL="328930" marR="2005964" indent="-329565">
              <a:lnSpc>
                <a:spcPct val="101499"/>
              </a:lnSpc>
              <a:spcBef>
                <a:spcPts val="375"/>
              </a:spcBef>
              <a:buClr>
                <a:srgbClr val="FF0000"/>
              </a:buClr>
              <a:buChar char="•"/>
              <a:tabLst>
                <a:tab pos="328930" algn="l"/>
                <a:tab pos="329565" algn="l"/>
              </a:tabLst>
            </a:pPr>
            <a:r>
              <a:rPr dirty="0" sz="1550" spc="10">
                <a:latin typeface="Arial"/>
                <a:cs typeface="Arial"/>
              </a:rPr>
              <a:t>View the DDL </a:t>
            </a:r>
            <a:r>
              <a:rPr dirty="0" sz="1550" spc="5">
                <a:latin typeface="Arial"/>
                <a:cs typeface="Arial"/>
              </a:rPr>
              <a:t>for </a:t>
            </a:r>
            <a:r>
              <a:rPr dirty="0" sz="1550" spc="10">
                <a:latin typeface="Arial"/>
                <a:cs typeface="Arial"/>
              </a:rPr>
              <a:t>adjustments,</a:t>
            </a:r>
            <a:r>
              <a:rPr dirty="0" sz="1550" spc="-65">
                <a:latin typeface="Arial"/>
                <a:cs typeface="Arial"/>
              </a:rPr>
              <a:t> </a:t>
            </a:r>
            <a:r>
              <a:rPr dirty="0" sz="1550" spc="10">
                <a:latin typeface="Arial"/>
                <a:cs typeface="Arial"/>
              </a:rPr>
              <a:t>such  as </a:t>
            </a:r>
            <a:r>
              <a:rPr dirty="0" sz="1550" spc="5">
                <a:latin typeface="Arial"/>
                <a:cs typeface="Arial"/>
              </a:rPr>
              <a:t>creating </a:t>
            </a:r>
            <a:r>
              <a:rPr dirty="0" sz="1550" spc="10">
                <a:latin typeface="Arial"/>
                <a:cs typeface="Arial"/>
              </a:rPr>
              <a:t>a new </a:t>
            </a:r>
            <a:r>
              <a:rPr dirty="0" sz="1550" spc="5">
                <a:latin typeface="Arial"/>
                <a:cs typeface="Arial"/>
              </a:rPr>
              <a:t>object or editing  </a:t>
            </a:r>
            <a:r>
              <a:rPr dirty="0" sz="1550" spc="10">
                <a:latin typeface="Arial"/>
                <a:cs typeface="Arial"/>
              </a:rPr>
              <a:t>an </a:t>
            </a:r>
            <a:r>
              <a:rPr dirty="0" sz="1550" spc="5">
                <a:latin typeface="Arial"/>
                <a:cs typeface="Arial"/>
              </a:rPr>
              <a:t>existing </a:t>
            </a:r>
            <a:r>
              <a:rPr dirty="0" sz="1550" spc="10">
                <a:latin typeface="Arial"/>
                <a:cs typeface="Arial"/>
              </a:rPr>
              <a:t>schema</a:t>
            </a:r>
            <a:r>
              <a:rPr dirty="0" sz="1550" spc="-5">
                <a:latin typeface="Arial"/>
                <a:cs typeface="Arial"/>
              </a:rPr>
              <a:t> </a:t>
            </a:r>
            <a:r>
              <a:rPr dirty="0" sz="1550" spc="5">
                <a:latin typeface="Arial"/>
                <a:cs typeface="Arial"/>
              </a:rPr>
              <a:t>object.</a:t>
            </a:r>
            <a:endParaRPr sz="1550">
              <a:latin typeface="Arial"/>
              <a:cs typeface="Arial"/>
            </a:endParaRPr>
          </a:p>
        </p:txBody>
      </p:sp>
      <p:grpSp>
        <p:nvGrpSpPr>
          <p:cNvPr id="7" name="object 7"/>
          <p:cNvGrpSpPr/>
          <p:nvPr/>
        </p:nvGrpSpPr>
        <p:grpSpPr>
          <a:xfrm>
            <a:off x="4843653" y="3111627"/>
            <a:ext cx="1865630" cy="1864995"/>
            <a:chOff x="4843653" y="3111627"/>
            <a:chExt cx="1865630" cy="1864995"/>
          </a:xfrm>
        </p:grpSpPr>
        <p:sp>
          <p:nvSpPr>
            <p:cNvPr id="8" name="object 8"/>
            <p:cNvSpPr/>
            <p:nvPr/>
          </p:nvSpPr>
          <p:spPr>
            <a:xfrm>
              <a:off x="4850892" y="3118866"/>
              <a:ext cx="1851660" cy="185089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847082" y="3115056"/>
              <a:ext cx="1858645" cy="1858010"/>
            </a:xfrm>
            <a:custGeom>
              <a:avLst/>
              <a:gdLst/>
              <a:ahLst/>
              <a:cxnLst/>
              <a:rect l="l" t="t" r="r" b="b"/>
              <a:pathLst>
                <a:path w="1858645" h="1858010">
                  <a:moveTo>
                    <a:pt x="1858518" y="0"/>
                  </a:moveTo>
                  <a:lnTo>
                    <a:pt x="0" y="0"/>
                  </a:lnTo>
                  <a:lnTo>
                    <a:pt x="0" y="1857755"/>
                  </a:lnTo>
                  <a:lnTo>
                    <a:pt x="1858518" y="1857755"/>
                  </a:lnTo>
                  <a:lnTo>
                    <a:pt x="1858518" y="0"/>
                  </a:lnTo>
                  <a:close/>
                </a:path>
              </a:pathLst>
            </a:custGeom>
            <a:ln w="6857">
              <a:solidFill>
                <a:srgbClr val="000000"/>
              </a:solidFill>
            </a:ln>
          </p:spPr>
          <p:txBody>
            <a:bodyPr wrap="square" lIns="0" tIns="0" rIns="0" bIns="0" rtlCol="0"/>
            <a:lstStyle/>
            <a:p/>
          </p:txBody>
        </p:sp>
      </p:grpSp>
      <p:sp>
        <p:nvSpPr>
          <p:cNvPr id="10" name="object 10"/>
          <p:cNvSpPr txBox="1"/>
          <p:nvPr/>
        </p:nvSpPr>
        <p:spPr>
          <a:xfrm>
            <a:off x="594613" y="5611157"/>
            <a:ext cx="6532880" cy="239395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Schema</a:t>
            </a:r>
            <a:r>
              <a:rPr dirty="0" sz="1300" spc="-10" b="1">
                <a:latin typeface="Arial"/>
                <a:cs typeface="Arial"/>
              </a:rPr>
              <a:t> </a:t>
            </a:r>
            <a:r>
              <a:rPr dirty="0" sz="1300" b="1">
                <a:latin typeface="Arial"/>
                <a:cs typeface="Arial"/>
              </a:rPr>
              <a:t>Object</a:t>
            </a:r>
            <a:endParaRPr sz="1300">
              <a:latin typeface="Arial"/>
              <a:cs typeface="Arial"/>
            </a:endParaRPr>
          </a:p>
          <a:p>
            <a:pPr marL="136525" marR="168275">
              <a:lnSpc>
                <a:spcPct val="100000"/>
              </a:lnSpc>
              <a:spcBef>
                <a:spcPts val="359"/>
              </a:spcBef>
            </a:pPr>
            <a:r>
              <a:rPr dirty="0" sz="1300" spc="-5">
                <a:latin typeface="Times New Roman"/>
                <a:cs typeface="Times New Roman"/>
              </a:rPr>
              <a:t>SQL Developer supports </a:t>
            </a:r>
            <a:r>
              <a:rPr dirty="0" sz="1300">
                <a:latin typeface="Times New Roman"/>
                <a:cs typeface="Times New Roman"/>
              </a:rPr>
              <a:t>the creation of any </a:t>
            </a:r>
            <a:r>
              <a:rPr dirty="0" sz="1300" spc="-5">
                <a:latin typeface="Times New Roman"/>
                <a:cs typeface="Times New Roman"/>
              </a:rPr>
              <a:t>schema </a:t>
            </a:r>
            <a:r>
              <a:rPr dirty="0" sz="1300">
                <a:latin typeface="Times New Roman"/>
                <a:cs typeface="Times New Roman"/>
              </a:rPr>
              <a:t>object by executing a </a:t>
            </a:r>
            <a:r>
              <a:rPr dirty="0" sz="1300" spc="-5">
                <a:latin typeface="Times New Roman"/>
                <a:cs typeface="Times New Roman"/>
              </a:rPr>
              <a:t>SQL statement </a:t>
            </a:r>
            <a:r>
              <a:rPr dirty="0" sz="1300">
                <a:latin typeface="Times New Roman"/>
                <a:cs typeface="Times New Roman"/>
              </a:rPr>
              <a:t>in  </a:t>
            </a:r>
            <a:r>
              <a:rPr dirty="0" sz="1300" spc="-5">
                <a:latin typeface="Times New Roman"/>
                <a:cs typeface="Times New Roman"/>
              </a:rPr>
              <a:t>SQL </a:t>
            </a:r>
            <a:r>
              <a:rPr dirty="0" sz="1300">
                <a:latin typeface="Times New Roman"/>
                <a:cs typeface="Times New Roman"/>
              </a:rPr>
              <a:t>Worksheet. Alternatively, you can create objects using the context menus. </a:t>
            </a:r>
            <a:r>
              <a:rPr dirty="0" sz="1300" spc="-5">
                <a:latin typeface="Times New Roman"/>
                <a:cs typeface="Times New Roman"/>
              </a:rPr>
              <a:t>Once </a:t>
            </a:r>
            <a:r>
              <a:rPr dirty="0" sz="1300">
                <a:latin typeface="Times New Roman"/>
                <a:cs typeface="Times New Roman"/>
              </a:rPr>
              <a:t>created,  you can edit the objects </a:t>
            </a:r>
            <a:r>
              <a:rPr dirty="0" sz="1300" spc="-5">
                <a:latin typeface="Times New Roman"/>
                <a:cs typeface="Times New Roman"/>
              </a:rPr>
              <a:t>using </a:t>
            </a:r>
            <a:r>
              <a:rPr dirty="0" sz="1300">
                <a:latin typeface="Times New Roman"/>
                <a:cs typeface="Times New Roman"/>
              </a:rPr>
              <a:t>an edit dialog or one of many context-sensitive</a:t>
            </a:r>
            <a:r>
              <a:rPr dirty="0" sz="1300" spc="-5">
                <a:latin typeface="Times New Roman"/>
                <a:cs typeface="Times New Roman"/>
              </a:rPr>
              <a:t> </a:t>
            </a:r>
            <a:r>
              <a:rPr dirty="0" sz="1300">
                <a:latin typeface="Times New Roman"/>
                <a:cs typeface="Times New Roman"/>
              </a:rPr>
              <a:t>menus.</a:t>
            </a:r>
            <a:endParaRPr sz="1300">
              <a:latin typeface="Times New Roman"/>
              <a:cs typeface="Times New Roman"/>
            </a:endParaRPr>
          </a:p>
          <a:p>
            <a:pPr marL="136525" marR="115570">
              <a:lnSpc>
                <a:spcPct val="100000"/>
              </a:lnSpc>
              <a:spcBef>
                <a:spcPts val="380"/>
              </a:spcBef>
            </a:pPr>
            <a:r>
              <a:rPr dirty="0" sz="1300" spc="-5">
                <a:latin typeface="Times New Roman"/>
                <a:cs typeface="Times New Roman"/>
              </a:rPr>
              <a:t>As </a:t>
            </a:r>
            <a:r>
              <a:rPr dirty="0" sz="1300">
                <a:latin typeface="Times New Roman"/>
                <a:cs typeface="Times New Roman"/>
              </a:rPr>
              <a:t>new objects are created or existing objects are edited, the </a:t>
            </a:r>
            <a:r>
              <a:rPr dirty="0" sz="1300" spc="-5">
                <a:latin typeface="Times New Roman"/>
                <a:cs typeface="Times New Roman"/>
              </a:rPr>
              <a:t>DDL for </a:t>
            </a:r>
            <a:r>
              <a:rPr dirty="0" sz="1300">
                <a:latin typeface="Times New Roman"/>
                <a:cs typeface="Times New Roman"/>
              </a:rPr>
              <a:t>those adjustments is  available for review. </a:t>
            </a:r>
            <a:r>
              <a:rPr dirty="0" sz="1300" spc="-5">
                <a:latin typeface="Times New Roman"/>
                <a:cs typeface="Times New Roman"/>
              </a:rPr>
              <a:t>An </a:t>
            </a:r>
            <a:r>
              <a:rPr dirty="0" sz="1300">
                <a:latin typeface="Times New Roman"/>
                <a:cs typeface="Times New Roman"/>
              </a:rPr>
              <a:t>Export </a:t>
            </a:r>
            <a:r>
              <a:rPr dirty="0" sz="1300" spc="-5">
                <a:latin typeface="Times New Roman"/>
                <a:cs typeface="Times New Roman"/>
              </a:rPr>
              <a:t>DDL </a:t>
            </a:r>
            <a:r>
              <a:rPr dirty="0" sz="1300">
                <a:latin typeface="Times New Roman"/>
                <a:cs typeface="Times New Roman"/>
              </a:rPr>
              <a:t>option is available if you want to create the full </a:t>
            </a:r>
            <a:r>
              <a:rPr dirty="0" sz="1300" spc="-5">
                <a:latin typeface="Times New Roman"/>
                <a:cs typeface="Times New Roman"/>
              </a:rPr>
              <a:t>DDL </a:t>
            </a:r>
            <a:r>
              <a:rPr dirty="0" sz="1300">
                <a:latin typeface="Times New Roman"/>
                <a:cs typeface="Times New Roman"/>
              </a:rPr>
              <a:t>for  one or </a:t>
            </a:r>
            <a:r>
              <a:rPr dirty="0" sz="1300" spc="-5">
                <a:latin typeface="Times New Roman"/>
                <a:cs typeface="Times New Roman"/>
              </a:rPr>
              <a:t>more </a:t>
            </a:r>
            <a:r>
              <a:rPr dirty="0" sz="1300">
                <a:latin typeface="Times New Roman"/>
                <a:cs typeface="Times New Roman"/>
              </a:rPr>
              <a:t>objects in the</a:t>
            </a:r>
            <a:r>
              <a:rPr dirty="0" sz="1300" spc="-5">
                <a:latin typeface="Times New Roman"/>
                <a:cs typeface="Times New Roman"/>
              </a:rPr>
              <a:t> </a:t>
            </a:r>
            <a:r>
              <a:rPr dirty="0" sz="1300">
                <a:latin typeface="Times New Roman"/>
                <a:cs typeface="Times New Roman"/>
              </a:rPr>
              <a:t>schema.</a:t>
            </a:r>
            <a:endParaRPr sz="1300">
              <a:latin typeface="Times New Roman"/>
              <a:cs typeface="Times New Roman"/>
            </a:endParaRPr>
          </a:p>
          <a:p>
            <a:pPr marL="136525" marR="5080">
              <a:lnSpc>
                <a:spcPct val="100000"/>
              </a:lnSpc>
              <a:spcBef>
                <a:spcPts val="390"/>
              </a:spcBef>
            </a:pPr>
            <a:r>
              <a:rPr dirty="0" sz="1300">
                <a:latin typeface="Times New Roman"/>
                <a:cs typeface="Times New Roman"/>
              </a:rPr>
              <a:t>The slide shows creating a table using the context menu. To open a dialog box for creating a  new table, right-click </a:t>
            </a:r>
            <a:r>
              <a:rPr dirty="0" sz="1300" spc="-5" b="1">
                <a:latin typeface="Times New Roman"/>
                <a:cs typeface="Times New Roman"/>
              </a:rPr>
              <a:t>Tables </a:t>
            </a:r>
            <a:r>
              <a:rPr dirty="0" sz="1300">
                <a:latin typeface="Times New Roman"/>
                <a:cs typeface="Times New Roman"/>
              </a:rPr>
              <a:t>and select </a:t>
            </a:r>
            <a:r>
              <a:rPr dirty="0" sz="1300" spc="-5" b="1">
                <a:latin typeface="Times New Roman"/>
                <a:cs typeface="Times New Roman"/>
              </a:rPr>
              <a:t>New Table</a:t>
            </a:r>
            <a:r>
              <a:rPr dirty="0" sz="1300" spc="-5">
                <a:latin typeface="Times New Roman"/>
                <a:cs typeface="Times New Roman"/>
              </a:rPr>
              <a:t>. </a:t>
            </a:r>
            <a:r>
              <a:rPr dirty="0" sz="1300">
                <a:latin typeface="Times New Roman"/>
                <a:cs typeface="Times New Roman"/>
              </a:rPr>
              <a:t>The dialog boxes for creating and editing  database objects have multiple </a:t>
            </a:r>
            <a:r>
              <a:rPr dirty="0" sz="1300" spc="-5">
                <a:latin typeface="Times New Roman"/>
                <a:cs typeface="Times New Roman"/>
              </a:rPr>
              <a:t>tabs, </a:t>
            </a:r>
            <a:r>
              <a:rPr dirty="0" sz="1300">
                <a:latin typeface="Times New Roman"/>
                <a:cs typeface="Times New Roman"/>
              </a:rPr>
              <a:t>each reflecting a logical grouping of </a:t>
            </a:r>
            <a:r>
              <a:rPr dirty="0" sz="1300" spc="-5">
                <a:latin typeface="Times New Roman"/>
                <a:cs typeface="Times New Roman"/>
              </a:rPr>
              <a:t>properties </a:t>
            </a:r>
            <a:r>
              <a:rPr dirty="0" sz="1300">
                <a:latin typeface="Times New Roman"/>
                <a:cs typeface="Times New Roman"/>
              </a:rPr>
              <a:t>for that type  of</a:t>
            </a:r>
            <a:r>
              <a:rPr dirty="0" sz="1300" spc="-5">
                <a:latin typeface="Times New Roman"/>
                <a:cs typeface="Times New Roman"/>
              </a:rPr>
              <a:t> </a:t>
            </a:r>
            <a:r>
              <a:rPr dirty="0" sz="1300">
                <a:latin typeface="Times New Roman"/>
                <a:cs typeface="Times New Roman"/>
              </a:rPr>
              <a:t>object.</a:t>
            </a:r>
            <a:endParaRPr sz="1300">
              <a:latin typeface="Times New Roman"/>
              <a:cs typeface="Times New Roman"/>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250">
                <a:latin typeface="Garuda"/>
                <a:cs typeface="Garuda"/>
              </a:rPr>
              <a:t>W</a:t>
            </a:r>
            <a:r>
              <a:rPr dirty="0" baseline="-30092" sz="1800" spc="-375" b="1">
                <a:latin typeface="Arial"/>
                <a:cs typeface="Arial"/>
              </a:rPr>
              <a:t>ra</a:t>
            </a:r>
            <a:r>
              <a:rPr dirty="0" sz="800" spc="-250">
                <a:latin typeface="Garuda"/>
                <a:cs typeface="Garuda"/>
              </a:rPr>
              <a:t>D</a:t>
            </a:r>
            <a:r>
              <a:rPr dirty="0" baseline="-30092" sz="1800" spc="-375" b="1">
                <a:latin typeface="Arial"/>
                <a:cs typeface="Arial"/>
              </a:rPr>
              <a:t>c</a:t>
            </a:r>
            <a:r>
              <a:rPr dirty="0" sz="800" spc="-250">
                <a:latin typeface="Garuda"/>
                <a:cs typeface="Garuda"/>
              </a:rPr>
              <a:t>P</a:t>
            </a:r>
            <a:r>
              <a:rPr dirty="0" baseline="-30092" sz="1800" spc="-375" b="1">
                <a:latin typeface="Arial"/>
                <a:cs typeface="Arial"/>
              </a:rPr>
              <a:t>l</a:t>
            </a:r>
            <a:r>
              <a:rPr dirty="0" sz="800" spc="-250">
                <a:latin typeface="Garuda"/>
                <a:cs typeface="Garuda"/>
              </a:rPr>
              <a:t>s</a:t>
            </a:r>
            <a:r>
              <a:rPr dirty="0" baseline="-30092" sz="1800" spc="-375" b="1">
                <a:latin typeface="Arial"/>
                <a:cs typeface="Arial"/>
              </a:rPr>
              <a:t>e</a:t>
            </a:r>
            <a:r>
              <a:rPr dirty="0" sz="800" spc="-250">
                <a:latin typeface="Garuda"/>
                <a:cs typeface="Garuda"/>
              </a:rPr>
              <a:t>tud</a:t>
            </a:r>
            <a:r>
              <a:rPr dirty="0" baseline="-30092" sz="1800" spc="-375" b="1">
                <a:latin typeface="Arial"/>
                <a:cs typeface="Arial"/>
              </a:rPr>
              <a:t>D</a:t>
            </a:r>
            <a:r>
              <a:rPr dirty="0" sz="800" spc="-250">
                <a:latin typeface="Garuda"/>
                <a:cs typeface="Garuda"/>
              </a:rPr>
              <a:t>e</a:t>
            </a:r>
            <a:r>
              <a:rPr dirty="0" baseline="-30092" sz="1800" spc="-375" b="1">
                <a:latin typeface="Arial"/>
                <a:cs typeface="Arial"/>
              </a:rPr>
              <a:t>a</a:t>
            </a:r>
            <a:r>
              <a:rPr dirty="0" sz="800" spc="-250">
                <a:latin typeface="Garuda"/>
                <a:cs typeface="Garuda"/>
              </a:rPr>
              <a:t>nt</a:t>
            </a:r>
            <a:r>
              <a:rPr dirty="0" baseline="-30092" sz="1800" spc="-375" b="1">
                <a:latin typeface="Arial"/>
                <a:cs typeface="Arial"/>
              </a:rPr>
              <a:t>t</a:t>
            </a:r>
            <a:r>
              <a:rPr dirty="0" sz="800" spc="-250">
                <a:latin typeface="Garuda"/>
                <a:cs typeface="Garuda"/>
              </a:rPr>
              <a:t>s</a:t>
            </a:r>
            <a:r>
              <a:rPr dirty="0" baseline="-30092" sz="1800" spc="-375" b="1">
                <a:latin typeface="Arial"/>
                <a:cs typeface="Arial"/>
              </a:rPr>
              <a:t>a</a:t>
            </a:r>
            <a:r>
              <a:rPr dirty="0" sz="800" spc="-250">
                <a:latin typeface="Garuda"/>
                <a:cs typeface="Garuda"/>
              </a:rPr>
              <a:t>m</a:t>
            </a:r>
            <a:r>
              <a:rPr dirty="0" baseline="-30092" sz="1800" spc="-375" b="1">
                <a:latin typeface="Arial"/>
                <a:cs typeface="Arial"/>
              </a:rPr>
              <a:t>b</a:t>
            </a:r>
            <a:r>
              <a:rPr dirty="0" sz="800" spc="-250">
                <a:latin typeface="Garuda"/>
                <a:cs typeface="Garuda"/>
              </a:rPr>
              <a:t>us</a:t>
            </a:r>
            <a:r>
              <a:rPr dirty="0" baseline="-30092" sz="1800" spc="-375" b="1">
                <a:latin typeface="Arial"/>
                <a:cs typeface="Arial"/>
              </a:rPr>
              <a:t>a</a:t>
            </a:r>
            <a:r>
              <a:rPr dirty="0" sz="800" spc="-250">
                <a:latin typeface="Garuda"/>
                <a:cs typeface="Garuda"/>
              </a:rPr>
              <a:t>t </a:t>
            </a:r>
            <a:r>
              <a:rPr dirty="0" baseline="-30092" sz="1800" spc="-345" b="1">
                <a:latin typeface="Arial"/>
                <a:cs typeface="Arial"/>
              </a:rPr>
              <a:t>s</a:t>
            </a:r>
            <a:r>
              <a:rPr dirty="0" sz="800" spc="-229">
                <a:latin typeface="Garuda"/>
                <a:cs typeface="Garuda"/>
              </a:rPr>
              <a:t>re</a:t>
            </a:r>
            <a:r>
              <a:rPr dirty="0" baseline="-30092" sz="1800" spc="-345" b="1">
                <a:latin typeface="Arial"/>
                <a:cs typeface="Arial"/>
              </a:rPr>
              <a:t>e</a:t>
            </a:r>
            <a:r>
              <a:rPr dirty="0" sz="800" spc="-229">
                <a:latin typeface="Garuda"/>
                <a:cs typeface="Garuda"/>
              </a:rPr>
              <a:t>ce</a:t>
            </a:r>
            <a:r>
              <a:rPr dirty="0" baseline="-30092" sz="1800" spc="-345" b="1">
                <a:latin typeface="Arial"/>
                <a:cs typeface="Arial"/>
              </a:rPr>
              <a:t>1</a:t>
            </a:r>
            <a:r>
              <a:rPr dirty="0" sz="800" spc="-229">
                <a:latin typeface="Garuda"/>
                <a:cs typeface="Garuda"/>
              </a:rPr>
              <a:t>ive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a:t>
            </a:r>
            <a:r>
              <a:rPr dirty="0" baseline="-30092" sz="1800" spc="-345" b="1">
                <a:latin typeface="Arial"/>
                <a:cs typeface="Arial"/>
              </a:rPr>
              <a:t>:</a:t>
            </a:r>
            <a:r>
              <a:rPr dirty="0" sz="800" spc="-229">
                <a:latin typeface="Garuda"/>
                <a:cs typeface="Garuda"/>
              </a:rPr>
              <a:t>e</a:t>
            </a:r>
            <a:r>
              <a:rPr dirty="0" baseline="-30092" sz="1800" spc="-345" b="1">
                <a:latin typeface="Arial"/>
                <a:cs typeface="Arial"/>
              </a:rPr>
              <a:t>S</a:t>
            </a:r>
            <a:r>
              <a:rPr dirty="0" sz="800" spc="-229">
                <a:latin typeface="Garuda"/>
                <a:cs typeface="Garuda"/>
              </a:rPr>
              <a:t>Kit</a:t>
            </a:r>
            <a:r>
              <a:rPr dirty="0" baseline="-30092" sz="1800" spc="-345" b="1">
                <a:latin typeface="Arial"/>
                <a:cs typeface="Arial"/>
              </a:rPr>
              <a:t>Q</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a:t>
            </a:r>
            <a:r>
              <a:rPr dirty="0" baseline="-30092" sz="1800" spc="-345" b="1">
                <a:latin typeface="Arial"/>
                <a:cs typeface="Arial"/>
              </a:rPr>
              <a:t>n</a:t>
            </a:r>
            <a:r>
              <a:rPr dirty="0" sz="800" spc="-229">
                <a:latin typeface="Garuda"/>
                <a:cs typeface="Garuda"/>
              </a:rPr>
              <a:t>rke</a:t>
            </a:r>
            <a:r>
              <a:rPr dirty="0" baseline="-30092" sz="1800" spc="-345" b="1">
                <a:latin typeface="Arial"/>
                <a:cs typeface="Arial"/>
              </a:rPr>
              <a:t>d</a:t>
            </a:r>
            <a:r>
              <a:rPr dirty="0" sz="800" spc="-229">
                <a:latin typeface="Garuda"/>
                <a:cs typeface="Garuda"/>
              </a:rPr>
              <a:t>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a:t>
            </a:r>
            <a:r>
              <a:rPr dirty="0" baseline="-30092" sz="1800" spc="-345" b="1">
                <a:latin typeface="Arial"/>
                <a:cs typeface="Arial"/>
              </a:rPr>
              <a:t>t</a:t>
            </a:r>
            <a:r>
              <a:rPr dirty="0" sz="800" spc="-229">
                <a:latin typeface="Garuda"/>
                <a:cs typeface="Garuda"/>
              </a:rPr>
              <a:t>ir</a:t>
            </a:r>
            <a:r>
              <a:rPr dirty="0" baseline="-30092" sz="1800" spc="-345" b="1">
                <a:latin typeface="Arial"/>
                <a:cs typeface="Arial"/>
              </a:rPr>
              <a:t>a</a:t>
            </a:r>
            <a:r>
              <a:rPr dirty="0" sz="800" spc="-229">
                <a:latin typeface="Garuda"/>
                <a:cs typeface="Garuda"/>
              </a:rPr>
              <a:t>n</a:t>
            </a:r>
            <a:r>
              <a:rPr dirty="0" baseline="-30092" sz="1800" spc="-345" b="1">
                <a:latin typeface="Arial"/>
                <a:cs typeface="Arial"/>
              </a:rPr>
              <a:t>l</a:t>
            </a:r>
            <a:r>
              <a:rPr dirty="0" sz="800" spc="-229">
                <a:latin typeface="Garuda"/>
                <a:cs typeface="Garuda"/>
              </a:rPr>
              <a:t>a</a:t>
            </a:r>
            <a:r>
              <a:rPr dirty="0" baseline="-30092" sz="1800" spc="-345" b="1">
                <a:latin typeface="Arial"/>
                <a:cs typeface="Arial"/>
              </a:rPr>
              <a:t>s</a:t>
            </a:r>
            <a:r>
              <a:rPr dirty="0" sz="800" spc="-229">
                <a:latin typeface="Garuda"/>
                <a:cs typeface="Garuda"/>
              </a:rPr>
              <a:t>me</a:t>
            </a:r>
            <a:r>
              <a:rPr dirty="0" baseline="-30092" sz="1800" spc="-345" b="1">
                <a:latin typeface="Arial"/>
                <a:cs typeface="Arial"/>
              </a:rPr>
              <a:t>I </a:t>
            </a:r>
            <a:r>
              <a:rPr dirty="0" sz="800" spc="-204">
                <a:latin typeface="Garuda"/>
                <a:cs typeface="Garuda"/>
              </a:rPr>
              <a:t>an</a:t>
            </a:r>
            <a:r>
              <a:rPr dirty="0" baseline="-30092" sz="1800" spc="-307" b="1">
                <a:latin typeface="Arial"/>
                <a:cs typeface="Arial"/>
              </a:rPr>
              <a:t>E</a:t>
            </a:r>
            <a:r>
              <a:rPr dirty="0" sz="800" spc="-204">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1</a:t>
            </a:r>
            <a:r>
              <a:rPr dirty="0" sz="800" spc="-200">
                <a:latin typeface="Garuda"/>
                <a:cs typeface="Garuda"/>
              </a:rPr>
              <a:t>ai</a:t>
            </a:r>
            <a:r>
              <a:rPr dirty="0" baseline="-30092" sz="1800" spc="-300" b="1">
                <a:latin typeface="Arial"/>
                <a:cs typeface="Arial"/>
              </a:rPr>
              <a:t>0</a:t>
            </a:r>
            <a:r>
              <a:rPr dirty="0" sz="800" spc="-200">
                <a:latin typeface="Garuda"/>
                <a:cs typeface="Garuda"/>
              </a:rPr>
              <a:t>l.</a:t>
            </a:r>
            <a:r>
              <a:rPr dirty="0" sz="800" spc="-175">
                <a:latin typeface="Garuda"/>
                <a:cs typeface="Garuda"/>
              </a:rPr>
              <a:t> </a:t>
            </a:r>
            <a:r>
              <a:rPr dirty="0" sz="800" spc="-5">
                <a:latin typeface="Garuda"/>
                <a:cs typeface="Garuda"/>
              </a:rPr>
              <a:t>Contact</a:t>
            </a:r>
            <a:endParaRPr sz="800">
              <a:latin typeface="Garuda"/>
              <a:cs typeface="Garuda"/>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Creating </a:t>
            </a:r>
            <a:r>
              <a:rPr dirty="0" sz="1850" spc="5" b="1">
                <a:latin typeface="Arial"/>
                <a:cs typeface="Arial"/>
              </a:rPr>
              <a:t>a </a:t>
            </a:r>
            <a:r>
              <a:rPr dirty="0" sz="1850" b="1">
                <a:latin typeface="Arial"/>
                <a:cs typeface="Arial"/>
              </a:rPr>
              <a:t>New Table:</a:t>
            </a:r>
            <a:r>
              <a:rPr dirty="0" sz="1850" spc="-15" b="1">
                <a:latin typeface="Arial"/>
                <a:cs typeface="Arial"/>
              </a:rPr>
              <a:t> </a:t>
            </a:r>
            <a:r>
              <a:rPr dirty="0" sz="1850" spc="5" b="1">
                <a:latin typeface="Arial"/>
                <a:cs typeface="Arial"/>
              </a:rPr>
              <a:t>Example</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1447419" y="1476375"/>
            <a:ext cx="4885690" cy="3493135"/>
            <a:chOff x="1447419" y="1476375"/>
            <a:chExt cx="4885690" cy="3493135"/>
          </a:xfrm>
        </p:grpSpPr>
        <p:sp>
          <p:nvSpPr>
            <p:cNvPr id="5" name="object 5"/>
            <p:cNvSpPr/>
            <p:nvPr/>
          </p:nvSpPr>
          <p:spPr>
            <a:xfrm>
              <a:off x="1454657" y="1483614"/>
              <a:ext cx="4871466" cy="3479292"/>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450847" y="1479804"/>
              <a:ext cx="4878705" cy="3486150"/>
            </a:xfrm>
            <a:custGeom>
              <a:avLst/>
              <a:gdLst/>
              <a:ahLst/>
              <a:cxnLst/>
              <a:rect l="l" t="t" r="r" b="b"/>
              <a:pathLst>
                <a:path w="4878705" h="3486150">
                  <a:moveTo>
                    <a:pt x="4878324" y="0"/>
                  </a:moveTo>
                  <a:lnTo>
                    <a:pt x="0" y="0"/>
                  </a:lnTo>
                  <a:lnTo>
                    <a:pt x="0" y="3486150"/>
                  </a:lnTo>
                  <a:lnTo>
                    <a:pt x="4878324" y="3486150"/>
                  </a:lnTo>
                  <a:lnTo>
                    <a:pt x="4878324" y="0"/>
                  </a:lnTo>
                  <a:close/>
                </a:path>
              </a:pathLst>
            </a:custGeom>
            <a:ln w="6857">
              <a:solidFill>
                <a:srgbClr val="000000"/>
              </a:solidFill>
            </a:ln>
          </p:spPr>
          <p:txBody>
            <a:bodyPr wrap="square" lIns="0" tIns="0" rIns="0" bIns="0" rtlCol="0"/>
            <a:lstStyle/>
            <a:p/>
          </p:txBody>
        </p:sp>
      </p:grpSp>
      <p:sp>
        <p:nvSpPr>
          <p:cNvPr id="7" name="object 7"/>
          <p:cNvSpPr txBox="1"/>
          <p:nvPr/>
        </p:nvSpPr>
        <p:spPr>
          <a:xfrm>
            <a:off x="594613" y="5611157"/>
            <a:ext cx="6553200" cy="348297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New </a:t>
            </a:r>
            <a:r>
              <a:rPr dirty="0" sz="1300" b="1">
                <a:latin typeface="Arial"/>
                <a:cs typeface="Arial"/>
              </a:rPr>
              <a:t>Table: </a:t>
            </a:r>
            <a:r>
              <a:rPr dirty="0" sz="1300" spc="-5" b="1">
                <a:latin typeface="Arial"/>
                <a:cs typeface="Arial"/>
              </a:rPr>
              <a:t>Example</a:t>
            </a:r>
            <a:endParaRPr sz="1300">
              <a:latin typeface="Arial"/>
              <a:cs typeface="Arial"/>
            </a:endParaRPr>
          </a:p>
          <a:p>
            <a:pPr marL="136525" marR="172720" indent="-635">
              <a:lnSpc>
                <a:spcPct val="100000"/>
              </a:lnSpc>
              <a:spcBef>
                <a:spcPts val="359"/>
              </a:spcBef>
            </a:pPr>
            <a:r>
              <a:rPr dirty="0" sz="1300">
                <a:latin typeface="Times New Roman"/>
                <a:cs typeface="Times New Roman"/>
              </a:rPr>
              <a:t>In the Create Table dialog box, if you do not select the </a:t>
            </a:r>
            <a:r>
              <a:rPr dirty="0" sz="1300" spc="-5" b="1">
                <a:latin typeface="Times New Roman"/>
                <a:cs typeface="Times New Roman"/>
              </a:rPr>
              <a:t>Advanced </a:t>
            </a:r>
            <a:r>
              <a:rPr dirty="0" sz="1300">
                <a:latin typeface="Times New Roman"/>
                <a:cs typeface="Times New Roman"/>
              </a:rPr>
              <a:t>check box, you can create a  table quickly by </a:t>
            </a:r>
            <a:r>
              <a:rPr dirty="0" sz="1300" spc="-5">
                <a:latin typeface="Times New Roman"/>
                <a:cs typeface="Times New Roman"/>
              </a:rPr>
              <a:t>specifying </a:t>
            </a:r>
            <a:r>
              <a:rPr dirty="0" sz="1300">
                <a:latin typeface="Times New Roman"/>
                <a:cs typeface="Times New Roman"/>
              </a:rPr>
              <a:t>columns and </a:t>
            </a:r>
            <a:r>
              <a:rPr dirty="0" sz="1300" spc="-5">
                <a:latin typeface="Times New Roman"/>
                <a:cs typeface="Times New Roman"/>
              </a:rPr>
              <a:t>some </a:t>
            </a:r>
            <a:r>
              <a:rPr dirty="0" sz="1300">
                <a:latin typeface="Times New Roman"/>
                <a:cs typeface="Times New Roman"/>
              </a:rPr>
              <a:t>frequently used</a:t>
            </a:r>
            <a:r>
              <a:rPr dirty="0" sz="1300" spc="-10">
                <a:latin typeface="Times New Roman"/>
                <a:cs typeface="Times New Roman"/>
              </a:rPr>
              <a:t> </a:t>
            </a:r>
            <a:r>
              <a:rPr dirty="0" sz="1300">
                <a:latin typeface="Times New Roman"/>
                <a:cs typeface="Times New Roman"/>
              </a:rPr>
              <a:t>features.</a:t>
            </a:r>
            <a:endParaRPr sz="1300">
              <a:latin typeface="Times New Roman"/>
              <a:cs typeface="Times New Roman"/>
            </a:endParaRPr>
          </a:p>
          <a:p>
            <a:pPr marL="136525" marR="5080">
              <a:lnSpc>
                <a:spcPct val="100000"/>
              </a:lnSpc>
              <a:spcBef>
                <a:spcPts val="390"/>
              </a:spcBef>
            </a:pPr>
            <a:r>
              <a:rPr dirty="0" sz="1300">
                <a:latin typeface="Times New Roman"/>
                <a:cs typeface="Times New Roman"/>
              </a:rPr>
              <a:t>If you select the </a:t>
            </a:r>
            <a:r>
              <a:rPr dirty="0" sz="1300" spc="-5" b="1">
                <a:latin typeface="Times New Roman"/>
                <a:cs typeface="Times New Roman"/>
              </a:rPr>
              <a:t>Advanced </a:t>
            </a:r>
            <a:r>
              <a:rPr dirty="0" sz="1300">
                <a:latin typeface="Times New Roman"/>
                <a:cs typeface="Times New Roman"/>
              </a:rPr>
              <a:t>check box, the Create </a:t>
            </a:r>
            <a:r>
              <a:rPr dirty="0" sz="1300" spc="-5">
                <a:latin typeface="Times New Roman"/>
                <a:cs typeface="Times New Roman"/>
              </a:rPr>
              <a:t>Table </a:t>
            </a:r>
            <a:r>
              <a:rPr dirty="0" sz="1300">
                <a:latin typeface="Times New Roman"/>
                <a:cs typeface="Times New Roman"/>
              </a:rPr>
              <a:t>dialog box changes to </a:t>
            </a:r>
            <a:r>
              <a:rPr dirty="0" sz="1300" spc="-5">
                <a:latin typeface="Times New Roman"/>
                <a:cs typeface="Times New Roman"/>
              </a:rPr>
              <a:t>one with multiple  </a:t>
            </a:r>
            <a:r>
              <a:rPr dirty="0" sz="1300">
                <a:latin typeface="Times New Roman"/>
                <a:cs typeface="Times New Roman"/>
              </a:rPr>
              <a:t>tabs, in which you can specify an extended set of features while creating the</a:t>
            </a:r>
            <a:r>
              <a:rPr dirty="0" sz="1300" spc="-35">
                <a:latin typeface="Times New Roman"/>
                <a:cs typeface="Times New Roman"/>
              </a:rPr>
              <a:t> </a:t>
            </a:r>
            <a:r>
              <a:rPr dirty="0" sz="1300">
                <a:latin typeface="Times New Roman"/>
                <a:cs typeface="Times New Roman"/>
              </a:rPr>
              <a:t>table.</a:t>
            </a:r>
            <a:endParaRPr sz="1300">
              <a:latin typeface="Times New Roman"/>
              <a:cs typeface="Times New Roman"/>
            </a:endParaRPr>
          </a:p>
          <a:p>
            <a:pPr marL="136525">
              <a:lnSpc>
                <a:spcPct val="100000"/>
              </a:lnSpc>
              <a:spcBef>
                <a:spcPts val="305"/>
              </a:spcBef>
            </a:pPr>
            <a:r>
              <a:rPr dirty="0" sz="1300">
                <a:latin typeface="Times New Roman"/>
                <a:cs typeface="Times New Roman"/>
              </a:rPr>
              <a:t>The example in the </a:t>
            </a:r>
            <a:r>
              <a:rPr dirty="0" sz="1300" spc="-5">
                <a:latin typeface="Times New Roman"/>
                <a:cs typeface="Times New Roman"/>
              </a:rPr>
              <a:t>slide shows </a:t>
            </a:r>
            <a:r>
              <a:rPr dirty="0" sz="1300">
                <a:latin typeface="Times New Roman"/>
                <a:cs typeface="Times New Roman"/>
              </a:rPr>
              <a:t>creating the </a:t>
            </a:r>
            <a:r>
              <a:rPr dirty="0" sz="1300">
                <a:latin typeface="Courier New"/>
                <a:cs typeface="Courier New"/>
              </a:rPr>
              <a:t>DEPENDENT</a:t>
            </a:r>
            <a:r>
              <a:rPr dirty="0" sz="1300" spc="-459">
                <a:latin typeface="Courier New"/>
                <a:cs typeface="Courier New"/>
              </a:rPr>
              <a:t> </a:t>
            </a:r>
            <a:r>
              <a:rPr dirty="0" sz="1300">
                <a:latin typeface="Times New Roman"/>
                <a:cs typeface="Times New Roman"/>
              </a:rPr>
              <a:t>table by selecting the </a:t>
            </a:r>
            <a:r>
              <a:rPr dirty="0" sz="1300" spc="-5" b="1">
                <a:latin typeface="Times New Roman"/>
                <a:cs typeface="Times New Roman"/>
              </a:rPr>
              <a:t>Advanced</a:t>
            </a:r>
            <a:endParaRPr sz="1300">
              <a:latin typeface="Times New Roman"/>
              <a:cs typeface="Times New Roman"/>
            </a:endParaRPr>
          </a:p>
          <a:p>
            <a:pPr marL="136525">
              <a:lnSpc>
                <a:spcPct val="100000"/>
              </a:lnSpc>
              <a:spcBef>
                <a:spcPts val="75"/>
              </a:spcBef>
            </a:pPr>
            <a:r>
              <a:rPr dirty="0" sz="1300">
                <a:latin typeface="Times New Roman"/>
                <a:cs typeface="Times New Roman"/>
              </a:rPr>
              <a:t>check</a:t>
            </a:r>
            <a:r>
              <a:rPr dirty="0" sz="1300" spc="-5">
                <a:latin typeface="Times New Roman"/>
                <a:cs typeface="Times New Roman"/>
              </a:rPr>
              <a:t> </a:t>
            </a:r>
            <a:r>
              <a:rPr dirty="0" sz="1300">
                <a:latin typeface="Times New Roman"/>
                <a:cs typeface="Times New Roman"/>
              </a:rPr>
              <a:t>box.</a:t>
            </a:r>
            <a:endParaRPr sz="1300">
              <a:latin typeface="Times New Roman"/>
              <a:cs typeface="Times New Roman"/>
            </a:endParaRPr>
          </a:p>
          <a:p>
            <a:pPr marL="136525">
              <a:lnSpc>
                <a:spcPct val="100000"/>
              </a:lnSpc>
              <a:spcBef>
                <a:spcPts val="390"/>
              </a:spcBef>
            </a:pPr>
            <a:r>
              <a:rPr dirty="0" sz="1300">
                <a:latin typeface="Times New Roman"/>
                <a:cs typeface="Times New Roman"/>
              </a:rPr>
              <a:t>To create a new table, perform the following</a:t>
            </a:r>
            <a:r>
              <a:rPr dirty="0" sz="1300" spc="-20">
                <a:latin typeface="Times New Roman"/>
                <a:cs typeface="Times New Roman"/>
              </a:rPr>
              <a:t> </a:t>
            </a:r>
            <a:r>
              <a:rPr dirty="0" sz="1300">
                <a:latin typeface="Times New Roman"/>
                <a:cs typeface="Times New Roman"/>
              </a:rPr>
              <a:t>steps:</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In the Connections </a:t>
            </a:r>
            <a:r>
              <a:rPr dirty="0" sz="1300" spc="-5">
                <a:latin typeface="Times New Roman"/>
                <a:cs typeface="Times New Roman"/>
              </a:rPr>
              <a:t>Navigator, </a:t>
            </a:r>
            <a:r>
              <a:rPr dirty="0" sz="1300">
                <a:latin typeface="Times New Roman"/>
                <a:cs typeface="Times New Roman"/>
              </a:rPr>
              <a:t>right-click</a:t>
            </a:r>
            <a:r>
              <a:rPr dirty="0" sz="1300" spc="-15">
                <a:latin typeface="Times New Roman"/>
                <a:cs typeface="Times New Roman"/>
              </a:rPr>
              <a:t> </a:t>
            </a:r>
            <a:r>
              <a:rPr dirty="0" sz="1300" spc="-5" b="1">
                <a:latin typeface="Times New Roman"/>
                <a:cs typeface="Times New Roman"/>
              </a:rPr>
              <a:t>Tables</a:t>
            </a:r>
            <a:r>
              <a:rPr dirty="0" sz="1300" spc="-5">
                <a:latin typeface="Times New Roman"/>
                <a:cs typeface="Times New Roman"/>
              </a:rPr>
              <a:t>.</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Select </a:t>
            </a:r>
            <a:r>
              <a:rPr dirty="0" sz="1300" spc="-5" b="1">
                <a:latin typeface="Times New Roman"/>
                <a:cs typeface="Times New Roman"/>
              </a:rPr>
              <a:t>New</a:t>
            </a:r>
            <a:r>
              <a:rPr dirty="0" sz="1300" spc="-10" b="1">
                <a:latin typeface="Times New Roman"/>
                <a:cs typeface="Times New Roman"/>
              </a:rPr>
              <a:t> </a:t>
            </a:r>
            <a:r>
              <a:rPr dirty="0" sz="1300" spc="-5" b="1">
                <a:latin typeface="Times New Roman"/>
                <a:cs typeface="Times New Roman"/>
              </a:rPr>
              <a:t>Table</a:t>
            </a:r>
            <a:r>
              <a:rPr dirty="0" sz="1300" spc="-5">
                <a:latin typeface="Times New Roman"/>
                <a:cs typeface="Times New Roman"/>
              </a:rPr>
              <a:t>.</a:t>
            </a:r>
            <a:endParaRPr sz="1300">
              <a:latin typeface="Times New Roman"/>
              <a:cs typeface="Times New Roman"/>
            </a:endParaRPr>
          </a:p>
          <a:p>
            <a:pPr marL="445770" indent="-186055">
              <a:lnSpc>
                <a:spcPct val="100000"/>
              </a:lnSpc>
              <a:buAutoNum type="arabicPeriod"/>
              <a:tabLst>
                <a:tab pos="446405" algn="l"/>
              </a:tabLst>
            </a:pPr>
            <a:r>
              <a:rPr dirty="0" sz="1300">
                <a:latin typeface="Times New Roman"/>
                <a:cs typeface="Times New Roman"/>
              </a:rPr>
              <a:t>In the Create Table dialog box, </a:t>
            </a:r>
            <a:r>
              <a:rPr dirty="0" sz="1300" spc="-5">
                <a:latin typeface="Times New Roman"/>
                <a:cs typeface="Times New Roman"/>
              </a:rPr>
              <a:t>select</a:t>
            </a:r>
            <a:r>
              <a:rPr dirty="0" sz="1300">
                <a:latin typeface="Times New Roman"/>
                <a:cs typeface="Times New Roman"/>
              </a:rPr>
              <a:t> </a:t>
            </a:r>
            <a:r>
              <a:rPr dirty="0" sz="1300" spc="-5" b="1">
                <a:latin typeface="Times New Roman"/>
                <a:cs typeface="Times New Roman"/>
              </a:rPr>
              <a:t>Advanced</a:t>
            </a:r>
            <a:r>
              <a:rPr dirty="0" sz="1300" spc="-5">
                <a:latin typeface="Times New Roman"/>
                <a:cs typeface="Times New Roman"/>
              </a:rPr>
              <a:t>.</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Specify column</a:t>
            </a:r>
            <a:r>
              <a:rPr dirty="0" sz="1300" spc="-5">
                <a:latin typeface="Times New Roman"/>
                <a:cs typeface="Times New Roman"/>
              </a:rPr>
              <a:t> </a:t>
            </a:r>
            <a:r>
              <a:rPr dirty="0" sz="1300">
                <a:latin typeface="Times New Roman"/>
                <a:cs typeface="Times New Roman"/>
              </a:rPr>
              <a:t>information.</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Click</a:t>
            </a:r>
            <a:r>
              <a:rPr dirty="0" sz="1300" spc="-10">
                <a:latin typeface="Times New Roman"/>
                <a:cs typeface="Times New Roman"/>
              </a:rPr>
              <a:t> </a:t>
            </a:r>
            <a:r>
              <a:rPr dirty="0" sz="1300" b="1">
                <a:latin typeface="Times New Roman"/>
                <a:cs typeface="Times New Roman"/>
              </a:rPr>
              <a:t>OK</a:t>
            </a:r>
            <a:r>
              <a:rPr dirty="0" sz="1300">
                <a:latin typeface="Times New Roman"/>
                <a:cs typeface="Times New Roman"/>
              </a:rPr>
              <a:t>.</a:t>
            </a:r>
            <a:endParaRPr sz="1300">
              <a:latin typeface="Times New Roman"/>
              <a:cs typeface="Times New Roman"/>
            </a:endParaRPr>
          </a:p>
          <a:p>
            <a:pPr marL="136525" marR="19685">
              <a:lnSpc>
                <a:spcPct val="100000"/>
              </a:lnSpc>
              <a:spcBef>
                <a:spcPts val="390"/>
              </a:spcBef>
            </a:pPr>
            <a:r>
              <a:rPr dirty="0" sz="1300" spc="-5">
                <a:latin typeface="Times New Roman"/>
                <a:cs typeface="Times New Roman"/>
              </a:rPr>
              <a:t>Although </a:t>
            </a:r>
            <a:r>
              <a:rPr dirty="0" sz="1300">
                <a:latin typeface="Times New Roman"/>
                <a:cs typeface="Times New Roman"/>
              </a:rPr>
              <a:t>it is not required, you </a:t>
            </a:r>
            <a:r>
              <a:rPr dirty="0" sz="1300" spc="-5">
                <a:latin typeface="Times New Roman"/>
                <a:cs typeface="Times New Roman"/>
              </a:rPr>
              <a:t>should </a:t>
            </a:r>
            <a:r>
              <a:rPr dirty="0" sz="1300">
                <a:latin typeface="Times New Roman"/>
                <a:cs typeface="Times New Roman"/>
              </a:rPr>
              <a:t>also specify a primary key by selecting Primary Key in  the dialog box. Sometimes, you may want to edit the table that you have created. To edit a table,  right-click the table in the Connections Navigator and select</a:t>
            </a:r>
            <a:r>
              <a:rPr dirty="0" sz="1300" spc="-15">
                <a:latin typeface="Times New Roman"/>
                <a:cs typeface="Times New Roman"/>
              </a:rPr>
              <a:t> </a:t>
            </a:r>
            <a:r>
              <a:rPr dirty="0" sz="1300" b="1">
                <a:latin typeface="Times New Roman"/>
                <a:cs typeface="Times New Roman"/>
              </a:rPr>
              <a:t>Edit</a:t>
            </a:r>
            <a:r>
              <a:rPr dirty="0" sz="1300">
                <a:latin typeface="Times New Roman"/>
                <a:cs typeface="Times New Roman"/>
              </a:rPr>
              <a:t>.</a:t>
            </a:r>
            <a:endParaRPr sz="1300">
              <a:latin typeface="Times New Roman"/>
              <a:cs typeface="Times New Roman"/>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1</a:t>
            </a:r>
            <a:r>
              <a:rPr dirty="0" sz="800" spc="-125"/>
              <a:t>l.</a:t>
            </a:r>
            <a:r>
              <a:rPr dirty="0" sz="800" spc="-155"/>
              <a:t> </a:t>
            </a:r>
            <a:r>
              <a:rPr dirty="0" sz="800" spc="-45"/>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31061" y="807973"/>
            <a:ext cx="5578475" cy="1752600"/>
          </a:xfrm>
          <a:prstGeom prst="rect">
            <a:avLst/>
          </a:prstGeom>
        </p:spPr>
        <p:txBody>
          <a:bodyPr wrap="square" lIns="0" tIns="13970" rIns="0" bIns="0" rtlCol="0" vert="horz">
            <a:spAutoFit/>
          </a:bodyPr>
          <a:lstStyle/>
          <a:p>
            <a:pPr algn="ctr" marR="65405">
              <a:lnSpc>
                <a:spcPct val="100000"/>
              </a:lnSpc>
              <a:spcBef>
                <a:spcPts val="110"/>
              </a:spcBef>
            </a:pPr>
            <a:r>
              <a:rPr dirty="0" sz="1850" b="1">
                <a:latin typeface="Arial"/>
                <a:cs typeface="Arial"/>
              </a:rPr>
              <a:t>Using SQL</a:t>
            </a:r>
            <a:r>
              <a:rPr dirty="0" sz="1850" spc="-10" b="1">
                <a:latin typeface="Arial"/>
                <a:cs typeface="Arial"/>
              </a:rPr>
              <a:t> </a:t>
            </a:r>
            <a:r>
              <a:rPr dirty="0" sz="1850" b="1">
                <a:latin typeface="Arial"/>
                <a:cs typeface="Arial"/>
              </a:rPr>
              <a:t>Worksheet</a:t>
            </a:r>
            <a:endParaRPr sz="1850">
              <a:latin typeface="Arial"/>
              <a:cs typeface="Arial"/>
            </a:endParaRPr>
          </a:p>
          <a:p>
            <a:pPr>
              <a:lnSpc>
                <a:spcPct val="100000"/>
              </a:lnSpc>
              <a:spcBef>
                <a:spcPts val="45"/>
              </a:spcBef>
            </a:pPr>
            <a:endParaRPr sz="2950">
              <a:latin typeface="Arial"/>
              <a:cs typeface="Arial"/>
            </a:endParaRPr>
          </a:p>
          <a:p>
            <a:pPr marL="341630" marR="204470" indent="-329565">
              <a:lnSpc>
                <a:spcPct val="101600"/>
              </a:lnSpc>
              <a:buClr>
                <a:srgbClr val="FF0000"/>
              </a:buClr>
              <a:buChar char="•"/>
              <a:tabLst>
                <a:tab pos="341630" algn="l"/>
                <a:tab pos="342265" algn="l"/>
              </a:tabLst>
            </a:pPr>
            <a:r>
              <a:rPr dirty="0" sz="1550" spc="10">
                <a:latin typeface="Arial"/>
                <a:cs typeface="Arial"/>
              </a:rPr>
              <a:t>Use SQL Worksheet </a:t>
            </a:r>
            <a:r>
              <a:rPr dirty="0" sz="1550" spc="5">
                <a:latin typeface="Arial"/>
                <a:cs typeface="Arial"/>
              </a:rPr>
              <a:t>to </a:t>
            </a:r>
            <a:r>
              <a:rPr dirty="0" sz="1550" spc="10">
                <a:latin typeface="Arial"/>
                <a:cs typeface="Arial"/>
              </a:rPr>
              <a:t>enter and execute SQL, PL/SQL,  and SQL *Plus</a:t>
            </a:r>
            <a:r>
              <a:rPr dirty="0" sz="1550" spc="-10">
                <a:latin typeface="Arial"/>
                <a:cs typeface="Arial"/>
              </a:rPr>
              <a:t> </a:t>
            </a:r>
            <a:r>
              <a:rPr dirty="0" sz="1550" spc="10">
                <a:latin typeface="Arial"/>
                <a:cs typeface="Arial"/>
              </a:rPr>
              <a:t>statements.</a:t>
            </a:r>
            <a:endParaRPr sz="1550">
              <a:latin typeface="Arial"/>
              <a:cs typeface="Arial"/>
            </a:endParaRPr>
          </a:p>
          <a:p>
            <a:pPr marL="341630" marR="5080" indent="-329565">
              <a:lnSpc>
                <a:spcPct val="101299"/>
              </a:lnSpc>
              <a:spcBef>
                <a:spcPts val="375"/>
              </a:spcBef>
              <a:buClr>
                <a:srgbClr val="FF0000"/>
              </a:buClr>
              <a:buChar char="•"/>
              <a:tabLst>
                <a:tab pos="341630" algn="l"/>
                <a:tab pos="342265" algn="l"/>
              </a:tabLst>
            </a:pPr>
            <a:r>
              <a:rPr dirty="0" sz="1550" spc="10">
                <a:latin typeface="Arial"/>
                <a:cs typeface="Arial"/>
              </a:rPr>
              <a:t>Specify any actions </a:t>
            </a:r>
            <a:r>
              <a:rPr dirty="0" sz="1550" spc="5">
                <a:latin typeface="Arial"/>
                <a:cs typeface="Arial"/>
              </a:rPr>
              <a:t>that </a:t>
            </a:r>
            <a:r>
              <a:rPr dirty="0" sz="1550" spc="10">
                <a:latin typeface="Arial"/>
                <a:cs typeface="Arial"/>
              </a:rPr>
              <a:t>can be processed by the</a:t>
            </a:r>
            <a:r>
              <a:rPr dirty="0" sz="1550" spc="-70">
                <a:latin typeface="Arial"/>
                <a:cs typeface="Arial"/>
              </a:rPr>
              <a:t> </a:t>
            </a:r>
            <a:r>
              <a:rPr dirty="0" sz="1550" spc="10">
                <a:latin typeface="Arial"/>
                <a:cs typeface="Arial"/>
              </a:rPr>
              <a:t>database  connection associated </a:t>
            </a:r>
            <a:r>
              <a:rPr dirty="0" sz="1550" spc="5">
                <a:latin typeface="Arial"/>
                <a:cs typeface="Arial"/>
              </a:rPr>
              <a:t>with </a:t>
            </a:r>
            <a:r>
              <a:rPr dirty="0" sz="1550" spc="10">
                <a:latin typeface="Arial"/>
                <a:cs typeface="Arial"/>
              </a:rPr>
              <a:t>the</a:t>
            </a:r>
            <a:r>
              <a:rPr dirty="0" sz="1550" spc="-15">
                <a:latin typeface="Arial"/>
                <a:cs typeface="Arial"/>
              </a:rPr>
              <a:t> </a:t>
            </a:r>
            <a:r>
              <a:rPr dirty="0" sz="1550" spc="10">
                <a:latin typeface="Arial"/>
                <a:cs typeface="Arial"/>
              </a:rPr>
              <a:t>worksheet.</a:t>
            </a:r>
            <a:endParaRPr sz="1550">
              <a:latin typeface="Arial"/>
              <a:cs typeface="Arial"/>
            </a:endParaRPr>
          </a:p>
        </p:txBody>
      </p:sp>
      <p:sp>
        <p:nvSpPr>
          <p:cNvPr id="7" name="object 7"/>
          <p:cNvSpPr/>
          <p:nvPr/>
        </p:nvSpPr>
        <p:spPr>
          <a:xfrm>
            <a:off x="1747266" y="2846070"/>
            <a:ext cx="1275588" cy="1398269"/>
          </a:xfrm>
          <a:prstGeom prst="rect">
            <a:avLst/>
          </a:prstGeom>
          <a:blipFill>
            <a:blip r:embed="rId3" cstate="print"/>
            <a:stretch>
              <a:fillRect/>
            </a:stretch>
          </a:blipFill>
        </p:spPr>
        <p:txBody>
          <a:bodyPr wrap="square" lIns="0" tIns="0" rIns="0" bIns="0" rtlCol="0"/>
          <a:lstStyle/>
          <a:p/>
        </p:txBody>
      </p:sp>
      <p:grpSp>
        <p:nvGrpSpPr>
          <p:cNvPr id="8" name="object 8"/>
          <p:cNvGrpSpPr/>
          <p:nvPr/>
        </p:nvGrpSpPr>
        <p:grpSpPr>
          <a:xfrm>
            <a:off x="3212211" y="2838830"/>
            <a:ext cx="2818765" cy="2033270"/>
            <a:chOff x="3212211" y="2838830"/>
            <a:chExt cx="2818765" cy="2033270"/>
          </a:xfrm>
        </p:grpSpPr>
        <p:sp>
          <p:nvSpPr>
            <p:cNvPr id="9" name="object 9"/>
            <p:cNvSpPr/>
            <p:nvPr/>
          </p:nvSpPr>
          <p:spPr>
            <a:xfrm>
              <a:off x="3219450" y="2846069"/>
              <a:ext cx="2804922" cy="2019300"/>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3215640" y="2842259"/>
              <a:ext cx="2811780" cy="2026285"/>
            </a:xfrm>
            <a:custGeom>
              <a:avLst/>
              <a:gdLst/>
              <a:ahLst/>
              <a:cxnLst/>
              <a:rect l="l" t="t" r="r" b="b"/>
              <a:pathLst>
                <a:path w="2811779" h="2026285">
                  <a:moveTo>
                    <a:pt x="2811780" y="0"/>
                  </a:moveTo>
                  <a:lnTo>
                    <a:pt x="0" y="0"/>
                  </a:lnTo>
                  <a:lnTo>
                    <a:pt x="0" y="2026157"/>
                  </a:lnTo>
                  <a:lnTo>
                    <a:pt x="2811780" y="2026157"/>
                  </a:lnTo>
                  <a:lnTo>
                    <a:pt x="2811780" y="0"/>
                  </a:lnTo>
                  <a:close/>
                </a:path>
              </a:pathLst>
            </a:custGeom>
            <a:ln w="6857">
              <a:solidFill>
                <a:srgbClr val="000000"/>
              </a:solidFill>
            </a:ln>
          </p:spPr>
          <p:txBody>
            <a:bodyPr wrap="square" lIns="0" tIns="0" rIns="0" bIns="0" rtlCol="0"/>
            <a:lstStyle/>
            <a:p/>
          </p:txBody>
        </p:sp>
      </p:grpSp>
      <p:graphicFrame>
        <p:nvGraphicFramePr>
          <p:cNvPr id="11" name="object 11"/>
          <p:cNvGraphicFramePr>
            <a:graphicFrameLocks noGrp="1"/>
          </p:cNvGraphicFramePr>
          <p:nvPr/>
        </p:nvGraphicFramePr>
        <p:xfrm>
          <a:off x="1731645" y="2838830"/>
          <a:ext cx="1301115" cy="1412240"/>
        </p:xfrm>
        <a:graphic>
          <a:graphicData uri="http://schemas.openxmlformats.org/drawingml/2006/table">
            <a:tbl>
              <a:tblPr firstRow="1" bandRow="1">
                <a:tableStyleId>{2D5ABB26-0587-4C30-8999-92F81FD0307C}</a:tableStyleId>
              </a:tblPr>
              <a:tblGrid>
                <a:gridCol w="1282700"/>
              </a:tblGrid>
              <a:tr h="784098">
                <a:tc>
                  <a:txBody>
                    <a:bodyPr/>
                    <a:lstStyle/>
                    <a:p>
                      <a:pPr>
                        <a:lnSpc>
                          <a:spcPct val="100000"/>
                        </a:lnSpc>
                      </a:pP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28575">
                      <a:solidFill>
                        <a:srgbClr val="FF0000"/>
                      </a:solidFill>
                      <a:prstDash val="solid"/>
                    </a:lnB>
                  </a:tcPr>
                </a:tc>
              </a:tr>
              <a:tr h="163829">
                <a:tc>
                  <a:txBody>
                    <a:bodyPr/>
                    <a:lstStyle/>
                    <a:p>
                      <a:pPr>
                        <a:lnSpc>
                          <a:spcPct val="100000"/>
                        </a:lnSpc>
                      </a:pPr>
                      <a:endParaRPr sz="900">
                        <a:latin typeface="Times New Roman"/>
                        <a:cs typeface="Times New Roman"/>
                      </a:endParaRPr>
                    </a:p>
                  </a:txBody>
                  <a:tcPr marL="0" marR="0" marB="0" marT="0">
                    <a:lnL w="28575">
                      <a:solidFill>
                        <a:srgbClr val="FF0000"/>
                      </a:solidFill>
                      <a:prstDash val="solid"/>
                    </a:lnL>
                    <a:lnR w="9525">
                      <a:solidFill>
                        <a:srgbClr val="FF0000"/>
                      </a:solidFill>
                      <a:prstDash val="solid"/>
                    </a:lnR>
                    <a:lnT w="28575">
                      <a:solidFill>
                        <a:srgbClr val="FF0000"/>
                      </a:solidFill>
                      <a:prstDash val="solid"/>
                    </a:lnT>
                    <a:lnB w="28575">
                      <a:solidFill>
                        <a:srgbClr val="FF0000"/>
                      </a:solidFill>
                      <a:prstDash val="solid"/>
                    </a:lnB>
                  </a:tcPr>
                </a:tc>
              </a:tr>
              <a:tr h="457199">
                <a:tc>
                  <a:txBody>
                    <a:bodyPr/>
                    <a:lstStyle/>
                    <a:p>
                      <a:pPr>
                        <a:lnSpc>
                          <a:spcPct val="100000"/>
                        </a:lnSpc>
                      </a:pPr>
                      <a:endParaRPr sz="1100">
                        <a:latin typeface="Times New Roman"/>
                        <a:cs typeface="Times New Roman"/>
                      </a:endParaRPr>
                    </a:p>
                  </a:txBody>
                  <a:tcPr marL="0" marR="0" marB="0" marT="0">
                    <a:lnL w="9525">
                      <a:solidFill>
                        <a:srgbClr val="000000"/>
                      </a:solidFill>
                      <a:prstDash val="solid"/>
                    </a:lnL>
                    <a:lnR w="9525">
                      <a:solidFill>
                        <a:srgbClr val="000000"/>
                      </a:solidFill>
                      <a:prstDash val="solid"/>
                    </a:lnR>
                    <a:lnT w="28575">
                      <a:solidFill>
                        <a:srgbClr val="FF0000"/>
                      </a:solidFill>
                      <a:prstDash val="solid"/>
                    </a:lnT>
                    <a:lnB w="9525">
                      <a:solidFill>
                        <a:srgbClr val="000000"/>
                      </a:solidFill>
                      <a:prstDash val="solid"/>
                    </a:lnB>
                  </a:tcPr>
                </a:tc>
              </a:tr>
            </a:tbl>
          </a:graphicData>
        </a:graphic>
      </p:graphicFrame>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2</a:t>
            </a:r>
            <a:r>
              <a:rPr dirty="0" sz="800" spc="-125"/>
              <a:t>l.</a:t>
            </a:r>
            <a:r>
              <a:rPr dirty="0" sz="800" spc="-155"/>
              <a:t> </a:t>
            </a:r>
            <a:r>
              <a:rPr dirty="0" sz="800" spc="-45"/>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594613" y="5611157"/>
            <a:ext cx="6520815" cy="3383279"/>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 SQL</a:t>
            </a:r>
            <a:r>
              <a:rPr dirty="0" sz="1300" spc="-5" b="1">
                <a:latin typeface="Arial"/>
                <a:cs typeface="Arial"/>
              </a:rPr>
              <a:t> Worksheet</a:t>
            </a:r>
            <a:endParaRPr sz="1300">
              <a:latin typeface="Arial"/>
              <a:cs typeface="Arial"/>
            </a:endParaRPr>
          </a:p>
          <a:p>
            <a:pPr marL="136525" marR="5080">
              <a:lnSpc>
                <a:spcPct val="100000"/>
              </a:lnSpc>
              <a:spcBef>
                <a:spcPts val="359"/>
              </a:spcBef>
            </a:pPr>
            <a:r>
              <a:rPr dirty="0" sz="1300">
                <a:latin typeface="Times New Roman"/>
                <a:cs typeface="Times New Roman"/>
              </a:rPr>
              <a:t>When you connect to a database, a SQL </a:t>
            </a:r>
            <a:r>
              <a:rPr dirty="0" sz="1300" spc="-5">
                <a:latin typeface="Times New Roman"/>
                <a:cs typeface="Times New Roman"/>
              </a:rPr>
              <a:t>Worksheet </a:t>
            </a:r>
            <a:r>
              <a:rPr dirty="0" sz="1300">
                <a:latin typeface="Times New Roman"/>
                <a:cs typeface="Times New Roman"/>
              </a:rPr>
              <a:t>window </a:t>
            </a:r>
            <a:r>
              <a:rPr dirty="0" sz="1300" spc="-5">
                <a:latin typeface="Times New Roman"/>
                <a:cs typeface="Times New Roman"/>
              </a:rPr>
              <a:t>for </a:t>
            </a:r>
            <a:r>
              <a:rPr dirty="0" sz="1300">
                <a:latin typeface="Times New Roman"/>
                <a:cs typeface="Times New Roman"/>
              </a:rPr>
              <a:t>that connection is automatically  opened. You can use </a:t>
            </a:r>
            <a:r>
              <a:rPr dirty="0" sz="1300" spc="-5">
                <a:latin typeface="Times New Roman"/>
                <a:cs typeface="Times New Roman"/>
              </a:rPr>
              <a:t>SQL Worksheet </a:t>
            </a:r>
            <a:r>
              <a:rPr dirty="0" sz="1300">
                <a:latin typeface="Times New Roman"/>
                <a:cs typeface="Times New Roman"/>
              </a:rPr>
              <a:t>to enter and execute </a:t>
            </a:r>
            <a:r>
              <a:rPr dirty="0" sz="1300" spc="-5">
                <a:latin typeface="Times New Roman"/>
                <a:cs typeface="Times New Roman"/>
              </a:rPr>
              <a:t>SQL, PL/SQL, </a:t>
            </a:r>
            <a:r>
              <a:rPr dirty="0" sz="1300">
                <a:latin typeface="Times New Roman"/>
                <a:cs typeface="Times New Roman"/>
              </a:rPr>
              <a:t>and </a:t>
            </a:r>
            <a:r>
              <a:rPr dirty="0" sz="1300" spc="-5">
                <a:latin typeface="Times New Roman"/>
                <a:cs typeface="Times New Roman"/>
              </a:rPr>
              <a:t>SQL*Plus  </a:t>
            </a:r>
            <a:r>
              <a:rPr dirty="0" sz="1300">
                <a:latin typeface="Times New Roman"/>
                <a:cs typeface="Times New Roman"/>
              </a:rPr>
              <a:t>statements. The SQL </a:t>
            </a:r>
            <a:r>
              <a:rPr dirty="0" sz="1300" spc="-5">
                <a:latin typeface="Times New Roman"/>
                <a:cs typeface="Times New Roman"/>
              </a:rPr>
              <a:t>Worksheet </a:t>
            </a:r>
            <a:r>
              <a:rPr dirty="0" sz="1300">
                <a:latin typeface="Times New Roman"/>
                <a:cs typeface="Times New Roman"/>
              </a:rPr>
              <a:t>supports SQL*Plus </a:t>
            </a:r>
            <a:r>
              <a:rPr dirty="0" sz="1300" spc="-5">
                <a:latin typeface="Times New Roman"/>
                <a:cs typeface="Times New Roman"/>
              </a:rPr>
              <a:t>statements </a:t>
            </a:r>
            <a:r>
              <a:rPr dirty="0" sz="1300">
                <a:latin typeface="Times New Roman"/>
                <a:cs typeface="Times New Roman"/>
              </a:rPr>
              <a:t>to a certain extent. </a:t>
            </a:r>
            <a:r>
              <a:rPr dirty="0" sz="1300" spc="-5">
                <a:latin typeface="Times New Roman"/>
                <a:cs typeface="Times New Roman"/>
              </a:rPr>
              <a:t>SQL*Plus  </a:t>
            </a:r>
            <a:r>
              <a:rPr dirty="0" sz="1300">
                <a:latin typeface="Times New Roman"/>
                <a:cs typeface="Times New Roman"/>
              </a:rPr>
              <a:t>statements that are not supported by the </a:t>
            </a:r>
            <a:r>
              <a:rPr dirty="0" sz="1300" spc="-5">
                <a:latin typeface="Times New Roman"/>
                <a:cs typeface="Times New Roman"/>
              </a:rPr>
              <a:t>SQL Worksheet </a:t>
            </a:r>
            <a:r>
              <a:rPr dirty="0" sz="1300">
                <a:latin typeface="Times New Roman"/>
                <a:cs typeface="Times New Roman"/>
              </a:rPr>
              <a:t>are ignored and not passed to the  database.</a:t>
            </a:r>
            <a:endParaRPr sz="1300">
              <a:latin typeface="Times New Roman"/>
              <a:cs typeface="Times New Roman"/>
            </a:endParaRPr>
          </a:p>
          <a:p>
            <a:pPr marL="136525" marR="165100">
              <a:lnSpc>
                <a:spcPct val="100000"/>
              </a:lnSpc>
              <a:spcBef>
                <a:spcPts val="375"/>
              </a:spcBef>
            </a:pPr>
            <a:r>
              <a:rPr dirty="0" sz="1300" spc="-5">
                <a:latin typeface="Times New Roman"/>
                <a:cs typeface="Times New Roman"/>
              </a:rPr>
              <a:t>You </a:t>
            </a:r>
            <a:r>
              <a:rPr dirty="0" sz="1300">
                <a:latin typeface="Times New Roman"/>
                <a:cs typeface="Times New Roman"/>
              </a:rPr>
              <a:t>can specify any actions that can be processed by the database </a:t>
            </a:r>
            <a:r>
              <a:rPr dirty="0" sz="1300" spc="-5">
                <a:latin typeface="Times New Roman"/>
                <a:cs typeface="Times New Roman"/>
              </a:rPr>
              <a:t>connection </a:t>
            </a:r>
            <a:r>
              <a:rPr dirty="0" sz="1300">
                <a:latin typeface="Times New Roman"/>
                <a:cs typeface="Times New Roman"/>
              </a:rPr>
              <a:t>associated with  the </a:t>
            </a:r>
            <a:r>
              <a:rPr dirty="0" sz="1300" spc="-5">
                <a:latin typeface="Times New Roman"/>
                <a:cs typeface="Times New Roman"/>
              </a:rPr>
              <a:t>worksheet, </a:t>
            </a:r>
            <a:r>
              <a:rPr dirty="0" sz="1300">
                <a:latin typeface="Times New Roman"/>
                <a:cs typeface="Times New Roman"/>
              </a:rPr>
              <a:t>such as:</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Creating a</a:t>
            </a:r>
            <a:r>
              <a:rPr dirty="0" sz="1300" spc="-5">
                <a:latin typeface="Times New Roman"/>
                <a:cs typeface="Times New Roman"/>
              </a:rPr>
              <a:t> </a:t>
            </a:r>
            <a:r>
              <a:rPr dirty="0" sz="1300">
                <a:latin typeface="Times New Roman"/>
                <a:cs typeface="Times New Roman"/>
              </a:rPr>
              <a:t>table</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Inserting</a:t>
            </a:r>
            <a:r>
              <a:rPr dirty="0" sz="1300" spc="-5">
                <a:latin typeface="Times New Roman"/>
                <a:cs typeface="Times New Roman"/>
              </a:rPr>
              <a:t> </a:t>
            </a:r>
            <a:r>
              <a:rPr dirty="0" sz="1300">
                <a:latin typeface="Times New Roman"/>
                <a:cs typeface="Times New Roman"/>
              </a:rPr>
              <a:t>data</a:t>
            </a:r>
            <a:endParaRPr sz="1300">
              <a:latin typeface="Times New Roman"/>
              <a:cs typeface="Times New Roman"/>
            </a:endParaRPr>
          </a:p>
          <a:p>
            <a:pPr marL="445770" indent="-186690">
              <a:lnSpc>
                <a:spcPct val="100000"/>
              </a:lnSpc>
              <a:buChar char="•"/>
              <a:tabLst>
                <a:tab pos="445770" algn="l"/>
                <a:tab pos="446405" algn="l"/>
              </a:tabLst>
            </a:pPr>
            <a:r>
              <a:rPr dirty="0" sz="1300">
                <a:latin typeface="Times New Roman"/>
                <a:cs typeface="Times New Roman"/>
              </a:rPr>
              <a:t>Creating and editing a</a:t>
            </a:r>
            <a:r>
              <a:rPr dirty="0" sz="1300" spc="-5">
                <a:latin typeface="Times New Roman"/>
                <a:cs typeface="Times New Roman"/>
              </a:rPr>
              <a:t> </a:t>
            </a:r>
            <a:r>
              <a:rPr dirty="0" sz="1300">
                <a:latin typeface="Times New Roman"/>
                <a:cs typeface="Times New Roman"/>
              </a:rPr>
              <a:t>trigger</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Selecting data from a</a:t>
            </a:r>
            <a:r>
              <a:rPr dirty="0" sz="1300" spc="-10">
                <a:latin typeface="Times New Roman"/>
                <a:cs typeface="Times New Roman"/>
              </a:rPr>
              <a:t> </a:t>
            </a:r>
            <a:r>
              <a:rPr dirty="0" sz="1300">
                <a:latin typeface="Times New Roman"/>
                <a:cs typeface="Times New Roman"/>
              </a:rPr>
              <a:t>table</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Saving the selected data to a</a:t>
            </a:r>
            <a:r>
              <a:rPr dirty="0" sz="1300" spc="-5">
                <a:latin typeface="Times New Roman"/>
                <a:cs typeface="Times New Roman"/>
              </a:rPr>
              <a:t> </a:t>
            </a:r>
            <a:r>
              <a:rPr dirty="0" sz="1300">
                <a:latin typeface="Times New Roman"/>
                <a:cs typeface="Times New Roman"/>
              </a:rPr>
              <a:t>file</a:t>
            </a:r>
            <a:endParaRPr sz="1300">
              <a:latin typeface="Times New Roman"/>
              <a:cs typeface="Times New Roman"/>
            </a:endParaRPr>
          </a:p>
          <a:p>
            <a:pPr marL="136525">
              <a:lnSpc>
                <a:spcPct val="100000"/>
              </a:lnSpc>
              <a:spcBef>
                <a:spcPts val="390"/>
              </a:spcBef>
            </a:pPr>
            <a:r>
              <a:rPr dirty="0" sz="1300" spc="-5">
                <a:latin typeface="Times New Roman"/>
                <a:cs typeface="Times New Roman"/>
              </a:rPr>
              <a:t>You </a:t>
            </a:r>
            <a:r>
              <a:rPr dirty="0" sz="1300">
                <a:latin typeface="Times New Roman"/>
                <a:cs typeface="Times New Roman"/>
              </a:rPr>
              <a:t>can display a </a:t>
            </a:r>
            <a:r>
              <a:rPr dirty="0" sz="1300" spc="-5">
                <a:latin typeface="Times New Roman"/>
                <a:cs typeface="Times New Roman"/>
              </a:rPr>
              <a:t>SQL </a:t>
            </a:r>
            <a:r>
              <a:rPr dirty="0" sz="1300">
                <a:latin typeface="Times New Roman"/>
                <a:cs typeface="Times New Roman"/>
              </a:rPr>
              <a:t>worksheet by </a:t>
            </a:r>
            <a:r>
              <a:rPr dirty="0" sz="1300" spc="-5">
                <a:latin typeface="Times New Roman"/>
                <a:cs typeface="Times New Roman"/>
              </a:rPr>
              <a:t>using </a:t>
            </a:r>
            <a:r>
              <a:rPr dirty="0" sz="1300">
                <a:latin typeface="Times New Roman"/>
                <a:cs typeface="Times New Roman"/>
              </a:rPr>
              <a:t>any of the following </a:t>
            </a:r>
            <a:r>
              <a:rPr dirty="0" sz="1300" spc="-5">
                <a:latin typeface="Times New Roman"/>
                <a:cs typeface="Times New Roman"/>
              </a:rPr>
              <a:t>two</a:t>
            </a:r>
            <a:r>
              <a:rPr dirty="0" sz="1300" spc="-30">
                <a:latin typeface="Times New Roman"/>
                <a:cs typeface="Times New Roman"/>
              </a:rPr>
              <a:t> </a:t>
            </a:r>
            <a:r>
              <a:rPr dirty="0" sz="1300">
                <a:latin typeface="Times New Roman"/>
                <a:cs typeface="Times New Roman"/>
              </a:rPr>
              <a:t>options:</a:t>
            </a:r>
            <a:endParaRPr sz="1300">
              <a:latin typeface="Times New Roman"/>
              <a:cs typeface="Times New Roman"/>
            </a:endParaRPr>
          </a:p>
          <a:p>
            <a:pPr marL="445770" indent="-186690">
              <a:lnSpc>
                <a:spcPct val="100000"/>
              </a:lnSpc>
              <a:buChar char="•"/>
              <a:tabLst>
                <a:tab pos="445770" algn="l"/>
                <a:tab pos="446405" algn="l"/>
              </a:tabLst>
            </a:pPr>
            <a:r>
              <a:rPr dirty="0" sz="1300">
                <a:latin typeface="Times New Roman"/>
                <a:cs typeface="Times New Roman"/>
              </a:rPr>
              <a:t>Select </a:t>
            </a:r>
            <a:r>
              <a:rPr dirty="0" sz="1300" spc="-5" b="1">
                <a:latin typeface="Times New Roman"/>
                <a:cs typeface="Times New Roman"/>
              </a:rPr>
              <a:t>Tools </a:t>
            </a:r>
            <a:r>
              <a:rPr dirty="0" sz="1300" b="1">
                <a:latin typeface="Times New Roman"/>
                <a:cs typeface="Times New Roman"/>
              </a:rPr>
              <a:t>&gt; </a:t>
            </a:r>
            <a:r>
              <a:rPr dirty="0" sz="1300" spc="-5" b="1">
                <a:latin typeface="Times New Roman"/>
                <a:cs typeface="Times New Roman"/>
              </a:rPr>
              <a:t>SQL</a:t>
            </a:r>
            <a:r>
              <a:rPr dirty="0" sz="1300" spc="-15" b="1">
                <a:latin typeface="Times New Roman"/>
                <a:cs typeface="Times New Roman"/>
              </a:rPr>
              <a:t> </a:t>
            </a:r>
            <a:r>
              <a:rPr dirty="0" sz="1300" spc="-5" b="1">
                <a:latin typeface="Times New Roman"/>
                <a:cs typeface="Times New Roman"/>
              </a:rPr>
              <a:t>Worksheet</a:t>
            </a:r>
            <a:r>
              <a:rPr dirty="0" sz="1300" spc="-5">
                <a:latin typeface="Times New Roman"/>
                <a:cs typeface="Times New Roman"/>
              </a:rPr>
              <a:t>.</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Click the </a:t>
            </a:r>
            <a:r>
              <a:rPr dirty="0" sz="1300" b="1">
                <a:latin typeface="Times New Roman"/>
                <a:cs typeface="Times New Roman"/>
              </a:rPr>
              <a:t>Open </a:t>
            </a:r>
            <a:r>
              <a:rPr dirty="0" sz="1300" spc="-5" b="1">
                <a:latin typeface="Times New Roman"/>
                <a:cs typeface="Times New Roman"/>
              </a:rPr>
              <a:t>SQL Worksheet </a:t>
            </a:r>
            <a:r>
              <a:rPr dirty="0" sz="1300">
                <a:latin typeface="Times New Roman"/>
                <a:cs typeface="Times New Roman"/>
              </a:rPr>
              <a:t>icon.</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grpSp>
        <p:nvGrpSpPr>
          <p:cNvPr id="6" name="object 6"/>
          <p:cNvGrpSpPr/>
          <p:nvPr/>
        </p:nvGrpSpPr>
        <p:grpSpPr>
          <a:xfrm>
            <a:off x="1999678" y="1728533"/>
            <a:ext cx="3718560" cy="3178175"/>
            <a:chOff x="1999678" y="1728533"/>
            <a:chExt cx="3718560" cy="3178175"/>
          </a:xfrm>
        </p:grpSpPr>
        <p:sp>
          <p:nvSpPr>
            <p:cNvPr id="7" name="object 7"/>
            <p:cNvSpPr/>
            <p:nvPr/>
          </p:nvSpPr>
          <p:spPr>
            <a:xfrm>
              <a:off x="2056638" y="1735835"/>
              <a:ext cx="3654552" cy="3163061"/>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2052828" y="1732025"/>
              <a:ext cx="3661410" cy="3171190"/>
            </a:xfrm>
            <a:custGeom>
              <a:avLst/>
              <a:gdLst/>
              <a:ahLst/>
              <a:cxnLst/>
              <a:rect l="l" t="t" r="r" b="b"/>
              <a:pathLst>
                <a:path w="3661410" h="3171190">
                  <a:moveTo>
                    <a:pt x="3661410" y="0"/>
                  </a:moveTo>
                  <a:lnTo>
                    <a:pt x="0" y="0"/>
                  </a:lnTo>
                  <a:lnTo>
                    <a:pt x="0" y="3170681"/>
                  </a:lnTo>
                  <a:lnTo>
                    <a:pt x="3661410" y="3170681"/>
                  </a:lnTo>
                  <a:lnTo>
                    <a:pt x="3661410" y="0"/>
                  </a:lnTo>
                  <a:close/>
                </a:path>
              </a:pathLst>
            </a:custGeom>
            <a:ln w="6857">
              <a:solidFill>
                <a:srgbClr val="000000"/>
              </a:solidFill>
            </a:ln>
          </p:spPr>
          <p:txBody>
            <a:bodyPr wrap="square" lIns="0" tIns="0" rIns="0" bIns="0" rtlCol="0"/>
            <a:lstStyle/>
            <a:p/>
          </p:txBody>
        </p:sp>
        <p:sp>
          <p:nvSpPr>
            <p:cNvPr id="9" name="object 9"/>
            <p:cNvSpPr/>
            <p:nvPr/>
          </p:nvSpPr>
          <p:spPr>
            <a:xfrm>
              <a:off x="2010156" y="2416301"/>
              <a:ext cx="294640" cy="294640"/>
            </a:xfrm>
            <a:custGeom>
              <a:avLst/>
              <a:gdLst/>
              <a:ahLst/>
              <a:cxnLst/>
              <a:rect l="l" t="t" r="r" b="b"/>
              <a:pathLst>
                <a:path w="294639" h="294639">
                  <a:moveTo>
                    <a:pt x="147066"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6" y="0"/>
                  </a:lnTo>
                  <a:close/>
                </a:path>
              </a:pathLst>
            </a:custGeom>
            <a:solidFill>
              <a:srgbClr val="9ACC00"/>
            </a:solidFill>
          </p:spPr>
          <p:txBody>
            <a:bodyPr wrap="square" lIns="0" tIns="0" rIns="0" bIns="0" rtlCol="0"/>
            <a:lstStyle/>
            <a:p/>
          </p:txBody>
        </p:sp>
        <p:sp>
          <p:nvSpPr>
            <p:cNvPr id="10" name="object 10"/>
            <p:cNvSpPr/>
            <p:nvPr/>
          </p:nvSpPr>
          <p:spPr>
            <a:xfrm>
              <a:off x="2010156" y="2416301"/>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6"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grpSp>
      <p:sp>
        <p:nvSpPr>
          <p:cNvPr id="11" name="object 11"/>
          <p:cNvSpPr txBox="1"/>
          <p:nvPr/>
        </p:nvSpPr>
        <p:spPr>
          <a:xfrm>
            <a:off x="2643377" y="807973"/>
            <a:ext cx="2493010" cy="309245"/>
          </a:xfrm>
          <a:prstGeom prst="rect">
            <a:avLst/>
          </a:prstGeom>
        </p:spPr>
        <p:txBody>
          <a:bodyPr wrap="square" lIns="0" tIns="13970" rIns="0" bIns="0" rtlCol="0" vert="horz">
            <a:spAutoFit/>
          </a:bodyPr>
          <a:lstStyle/>
          <a:p>
            <a:pPr>
              <a:lnSpc>
                <a:spcPct val="100000"/>
              </a:lnSpc>
              <a:spcBef>
                <a:spcPts val="110"/>
              </a:spcBef>
            </a:pPr>
            <a:r>
              <a:rPr dirty="0" sz="1850" b="1">
                <a:latin typeface="Arial"/>
                <a:cs typeface="Arial"/>
              </a:rPr>
              <a:t>Using SQL</a:t>
            </a:r>
            <a:r>
              <a:rPr dirty="0" sz="1850" spc="-65" b="1">
                <a:latin typeface="Arial"/>
                <a:cs typeface="Arial"/>
              </a:rPr>
              <a:t> </a:t>
            </a:r>
            <a:r>
              <a:rPr dirty="0" sz="1850" b="1">
                <a:latin typeface="Arial"/>
                <a:cs typeface="Arial"/>
              </a:rPr>
              <a:t>Worksheet</a:t>
            </a:r>
            <a:endParaRPr sz="1850">
              <a:latin typeface="Arial"/>
              <a:cs typeface="Arial"/>
            </a:endParaRPr>
          </a:p>
        </p:txBody>
      </p:sp>
      <p:sp>
        <p:nvSpPr>
          <p:cNvPr id="12" name="object 12"/>
          <p:cNvSpPr txBox="1"/>
          <p:nvPr/>
        </p:nvSpPr>
        <p:spPr>
          <a:xfrm>
            <a:off x="2106167" y="2437129"/>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1</a:t>
            </a:r>
            <a:endParaRPr sz="1400">
              <a:latin typeface="Arial"/>
              <a:cs typeface="Arial"/>
            </a:endParaRPr>
          </a:p>
        </p:txBody>
      </p:sp>
      <p:grpSp>
        <p:nvGrpSpPr>
          <p:cNvPr id="13" name="object 13"/>
          <p:cNvGrpSpPr/>
          <p:nvPr/>
        </p:nvGrpSpPr>
        <p:grpSpPr>
          <a:xfrm>
            <a:off x="2121407" y="1340548"/>
            <a:ext cx="377190" cy="1070610"/>
            <a:chOff x="2121407" y="1340548"/>
            <a:chExt cx="377190" cy="1070610"/>
          </a:xfrm>
        </p:grpSpPr>
        <p:sp>
          <p:nvSpPr>
            <p:cNvPr id="14" name="object 14"/>
            <p:cNvSpPr/>
            <p:nvPr/>
          </p:nvSpPr>
          <p:spPr>
            <a:xfrm>
              <a:off x="2154173" y="2029205"/>
              <a:ext cx="0" cy="316230"/>
            </a:xfrm>
            <a:custGeom>
              <a:avLst/>
              <a:gdLst/>
              <a:ahLst/>
              <a:cxnLst/>
              <a:rect l="l" t="t" r="r" b="b"/>
              <a:pathLst>
                <a:path w="0" h="316230">
                  <a:moveTo>
                    <a:pt x="0" y="316229"/>
                  </a:moveTo>
                  <a:lnTo>
                    <a:pt x="0" y="0"/>
                  </a:lnTo>
                </a:path>
              </a:pathLst>
            </a:custGeom>
            <a:ln w="20574">
              <a:solidFill>
                <a:srgbClr val="000000"/>
              </a:solidFill>
            </a:ln>
          </p:spPr>
          <p:txBody>
            <a:bodyPr wrap="square" lIns="0" tIns="0" rIns="0" bIns="0" rtlCol="0"/>
            <a:lstStyle/>
            <a:p/>
          </p:txBody>
        </p:sp>
        <p:sp>
          <p:nvSpPr>
            <p:cNvPr id="15" name="object 15"/>
            <p:cNvSpPr/>
            <p:nvPr/>
          </p:nvSpPr>
          <p:spPr>
            <a:xfrm>
              <a:off x="2121407" y="2343911"/>
              <a:ext cx="66675" cy="67310"/>
            </a:xfrm>
            <a:custGeom>
              <a:avLst/>
              <a:gdLst/>
              <a:ahLst/>
              <a:cxnLst/>
              <a:rect l="l" t="t" r="r" b="b"/>
              <a:pathLst>
                <a:path w="66675" h="67310">
                  <a:moveTo>
                    <a:pt x="66293" y="0"/>
                  </a:moveTo>
                  <a:lnTo>
                    <a:pt x="0" y="0"/>
                  </a:lnTo>
                  <a:lnTo>
                    <a:pt x="32766" y="67056"/>
                  </a:lnTo>
                  <a:lnTo>
                    <a:pt x="66293" y="0"/>
                  </a:lnTo>
                  <a:close/>
                </a:path>
              </a:pathLst>
            </a:custGeom>
            <a:solidFill>
              <a:srgbClr val="000000"/>
            </a:solidFill>
          </p:spPr>
          <p:txBody>
            <a:bodyPr wrap="square" lIns="0" tIns="0" rIns="0" bIns="0" rtlCol="0"/>
            <a:lstStyle/>
            <a:p/>
          </p:txBody>
        </p:sp>
        <p:sp>
          <p:nvSpPr>
            <p:cNvPr id="16" name="object 16"/>
            <p:cNvSpPr/>
            <p:nvPr/>
          </p:nvSpPr>
          <p:spPr>
            <a:xfrm>
              <a:off x="2343911" y="1706879"/>
              <a:ext cx="0" cy="262255"/>
            </a:xfrm>
            <a:custGeom>
              <a:avLst/>
              <a:gdLst/>
              <a:ahLst/>
              <a:cxnLst/>
              <a:rect l="l" t="t" r="r" b="b"/>
              <a:pathLst>
                <a:path w="0" h="262255">
                  <a:moveTo>
                    <a:pt x="0" y="0"/>
                  </a:moveTo>
                  <a:lnTo>
                    <a:pt x="0" y="262127"/>
                  </a:lnTo>
                </a:path>
              </a:pathLst>
            </a:custGeom>
            <a:ln w="20574">
              <a:solidFill>
                <a:srgbClr val="000000"/>
              </a:solidFill>
            </a:ln>
          </p:spPr>
          <p:txBody>
            <a:bodyPr wrap="square" lIns="0" tIns="0" rIns="0" bIns="0" rtlCol="0"/>
            <a:lstStyle/>
            <a:p/>
          </p:txBody>
        </p:sp>
        <p:sp>
          <p:nvSpPr>
            <p:cNvPr id="17" name="object 17"/>
            <p:cNvSpPr/>
            <p:nvPr/>
          </p:nvSpPr>
          <p:spPr>
            <a:xfrm>
              <a:off x="2311145" y="1642872"/>
              <a:ext cx="66675" cy="66675"/>
            </a:xfrm>
            <a:custGeom>
              <a:avLst/>
              <a:gdLst/>
              <a:ahLst/>
              <a:cxnLst/>
              <a:rect l="l" t="t" r="r" b="b"/>
              <a:pathLst>
                <a:path w="66675" h="66675">
                  <a:moveTo>
                    <a:pt x="33528" y="0"/>
                  </a:moveTo>
                  <a:lnTo>
                    <a:pt x="0" y="66294"/>
                  </a:lnTo>
                  <a:lnTo>
                    <a:pt x="66293" y="66294"/>
                  </a:lnTo>
                  <a:lnTo>
                    <a:pt x="33528" y="0"/>
                  </a:lnTo>
                  <a:close/>
                </a:path>
              </a:pathLst>
            </a:custGeom>
            <a:solidFill>
              <a:srgbClr val="000000"/>
            </a:solidFill>
          </p:spPr>
          <p:txBody>
            <a:bodyPr wrap="square" lIns="0" tIns="0" rIns="0" bIns="0" rtlCol="0"/>
            <a:lstStyle/>
            <a:p/>
          </p:txBody>
        </p:sp>
        <p:sp>
          <p:nvSpPr>
            <p:cNvPr id="18" name="object 18"/>
            <p:cNvSpPr/>
            <p:nvPr/>
          </p:nvSpPr>
          <p:spPr>
            <a:xfrm>
              <a:off x="2193797" y="1351026"/>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19" name="object 19"/>
            <p:cNvSpPr/>
            <p:nvPr/>
          </p:nvSpPr>
          <p:spPr>
            <a:xfrm>
              <a:off x="2193797" y="1351026"/>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grpSp>
      <p:sp>
        <p:nvSpPr>
          <p:cNvPr id="20" name="object 20"/>
          <p:cNvSpPr txBox="1"/>
          <p:nvPr/>
        </p:nvSpPr>
        <p:spPr>
          <a:xfrm>
            <a:off x="2290572" y="1372615"/>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2</a:t>
            </a:r>
            <a:endParaRPr sz="1400">
              <a:latin typeface="Arial"/>
              <a:cs typeface="Arial"/>
            </a:endParaRPr>
          </a:p>
        </p:txBody>
      </p:sp>
      <p:grpSp>
        <p:nvGrpSpPr>
          <p:cNvPr id="21" name="object 21"/>
          <p:cNvGrpSpPr/>
          <p:nvPr/>
        </p:nvGrpSpPr>
        <p:grpSpPr>
          <a:xfrm>
            <a:off x="2376106" y="2646616"/>
            <a:ext cx="315595" cy="315595"/>
            <a:chOff x="2376106" y="2646616"/>
            <a:chExt cx="315595" cy="315595"/>
          </a:xfrm>
        </p:grpSpPr>
        <p:sp>
          <p:nvSpPr>
            <p:cNvPr id="22" name="object 22"/>
            <p:cNvSpPr/>
            <p:nvPr/>
          </p:nvSpPr>
          <p:spPr>
            <a:xfrm>
              <a:off x="2386584" y="2657094"/>
              <a:ext cx="294640" cy="294640"/>
            </a:xfrm>
            <a:custGeom>
              <a:avLst/>
              <a:gdLst/>
              <a:ahLst/>
              <a:cxnLst/>
              <a:rect l="l" t="t" r="r" b="b"/>
              <a:pathLst>
                <a:path w="294639" h="294639">
                  <a:moveTo>
                    <a:pt x="147066" y="0"/>
                  </a:move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2" y="147065"/>
                  </a:lnTo>
                  <a:lnTo>
                    <a:pt x="286591" y="100462"/>
                  </a:lnTo>
                  <a:lnTo>
                    <a:pt x="265627" y="60076"/>
                  </a:lnTo>
                  <a:lnTo>
                    <a:pt x="233726" y="28285"/>
                  </a:lnTo>
                  <a:lnTo>
                    <a:pt x="193377" y="7467"/>
                  </a:lnTo>
                  <a:lnTo>
                    <a:pt x="147066" y="0"/>
                  </a:lnTo>
                  <a:close/>
                </a:path>
              </a:pathLst>
            </a:custGeom>
            <a:solidFill>
              <a:srgbClr val="9ACC00"/>
            </a:solidFill>
          </p:spPr>
          <p:txBody>
            <a:bodyPr wrap="square" lIns="0" tIns="0" rIns="0" bIns="0" rtlCol="0"/>
            <a:lstStyle/>
            <a:p/>
          </p:txBody>
        </p:sp>
        <p:sp>
          <p:nvSpPr>
            <p:cNvPr id="23" name="object 23"/>
            <p:cNvSpPr/>
            <p:nvPr/>
          </p:nvSpPr>
          <p:spPr>
            <a:xfrm>
              <a:off x="2386584" y="2657094"/>
              <a:ext cx="294640" cy="294640"/>
            </a:xfrm>
            <a:custGeom>
              <a:avLst/>
              <a:gdLst/>
              <a:ahLst/>
              <a:cxnLst/>
              <a:rect l="l" t="t" r="r" b="b"/>
              <a:pathLst>
                <a:path w="294639" h="294639">
                  <a:moveTo>
                    <a:pt x="294132" y="147065"/>
                  </a:moveTo>
                  <a:lnTo>
                    <a:pt x="286591" y="100462"/>
                  </a:lnTo>
                  <a:lnTo>
                    <a:pt x="265627" y="60076"/>
                  </a:lnTo>
                  <a:lnTo>
                    <a:pt x="233726" y="28285"/>
                  </a:lnTo>
                  <a:lnTo>
                    <a:pt x="193377" y="7467"/>
                  </a:lnTo>
                  <a:lnTo>
                    <a:pt x="147066" y="0"/>
                  </a:ln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2" y="147065"/>
                  </a:lnTo>
                  <a:close/>
                </a:path>
              </a:pathLst>
            </a:custGeom>
            <a:ln w="20574">
              <a:solidFill>
                <a:srgbClr val="000000"/>
              </a:solidFill>
            </a:ln>
          </p:spPr>
          <p:txBody>
            <a:bodyPr wrap="square" lIns="0" tIns="0" rIns="0" bIns="0" rtlCol="0"/>
            <a:lstStyle/>
            <a:p/>
          </p:txBody>
        </p:sp>
      </p:grpSp>
      <p:sp>
        <p:nvSpPr>
          <p:cNvPr id="24" name="object 24"/>
          <p:cNvSpPr txBox="1"/>
          <p:nvPr/>
        </p:nvSpPr>
        <p:spPr>
          <a:xfrm>
            <a:off x="2483357" y="2677922"/>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3</a:t>
            </a:r>
            <a:endParaRPr sz="1400">
              <a:latin typeface="Arial"/>
              <a:cs typeface="Arial"/>
            </a:endParaRPr>
          </a:p>
        </p:txBody>
      </p:sp>
      <p:grpSp>
        <p:nvGrpSpPr>
          <p:cNvPr id="25" name="object 25"/>
          <p:cNvGrpSpPr/>
          <p:nvPr/>
        </p:nvGrpSpPr>
        <p:grpSpPr>
          <a:xfrm>
            <a:off x="2489454" y="1322260"/>
            <a:ext cx="375920" cy="1329690"/>
            <a:chOff x="2489454" y="1322260"/>
            <a:chExt cx="375920" cy="1329690"/>
          </a:xfrm>
        </p:grpSpPr>
        <p:sp>
          <p:nvSpPr>
            <p:cNvPr id="26" name="object 26"/>
            <p:cNvSpPr/>
            <p:nvPr/>
          </p:nvSpPr>
          <p:spPr>
            <a:xfrm>
              <a:off x="2522220" y="2051303"/>
              <a:ext cx="0" cy="535305"/>
            </a:xfrm>
            <a:custGeom>
              <a:avLst/>
              <a:gdLst/>
              <a:ahLst/>
              <a:cxnLst/>
              <a:rect l="l" t="t" r="r" b="b"/>
              <a:pathLst>
                <a:path w="0" h="535305">
                  <a:moveTo>
                    <a:pt x="0" y="534924"/>
                  </a:moveTo>
                  <a:lnTo>
                    <a:pt x="0" y="0"/>
                  </a:lnTo>
                </a:path>
              </a:pathLst>
            </a:custGeom>
            <a:ln w="20574">
              <a:solidFill>
                <a:srgbClr val="000000"/>
              </a:solidFill>
            </a:ln>
          </p:spPr>
          <p:txBody>
            <a:bodyPr wrap="square" lIns="0" tIns="0" rIns="0" bIns="0" rtlCol="0"/>
            <a:lstStyle/>
            <a:p/>
          </p:txBody>
        </p:sp>
        <p:sp>
          <p:nvSpPr>
            <p:cNvPr id="27" name="object 27"/>
            <p:cNvSpPr/>
            <p:nvPr/>
          </p:nvSpPr>
          <p:spPr>
            <a:xfrm>
              <a:off x="2489454" y="2584703"/>
              <a:ext cx="66675" cy="67310"/>
            </a:xfrm>
            <a:custGeom>
              <a:avLst/>
              <a:gdLst/>
              <a:ahLst/>
              <a:cxnLst/>
              <a:rect l="l" t="t" r="r" b="b"/>
              <a:pathLst>
                <a:path w="66675" h="67310">
                  <a:moveTo>
                    <a:pt x="66293" y="0"/>
                  </a:moveTo>
                  <a:lnTo>
                    <a:pt x="0" y="0"/>
                  </a:lnTo>
                  <a:lnTo>
                    <a:pt x="33527" y="67055"/>
                  </a:lnTo>
                  <a:lnTo>
                    <a:pt x="66293" y="0"/>
                  </a:lnTo>
                  <a:close/>
                </a:path>
              </a:pathLst>
            </a:custGeom>
            <a:solidFill>
              <a:srgbClr val="000000"/>
            </a:solidFill>
          </p:spPr>
          <p:txBody>
            <a:bodyPr wrap="square" lIns="0" tIns="0" rIns="0" bIns="0" rtlCol="0"/>
            <a:lstStyle/>
            <a:p/>
          </p:txBody>
        </p:sp>
        <p:sp>
          <p:nvSpPr>
            <p:cNvPr id="28" name="object 28"/>
            <p:cNvSpPr/>
            <p:nvPr/>
          </p:nvSpPr>
          <p:spPr>
            <a:xfrm>
              <a:off x="2696718" y="1700783"/>
              <a:ext cx="0" cy="262255"/>
            </a:xfrm>
            <a:custGeom>
              <a:avLst/>
              <a:gdLst/>
              <a:ahLst/>
              <a:cxnLst/>
              <a:rect l="l" t="t" r="r" b="b"/>
              <a:pathLst>
                <a:path w="0" h="262255">
                  <a:moveTo>
                    <a:pt x="0" y="0"/>
                  </a:moveTo>
                  <a:lnTo>
                    <a:pt x="0" y="262127"/>
                  </a:lnTo>
                </a:path>
              </a:pathLst>
            </a:custGeom>
            <a:ln w="20574">
              <a:solidFill>
                <a:srgbClr val="000000"/>
              </a:solidFill>
            </a:ln>
          </p:spPr>
          <p:txBody>
            <a:bodyPr wrap="square" lIns="0" tIns="0" rIns="0" bIns="0" rtlCol="0"/>
            <a:lstStyle/>
            <a:p/>
          </p:txBody>
        </p:sp>
        <p:sp>
          <p:nvSpPr>
            <p:cNvPr id="29" name="object 29"/>
            <p:cNvSpPr/>
            <p:nvPr/>
          </p:nvSpPr>
          <p:spPr>
            <a:xfrm>
              <a:off x="2663952" y="1636775"/>
              <a:ext cx="66675" cy="66675"/>
            </a:xfrm>
            <a:custGeom>
              <a:avLst/>
              <a:gdLst/>
              <a:ahLst/>
              <a:cxnLst/>
              <a:rect l="l" t="t" r="r" b="b"/>
              <a:pathLst>
                <a:path w="66675" h="66675">
                  <a:moveTo>
                    <a:pt x="32766" y="0"/>
                  </a:moveTo>
                  <a:lnTo>
                    <a:pt x="0" y="66294"/>
                  </a:lnTo>
                  <a:lnTo>
                    <a:pt x="66293" y="66294"/>
                  </a:lnTo>
                  <a:lnTo>
                    <a:pt x="32766" y="0"/>
                  </a:lnTo>
                  <a:close/>
                </a:path>
              </a:pathLst>
            </a:custGeom>
            <a:solidFill>
              <a:srgbClr val="000000"/>
            </a:solidFill>
          </p:spPr>
          <p:txBody>
            <a:bodyPr wrap="square" lIns="0" tIns="0" rIns="0" bIns="0" rtlCol="0"/>
            <a:lstStyle/>
            <a:p/>
          </p:txBody>
        </p:sp>
        <p:sp>
          <p:nvSpPr>
            <p:cNvPr id="30" name="object 30"/>
            <p:cNvSpPr/>
            <p:nvPr/>
          </p:nvSpPr>
          <p:spPr>
            <a:xfrm>
              <a:off x="2560320" y="1332737"/>
              <a:ext cx="294640" cy="294640"/>
            </a:xfrm>
            <a:custGeom>
              <a:avLst/>
              <a:gdLst/>
              <a:ahLst/>
              <a:cxnLst/>
              <a:rect l="l" t="t" r="r" b="b"/>
              <a:pathLst>
                <a:path w="294639" h="294639">
                  <a:moveTo>
                    <a:pt x="147066" y="0"/>
                  </a:move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1" y="147065"/>
                  </a:lnTo>
                  <a:lnTo>
                    <a:pt x="286591" y="100462"/>
                  </a:lnTo>
                  <a:lnTo>
                    <a:pt x="265627" y="60076"/>
                  </a:lnTo>
                  <a:lnTo>
                    <a:pt x="233726" y="28285"/>
                  </a:lnTo>
                  <a:lnTo>
                    <a:pt x="193377" y="7467"/>
                  </a:lnTo>
                  <a:lnTo>
                    <a:pt x="147066" y="0"/>
                  </a:lnTo>
                  <a:close/>
                </a:path>
              </a:pathLst>
            </a:custGeom>
            <a:solidFill>
              <a:srgbClr val="9ACC00"/>
            </a:solidFill>
          </p:spPr>
          <p:txBody>
            <a:bodyPr wrap="square" lIns="0" tIns="0" rIns="0" bIns="0" rtlCol="0"/>
            <a:lstStyle/>
            <a:p/>
          </p:txBody>
        </p:sp>
        <p:sp>
          <p:nvSpPr>
            <p:cNvPr id="31" name="object 31"/>
            <p:cNvSpPr/>
            <p:nvPr/>
          </p:nvSpPr>
          <p:spPr>
            <a:xfrm>
              <a:off x="2560320" y="1332737"/>
              <a:ext cx="294640" cy="294640"/>
            </a:xfrm>
            <a:custGeom>
              <a:avLst/>
              <a:gdLst/>
              <a:ahLst/>
              <a:cxnLst/>
              <a:rect l="l" t="t" r="r" b="b"/>
              <a:pathLst>
                <a:path w="294639" h="294639">
                  <a:moveTo>
                    <a:pt x="294131" y="147065"/>
                  </a:moveTo>
                  <a:lnTo>
                    <a:pt x="286591" y="100462"/>
                  </a:lnTo>
                  <a:lnTo>
                    <a:pt x="265627" y="60076"/>
                  </a:lnTo>
                  <a:lnTo>
                    <a:pt x="233726" y="28285"/>
                  </a:lnTo>
                  <a:lnTo>
                    <a:pt x="193377" y="7467"/>
                  </a:lnTo>
                  <a:lnTo>
                    <a:pt x="147066" y="0"/>
                  </a:ln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1" y="147065"/>
                  </a:lnTo>
                  <a:close/>
                </a:path>
              </a:pathLst>
            </a:custGeom>
            <a:ln w="20574">
              <a:solidFill>
                <a:srgbClr val="000000"/>
              </a:solidFill>
            </a:ln>
          </p:spPr>
          <p:txBody>
            <a:bodyPr wrap="square" lIns="0" tIns="0" rIns="0" bIns="0" rtlCol="0"/>
            <a:lstStyle/>
            <a:p/>
          </p:txBody>
        </p:sp>
      </p:grpSp>
      <p:sp>
        <p:nvSpPr>
          <p:cNvPr id="32" name="object 32"/>
          <p:cNvSpPr txBox="1"/>
          <p:nvPr/>
        </p:nvSpPr>
        <p:spPr>
          <a:xfrm>
            <a:off x="2657094" y="1354327"/>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4</a:t>
            </a:r>
            <a:endParaRPr sz="1400">
              <a:latin typeface="Arial"/>
              <a:cs typeface="Arial"/>
            </a:endParaRPr>
          </a:p>
        </p:txBody>
      </p:sp>
      <p:grpSp>
        <p:nvGrpSpPr>
          <p:cNvPr id="33" name="object 33"/>
          <p:cNvGrpSpPr/>
          <p:nvPr/>
        </p:nvGrpSpPr>
        <p:grpSpPr>
          <a:xfrm>
            <a:off x="2721292" y="2061400"/>
            <a:ext cx="315595" cy="702310"/>
            <a:chOff x="2721292" y="2061400"/>
            <a:chExt cx="315595" cy="702310"/>
          </a:xfrm>
        </p:grpSpPr>
        <p:sp>
          <p:nvSpPr>
            <p:cNvPr id="34" name="object 34"/>
            <p:cNvSpPr/>
            <p:nvPr/>
          </p:nvSpPr>
          <p:spPr>
            <a:xfrm>
              <a:off x="2883407" y="2071878"/>
              <a:ext cx="0" cy="317500"/>
            </a:xfrm>
            <a:custGeom>
              <a:avLst/>
              <a:gdLst/>
              <a:ahLst/>
              <a:cxnLst/>
              <a:rect l="l" t="t" r="r" b="b"/>
              <a:pathLst>
                <a:path w="0" h="317500">
                  <a:moveTo>
                    <a:pt x="0" y="316992"/>
                  </a:moveTo>
                  <a:lnTo>
                    <a:pt x="0" y="0"/>
                  </a:lnTo>
                </a:path>
              </a:pathLst>
            </a:custGeom>
            <a:ln w="20574">
              <a:solidFill>
                <a:srgbClr val="000000"/>
              </a:solidFill>
            </a:ln>
          </p:spPr>
          <p:txBody>
            <a:bodyPr wrap="square" lIns="0" tIns="0" rIns="0" bIns="0" rtlCol="0"/>
            <a:lstStyle/>
            <a:p/>
          </p:txBody>
        </p:sp>
        <p:sp>
          <p:nvSpPr>
            <p:cNvPr id="35" name="object 35"/>
            <p:cNvSpPr/>
            <p:nvPr/>
          </p:nvSpPr>
          <p:spPr>
            <a:xfrm>
              <a:off x="2850641" y="2387346"/>
              <a:ext cx="66675" cy="66675"/>
            </a:xfrm>
            <a:custGeom>
              <a:avLst/>
              <a:gdLst/>
              <a:ahLst/>
              <a:cxnLst/>
              <a:rect l="l" t="t" r="r" b="b"/>
              <a:pathLst>
                <a:path w="66675" h="66675">
                  <a:moveTo>
                    <a:pt x="66293" y="0"/>
                  </a:moveTo>
                  <a:lnTo>
                    <a:pt x="0" y="0"/>
                  </a:lnTo>
                  <a:lnTo>
                    <a:pt x="33527" y="66294"/>
                  </a:lnTo>
                  <a:lnTo>
                    <a:pt x="66293" y="0"/>
                  </a:lnTo>
                  <a:close/>
                </a:path>
              </a:pathLst>
            </a:custGeom>
            <a:solidFill>
              <a:srgbClr val="000000"/>
            </a:solidFill>
          </p:spPr>
          <p:txBody>
            <a:bodyPr wrap="square" lIns="0" tIns="0" rIns="0" bIns="0" rtlCol="0"/>
            <a:lstStyle/>
            <a:p/>
          </p:txBody>
        </p:sp>
        <p:sp>
          <p:nvSpPr>
            <p:cNvPr id="36" name="object 36"/>
            <p:cNvSpPr/>
            <p:nvPr/>
          </p:nvSpPr>
          <p:spPr>
            <a:xfrm>
              <a:off x="2731769" y="2458974"/>
              <a:ext cx="294640" cy="294640"/>
            </a:xfrm>
            <a:custGeom>
              <a:avLst/>
              <a:gdLst/>
              <a:ahLst/>
              <a:cxnLst/>
              <a:rect l="l" t="t" r="r" b="b"/>
              <a:pathLst>
                <a:path w="294639" h="294639">
                  <a:moveTo>
                    <a:pt x="147066"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6" y="0"/>
                  </a:lnTo>
                  <a:close/>
                </a:path>
              </a:pathLst>
            </a:custGeom>
            <a:solidFill>
              <a:srgbClr val="9ACC00"/>
            </a:solidFill>
          </p:spPr>
          <p:txBody>
            <a:bodyPr wrap="square" lIns="0" tIns="0" rIns="0" bIns="0" rtlCol="0"/>
            <a:lstStyle/>
            <a:p/>
          </p:txBody>
        </p:sp>
        <p:sp>
          <p:nvSpPr>
            <p:cNvPr id="37" name="object 37"/>
            <p:cNvSpPr/>
            <p:nvPr/>
          </p:nvSpPr>
          <p:spPr>
            <a:xfrm>
              <a:off x="2731769" y="2458974"/>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6"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1"/>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grpSp>
      <p:sp>
        <p:nvSpPr>
          <p:cNvPr id="38" name="object 38"/>
          <p:cNvSpPr txBox="1"/>
          <p:nvPr/>
        </p:nvSpPr>
        <p:spPr>
          <a:xfrm>
            <a:off x="2828544" y="2480563"/>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5</a:t>
            </a:r>
            <a:endParaRPr sz="1400">
              <a:latin typeface="Arial"/>
              <a:cs typeface="Arial"/>
            </a:endParaRPr>
          </a:p>
        </p:txBody>
      </p:sp>
      <p:grpSp>
        <p:nvGrpSpPr>
          <p:cNvPr id="39" name="object 39"/>
          <p:cNvGrpSpPr/>
          <p:nvPr/>
        </p:nvGrpSpPr>
        <p:grpSpPr>
          <a:xfrm>
            <a:off x="2989516" y="1342834"/>
            <a:ext cx="315595" cy="315595"/>
            <a:chOff x="2989516" y="1342834"/>
            <a:chExt cx="315595" cy="315595"/>
          </a:xfrm>
        </p:grpSpPr>
        <p:sp>
          <p:nvSpPr>
            <p:cNvPr id="40" name="object 40"/>
            <p:cNvSpPr/>
            <p:nvPr/>
          </p:nvSpPr>
          <p:spPr>
            <a:xfrm>
              <a:off x="2999994" y="1353312"/>
              <a:ext cx="294640" cy="294640"/>
            </a:xfrm>
            <a:custGeom>
              <a:avLst/>
              <a:gdLst/>
              <a:ahLst/>
              <a:cxnLst/>
              <a:rect l="l" t="t" r="r" b="b"/>
              <a:pathLst>
                <a:path w="294639" h="294639">
                  <a:moveTo>
                    <a:pt x="147066"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2"/>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6" y="0"/>
                  </a:lnTo>
                  <a:close/>
                </a:path>
              </a:pathLst>
            </a:custGeom>
            <a:solidFill>
              <a:srgbClr val="9ACC00"/>
            </a:solidFill>
          </p:spPr>
          <p:txBody>
            <a:bodyPr wrap="square" lIns="0" tIns="0" rIns="0" bIns="0" rtlCol="0"/>
            <a:lstStyle/>
            <a:p/>
          </p:txBody>
        </p:sp>
        <p:sp>
          <p:nvSpPr>
            <p:cNvPr id="41" name="object 41"/>
            <p:cNvSpPr/>
            <p:nvPr/>
          </p:nvSpPr>
          <p:spPr>
            <a:xfrm>
              <a:off x="2999994" y="1353312"/>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6"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2"/>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grpSp>
      <p:sp>
        <p:nvSpPr>
          <p:cNvPr id="42" name="object 42"/>
          <p:cNvSpPr txBox="1"/>
          <p:nvPr/>
        </p:nvSpPr>
        <p:spPr>
          <a:xfrm>
            <a:off x="3096767" y="1374901"/>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6</a:t>
            </a:r>
            <a:endParaRPr sz="1400">
              <a:latin typeface="Arial"/>
              <a:cs typeface="Arial"/>
            </a:endParaRPr>
          </a:p>
        </p:txBody>
      </p:sp>
      <p:grpSp>
        <p:nvGrpSpPr>
          <p:cNvPr id="43" name="object 43"/>
          <p:cNvGrpSpPr/>
          <p:nvPr/>
        </p:nvGrpSpPr>
        <p:grpSpPr>
          <a:xfrm>
            <a:off x="3112770" y="1642872"/>
            <a:ext cx="354330" cy="1165225"/>
            <a:chOff x="3112770" y="1642872"/>
            <a:chExt cx="354330" cy="1165225"/>
          </a:xfrm>
        </p:grpSpPr>
        <p:sp>
          <p:nvSpPr>
            <p:cNvPr id="44" name="object 44"/>
            <p:cNvSpPr/>
            <p:nvPr/>
          </p:nvSpPr>
          <p:spPr>
            <a:xfrm>
              <a:off x="3145536" y="1706880"/>
              <a:ext cx="0" cy="262255"/>
            </a:xfrm>
            <a:custGeom>
              <a:avLst/>
              <a:gdLst/>
              <a:ahLst/>
              <a:cxnLst/>
              <a:rect l="l" t="t" r="r" b="b"/>
              <a:pathLst>
                <a:path w="0" h="262255">
                  <a:moveTo>
                    <a:pt x="0" y="0"/>
                  </a:moveTo>
                  <a:lnTo>
                    <a:pt x="0" y="262127"/>
                  </a:lnTo>
                </a:path>
              </a:pathLst>
            </a:custGeom>
            <a:ln w="20574">
              <a:solidFill>
                <a:srgbClr val="000000"/>
              </a:solidFill>
            </a:ln>
          </p:spPr>
          <p:txBody>
            <a:bodyPr wrap="square" lIns="0" tIns="0" rIns="0" bIns="0" rtlCol="0"/>
            <a:lstStyle/>
            <a:p/>
          </p:txBody>
        </p:sp>
        <p:sp>
          <p:nvSpPr>
            <p:cNvPr id="45" name="object 45"/>
            <p:cNvSpPr/>
            <p:nvPr/>
          </p:nvSpPr>
          <p:spPr>
            <a:xfrm>
              <a:off x="3112770" y="1642872"/>
              <a:ext cx="66675" cy="66675"/>
            </a:xfrm>
            <a:custGeom>
              <a:avLst/>
              <a:gdLst/>
              <a:ahLst/>
              <a:cxnLst/>
              <a:rect l="l" t="t" r="r" b="b"/>
              <a:pathLst>
                <a:path w="66675" h="66675">
                  <a:moveTo>
                    <a:pt x="33528" y="0"/>
                  </a:moveTo>
                  <a:lnTo>
                    <a:pt x="0" y="66294"/>
                  </a:lnTo>
                  <a:lnTo>
                    <a:pt x="66293" y="66294"/>
                  </a:lnTo>
                  <a:lnTo>
                    <a:pt x="33528" y="0"/>
                  </a:lnTo>
                  <a:close/>
                </a:path>
              </a:pathLst>
            </a:custGeom>
            <a:solidFill>
              <a:srgbClr val="000000"/>
            </a:solidFill>
          </p:spPr>
          <p:txBody>
            <a:bodyPr wrap="square" lIns="0" tIns="0" rIns="0" bIns="0" rtlCol="0"/>
            <a:lstStyle/>
            <a:p/>
          </p:txBody>
        </p:sp>
        <p:sp>
          <p:nvSpPr>
            <p:cNvPr id="46" name="object 46"/>
            <p:cNvSpPr/>
            <p:nvPr/>
          </p:nvSpPr>
          <p:spPr>
            <a:xfrm>
              <a:off x="3312414" y="2062734"/>
              <a:ext cx="0" cy="372110"/>
            </a:xfrm>
            <a:custGeom>
              <a:avLst/>
              <a:gdLst/>
              <a:ahLst/>
              <a:cxnLst/>
              <a:rect l="l" t="t" r="r" b="b"/>
              <a:pathLst>
                <a:path w="0" h="372110">
                  <a:moveTo>
                    <a:pt x="0" y="371856"/>
                  </a:moveTo>
                  <a:lnTo>
                    <a:pt x="0" y="0"/>
                  </a:lnTo>
                </a:path>
              </a:pathLst>
            </a:custGeom>
            <a:ln w="20574">
              <a:solidFill>
                <a:srgbClr val="000000"/>
              </a:solidFill>
            </a:ln>
          </p:spPr>
          <p:txBody>
            <a:bodyPr wrap="square" lIns="0" tIns="0" rIns="0" bIns="0" rtlCol="0"/>
            <a:lstStyle/>
            <a:p/>
          </p:txBody>
        </p:sp>
        <p:sp>
          <p:nvSpPr>
            <p:cNvPr id="47" name="object 47"/>
            <p:cNvSpPr/>
            <p:nvPr/>
          </p:nvSpPr>
          <p:spPr>
            <a:xfrm>
              <a:off x="3279648" y="2433066"/>
              <a:ext cx="66675" cy="66675"/>
            </a:xfrm>
            <a:custGeom>
              <a:avLst/>
              <a:gdLst/>
              <a:ahLst/>
              <a:cxnLst/>
              <a:rect l="l" t="t" r="r" b="b"/>
              <a:pathLst>
                <a:path w="66675" h="66675">
                  <a:moveTo>
                    <a:pt x="66293" y="0"/>
                  </a:moveTo>
                  <a:lnTo>
                    <a:pt x="0" y="0"/>
                  </a:lnTo>
                  <a:lnTo>
                    <a:pt x="32765" y="66293"/>
                  </a:lnTo>
                  <a:lnTo>
                    <a:pt x="66293" y="0"/>
                  </a:lnTo>
                  <a:close/>
                </a:path>
              </a:pathLst>
            </a:custGeom>
            <a:solidFill>
              <a:srgbClr val="000000"/>
            </a:solidFill>
          </p:spPr>
          <p:txBody>
            <a:bodyPr wrap="square" lIns="0" tIns="0" rIns="0" bIns="0" rtlCol="0"/>
            <a:lstStyle/>
            <a:p/>
          </p:txBody>
        </p:sp>
        <p:sp>
          <p:nvSpPr>
            <p:cNvPr id="48" name="object 48"/>
            <p:cNvSpPr/>
            <p:nvPr/>
          </p:nvSpPr>
          <p:spPr>
            <a:xfrm>
              <a:off x="3162300" y="2503169"/>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2" y="147065"/>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49" name="object 49"/>
            <p:cNvSpPr/>
            <p:nvPr/>
          </p:nvSpPr>
          <p:spPr>
            <a:xfrm>
              <a:off x="3162300" y="2503169"/>
              <a:ext cx="294640" cy="294640"/>
            </a:xfrm>
            <a:custGeom>
              <a:avLst/>
              <a:gdLst/>
              <a:ahLst/>
              <a:cxnLst/>
              <a:rect l="l" t="t" r="r" b="b"/>
              <a:pathLst>
                <a:path w="294639" h="294639">
                  <a:moveTo>
                    <a:pt x="294132" y="147065"/>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2" y="147065"/>
                  </a:lnTo>
                  <a:close/>
                </a:path>
              </a:pathLst>
            </a:custGeom>
            <a:ln w="20574">
              <a:solidFill>
                <a:srgbClr val="000000"/>
              </a:solidFill>
            </a:ln>
          </p:spPr>
          <p:txBody>
            <a:bodyPr wrap="square" lIns="0" tIns="0" rIns="0" bIns="0" rtlCol="0"/>
            <a:lstStyle/>
            <a:p/>
          </p:txBody>
        </p:sp>
      </p:grpSp>
      <p:sp>
        <p:nvSpPr>
          <p:cNvPr id="50" name="object 50"/>
          <p:cNvSpPr txBox="1"/>
          <p:nvPr/>
        </p:nvSpPr>
        <p:spPr>
          <a:xfrm>
            <a:off x="3259073" y="2524760"/>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7</a:t>
            </a:r>
            <a:endParaRPr sz="1400">
              <a:latin typeface="Arial"/>
              <a:cs typeface="Arial"/>
            </a:endParaRPr>
          </a:p>
        </p:txBody>
      </p:sp>
      <p:grpSp>
        <p:nvGrpSpPr>
          <p:cNvPr id="51" name="object 51"/>
          <p:cNvGrpSpPr/>
          <p:nvPr/>
        </p:nvGrpSpPr>
        <p:grpSpPr>
          <a:xfrm>
            <a:off x="3475863" y="2023110"/>
            <a:ext cx="314960" cy="638175"/>
            <a:chOff x="3475863" y="2023110"/>
            <a:chExt cx="314960" cy="638175"/>
          </a:xfrm>
        </p:grpSpPr>
        <p:sp>
          <p:nvSpPr>
            <p:cNvPr id="52" name="object 52"/>
            <p:cNvSpPr/>
            <p:nvPr/>
          </p:nvSpPr>
          <p:spPr>
            <a:xfrm>
              <a:off x="3637026" y="2023110"/>
              <a:ext cx="0" cy="262255"/>
            </a:xfrm>
            <a:custGeom>
              <a:avLst/>
              <a:gdLst/>
              <a:ahLst/>
              <a:cxnLst/>
              <a:rect l="l" t="t" r="r" b="b"/>
              <a:pathLst>
                <a:path w="0" h="262255">
                  <a:moveTo>
                    <a:pt x="0" y="262128"/>
                  </a:moveTo>
                  <a:lnTo>
                    <a:pt x="0" y="0"/>
                  </a:lnTo>
                </a:path>
              </a:pathLst>
            </a:custGeom>
            <a:ln w="20574">
              <a:solidFill>
                <a:srgbClr val="000000"/>
              </a:solidFill>
            </a:ln>
          </p:spPr>
          <p:txBody>
            <a:bodyPr wrap="square" lIns="0" tIns="0" rIns="0" bIns="0" rtlCol="0"/>
            <a:lstStyle/>
            <a:p/>
          </p:txBody>
        </p:sp>
        <p:sp>
          <p:nvSpPr>
            <p:cNvPr id="53" name="object 53"/>
            <p:cNvSpPr/>
            <p:nvPr/>
          </p:nvSpPr>
          <p:spPr>
            <a:xfrm>
              <a:off x="3604260" y="2283714"/>
              <a:ext cx="66675" cy="66675"/>
            </a:xfrm>
            <a:custGeom>
              <a:avLst/>
              <a:gdLst/>
              <a:ahLst/>
              <a:cxnLst/>
              <a:rect l="l" t="t" r="r" b="b"/>
              <a:pathLst>
                <a:path w="66675" h="66675">
                  <a:moveTo>
                    <a:pt x="66293" y="0"/>
                  </a:moveTo>
                  <a:lnTo>
                    <a:pt x="0" y="0"/>
                  </a:lnTo>
                  <a:lnTo>
                    <a:pt x="32765" y="66293"/>
                  </a:lnTo>
                  <a:lnTo>
                    <a:pt x="66293" y="0"/>
                  </a:lnTo>
                  <a:close/>
                </a:path>
              </a:pathLst>
            </a:custGeom>
            <a:solidFill>
              <a:srgbClr val="000000"/>
            </a:solidFill>
          </p:spPr>
          <p:txBody>
            <a:bodyPr wrap="square" lIns="0" tIns="0" rIns="0" bIns="0" rtlCol="0"/>
            <a:lstStyle/>
            <a:p/>
          </p:txBody>
        </p:sp>
        <p:sp>
          <p:nvSpPr>
            <p:cNvPr id="54" name="object 54"/>
            <p:cNvSpPr/>
            <p:nvPr/>
          </p:nvSpPr>
          <p:spPr>
            <a:xfrm>
              <a:off x="3486150" y="2356866"/>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2" y="147065"/>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55" name="object 55"/>
            <p:cNvSpPr/>
            <p:nvPr/>
          </p:nvSpPr>
          <p:spPr>
            <a:xfrm>
              <a:off x="3486150" y="2356866"/>
              <a:ext cx="294640" cy="294640"/>
            </a:xfrm>
            <a:custGeom>
              <a:avLst/>
              <a:gdLst/>
              <a:ahLst/>
              <a:cxnLst/>
              <a:rect l="l" t="t" r="r" b="b"/>
              <a:pathLst>
                <a:path w="294639" h="294639">
                  <a:moveTo>
                    <a:pt x="294132" y="147065"/>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5"/>
                  </a:lnTo>
                  <a:lnTo>
                    <a:pt x="7467" y="193377"/>
                  </a:lnTo>
                  <a:lnTo>
                    <a:pt x="28285" y="233726"/>
                  </a:lnTo>
                  <a:lnTo>
                    <a:pt x="60076" y="265627"/>
                  </a:lnTo>
                  <a:lnTo>
                    <a:pt x="100462" y="286591"/>
                  </a:lnTo>
                  <a:lnTo>
                    <a:pt x="147065" y="294131"/>
                  </a:lnTo>
                  <a:lnTo>
                    <a:pt x="193377" y="286591"/>
                  </a:lnTo>
                  <a:lnTo>
                    <a:pt x="233726" y="265627"/>
                  </a:lnTo>
                  <a:lnTo>
                    <a:pt x="265627" y="233726"/>
                  </a:lnTo>
                  <a:lnTo>
                    <a:pt x="286591" y="193377"/>
                  </a:lnTo>
                  <a:lnTo>
                    <a:pt x="294132" y="147065"/>
                  </a:lnTo>
                  <a:close/>
                </a:path>
              </a:pathLst>
            </a:custGeom>
            <a:ln w="20574">
              <a:solidFill>
                <a:srgbClr val="000000"/>
              </a:solidFill>
            </a:ln>
          </p:spPr>
          <p:txBody>
            <a:bodyPr wrap="square" lIns="0" tIns="0" rIns="0" bIns="0" rtlCol="0"/>
            <a:lstStyle/>
            <a:p/>
          </p:txBody>
        </p:sp>
      </p:grpSp>
      <p:sp>
        <p:nvSpPr>
          <p:cNvPr id="56" name="object 56"/>
          <p:cNvSpPr txBox="1"/>
          <p:nvPr/>
        </p:nvSpPr>
        <p:spPr>
          <a:xfrm>
            <a:off x="3582923" y="2378455"/>
            <a:ext cx="113664" cy="243204"/>
          </a:xfrm>
          <a:prstGeom prst="rect">
            <a:avLst/>
          </a:prstGeom>
        </p:spPr>
        <p:txBody>
          <a:bodyPr wrap="square" lIns="0" tIns="15875" rIns="0" bIns="0" rtlCol="0" vert="horz">
            <a:spAutoFit/>
          </a:bodyPr>
          <a:lstStyle/>
          <a:p>
            <a:pPr>
              <a:lnSpc>
                <a:spcPct val="100000"/>
              </a:lnSpc>
              <a:spcBef>
                <a:spcPts val="125"/>
              </a:spcBef>
            </a:pPr>
            <a:r>
              <a:rPr dirty="0" sz="1400" spc="15" b="1">
                <a:latin typeface="Arial"/>
                <a:cs typeface="Arial"/>
              </a:rPr>
              <a:t>8</a:t>
            </a:r>
            <a:endParaRPr sz="1400">
              <a:latin typeface="Arial"/>
              <a:cs typeface="Arial"/>
            </a:endParaRPr>
          </a:p>
        </p:txBody>
      </p:sp>
      <p:sp>
        <p:nvSpPr>
          <p:cNvPr id="59" name="object 5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60" name="object 6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3</a:t>
            </a:r>
            <a:r>
              <a:rPr dirty="0" sz="800" spc="-125"/>
              <a:t>l.</a:t>
            </a:r>
            <a:r>
              <a:rPr dirty="0" sz="800" spc="-155"/>
              <a:t> </a:t>
            </a:r>
            <a:r>
              <a:rPr dirty="0" sz="800" spc="-45"/>
              <a:t>Contact</a:t>
            </a:r>
            <a:endParaRPr sz="800">
              <a:latin typeface="Arial"/>
              <a:cs typeface="Arial"/>
            </a:endParaRPr>
          </a:p>
        </p:txBody>
      </p:sp>
      <p:sp>
        <p:nvSpPr>
          <p:cNvPr id="61" name="object 6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7" name="object 57"/>
          <p:cNvSpPr txBox="1"/>
          <p:nvPr/>
        </p:nvSpPr>
        <p:spPr>
          <a:xfrm>
            <a:off x="594613" y="5611157"/>
            <a:ext cx="6479540" cy="348043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 SQL </a:t>
            </a:r>
            <a:r>
              <a:rPr dirty="0" sz="1300" spc="-5" b="1">
                <a:latin typeface="Arial"/>
                <a:cs typeface="Arial"/>
              </a:rPr>
              <a:t>Worksheet</a:t>
            </a:r>
            <a:r>
              <a:rPr dirty="0" sz="1300" spc="-10" b="1">
                <a:latin typeface="Arial"/>
                <a:cs typeface="Arial"/>
              </a:rPr>
              <a:t> </a:t>
            </a:r>
            <a:r>
              <a:rPr dirty="0" sz="1300" b="1">
                <a:latin typeface="Arial"/>
                <a:cs typeface="Arial"/>
              </a:rPr>
              <a:t>(continued)</a:t>
            </a:r>
            <a:endParaRPr sz="1300">
              <a:latin typeface="Arial"/>
              <a:cs typeface="Arial"/>
            </a:endParaRPr>
          </a:p>
          <a:p>
            <a:pPr marL="136525" marR="56515">
              <a:lnSpc>
                <a:spcPct val="100000"/>
              </a:lnSpc>
              <a:spcBef>
                <a:spcPts val="359"/>
              </a:spcBef>
            </a:pPr>
            <a:r>
              <a:rPr dirty="0" sz="1300" spc="-5">
                <a:latin typeface="Times New Roman"/>
                <a:cs typeface="Times New Roman"/>
              </a:rPr>
              <a:t>You </a:t>
            </a:r>
            <a:r>
              <a:rPr dirty="0" sz="1300">
                <a:latin typeface="Times New Roman"/>
                <a:cs typeface="Times New Roman"/>
              </a:rPr>
              <a:t>may </a:t>
            </a:r>
            <a:r>
              <a:rPr dirty="0" sz="1300" spc="-5">
                <a:latin typeface="Times New Roman"/>
                <a:cs typeface="Times New Roman"/>
              </a:rPr>
              <a:t>want </a:t>
            </a:r>
            <a:r>
              <a:rPr dirty="0" sz="1300">
                <a:latin typeface="Times New Roman"/>
                <a:cs typeface="Times New Roman"/>
              </a:rPr>
              <a:t>to use </a:t>
            </a:r>
            <a:r>
              <a:rPr dirty="0" sz="1300" spc="-5">
                <a:latin typeface="Times New Roman"/>
                <a:cs typeface="Times New Roman"/>
              </a:rPr>
              <a:t>shortcut </a:t>
            </a:r>
            <a:r>
              <a:rPr dirty="0" sz="1300">
                <a:latin typeface="Times New Roman"/>
                <a:cs typeface="Times New Roman"/>
              </a:rPr>
              <a:t>keys or icons to perform certain tasks </a:t>
            </a:r>
            <a:r>
              <a:rPr dirty="0" sz="1300" spc="-5">
                <a:latin typeface="Times New Roman"/>
                <a:cs typeface="Times New Roman"/>
              </a:rPr>
              <a:t>such </a:t>
            </a:r>
            <a:r>
              <a:rPr dirty="0" sz="1300">
                <a:latin typeface="Times New Roman"/>
                <a:cs typeface="Times New Roman"/>
              </a:rPr>
              <a:t>as executing a SQL  </a:t>
            </a:r>
            <a:r>
              <a:rPr dirty="0" sz="1300" spc="-5">
                <a:latin typeface="Times New Roman"/>
                <a:cs typeface="Times New Roman"/>
              </a:rPr>
              <a:t>statement, </a:t>
            </a:r>
            <a:r>
              <a:rPr dirty="0" sz="1300">
                <a:latin typeface="Times New Roman"/>
                <a:cs typeface="Times New Roman"/>
              </a:rPr>
              <a:t>running a </a:t>
            </a:r>
            <a:r>
              <a:rPr dirty="0" sz="1300" spc="-5">
                <a:latin typeface="Times New Roman"/>
                <a:cs typeface="Times New Roman"/>
              </a:rPr>
              <a:t>script, </a:t>
            </a:r>
            <a:r>
              <a:rPr dirty="0" sz="1300">
                <a:latin typeface="Times New Roman"/>
                <a:cs typeface="Times New Roman"/>
              </a:rPr>
              <a:t>and viewing the history of </a:t>
            </a:r>
            <a:r>
              <a:rPr dirty="0" sz="1300" spc="-5">
                <a:latin typeface="Times New Roman"/>
                <a:cs typeface="Times New Roman"/>
              </a:rPr>
              <a:t>SQL </a:t>
            </a:r>
            <a:r>
              <a:rPr dirty="0" sz="1300">
                <a:latin typeface="Times New Roman"/>
                <a:cs typeface="Times New Roman"/>
              </a:rPr>
              <a:t>statements that you have executed.  </a:t>
            </a: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 </a:t>
            </a:r>
            <a:r>
              <a:rPr dirty="0" sz="1300">
                <a:latin typeface="Times New Roman"/>
                <a:cs typeface="Times New Roman"/>
              </a:rPr>
              <a:t>the </a:t>
            </a:r>
            <a:r>
              <a:rPr dirty="0" sz="1300" spc="-5">
                <a:latin typeface="Times New Roman"/>
                <a:cs typeface="Times New Roman"/>
              </a:rPr>
              <a:t>SQL Worksheet </a:t>
            </a:r>
            <a:r>
              <a:rPr dirty="0" sz="1300">
                <a:latin typeface="Times New Roman"/>
                <a:cs typeface="Times New Roman"/>
              </a:rPr>
              <a:t>toolbar that contains icons to perform the following</a:t>
            </a:r>
            <a:r>
              <a:rPr dirty="0" sz="1300" spc="35">
                <a:latin typeface="Times New Roman"/>
                <a:cs typeface="Times New Roman"/>
              </a:rPr>
              <a:t> </a:t>
            </a:r>
            <a:r>
              <a:rPr dirty="0" sz="1300">
                <a:latin typeface="Times New Roman"/>
                <a:cs typeface="Times New Roman"/>
              </a:rPr>
              <a:t>tasks:</a:t>
            </a:r>
            <a:endParaRPr sz="1300">
              <a:latin typeface="Times New Roman"/>
              <a:cs typeface="Times New Roman"/>
            </a:endParaRPr>
          </a:p>
          <a:p>
            <a:pPr marL="445770" marR="27940" indent="-186055">
              <a:lnSpc>
                <a:spcPts val="1550"/>
              </a:lnSpc>
              <a:spcBef>
                <a:spcPts val="50"/>
              </a:spcBef>
              <a:buFont typeface="Times New Roman"/>
              <a:buAutoNum type="arabicPeriod"/>
              <a:tabLst>
                <a:tab pos="446405" algn="l"/>
              </a:tabLst>
            </a:pPr>
            <a:r>
              <a:rPr dirty="0" sz="1300" spc="-5" b="1">
                <a:latin typeface="Times New Roman"/>
                <a:cs typeface="Times New Roman"/>
              </a:rPr>
              <a:t>Execute Statement: </a:t>
            </a:r>
            <a:r>
              <a:rPr dirty="0" sz="1300">
                <a:latin typeface="Times New Roman"/>
                <a:cs typeface="Times New Roman"/>
              </a:rPr>
              <a:t>Executes the statement at the cursor in the Enter SQL Statement box.  </a:t>
            </a: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 </a:t>
            </a:r>
            <a:r>
              <a:rPr dirty="0" sz="1300">
                <a:latin typeface="Times New Roman"/>
                <a:cs typeface="Times New Roman"/>
              </a:rPr>
              <a:t>bind variables in the </a:t>
            </a:r>
            <a:r>
              <a:rPr dirty="0" sz="1300" spc="-5">
                <a:latin typeface="Times New Roman"/>
                <a:cs typeface="Times New Roman"/>
              </a:rPr>
              <a:t>SQL </a:t>
            </a:r>
            <a:r>
              <a:rPr dirty="0" sz="1300">
                <a:latin typeface="Times New Roman"/>
                <a:cs typeface="Times New Roman"/>
              </a:rPr>
              <a:t>statements but </a:t>
            </a:r>
            <a:r>
              <a:rPr dirty="0" sz="1300" spc="-5">
                <a:latin typeface="Times New Roman"/>
                <a:cs typeface="Times New Roman"/>
              </a:rPr>
              <a:t>not </a:t>
            </a:r>
            <a:r>
              <a:rPr dirty="0" sz="1300">
                <a:latin typeface="Times New Roman"/>
                <a:cs typeface="Times New Roman"/>
              </a:rPr>
              <a:t>substitution variables.</a:t>
            </a:r>
            <a:endParaRPr sz="1300">
              <a:latin typeface="Times New Roman"/>
              <a:cs typeface="Times New Roman"/>
            </a:endParaRPr>
          </a:p>
          <a:p>
            <a:pPr marL="445770" marR="156845" indent="-186055">
              <a:lnSpc>
                <a:spcPts val="1560"/>
              </a:lnSpc>
              <a:spcBef>
                <a:spcPts val="10"/>
              </a:spcBef>
              <a:buFont typeface="Times New Roman"/>
              <a:buAutoNum type="arabicPeriod"/>
              <a:tabLst>
                <a:tab pos="446405" algn="l"/>
              </a:tabLst>
            </a:pPr>
            <a:r>
              <a:rPr dirty="0" sz="1300" spc="-5" b="1">
                <a:latin typeface="Times New Roman"/>
                <a:cs typeface="Times New Roman"/>
              </a:rPr>
              <a:t>Run Script: </a:t>
            </a:r>
            <a:r>
              <a:rPr dirty="0" sz="1300">
                <a:latin typeface="Times New Roman"/>
                <a:cs typeface="Times New Roman"/>
              </a:rPr>
              <a:t>Executes all statements in the Enter </a:t>
            </a:r>
            <a:r>
              <a:rPr dirty="0" sz="1300" spc="-5">
                <a:latin typeface="Times New Roman"/>
                <a:cs typeface="Times New Roman"/>
              </a:rPr>
              <a:t>SQL Statement </a:t>
            </a:r>
            <a:r>
              <a:rPr dirty="0" sz="1300">
                <a:latin typeface="Times New Roman"/>
                <a:cs typeface="Times New Roman"/>
              </a:rPr>
              <a:t>box by using </a:t>
            </a:r>
            <a:r>
              <a:rPr dirty="0" sz="1300" spc="-5">
                <a:latin typeface="Times New Roman"/>
                <a:cs typeface="Times New Roman"/>
              </a:rPr>
              <a:t>the Script  </a:t>
            </a:r>
            <a:r>
              <a:rPr dirty="0" sz="1300">
                <a:latin typeface="Times New Roman"/>
                <a:cs typeface="Times New Roman"/>
              </a:rPr>
              <a:t>Runner. </a:t>
            </a:r>
            <a:r>
              <a:rPr dirty="0" sz="1300" spc="-5">
                <a:latin typeface="Times New Roman"/>
                <a:cs typeface="Times New Roman"/>
              </a:rPr>
              <a:t>You </a:t>
            </a:r>
            <a:r>
              <a:rPr dirty="0" sz="1300">
                <a:latin typeface="Times New Roman"/>
                <a:cs typeface="Times New Roman"/>
              </a:rPr>
              <a:t>can use substitution variables in the </a:t>
            </a:r>
            <a:r>
              <a:rPr dirty="0" sz="1300" spc="-5">
                <a:latin typeface="Times New Roman"/>
                <a:cs typeface="Times New Roman"/>
              </a:rPr>
              <a:t>SQL </a:t>
            </a:r>
            <a:r>
              <a:rPr dirty="0" sz="1300">
                <a:latin typeface="Times New Roman"/>
                <a:cs typeface="Times New Roman"/>
              </a:rPr>
              <a:t>statements but not bind</a:t>
            </a:r>
            <a:r>
              <a:rPr dirty="0" sz="1300" spc="-60">
                <a:latin typeface="Times New Roman"/>
                <a:cs typeface="Times New Roman"/>
              </a:rPr>
              <a:t> </a:t>
            </a:r>
            <a:r>
              <a:rPr dirty="0" sz="1300">
                <a:latin typeface="Times New Roman"/>
                <a:cs typeface="Times New Roman"/>
              </a:rPr>
              <a:t>variables.</a:t>
            </a:r>
            <a:endParaRPr sz="1300">
              <a:latin typeface="Times New Roman"/>
              <a:cs typeface="Times New Roman"/>
            </a:endParaRPr>
          </a:p>
          <a:p>
            <a:pPr marL="445770" indent="-186055">
              <a:lnSpc>
                <a:spcPts val="1500"/>
              </a:lnSpc>
              <a:buFont typeface="Times New Roman"/>
              <a:buAutoNum type="arabicPeriod"/>
              <a:tabLst>
                <a:tab pos="446405" algn="l"/>
              </a:tabLst>
            </a:pPr>
            <a:r>
              <a:rPr dirty="0" sz="1300" spc="-5" b="1">
                <a:latin typeface="Times New Roman"/>
                <a:cs typeface="Times New Roman"/>
              </a:rPr>
              <a:t>Commit: </a:t>
            </a:r>
            <a:r>
              <a:rPr dirty="0" sz="1300">
                <a:latin typeface="Times New Roman"/>
                <a:cs typeface="Times New Roman"/>
              </a:rPr>
              <a:t>Writes any changes to the </a:t>
            </a:r>
            <a:r>
              <a:rPr dirty="0" sz="1300" spc="-5">
                <a:latin typeface="Times New Roman"/>
                <a:cs typeface="Times New Roman"/>
              </a:rPr>
              <a:t>database, </a:t>
            </a:r>
            <a:r>
              <a:rPr dirty="0" sz="1300">
                <a:latin typeface="Times New Roman"/>
                <a:cs typeface="Times New Roman"/>
              </a:rPr>
              <a:t>and ends the transaction</a:t>
            </a:r>
            <a:endParaRPr sz="1300">
              <a:latin typeface="Times New Roman"/>
              <a:cs typeface="Times New Roman"/>
            </a:endParaRPr>
          </a:p>
          <a:p>
            <a:pPr marL="445770" marR="5080" indent="-186055">
              <a:lnSpc>
                <a:spcPct val="100000"/>
              </a:lnSpc>
              <a:buFont typeface="Times New Roman"/>
              <a:buAutoNum type="arabicPeriod"/>
              <a:tabLst>
                <a:tab pos="446405" algn="l"/>
              </a:tabLst>
            </a:pPr>
            <a:r>
              <a:rPr dirty="0" sz="1300" spc="-5" b="1">
                <a:latin typeface="Times New Roman"/>
                <a:cs typeface="Times New Roman"/>
              </a:rPr>
              <a:t>Rollback: </a:t>
            </a:r>
            <a:r>
              <a:rPr dirty="0" sz="1300" spc="-5">
                <a:latin typeface="Times New Roman"/>
                <a:cs typeface="Times New Roman"/>
              </a:rPr>
              <a:t>Discards </a:t>
            </a:r>
            <a:r>
              <a:rPr dirty="0" sz="1300">
                <a:latin typeface="Times New Roman"/>
                <a:cs typeface="Times New Roman"/>
              </a:rPr>
              <a:t>any changes to the database, without writing them to the database, and  ends the</a:t>
            </a:r>
            <a:r>
              <a:rPr dirty="0" sz="1300" spc="-5">
                <a:latin typeface="Times New Roman"/>
                <a:cs typeface="Times New Roman"/>
              </a:rPr>
              <a:t> </a:t>
            </a:r>
            <a:r>
              <a:rPr dirty="0" sz="1300">
                <a:latin typeface="Times New Roman"/>
                <a:cs typeface="Times New Roman"/>
              </a:rPr>
              <a:t>transaction</a:t>
            </a:r>
            <a:endParaRPr sz="1300">
              <a:latin typeface="Times New Roman"/>
              <a:cs typeface="Times New Roman"/>
            </a:endParaRPr>
          </a:p>
          <a:p>
            <a:pPr marL="445770" indent="-186055">
              <a:lnSpc>
                <a:spcPts val="1555"/>
              </a:lnSpc>
              <a:buFont typeface="Times New Roman"/>
              <a:buAutoNum type="arabicPeriod"/>
              <a:tabLst>
                <a:tab pos="446405" algn="l"/>
              </a:tabLst>
            </a:pPr>
            <a:r>
              <a:rPr dirty="0" sz="1300" spc="-5" b="1">
                <a:latin typeface="Times New Roman"/>
                <a:cs typeface="Times New Roman"/>
              </a:rPr>
              <a:t>Cancel: </a:t>
            </a:r>
            <a:r>
              <a:rPr dirty="0" sz="1300">
                <a:latin typeface="Times New Roman"/>
                <a:cs typeface="Times New Roman"/>
              </a:rPr>
              <a:t>Stops the execution of any statements currently being</a:t>
            </a:r>
            <a:r>
              <a:rPr dirty="0" sz="1300" spc="-15">
                <a:latin typeface="Times New Roman"/>
                <a:cs typeface="Times New Roman"/>
              </a:rPr>
              <a:t> </a:t>
            </a:r>
            <a:r>
              <a:rPr dirty="0" sz="1300">
                <a:latin typeface="Times New Roman"/>
                <a:cs typeface="Times New Roman"/>
              </a:rPr>
              <a:t>executed</a:t>
            </a:r>
            <a:endParaRPr sz="1300">
              <a:latin typeface="Times New Roman"/>
              <a:cs typeface="Times New Roman"/>
            </a:endParaRPr>
          </a:p>
          <a:p>
            <a:pPr marL="445770" marR="167640" indent="-186055">
              <a:lnSpc>
                <a:spcPct val="100000"/>
              </a:lnSpc>
              <a:buFont typeface="Times New Roman"/>
              <a:buAutoNum type="arabicPeriod"/>
              <a:tabLst>
                <a:tab pos="446405" algn="l"/>
              </a:tabLst>
            </a:pPr>
            <a:r>
              <a:rPr dirty="0" sz="1300" b="1">
                <a:latin typeface="Times New Roman"/>
                <a:cs typeface="Times New Roman"/>
              </a:rPr>
              <a:t>Execute Explain Plan: </a:t>
            </a:r>
            <a:r>
              <a:rPr dirty="0" sz="1300">
                <a:latin typeface="Times New Roman"/>
                <a:cs typeface="Times New Roman"/>
              </a:rPr>
              <a:t>Generates the execution plan, which you can see by clicking the  Explain</a:t>
            </a:r>
            <a:r>
              <a:rPr dirty="0" sz="1300" spc="-5">
                <a:latin typeface="Times New Roman"/>
                <a:cs typeface="Times New Roman"/>
              </a:rPr>
              <a:t> </a:t>
            </a:r>
            <a:r>
              <a:rPr dirty="0" sz="1300">
                <a:latin typeface="Times New Roman"/>
                <a:cs typeface="Times New Roman"/>
              </a:rPr>
              <a:t>tab</a:t>
            </a:r>
            <a:endParaRPr sz="1300">
              <a:latin typeface="Times New Roman"/>
              <a:cs typeface="Times New Roman"/>
            </a:endParaRPr>
          </a:p>
          <a:p>
            <a:pPr marL="445770" marR="132080" indent="-186055">
              <a:lnSpc>
                <a:spcPts val="1560"/>
              </a:lnSpc>
              <a:spcBef>
                <a:spcPts val="45"/>
              </a:spcBef>
              <a:buFont typeface="Times New Roman"/>
              <a:buAutoNum type="arabicPeriod"/>
              <a:tabLst>
                <a:tab pos="446405" algn="l"/>
              </a:tabLst>
            </a:pPr>
            <a:r>
              <a:rPr dirty="0" sz="1300" spc="-5" b="1">
                <a:latin typeface="Times New Roman"/>
                <a:cs typeface="Times New Roman"/>
              </a:rPr>
              <a:t>Autotrace: </a:t>
            </a:r>
            <a:r>
              <a:rPr dirty="0" sz="1300">
                <a:latin typeface="Times New Roman"/>
                <a:cs typeface="Times New Roman"/>
              </a:rPr>
              <a:t>Generates trace information for the statement, which you can see by clicking  the Autotrace</a:t>
            </a:r>
            <a:r>
              <a:rPr dirty="0" sz="1300" spc="-5">
                <a:latin typeface="Times New Roman"/>
                <a:cs typeface="Times New Roman"/>
              </a:rPr>
              <a:t> </a:t>
            </a:r>
            <a:r>
              <a:rPr dirty="0" sz="1300">
                <a:latin typeface="Times New Roman"/>
                <a:cs typeface="Times New Roman"/>
              </a:rPr>
              <a:t>tab</a:t>
            </a:r>
            <a:endParaRPr sz="1300">
              <a:latin typeface="Times New Roman"/>
              <a:cs typeface="Times New Roman"/>
            </a:endParaRPr>
          </a:p>
          <a:p>
            <a:pPr marL="445770" indent="-186055">
              <a:lnSpc>
                <a:spcPts val="1500"/>
              </a:lnSpc>
              <a:buFont typeface="Times New Roman"/>
              <a:buAutoNum type="arabicPeriod"/>
              <a:tabLst>
                <a:tab pos="446405" algn="l"/>
              </a:tabLst>
            </a:pPr>
            <a:r>
              <a:rPr dirty="0" sz="1300" spc="-5" b="1">
                <a:latin typeface="Times New Roman"/>
                <a:cs typeface="Times New Roman"/>
              </a:rPr>
              <a:t>Clear: </a:t>
            </a:r>
            <a:r>
              <a:rPr dirty="0" sz="1300">
                <a:latin typeface="Times New Roman"/>
                <a:cs typeface="Times New Roman"/>
              </a:rPr>
              <a:t>Erases the statement or statements in the Enter SQL Statement</a:t>
            </a:r>
            <a:r>
              <a:rPr dirty="0" sz="1300" spc="-30">
                <a:latin typeface="Times New Roman"/>
                <a:cs typeface="Times New Roman"/>
              </a:rPr>
              <a:t> </a:t>
            </a:r>
            <a:r>
              <a:rPr dirty="0" sz="1300">
                <a:latin typeface="Times New Roman"/>
                <a:cs typeface="Times New Roman"/>
              </a:rPr>
              <a:t>box</a:t>
            </a:r>
            <a:endParaRPr sz="1300">
              <a:latin typeface="Times New Roman"/>
              <a:cs typeface="Times New Roman"/>
            </a:endParaRPr>
          </a:p>
        </p:txBody>
      </p:sp>
      <p:sp>
        <p:nvSpPr>
          <p:cNvPr id="58" name="object 5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Executing </a:t>
            </a:r>
            <a:r>
              <a:rPr dirty="0" sz="1850" spc="10" b="1">
                <a:latin typeface="Arial"/>
                <a:cs typeface="Arial"/>
              </a:rPr>
              <a:t>SQL</a:t>
            </a:r>
            <a:r>
              <a:rPr dirty="0" sz="1850" spc="-10" b="1">
                <a:latin typeface="Arial"/>
                <a:cs typeface="Arial"/>
              </a:rPr>
              <a:t> </a:t>
            </a:r>
            <a:r>
              <a:rPr dirty="0" sz="1850" b="1">
                <a:latin typeface="Arial"/>
                <a:cs typeface="Arial"/>
              </a:rPr>
              <a:t>Statements</a:t>
            </a:r>
            <a:endParaRPr sz="1850">
              <a:latin typeface="Arial"/>
              <a:cs typeface="Arial"/>
            </a:endParaRPr>
          </a:p>
          <a:p>
            <a:pPr>
              <a:lnSpc>
                <a:spcPct val="100000"/>
              </a:lnSpc>
              <a:spcBef>
                <a:spcPts val="45"/>
              </a:spcBef>
            </a:pPr>
            <a:endParaRPr sz="2950">
              <a:latin typeface="Arial"/>
              <a:cs typeface="Arial"/>
            </a:endParaRPr>
          </a:p>
          <a:p>
            <a:pPr marL="446405" marR="773430">
              <a:lnSpc>
                <a:spcPct val="101600"/>
              </a:lnSpc>
            </a:pPr>
            <a:r>
              <a:rPr dirty="0" sz="1550" spc="10">
                <a:latin typeface="Arial"/>
                <a:cs typeface="Arial"/>
              </a:rPr>
              <a:t>Use the Enter SQL Statement box </a:t>
            </a:r>
            <a:r>
              <a:rPr dirty="0" sz="1550" spc="5">
                <a:latin typeface="Arial"/>
                <a:cs typeface="Arial"/>
              </a:rPr>
              <a:t>to </a:t>
            </a:r>
            <a:r>
              <a:rPr dirty="0" sz="1550" spc="10">
                <a:latin typeface="Arial"/>
                <a:cs typeface="Arial"/>
              </a:rPr>
              <a:t>enter </a:t>
            </a:r>
            <a:r>
              <a:rPr dirty="0" sz="1550" spc="5">
                <a:latin typeface="Arial"/>
                <a:cs typeface="Arial"/>
              </a:rPr>
              <a:t>single or multiple  </a:t>
            </a:r>
            <a:r>
              <a:rPr dirty="0" sz="1550" spc="10">
                <a:latin typeface="Arial"/>
                <a:cs typeface="Arial"/>
              </a:rPr>
              <a:t>SQL</a:t>
            </a:r>
            <a:r>
              <a:rPr dirty="0" sz="1550">
                <a:latin typeface="Arial"/>
                <a:cs typeface="Arial"/>
              </a:rPr>
              <a:t> </a:t>
            </a:r>
            <a:r>
              <a:rPr dirty="0" sz="1550" spc="10">
                <a:latin typeface="Arial"/>
                <a:cs typeface="Arial"/>
              </a:rPr>
              <a:t>statements.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2229993" y="2147697"/>
            <a:ext cx="3309620" cy="2867025"/>
            <a:chOff x="2229993" y="2147697"/>
            <a:chExt cx="3309620" cy="2867025"/>
          </a:xfrm>
        </p:grpSpPr>
        <p:sp>
          <p:nvSpPr>
            <p:cNvPr id="5" name="object 5"/>
            <p:cNvSpPr/>
            <p:nvPr/>
          </p:nvSpPr>
          <p:spPr>
            <a:xfrm>
              <a:off x="2237232" y="2154935"/>
              <a:ext cx="3295650" cy="2853689"/>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233422" y="2151125"/>
              <a:ext cx="3302635" cy="2860040"/>
            </a:xfrm>
            <a:custGeom>
              <a:avLst/>
              <a:gdLst/>
              <a:ahLst/>
              <a:cxnLst/>
              <a:rect l="l" t="t" r="r" b="b"/>
              <a:pathLst>
                <a:path w="3302635" h="2860040">
                  <a:moveTo>
                    <a:pt x="3302508" y="0"/>
                  </a:moveTo>
                  <a:lnTo>
                    <a:pt x="0" y="0"/>
                  </a:lnTo>
                  <a:lnTo>
                    <a:pt x="0" y="2859786"/>
                  </a:lnTo>
                  <a:lnTo>
                    <a:pt x="3302508" y="2859786"/>
                  </a:lnTo>
                  <a:lnTo>
                    <a:pt x="3302508" y="0"/>
                  </a:lnTo>
                  <a:close/>
                </a:path>
              </a:pathLst>
            </a:custGeom>
            <a:ln w="6857">
              <a:solidFill>
                <a:srgbClr val="000000"/>
              </a:solidFill>
            </a:ln>
          </p:spPr>
          <p:txBody>
            <a:bodyPr wrap="square" lIns="0" tIns="0" rIns="0" bIns="0" rtlCol="0"/>
            <a:lstStyle/>
            <a:p/>
          </p:txBody>
        </p:sp>
      </p:grpSp>
      <p:sp>
        <p:nvSpPr>
          <p:cNvPr id="7" name="object 7"/>
          <p:cNvSpPr txBox="1"/>
          <p:nvPr/>
        </p:nvSpPr>
        <p:spPr>
          <a:xfrm>
            <a:off x="594613" y="5611157"/>
            <a:ext cx="6527165" cy="264160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Executing SQL</a:t>
            </a:r>
            <a:r>
              <a:rPr dirty="0" sz="1300" spc="5" b="1">
                <a:latin typeface="Arial"/>
                <a:cs typeface="Arial"/>
              </a:rPr>
              <a:t> </a:t>
            </a:r>
            <a:r>
              <a:rPr dirty="0" sz="1300" spc="-5" b="1">
                <a:latin typeface="Arial"/>
                <a:cs typeface="Arial"/>
              </a:rPr>
              <a:t>Statements</a:t>
            </a:r>
            <a:endParaRPr sz="1300">
              <a:latin typeface="Arial"/>
              <a:cs typeface="Arial"/>
            </a:endParaRPr>
          </a:p>
          <a:p>
            <a:pPr algn="just" marL="136525" marR="55880">
              <a:lnSpc>
                <a:spcPct val="100000"/>
              </a:lnSpc>
              <a:spcBef>
                <a:spcPts val="359"/>
              </a:spcBef>
            </a:pPr>
            <a:r>
              <a:rPr dirty="0" sz="1300">
                <a:latin typeface="Times New Roman"/>
                <a:cs typeface="Times New Roman"/>
              </a:rPr>
              <a:t>In </a:t>
            </a:r>
            <a:r>
              <a:rPr dirty="0" sz="1300" spc="-5">
                <a:latin typeface="Times New Roman"/>
                <a:cs typeface="Times New Roman"/>
              </a:rPr>
              <a:t>SQL Worksheet, </a:t>
            </a:r>
            <a:r>
              <a:rPr dirty="0" sz="1300">
                <a:latin typeface="Times New Roman"/>
                <a:cs typeface="Times New Roman"/>
              </a:rPr>
              <a:t>you can use the Enter SQL Statement box to enter a single or multiple SQL  </a:t>
            </a:r>
            <a:r>
              <a:rPr dirty="0" sz="1300" spc="-5">
                <a:latin typeface="Times New Roman"/>
                <a:cs typeface="Times New Roman"/>
              </a:rPr>
              <a:t>statements. For </a:t>
            </a:r>
            <a:r>
              <a:rPr dirty="0" sz="1300">
                <a:latin typeface="Times New Roman"/>
                <a:cs typeface="Times New Roman"/>
              </a:rPr>
              <a:t>a </a:t>
            </a:r>
            <a:r>
              <a:rPr dirty="0" sz="1300" spc="-5">
                <a:latin typeface="Times New Roman"/>
                <a:cs typeface="Times New Roman"/>
              </a:rPr>
              <a:t>single </a:t>
            </a:r>
            <a:r>
              <a:rPr dirty="0" sz="1300">
                <a:latin typeface="Times New Roman"/>
                <a:cs typeface="Times New Roman"/>
              </a:rPr>
              <a:t>statement, </a:t>
            </a:r>
            <a:r>
              <a:rPr dirty="0" sz="1300" spc="5">
                <a:latin typeface="Times New Roman"/>
                <a:cs typeface="Times New Roman"/>
              </a:rPr>
              <a:t>the </a:t>
            </a:r>
            <a:r>
              <a:rPr dirty="0" sz="1300">
                <a:latin typeface="Times New Roman"/>
                <a:cs typeface="Times New Roman"/>
              </a:rPr>
              <a:t>semicolon at the end is</a:t>
            </a:r>
            <a:r>
              <a:rPr dirty="0" sz="1300" spc="15">
                <a:latin typeface="Times New Roman"/>
                <a:cs typeface="Times New Roman"/>
              </a:rPr>
              <a:t> </a:t>
            </a:r>
            <a:r>
              <a:rPr dirty="0" sz="1300">
                <a:latin typeface="Times New Roman"/>
                <a:cs typeface="Times New Roman"/>
              </a:rPr>
              <a:t>optional.</a:t>
            </a:r>
            <a:endParaRPr sz="1300">
              <a:latin typeface="Times New Roman"/>
              <a:cs typeface="Times New Roman"/>
            </a:endParaRPr>
          </a:p>
          <a:p>
            <a:pPr algn="just" marL="136525" marR="5080">
              <a:lnSpc>
                <a:spcPct val="100000"/>
              </a:lnSpc>
              <a:spcBef>
                <a:spcPts val="390"/>
              </a:spcBef>
            </a:pPr>
            <a:r>
              <a:rPr dirty="0" sz="1300">
                <a:latin typeface="Times New Roman"/>
                <a:cs typeface="Times New Roman"/>
              </a:rPr>
              <a:t>When you type in the statement, the </a:t>
            </a:r>
            <a:r>
              <a:rPr dirty="0" sz="1300" spc="-5">
                <a:latin typeface="Times New Roman"/>
                <a:cs typeface="Times New Roman"/>
              </a:rPr>
              <a:t>SQL </a:t>
            </a:r>
            <a:r>
              <a:rPr dirty="0" sz="1300">
                <a:latin typeface="Times New Roman"/>
                <a:cs typeface="Times New Roman"/>
              </a:rPr>
              <a:t>keywords are automatically highlighted. To execute a  </a:t>
            </a:r>
            <a:r>
              <a:rPr dirty="0" sz="1300" spc="-5">
                <a:latin typeface="Times New Roman"/>
                <a:cs typeface="Times New Roman"/>
              </a:rPr>
              <a:t>SQL </a:t>
            </a:r>
            <a:r>
              <a:rPr dirty="0" sz="1300">
                <a:latin typeface="Times New Roman"/>
                <a:cs typeface="Times New Roman"/>
              </a:rPr>
              <a:t>statement, </a:t>
            </a:r>
            <a:r>
              <a:rPr dirty="0" sz="1300" spc="-5">
                <a:latin typeface="Times New Roman"/>
                <a:cs typeface="Times New Roman"/>
              </a:rPr>
              <a:t>ensure </a:t>
            </a:r>
            <a:r>
              <a:rPr dirty="0" sz="1300">
                <a:latin typeface="Times New Roman"/>
                <a:cs typeface="Times New Roman"/>
              </a:rPr>
              <a:t>that your cursor is </a:t>
            </a:r>
            <a:r>
              <a:rPr dirty="0" sz="1300" spc="-5">
                <a:latin typeface="Times New Roman"/>
                <a:cs typeface="Times New Roman"/>
              </a:rPr>
              <a:t>within </a:t>
            </a:r>
            <a:r>
              <a:rPr dirty="0" sz="1300">
                <a:latin typeface="Times New Roman"/>
                <a:cs typeface="Times New Roman"/>
              </a:rPr>
              <a:t>the statement and click the </a:t>
            </a:r>
            <a:r>
              <a:rPr dirty="0" sz="1300" spc="-5" b="1">
                <a:latin typeface="Times New Roman"/>
                <a:cs typeface="Times New Roman"/>
              </a:rPr>
              <a:t>Execute Statement  </a:t>
            </a:r>
            <a:r>
              <a:rPr dirty="0" sz="1300">
                <a:latin typeface="Times New Roman"/>
                <a:cs typeface="Times New Roman"/>
              </a:rPr>
              <a:t>icon. Alternatively, you can press the </a:t>
            </a:r>
            <a:r>
              <a:rPr dirty="0" sz="1300" b="1">
                <a:latin typeface="Times New Roman"/>
                <a:cs typeface="Times New Roman"/>
              </a:rPr>
              <a:t>F9</a:t>
            </a:r>
            <a:r>
              <a:rPr dirty="0" sz="1300" spc="-15" b="1">
                <a:latin typeface="Times New Roman"/>
                <a:cs typeface="Times New Roman"/>
              </a:rPr>
              <a:t> </a:t>
            </a:r>
            <a:r>
              <a:rPr dirty="0" sz="1300">
                <a:latin typeface="Times New Roman"/>
                <a:cs typeface="Times New Roman"/>
              </a:rPr>
              <a:t>key.</a:t>
            </a:r>
            <a:endParaRPr sz="1300">
              <a:latin typeface="Times New Roman"/>
              <a:cs typeface="Times New Roman"/>
            </a:endParaRPr>
          </a:p>
          <a:p>
            <a:pPr marL="136525" marR="875030">
              <a:lnSpc>
                <a:spcPct val="100000"/>
              </a:lnSpc>
              <a:spcBef>
                <a:spcPts val="380"/>
              </a:spcBef>
            </a:pPr>
            <a:r>
              <a:rPr dirty="0" sz="1300">
                <a:latin typeface="Times New Roman"/>
                <a:cs typeface="Times New Roman"/>
              </a:rPr>
              <a:t>To execute multiple SQL </a:t>
            </a:r>
            <a:r>
              <a:rPr dirty="0" sz="1300" spc="-5">
                <a:latin typeface="Times New Roman"/>
                <a:cs typeface="Times New Roman"/>
              </a:rPr>
              <a:t>statements </a:t>
            </a:r>
            <a:r>
              <a:rPr dirty="0" sz="1300">
                <a:latin typeface="Times New Roman"/>
                <a:cs typeface="Times New Roman"/>
              </a:rPr>
              <a:t>and </a:t>
            </a:r>
            <a:r>
              <a:rPr dirty="0" sz="1300" spc="-5">
                <a:latin typeface="Times New Roman"/>
                <a:cs typeface="Times New Roman"/>
              </a:rPr>
              <a:t>see </a:t>
            </a:r>
            <a:r>
              <a:rPr dirty="0" sz="1300">
                <a:latin typeface="Times New Roman"/>
                <a:cs typeface="Times New Roman"/>
              </a:rPr>
              <a:t>the results, click the </a:t>
            </a:r>
            <a:r>
              <a:rPr dirty="0" sz="1300" spc="-5" b="1">
                <a:latin typeface="Times New Roman"/>
                <a:cs typeface="Times New Roman"/>
              </a:rPr>
              <a:t>Run Script </a:t>
            </a:r>
            <a:r>
              <a:rPr dirty="0" sz="1300">
                <a:latin typeface="Times New Roman"/>
                <a:cs typeface="Times New Roman"/>
              </a:rPr>
              <a:t>icon.  Alternatively, you can press the </a:t>
            </a:r>
            <a:r>
              <a:rPr dirty="0" sz="1300" b="1">
                <a:latin typeface="Times New Roman"/>
                <a:cs typeface="Times New Roman"/>
              </a:rPr>
              <a:t>F5</a:t>
            </a:r>
            <a:r>
              <a:rPr dirty="0" sz="1300" spc="-20" b="1">
                <a:latin typeface="Times New Roman"/>
                <a:cs typeface="Times New Roman"/>
              </a:rPr>
              <a:t> </a:t>
            </a:r>
            <a:r>
              <a:rPr dirty="0" sz="1300">
                <a:latin typeface="Times New Roman"/>
                <a:cs typeface="Times New Roman"/>
              </a:rPr>
              <a:t>key.</a:t>
            </a:r>
            <a:endParaRPr sz="1300">
              <a:latin typeface="Times New Roman"/>
              <a:cs typeface="Times New Roman"/>
            </a:endParaRPr>
          </a:p>
          <a:p>
            <a:pPr marL="136525" marR="200025">
              <a:lnSpc>
                <a:spcPct val="100000"/>
              </a:lnSpc>
              <a:spcBef>
                <a:spcPts val="390"/>
              </a:spcBef>
            </a:pPr>
            <a:r>
              <a:rPr dirty="0" sz="1300" spc="-5">
                <a:latin typeface="Times New Roman"/>
                <a:cs typeface="Times New Roman"/>
              </a:rPr>
              <a:t>In </a:t>
            </a:r>
            <a:r>
              <a:rPr dirty="0" sz="1300">
                <a:latin typeface="Times New Roman"/>
                <a:cs typeface="Times New Roman"/>
              </a:rPr>
              <a:t>the example in the </a:t>
            </a:r>
            <a:r>
              <a:rPr dirty="0" sz="1300" spc="-5">
                <a:latin typeface="Times New Roman"/>
                <a:cs typeface="Times New Roman"/>
              </a:rPr>
              <a:t>slide, </a:t>
            </a:r>
            <a:r>
              <a:rPr dirty="0" sz="1300">
                <a:latin typeface="Times New Roman"/>
                <a:cs typeface="Times New Roman"/>
              </a:rPr>
              <a:t>as there are multiple SQL statements, the first </a:t>
            </a:r>
            <a:r>
              <a:rPr dirty="0" sz="1300" spc="-5">
                <a:latin typeface="Times New Roman"/>
                <a:cs typeface="Times New Roman"/>
              </a:rPr>
              <a:t>statement </a:t>
            </a:r>
            <a:r>
              <a:rPr dirty="0" sz="1300">
                <a:latin typeface="Times New Roman"/>
                <a:cs typeface="Times New Roman"/>
              </a:rPr>
              <a:t>is  terminated with a semicolon. </a:t>
            </a:r>
            <a:r>
              <a:rPr dirty="0" sz="1300" spc="5">
                <a:latin typeface="Times New Roman"/>
                <a:cs typeface="Times New Roman"/>
              </a:rPr>
              <a:t>The </a:t>
            </a:r>
            <a:r>
              <a:rPr dirty="0" sz="1300">
                <a:latin typeface="Times New Roman"/>
                <a:cs typeface="Times New Roman"/>
              </a:rPr>
              <a:t>cursor is in the first statement and, therefore, </a:t>
            </a:r>
            <a:r>
              <a:rPr dirty="0" sz="1300" spc="-5">
                <a:latin typeface="Times New Roman"/>
                <a:cs typeface="Times New Roman"/>
              </a:rPr>
              <a:t>when </a:t>
            </a:r>
            <a:r>
              <a:rPr dirty="0" sz="1300">
                <a:latin typeface="Times New Roman"/>
                <a:cs typeface="Times New Roman"/>
              </a:rPr>
              <a:t>the  </a:t>
            </a:r>
            <a:r>
              <a:rPr dirty="0" sz="1300" spc="-5">
                <a:latin typeface="Times New Roman"/>
                <a:cs typeface="Times New Roman"/>
              </a:rPr>
              <a:t>statement </a:t>
            </a:r>
            <a:r>
              <a:rPr dirty="0" sz="1300">
                <a:latin typeface="Times New Roman"/>
                <a:cs typeface="Times New Roman"/>
              </a:rPr>
              <a:t>is executed, results corresponding to the first statement are displayed in the </a:t>
            </a:r>
            <a:r>
              <a:rPr dirty="0" sz="1300" spc="-5">
                <a:latin typeface="Times New Roman"/>
                <a:cs typeface="Times New Roman"/>
              </a:rPr>
              <a:t>Results  </a:t>
            </a:r>
            <a:r>
              <a:rPr dirty="0" sz="1300">
                <a:latin typeface="Times New Roman"/>
                <a:cs typeface="Times New Roman"/>
              </a:rPr>
              <a:t>box.</a:t>
            </a:r>
            <a:endParaRPr sz="1300">
              <a:latin typeface="Times New Roman"/>
              <a:cs typeface="Times New Roman"/>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4</a:t>
            </a:r>
            <a:r>
              <a:rPr dirty="0" sz="800" spc="-125"/>
              <a:t>l.</a:t>
            </a:r>
            <a:r>
              <a:rPr dirty="0" sz="800" spc="-155"/>
              <a:t> </a:t>
            </a:r>
            <a:r>
              <a:rPr dirty="0" sz="800" spc="-45"/>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Viewing the Execution</a:t>
            </a:r>
            <a:r>
              <a:rPr dirty="0" sz="1850" spc="-20" b="1">
                <a:latin typeface="Arial"/>
                <a:cs typeface="Arial"/>
              </a:rPr>
              <a:t> </a:t>
            </a:r>
            <a:r>
              <a:rPr dirty="0" sz="1850" spc="5" b="1">
                <a:latin typeface="Arial"/>
                <a:cs typeface="Arial"/>
              </a:rPr>
              <a:t>Plan</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2050161" y="1568577"/>
            <a:ext cx="3668395" cy="3176905"/>
            <a:chOff x="2050161" y="1568577"/>
            <a:chExt cx="3668395" cy="3176905"/>
          </a:xfrm>
        </p:grpSpPr>
        <p:sp>
          <p:nvSpPr>
            <p:cNvPr id="5" name="object 5"/>
            <p:cNvSpPr/>
            <p:nvPr/>
          </p:nvSpPr>
          <p:spPr>
            <a:xfrm>
              <a:off x="2057400" y="1575815"/>
              <a:ext cx="3654552" cy="3163062"/>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053590" y="1572005"/>
              <a:ext cx="3661410" cy="3169920"/>
            </a:xfrm>
            <a:custGeom>
              <a:avLst/>
              <a:gdLst/>
              <a:ahLst/>
              <a:cxnLst/>
              <a:rect l="l" t="t" r="r" b="b"/>
              <a:pathLst>
                <a:path w="3661410" h="3169920">
                  <a:moveTo>
                    <a:pt x="3661410" y="0"/>
                  </a:moveTo>
                  <a:lnTo>
                    <a:pt x="0" y="0"/>
                  </a:lnTo>
                  <a:lnTo>
                    <a:pt x="0" y="3169920"/>
                  </a:lnTo>
                  <a:lnTo>
                    <a:pt x="3661410" y="3169920"/>
                  </a:lnTo>
                  <a:lnTo>
                    <a:pt x="3661410" y="0"/>
                  </a:lnTo>
                  <a:close/>
                </a:path>
              </a:pathLst>
            </a:custGeom>
            <a:ln w="6857">
              <a:solidFill>
                <a:srgbClr val="000000"/>
              </a:solidFill>
            </a:ln>
          </p:spPr>
          <p:txBody>
            <a:bodyPr wrap="square" lIns="0" tIns="0" rIns="0" bIns="0" rtlCol="0"/>
            <a:lstStyle/>
            <a:p/>
          </p:txBody>
        </p:sp>
      </p:grpSp>
      <p:sp>
        <p:nvSpPr>
          <p:cNvPr id="7" name="object 7"/>
          <p:cNvSpPr txBox="1"/>
          <p:nvPr/>
        </p:nvSpPr>
        <p:spPr>
          <a:xfrm>
            <a:off x="594613" y="5611157"/>
            <a:ext cx="6536690" cy="259143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Viewing </a:t>
            </a:r>
            <a:r>
              <a:rPr dirty="0" sz="1300" b="1">
                <a:latin typeface="Arial"/>
                <a:cs typeface="Arial"/>
              </a:rPr>
              <a:t>the </a:t>
            </a:r>
            <a:r>
              <a:rPr dirty="0" sz="1300" spc="-5" b="1">
                <a:latin typeface="Arial"/>
                <a:cs typeface="Arial"/>
              </a:rPr>
              <a:t>Execution</a:t>
            </a:r>
            <a:r>
              <a:rPr dirty="0" sz="1300" b="1">
                <a:latin typeface="Arial"/>
                <a:cs typeface="Arial"/>
              </a:rPr>
              <a:t> </a:t>
            </a:r>
            <a:r>
              <a:rPr dirty="0" sz="1300" spc="-5" b="1">
                <a:latin typeface="Arial"/>
                <a:cs typeface="Arial"/>
              </a:rPr>
              <a:t>Plan</a:t>
            </a:r>
            <a:endParaRPr sz="1300">
              <a:latin typeface="Arial"/>
              <a:cs typeface="Arial"/>
            </a:endParaRPr>
          </a:p>
          <a:p>
            <a:pPr marL="136525" marR="514350">
              <a:lnSpc>
                <a:spcPct val="100000"/>
              </a:lnSpc>
              <a:spcBef>
                <a:spcPts val="359"/>
              </a:spcBef>
            </a:pPr>
            <a:r>
              <a:rPr dirty="0" sz="1300" spc="-5">
                <a:latin typeface="Times New Roman"/>
                <a:cs typeface="Times New Roman"/>
              </a:rPr>
              <a:t>You </a:t>
            </a:r>
            <a:r>
              <a:rPr dirty="0" sz="1300">
                <a:latin typeface="Times New Roman"/>
                <a:cs typeface="Times New Roman"/>
              </a:rPr>
              <a:t>can execute a </a:t>
            </a:r>
            <a:r>
              <a:rPr dirty="0" sz="1300" spc="-5">
                <a:latin typeface="Times New Roman"/>
                <a:cs typeface="Times New Roman"/>
              </a:rPr>
              <a:t>SQL </a:t>
            </a:r>
            <a:r>
              <a:rPr dirty="0" sz="1300">
                <a:latin typeface="Times New Roman"/>
                <a:cs typeface="Times New Roman"/>
              </a:rPr>
              <a:t>script and view the execution plan. To execute a </a:t>
            </a:r>
            <a:r>
              <a:rPr dirty="0" sz="1300" spc="-5">
                <a:latin typeface="Times New Roman"/>
                <a:cs typeface="Times New Roman"/>
              </a:rPr>
              <a:t>SQL script </a:t>
            </a:r>
            <a:r>
              <a:rPr dirty="0" sz="1300">
                <a:latin typeface="Times New Roman"/>
                <a:cs typeface="Times New Roman"/>
              </a:rPr>
              <a:t>file,  perform the following</a:t>
            </a:r>
            <a:r>
              <a:rPr dirty="0" sz="1300" spc="-20">
                <a:latin typeface="Times New Roman"/>
                <a:cs typeface="Times New Roman"/>
              </a:rPr>
              <a:t> </a:t>
            </a:r>
            <a:r>
              <a:rPr dirty="0" sz="1300">
                <a:latin typeface="Times New Roman"/>
                <a:cs typeface="Times New Roman"/>
              </a:rPr>
              <a:t>steps:</a:t>
            </a:r>
            <a:endParaRPr sz="1300">
              <a:latin typeface="Times New Roman"/>
              <a:cs typeface="Times New Roman"/>
            </a:endParaRPr>
          </a:p>
          <a:p>
            <a:pPr marL="445770" indent="-186690">
              <a:lnSpc>
                <a:spcPts val="1515"/>
              </a:lnSpc>
              <a:buAutoNum type="arabicPeriod"/>
              <a:tabLst>
                <a:tab pos="446405" algn="l"/>
              </a:tabLst>
            </a:pPr>
            <a:r>
              <a:rPr dirty="0" sz="1300" spc="-5">
                <a:latin typeface="Times New Roman"/>
                <a:cs typeface="Times New Roman"/>
              </a:rPr>
              <a:t>From </a:t>
            </a:r>
            <a:r>
              <a:rPr dirty="0" sz="1300">
                <a:latin typeface="Times New Roman"/>
                <a:cs typeface="Times New Roman"/>
              </a:rPr>
              <a:t>the </a:t>
            </a:r>
            <a:r>
              <a:rPr dirty="0" sz="1300" b="1">
                <a:latin typeface="Times New Roman"/>
                <a:cs typeface="Times New Roman"/>
              </a:rPr>
              <a:t>File </a:t>
            </a:r>
            <a:r>
              <a:rPr dirty="0" sz="1300">
                <a:latin typeface="Times New Roman"/>
                <a:cs typeface="Times New Roman"/>
              </a:rPr>
              <a:t>menu, Select</a:t>
            </a:r>
            <a:r>
              <a:rPr dirty="0" sz="1300" spc="-10">
                <a:latin typeface="Times New Roman"/>
                <a:cs typeface="Times New Roman"/>
              </a:rPr>
              <a:t> </a:t>
            </a:r>
            <a:r>
              <a:rPr dirty="0" sz="1300" b="1">
                <a:latin typeface="Times New Roman"/>
                <a:cs typeface="Times New Roman"/>
              </a:rPr>
              <a:t>Open</a:t>
            </a:r>
            <a:r>
              <a:rPr dirty="0" sz="1300">
                <a:latin typeface="Times New Roman"/>
                <a:cs typeface="Times New Roman"/>
              </a:rPr>
              <a:t>.</a:t>
            </a:r>
            <a:endParaRPr sz="1300">
              <a:latin typeface="Times New Roman"/>
              <a:cs typeface="Times New Roman"/>
            </a:endParaRPr>
          </a:p>
          <a:p>
            <a:pPr marL="445770" indent="-186690">
              <a:lnSpc>
                <a:spcPts val="1520"/>
              </a:lnSpc>
              <a:buAutoNum type="arabicPeriod"/>
              <a:tabLst>
                <a:tab pos="446405" algn="l"/>
              </a:tabLst>
            </a:pPr>
            <a:r>
              <a:rPr dirty="0" sz="1300">
                <a:latin typeface="Times New Roman"/>
                <a:cs typeface="Times New Roman"/>
              </a:rPr>
              <a:t>In the Open dialog </a:t>
            </a:r>
            <a:r>
              <a:rPr dirty="0" sz="1300" spc="-5">
                <a:latin typeface="Times New Roman"/>
                <a:cs typeface="Times New Roman"/>
              </a:rPr>
              <a:t>box, double-click </a:t>
            </a:r>
            <a:r>
              <a:rPr dirty="0" sz="1300">
                <a:latin typeface="Times New Roman"/>
                <a:cs typeface="Times New Roman"/>
              </a:rPr>
              <a:t>the </a:t>
            </a:r>
            <a:r>
              <a:rPr dirty="0" sz="1300" b="1">
                <a:latin typeface="Courier New"/>
                <a:cs typeface="Courier New"/>
              </a:rPr>
              <a:t>.sql</a:t>
            </a:r>
            <a:r>
              <a:rPr dirty="0" sz="1300" spc="-470" b="1">
                <a:latin typeface="Courier New"/>
                <a:cs typeface="Courier New"/>
              </a:rPr>
              <a:t> </a:t>
            </a:r>
            <a:r>
              <a:rPr dirty="0" sz="1300">
                <a:latin typeface="Times New Roman"/>
                <a:cs typeface="Times New Roman"/>
              </a:rPr>
              <a:t>file.</a:t>
            </a:r>
            <a:endParaRPr sz="1300">
              <a:latin typeface="Times New Roman"/>
              <a:cs typeface="Times New Roman"/>
            </a:endParaRPr>
          </a:p>
          <a:p>
            <a:pPr marL="445770" indent="-186690">
              <a:lnSpc>
                <a:spcPct val="100000"/>
              </a:lnSpc>
              <a:spcBef>
                <a:spcPts val="70"/>
              </a:spcBef>
              <a:buAutoNum type="arabicPeriod"/>
              <a:tabLst>
                <a:tab pos="446405" algn="l"/>
              </a:tabLst>
            </a:pPr>
            <a:r>
              <a:rPr dirty="0" sz="1300">
                <a:latin typeface="Times New Roman"/>
                <a:cs typeface="Times New Roman"/>
              </a:rPr>
              <a:t>Click the </a:t>
            </a:r>
            <a:r>
              <a:rPr dirty="0" sz="1300" spc="-5" b="1">
                <a:latin typeface="Times New Roman"/>
                <a:cs typeface="Times New Roman"/>
              </a:rPr>
              <a:t>Run Script</a:t>
            </a:r>
            <a:r>
              <a:rPr dirty="0" sz="1300" spc="-10" b="1">
                <a:latin typeface="Times New Roman"/>
                <a:cs typeface="Times New Roman"/>
              </a:rPr>
              <a:t> </a:t>
            </a:r>
            <a:r>
              <a:rPr dirty="0" sz="1300">
                <a:latin typeface="Times New Roman"/>
                <a:cs typeface="Times New Roman"/>
              </a:rPr>
              <a:t>icon.</a:t>
            </a:r>
            <a:endParaRPr sz="1300">
              <a:latin typeface="Times New Roman"/>
              <a:cs typeface="Times New Roman"/>
            </a:endParaRPr>
          </a:p>
          <a:p>
            <a:pPr marL="136525" marR="37465">
              <a:lnSpc>
                <a:spcPct val="102499"/>
              </a:lnSpc>
              <a:spcBef>
                <a:spcPts val="275"/>
              </a:spcBef>
            </a:pPr>
            <a:r>
              <a:rPr dirty="0" sz="1300">
                <a:latin typeface="Times New Roman"/>
                <a:cs typeface="Times New Roman"/>
              </a:rPr>
              <a:t>When you double-click the </a:t>
            </a:r>
            <a:r>
              <a:rPr dirty="0" sz="1300">
                <a:latin typeface="Courier New"/>
                <a:cs typeface="Courier New"/>
              </a:rPr>
              <a:t>.sql </a:t>
            </a:r>
            <a:r>
              <a:rPr dirty="0" sz="1300">
                <a:latin typeface="Times New Roman"/>
                <a:cs typeface="Times New Roman"/>
              </a:rPr>
              <a:t>file, the SQL statements are loaded into the Enter </a:t>
            </a:r>
            <a:r>
              <a:rPr dirty="0" sz="1300" spc="-5">
                <a:latin typeface="Times New Roman"/>
                <a:cs typeface="Times New Roman"/>
              </a:rPr>
              <a:t>SQL  </a:t>
            </a:r>
            <a:r>
              <a:rPr dirty="0" sz="1300">
                <a:latin typeface="Times New Roman"/>
                <a:cs typeface="Times New Roman"/>
              </a:rPr>
              <a:t>Statement box. </a:t>
            </a:r>
            <a:r>
              <a:rPr dirty="0" sz="1300" spc="-5">
                <a:latin typeface="Times New Roman"/>
                <a:cs typeface="Times New Roman"/>
              </a:rPr>
              <a:t>You </a:t>
            </a:r>
            <a:r>
              <a:rPr dirty="0" sz="1300">
                <a:latin typeface="Times New Roman"/>
                <a:cs typeface="Times New Roman"/>
              </a:rPr>
              <a:t>can execute the script or each line individually. The results are displayed in  the Script Output</a:t>
            </a:r>
            <a:r>
              <a:rPr dirty="0" sz="1300" spc="-10">
                <a:latin typeface="Times New Roman"/>
                <a:cs typeface="Times New Roman"/>
              </a:rPr>
              <a:t> </a:t>
            </a:r>
            <a:r>
              <a:rPr dirty="0" sz="1300">
                <a:latin typeface="Times New Roman"/>
                <a:cs typeface="Times New Roman"/>
              </a:rPr>
              <a:t>area.</a:t>
            </a:r>
            <a:endParaRPr sz="1300">
              <a:latin typeface="Times New Roman"/>
              <a:cs typeface="Times New Roman"/>
            </a:endParaRPr>
          </a:p>
          <a:p>
            <a:pPr marL="136525" marR="5080">
              <a:lnSpc>
                <a:spcPct val="100000"/>
              </a:lnSpc>
              <a:spcBef>
                <a:spcPts val="390"/>
              </a:spcBef>
            </a:pPr>
            <a:r>
              <a:rPr dirty="0" sz="1300">
                <a:latin typeface="Times New Roman"/>
                <a:cs typeface="Times New Roman"/>
              </a:rPr>
              <a:t>The example in the </a:t>
            </a:r>
            <a:r>
              <a:rPr dirty="0" sz="1300" spc="-5">
                <a:latin typeface="Times New Roman"/>
                <a:cs typeface="Times New Roman"/>
              </a:rPr>
              <a:t>slide shows </a:t>
            </a:r>
            <a:r>
              <a:rPr dirty="0" sz="1300">
                <a:latin typeface="Times New Roman"/>
                <a:cs typeface="Times New Roman"/>
              </a:rPr>
              <a:t>the execution plan. The Execute Explain Plan icon generates the  execution plan. An execution plan is the sequence of operations that are performed to execute  the statement. You can see the execution plan by clicking the </a:t>
            </a:r>
            <a:r>
              <a:rPr dirty="0" sz="1300" b="1">
                <a:latin typeface="Times New Roman"/>
                <a:cs typeface="Times New Roman"/>
              </a:rPr>
              <a:t>Explain</a:t>
            </a:r>
            <a:r>
              <a:rPr dirty="0" sz="1300" spc="10" b="1">
                <a:latin typeface="Times New Roman"/>
                <a:cs typeface="Times New Roman"/>
              </a:rPr>
              <a:t> </a:t>
            </a:r>
            <a:r>
              <a:rPr dirty="0" sz="1300">
                <a:latin typeface="Times New Roman"/>
                <a:cs typeface="Times New Roman"/>
              </a:rPr>
              <a:t>tab.</a:t>
            </a:r>
            <a:endParaRPr sz="1300">
              <a:latin typeface="Times New Roman"/>
              <a:cs typeface="Times New Roman"/>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5</a:t>
            </a:r>
            <a:r>
              <a:rPr dirty="0" sz="800" spc="-125"/>
              <a:t>l.</a:t>
            </a:r>
            <a:r>
              <a:rPr dirty="0" sz="800" spc="-155"/>
              <a:t> </a:t>
            </a:r>
            <a:r>
              <a:rPr dirty="0" sz="800" spc="-45"/>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6458" y="1293495"/>
            <a:ext cx="6540500" cy="3959860"/>
            <a:chOff x="616458" y="1293495"/>
            <a:chExt cx="6540500" cy="3959860"/>
          </a:xfrm>
        </p:grpSpPr>
        <p:sp>
          <p:nvSpPr>
            <p:cNvPr id="3" name="object 3"/>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2043683" y="1879092"/>
              <a:ext cx="337820" cy="0"/>
            </a:xfrm>
            <a:custGeom>
              <a:avLst/>
              <a:gdLst/>
              <a:ahLst/>
              <a:cxnLst/>
              <a:rect l="l" t="t" r="r" b="b"/>
              <a:pathLst>
                <a:path w="337819" h="0">
                  <a:moveTo>
                    <a:pt x="0" y="0"/>
                  </a:moveTo>
                  <a:lnTo>
                    <a:pt x="337566" y="0"/>
                  </a:lnTo>
                </a:path>
              </a:pathLst>
            </a:custGeom>
            <a:ln w="20573">
              <a:solidFill>
                <a:srgbClr val="000000"/>
              </a:solidFill>
            </a:ln>
          </p:spPr>
          <p:txBody>
            <a:bodyPr wrap="square" lIns="0" tIns="0" rIns="0" bIns="0" rtlCol="0"/>
            <a:lstStyle/>
            <a:p/>
          </p:txBody>
        </p:sp>
        <p:sp>
          <p:nvSpPr>
            <p:cNvPr id="5" name="object 5"/>
            <p:cNvSpPr/>
            <p:nvPr/>
          </p:nvSpPr>
          <p:spPr>
            <a:xfrm>
              <a:off x="2379725" y="1846326"/>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6" name="object 6"/>
            <p:cNvSpPr/>
            <p:nvPr/>
          </p:nvSpPr>
          <p:spPr>
            <a:xfrm>
              <a:off x="1062990" y="1621536"/>
              <a:ext cx="981075" cy="528320"/>
            </a:xfrm>
            <a:custGeom>
              <a:avLst/>
              <a:gdLst/>
              <a:ahLst/>
              <a:cxnLst/>
              <a:rect l="l" t="t" r="r" b="b"/>
              <a:pathLst>
                <a:path w="981075" h="528319">
                  <a:moveTo>
                    <a:pt x="980694" y="0"/>
                  </a:moveTo>
                  <a:lnTo>
                    <a:pt x="0" y="0"/>
                  </a:lnTo>
                  <a:lnTo>
                    <a:pt x="0" y="528066"/>
                  </a:lnTo>
                  <a:lnTo>
                    <a:pt x="980694" y="528066"/>
                  </a:lnTo>
                  <a:lnTo>
                    <a:pt x="980694" y="0"/>
                  </a:lnTo>
                  <a:close/>
                </a:path>
              </a:pathLst>
            </a:custGeom>
            <a:solidFill>
              <a:srgbClr val="9ACC00"/>
            </a:solidFill>
          </p:spPr>
          <p:txBody>
            <a:bodyPr wrap="square" lIns="0" tIns="0" rIns="0" bIns="0" rtlCol="0"/>
            <a:lstStyle/>
            <a:p/>
          </p:txBody>
        </p:sp>
        <p:sp>
          <p:nvSpPr>
            <p:cNvPr id="7" name="object 7"/>
            <p:cNvSpPr/>
            <p:nvPr/>
          </p:nvSpPr>
          <p:spPr>
            <a:xfrm>
              <a:off x="1062990" y="1621536"/>
              <a:ext cx="981075" cy="528320"/>
            </a:xfrm>
            <a:custGeom>
              <a:avLst/>
              <a:gdLst/>
              <a:ahLst/>
              <a:cxnLst/>
              <a:rect l="l" t="t" r="r" b="b"/>
              <a:pathLst>
                <a:path w="981075" h="528319">
                  <a:moveTo>
                    <a:pt x="980694" y="0"/>
                  </a:moveTo>
                  <a:lnTo>
                    <a:pt x="0" y="0"/>
                  </a:lnTo>
                  <a:lnTo>
                    <a:pt x="0" y="528066"/>
                  </a:lnTo>
                  <a:lnTo>
                    <a:pt x="980694" y="528066"/>
                  </a:lnTo>
                  <a:lnTo>
                    <a:pt x="980694" y="0"/>
                  </a:lnTo>
                  <a:close/>
                </a:path>
              </a:pathLst>
            </a:custGeom>
            <a:ln w="20574">
              <a:solidFill>
                <a:srgbClr val="000000"/>
              </a:solidFill>
            </a:ln>
          </p:spPr>
          <p:txBody>
            <a:bodyPr wrap="square" lIns="0" tIns="0" rIns="0" bIns="0" rtlCol="0"/>
            <a:lstStyle/>
            <a:p/>
          </p:txBody>
        </p:sp>
        <p:sp>
          <p:nvSpPr>
            <p:cNvPr id="8" name="object 8"/>
            <p:cNvSpPr/>
            <p:nvPr/>
          </p:nvSpPr>
          <p:spPr>
            <a:xfrm>
              <a:off x="2453640" y="1301496"/>
              <a:ext cx="2857500" cy="274624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449830" y="1296924"/>
              <a:ext cx="2864485" cy="2753995"/>
            </a:xfrm>
            <a:custGeom>
              <a:avLst/>
              <a:gdLst/>
              <a:ahLst/>
              <a:cxnLst/>
              <a:rect l="l" t="t" r="r" b="b"/>
              <a:pathLst>
                <a:path w="2864485" h="2753995">
                  <a:moveTo>
                    <a:pt x="2864358" y="0"/>
                  </a:moveTo>
                  <a:lnTo>
                    <a:pt x="0" y="0"/>
                  </a:lnTo>
                  <a:lnTo>
                    <a:pt x="0" y="2753868"/>
                  </a:lnTo>
                  <a:lnTo>
                    <a:pt x="2864358" y="2753868"/>
                  </a:lnTo>
                  <a:lnTo>
                    <a:pt x="2864358" y="0"/>
                  </a:lnTo>
                  <a:close/>
                </a:path>
              </a:pathLst>
            </a:custGeom>
            <a:ln w="6857">
              <a:solidFill>
                <a:srgbClr val="000000"/>
              </a:solidFill>
            </a:ln>
          </p:spPr>
          <p:txBody>
            <a:bodyPr wrap="square" lIns="0" tIns="0" rIns="0" bIns="0" rtlCol="0"/>
            <a:lstStyle/>
            <a:p/>
          </p:txBody>
        </p:sp>
        <p:sp>
          <p:nvSpPr>
            <p:cNvPr id="10" name="object 10"/>
            <p:cNvSpPr/>
            <p:nvPr/>
          </p:nvSpPr>
          <p:spPr>
            <a:xfrm>
              <a:off x="2492502" y="4080510"/>
              <a:ext cx="2779014" cy="944880"/>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488691" y="4076700"/>
              <a:ext cx="2786380" cy="951865"/>
            </a:xfrm>
            <a:custGeom>
              <a:avLst/>
              <a:gdLst/>
              <a:ahLst/>
              <a:cxnLst/>
              <a:rect l="l" t="t" r="r" b="b"/>
              <a:pathLst>
                <a:path w="2786379" h="951864">
                  <a:moveTo>
                    <a:pt x="2785872" y="0"/>
                  </a:moveTo>
                  <a:lnTo>
                    <a:pt x="0" y="0"/>
                  </a:lnTo>
                  <a:lnTo>
                    <a:pt x="0" y="951738"/>
                  </a:lnTo>
                  <a:lnTo>
                    <a:pt x="2785872" y="951738"/>
                  </a:lnTo>
                  <a:lnTo>
                    <a:pt x="2785872" y="0"/>
                  </a:lnTo>
                  <a:close/>
                </a:path>
              </a:pathLst>
            </a:custGeom>
            <a:ln w="6857">
              <a:solidFill>
                <a:srgbClr val="000000"/>
              </a:solidFill>
            </a:ln>
          </p:spPr>
          <p:txBody>
            <a:bodyPr wrap="square" lIns="0" tIns="0" rIns="0" bIns="0" rtlCol="0"/>
            <a:lstStyle/>
            <a:p/>
          </p:txBody>
        </p:sp>
        <p:sp>
          <p:nvSpPr>
            <p:cNvPr id="12" name="object 12"/>
            <p:cNvSpPr/>
            <p:nvPr/>
          </p:nvSpPr>
          <p:spPr>
            <a:xfrm>
              <a:off x="2043683" y="4500372"/>
              <a:ext cx="379095" cy="0"/>
            </a:xfrm>
            <a:custGeom>
              <a:avLst/>
              <a:gdLst/>
              <a:ahLst/>
              <a:cxnLst/>
              <a:rect l="l" t="t" r="r" b="b"/>
              <a:pathLst>
                <a:path w="379094" h="0">
                  <a:moveTo>
                    <a:pt x="0" y="0"/>
                  </a:moveTo>
                  <a:lnTo>
                    <a:pt x="378714" y="0"/>
                  </a:lnTo>
                </a:path>
              </a:pathLst>
            </a:custGeom>
            <a:ln w="20574">
              <a:solidFill>
                <a:srgbClr val="000000"/>
              </a:solidFill>
            </a:ln>
          </p:spPr>
          <p:txBody>
            <a:bodyPr wrap="square" lIns="0" tIns="0" rIns="0" bIns="0" rtlCol="0"/>
            <a:lstStyle/>
            <a:p/>
          </p:txBody>
        </p:sp>
        <p:sp>
          <p:nvSpPr>
            <p:cNvPr id="13" name="object 13"/>
            <p:cNvSpPr/>
            <p:nvPr/>
          </p:nvSpPr>
          <p:spPr>
            <a:xfrm>
              <a:off x="2420874" y="4467605"/>
              <a:ext cx="67310" cy="66675"/>
            </a:xfrm>
            <a:custGeom>
              <a:avLst/>
              <a:gdLst/>
              <a:ahLst/>
              <a:cxnLst/>
              <a:rect l="l" t="t" r="r" b="b"/>
              <a:pathLst>
                <a:path w="67310" h="66675">
                  <a:moveTo>
                    <a:pt x="0" y="0"/>
                  </a:moveTo>
                  <a:lnTo>
                    <a:pt x="0" y="66294"/>
                  </a:lnTo>
                  <a:lnTo>
                    <a:pt x="67056" y="32766"/>
                  </a:lnTo>
                  <a:lnTo>
                    <a:pt x="0" y="0"/>
                  </a:lnTo>
                  <a:close/>
                </a:path>
              </a:pathLst>
            </a:custGeom>
            <a:solidFill>
              <a:srgbClr val="000000"/>
            </a:solidFill>
          </p:spPr>
          <p:txBody>
            <a:bodyPr wrap="square" lIns="0" tIns="0" rIns="0" bIns="0" rtlCol="0"/>
            <a:lstStyle/>
            <a:p/>
          </p:txBody>
        </p:sp>
        <p:sp>
          <p:nvSpPr>
            <p:cNvPr id="14" name="object 14"/>
            <p:cNvSpPr/>
            <p:nvPr/>
          </p:nvSpPr>
          <p:spPr>
            <a:xfrm>
              <a:off x="1062990" y="4228338"/>
              <a:ext cx="981075" cy="528320"/>
            </a:xfrm>
            <a:custGeom>
              <a:avLst/>
              <a:gdLst/>
              <a:ahLst/>
              <a:cxnLst/>
              <a:rect l="l" t="t" r="r" b="b"/>
              <a:pathLst>
                <a:path w="981075" h="528320">
                  <a:moveTo>
                    <a:pt x="980694" y="0"/>
                  </a:moveTo>
                  <a:lnTo>
                    <a:pt x="0" y="0"/>
                  </a:lnTo>
                  <a:lnTo>
                    <a:pt x="0" y="528065"/>
                  </a:lnTo>
                  <a:lnTo>
                    <a:pt x="980694" y="528065"/>
                  </a:lnTo>
                  <a:lnTo>
                    <a:pt x="980694" y="0"/>
                  </a:lnTo>
                  <a:close/>
                </a:path>
              </a:pathLst>
            </a:custGeom>
            <a:solidFill>
              <a:srgbClr val="9ACC00"/>
            </a:solidFill>
          </p:spPr>
          <p:txBody>
            <a:bodyPr wrap="square" lIns="0" tIns="0" rIns="0" bIns="0" rtlCol="0"/>
            <a:lstStyle/>
            <a:p/>
          </p:txBody>
        </p:sp>
        <p:sp>
          <p:nvSpPr>
            <p:cNvPr id="15" name="object 15"/>
            <p:cNvSpPr/>
            <p:nvPr/>
          </p:nvSpPr>
          <p:spPr>
            <a:xfrm>
              <a:off x="1062990" y="4228338"/>
              <a:ext cx="981075" cy="528320"/>
            </a:xfrm>
            <a:custGeom>
              <a:avLst/>
              <a:gdLst/>
              <a:ahLst/>
              <a:cxnLst/>
              <a:rect l="l" t="t" r="r" b="b"/>
              <a:pathLst>
                <a:path w="981075" h="528320">
                  <a:moveTo>
                    <a:pt x="980694" y="0"/>
                  </a:moveTo>
                  <a:lnTo>
                    <a:pt x="0" y="0"/>
                  </a:lnTo>
                  <a:lnTo>
                    <a:pt x="0" y="528065"/>
                  </a:lnTo>
                  <a:lnTo>
                    <a:pt x="980694" y="528065"/>
                  </a:lnTo>
                  <a:lnTo>
                    <a:pt x="980694" y="0"/>
                  </a:lnTo>
                  <a:close/>
                </a:path>
              </a:pathLst>
            </a:custGeom>
            <a:ln w="20574">
              <a:solidFill>
                <a:srgbClr val="000000"/>
              </a:solidFill>
            </a:ln>
          </p:spPr>
          <p:txBody>
            <a:bodyPr wrap="square" lIns="0" tIns="0" rIns="0" bIns="0" rtlCol="0"/>
            <a:lstStyle/>
            <a:p/>
          </p:txBody>
        </p:sp>
      </p:grpSp>
      <p:sp>
        <p:nvSpPr>
          <p:cNvPr id="16" name="object 16"/>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Formatting the </a:t>
            </a:r>
            <a:r>
              <a:rPr dirty="0" sz="1850" spc="10" b="1">
                <a:latin typeface="Arial"/>
                <a:cs typeface="Arial"/>
              </a:rPr>
              <a:t>SQL</a:t>
            </a:r>
            <a:r>
              <a:rPr dirty="0" sz="1850" spc="-10" b="1">
                <a:latin typeface="Arial"/>
                <a:cs typeface="Arial"/>
              </a:rPr>
              <a:t> </a:t>
            </a:r>
            <a:r>
              <a:rPr dirty="0" sz="1850" b="1">
                <a:latin typeface="Arial"/>
                <a:cs typeface="Arial"/>
              </a:rPr>
              <a:t>Code</a:t>
            </a:r>
            <a:endParaRPr sz="1850">
              <a:latin typeface="Arial"/>
              <a:cs typeface="Arial"/>
            </a:endParaRPr>
          </a:p>
          <a:p>
            <a:pPr>
              <a:lnSpc>
                <a:spcPct val="100000"/>
              </a:lnSpc>
            </a:pPr>
            <a:endParaRPr sz="2100">
              <a:latin typeface="Arial"/>
              <a:cs typeface="Arial"/>
            </a:endParaRPr>
          </a:p>
          <a:p>
            <a:pPr>
              <a:lnSpc>
                <a:spcPct val="100000"/>
              </a:lnSpc>
              <a:spcBef>
                <a:spcPts val="10"/>
              </a:spcBef>
            </a:pPr>
            <a:endParaRPr sz="1900">
              <a:latin typeface="Arial"/>
              <a:cs typeface="Arial"/>
            </a:endParaRPr>
          </a:p>
          <a:p>
            <a:pPr marL="509905" marR="5168900" indent="145415">
              <a:lnSpc>
                <a:spcPts val="1550"/>
              </a:lnSpc>
            </a:pPr>
            <a:r>
              <a:rPr dirty="0" sz="1300" spc="-15" b="1">
                <a:latin typeface="Arial"/>
                <a:cs typeface="Arial"/>
              </a:rPr>
              <a:t>Before  </a:t>
            </a:r>
            <a:r>
              <a:rPr dirty="0" sz="1300" spc="-15" b="1">
                <a:latin typeface="Arial"/>
                <a:cs typeface="Arial"/>
              </a:rPr>
              <a:t>Formatting</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20"/>
              </a:spcBef>
            </a:pPr>
            <a:endParaRPr sz="1150">
              <a:latin typeface="Arial"/>
              <a:cs typeface="Arial"/>
            </a:endParaRPr>
          </a:p>
          <a:p>
            <a:pPr marL="510540" marR="5168900" indent="213360">
              <a:lnSpc>
                <a:spcPts val="1540"/>
              </a:lnSpc>
            </a:pPr>
            <a:r>
              <a:rPr dirty="0" sz="1300" spc="-10" b="1">
                <a:latin typeface="Arial"/>
                <a:cs typeface="Arial"/>
              </a:rPr>
              <a:t>After  </a:t>
            </a:r>
            <a:r>
              <a:rPr dirty="0" sz="1300" spc="-15" b="1">
                <a:latin typeface="Arial"/>
                <a:cs typeface="Arial"/>
              </a:rPr>
              <a:t>Formatting</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spcBef>
                <a:spcPts val="45"/>
              </a:spcBef>
            </a:pPr>
            <a:endParaRPr sz="11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19" name="object 1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6</a:t>
            </a:r>
            <a:r>
              <a:rPr dirty="0" sz="800" spc="-125"/>
              <a:t>l.</a:t>
            </a:r>
            <a:r>
              <a:rPr dirty="0" sz="800" spc="-155"/>
              <a:t> </a:t>
            </a:r>
            <a:r>
              <a:rPr dirty="0" sz="800" spc="-45"/>
              <a:t>Contact</a:t>
            </a:r>
            <a:endParaRPr sz="800">
              <a:latin typeface="Arial"/>
              <a:cs typeface="Arial"/>
            </a:endParaRPr>
          </a:p>
        </p:txBody>
      </p:sp>
      <p:sp>
        <p:nvSpPr>
          <p:cNvPr id="21" name="object 2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7" name="object 17"/>
          <p:cNvSpPr txBox="1"/>
          <p:nvPr/>
        </p:nvSpPr>
        <p:spPr>
          <a:xfrm>
            <a:off x="594613" y="5611157"/>
            <a:ext cx="6378575" cy="160210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Formatting the SQL</a:t>
            </a:r>
            <a:r>
              <a:rPr dirty="0" sz="1300" spc="-5" b="1">
                <a:latin typeface="Arial"/>
                <a:cs typeface="Arial"/>
              </a:rPr>
              <a:t> </a:t>
            </a:r>
            <a:r>
              <a:rPr dirty="0" sz="1300" b="1">
                <a:latin typeface="Arial"/>
                <a:cs typeface="Arial"/>
              </a:rPr>
              <a:t>Code</a:t>
            </a:r>
            <a:endParaRPr sz="1300">
              <a:latin typeface="Arial"/>
              <a:cs typeface="Arial"/>
            </a:endParaRPr>
          </a:p>
          <a:p>
            <a:pPr algn="just" marL="136525" marR="148590">
              <a:lnSpc>
                <a:spcPct val="100000"/>
              </a:lnSpc>
              <a:spcBef>
                <a:spcPts val="359"/>
              </a:spcBef>
            </a:pPr>
            <a:r>
              <a:rPr dirty="0" sz="1300" spc="-5">
                <a:latin typeface="Times New Roman"/>
                <a:cs typeface="Times New Roman"/>
              </a:rPr>
              <a:t>You </a:t>
            </a:r>
            <a:r>
              <a:rPr dirty="0" sz="1300">
                <a:latin typeface="Times New Roman"/>
                <a:cs typeface="Times New Roman"/>
              </a:rPr>
              <a:t>may </a:t>
            </a:r>
            <a:r>
              <a:rPr dirty="0" sz="1300" spc="-5">
                <a:latin typeface="Times New Roman"/>
                <a:cs typeface="Times New Roman"/>
              </a:rPr>
              <a:t>want </a:t>
            </a:r>
            <a:r>
              <a:rPr dirty="0" sz="1300">
                <a:latin typeface="Times New Roman"/>
                <a:cs typeface="Times New Roman"/>
              </a:rPr>
              <a:t>to beautify the indentation, spacing, capitalization, and line separation of the  </a:t>
            </a:r>
            <a:r>
              <a:rPr dirty="0" sz="1300" spc="-5">
                <a:latin typeface="Times New Roman"/>
                <a:cs typeface="Times New Roman"/>
              </a:rPr>
              <a:t>SQL </a:t>
            </a:r>
            <a:r>
              <a:rPr dirty="0" sz="1300">
                <a:latin typeface="Times New Roman"/>
                <a:cs typeface="Times New Roman"/>
              </a:rPr>
              <a:t>code. </a:t>
            </a:r>
            <a:r>
              <a:rPr dirty="0" sz="1300" spc="-5">
                <a:latin typeface="Times New Roman"/>
                <a:cs typeface="Times New Roman"/>
              </a:rPr>
              <a:t>SQL Developer </a:t>
            </a:r>
            <a:r>
              <a:rPr dirty="0" sz="1300">
                <a:latin typeface="Times New Roman"/>
                <a:cs typeface="Times New Roman"/>
              </a:rPr>
              <a:t>has the feature of formatting the </a:t>
            </a:r>
            <a:r>
              <a:rPr dirty="0" sz="1300" spc="-5">
                <a:latin typeface="Times New Roman"/>
                <a:cs typeface="Times New Roman"/>
              </a:rPr>
              <a:t>SQL</a:t>
            </a:r>
            <a:r>
              <a:rPr dirty="0" sz="1300" spc="-20">
                <a:latin typeface="Times New Roman"/>
                <a:cs typeface="Times New Roman"/>
              </a:rPr>
              <a:t> </a:t>
            </a:r>
            <a:r>
              <a:rPr dirty="0" sz="1300">
                <a:latin typeface="Times New Roman"/>
                <a:cs typeface="Times New Roman"/>
              </a:rPr>
              <a:t>code.</a:t>
            </a:r>
            <a:endParaRPr sz="1300">
              <a:latin typeface="Times New Roman"/>
              <a:cs typeface="Times New Roman"/>
            </a:endParaRPr>
          </a:p>
          <a:p>
            <a:pPr algn="just" marL="136525">
              <a:lnSpc>
                <a:spcPct val="100000"/>
              </a:lnSpc>
              <a:spcBef>
                <a:spcPts val="390"/>
              </a:spcBef>
            </a:pPr>
            <a:r>
              <a:rPr dirty="0" sz="1300">
                <a:latin typeface="Times New Roman"/>
                <a:cs typeface="Times New Roman"/>
              </a:rPr>
              <a:t>To format the </a:t>
            </a:r>
            <a:r>
              <a:rPr dirty="0" sz="1300" spc="-5">
                <a:latin typeface="Times New Roman"/>
                <a:cs typeface="Times New Roman"/>
              </a:rPr>
              <a:t>SQL </a:t>
            </a:r>
            <a:r>
              <a:rPr dirty="0" sz="1300">
                <a:latin typeface="Times New Roman"/>
                <a:cs typeface="Times New Roman"/>
              </a:rPr>
              <a:t>code, right-click in the statement area, and </a:t>
            </a:r>
            <a:r>
              <a:rPr dirty="0" sz="1300" spc="-5">
                <a:latin typeface="Times New Roman"/>
                <a:cs typeface="Times New Roman"/>
              </a:rPr>
              <a:t>select</a:t>
            </a:r>
            <a:r>
              <a:rPr dirty="0" sz="1300" spc="5">
                <a:latin typeface="Times New Roman"/>
                <a:cs typeface="Times New Roman"/>
              </a:rPr>
              <a:t> </a:t>
            </a:r>
            <a:r>
              <a:rPr dirty="0" sz="1300" b="1">
                <a:latin typeface="Times New Roman"/>
                <a:cs typeface="Times New Roman"/>
              </a:rPr>
              <a:t>Format</a:t>
            </a:r>
            <a:r>
              <a:rPr dirty="0" sz="1300">
                <a:latin typeface="Times New Roman"/>
                <a:cs typeface="Times New Roman"/>
              </a:rPr>
              <a:t>.</a:t>
            </a:r>
            <a:endParaRPr sz="1300">
              <a:latin typeface="Times New Roman"/>
              <a:cs typeface="Times New Roman"/>
            </a:endParaRPr>
          </a:p>
          <a:p>
            <a:pPr algn="just" marL="136525" marR="5080">
              <a:lnSpc>
                <a:spcPct val="100000"/>
              </a:lnSpc>
              <a:spcBef>
                <a:spcPts val="390"/>
              </a:spcBef>
            </a:pPr>
            <a:r>
              <a:rPr dirty="0" sz="1300" spc="-5">
                <a:latin typeface="Times New Roman"/>
                <a:cs typeface="Times New Roman"/>
              </a:rPr>
              <a:t>In </a:t>
            </a:r>
            <a:r>
              <a:rPr dirty="0" sz="1300">
                <a:latin typeface="Times New Roman"/>
                <a:cs typeface="Times New Roman"/>
              </a:rPr>
              <a:t>the example in the </a:t>
            </a:r>
            <a:r>
              <a:rPr dirty="0" sz="1300" spc="-5">
                <a:latin typeface="Times New Roman"/>
                <a:cs typeface="Times New Roman"/>
              </a:rPr>
              <a:t>slide, </a:t>
            </a:r>
            <a:r>
              <a:rPr dirty="0" sz="1300">
                <a:latin typeface="Times New Roman"/>
                <a:cs typeface="Times New Roman"/>
              </a:rPr>
              <a:t>before formatting, the SQL code has </a:t>
            </a:r>
            <a:r>
              <a:rPr dirty="0" sz="1300" spc="-5">
                <a:latin typeface="Times New Roman"/>
                <a:cs typeface="Times New Roman"/>
              </a:rPr>
              <a:t>the keywords </a:t>
            </a:r>
            <a:r>
              <a:rPr dirty="0" sz="1300">
                <a:latin typeface="Times New Roman"/>
                <a:cs typeface="Times New Roman"/>
              </a:rPr>
              <a:t>not capitalized  and the statement not properly indented. After formatting, the </a:t>
            </a:r>
            <a:r>
              <a:rPr dirty="0" sz="1300" spc="-5">
                <a:latin typeface="Times New Roman"/>
                <a:cs typeface="Times New Roman"/>
              </a:rPr>
              <a:t>SQL </a:t>
            </a:r>
            <a:r>
              <a:rPr dirty="0" sz="1300">
                <a:latin typeface="Times New Roman"/>
                <a:cs typeface="Times New Roman"/>
              </a:rPr>
              <a:t>code is beautified with the  </a:t>
            </a:r>
            <a:r>
              <a:rPr dirty="0" sz="1300" spc="-5">
                <a:latin typeface="Times New Roman"/>
                <a:cs typeface="Times New Roman"/>
              </a:rPr>
              <a:t>keywords </a:t>
            </a:r>
            <a:r>
              <a:rPr dirty="0" sz="1300">
                <a:latin typeface="Times New Roman"/>
                <a:cs typeface="Times New Roman"/>
              </a:rPr>
              <a:t>capitalized and the statement properly</a:t>
            </a:r>
            <a:r>
              <a:rPr dirty="0" sz="1300" spc="-10">
                <a:latin typeface="Times New Roman"/>
                <a:cs typeface="Times New Roman"/>
              </a:rPr>
              <a:t> </a:t>
            </a:r>
            <a:r>
              <a:rPr dirty="0" sz="1300">
                <a:latin typeface="Times New Roman"/>
                <a:cs typeface="Times New Roman"/>
              </a:rPr>
              <a:t>indented.</a:t>
            </a:r>
            <a:endParaRPr sz="1300">
              <a:latin typeface="Times New Roman"/>
              <a:cs typeface="Times New Roman"/>
            </a:endParaRPr>
          </a:p>
        </p:txBody>
      </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Using Snippets</a:t>
            </a:r>
            <a:endParaRPr sz="1850">
              <a:latin typeface="Arial"/>
              <a:cs typeface="Arial"/>
            </a:endParaRPr>
          </a:p>
          <a:p>
            <a:pPr>
              <a:lnSpc>
                <a:spcPct val="100000"/>
              </a:lnSpc>
              <a:spcBef>
                <a:spcPts val="45"/>
              </a:spcBef>
            </a:pPr>
            <a:endParaRPr sz="2950">
              <a:latin typeface="Arial"/>
              <a:cs typeface="Arial"/>
            </a:endParaRPr>
          </a:p>
          <a:p>
            <a:pPr marL="446405" marR="1195705">
              <a:lnSpc>
                <a:spcPct val="101600"/>
              </a:lnSpc>
            </a:pPr>
            <a:r>
              <a:rPr dirty="0" sz="1550" spc="10">
                <a:latin typeface="Arial"/>
                <a:cs typeface="Arial"/>
              </a:rPr>
              <a:t>Snippets are code fragments </a:t>
            </a:r>
            <a:r>
              <a:rPr dirty="0" sz="1550" spc="5">
                <a:latin typeface="Arial"/>
                <a:cs typeface="Arial"/>
              </a:rPr>
              <a:t>that </a:t>
            </a:r>
            <a:r>
              <a:rPr dirty="0" sz="1550" spc="10">
                <a:latin typeface="Arial"/>
                <a:cs typeface="Arial"/>
              </a:rPr>
              <a:t>may be </a:t>
            </a:r>
            <a:r>
              <a:rPr dirty="0" sz="1550" spc="5">
                <a:latin typeface="Arial"/>
                <a:cs typeface="Arial"/>
              </a:rPr>
              <a:t>just </a:t>
            </a:r>
            <a:r>
              <a:rPr dirty="0" sz="1550" spc="10">
                <a:latin typeface="Arial"/>
                <a:cs typeface="Arial"/>
              </a:rPr>
              <a:t>syntax </a:t>
            </a:r>
            <a:r>
              <a:rPr dirty="0" sz="1550" spc="5">
                <a:latin typeface="Arial"/>
                <a:cs typeface="Arial"/>
              </a:rPr>
              <a:t>or  </a:t>
            </a:r>
            <a:r>
              <a:rPr dirty="0" sz="1550" spc="10">
                <a:latin typeface="Arial"/>
                <a:cs typeface="Arial"/>
              </a:rPr>
              <a:t>examples.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2044827" y="2128647"/>
            <a:ext cx="3681729" cy="2799080"/>
            <a:chOff x="2044827" y="2128647"/>
            <a:chExt cx="3681729" cy="2799080"/>
          </a:xfrm>
        </p:grpSpPr>
        <p:sp>
          <p:nvSpPr>
            <p:cNvPr id="5" name="object 5"/>
            <p:cNvSpPr/>
            <p:nvPr/>
          </p:nvSpPr>
          <p:spPr>
            <a:xfrm>
              <a:off x="2052066" y="2135885"/>
              <a:ext cx="3667505" cy="2785109"/>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048256" y="2132075"/>
              <a:ext cx="3674745" cy="2792095"/>
            </a:xfrm>
            <a:custGeom>
              <a:avLst/>
              <a:gdLst/>
              <a:ahLst/>
              <a:cxnLst/>
              <a:rect l="l" t="t" r="r" b="b"/>
              <a:pathLst>
                <a:path w="3674745" h="2792095">
                  <a:moveTo>
                    <a:pt x="3674364" y="0"/>
                  </a:moveTo>
                  <a:lnTo>
                    <a:pt x="0" y="0"/>
                  </a:lnTo>
                  <a:lnTo>
                    <a:pt x="0" y="2791968"/>
                  </a:lnTo>
                  <a:lnTo>
                    <a:pt x="3674364" y="2791968"/>
                  </a:lnTo>
                  <a:lnTo>
                    <a:pt x="3674364" y="0"/>
                  </a:lnTo>
                  <a:close/>
                </a:path>
              </a:pathLst>
            </a:custGeom>
            <a:ln w="6857">
              <a:solidFill>
                <a:srgbClr val="000000"/>
              </a:solidFill>
            </a:ln>
          </p:spPr>
          <p:txBody>
            <a:bodyPr wrap="square" lIns="0" tIns="0" rIns="0" bIns="0" rtlCol="0"/>
            <a:lstStyle/>
            <a:p/>
          </p:txBody>
        </p:sp>
        <p:sp>
          <p:nvSpPr>
            <p:cNvPr id="7" name="object 7"/>
            <p:cNvSpPr/>
            <p:nvPr/>
          </p:nvSpPr>
          <p:spPr>
            <a:xfrm>
              <a:off x="2557272" y="3925061"/>
              <a:ext cx="1635760" cy="163830"/>
            </a:xfrm>
            <a:custGeom>
              <a:avLst/>
              <a:gdLst/>
              <a:ahLst/>
              <a:cxnLst/>
              <a:rect l="l" t="t" r="r" b="b"/>
              <a:pathLst>
                <a:path w="1635760" h="163829">
                  <a:moveTo>
                    <a:pt x="1635252" y="0"/>
                  </a:moveTo>
                  <a:lnTo>
                    <a:pt x="0" y="0"/>
                  </a:lnTo>
                  <a:lnTo>
                    <a:pt x="0" y="163829"/>
                  </a:lnTo>
                  <a:lnTo>
                    <a:pt x="1635252" y="163829"/>
                  </a:lnTo>
                  <a:lnTo>
                    <a:pt x="1635252" y="0"/>
                  </a:lnTo>
                  <a:close/>
                </a:path>
              </a:pathLst>
            </a:custGeom>
            <a:ln w="20574">
              <a:solidFill>
                <a:srgbClr val="FF0000"/>
              </a:solidFill>
            </a:ln>
          </p:spPr>
          <p:txBody>
            <a:bodyPr wrap="square" lIns="0" tIns="0" rIns="0" bIns="0" rtlCol="0"/>
            <a:lstStyle/>
            <a:p/>
          </p:txBody>
        </p:sp>
      </p:grpSp>
      <p:sp>
        <p:nvSpPr>
          <p:cNvPr id="8" name="object 8"/>
          <p:cNvSpPr txBox="1"/>
          <p:nvPr/>
        </p:nvSpPr>
        <p:spPr>
          <a:xfrm>
            <a:off x="594613" y="5611157"/>
            <a:ext cx="6550025" cy="199771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a:t>
            </a:r>
            <a:r>
              <a:rPr dirty="0" sz="1300" spc="-5" b="1">
                <a:latin typeface="Arial"/>
                <a:cs typeface="Arial"/>
              </a:rPr>
              <a:t> Snippets</a:t>
            </a:r>
            <a:endParaRPr sz="1300">
              <a:latin typeface="Arial"/>
              <a:cs typeface="Arial"/>
            </a:endParaRPr>
          </a:p>
          <a:p>
            <a:pPr marL="136525" marR="5715">
              <a:lnSpc>
                <a:spcPct val="100000"/>
              </a:lnSpc>
              <a:spcBef>
                <a:spcPts val="359"/>
              </a:spcBef>
            </a:pPr>
            <a:r>
              <a:rPr dirty="0" sz="1300" spc="-5">
                <a:latin typeface="Times New Roman"/>
                <a:cs typeface="Times New Roman"/>
              </a:rPr>
              <a:t>You </a:t>
            </a:r>
            <a:r>
              <a:rPr dirty="0" sz="1300">
                <a:latin typeface="Times New Roman"/>
                <a:cs typeface="Times New Roman"/>
              </a:rPr>
              <a:t>may </a:t>
            </a:r>
            <a:r>
              <a:rPr dirty="0" sz="1300" spc="-5">
                <a:latin typeface="Times New Roman"/>
                <a:cs typeface="Times New Roman"/>
              </a:rPr>
              <a:t>want </a:t>
            </a:r>
            <a:r>
              <a:rPr dirty="0" sz="1300">
                <a:latin typeface="Times New Roman"/>
                <a:cs typeface="Times New Roman"/>
              </a:rPr>
              <a:t>to use certain </a:t>
            </a:r>
            <a:r>
              <a:rPr dirty="0" sz="1300" spc="-5">
                <a:latin typeface="Times New Roman"/>
                <a:cs typeface="Times New Roman"/>
              </a:rPr>
              <a:t>code </a:t>
            </a:r>
            <a:r>
              <a:rPr dirty="0" sz="1300">
                <a:latin typeface="Times New Roman"/>
                <a:cs typeface="Times New Roman"/>
              </a:rPr>
              <a:t>fragments </a:t>
            </a:r>
            <a:r>
              <a:rPr dirty="0" sz="1300" spc="-5">
                <a:latin typeface="Times New Roman"/>
                <a:cs typeface="Times New Roman"/>
              </a:rPr>
              <a:t>when </a:t>
            </a:r>
            <a:r>
              <a:rPr dirty="0" sz="1300">
                <a:latin typeface="Times New Roman"/>
                <a:cs typeface="Times New Roman"/>
              </a:rPr>
              <a:t>you are </a:t>
            </a:r>
            <a:r>
              <a:rPr dirty="0" sz="1300" spc="-5">
                <a:latin typeface="Times New Roman"/>
                <a:cs typeface="Times New Roman"/>
              </a:rPr>
              <a:t>using </a:t>
            </a:r>
            <a:r>
              <a:rPr dirty="0" sz="1300">
                <a:latin typeface="Times New Roman"/>
                <a:cs typeface="Times New Roman"/>
              </a:rPr>
              <a:t>the </a:t>
            </a:r>
            <a:r>
              <a:rPr dirty="0" sz="1300" spc="-5">
                <a:latin typeface="Times New Roman"/>
                <a:cs typeface="Times New Roman"/>
              </a:rPr>
              <a:t>SQL Worksheet </a:t>
            </a:r>
            <a:r>
              <a:rPr dirty="0" sz="1300">
                <a:latin typeface="Times New Roman"/>
                <a:cs typeface="Times New Roman"/>
              </a:rPr>
              <a:t>or creating  or editing a </a:t>
            </a:r>
            <a:r>
              <a:rPr dirty="0" sz="1300" spc="-5">
                <a:latin typeface="Times New Roman"/>
                <a:cs typeface="Times New Roman"/>
              </a:rPr>
              <a:t>PL/SQL </a:t>
            </a:r>
            <a:r>
              <a:rPr dirty="0" sz="1300">
                <a:latin typeface="Times New Roman"/>
                <a:cs typeface="Times New Roman"/>
              </a:rPr>
              <a:t>function or </a:t>
            </a:r>
            <a:r>
              <a:rPr dirty="0" sz="1300" spc="-5">
                <a:latin typeface="Times New Roman"/>
                <a:cs typeface="Times New Roman"/>
              </a:rPr>
              <a:t>procedure. SQL Developer </a:t>
            </a:r>
            <a:r>
              <a:rPr dirty="0" sz="1300">
                <a:latin typeface="Times New Roman"/>
                <a:cs typeface="Times New Roman"/>
              </a:rPr>
              <a:t>has the feature called</a:t>
            </a:r>
            <a:r>
              <a:rPr dirty="0" sz="1300" spc="30">
                <a:latin typeface="Times New Roman"/>
                <a:cs typeface="Times New Roman"/>
              </a:rPr>
              <a:t> </a:t>
            </a:r>
            <a:r>
              <a:rPr dirty="0" sz="1300">
                <a:latin typeface="Times New Roman"/>
                <a:cs typeface="Times New Roman"/>
              </a:rPr>
              <a:t>Snippets.</a:t>
            </a:r>
            <a:endParaRPr sz="1300">
              <a:latin typeface="Times New Roman"/>
              <a:cs typeface="Times New Roman"/>
            </a:endParaRPr>
          </a:p>
          <a:p>
            <a:pPr marL="136525" marR="394335">
              <a:lnSpc>
                <a:spcPts val="1560"/>
              </a:lnSpc>
              <a:spcBef>
                <a:spcPts val="45"/>
              </a:spcBef>
            </a:pPr>
            <a:r>
              <a:rPr dirty="0" sz="1300" spc="-5">
                <a:latin typeface="Times New Roman"/>
                <a:cs typeface="Times New Roman"/>
              </a:rPr>
              <a:t>Snippets </a:t>
            </a:r>
            <a:r>
              <a:rPr dirty="0" sz="1300">
                <a:latin typeface="Times New Roman"/>
                <a:cs typeface="Times New Roman"/>
              </a:rPr>
              <a:t>are code </a:t>
            </a:r>
            <a:r>
              <a:rPr dirty="0" sz="1300" spc="-5">
                <a:latin typeface="Times New Roman"/>
                <a:cs typeface="Times New Roman"/>
              </a:rPr>
              <a:t>fragments, such </a:t>
            </a:r>
            <a:r>
              <a:rPr dirty="0" sz="1300">
                <a:latin typeface="Times New Roman"/>
                <a:cs typeface="Times New Roman"/>
              </a:rPr>
              <a:t>as </a:t>
            </a:r>
            <a:r>
              <a:rPr dirty="0" sz="1300" spc="-5">
                <a:latin typeface="Times New Roman"/>
                <a:cs typeface="Times New Roman"/>
              </a:rPr>
              <a:t>SQL </a:t>
            </a:r>
            <a:r>
              <a:rPr dirty="0" sz="1300">
                <a:latin typeface="Times New Roman"/>
                <a:cs typeface="Times New Roman"/>
              </a:rPr>
              <a:t>functions, </a:t>
            </a:r>
            <a:r>
              <a:rPr dirty="0" sz="1300" spc="-5">
                <a:latin typeface="Times New Roman"/>
                <a:cs typeface="Times New Roman"/>
              </a:rPr>
              <a:t>Optimizer hints, </a:t>
            </a:r>
            <a:r>
              <a:rPr dirty="0" sz="1300">
                <a:latin typeface="Times New Roman"/>
                <a:cs typeface="Times New Roman"/>
              </a:rPr>
              <a:t>and miscellaneous  </a:t>
            </a:r>
            <a:r>
              <a:rPr dirty="0" sz="1300" spc="-5">
                <a:latin typeface="Times New Roman"/>
                <a:cs typeface="Times New Roman"/>
              </a:rPr>
              <a:t>PL/SQL </a:t>
            </a:r>
            <a:r>
              <a:rPr dirty="0" sz="1300">
                <a:latin typeface="Times New Roman"/>
                <a:cs typeface="Times New Roman"/>
              </a:rPr>
              <a:t>programming techniques. </a:t>
            </a:r>
            <a:r>
              <a:rPr dirty="0" sz="1300" spc="-5">
                <a:latin typeface="Times New Roman"/>
                <a:cs typeface="Times New Roman"/>
              </a:rPr>
              <a:t>You </a:t>
            </a:r>
            <a:r>
              <a:rPr dirty="0" sz="1300">
                <a:latin typeface="Times New Roman"/>
                <a:cs typeface="Times New Roman"/>
              </a:rPr>
              <a:t>can drag and drop </a:t>
            </a:r>
            <a:r>
              <a:rPr dirty="0" sz="1300" spc="-5">
                <a:latin typeface="Times New Roman"/>
                <a:cs typeface="Times New Roman"/>
              </a:rPr>
              <a:t>snippets into </a:t>
            </a:r>
            <a:r>
              <a:rPr dirty="0" sz="1300">
                <a:latin typeface="Times New Roman"/>
                <a:cs typeface="Times New Roman"/>
              </a:rPr>
              <a:t>the editor</a:t>
            </a:r>
            <a:r>
              <a:rPr dirty="0" sz="1300" spc="25">
                <a:latin typeface="Times New Roman"/>
                <a:cs typeface="Times New Roman"/>
              </a:rPr>
              <a:t> </a:t>
            </a:r>
            <a:r>
              <a:rPr dirty="0" sz="1300" spc="-5">
                <a:latin typeface="Times New Roman"/>
                <a:cs typeface="Times New Roman"/>
              </a:rPr>
              <a:t>window.</a:t>
            </a:r>
            <a:endParaRPr sz="1300">
              <a:latin typeface="Times New Roman"/>
              <a:cs typeface="Times New Roman"/>
            </a:endParaRPr>
          </a:p>
          <a:p>
            <a:pPr marL="136525">
              <a:lnSpc>
                <a:spcPct val="100000"/>
              </a:lnSpc>
              <a:spcBef>
                <a:spcPts val="335"/>
              </a:spcBef>
            </a:pPr>
            <a:r>
              <a:rPr dirty="0" sz="1300">
                <a:latin typeface="Times New Roman"/>
                <a:cs typeface="Times New Roman"/>
              </a:rPr>
              <a:t>To display Snippets, select </a:t>
            </a:r>
            <a:r>
              <a:rPr dirty="0" sz="1300" spc="-5" b="1">
                <a:latin typeface="Times New Roman"/>
                <a:cs typeface="Times New Roman"/>
              </a:rPr>
              <a:t>View </a:t>
            </a:r>
            <a:r>
              <a:rPr dirty="0" sz="1300" b="1">
                <a:latin typeface="Times New Roman"/>
                <a:cs typeface="Times New Roman"/>
              </a:rPr>
              <a:t>&gt;</a:t>
            </a:r>
            <a:r>
              <a:rPr dirty="0" sz="1300" spc="-10" b="1">
                <a:latin typeface="Times New Roman"/>
                <a:cs typeface="Times New Roman"/>
              </a:rPr>
              <a:t> </a:t>
            </a:r>
            <a:r>
              <a:rPr dirty="0" sz="1300" spc="-5" b="1">
                <a:latin typeface="Times New Roman"/>
                <a:cs typeface="Times New Roman"/>
              </a:rPr>
              <a:t>Snippets</a:t>
            </a:r>
            <a:r>
              <a:rPr dirty="0" sz="1300" spc="-5">
                <a:latin typeface="Times New Roman"/>
                <a:cs typeface="Times New Roman"/>
              </a:rPr>
              <a:t>.</a:t>
            </a:r>
            <a:endParaRPr sz="1300">
              <a:latin typeface="Times New Roman"/>
              <a:cs typeface="Times New Roman"/>
            </a:endParaRPr>
          </a:p>
          <a:p>
            <a:pPr marL="136525" marR="5080">
              <a:lnSpc>
                <a:spcPct val="100000"/>
              </a:lnSpc>
              <a:spcBef>
                <a:spcPts val="390"/>
              </a:spcBef>
            </a:pPr>
            <a:r>
              <a:rPr dirty="0" sz="1300">
                <a:latin typeface="Times New Roman"/>
                <a:cs typeface="Times New Roman"/>
              </a:rPr>
              <a:t>The </a:t>
            </a:r>
            <a:r>
              <a:rPr dirty="0" sz="1300" spc="-5">
                <a:latin typeface="Times New Roman"/>
                <a:cs typeface="Times New Roman"/>
              </a:rPr>
              <a:t>Snippets window </a:t>
            </a:r>
            <a:r>
              <a:rPr dirty="0" sz="1300">
                <a:latin typeface="Times New Roman"/>
                <a:cs typeface="Times New Roman"/>
              </a:rPr>
              <a:t>is displayed on the right. You can use the drop-down </a:t>
            </a:r>
            <a:r>
              <a:rPr dirty="0" sz="1300" spc="-5">
                <a:latin typeface="Times New Roman"/>
                <a:cs typeface="Times New Roman"/>
              </a:rPr>
              <a:t>list </a:t>
            </a:r>
            <a:r>
              <a:rPr dirty="0" sz="1300">
                <a:latin typeface="Times New Roman"/>
                <a:cs typeface="Times New Roman"/>
              </a:rPr>
              <a:t>to </a:t>
            </a:r>
            <a:r>
              <a:rPr dirty="0" sz="1300" spc="-5">
                <a:latin typeface="Times New Roman"/>
                <a:cs typeface="Times New Roman"/>
              </a:rPr>
              <a:t>select </a:t>
            </a:r>
            <a:r>
              <a:rPr dirty="0" sz="1300">
                <a:latin typeface="Times New Roman"/>
                <a:cs typeface="Times New Roman"/>
              </a:rPr>
              <a:t>a group.  A Snippets button is </a:t>
            </a:r>
            <a:r>
              <a:rPr dirty="0" sz="1300" spc="-5">
                <a:latin typeface="Times New Roman"/>
                <a:cs typeface="Times New Roman"/>
              </a:rPr>
              <a:t>placed </a:t>
            </a:r>
            <a:r>
              <a:rPr dirty="0" sz="1300">
                <a:latin typeface="Times New Roman"/>
                <a:cs typeface="Times New Roman"/>
              </a:rPr>
              <a:t>in the right window </a:t>
            </a:r>
            <a:r>
              <a:rPr dirty="0" sz="1300" spc="-5">
                <a:latin typeface="Times New Roman"/>
                <a:cs typeface="Times New Roman"/>
              </a:rPr>
              <a:t>margin, </a:t>
            </a:r>
            <a:r>
              <a:rPr dirty="0" sz="1300">
                <a:latin typeface="Times New Roman"/>
                <a:cs typeface="Times New Roman"/>
              </a:rPr>
              <a:t>so that you can display the Snippets  window if it becomes</a:t>
            </a:r>
            <a:r>
              <a:rPr dirty="0" sz="1300" spc="-5">
                <a:latin typeface="Times New Roman"/>
                <a:cs typeface="Times New Roman"/>
              </a:rPr>
              <a:t> </a:t>
            </a:r>
            <a:r>
              <a:rPr dirty="0" sz="1300">
                <a:latin typeface="Times New Roman"/>
                <a:cs typeface="Times New Roman"/>
              </a:rPr>
              <a:t>hidden.</a:t>
            </a:r>
            <a:endParaRPr sz="1300">
              <a:latin typeface="Times New Roman"/>
              <a:cs typeface="Times New Roman"/>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7</a:t>
            </a:r>
            <a:r>
              <a:rPr dirty="0" sz="800" spc="-125"/>
              <a:t>l.</a:t>
            </a:r>
            <a:r>
              <a:rPr dirty="0" sz="800" spc="-155"/>
              <a:t> </a:t>
            </a:r>
            <a:r>
              <a:rPr dirty="0" sz="800" spc="-45"/>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048702" y="2134552"/>
            <a:ext cx="1131570" cy="548640"/>
            <a:chOff x="1048702" y="2134552"/>
            <a:chExt cx="1131570" cy="548640"/>
          </a:xfrm>
        </p:grpSpPr>
        <p:sp>
          <p:nvSpPr>
            <p:cNvPr id="4" name="object 4"/>
            <p:cNvSpPr/>
            <p:nvPr/>
          </p:nvSpPr>
          <p:spPr>
            <a:xfrm>
              <a:off x="2040636" y="2409443"/>
              <a:ext cx="74930" cy="0"/>
            </a:xfrm>
            <a:custGeom>
              <a:avLst/>
              <a:gdLst/>
              <a:ahLst/>
              <a:cxnLst/>
              <a:rect l="l" t="t" r="r" b="b"/>
              <a:pathLst>
                <a:path w="74930" h="0">
                  <a:moveTo>
                    <a:pt x="0" y="0"/>
                  </a:moveTo>
                  <a:lnTo>
                    <a:pt x="74675" y="0"/>
                  </a:lnTo>
                </a:path>
              </a:pathLst>
            </a:custGeom>
            <a:ln w="20573">
              <a:solidFill>
                <a:srgbClr val="000000"/>
              </a:solidFill>
            </a:ln>
          </p:spPr>
          <p:txBody>
            <a:bodyPr wrap="square" lIns="0" tIns="0" rIns="0" bIns="0" rtlCol="0"/>
            <a:lstStyle/>
            <a:p/>
          </p:txBody>
        </p:sp>
        <p:sp>
          <p:nvSpPr>
            <p:cNvPr id="5" name="object 5"/>
            <p:cNvSpPr/>
            <p:nvPr/>
          </p:nvSpPr>
          <p:spPr>
            <a:xfrm>
              <a:off x="2113787" y="2376677"/>
              <a:ext cx="66675" cy="66675"/>
            </a:xfrm>
            <a:custGeom>
              <a:avLst/>
              <a:gdLst/>
              <a:ahLst/>
              <a:cxnLst/>
              <a:rect l="l" t="t" r="r" b="b"/>
              <a:pathLst>
                <a:path w="66675" h="66675">
                  <a:moveTo>
                    <a:pt x="0" y="0"/>
                  </a:moveTo>
                  <a:lnTo>
                    <a:pt x="0" y="66294"/>
                  </a:lnTo>
                  <a:lnTo>
                    <a:pt x="66293" y="32766"/>
                  </a:lnTo>
                  <a:lnTo>
                    <a:pt x="0" y="0"/>
                  </a:lnTo>
                  <a:close/>
                </a:path>
              </a:pathLst>
            </a:custGeom>
            <a:solidFill>
              <a:srgbClr val="000000"/>
            </a:solidFill>
          </p:spPr>
          <p:txBody>
            <a:bodyPr wrap="square" lIns="0" tIns="0" rIns="0" bIns="0" rtlCol="0"/>
            <a:lstStyle/>
            <a:p/>
          </p:txBody>
        </p:sp>
        <p:sp>
          <p:nvSpPr>
            <p:cNvPr id="6" name="object 6"/>
            <p:cNvSpPr/>
            <p:nvPr/>
          </p:nvSpPr>
          <p:spPr>
            <a:xfrm>
              <a:off x="1059179" y="2145029"/>
              <a:ext cx="981710" cy="527685"/>
            </a:xfrm>
            <a:custGeom>
              <a:avLst/>
              <a:gdLst/>
              <a:ahLst/>
              <a:cxnLst/>
              <a:rect l="l" t="t" r="r" b="b"/>
              <a:pathLst>
                <a:path w="981710" h="527685">
                  <a:moveTo>
                    <a:pt x="981456" y="0"/>
                  </a:moveTo>
                  <a:lnTo>
                    <a:pt x="0" y="0"/>
                  </a:lnTo>
                  <a:lnTo>
                    <a:pt x="0" y="527303"/>
                  </a:lnTo>
                  <a:lnTo>
                    <a:pt x="981456" y="527303"/>
                  </a:lnTo>
                  <a:lnTo>
                    <a:pt x="981456" y="0"/>
                  </a:lnTo>
                  <a:close/>
                </a:path>
              </a:pathLst>
            </a:custGeom>
            <a:solidFill>
              <a:srgbClr val="9ACC00"/>
            </a:solidFill>
          </p:spPr>
          <p:txBody>
            <a:bodyPr wrap="square" lIns="0" tIns="0" rIns="0" bIns="0" rtlCol="0"/>
            <a:lstStyle/>
            <a:p/>
          </p:txBody>
        </p:sp>
        <p:sp>
          <p:nvSpPr>
            <p:cNvPr id="7" name="object 7"/>
            <p:cNvSpPr/>
            <p:nvPr/>
          </p:nvSpPr>
          <p:spPr>
            <a:xfrm>
              <a:off x="1059179" y="2145029"/>
              <a:ext cx="981710" cy="527685"/>
            </a:xfrm>
            <a:custGeom>
              <a:avLst/>
              <a:gdLst/>
              <a:ahLst/>
              <a:cxnLst/>
              <a:rect l="l" t="t" r="r" b="b"/>
              <a:pathLst>
                <a:path w="981710" h="527685">
                  <a:moveTo>
                    <a:pt x="981456" y="0"/>
                  </a:moveTo>
                  <a:lnTo>
                    <a:pt x="0" y="0"/>
                  </a:lnTo>
                  <a:lnTo>
                    <a:pt x="0" y="527303"/>
                  </a:lnTo>
                  <a:lnTo>
                    <a:pt x="981456" y="527303"/>
                  </a:lnTo>
                  <a:lnTo>
                    <a:pt x="981456" y="0"/>
                  </a:lnTo>
                  <a:close/>
                </a:path>
              </a:pathLst>
            </a:custGeom>
            <a:ln w="20574">
              <a:solidFill>
                <a:srgbClr val="000000"/>
              </a:solidFill>
            </a:ln>
          </p:spPr>
          <p:txBody>
            <a:bodyPr wrap="square" lIns="0" tIns="0" rIns="0" bIns="0" rtlCol="0"/>
            <a:lstStyle/>
            <a:p/>
          </p:txBody>
        </p:sp>
      </p:grpSp>
      <p:sp>
        <p:nvSpPr>
          <p:cNvPr id="8" name="object 8"/>
          <p:cNvSpPr/>
          <p:nvPr/>
        </p:nvSpPr>
        <p:spPr>
          <a:xfrm>
            <a:off x="2113788" y="3883152"/>
            <a:ext cx="66675" cy="66675"/>
          </a:xfrm>
          <a:custGeom>
            <a:avLst/>
            <a:gdLst/>
            <a:ahLst/>
            <a:cxnLst/>
            <a:rect l="l" t="t" r="r" b="b"/>
            <a:pathLst>
              <a:path w="66675" h="66675">
                <a:moveTo>
                  <a:pt x="0" y="0"/>
                </a:moveTo>
                <a:lnTo>
                  <a:pt x="0" y="66294"/>
                </a:lnTo>
                <a:lnTo>
                  <a:pt x="66293" y="33527"/>
                </a:lnTo>
                <a:lnTo>
                  <a:pt x="0" y="0"/>
                </a:lnTo>
                <a:close/>
              </a:path>
            </a:pathLst>
          </a:custGeom>
          <a:solidFill>
            <a:srgbClr val="000000"/>
          </a:solidFill>
        </p:spPr>
        <p:txBody>
          <a:bodyPr wrap="square" lIns="0" tIns="0" rIns="0" bIns="0" rtlCol="0"/>
          <a:lstStyle/>
          <a:p/>
        </p:txBody>
      </p:sp>
      <p:sp>
        <p:nvSpPr>
          <p:cNvPr id="9" name="object 9"/>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Using </a:t>
            </a:r>
            <a:r>
              <a:rPr dirty="0" sz="1850" spc="5" b="1">
                <a:latin typeface="Arial"/>
                <a:cs typeface="Arial"/>
              </a:rPr>
              <a:t>Snippets:</a:t>
            </a:r>
            <a:r>
              <a:rPr dirty="0" sz="1850" spc="-5" b="1">
                <a:latin typeface="Arial"/>
                <a:cs typeface="Arial"/>
              </a:rPr>
              <a:t> </a:t>
            </a:r>
            <a:r>
              <a:rPr dirty="0" sz="1850" spc="5" b="1">
                <a:latin typeface="Arial"/>
                <a:cs typeface="Arial"/>
              </a:rPr>
              <a:t>Example</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marL="643255" marR="5185410" indent="-123189">
              <a:lnSpc>
                <a:spcPts val="1550"/>
              </a:lnSpc>
              <a:spcBef>
                <a:spcPts val="1490"/>
              </a:spcBef>
            </a:pPr>
            <a:r>
              <a:rPr dirty="0" sz="1300" spc="-10" b="1">
                <a:latin typeface="Arial"/>
                <a:cs typeface="Arial"/>
              </a:rPr>
              <a:t>Inserting</a:t>
            </a:r>
            <a:r>
              <a:rPr dirty="0" sz="1300" spc="-90" b="1">
                <a:latin typeface="Arial"/>
                <a:cs typeface="Arial"/>
              </a:rPr>
              <a:t> </a:t>
            </a:r>
            <a:r>
              <a:rPr dirty="0" sz="1300" spc="-10" b="1">
                <a:latin typeface="Arial"/>
                <a:cs typeface="Arial"/>
              </a:rPr>
              <a:t>a  snippet</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10" name="object 10"/>
          <p:cNvSpPr txBox="1"/>
          <p:nvPr/>
        </p:nvSpPr>
        <p:spPr>
          <a:xfrm>
            <a:off x="1059180" y="3658361"/>
            <a:ext cx="1035685" cy="528320"/>
          </a:xfrm>
          <a:prstGeom prst="rect">
            <a:avLst/>
          </a:prstGeom>
          <a:solidFill>
            <a:srgbClr val="9ACC00"/>
          </a:solidFill>
          <a:ln w="20574">
            <a:solidFill>
              <a:srgbClr val="000000"/>
            </a:solidFill>
          </a:ln>
        </p:spPr>
        <p:txBody>
          <a:bodyPr wrap="square" lIns="0" tIns="69850" rIns="0" bIns="0" rtlCol="0" vert="horz">
            <a:spAutoFit/>
          </a:bodyPr>
          <a:lstStyle/>
          <a:p>
            <a:pPr marL="226695" marR="109220" indent="-154305">
              <a:lnSpc>
                <a:spcPts val="1540"/>
              </a:lnSpc>
              <a:spcBef>
                <a:spcPts val="550"/>
              </a:spcBef>
            </a:pPr>
            <a:r>
              <a:rPr dirty="0" sz="1300" spc="-5" b="1">
                <a:latin typeface="Arial"/>
                <a:cs typeface="Arial"/>
              </a:rPr>
              <a:t>Editing</a:t>
            </a:r>
            <a:r>
              <a:rPr dirty="0" sz="1300" spc="-100" b="1">
                <a:latin typeface="Arial"/>
                <a:cs typeface="Arial"/>
              </a:rPr>
              <a:t> </a:t>
            </a:r>
            <a:r>
              <a:rPr dirty="0" sz="1300" spc="-10" b="1">
                <a:latin typeface="Arial"/>
                <a:cs typeface="Arial"/>
              </a:rPr>
              <a:t>the  snippet</a:t>
            </a:r>
            <a:endParaRPr sz="1300">
              <a:latin typeface="Arial"/>
              <a:cs typeface="Arial"/>
            </a:endParaRPr>
          </a:p>
        </p:txBody>
      </p:sp>
      <p:grpSp>
        <p:nvGrpSpPr>
          <p:cNvPr id="11" name="object 11"/>
          <p:cNvGrpSpPr/>
          <p:nvPr/>
        </p:nvGrpSpPr>
        <p:grpSpPr>
          <a:xfrm>
            <a:off x="2183511" y="1585341"/>
            <a:ext cx="3413125" cy="1672589"/>
            <a:chOff x="2183511" y="1585341"/>
            <a:chExt cx="3413125" cy="1672589"/>
          </a:xfrm>
        </p:grpSpPr>
        <p:sp>
          <p:nvSpPr>
            <p:cNvPr id="12" name="object 12"/>
            <p:cNvSpPr/>
            <p:nvPr/>
          </p:nvSpPr>
          <p:spPr>
            <a:xfrm>
              <a:off x="2190750" y="1592579"/>
              <a:ext cx="3400044" cy="1658874"/>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2186940" y="1588769"/>
              <a:ext cx="3406140" cy="1666239"/>
            </a:xfrm>
            <a:custGeom>
              <a:avLst/>
              <a:gdLst/>
              <a:ahLst/>
              <a:cxnLst/>
              <a:rect l="l" t="t" r="r" b="b"/>
              <a:pathLst>
                <a:path w="3406140" h="1666239">
                  <a:moveTo>
                    <a:pt x="3406140" y="0"/>
                  </a:moveTo>
                  <a:lnTo>
                    <a:pt x="0" y="0"/>
                  </a:lnTo>
                  <a:lnTo>
                    <a:pt x="0" y="1665731"/>
                  </a:lnTo>
                  <a:lnTo>
                    <a:pt x="3406140" y="1665731"/>
                  </a:lnTo>
                  <a:lnTo>
                    <a:pt x="3406140" y="0"/>
                  </a:lnTo>
                  <a:close/>
                </a:path>
              </a:pathLst>
            </a:custGeom>
            <a:ln w="6857">
              <a:solidFill>
                <a:srgbClr val="000000"/>
              </a:solidFill>
            </a:ln>
          </p:spPr>
          <p:txBody>
            <a:bodyPr wrap="square" lIns="0" tIns="0" rIns="0" bIns="0" rtlCol="0"/>
            <a:lstStyle/>
            <a:p/>
          </p:txBody>
        </p:sp>
      </p:grpSp>
      <p:grpSp>
        <p:nvGrpSpPr>
          <p:cNvPr id="14" name="object 14"/>
          <p:cNvGrpSpPr/>
          <p:nvPr/>
        </p:nvGrpSpPr>
        <p:grpSpPr>
          <a:xfrm>
            <a:off x="2183511" y="3331845"/>
            <a:ext cx="3413125" cy="1672589"/>
            <a:chOff x="2183511" y="3331845"/>
            <a:chExt cx="3413125" cy="1672589"/>
          </a:xfrm>
        </p:grpSpPr>
        <p:sp>
          <p:nvSpPr>
            <p:cNvPr id="15" name="object 15"/>
            <p:cNvSpPr/>
            <p:nvPr/>
          </p:nvSpPr>
          <p:spPr>
            <a:xfrm>
              <a:off x="2190750" y="3339084"/>
              <a:ext cx="3400044" cy="1658873"/>
            </a:xfrm>
            <a:prstGeom prst="rect">
              <a:avLst/>
            </a:prstGeom>
            <a:blipFill>
              <a:blip r:embed="rId4" cstate="print"/>
              <a:stretch>
                <a:fillRect/>
              </a:stretch>
            </a:blipFill>
          </p:spPr>
          <p:txBody>
            <a:bodyPr wrap="square" lIns="0" tIns="0" rIns="0" bIns="0" rtlCol="0"/>
            <a:lstStyle/>
            <a:p/>
          </p:txBody>
        </p:sp>
        <p:sp>
          <p:nvSpPr>
            <p:cNvPr id="16" name="object 16"/>
            <p:cNvSpPr/>
            <p:nvPr/>
          </p:nvSpPr>
          <p:spPr>
            <a:xfrm>
              <a:off x="2186940" y="3335274"/>
              <a:ext cx="3406140" cy="1666239"/>
            </a:xfrm>
            <a:custGeom>
              <a:avLst/>
              <a:gdLst/>
              <a:ahLst/>
              <a:cxnLst/>
              <a:rect l="l" t="t" r="r" b="b"/>
              <a:pathLst>
                <a:path w="3406140" h="1666239">
                  <a:moveTo>
                    <a:pt x="3406140" y="0"/>
                  </a:moveTo>
                  <a:lnTo>
                    <a:pt x="0" y="0"/>
                  </a:lnTo>
                  <a:lnTo>
                    <a:pt x="0" y="1665731"/>
                  </a:lnTo>
                  <a:lnTo>
                    <a:pt x="3406140" y="1665731"/>
                  </a:lnTo>
                  <a:lnTo>
                    <a:pt x="3406140" y="0"/>
                  </a:lnTo>
                  <a:close/>
                </a:path>
              </a:pathLst>
            </a:custGeom>
            <a:ln w="6857">
              <a:solidFill>
                <a:srgbClr val="000000"/>
              </a:solidFill>
            </a:ln>
          </p:spPr>
          <p:txBody>
            <a:bodyPr wrap="square" lIns="0" tIns="0" rIns="0" bIns="0" rtlCol="0"/>
            <a:lstStyle/>
            <a:p/>
          </p:txBody>
        </p:sp>
      </p:grpSp>
      <p:sp>
        <p:nvSpPr>
          <p:cNvPr id="17" name="object 17"/>
          <p:cNvSpPr txBox="1"/>
          <p:nvPr/>
        </p:nvSpPr>
        <p:spPr>
          <a:xfrm>
            <a:off x="594613" y="5611157"/>
            <a:ext cx="6563995" cy="210375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 </a:t>
            </a:r>
            <a:r>
              <a:rPr dirty="0" sz="1300" spc="-5" b="1">
                <a:latin typeface="Arial"/>
                <a:cs typeface="Arial"/>
              </a:rPr>
              <a:t>Snippets: Example</a:t>
            </a:r>
            <a:endParaRPr sz="1300">
              <a:latin typeface="Arial"/>
              <a:cs typeface="Arial"/>
            </a:endParaRPr>
          </a:p>
          <a:p>
            <a:pPr marL="136525" marR="5080">
              <a:lnSpc>
                <a:spcPct val="100000"/>
              </a:lnSpc>
              <a:spcBef>
                <a:spcPts val="359"/>
              </a:spcBef>
            </a:pPr>
            <a:r>
              <a:rPr dirty="0" sz="1300">
                <a:latin typeface="Times New Roman"/>
                <a:cs typeface="Times New Roman"/>
              </a:rPr>
              <a:t>To insert a </a:t>
            </a:r>
            <a:r>
              <a:rPr dirty="0" sz="1300" spc="-5">
                <a:latin typeface="Times New Roman"/>
                <a:cs typeface="Times New Roman"/>
              </a:rPr>
              <a:t>snippet </a:t>
            </a:r>
            <a:r>
              <a:rPr dirty="0" sz="1300">
                <a:latin typeface="Times New Roman"/>
                <a:cs typeface="Times New Roman"/>
              </a:rPr>
              <a:t>into your </a:t>
            </a:r>
            <a:r>
              <a:rPr dirty="0" sz="1300" spc="-5">
                <a:latin typeface="Times New Roman"/>
                <a:cs typeface="Times New Roman"/>
              </a:rPr>
              <a:t>code </a:t>
            </a:r>
            <a:r>
              <a:rPr dirty="0" sz="1300">
                <a:latin typeface="Times New Roman"/>
                <a:cs typeface="Times New Roman"/>
              </a:rPr>
              <a:t>in SQL </a:t>
            </a:r>
            <a:r>
              <a:rPr dirty="0" sz="1300" spc="-5">
                <a:latin typeface="Times New Roman"/>
                <a:cs typeface="Times New Roman"/>
              </a:rPr>
              <a:t>Worksheet </a:t>
            </a:r>
            <a:r>
              <a:rPr dirty="0" sz="1300">
                <a:latin typeface="Times New Roman"/>
                <a:cs typeface="Times New Roman"/>
              </a:rPr>
              <a:t>or in a </a:t>
            </a:r>
            <a:r>
              <a:rPr dirty="0" sz="1300" spc="-5">
                <a:latin typeface="Times New Roman"/>
                <a:cs typeface="Times New Roman"/>
              </a:rPr>
              <a:t>PL/SQL </a:t>
            </a:r>
            <a:r>
              <a:rPr dirty="0" sz="1300">
                <a:latin typeface="Times New Roman"/>
                <a:cs typeface="Times New Roman"/>
              </a:rPr>
              <a:t>function or procedure, drag  the </a:t>
            </a:r>
            <a:r>
              <a:rPr dirty="0" sz="1300" spc="-5">
                <a:latin typeface="Times New Roman"/>
                <a:cs typeface="Times New Roman"/>
              </a:rPr>
              <a:t>snippet </a:t>
            </a:r>
            <a:r>
              <a:rPr dirty="0" sz="1300">
                <a:latin typeface="Times New Roman"/>
                <a:cs typeface="Times New Roman"/>
              </a:rPr>
              <a:t>from the Snippets window to the desired place in your code. Then, you can edit the  syntax so that the </a:t>
            </a:r>
            <a:r>
              <a:rPr dirty="0" sz="1300" spc="-5">
                <a:latin typeface="Times New Roman"/>
                <a:cs typeface="Times New Roman"/>
              </a:rPr>
              <a:t>SQL </a:t>
            </a:r>
            <a:r>
              <a:rPr dirty="0" sz="1300">
                <a:latin typeface="Times New Roman"/>
                <a:cs typeface="Times New Roman"/>
              </a:rPr>
              <a:t>function is valid in the current context. To see a brief description of a  </a:t>
            </a:r>
            <a:r>
              <a:rPr dirty="0" sz="1300" spc="-5">
                <a:latin typeface="Times New Roman"/>
                <a:cs typeface="Times New Roman"/>
              </a:rPr>
              <a:t>SQL function </a:t>
            </a:r>
            <a:r>
              <a:rPr dirty="0" sz="1300">
                <a:latin typeface="Times New Roman"/>
                <a:cs typeface="Times New Roman"/>
              </a:rPr>
              <a:t>in a tool tip, place the cursor over the function</a:t>
            </a:r>
            <a:r>
              <a:rPr dirty="0" sz="1300" spc="5">
                <a:latin typeface="Times New Roman"/>
                <a:cs typeface="Times New Roman"/>
              </a:rPr>
              <a:t> </a:t>
            </a:r>
            <a:r>
              <a:rPr dirty="0" sz="1300">
                <a:latin typeface="Times New Roman"/>
                <a:cs typeface="Times New Roman"/>
              </a:rPr>
              <a:t>name.</a:t>
            </a:r>
            <a:endParaRPr sz="1300">
              <a:latin typeface="Times New Roman"/>
              <a:cs typeface="Times New Roman"/>
            </a:endParaRPr>
          </a:p>
          <a:p>
            <a:pPr marL="136525" marR="32384">
              <a:lnSpc>
                <a:spcPct val="102299"/>
              </a:lnSpc>
              <a:spcBef>
                <a:spcPts val="270"/>
              </a:spcBef>
            </a:pPr>
            <a:r>
              <a:rPr dirty="0" sz="1300">
                <a:latin typeface="Times New Roman"/>
                <a:cs typeface="Times New Roman"/>
              </a:rPr>
              <a:t>The example in the </a:t>
            </a:r>
            <a:r>
              <a:rPr dirty="0" sz="1300" spc="-5">
                <a:latin typeface="Times New Roman"/>
                <a:cs typeface="Times New Roman"/>
              </a:rPr>
              <a:t>slide shows that </a:t>
            </a:r>
            <a:r>
              <a:rPr dirty="0" sz="1300">
                <a:latin typeface="Courier New"/>
                <a:cs typeface="Courier New"/>
              </a:rPr>
              <a:t>CONCAT(char1, char2)</a:t>
            </a:r>
            <a:r>
              <a:rPr dirty="0" sz="1300">
                <a:latin typeface="Times New Roman"/>
                <a:cs typeface="Times New Roman"/>
              </a:rPr>
              <a:t>is dragged from the Character  </a:t>
            </a:r>
            <a:r>
              <a:rPr dirty="0" sz="1300" spc="-5">
                <a:latin typeface="Times New Roman"/>
                <a:cs typeface="Times New Roman"/>
              </a:rPr>
              <a:t>Functions </a:t>
            </a:r>
            <a:r>
              <a:rPr dirty="0" sz="1300">
                <a:latin typeface="Times New Roman"/>
                <a:cs typeface="Times New Roman"/>
              </a:rPr>
              <a:t>group in the Snippets </a:t>
            </a:r>
            <a:r>
              <a:rPr dirty="0" sz="1300" spc="-5">
                <a:latin typeface="Times New Roman"/>
                <a:cs typeface="Times New Roman"/>
              </a:rPr>
              <a:t>window. </a:t>
            </a:r>
            <a:r>
              <a:rPr dirty="0" sz="1300">
                <a:latin typeface="Times New Roman"/>
                <a:cs typeface="Times New Roman"/>
              </a:rPr>
              <a:t>Then, the </a:t>
            </a:r>
            <a:r>
              <a:rPr dirty="0" sz="1300">
                <a:latin typeface="Courier New"/>
                <a:cs typeface="Courier New"/>
              </a:rPr>
              <a:t>CONCAT </a:t>
            </a:r>
            <a:r>
              <a:rPr dirty="0" sz="1300">
                <a:latin typeface="Times New Roman"/>
                <a:cs typeface="Times New Roman"/>
              </a:rPr>
              <a:t>function syntax is edited and the  rest of the statement is added such as in the</a:t>
            </a:r>
            <a:r>
              <a:rPr dirty="0" sz="1300" spc="-10">
                <a:latin typeface="Times New Roman"/>
                <a:cs typeface="Times New Roman"/>
              </a:rPr>
              <a:t> </a:t>
            </a:r>
            <a:r>
              <a:rPr dirty="0" sz="1300">
                <a:latin typeface="Times New Roman"/>
                <a:cs typeface="Times New Roman"/>
              </a:rPr>
              <a:t>following:</a:t>
            </a:r>
            <a:endParaRPr sz="1300">
              <a:latin typeface="Times New Roman"/>
              <a:cs typeface="Times New Roman"/>
            </a:endParaRPr>
          </a:p>
          <a:p>
            <a:pPr marL="941069">
              <a:lnSpc>
                <a:spcPts val="1350"/>
              </a:lnSpc>
            </a:pPr>
            <a:r>
              <a:rPr dirty="0" sz="1200" spc="-5">
                <a:latin typeface="Courier New"/>
                <a:cs typeface="Courier New"/>
              </a:rPr>
              <a:t>SELECT CONCAT(first_name,</a:t>
            </a:r>
            <a:r>
              <a:rPr dirty="0" sz="1200">
                <a:latin typeface="Courier New"/>
                <a:cs typeface="Courier New"/>
              </a:rPr>
              <a:t> </a:t>
            </a:r>
            <a:r>
              <a:rPr dirty="0" sz="1200" spc="-5">
                <a:latin typeface="Courier New"/>
                <a:cs typeface="Courier New"/>
              </a:rPr>
              <a:t>last_name)</a:t>
            </a:r>
            <a:endParaRPr sz="1200">
              <a:latin typeface="Courier New"/>
              <a:cs typeface="Courier New"/>
            </a:endParaRPr>
          </a:p>
          <a:p>
            <a:pPr marL="941069">
              <a:lnSpc>
                <a:spcPct val="100000"/>
              </a:lnSpc>
            </a:pPr>
            <a:r>
              <a:rPr dirty="0" sz="1200" spc="-5">
                <a:latin typeface="Courier New"/>
                <a:cs typeface="Courier New"/>
              </a:rPr>
              <a:t>FROM employees;</a:t>
            </a:r>
            <a:endParaRPr sz="1200">
              <a:latin typeface="Courier New"/>
              <a:cs typeface="Courier New"/>
            </a:endParaRPr>
          </a:p>
        </p:txBody>
      </p:sp>
      <p:sp>
        <p:nvSpPr>
          <p:cNvPr id="19" name="object 1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8</a:t>
            </a:r>
            <a:r>
              <a:rPr dirty="0" sz="800" spc="-125"/>
              <a:t>l.</a:t>
            </a:r>
            <a:r>
              <a:rPr dirty="0" sz="800" spc="-155"/>
              <a:t> </a:t>
            </a:r>
            <a:r>
              <a:rPr dirty="0" sz="800" spc="-45"/>
              <a:t>Contact</a:t>
            </a:r>
            <a:endParaRPr sz="800">
              <a:latin typeface="Arial"/>
              <a:cs typeface="Arial"/>
            </a:endParaRPr>
          </a:p>
        </p:txBody>
      </p:sp>
      <p:sp>
        <p:nvSpPr>
          <p:cNvPr id="21" name="object 2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8" name="object 1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1</a:t>
            </a:r>
            <a:r>
              <a:rPr dirty="0" sz="800" spc="-125"/>
              <a:t>ai</a:t>
            </a:r>
            <a:r>
              <a:rPr dirty="0" baseline="-30092" sz="1800" spc="-187" b="1">
                <a:latin typeface="Arial"/>
                <a:cs typeface="Arial"/>
              </a:rPr>
              <a:t>9</a:t>
            </a:r>
            <a:r>
              <a:rPr dirty="0" sz="800" spc="-125"/>
              <a:t>l.</a:t>
            </a:r>
            <a:r>
              <a:rPr dirty="0" sz="800" spc="-155"/>
              <a:t> </a:t>
            </a:r>
            <a:r>
              <a:rPr dirty="0" sz="800" spc="-45"/>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563870" cy="3064510"/>
          </a:xfrm>
          <a:prstGeom prst="rect">
            <a:avLst/>
          </a:prstGeom>
        </p:spPr>
        <p:txBody>
          <a:bodyPr wrap="square" lIns="0" tIns="13970" rIns="0" bIns="0" rtlCol="0" vert="horz">
            <a:spAutoFit/>
          </a:bodyPr>
          <a:lstStyle/>
          <a:p>
            <a:pPr algn="ctr" marR="76835">
              <a:lnSpc>
                <a:spcPct val="100000"/>
              </a:lnSpc>
              <a:spcBef>
                <a:spcPts val="110"/>
              </a:spcBef>
            </a:pPr>
            <a:r>
              <a:rPr dirty="0" sz="1850" b="1">
                <a:latin typeface="Arial"/>
                <a:cs typeface="Arial"/>
              </a:rPr>
              <a:t>Using SQL*Plus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SQL Worksheet does not </a:t>
            </a:r>
            <a:r>
              <a:rPr dirty="0" sz="1550" spc="5">
                <a:latin typeface="Arial"/>
                <a:cs typeface="Arial"/>
              </a:rPr>
              <a:t>support </a:t>
            </a:r>
            <a:r>
              <a:rPr dirty="0" sz="1550">
                <a:latin typeface="Arial"/>
                <a:cs typeface="Arial"/>
              </a:rPr>
              <a:t>all </a:t>
            </a:r>
            <a:r>
              <a:rPr dirty="0" sz="1550" spc="10">
                <a:latin typeface="Arial"/>
                <a:cs typeface="Arial"/>
              </a:rPr>
              <a:t>SQL*Plus</a:t>
            </a:r>
            <a:r>
              <a:rPr dirty="0" sz="1550" spc="5">
                <a:latin typeface="Arial"/>
                <a:cs typeface="Arial"/>
              </a:rPr>
              <a:t> </a:t>
            </a:r>
            <a:r>
              <a:rPr dirty="0" sz="1550" spc="10">
                <a:latin typeface="Arial"/>
                <a:cs typeface="Arial"/>
              </a:rPr>
              <a:t>statements.</a:t>
            </a:r>
            <a:endParaRPr sz="1550">
              <a:latin typeface="Arial"/>
              <a:cs typeface="Arial"/>
            </a:endParaRPr>
          </a:p>
          <a:p>
            <a:pPr marL="328930" marR="591185" indent="-329565">
              <a:lnSpc>
                <a:spcPct val="101600"/>
              </a:lnSpc>
              <a:spcBef>
                <a:spcPts val="375"/>
              </a:spcBef>
              <a:buClr>
                <a:srgbClr val="FF0000"/>
              </a:buClr>
              <a:buChar char="•"/>
              <a:tabLst>
                <a:tab pos="328930" algn="l"/>
                <a:tab pos="329565" algn="l"/>
              </a:tabLst>
            </a:pPr>
            <a:r>
              <a:rPr dirty="0" sz="1550" spc="10">
                <a:latin typeface="Arial"/>
                <a:cs typeface="Arial"/>
              </a:rPr>
              <a:t>SQL*Plus statements </a:t>
            </a:r>
            <a:r>
              <a:rPr dirty="0" sz="1550" spc="5">
                <a:latin typeface="Arial"/>
                <a:cs typeface="Arial"/>
              </a:rPr>
              <a:t>that </a:t>
            </a:r>
            <a:r>
              <a:rPr dirty="0" sz="1550" spc="10">
                <a:latin typeface="Arial"/>
                <a:cs typeface="Arial"/>
              </a:rPr>
              <a:t>are not supported by SQL  Worksheet</a:t>
            </a:r>
            <a:r>
              <a:rPr dirty="0" sz="1550">
                <a:latin typeface="Arial"/>
                <a:cs typeface="Arial"/>
              </a:rPr>
              <a:t> </a:t>
            </a:r>
            <a:r>
              <a:rPr dirty="0" sz="1550" spc="5">
                <a:latin typeface="Arial"/>
                <a:cs typeface="Arial"/>
              </a:rPr>
              <a:t>are:</a:t>
            </a:r>
            <a:endParaRPr sz="1550">
              <a:latin typeface="Arial"/>
              <a:cs typeface="Arial"/>
            </a:endParaRPr>
          </a:p>
          <a:p>
            <a:pPr lvl="1" marL="648335" indent="-238760">
              <a:lnSpc>
                <a:spcPct val="100000"/>
              </a:lnSpc>
              <a:spcBef>
                <a:spcPts val="245"/>
              </a:spcBef>
              <a:buClr>
                <a:srgbClr val="FF0000"/>
              </a:buClr>
              <a:buFont typeface="Arial"/>
              <a:buChar char="–"/>
              <a:tabLst>
                <a:tab pos="648335" algn="l"/>
                <a:tab pos="648970" algn="l"/>
              </a:tabLst>
            </a:pPr>
            <a:r>
              <a:rPr dirty="0" sz="1400" spc="15">
                <a:latin typeface="Courier New"/>
                <a:cs typeface="Courier New"/>
              </a:rPr>
              <a:t>append</a:t>
            </a:r>
            <a:endParaRPr sz="1400">
              <a:latin typeface="Courier New"/>
              <a:cs typeface="Courier New"/>
            </a:endParaRPr>
          </a:p>
          <a:p>
            <a:pPr lvl="1" marL="648335" indent="-238760">
              <a:lnSpc>
                <a:spcPct val="100000"/>
              </a:lnSpc>
              <a:spcBef>
                <a:spcPts val="380"/>
              </a:spcBef>
              <a:buClr>
                <a:srgbClr val="FF0000"/>
              </a:buClr>
              <a:buFont typeface="Arial"/>
              <a:buChar char="–"/>
              <a:tabLst>
                <a:tab pos="648335" algn="l"/>
                <a:tab pos="648970" algn="l"/>
              </a:tabLst>
            </a:pPr>
            <a:r>
              <a:rPr dirty="0" sz="1400" spc="15">
                <a:latin typeface="Courier New"/>
                <a:cs typeface="Courier New"/>
              </a:rPr>
              <a:t>archive</a:t>
            </a:r>
            <a:endParaRPr sz="1400">
              <a:latin typeface="Courier New"/>
              <a:cs typeface="Courier New"/>
            </a:endParaRPr>
          </a:p>
          <a:p>
            <a:pPr lvl="1" marL="648335" indent="-238760">
              <a:lnSpc>
                <a:spcPct val="100000"/>
              </a:lnSpc>
              <a:spcBef>
                <a:spcPts val="375"/>
              </a:spcBef>
              <a:buClr>
                <a:srgbClr val="FF0000"/>
              </a:buClr>
              <a:buFont typeface="Arial"/>
              <a:buChar char="–"/>
              <a:tabLst>
                <a:tab pos="648335" algn="l"/>
                <a:tab pos="648970" algn="l"/>
              </a:tabLst>
            </a:pPr>
            <a:r>
              <a:rPr dirty="0" sz="1400" spc="15">
                <a:latin typeface="Courier New"/>
                <a:cs typeface="Courier New"/>
              </a:rPr>
              <a:t>attribute</a:t>
            </a:r>
            <a:endParaRPr sz="1400">
              <a:latin typeface="Courier New"/>
              <a:cs typeface="Courier New"/>
            </a:endParaRPr>
          </a:p>
          <a:p>
            <a:pPr lvl="1" marL="648335" indent="-238760">
              <a:lnSpc>
                <a:spcPct val="100000"/>
              </a:lnSpc>
              <a:spcBef>
                <a:spcPts val="375"/>
              </a:spcBef>
              <a:buClr>
                <a:srgbClr val="FF0000"/>
              </a:buClr>
              <a:buFont typeface="Arial"/>
              <a:buChar char="–"/>
              <a:tabLst>
                <a:tab pos="648335" algn="l"/>
                <a:tab pos="648970" algn="l"/>
              </a:tabLst>
            </a:pPr>
            <a:r>
              <a:rPr dirty="0" sz="1400" spc="15">
                <a:latin typeface="Courier New"/>
                <a:cs typeface="Courier New"/>
              </a:rPr>
              <a:t>break</a:t>
            </a:r>
            <a:endParaRPr sz="1400">
              <a:latin typeface="Courier New"/>
              <a:cs typeface="Courier New"/>
            </a:endParaRPr>
          </a:p>
          <a:p>
            <a:pPr lvl="1" marL="648335" indent="-238760">
              <a:lnSpc>
                <a:spcPct val="100000"/>
              </a:lnSpc>
              <a:spcBef>
                <a:spcPts val="375"/>
              </a:spcBef>
              <a:buClr>
                <a:srgbClr val="FF0000"/>
              </a:buClr>
              <a:buFont typeface="Arial"/>
              <a:buChar char="–"/>
              <a:tabLst>
                <a:tab pos="648335" algn="l"/>
                <a:tab pos="648970" algn="l"/>
              </a:tabLst>
            </a:pPr>
            <a:r>
              <a:rPr dirty="0" sz="1400" spc="15">
                <a:latin typeface="Courier New"/>
                <a:cs typeface="Courier New"/>
              </a:rPr>
              <a:t>change</a:t>
            </a:r>
            <a:endParaRPr sz="1400">
              <a:latin typeface="Courier New"/>
              <a:cs typeface="Courier New"/>
            </a:endParaRPr>
          </a:p>
          <a:p>
            <a:pPr lvl="1" marL="648335" indent="-238760">
              <a:lnSpc>
                <a:spcPct val="100000"/>
              </a:lnSpc>
              <a:spcBef>
                <a:spcPts val="380"/>
              </a:spcBef>
              <a:buClr>
                <a:srgbClr val="FF0000"/>
              </a:buClr>
              <a:buFont typeface="Arial"/>
              <a:buChar char="–"/>
              <a:tabLst>
                <a:tab pos="648335" algn="l"/>
                <a:tab pos="648970" algn="l"/>
              </a:tabLst>
            </a:pPr>
            <a:r>
              <a:rPr dirty="0" sz="1400" spc="15">
                <a:latin typeface="Courier New"/>
                <a:cs typeface="Courier New"/>
              </a:rPr>
              <a:t>clear</a:t>
            </a:r>
            <a:endParaRPr sz="1400">
              <a:latin typeface="Courier New"/>
              <a:cs typeface="Courier New"/>
            </a:endParaRPr>
          </a:p>
        </p:txBody>
      </p:sp>
      <p:sp>
        <p:nvSpPr>
          <p:cNvPr id="7" name="object 7"/>
          <p:cNvSpPr txBox="1"/>
          <p:nvPr/>
        </p:nvSpPr>
        <p:spPr>
          <a:xfrm>
            <a:off x="594613" y="5611157"/>
            <a:ext cx="6565900" cy="150241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Using</a:t>
            </a:r>
            <a:r>
              <a:rPr dirty="0" sz="1300" spc="-5" b="1">
                <a:latin typeface="Arial"/>
                <a:cs typeface="Arial"/>
              </a:rPr>
              <a:t> </a:t>
            </a:r>
            <a:r>
              <a:rPr dirty="0" sz="1300" b="1">
                <a:latin typeface="Arial"/>
                <a:cs typeface="Arial"/>
              </a:rPr>
              <a:t>SQL*Plus</a:t>
            </a:r>
            <a:endParaRPr sz="1300">
              <a:latin typeface="Arial"/>
              <a:cs typeface="Arial"/>
            </a:endParaRPr>
          </a:p>
          <a:p>
            <a:pPr marL="136525" marR="5080">
              <a:lnSpc>
                <a:spcPct val="100000"/>
              </a:lnSpc>
              <a:spcBef>
                <a:spcPts val="359"/>
              </a:spcBef>
            </a:pPr>
            <a:r>
              <a:rPr dirty="0" sz="1300" spc="-5">
                <a:latin typeface="Times New Roman"/>
                <a:cs typeface="Times New Roman"/>
              </a:rPr>
              <a:t>SQL Worksheet supports some SQL*Plus statements. SQL*Plus </a:t>
            </a:r>
            <a:r>
              <a:rPr dirty="0" sz="1300">
                <a:latin typeface="Times New Roman"/>
                <a:cs typeface="Times New Roman"/>
              </a:rPr>
              <a:t>statements </a:t>
            </a:r>
            <a:r>
              <a:rPr dirty="0" sz="1300" spc="-5">
                <a:latin typeface="Times New Roman"/>
                <a:cs typeface="Times New Roman"/>
              </a:rPr>
              <a:t>must </a:t>
            </a:r>
            <a:r>
              <a:rPr dirty="0" sz="1300">
                <a:latin typeface="Times New Roman"/>
                <a:cs typeface="Times New Roman"/>
              </a:rPr>
              <a:t>be interpreted  by the SQL </a:t>
            </a:r>
            <a:r>
              <a:rPr dirty="0" sz="1300" spc="-5">
                <a:latin typeface="Times New Roman"/>
                <a:cs typeface="Times New Roman"/>
              </a:rPr>
              <a:t>Worksheet </a:t>
            </a:r>
            <a:r>
              <a:rPr dirty="0" sz="1300">
                <a:latin typeface="Times New Roman"/>
                <a:cs typeface="Times New Roman"/>
              </a:rPr>
              <a:t>before being passed to the </a:t>
            </a:r>
            <a:r>
              <a:rPr dirty="0" sz="1300" spc="-5">
                <a:latin typeface="Times New Roman"/>
                <a:cs typeface="Times New Roman"/>
              </a:rPr>
              <a:t>database; </a:t>
            </a:r>
            <a:r>
              <a:rPr dirty="0" sz="1300">
                <a:latin typeface="Times New Roman"/>
                <a:cs typeface="Times New Roman"/>
              </a:rPr>
              <a:t>any </a:t>
            </a:r>
            <a:r>
              <a:rPr dirty="0" sz="1300" spc="-5">
                <a:latin typeface="Times New Roman"/>
                <a:cs typeface="Times New Roman"/>
              </a:rPr>
              <a:t>SQL*Plus statements </a:t>
            </a:r>
            <a:r>
              <a:rPr dirty="0" sz="1300">
                <a:latin typeface="Times New Roman"/>
                <a:cs typeface="Times New Roman"/>
              </a:rPr>
              <a:t>that are  not supported by the </a:t>
            </a:r>
            <a:r>
              <a:rPr dirty="0" sz="1300" spc="-5">
                <a:latin typeface="Times New Roman"/>
                <a:cs typeface="Times New Roman"/>
              </a:rPr>
              <a:t>SQL Worksheet </a:t>
            </a:r>
            <a:r>
              <a:rPr dirty="0" sz="1300">
                <a:latin typeface="Times New Roman"/>
                <a:cs typeface="Times New Roman"/>
              </a:rPr>
              <a:t>are ignored and not passed to the database. For example,  </a:t>
            </a:r>
            <a:r>
              <a:rPr dirty="0" sz="1300" spc="-5">
                <a:latin typeface="Times New Roman"/>
                <a:cs typeface="Times New Roman"/>
              </a:rPr>
              <a:t>some </a:t>
            </a:r>
            <a:r>
              <a:rPr dirty="0" sz="1300">
                <a:latin typeface="Times New Roman"/>
                <a:cs typeface="Times New Roman"/>
              </a:rPr>
              <a:t>of the </a:t>
            </a:r>
            <a:r>
              <a:rPr dirty="0" sz="1300" spc="-5">
                <a:latin typeface="Times New Roman"/>
                <a:cs typeface="Times New Roman"/>
              </a:rPr>
              <a:t>SQL*Plus statements </a:t>
            </a:r>
            <a:r>
              <a:rPr dirty="0" sz="1300">
                <a:latin typeface="Times New Roman"/>
                <a:cs typeface="Times New Roman"/>
              </a:rPr>
              <a:t>that are not </a:t>
            </a:r>
            <a:r>
              <a:rPr dirty="0" sz="1300" spc="-5">
                <a:latin typeface="Times New Roman"/>
                <a:cs typeface="Times New Roman"/>
              </a:rPr>
              <a:t>supported </a:t>
            </a:r>
            <a:r>
              <a:rPr dirty="0" sz="1300">
                <a:latin typeface="Times New Roman"/>
                <a:cs typeface="Times New Roman"/>
              </a:rPr>
              <a:t>by </a:t>
            </a:r>
            <a:r>
              <a:rPr dirty="0" sz="1300" spc="-5">
                <a:latin typeface="Times New Roman"/>
                <a:cs typeface="Times New Roman"/>
              </a:rPr>
              <a:t>SQL </a:t>
            </a:r>
            <a:r>
              <a:rPr dirty="0" sz="1300">
                <a:latin typeface="Times New Roman"/>
                <a:cs typeface="Times New Roman"/>
              </a:rPr>
              <a:t>Worksheet are listed in the  slide. </a:t>
            </a:r>
            <a:r>
              <a:rPr dirty="0" sz="1300" spc="-5">
                <a:latin typeface="Times New Roman"/>
                <a:cs typeface="Times New Roman"/>
              </a:rPr>
              <a:t>For </a:t>
            </a:r>
            <a:r>
              <a:rPr dirty="0" sz="1300">
                <a:latin typeface="Times New Roman"/>
                <a:cs typeface="Times New Roman"/>
              </a:rPr>
              <a:t>the complete list of </a:t>
            </a:r>
            <a:r>
              <a:rPr dirty="0" sz="1300" spc="-5">
                <a:latin typeface="Times New Roman"/>
                <a:cs typeface="Times New Roman"/>
              </a:rPr>
              <a:t>SQL*Plus statements </a:t>
            </a:r>
            <a:r>
              <a:rPr dirty="0" sz="1300">
                <a:latin typeface="Times New Roman"/>
                <a:cs typeface="Times New Roman"/>
              </a:rPr>
              <a:t>that are supported and not supported by </a:t>
            </a:r>
            <a:r>
              <a:rPr dirty="0" sz="1300" spc="-5">
                <a:latin typeface="Times New Roman"/>
                <a:cs typeface="Times New Roman"/>
              </a:rPr>
              <a:t>SQL  Worksheet, </a:t>
            </a:r>
            <a:r>
              <a:rPr dirty="0" sz="1300">
                <a:latin typeface="Times New Roman"/>
                <a:cs typeface="Times New Roman"/>
              </a:rPr>
              <a:t>refer to </a:t>
            </a:r>
            <a:r>
              <a:rPr dirty="0" sz="1300" spc="-5">
                <a:latin typeface="Times New Roman"/>
                <a:cs typeface="Times New Roman"/>
              </a:rPr>
              <a:t>SQL </a:t>
            </a:r>
            <a:r>
              <a:rPr dirty="0" sz="1300">
                <a:latin typeface="Times New Roman"/>
                <a:cs typeface="Times New Roman"/>
              </a:rPr>
              <a:t>Developer online</a:t>
            </a:r>
            <a:r>
              <a:rPr dirty="0" sz="1300" spc="-5">
                <a:latin typeface="Times New Roman"/>
                <a:cs typeface="Times New Roman"/>
              </a:rPr>
              <a:t> </a:t>
            </a:r>
            <a:r>
              <a:rPr dirty="0" sz="1300">
                <a:latin typeface="Times New Roman"/>
                <a:cs typeface="Times New Roman"/>
              </a:rPr>
              <a:t>Help.</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049527" y="807973"/>
            <a:ext cx="4008754" cy="985519"/>
          </a:xfrm>
          <a:prstGeom prst="rect">
            <a:avLst/>
          </a:prstGeom>
        </p:spPr>
        <p:txBody>
          <a:bodyPr wrap="square" lIns="0" tIns="13970" rIns="0" bIns="0" rtlCol="0" vert="horz">
            <a:spAutoFit/>
          </a:bodyPr>
          <a:lstStyle/>
          <a:p>
            <a:pPr marL="1671955">
              <a:lnSpc>
                <a:spcPct val="100000"/>
              </a:lnSpc>
              <a:spcBef>
                <a:spcPts val="110"/>
              </a:spcBef>
            </a:pPr>
            <a:r>
              <a:rPr dirty="0" sz="1850" b="1">
                <a:latin typeface="Arial"/>
                <a:cs typeface="Arial"/>
              </a:rPr>
              <a:t>Datetime Data</a:t>
            </a:r>
            <a:r>
              <a:rPr dirty="0" sz="1850" spc="-75" b="1">
                <a:latin typeface="Arial"/>
                <a:cs typeface="Arial"/>
              </a:rPr>
              <a:t> </a:t>
            </a:r>
            <a:r>
              <a:rPr dirty="0" sz="1850" spc="5" b="1">
                <a:latin typeface="Arial"/>
                <a:cs typeface="Arial"/>
              </a:rPr>
              <a:t>Types</a:t>
            </a:r>
            <a:endParaRPr sz="1850">
              <a:latin typeface="Arial"/>
              <a:cs typeface="Arial"/>
            </a:endParaRPr>
          </a:p>
          <a:p>
            <a:pPr>
              <a:lnSpc>
                <a:spcPct val="100000"/>
              </a:lnSpc>
              <a:spcBef>
                <a:spcPts val="10"/>
              </a:spcBef>
            </a:pPr>
            <a:endParaRPr sz="3000">
              <a:latin typeface="Arial"/>
              <a:cs typeface="Arial"/>
            </a:endParaRPr>
          </a:p>
          <a:p>
            <a:pPr marL="12700">
              <a:lnSpc>
                <a:spcPct val="100000"/>
              </a:lnSpc>
            </a:pPr>
            <a:r>
              <a:rPr dirty="0" sz="1550" spc="10">
                <a:latin typeface="Arial"/>
                <a:cs typeface="Arial"/>
              </a:rPr>
              <a:t>You can use several datetime data</a:t>
            </a:r>
            <a:r>
              <a:rPr dirty="0" sz="1550" spc="-45">
                <a:latin typeface="Arial"/>
                <a:cs typeface="Arial"/>
              </a:rPr>
              <a:t> </a:t>
            </a:r>
            <a:r>
              <a:rPr dirty="0" sz="1550" spc="5">
                <a:latin typeface="Arial"/>
                <a:cs typeface="Arial"/>
              </a:rPr>
              <a:t>types:</a:t>
            </a:r>
            <a:endParaRPr sz="1550">
              <a:latin typeface="Arial"/>
              <a:cs typeface="Arial"/>
            </a:endParaRPr>
          </a:p>
        </p:txBody>
      </p:sp>
      <p:graphicFrame>
        <p:nvGraphicFramePr>
          <p:cNvPr id="7" name="object 7"/>
          <p:cNvGraphicFramePr>
            <a:graphicFrameLocks noGrp="1"/>
          </p:cNvGraphicFramePr>
          <p:nvPr/>
        </p:nvGraphicFramePr>
        <p:xfrm>
          <a:off x="1368933" y="2184273"/>
          <a:ext cx="5046345" cy="1378585"/>
        </p:xfrm>
        <a:graphic>
          <a:graphicData uri="http://schemas.openxmlformats.org/drawingml/2006/table">
            <a:tbl>
              <a:tblPr firstRow="1" bandRow="1">
                <a:tableStyleId>{2D5ABB26-0587-4C30-8999-92F81FD0307C}</a:tableStyleId>
              </a:tblPr>
              <a:tblGrid>
                <a:gridCol w="1908175"/>
                <a:gridCol w="3107690"/>
              </a:tblGrid>
              <a:tr h="291084">
                <a:tc>
                  <a:txBody>
                    <a:bodyPr/>
                    <a:lstStyle/>
                    <a:p>
                      <a:pPr marL="66040">
                        <a:lnSpc>
                          <a:spcPct val="100000"/>
                        </a:lnSpc>
                        <a:spcBef>
                          <a:spcPts val="395"/>
                        </a:spcBef>
                      </a:pPr>
                      <a:r>
                        <a:rPr dirty="0" sz="1300" spc="-10" b="1">
                          <a:latin typeface="Arial"/>
                          <a:cs typeface="Arial"/>
                        </a:rPr>
                        <a:t>Data </a:t>
                      </a:r>
                      <a:r>
                        <a:rPr dirty="0" sz="1300" spc="-15" b="1">
                          <a:latin typeface="Arial"/>
                          <a:cs typeface="Arial"/>
                        </a:rPr>
                        <a:t>Type</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6040">
                        <a:lnSpc>
                          <a:spcPct val="100000"/>
                        </a:lnSpc>
                        <a:spcBef>
                          <a:spcPts val="395"/>
                        </a:spcBef>
                      </a:pPr>
                      <a:r>
                        <a:rPr dirty="0" sz="1300" spc="-10" b="1">
                          <a:latin typeface="Arial"/>
                          <a:cs typeface="Arial"/>
                        </a:rPr>
                        <a:t>Description</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274320">
                <a:tc>
                  <a:txBody>
                    <a:bodyPr/>
                    <a:lstStyle/>
                    <a:p>
                      <a:pPr marL="66040">
                        <a:lnSpc>
                          <a:spcPct val="100000"/>
                        </a:lnSpc>
                        <a:spcBef>
                          <a:spcPts val="275"/>
                        </a:spcBef>
                      </a:pPr>
                      <a:r>
                        <a:rPr dirty="0" sz="1150" spc="-5">
                          <a:latin typeface="Courier New"/>
                          <a:cs typeface="Courier New"/>
                        </a:rPr>
                        <a:t>TIMESTAMP</a:t>
                      </a:r>
                      <a:endParaRPr sz="1150">
                        <a:latin typeface="Courier New"/>
                        <a:cs typeface="Courier New"/>
                      </a:endParaRPr>
                    </a:p>
                  </a:txBody>
                  <a:tcPr marL="0" marR="0" marB="0" marT="3492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445"/>
                        </a:spcBef>
                      </a:pPr>
                      <a:r>
                        <a:rPr dirty="0" sz="1150" spc="-10">
                          <a:latin typeface="Arial"/>
                          <a:cs typeface="Arial"/>
                        </a:rPr>
                        <a:t>Date with fractional</a:t>
                      </a:r>
                      <a:r>
                        <a:rPr dirty="0" sz="1150">
                          <a:latin typeface="Arial"/>
                          <a:cs typeface="Arial"/>
                        </a:rPr>
                        <a:t> </a:t>
                      </a:r>
                      <a:r>
                        <a:rPr dirty="0" sz="1150" spc="-10">
                          <a:latin typeface="Arial"/>
                          <a:cs typeface="Arial"/>
                        </a:rPr>
                        <a:t>seconds</a:t>
                      </a:r>
                      <a:endParaRPr sz="1150">
                        <a:latin typeface="Arial"/>
                        <a:cs typeface="Arial"/>
                      </a:endParaRPr>
                    </a:p>
                  </a:txBody>
                  <a:tcPr marL="0" marR="0" marB="0" marT="5651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396239">
                <a:tc>
                  <a:txBody>
                    <a:bodyPr/>
                    <a:lstStyle/>
                    <a:p>
                      <a:pPr marL="66040" marR="433705">
                        <a:lnSpc>
                          <a:spcPts val="1310"/>
                        </a:lnSpc>
                        <a:spcBef>
                          <a:spcPts val="175"/>
                        </a:spcBef>
                      </a:pPr>
                      <a:r>
                        <a:rPr dirty="0" sz="1150" spc="-5">
                          <a:latin typeface="Courier New"/>
                          <a:cs typeface="Courier New"/>
                        </a:rPr>
                        <a:t>INTERVAL YEAR</a:t>
                      </a:r>
                      <a:r>
                        <a:rPr dirty="0" sz="1150" spc="-75">
                          <a:latin typeface="Courier New"/>
                          <a:cs typeface="Courier New"/>
                        </a:rPr>
                        <a:t> </a:t>
                      </a:r>
                      <a:r>
                        <a:rPr dirty="0" sz="1150" spc="-5">
                          <a:latin typeface="Courier New"/>
                          <a:cs typeface="Courier New"/>
                        </a:rPr>
                        <a:t>TO  MONTH</a:t>
                      </a:r>
                      <a:endParaRPr sz="1150">
                        <a:latin typeface="Courier New"/>
                        <a:cs typeface="Courier New"/>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marR="1143000">
                        <a:lnSpc>
                          <a:spcPts val="1310"/>
                        </a:lnSpc>
                        <a:spcBef>
                          <a:spcPts val="275"/>
                        </a:spcBef>
                      </a:pPr>
                      <a:r>
                        <a:rPr dirty="0" sz="1150" spc="-10">
                          <a:latin typeface="Arial"/>
                          <a:cs typeface="Arial"/>
                        </a:rPr>
                        <a:t>Stored </a:t>
                      </a:r>
                      <a:r>
                        <a:rPr dirty="0" sz="1150" spc="-5">
                          <a:latin typeface="Arial"/>
                          <a:cs typeface="Arial"/>
                        </a:rPr>
                        <a:t>as an </a:t>
                      </a:r>
                      <a:r>
                        <a:rPr dirty="0" sz="1150" spc="-10">
                          <a:latin typeface="Arial"/>
                          <a:cs typeface="Arial"/>
                        </a:rPr>
                        <a:t>interval </a:t>
                      </a:r>
                      <a:r>
                        <a:rPr dirty="0" sz="1150" spc="-5">
                          <a:latin typeface="Arial"/>
                          <a:cs typeface="Arial"/>
                        </a:rPr>
                        <a:t>of </a:t>
                      </a:r>
                      <a:r>
                        <a:rPr dirty="0" sz="1150" spc="-10">
                          <a:latin typeface="Arial"/>
                          <a:cs typeface="Arial"/>
                        </a:rPr>
                        <a:t>years  and months</a:t>
                      </a:r>
                      <a:endParaRPr sz="1150">
                        <a:latin typeface="Arial"/>
                        <a:cs typeface="Arial"/>
                      </a:endParaRPr>
                    </a:p>
                  </a:txBody>
                  <a:tcPr marL="0" marR="0" marB="0" marT="349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396240">
                <a:tc>
                  <a:txBody>
                    <a:bodyPr/>
                    <a:lstStyle/>
                    <a:p>
                      <a:pPr marL="66040" marR="521334">
                        <a:lnSpc>
                          <a:spcPts val="1310"/>
                        </a:lnSpc>
                        <a:spcBef>
                          <a:spcPts val="175"/>
                        </a:spcBef>
                      </a:pPr>
                      <a:r>
                        <a:rPr dirty="0" sz="1150" spc="-5">
                          <a:latin typeface="Courier New"/>
                          <a:cs typeface="Courier New"/>
                        </a:rPr>
                        <a:t>INTERVAL DAY</a:t>
                      </a:r>
                      <a:r>
                        <a:rPr dirty="0" sz="1150" spc="-80">
                          <a:latin typeface="Courier New"/>
                          <a:cs typeface="Courier New"/>
                        </a:rPr>
                        <a:t> </a:t>
                      </a:r>
                      <a:r>
                        <a:rPr dirty="0" sz="1150" spc="-5">
                          <a:latin typeface="Courier New"/>
                          <a:cs typeface="Courier New"/>
                        </a:rPr>
                        <a:t>TO  SECOND</a:t>
                      </a:r>
                      <a:endParaRPr sz="1150">
                        <a:latin typeface="Courier New"/>
                        <a:cs typeface="Courier New"/>
                      </a:endParaRPr>
                    </a:p>
                  </a:txBody>
                  <a:tcPr marL="0" marR="0" marB="0" marT="222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marR="116205">
                        <a:lnSpc>
                          <a:spcPts val="1310"/>
                        </a:lnSpc>
                        <a:spcBef>
                          <a:spcPts val="275"/>
                        </a:spcBef>
                      </a:pPr>
                      <a:r>
                        <a:rPr dirty="0" sz="1150" spc="-10">
                          <a:latin typeface="Arial"/>
                          <a:cs typeface="Arial"/>
                        </a:rPr>
                        <a:t>Stored </a:t>
                      </a:r>
                      <a:r>
                        <a:rPr dirty="0" sz="1150" spc="-5">
                          <a:latin typeface="Arial"/>
                          <a:cs typeface="Arial"/>
                        </a:rPr>
                        <a:t>as an </a:t>
                      </a:r>
                      <a:r>
                        <a:rPr dirty="0" sz="1150" spc="-10">
                          <a:latin typeface="Arial"/>
                          <a:cs typeface="Arial"/>
                        </a:rPr>
                        <a:t>interval </a:t>
                      </a:r>
                      <a:r>
                        <a:rPr dirty="0" sz="1150" spc="-5">
                          <a:latin typeface="Arial"/>
                          <a:cs typeface="Arial"/>
                        </a:rPr>
                        <a:t>of </a:t>
                      </a:r>
                      <a:r>
                        <a:rPr dirty="0" sz="1150" spc="-10">
                          <a:latin typeface="Arial"/>
                          <a:cs typeface="Arial"/>
                        </a:rPr>
                        <a:t>days, hours, minutes,  and seconds</a:t>
                      </a:r>
                      <a:endParaRPr sz="1150">
                        <a:latin typeface="Arial"/>
                        <a:cs typeface="Arial"/>
                      </a:endParaRPr>
                    </a:p>
                  </a:txBody>
                  <a:tcPr marL="0" marR="0" marB="0" marT="3492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p:nvPr/>
        </p:nvSpPr>
        <p:spPr>
          <a:xfrm>
            <a:off x="3433571" y="3897629"/>
            <a:ext cx="899922" cy="981456"/>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594613" y="5656580"/>
            <a:ext cx="2132965" cy="224154"/>
          </a:xfrm>
          <a:prstGeom prst="rect">
            <a:avLst/>
          </a:prstGeom>
        </p:spPr>
        <p:txBody>
          <a:bodyPr wrap="square" lIns="0" tIns="12700" rIns="0" bIns="0" rtlCol="0" vert="horz">
            <a:spAutoFit/>
          </a:bodyPr>
          <a:lstStyle/>
          <a:p>
            <a:pPr marL="12700">
              <a:lnSpc>
                <a:spcPct val="100000"/>
              </a:lnSpc>
              <a:spcBef>
                <a:spcPts val="100"/>
              </a:spcBef>
            </a:pPr>
            <a:r>
              <a:rPr dirty="0" sz="1300" b="1">
                <a:latin typeface="Arial"/>
                <a:cs typeface="Arial"/>
              </a:rPr>
              <a:t>Other </a:t>
            </a:r>
            <a:r>
              <a:rPr dirty="0" sz="1300" spc="-5" b="1">
                <a:latin typeface="Arial"/>
                <a:cs typeface="Arial"/>
              </a:rPr>
              <a:t>Datetime Data</a:t>
            </a:r>
            <a:r>
              <a:rPr dirty="0" sz="1300" spc="-55" b="1">
                <a:latin typeface="Arial"/>
                <a:cs typeface="Arial"/>
              </a:rPr>
              <a:t> </a:t>
            </a:r>
            <a:r>
              <a:rPr dirty="0" sz="1300" spc="-5" b="1">
                <a:latin typeface="Arial"/>
                <a:cs typeface="Arial"/>
              </a:rPr>
              <a:t>Types</a:t>
            </a:r>
            <a:endParaRPr sz="130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1</a:t>
            </a:r>
            <a:r>
              <a:rPr dirty="0" sz="800" spc="-130"/>
              <a:t>ai</a:t>
            </a:r>
            <a:r>
              <a:rPr dirty="0" baseline="-30092" sz="1800" spc="-195" b="1">
                <a:latin typeface="Arial"/>
                <a:cs typeface="Arial"/>
              </a:rPr>
              <a:t>1</a:t>
            </a:r>
            <a:r>
              <a:rPr dirty="0" sz="800" spc="-130"/>
              <a:t>l.</a:t>
            </a:r>
            <a:r>
              <a:rPr dirty="0" sz="800" spc="-110"/>
              <a:t> </a:t>
            </a:r>
            <a:r>
              <a:rPr dirty="0" sz="800" spc="-40"/>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0" name="object 10"/>
          <p:cNvSpPr txBox="1"/>
          <p:nvPr/>
        </p:nvSpPr>
        <p:spPr>
          <a:xfrm>
            <a:off x="718829" y="7933438"/>
            <a:ext cx="6440805" cy="817880"/>
          </a:xfrm>
          <a:prstGeom prst="rect">
            <a:avLst/>
          </a:prstGeom>
        </p:spPr>
        <p:txBody>
          <a:bodyPr wrap="square" lIns="0" tIns="12700" rIns="0" bIns="0" rtlCol="0" vert="horz">
            <a:spAutoFit/>
          </a:bodyPr>
          <a:lstStyle/>
          <a:p>
            <a:pPr marL="12700" marR="5080" indent="-635">
              <a:lnSpc>
                <a:spcPct val="99900"/>
              </a:lnSpc>
              <a:spcBef>
                <a:spcPts val="100"/>
              </a:spcBef>
            </a:pPr>
            <a:r>
              <a:rPr dirty="0" sz="1300" spc="-5" b="1">
                <a:latin typeface="Times New Roman"/>
                <a:cs typeface="Times New Roman"/>
              </a:rPr>
              <a:t>Note: </a:t>
            </a:r>
            <a:r>
              <a:rPr dirty="0" sz="1300">
                <a:latin typeface="Times New Roman"/>
                <a:cs typeface="Times New Roman"/>
              </a:rPr>
              <a:t>These datetime data types are available with Oracle9</a:t>
            </a:r>
            <a:r>
              <a:rPr dirty="0" sz="1300" i="1">
                <a:latin typeface="Times New Roman"/>
                <a:cs typeface="Times New Roman"/>
              </a:rPr>
              <a:t>i </a:t>
            </a:r>
            <a:r>
              <a:rPr dirty="0" sz="1300">
                <a:latin typeface="Times New Roman"/>
                <a:cs typeface="Times New Roman"/>
              </a:rPr>
              <a:t>and later </a:t>
            </a:r>
            <a:r>
              <a:rPr dirty="0" sz="1300" spc="-5">
                <a:latin typeface="Times New Roman"/>
                <a:cs typeface="Times New Roman"/>
              </a:rPr>
              <a:t>releases. For </a:t>
            </a:r>
            <a:r>
              <a:rPr dirty="0" sz="1300">
                <a:latin typeface="Times New Roman"/>
                <a:cs typeface="Times New Roman"/>
              </a:rPr>
              <a:t>detailed  information about the datetime </a:t>
            </a:r>
            <a:r>
              <a:rPr dirty="0" sz="1300" spc="-5">
                <a:latin typeface="Times New Roman"/>
                <a:cs typeface="Times New Roman"/>
              </a:rPr>
              <a:t>data </a:t>
            </a:r>
            <a:r>
              <a:rPr dirty="0" sz="1300">
                <a:latin typeface="Times New Roman"/>
                <a:cs typeface="Times New Roman"/>
              </a:rPr>
              <a:t>types, </a:t>
            </a:r>
            <a:r>
              <a:rPr dirty="0" sz="1300" spc="-5">
                <a:latin typeface="Times New Roman"/>
                <a:cs typeface="Times New Roman"/>
              </a:rPr>
              <a:t>see </a:t>
            </a:r>
            <a:r>
              <a:rPr dirty="0" sz="1300">
                <a:latin typeface="Times New Roman"/>
                <a:cs typeface="Times New Roman"/>
              </a:rPr>
              <a:t>the topics “</a:t>
            </a:r>
            <a:r>
              <a:rPr dirty="0" sz="1300">
                <a:latin typeface="Courier New"/>
                <a:cs typeface="Courier New"/>
              </a:rPr>
              <a:t>TIMESTAMP</a:t>
            </a:r>
            <a:r>
              <a:rPr dirty="0" sz="1300" spc="-450">
                <a:latin typeface="Courier New"/>
                <a:cs typeface="Courier New"/>
              </a:rPr>
              <a:t> </a:t>
            </a:r>
            <a:r>
              <a:rPr dirty="0" sz="1300">
                <a:latin typeface="Times New Roman"/>
                <a:cs typeface="Times New Roman"/>
              </a:rPr>
              <a:t>Datatype,” “</a:t>
            </a:r>
            <a:r>
              <a:rPr dirty="0" sz="1300">
                <a:latin typeface="Courier New"/>
                <a:cs typeface="Courier New"/>
              </a:rPr>
              <a:t>INTERVAL  YEAR TO MONTH </a:t>
            </a:r>
            <a:r>
              <a:rPr dirty="0" sz="1300">
                <a:latin typeface="Times New Roman"/>
                <a:cs typeface="Times New Roman"/>
              </a:rPr>
              <a:t>Datatype,” and </a:t>
            </a:r>
            <a:r>
              <a:rPr dirty="0" sz="1300" spc="-5">
                <a:latin typeface="Times New Roman"/>
                <a:cs typeface="Times New Roman"/>
              </a:rPr>
              <a:t>“</a:t>
            </a:r>
            <a:r>
              <a:rPr dirty="0" sz="1300" spc="-5">
                <a:latin typeface="Courier New"/>
                <a:cs typeface="Courier New"/>
              </a:rPr>
              <a:t>INTERVAL </a:t>
            </a:r>
            <a:r>
              <a:rPr dirty="0" sz="1300">
                <a:latin typeface="Courier New"/>
                <a:cs typeface="Courier New"/>
              </a:rPr>
              <a:t>DAY TO SECOND </a:t>
            </a:r>
            <a:r>
              <a:rPr dirty="0" sz="1300">
                <a:latin typeface="Times New Roman"/>
                <a:cs typeface="Times New Roman"/>
              </a:rPr>
              <a:t>Datatype” </a:t>
            </a:r>
            <a:r>
              <a:rPr dirty="0" sz="1300" spc="-5">
                <a:latin typeface="Times New Roman"/>
                <a:cs typeface="Times New Roman"/>
              </a:rPr>
              <a:t>in </a:t>
            </a:r>
            <a:r>
              <a:rPr dirty="0" sz="1300">
                <a:latin typeface="Times New Roman"/>
                <a:cs typeface="Times New Roman"/>
              </a:rPr>
              <a:t>the </a:t>
            </a:r>
            <a:r>
              <a:rPr dirty="0" sz="1300" spc="-5" i="1">
                <a:latin typeface="Times New Roman"/>
                <a:cs typeface="Times New Roman"/>
              </a:rPr>
              <a:t>Oracle  </a:t>
            </a:r>
            <a:r>
              <a:rPr dirty="0" sz="1300" i="1">
                <a:latin typeface="Times New Roman"/>
                <a:cs typeface="Times New Roman"/>
              </a:rPr>
              <a:t>SQL</a:t>
            </a:r>
            <a:r>
              <a:rPr dirty="0" sz="1300" spc="-10"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p:txBody>
      </p:sp>
      <p:graphicFrame>
        <p:nvGraphicFramePr>
          <p:cNvPr id="11" name="object 11"/>
          <p:cNvGraphicFramePr>
            <a:graphicFrameLocks noGrp="1"/>
          </p:cNvGraphicFramePr>
          <p:nvPr/>
        </p:nvGraphicFramePr>
        <p:xfrm>
          <a:off x="900302" y="6009513"/>
          <a:ext cx="6163945" cy="1722120"/>
        </p:xfrm>
        <a:graphic>
          <a:graphicData uri="http://schemas.openxmlformats.org/drawingml/2006/table">
            <a:tbl>
              <a:tblPr firstRow="1" bandRow="1">
                <a:tableStyleId>{2D5ABB26-0587-4C30-8999-92F81FD0307C}</a:tableStyleId>
              </a:tblPr>
              <a:tblGrid>
                <a:gridCol w="1715135"/>
                <a:gridCol w="4434840"/>
              </a:tblGrid>
              <a:tr h="249174">
                <a:tc>
                  <a:txBody>
                    <a:bodyPr/>
                    <a:lstStyle/>
                    <a:p>
                      <a:pPr marL="72390">
                        <a:lnSpc>
                          <a:spcPct val="100000"/>
                        </a:lnSpc>
                      </a:pPr>
                      <a:r>
                        <a:rPr dirty="0" sz="1150" spc="-5" b="1">
                          <a:latin typeface="Times New Roman"/>
                          <a:cs typeface="Times New Roman"/>
                        </a:rPr>
                        <a:t>Data Type</a:t>
                      </a:r>
                      <a:endParaRPr sz="115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120">
                        <a:lnSpc>
                          <a:spcPct val="100000"/>
                        </a:lnSpc>
                      </a:pPr>
                      <a:r>
                        <a:rPr dirty="0" sz="1150" b="1">
                          <a:latin typeface="Times New Roman"/>
                          <a:cs typeface="Times New Roman"/>
                        </a:rPr>
                        <a:t>Description</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7288">
                <a:tc>
                  <a:txBody>
                    <a:bodyPr/>
                    <a:lstStyle/>
                    <a:p>
                      <a:pPr marL="72390">
                        <a:lnSpc>
                          <a:spcPts val="1205"/>
                        </a:lnSpc>
                      </a:pPr>
                      <a:r>
                        <a:rPr dirty="0" sz="1150">
                          <a:latin typeface="Courier New"/>
                          <a:cs typeface="Courier New"/>
                        </a:rPr>
                        <a:t>TIMESTAMP</a:t>
                      </a:r>
                      <a:endParaRPr sz="1150">
                        <a:latin typeface="Courier New"/>
                        <a:cs typeface="Courier New"/>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278130">
                        <a:lnSpc>
                          <a:spcPts val="1360"/>
                        </a:lnSpc>
                        <a:spcBef>
                          <a:spcPts val="35"/>
                        </a:spcBef>
                      </a:pPr>
                      <a:r>
                        <a:rPr dirty="0" sz="1150">
                          <a:latin typeface="Times New Roman"/>
                          <a:cs typeface="Times New Roman"/>
                        </a:rPr>
                        <a:t>Enables the </a:t>
                      </a:r>
                      <a:r>
                        <a:rPr dirty="0" sz="1150" spc="-5">
                          <a:latin typeface="Times New Roman"/>
                          <a:cs typeface="Times New Roman"/>
                        </a:rPr>
                        <a:t>time </a:t>
                      </a:r>
                      <a:r>
                        <a:rPr dirty="0" sz="1150">
                          <a:latin typeface="Times New Roman"/>
                          <a:cs typeface="Times New Roman"/>
                        </a:rPr>
                        <a:t>to be stored as a date with fractional seconds. There  are several variations of this data type.</a:t>
                      </a:r>
                      <a:endParaRPr sz="1150">
                        <a:latin typeface="Times New Roman"/>
                        <a:cs typeface="Times New Roman"/>
                      </a:endParaRPr>
                    </a:p>
                  </a:txBody>
                  <a:tcPr marL="0" marR="0" marB="0" marT="444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527684">
                <a:tc>
                  <a:txBody>
                    <a:bodyPr/>
                    <a:lstStyle/>
                    <a:p>
                      <a:pPr marL="72390">
                        <a:lnSpc>
                          <a:spcPts val="1145"/>
                        </a:lnSpc>
                      </a:pPr>
                      <a:r>
                        <a:rPr dirty="0" sz="1150">
                          <a:latin typeface="Courier New"/>
                          <a:cs typeface="Courier New"/>
                        </a:rPr>
                        <a:t>INTERVAL YEAR</a:t>
                      </a:r>
                      <a:r>
                        <a:rPr dirty="0" sz="1150" spc="-40">
                          <a:latin typeface="Courier New"/>
                          <a:cs typeface="Courier New"/>
                        </a:rPr>
                        <a:t> </a:t>
                      </a:r>
                      <a:r>
                        <a:rPr dirty="0" sz="1150">
                          <a:latin typeface="Courier New"/>
                          <a:cs typeface="Courier New"/>
                        </a:rPr>
                        <a:t>TO</a:t>
                      </a:r>
                      <a:endParaRPr sz="1150">
                        <a:latin typeface="Courier New"/>
                        <a:cs typeface="Courier New"/>
                      </a:endParaRPr>
                    </a:p>
                    <a:p>
                      <a:pPr marL="72390">
                        <a:lnSpc>
                          <a:spcPts val="1315"/>
                        </a:lnSpc>
                      </a:pPr>
                      <a:r>
                        <a:rPr dirty="0" sz="1150">
                          <a:latin typeface="Courier New"/>
                          <a:cs typeface="Courier New"/>
                        </a:rPr>
                        <a:t>MONTH</a:t>
                      </a:r>
                      <a:endParaRPr sz="1150">
                        <a:latin typeface="Courier New"/>
                        <a:cs typeface="Courier New"/>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154940">
                        <a:lnSpc>
                          <a:spcPct val="98500"/>
                        </a:lnSpc>
                      </a:pPr>
                      <a:r>
                        <a:rPr dirty="0" sz="1150">
                          <a:latin typeface="Times New Roman"/>
                          <a:cs typeface="Times New Roman"/>
                        </a:rPr>
                        <a:t>Enables </a:t>
                      </a:r>
                      <a:r>
                        <a:rPr dirty="0" sz="1150" spc="-5">
                          <a:latin typeface="Times New Roman"/>
                          <a:cs typeface="Times New Roman"/>
                        </a:rPr>
                        <a:t>time </a:t>
                      </a:r>
                      <a:r>
                        <a:rPr dirty="0" sz="1150" spc="5">
                          <a:latin typeface="Times New Roman"/>
                          <a:cs typeface="Times New Roman"/>
                        </a:rPr>
                        <a:t>to </a:t>
                      </a:r>
                      <a:r>
                        <a:rPr dirty="0" sz="1150">
                          <a:latin typeface="Times New Roman"/>
                          <a:cs typeface="Times New Roman"/>
                        </a:rPr>
                        <a:t>be stored as an interval of years and months. Used to  represent the difference between two datetime values in which the only  significant portions are the </a:t>
                      </a:r>
                      <a:r>
                        <a:rPr dirty="0" sz="1150" spc="-5">
                          <a:latin typeface="Times New Roman"/>
                          <a:cs typeface="Times New Roman"/>
                        </a:rPr>
                        <a:t>year </a:t>
                      </a:r>
                      <a:r>
                        <a:rPr dirty="0" sz="1150">
                          <a:latin typeface="Times New Roman"/>
                          <a:cs typeface="Times New Roman"/>
                        </a:rPr>
                        <a:t>and</a:t>
                      </a:r>
                      <a:r>
                        <a:rPr dirty="0" sz="1150" spc="20">
                          <a:latin typeface="Times New Roman"/>
                          <a:cs typeface="Times New Roman"/>
                        </a:rPr>
                        <a:t> </a:t>
                      </a:r>
                      <a:r>
                        <a:rPr dirty="0" sz="1150">
                          <a:latin typeface="Times New Roman"/>
                          <a:cs typeface="Times New Roman"/>
                        </a:rPr>
                        <a:t>month.</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527303">
                <a:tc>
                  <a:txBody>
                    <a:bodyPr/>
                    <a:lstStyle/>
                    <a:p>
                      <a:pPr marL="72390">
                        <a:lnSpc>
                          <a:spcPts val="1145"/>
                        </a:lnSpc>
                      </a:pPr>
                      <a:r>
                        <a:rPr dirty="0" sz="1150">
                          <a:latin typeface="Courier New"/>
                          <a:cs typeface="Courier New"/>
                        </a:rPr>
                        <a:t>INTERVAL DAY</a:t>
                      </a:r>
                      <a:r>
                        <a:rPr dirty="0" sz="1150" spc="-30">
                          <a:latin typeface="Courier New"/>
                          <a:cs typeface="Courier New"/>
                        </a:rPr>
                        <a:t> </a:t>
                      </a:r>
                      <a:r>
                        <a:rPr dirty="0" sz="1150" spc="-5">
                          <a:latin typeface="Courier New"/>
                          <a:cs typeface="Courier New"/>
                        </a:rPr>
                        <a:t>TO</a:t>
                      </a:r>
                      <a:endParaRPr sz="1150">
                        <a:latin typeface="Courier New"/>
                        <a:cs typeface="Courier New"/>
                      </a:endParaRPr>
                    </a:p>
                    <a:p>
                      <a:pPr marL="72390">
                        <a:lnSpc>
                          <a:spcPts val="1315"/>
                        </a:lnSpc>
                      </a:pPr>
                      <a:r>
                        <a:rPr dirty="0" sz="1150">
                          <a:latin typeface="Courier New"/>
                          <a:cs typeface="Courier New"/>
                        </a:rPr>
                        <a:t>SECOND</a:t>
                      </a:r>
                      <a:endParaRPr sz="1150">
                        <a:latin typeface="Courier New"/>
                        <a:cs typeface="Courier New"/>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147320">
                        <a:lnSpc>
                          <a:spcPts val="1360"/>
                        </a:lnSpc>
                        <a:spcBef>
                          <a:spcPts val="35"/>
                        </a:spcBef>
                      </a:pPr>
                      <a:r>
                        <a:rPr dirty="0" sz="1150">
                          <a:latin typeface="Times New Roman"/>
                          <a:cs typeface="Times New Roman"/>
                        </a:rPr>
                        <a:t>Enables </a:t>
                      </a:r>
                      <a:r>
                        <a:rPr dirty="0" sz="1150" spc="-5">
                          <a:latin typeface="Times New Roman"/>
                          <a:cs typeface="Times New Roman"/>
                        </a:rPr>
                        <a:t>time </a:t>
                      </a:r>
                      <a:r>
                        <a:rPr dirty="0" sz="1150" spc="5">
                          <a:latin typeface="Times New Roman"/>
                          <a:cs typeface="Times New Roman"/>
                        </a:rPr>
                        <a:t>to </a:t>
                      </a:r>
                      <a:r>
                        <a:rPr dirty="0" sz="1150">
                          <a:latin typeface="Times New Roman"/>
                          <a:cs typeface="Times New Roman"/>
                        </a:rPr>
                        <a:t>be stored as an interval of days, hours, minutes, and  seconds. Used </a:t>
                      </a:r>
                      <a:r>
                        <a:rPr dirty="0" sz="1150" spc="5">
                          <a:latin typeface="Times New Roman"/>
                          <a:cs typeface="Times New Roman"/>
                        </a:rPr>
                        <a:t>to </a:t>
                      </a:r>
                      <a:r>
                        <a:rPr dirty="0" sz="1150">
                          <a:latin typeface="Times New Roman"/>
                          <a:cs typeface="Times New Roman"/>
                        </a:rPr>
                        <a:t>represent the precise difference between two</a:t>
                      </a:r>
                      <a:r>
                        <a:rPr dirty="0" sz="1150" spc="55">
                          <a:latin typeface="Times New Roman"/>
                          <a:cs typeface="Times New Roman"/>
                        </a:rPr>
                        <a:t> </a:t>
                      </a:r>
                      <a:r>
                        <a:rPr dirty="0" sz="1150">
                          <a:latin typeface="Times New Roman"/>
                          <a:cs typeface="Times New Roman"/>
                        </a:rPr>
                        <a:t>datetime</a:t>
                      </a:r>
                      <a:endParaRPr sz="1150">
                        <a:latin typeface="Times New Roman"/>
                        <a:cs typeface="Times New Roman"/>
                      </a:endParaRPr>
                    </a:p>
                    <a:p>
                      <a:pPr marL="71755">
                        <a:lnSpc>
                          <a:spcPts val="1295"/>
                        </a:lnSpc>
                      </a:pPr>
                      <a:r>
                        <a:rPr dirty="0" sz="1150">
                          <a:latin typeface="Times New Roman"/>
                          <a:cs typeface="Times New Roman"/>
                        </a:rPr>
                        <a:t>values.</a:t>
                      </a:r>
                      <a:endParaRPr sz="1150">
                        <a:latin typeface="Times New Roman"/>
                        <a:cs typeface="Times New Roman"/>
                      </a:endParaRPr>
                    </a:p>
                  </a:txBody>
                  <a:tcPr marL="0" marR="0" marB="0" marT="444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433060" cy="1800860"/>
          </a:xfrm>
          <a:prstGeom prst="rect">
            <a:avLst/>
          </a:prstGeom>
        </p:spPr>
        <p:txBody>
          <a:bodyPr wrap="square" lIns="0" tIns="13970" rIns="0" bIns="0" rtlCol="0" vert="horz">
            <a:spAutoFit/>
          </a:bodyPr>
          <a:lstStyle/>
          <a:p>
            <a:pPr algn="ctr" marL="46355">
              <a:lnSpc>
                <a:spcPct val="100000"/>
              </a:lnSpc>
              <a:spcBef>
                <a:spcPts val="110"/>
              </a:spcBef>
            </a:pPr>
            <a:r>
              <a:rPr dirty="0" sz="1850" b="1">
                <a:latin typeface="Arial"/>
                <a:cs typeface="Arial"/>
              </a:rPr>
              <a:t>Database</a:t>
            </a:r>
            <a:r>
              <a:rPr dirty="0" sz="1850" spc="-5" b="1">
                <a:latin typeface="Arial"/>
                <a:cs typeface="Arial"/>
              </a:rPr>
              <a:t> </a:t>
            </a:r>
            <a:r>
              <a:rPr dirty="0" sz="1850" b="1">
                <a:latin typeface="Arial"/>
                <a:cs typeface="Arial"/>
              </a:rPr>
              <a:t>Reporting</a:t>
            </a:r>
            <a:endParaRPr sz="1850">
              <a:latin typeface="Arial"/>
              <a:cs typeface="Arial"/>
            </a:endParaRPr>
          </a:p>
          <a:p>
            <a:pPr>
              <a:lnSpc>
                <a:spcPct val="100000"/>
              </a:lnSpc>
              <a:spcBef>
                <a:spcPts val="45"/>
              </a:spcBef>
            </a:pPr>
            <a:endParaRPr sz="2950">
              <a:latin typeface="Arial"/>
              <a:cs typeface="Arial"/>
            </a:endParaRPr>
          </a:p>
          <a:p>
            <a:pPr marL="328930" marR="5080" indent="-329565">
              <a:lnSpc>
                <a:spcPct val="101600"/>
              </a:lnSpc>
              <a:buClr>
                <a:srgbClr val="FF0000"/>
              </a:buClr>
              <a:buChar char="•"/>
              <a:tabLst>
                <a:tab pos="328930" algn="l"/>
                <a:tab pos="329565" algn="l"/>
              </a:tabLst>
            </a:pPr>
            <a:r>
              <a:rPr dirty="0" sz="1550" spc="10">
                <a:latin typeface="Arial"/>
                <a:cs typeface="Arial"/>
              </a:rPr>
              <a:t>SQL Developer provides you </a:t>
            </a:r>
            <a:r>
              <a:rPr dirty="0" sz="1550" spc="5">
                <a:latin typeface="Arial"/>
                <a:cs typeface="Arial"/>
              </a:rPr>
              <a:t>with </a:t>
            </a:r>
            <a:r>
              <a:rPr dirty="0" sz="1550" spc="10">
                <a:latin typeface="Arial"/>
                <a:cs typeface="Arial"/>
              </a:rPr>
              <a:t>a number </a:t>
            </a:r>
            <a:r>
              <a:rPr dirty="0" sz="1550" spc="5">
                <a:latin typeface="Arial"/>
                <a:cs typeface="Arial"/>
              </a:rPr>
              <a:t>of </a:t>
            </a:r>
            <a:r>
              <a:rPr dirty="0" sz="1550" spc="10">
                <a:latin typeface="Arial"/>
                <a:cs typeface="Arial"/>
              </a:rPr>
              <a:t>predefined  </a:t>
            </a:r>
            <a:r>
              <a:rPr dirty="0" sz="1550" spc="5">
                <a:latin typeface="Arial"/>
                <a:cs typeface="Arial"/>
              </a:rPr>
              <a:t>reports </a:t>
            </a:r>
            <a:r>
              <a:rPr dirty="0" sz="1550" spc="10">
                <a:latin typeface="Arial"/>
                <a:cs typeface="Arial"/>
              </a:rPr>
              <a:t>about your database and</a:t>
            </a:r>
            <a:r>
              <a:rPr dirty="0" sz="1550" spc="-5">
                <a:latin typeface="Arial"/>
                <a:cs typeface="Arial"/>
              </a:rPr>
              <a:t> </a:t>
            </a:r>
            <a:r>
              <a:rPr dirty="0" sz="1550" spc="5">
                <a:latin typeface="Arial"/>
                <a:cs typeface="Arial"/>
              </a:rPr>
              <a:t>objects.</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The Reports are organized </a:t>
            </a:r>
            <a:r>
              <a:rPr dirty="0" sz="1550" spc="5">
                <a:latin typeface="Arial"/>
                <a:cs typeface="Arial"/>
              </a:rPr>
              <a:t>into</a:t>
            </a:r>
            <a:r>
              <a:rPr dirty="0" sz="1550" spc="-15">
                <a:latin typeface="Arial"/>
                <a:cs typeface="Arial"/>
              </a:rPr>
              <a:t> </a:t>
            </a:r>
            <a:r>
              <a:rPr dirty="0" sz="1550" spc="5">
                <a:latin typeface="Arial"/>
                <a:cs typeface="Arial"/>
              </a:rPr>
              <a:t>categories.</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You can create your own customized </a:t>
            </a:r>
            <a:r>
              <a:rPr dirty="0" sz="1550" spc="5">
                <a:latin typeface="Arial"/>
                <a:cs typeface="Arial"/>
              </a:rPr>
              <a:t>reports</a:t>
            </a:r>
            <a:r>
              <a:rPr dirty="0" sz="1550" spc="-30">
                <a:latin typeface="Arial"/>
                <a:cs typeface="Arial"/>
              </a:rPr>
              <a:t> </a:t>
            </a:r>
            <a:r>
              <a:rPr dirty="0" sz="1550" spc="5">
                <a:latin typeface="Arial"/>
                <a:cs typeface="Arial"/>
              </a:rPr>
              <a:t>too.</a:t>
            </a:r>
            <a:endParaRPr sz="1550">
              <a:latin typeface="Arial"/>
              <a:cs typeface="Arial"/>
            </a:endParaRPr>
          </a:p>
        </p:txBody>
      </p:sp>
      <p:grpSp>
        <p:nvGrpSpPr>
          <p:cNvPr id="7" name="object 7"/>
          <p:cNvGrpSpPr/>
          <p:nvPr/>
        </p:nvGrpSpPr>
        <p:grpSpPr>
          <a:xfrm>
            <a:off x="3140583" y="2710052"/>
            <a:ext cx="1491615" cy="2273300"/>
            <a:chOff x="3140583" y="2710052"/>
            <a:chExt cx="1491615" cy="2273300"/>
          </a:xfrm>
        </p:grpSpPr>
        <p:sp>
          <p:nvSpPr>
            <p:cNvPr id="8" name="object 8"/>
            <p:cNvSpPr/>
            <p:nvPr/>
          </p:nvSpPr>
          <p:spPr>
            <a:xfrm>
              <a:off x="3147822" y="2717291"/>
              <a:ext cx="1477518" cy="2259329"/>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144012" y="2713481"/>
              <a:ext cx="1484630" cy="2266315"/>
            </a:xfrm>
            <a:custGeom>
              <a:avLst/>
              <a:gdLst/>
              <a:ahLst/>
              <a:cxnLst/>
              <a:rect l="l" t="t" r="r" b="b"/>
              <a:pathLst>
                <a:path w="1484629" h="2266315">
                  <a:moveTo>
                    <a:pt x="1484376" y="0"/>
                  </a:moveTo>
                  <a:lnTo>
                    <a:pt x="0" y="0"/>
                  </a:lnTo>
                  <a:lnTo>
                    <a:pt x="0" y="2266188"/>
                  </a:lnTo>
                  <a:lnTo>
                    <a:pt x="1484376" y="2266188"/>
                  </a:lnTo>
                  <a:lnTo>
                    <a:pt x="1484376" y="0"/>
                  </a:lnTo>
                  <a:close/>
                </a:path>
              </a:pathLst>
            </a:custGeom>
            <a:ln w="6857">
              <a:solidFill>
                <a:srgbClr val="000000"/>
              </a:solidFill>
            </a:ln>
          </p:spPr>
          <p:txBody>
            <a:bodyPr wrap="square" lIns="0" tIns="0" rIns="0" bIns="0" rtlCol="0"/>
            <a:lstStyle/>
            <a:p/>
          </p:txBody>
        </p:sp>
      </p:grpSp>
      <p:sp>
        <p:nvSpPr>
          <p:cNvPr id="10" name="object 10"/>
          <p:cNvSpPr txBox="1"/>
          <p:nvPr/>
        </p:nvSpPr>
        <p:spPr>
          <a:xfrm>
            <a:off x="594613" y="5611157"/>
            <a:ext cx="6430010" cy="353123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Database</a:t>
            </a:r>
            <a:r>
              <a:rPr dirty="0" sz="1300" spc="-20" b="1">
                <a:latin typeface="Arial"/>
                <a:cs typeface="Arial"/>
              </a:rPr>
              <a:t> </a:t>
            </a:r>
            <a:r>
              <a:rPr dirty="0" sz="1300" spc="-5" b="1">
                <a:latin typeface="Arial"/>
                <a:cs typeface="Arial"/>
              </a:rPr>
              <a:t>Reporting</a:t>
            </a:r>
            <a:endParaRPr sz="1300">
              <a:latin typeface="Arial"/>
              <a:cs typeface="Arial"/>
            </a:endParaRPr>
          </a:p>
          <a:p>
            <a:pPr marL="136525" marR="245745" indent="-635">
              <a:lnSpc>
                <a:spcPct val="100000"/>
              </a:lnSpc>
              <a:spcBef>
                <a:spcPts val="359"/>
              </a:spcBef>
            </a:pPr>
            <a:r>
              <a:rPr dirty="0" sz="1300" spc="-5">
                <a:latin typeface="Times New Roman"/>
                <a:cs typeface="Times New Roman"/>
              </a:rPr>
              <a:t>SQL </a:t>
            </a:r>
            <a:r>
              <a:rPr dirty="0" sz="1300">
                <a:latin typeface="Times New Roman"/>
                <a:cs typeface="Times New Roman"/>
              </a:rPr>
              <a:t>Developer provides many reports about the database and its objects. These reports are  grouped into the following</a:t>
            </a:r>
            <a:r>
              <a:rPr dirty="0" sz="1300" spc="-15">
                <a:latin typeface="Times New Roman"/>
                <a:cs typeface="Times New Roman"/>
              </a:rPr>
              <a:t> </a:t>
            </a:r>
            <a:r>
              <a:rPr dirty="0" sz="1300">
                <a:latin typeface="Times New Roman"/>
                <a:cs typeface="Times New Roman"/>
              </a:rPr>
              <a:t>categories:</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About Your Database</a:t>
            </a:r>
            <a:r>
              <a:rPr dirty="0" sz="1300" spc="5">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Object</a:t>
            </a:r>
            <a:r>
              <a:rPr dirty="0" sz="1300" spc="-1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Application Express</a:t>
            </a:r>
            <a:r>
              <a:rPr dirty="0" sz="1300" spc="-15">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445770" indent="-186055">
              <a:lnSpc>
                <a:spcPct val="100000"/>
              </a:lnSpc>
              <a:buChar char="•"/>
              <a:tabLst>
                <a:tab pos="445770" algn="l"/>
                <a:tab pos="446405" algn="l"/>
              </a:tabLst>
            </a:pPr>
            <a:r>
              <a:rPr dirty="0" sz="1300" spc="-5">
                <a:latin typeface="Times New Roman"/>
                <a:cs typeface="Times New Roman"/>
              </a:rPr>
              <a:t>Charts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Database Administration</a:t>
            </a:r>
            <a:r>
              <a:rPr dirty="0" sz="1300" spc="-1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Data Dictionary</a:t>
            </a:r>
            <a:r>
              <a:rPr dirty="0" sz="1300" spc="-15">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445770" indent="-186055">
              <a:lnSpc>
                <a:spcPct val="100000"/>
              </a:lnSpc>
              <a:buChar char="•"/>
              <a:tabLst>
                <a:tab pos="445770" algn="l"/>
                <a:tab pos="446405" algn="l"/>
              </a:tabLst>
            </a:pPr>
            <a:r>
              <a:rPr dirty="0" sz="1300" spc="-5">
                <a:latin typeface="Times New Roman"/>
                <a:cs typeface="Times New Roman"/>
              </a:rPr>
              <a:t>Jobs</a:t>
            </a:r>
            <a:r>
              <a:rPr dirty="0" sz="1300" spc="-10">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PL/SQL</a:t>
            </a:r>
            <a:r>
              <a:rPr dirty="0" sz="1300" spc="-8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Security</a:t>
            </a:r>
            <a:r>
              <a:rPr dirty="0" sz="1300" spc="-9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Streams</a:t>
            </a:r>
            <a:r>
              <a:rPr dirty="0" sz="1300" spc="-95">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Table</a:t>
            </a:r>
            <a:r>
              <a:rPr dirty="0" sz="1300" spc="-90">
                <a:latin typeface="Times New Roman"/>
                <a:cs typeface="Times New Roman"/>
              </a:rPr>
              <a:t> </a:t>
            </a:r>
            <a:r>
              <a:rPr dirty="0" sz="1300">
                <a:latin typeface="Times New Roman"/>
                <a:cs typeface="Times New Roman"/>
              </a:rPr>
              <a:t>reports</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XML</a:t>
            </a:r>
            <a:r>
              <a:rPr dirty="0" sz="1300" spc="-90">
                <a:latin typeface="Times New Roman"/>
                <a:cs typeface="Times New Roman"/>
              </a:rPr>
              <a:t> </a:t>
            </a:r>
            <a:r>
              <a:rPr dirty="0" sz="1300" spc="-5">
                <a:latin typeface="Times New Roman"/>
                <a:cs typeface="Times New Roman"/>
              </a:rPr>
              <a:t>reports</a:t>
            </a:r>
            <a:endParaRPr sz="1300">
              <a:latin typeface="Times New Roman"/>
              <a:cs typeface="Times New Roman"/>
            </a:endParaRPr>
          </a:p>
          <a:p>
            <a:pPr marL="136525" marR="5080">
              <a:lnSpc>
                <a:spcPct val="100000"/>
              </a:lnSpc>
              <a:spcBef>
                <a:spcPts val="390"/>
              </a:spcBef>
            </a:pPr>
            <a:r>
              <a:rPr dirty="0" sz="1300">
                <a:latin typeface="Times New Roman"/>
                <a:cs typeface="Times New Roman"/>
              </a:rPr>
              <a:t>To display a report, click the </a:t>
            </a:r>
            <a:r>
              <a:rPr dirty="0" sz="1300" spc="-5">
                <a:latin typeface="Times New Roman"/>
                <a:cs typeface="Times New Roman"/>
              </a:rPr>
              <a:t>Reports </a:t>
            </a:r>
            <a:r>
              <a:rPr dirty="0" sz="1300">
                <a:latin typeface="Times New Roman"/>
                <a:cs typeface="Times New Roman"/>
              </a:rPr>
              <a:t>tabbed page and then select the report type. You can also  create your own user-defined</a:t>
            </a:r>
            <a:r>
              <a:rPr dirty="0" sz="1300" spc="-35">
                <a:latin typeface="Times New Roman"/>
                <a:cs typeface="Times New Roman"/>
              </a:rPr>
              <a:t> </a:t>
            </a:r>
            <a:r>
              <a:rPr dirty="0" sz="1300">
                <a:latin typeface="Times New Roman"/>
                <a:cs typeface="Times New Roman"/>
              </a:rPr>
              <a:t>reports.</a:t>
            </a:r>
            <a:endParaRPr sz="1300">
              <a:latin typeface="Times New Roman"/>
              <a:cs typeface="Times New Roman"/>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250">
                <a:latin typeface="Garuda"/>
                <a:cs typeface="Garuda"/>
              </a:rPr>
              <a:t>W</a:t>
            </a:r>
            <a:r>
              <a:rPr dirty="0" baseline="-30092" sz="1800" spc="-375" b="1">
                <a:latin typeface="Arial"/>
                <a:cs typeface="Arial"/>
              </a:rPr>
              <a:t>ra</a:t>
            </a:r>
            <a:r>
              <a:rPr dirty="0" sz="800" spc="-250">
                <a:latin typeface="Garuda"/>
                <a:cs typeface="Garuda"/>
              </a:rPr>
              <a:t>D</a:t>
            </a:r>
            <a:r>
              <a:rPr dirty="0" baseline="-30092" sz="1800" spc="-375" b="1">
                <a:latin typeface="Arial"/>
                <a:cs typeface="Arial"/>
              </a:rPr>
              <a:t>c</a:t>
            </a:r>
            <a:r>
              <a:rPr dirty="0" sz="800" spc="-250">
                <a:latin typeface="Garuda"/>
                <a:cs typeface="Garuda"/>
              </a:rPr>
              <a:t>P</a:t>
            </a:r>
            <a:r>
              <a:rPr dirty="0" baseline="-30092" sz="1800" spc="-375" b="1">
                <a:latin typeface="Arial"/>
                <a:cs typeface="Arial"/>
              </a:rPr>
              <a:t>l</a:t>
            </a:r>
            <a:r>
              <a:rPr dirty="0" sz="800" spc="-250">
                <a:latin typeface="Garuda"/>
                <a:cs typeface="Garuda"/>
              </a:rPr>
              <a:t>s</a:t>
            </a:r>
            <a:r>
              <a:rPr dirty="0" baseline="-30092" sz="1800" spc="-375" b="1">
                <a:latin typeface="Arial"/>
                <a:cs typeface="Arial"/>
              </a:rPr>
              <a:t>e</a:t>
            </a:r>
            <a:r>
              <a:rPr dirty="0" sz="800" spc="-250">
                <a:latin typeface="Garuda"/>
                <a:cs typeface="Garuda"/>
              </a:rPr>
              <a:t>tud</a:t>
            </a:r>
            <a:r>
              <a:rPr dirty="0" baseline="-30092" sz="1800" spc="-375" b="1">
                <a:latin typeface="Arial"/>
                <a:cs typeface="Arial"/>
              </a:rPr>
              <a:t>D</a:t>
            </a:r>
            <a:r>
              <a:rPr dirty="0" sz="800" spc="-250">
                <a:latin typeface="Garuda"/>
                <a:cs typeface="Garuda"/>
              </a:rPr>
              <a:t>e</a:t>
            </a:r>
            <a:r>
              <a:rPr dirty="0" baseline="-30092" sz="1800" spc="-375" b="1">
                <a:latin typeface="Arial"/>
                <a:cs typeface="Arial"/>
              </a:rPr>
              <a:t>a</a:t>
            </a:r>
            <a:r>
              <a:rPr dirty="0" sz="800" spc="-250">
                <a:latin typeface="Garuda"/>
                <a:cs typeface="Garuda"/>
              </a:rPr>
              <a:t>nt</a:t>
            </a:r>
            <a:r>
              <a:rPr dirty="0" baseline="-30092" sz="1800" spc="-375" b="1">
                <a:latin typeface="Arial"/>
                <a:cs typeface="Arial"/>
              </a:rPr>
              <a:t>t</a:t>
            </a:r>
            <a:r>
              <a:rPr dirty="0" sz="800" spc="-250">
                <a:latin typeface="Garuda"/>
                <a:cs typeface="Garuda"/>
              </a:rPr>
              <a:t>s</a:t>
            </a:r>
            <a:r>
              <a:rPr dirty="0" baseline="-30092" sz="1800" spc="-375" b="1">
                <a:latin typeface="Arial"/>
                <a:cs typeface="Arial"/>
              </a:rPr>
              <a:t>a</a:t>
            </a:r>
            <a:r>
              <a:rPr dirty="0" sz="800" spc="-250">
                <a:latin typeface="Garuda"/>
                <a:cs typeface="Garuda"/>
              </a:rPr>
              <a:t>m</a:t>
            </a:r>
            <a:r>
              <a:rPr dirty="0" baseline="-30092" sz="1800" spc="-375" b="1">
                <a:latin typeface="Arial"/>
                <a:cs typeface="Arial"/>
              </a:rPr>
              <a:t>b</a:t>
            </a:r>
            <a:r>
              <a:rPr dirty="0" sz="800" spc="-250">
                <a:latin typeface="Garuda"/>
                <a:cs typeface="Garuda"/>
              </a:rPr>
              <a:t>us</a:t>
            </a:r>
            <a:r>
              <a:rPr dirty="0" baseline="-30092" sz="1800" spc="-375" b="1">
                <a:latin typeface="Arial"/>
                <a:cs typeface="Arial"/>
              </a:rPr>
              <a:t>a</a:t>
            </a:r>
            <a:r>
              <a:rPr dirty="0" sz="800" spc="-250">
                <a:latin typeface="Garuda"/>
                <a:cs typeface="Garuda"/>
              </a:rPr>
              <a:t>t </a:t>
            </a:r>
            <a:r>
              <a:rPr dirty="0" baseline="-30092" sz="1800" spc="-345" b="1">
                <a:latin typeface="Arial"/>
                <a:cs typeface="Arial"/>
              </a:rPr>
              <a:t>s</a:t>
            </a:r>
            <a:r>
              <a:rPr dirty="0" sz="800" spc="-229">
                <a:latin typeface="Garuda"/>
                <a:cs typeface="Garuda"/>
              </a:rPr>
              <a:t>re</a:t>
            </a:r>
            <a:r>
              <a:rPr dirty="0" baseline="-30092" sz="1800" spc="-345" b="1">
                <a:latin typeface="Arial"/>
                <a:cs typeface="Arial"/>
              </a:rPr>
              <a:t>e</a:t>
            </a:r>
            <a:r>
              <a:rPr dirty="0" sz="800" spc="-229">
                <a:latin typeface="Garuda"/>
                <a:cs typeface="Garuda"/>
              </a:rPr>
              <a:t>ce</a:t>
            </a:r>
            <a:r>
              <a:rPr dirty="0" baseline="-30092" sz="1800" spc="-345" b="1">
                <a:latin typeface="Arial"/>
                <a:cs typeface="Arial"/>
              </a:rPr>
              <a:t>1</a:t>
            </a:r>
            <a:r>
              <a:rPr dirty="0" sz="800" spc="-229">
                <a:latin typeface="Garuda"/>
                <a:cs typeface="Garuda"/>
              </a:rPr>
              <a:t>ive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a:t>
            </a:r>
            <a:r>
              <a:rPr dirty="0" baseline="-30092" sz="1800" spc="-345" b="1">
                <a:latin typeface="Arial"/>
                <a:cs typeface="Arial"/>
              </a:rPr>
              <a:t>:</a:t>
            </a:r>
            <a:r>
              <a:rPr dirty="0" sz="800" spc="-229">
                <a:latin typeface="Garuda"/>
                <a:cs typeface="Garuda"/>
              </a:rPr>
              <a:t>e</a:t>
            </a:r>
            <a:r>
              <a:rPr dirty="0" baseline="-30092" sz="1800" spc="-345" b="1">
                <a:latin typeface="Arial"/>
                <a:cs typeface="Arial"/>
              </a:rPr>
              <a:t>S</a:t>
            </a:r>
            <a:r>
              <a:rPr dirty="0" sz="800" spc="-229">
                <a:latin typeface="Garuda"/>
                <a:cs typeface="Garuda"/>
              </a:rPr>
              <a:t>Kit</a:t>
            </a:r>
            <a:r>
              <a:rPr dirty="0" baseline="-30092" sz="1800" spc="-345" b="1">
                <a:latin typeface="Arial"/>
                <a:cs typeface="Arial"/>
              </a:rPr>
              <a:t>Q</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a:t>
            </a:r>
            <a:r>
              <a:rPr dirty="0" baseline="-30092" sz="1800" spc="-345" b="1">
                <a:latin typeface="Arial"/>
                <a:cs typeface="Arial"/>
              </a:rPr>
              <a:t>n</a:t>
            </a:r>
            <a:r>
              <a:rPr dirty="0" sz="800" spc="-229">
                <a:latin typeface="Garuda"/>
                <a:cs typeface="Garuda"/>
              </a:rPr>
              <a:t>rke</a:t>
            </a:r>
            <a:r>
              <a:rPr dirty="0" baseline="-30092" sz="1800" spc="-345" b="1">
                <a:latin typeface="Arial"/>
                <a:cs typeface="Arial"/>
              </a:rPr>
              <a:t>d</a:t>
            </a:r>
            <a:r>
              <a:rPr dirty="0" sz="800" spc="-229">
                <a:latin typeface="Garuda"/>
                <a:cs typeface="Garuda"/>
              </a:rPr>
              <a:t>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a:t>
            </a:r>
            <a:r>
              <a:rPr dirty="0" baseline="-30092" sz="1800" spc="-345" b="1">
                <a:latin typeface="Arial"/>
                <a:cs typeface="Arial"/>
              </a:rPr>
              <a:t>t</a:t>
            </a:r>
            <a:r>
              <a:rPr dirty="0" sz="800" spc="-229">
                <a:latin typeface="Garuda"/>
                <a:cs typeface="Garuda"/>
              </a:rPr>
              <a:t>ir</a:t>
            </a:r>
            <a:r>
              <a:rPr dirty="0" baseline="-30092" sz="1800" spc="-345" b="1">
                <a:latin typeface="Arial"/>
                <a:cs typeface="Arial"/>
              </a:rPr>
              <a:t>a</a:t>
            </a:r>
            <a:r>
              <a:rPr dirty="0" sz="800" spc="-229">
                <a:latin typeface="Garuda"/>
                <a:cs typeface="Garuda"/>
              </a:rPr>
              <a:t>n</a:t>
            </a:r>
            <a:r>
              <a:rPr dirty="0" baseline="-30092" sz="1800" spc="-345" b="1">
                <a:latin typeface="Arial"/>
                <a:cs typeface="Arial"/>
              </a:rPr>
              <a:t>l</a:t>
            </a:r>
            <a:r>
              <a:rPr dirty="0" sz="800" spc="-229">
                <a:latin typeface="Garuda"/>
                <a:cs typeface="Garuda"/>
              </a:rPr>
              <a:t>a</a:t>
            </a:r>
            <a:r>
              <a:rPr dirty="0" baseline="-30092" sz="1800" spc="-345" b="1">
                <a:latin typeface="Arial"/>
                <a:cs typeface="Arial"/>
              </a:rPr>
              <a:t>s</a:t>
            </a:r>
            <a:r>
              <a:rPr dirty="0" sz="800" spc="-229">
                <a:latin typeface="Garuda"/>
                <a:cs typeface="Garuda"/>
              </a:rPr>
              <a:t>me</a:t>
            </a:r>
            <a:r>
              <a:rPr dirty="0" baseline="-30092" sz="1800" spc="-345" b="1">
                <a:latin typeface="Arial"/>
                <a:cs typeface="Arial"/>
              </a:rPr>
              <a:t>I </a:t>
            </a:r>
            <a:r>
              <a:rPr dirty="0" sz="800" spc="-204">
                <a:latin typeface="Garuda"/>
                <a:cs typeface="Garuda"/>
              </a:rPr>
              <a:t>an</a:t>
            </a:r>
            <a:r>
              <a:rPr dirty="0" baseline="-30092" sz="1800" spc="-307" b="1">
                <a:latin typeface="Arial"/>
                <a:cs typeface="Arial"/>
              </a:rPr>
              <a:t>E</a:t>
            </a:r>
            <a:r>
              <a:rPr dirty="0" sz="800" spc="-204">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2</a:t>
            </a:r>
            <a:r>
              <a:rPr dirty="0" sz="800" spc="-200">
                <a:latin typeface="Garuda"/>
                <a:cs typeface="Garuda"/>
              </a:rPr>
              <a:t>ai</a:t>
            </a:r>
            <a:r>
              <a:rPr dirty="0" baseline="-30092" sz="1800" spc="-300" b="1">
                <a:latin typeface="Arial"/>
                <a:cs typeface="Arial"/>
              </a:rPr>
              <a:t>0</a:t>
            </a:r>
            <a:r>
              <a:rPr dirty="0" sz="800" spc="-200">
                <a:latin typeface="Garuda"/>
                <a:cs typeface="Garuda"/>
              </a:rPr>
              <a:t>l.</a:t>
            </a:r>
            <a:r>
              <a:rPr dirty="0" sz="800" spc="-175">
                <a:latin typeface="Garuda"/>
                <a:cs typeface="Garuda"/>
              </a:rPr>
              <a:t> </a:t>
            </a:r>
            <a:r>
              <a:rPr dirty="0" sz="800" spc="-5">
                <a:latin typeface="Garuda"/>
                <a:cs typeface="Garuda"/>
              </a:rPr>
              <a:t>Contact</a:t>
            </a:r>
            <a:endParaRPr sz="800">
              <a:latin typeface="Garuda"/>
              <a:cs typeface="Garuda"/>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Creating </a:t>
            </a:r>
            <a:r>
              <a:rPr dirty="0" sz="1850" spc="5" b="1">
                <a:latin typeface="Arial"/>
                <a:cs typeface="Arial"/>
              </a:rPr>
              <a:t>a </a:t>
            </a:r>
            <a:r>
              <a:rPr dirty="0" sz="1850" b="1">
                <a:latin typeface="Arial"/>
                <a:cs typeface="Arial"/>
              </a:rPr>
              <a:t>User-Defined Report</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10">
                <a:latin typeface="Arial"/>
                <a:cs typeface="Arial"/>
              </a:rPr>
              <a:t>Create and save user-defined </a:t>
            </a:r>
            <a:r>
              <a:rPr dirty="0" sz="1550" spc="5">
                <a:latin typeface="Arial"/>
                <a:cs typeface="Arial"/>
              </a:rPr>
              <a:t>reports for </a:t>
            </a:r>
            <a:r>
              <a:rPr dirty="0" sz="1550" spc="10">
                <a:latin typeface="Arial"/>
                <a:cs typeface="Arial"/>
              </a:rPr>
              <a:t>repeated</a:t>
            </a:r>
            <a:r>
              <a:rPr dirty="0" sz="1550" spc="-5">
                <a:latin typeface="Arial"/>
                <a:cs typeface="Arial"/>
              </a:rPr>
              <a:t> </a:t>
            </a:r>
            <a:r>
              <a:rPr dirty="0" sz="1550" spc="10">
                <a:latin typeface="Arial"/>
                <a:cs typeface="Arial"/>
              </a:rPr>
              <a:t>use.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
              </a:spcBef>
            </a:pPr>
            <a:endParaRPr sz="17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963549" y="2185035"/>
            <a:ext cx="5857240" cy="2005964"/>
            <a:chOff x="963549" y="2185035"/>
            <a:chExt cx="5857240" cy="2005964"/>
          </a:xfrm>
        </p:grpSpPr>
        <p:sp>
          <p:nvSpPr>
            <p:cNvPr id="5" name="object 5"/>
            <p:cNvSpPr/>
            <p:nvPr/>
          </p:nvSpPr>
          <p:spPr>
            <a:xfrm>
              <a:off x="970787" y="2312669"/>
              <a:ext cx="2621280" cy="175183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966977" y="2308859"/>
              <a:ext cx="2628265" cy="1758950"/>
            </a:xfrm>
            <a:custGeom>
              <a:avLst/>
              <a:gdLst/>
              <a:ahLst/>
              <a:cxnLst/>
              <a:rect l="l" t="t" r="r" b="b"/>
              <a:pathLst>
                <a:path w="2628265" h="1758950">
                  <a:moveTo>
                    <a:pt x="2628138" y="0"/>
                  </a:moveTo>
                  <a:lnTo>
                    <a:pt x="0" y="0"/>
                  </a:lnTo>
                  <a:lnTo>
                    <a:pt x="0" y="1758696"/>
                  </a:lnTo>
                  <a:lnTo>
                    <a:pt x="2628138" y="1758696"/>
                  </a:lnTo>
                  <a:lnTo>
                    <a:pt x="2628138" y="0"/>
                  </a:lnTo>
                  <a:close/>
                </a:path>
              </a:pathLst>
            </a:custGeom>
            <a:ln w="6857">
              <a:solidFill>
                <a:srgbClr val="000000"/>
              </a:solidFill>
            </a:ln>
          </p:spPr>
          <p:txBody>
            <a:bodyPr wrap="square" lIns="0" tIns="0" rIns="0" bIns="0" rtlCol="0"/>
            <a:lstStyle/>
            <a:p/>
          </p:txBody>
        </p:sp>
        <p:sp>
          <p:nvSpPr>
            <p:cNvPr id="7" name="object 7"/>
            <p:cNvSpPr/>
            <p:nvPr/>
          </p:nvSpPr>
          <p:spPr>
            <a:xfrm>
              <a:off x="3587496" y="3188208"/>
              <a:ext cx="316230" cy="0"/>
            </a:xfrm>
            <a:custGeom>
              <a:avLst/>
              <a:gdLst/>
              <a:ahLst/>
              <a:cxnLst/>
              <a:rect l="l" t="t" r="r" b="b"/>
              <a:pathLst>
                <a:path w="316229" h="0">
                  <a:moveTo>
                    <a:pt x="0" y="0"/>
                  </a:moveTo>
                  <a:lnTo>
                    <a:pt x="316229" y="0"/>
                  </a:lnTo>
                </a:path>
              </a:pathLst>
            </a:custGeom>
            <a:ln w="20574">
              <a:solidFill>
                <a:srgbClr val="000000"/>
              </a:solidFill>
            </a:ln>
          </p:spPr>
          <p:txBody>
            <a:bodyPr wrap="square" lIns="0" tIns="0" rIns="0" bIns="0" rtlCol="0"/>
            <a:lstStyle/>
            <a:p/>
          </p:txBody>
        </p:sp>
        <p:sp>
          <p:nvSpPr>
            <p:cNvPr id="8" name="object 8"/>
            <p:cNvSpPr/>
            <p:nvPr/>
          </p:nvSpPr>
          <p:spPr>
            <a:xfrm>
              <a:off x="3968496" y="2192273"/>
              <a:ext cx="2845307" cy="1991867"/>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3964686" y="2188463"/>
              <a:ext cx="2852420" cy="1998980"/>
            </a:xfrm>
            <a:custGeom>
              <a:avLst/>
              <a:gdLst/>
              <a:ahLst/>
              <a:cxnLst/>
              <a:rect l="l" t="t" r="r" b="b"/>
              <a:pathLst>
                <a:path w="2852420" h="1998979">
                  <a:moveTo>
                    <a:pt x="2852166" y="0"/>
                  </a:moveTo>
                  <a:lnTo>
                    <a:pt x="0" y="0"/>
                  </a:lnTo>
                  <a:lnTo>
                    <a:pt x="0" y="1998726"/>
                  </a:lnTo>
                  <a:lnTo>
                    <a:pt x="2852166" y="1998726"/>
                  </a:lnTo>
                  <a:lnTo>
                    <a:pt x="2852166" y="0"/>
                  </a:lnTo>
                  <a:close/>
                </a:path>
              </a:pathLst>
            </a:custGeom>
            <a:ln w="6857">
              <a:solidFill>
                <a:srgbClr val="000000"/>
              </a:solidFill>
            </a:ln>
          </p:spPr>
          <p:txBody>
            <a:bodyPr wrap="square" lIns="0" tIns="0" rIns="0" bIns="0" rtlCol="0"/>
            <a:lstStyle/>
            <a:p/>
          </p:txBody>
        </p:sp>
        <p:sp>
          <p:nvSpPr>
            <p:cNvPr id="10" name="object 10"/>
            <p:cNvSpPr/>
            <p:nvPr/>
          </p:nvSpPr>
          <p:spPr>
            <a:xfrm>
              <a:off x="3902202" y="3155441"/>
              <a:ext cx="67310" cy="66675"/>
            </a:xfrm>
            <a:custGeom>
              <a:avLst/>
              <a:gdLst/>
              <a:ahLst/>
              <a:cxnLst/>
              <a:rect l="l" t="t" r="r" b="b"/>
              <a:pathLst>
                <a:path w="67310" h="66675">
                  <a:moveTo>
                    <a:pt x="0" y="0"/>
                  </a:moveTo>
                  <a:lnTo>
                    <a:pt x="0" y="66293"/>
                  </a:lnTo>
                  <a:lnTo>
                    <a:pt x="67056" y="32765"/>
                  </a:lnTo>
                  <a:lnTo>
                    <a:pt x="0" y="0"/>
                  </a:lnTo>
                  <a:close/>
                </a:path>
              </a:pathLst>
            </a:custGeom>
            <a:solidFill>
              <a:srgbClr val="000000"/>
            </a:solidFill>
          </p:spPr>
          <p:txBody>
            <a:bodyPr wrap="square" lIns="0" tIns="0" rIns="0" bIns="0" rtlCol="0"/>
            <a:lstStyle/>
            <a:p/>
          </p:txBody>
        </p:sp>
      </p:grpSp>
      <p:sp>
        <p:nvSpPr>
          <p:cNvPr id="11" name="object 11"/>
          <p:cNvSpPr txBox="1"/>
          <p:nvPr/>
        </p:nvSpPr>
        <p:spPr>
          <a:xfrm>
            <a:off x="594613" y="5611157"/>
            <a:ext cx="6562090" cy="342265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User-Defined Report</a:t>
            </a:r>
            <a:endParaRPr sz="1300">
              <a:latin typeface="Arial"/>
              <a:cs typeface="Arial"/>
            </a:endParaRPr>
          </a:p>
          <a:p>
            <a:pPr marL="136525" marR="111125">
              <a:lnSpc>
                <a:spcPct val="100000"/>
              </a:lnSpc>
              <a:spcBef>
                <a:spcPts val="359"/>
              </a:spcBef>
            </a:pPr>
            <a:r>
              <a:rPr dirty="0" sz="1300" spc="-5">
                <a:latin typeface="Times New Roman"/>
                <a:cs typeface="Times New Roman"/>
              </a:rPr>
              <a:t>User-defined </a:t>
            </a:r>
            <a:r>
              <a:rPr dirty="0" sz="1300">
                <a:latin typeface="Times New Roman"/>
                <a:cs typeface="Times New Roman"/>
              </a:rPr>
              <a:t>reports are any reports that are created by </a:t>
            </a:r>
            <a:r>
              <a:rPr dirty="0" sz="1300" spc="-5">
                <a:latin typeface="Times New Roman"/>
                <a:cs typeface="Times New Roman"/>
              </a:rPr>
              <a:t>SQL Developer </a:t>
            </a:r>
            <a:r>
              <a:rPr dirty="0" sz="1300">
                <a:latin typeface="Times New Roman"/>
                <a:cs typeface="Times New Roman"/>
              </a:rPr>
              <a:t>users. To create a user-  defined report, perform the </a:t>
            </a:r>
            <a:r>
              <a:rPr dirty="0" sz="1300" spc="-5">
                <a:latin typeface="Times New Roman"/>
                <a:cs typeface="Times New Roman"/>
              </a:rPr>
              <a:t>following</a:t>
            </a:r>
            <a:r>
              <a:rPr dirty="0" sz="1300" spc="-10">
                <a:latin typeface="Times New Roman"/>
                <a:cs typeface="Times New Roman"/>
              </a:rPr>
              <a:t> </a:t>
            </a:r>
            <a:r>
              <a:rPr dirty="0" sz="1300" spc="-5">
                <a:latin typeface="Times New Roman"/>
                <a:cs typeface="Times New Roman"/>
              </a:rPr>
              <a:t>steps:</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Right-click the </a:t>
            </a:r>
            <a:r>
              <a:rPr dirty="0" sz="1300" spc="-5" b="1">
                <a:latin typeface="Times New Roman"/>
                <a:cs typeface="Times New Roman"/>
              </a:rPr>
              <a:t>User Defined Reports </a:t>
            </a:r>
            <a:r>
              <a:rPr dirty="0" sz="1300">
                <a:latin typeface="Times New Roman"/>
                <a:cs typeface="Times New Roman"/>
              </a:rPr>
              <a:t>node under </a:t>
            </a:r>
            <a:r>
              <a:rPr dirty="0" sz="1300" spc="-5">
                <a:latin typeface="Times New Roman"/>
                <a:cs typeface="Times New Roman"/>
              </a:rPr>
              <a:t>Reports, </a:t>
            </a:r>
            <a:r>
              <a:rPr dirty="0" sz="1300">
                <a:latin typeface="Times New Roman"/>
                <a:cs typeface="Times New Roman"/>
              </a:rPr>
              <a:t>and select </a:t>
            </a:r>
            <a:r>
              <a:rPr dirty="0" sz="1300" spc="-5" b="1">
                <a:latin typeface="Times New Roman"/>
                <a:cs typeface="Times New Roman"/>
              </a:rPr>
              <a:t>Add</a:t>
            </a:r>
            <a:r>
              <a:rPr dirty="0" sz="1300" spc="-10" b="1">
                <a:latin typeface="Times New Roman"/>
                <a:cs typeface="Times New Roman"/>
              </a:rPr>
              <a:t> </a:t>
            </a:r>
            <a:r>
              <a:rPr dirty="0" sz="1300" spc="-5" b="1">
                <a:latin typeface="Times New Roman"/>
                <a:cs typeface="Times New Roman"/>
              </a:rPr>
              <a:t>Report</a:t>
            </a:r>
            <a:r>
              <a:rPr dirty="0" sz="1300" spc="-5">
                <a:latin typeface="Times New Roman"/>
                <a:cs typeface="Times New Roman"/>
              </a:rPr>
              <a:t>.</a:t>
            </a:r>
            <a:endParaRPr sz="1300">
              <a:latin typeface="Times New Roman"/>
              <a:cs typeface="Times New Roman"/>
            </a:endParaRPr>
          </a:p>
          <a:p>
            <a:pPr marL="508000" marR="323850" indent="-247650">
              <a:lnSpc>
                <a:spcPct val="100000"/>
              </a:lnSpc>
              <a:buAutoNum type="arabicPeriod"/>
              <a:tabLst>
                <a:tab pos="446405" algn="l"/>
              </a:tabLst>
            </a:pPr>
            <a:r>
              <a:rPr dirty="0" sz="1300">
                <a:latin typeface="Times New Roman"/>
                <a:cs typeface="Times New Roman"/>
              </a:rPr>
              <a:t>In the Create Report Dialog box, </a:t>
            </a:r>
            <a:r>
              <a:rPr dirty="0" sz="1300" spc="-5">
                <a:latin typeface="Times New Roman"/>
                <a:cs typeface="Times New Roman"/>
              </a:rPr>
              <a:t>specify </a:t>
            </a:r>
            <a:r>
              <a:rPr dirty="0" sz="1300">
                <a:latin typeface="Times New Roman"/>
                <a:cs typeface="Times New Roman"/>
              </a:rPr>
              <a:t>the report name and the </a:t>
            </a:r>
            <a:r>
              <a:rPr dirty="0" sz="1300" spc="-5">
                <a:latin typeface="Times New Roman"/>
                <a:cs typeface="Times New Roman"/>
              </a:rPr>
              <a:t>SQL </a:t>
            </a:r>
            <a:r>
              <a:rPr dirty="0" sz="1300">
                <a:latin typeface="Times New Roman"/>
                <a:cs typeface="Times New Roman"/>
              </a:rPr>
              <a:t>query to retrieve  information for the report. Then, click</a:t>
            </a:r>
            <a:r>
              <a:rPr dirty="0" sz="1300" spc="-20">
                <a:latin typeface="Times New Roman"/>
                <a:cs typeface="Times New Roman"/>
              </a:rPr>
              <a:t> </a:t>
            </a:r>
            <a:r>
              <a:rPr dirty="0" sz="1300" spc="-5" b="1">
                <a:latin typeface="Times New Roman"/>
                <a:cs typeface="Times New Roman"/>
              </a:rPr>
              <a:t>Apply</a:t>
            </a:r>
            <a:r>
              <a:rPr dirty="0" sz="1300" spc="-5">
                <a:latin typeface="Times New Roman"/>
                <a:cs typeface="Times New Roman"/>
              </a:rPr>
              <a:t>.</a:t>
            </a:r>
            <a:endParaRPr sz="1300">
              <a:latin typeface="Times New Roman"/>
              <a:cs typeface="Times New Roman"/>
            </a:endParaRPr>
          </a:p>
          <a:p>
            <a:pPr marL="136525" marR="26670">
              <a:lnSpc>
                <a:spcPct val="101200"/>
              </a:lnSpc>
              <a:spcBef>
                <a:spcPts val="285"/>
              </a:spcBef>
            </a:pPr>
            <a:r>
              <a:rPr dirty="0" sz="1300" spc="-5">
                <a:latin typeface="Times New Roman"/>
                <a:cs typeface="Times New Roman"/>
              </a:rPr>
              <a:t>In </a:t>
            </a:r>
            <a:r>
              <a:rPr dirty="0" sz="1300">
                <a:latin typeface="Times New Roman"/>
                <a:cs typeface="Times New Roman"/>
              </a:rPr>
              <a:t>the example in the </a:t>
            </a:r>
            <a:r>
              <a:rPr dirty="0" sz="1300" spc="-5">
                <a:latin typeface="Times New Roman"/>
                <a:cs typeface="Times New Roman"/>
              </a:rPr>
              <a:t>slide, </a:t>
            </a:r>
            <a:r>
              <a:rPr dirty="0" sz="1300">
                <a:latin typeface="Times New Roman"/>
                <a:cs typeface="Times New Roman"/>
              </a:rPr>
              <a:t>the report name is specified as </a:t>
            </a:r>
            <a:r>
              <a:rPr dirty="0" sz="1300">
                <a:latin typeface="Courier New"/>
                <a:cs typeface="Courier New"/>
              </a:rPr>
              <a:t>emp_sal</a:t>
            </a:r>
            <a:r>
              <a:rPr dirty="0" sz="1300">
                <a:latin typeface="Times New Roman"/>
                <a:cs typeface="Times New Roman"/>
              </a:rPr>
              <a:t>. An optional description is  provided indicating that the </a:t>
            </a:r>
            <a:r>
              <a:rPr dirty="0" sz="1300" spc="-5">
                <a:latin typeface="Times New Roman"/>
                <a:cs typeface="Times New Roman"/>
              </a:rPr>
              <a:t>report </a:t>
            </a:r>
            <a:r>
              <a:rPr dirty="0" sz="1300">
                <a:latin typeface="Times New Roman"/>
                <a:cs typeface="Times New Roman"/>
              </a:rPr>
              <a:t>contains details of employees </a:t>
            </a:r>
            <a:r>
              <a:rPr dirty="0" sz="1300" spc="-5">
                <a:latin typeface="Times New Roman"/>
                <a:cs typeface="Times New Roman"/>
              </a:rPr>
              <a:t>with salary &gt;= 10000. </a:t>
            </a:r>
            <a:r>
              <a:rPr dirty="0" sz="1300">
                <a:latin typeface="Times New Roman"/>
                <a:cs typeface="Times New Roman"/>
              </a:rPr>
              <a:t>The  complete SQL </a:t>
            </a:r>
            <a:r>
              <a:rPr dirty="0" sz="1300" spc="-5">
                <a:latin typeface="Times New Roman"/>
                <a:cs typeface="Times New Roman"/>
              </a:rPr>
              <a:t>statement </a:t>
            </a:r>
            <a:r>
              <a:rPr dirty="0" sz="1300">
                <a:latin typeface="Times New Roman"/>
                <a:cs typeface="Times New Roman"/>
              </a:rPr>
              <a:t>for retrieving the information to be </a:t>
            </a:r>
            <a:r>
              <a:rPr dirty="0" sz="1300" spc="-5">
                <a:latin typeface="Times New Roman"/>
                <a:cs typeface="Times New Roman"/>
              </a:rPr>
              <a:t>displayed </a:t>
            </a:r>
            <a:r>
              <a:rPr dirty="0" sz="1300">
                <a:latin typeface="Times New Roman"/>
                <a:cs typeface="Times New Roman"/>
              </a:rPr>
              <a:t>in the user-defined report  is specified in the SQL box. You can also include an optional tool tip to be displayed when the  cursor stays briefly over the report name in the Reports navigator</a:t>
            </a:r>
            <a:r>
              <a:rPr dirty="0" sz="1300" spc="-10">
                <a:latin typeface="Times New Roman"/>
                <a:cs typeface="Times New Roman"/>
              </a:rPr>
              <a:t> </a:t>
            </a:r>
            <a:r>
              <a:rPr dirty="0" sz="1300">
                <a:latin typeface="Times New Roman"/>
                <a:cs typeface="Times New Roman"/>
              </a:rPr>
              <a:t>display.</a:t>
            </a:r>
            <a:endParaRPr sz="1300">
              <a:latin typeface="Times New Roman"/>
              <a:cs typeface="Times New Roman"/>
            </a:endParaRPr>
          </a:p>
          <a:p>
            <a:pPr marL="136525" marR="5080">
              <a:lnSpc>
                <a:spcPct val="100000"/>
              </a:lnSpc>
              <a:spcBef>
                <a:spcPts val="390"/>
              </a:spcBef>
            </a:pPr>
            <a:r>
              <a:rPr dirty="0" sz="1300" spc="-5">
                <a:latin typeface="Times New Roman"/>
                <a:cs typeface="Times New Roman"/>
              </a:rPr>
              <a:t>You </a:t>
            </a:r>
            <a:r>
              <a:rPr dirty="0" sz="1300">
                <a:latin typeface="Times New Roman"/>
                <a:cs typeface="Times New Roman"/>
              </a:rPr>
              <a:t>can organize user-defined reports in folders, and you can create a hierarchy of folders and  </a:t>
            </a:r>
            <a:r>
              <a:rPr dirty="0" sz="1300" spc="-5">
                <a:latin typeface="Times New Roman"/>
                <a:cs typeface="Times New Roman"/>
              </a:rPr>
              <a:t>subfolders. </a:t>
            </a:r>
            <a:r>
              <a:rPr dirty="0" sz="1300">
                <a:latin typeface="Times New Roman"/>
                <a:cs typeface="Times New Roman"/>
              </a:rPr>
              <a:t>To create a </a:t>
            </a:r>
            <a:r>
              <a:rPr dirty="0" sz="1300" spc="-5">
                <a:latin typeface="Times New Roman"/>
                <a:cs typeface="Times New Roman"/>
              </a:rPr>
              <a:t>folder </a:t>
            </a:r>
            <a:r>
              <a:rPr dirty="0" sz="1300">
                <a:latin typeface="Times New Roman"/>
                <a:cs typeface="Times New Roman"/>
              </a:rPr>
              <a:t>for user-defined reports, right-click the </a:t>
            </a:r>
            <a:r>
              <a:rPr dirty="0" sz="1300" spc="-5">
                <a:latin typeface="Times New Roman"/>
                <a:cs typeface="Times New Roman"/>
              </a:rPr>
              <a:t>User Defined </a:t>
            </a:r>
            <a:r>
              <a:rPr dirty="0" sz="1300">
                <a:latin typeface="Times New Roman"/>
                <a:cs typeface="Times New Roman"/>
              </a:rPr>
              <a:t>Reports node  or any folder name under that node and select Add</a:t>
            </a:r>
            <a:r>
              <a:rPr dirty="0" sz="1300" spc="-25">
                <a:latin typeface="Times New Roman"/>
                <a:cs typeface="Times New Roman"/>
              </a:rPr>
              <a:t> </a:t>
            </a:r>
            <a:r>
              <a:rPr dirty="0" sz="1300">
                <a:latin typeface="Times New Roman"/>
                <a:cs typeface="Times New Roman"/>
              </a:rPr>
              <a:t>Folder.</a:t>
            </a:r>
            <a:endParaRPr sz="1300">
              <a:latin typeface="Times New Roman"/>
              <a:cs typeface="Times New Roman"/>
            </a:endParaRPr>
          </a:p>
          <a:p>
            <a:pPr marL="136525" marR="55880">
              <a:lnSpc>
                <a:spcPts val="1480"/>
              </a:lnSpc>
              <a:spcBef>
                <a:spcPts val="505"/>
              </a:spcBef>
            </a:pPr>
            <a:r>
              <a:rPr dirty="0" sz="1300">
                <a:latin typeface="Times New Roman"/>
                <a:cs typeface="Times New Roman"/>
              </a:rPr>
              <a:t>Information about user-defined reports, including any folders for these reports, is stored in a file  named </a:t>
            </a:r>
            <a:r>
              <a:rPr dirty="0" sz="1300">
                <a:latin typeface="Courier New"/>
                <a:cs typeface="Courier New"/>
              </a:rPr>
              <a:t>UserReports.xml</a:t>
            </a:r>
            <a:r>
              <a:rPr dirty="0" sz="1300" spc="-470">
                <a:latin typeface="Courier New"/>
                <a:cs typeface="Courier New"/>
              </a:rPr>
              <a:t> </a:t>
            </a:r>
            <a:r>
              <a:rPr dirty="0" sz="1300">
                <a:latin typeface="Times New Roman"/>
                <a:cs typeface="Times New Roman"/>
              </a:rPr>
              <a:t>under the directory for user-specific information.</a:t>
            </a:r>
            <a:endParaRPr sz="130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2</a:t>
            </a:r>
            <a:r>
              <a:rPr dirty="0" sz="800" spc="-125"/>
              <a:t>ai</a:t>
            </a:r>
            <a:r>
              <a:rPr dirty="0" baseline="-30092" sz="1800" spc="-187" b="1">
                <a:latin typeface="Arial"/>
                <a:cs typeface="Arial"/>
              </a:rPr>
              <a:t>1</a:t>
            </a:r>
            <a:r>
              <a:rPr dirty="0" sz="800" spc="-125"/>
              <a:t>l.</a:t>
            </a:r>
            <a:r>
              <a:rPr dirty="0" sz="800" spc="-155"/>
              <a:t> </a:t>
            </a:r>
            <a:r>
              <a:rPr dirty="0" sz="800" spc="-45"/>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Summary</a:t>
            </a:r>
            <a:endParaRPr sz="1850">
              <a:latin typeface="Arial"/>
              <a:cs typeface="Arial"/>
            </a:endParaRPr>
          </a:p>
          <a:p>
            <a:pPr>
              <a:lnSpc>
                <a:spcPct val="100000"/>
              </a:lnSpc>
              <a:spcBef>
                <a:spcPts val="45"/>
              </a:spcBef>
            </a:pPr>
            <a:endParaRPr sz="2950">
              <a:latin typeface="Arial"/>
              <a:cs typeface="Arial"/>
            </a:endParaRPr>
          </a:p>
          <a:p>
            <a:pPr marL="446405" marR="917575">
              <a:lnSpc>
                <a:spcPct val="101600"/>
              </a:lnSpc>
            </a:pPr>
            <a:r>
              <a:rPr dirty="0" sz="1550" spc="5">
                <a:latin typeface="Arial"/>
                <a:cs typeface="Arial"/>
              </a:rPr>
              <a:t>In this </a:t>
            </a:r>
            <a:r>
              <a:rPr dirty="0" sz="1550" spc="10">
                <a:latin typeface="Arial"/>
                <a:cs typeface="Arial"/>
              </a:rPr>
              <a:t>appendix, you should have learned how </a:t>
            </a:r>
            <a:r>
              <a:rPr dirty="0" sz="1550" spc="5">
                <a:latin typeface="Arial"/>
                <a:cs typeface="Arial"/>
              </a:rPr>
              <a:t>to </a:t>
            </a:r>
            <a:r>
              <a:rPr dirty="0" sz="1550" spc="10">
                <a:latin typeface="Arial"/>
                <a:cs typeface="Arial"/>
              </a:rPr>
              <a:t>use SQL  Developer </a:t>
            </a:r>
            <a:r>
              <a:rPr dirty="0" sz="1550" spc="5">
                <a:latin typeface="Arial"/>
                <a:cs typeface="Arial"/>
              </a:rPr>
              <a:t>to </a:t>
            </a:r>
            <a:r>
              <a:rPr dirty="0" sz="1550" spc="10">
                <a:latin typeface="Arial"/>
                <a:cs typeface="Arial"/>
              </a:rPr>
              <a:t>do the</a:t>
            </a:r>
            <a:r>
              <a:rPr dirty="0" sz="1550">
                <a:latin typeface="Arial"/>
                <a:cs typeface="Arial"/>
              </a:rPr>
              <a:t> </a:t>
            </a:r>
            <a:r>
              <a:rPr dirty="0" sz="1550" spc="5">
                <a:latin typeface="Arial"/>
                <a:cs typeface="Arial"/>
              </a:rPr>
              <a:t>following:</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Browse, </a:t>
            </a:r>
            <a:r>
              <a:rPr dirty="0" sz="1550" spc="5">
                <a:latin typeface="Arial"/>
                <a:cs typeface="Arial"/>
              </a:rPr>
              <a:t>create, </a:t>
            </a:r>
            <a:r>
              <a:rPr dirty="0" sz="1550" spc="10">
                <a:latin typeface="Arial"/>
                <a:cs typeface="Arial"/>
              </a:rPr>
              <a:t>and </a:t>
            </a:r>
            <a:r>
              <a:rPr dirty="0" sz="1550" spc="5">
                <a:latin typeface="Arial"/>
                <a:cs typeface="Arial"/>
              </a:rPr>
              <a:t>edit </a:t>
            </a:r>
            <a:r>
              <a:rPr dirty="0" sz="1550" spc="10">
                <a:latin typeface="Arial"/>
                <a:cs typeface="Arial"/>
              </a:rPr>
              <a:t>database</a:t>
            </a:r>
            <a:r>
              <a:rPr dirty="0" sz="1550" spc="-10">
                <a:latin typeface="Arial"/>
                <a:cs typeface="Arial"/>
              </a:rPr>
              <a:t> </a:t>
            </a:r>
            <a:r>
              <a:rPr dirty="0" sz="1550" spc="10">
                <a:latin typeface="Arial"/>
                <a:cs typeface="Arial"/>
              </a:rPr>
              <a:t>objects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Execute SQL statements and </a:t>
            </a:r>
            <a:r>
              <a:rPr dirty="0" sz="1550" spc="5">
                <a:latin typeface="Arial"/>
                <a:cs typeface="Arial"/>
              </a:rPr>
              <a:t>scripts in </a:t>
            </a:r>
            <a:r>
              <a:rPr dirty="0" sz="1550" spc="10">
                <a:latin typeface="Arial"/>
                <a:cs typeface="Arial"/>
              </a:rPr>
              <a:t>SQL</a:t>
            </a:r>
            <a:r>
              <a:rPr dirty="0" sz="1550" spc="-15">
                <a:latin typeface="Arial"/>
                <a:cs typeface="Arial"/>
              </a:rPr>
              <a:t> </a:t>
            </a:r>
            <a:r>
              <a:rPr dirty="0" sz="1550" spc="10">
                <a:latin typeface="Arial"/>
                <a:cs typeface="Arial"/>
              </a:rPr>
              <a:t>Worksheet</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Create and save custom</a:t>
            </a:r>
            <a:r>
              <a:rPr dirty="0" sz="1550">
                <a:latin typeface="Arial"/>
                <a:cs typeface="Arial"/>
              </a:rPr>
              <a:t> </a:t>
            </a:r>
            <a:r>
              <a:rPr dirty="0" sz="1550" spc="5">
                <a:latin typeface="Arial"/>
                <a:cs typeface="Arial"/>
              </a:rPr>
              <a:t>reports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gn="ctr">
              <a:lnSpc>
                <a:spcPct val="100000"/>
              </a:lnSpc>
              <a:spcBef>
                <a:spcPts val="11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250"/>
              <a:t>W</a:t>
            </a:r>
            <a:r>
              <a:rPr dirty="0" baseline="-30092" sz="1800" spc="-375" b="1">
                <a:latin typeface="Arial"/>
                <a:cs typeface="Arial"/>
              </a:rPr>
              <a:t>ra</a:t>
            </a:r>
            <a:r>
              <a:rPr dirty="0" sz="800" spc="-250"/>
              <a:t>D</a:t>
            </a:r>
            <a:r>
              <a:rPr dirty="0" baseline="-30092" sz="1800" spc="-375" b="1">
                <a:latin typeface="Arial"/>
                <a:cs typeface="Arial"/>
              </a:rPr>
              <a:t>c</a:t>
            </a:r>
            <a:r>
              <a:rPr dirty="0" sz="800" spc="-250"/>
              <a:t>P</a:t>
            </a:r>
            <a:r>
              <a:rPr dirty="0" baseline="-30092" sz="1800" spc="-375" b="1">
                <a:latin typeface="Arial"/>
                <a:cs typeface="Arial"/>
              </a:rPr>
              <a:t>l</a:t>
            </a:r>
            <a:r>
              <a:rPr dirty="0" sz="800" spc="-250"/>
              <a:t>s</a:t>
            </a:r>
            <a:r>
              <a:rPr dirty="0" baseline="-30092" sz="1800" spc="-375" b="1">
                <a:latin typeface="Arial"/>
                <a:cs typeface="Arial"/>
              </a:rPr>
              <a:t>e</a:t>
            </a:r>
            <a:r>
              <a:rPr dirty="0" sz="800" spc="-250"/>
              <a:t>tud</a:t>
            </a:r>
            <a:r>
              <a:rPr dirty="0" baseline="-30092" sz="1800" spc="-375" b="1">
                <a:latin typeface="Arial"/>
                <a:cs typeface="Arial"/>
              </a:rPr>
              <a:t>D</a:t>
            </a:r>
            <a:r>
              <a:rPr dirty="0" sz="800" spc="-250"/>
              <a:t>e</a:t>
            </a:r>
            <a:r>
              <a:rPr dirty="0" baseline="-30092" sz="1800" spc="-375" b="1">
                <a:latin typeface="Arial"/>
                <a:cs typeface="Arial"/>
              </a:rPr>
              <a:t>a</a:t>
            </a:r>
            <a:r>
              <a:rPr dirty="0" sz="800" spc="-250"/>
              <a:t>nt</a:t>
            </a:r>
            <a:r>
              <a:rPr dirty="0" baseline="-30092" sz="1800" spc="-375" b="1">
                <a:latin typeface="Arial"/>
                <a:cs typeface="Arial"/>
              </a:rPr>
              <a:t>t</a:t>
            </a:r>
            <a:r>
              <a:rPr dirty="0" sz="800" spc="-250"/>
              <a:t>s</a:t>
            </a:r>
            <a:r>
              <a:rPr dirty="0" baseline="-30092" sz="1800" spc="-375" b="1">
                <a:latin typeface="Arial"/>
                <a:cs typeface="Arial"/>
              </a:rPr>
              <a:t>a</a:t>
            </a:r>
            <a:r>
              <a:rPr dirty="0" sz="800" spc="-250"/>
              <a:t>m</a:t>
            </a:r>
            <a:r>
              <a:rPr dirty="0" baseline="-30092" sz="1800" spc="-375" b="1">
                <a:latin typeface="Arial"/>
                <a:cs typeface="Arial"/>
              </a:rPr>
              <a:t>b</a:t>
            </a:r>
            <a:r>
              <a:rPr dirty="0" sz="800" spc="-250"/>
              <a:t>us</a:t>
            </a:r>
            <a:r>
              <a:rPr dirty="0" baseline="-30092" sz="1800" spc="-375" b="1">
                <a:latin typeface="Arial"/>
                <a:cs typeface="Arial"/>
              </a:rPr>
              <a:t>a</a:t>
            </a:r>
            <a:r>
              <a:rPr dirty="0" sz="800" spc="-250"/>
              <a:t>t </a:t>
            </a:r>
            <a:r>
              <a:rPr dirty="0" baseline="-30092" sz="1800" spc="-345" b="1">
                <a:latin typeface="Arial"/>
                <a:cs typeface="Arial"/>
              </a:rPr>
              <a:t>s</a:t>
            </a:r>
            <a:r>
              <a:rPr dirty="0" sz="800" spc="-229"/>
              <a:t>re</a:t>
            </a:r>
            <a:r>
              <a:rPr dirty="0" baseline="-30092" sz="1800" spc="-345" b="1">
                <a:latin typeface="Arial"/>
                <a:cs typeface="Arial"/>
              </a:rPr>
              <a:t>e</a:t>
            </a:r>
            <a:r>
              <a:rPr dirty="0" sz="800" spc="-229"/>
              <a:t>ce</a:t>
            </a:r>
            <a:r>
              <a:rPr dirty="0" baseline="-30092" sz="1800" spc="-345" b="1">
                <a:latin typeface="Arial"/>
                <a:cs typeface="Arial"/>
              </a:rPr>
              <a:t>1</a:t>
            </a:r>
            <a:r>
              <a:rPr dirty="0" sz="800" spc="-229"/>
              <a:t>ive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a:t>
            </a:r>
            <a:r>
              <a:rPr dirty="0" baseline="-30092" sz="1800" spc="-345" b="1">
                <a:latin typeface="Arial"/>
                <a:cs typeface="Arial"/>
              </a:rPr>
              <a:t>n</a:t>
            </a:r>
            <a:r>
              <a:rPr dirty="0" sz="800" spc="-229"/>
              <a:t>rke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a:t>
            </a:r>
            <a:r>
              <a:rPr dirty="0" baseline="-30092" sz="1800" spc="-345" b="1">
                <a:latin typeface="Arial"/>
                <a:cs typeface="Arial"/>
              </a:rPr>
              <a:t>t</a:t>
            </a:r>
            <a:r>
              <a:rPr dirty="0" sz="800" spc="-229"/>
              <a:t>ir</a:t>
            </a:r>
            <a:r>
              <a:rPr dirty="0" baseline="-30092" sz="1800" spc="-345" b="1">
                <a:latin typeface="Arial"/>
                <a:cs typeface="Arial"/>
              </a:rPr>
              <a:t>a</a:t>
            </a:r>
            <a:r>
              <a:rPr dirty="0" sz="800" spc="-229"/>
              <a:t>n</a:t>
            </a:r>
            <a:r>
              <a:rPr dirty="0" baseline="-30092" sz="1800" spc="-345" b="1">
                <a:latin typeface="Arial"/>
                <a:cs typeface="Arial"/>
              </a:rPr>
              <a:t>l</a:t>
            </a:r>
            <a:r>
              <a:rPr dirty="0" sz="800" spc="-229"/>
              <a:t>a</a:t>
            </a:r>
            <a:r>
              <a:rPr dirty="0" baseline="-30092" sz="1800" spc="-345" b="1">
                <a:latin typeface="Arial"/>
                <a:cs typeface="Arial"/>
              </a:rPr>
              <a:t>s</a:t>
            </a:r>
            <a:r>
              <a:rPr dirty="0" sz="800" spc="-229"/>
              <a:t>me</a:t>
            </a:r>
            <a:r>
              <a:rPr dirty="0" baseline="-30092" sz="1800" spc="-345" b="1">
                <a:latin typeface="Arial"/>
                <a:cs typeface="Arial"/>
              </a:rPr>
              <a:t>I </a:t>
            </a:r>
            <a:r>
              <a:rPr dirty="0" sz="800" spc="-204"/>
              <a:t>an</a:t>
            </a:r>
            <a:r>
              <a:rPr dirty="0" baseline="-30092" sz="1800" spc="-307" b="1">
                <a:latin typeface="Arial"/>
                <a:cs typeface="Arial"/>
              </a:rPr>
              <a:t>E</a:t>
            </a:r>
            <a:r>
              <a:rPr dirty="0" sz="800" spc="-204"/>
              <a:t>d </a:t>
            </a:r>
            <a:r>
              <a:rPr dirty="0" sz="800" spc="-125"/>
              <a:t>e</a:t>
            </a:r>
            <a:r>
              <a:rPr dirty="0" baseline="-30092" sz="1800" spc="-187" b="1">
                <a:latin typeface="Arial"/>
                <a:cs typeface="Arial"/>
              </a:rPr>
              <a:t>-</a:t>
            </a:r>
            <a:r>
              <a:rPr dirty="0" sz="800" spc="-125"/>
              <a:t>m</a:t>
            </a:r>
            <a:r>
              <a:rPr dirty="0" baseline="-30092" sz="1800" spc="-187" b="1">
                <a:latin typeface="Arial"/>
                <a:cs typeface="Arial"/>
              </a:rPr>
              <a:t>2</a:t>
            </a:r>
            <a:r>
              <a:rPr dirty="0" sz="800" spc="-125"/>
              <a:t>ai</a:t>
            </a:r>
            <a:r>
              <a:rPr dirty="0" baseline="-30092" sz="1800" spc="-187" b="1">
                <a:latin typeface="Arial"/>
                <a:cs typeface="Arial"/>
              </a:rPr>
              <a:t>2</a:t>
            </a:r>
            <a:r>
              <a:rPr dirty="0" sz="800" spc="-125"/>
              <a:t>l.</a:t>
            </a:r>
            <a:r>
              <a:rPr dirty="0" sz="800" spc="-155"/>
              <a:t> </a:t>
            </a:r>
            <a:r>
              <a:rPr dirty="0" sz="800" spc="-45"/>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562725" cy="1106805"/>
          </a:xfrm>
          <a:prstGeom prst="rect">
            <a:avLst/>
          </a:prstGeom>
        </p:spPr>
        <p:txBody>
          <a:bodyPr wrap="square" lIns="0" tIns="58419" rIns="0" bIns="0" rtlCol="0" vert="horz">
            <a:spAutoFit/>
          </a:bodyPr>
          <a:lstStyle/>
          <a:p>
            <a:pPr marL="12700">
              <a:lnSpc>
                <a:spcPct val="100000"/>
              </a:lnSpc>
              <a:spcBef>
                <a:spcPts val="459"/>
              </a:spcBef>
            </a:pPr>
            <a:r>
              <a:rPr dirty="0" sz="1300" spc="-10" b="1">
                <a:latin typeface="Arial"/>
                <a:cs typeface="Arial"/>
              </a:rPr>
              <a:t>Summary</a:t>
            </a:r>
            <a:endParaRPr sz="1300">
              <a:latin typeface="Arial"/>
              <a:cs typeface="Arial"/>
            </a:endParaRPr>
          </a:p>
          <a:p>
            <a:pPr marL="136525" marR="5080">
              <a:lnSpc>
                <a:spcPct val="100000"/>
              </a:lnSpc>
              <a:spcBef>
                <a:spcPts val="359"/>
              </a:spcBef>
            </a:pPr>
            <a:r>
              <a:rPr dirty="0" sz="1300" spc="-5">
                <a:latin typeface="Times New Roman"/>
                <a:cs typeface="Times New Roman"/>
              </a:rPr>
              <a:t>SQL </a:t>
            </a:r>
            <a:r>
              <a:rPr dirty="0" sz="1300">
                <a:latin typeface="Times New Roman"/>
                <a:cs typeface="Times New Roman"/>
              </a:rPr>
              <a:t>Developer is a free graphical tool to simplify database development tasks. </a:t>
            </a:r>
            <a:r>
              <a:rPr dirty="0" sz="1300" spc="-5">
                <a:latin typeface="Times New Roman"/>
                <a:cs typeface="Times New Roman"/>
              </a:rPr>
              <a:t>Using SQL  Developer, </a:t>
            </a:r>
            <a:r>
              <a:rPr dirty="0" sz="1300">
                <a:latin typeface="Times New Roman"/>
                <a:cs typeface="Times New Roman"/>
              </a:rPr>
              <a:t>you can browse, create, and edit database objects. You can use </a:t>
            </a:r>
            <a:r>
              <a:rPr dirty="0" sz="1300" spc="-5">
                <a:latin typeface="Times New Roman"/>
                <a:cs typeface="Times New Roman"/>
              </a:rPr>
              <a:t>SQL Worksheet </a:t>
            </a:r>
            <a:r>
              <a:rPr dirty="0" sz="1300">
                <a:latin typeface="Times New Roman"/>
                <a:cs typeface="Times New Roman"/>
              </a:rPr>
              <a:t>to  run </a:t>
            </a:r>
            <a:r>
              <a:rPr dirty="0" sz="1300" spc="-5">
                <a:latin typeface="Times New Roman"/>
                <a:cs typeface="Times New Roman"/>
              </a:rPr>
              <a:t>SQL </a:t>
            </a:r>
            <a:r>
              <a:rPr dirty="0" sz="1300">
                <a:latin typeface="Times New Roman"/>
                <a:cs typeface="Times New Roman"/>
              </a:rPr>
              <a:t>statements and scripts. </a:t>
            </a:r>
            <a:r>
              <a:rPr dirty="0" sz="1300" spc="-5">
                <a:latin typeface="Times New Roman"/>
                <a:cs typeface="Times New Roman"/>
              </a:rPr>
              <a:t>SQL </a:t>
            </a:r>
            <a:r>
              <a:rPr dirty="0" sz="1300">
                <a:latin typeface="Times New Roman"/>
                <a:cs typeface="Times New Roman"/>
              </a:rPr>
              <a:t>Developer enables you to create and save your </a:t>
            </a:r>
            <a:r>
              <a:rPr dirty="0" sz="1300" spc="-5">
                <a:latin typeface="Times New Roman"/>
                <a:cs typeface="Times New Roman"/>
              </a:rPr>
              <a:t>own </a:t>
            </a:r>
            <a:r>
              <a:rPr dirty="0" sz="1300">
                <a:latin typeface="Times New Roman"/>
                <a:cs typeface="Times New Roman"/>
              </a:rPr>
              <a:t>special  set of reports for repeated</a:t>
            </a:r>
            <a:r>
              <a:rPr dirty="0" sz="1300" spc="-30">
                <a:latin typeface="Times New Roman"/>
                <a:cs typeface="Times New Roman"/>
              </a:rPr>
              <a:t> </a:t>
            </a:r>
            <a:r>
              <a:rPr dirty="0" sz="1300">
                <a:latin typeface="Times New Roman"/>
                <a:cs typeface="Times New Roman"/>
              </a:rPr>
              <a:t>use.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3729354">
              <a:lnSpc>
                <a:spcPct val="100000"/>
              </a:lnSpc>
              <a:spcBef>
                <a:spcPts val="100"/>
              </a:spcBef>
            </a:pPr>
            <a:r>
              <a:rPr dirty="0" spc="-5"/>
              <a:t>Index</a:t>
            </a:r>
          </a:p>
        </p:txBody>
      </p:sp>
      <p:sp>
        <p:nvSpPr>
          <p:cNvPr id="3" name="object 3"/>
          <p:cNvSpPr/>
          <p:nvPr/>
        </p:nvSpPr>
        <p:spPr>
          <a:xfrm>
            <a:off x="5092446" y="1101852"/>
            <a:ext cx="1324610" cy="0"/>
          </a:xfrm>
          <a:custGeom>
            <a:avLst/>
            <a:gdLst/>
            <a:ahLst/>
            <a:cxnLst/>
            <a:rect l="l" t="t" r="r" b="b"/>
            <a:pathLst>
              <a:path w="1324610" h="0">
                <a:moveTo>
                  <a:pt x="0" y="0"/>
                </a:moveTo>
                <a:lnTo>
                  <a:pt x="1324355" y="0"/>
                </a:lnTo>
              </a:path>
            </a:pathLst>
          </a:custGeom>
          <a:ln w="12954">
            <a:solidFill>
              <a:srgbClr val="404040"/>
            </a:solidFill>
          </a:ln>
        </p:spPr>
        <p:txBody>
          <a:bodyPr wrap="square" lIns="0" tIns="0" rIns="0" bIns="0" rtlCol="0"/>
          <a:lstStyle/>
          <a:p/>
        </p:txBody>
      </p:sp>
      <p:sp>
        <p:nvSpPr>
          <p:cNvPr id="4" name="object 4"/>
          <p:cNvSpPr/>
          <p:nvPr/>
        </p:nvSpPr>
        <p:spPr>
          <a:xfrm>
            <a:off x="5071871" y="2196845"/>
            <a:ext cx="1344930" cy="0"/>
          </a:xfrm>
          <a:custGeom>
            <a:avLst/>
            <a:gdLst/>
            <a:ahLst/>
            <a:cxnLst/>
            <a:rect l="l" t="t" r="r" b="b"/>
            <a:pathLst>
              <a:path w="1344929" h="0">
                <a:moveTo>
                  <a:pt x="0" y="0"/>
                </a:moveTo>
                <a:lnTo>
                  <a:pt x="1344929" y="0"/>
                </a:lnTo>
              </a:path>
            </a:pathLst>
          </a:custGeom>
          <a:ln w="12954">
            <a:solidFill>
              <a:srgbClr val="404040"/>
            </a:solidFill>
            <a:prstDash val="sysDot"/>
          </a:ln>
        </p:spPr>
        <p:txBody>
          <a:bodyPr wrap="square" lIns="0" tIns="0" rIns="0" bIns="0" rtlCol="0"/>
          <a:lstStyle/>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a:latin typeface="Garuda"/>
                <a:cs typeface="Garuda"/>
              </a:rPr>
              <a:t>(WDP) </a:t>
            </a:r>
            <a:r>
              <a:rPr dirty="0" sz="800" spc="-215">
                <a:latin typeface="Garuda"/>
                <a:cs typeface="Garuda"/>
              </a:rPr>
              <a:t>e</a:t>
            </a:r>
            <a:r>
              <a:rPr dirty="0" baseline="2525" sz="1650" spc="-322" b="1">
                <a:latin typeface="Arial"/>
                <a:cs typeface="Arial"/>
              </a:rPr>
              <a:t>O</a:t>
            </a:r>
            <a:r>
              <a:rPr dirty="0" sz="800" spc="-215">
                <a:latin typeface="Garuda"/>
                <a:cs typeface="Garuda"/>
              </a:rPr>
              <a:t>Ki</a:t>
            </a:r>
            <a:r>
              <a:rPr dirty="0" baseline="2525" sz="1650" spc="-322" b="1">
                <a:latin typeface="Arial"/>
                <a:cs typeface="Arial"/>
              </a:rPr>
              <a:t>r</a:t>
            </a:r>
            <a:r>
              <a:rPr dirty="0" sz="800" spc="-215">
                <a:latin typeface="Garuda"/>
                <a:cs typeface="Garuda"/>
              </a:rPr>
              <a:t>t</a:t>
            </a:r>
            <a:r>
              <a:rPr dirty="0" baseline="2525" sz="1650" spc="-322" b="1">
                <a:latin typeface="Arial"/>
                <a:cs typeface="Arial"/>
              </a:rPr>
              <a:t>a</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a:t>
            </a:r>
            <a:r>
              <a:rPr dirty="0" sz="800" spc="-215">
                <a:latin typeface="Garuda"/>
                <a:cs typeface="Garuda"/>
              </a:rPr>
              <a:t>te</a:t>
            </a:r>
            <a:r>
              <a:rPr dirty="0" baseline="2525" sz="1650" spc="-322" b="1">
                <a:latin typeface="Arial"/>
                <a:cs typeface="Arial"/>
              </a:rPr>
              <a:t>e</a:t>
            </a:r>
            <a:r>
              <a:rPr dirty="0" sz="800" spc="-215">
                <a:latin typeface="Garuda"/>
                <a:cs typeface="Garuda"/>
              </a:rPr>
              <a:t>ria</a:t>
            </a:r>
            <a:r>
              <a:rPr dirty="0" baseline="2525" sz="1650" spc="-322" b="1">
                <a:latin typeface="Arial"/>
                <a:cs typeface="Arial"/>
              </a:rPr>
              <a:t>D</a:t>
            </a:r>
            <a:r>
              <a:rPr dirty="0" sz="800" spc="-215">
                <a:latin typeface="Garuda"/>
                <a:cs typeface="Garuda"/>
              </a:rPr>
              <a:t>ls</a:t>
            </a:r>
            <a:r>
              <a:rPr dirty="0" baseline="2525" sz="1650" spc="-322" b="1">
                <a:latin typeface="Arial"/>
                <a:cs typeface="Arial"/>
              </a:rPr>
              <a:t>a</a:t>
            </a:r>
            <a:r>
              <a:rPr dirty="0" sz="800" spc="-215">
                <a:latin typeface="Garuda"/>
                <a:cs typeface="Garuda"/>
              </a:rPr>
              <a:t>a</a:t>
            </a:r>
            <a:r>
              <a:rPr dirty="0" baseline="2525" sz="1650" spc="-322" b="1">
                <a:latin typeface="Arial"/>
                <a:cs typeface="Arial"/>
              </a:rPr>
              <a:t>t</a:t>
            </a:r>
            <a:r>
              <a:rPr dirty="0" sz="800" spc="-215">
                <a:latin typeface="Garuda"/>
                <a:cs typeface="Garuda"/>
              </a:rPr>
              <a:t>r</a:t>
            </a:r>
            <a:r>
              <a:rPr dirty="0" baseline="2525" sz="1650" spc="-322" b="1">
                <a:latin typeface="Arial"/>
                <a:cs typeface="Arial"/>
              </a:rPr>
              <a:t>a</a:t>
            </a:r>
            <a:r>
              <a:rPr dirty="0" sz="800" spc="-215">
                <a:latin typeface="Garuda"/>
                <a:cs typeface="Garuda"/>
              </a:rPr>
              <a:t>e</a:t>
            </a:r>
            <a:r>
              <a:rPr dirty="0" baseline="2525" sz="1650" spc="-322" b="1">
                <a:latin typeface="Arial"/>
                <a:cs typeface="Arial"/>
              </a:rPr>
              <a:t>b</a:t>
            </a:r>
            <a:r>
              <a:rPr dirty="0" sz="800" spc="-215">
                <a:latin typeface="Garuda"/>
                <a:cs typeface="Garuda"/>
              </a:rPr>
              <a:t>pr</a:t>
            </a:r>
            <a:r>
              <a:rPr dirty="0" baseline="2525" sz="1650" spc="-322" b="1">
                <a:latin typeface="Arial"/>
                <a:cs typeface="Arial"/>
              </a:rPr>
              <a:t>a</a:t>
            </a:r>
            <a:r>
              <a:rPr dirty="0" sz="800" spc="-215">
                <a:latin typeface="Garuda"/>
                <a:cs typeface="Garuda"/>
              </a:rPr>
              <a:t>o</a:t>
            </a:r>
            <a:r>
              <a:rPr dirty="0" baseline="2525" sz="1650" spc="-322" b="1">
                <a:latin typeface="Arial"/>
                <a:cs typeface="Arial"/>
              </a:rPr>
              <a:t>s</a:t>
            </a:r>
            <a:r>
              <a:rPr dirty="0" sz="800" spc="-215">
                <a:latin typeface="Garuda"/>
                <a:cs typeface="Garuda"/>
              </a:rPr>
              <a:t>vi</a:t>
            </a:r>
            <a:r>
              <a:rPr dirty="0" baseline="2525" sz="1650" spc="-322" b="1">
                <a:latin typeface="Arial"/>
                <a:cs typeface="Arial"/>
              </a:rPr>
              <a:t>e</a:t>
            </a:r>
            <a:r>
              <a:rPr dirty="0" sz="800" spc="-215">
                <a:latin typeface="Garuda"/>
                <a:cs typeface="Garuda"/>
              </a:rPr>
              <a:t>de</a:t>
            </a:r>
            <a:r>
              <a:rPr dirty="0" baseline="2525" sz="1650" spc="-322" b="1">
                <a:latin typeface="Arial"/>
                <a:cs typeface="Arial"/>
              </a:rPr>
              <a:t>1</a:t>
            </a:r>
            <a:r>
              <a:rPr dirty="0" sz="800" spc="-215">
                <a:latin typeface="Garuda"/>
                <a:cs typeface="Garuda"/>
              </a:rPr>
              <a:t>d </a:t>
            </a:r>
            <a:r>
              <a:rPr dirty="0" baseline="2525" sz="1650" spc="-375" b="1">
                <a:latin typeface="Arial"/>
                <a:cs typeface="Arial"/>
              </a:rPr>
              <a:t>0</a:t>
            </a:r>
            <a:r>
              <a:rPr dirty="0" sz="800" spc="-250">
                <a:latin typeface="Garuda"/>
                <a:cs typeface="Garuda"/>
              </a:rPr>
              <a:t>fo</a:t>
            </a:r>
            <a:r>
              <a:rPr dirty="0" baseline="2525" sz="1650" spc="-375" b="1" i="1">
                <a:latin typeface="Arial"/>
                <a:cs typeface="Arial"/>
              </a:rPr>
              <a:t>g</a:t>
            </a:r>
            <a:r>
              <a:rPr dirty="0" sz="800" spc="-250">
                <a:latin typeface="Garuda"/>
                <a:cs typeface="Garuda"/>
              </a:rPr>
              <a:t>r </a:t>
            </a:r>
            <a:r>
              <a:rPr dirty="0" sz="800" spc="-345">
                <a:latin typeface="Garuda"/>
                <a:cs typeface="Garuda"/>
              </a:rPr>
              <a:t>W</a:t>
            </a:r>
            <a:r>
              <a:rPr dirty="0" baseline="2525" sz="1650" spc="-517" b="1">
                <a:latin typeface="Arial"/>
                <a:cs typeface="Arial"/>
              </a:rPr>
              <a:t>:</a:t>
            </a:r>
            <a:r>
              <a:rPr dirty="0" baseline="2525" sz="1650" spc="37" b="1">
                <a:latin typeface="Arial"/>
                <a:cs typeface="Arial"/>
              </a:rPr>
              <a:t> </a:t>
            </a:r>
            <a:r>
              <a:rPr dirty="0" baseline="2525" sz="1650" spc="-345" b="1">
                <a:latin typeface="Arial"/>
                <a:cs typeface="Arial"/>
              </a:rPr>
              <a:t>S</a:t>
            </a:r>
            <a:r>
              <a:rPr dirty="0" sz="800" spc="-229">
                <a:latin typeface="Garuda"/>
                <a:cs typeface="Garuda"/>
              </a:rPr>
              <a:t>DP</a:t>
            </a:r>
            <a:r>
              <a:rPr dirty="0" baseline="2525" sz="1650" spc="-345" b="1">
                <a:latin typeface="Arial"/>
                <a:cs typeface="Arial"/>
              </a:rPr>
              <a:t>Q</a:t>
            </a:r>
            <a:r>
              <a:rPr dirty="0" sz="800" spc="-229">
                <a:latin typeface="Garuda"/>
                <a:cs typeface="Garuda"/>
              </a:rPr>
              <a:t>in</a:t>
            </a:r>
            <a:r>
              <a:rPr dirty="0" baseline="2525" sz="1650" spc="-345" b="1">
                <a:latin typeface="Arial"/>
                <a:cs typeface="Arial"/>
              </a:rPr>
              <a:t>L</a:t>
            </a:r>
            <a:r>
              <a:rPr dirty="0" sz="800" spc="-229">
                <a:latin typeface="Garuda"/>
                <a:cs typeface="Garuda"/>
              </a:rPr>
              <a:t>-c</a:t>
            </a:r>
            <a:r>
              <a:rPr dirty="0" baseline="2525" sz="1650" spc="-345" b="1">
                <a:latin typeface="Arial"/>
                <a:cs typeface="Arial"/>
              </a:rPr>
              <a:t>F</a:t>
            </a:r>
            <a:r>
              <a:rPr dirty="0" sz="800" spc="-229">
                <a:latin typeface="Garuda"/>
                <a:cs typeface="Garuda"/>
              </a:rPr>
              <a:t>la</a:t>
            </a:r>
            <a:r>
              <a:rPr dirty="0" baseline="2525" sz="1650" spc="-345" b="1">
                <a:latin typeface="Arial"/>
                <a:cs typeface="Arial"/>
              </a:rPr>
              <a:t>u</a:t>
            </a:r>
            <a:r>
              <a:rPr dirty="0" sz="800" spc="-229">
                <a:latin typeface="Garuda"/>
                <a:cs typeface="Garuda"/>
              </a:rPr>
              <a:t>ss</a:t>
            </a:r>
            <a:r>
              <a:rPr dirty="0" baseline="2525" sz="1650" spc="-345" b="1">
                <a:latin typeface="Arial"/>
                <a:cs typeface="Arial"/>
              </a:rPr>
              <a:t>n</a:t>
            </a:r>
            <a:r>
              <a:rPr dirty="0" sz="800" spc="-229">
                <a:latin typeface="Garuda"/>
                <a:cs typeface="Garuda"/>
              </a:rPr>
              <a:t>u</a:t>
            </a:r>
            <a:r>
              <a:rPr dirty="0" baseline="2525" sz="1650" spc="-345" b="1">
                <a:latin typeface="Arial"/>
                <a:cs typeface="Arial"/>
              </a:rPr>
              <a:t>d</a:t>
            </a:r>
            <a:r>
              <a:rPr dirty="0" sz="800" spc="-229">
                <a:latin typeface="Garuda"/>
                <a:cs typeface="Garuda"/>
              </a:rPr>
              <a:t>se</a:t>
            </a:r>
            <a:r>
              <a:rPr dirty="0" baseline="2525" sz="1650" spc="-345" b="1">
                <a:latin typeface="Arial"/>
                <a:cs typeface="Arial"/>
              </a:rPr>
              <a:t>a</a:t>
            </a:r>
            <a:r>
              <a:rPr dirty="0" sz="800" spc="-229">
                <a:latin typeface="Garuda"/>
                <a:cs typeface="Garuda"/>
              </a:rPr>
              <a:t>o</a:t>
            </a:r>
            <a:r>
              <a:rPr dirty="0" baseline="2525" sz="1650" spc="-345" b="1">
                <a:latin typeface="Arial"/>
                <a:cs typeface="Arial"/>
              </a:rPr>
              <a:t>m</a:t>
            </a:r>
            <a:r>
              <a:rPr dirty="0" sz="800" spc="-229">
                <a:latin typeface="Garuda"/>
                <a:cs typeface="Garuda"/>
              </a:rPr>
              <a:t>nly</a:t>
            </a:r>
            <a:r>
              <a:rPr dirty="0" baseline="2525" sz="1650" spc="-345" b="1">
                <a:latin typeface="Arial"/>
                <a:cs typeface="Arial"/>
              </a:rPr>
              <a:t>e</a:t>
            </a:r>
            <a:r>
              <a:rPr dirty="0" sz="800" spc="-229">
                <a:latin typeface="Garuda"/>
                <a:cs typeface="Garuda"/>
              </a:rPr>
              <a:t>.</a:t>
            </a:r>
            <a:r>
              <a:rPr dirty="0" baseline="2525" sz="1650" spc="-345" b="1">
                <a:latin typeface="Arial"/>
                <a:cs typeface="Arial"/>
              </a:rPr>
              <a:t>n</a:t>
            </a:r>
            <a:r>
              <a:rPr dirty="0" sz="800" spc="-229">
                <a:latin typeface="Garuda"/>
                <a:cs typeface="Garuda"/>
              </a:rPr>
              <a:t>C</a:t>
            </a:r>
            <a:r>
              <a:rPr dirty="0" baseline="2525" sz="1650" spc="-345" b="1">
                <a:latin typeface="Arial"/>
                <a:cs typeface="Arial"/>
              </a:rPr>
              <a:t>t</a:t>
            </a:r>
            <a:r>
              <a:rPr dirty="0" sz="800" spc="-229">
                <a:latin typeface="Garuda"/>
                <a:cs typeface="Garuda"/>
              </a:rPr>
              <a:t>o</a:t>
            </a:r>
            <a:r>
              <a:rPr dirty="0" baseline="2525" sz="1650" spc="-345" b="1">
                <a:latin typeface="Arial"/>
                <a:cs typeface="Arial"/>
              </a:rPr>
              <a:t>a</a:t>
            </a:r>
            <a:r>
              <a:rPr dirty="0" sz="800" spc="-229">
                <a:latin typeface="Garuda"/>
                <a:cs typeface="Garuda"/>
              </a:rPr>
              <a:t>p</a:t>
            </a:r>
            <a:r>
              <a:rPr dirty="0" baseline="2525" sz="1650" spc="-345" b="1">
                <a:latin typeface="Arial"/>
                <a:cs typeface="Arial"/>
              </a:rPr>
              <a:t>l</a:t>
            </a:r>
            <a:r>
              <a:rPr dirty="0" sz="800" spc="-229">
                <a:latin typeface="Garuda"/>
                <a:cs typeface="Garuda"/>
              </a:rPr>
              <a:t>y</a:t>
            </a:r>
            <a:r>
              <a:rPr dirty="0" baseline="2525" sz="1650" spc="-345" b="1">
                <a:latin typeface="Arial"/>
                <a:cs typeface="Arial"/>
              </a:rPr>
              <a:t>s</a:t>
            </a:r>
            <a:r>
              <a:rPr dirty="0" sz="800" spc="-229">
                <a:latin typeface="Garuda"/>
                <a:cs typeface="Garuda"/>
              </a:rPr>
              <a:t>ing</a:t>
            </a:r>
            <a:r>
              <a:rPr dirty="0" baseline="2525" sz="1650" spc="-345" b="1">
                <a:latin typeface="Arial"/>
                <a:cs typeface="Arial"/>
              </a:rPr>
              <a:t>I </a:t>
            </a:r>
            <a:r>
              <a:rPr dirty="0" sz="800" spc="-165">
                <a:latin typeface="Garuda"/>
                <a:cs typeface="Garuda"/>
              </a:rPr>
              <a:t>eK</a:t>
            </a:r>
            <a:r>
              <a:rPr dirty="0" baseline="2525" sz="1650" spc="-247" b="1">
                <a:latin typeface="Arial"/>
                <a:cs typeface="Arial"/>
              </a:rPr>
              <a:t>I</a:t>
            </a:r>
            <a:r>
              <a:rPr dirty="0" sz="800" spc="-165">
                <a:latin typeface="Garuda"/>
                <a:cs typeface="Garuda"/>
              </a:rPr>
              <a:t>i</a:t>
            </a:r>
            <a:r>
              <a:rPr dirty="0" baseline="2525" sz="1650" spc="-247" b="1">
                <a:latin typeface="Arial"/>
                <a:cs typeface="Arial"/>
              </a:rPr>
              <a:t>n</a:t>
            </a:r>
            <a:r>
              <a:rPr dirty="0" sz="800" spc="-165">
                <a:latin typeface="Garuda"/>
                <a:cs typeface="Garuda"/>
              </a:rPr>
              <a:t>t </a:t>
            </a:r>
            <a:r>
              <a:rPr dirty="0" sz="800" spc="-170">
                <a:latin typeface="Garuda"/>
                <a:cs typeface="Garuda"/>
              </a:rPr>
              <a:t>m</a:t>
            </a:r>
            <a:r>
              <a:rPr dirty="0" baseline="2525" sz="1650" spc="-254" b="1">
                <a:latin typeface="Arial"/>
                <a:cs typeface="Arial"/>
              </a:rPr>
              <a:t>d</a:t>
            </a:r>
            <a:r>
              <a:rPr dirty="0" sz="800" spc="-170">
                <a:latin typeface="Garuda"/>
                <a:cs typeface="Garuda"/>
              </a:rPr>
              <a:t>a</a:t>
            </a:r>
            <a:r>
              <a:rPr dirty="0" baseline="2525" sz="1650" spc="-254" b="1">
                <a:latin typeface="Arial"/>
                <a:cs typeface="Arial"/>
              </a:rPr>
              <a:t>e</a:t>
            </a:r>
            <a:r>
              <a:rPr dirty="0" sz="800" spc="-170">
                <a:latin typeface="Garuda"/>
                <a:cs typeface="Garuda"/>
              </a:rPr>
              <a:t>te</a:t>
            </a:r>
            <a:r>
              <a:rPr dirty="0" baseline="2525" sz="1650" spc="-254" b="1">
                <a:latin typeface="Arial"/>
                <a:cs typeface="Arial"/>
              </a:rPr>
              <a:t>x</a:t>
            </a:r>
            <a:r>
              <a:rPr dirty="0" sz="800" spc="-170">
                <a:latin typeface="Garuda"/>
                <a:cs typeface="Garuda"/>
              </a:rPr>
              <a:t>ria</a:t>
            </a:r>
            <a:r>
              <a:rPr dirty="0" baseline="2314" sz="1800" spc="-254" b="1">
                <a:latin typeface="Arial"/>
                <a:cs typeface="Arial"/>
              </a:rPr>
              <a:t>-</a:t>
            </a:r>
            <a:r>
              <a:rPr dirty="0" baseline="2314" sz="1800" spc="-254" b="1">
                <a:latin typeface="Arial"/>
                <a:cs typeface="Arial"/>
              </a:rPr>
              <a:t>2</a:t>
            </a:r>
            <a:r>
              <a:rPr dirty="0" sz="800" spc="-170">
                <a:latin typeface="Garuda"/>
                <a:cs typeface="Garuda"/>
              </a:rPr>
              <a:t>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95">
                <a:latin typeface="Garuda"/>
                <a:cs typeface="Garuda"/>
              </a:rPr>
              <a:t> </a:t>
            </a:r>
            <a:r>
              <a:rPr dirty="0" sz="800" spc="-13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62076"/>
            <a:ext cx="5320665" cy="719200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Arial"/>
                <a:cs typeface="Arial"/>
              </a:rPr>
              <a:t>Note: </a:t>
            </a:r>
            <a:r>
              <a:rPr dirty="0" sz="1200">
                <a:latin typeface="Arial"/>
                <a:cs typeface="Arial"/>
              </a:rPr>
              <a:t>A </a:t>
            </a:r>
            <a:r>
              <a:rPr dirty="0" sz="1200" spc="-5">
                <a:latin typeface="Arial"/>
                <a:cs typeface="Arial"/>
              </a:rPr>
              <a:t>bolded number or letter refers to an entire lesson or</a:t>
            </a:r>
            <a:r>
              <a:rPr dirty="0" sz="1200" spc="-10">
                <a:latin typeface="Arial"/>
                <a:cs typeface="Arial"/>
              </a:rPr>
              <a:t> </a:t>
            </a:r>
            <a:r>
              <a:rPr dirty="0" sz="1200" spc="-5">
                <a:latin typeface="Arial"/>
                <a:cs typeface="Arial"/>
              </a:rPr>
              <a:t>appendix.</a:t>
            </a:r>
            <a:endParaRPr sz="1200">
              <a:latin typeface="Arial"/>
              <a:cs typeface="Arial"/>
            </a:endParaRPr>
          </a:p>
          <a:p>
            <a:pPr>
              <a:lnSpc>
                <a:spcPct val="100000"/>
              </a:lnSpc>
            </a:pPr>
            <a:endParaRPr sz="1300">
              <a:latin typeface="Arial"/>
              <a:cs typeface="Arial"/>
            </a:endParaRPr>
          </a:p>
          <a:p>
            <a:pPr>
              <a:lnSpc>
                <a:spcPct val="100000"/>
              </a:lnSpc>
              <a:spcBef>
                <a:spcPts val="10"/>
              </a:spcBef>
            </a:pPr>
            <a:endParaRPr sz="1200">
              <a:latin typeface="Arial"/>
              <a:cs typeface="Arial"/>
            </a:endParaRPr>
          </a:p>
          <a:p>
            <a:pPr marL="12700">
              <a:lnSpc>
                <a:spcPct val="100000"/>
              </a:lnSpc>
            </a:pPr>
            <a:r>
              <a:rPr dirty="0" sz="1200" spc="-5" b="1">
                <a:latin typeface="Arial"/>
                <a:cs typeface="Arial"/>
              </a:rPr>
              <a:t>A</a:t>
            </a:r>
            <a:endParaRPr sz="1200">
              <a:latin typeface="Arial"/>
              <a:cs typeface="Arial"/>
            </a:endParaRPr>
          </a:p>
          <a:p>
            <a:pPr marL="127000">
              <a:lnSpc>
                <a:spcPct val="100000"/>
              </a:lnSpc>
              <a:spcBef>
                <a:spcPts val="360"/>
              </a:spcBef>
            </a:pPr>
            <a:r>
              <a:rPr dirty="0" sz="1200" spc="-5">
                <a:latin typeface="Arial"/>
                <a:cs typeface="Arial"/>
              </a:rPr>
              <a:t>Adding Data Through </a:t>
            </a:r>
            <a:r>
              <a:rPr dirty="0" sz="1200">
                <a:latin typeface="Arial"/>
                <a:cs typeface="Arial"/>
              </a:rPr>
              <a:t>a </a:t>
            </a:r>
            <a:r>
              <a:rPr dirty="0" sz="1200" spc="-5">
                <a:latin typeface="Arial"/>
                <a:cs typeface="Arial"/>
              </a:rPr>
              <a:t>View</a:t>
            </a:r>
            <a:r>
              <a:rPr dirty="0" sz="1200" spc="5">
                <a:latin typeface="Arial"/>
                <a:cs typeface="Arial"/>
              </a:rPr>
              <a:t> </a:t>
            </a:r>
            <a:r>
              <a:rPr dirty="0" sz="1200" spc="-5">
                <a:latin typeface="Arial"/>
                <a:cs typeface="Arial"/>
              </a:rPr>
              <a:t>10-15</a:t>
            </a:r>
            <a:endParaRPr sz="1200">
              <a:latin typeface="Arial"/>
              <a:cs typeface="Arial"/>
            </a:endParaRPr>
          </a:p>
          <a:p>
            <a:pPr marL="127000">
              <a:lnSpc>
                <a:spcPct val="100000"/>
              </a:lnSpc>
              <a:spcBef>
                <a:spcPts val="265"/>
              </a:spcBef>
            </a:pPr>
            <a:r>
              <a:rPr dirty="0" sz="1200">
                <a:latin typeface="Courier New"/>
                <a:cs typeface="Courier New"/>
              </a:rPr>
              <a:t>ADD_MONTHS</a:t>
            </a:r>
            <a:r>
              <a:rPr dirty="0" sz="1200" spc="-365">
                <a:latin typeface="Courier New"/>
                <a:cs typeface="Courier New"/>
              </a:rPr>
              <a:t> </a:t>
            </a:r>
            <a:r>
              <a:rPr dirty="0" sz="1200" spc="-5">
                <a:latin typeface="Arial"/>
                <a:cs typeface="Arial"/>
              </a:rPr>
              <a:t>Function 3-22, 3-23, 3-46, 3-60</a:t>
            </a:r>
            <a:endParaRPr sz="1200">
              <a:latin typeface="Arial"/>
              <a:cs typeface="Arial"/>
            </a:endParaRPr>
          </a:p>
          <a:p>
            <a:pPr marL="127000">
              <a:lnSpc>
                <a:spcPct val="100000"/>
              </a:lnSpc>
              <a:spcBef>
                <a:spcPts val="360"/>
              </a:spcBef>
            </a:pPr>
            <a:r>
              <a:rPr dirty="0" sz="1200" spc="-5">
                <a:latin typeface="Arial"/>
                <a:cs typeface="Arial"/>
              </a:rPr>
              <a:t>Advanced Features of the </a:t>
            </a:r>
            <a:r>
              <a:rPr dirty="0" sz="1200">
                <a:latin typeface="Courier New"/>
                <a:cs typeface="Courier New"/>
              </a:rPr>
              <a:t>SELECT</a:t>
            </a:r>
            <a:r>
              <a:rPr dirty="0" sz="1200" spc="-400">
                <a:latin typeface="Courier New"/>
                <a:cs typeface="Courier New"/>
              </a:rPr>
              <a:t> </a:t>
            </a:r>
            <a:r>
              <a:rPr dirty="0" sz="1200">
                <a:latin typeface="Arial"/>
                <a:cs typeface="Arial"/>
              </a:rPr>
              <a:t>Statement </a:t>
            </a:r>
            <a:r>
              <a:rPr dirty="0" sz="1200" spc="-5">
                <a:latin typeface="Arial"/>
                <a:cs typeface="Arial"/>
              </a:rPr>
              <a:t>6-2</a:t>
            </a:r>
            <a:endParaRPr sz="1200">
              <a:latin typeface="Arial"/>
              <a:cs typeface="Arial"/>
            </a:endParaRPr>
          </a:p>
          <a:p>
            <a:pPr marL="126364">
              <a:lnSpc>
                <a:spcPct val="100000"/>
              </a:lnSpc>
              <a:spcBef>
                <a:spcPts val="455"/>
              </a:spcBef>
            </a:pPr>
            <a:r>
              <a:rPr dirty="0" sz="1200" spc="-5">
                <a:latin typeface="Arial"/>
                <a:cs typeface="Arial"/>
              </a:rPr>
              <a:t>Alias 1-4, 1-8, 1-14, 1-15, 1-16, 1-17, 1-25, 1-37, 1-40,</a:t>
            </a:r>
            <a:r>
              <a:rPr dirty="0" sz="1200" spc="10">
                <a:latin typeface="Arial"/>
                <a:cs typeface="Arial"/>
              </a:rPr>
              <a:t> </a:t>
            </a:r>
            <a:r>
              <a:rPr dirty="0" sz="1200" spc="-5">
                <a:latin typeface="Arial"/>
                <a:cs typeface="Arial"/>
              </a:rPr>
              <a:t>2-7,</a:t>
            </a:r>
            <a:endParaRPr sz="1200">
              <a:latin typeface="Arial"/>
              <a:cs typeface="Arial"/>
            </a:endParaRPr>
          </a:p>
          <a:p>
            <a:pPr marL="469900">
              <a:lnSpc>
                <a:spcPct val="100000"/>
              </a:lnSpc>
              <a:spcBef>
                <a:spcPts val="360"/>
              </a:spcBef>
            </a:pPr>
            <a:r>
              <a:rPr dirty="0" sz="1200" spc="-5">
                <a:latin typeface="Arial"/>
                <a:cs typeface="Arial"/>
              </a:rPr>
              <a:t>2-20, 2-21, 2-31, 3-46, 4-12, 5-8, 5-11, 5-12, 5-20, 5-29,</a:t>
            </a:r>
            <a:r>
              <a:rPr dirty="0" sz="1200" spc="10">
                <a:latin typeface="Arial"/>
                <a:cs typeface="Arial"/>
              </a:rPr>
              <a:t> </a:t>
            </a:r>
            <a:r>
              <a:rPr dirty="0" sz="1200" spc="-5">
                <a:latin typeface="Arial"/>
                <a:cs typeface="Arial"/>
              </a:rPr>
              <a:t>7-17,</a:t>
            </a:r>
            <a:endParaRPr sz="1200">
              <a:latin typeface="Arial"/>
              <a:cs typeface="Arial"/>
            </a:endParaRPr>
          </a:p>
          <a:p>
            <a:pPr marL="469900">
              <a:lnSpc>
                <a:spcPct val="100000"/>
              </a:lnSpc>
              <a:spcBef>
                <a:spcPts val="360"/>
              </a:spcBef>
            </a:pPr>
            <a:r>
              <a:rPr dirty="0" sz="1200" spc="-5">
                <a:latin typeface="Arial"/>
                <a:cs typeface="Arial"/>
              </a:rPr>
              <a:t>7-21, 9-33, 10-7, 10-9, 10-11, </a:t>
            </a:r>
            <a:r>
              <a:rPr dirty="0" sz="1200" spc="-10">
                <a:latin typeface="Arial"/>
                <a:cs typeface="Arial"/>
              </a:rPr>
              <a:t>11-22, </a:t>
            </a:r>
            <a:r>
              <a:rPr dirty="0" sz="1200" spc="-5">
                <a:latin typeface="Arial"/>
                <a:cs typeface="Arial"/>
              </a:rPr>
              <a:t>C-11, C-12, C-15, C-20,</a:t>
            </a:r>
            <a:r>
              <a:rPr dirty="0" sz="1200" spc="30">
                <a:latin typeface="Arial"/>
                <a:cs typeface="Arial"/>
              </a:rPr>
              <a:t> </a:t>
            </a:r>
            <a:r>
              <a:rPr dirty="0" sz="1200" spc="-5">
                <a:latin typeface="Arial"/>
                <a:cs typeface="Arial"/>
              </a:rPr>
              <a:t>C-21</a:t>
            </a:r>
            <a:endParaRPr sz="1200">
              <a:latin typeface="Arial"/>
              <a:cs typeface="Arial"/>
            </a:endParaRPr>
          </a:p>
          <a:p>
            <a:pPr marL="127000">
              <a:lnSpc>
                <a:spcPct val="100000"/>
              </a:lnSpc>
              <a:spcBef>
                <a:spcPts val="265"/>
              </a:spcBef>
            </a:pPr>
            <a:r>
              <a:rPr dirty="0" sz="1200">
                <a:latin typeface="Courier New"/>
                <a:cs typeface="Courier New"/>
              </a:rPr>
              <a:t>ALL</a:t>
            </a:r>
            <a:r>
              <a:rPr dirty="0" sz="1200" spc="-370">
                <a:latin typeface="Courier New"/>
                <a:cs typeface="Courier New"/>
              </a:rPr>
              <a:t> </a:t>
            </a:r>
            <a:r>
              <a:rPr dirty="0" sz="1200" spc="-5">
                <a:latin typeface="Arial"/>
                <a:cs typeface="Arial"/>
              </a:rPr>
              <a:t>Operator 6-16, 7-11, 7-12, 7-18, 7-22</a:t>
            </a:r>
            <a:endParaRPr sz="1200">
              <a:latin typeface="Arial"/>
              <a:cs typeface="Arial"/>
            </a:endParaRPr>
          </a:p>
          <a:p>
            <a:pPr marL="127000" marR="2192655">
              <a:lnSpc>
                <a:spcPct val="125000"/>
              </a:lnSpc>
            </a:pPr>
            <a:r>
              <a:rPr dirty="0" sz="1200">
                <a:latin typeface="Courier New"/>
                <a:cs typeface="Courier New"/>
              </a:rPr>
              <a:t>ALL_COL_COMMENTS</a:t>
            </a:r>
            <a:r>
              <a:rPr dirty="0" sz="1200" spc="-385">
                <a:latin typeface="Courier New"/>
                <a:cs typeface="Courier New"/>
              </a:rPr>
              <a:t> </a:t>
            </a:r>
            <a:r>
              <a:rPr dirty="0" sz="1200" spc="-5">
                <a:latin typeface="Arial"/>
                <a:cs typeface="Arial"/>
              </a:rPr>
              <a:t>Dictionary View 11-19  </a:t>
            </a:r>
            <a:r>
              <a:rPr dirty="0" sz="1200">
                <a:latin typeface="Courier New"/>
                <a:cs typeface="Courier New"/>
              </a:rPr>
              <a:t>ALL_OBJECTS </a:t>
            </a:r>
            <a:r>
              <a:rPr dirty="0" sz="1200" spc="-5">
                <a:latin typeface="Arial"/>
                <a:cs typeface="Arial"/>
              </a:rPr>
              <a:t>Dictionary View 11-5, 11-7  </a:t>
            </a:r>
            <a:r>
              <a:rPr dirty="0" sz="1200">
                <a:latin typeface="Courier New"/>
                <a:cs typeface="Courier New"/>
              </a:rPr>
              <a:t>ALL_TAB_COMMENTS</a:t>
            </a:r>
            <a:r>
              <a:rPr dirty="0" sz="1200" spc="-385">
                <a:latin typeface="Courier New"/>
                <a:cs typeface="Courier New"/>
              </a:rPr>
              <a:t> </a:t>
            </a:r>
            <a:r>
              <a:rPr dirty="0" sz="1200" spc="-5">
                <a:latin typeface="Arial"/>
                <a:cs typeface="Arial"/>
              </a:rPr>
              <a:t>Dictionary View 11-19  </a:t>
            </a:r>
            <a:r>
              <a:rPr dirty="0" sz="1200">
                <a:latin typeface="Courier New"/>
                <a:cs typeface="Courier New"/>
              </a:rPr>
              <a:t>ALTER SEQUENCE</a:t>
            </a:r>
            <a:r>
              <a:rPr dirty="0" sz="1200" spc="-390">
                <a:latin typeface="Courier New"/>
                <a:cs typeface="Courier New"/>
              </a:rPr>
              <a:t> </a:t>
            </a:r>
            <a:r>
              <a:rPr dirty="0" sz="1200" spc="-5">
                <a:latin typeface="Arial"/>
                <a:cs typeface="Arial"/>
              </a:rPr>
              <a:t>Statement 10-30, 10-31</a:t>
            </a:r>
            <a:endParaRPr sz="1200">
              <a:latin typeface="Arial"/>
              <a:cs typeface="Arial"/>
            </a:endParaRPr>
          </a:p>
          <a:p>
            <a:pPr marL="127000">
              <a:lnSpc>
                <a:spcPct val="100000"/>
              </a:lnSpc>
              <a:spcBef>
                <a:spcPts val="360"/>
              </a:spcBef>
            </a:pPr>
            <a:r>
              <a:rPr dirty="0" sz="1200">
                <a:latin typeface="Courier New"/>
                <a:cs typeface="Courier New"/>
              </a:rPr>
              <a:t>ALTER TABLE</a:t>
            </a:r>
            <a:r>
              <a:rPr dirty="0" sz="1200" spc="-380">
                <a:latin typeface="Courier New"/>
                <a:cs typeface="Courier New"/>
              </a:rPr>
              <a:t> </a:t>
            </a:r>
            <a:r>
              <a:rPr dirty="0" sz="1200" spc="-5">
                <a:latin typeface="Arial"/>
                <a:cs typeface="Arial"/>
              </a:rPr>
              <a:t>Statement 9-34, 10-27</a:t>
            </a:r>
            <a:endParaRPr sz="1200">
              <a:latin typeface="Arial"/>
              <a:cs typeface="Arial"/>
            </a:endParaRPr>
          </a:p>
          <a:p>
            <a:pPr marL="469900" marR="5080" indent="-342900">
              <a:lnSpc>
                <a:spcPct val="125000"/>
              </a:lnSpc>
              <a:spcBef>
                <a:spcPts val="95"/>
              </a:spcBef>
            </a:pPr>
            <a:r>
              <a:rPr dirty="0" sz="1200" spc="-5">
                <a:latin typeface="Arial"/>
                <a:cs typeface="Arial"/>
              </a:rPr>
              <a:t>American National Standards Institute (ANSI) </a:t>
            </a:r>
            <a:r>
              <a:rPr dirty="0" sz="1200">
                <a:latin typeface="Arial"/>
                <a:cs typeface="Arial"/>
              </a:rPr>
              <a:t>i-12, </a:t>
            </a:r>
            <a:r>
              <a:rPr dirty="0" sz="1200" spc="-5">
                <a:latin typeface="Arial"/>
                <a:cs typeface="Arial"/>
              </a:rPr>
              <a:t>i-25, i-28, i-30, 3-26, 3-54,  5-4, 8-27,</a:t>
            </a:r>
            <a:r>
              <a:rPr dirty="0" sz="1200" spc="-10">
                <a:latin typeface="Arial"/>
                <a:cs typeface="Arial"/>
              </a:rPr>
              <a:t> </a:t>
            </a:r>
            <a:r>
              <a:rPr dirty="0" sz="1200" spc="-5">
                <a:latin typeface="Arial"/>
                <a:cs typeface="Arial"/>
              </a:rPr>
              <a:t>D-4</a:t>
            </a:r>
            <a:endParaRPr sz="1200">
              <a:latin typeface="Arial"/>
              <a:cs typeface="Arial"/>
            </a:endParaRPr>
          </a:p>
          <a:p>
            <a:pPr marL="127000">
              <a:lnSpc>
                <a:spcPct val="100000"/>
              </a:lnSpc>
              <a:spcBef>
                <a:spcPts val="360"/>
              </a:spcBef>
            </a:pPr>
            <a:r>
              <a:rPr dirty="0" sz="1200" spc="-5">
                <a:latin typeface="Arial"/>
                <a:cs typeface="Arial"/>
              </a:rPr>
              <a:t>Ampersand Substitution 2-2, </a:t>
            </a:r>
            <a:r>
              <a:rPr dirty="0" sz="1200" spc="-10">
                <a:latin typeface="Arial"/>
                <a:cs typeface="Arial"/>
              </a:rPr>
              <a:t>2-24, </a:t>
            </a:r>
            <a:r>
              <a:rPr dirty="0" sz="1200" spc="-5">
                <a:latin typeface="Arial"/>
                <a:cs typeface="Arial"/>
              </a:rPr>
              <a:t>2-25, 2-28, 2-31, 2-32,</a:t>
            </a:r>
            <a:r>
              <a:rPr dirty="0" sz="1200" spc="25">
                <a:latin typeface="Arial"/>
                <a:cs typeface="Arial"/>
              </a:rPr>
              <a:t> </a:t>
            </a:r>
            <a:r>
              <a:rPr dirty="0" sz="1200" spc="-5">
                <a:latin typeface="Arial"/>
                <a:cs typeface="Arial"/>
              </a:rPr>
              <a:t>3-11</a:t>
            </a:r>
            <a:endParaRPr sz="1200">
              <a:latin typeface="Arial"/>
              <a:cs typeface="Arial"/>
            </a:endParaRPr>
          </a:p>
          <a:p>
            <a:pPr marL="927100">
              <a:lnSpc>
                <a:spcPct val="100000"/>
              </a:lnSpc>
              <a:spcBef>
                <a:spcPts val="360"/>
              </a:spcBef>
            </a:pPr>
            <a:r>
              <a:rPr dirty="0" sz="1200" spc="-5">
                <a:latin typeface="Arial"/>
                <a:cs typeface="Arial"/>
              </a:rPr>
              <a:t>Double-ampersand (&amp;&amp;) 2-23,</a:t>
            </a:r>
            <a:r>
              <a:rPr dirty="0" sz="1200">
                <a:latin typeface="Arial"/>
                <a:cs typeface="Arial"/>
              </a:rPr>
              <a:t> </a:t>
            </a:r>
            <a:r>
              <a:rPr dirty="0" sz="1200" spc="-5">
                <a:latin typeface="Arial"/>
                <a:cs typeface="Arial"/>
              </a:rPr>
              <a:t>2-28</a:t>
            </a:r>
            <a:endParaRPr sz="1200">
              <a:latin typeface="Arial"/>
              <a:cs typeface="Arial"/>
            </a:endParaRPr>
          </a:p>
          <a:p>
            <a:pPr marL="127000">
              <a:lnSpc>
                <a:spcPct val="100000"/>
              </a:lnSpc>
              <a:spcBef>
                <a:spcPts val="265"/>
              </a:spcBef>
            </a:pPr>
            <a:r>
              <a:rPr dirty="0" sz="1200">
                <a:latin typeface="Courier New"/>
                <a:cs typeface="Courier New"/>
              </a:rPr>
              <a:t>ANY</a:t>
            </a:r>
            <a:r>
              <a:rPr dirty="0" sz="1200" spc="-385">
                <a:latin typeface="Courier New"/>
                <a:cs typeface="Courier New"/>
              </a:rPr>
              <a:t> </a:t>
            </a:r>
            <a:r>
              <a:rPr dirty="0" sz="1200" spc="-5">
                <a:latin typeface="Arial"/>
                <a:cs typeface="Arial"/>
              </a:rPr>
              <a:t>Operator 6-15</a:t>
            </a:r>
            <a:endParaRPr sz="1200">
              <a:latin typeface="Arial"/>
              <a:cs typeface="Arial"/>
            </a:endParaRPr>
          </a:p>
          <a:p>
            <a:pPr marL="127000">
              <a:lnSpc>
                <a:spcPct val="100000"/>
              </a:lnSpc>
              <a:spcBef>
                <a:spcPts val="455"/>
              </a:spcBef>
            </a:pPr>
            <a:r>
              <a:rPr dirty="0" sz="1200" spc="-5">
                <a:latin typeface="Arial"/>
                <a:cs typeface="Arial"/>
              </a:rPr>
              <a:t>Arguments Function 3-3, 3-5, 3-15,</a:t>
            </a:r>
            <a:r>
              <a:rPr dirty="0" sz="1200" spc="10">
                <a:latin typeface="Arial"/>
                <a:cs typeface="Arial"/>
              </a:rPr>
              <a:t> </a:t>
            </a:r>
            <a:r>
              <a:rPr dirty="0" sz="1200" spc="-5">
                <a:latin typeface="Arial"/>
                <a:cs typeface="Arial"/>
              </a:rPr>
              <a:t>3-50</a:t>
            </a:r>
            <a:endParaRPr sz="1200">
              <a:latin typeface="Arial"/>
              <a:cs typeface="Arial"/>
            </a:endParaRPr>
          </a:p>
          <a:p>
            <a:pPr marL="127000">
              <a:lnSpc>
                <a:spcPct val="100000"/>
              </a:lnSpc>
              <a:spcBef>
                <a:spcPts val="360"/>
              </a:spcBef>
            </a:pPr>
            <a:r>
              <a:rPr dirty="0" sz="1200" spc="-5">
                <a:latin typeface="Arial"/>
                <a:cs typeface="Arial"/>
              </a:rPr>
              <a:t>Arithmetic Expressions 1-9, 1-13, 1-16,</a:t>
            </a:r>
            <a:r>
              <a:rPr dirty="0" sz="1200">
                <a:latin typeface="Arial"/>
                <a:cs typeface="Arial"/>
              </a:rPr>
              <a:t> </a:t>
            </a:r>
            <a:r>
              <a:rPr dirty="0" sz="1200" spc="-5">
                <a:latin typeface="Arial"/>
                <a:cs typeface="Arial"/>
              </a:rPr>
              <a:t>2-4</a:t>
            </a:r>
            <a:endParaRPr sz="1200">
              <a:latin typeface="Arial"/>
              <a:cs typeface="Arial"/>
            </a:endParaRPr>
          </a:p>
          <a:p>
            <a:pPr marL="127000">
              <a:lnSpc>
                <a:spcPct val="100000"/>
              </a:lnSpc>
              <a:spcBef>
                <a:spcPts val="360"/>
              </a:spcBef>
            </a:pPr>
            <a:r>
              <a:rPr dirty="0" sz="1200" spc="-5">
                <a:latin typeface="Arial"/>
                <a:cs typeface="Arial"/>
              </a:rPr>
              <a:t>Arithmetic </a:t>
            </a:r>
            <a:r>
              <a:rPr dirty="0" sz="1200">
                <a:latin typeface="Arial"/>
                <a:cs typeface="Arial"/>
              </a:rPr>
              <a:t>Operators </a:t>
            </a:r>
            <a:r>
              <a:rPr dirty="0" sz="1200" spc="-5">
                <a:latin typeface="Arial"/>
                <a:cs typeface="Arial"/>
              </a:rPr>
              <a:t>1-9, 1-10, 3-20, 3-21,</a:t>
            </a:r>
            <a:r>
              <a:rPr dirty="0" sz="1200" spc="-15">
                <a:latin typeface="Arial"/>
                <a:cs typeface="Arial"/>
              </a:rPr>
              <a:t> </a:t>
            </a:r>
            <a:r>
              <a:rPr dirty="0" sz="1200" spc="-5">
                <a:latin typeface="Arial"/>
                <a:cs typeface="Arial"/>
              </a:rPr>
              <a:t>3-60</a:t>
            </a:r>
            <a:endParaRPr sz="1200">
              <a:latin typeface="Arial"/>
              <a:cs typeface="Arial"/>
            </a:endParaRPr>
          </a:p>
          <a:p>
            <a:pPr marL="127000">
              <a:lnSpc>
                <a:spcPct val="100000"/>
              </a:lnSpc>
              <a:spcBef>
                <a:spcPts val="265"/>
              </a:spcBef>
            </a:pPr>
            <a:r>
              <a:rPr dirty="0" sz="1200">
                <a:latin typeface="Courier New"/>
                <a:cs typeface="Courier New"/>
              </a:rPr>
              <a:t>AS</a:t>
            </a:r>
            <a:r>
              <a:rPr dirty="0" sz="1200" spc="-375">
                <a:latin typeface="Courier New"/>
                <a:cs typeface="Courier New"/>
              </a:rPr>
              <a:t> </a:t>
            </a:r>
            <a:r>
              <a:rPr dirty="0" sz="1200" spc="-5">
                <a:latin typeface="Arial"/>
                <a:cs typeface="Arial"/>
              </a:rPr>
              <a:t>Keyword 1-14, 1-15, 1-16</a:t>
            </a:r>
            <a:endParaRPr sz="1200">
              <a:latin typeface="Arial"/>
              <a:cs typeface="Arial"/>
            </a:endParaRPr>
          </a:p>
          <a:p>
            <a:pPr marL="127000" marR="3176270">
              <a:lnSpc>
                <a:spcPct val="125000"/>
              </a:lnSpc>
            </a:pPr>
            <a:r>
              <a:rPr dirty="0" sz="1200">
                <a:latin typeface="Courier New"/>
                <a:cs typeface="Courier New"/>
              </a:rPr>
              <a:t>AS </a:t>
            </a:r>
            <a:r>
              <a:rPr dirty="0" sz="1200" spc="-5">
                <a:latin typeface="Arial"/>
                <a:cs typeface="Arial"/>
              </a:rPr>
              <a:t>Subquery 9-32, 10-7  Attributes i-18, i-19, i-20  </a:t>
            </a:r>
            <a:r>
              <a:rPr dirty="0" sz="1200">
                <a:latin typeface="Courier New"/>
                <a:cs typeface="Courier New"/>
              </a:rPr>
              <a:t>AUTOCOMMIT</a:t>
            </a:r>
            <a:r>
              <a:rPr dirty="0" sz="1200" spc="-425">
                <a:latin typeface="Courier New"/>
                <a:cs typeface="Courier New"/>
              </a:rPr>
              <a:t> </a:t>
            </a:r>
            <a:r>
              <a:rPr dirty="0" sz="1200" spc="-5">
                <a:latin typeface="Arial"/>
                <a:cs typeface="Arial"/>
              </a:rPr>
              <a:t>Command 8-29</a:t>
            </a:r>
            <a:endParaRPr sz="1200">
              <a:latin typeface="Arial"/>
              <a:cs typeface="Arial"/>
            </a:endParaRPr>
          </a:p>
          <a:p>
            <a:pPr marL="127000">
              <a:lnSpc>
                <a:spcPct val="100000"/>
              </a:lnSpc>
              <a:spcBef>
                <a:spcPts val="360"/>
              </a:spcBef>
            </a:pPr>
            <a:r>
              <a:rPr dirty="0" sz="1200">
                <a:latin typeface="Courier New"/>
                <a:cs typeface="Courier New"/>
              </a:rPr>
              <a:t>AVG</a:t>
            </a:r>
            <a:r>
              <a:rPr dirty="0" sz="1200" spc="-380">
                <a:latin typeface="Courier New"/>
                <a:cs typeface="Courier New"/>
              </a:rPr>
              <a:t> </a:t>
            </a:r>
            <a:r>
              <a:rPr dirty="0" sz="1200" spc="-5">
                <a:latin typeface="Arial"/>
                <a:cs typeface="Arial"/>
              </a:rPr>
              <a:t>Function 4-13</a:t>
            </a:r>
            <a:endParaRPr sz="1200">
              <a:latin typeface="Arial"/>
              <a:cs typeface="Arial"/>
            </a:endParaRPr>
          </a:p>
          <a:p>
            <a:pPr>
              <a:lnSpc>
                <a:spcPct val="100000"/>
              </a:lnSpc>
            </a:pPr>
            <a:endParaRPr sz="1400">
              <a:latin typeface="Arial"/>
              <a:cs typeface="Arial"/>
            </a:endParaRPr>
          </a:p>
          <a:p>
            <a:pPr marL="12700">
              <a:lnSpc>
                <a:spcPct val="100000"/>
              </a:lnSpc>
              <a:spcBef>
                <a:spcPts val="1005"/>
              </a:spcBef>
            </a:pPr>
            <a:r>
              <a:rPr dirty="0" sz="1200" spc="-5" b="1">
                <a:latin typeface="Arial"/>
                <a:cs typeface="Arial"/>
              </a:rPr>
              <a:t>B</a:t>
            </a:r>
            <a:endParaRPr sz="1200">
              <a:latin typeface="Arial"/>
              <a:cs typeface="Arial"/>
            </a:endParaRPr>
          </a:p>
          <a:p>
            <a:pPr marL="127000">
              <a:lnSpc>
                <a:spcPct val="100000"/>
              </a:lnSpc>
              <a:spcBef>
                <a:spcPts val="265"/>
              </a:spcBef>
            </a:pPr>
            <a:r>
              <a:rPr dirty="0" sz="1200">
                <a:latin typeface="Courier New"/>
                <a:cs typeface="Courier New"/>
              </a:rPr>
              <a:t>BETWEEN</a:t>
            </a:r>
            <a:r>
              <a:rPr dirty="0" sz="1200" spc="-385">
                <a:latin typeface="Courier New"/>
                <a:cs typeface="Courier New"/>
              </a:rPr>
              <a:t> </a:t>
            </a:r>
            <a:r>
              <a:rPr dirty="0" sz="1200" spc="-5">
                <a:latin typeface="Arial"/>
                <a:cs typeface="Arial"/>
              </a:rPr>
              <a:t>Range Condition 2-9</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a:latin typeface="Garuda"/>
                <a:cs typeface="Garuda"/>
              </a:rPr>
              <a:t>(WDP) </a:t>
            </a:r>
            <a:r>
              <a:rPr dirty="0" sz="800" spc="-215">
                <a:latin typeface="Garuda"/>
                <a:cs typeface="Garuda"/>
              </a:rPr>
              <a:t>e</a:t>
            </a:r>
            <a:r>
              <a:rPr dirty="0" baseline="2525" sz="1650" spc="-322" b="1">
                <a:latin typeface="Arial"/>
                <a:cs typeface="Arial"/>
              </a:rPr>
              <a:t>O</a:t>
            </a:r>
            <a:r>
              <a:rPr dirty="0" sz="800" spc="-215">
                <a:latin typeface="Garuda"/>
                <a:cs typeface="Garuda"/>
              </a:rPr>
              <a:t>Ki</a:t>
            </a:r>
            <a:r>
              <a:rPr dirty="0" baseline="2525" sz="1650" spc="-322" b="1">
                <a:latin typeface="Arial"/>
                <a:cs typeface="Arial"/>
              </a:rPr>
              <a:t>r</a:t>
            </a:r>
            <a:r>
              <a:rPr dirty="0" sz="800" spc="-215">
                <a:latin typeface="Garuda"/>
                <a:cs typeface="Garuda"/>
              </a:rPr>
              <a:t>t</a:t>
            </a:r>
            <a:r>
              <a:rPr dirty="0" baseline="2525" sz="1650" spc="-322" b="1">
                <a:latin typeface="Arial"/>
                <a:cs typeface="Arial"/>
              </a:rPr>
              <a:t>a</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a:t>
            </a:r>
            <a:r>
              <a:rPr dirty="0" sz="800" spc="-215">
                <a:latin typeface="Garuda"/>
                <a:cs typeface="Garuda"/>
              </a:rPr>
              <a:t>te</a:t>
            </a:r>
            <a:r>
              <a:rPr dirty="0" baseline="2525" sz="1650" spc="-322" b="1">
                <a:latin typeface="Arial"/>
                <a:cs typeface="Arial"/>
              </a:rPr>
              <a:t>e</a:t>
            </a:r>
            <a:r>
              <a:rPr dirty="0" sz="800" spc="-215">
                <a:latin typeface="Garuda"/>
                <a:cs typeface="Garuda"/>
              </a:rPr>
              <a:t>ria</a:t>
            </a:r>
            <a:r>
              <a:rPr dirty="0" baseline="2525" sz="1650" spc="-322" b="1">
                <a:latin typeface="Arial"/>
                <a:cs typeface="Arial"/>
              </a:rPr>
              <a:t>D</a:t>
            </a:r>
            <a:r>
              <a:rPr dirty="0" sz="800" spc="-215">
                <a:latin typeface="Garuda"/>
                <a:cs typeface="Garuda"/>
              </a:rPr>
              <a:t>ls</a:t>
            </a:r>
            <a:r>
              <a:rPr dirty="0" baseline="2525" sz="1650" spc="-322" b="1">
                <a:latin typeface="Arial"/>
                <a:cs typeface="Arial"/>
              </a:rPr>
              <a:t>a</a:t>
            </a:r>
            <a:r>
              <a:rPr dirty="0" sz="800" spc="-215">
                <a:latin typeface="Garuda"/>
                <a:cs typeface="Garuda"/>
              </a:rPr>
              <a:t>a</a:t>
            </a:r>
            <a:r>
              <a:rPr dirty="0" baseline="2525" sz="1650" spc="-322" b="1">
                <a:latin typeface="Arial"/>
                <a:cs typeface="Arial"/>
              </a:rPr>
              <a:t>t</a:t>
            </a:r>
            <a:r>
              <a:rPr dirty="0" sz="800" spc="-215">
                <a:latin typeface="Garuda"/>
                <a:cs typeface="Garuda"/>
              </a:rPr>
              <a:t>r</a:t>
            </a:r>
            <a:r>
              <a:rPr dirty="0" baseline="2525" sz="1650" spc="-322" b="1">
                <a:latin typeface="Arial"/>
                <a:cs typeface="Arial"/>
              </a:rPr>
              <a:t>a</a:t>
            </a:r>
            <a:r>
              <a:rPr dirty="0" sz="800" spc="-215">
                <a:latin typeface="Garuda"/>
                <a:cs typeface="Garuda"/>
              </a:rPr>
              <a:t>e</a:t>
            </a:r>
            <a:r>
              <a:rPr dirty="0" baseline="2525" sz="1650" spc="-322" b="1">
                <a:latin typeface="Arial"/>
                <a:cs typeface="Arial"/>
              </a:rPr>
              <a:t>b</a:t>
            </a:r>
            <a:r>
              <a:rPr dirty="0" sz="800" spc="-215">
                <a:latin typeface="Garuda"/>
                <a:cs typeface="Garuda"/>
              </a:rPr>
              <a:t>pr</a:t>
            </a:r>
            <a:r>
              <a:rPr dirty="0" baseline="2525" sz="1650" spc="-322" b="1">
                <a:latin typeface="Arial"/>
                <a:cs typeface="Arial"/>
              </a:rPr>
              <a:t>a</a:t>
            </a:r>
            <a:r>
              <a:rPr dirty="0" sz="800" spc="-215">
                <a:latin typeface="Garuda"/>
                <a:cs typeface="Garuda"/>
              </a:rPr>
              <a:t>o</a:t>
            </a:r>
            <a:r>
              <a:rPr dirty="0" baseline="2525" sz="1650" spc="-322" b="1">
                <a:latin typeface="Arial"/>
                <a:cs typeface="Arial"/>
              </a:rPr>
              <a:t>s</a:t>
            </a:r>
            <a:r>
              <a:rPr dirty="0" sz="800" spc="-215">
                <a:latin typeface="Garuda"/>
                <a:cs typeface="Garuda"/>
              </a:rPr>
              <a:t>vi</a:t>
            </a:r>
            <a:r>
              <a:rPr dirty="0" baseline="2525" sz="1650" spc="-322" b="1">
                <a:latin typeface="Arial"/>
                <a:cs typeface="Arial"/>
              </a:rPr>
              <a:t>e</a:t>
            </a:r>
            <a:r>
              <a:rPr dirty="0" sz="800" spc="-215">
                <a:latin typeface="Garuda"/>
                <a:cs typeface="Garuda"/>
              </a:rPr>
              <a:t>de</a:t>
            </a:r>
            <a:r>
              <a:rPr dirty="0" baseline="2525" sz="1650" spc="-322" b="1">
                <a:latin typeface="Arial"/>
                <a:cs typeface="Arial"/>
              </a:rPr>
              <a:t>1</a:t>
            </a:r>
            <a:r>
              <a:rPr dirty="0" sz="800" spc="-215">
                <a:latin typeface="Garuda"/>
                <a:cs typeface="Garuda"/>
              </a:rPr>
              <a:t>d </a:t>
            </a:r>
            <a:r>
              <a:rPr dirty="0" baseline="2525" sz="1650" spc="-375" b="1">
                <a:latin typeface="Arial"/>
                <a:cs typeface="Arial"/>
              </a:rPr>
              <a:t>0</a:t>
            </a:r>
            <a:r>
              <a:rPr dirty="0" sz="800" spc="-250">
                <a:latin typeface="Garuda"/>
                <a:cs typeface="Garuda"/>
              </a:rPr>
              <a:t>fo</a:t>
            </a:r>
            <a:r>
              <a:rPr dirty="0" baseline="2525" sz="1650" spc="-375" b="1" i="1">
                <a:latin typeface="Arial"/>
                <a:cs typeface="Arial"/>
              </a:rPr>
              <a:t>g</a:t>
            </a:r>
            <a:r>
              <a:rPr dirty="0" sz="800" spc="-250">
                <a:latin typeface="Garuda"/>
                <a:cs typeface="Garuda"/>
              </a:rPr>
              <a:t>r </a:t>
            </a:r>
            <a:r>
              <a:rPr dirty="0" sz="800" spc="-345">
                <a:latin typeface="Garuda"/>
                <a:cs typeface="Garuda"/>
              </a:rPr>
              <a:t>W</a:t>
            </a:r>
            <a:r>
              <a:rPr dirty="0" baseline="2525" sz="1650" spc="-517" b="1">
                <a:latin typeface="Arial"/>
                <a:cs typeface="Arial"/>
              </a:rPr>
              <a:t>:</a:t>
            </a:r>
            <a:r>
              <a:rPr dirty="0" baseline="2525" sz="1650" spc="37" b="1">
                <a:latin typeface="Arial"/>
                <a:cs typeface="Arial"/>
              </a:rPr>
              <a:t> </a:t>
            </a:r>
            <a:r>
              <a:rPr dirty="0" baseline="2525" sz="1650" spc="-345" b="1">
                <a:latin typeface="Arial"/>
                <a:cs typeface="Arial"/>
              </a:rPr>
              <a:t>S</a:t>
            </a:r>
            <a:r>
              <a:rPr dirty="0" sz="800" spc="-229">
                <a:latin typeface="Garuda"/>
                <a:cs typeface="Garuda"/>
              </a:rPr>
              <a:t>DP</a:t>
            </a:r>
            <a:r>
              <a:rPr dirty="0" baseline="2525" sz="1650" spc="-345" b="1">
                <a:latin typeface="Arial"/>
                <a:cs typeface="Arial"/>
              </a:rPr>
              <a:t>Q</a:t>
            </a:r>
            <a:r>
              <a:rPr dirty="0" sz="800" spc="-229">
                <a:latin typeface="Garuda"/>
                <a:cs typeface="Garuda"/>
              </a:rPr>
              <a:t>in</a:t>
            </a:r>
            <a:r>
              <a:rPr dirty="0" baseline="2525" sz="1650" spc="-345" b="1">
                <a:latin typeface="Arial"/>
                <a:cs typeface="Arial"/>
              </a:rPr>
              <a:t>L</a:t>
            </a:r>
            <a:r>
              <a:rPr dirty="0" sz="800" spc="-229">
                <a:latin typeface="Garuda"/>
                <a:cs typeface="Garuda"/>
              </a:rPr>
              <a:t>-c</a:t>
            </a:r>
            <a:r>
              <a:rPr dirty="0" baseline="2525" sz="1650" spc="-345" b="1">
                <a:latin typeface="Arial"/>
                <a:cs typeface="Arial"/>
              </a:rPr>
              <a:t>F</a:t>
            </a:r>
            <a:r>
              <a:rPr dirty="0" sz="800" spc="-229">
                <a:latin typeface="Garuda"/>
                <a:cs typeface="Garuda"/>
              </a:rPr>
              <a:t>la</a:t>
            </a:r>
            <a:r>
              <a:rPr dirty="0" baseline="2525" sz="1650" spc="-345" b="1">
                <a:latin typeface="Arial"/>
                <a:cs typeface="Arial"/>
              </a:rPr>
              <a:t>u</a:t>
            </a:r>
            <a:r>
              <a:rPr dirty="0" sz="800" spc="-229">
                <a:latin typeface="Garuda"/>
                <a:cs typeface="Garuda"/>
              </a:rPr>
              <a:t>ss</a:t>
            </a:r>
            <a:r>
              <a:rPr dirty="0" baseline="2525" sz="1650" spc="-345" b="1">
                <a:latin typeface="Arial"/>
                <a:cs typeface="Arial"/>
              </a:rPr>
              <a:t>n</a:t>
            </a:r>
            <a:r>
              <a:rPr dirty="0" sz="800" spc="-229">
                <a:latin typeface="Garuda"/>
                <a:cs typeface="Garuda"/>
              </a:rPr>
              <a:t>u</a:t>
            </a:r>
            <a:r>
              <a:rPr dirty="0" baseline="2525" sz="1650" spc="-345" b="1">
                <a:latin typeface="Arial"/>
                <a:cs typeface="Arial"/>
              </a:rPr>
              <a:t>d</a:t>
            </a:r>
            <a:r>
              <a:rPr dirty="0" sz="800" spc="-229">
                <a:latin typeface="Garuda"/>
                <a:cs typeface="Garuda"/>
              </a:rPr>
              <a:t>se</a:t>
            </a:r>
            <a:r>
              <a:rPr dirty="0" baseline="2525" sz="1650" spc="-345" b="1">
                <a:latin typeface="Arial"/>
                <a:cs typeface="Arial"/>
              </a:rPr>
              <a:t>a</a:t>
            </a:r>
            <a:r>
              <a:rPr dirty="0" sz="800" spc="-229">
                <a:latin typeface="Garuda"/>
                <a:cs typeface="Garuda"/>
              </a:rPr>
              <a:t>o</a:t>
            </a:r>
            <a:r>
              <a:rPr dirty="0" baseline="2525" sz="1650" spc="-345" b="1">
                <a:latin typeface="Arial"/>
                <a:cs typeface="Arial"/>
              </a:rPr>
              <a:t>m</a:t>
            </a:r>
            <a:r>
              <a:rPr dirty="0" sz="800" spc="-229">
                <a:latin typeface="Garuda"/>
                <a:cs typeface="Garuda"/>
              </a:rPr>
              <a:t>nly</a:t>
            </a:r>
            <a:r>
              <a:rPr dirty="0" baseline="2525" sz="1650" spc="-345" b="1">
                <a:latin typeface="Arial"/>
                <a:cs typeface="Arial"/>
              </a:rPr>
              <a:t>e</a:t>
            </a:r>
            <a:r>
              <a:rPr dirty="0" sz="800" spc="-229">
                <a:latin typeface="Garuda"/>
                <a:cs typeface="Garuda"/>
              </a:rPr>
              <a:t>.</a:t>
            </a:r>
            <a:r>
              <a:rPr dirty="0" baseline="2525" sz="1650" spc="-345" b="1">
                <a:latin typeface="Arial"/>
                <a:cs typeface="Arial"/>
              </a:rPr>
              <a:t>n</a:t>
            </a:r>
            <a:r>
              <a:rPr dirty="0" sz="800" spc="-229">
                <a:latin typeface="Garuda"/>
                <a:cs typeface="Garuda"/>
              </a:rPr>
              <a:t>C</a:t>
            </a:r>
            <a:r>
              <a:rPr dirty="0" baseline="2525" sz="1650" spc="-345" b="1">
                <a:latin typeface="Arial"/>
                <a:cs typeface="Arial"/>
              </a:rPr>
              <a:t>t</a:t>
            </a:r>
            <a:r>
              <a:rPr dirty="0" sz="800" spc="-229">
                <a:latin typeface="Garuda"/>
                <a:cs typeface="Garuda"/>
              </a:rPr>
              <a:t>o</a:t>
            </a:r>
            <a:r>
              <a:rPr dirty="0" baseline="2525" sz="1650" spc="-345" b="1">
                <a:latin typeface="Arial"/>
                <a:cs typeface="Arial"/>
              </a:rPr>
              <a:t>a</a:t>
            </a:r>
            <a:r>
              <a:rPr dirty="0" sz="800" spc="-229">
                <a:latin typeface="Garuda"/>
                <a:cs typeface="Garuda"/>
              </a:rPr>
              <a:t>p</a:t>
            </a:r>
            <a:r>
              <a:rPr dirty="0" baseline="2525" sz="1650" spc="-345" b="1">
                <a:latin typeface="Arial"/>
                <a:cs typeface="Arial"/>
              </a:rPr>
              <a:t>l</a:t>
            </a:r>
            <a:r>
              <a:rPr dirty="0" sz="800" spc="-229">
                <a:latin typeface="Garuda"/>
                <a:cs typeface="Garuda"/>
              </a:rPr>
              <a:t>y</a:t>
            </a:r>
            <a:r>
              <a:rPr dirty="0" baseline="2525" sz="1650" spc="-345" b="1">
                <a:latin typeface="Arial"/>
                <a:cs typeface="Arial"/>
              </a:rPr>
              <a:t>s</a:t>
            </a:r>
            <a:r>
              <a:rPr dirty="0" sz="800" spc="-229">
                <a:latin typeface="Garuda"/>
                <a:cs typeface="Garuda"/>
              </a:rPr>
              <a:t>ing</a:t>
            </a:r>
            <a:r>
              <a:rPr dirty="0" baseline="2525" sz="1650" spc="-345" b="1">
                <a:latin typeface="Arial"/>
                <a:cs typeface="Arial"/>
              </a:rPr>
              <a:t>I </a:t>
            </a:r>
            <a:r>
              <a:rPr dirty="0" sz="800" spc="-165">
                <a:latin typeface="Garuda"/>
                <a:cs typeface="Garuda"/>
              </a:rPr>
              <a:t>eK</a:t>
            </a:r>
            <a:r>
              <a:rPr dirty="0" baseline="2525" sz="1650" spc="-247" b="1">
                <a:latin typeface="Arial"/>
                <a:cs typeface="Arial"/>
              </a:rPr>
              <a:t>I</a:t>
            </a:r>
            <a:r>
              <a:rPr dirty="0" sz="800" spc="-165">
                <a:latin typeface="Garuda"/>
                <a:cs typeface="Garuda"/>
              </a:rPr>
              <a:t>i</a:t>
            </a:r>
            <a:r>
              <a:rPr dirty="0" baseline="2525" sz="1650" spc="-247" b="1">
                <a:latin typeface="Arial"/>
                <a:cs typeface="Arial"/>
              </a:rPr>
              <a:t>n</a:t>
            </a:r>
            <a:r>
              <a:rPr dirty="0" sz="800" spc="-165">
                <a:latin typeface="Garuda"/>
                <a:cs typeface="Garuda"/>
              </a:rPr>
              <a:t>t </a:t>
            </a:r>
            <a:r>
              <a:rPr dirty="0" sz="800" spc="-170">
                <a:latin typeface="Garuda"/>
                <a:cs typeface="Garuda"/>
              </a:rPr>
              <a:t>m</a:t>
            </a:r>
            <a:r>
              <a:rPr dirty="0" baseline="2525" sz="1650" spc="-254" b="1">
                <a:latin typeface="Arial"/>
                <a:cs typeface="Arial"/>
              </a:rPr>
              <a:t>d</a:t>
            </a:r>
            <a:r>
              <a:rPr dirty="0" sz="800" spc="-170">
                <a:latin typeface="Garuda"/>
                <a:cs typeface="Garuda"/>
              </a:rPr>
              <a:t>a</a:t>
            </a:r>
            <a:r>
              <a:rPr dirty="0" baseline="2525" sz="1650" spc="-254" b="1">
                <a:latin typeface="Arial"/>
                <a:cs typeface="Arial"/>
              </a:rPr>
              <a:t>e</a:t>
            </a:r>
            <a:r>
              <a:rPr dirty="0" sz="800" spc="-170">
                <a:latin typeface="Garuda"/>
                <a:cs typeface="Garuda"/>
              </a:rPr>
              <a:t>te</a:t>
            </a:r>
            <a:r>
              <a:rPr dirty="0" baseline="2525" sz="1650" spc="-254" b="1">
                <a:latin typeface="Arial"/>
                <a:cs typeface="Arial"/>
              </a:rPr>
              <a:t>x</a:t>
            </a:r>
            <a:r>
              <a:rPr dirty="0" sz="800" spc="-170">
                <a:latin typeface="Garuda"/>
                <a:cs typeface="Garuda"/>
              </a:rPr>
              <a:t>ria</a:t>
            </a:r>
            <a:r>
              <a:rPr dirty="0" baseline="2314" sz="1800" spc="-254" b="1">
                <a:latin typeface="Arial"/>
                <a:cs typeface="Arial"/>
              </a:rPr>
              <a:t>-</a:t>
            </a:r>
            <a:r>
              <a:rPr dirty="0" baseline="2314" sz="1800" spc="-254" b="1">
                <a:latin typeface="Arial"/>
                <a:cs typeface="Arial"/>
              </a:rPr>
              <a:t>3</a:t>
            </a:r>
            <a:r>
              <a:rPr dirty="0" sz="800" spc="-170">
                <a:latin typeface="Garuda"/>
                <a:cs typeface="Garuda"/>
              </a:rPr>
              <a:t>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95">
                <a:latin typeface="Garuda"/>
                <a:cs typeface="Garuda"/>
              </a:rPr>
              <a:t> </a:t>
            </a:r>
            <a:r>
              <a:rPr dirty="0" sz="800" spc="-13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16356"/>
            <a:ext cx="5562600" cy="8242934"/>
          </a:xfrm>
          <a:prstGeom prst="rect">
            <a:avLst/>
          </a:prstGeom>
        </p:spPr>
        <p:txBody>
          <a:bodyPr wrap="square" lIns="0" tIns="58419" rIns="0" bIns="0" rtlCol="0" vert="horz">
            <a:spAutoFit/>
          </a:bodyPr>
          <a:lstStyle/>
          <a:p>
            <a:pPr marL="12700">
              <a:lnSpc>
                <a:spcPct val="100000"/>
              </a:lnSpc>
              <a:spcBef>
                <a:spcPts val="459"/>
              </a:spcBef>
            </a:pPr>
            <a:r>
              <a:rPr dirty="0" sz="1200" spc="-5" b="1">
                <a:latin typeface="Arial"/>
                <a:cs typeface="Arial"/>
              </a:rPr>
              <a:t>C</a:t>
            </a:r>
            <a:endParaRPr sz="1200">
              <a:latin typeface="Arial"/>
              <a:cs typeface="Arial"/>
            </a:endParaRPr>
          </a:p>
          <a:p>
            <a:pPr marL="127000">
              <a:lnSpc>
                <a:spcPct val="100000"/>
              </a:lnSpc>
              <a:spcBef>
                <a:spcPts val="360"/>
              </a:spcBef>
            </a:pPr>
            <a:r>
              <a:rPr dirty="0" sz="1200" spc="-5">
                <a:latin typeface="Arial"/>
                <a:cs typeface="Arial"/>
              </a:rPr>
              <a:t>Calculations 1-9, 1-14, 1-38, 3-3, 3-14, 3-20, 3-25, 3-60, 3-61, 4-26,</a:t>
            </a:r>
            <a:r>
              <a:rPr dirty="0" sz="1200" spc="20">
                <a:latin typeface="Arial"/>
                <a:cs typeface="Arial"/>
              </a:rPr>
              <a:t> </a:t>
            </a:r>
            <a:r>
              <a:rPr dirty="0" sz="1200" spc="-5">
                <a:latin typeface="Arial"/>
                <a:cs typeface="Arial"/>
              </a:rPr>
              <a:t>D-5</a:t>
            </a:r>
            <a:endParaRPr sz="1200">
              <a:latin typeface="Arial"/>
              <a:cs typeface="Arial"/>
            </a:endParaRPr>
          </a:p>
          <a:p>
            <a:pPr marL="127000">
              <a:lnSpc>
                <a:spcPct val="100000"/>
              </a:lnSpc>
              <a:spcBef>
                <a:spcPts val="360"/>
              </a:spcBef>
            </a:pPr>
            <a:r>
              <a:rPr dirty="0" sz="1200" spc="-5">
                <a:latin typeface="Arial"/>
                <a:cs typeface="Arial"/>
              </a:rPr>
              <a:t>Cardinality</a:t>
            </a:r>
            <a:r>
              <a:rPr dirty="0" sz="1200" spc="-10">
                <a:latin typeface="Arial"/>
                <a:cs typeface="Arial"/>
              </a:rPr>
              <a:t> </a:t>
            </a:r>
            <a:r>
              <a:rPr dirty="0" sz="1200" spc="-5">
                <a:latin typeface="Arial"/>
                <a:cs typeface="Arial"/>
              </a:rPr>
              <a:t>i-20</a:t>
            </a:r>
            <a:endParaRPr sz="1200">
              <a:latin typeface="Arial"/>
              <a:cs typeface="Arial"/>
            </a:endParaRPr>
          </a:p>
          <a:p>
            <a:pPr marL="127000">
              <a:lnSpc>
                <a:spcPct val="100000"/>
              </a:lnSpc>
              <a:spcBef>
                <a:spcPts val="360"/>
              </a:spcBef>
            </a:pPr>
            <a:r>
              <a:rPr dirty="0" sz="1200" spc="-5">
                <a:latin typeface="Arial"/>
                <a:cs typeface="Arial"/>
              </a:rPr>
              <a:t>Cartesian Product 5-2, 5-5, 5-26, 5-27, 5-28, 5-29, C-4, C-5,</a:t>
            </a:r>
            <a:r>
              <a:rPr dirty="0" sz="1200" spc="5">
                <a:latin typeface="Arial"/>
                <a:cs typeface="Arial"/>
              </a:rPr>
              <a:t> </a:t>
            </a:r>
            <a:r>
              <a:rPr dirty="0" sz="1200" spc="-5">
                <a:latin typeface="Arial"/>
                <a:cs typeface="Arial"/>
              </a:rPr>
              <a:t>C-21</a:t>
            </a:r>
            <a:endParaRPr sz="1200">
              <a:latin typeface="Arial"/>
              <a:cs typeface="Arial"/>
            </a:endParaRPr>
          </a:p>
          <a:p>
            <a:pPr marL="127000">
              <a:lnSpc>
                <a:spcPct val="100000"/>
              </a:lnSpc>
              <a:spcBef>
                <a:spcPts val="260"/>
              </a:spcBef>
            </a:pPr>
            <a:r>
              <a:rPr dirty="0" sz="1200" spc="-5">
                <a:latin typeface="Courier New"/>
                <a:cs typeface="Courier New"/>
              </a:rPr>
              <a:t>CASE</a:t>
            </a:r>
            <a:r>
              <a:rPr dirty="0" sz="1200" spc="-360">
                <a:latin typeface="Courier New"/>
                <a:cs typeface="Courier New"/>
              </a:rPr>
              <a:t> </a:t>
            </a:r>
            <a:r>
              <a:rPr dirty="0" sz="1200" spc="-5">
                <a:latin typeface="Arial"/>
                <a:cs typeface="Arial"/>
              </a:rPr>
              <a:t>Expression 3-51, 3-54, 3-55, 3-56, 3-57, 3-60</a:t>
            </a:r>
            <a:endParaRPr sz="1200">
              <a:latin typeface="Arial"/>
              <a:cs typeface="Arial"/>
            </a:endParaRPr>
          </a:p>
          <a:p>
            <a:pPr marL="127000">
              <a:lnSpc>
                <a:spcPct val="100000"/>
              </a:lnSpc>
              <a:spcBef>
                <a:spcPts val="459"/>
              </a:spcBef>
            </a:pPr>
            <a:r>
              <a:rPr dirty="0" sz="1200" spc="-10">
                <a:latin typeface="Arial"/>
                <a:cs typeface="Arial"/>
              </a:rPr>
              <a:t>Case-manipulation </a:t>
            </a:r>
            <a:r>
              <a:rPr dirty="0" sz="1200" spc="-5">
                <a:latin typeface="Arial"/>
                <a:cs typeface="Arial"/>
              </a:rPr>
              <a:t>Functions 3-7, 3-9,</a:t>
            </a:r>
            <a:r>
              <a:rPr dirty="0" sz="1200" spc="15">
                <a:latin typeface="Arial"/>
                <a:cs typeface="Arial"/>
              </a:rPr>
              <a:t> </a:t>
            </a:r>
            <a:r>
              <a:rPr dirty="0" sz="1200" spc="-5">
                <a:latin typeface="Arial"/>
                <a:cs typeface="Arial"/>
              </a:rPr>
              <a:t>3-10</a:t>
            </a:r>
            <a:endParaRPr sz="1200">
              <a:latin typeface="Arial"/>
              <a:cs typeface="Arial"/>
            </a:endParaRPr>
          </a:p>
          <a:p>
            <a:pPr marL="127000">
              <a:lnSpc>
                <a:spcPct val="100000"/>
              </a:lnSpc>
              <a:spcBef>
                <a:spcPts val="260"/>
              </a:spcBef>
            </a:pPr>
            <a:r>
              <a:rPr dirty="0" sz="1200">
                <a:latin typeface="Courier New"/>
                <a:cs typeface="Courier New"/>
              </a:rPr>
              <a:t>CAT</a:t>
            </a:r>
            <a:r>
              <a:rPr dirty="0" sz="1200" spc="-385">
                <a:latin typeface="Courier New"/>
                <a:cs typeface="Courier New"/>
              </a:rPr>
              <a:t> </a:t>
            </a:r>
            <a:r>
              <a:rPr dirty="0" sz="1200" spc="-5">
                <a:latin typeface="Arial"/>
                <a:cs typeface="Arial"/>
              </a:rPr>
              <a:t>View 11-8</a:t>
            </a:r>
            <a:endParaRPr sz="1200">
              <a:latin typeface="Arial"/>
              <a:cs typeface="Arial"/>
            </a:endParaRPr>
          </a:p>
          <a:p>
            <a:pPr marL="127000">
              <a:lnSpc>
                <a:spcPct val="100000"/>
              </a:lnSpc>
              <a:spcBef>
                <a:spcPts val="459"/>
              </a:spcBef>
            </a:pPr>
            <a:r>
              <a:rPr dirty="0" sz="1200" spc="-5">
                <a:latin typeface="Arial"/>
                <a:cs typeface="Arial"/>
              </a:rPr>
              <a:t>Character strings 1-16, 1-17, 1-18, 2-6, 2-15, 3-9, 3-11, 3-35,</a:t>
            </a:r>
            <a:r>
              <a:rPr dirty="0" sz="1200" spc="5">
                <a:latin typeface="Arial"/>
                <a:cs typeface="Arial"/>
              </a:rPr>
              <a:t> </a:t>
            </a:r>
            <a:r>
              <a:rPr dirty="0" sz="1200" spc="-5">
                <a:latin typeface="Arial"/>
                <a:cs typeface="Arial"/>
              </a:rPr>
              <a:t>3-38</a:t>
            </a:r>
            <a:endParaRPr sz="1200">
              <a:latin typeface="Arial"/>
              <a:cs typeface="Arial"/>
            </a:endParaRPr>
          </a:p>
          <a:p>
            <a:pPr marL="127000">
              <a:lnSpc>
                <a:spcPct val="100000"/>
              </a:lnSpc>
              <a:spcBef>
                <a:spcPts val="360"/>
              </a:spcBef>
            </a:pPr>
            <a:r>
              <a:rPr dirty="0" sz="1200" spc="-5">
                <a:latin typeface="Arial"/>
                <a:cs typeface="Arial"/>
              </a:rPr>
              <a:t>Character-manipulation Functions 3-7, 3-11,</a:t>
            </a:r>
            <a:r>
              <a:rPr dirty="0" sz="1200" spc="5">
                <a:latin typeface="Arial"/>
                <a:cs typeface="Arial"/>
              </a:rPr>
              <a:t> </a:t>
            </a:r>
            <a:r>
              <a:rPr dirty="0" sz="1200" spc="-5">
                <a:latin typeface="Arial"/>
                <a:cs typeface="Arial"/>
              </a:rPr>
              <a:t>3-12</a:t>
            </a:r>
            <a:endParaRPr sz="1200">
              <a:latin typeface="Arial"/>
              <a:cs typeface="Arial"/>
            </a:endParaRPr>
          </a:p>
          <a:p>
            <a:pPr marL="127000">
              <a:lnSpc>
                <a:spcPct val="100000"/>
              </a:lnSpc>
              <a:spcBef>
                <a:spcPts val="260"/>
              </a:spcBef>
            </a:pPr>
            <a:r>
              <a:rPr dirty="0" sz="1200" spc="-5">
                <a:latin typeface="Courier New"/>
                <a:cs typeface="Courier New"/>
              </a:rPr>
              <a:t>CHECK</a:t>
            </a:r>
            <a:r>
              <a:rPr dirty="0" sz="1200" spc="-365">
                <a:latin typeface="Courier New"/>
                <a:cs typeface="Courier New"/>
              </a:rPr>
              <a:t> </a:t>
            </a:r>
            <a:r>
              <a:rPr dirty="0" sz="1200" spc="-5">
                <a:latin typeface="Arial"/>
                <a:cs typeface="Arial"/>
              </a:rPr>
              <a:t>Constraint 8-7, 9-28, 10-21, </a:t>
            </a:r>
            <a:r>
              <a:rPr dirty="0" sz="1200" spc="-10">
                <a:latin typeface="Arial"/>
                <a:cs typeface="Arial"/>
              </a:rPr>
              <a:t>11-12, </a:t>
            </a:r>
            <a:r>
              <a:rPr dirty="0" sz="1200" spc="-5">
                <a:latin typeface="Arial"/>
                <a:cs typeface="Arial"/>
              </a:rPr>
              <a:t>11-13</a:t>
            </a:r>
            <a:endParaRPr sz="1200">
              <a:latin typeface="Arial"/>
              <a:cs typeface="Arial"/>
            </a:endParaRPr>
          </a:p>
          <a:p>
            <a:pPr marL="126364">
              <a:lnSpc>
                <a:spcPct val="100000"/>
              </a:lnSpc>
              <a:spcBef>
                <a:spcPts val="360"/>
              </a:spcBef>
            </a:pPr>
            <a:r>
              <a:rPr dirty="0" sz="1200">
                <a:latin typeface="Courier New"/>
                <a:cs typeface="Courier New"/>
              </a:rPr>
              <a:t>COALESCE</a:t>
            </a:r>
            <a:r>
              <a:rPr dirty="0" sz="1200" spc="-380">
                <a:latin typeface="Courier New"/>
                <a:cs typeface="Courier New"/>
              </a:rPr>
              <a:t> </a:t>
            </a:r>
            <a:r>
              <a:rPr dirty="0" sz="1200" spc="-5">
                <a:latin typeface="Arial"/>
                <a:cs typeface="Arial"/>
              </a:rPr>
              <a:t>Function 3-52, 3-53, 4-5</a:t>
            </a:r>
            <a:endParaRPr sz="1200">
              <a:latin typeface="Arial"/>
              <a:cs typeface="Arial"/>
            </a:endParaRPr>
          </a:p>
          <a:p>
            <a:pPr marL="126364">
              <a:lnSpc>
                <a:spcPct val="100000"/>
              </a:lnSpc>
              <a:spcBef>
                <a:spcPts val="459"/>
              </a:spcBef>
            </a:pPr>
            <a:r>
              <a:rPr dirty="0" sz="1200" spc="-5">
                <a:latin typeface="Arial"/>
                <a:cs typeface="Arial"/>
              </a:rPr>
              <a:t>Column Alias 1-8, 1-14, 1-15, 1-17, 1-37, 2-21, 3-46, 4-12,</a:t>
            </a:r>
            <a:r>
              <a:rPr dirty="0" sz="1200" spc="30">
                <a:latin typeface="Arial"/>
                <a:cs typeface="Arial"/>
              </a:rPr>
              <a:t> </a:t>
            </a:r>
            <a:r>
              <a:rPr dirty="0" sz="1200" spc="-5">
                <a:latin typeface="Arial"/>
                <a:cs typeface="Arial"/>
              </a:rPr>
              <a:t>5-11,</a:t>
            </a:r>
            <a:endParaRPr sz="1200">
              <a:latin typeface="Arial"/>
              <a:cs typeface="Arial"/>
            </a:endParaRPr>
          </a:p>
          <a:p>
            <a:pPr marL="469265">
              <a:lnSpc>
                <a:spcPct val="100000"/>
              </a:lnSpc>
              <a:spcBef>
                <a:spcPts val="360"/>
              </a:spcBef>
            </a:pPr>
            <a:r>
              <a:rPr dirty="0" sz="1200" spc="-5">
                <a:latin typeface="Arial"/>
                <a:cs typeface="Arial"/>
              </a:rPr>
              <a:t>5-12, 9-33, 10-9, 10-11, C-11,</a:t>
            </a:r>
            <a:r>
              <a:rPr dirty="0" sz="1200" spc="10">
                <a:latin typeface="Arial"/>
                <a:cs typeface="Arial"/>
              </a:rPr>
              <a:t> </a:t>
            </a:r>
            <a:r>
              <a:rPr dirty="0" sz="1200" spc="-5">
                <a:latin typeface="Arial"/>
                <a:cs typeface="Arial"/>
              </a:rPr>
              <a:t>C-12</a:t>
            </a:r>
            <a:endParaRPr sz="1200">
              <a:latin typeface="Arial"/>
              <a:cs typeface="Arial"/>
            </a:endParaRPr>
          </a:p>
          <a:p>
            <a:pPr marL="126364">
              <a:lnSpc>
                <a:spcPct val="100000"/>
              </a:lnSpc>
              <a:spcBef>
                <a:spcPts val="265"/>
              </a:spcBef>
            </a:pPr>
            <a:r>
              <a:rPr dirty="0" sz="1200">
                <a:latin typeface="Courier New"/>
                <a:cs typeface="Courier New"/>
              </a:rPr>
              <a:t>COMMENT</a:t>
            </a:r>
            <a:r>
              <a:rPr dirty="0" sz="1200" spc="-380">
                <a:latin typeface="Courier New"/>
                <a:cs typeface="Courier New"/>
              </a:rPr>
              <a:t> </a:t>
            </a:r>
            <a:r>
              <a:rPr dirty="0" sz="1200" spc="-5">
                <a:latin typeface="Arial"/>
                <a:cs typeface="Arial"/>
              </a:rPr>
              <a:t>Statement 11-19</a:t>
            </a:r>
            <a:endParaRPr sz="1200">
              <a:latin typeface="Arial"/>
              <a:cs typeface="Arial"/>
            </a:endParaRPr>
          </a:p>
          <a:p>
            <a:pPr marL="126364">
              <a:lnSpc>
                <a:spcPct val="100000"/>
              </a:lnSpc>
              <a:spcBef>
                <a:spcPts val="359"/>
              </a:spcBef>
            </a:pPr>
            <a:r>
              <a:rPr dirty="0" sz="1200">
                <a:latin typeface="Courier New"/>
                <a:cs typeface="Courier New"/>
              </a:rPr>
              <a:t>COMMENTS</a:t>
            </a:r>
            <a:r>
              <a:rPr dirty="0" sz="1200" spc="-375">
                <a:latin typeface="Courier New"/>
                <a:cs typeface="Courier New"/>
              </a:rPr>
              <a:t> </a:t>
            </a:r>
            <a:r>
              <a:rPr dirty="0" sz="1200" spc="-5">
                <a:latin typeface="Arial"/>
                <a:cs typeface="Arial"/>
              </a:rPr>
              <a:t>Column 11-6, 11-19</a:t>
            </a:r>
            <a:endParaRPr sz="1200">
              <a:latin typeface="Arial"/>
              <a:cs typeface="Arial"/>
            </a:endParaRPr>
          </a:p>
          <a:p>
            <a:pPr marL="126364">
              <a:lnSpc>
                <a:spcPct val="100000"/>
              </a:lnSpc>
              <a:spcBef>
                <a:spcPts val="359"/>
              </a:spcBef>
            </a:pPr>
            <a:r>
              <a:rPr dirty="0" sz="1200">
                <a:latin typeface="Courier New"/>
                <a:cs typeface="Courier New"/>
              </a:rPr>
              <a:t>COMMIT</a:t>
            </a:r>
            <a:r>
              <a:rPr dirty="0" sz="1200" spc="-370">
                <a:latin typeface="Courier New"/>
                <a:cs typeface="Courier New"/>
              </a:rPr>
              <a:t> </a:t>
            </a:r>
            <a:r>
              <a:rPr dirty="0" sz="1200" spc="-5">
                <a:latin typeface="Arial"/>
                <a:cs typeface="Arial"/>
              </a:rPr>
              <a:t>Statement 8-29, 8-32, 8-33</a:t>
            </a:r>
            <a:endParaRPr sz="1200">
              <a:latin typeface="Arial"/>
              <a:cs typeface="Arial"/>
            </a:endParaRPr>
          </a:p>
          <a:p>
            <a:pPr marL="126364">
              <a:lnSpc>
                <a:spcPct val="100000"/>
              </a:lnSpc>
              <a:spcBef>
                <a:spcPts val="455"/>
              </a:spcBef>
            </a:pPr>
            <a:r>
              <a:rPr dirty="0" sz="1200" spc="-5">
                <a:latin typeface="Arial"/>
                <a:cs typeface="Arial"/>
              </a:rPr>
              <a:t>Composite Unique Key 9-22,</a:t>
            </a:r>
            <a:r>
              <a:rPr dirty="0" sz="1200" spc="-10">
                <a:latin typeface="Arial"/>
                <a:cs typeface="Arial"/>
              </a:rPr>
              <a:t> </a:t>
            </a:r>
            <a:r>
              <a:rPr dirty="0" sz="1200" spc="-5">
                <a:latin typeface="Arial"/>
                <a:cs typeface="Arial"/>
              </a:rPr>
              <a:t>9-23</a:t>
            </a:r>
            <a:endParaRPr sz="1200">
              <a:latin typeface="Arial"/>
              <a:cs typeface="Arial"/>
            </a:endParaRPr>
          </a:p>
          <a:p>
            <a:pPr marL="126364">
              <a:lnSpc>
                <a:spcPct val="100000"/>
              </a:lnSpc>
              <a:spcBef>
                <a:spcPts val="265"/>
              </a:spcBef>
            </a:pPr>
            <a:r>
              <a:rPr dirty="0" sz="1200">
                <a:latin typeface="Courier New"/>
                <a:cs typeface="Courier New"/>
              </a:rPr>
              <a:t>CONCAT</a:t>
            </a:r>
            <a:r>
              <a:rPr dirty="0" sz="1200" spc="-375">
                <a:latin typeface="Courier New"/>
                <a:cs typeface="Courier New"/>
              </a:rPr>
              <a:t> </a:t>
            </a:r>
            <a:r>
              <a:rPr dirty="0" sz="1200" spc="-5">
                <a:latin typeface="Arial"/>
                <a:cs typeface="Arial"/>
              </a:rPr>
              <a:t>Function 1-16, 1-18, 1-42, 3-11-12, 3-38, 3-46, 3-60-61, 8-41, C-7, E-18</a:t>
            </a:r>
            <a:endParaRPr sz="1200">
              <a:latin typeface="Arial"/>
              <a:cs typeface="Arial"/>
            </a:endParaRPr>
          </a:p>
          <a:p>
            <a:pPr marL="126364">
              <a:lnSpc>
                <a:spcPct val="100000"/>
              </a:lnSpc>
              <a:spcBef>
                <a:spcPts val="455"/>
              </a:spcBef>
            </a:pPr>
            <a:r>
              <a:rPr dirty="0" sz="1200" spc="-5">
                <a:latin typeface="Arial"/>
                <a:cs typeface="Arial"/>
              </a:rPr>
              <a:t>Concatenation Operator</a:t>
            </a:r>
            <a:r>
              <a:rPr dirty="0" sz="1200">
                <a:latin typeface="Arial"/>
                <a:cs typeface="Arial"/>
              </a:rPr>
              <a:t> </a:t>
            </a:r>
            <a:r>
              <a:rPr dirty="0" sz="1200" spc="-5">
                <a:latin typeface="Arial"/>
                <a:cs typeface="Arial"/>
              </a:rPr>
              <a:t>1-16</a:t>
            </a:r>
            <a:endParaRPr sz="1200">
              <a:latin typeface="Arial"/>
              <a:cs typeface="Arial"/>
            </a:endParaRPr>
          </a:p>
          <a:p>
            <a:pPr marL="126364">
              <a:lnSpc>
                <a:spcPct val="100000"/>
              </a:lnSpc>
              <a:spcBef>
                <a:spcPts val="360"/>
              </a:spcBef>
            </a:pPr>
            <a:r>
              <a:rPr dirty="0" sz="1200" spc="-5">
                <a:latin typeface="Arial"/>
                <a:cs typeface="Arial"/>
              </a:rPr>
              <a:t>Conditional Processing</a:t>
            </a:r>
            <a:r>
              <a:rPr dirty="0" sz="1200" spc="-10">
                <a:latin typeface="Arial"/>
                <a:cs typeface="Arial"/>
              </a:rPr>
              <a:t> </a:t>
            </a:r>
            <a:r>
              <a:rPr dirty="0" sz="1200" spc="-5">
                <a:latin typeface="Arial"/>
                <a:cs typeface="Arial"/>
              </a:rPr>
              <a:t>3-54</a:t>
            </a:r>
            <a:endParaRPr sz="1200">
              <a:latin typeface="Arial"/>
              <a:cs typeface="Arial"/>
            </a:endParaRPr>
          </a:p>
          <a:p>
            <a:pPr marL="126364">
              <a:lnSpc>
                <a:spcPct val="100000"/>
              </a:lnSpc>
              <a:spcBef>
                <a:spcPts val="265"/>
              </a:spcBef>
            </a:pPr>
            <a:r>
              <a:rPr dirty="0" sz="1200">
                <a:latin typeface="Courier New"/>
                <a:cs typeface="Courier New"/>
              </a:rPr>
              <a:t>CONSTRAINT_TYPE</a:t>
            </a:r>
            <a:r>
              <a:rPr dirty="0" sz="1200" spc="-395">
                <a:latin typeface="Courier New"/>
                <a:cs typeface="Courier New"/>
              </a:rPr>
              <a:t> </a:t>
            </a:r>
            <a:r>
              <a:rPr dirty="0" sz="1200" spc="-5">
                <a:latin typeface="Arial"/>
                <a:cs typeface="Arial"/>
              </a:rPr>
              <a:t>9-19, 11-13</a:t>
            </a:r>
            <a:endParaRPr sz="1200">
              <a:latin typeface="Arial"/>
              <a:cs typeface="Arial"/>
            </a:endParaRPr>
          </a:p>
          <a:p>
            <a:pPr marL="126364">
              <a:lnSpc>
                <a:spcPct val="100000"/>
              </a:lnSpc>
              <a:spcBef>
                <a:spcPts val="359"/>
              </a:spcBef>
            </a:pPr>
            <a:r>
              <a:rPr dirty="0" sz="1200">
                <a:latin typeface="Courier New"/>
                <a:cs typeface="Courier New"/>
              </a:rPr>
              <a:t>CONSTRAINTS</a:t>
            </a:r>
            <a:r>
              <a:rPr dirty="0" sz="1200" spc="-350">
                <a:latin typeface="Courier New"/>
                <a:cs typeface="Courier New"/>
              </a:rPr>
              <a:t> </a:t>
            </a:r>
            <a:r>
              <a:rPr dirty="0" sz="1200" spc="-5">
                <a:latin typeface="Arial"/>
                <a:cs typeface="Arial"/>
              </a:rPr>
              <a:t>i-9, i-30, 1-12, 1-27, 8-7, 8-17, 8-21, 9-2, 9-10,</a:t>
            </a:r>
            <a:endParaRPr sz="1200">
              <a:latin typeface="Arial"/>
              <a:cs typeface="Arial"/>
            </a:endParaRPr>
          </a:p>
          <a:p>
            <a:pPr marL="469265">
              <a:lnSpc>
                <a:spcPct val="100000"/>
              </a:lnSpc>
              <a:spcBef>
                <a:spcPts val="455"/>
              </a:spcBef>
            </a:pPr>
            <a:r>
              <a:rPr dirty="0" sz="1200" spc="-5">
                <a:latin typeface="Arial"/>
                <a:cs typeface="Arial"/>
              </a:rPr>
              <a:t>9-17-23, 9-26, 9-28, 9-30-32, </a:t>
            </a:r>
            <a:r>
              <a:rPr dirty="0" sz="1200" spc="-10">
                <a:latin typeface="Arial"/>
                <a:cs typeface="Arial"/>
              </a:rPr>
              <a:t>9-35, </a:t>
            </a:r>
            <a:r>
              <a:rPr dirty="0" sz="1200" spc="-5">
                <a:latin typeface="Arial"/>
                <a:cs typeface="Arial"/>
              </a:rPr>
              <a:t>9-36, 10-16, 10-38,</a:t>
            </a:r>
            <a:r>
              <a:rPr dirty="0" sz="1200" spc="25">
                <a:latin typeface="Arial"/>
                <a:cs typeface="Arial"/>
              </a:rPr>
              <a:t> </a:t>
            </a:r>
            <a:r>
              <a:rPr dirty="0" sz="1200" spc="-5">
                <a:latin typeface="Arial"/>
                <a:cs typeface="Arial"/>
              </a:rPr>
              <a:t>11-11-14,</a:t>
            </a:r>
            <a:endParaRPr sz="1200">
              <a:latin typeface="Arial"/>
              <a:cs typeface="Arial"/>
            </a:endParaRPr>
          </a:p>
          <a:p>
            <a:pPr marL="469265">
              <a:lnSpc>
                <a:spcPct val="100000"/>
              </a:lnSpc>
              <a:spcBef>
                <a:spcPts val="360"/>
              </a:spcBef>
            </a:pPr>
            <a:r>
              <a:rPr dirty="0" sz="1200" spc="-5">
                <a:latin typeface="Arial"/>
                <a:cs typeface="Arial"/>
              </a:rPr>
              <a:t>11-20, 11-22,</a:t>
            </a:r>
            <a:r>
              <a:rPr dirty="0" sz="1200">
                <a:latin typeface="Arial"/>
                <a:cs typeface="Arial"/>
              </a:rPr>
              <a:t> </a:t>
            </a:r>
            <a:r>
              <a:rPr dirty="0" sz="1200" spc="-5">
                <a:latin typeface="Arial"/>
                <a:cs typeface="Arial"/>
              </a:rPr>
              <a:t>E-9</a:t>
            </a:r>
            <a:endParaRPr sz="1200">
              <a:latin typeface="Arial"/>
              <a:cs typeface="Arial"/>
            </a:endParaRPr>
          </a:p>
          <a:p>
            <a:pPr marL="126364">
              <a:lnSpc>
                <a:spcPct val="100000"/>
              </a:lnSpc>
              <a:spcBef>
                <a:spcPts val="360"/>
              </a:spcBef>
            </a:pPr>
            <a:r>
              <a:rPr dirty="0" sz="1200" spc="-5">
                <a:latin typeface="Arial"/>
                <a:cs typeface="Arial"/>
              </a:rPr>
              <a:t>Conversion Functions 3-2, 3-6, 3-9, 3-26, 3-31, 3-60,</a:t>
            </a:r>
            <a:r>
              <a:rPr dirty="0" sz="1200" spc="10">
                <a:latin typeface="Arial"/>
                <a:cs typeface="Arial"/>
              </a:rPr>
              <a:t> </a:t>
            </a:r>
            <a:r>
              <a:rPr dirty="0" sz="1200" spc="-5">
                <a:latin typeface="Arial"/>
                <a:cs typeface="Arial"/>
              </a:rPr>
              <a:t>7-19</a:t>
            </a:r>
            <a:endParaRPr sz="1200">
              <a:latin typeface="Arial"/>
              <a:cs typeface="Arial"/>
            </a:endParaRPr>
          </a:p>
          <a:p>
            <a:pPr marL="126364">
              <a:lnSpc>
                <a:spcPct val="100000"/>
              </a:lnSpc>
              <a:spcBef>
                <a:spcPts val="265"/>
              </a:spcBef>
            </a:pPr>
            <a:r>
              <a:rPr dirty="0" sz="1200" spc="-5">
                <a:latin typeface="Courier New"/>
                <a:cs typeface="Courier New"/>
              </a:rPr>
              <a:t>COUNT</a:t>
            </a:r>
            <a:r>
              <a:rPr dirty="0" sz="1200" spc="-380">
                <a:latin typeface="Courier New"/>
                <a:cs typeface="Courier New"/>
              </a:rPr>
              <a:t> </a:t>
            </a:r>
            <a:r>
              <a:rPr dirty="0" sz="1200" spc="-5">
                <a:latin typeface="Arial"/>
                <a:cs typeface="Arial"/>
              </a:rPr>
              <a:t>Function 4-8</a:t>
            </a:r>
            <a:endParaRPr sz="1200">
              <a:latin typeface="Arial"/>
              <a:cs typeface="Arial"/>
            </a:endParaRPr>
          </a:p>
          <a:p>
            <a:pPr marL="126364">
              <a:lnSpc>
                <a:spcPct val="100000"/>
              </a:lnSpc>
              <a:spcBef>
                <a:spcPts val="355"/>
              </a:spcBef>
            </a:pPr>
            <a:r>
              <a:rPr dirty="0" sz="1200" spc="-5">
                <a:latin typeface="Courier New"/>
                <a:cs typeface="Courier New"/>
              </a:rPr>
              <a:t>CREATE INDEX</a:t>
            </a:r>
            <a:r>
              <a:rPr dirty="0" sz="1200" spc="-370">
                <a:latin typeface="Courier New"/>
                <a:cs typeface="Courier New"/>
              </a:rPr>
              <a:t> </a:t>
            </a:r>
            <a:r>
              <a:rPr dirty="0" sz="1200" spc="-5">
                <a:latin typeface="Arial"/>
                <a:cs typeface="Arial"/>
              </a:rPr>
              <a:t>Statement 10-36</a:t>
            </a:r>
            <a:endParaRPr sz="1200">
              <a:latin typeface="Arial"/>
              <a:cs typeface="Arial"/>
            </a:endParaRPr>
          </a:p>
          <a:p>
            <a:pPr marL="126364">
              <a:lnSpc>
                <a:spcPct val="100000"/>
              </a:lnSpc>
              <a:spcBef>
                <a:spcPts val="360"/>
              </a:spcBef>
            </a:pPr>
            <a:r>
              <a:rPr dirty="0" sz="1200">
                <a:latin typeface="Courier New"/>
                <a:cs typeface="Courier New"/>
              </a:rPr>
              <a:t>CREATE PUBLIC SYNONYM </a:t>
            </a:r>
            <a:r>
              <a:rPr dirty="0" sz="1200" spc="-5">
                <a:latin typeface="Arial"/>
                <a:cs typeface="Arial"/>
              </a:rPr>
              <a:t>Statement</a:t>
            </a:r>
            <a:r>
              <a:rPr dirty="0" sz="1200" spc="-30">
                <a:latin typeface="Arial"/>
                <a:cs typeface="Arial"/>
              </a:rPr>
              <a:t> </a:t>
            </a:r>
            <a:r>
              <a:rPr dirty="0" sz="1200" spc="-5">
                <a:latin typeface="Arial"/>
                <a:cs typeface="Arial"/>
              </a:rPr>
              <a:t>10-41</a:t>
            </a:r>
            <a:endParaRPr sz="1200">
              <a:latin typeface="Arial"/>
              <a:cs typeface="Arial"/>
            </a:endParaRPr>
          </a:p>
          <a:p>
            <a:pPr marL="126364">
              <a:lnSpc>
                <a:spcPct val="100000"/>
              </a:lnSpc>
              <a:spcBef>
                <a:spcPts val="360"/>
              </a:spcBef>
            </a:pPr>
            <a:r>
              <a:rPr dirty="0" sz="1200">
                <a:latin typeface="Courier New"/>
                <a:cs typeface="Courier New"/>
              </a:rPr>
              <a:t>CREATE SEQUENCE</a:t>
            </a:r>
            <a:r>
              <a:rPr dirty="0" sz="1200" spc="-370">
                <a:latin typeface="Courier New"/>
                <a:cs typeface="Courier New"/>
              </a:rPr>
              <a:t> </a:t>
            </a:r>
            <a:r>
              <a:rPr dirty="0" sz="1200" spc="-5">
                <a:latin typeface="Arial"/>
                <a:cs typeface="Arial"/>
              </a:rPr>
              <a:t>Statement 10-24</a:t>
            </a:r>
            <a:endParaRPr sz="1200">
              <a:latin typeface="Arial"/>
              <a:cs typeface="Arial"/>
            </a:endParaRPr>
          </a:p>
          <a:p>
            <a:pPr marL="126364">
              <a:lnSpc>
                <a:spcPct val="100000"/>
              </a:lnSpc>
              <a:spcBef>
                <a:spcPts val="360"/>
              </a:spcBef>
            </a:pPr>
            <a:r>
              <a:rPr dirty="0" sz="1200">
                <a:latin typeface="Courier New"/>
                <a:cs typeface="Courier New"/>
              </a:rPr>
              <a:t>CREATE SYNONYM</a:t>
            </a:r>
            <a:r>
              <a:rPr dirty="0" sz="1200" spc="-375">
                <a:latin typeface="Courier New"/>
                <a:cs typeface="Courier New"/>
              </a:rPr>
              <a:t> </a:t>
            </a:r>
            <a:r>
              <a:rPr dirty="0" sz="1200" spc="-5">
                <a:latin typeface="Arial"/>
                <a:cs typeface="Arial"/>
              </a:rPr>
              <a:t>Statement 10-39, 10-40, 10-41</a:t>
            </a:r>
            <a:endParaRPr sz="1200">
              <a:latin typeface="Arial"/>
              <a:cs typeface="Arial"/>
            </a:endParaRPr>
          </a:p>
          <a:p>
            <a:pPr marL="126364">
              <a:lnSpc>
                <a:spcPct val="100000"/>
              </a:lnSpc>
              <a:spcBef>
                <a:spcPts val="360"/>
              </a:spcBef>
            </a:pPr>
            <a:r>
              <a:rPr dirty="0" sz="1200" spc="-5">
                <a:latin typeface="Courier New"/>
                <a:cs typeface="Courier New"/>
              </a:rPr>
              <a:t>CREATE TABLE</a:t>
            </a:r>
            <a:r>
              <a:rPr dirty="0" sz="1200" spc="-365">
                <a:latin typeface="Courier New"/>
                <a:cs typeface="Courier New"/>
              </a:rPr>
              <a:t> </a:t>
            </a:r>
            <a:r>
              <a:rPr dirty="0" sz="1200" spc="-5">
                <a:latin typeface="Arial"/>
                <a:cs typeface="Arial"/>
              </a:rPr>
              <a:t>Statement 8-11, 9-5, 9-32, 9-36, 9-37</a:t>
            </a:r>
            <a:endParaRPr sz="1200">
              <a:latin typeface="Arial"/>
              <a:cs typeface="Arial"/>
            </a:endParaRPr>
          </a:p>
          <a:p>
            <a:pPr marL="126364" marR="1455420">
              <a:lnSpc>
                <a:spcPct val="125000"/>
              </a:lnSpc>
              <a:spcBef>
                <a:spcPts val="100"/>
              </a:spcBef>
            </a:pPr>
            <a:r>
              <a:rPr dirty="0" sz="1200" spc="-5">
                <a:latin typeface="Arial"/>
                <a:cs typeface="Arial"/>
              </a:rPr>
              <a:t>Creating </a:t>
            </a:r>
            <a:r>
              <a:rPr dirty="0" sz="1200">
                <a:latin typeface="Arial"/>
                <a:cs typeface="Arial"/>
              </a:rPr>
              <a:t>a </a:t>
            </a:r>
            <a:r>
              <a:rPr dirty="0" sz="1200" spc="-5">
                <a:latin typeface="Arial"/>
                <a:cs typeface="Arial"/>
              </a:rPr>
              <a:t>Database Connection 1-24, 1-25, 1-26, E-7, E-8  Creating </a:t>
            </a:r>
            <a:r>
              <a:rPr dirty="0" sz="1200">
                <a:latin typeface="Arial"/>
                <a:cs typeface="Arial"/>
              </a:rPr>
              <a:t>a </a:t>
            </a:r>
            <a:r>
              <a:rPr dirty="0" sz="1200" spc="-5">
                <a:latin typeface="Arial"/>
                <a:cs typeface="Arial"/>
              </a:rPr>
              <a:t>User-Defined Report</a:t>
            </a:r>
            <a:r>
              <a:rPr dirty="0" sz="1200" spc="-20">
                <a:latin typeface="Arial"/>
                <a:cs typeface="Arial"/>
              </a:rPr>
              <a:t> </a:t>
            </a:r>
            <a:r>
              <a:rPr dirty="0" sz="1200" spc="-5">
                <a:latin typeface="Arial"/>
                <a:cs typeface="Arial"/>
              </a:rPr>
              <a:t>E-21</a:t>
            </a:r>
            <a:endParaRPr sz="1200">
              <a:latin typeface="Arial"/>
              <a:cs typeface="Arial"/>
            </a:endParaRPr>
          </a:p>
          <a:p>
            <a:pPr marL="126364">
              <a:lnSpc>
                <a:spcPct val="100000"/>
              </a:lnSpc>
              <a:spcBef>
                <a:spcPts val="359"/>
              </a:spcBef>
            </a:pPr>
            <a:r>
              <a:rPr dirty="0" sz="1200" spc="-5">
                <a:latin typeface="Arial"/>
                <a:cs typeface="Arial"/>
              </a:rPr>
              <a:t>Cross </a:t>
            </a:r>
            <a:r>
              <a:rPr dirty="0" sz="1200" spc="-10">
                <a:latin typeface="Arial"/>
                <a:cs typeface="Arial"/>
              </a:rPr>
              <a:t>Joins </a:t>
            </a:r>
            <a:r>
              <a:rPr dirty="0" sz="1200" spc="-5">
                <a:latin typeface="Arial"/>
                <a:cs typeface="Arial"/>
              </a:rPr>
              <a:t>5-4, 5-28,</a:t>
            </a:r>
            <a:r>
              <a:rPr dirty="0" sz="1200" spc="15">
                <a:latin typeface="Arial"/>
                <a:cs typeface="Arial"/>
              </a:rPr>
              <a:t> </a:t>
            </a:r>
            <a:r>
              <a:rPr dirty="0" sz="1200" spc="-5">
                <a:latin typeface="Arial"/>
                <a:cs typeface="Arial"/>
              </a:rPr>
              <a:t>5-29</a:t>
            </a:r>
            <a:endParaRPr sz="1200">
              <a:latin typeface="Arial"/>
              <a:cs typeface="Arial"/>
            </a:endParaRPr>
          </a:p>
          <a:p>
            <a:pPr marL="126364">
              <a:lnSpc>
                <a:spcPct val="100000"/>
              </a:lnSpc>
              <a:spcBef>
                <a:spcPts val="260"/>
              </a:spcBef>
            </a:pPr>
            <a:r>
              <a:rPr dirty="0" sz="1200">
                <a:latin typeface="Courier New"/>
                <a:cs typeface="Courier New"/>
              </a:rPr>
              <a:t>CURRVAL</a:t>
            </a:r>
            <a:r>
              <a:rPr dirty="0" sz="1200" spc="-395">
                <a:latin typeface="Courier New"/>
                <a:cs typeface="Courier New"/>
              </a:rPr>
              <a:t> </a:t>
            </a:r>
            <a:r>
              <a:rPr dirty="0" sz="1200" spc="-5">
                <a:latin typeface="Arial"/>
                <a:cs typeface="Arial"/>
              </a:rPr>
              <a:t>9-7, 9-28, 10-26, 10-27, 10-28</a:t>
            </a:r>
            <a:endParaRPr sz="1200">
              <a:latin typeface="Arial"/>
              <a:cs typeface="Arial"/>
            </a:endParaRPr>
          </a:p>
          <a:p>
            <a:pPr marL="126364">
              <a:lnSpc>
                <a:spcPct val="100000"/>
              </a:lnSpc>
              <a:spcBef>
                <a:spcPts val="360"/>
              </a:spcBef>
            </a:pPr>
            <a:r>
              <a:rPr dirty="0" sz="1200" spc="-5">
                <a:latin typeface="Courier New"/>
                <a:cs typeface="Courier New"/>
              </a:rPr>
              <a:t>CYCLE</a:t>
            </a:r>
            <a:r>
              <a:rPr dirty="0" sz="1200" spc="-385">
                <a:latin typeface="Courier New"/>
                <a:cs typeface="Courier New"/>
              </a:rPr>
              <a:t> </a:t>
            </a:r>
            <a:r>
              <a:rPr dirty="0" sz="1200" spc="-5">
                <a:latin typeface="Arial"/>
                <a:cs typeface="Arial"/>
              </a:rPr>
              <a:t>Option (with Sequences) 10-25, 10-30</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a:latin typeface="Garuda"/>
                <a:cs typeface="Garuda"/>
              </a:rPr>
              <a:t>(WDP) </a:t>
            </a:r>
            <a:r>
              <a:rPr dirty="0" sz="800" spc="-215">
                <a:latin typeface="Garuda"/>
                <a:cs typeface="Garuda"/>
              </a:rPr>
              <a:t>e</a:t>
            </a:r>
            <a:r>
              <a:rPr dirty="0" baseline="2525" sz="1650" spc="-322" b="1">
                <a:latin typeface="Arial"/>
                <a:cs typeface="Arial"/>
              </a:rPr>
              <a:t>O</a:t>
            </a:r>
            <a:r>
              <a:rPr dirty="0" sz="800" spc="-215">
                <a:latin typeface="Garuda"/>
                <a:cs typeface="Garuda"/>
              </a:rPr>
              <a:t>Ki</a:t>
            </a:r>
            <a:r>
              <a:rPr dirty="0" baseline="2525" sz="1650" spc="-322" b="1">
                <a:latin typeface="Arial"/>
                <a:cs typeface="Arial"/>
              </a:rPr>
              <a:t>r</a:t>
            </a:r>
            <a:r>
              <a:rPr dirty="0" sz="800" spc="-215">
                <a:latin typeface="Garuda"/>
                <a:cs typeface="Garuda"/>
              </a:rPr>
              <a:t>t</a:t>
            </a:r>
            <a:r>
              <a:rPr dirty="0" baseline="2525" sz="1650" spc="-322" b="1">
                <a:latin typeface="Arial"/>
                <a:cs typeface="Arial"/>
              </a:rPr>
              <a:t>a</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a:t>
            </a:r>
            <a:r>
              <a:rPr dirty="0" sz="800" spc="-215">
                <a:latin typeface="Garuda"/>
                <a:cs typeface="Garuda"/>
              </a:rPr>
              <a:t>te</a:t>
            </a:r>
            <a:r>
              <a:rPr dirty="0" baseline="2525" sz="1650" spc="-322" b="1">
                <a:latin typeface="Arial"/>
                <a:cs typeface="Arial"/>
              </a:rPr>
              <a:t>e</a:t>
            </a:r>
            <a:r>
              <a:rPr dirty="0" sz="800" spc="-215">
                <a:latin typeface="Garuda"/>
                <a:cs typeface="Garuda"/>
              </a:rPr>
              <a:t>ria</a:t>
            </a:r>
            <a:r>
              <a:rPr dirty="0" baseline="2525" sz="1650" spc="-322" b="1">
                <a:latin typeface="Arial"/>
                <a:cs typeface="Arial"/>
              </a:rPr>
              <a:t>D</a:t>
            </a:r>
            <a:r>
              <a:rPr dirty="0" sz="800" spc="-215">
                <a:latin typeface="Garuda"/>
                <a:cs typeface="Garuda"/>
              </a:rPr>
              <a:t>ls</a:t>
            </a:r>
            <a:r>
              <a:rPr dirty="0" baseline="2525" sz="1650" spc="-322" b="1">
                <a:latin typeface="Arial"/>
                <a:cs typeface="Arial"/>
              </a:rPr>
              <a:t>a</a:t>
            </a:r>
            <a:r>
              <a:rPr dirty="0" sz="800" spc="-215">
                <a:latin typeface="Garuda"/>
                <a:cs typeface="Garuda"/>
              </a:rPr>
              <a:t>a</a:t>
            </a:r>
            <a:r>
              <a:rPr dirty="0" baseline="2525" sz="1650" spc="-322" b="1">
                <a:latin typeface="Arial"/>
                <a:cs typeface="Arial"/>
              </a:rPr>
              <a:t>t</a:t>
            </a:r>
            <a:r>
              <a:rPr dirty="0" sz="800" spc="-215">
                <a:latin typeface="Garuda"/>
                <a:cs typeface="Garuda"/>
              </a:rPr>
              <a:t>r</a:t>
            </a:r>
            <a:r>
              <a:rPr dirty="0" baseline="2525" sz="1650" spc="-322" b="1">
                <a:latin typeface="Arial"/>
                <a:cs typeface="Arial"/>
              </a:rPr>
              <a:t>a</a:t>
            </a:r>
            <a:r>
              <a:rPr dirty="0" sz="800" spc="-215">
                <a:latin typeface="Garuda"/>
                <a:cs typeface="Garuda"/>
              </a:rPr>
              <a:t>e</a:t>
            </a:r>
            <a:r>
              <a:rPr dirty="0" baseline="2525" sz="1650" spc="-322" b="1">
                <a:latin typeface="Arial"/>
                <a:cs typeface="Arial"/>
              </a:rPr>
              <a:t>b</a:t>
            </a:r>
            <a:r>
              <a:rPr dirty="0" sz="800" spc="-215">
                <a:latin typeface="Garuda"/>
                <a:cs typeface="Garuda"/>
              </a:rPr>
              <a:t>pr</a:t>
            </a:r>
            <a:r>
              <a:rPr dirty="0" baseline="2525" sz="1650" spc="-322" b="1">
                <a:latin typeface="Arial"/>
                <a:cs typeface="Arial"/>
              </a:rPr>
              <a:t>a</a:t>
            </a:r>
            <a:r>
              <a:rPr dirty="0" sz="800" spc="-215">
                <a:latin typeface="Garuda"/>
                <a:cs typeface="Garuda"/>
              </a:rPr>
              <a:t>o</a:t>
            </a:r>
            <a:r>
              <a:rPr dirty="0" baseline="2525" sz="1650" spc="-322" b="1">
                <a:latin typeface="Arial"/>
                <a:cs typeface="Arial"/>
              </a:rPr>
              <a:t>s</a:t>
            </a:r>
            <a:r>
              <a:rPr dirty="0" sz="800" spc="-215">
                <a:latin typeface="Garuda"/>
                <a:cs typeface="Garuda"/>
              </a:rPr>
              <a:t>vi</a:t>
            </a:r>
            <a:r>
              <a:rPr dirty="0" baseline="2525" sz="1650" spc="-322" b="1">
                <a:latin typeface="Arial"/>
                <a:cs typeface="Arial"/>
              </a:rPr>
              <a:t>e</a:t>
            </a:r>
            <a:r>
              <a:rPr dirty="0" sz="800" spc="-215">
                <a:latin typeface="Garuda"/>
                <a:cs typeface="Garuda"/>
              </a:rPr>
              <a:t>de</a:t>
            </a:r>
            <a:r>
              <a:rPr dirty="0" baseline="2525" sz="1650" spc="-322" b="1">
                <a:latin typeface="Arial"/>
                <a:cs typeface="Arial"/>
              </a:rPr>
              <a:t>1</a:t>
            </a:r>
            <a:r>
              <a:rPr dirty="0" sz="800" spc="-215">
                <a:latin typeface="Garuda"/>
                <a:cs typeface="Garuda"/>
              </a:rPr>
              <a:t>d </a:t>
            </a:r>
            <a:r>
              <a:rPr dirty="0" baseline="2525" sz="1650" spc="-375" b="1">
                <a:latin typeface="Arial"/>
                <a:cs typeface="Arial"/>
              </a:rPr>
              <a:t>0</a:t>
            </a:r>
            <a:r>
              <a:rPr dirty="0" sz="800" spc="-250">
                <a:latin typeface="Garuda"/>
                <a:cs typeface="Garuda"/>
              </a:rPr>
              <a:t>fo</a:t>
            </a:r>
            <a:r>
              <a:rPr dirty="0" baseline="2525" sz="1650" spc="-375" b="1" i="1">
                <a:latin typeface="Arial"/>
                <a:cs typeface="Arial"/>
              </a:rPr>
              <a:t>g</a:t>
            </a:r>
            <a:r>
              <a:rPr dirty="0" sz="800" spc="-250">
                <a:latin typeface="Garuda"/>
                <a:cs typeface="Garuda"/>
              </a:rPr>
              <a:t>r </a:t>
            </a:r>
            <a:r>
              <a:rPr dirty="0" sz="800" spc="-345">
                <a:latin typeface="Garuda"/>
                <a:cs typeface="Garuda"/>
              </a:rPr>
              <a:t>W</a:t>
            </a:r>
            <a:r>
              <a:rPr dirty="0" baseline="2525" sz="1650" spc="-517" b="1">
                <a:latin typeface="Arial"/>
                <a:cs typeface="Arial"/>
              </a:rPr>
              <a:t>:</a:t>
            </a:r>
            <a:r>
              <a:rPr dirty="0" baseline="2525" sz="1650" spc="37" b="1">
                <a:latin typeface="Arial"/>
                <a:cs typeface="Arial"/>
              </a:rPr>
              <a:t> </a:t>
            </a:r>
            <a:r>
              <a:rPr dirty="0" baseline="2525" sz="1650" spc="-345" b="1">
                <a:latin typeface="Arial"/>
                <a:cs typeface="Arial"/>
              </a:rPr>
              <a:t>S</a:t>
            </a:r>
            <a:r>
              <a:rPr dirty="0" sz="800" spc="-229">
                <a:latin typeface="Garuda"/>
                <a:cs typeface="Garuda"/>
              </a:rPr>
              <a:t>DP</a:t>
            </a:r>
            <a:r>
              <a:rPr dirty="0" baseline="2525" sz="1650" spc="-345" b="1">
                <a:latin typeface="Arial"/>
                <a:cs typeface="Arial"/>
              </a:rPr>
              <a:t>Q</a:t>
            </a:r>
            <a:r>
              <a:rPr dirty="0" sz="800" spc="-229">
                <a:latin typeface="Garuda"/>
                <a:cs typeface="Garuda"/>
              </a:rPr>
              <a:t>in</a:t>
            </a:r>
            <a:r>
              <a:rPr dirty="0" baseline="2525" sz="1650" spc="-345" b="1">
                <a:latin typeface="Arial"/>
                <a:cs typeface="Arial"/>
              </a:rPr>
              <a:t>L</a:t>
            </a:r>
            <a:r>
              <a:rPr dirty="0" sz="800" spc="-229">
                <a:latin typeface="Garuda"/>
                <a:cs typeface="Garuda"/>
              </a:rPr>
              <a:t>-c</a:t>
            </a:r>
            <a:r>
              <a:rPr dirty="0" baseline="2525" sz="1650" spc="-345" b="1">
                <a:latin typeface="Arial"/>
                <a:cs typeface="Arial"/>
              </a:rPr>
              <a:t>F</a:t>
            </a:r>
            <a:r>
              <a:rPr dirty="0" sz="800" spc="-229">
                <a:latin typeface="Garuda"/>
                <a:cs typeface="Garuda"/>
              </a:rPr>
              <a:t>la</a:t>
            </a:r>
            <a:r>
              <a:rPr dirty="0" baseline="2525" sz="1650" spc="-345" b="1">
                <a:latin typeface="Arial"/>
                <a:cs typeface="Arial"/>
              </a:rPr>
              <a:t>u</a:t>
            </a:r>
            <a:r>
              <a:rPr dirty="0" sz="800" spc="-229">
                <a:latin typeface="Garuda"/>
                <a:cs typeface="Garuda"/>
              </a:rPr>
              <a:t>ss</a:t>
            </a:r>
            <a:r>
              <a:rPr dirty="0" baseline="2525" sz="1650" spc="-345" b="1">
                <a:latin typeface="Arial"/>
                <a:cs typeface="Arial"/>
              </a:rPr>
              <a:t>n</a:t>
            </a:r>
            <a:r>
              <a:rPr dirty="0" sz="800" spc="-229">
                <a:latin typeface="Garuda"/>
                <a:cs typeface="Garuda"/>
              </a:rPr>
              <a:t>u</a:t>
            </a:r>
            <a:r>
              <a:rPr dirty="0" baseline="2525" sz="1650" spc="-345" b="1">
                <a:latin typeface="Arial"/>
                <a:cs typeface="Arial"/>
              </a:rPr>
              <a:t>d</a:t>
            </a:r>
            <a:r>
              <a:rPr dirty="0" sz="800" spc="-229">
                <a:latin typeface="Garuda"/>
                <a:cs typeface="Garuda"/>
              </a:rPr>
              <a:t>se</a:t>
            </a:r>
            <a:r>
              <a:rPr dirty="0" baseline="2525" sz="1650" spc="-345" b="1">
                <a:latin typeface="Arial"/>
                <a:cs typeface="Arial"/>
              </a:rPr>
              <a:t>a</a:t>
            </a:r>
            <a:r>
              <a:rPr dirty="0" sz="800" spc="-229">
                <a:latin typeface="Garuda"/>
                <a:cs typeface="Garuda"/>
              </a:rPr>
              <a:t>o</a:t>
            </a:r>
            <a:r>
              <a:rPr dirty="0" baseline="2525" sz="1650" spc="-345" b="1">
                <a:latin typeface="Arial"/>
                <a:cs typeface="Arial"/>
              </a:rPr>
              <a:t>m</a:t>
            </a:r>
            <a:r>
              <a:rPr dirty="0" sz="800" spc="-229">
                <a:latin typeface="Garuda"/>
                <a:cs typeface="Garuda"/>
              </a:rPr>
              <a:t>nly</a:t>
            </a:r>
            <a:r>
              <a:rPr dirty="0" baseline="2525" sz="1650" spc="-345" b="1">
                <a:latin typeface="Arial"/>
                <a:cs typeface="Arial"/>
              </a:rPr>
              <a:t>e</a:t>
            </a:r>
            <a:r>
              <a:rPr dirty="0" sz="800" spc="-229">
                <a:latin typeface="Garuda"/>
                <a:cs typeface="Garuda"/>
              </a:rPr>
              <a:t>.</a:t>
            </a:r>
            <a:r>
              <a:rPr dirty="0" baseline="2525" sz="1650" spc="-345" b="1">
                <a:latin typeface="Arial"/>
                <a:cs typeface="Arial"/>
              </a:rPr>
              <a:t>n</a:t>
            </a:r>
            <a:r>
              <a:rPr dirty="0" sz="800" spc="-229">
                <a:latin typeface="Garuda"/>
                <a:cs typeface="Garuda"/>
              </a:rPr>
              <a:t>C</a:t>
            </a:r>
            <a:r>
              <a:rPr dirty="0" baseline="2525" sz="1650" spc="-345" b="1">
                <a:latin typeface="Arial"/>
                <a:cs typeface="Arial"/>
              </a:rPr>
              <a:t>t</a:t>
            </a:r>
            <a:r>
              <a:rPr dirty="0" sz="800" spc="-229">
                <a:latin typeface="Garuda"/>
                <a:cs typeface="Garuda"/>
              </a:rPr>
              <a:t>o</a:t>
            </a:r>
            <a:r>
              <a:rPr dirty="0" baseline="2525" sz="1650" spc="-345" b="1">
                <a:latin typeface="Arial"/>
                <a:cs typeface="Arial"/>
              </a:rPr>
              <a:t>a</a:t>
            </a:r>
            <a:r>
              <a:rPr dirty="0" sz="800" spc="-229">
                <a:latin typeface="Garuda"/>
                <a:cs typeface="Garuda"/>
              </a:rPr>
              <a:t>p</a:t>
            </a:r>
            <a:r>
              <a:rPr dirty="0" baseline="2525" sz="1650" spc="-345" b="1">
                <a:latin typeface="Arial"/>
                <a:cs typeface="Arial"/>
              </a:rPr>
              <a:t>l</a:t>
            </a:r>
            <a:r>
              <a:rPr dirty="0" sz="800" spc="-229">
                <a:latin typeface="Garuda"/>
                <a:cs typeface="Garuda"/>
              </a:rPr>
              <a:t>y</a:t>
            </a:r>
            <a:r>
              <a:rPr dirty="0" baseline="2525" sz="1650" spc="-345" b="1">
                <a:latin typeface="Arial"/>
                <a:cs typeface="Arial"/>
              </a:rPr>
              <a:t>s</a:t>
            </a:r>
            <a:r>
              <a:rPr dirty="0" sz="800" spc="-229">
                <a:latin typeface="Garuda"/>
                <a:cs typeface="Garuda"/>
              </a:rPr>
              <a:t>ing</a:t>
            </a:r>
            <a:r>
              <a:rPr dirty="0" baseline="2525" sz="1650" spc="-345" b="1">
                <a:latin typeface="Arial"/>
                <a:cs typeface="Arial"/>
              </a:rPr>
              <a:t>I </a:t>
            </a:r>
            <a:r>
              <a:rPr dirty="0" sz="800" spc="-165">
                <a:latin typeface="Garuda"/>
                <a:cs typeface="Garuda"/>
              </a:rPr>
              <a:t>eK</a:t>
            </a:r>
            <a:r>
              <a:rPr dirty="0" baseline="2525" sz="1650" spc="-247" b="1">
                <a:latin typeface="Arial"/>
                <a:cs typeface="Arial"/>
              </a:rPr>
              <a:t>I</a:t>
            </a:r>
            <a:r>
              <a:rPr dirty="0" sz="800" spc="-165">
                <a:latin typeface="Garuda"/>
                <a:cs typeface="Garuda"/>
              </a:rPr>
              <a:t>i</a:t>
            </a:r>
            <a:r>
              <a:rPr dirty="0" baseline="2525" sz="1650" spc="-247" b="1">
                <a:latin typeface="Arial"/>
                <a:cs typeface="Arial"/>
              </a:rPr>
              <a:t>n</a:t>
            </a:r>
            <a:r>
              <a:rPr dirty="0" sz="800" spc="-165">
                <a:latin typeface="Garuda"/>
                <a:cs typeface="Garuda"/>
              </a:rPr>
              <a:t>t </a:t>
            </a:r>
            <a:r>
              <a:rPr dirty="0" sz="800" spc="-170">
                <a:latin typeface="Garuda"/>
                <a:cs typeface="Garuda"/>
              </a:rPr>
              <a:t>m</a:t>
            </a:r>
            <a:r>
              <a:rPr dirty="0" baseline="2525" sz="1650" spc="-254" b="1">
                <a:latin typeface="Arial"/>
                <a:cs typeface="Arial"/>
              </a:rPr>
              <a:t>d</a:t>
            </a:r>
            <a:r>
              <a:rPr dirty="0" sz="800" spc="-170">
                <a:latin typeface="Garuda"/>
                <a:cs typeface="Garuda"/>
              </a:rPr>
              <a:t>a</a:t>
            </a:r>
            <a:r>
              <a:rPr dirty="0" baseline="2525" sz="1650" spc="-254" b="1">
                <a:latin typeface="Arial"/>
                <a:cs typeface="Arial"/>
              </a:rPr>
              <a:t>e</a:t>
            </a:r>
            <a:r>
              <a:rPr dirty="0" sz="800" spc="-170">
                <a:latin typeface="Garuda"/>
                <a:cs typeface="Garuda"/>
              </a:rPr>
              <a:t>te</a:t>
            </a:r>
            <a:r>
              <a:rPr dirty="0" baseline="2525" sz="1650" spc="-254" b="1">
                <a:latin typeface="Arial"/>
                <a:cs typeface="Arial"/>
              </a:rPr>
              <a:t>x</a:t>
            </a:r>
            <a:r>
              <a:rPr dirty="0" sz="800" spc="-170">
                <a:latin typeface="Garuda"/>
                <a:cs typeface="Garuda"/>
              </a:rPr>
              <a:t>ria</a:t>
            </a:r>
            <a:r>
              <a:rPr dirty="0" baseline="2314" sz="1800" spc="-254" b="1">
                <a:latin typeface="Arial"/>
                <a:cs typeface="Arial"/>
              </a:rPr>
              <a:t>-</a:t>
            </a:r>
            <a:r>
              <a:rPr dirty="0" baseline="2314" sz="1800" spc="-254" b="1">
                <a:latin typeface="Arial"/>
                <a:cs typeface="Arial"/>
              </a:rPr>
              <a:t>4</a:t>
            </a:r>
            <a:r>
              <a:rPr dirty="0" sz="800" spc="-170">
                <a:latin typeface="Garuda"/>
                <a:cs typeface="Garuda"/>
              </a:rPr>
              <a:t>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95">
                <a:latin typeface="Garuda"/>
                <a:cs typeface="Garuda"/>
              </a:rPr>
              <a:t> </a:t>
            </a:r>
            <a:r>
              <a:rPr dirty="0" sz="800" spc="-13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16356"/>
            <a:ext cx="5511800" cy="7340600"/>
          </a:xfrm>
          <a:prstGeom prst="rect">
            <a:avLst/>
          </a:prstGeom>
        </p:spPr>
        <p:txBody>
          <a:bodyPr wrap="square" lIns="0" tIns="58419" rIns="0" bIns="0" rtlCol="0" vert="horz">
            <a:spAutoFit/>
          </a:bodyPr>
          <a:lstStyle/>
          <a:p>
            <a:pPr marL="12700">
              <a:lnSpc>
                <a:spcPct val="100000"/>
              </a:lnSpc>
              <a:spcBef>
                <a:spcPts val="459"/>
              </a:spcBef>
            </a:pPr>
            <a:r>
              <a:rPr dirty="0" sz="1200" spc="-5" b="1">
                <a:latin typeface="Arial"/>
                <a:cs typeface="Arial"/>
              </a:rPr>
              <a:t>D</a:t>
            </a:r>
            <a:endParaRPr sz="1200">
              <a:latin typeface="Arial"/>
              <a:cs typeface="Arial"/>
            </a:endParaRPr>
          </a:p>
          <a:p>
            <a:pPr marL="126364" marR="1314450">
              <a:lnSpc>
                <a:spcPct val="125000"/>
              </a:lnSpc>
            </a:pPr>
            <a:r>
              <a:rPr dirty="0" sz="1200" spc="-5">
                <a:latin typeface="Arial"/>
                <a:cs typeface="Arial"/>
              </a:rPr>
              <a:t>Data from More Than One Table 5-2, 5-3, 5-5, C-2, C-3, C-7  Data </a:t>
            </a:r>
            <a:r>
              <a:rPr dirty="0" sz="1200">
                <a:latin typeface="Arial"/>
                <a:cs typeface="Arial"/>
              </a:rPr>
              <a:t>Structures </a:t>
            </a:r>
            <a:r>
              <a:rPr dirty="0" sz="1200" spc="-5">
                <a:latin typeface="Arial"/>
                <a:cs typeface="Arial"/>
              </a:rPr>
              <a:t>i-9, i-14, i-17,</a:t>
            </a:r>
            <a:r>
              <a:rPr dirty="0" sz="1200" spc="5">
                <a:latin typeface="Arial"/>
                <a:cs typeface="Arial"/>
              </a:rPr>
              <a:t> </a:t>
            </a:r>
            <a:r>
              <a:rPr dirty="0" sz="1200" spc="-5">
                <a:latin typeface="Arial"/>
                <a:cs typeface="Arial"/>
              </a:rPr>
              <a:t>9-3</a:t>
            </a:r>
            <a:endParaRPr sz="1200">
              <a:latin typeface="Arial"/>
              <a:cs typeface="Arial"/>
            </a:endParaRPr>
          </a:p>
          <a:p>
            <a:pPr marL="126364">
              <a:lnSpc>
                <a:spcPct val="100000"/>
              </a:lnSpc>
              <a:spcBef>
                <a:spcPts val="360"/>
              </a:spcBef>
            </a:pPr>
            <a:r>
              <a:rPr dirty="0" sz="1200" spc="-5">
                <a:latin typeface="Arial"/>
                <a:cs typeface="Arial"/>
              </a:rPr>
              <a:t>Data Types i-6, i-9, 1-9, 1-35, 1-36, 3-3, 3-25, 3-26,</a:t>
            </a:r>
            <a:r>
              <a:rPr dirty="0" sz="1200" spc="30">
                <a:latin typeface="Arial"/>
                <a:cs typeface="Arial"/>
              </a:rPr>
              <a:t> </a:t>
            </a:r>
            <a:r>
              <a:rPr dirty="0" sz="1200" spc="-5">
                <a:latin typeface="Arial"/>
                <a:cs typeface="Arial"/>
              </a:rPr>
              <a:t>3-48,</a:t>
            </a:r>
            <a:endParaRPr sz="1200">
              <a:latin typeface="Arial"/>
              <a:cs typeface="Arial"/>
            </a:endParaRPr>
          </a:p>
          <a:p>
            <a:pPr marL="469265">
              <a:lnSpc>
                <a:spcPct val="100000"/>
              </a:lnSpc>
              <a:spcBef>
                <a:spcPts val="360"/>
              </a:spcBef>
            </a:pPr>
            <a:r>
              <a:rPr dirty="0" sz="1200" spc="-5">
                <a:latin typeface="Arial"/>
                <a:cs typeface="Arial"/>
              </a:rPr>
              <a:t>3-50, 3-60, 3-61, 4-5, 4-7, 5-6, 5-8, 7-8, 7-13, 7-15,</a:t>
            </a:r>
            <a:r>
              <a:rPr dirty="0" sz="1200" spc="25">
                <a:latin typeface="Arial"/>
                <a:cs typeface="Arial"/>
              </a:rPr>
              <a:t> </a:t>
            </a:r>
            <a:r>
              <a:rPr dirty="0" sz="1200" spc="-5">
                <a:latin typeface="Arial"/>
                <a:cs typeface="Arial"/>
              </a:rPr>
              <a:t>8-7,</a:t>
            </a:r>
            <a:endParaRPr sz="1200">
              <a:latin typeface="Arial"/>
              <a:cs typeface="Arial"/>
            </a:endParaRPr>
          </a:p>
          <a:p>
            <a:pPr marL="469265">
              <a:lnSpc>
                <a:spcPct val="100000"/>
              </a:lnSpc>
              <a:spcBef>
                <a:spcPts val="360"/>
              </a:spcBef>
            </a:pPr>
            <a:r>
              <a:rPr dirty="0" sz="1200" spc="-5">
                <a:latin typeface="Arial"/>
                <a:cs typeface="Arial"/>
              </a:rPr>
              <a:t>8-11, 9-2, 9-9-12, 9-14, 9-36, 11-10-12, D-7,</a:t>
            </a:r>
            <a:r>
              <a:rPr dirty="0" sz="1200" spc="10">
                <a:latin typeface="Arial"/>
                <a:cs typeface="Arial"/>
              </a:rPr>
              <a:t> </a:t>
            </a:r>
            <a:r>
              <a:rPr dirty="0" sz="1200" spc="-5">
                <a:latin typeface="Arial"/>
                <a:cs typeface="Arial"/>
              </a:rPr>
              <a:t>D-8</a:t>
            </a:r>
            <a:endParaRPr sz="1200">
              <a:latin typeface="Arial"/>
              <a:cs typeface="Arial"/>
            </a:endParaRPr>
          </a:p>
          <a:p>
            <a:pPr marL="126364">
              <a:lnSpc>
                <a:spcPct val="100000"/>
              </a:lnSpc>
              <a:spcBef>
                <a:spcPts val="360"/>
              </a:spcBef>
            </a:pPr>
            <a:r>
              <a:rPr dirty="0" sz="1200" spc="-5">
                <a:latin typeface="Arial"/>
                <a:cs typeface="Arial"/>
              </a:rPr>
              <a:t>Data Warehouse </a:t>
            </a:r>
            <a:r>
              <a:rPr dirty="0" sz="1200" spc="-10">
                <a:latin typeface="Arial"/>
                <a:cs typeface="Arial"/>
              </a:rPr>
              <a:t>Applications</a:t>
            </a:r>
            <a:r>
              <a:rPr dirty="0" sz="1200" spc="5">
                <a:latin typeface="Arial"/>
                <a:cs typeface="Arial"/>
              </a:rPr>
              <a:t> </a:t>
            </a:r>
            <a:r>
              <a:rPr dirty="0" sz="1200" spc="-5">
                <a:latin typeface="Arial"/>
                <a:cs typeface="Arial"/>
              </a:rPr>
              <a:t>i-9</a:t>
            </a:r>
            <a:endParaRPr sz="1200">
              <a:latin typeface="Arial"/>
              <a:cs typeface="Arial"/>
            </a:endParaRPr>
          </a:p>
          <a:p>
            <a:pPr marL="126364">
              <a:lnSpc>
                <a:spcPct val="100000"/>
              </a:lnSpc>
              <a:spcBef>
                <a:spcPts val="360"/>
              </a:spcBef>
            </a:pPr>
            <a:r>
              <a:rPr dirty="0" sz="1200" spc="-5">
                <a:latin typeface="Arial"/>
                <a:cs typeface="Arial"/>
              </a:rPr>
              <a:t>Database </a:t>
            </a:r>
            <a:r>
              <a:rPr dirty="0" sz="1200" b="1">
                <a:latin typeface="Arial"/>
                <a:cs typeface="Arial"/>
              </a:rPr>
              <a:t>I</a:t>
            </a:r>
            <a:r>
              <a:rPr dirty="0" sz="1200">
                <a:latin typeface="Arial"/>
                <a:cs typeface="Arial"/>
              </a:rPr>
              <a:t>, </a:t>
            </a:r>
            <a:r>
              <a:rPr dirty="0" sz="1200" spc="-5">
                <a:latin typeface="Arial"/>
                <a:cs typeface="Arial"/>
              </a:rPr>
              <a:t>1-2, 1-3, 1-22-29, </a:t>
            </a:r>
            <a:r>
              <a:rPr dirty="0" sz="1200" spc="-10">
                <a:latin typeface="Arial"/>
                <a:cs typeface="Arial"/>
              </a:rPr>
              <a:t>1-34, </a:t>
            </a:r>
            <a:r>
              <a:rPr dirty="0" sz="1200" spc="-5">
                <a:latin typeface="Arial"/>
                <a:cs typeface="Arial"/>
              </a:rPr>
              <a:t>1-37, 1-39, 2-2, 2-6, 3-10, 3-17-20,</a:t>
            </a:r>
            <a:r>
              <a:rPr dirty="0" sz="1200" spc="30">
                <a:latin typeface="Arial"/>
                <a:cs typeface="Arial"/>
              </a:rPr>
              <a:t> </a:t>
            </a:r>
            <a:r>
              <a:rPr dirty="0" sz="1200" spc="-5">
                <a:latin typeface="Arial"/>
                <a:cs typeface="Arial"/>
              </a:rPr>
              <a:t>3-26,</a:t>
            </a:r>
            <a:endParaRPr sz="1200">
              <a:latin typeface="Arial"/>
              <a:cs typeface="Arial"/>
            </a:endParaRPr>
          </a:p>
          <a:p>
            <a:pPr marL="469265">
              <a:lnSpc>
                <a:spcPct val="100000"/>
              </a:lnSpc>
              <a:spcBef>
                <a:spcPts val="360"/>
              </a:spcBef>
            </a:pPr>
            <a:r>
              <a:rPr dirty="0" sz="1200" spc="-5">
                <a:latin typeface="Arial"/>
                <a:cs typeface="Arial"/>
              </a:rPr>
              <a:t>4-13, 4-16, 5-29, 6-7, 8-3, 8-13, 8-18, 8-24, 8-25, 8-29, 8-31,</a:t>
            </a:r>
            <a:r>
              <a:rPr dirty="0" sz="1200" spc="20">
                <a:latin typeface="Arial"/>
                <a:cs typeface="Arial"/>
              </a:rPr>
              <a:t> </a:t>
            </a:r>
            <a:r>
              <a:rPr dirty="0" sz="1200" spc="-5">
                <a:latin typeface="Arial"/>
                <a:cs typeface="Arial"/>
              </a:rPr>
              <a:t>8-32,</a:t>
            </a:r>
            <a:endParaRPr sz="1200">
              <a:latin typeface="Arial"/>
              <a:cs typeface="Arial"/>
            </a:endParaRPr>
          </a:p>
          <a:p>
            <a:pPr marL="469265">
              <a:lnSpc>
                <a:spcPct val="100000"/>
              </a:lnSpc>
              <a:spcBef>
                <a:spcPts val="360"/>
              </a:spcBef>
            </a:pPr>
            <a:r>
              <a:rPr dirty="0" sz="1200" spc="-5">
                <a:latin typeface="Arial"/>
                <a:cs typeface="Arial"/>
              </a:rPr>
              <a:t>8-37, 8-38, 8-39, 9-2-6, 9-13, </a:t>
            </a:r>
            <a:r>
              <a:rPr dirty="0" sz="1200" spc="-10">
                <a:latin typeface="Arial"/>
                <a:cs typeface="Arial"/>
              </a:rPr>
              <a:t>9-18, </a:t>
            </a:r>
            <a:r>
              <a:rPr dirty="0" sz="1200" spc="-5">
                <a:latin typeface="Arial"/>
                <a:cs typeface="Arial"/>
              </a:rPr>
              <a:t>9-33-37, 10-3, 10-16, 10-20,</a:t>
            </a:r>
            <a:r>
              <a:rPr dirty="0" sz="1200" spc="30">
                <a:latin typeface="Arial"/>
                <a:cs typeface="Arial"/>
              </a:rPr>
              <a:t> </a:t>
            </a:r>
            <a:r>
              <a:rPr dirty="0" sz="1200" spc="-5">
                <a:latin typeface="Arial"/>
                <a:cs typeface="Arial"/>
              </a:rPr>
              <a:t>10-22,</a:t>
            </a:r>
            <a:endParaRPr sz="1200">
              <a:latin typeface="Arial"/>
              <a:cs typeface="Arial"/>
            </a:endParaRPr>
          </a:p>
          <a:p>
            <a:pPr marL="469265" marR="614045">
              <a:lnSpc>
                <a:spcPct val="125000"/>
              </a:lnSpc>
            </a:pPr>
            <a:r>
              <a:rPr dirty="0" sz="1200" spc="-5">
                <a:latin typeface="Arial"/>
                <a:cs typeface="Arial"/>
              </a:rPr>
              <a:t>10-23, 10-33, 10-34, 10-39, 10-41, 10-42, 11-3-12, 11-17-19, B-3,  C-6, C-7, C-9, C-21, D-3-6, D-15,</a:t>
            </a:r>
            <a:r>
              <a:rPr dirty="0" sz="1200">
                <a:latin typeface="Arial"/>
                <a:cs typeface="Arial"/>
              </a:rPr>
              <a:t> </a:t>
            </a:r>
            <a:r>
              <a:rPr dirty="0" sz="1200" b="1">
                <a:latin typeface="Arial"/>
                <a:cs typeface="Arial"/>
              </a:rPr>
              <a:t>E</a:t>
            </a:r>
            <a:endParaRPr sz="1200">
              <a:latin typeface="Arial"/>
              <a:cs typeface="Arial"/>
            </a:endParaRPr>
          </a:p>
          <a:p>
            <a:pPr marL="126364">
              <a:lnSpc>
                <a:spcPct val="100000"/>
              </a:lnSpc>
              <a:spcBef>
                <a:spcPts val="360"/>
              </a:spcBef>
            </a:pPr>
            <a:r>
              <a:rPr dirty="0" sz="1200" spc="-5">
                <a:latin typeface="Arial"/>
                <a:cs typeface="Arial"/>
              </a:rPr>
              <a:t>Database Structures</a:t>
            </a:r>
            <a:r>
              <a:rPr dirty="0" sz="1200" spc="-10">
                <a:latin typeface="Arial"/>
                <a:cs typeface="Arial"/>
              </a:rPr>
              <a:t> </a:t>
            </a:r>
            <a:r>
              <a:rPr dirty="0" sz="1200" spc="-5">
                <a:latin typeface="Arial"/>
                <a:cs typeface="Arial"/>
              </a:rPr>
              <a:t>9-5</a:t>
            </a:r>
            <a:endParaRPr sz="1200">
              <a:latin typeface="Arial"/>
              <a:cs typeface="Arial"/>
            </a:endParaRPr>
          </a:p>
          <a:p>
            <a:pPr marL="126364">
              <a:lnSpc>
                <a:spcPct val="100000"/>
              </a:lnSpc>
              <a:spcBef>
                <a:spcPts val="360"/>
              </a:spcBef>
            </a:pPr>
            <a:r>
              <a:rPr dirty="0" sz="1200" spc="-5">
                <a:latin typeface="Arial"/>
                <a:cs typeface="Arial"/>
              </a:rPr>
              <a:t>Date i-3, i-9, i-13, i-14, i-18, i-28, 1-8, 1-9, 1-17, 1-27, 1-40, 1-42, 2-6, 2-7,</a:t>
            </a:r>
            <a:r>
              <a:rPr dirty="0" sz="1200" spc="35">
                <a:latin typeface="Arial"/>
                <a:cs typeface="Arial"/>
              </a:rPr>
              <a:t> </a:t>
            </a:r>
            <a:r>
              <a:rPr dirty="0" sz="1200" spc="-5">
                <a:latin typeface="Arial"/>
                <a:cs typeface="Arial"/>
              </a:rPr>
              <a:t>2-10,</a:t>
            </a:r>
            <a:endParaRPr sz="1200">
              <a:latin typeface="Arial"/>
              <a:cs typeface="Arial"/>
            </a:endParaRPr>
          </a:p>
          <a:p>
            <a:pPr marL="469265">
              <a:lnSpc>
                <a:spcPct val="100000"/>
              </a:lnSpc>
              <a:spcBef>
                <a:spcPts val="360"/>
              </a:spcBef>
            </a:pPr>
            <a:r>
              <a:rPr dirty="0" sz="1200" spc="-5">
                <a:latin typeface="Arial"/>
                <a:cs typeface="Arial"/>
              </a:rPr>
              <a:t>2-11, 2-20, 2-21, 2-23, 2-26, 2-33, 2-34, 3-2-6, 3-14-27, </a:t>
            </a:r>
            <a:r>
              <a:rPr dirty="0" sz="1200" spc="-10">
                <a:latin typeface="Arial"/>
                <a:cs typeface="Arial"/>
              </a:rPr>
              <a:t>3-32-37,</a:t>
            </a:r>
            <a:r>
              <a:rPr dirty="0" sz="1200" spc="40">
                <a:latin typeface="Arial"/>
                <a:cs typeface="Arial"/>
              </a:rPr>
              <a:t> </a:t>
            </a:r>
            <a:r>
              <a:rPr dirty="0" sz="1200" spc="-10">
                <a:latin typeface="Arial"/>
                <a:cs typeface="Arial"/>
              </a:rPr>
              <a:t>3-41-48,</a:t>
            </a:r>
            <a:endParaRPr sz="1200">
              <a:latin typeface="Arial"/>
              <a:cs typeface="Arial"/>
            </a:endParaRPr>
          </a:p>
          <a:p>
            <a:pPr marL="469265">
              <a:lnSpc>
                <a:spcPct val="100000"/>
              </a:lnSpc>
              <a:spcBef>
                <a:spcPts val="360"/>
              </a:spcBef>
            </a:pPr>
            <a:r>
              <a:rPr dirty="0" sz="1200" spc="-5">
                <a:latin typeface="Arial"/>
                <a:cs typeface="Arial"/>
              </a:rPr>
              <a:t>3-60-65, 4-5, 4-7, 4-24, 5-35, 6-21, 7-4, 7-6, 7-19, 8-2, 8-3, 8-6, 8-8,</a:t>
            </a:r>
            <a:r>
              <a:rPr dirty="0" sz="1200" spc="30">
                <a:latin typeface="Arial"/>
                <a:cs typeface="Arial"/>
              </a:rPr>
              <a:t> </a:t>
            </a:r>
            <a:r>
              <a:rPr dirty="0" sz="1200" spc="-5">
                <a:latin typeface="Arial"/>
                <a:cs typeface="Arial"/>
              </a:rPr>
              <a:t>8-9,</a:t>
            </a:r>
            <a:endParaRPr sz="1200">
              <a:latin typeface="Arial"/>
              <a:cs typeface="Arial"/>
            </a:endParaRPr>
          </a:p>
          <a:p>
            <a:pPr marL="469265">
              <a:lnSpc>
                <a:spcPct val="100000"/>
              </a:lnSpc>
              <a:spcBef>
                <a:spcPts val="360"/>
              </a:spcBef>
            </a:pPr>
            <a:r>
              <a:rPr dirty="0" sz="1200" spc="-5">
                <a:latin typeface="Arial"/>
                <a:cs typeface="Arial"/>
              </a:rPr>
              <a:t>8-12-16, 8-22, 8-23, 8-27, 8-28, 8-33, 8-37-42, 9-7-17, 9-23, 9-26-30,</a:t>
            </a:r>
            <a:r>
              <a:rPr dirty="0" sz="1200" spc="10">
                <a:latin typeface="Arial"/>
                <a:cs typeface="Arial"/>
              </a:rPr>
              <a:t> </a:t>
            </a:r>
            <a:r>
              <a:rPr dirty="0" sz="1200" spc="-5">
                <a:latin typeface="Arial"/>
                <a:cs typeface="Arial"/>
              </a:rPr>
              <a:t>9-33,</a:t>
            </a:r>
            <a:endParaRPr sz="1200">
              <a:latin typeface="Arial"/>
              <a:cs typeface="Arial"/>
            </a:endParaRPr>
          </a:p>
          <a:p>
            <a:pPr marL="469265">
              <a:lnSpc>
                <a:spcPct val="100000"/>
              </a:lnSpc>
              <a:spcBef>
                <a:spcPts val="360"/>
              </a:spcBef>
            </a:pPr>
            <a:r>
              <a:rPr dirty="0" sz="1200" spc="-5">
                <a:latin typeface="Arial"/>
                <a:cs typeface="Arial"/>
              </a:rPr>
              <a:t>10-6, 10-7, 10-16, 10-17, 10-27, 10-37, 11-4, 11-7, 11-8, 11-15, C-27,</a:t>
            </a:r>
            <a:r>
              <a:rPr dirty="0" sz="1200" spc="5">
                <a:latin typeface="Arial"/>
                <a:cs typeface="Arial"/>
              </a:rPr>
              <a:t> </a:t>
            </a:r>
            <a:r>
              <a:rPr dirty="0" sz="1200">
                <a:latin typeface="Arial"/>
                <a:cs typeface="Arial"/>
              </a:rPr>
              <a:t>E-9</a:t>
            </a:r>
            <a:endParaRPr sz="1200">
              <a:latin typeface="Arial"/>
              <a:cs typeface="Arial"/>
            </a:endParaRPr>
          </a:p>
          <a:p>
            <a:pPr marL="126364">
              <a:lnSpc>
                <a:spcPct val="100000"/>
              </a:lnSpc>
              <a:spcBef>
                <a:spcPts val="265"/>
              </a:spcBef>
            </a:pPr>
            <a:r>
              <a:rPr dirty="0" sz="1200" spc="-5">
                <a:latin typeface="Courier New"/>
                <a:cs typeface="Courier New"/>
              </a:rPr>
              <a:t>DATE</a:t>
            </a:r>
            <a:r>
              <a:rPr dirty="0" sz="1200" spc="-365">
                <a:latin typeface="Courier New"/>
                <a:cs typeface="Courier New"/>
              </a:rPr>
              <a:t> </a:t>
            </a:r>
            <a:r>
              <a:rPr dirty="0" sz="1200" spc="-5">
                <a:latin typeface="Arial"/>
                <a:cs typeface="Arial"/>
              </a:rPr>
              <a:t>Data Type 3-6, 3-18, 3-22, 3-25, 3-61, 4-7, 7-19, 9-12</a:t>
            </a:r>
            <a:endParaRPr sz="1200">
              <a:latin typeface="Arial"/>
              <a:cs typeface="Arial"/>
            </a:endParaRPr>
          </a:p>
          <a:p>
            <a:pPr marL="127000">
              <a:lnSpc>
                <a:spcPct val="100000"/>
              </a:lnSpc>
              <a:spcBef>
                <a:spcPts val="455"/>
              </a:spcBef>
            </a:pPr>
            <a:r>
              <a:rPr dirty="0" sz="1200" spc="-5">
                <a:latin typeface="Arial"/>
                <a:cs typeface="Arial"/>
              </a:rPr>
              <a:t>Datetime Data </a:t>
            </a:r>
            <a:r>
              <a:rPr dirty="0" sz="1200">
                <a:latin typeface="Arial"/>
                <a:cs typeface="Arial"/>
              </a:rPr>
              <a:t>Type </a:t>
            </a:r>
            <a:r>
              <a:rPr dirty="0" sz="1200" spc="-5">
                <a:latin typeface="Arial"/>
                <a:cs typeface="Arial"/>
              </a:rPr>
              <a:t>9-11, 9-12,</a:t>
            </a:r>
            <a:r>
              <a:rPr dirty="0" sz="1200" spc="5">
                <a:latin typeface="Arial"/>
                <a:cs typeface="Arial"/>
              </a:rPr>
              <a:t> </a:t>
            </a:r>
            <a:r>
              <a:rPr dirty="0" sz="1200" spc="-5">
                <a:latin typeface="Arial"/>
                <a:cs typeface="Arial"/>
              </a:rPr>
              <a:t>9-14</a:t>
            </a:r>
            <a:endParaRPr sz="1200">
              <a:latin typeface="Arial"/>
              <a:cs typeface="Arial"/>
            </a:endParaRPr>
          </a:p>
          <a:p>
            <a:pPr marL="127000">
              <a:lnSpc>
                <a:spcPct val="100000"/>
              </a:lnSpc>
              <a:spcBef>
                <a:spcPts val="265"/>
              </a:spcBef>
            </a:pPr>
            <a:r>
              <a:rPr dirty="0" sz="1200">
                <a:latin typeface="Courier New"/>
                <a:cs typeface="Courier New"/>
              </a:rPr>
              <a:t>DBA_OBJECTS</a:t>
            </a:r>
            <a:r>
              <a:rPr dirty="0" sz="1200" spc="-390">
                <a:latin typeface="Courier New"/>
                <a:cs typeface="Courier New"/>
              </a:rPr>
              <a:t> </a:t>
            </a:r>
            <a:r>
              <a:rPr dirty="0" sz="1200" spc="-5">
                <a:latin typeface="Arial"/>
                <a:cs typeface="Arial"/>
              </a:rPr>
              <a:t>11-5</a:t>
            </a:r>
            <a:endParaRPr sz="1200">
              <a:latin typeface="Arial"/>
              <a:cs typeface="Arial"/>
            </a:endParaRPr>
          </a:p>
          <a:p>
            <a:pPr marL="127000">
              <a:lnSpc>
                <a:spcPct val="100000"/>
              </a:lnSpc>
              <a:spcBef>
                <a:spcPts val="455"/>
              </a:spcBef>
            </a:pPr>
            <a:r>
              <a:rPr dirty="0" sz="1200" spc="-5">
                <a:latin typeface="Arial"/>
                <a:cs typeface="Arial"/>
              </a:rPr>
              <a:t>DBMS i-2, i-13, i-14, i-21, i-23, i-26, i-27,</a:t>
            </a:r>
            <a:r>
              <a:rPr dirty="0" sz="1200" spc="25">
                <a:latin typeface="Arial"/>
                <a:cs typeface="Arial"/>
              </a:rPr>
              <a:t> </a:t>
            </a:r>
            <a:r>
              <a:rPr dirty="0" sz="1200" spc="-5">
                <a:latin typeface="Arial"/>
                <a:cs typeface="Arial"/>
              </a:rPr>
              <a:t>i-30</a:t>
            </a:r>
            <a:endParaRPr sz="1200">
              <a:latin typeface="Arial"/>
              <a:cs typeface="Arial"/>
            </a:endParaRPr>
          </a:p>
          <a:p>
            <a:pPr marL="127000">
              <a:lnSpc>
                <a:spcPct val="100000"/>
              </a:lnSpc>
              <a:spcBef>
                <a:spcPts val="360"/>
              </a:spcBef>
            </a:pPr>
            <a:r>
              <a:rPr dirty="0" sz="1200" spc="-5">
                <a:latin typeface="Arial"/>
                <a:cs typeface="Arial"/>
              </a:rPr>
              <a:t>DCL Statement 8-25, 8-29,</a:t>
            </a:r>
            <a:r>
              <a:rPr dirty="0" sz="1200">
                <a:latin typeface="Arial"/>
                <a:cs typeface="Arial"/>
              </a:rPr>
              <a:t> </a:t>
            </a:r>
            <a:r>
              <a:rPr dirty="0" sz="1200" spc="-5">
                <a:latin typeface="Arial"/>
                <a:cs typeface="Arial"/>
              </a:rPr>
              <a:t>9-5</a:t>
            </a:r>
            <a:endParaRPr sz="1200">
              <a:latin typeface="Arial"/>
              <a:cs typeface="Arial"/>
            </a:endParaRPr>
          </a:p>
          <a:p>
            <a:pPr marL="127000">
              <a:lnSpc>
                <a:spcPct val="100000"/>
              </a:lnSpc>
              <a:spcBef>
                <a:spcPts val="360"/>
              </a:spcBef>
            </a:pPr>
            <a:r>
              <a:rPr dirty="0" sz="1200" spc="-5">
                <a:latin typeface="Arial"/>
                <a:cs typeface="Arial"/>
              </a:rPr>
              <a:t>DDL Statement 8-11, 8-24, 8-25, 8-29, 8-36, 9-1, 9-5, 9-8,</a:t>
            </a:r>
            <a:r>
              <a:rPr dirty="0" sz="1200" spc="20">
                <a:latin typeface="Arial"/>
                <a:cs typeface="Arial"/>
              </a:rPr>
              <a:t> </a:t>
            </a:r>
            <a:r>
              <a:rPr dirty="0" sz="1200" spc="-5">
                <a:latin typeface="Arial"/>
                <a:cs typeface="Arial"/>
              </a:rPr>
              <a:t>9-35</a:t>
            </a:r>
            <a:endParaRPr sz="1200">
              <a:latin typeface="Arial"/>
              <a:cs typeface="Arial"/>
            </a:endParaRPr>
          </a:p>
          <a:p>
            <a:pPr marL="127000">
              <a:lnSpc>
                <a:spcPct val="100000"/>
              </a:lnSpc>
              <a:spcBef>
                <a:spcPts val="265"/>
              </a:spcBef>
            </a:pPr>
            <a:r>
              <a:rPr dirty="0" sz="1200">
                <a:latin typeface="Courier New"/>
                <a:cs typeface="Courier New"/>
              </a:rPr>
              <a:t>DECODE</a:t>
            </a:r>
            <a:r>
              <a:rPr dirty="0" sz="1200" spc="-350">
                <a:latin typeface="Courier New"/>
                <a:cs typeface="Courier New"/>
              </a:rPr>
              <a:t> </a:t>
            </a:r>
            <a:r>
              <a:rPr dirty="0" sz="1200" spc="-5">
                <a:latin typeface="Arial"/>
                <a:cs typeface="Arial"/>
              </a:rPr>
              <a:t>Function 3-54, 3-56, </a:t>
            </a:r>
            <a:r>
              <a:rPr dirty="0" sz="1200" spc="-10">
                <a:latin typeface="Arial"/>
                <a:cs typeface="Arial"/>
              </a:rPr>
              <a:t>3-57, </a:t>
            </a:r>
            <a:r>
              <a:rPr dirty="0" sz="1200" spc="-5">
                <a:latin typeface="Arial"/>
                <a:cs typeface="Arial"/>
              </a:rPr>
              <a:t>3-58, 3-59, 3-60, 3-67</a:t>
            </a:r>
            <a:endParaRPr sz="1200">
              <a:latin typeface="Arial"/>
              <a:cs typeface="Arial"/>
            </a:endParaRPr>
          </a:p>
          <a:p>
            <a:pPr marL="127000">
              <a:lnSpc>
                <a:spcPct val="100000"/>
              </a:lnSpc>
              <a:spcBef>
                <a:spcPts val="455"/>
              </a:spcBef>
            </a:pPr>
            <a:r>
              <a:rPr dirty="0" sz="1200" spc="-5">
                <a:latin typeface="Arial"/>
                <a:cs typeface="Arial"/>
              </a:rPr>
              <a:t>Default Date Display 2-6,</a:t>
            </a:r>
            <a:r>
              <a:rPr dirty="0" sz="1200" spc="-10">
                <a:latin typeface="Arial"/>
                <a:cs typeface="Arial"/>
              </a:rPr>
              <a:t> </a:t>
            </a:r>
            <a:r>
              <a:rPr dirty="0" sz="1200" spc="-5">
                <a:latin typeface="Arial"/>
                <a:cs typeface="Arial"/>
              </a:rPr>
              <a:t>3-17</a:t>
            </a:r>
            <a:endParaRPr sz="1200">
              <a:latin typeface="Arial"/>
              <a:cs typeface="Arial"/>
            </a:endParaRPr>
          </a:p>
          <a:p>
            <a:pPr marL="127000">
              <a:lnSpc>
                <a:spcPct val="100000"/>
              </a:lnSpc>
              <a:spcBef>
                <a:spcPts val="260"/>
              </a:spcBef>
            </a:pPr>
            <a:r>
              <a:rPr dirty="0" sz="1200">
                <a:latin typeface="Courier New"/>
                <a:cs typeface="Courier New"/>
              </a:rPr>
              <a:t>DEFAULT</a:t>
            </a:r>
            <a:r>
              <a:rPr dirty="0" sz="1200" spc="-380">
                <a:latin typeface="Courier New"/>
                <a:cs typeface="Courier New"/>
              </a:rPr>
              <a:t> </a:t>
            </a:r>
            <a:r>
              <a:rPr dirty="0" sz="1200" spc="-5">
                <a:latin typeface="Arial"/>
                <a:cs typeface="Arial"/>
              </a:rPr>
              <a:t>Option 9-7, 10-24, 10-25</a:t>
            </a:r>
            <a:endParaRPr sz="1200">
              <a:latin typeface="Arial"/>
              <a:cs typeface="Arial"/>
            </a:endParaRPr>
          </a:p>
          <a:p>
            <a:pPr marL="127000">
              <a:lnSpc>
                <a:spcPct val="100000"/>
              </a:lnSpc>
              <a:spcBef>
                <a:spcPts val="459"/>
              </a:spcBef>
            </a:pPr>
            <a:r>
              <a:rPr dirty="0" sz="1200" spc="-5">
                <a:latin typeface="Arial"/>
                <a:cs typeface="Arial"/>
              </a:rPr>
              <a:t>Default Sort </a:t>
            </a:r>
            <a:r>
              <a:rPr dirty="0" sz="1200">
                <a:latin typeface="Arial"/>
                <a:cs typeface="Arial"/>
              </a:rPr>
              <a:t>Order </a:t>
            </a:r>
            <a:r>
              <a:rPr dirty="0" sz="1200" spc="-5">
                <a:latin typeface="Arial"/>
                <a:cs typeface="Arial"/>
              </a:rPr>
              <a:t>2-21,</a:t>
            </a:r>
            <a:r>
              <a:rPr dirty="0" sz="1200" spc="10">
                <a:latin typeface="Arial"/>
                <a:cs typeface="Arial"/>
              </a:rPr>
              <a:t> </a:t>
            </a:r>
            <a:r>
              <a:rPr dirty="0" sz="1200" spc="-5">
                <a:latin typeface="Arial"/>
                <a:cs typeface="Arial"/>
              </a:rPr>
              <a:t>4-16</a:t>
            </a:r>
            <a:endParaRPr sz="1200">
              <a:latin typeface="Arial"/>
              <a:cs typeface="Arial"/>
            </a:endParaRPr>
          </a:p>
          <a:p>
            <a:pPr marL="127000">
              <a:lnSpc>
                <a:spcPct val="100000"/>
              </a:lnSpc>
              <a:spcBef>
                <a:spcPts val="260"/>
              </a:spcBef>
            </a:pPr>
            <a:r>
              <a:rPr dirty="0" sz="1200">
                <a:latin typeface="Courier New"/>
                <a:cs typeface="Courier New"/>
              </a:rPr>
              <a:t>DELETE</a:t>
            </a:r>
            <a:r>
              <a:rPr dirty="0" sz="1200" spc="-360">
                <a:latin typeface="Courier New"/>
                <a:cs typeface="Courier New"/>
              </a:rPr>
              <a:t> </a:t>
            </a:r>
            <a:r>
              <a:rPr dirty="0" sz="1200" spc="-5">
                <a:latin typeface="Arial"/>
                <a:cs typeface="Arial"/>
              </a:rPr>
              <a:t>Statement 8-18, 8-19, 8-20, 8-21, 8-37, 8-39</a:t>
            </a:r>
            <a:endParaRPr sz="1200">
              <a:latin typeface="Arial"/>
              <a:cs typeface="Arial"/>
            </a:endParaRPr>
          </a:p>
          <a:p>
            <a:pPr marL="127000">
              <a:lnSpc>
                <a:spcPct val="100000"/>
              </a:lnSpc>
              <a:spcBef>
                <a:spcPts val="360"/>
              </a:spcBef>
            </a:pPr>
            <a:r>
              <a:rPr dirty="0" sz="1200" spc="-5">
                <a:latin typeface="Courier New"/>
                <a:cs typeface="Courier New"/>
              </a:rPr>
              <a:t>DESC</a:t>
            </a:r>
            <a:r>
              <a:rPr dirty="0" sz="1200" spc="-380">
                <a:latin typeface="Courier New"/>
                <a:cs typeface="Courier New"/>
              </a:rPr>
              <a:t> </a:t>
            </a:r>
            <a:r>
              <a:rPr dirty="0" sz="1200" spc="-5">
                <a:latin typeface="Arial"/>
                <a:cs typeface="Arial"/>
              </a:rPr>
              <a:t>Keyword 2-21</a:t>
            </a:r>
            <a:endParaRPr sz="1200">
              <a:latin typeface="Arial"/>
              <a:cs typeface="Arial"/>
            </a:endParaRPr>
          </a:p>
          <a:p>
            <a:pPr marL="127000">
              <a:lnSpc>
                <a:spcPct val="100000"/>
              </a:lnSpc>
              <a:spcBef>
                <a:spcPts val="360"/>
              </a:spcBef>
            </a:pPr>
            <a:r>
              <a:rPr dirty="0" sz="1200">
                <a:latin typeface="Courier New"/>
                <a:cs typeface="Courier New"/>
              </a:rPr>
              <a:t>DESCRIBE</a:t>
            </a:r>
            <a:r>
              <a:rPr dirty="0" sz="1200" spc="-365">
                <a:latin typeface="Courier New"/>
                <a:cs typeface="Courier New"/>
              </a:rPr>
              <a:t> </a:t>
            </a:r>
            <a:r>
              <a:rPr dirty="0" sz="1200" spc="-5">
                <a:latin typeface="Arial"/>
                <a:cs typeface="Arial"/>
              </a:rPr>
              <a:t>Command 1-35, 1-36, 8-7, 9-8, 9-33, 10-8, 10-12, 11-11, D-7</a:t>
            </a:r>
            <a:endParaRPr sz="1200">
              <a:latin typeface="Arial"/>
              <a:cs typeface="Arial"/>
            </a:endParaRPr>
          </a:p>
          <a:p>
            <a:pPr marL="127000">
              <a:lnSpc>
                <a:spcPct val="100000"/>
              </a:lnSpc>
              <a:spcBef>
                <a:spcPts val="459"/>
              </a:spcBef>
            </a:pPr>
            <a:r>
              <a:rPr dirty="0" sz="1200" spc="-5">
                <a:latin typeface="Arial"/>
                <a:cs typeface="Arial"/>
              </a:rPr>
              <a:t>Dictionary Views i-3, 11-1, 11-2, 11-3, 11-6, 11-19, 11-20,</a:t>
            </a:r>
            <a:r>
              <a:rPr dirty="0" sz="1200" spc="20">
                <a:latin typeface="Arial"/>
                <a:cs typeface="Arial"/>
              </a:rPr>
              <a:t> </a:t>
            </a:r>
            <a:r>
              <a:rPr dirty="0" sz="1200" spc="-5">
                <a:latin typeface="Arial"/>
                <a:cs typeface="Arial"/>
              </a:rPr>
              <a:t>11-21</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a:latin typeface="Garuda"/>
                <a:cs typeface="Garuda"/>
              </a:rPr>
              <a:t>(WDP) </a:t>
            </a:r>
            <a:r>
              <a:rPr dirty="0" sz="800" spc="-215">
                <a:latin typeface="Garuda"/>
                <a:cs typeface="Garuda"/>
              </a:rPr>
              <a:t>e</a:t>
            </a:r>
            <a:r>
              <a:rPr dirty="0" baseline="2525" sz="1650" spc="-322" b="1">
                <a:latin typeface="Arial"/>
                <a:cs typeface="Arial"/>
              </a:rPr>
              <a:t>O</a:t>
            </a:r>
            <a:r>
              <a:rPr dirty="0" sz="800" spc="-215">
                <a:latin typeface="Garuda"/>
                <a:cs typeface="Garuda"/>
              </a:rPr>
              <a:t>Ki</a:t>
            </a:r>
            <a:r>
              <a:rPr dirty="0" baseline="2525" sz="1650" spc="-322" b="1">
                <a:latin typeface="Arial"/>
                <a:cs typeface="Arial"/>
              </a:rPr>
              <a:t>r</a:t>
            </a:r>
            <a:r>
              <a:rPr dirty="0" sz="800" spc="-215">
                <a:latin typeface="Garuda"/>
                <a:cs typeface="Garuda"/>
              </a:rPr>
              <a:t>t</a:t>
            </a:r>
            <a:r>
              <a:rPr dirty="0" baseline="2525" sz="1650" spc="-322" b="1">
                <a:latin typeface="Arial"/>
                <a:cs typeface="Arial"/>
              </a:rPr>
              <a:t>a</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a:t>
            </a:r>
            <a:r>
              <a:rPr dirty="0" sz="800" spc="-215">
                <a:latin typeface="Garuda"/>
                <a:cs typeface="Garuda"/>
              </a:rPr>
              <a:t>te</a:t>
            </a:r>
            <a:r>
              <a:rPr dirty="0" baseline="2525" sz="1650" spc="-322" b="1">
                <a:latin typeface="Arial"/>
                <a:cs typeface="Arial"/>
              </a:rPr>
              <a:t>e</a:t>
            </a:r>
            <a:r>
              <a:rPr dirty="0" sz="800" spc="-215">
                <a:latin typeface="Garuda"/>
                <a:cs typeface="Garuda"/>
              </a:rPr>
              <a:t>ria</a:t>
            </a:r>
            <a:r>
              <a:rPr dirty="0" baseline="2525" sz="1650" spc="-322" b="1">
                <a:latin typeface="Arial"/>
                <a:cs typeface="Arial"/>
              </a:rPr>
              <a:t>D</a:t>
            </a:r>
            <a:r>
              <a:rPr dirty="0" sz="800" spc="-215">
                <a:latin typeface="Garuda"/>
                <a:cs typeface="Garuda"/>
              </a:rPr>
              <a:t>ls</a:t>
            </a:r>
            <a:r>
              <a:rPr dirty="0" baseline="2525" sz="1650" spc="-322" b="1">
                <a:latin typeface="Arial"/>
                <a:cs typeface="Arial"/>
              </a:rPr>
              <a:t>a</a:t>
            </a:r>
            <a:r>
              <a:rPr dirty="0" sz="800" spc="-215">
                <a:latin typeface="Garuda"/>
                <a:cs typeface="Garuda"/>
              </a:rPr>
              <a:t>a</a:t>
            </a:r>
            <a:r>
              <a:rPr dirty="0" baseline="2525" sz="1650" spc="-322" b="1">
                <a:latin typeface="Arial"/>
                <a:cs typeface="Arial"/>
              </a:rPr>
              <a:t>t</a:t>
            </a:r>
            <a:r>
              <a:rPr dirty="0" sz="800" spc="-215">
                <a:latin typeface="Garuda"/>
                <a:cs typeface="Garuda"/>
              </a:rPr>
              <a:t>r</a:t>
            </a:r>
            <a:r>
              <a:rPr dirty="0" baseline="2525" sz="1650" spc="-322" b="1">
                <a:latin typeface="Arial"/>
                <a:cs typeface="Arial"/>
              </a:rPr>
              <a:t>a</a:t>
            </a:r>
            <a:r>
              <a:rPr dirty="0" sz="800" spc="-215">
                <a:latin typeface="Garuda"/>
                <a:cs typeface="Garuda"/>
              </a:rPr>
              <a:t>e</a:t>
            </a:r>
            <a:r>
              <a:rPr dirty="0" baseline="2525" sz="1650" spc="-322" b="1">
                <a:latin typeface="Arial"/>
                <a:cs typeface="Arial"/>
              </a:rPr>
              <a:t>b</a:t>
            </a:r>
            <a:r>
              <a:rPr dirty="0" sz="800" spc="-215">
                <a:latin typeface="Garuda"/>
                <a:cs typeface="Garuda"/>
              </a:rPr>
              <a:t>pr</a:t>
            </a:r>
            <a:r>
              <a:rPr dirty="0" baseline="2525" sz="1650" spc="-322" b="1">
                <a:latin typeface="Arial"/>
                <a:cs typeface="Arial"/>
              </a:rPr>
              <a:t>a</a:t>
            </a:r>
            <a:r>
              <a:rPr dirty="0" sz="800" spc="-215">
                <a:latin typeface="Garuda"/>
                <a:cs typeface="Garuda"/>
              </a:rPr>
              <a:t>o</a:t>
            </a:r>
            <a:r>
              <a:rPr dirty="0" baseline="2525" sz="1650" spc="-322" b="1">
                <a:latin typeface="Arial"/>
                <a:cs typeface="Arial"/>
              </a:rPr>
              <a:t>s</a:t>
            </a:r>
            <a:r>
              <a:rPr dirty="0" sz="800" spc="-215">
                <a:latin typeface="Garuda"/>
                <a:cs typeface="Garuda"/>
              </a:rPr>
              <a:t>vi</a:t>
            </a:r>
            <a:r>
              <a:rPr dirty="0" baseline="2525" sz="1650" spc="-322" b="1">
                <a:latin typeface="Arial"/>
                <a:cs typeface="Arial"/>
              </a:rPr>
              <a:t>e</a:t>
            </a:r>
            <a:r>
              <a:rPr dirty="0" sz="800" spc="-215">
                <a:latin typeface="Garuda"/>
                <a:cs typeface="Garuda"/>
              </a:rPr>
              <a:t>de</a:t>
            </a:r>
            <a:r>
              <a:rPr dirty="0" baseline="2525" sz="1650" spc="-322" b="1">
                <a:latin typeface="Arial"/>
                <a:cs typeface="Arial"/>
              </a:rPr>
              <a:t>1</a:t>
            </a:r>
            <a:r>
              <a:rPr dirty="0" sz="800" spc="-215">
                <a:latin typeface="Garuda"/>
                <a:cs typeface="Garuda"/>
              </a:rPr>
              <a:t>d </a:t>
            </a:r>
            <a:r>
              <a:rPr dirty="0" baseline="2525" sz="1650" spc="-375" b="1">
                <a:latin typeface="Arial"/>
                <a:cs typeface="Arial"/>
              </a:rPr>
              <a:t>0</a:t>
            </a:r>
            <a:r>
              <a:rPr dirty="0" sz="800" spc="-250">
                <a:latin typeface="Garuda"/>
                <a:cs typeface="Garuda"/>
              </a:rPr>
              <a:t>fo</a:t>
            </a:r>
            <a:r>
              <a:rPr dirty="0" baseline="2525" sz="1650" spc="-375" b="1" i="1">
                <a:latin typeface="Arial"/>
                <a:cs typeface="Arial"/>
              </a:rPr>
              <a:t>g</a:t>
            </a:r>
            <a:r>
              <a:rPr dirty="0" sz="800" spc="-250">
                <a:latin typeface="Garuda"/>
                <a:cs typeface="Garuda"/>
              </a:rPr>
              <a:t>r </a:t>
            </a:r>
            <a:r>
              <a:rPr dirty="0" sz="800" spc="-345">
                <a:latin typeface="Garuda"/>
                <a:cs typeface="Garuda"/>
              </a:rPr>
              <a:t>W</a:t>
            </a:r>
            <a:r>
              <a:rPr dirty="0" baseline="2525" sz="1650" spc="-517" b="1">
                <a:latin typeface="Arial"/>
                <a:cs typeface="Arial"/>
              </a:rPr>
              <a:t>:</a:t>
            </a:r>
            <a:r>
              <a:rPr dirty="0" baseline="2525" sz="1650" spc="37" b="1">
                <a:latin typeface="Arial"/>
                <a:cs typeface="Arial"/>
              </a:rPr>
              <a:t> </a:t>
            </a:r>
            <a:r>
              <a:rPr dirty="0" baseline="2525" sz="1650" spc="-345" b="1">
                <a:latin typeface="Arial"/>
                <a:cs typeface="Arial"/>
              </a:rPr>
              <a:t>S</a:t>
            </a:r>
            <a:r>
              <a:rPr dirty="0" sz="800" spc="-229">
                <a:latin typeface="Garuda"/>
                <a:cs typeface="Garuda"/>
              </a:rPr>
              <a:t>DP</a:t>
            </a:r>
            <a:r>
              <a:rPr dirty="0" baseline="2525" sz="1650" spc="-345" b="1">
                <a:latin typeface="Arial"/>
                <a:cs typeface="Arial"/>
              </a:rPr>
              <a:t>Q</a:t>
            </a:r>
            <a:r>
              <a:rPr dirty="0" sz="800" spc="-229">
                <a:latin typeface="Garuda"/>
                <a:cs typeface="Garuda"/>
              </a:rPr>
              <a:t>in</a:t>
            </a:r>
            <a:r>
              <a:rPr dirty="0" baseline="2525" sz="1650" spc="-345" b="1">
                <a:latin typeface="Arial"/>
                <a:cs typeface="Arial"/>
              </a:rPr>
              <a:t>L</a:t>
            </a:r>
            <a:r>
              <a:rPr dirty="0" sz="800" spc="-229">
                <a:latin typeface="Garuda"/>
                <a:cs typeface="Garuda"/>
              </a:rPr>
              <a:t>-c</a:t>
            </a:r>
            <a:r>
              <a:rPr dirty="0" baseline="2525" sz="1650" spc="-345" b="1">
                <a:latin typeface="Arial"/>
                <a:cs typeface="Arial"/>
              </a:rPr>
              <a:t>F</a:t>
            </a:r>
            <a:r>
              <a:rPr dirty="0" sz="800" spc="-229">
                <a:latin typeface="Garuda"/>
                <a:cs typeface="Garuda"/>
              </a:rPr>
              <a:t>la</a:t>
            </a:r>
            <a:r>
              <a:rPr dirty="0" baseline="2525" sz="1650" spc="-345" b="1">
                <a:latin typeface="Arial"/>
                <a:cs typeface="Arial"/>
              </a:rPr>
              <a:t>u</a:t>
            </a:r>
            <a:r>
              <a:rPr dirty="0" sz="800" spc="-229">
                <a:latin typeface="Garuda"/>
                <a:cs typeface="Garuda"/>
              </a:rPr>
              <a:t>ss</a:t>
            </a:r>
            <a:r>
              <a:rPr dirty="0" baseline="2525" sz="1650" spc="-345" b="1">
                <a:latin typeface="Arial"/>
                <a:cs typeface="Arial"/>
              </a:rPr>
              <a:t>n</a:t>
            </a:r>
            <a:r>
              <a:rPr dirty="0" sz="800" spc="-229">
                <a:latin typeface="Garuda"/>
                <a:cs typeface="Garuda"/>
              </a:rPr>
              <a:t>u</a:t>
            </a:r>
            <a:r>
              <a:rPr dirty="0" baseline="2525" sz="1650" spc="-345" b="1">
                <a:latin typeface="Arial"/>
                <a:cs typeface="Arial"/>
              </a:rPr>
              <a:t>d</a:t>
            </a:r>
            <a:r>
              <a:rPr dirty="0" sz="800" spc="-229">
                <a:latin typeface="Garuda"/>
                <a:cs typeface="Garuda"/>
              </a:rPr>
              <a:t>se</a:t>
            </a:r>
            <a:r>
              <a:rPr dirty="0" baseline="2525" sz="1650" spc="-345" b="1">
                <a:latin typeface="Arial"/>
                <a:cs typeface="Arial"/>
              </a:rPr>
              <a:t>a</a:t>
            </a:r>
            <a:r>
              <a:rPr dirty="0" sz="800" spc="-229">
                <a:latin typeface="Garuda"/>
                <a:cs typeface="Garuda"/>
              </a:rPr>
              <a:t>o</a:t>
            </a:r>
            <a:r>
              <a:rPr dirty="0" baseline="2525" sz="1650" spc="-345" b="1">
                <a:latin typeface="Arial"/>
                <a:cs typeface="Arial"/>
              </a:rPr>
              <a:t>m</a:t>
            </a:r>
            <a:r>
              <a:rPr dirty="0" sz="800" spc="-229">
                <a:latin typeface="Garuda"/>
                <a:cs typeface="Garuda"/>
              </a:rPr>
              <a:t>nly</a:t>
            </a:r>
            <a:r>
              <a:rPr dirty="0" baseline="2525" sz="1650" spc="-345" b="1">
                <a:latin typeface="Arial"/>
                <a:cs typeface="Arial"/>
              </a:rPr>
              <a:t>e</a:t>
            </a:r>
            <a:r>
              <a:rPr dirty="0" sz="800" spc="-229">
                <a:latin typeface="Garuda"/>
                <a:cs typeface="Garuda"/>
              </a:rPr>
              <a:t>.</a:t>
            </a:r>
            <a:r>
              <a:rPr dirty="0" baseline="2525" sz="1650" spc="-345" b="1">
                <a:latin typeface="Arial"/>
                <a:cs typeface="Arial"/>
              </a:rPr>
              <a:t>n</a:t>
            </a:r>
            <a:r>
              <a:rPr dirty="0" sz="800" spc="-229">
                <a:latin typeface="Garuda"/>
                <a:cs typeface="Garuda"/>
              </a:rPr>
              <a:t>C</a:t>
            </a:r>
            <a:r>
              <a:rPr dirty="0" baseline="2525" sz="1650" spc="-345" b="1">
                <a:latin typeface="Arial"/>
                <a:cs typeface="Arial"/>
              </a:rPr>
              <a:t>t</a:t>
            </a:r>
            <a:r>
              <a:rPr dirty="0" sz="800" spc="-229">
                <a:latin typeface="Garuda"/>
                <a:cs typeface="Garuda"/>
              </a:rPr>
              <a:t>o</a:t>
            </a:r>
            <a:r>
              <a:rPr dirty="0" baseline="2525" sz="1650" spc="-345" b="1">
                <a:latin typeface="Arial"/>
                <a:cs typeface="Arial"/>
              </a:rPr>
              <a:t>a</a:t>
            </a:r>
            <a:r>
              <a:rPr dirty="0" sz="800" spc="-229">
                <a:latin typeface="Garuda"/>
                <a:cs typeface="Garuda"/>
              </a:rPr>
              <a:t>p</a:t>
            </a:r>
            <a:r>
              <a:rPr dirty="0" baseline="2525" sz="1650" spc="-345" b="1">
                <a:latin typeface="Arial"/>
                <a:cs typeface="Arial"/>
              </a:rPr>
              <a:t>l</a:t>
            </a:r>
            <a:r>
              <a:rPr dirty="0" sz="800" spc="-229">
                <a:latin typeface="Garuda"/>
                <a:cs typeface="Garuda"/>
              </a:rPr>
              <a:t>y</a:t>
            </a:r>
            <a:r>
              <a:rPr dirty="0" baseline="2525" sz="1650" spc="-345" b="1">
                <a:latin typeface="Arial"/>
                <a:cs typeface="Arial"/>
              </a:rPr>
              <a:t>s</a:t>
            </a:r>
            <a:r>
              <a:rPr dirty="0" sz="800" spc="-229">
                <a:latin typeface="Garuda"/>
                <a:cs typeface="Garuda"/>
              </a:rPr>
              <a:t>ing</a:t>
            </a:r>
            <a:r>
              <a:rPr dirty="0" baseline="2525" sz="1650" spc="-345" b="1">
                <a:latin typeface="Arial"/>
                <a:cs typeface="Arial"/>
              </a:rPr>
              <a:t>I </a:t>
            </a:r>
            <a:r>
              <a:rPr dirty="0" sz="800" spc="-165">
                <a:latin typeface="Garuda"/>
                <a:cs typeface="Garuda"/>
              </a:rPr>
              <a:t>eK</a:t>
            </a:r>
            <a:r>
              <a:rPr dirty="0" baseline="2525" sz="1650" spc="-247" b="1">
                <a:latin typeface="Arial"/>
                <a:cs typeface="Arial"/>
              </a:rPr>
              <a:t>I</a:t>
            </a:r>
            <a:r>
              <a:rPr dirty="0" sz="800" spc="-165">
                <a:latin typeface="Garuda"/>
                <a:cs typeface="Garuda"/>
              </a:rPr>
              <a:t>i</a:t>
            </a:r>
            <a:r>
              <a:rPr dirty="0" baseline="2525" sz="1650" spc="-247" b="1">
                <a:latin typeface="Arial"/>
                <a:cs typeface="Arial"/>
              </a:rPr>
              <a:t>n</a:t>
            </a:r>
            <a:r>
              <a:rPr dirty="0" sz="800" spc="-165">
                <a:latin typeface="Garuda"/>
                <a:cs typeface="Garuda"/>
              </a:rPr>
              <a:t>t </a:t>
            </a:r>
            <a:r>
              <a:rPr dirty="0" sz="800" spc="-170">
                <a:latin typeface="Garuda"/>
                <a:cs typeface="Garuda"/>
              </a:rPr>
              <a:t>m</a:t>
            </a:r>
            <a:r>
              <a:rPr dirty="0" baseline="2525" sz="1650" spc="-254" b="1">
                <a:latin typeface="Arial"/>
                <a:cs typeface="Arial"/>
              </a:rPr>
              <a:t>d</a:t>
            </a:r>
            <a:r>
              <a:rPr dirty="0" sz="800" spc="-170">
                <a:latin typeface="Garuda"/>
                <a:cs typeface="Garuda"/>
              </a:rPr>
              <a:t>a</a:t>
            </a:r>
            <a:r>
              <a:rPr dirty="0" baseline="2525" sz="1650" spc="-254" b="1">
                <a:latin typeface="Arial"/>
                <a:cs typeface="Arial"/>
              </a:rPr>
              <a:t>e</a:t>
            </a:r>
            <a:r>
              <a:rPr dirty="0" sz="800" spc="-170">
                <a:latin typeface="Garuda"/>
                <a:cs typeface="Garuda"/>
              </a:rPr>
              <a:t>te</a:t>
            </a:r>
            <a:r>
              <a:rPr dirty="0" baseline="2525" sz="1650" spc="-254" b="1">
                <a:latin typeface="Arial"/>
                <a:cs typeface="Arial"/>
              </a:rPr>
              <a:t>x</a:t>
            </a:r>
            <a:r>
              <a:rPr dirty="0" sz="800" spc="-170">
                <a:latin typeface="Garuda"/>
                <a:cs typeface="Garuda"/>
              </a:rPr>
              <a:t>ria</a:t>
            </a:r>
            <a:r>
              <a:rPr dirty="0" baseline="2314" sz="1800" spc="-254" b="1">
                <a:latin typeface="Arial"/>
                <a:cs typeface="Arial"/>
              </a:rPr>
              <a:t>-</a:t>
            </a:r>
            <a:r>
              <a:rPr dirty="0" baseline="2314" sz="1800" spc="-254" b="1">
                <a:latin typeface="Arial"/>
                <a:cs typeface="Arial"/>
              </a:rPr>
              <a:t>5</a:t>
            </a:r>
            <a:r>
              <a:rPr dirty="0" sz="800" spc="-170">
                <a:latin typeface="Garuda"/>
                <a:cs typeface="Garuda"/>
              </a:rPr>
              <a:t>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95">
                <a:latin typeface="Garuda"/>
                <a:cs typeface="Garuda"/>
              </a:rPr>
              <a:t> </a:t>
            </a:r>
            <a:r>
              <a:rPr dirty="0" sz="800" spc="-13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28548"/>
            <a:ext cx="5558790" cy="7283450"/>
          </a:xfrm>
          <a:prstGeom prst="rect">
            <a:avLst/>
          </a:prstGeom>
        </p:spPr>
        <p:txBody>
          <a:bodyPr wrap="square" lIns="0" tIns="45720" rIns="0" bIns="0" rtlCol="0" vert="horz">
            <a:spAutoFit/>
          </a:bodyPr>
          <a:lstStyle/>
          <a:p>
            <a:pPr marL="12700">
              <a:lnSpc>
                <a:spcPct val="100000"/>
              </a:lnSpc>
              <a:spcBef>
                <a:spcPts val="360"/>
              </a:spcBef>
            </a:pPr>
            <a:r>
              <a:rPr dirty="0" sz="1200" spc="-5" b="1">
                <a:latin typeface="Arial"/>
                <a:cs typeface="Arial"/>
              </a:rPr>
              <a:t>D</a:t>
            </a:r>
            <a:endParaRPr sz="1200">
              <a:latin typeface="Arial"/>
              <a:cs typeface="Arial"/>
            </a:endParaRPr>
          </a:p>
          <a:p>
            <a:pPr marL="127000">
              <a:lnSpc>
                <a:spcPct val="100000"/>
              </a:lnSpc>
              <a:spcBef>
                <a:spcPts val="265"/>
              </a:spcBef>
            </a:pPr>
            <a:r>
              <a:rPr dirty="0" sz="1200">
                <a:latin typeface="Courier New"/>
                <a:cs typeface="Courier New"/>
              </a:rPr>
              <a:t>DISTINCT</a:t>
            </a:r>
            <a:r>
              <a:rPr dirty="0" sz="1200" spc="-345">
                <a:latin typeface="Courier New"/>
                <a:cs typeface="Courier New"/>
              </a:rPr>
              <a:t> </a:t>
            </a:r>
            <a:r>
              <a:rPr dirty="0" sz="1200" spc="-5">
                <a:latin typeface="Arial"/>
                <a:cs typeface="Arial"/>
              </a:rPr>
              <a:t>Keyword 1-20, 4-9, 7-11, </a:t>
            </a:r>
            <a:r>
              <a:rPr dirty="0" sz="1200" spc="-10">
                <a:latin typeface="Arial"/>
                <a:cs typeface="Arial"/>
              </a:rPr>
              <a:t>10-13, </a:t>
            </a:r>
            <a:r>
              <a:rPr dirty="0" sz="1200" spc="-5">
                <a:latin typeface="Arial"/>
                <a:cs typeface="Arial"/>
              </a:rPr>
              <a:t>10-14, 10-15, 10-27</a:t>
            </a:r>
            <a:endParaRPr sz="1200">
              <a:latin typeface="Arial"/>
              <a:cs typeface="Arial"/>
            </a:endParaRPr>
          </a:p>
          <a:p>
            <a:pPr marL="127000" marR="2204085">
              <a:lnSpc>
                <a:spcPct val="125000"/>
              </a:lnSpc>
              <a:spcBef>
                <a:spcPts val="95"/>
              </a:spcBef>
            </a:pPr>
            <a:r>
              <a:rPr dirty="0" sz="1200" spc="-5">
                <a:latin typeface="Arial"/>
                <a:cs typeface="Arial"/>
              </a:rPr>
              <a:t>DML Operations on Data Through </a:t>
            </a:r>
            <a:r>
              <a:rPr dirty="0" sz="1200">
                <a:latin typeface="Arial"/>
                <a:cs typeface="Arial"/>
              </a:rPr>
              <a:t>a </a:t>
            </a:r>
            <a:r>
              <a:rPr dirty="0" sz="1200" spc="-5">
                <a:latin typeface="Arial"/>
                <a:cs typeface="Arial"/>
              </a:rPr>
              <a:t>View 10-13  Double-ampersand 2-23,</a:t>
            </a:r>
            <a:r>
              <a:rPr dirty="0" sz="1200" spc="-15">
                <a:latin typeface="Arial"/>
                <a:cs typeface="Arial"/>
              </a:rPr>
              <a:t> </a:t>
            </a:r>
            <a:r>
              <a:rPr dirty="0" sz="1200" spc="-5">
                <a:latin typeface="Arial"/>
                <a:cs typeface="Arial"/>
              </a:rPr>
              <a:t>2-28</a:t>
            </a:r>
            <a:endParaRPr sz="1200">
              <a:latin typeface="Arial"/>
              <a:cs typeface="Arial"/>
            </a:endParaRPr>
          </a:p>
          <a:p>
            <a:pPr marL="127000" marR="3079750">
              <a:lnSpc>
                <a:spcPts val="1800"/>
              </a:lnSpc>
              <a:spcBef>
                <a:spcPts val="25"/>
              </a:spcBef>
            </a:pPr>
            <a:r>
              <a:rPr dirty="0" sz="1200">
                <a:latin typeface="Courier New"/>
                <a:cs typeface="Courier New"/>
              </a:rPr>
              <a:t>DROP ANY INDEX</a:t>
            </a:r>
            <a:r>
              <a:rPr dirty="0" sz="1200" spc="-420">
                <a:latin typeface="Courier New"/>
                <a:cs typeface="Courier New"/>
              </a:rPr>
              <a:t> </a:t>
            </a:r>
            <a:r>
              <a:rPr dirty="0" sz="1200" spc="-5">
                <a:latin typeface="Arial"/>
                <a:cs typeface="Arial"/>
              </a:rPr>
              <a:t>Privilege 10-38  </a:t>
            </a:r>
            <a:r>
              <a:rPr dirty="0" sz="1200">
                <a:latin typeface="Courier New"/>
                <a:cs typeface="Courier New"/>
              </a:rPr>
              <a:t>DROP ANY VIEW </a:t>
            </a:r>
            <a:r>
              <a:rPr dirty="0" sz="1200" spc="-5">
                <a:latin typeface="Arial"/>
                <a:cs typeface="Arial"/>
              </a:rPr>
              <a:t>Privilege 10-20  </a:t>
            </a:r>
            <a:r>
              <a:rPr dirty="0" sz="1200">
                <a:latin typeface="Courier New"/>
                <a:cs typeface="Courier New"/>
              </a:rPr>
              <a:t>DROP INDEX </a:t>
            </a:r>
            <a:r>
              <a:rPr dirty="0" sz="1200" spc="-5">
                <a:latin typeface="Arial"/>
                <a:cs typeface="Arial"/>
              </a:rPr>
              <a:t>Statement 10-38  </a:t>
            </a:r>
            <a:r>
              <a:rPr dirty="0" sz="1200" spc="-5">
                <a:latin typeface="Courier New"/>
                <a:cs typeface="Courier New"/>
              </a:rPr>
              <a:t>DROP SYNONYM </a:t>
            </a:r>
            <a:r>
              <a:rPr dirty="0" sz="1200" spc="-5">
                <a:latin typeface="Arial"/>
                <a:cs typeface="Arial"/>
              </a:rPr>
              <a:t>Statement 10-41  </a:t>
            </a:r>
            <a:r>
              <a:rPr dirty="0" sz="1200">
                <a:latin typeface="Courier New"/>
                <a:cs typeface="Courier New"/>
              </a:rPr>
              <a:t>DROP TABLE </a:t>
            </a:r>
            <a:r>
              <a:rPr dirty="0" sz="1200" spc="-5">
                <a:latin typeface="Arial"/>
                <a:cs typeface="Arial"/>
              </a:rPr>
              <a:t>Statement 9-35  </a:t>
            </a:r>
            <a:r>
              <a:rPr dirty="0" sz="1200">
                <a:latin typeface="Courier New"/>
                <a:cs typeface="Courier New"/>
              </a:rPr>
              <a:t>DROP VIEW </a:t>
            </a:r>
            <a:r>
              <a:rPr dirty="0" sz="1200" spc="-5">
                <a:latin typeface="Arial"/>
                <a:cs typeface="Arial"/>
              </a:rPr>
              <a:t>Statement 10-20  </a:t>
            </a:r>
            <a:r>
              <a:rPr dirty="0" sz="1200" spc="-5">
                <a:latin typeface="Courier New"/>
                <a:cs typeface="Courier New"/>
              </a:rPr>
              <a:t>DUAL</a:t>
            </a:r>
            <a:r>
              <a:rPr dirty="0" sz="1200" spc="-380">
                <a:latin typeface="Courier New"/>
                <a:cs typeface="Courier New"/>
              </a:rPr>
              <a:t> </a:t>
            </a:r>
            <a:r>
              <a:rPr dirty="0" sz="1200" spc="-5">
                <a:latin typeface="Arial"/>
                <a:cs typeface="Arial"/>
              </a:rPr>
              <a:t>Table 3-14, 3-19</a:t>
            </a:r>
            <a:endParaRPr sz="1200">
              <a:latin typeface="Arial"/>
              <a:cs typeface="Arial"/>
            </a:endParaRPr>
          </a:p>
          <a:p>
            <a:pPr marL="127000">
              <a:lnSpc>
                <a:spcPct val="100000"/>
              </a:lnSpc>
              <a:spcBef>
                <a:spcPts val="335"/>
              </a:spcBef>
            </a:pPr>
            <a:r>
              <a:rPr dirty="0" sz="1200" spc="-5">
                <a:latin typeface="Arial"/>
                <a:cs typeface="Arial"/>
              </a:rPr>
              <a:t>Duplicate Rows i-23, 1-20, 4-8, 7-8, 7-11, 7-12, 7-18,</a:t>
            </a:r>
            <a:r>
              <a:rPr dirty="0" sz="1200" spc="5">
                <a:latin typeface="Arial"/>
                <a:cs typeface="Arial"/>
              </a:rPr>
              <a:t> </a:t>
            </a:r>
            <a:r>
              <a:rPr dirty="0" sz="1200" spc="-5">
                <a:latin typeface="Arial"/>
                <a:cs typeface="Arial"/>
              </a:rPr>
              <a:t>7-22</a:t>
            </a:r>
            <a:endParaRPr sz="1200">
              <a:latin typeface="Arial"/>
              <a:cs typeface="Arial"/>
            </a:endParaRPr>
          </a:p>
          <a:p>
            <a:pPr>
              <a:lnSpc>
                <a:spcPct val="100000"/>
              </a:lnSpc>
            </a:pPr>
            <a:endParaRPr sz="1300">
              <a:latin typeface="Arial"/>
              <a:cs typeface="Arial"/>
            </a:endParaRPr>
          </a:p>
          <a:p>
            <a:pPr>
              <a:lnSpc>
                <a:spcPct val="100000"/>
              </a:lnSpc>
              <a:spcBef>
                <a:spcPts val="15"/>
              </a:spcBef>
            </a:pPr>
            <a:endParaRPr sz="1200">
              <a:latin typeface="Arial"/>
              <a:cs typeface="Arial"/>
            </a:endParaRPr>
          </a:p>
          <a:p>
            <a:pPr marL="12700">
              <a:lnSpc>
                <a:spcPct val="100000"/>
              </a:lnSpc>
            </a:pPr>
            <a:r>
              <a:rPr dirty="0" sz="1200" b="1">
                <a:latin typeface="Arial"/>
                <a:cs typeface="Arial"/>
              </a:rPr>
              <a:t>E</a:t>
            </a:r>
            <a:endParaRPr sz="1200">
              <a:latin typeface="Arial"/>
              <a:cs typeface="Arial"/>
            </a:endParaRPr>
          </a:p>
          <a:p>
            <a:pPr marL="127000">
              <a:lnSpc>
                <a:spcPct val="100000"/>
              </a:lnSpc>
              <a:spcBef>
                <a:spcPts val="360"/>
              </a:spcBef>
            </a:pPr>
            <a:r>
              <a:rPr dirty="0" sz="1200" spc="-5">
                <a:latin typeface="Arial"/>
                <a:cs typeface="Arial"/>
              </a:rPr>
              <a:t>Entity Relationship i-17, i-19,</a:t>
            </a:r>
            <a:r>
              <a:rPr dirty="0" sz="1200" spc="10">
                <a:latin typeface="Arial"/>
                <a:cs typeface="Arial"/>
              </a:rPr>
              <a:t> </a:t>
            </a:r>
            <a:r>
              <a:rPr dirty="0" sz="1200" spc="-5">
                <a:latin typeface="Arial"/>
                <a:cs typeface="Arial"/>
              </a:rPr>
              <a:t>i-20</a:t>
            </a:r>
            <a:endParaRPr sz="1200">
              <a:latin typeface="Arial"/>
              <a:cs typeface="Arial"/>
            </a:endParaRPr>
          </a:p>
          <a:p>
            <a:pPr marL="127000">
              <a:lnSpc>
                <a:spcPct val="100000"/>
              </a:lnSpc>
              <a:spcBef>
                <a:spcPts val="360"/>
              </a:spcBef>
            </a:pPr>
            <a:r>
              <a:rPr dirty="0" sz="1200" spc="-10">
                <a:latin typeface="Arial"/>
                <a:cs typeface="Arial"/>
              </a:rPr>
              <a:t>Equijoins </a:t>
            </a:r>
            <a:r>
              <a:rPr dirty="0" sz="1200" spc="-5">
                <a:latin typeface="Arial"/>
                <a:cs typeface="Arial"/>
              </a:rPr>
              <a:t>5-2, 5-9, 5-19, 5-20, 5-29, C-2, C-8, C-9, C-14, C-15,</a:t>
            </a:r>
            <a:r>
              <a:rPr dirty="0" sz="1200" spc="45">
                <a:latin typeface="Arial"/>
                <a:cs typeface="Arial"/>
              </a:rPr>
              <a:t> </a:t>
            </a:r>
            <a:r>
              <a:rPr dirty="0" sz="1200" spc="-5">
                <a:latin typeface="Arial"/>
                <a:cs typeface="Arial"/>
              </a:rPr>
              <a:t>C-21</a:t>
            </a:r>
            <a:endParaRPr sz="1200">
              <a:latin typeface="Arial"/>
              <a:cs typeface="Arial"/>
            </a:endParaRPr>
          </a:p>
          <a:p>
            <a:pPr marL="127000">
              <a:lnSpc>
                <a:spcPct val="100000"/>
              </a:lnSpc>
              <a:spcBef>
                <a:spcPts val="265"/>
              </a:spcBef>
            </a:pPr>
            <a:r>
              <a:rPr dirty="0" sz="1200">
                <a:latin typeface="Courier New"/>
                <a:cs typeface="Courier New"/>
              </a:rPr>
              <a:t>ESCAPE</a:t>
            </a:r>
            <a:r>
              <a:rPr dirty="0" sz="1200" spc="-385">
                <a:latin typeface="Courier New"/>
                <a:cs typeface="Courier New"/>
              </a:rPr>
              <a:t> </a:t>
            </a:r>
            <a:r>
              <a:rPr dirty="0" sz="1200" spc="-5">
                <a:latin typeface="Arial"/>
                <a:cs typeface="Arial"/>
              </a:rPr>
              <a:t>Option 2-12</a:t>
            </a:r>
            <a:endParaRPr sz="1200">
              <a:latin typeface="Arial"/>
              <a:cs typeface="Arial"/>
            </a:endParaRPr>
          </a:p>
          <a:p>
            <a:pPr marL="127000">
              <a:lnSpc>
                <a:spcPct val="100000"/>
              </a:lnSpc>
              <a:spcBef>
                <a:spcPts val="455"/>
              </a:spcBef>
            </a:pPr>
            <a:r>
              <a:rPr dirty="0" sz="1200" spc="-5">
                <a:latin typeface="Arial"/>
                <a:cs typeface="Arial"/>
              </a:rPr>
              <a:t>Execute SQL 1-2, 1-28, 1-37, D-2, D-5, D-15, E-2, E-12,</a:t>
            </a:r>
            <a:r>
              <a:rPr dirty="0" sz="1200" spc="30">
                <a:latin typeface="Arial"/>
                <a:cs typeface="Arial"/>
              </a:rPr>
              <a:t> </a:t>
            </a:r>
            <a:r>
              <a:rPr dirty="0" sz="1200" spc="-5">
                <a:latin typeface="Arial"/>
                <a:cs typeface="Arial"/>
              </a:rPr>
              <a:t>E-22</a:t>
            </a:r>
            <a:endParaRPr sz="1200">
              <a:latin typeface="Arial"/>
              <a:cs typeface="Arial"/>
            </a:endParaRPr>
          </a:p>
          <a:p>
            <a:pPr marL="127000">
              <a:lnSpc>
                <a:spcPct val="100000"/>
              </a:lnSpc>
              <a:spcBef>
                <a:spcPts val="360"/>
              </a:spcBef>
            </a:pPr>
            <a:r>
              <a:rPr dirty="0" sz="1200" spc="-5">
                <a:latin typeface="Arial"/>
                <a:cs typeface="Arial"/>
              </a:rPr>
              <a:t>Execution Plan 1-29, E-13,</a:t>
            </a:r>
            <a:r>
              <a:rPr dirty="0" sz="1200">
                <a:latin typeface="Arial"/>
                <a:cs typeface="Arial"/>
              </a:rPr>
              <a:t> </a:t>
            </a:r>
            <a:r>
              <a:rPr dirty="0" sz="1200" spc="-5">
                <a:latin typeface="Arial"/>
                <a:cs typeface="Arial"/>
              </a:rPr>
              <a:t>E-15</a:t>
            </a:r>
            <a:endParaRPr sz="1200">
              <a:latin typeface="Arial"/>
              <a:cs typeface="Arial"/>
            </a:endParaRPr>
          </a:p>
          <a:p>
            <a:pPr marL="127000">
              <a:lnSpc>
                <a:spcPct val="100000"/>
              </a:lnSpc>
              <a:spcBef>
                <a:spcPts val="360"/>
              </a:spcBef>
            </a:pPr>
            <a:r>
              <a:rPr dirty="0" sz="1200" spc="-5">
                <a:latin typeface="Arial"/>
                <a:cs typeface="Arial"/>
              </a:rPr>
              <a:t>Explicit Data Type Conversion 3-26, 3-29, 3-30,</a:t>
            </a:r>
            <a:r>
              <a:rPr dirty="0" sz="1200" spc="30">
                <a:latin typeface="Arial"/>
                <a:cs typeface="Arial"/>
              </a:rPr>
              <a:t> </a:t>
            </a:r>
            <a:r>
              <a:rPr dirty="0" sz="1200" spc="-5">
                <a:latin typeface="Arial"/>
                <a:cs typeface="Arial"/>
              </a:rPr>
              <a:t>3-31</a:t>
            </a:r>
            <a:endParaRPr sz="1200">
              <a:latin typeface="Arial"/>
              <a:cs typeface="Arial"/>
            </a:endParaRPr>
          </a:p>
          <a:p>
            <a:pPr>
              <a:lnSpc>
                <a:spcPct val="100000"/>
              </a:lnSpc>
            </a:pPr>
            <a:endParaRPr sz="1300">
              <a:latin typeface="Arial"/>
              <a:cs typeface="Arial"/>
            </a:endParaRPr>
          </a:p>
          <a:p>
            <a:pPr>
              <a:lnSpc>
                <a:spcPct val="100000"/>
              </a:lnSpc>
              <a:spcBef>
                <a:spcPts val="5"/>
              </a:spcBef>
            </a:pPr>
            <a:endParaRPr sz="1200">
              <a:latin typeface="Arial"/>
              <a:cs typeface="Arial"/>
            </a:endParaRPr>
          </a:p>
          <a:p>
            <a:pPr marL="12700">
              <a:lnSpc>
                <a:spcPct val="100000"/>
              </a:lnSpc>
            </a:pPr>
            <a:r>
              <a:rPr dirty="0" sz="1200" b="1">
                <a:latin typeface="Arial"/>
                <a:cs typeface="Arial"/>
              </a:rPr>
              <a:t>F</a:t>
            </a:r>
            <a:endParaRPr sz="1200">
              <a:latin typeface="Arial"/>
              <a:cs typeface="Arial"/>
            </a:endParaRPr>
          </a:p>
          <a:p>
            <a:pPr marL="127000">
              <a:lnSpc>
                <a:spcPct val="100000"/>
              </a:lnSpc>
              <a:spcBef>
                <a:spcPts val="360"/>
              </a:spcBef>
            </a:pPr>
            <a:r>
              <a:rPr dirty="0" sz="1200" spc="-5">
                <a:latin typeface="Arial"/>
                <a:cs typeface="Arial"/>
              </a:rPr>
              <a:t>Foreign Key i-21, i-22, i-24, 5-9, 8-7, 9-17, 9-25, 9-26,</a:t>
            </a:r>
            <a:r>
              <a:rPr dirty="0" sz="1200" spc="15">
                <a:latin typeface="Arial"/>
                <a:cs typeface="Arial"/>
              </a:rPr>
              <a:t> </a:t>
            </a:r>
            <a:r>
              <a:rPr dirty="0" sz="1200" spc="-5">
                <a:latin typeface="Arial"/>
                <a:cs typeface="Arial"/>
              </a:rPr>
              <a:t>9-27,</a:t>
            </a:r>
            <a:endParaRPr sz="1200">
              <a:latin typeface="Arial"/>
              <a:cs typeface="Arial"/>
            </a:endParaRPr>
          </a:p>
          <a:p>
            <a:pPr marL="469900">
              <a:lnSpc>
                <a:spcPct val="100000"/>
              </a:lnSpc>
              <a:spcBef>
                <a:spcPts val="360"/>
              </a:spcBef>
            </a:pPr>
            <a:r>
              <a:rPr dirty="0" sz="1200" spc="-5">
                <a:latin typeface="Arial"/>
                <a:cs typeface="Arial"/>
              </a:rPr>
              <a:t>9-31, 10-35, 11-12, 11-13, C-7,</a:t>
            </a:r>
            <a:r>
              <a:rPr dirty="0" sz="1200" spc="10">
                <a:latin typeface="Arial"/>
                <a:cs typeface="Arial"/>
              </a:rPr>
              <a:t> </a:t>
            </a:r>
            <a:r>
              <a:rPr dirty="0" sz="1200" spc="-5">
                <a:latin typeface="Arial"/>
                <a:cs typeface="Arial"/>
              </a:rPr>
              <a:t>C-8</a:t>
            </a:r>
            <a:endParaRPr sz="1200">
              <a:latin typeface="Arial"/>
              <a:cs typeface="Arial"/>
            </a:endParaRPr>
          </a:p>
          <a:p>
            <a:pPr marL="127000">
              <a:lnSpc>
                <a:spcPct val="100000"/>
              </a:lnSpc>
              <a:spcBef>
                <a:spcPts val="360"/>
              </a:spcBef>
            </a:pPr>
            <a:r>
              <a:rPr dirty="0" sz="1200" spc="-5">
                <a:latin typeface="Arial"/>
                <a:cs typeface="Arial"/>
              </a:rPr>
              <a:t>Format Model 3-22, 3-24, 3-32, 3-33, 3-35, 3-37, 3-40,</a:t>
            </a:r>
            <a:r>
              <a:rPr dirty="0" sz="1200" spc="15">
                <a:latin typeface="Arial"/>
                <a:cs typeface="Arial"/>
              </a:rPr>
              <a:t> </a:t>
            </a:r>
            <a:r>
              <a:rPr dirty="0" sz="1200" spc="-5">
                <a:latin typeface="Arial"/>
                <a:cs typeface="Arial"/>
              </a:rPr>
              <a:t>3-41</a:t>
            </a:r>
            <a:endParaRPr sz="1200">
              <a:latin typeface="Arial"/>
              <a:cs typeface="Arial"/>
            </a:endParaRPr>
          </a:p>
          <a:p>
            <a:pPr marL="127000">
              <a:lnSpc>
                <a:spcPct val="100000"/>
              </a:lnSpc>
              <a:spcBef>
                <a:spcPts val="265"/>
              </a:spcBef>
            </a:pPr>
            <a:r>
              <a:rPr dirty="0" sz="1200" spc="-5">
                <a:latin typeface="Courier New"/>
                <a:cs typeface="Courier New"/>
              </a:rPr>
              <a:t>FROM</a:t>
            </a:r>
            <a:r>
              <a:rPr dirty="0" sz="1200" spc="-370">
                <a:latin typeface="Courier New"/>
                <a:cs typeface="Courier New"/>
              </a:rPr>
              <a:t> </a:t>
            </a:r>
            <a:r>
              <a:rPr dirty="0" sz="1200" spc="-5">
                <a:latin typeface="Arial"/>
                <a:cs typeface="Arial"/>
              </a:rPr>
              <a:t>Clause 1-4, 1-9, 2-4, 3-14, 4-13, 4-16, 5-12, 6-4, C-9, C-12, C-20</a:t>
            </a:r>
            <a:endParaRPr sz="1200">
              <a:latin typeface="Arial"/>
              <a:cs typeface="Arial"/>
            </a:endParaRPr>
          </a:p>
          <a:p>
            <a:pPr marL="127000">
              <a:lnSpc>
                <a:spcPct val="100000"/>
              </a:lnSpc>
              <a:spcBef>
                <a:spcPts val="359"/>
              </a:spcBef>
            </a:pPr>
            <a:r>
              <a:rPr dirty="0" sz="1200">
                <a:latin typeface="Courier New"/>
                <a:cs typeface="Courier New"/>
              </a:rPr>
              <a:t>FULL OUTER</a:t>
            </a:r>
            <a:r>
              <a:rPr dirty="0" sz="1200" spc="-370">
                <a:latin typeface="Courier New"/>
                <a:cs typeface="Courier New"/>
              </a:rPr>
              <a:t> </a:t>
            </a:r>
            <a:r>
              <a:rPr dirty="0" sz="1200" spc="-5">
                <a:latin typeface="Arial"/>
                <a:cs typeface="Arial"/>
              </a:rPr>
              <a:t>Join 5-5, 5-22, 5-25</a:t>
            </a:r>
            <a:endParaRPr sz="1200">
              <a:latin typeface="Arial"/>
              <a:cs typeface="Arial"/>
            </a:endParaRPr>
          </a:p>
          <a:p>
            <a:pPr marL="127000">
              <a:lnSpc>
                <a:spcPct val="100000"/>
              </a:lnSpc>
              <a:spcBef>
                <a:spcPts val="455"/>
              </a:spcBef>
            </a:pPr>
            <a:r>
              <a:rPr dirty="0" sz="1200" spc="-5">
                <a:latin typeface="Arial"/>
                <a:cs typeface="Arial"/>
              </a:rPr>
              <a:t>Functions i-3, i-7, i-10, 1-23, 2-4, 2-6, 3-1-15, 3-22-26, 3-29, 3-31, 3-41,</a:t>
            </a:r>
            <a:r>
              <a:rPr dirty="0" sz="1200" spc="40">
                <a:latin typeface="Arial"/>
                <a:cs typeface="Arial"/>
              </a:rPr>
              <a:t> </a:t>
            </a:r>
            <a:r>
              <a:rPr dirty="0" sz="1200" spc="-5">
                <a:latin typeface="Arial"/>
                <a:cs typeface="Arial"/>
              </a:rPr>
              <a:t>3-42,</a:t>
            </a:r>
            <a:endParaRPr sz="1200">
              <a:latin typeface="Arial"/>
              <a:cs typeface="Arial"/>
            </a:endParaRPr>
          </a:p>
          <a:p>
            <a:pPr marL="469900">
              <a:lnSpc>
                <a:spcPct val="100000"/>
              </a:lnSpc>
              <a:spcBef>
                <a:spcPts val="360"/>
              </a:spcBef>
            </a:pPr>
            <a:r>
              <a:rPr dirty="0" sz="1200" spc="-5">
                <a:latin typeface="Arial"/>
                <a:cs typeface="Arial"/>
              </a:rPr>
              <a:t>3-45, 3-46, 3-47, 3-60, 3-61, 4-1-7, 4-10-13, 4-17, 4-18, 4-20,</a:t>
            </a:r>
            <a:r>
              <a:rPr dirty="0" sz="1200">
                <a:latin typeface="Arial"/>
                <a:cs typeface="Arial"/>
              </a:rPr>
              <a:t> </a:t>
            </a:r>
            <a:r>
              <a:rPr dirty="0" sz="1200" spc="-5">
                <a:latin typeface="Arial"/>
                <a:cs typeface="Arial"/>
              </a:rPr>
              <a:t>4-23-26,</a:t>
            </a:r>
            <a:endParaRPr sz="1200">
              <a:latin typeface="Arial"/>
              <a:cs typeface="Arial"/>
            </a:endParaRPr>
          </a:p>
          <a:p>
            <a:pPr marL="469900">
              <a:lnSpc>
                <a:spcPct val="100000"/>
              </a:lnSpc>
              <a:spcBef>
                <a:spcPts val="360"/>
              </a:spcBef>
            </a:pPr>
            <a:r>
              <a:rPr dirty="0" sz="1200" spc="-5">
                <a:latin typeface="Arial"/>
                <a:cs typeface="Arial"/>
              </a:rPr>
              <a:t>6-10, 6-19, 7-19, 8-8, 9-7, 9-28, 10-6, 10-12-15, 11-3, 11-8, </a:t>
            </a:r>
            <a:r>
              <a:rPr dirty="0" sz="1200">
                <a:latin typeface="Arial"/>
                <a:cs typeface="Arial"/>
              </a:rPr>
              <a:t>E-6, </a:t>
            </a:r>
            <a:r>
              <a:rPr dirty="0" sz="1200" spc="-5">
                <a:latin typeface="Arial"/>
                <a:cs typeface="Arial"/>
              </a:rPr>
              <a:t>E-17,</a:t>
            </a:r>
            <a:r>
              <a:rPr dirty="0" sz="1200" spc="-15">
                <a:latin typeface="Arial"/>
                <a:cs typeface="Arial"/>
              </a:rPr>
              <a:t> </a:t>
            </a:r>
            <a:r>
              <a:rPr dirty="0" sz="1200">
                <a:latin typeface="Arial"/>
                <a:cs typeface="Arial"/>
              </a:rPr>
              <a:t>E-18</a:t>
            </a:r>
            <a:endParaRPr sz="1200">
              <a:latin typeface="Arial"/>
              <a:cs typeface="Arial"/>
            </a:endParaRPr>
          </a:p>
          <a:p>
            <a:pPr marL="127000">
              <a:lnSpc>
                <a:spcPct val="100000"/>
              </a:lnSpc>
              <a:spcBef>
                <a:spcPts val="360"/>
              </a:spcBef>
            </a:pPr>
            <a:r>
              <a:rPr dirty="0" sz="1200" spc="-5">
                <a:latin typeface="Arial"/>
                <a:cs typeface="Arial"/>
              </a:rPr>
              <a:t>fx Modifier 3-41, 3-42</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a:latin typeface="Garuda"/>
                <a:cs typeface="Garuda"/>
              </a:rPr>
              <a:t>(WDP) </a:t>
            </a:r>
            <a:r>
              <a:rPr dirty="0" sz="800" spc="-215">
                <a:latin typeface="Garuda"/>
                <a:cs typeface="Garuda"/>
              </a:rPr>
              <a:t>e</a:t>
            </a:r>
            <a:r>
              <a:rPr dirty="0" baseline="2525" sz="1650" spc="-322" b="1">
                <a:latin typeface="Arial"/>
                <a:cs typeface="Arial"/>
              </a:rPr>
              <a:t>O</a:t>
            </a:r>
            <a:r>
              <a:rPr dirty="0" sz="800" spc="-215">
                <a:latin typeface="Garuda"/>
                <a:cs typeface="Garuda"/>
              </a:rPr>
              <a:t>Ki</a:t>
            </a:r>
            <a:r>
              <a:rPr dirty="0" baseline="2525" sz="1650" spc="-322" b="1">
                <a:latin typeface="Arial"/>
                <a:cs typeface="Arial"/>
              </a:rPr>
              <a:t>r</a:t>
            </a:r>
            <a:r>
              <a:rPr dirty="0" sz="800" spc="-215">
                <a:latin typeface="Garuda"/>
                <a:cs typeface="Garuda"/>
              </a:rPr>
              <a:t>t</a:t>
            </a:r>
            <a:r>
              <a:rPr dirty="0" baseline="2525" sz="1650" spc="-322" b="1">
                <a:latin typeface="Arial"/>
                <a:cs typeface="Arial"/>
              </a:rPr>
              <a:t>a</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a:t>
            </a:r>
            <a:r>
              <a:rPr dirty="0" sz="800" spc="-215">
                <a:latin typeface="Garuda"/>
                <a:cs typeface="Garuda"/>
              </a:rPr>
              <a:t>te</a:t>
            </a:r>
            <a:r>
              <a:rPr dirty="0" baseline="2525" sz="1650" spc="-322" b="1">
                <a:latin typeface="Arial"/>
                <a:cs typeface="Arial"/>
              </a:rPr>
              <a:t>e</a:t>
            </a:r>
            <a:r>
              <a:rPr dirty="0" sz="800" spc="-215">
                <a:latin typeface="Garuda"/>
                <a:cs typeface="Garuda"/>
              </a:rPr>
              <a:t>ria</a:t>
            </a:r>
            <a:r>
              <a:rPr dirty="0" baseline="2525" sz="1650" spc="-322" b="1">
                <a:latin typeface="Arial"/>
                <a:cs typeface="Arial"/>
              </a:rPr>
              <a:t>D</a:t>
            </a:r>
            <a:r>
              <a:rPr dirty="0" sz="800" spc="-215">
                <a:latin typeface="Garuda"/>
                <a:cs typeface="Garuda"/>
              </a:rPr>
              <a:t>ls</a:t>
            </a:r>
            <a:r>
              <a:rPr dirty="0" baseline="2525" sz="1650" spc="-322" b="1">
                <a:latin typeface="Arial"/>
                <a:cs typeface="Arial"/>
              </a:rPr>
              <a:t>a</a:t>
            </a:r>
            <a:r>
              <a:rPr dirty="0" sz="800" spc="-215">
                <a:latin typeface="Garuda"/>
                <a:cs typeface="Garuda"/>
              </a:rPr>
              <a:t>a</a:t>
            </a:r>
            <a:r>
              <a:rPr dirty="0" baseline="2525" sz="1650" spc="-322" b="1">
                <a:latin typeface="Arial"/>
                <a:cs typeface="Arial"/>
              </a:rPr>
              <a:t>t</a:t>
            </a:r>
            <a:r>
              <a:rPr dirty="0" sz="800" spc="-215">
                <a:latin typeface="Garuda"/>
                <a:cs typeface="Garuda"/>
              </a:rPr>
              <a:t>r</a:t>
            </a:r>
            <a:r>
              <a:rPr dirty="0" baseline="2525" sz="1650" spc="-322" b="1">
                <a:latin typeface="Arial"/>
                <a:cs typeface="Arial"/>
              </a:rPr>
              <a:t>a</a:t>
            </a:r>
            <a:r>
              <a:rPr dirty="0" sz="800" spc="-215">
                <a:latin typeface="Garuda"/>
                <a:cs typeface="Garuda"/>
              </a:rPr>
              <a:t>e</a:t>
            </a:r>
            <a:r>
              <a:rPr dirty="0" baseline="2525" sz="1650" spc="-322" b="1">
                <a:latin typeface="Arial"/>
                <a:cs typeface="Arial"/>
              </a:rPr>
              <a:t>b</a:t>
            </a:r>
            <a:r>
              <a:rPr dirty="0" sz="800" spc="-215">
                <a:latin typeface="Garuda"/>
                <a:cs typeface="Garuda"/>
              </a:rPr>
              <a:t>pr</a:t>
            </a:r>
            <a:r>
              <a:rPr dirty="0" baseline="2525" sz="1650" spc="-322" b="1">
                <a:latin typeface="Arial"/>
                <a:cs typeface="Arial"/>
              </a:rPr>
              <a:t>a</a:t>
            </a:r>
            <a:r>
              <a:rPr dirty="0" sz="800" spc="-215">
                <a:latin typeface="Garuda"/>
                <a:cs typeface="Garuda"/>
              </a:rPr>
              <a:t>o</a:t>
            </a:r>
            <a:r>
              <a:rPr dirty="0" baseline="2525" sz="1650" spc="-322" b="1">
                <a:latin typeface="Arial"/>
                <a:cs typeface="Arial"/>
              </a:rPr>
              <a:t>s</a:t>
            </a:r>
            <a:r>
              <a:rPr dirty="0" sz="800" spc="-215">
                <a:latin typeface="Garuda"/>
                <a:cs typeface="Garuda"/>
              </a:rPr>
              <a:t>vi</a:t>
            </a:r>
            <a:r>
              <a:rPr dirty="0" baseline="2525" sz="1650" spc="-322" b="1">
                <a:latin typeface="Arial"/>
                <a:cs typeface="Arial"/>
              </a:rPr>
              <a:t>e</a:t>
            </a:r>
            <a:r>
              <a:rPr dirty="0" sz="800" spc="-215">
                <a:latin typeface="Garuda"/>
                <a:cs typeface="Garuda"/>
              </a:rPr>
              <a:t>de</a:t>
            </a:r>
            <a:r>
              <a:rPr dirty="0" baseline="2525" sz="1650" spc="-322" b="1">
                <a:latin typeface="Arial"/>
                <a:cs typeface="Arial"/>
              </a:rPr>
              <a:t>1</a:t>
            </a:r>
            <a:r>
              <a:rPr dirty="0" sz="800" spc="-215">
                <a:latin typeface="Garuda"/>
                <a:cs typeface="Garuda"/>
              </a:rPr>
              <a:t>d </a:t>
            </a:r>
            <a:r>
              <a:rPr dirty="0" baseline="2525" sz="1650" spc="-375" b="1">
                <a:latin typeface="Arial"/>
                <a:cs typeface="Arial"/>
              </a:rPr>
              <a:t>0</a:t>
            </a:r>
            <a:r>
              <a:rPr dirty="0" sz="800" spc="-250">
                <a:latin typeface="Garuda"/>
                <a:cs typeface="Garuda"/>
              </a:rPr>
              <a:t>fo</a:t>
            </a:r>
            <a:r>
              <a:rPr dirty="0" baseline="2525" sz="1650" spc="-375" b="1" i="1">
                <a:latin typeface="Arial"/>
                <a:cs typeface="Arial"/>
              </a:rPr>
              <a:t>g</a:t>
            </a:r>
            <a:r>
              <a:rPr dirty="0" sz="800" spc="-250">
                <a:latin typeface="Garuda"/>
                <a:cs typeface="Garuda"/>
              </a:rPr>
              <a:t>r </a:t>
            </a:r>
            <a:r>
              <a:rPr dirty="0" sz="800" spc="-345">
                <a:latin typeface="Garuda"/>
                <a:cs typeface="Garuda"/>
              </a:rPr>
              <a:t>W</a:t>
            </a:r>
            <a:r>
              <a:rPr dirty="0" baseline="2525" sz="1650" spc="-517" b="1">
                <a:latin typeface="Arial"/>
                <a:cs typeface="Arial"/>
              </a:rPr>
              <a:t>:</a:t>
            </a:r>
            <a:r>
              <a:rPr dirty="0" baseline="2525" sz="1650" spc="37" b="1">
                <a:latin typeface="Arial"/>
                <a:cs typeface="Arial"/>
              </a:rPr>
              <a:t> </a:t>
            </a:r>
            <a:r>
              <a:rPr dirty="0" baseline="2525" sz="1650" spc="-345" b="1">
                <a:latin typeface="Arial"/>
                <a:cs typeface="Arial"/>
              </a:rPr>
              <a:t>S</a:t>
            </a:r>
            <a:r>
              <a:rPr dirty="0" sz="800" spc="-229">
                <a:latin typeface="Garuda"/>
                <a:cs typeface="Garuda"/>
              </a:rPr>
              <a:t>DP</a:t>
            </a:r>
            <a:r>
              <a:rPr dirty="0" baseline="2525" sz="1650" spc="-345" b="1">
                <a:latin typeface="Arial"/>
                <a:cs typeface="Arial"/>
              </a:rPr>
              <a:t>Q</a:t>
            </a:r>
            <a:r>
              <a:rPr dirty="0" sz="800" spc="-229">
                <a:latin typeface="Garuda"/>
                <a:cs typeface="Garuda"/>
              </a:rPr>
              <a:t>in</a:t>
            </a:r>
            <a:r>
              <a:rPr dirty="0" baseline="2525" sz="1650" spc="-345" b="1">
                <a:latin typeface="Arial"/>
                <a:cs typeface="Arial"/>
              </a:rPr>
              <a:t>L</a:t>
            </a:r>
            <a:r>
              <a:rPr dirty="0" sz="800" spc="-229">
                <a:latin typeface="Garuda"/>
                <a:cs typeface="Garuda"/>
              </a:rPr>
              <a:t>-c</a:t>
            </a:r>
            <a:r>
              <a:rPr dirty="0" baseline="2525" sz="1650" spc="-345" b="1">
                <a:latin typeface="Arial"/>
                <a:cs typeface="Arial"/>
              </a:rPr>
              <a:t>F</a:t>
            </a:r>
            <a:r>
              <a:rPr dirty="0" sz="800" spc="-229">
                <a:latin typeface="Garuda"/>
                <a:cs typeface="Garuda"/>
              </a:rPr>
              <a:t>la</a:t>
            </a:r>
            <a:r>
              <a:rPr dirty="0" baseline="2525" sz="1650" spc="-345" b="1">
                <a:latin typeface="Arial"/>
                <a:cs typeface="Arial"/>
              </a:rPr>
              <a:t>u</a:t>
            </a:r>
            <a:r>
              <a:rPr dirty="0" sz="800" spc="-229">
                <a:latin typeface="Garuda"/>
                <a:cs typeface="Garuda"/>
              </a:rPr>
              <a:t>ss</a:t>
            </a:r>
            <a:r>
              <a:rPr dirty="0" baseline="2525" sz="1650" spc="-345" b="1">
                <a:latin typeface="Arial"/>
                <a:cs typeface="Arial"/>
              </a:rPr>
              <a:t>n</a:t>
            </a:r>
            <a:r>
              <a:rPr dirty="0" sz="800" spc="-229">
                <a:latin typeface="Garuda"/>
                <a:cs typeface="Garuda"/>
              </a:rPr>
              <a:t>u</a:t>
            </a:r>
            <a:r>
              <a:rPr dirty="0" baseline="2525" sz="1650" spc="-345" b="1">
                <a:latin typeface="Arial"/>
                <a:cs typeface="Arial"/>
              </a:rPr>
              <a:t>d</a:t>
            </a:r>
            <a:r>
              <a:rPr dirty="0" sz="800" spc="-229">
                <a:latin typeface="Garuda"/>
                <a:cs typeface="Garuda"/>
              </a:rPr>
              <a:t>se</a:t>
            </a:r>
            <a:r>
              <a:rPr dirty="0" baseline="2525" sz="1650" spc="-345" b="1">
                <a:latin typeface="Arial"/>
                <a:cs typeface="Arial"/>
              </a:rPr>
              <a:t>a</a:t>
            </a:r>
            <a:r>
              <a:rPr dirty="0" sz="800" spc="-229">
                <a:latin typeface="Garuda"/>
                <a:cs typeface="Garuda"/>
              </a:rPr>
              <a:t>o</a:t>
            </a:r>
            <a:r>
              <a:rPr dirty="0" baseline="2525" sz="1650" spc="-345" b="1">
                <a:latin typeface="Arial"/>
                <a:cs typeface="Arial"/>
              </a:rPr>
              <a:t>m</a:t>
            </a:r>
            <a:r>
              <a:rPr dirty="0" sz="800" spc="-229">
                <a:latin typeface="Garuda"/>
                <a:cs typeface="Garuda"/>
              </a:rPr>
              <a:t>nly</a:t>
            </a:r>
            <a:r>
              <a:rPr dirty="0" baseline="2525" sz="1650" spc="-345" b="1">
                <a:latin typeface="Arial"/>
                <a:cs typeface="Arial"/>
              </a:rPr>
              <a:t>e</a:t>
            </a:r>
            <a:r>
              <a:rPr dirty="0" sz="800" spc="-229">
                <a:latin typeface="Garuda"/>
                <a:cs typeface="Garuda"/>
              </a:rPr>
              <a:t>.</a:t>
            </a:r>
            <a:r>
              <a:rPr dirty="0" baseline="2525" sz="1650" spc="-345" b="1">
                <a:latin typeface="Arial"/>
                <a:cs typeface="Arial"/>
              </a:rPr>
              <a:t>n</a:t>
            </a:r>
            <a:r>
              <a:rPr dirty="0" sz="800" spc="-229">
                <a:latin typeface="Garuda"/>
                <a:cs typeface="Garuda"/>
              </a:rPr>
              <a:t>C</a:t>
            </a:r>
            <a:r>
              <a:rPr dirty="0" baseline="2525" sz="1650" spc="-345" b="1">
                <a:latin typeface="Arial"/>
                <a:cs typeface="Arial"/>
              </a:rPr>
              <a:t>t</a:t>
            </a:r>
            <a:r>
              <a:rPr dirty="0" sz="800" spc="-229">
                <a:latin typeface="Garuda"/>
                <a:cs typeface="Garuda"/>
              </a:rPr>
              <a:t>o</a:t>
            </a:r>
            <a:r>
              <a:rPr dirty="0" baseline="2525" sz="1650" spc="-345" b="1">
                <a:latin typeface="Arial"/>
                <a:cs typeface="Arial"/>
              </a:rPr>
              <a:t>a</a:t>
            </a:r>
            <a:r>
              <a:rPr dirty="0" sz="800" spc="-229">
                <a:latin typeface="Garuda"/>
                <a:cs typeface="Garuda"/>
              </a:rPr>
              <a:t>p</a:t>
            </a:r>
            <a:r>
              <a:rPr dirty="0" baseline="2525" sz="1650" spc="-345" b="1">
                <a:latin typeface="Arial"/>
                <a:cs typeface="Arial"/>
              </a:rPr>
              <a:t>l</a:t>
            </a:r>
            <a:r>
              <a:rPr dirty="0" sz="800" spc="-229">
                <a:latin typeface="Garuda"/>
                <a:cs typeface="Garuda"/>
              </a:rPr>
              <a:t>y</a:t>
            </a:r>
            <a:r>
              <a:rPr dirty="0" baseline="2525" sz="1650" spc="-345" b="1">
                <a:latin typeface="Arial"/>
                <a:cs typeface="Arial"/>
              </a:rPr>
              <a:t>s</a:t>
            </a:r>
            <a:r>
              <a:rPr dirty="0" sz="800" spc="-229">
                <a:latin typeface="Garuda"/>
                <a:cs typeface="Garuda"/>
              </a:rPr>
              <a:t>ing</a:t>
            </a:r>
            <a:r>
              <a:rPr dirty="0" baseline="2525" sz="1650" spc="-345" b="1">
                <a:latin typeface="Arial"/>
                <a:cs typeface="Arial"/>
              </a:rPr>
              <a:t>I </a:t>
            </a:r>
            <a:r>
              <a:rPr dirty="0" sz="800" spc="-165">
                <a:latin typeface="Garuda"/>
                <a:cs typeface="Garuda"/>
              </a:rPr>
              <a:t>eK</a:t>
            </a:r>
            <a:r>
              <a:rPr dirty="0" baseline="2525" sz="1650" spc="-247" b="1">
                <a:latin typeface="Arial"/>
                <a:cs typeface="Arial"/>
              </a:rPr>
              <a:t>I</a:t>
            </a:r>
            <a:r>
              <a:rPr dirty="0" sz="800" spc="-165">
                <a:latin typeface="Garuda"/>
                <a:cs typeface="Garuda"/>
              </a:rPr>
              <a:t>i</a:t>
            </a:r>
            <a:r>
              <a:rPr dirty="0" baseline="2525" sz="1650" spc="-247" b="1">
                <a:latin typeface="Arial"/>
                <a:cs typeface="Arial"/>
              </a:rPr>
              <a:t>n</a:t>
            </a:r>
            <a:r>
              <a:rPr dirty="0" sz="800" spc="-165">
                <a:latin typeface="Garuda"/>
                <a:cs typeface="Garuda"/>
              </a:rPr>
              <a:t>t </a:t>
            </a:r>
            <a:r>
              <a:rPr dirty="0" sz="800" spc="-170">
                <a:latin typeface="Garuda"/>
                <a:cs typeface="Garuda"/>
              </a:rPr>
              <a:t>m</a:t>
            </a:r>
            <a:r>
              <a:rPr dirty="0" baseline="2525" sz="1650" spc="-254" b="1">
                <a:latin typeface="Arial"/>
                <a:cs typeface="Arial"/>
              </a:rPr>
              <a:t>d</a:t>
            </a:r>
            <a:r>
              <a:rPr dirty="0" sz="800" spc="-170">
                <a:latin typeface="Garuda"/>
                <a:cs typeface="Garuda"/>
              </a:rPr>
              <a:t>a</a:t>
            </a:r>
            <a:r>
              <a:rPr dirty="0" baseline="2525" sz="1650" spc="-254" b="1">
                <a:latin typeface="Arial"/>
                <a:cs typeface="Arial"/>
              </a:rPr>
              <a:t>e</a:t>
            </a:r>
            <a:r>
              <a:rPr dirty="0" sz="800" spc="-170">
                <a:latin typeface="Garuda"/>
                <a:cs typeface="Garuda"/>
              </a:rPr>
              <a:t>te</a:t>
            </a:r>
            <a:r>
              <a:rPr dirty="0" baseline="2525" sz="1650" spc="-254" b="1">
                <a:latin typeface="Arial"/>
                <a:cs typeface="Arial"/>
              </a:rPr>
              <a:t>x</a:t>
            </a:r>
            <a:r>
              <a:rPr dirty="0" sz="800" spc="-170">
                <a:latin typeface="Garuda"/>
                <a:cs typeface="Garuda"/>
              </a:rPr>
              <a:t>ria</a:t>
            </a:r>
            <a:r>
              <a:rPr dirty="0" baseline="2314" sz="1800" spc="-254" b="1">
                <a:latin typeface="Arial"/>
                <a:cs typeface="Arial"/>
              </a:rPr>
              <a:t>-</a:t>
            </a:r>
            <a:r>
              <a:rPr dirty="0" baseline="2314" sz="1800" spc="-254" b="1">
                <a:latin typeface="Arial"/>
                <a:cs typeface="Arial"/>
              </a:rPr>
              <a:t>6</a:t>
            </a:r>
            <a:r>
              <a:rPr dirty="0" sz="800" spc="-170">
                <a:latin typeface="Garuda"/>
                <a:cs typeface="Garuda"/>
              </a:rPr>
              <a:t>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95">
                <a:latin typeface="Garuda"/>
                <a:cs typeface="Garuda"/>
              </a:rPr>
              <a:t> </a:t>
            </a:r>
            <a:r>
              <a:rPr dirty="0" sz="800" spc="-13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2" y="816356"/>
            <a:ext cx="5296535" cy="7937500"/>
          </a:xfrm>
          <a:prstGeom prst="rect">
            <a:avLst/>
          </a:prstGeom>
        </p:spPr>
        <p:txBody>
          <a:bodyPr wrap="square" lIns="0" tIns="58419" rIns="0" bIns="0" rtlCol="0" vert="horz">
            <a:spAutoFit/>
          </a:bodyPr>
          <a:lstStyle/>
          <a:p>
            <a:pPr marL="12700">
              <a:lnSpc>
                <a:spcPct val="100000"/>
              </a:lnSpc>
              <a:spcBef>
                <a:spcPts val="459"/>
              </a:spcBef>
            </a:pPr>
            <a:r>
              <a:rPr dirty="0" sz="1200" b="1">
                <a:latin typeface="Arial"/>
                <a:cs typeface="Arial"/>
              </a:rPr>
              <a:t>G</a:t>
            </a:r>
            <a:endParaRPr sz="1200">
              <a:latin typeface="Arial"/>
              <a:cs typeface="Arial"/>
            </a:endParaRPr>
          </a:p>
          <a:p>
            <a:pPr marL="127000">
              <a:lnSpc>
                <a:spcPct val="100000"/>
              </a:lnSpc>
              <a:spcBef>
                <a:spcPts val="360"/>
              </a:spcBef>
            </a:pPr>
            <a:r>
              <a:rPr dirty="0" sz="1200" spc="-5">
                <a:latin typeface="Arial"/>
                <a:cs typeface="Arial"/>
              </a:rPr>
              <a:t>Generate Unique Numbers 10-3,</a:t>
            </a:r>
            <a:r>
              <a:rPr dirty="0" sz="1200" spc="5">
                <a:latin typeface="Arial"/>
                <a:cs typeface="Arial"/>
              </a:rPr>
              <a:t> </a:t>
            </a:r>
            <a:r>
              <a:rPr dirty="0" sz="1200" spc="-5">
                <a:latin typeface="Arial"/>
                <a:cs typeface="Arial"/>
              </a:rPr>
              <a:t>10-23</a:t>
            </a:r>
            <a:endParaRPr sz="1200">
              <a:latin typeface="Arial"/>
              <a:cs typeface="Arial"/>
            </a:endParaRPr>
          </a:p>
          <a:p>
            <a:pPr marL="127000">
              <a:lnSpc>
                <a:spcPct val="100000"/>
              </a:lnSpc>
              <a:spcBef>
                <a:spcPts val="260"/>
              </a:spcBef>
            </a:pPr>
            <a:r>
              <a:rPr dirty="0" sz="1200">
                <a:latin typeface="Courier New"/>
                <a:cs typeface="Courier New"/>
              </a:rPr>
              <a:t>GROUP BY</a:t>
            </a:r>
            <a:r>
              <a:rPr dirty="0" sz="1200" spc="-365">
                <a:latin typeface="Courier New"/>
                <a:cs typeface="Courier New"/>
              </a:rPr>
              <a:t> </a:t>
            </a:r>
            <a:r>
              <a:rPr dirty="0" sz="1200" spc="-5">
                <a:latin typeface="Arial"/>
                <a:cs typeface="Arial"/>
              </a:rPr>
              <a:t>Clause 4-2, 4-11, 4-12, 4-13, 4-14, 4-16, 4-17, 4-20,</a:t>
            </a:r>
            <a:endParaRPr sz="1200">
              <a:latin typeface="Arial"/>
              <a:cs typeface="Arial"/>
            </a:endParaRPr>
          </a:p>
          <a:p>
            <a:pPr marL="469900">
              <a:lnSpc>
                <a:spcPct val="100000"/>
              </a:lnSpc>
              <a:spcBef>
                <a:spcPts val="459"/>
              </a:spcBef>
            </a:pPr>
            <a:r>
              <a:rPr dirty="0" sz="1200" spc="-5">
                <a:latin typeface="Arial"/>
                <a:cs typeface="Arial"/>
              </a:rPr>
              <a:t>4-21, 4-24, 6-12, 10-13, 10-14,</a:t>
            </a:r>
            <a:r>
              <a:rPr dirty="0" sz="1200" spc="10">
                <a:latin typeface="Arial"/>
                <a:cs typeface="Arial"/>
              </a:rPr>
              <a:t> </a:t>
            </a:r>
            <a:r>
              <a:rPr dirty="0" sz="1200" spc="-5">
                <a:latin typeface="Arial"/>
                <a:cs typeface="Arial"/>
              </a:rPr>
              <a:t>10-15</a:t>
            </a:r>
            <a:endParaRPr sz="1200">
              <a:latin typeface="Arial"/>
              <a:cs typeface="Arial"/>
            </a:endParaRPr>
          </a:p>
          <a:p>
            <a:pPr marL="127000">
              <a:lnSpc>
                <a:spcPct val="100000"/>
              </a:lnSpc>
              <a:spcBef>
                <a:spcPts val="260"/>
              </a:spcBef>
            </a:pPr>
            <a:r>
              <a:rPr dirty="0" sz="1200">
                <a:latin typeface="Courier New"/>
                <a:cs typeface="Courier New"/>
              </a:rPr>
              <a:t>GROUP BY</a:t>
            </a:r>
            <a:r>
              <a:rPr dirty="0" sz="1200" spc="-365">
                <a:latin typeface="Courier New"/>
                <a:cs typeface="Courier New"/>
              </a:rPr>
              <a:t> </a:t>
            </a:r>
            <a:r>
              <a:rPr dirty="0" sz="1200" spc="-5">
                <a:latin typeface="Arial"/>
                <a:cs typeface="Arial"/>
              </a:rPr>
              <a:t>Column 4-14, 4-16</a:t>
            </a:r>
            <a:endParaRPr sz="1200">
              <a:latin typeface="Arial"/>
              <a:cs typeface="Arial"/>
            </a:endParaRPr>
          </a:p>
          <a:p>
            <a:pPr marL="127000">
              <a:lnSpc>
                <a:spcPct val="100000"/>
              </a:lnSpc>
              <a:spcBef>
                <a:spcPts val="459"/>
              </a:spcBef>
            </a:pPr>
            <a:r>
              <a:rPr dirty="0" sz="1200" spc="-5">
                <a:latin typeface="Arial"/>
                <a:cs typeface="Arial"/>
              </a:rPr>
              <a:t>Group Functions 3-4, 4-1-13, 4-17, 4-18, 4-20, 4-23-26, 6-10, 6-19,</a:t>
            </a:r>
            <a:r>
              <a:rPr dirty="0" sz="1200" spc="-15">
                <a:latin typeface="Arial"/>
                <a:cs typeface="Arial"/>
              </a:rPr>
              <a:t> </a:t>
            </a:r>
            <a:r>
              <a:rPr dirty="0" sz="1200" spc="-5">
                <a:latin typeface="Arial"/>
                <a:cs typeface="Arial"/>
              </a:rPr>
              <a:t>10-12-15</a:t>
            </a:r>
            <a:endParaRPr sz="1200">
              <a:latin typeface="Arial"/>
              <a:cs typeface="Arial"/>
            </a:endParaRPr>
          </a:p>
          <a:p>
            <a:pPr marL="127000">
              <a:lnSpc>
                <a:spcPct val="100000"/>
              </a:lnSpc>
              <a:spcBef>
                <a:spcPts val="360"/>
              </a:spcBef>
            </a:pPr>
            <a:r>
              <a:rPr dirty="0" sz="1200" spc="-5">
                <a:latin typeface="Arial"/>
                <a:cs typeface="Arial"/>
              </a:rPr>
              <a:t>Group Functions in </a:t>
            </a:r>
            <a:r>
              <a:rPr dirty="0" sz="1200">
                <a:latin typeface="Arial"/>
                <a:cs typeface="Arial"/>
              </a:rPr>
              <a:t>a </a:t>
            </a:r>
            <a:r>
              <a:rPr dirty="0" sz="1200" spc="-5">
                <a:latin typeface="Arial"/>
                <a:cs typeface="Arial"/>
              </a:rPr>
              <a:t>Subquery</a:t>
            </a:r>
            <a:r>
              <a:rPr dirty="0" sz="1200">
                <a:latin typeface="Arial"/>
                <a:cs typeface="Arial"/>
              </a:rPr>
              <a:t> </a:t>
            </a:r>
            <a:r>
              <a:rPr dirty="0" sz="1200" spc="-5">
                <a:latin typeface="Arial"/>
                <a:cs typeface="Arial"/>
              </a:rPr>
              <a:t>6-10</a:t>
            </a:r>
            <a:endParaRPr sz="1200">
              <a:latin typeface="Arial"/>
              <a:cs typeface="Arial"/>
            </a:endParaRPr>
          </a:p>
          <a:p>
            <a:pPr>
              <a:lnSpc>
                <a:spcPct val="100000"/>
              </a:lnSpc>
            </a:pPr>
            <a:endParaRPr sz="1300">
              <a:latin typeface="Arial"/>
              <a:cs typeface="Arial"/>
            </a:endParaRPr>
          </a:p>
          <a:p>
            <a:pPr>
              <a:lnSpc>
                <a:spcPct val="100000"/>
              </a:lnSpc>
              <a:spcBef>
                <a:spcPts val="10"/>
              </a:spcBef>
            </a:pPr>
            <a:endParaRPr sz="1200">
              <a:latin typeface="Arial"/>
              <a:cs typeface="Arial"/>
            </a:endParaRPr>
          </a:p>
          <a:p>
            <a:pPr marL="12700">
              <a:lnSpc>
                <a:spcPct val="100000"/>
              </a:lnSpc>
            </a:pPr>
            <a:r>
              <a:rPr dirty="0" sz="1200" spc="-5" b="1">
                <a:latin typeface="Arial"/>
                <a:cs typeface="Arial"/>
              </a:rPr>
              <a:t>H</a:t>
            </a:r>
            <a:endParaRPr sz="1200">
              <a:latin typeface="Arial"/>
              <a:cs typeface="Arial"/>
            </a:endParaRPr>
          </a:p>
          <a:p>
            <a:pPr marL="127000">
              <a:lnSpc>
                <a:spcPct val="100000"/>
              </a:lnSpc>
              <a:spcBef>
                <a:spcPts val="265"/>
              </a:spcBef>
            </a:pPr>
            <a:r>
              <a:rPr dirty="0" sz="1200">
                <a:latin typeface="Courier New"/>
                <a:cs typeface="Courier New"/>
              </a:rPr>
              <a:t>HAVING</a:t>
            </a:r>
            <a:r>
              <a:rPr dirty="0" sz="1200" spc="-370">
                <a:latin typeface="Courier New"/>
                <a:cs typeface="Courier New"/>
              </a:rPr>
              <a:t> </a:t>
            </a:r>
            <a:r>
              <a:rPr dirty="0" sz="1200" spc="-5">
                <a:latin typeface="Arial"/>
                <a:cs typeface="Arial"/>
              </a:rPr>
              <a:t>Clause 4-2, 4-18-25, 6-4, 6-11, 6-19</a:t>
            </a:r>
            <a:endParaRPr sz="1200">
              <a:latin typeface="Arial"/>
              <a:cs typeface="Arial"/>
            </a:endParaRPr>
          </a:p>
          <a:p>
            <a:pPr>
              <a:lnSpc>
                <a:spcPct val="100000"/>
              </a:lnSpc>
            </a:pPr>
            <a:endParaRPr sz="1400">
              <a:latin typeface="Arial"/>
              <a:cs typeface="Arial"/>
            </a:endParaRPr>
          </a:p>
          <a:p>
            <a:pPr>
              <a:lnSpc>
                <a:spcPct val="100000"/>
              </a:lnSpc>
              <a:spcBef>
                <a:spcPts val="40"/>
              </a:spcBef>
            </a:pPr>
            <a:endParaRPr sz="1150">
              <a:latin typeface="Arial"/>
              <a:cs typeface="Arial"/>
            </a:endParaRPr>
          </a:p>
          <a:p>
            <a:pPr marL="12700">
              <a:lnSpc>
                <a:spcPct val="100000"/>
              </a:lnSpc>
            </a:pPr>
            <a:r>
              <a:rPr dirty="0" sz="1200" b="1">
                <a:latin typeface="Arial"/>
                <a:cs typeface="Arial"/>
              </a:rPr>
              <a:t>I</a:t>
            </a:r>
            <a:endParaRPr sz="1200">
              <a:latin typeface="Arial"/>
              <a:cs typeface="Arial"/>
            </a:endParaRPr>
          </a:p>
          <a:p>
            <a:pPr marL="127000">
              <a:lnSpc>
                <a:spcPct val="100000"/>
              </a:lnSpc>
              <a:spcBef>
                <a:spcPts val="360"/>
              </a:spcBef>
            </a:pPr>
            <a:r>
              <a:rPr dirty="0" sz="1200" spc="-5">
                <a:latin typeface="Arial"/>
                <a:cs typeface="Arial"/>
              </a:rPr>
              <a:t>IF-THEN-ELSE Logic 3-54, 3-55, 3-57,</a:t>
            </a:r>
            <a:r>
              <a:rPr dirty="0" sz="1200" spc="10">
                <a:latin typeface="Arial"/>
                <a:cs typeface="Arial"/>
              </a:rPr>
              <a:t> </a:t>
            </a:r>
            <a:r>
              <a:rPr dirty="0" sz="1200" spc="-5">
                <a:latin typeface="Arial"/>
                <a:cs typeface="Arial"/>
              </a:rPr>
              <a:t>3-60</a:t>
            </a:r>
            <a:endParaRPr sz="1200">
              <a:latin typeface="Arial"/>
              <a:cs typeface="Arial"/>
            </a:endParaRPr>
          </a:p>
          <a:p>
            <a:pPr marL="127000">
              <a:lnSpc>
                <a:spcPct val="100000"/>
              </a:lnSpc>
              <a:spcBef>
                <a:spcPts val="360"/>
              </a:spcBef>
            </a:pPr>
            <a:r>
              <a:rPr dirty="0" sz="1200" spc="-5">
                <a:latin typeface="Arial"/>
                <a:cs typeface="Arial"/>
              </a:rPr>
              <a:t>Implicit Data Type Conversion 3-26, 3-27,</a:t>
            </a:r>
            <a:r>
              <a:rPr dirty="0" sz="1200" spc="15">
                <a:latin typeface="Arial"/>
                <a:cs typeface="Arial"/>
              </a:rPr>
              <a:t> </a:t>
            </a:r>
            <a:r>
              <a:rPr dirty="0" sz="1200" spc="-5">
                <a:latin typeface="Arial"/>
                <a:cs typeface="Arial"/>
              </a:rPr>
              <a:t>3-28</a:t>
            </a:r>
            <a:endParaRPr sz="1200">
              <a:latin typeface="Arial"/>
              <a:cs typeface="Arial"/>
            </a:endParaRPr>
          </a:p>
          <a:p>
            <a:pPr marL="127000">
              <a:lnSpc>
                <a:spcPct val="100000"/>
              </a:lnSpc>
              <a:spcBef>
                <a:spcPts val="265"/>
              </a:spcBef>
            </a:pPr>
            <a:r>
              <a:rPr dirty="0" sz="1200">
                <a:latin typeface="Courier New"/>
                <a:cs typeface="Courier New"/>
              </a:rPr>
              <a:t>IN</a:t>
            </a:r>
            <a:r>
              <a:rPr dirty="0" sz="1200" spc="-365">
                <a:latin typeface="Courier New"/>
                <a:cs typeface="Courier New"/>
              </a:rPr>
              <a:t> </a:t>
            </a:r>
            <a:r>
              <a:rPr dirty="0" sz="1200" spc="-5">
                <a:latin typeface="Arial"/>
                <a:cs typeface="Arial"/>
              </a:rPr>
              <a:t>Condition 2-7, 2-10, 5-2, 5-4, 5-13, 5-18, 5-19, 5-21, 5-22,</a:t>
            </a:r>
            <a:endParaRPr sz="1200">
              <a:latin typeface="Arial"/>
              <a:cs typeface="Arial"/>
            </a:endParaRPr>
          </a:p>
          <a:p>
            <a:pPr marL="469900">
              <a:lnSpc>
                <a:spcPct val="100000"/>
              </a:lnSpc>
              <a:spcBef>
                <a:spcPts val="455"/>
              </a:spcBef>
            </a:pPr>
            <a:r>
              <a:rPr dirty="0" sz="1200" spc="-5">
                <a:latin typeface="Arial"/>
                <a:cs typeface="Arial"/>
              </a:rPr>
              <a:t>5-26, 5-27, 10-37, C-2, C-4-7, C-13, C-14, C-16,</a:t>
            </a:r>
            <a:r>
              <a:rPr dirty="0" sz="1200" spc="20">
                <a:latin typeface="Arial"/>
                <a:cs typeface="Arial"/>
              </a:rPr>
              <a:t> </a:t>
            </a:r>
            <a:r>
              <a:rPr dirty="0" sz="1200" spc="-5">
                <a:latin typeface="Arial"/>
                <a:cs typeface="Arial"/>
              </a:rPr>
              <a:t>C-17</a:t>
            </a:r>
            <a:endParaRPr sz="1200">
              <a:latin typeface="Arial"/>
              <a:cs typeface="Arial"/>
            </a:endParaRPr>
          </a:p>
          <a:p>
            <a:pPr marL="127000">
              <a:lnSpc>
                <a:spcPct val="100000"/>
              </a:lnSpc>
              <a:spcBef>
                <a:spcPts val="360"/>
              </a:spcBef>
            </a:pPr>
            <a:r>
              <a:rPr dirty="0" sz="1200" spc="-5">
                <a:latin typeface="Arial"/>
                <a:cs typeface="Arial"/>
              </a:rPr>
              <a:t>Index 1-27, 9-3, 9-6, 9-23, 9-24, 9-35, 10-2, 10-3, 10-33,</a:t>
            </a:r>
            <a:r>
              <a:rPr dirty="0" sz="1200">
                <a:latin typeface="Arial"/>
                <a:cs typeface="Arial"/>
              </a:rPr>
              <a:t> </a:t>
            </a:r>
            <a:r>
              <a:rPr dirty="0" sz="1200" spc="-5">
                <a:latin typeface="Arial"/>
                <a:cs typeface="Arial"/>
              </a:rPr>
              <a:t>10-34-38,</a:t>
            </a:r>
            <a:endParaRPr sz="1200">
              <a:latin typeface="Arial"/>
              <a:cs typeface="Arial"/>
            </a:endParaRPr>
          </a:p>
          <a:p>
            <a:pPr marL="469265">
              <a:lnSpc>
                <a:spcPct val="100000"/>
              </a:lnSpc>
              <a:spcBef>
                <a:spcPts val="360"/>
              </a:spcBef>
            </a:pPr>
            <a:r>
              <a:rPr dirty="0" sz="1200" spc="-5">
                <a:latin typeface="Arial"/>
                <a:cs typeface="Arial"/>
              </a:rPr>
              <a:t>10-42, 10-43, </a:t>
            </a:r>
            <a:r>
              <a:rPr dirty="0" sz="1200" spc="-10">
                <a:latin typeface="Arial"/>
                <a:cs typeface="Arial"/>
              </a:rPr>
              <a:t>10-46, </a:t>
            </a:r>
            <a:r>
              <a:rPr dirty="0" sz="1200" spc="-5">
                <a:latin typeface="Arial"/>
                <a:cs typeface="Arial"/>
              </a:rPr>
              <a:t>11-3, 11-7, 11-8, E-5,</a:t>
            </a:r>
            <a:r>
              <a:rPr dirty="0" sz="1200" spc="25">
                <a:latin typeface="Arial"/>
                <a:cs typeface="Arial"/>
              </a:rPr>
              <a:t> </a:t>
            </a:r>
            <a:r>
              <a:rPr dirty="0" sz="1200" spc="-5">
                <a:latin typeface="Arial"/>
                <a:cs typeface="Arial"/>
              </a:rPr>
              <a:t>E-9</a:t>
            </a:r>
            <a:endParaRPr sz="1200">
              <a:latin typeface="Arial"/>
              <a:cs typeface="Arial"/>
            </a:endParaRPr>
          </a:p>
          <a:p>
            <a:pPr marL="126364">
              <a:lnSpc>
                <a:spcPct val="100000"/>
              </a:lnSpc>
              <a:spcBef>
                <a:spcPts val="265"/>
              </a:spcBef>
            </a:pPr>
            <a:r>
              <a:rPr dirty="0" sz="1200">
                <a:latin typeface="Courier New"/>
                <a:cs typeface="Courier New"/>
              </a:rPr>
              <a:t>INSERT</a:t>
            </a:r>
            <a:r>
              <a:rPr dirty="0" sz="1200" spc="-350">
                <a:latin typeface="Courier New"/>
                <a:cs typeface="Courier New"/>
              </a:rPr>
              <a:t> </a:t>
            </a:r>
            <a:r>
              <a:rPr dirty="0" sz="1200" spc="-5">
                <a:latin typeface="Arial"/>
                <a:cs typeface="Arial"/>
              </a:rPr>
              <a:t>Statement 8-5, 8-11, 8-22, 8-23, 8-41, 9-8, 9-19, 10-27, 10-28</a:t>
            </a:r>
            <a:endParaRPr sz="1200">
              <a:latin typeface="Arial"/>
              <a:cs typeface="Arial"/>
            </a:endParaRPr>
          </a:p>
          <a:p>
            <a:pPr marL="126364">
              <a:lnSpc>
                <a:spcPct val="100000"/>
              </a:lnSpc>
              <a:spcBef>
                <a:spcPts val="455"/>
              </a:spcBef>
            </a:pPr>
            <a:r>
              <a:rPr dirty="0" sz="1200" spc="-5">
                <a:latin typeface="Arial"/>
                <a:cs typeface="Arial"/>
              </a:rPr>
              <a:t>Integrity Constraint i-30, 8-7, 8-21, 9-17, 9-19, 9-22,</a:t>
            </a:r>
            <a:r>
              <a:rPr dirty="0" sz="1200" spc="20">
                <a:latin typeface="Arial"/>
                <a:cs typeface="Arial"/>
              </a:rPr>
              <a:t> </a:t>
            </a:r>
            <a:r>
              <a:rPr dirty="0" sz="1200" spc="-5">
                <a:latin typeface="Arial"/>
                <a:cs typeface="Arial"/>
              </a:rPr>
              <a:t>9-30,</a:t>
            </a:r>
            <a:endParaRPr sz="1200">
              <a:latin typeface="Arial"/>
              <a:cs typeface="Arial"/>
            </a:endParaRPr>
          </a:p>
          <a:p>
            <a:pPr marL="469265">
              <a:lnSpc>
                <a:spcPct val="100000"/>
              </a:lnSpc>
              <a:spcBef>
                <a:spcPts val="360"/>
              </a:spcBef>
            </a:pPr>
            <a:r>
              <a:rPr dirty="0" sz="1200" spc="-5">
                <a:latin typeface="Arial"/>
                <a:cs typeface="Arial"/>
              </a:rPr>
              <a:t>9-31, 9-32, 10-16,</a:t>
            </a:r>
            <a:r>
              <a:rPr dirty="0" sz="1200" spc="5">
                <a:latin typeface="Arial"/>
                <a:cs typeface="Arial"/>
              </a:rPr>
              <a:t> </a:t>
            </a:r>
            <a:r>
              <a:rPr dirty="0" sz="1200" spc="-5">
                <a:latin typeface="Arial"/>
                <a:cs typeface="Arial"/>
              </a:rPr>
              <a:t>11-3</a:t>
            </a:r>
            <a:endParaRPr sz="1200">
              <a:latin typeface="Arial"/>
              <a:cs typeface="Arial"/>
            </a:endParaRPr>
          </a:p>
          <a:p>
            <a:pPr marL="126364">
              <a:lnSpc>
                <a:spcPct val="100000"/>
              </a:lnSpc>
              <a:spcBef>
                <a:spcPts val="360"/>
              </a:spcBef>
            </a:pPr>
            <a:r>
              <a:rPr dirty="0" sz="1200" spc="-5">
                <a:latin typeface="Arial"/>
                <a:cs typeface="Arial"/>
              </a:rPr>
              <a:t>International Standards Organization (ISO)</a:t>
            </a:r>
            <a:r>
              <a:rPr dirty="0" sz="1200">
                <a:latin typeface="Arial"/>
                <a:cs typeface="Arial"/>
              </a:rPr>
              <a:t> </a:t>
            </a:r>
            <a:r>
              <a:rPr dirty="0" sz="1200" spc="-5">
                <a:latin typeface="Arial"/>
                <a:cs typeface="Arial"/>
              </a:rPr>
              <a:t>i-28</a:t>
            </a:r>
            <a:endParaRPr sz="1200">
              <a:latin typeface="Arial"/>
              <a:cs typeface="Arial"/>
            </a:endParaRPr>
          </a:p>
          <a:p>
            <a:pPr marL="126364">
              <a:lnSpc>
                <a:spcPct val="100000"/>
              </a:lnSpc>
              <a:spcBef>
                <a:spcPts val="265"/>
              </a:spcBef>
            </a:pPr>
            <a:r>
              <a:rPr dirty="0" sz="1200">
                <a:latin typeface="Courier New"/>
                <a:cs typeface="Courier New"/>
              </a:rPr>
              <a:t>INTERSECT</a:t>
            </a:r>
            <a:r>
              <a:rPr dirty="0" sz="1200" spc="-390">
                <a:latin typeface="Courier New"/>
                <a:cs typeface="Courier New"/>
              </a:rPr>
              <a:t> </a:t>
            </a:r>
            <a:r>
              <a:rPr dirty="0" sz="1200">
                <a:latin typeface="Arial"/>
                <a:cs typeface="Arial"/>
              </a:rPr>
              <a:t>Operator </a:t>
            </a:r>
            <a:r>
              <a:rPr dirty="0" sz="1200" spc="-5">
                <a:latin typeface="Arial"/>
                <a:cs typeface="Arial"/>
              </a:rPr>
              <a:t>7-3, 7-13, 7-14, 7-22</a:t>
            </a:r>
            <a:endParaRPr sz="1200">
              <a:latin typeface="Arial"/>
              <a:cs typeface="Arial"/>
            </a:endParaRPr>
          </a:p>
          <a:p>
            <a:pPr marL="127000">
              <a:lnSpc>
                <a:spcPct val="100000"/>
              </a:lnSpc>
              <a:spcBef>
                <a:spcPts val="360"/>
              </a:spcBef>
            </a:pPr>
            <a:r>
              <a:rPr dirty="0" sz="1200">
                <a:latin typeface="Courier New"/>
                <a:cs typeface="Courier New"/>
              </a:rPr>
              <a:t>INTERVAL YEAR TO MONTH </a:t>
            </a:r>
            <a:r>
              <a:rPr dirty="0" sz="1200" spc="-5">
                <a:latin typeface="Arial"/>
                <a:cs typeface="Arial"/>
              </a:rPr>
              <a:t>9-11, 9-14,</a:t>
            </a:r>
            <a:r>
              <a:rPr dirty="0" sz="1200" spc="-15">
                <a:latin typeface="Arial"/>
                <a:cs typeface="Arial"/>
              </a:rPr>
              <a:t> </a:t>
            </a:r>
            <a:r>
              <a:rPr dirty="0" sz="1200" spc="-5">
                <a:latin typeface="Arial"/>
                <a:cs typeface="Arial"/>
              </a:rPr>
              <a:t>9-15</a:t>
            </a:r>
            <a:endParaRPr sz="1200">
              <a:latin typeface="Arial"/>
              <a:cs typeface="Arial"/>
            </a:endParaRPr>
          </a:p>
          <a:p>
            <a:pPr marL="127000">
              <a:lnSpc>
                <a:spcPct val="100000"/>
              </a:lnSpc>
              <a:spcBef>
                <a:spcPts val="360"/>
              </a:spcBef>
            </a:pPr>
            <a:r>
              <a:rPr dirty="0" sz="1200">
                <a:latin typeface="Courier New"/>
                <a:cs typeface="Courier New"/>
              </a:rPr>
              <a:t>IS NOT NULL</a:t>
            </a:r>
            <a:r>
              <a:rPr dirty="0" sz="1200" spc="-390">
                <a:latin typeface="Courier New"/>
                <a:cs typeface="Courier New"/>
              </a:rPr>
              <a:t> </a:t>
            </a:r>
            <a:r>
              <a:rPr dirty="0" sz="1200" spc="-5">
                <a:latin typeface="Arial"/>
                <a:cs typeface="Arial"/>
              </a:rPr>
              <a:t>Condition 2-13</a:t>
            </a:r>
            <a:endParaRPr sz="1200">
              <a:latin typeface="Arial"/>
              <a:cs typeface="Arial"/>
            </a:endParaRPr>
          </a:p>
          <a:p>
            <a:pPr marL="127000">
              <a:lnSpc>
                <a:spcPct val="100000"/>
              </a:lnSpc>
              <a:spcBef>
                <a:spcPts val="360"/>
              </a:spcBef>
            </a:pPr>
            <a:r>
              <a:rPr dirty="0" sz="1200">
                <a:latin typeface="Courier New"/>
                <a:cs typeface="Courier New"/>
              </a:rPr>
              <a:t>IS NULL</a:t>
            </a:r>
            <a:r>
              <a:rPr dirty="0" sz="1200" spc="-385">
                <a:latin typeface="Courier New"/>
                <a:cs typeface="Courier New"/>
              </a:rPr>
              <a:t> </a:t>
            </a:r>
            <a:r>
              <a:rPr dirty="0" sz="1200" spc="-5">
                <a:latin typeface="Arial"/>
                <a:cs typeface="Arial"/>
              </a:rPr>
              <a:t>Condition 2-13</a:t>
            </a:r>
            <a:endParaRPr sz="1200">
              <a:latin typeface="Arial"/>
              <a:cs typeface="Arial"/>
            </a:endParaRPr>
          </a:p>
          <a:p>
            <a:pPr>
              <a:lnSpc>
                <a:spcPct val="100000"/>
              </a:lnSpc>
            </a:pPr>
            <a:endParaRPr sz="1400">
              <a:latin typeface="Arial"/>
              <a:cs typeface="Arial"/>
            </a:endParaRPr>
          </a:p>
          <a:p>
            <a:pPr>
              <a:lnSpc>
                <a:spcPct val="100000"/>
              </a:lnSpc>
              <a:spcBef>
                <a:spcPts val="50"/>
              </a:spcBef>
            </a:pPr>
            <a:endParaRPr sz="1150">
              <a:latin typeface="Arial"/>
              <a:cs typeface="Arial"/>
            </a:endParaRPr>
          </a:p>
          <a:p>
            <a:pPr marL="12700">
              <a:lnSpc>
                <a:spcPct val="100000"/>
              </a:lnSpc>
            </a:pPr>
            <a:r>
              <a:rPr dirty="0" sz="1200" spc="-5" b="1">
                <a:latin typeface="Arial"/>
                <a:cs typeface="Arial"/>
              </a:rPr>
              <a:t>J</a:t>
            </a:r>
            <a:endParaRPr sz="1200">
              <a:latin typeface="Arial"/>
              <a:cs typeface="Arial"/>
            </a:endParaRPr>
          </a:p>
          <a:p>
            <a:pPr marL="127000">
              <a:lnSpc>
                <a:spcPct val="100000"/>
              </a:lnSpc>
              <a:spcBef>
                <a:spcPts val="360"/>
              </a:spcBef>
            </a:pPr>
            <a:r>
              <a:rPr dirty="0" sz="1200" spc="-5">
                <a:latin typeface="Arial"/>
                <a:cs typeface="Arial"/>
              </a:rPr>
              <a:t>Java i-4, i-7, i-10, i-27,</a:t>
            </a:r>
            <a:r>
              <a:rPr dirty="0" sz="1200" spc="15">
                <a:latin typeface="Arial"/>
                <a:cs typeface="Arial"/>
              </a:rPr>
              <a:t> </a:t>
            </a:r>
            <a:r>
              <a:rPr dirty="0" sz="1200" spc="-5">
                <a:latin typeface="Arial"/>
                <a:cs typeface="Arial"/>
              </a:rPr>
              <a:t>E-4</a:t>
            </a:r>
            <a:endParaRPr sz="1200">
              <a:latin typeface="Arial"/>
              <a:cs typeface="Arial"/>
            </a:endParaRPr>
          </a:p>
          <a:p>
            <a:pPr marL="127000">
              <a:lnSpc>
                <a:spcPct val="100000"/>
              </a:lnSpc>
              <a:spcBef>
                <a:spcPts val="360"/>
              </a:spcBef>
            </a:pPr>
            <a:r>
              <a:rPr dirty="0" sz="1200" spc="-5">
                <a:latin typeface="Arial"/>
                <a:cs typeface="Arial"/>
              </a:rPr>
              <a:t>Joining Tables 5-5, 5-22, 5-30, C-7</a:t>
            </a:r>
            <a:endParaRPr sz="1200">
              <a:latin typeface="Arial"/>
              <a:cs typeface="Arial"/>
            </a:endParaRPr>
          </a:p>
          <a:p>
            <a:pPr>
              <a:lnSpc>
                <a:spcPct val="100000"/>
              </a:lnSpc>
            </a:pPr>
            <a:endParaRPr sz="1300">
              <a:latin typeface="Arial"/>
              <a:cs typeface="Arial"/>
            </a:endParaRPr>
          </a:p>
          <a:p>
            <a:pPr>
              <a:lnSpc>
                <a:spcPct val="100000"/>
              </a:lnSpc>
              <a:spcBef>
                <a:spcPts val="10"/>
              </a:spcBef>
            </a:pPr>
            <a:endParaRPr sz="1200">
              <a:latin typeface="Arial"/>
              <a:cs typeface="Arial"/>
            </a:endParaRPr>
          </a:p>
          <a:p>
            <a:pPr marL="12700">
              <a:lnSpc>
                <a:spcPct val="100000"/>
              </a:lnSpc>
            </a:pPr>
            <a:r>
              <a:rPr dirty="0" sz="1200" spc="-5" b="1">
                <a:latin typeface="Arial"/>
                <a:cs typeface="Arial"/>
              </a:rPr>
              <a:t>K</a:t>
            </a:r>
            <a:endParaRPr sz="1200">
              <a:latin typeface="Arial"/>
              <a:cs typeface="Arial"/>
            </a:endParaRPr>
          </a:p>
          <a:p>
            <a:pPr marL="127000">
              <a:lnSpc>
                <a:spcPct val="100000"/>
              </a:lnSpc>
              <a:spcBef>
                <a:spcPts val="360"/>
              </a:spcBef>
            </a:pPr>
            <a:r>
              <a:rPr dirty="0" sz="1200" spc="-5">
                <a:latin typeface="Arial"/>
                <a:cs typeface="Arial"/>
              </a:rPr>
              <a:t>Keywords 1-4, 1-7, 1-31, 1-32, 5-6, 9-26, 9-27, D-4, E-14,</a:t>
            </a:r>
            <a:r>
              <a:rPr dirty="0" sz="1200" spc="30">
                <a:latin typeface="Arial"/>
                <a:cs typeface="Arial"/>
              </a:rPr>
              <a:t> </a:t>
            </a:r>
            <a:r>
              <a:rPr dirty="0" sz="1200" spc="-5">
                <a:latin typeface="Arial"/>
                <a:cs typeface="Arial"/>
              </a:rPr>
              <a:t>E-16</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a:latin typeface="Garuda"/>
                <a:cs typeface="Garuda"/>
              </a:rPr>
              <a:t>(WDP) </a:t>
            </a:r>
            <a:r>
              <a:rPr dirty="0" sz="800" spc="-215">
                <a:latin typeface="Garuda"/>
                <a:cs typeface="Garuda"/>
              </a:rPr>
              <a:t>e</a:t>
            </a:r>
            <a:r>
              <a:rPr dirty="0" baseline="2525" sz="1650" spc="-322" b="1">
                <a:latin typeface="Arial"/>
                <a:cs typeface="Arial"/>
              </a:rPr>
              <a:t>O</a:t>
            </a:r>
            <a:r>
              <a:rPr dirty="0" sz="800" spc="-215">
                <a:latin typeface="Garuda"/>
                <a:cs typeface="Garuda"/>
              </a:rPr>
              <a:t>Ki</a:t>
            </a:r>
            <a:r>
              <a:rPr dirty="0" baseline="2525" sz="1650" spc="-322" b="1">
                <a:latin typeface="Arial"/>
                <a:cs typeface="Arial"/>
              </a:rPr>
              <a:t>r</a:t>
            </a:r>
            <a:r>
              <a:rPr dirty="0" sz="800" spc="-215">
                <a:latin typeface="Garuda"/>
                <a:cs typeface="Garuda"/>
              </a:rPr>
              <a:t>t</a:t>
            </a:r>
            <a:r>
              <a:rPr dirty="0" baseline="2525" sz="1650" spc="-322" b="1">
                <a:latin typeface="Arial"/>
                <a:cs typeface="Arial"/>
              </a:rPr>
              <a:t>a</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a:t>
            </a:r>
            <a:r>
              <a:rPr dirty="0" sz="800" spc="-215">
                <a:latin typeface="Garuda"/>
                <a:cs typeface="Garuda"/>
              </a:rPr>
              <a:t>te</a:t>
            </a:r>
            <a:r>
              <a:rPr dirty="0" baseline="2525" sz="1650" spc="-322" b="1">
                <a:latin typeface="Arial"/>
                <a:cs typeface="Arial"/>
              </a:rPr>
              <a:t>e</a:t>
            </a:r>
            <a:r>
              <a:rPr dirty="0" sz="800" spc="-215">
                <a:latin typeface="Garuda"/>
                <a:cs typeface="Garuda"/>
              </a:rPr>
              <a:t>ria</a:t>
            </a:r>
            <a:r>
              <a:rPr dirty="0" baseline="2525" sz="1650" spc="-322" b="1">
                <a:latin typeface="Arial"/>
                <a:cs typeface="Arial"/>
              </a:rPr>
              <a:t>D</a:t>
            </a:r>
            <a:r>
              <a:rPr dirty="0" sz="800" spc="-215">
                <a:latin typeface="Garuda"/>
                <a:cs typeface="Garuda"/>
              </a:rPr>
              <a:t>ls</a:t>
            </a:r>
            <a:r>
              <a:rPr dirty="0" baseline="2525" sz="1650" spc="-322" b="1">
                <a:latin typeface="Arial"/>
                <a:cs typeface="Arial"/>
              </a:rPr>
              <a:t>a</a:t>
            </a:r>
            <a:r>
              <a:rPr dirty="0" sz="800" spc="-215">
                <a:latin typeface="Garuda"/>
                <a:cs typeface="Garuda"/>
              </a:rPr>
              <a:t>a</a:t>
            </a:r>
            <a:r>
              <a:rPr dirty="0" baseline="2525" sz="1650" spc="-322" b="1">
                <a:latin typeface="Arial"/>
                <a:cs typeface="Arial"/>
              </a:rPr>
              <a:t>t</a:t>
            </a:r>
            <a:r>
              <a:rPr dirty="0" sz="800" spc="-215">
                <a:latin typeface="Garuda"/>
                <a:cs typeface="Garuda"/>
              </a:rPr>
              <a:t>r</a:t>
            </a:r>
            <a:r>
              <a:rPr dirty="0" baseline="2525" sz="1650" spc="-322" b="1">
                <a:latin typeface="Arial"/>
                <a:cs typeface="Arial"/>
              </a:rPr>
              <a:t>a</a:t>
            </a:r>
            <a:r>
              <a:rPr dirty="0" sz="800" spc="-215">
                <a:latin typeface="Garuda"/>
                <a:cs typeface="Garuda"/>
              </a:rPr>
              <a:t>e</a:t>
            </a:r>
            <a:r>
              <a:rPr dirty="0" baseline="2525" sz="1650" spc="-322" b="1">
                <a:latin typeface="Arial"/>
                <a:cs typeface="Arial"/>
              </a:rPr>
              <a:t>b</a:t>
            </a:r>
            <a:r>
              <a:rPr dirty="0" sz="800" spc="-215">
                <a:latin typeface="Garuda"/>
                <a:cs typeface="Garuda"/>
              </a:rPr>
              <a:t>pr</a:t>
            </a:r>
            <a:r>
              <a:rPr dirty="0" baseline="2525" sz="1650" spc="-322" b="1">
                <a:latin typeface="Arial"/>
                <a:cs typeface="Arial"/>
              </a:rPr>
              <a:t>a</a:t>
            </a:r>
            <a:r>
              <a:rPr dirty="0" sz="800" spc="-215">
                <a:latin typeface="Garuda"/>
                <a:cs typeface="Garuda"/>
              </a:rPr>
              <a:t>o</a:t>
            </a:r>
            <a:r>
              <a:rPr dirty="0" baseline="2525" sz="1650" spc="-322" b="1">
                <a:latin typeface="Arial"/>
                <a:cs typeface="Arial"/>
              </a:rPr>
              <a:t>s</a:t>
            </a:r>
            <a:r>
              <a:rPr dirty="0" sz="800" spc="-215">
                <a:latin typeface="Garuda"/>
                <a:cs typeface="Garuda"/>
              </a:rPr>
              <a:t>vi</a:t>
            </a:r>
            <a:r>
              <a:rPr dirty="0" baseline="2525" sz="1650" spc="-322" b="1">
                <a:latin typeface="Arial"/>
                <a:cs typeface="Arial"/>
              </a:rPr>
              <a:t>e</a:t>
            </a:r>
            <a:r>
              <a:rPr dirty="0" sz="800" spc="-215">
                <a:latin typeface="Garuda"/>
                <a:cs typeface="Garuda"/>
              </a:rPr>
              <a:t>de</a:t>
            </a:r>
            <a:r>
              <a:rPr dirty="0" baseline="2525" sz="1650" spc="-322" b="1">
                <a:latin typeface="Arial"/>
                <a:cs typeface="Arial"/>
              </a:rPr>
              <a:t>1</a:t>
            </a:r>
            <a:r>
              <a:rPr dirty="0" sz="800" spc="-215">
                <a:latin typeface="Garuda"/>
                <a:cs typeface="Garuda"/>
              </a:rPr>
              <a:t>d </a:t>
            </a:r>
            <a:r>
              <a:rPr dirty="0" baseline="2525" sz="1650" spc="-375" b="1">
                <a:latin typeface="Arial"/>
                <a:cs typeface="Arial"/>
              </a:rPr>
              <a:t>0</a:t>
            </a:r>
            <a:r>
              <a:rPr dirty="0" sz="800" spc="-250">
                <a:latin typeface="Garuda"/>
                <a:cs typeface="Garuda"/>
              </a:rPr>
              <a:t>fo</a:t>
            </a:r>
            <a:r>
              <a:rPr dirty="0" baseline="2525" sz="1650" spc="-375" b="1" i="1">
                <a:latin typeface="Arial"/>
                <a:cs typeface="Arial"/>
              </a:rPr>
              <a:t>g</a:t>
            </a:r>
            <a:r>
              <a:rPr dirty="0" sz="800" spc="-250">
                <a:latin typeface="Garuda"/>
                <a:cs typeface="Garuda"/>
              </a:rPr>
              <a:t>r </a:t>
            </a:r>
            <a:r>
              <a:rPr dirty="0" sz="800" spc="-345">
                <a:latin typeface="Garuda"/>
                <a:cs typeface="Garuda"/>
              </a:rPr>
              <a:t>W</a:t>
            </a:r>
            <a:r>
              <a:rPr dirty="0" baseline="2525" sz="1650" spc="-517" b="1">
                <a:latin typeface="Arial"/>
                <a:cs typeface="Arial"/>
              </a:rPr>
              <a:t>:</a:t>
            </a:r>
            <a:r>
              <a:rPr dirty="0" baseline="2525" sz="1650" spc="37" b="1">
                <a:latin typeface="Arial"/>
                <a:cs typeface="Arial"/>
              </a:rPr>
              <a:t> </a:t>
            </a:r>
            <a:r>
              <a:rPr dirty="0" baseline="2525" sz="1650" spc="-345" b="1">
                <a:latin typeface="Arial"/>
                <a:cs typeface="Arial"/>
              </a:rPr>
              <a:t>S</a:t>
            </a:r>
            <a:r>
              <a:rPr dirty="0" sz="800" spc="-229">
                <a:latin typeface="Garuda"/>
                <a:cs typeface="Garuda"/>
              </a:rPr>
              <a:t>DP</a:t>
            </a:r>
            <a:r>
              <a:rPr dirty="0" baseline="2525" sz="1650" spc="-345" b="1">
                <a:latin typeface="Arial"/>
                <a:cs typeface="Arial"/>
              </a:rPr>
              <a:t>Q</a:t>
            </a:r>
            <a:r>
              <a:rPr dirty="0" sz="800" spc="-229">
                <a:latin typeface="Garuda"/>
                <a:cs typeface="Garuda"/>
              </a:rPr>
              <a:t>in</a:t>
            </a:r>
            <a:r>
              <a:rPr dirty="0" baseline="2525" sz="1650" spc="-345" b="1">
                <a:latin typeface="Arial"/>
                <a:cs typeface="Arial"/>
              </a:rPr>
              <a:t>L</a:t>
            </a:r>
            <a:r>
              <a:rPr dirty="0" sz="800" spc="-229">
                <a:latin typeface="Garuda"/>
                <a:cs typeface="Garuda"/>
              </a:rPr>
              <a:t>-c</a:t>
            </a:r>
            <a:r>
              <a:rPr dirty="0" baseline="2525" sz="1650" spc="-345" b="1">
                <a:latin typeface="Arial"/>
                <a:cs typeface="Arial"/>
              </a:rPr>
              <a:t>F</a:t>
            </a:r>
            <a:r>
              <a:rPr dirty="0" sz="800" spc="-229">
                <a:latin typeface="Garuda"/>
                <a:cs typeface="Garuda"/>
              </a:rPr>
              <a:t>la</a:t>
            </a:r>
            <a:r>
              <a:rPr dirty="0" baseline="2525" sz="1650" spc="-345" b="1">
                <a:latin typeface="Arial"/>
                <a:cs typeface="Arial"/>
              </a:rPr>
              <a:t>u</a:t>
            </a:r>
            <a:r>
              <a:rPr dirty="0" sz="800" spc="-229">
                <a:latin typeface="Garuda"/>
                <a:cs typeface="Garuda"/>
              </a:rPr>
              <a:t>ss</a:t>
            </a:r>
            <a:r>
              <a:rPr dirty="0" baseline="2525" sz="1650" spc="-345" b="1">
                <a:latin typeface="Arial"/>
                <a:cs typeface="Arial"/>
              </a:rPr>
              <a:t>n</a:t>
            </a:r>
            <a:r>
              <a:rPr dirty="0" sz="800" spc="-229">
                <a:latin typeface="Garuda"/>
                <a:cs typeface="Garuda"/>
              </a:rPr>
              <a:t>u</a:t>
            </a:r>
            <a:r>
              <a:rPr dirty="0" baseline="2525" sz="1650" spc="-345" b="1">
                <a:latin typeface="Arial"/>
                <a:cs typeface="Arial"/>
              </a:rPr>
              <a:t>d</a:t>
            </a:r>
            <a:r>
              <a:rPr dirty="0" sz="800" spc="-229">
                <a:latin typeface="Garuda"/>
                <a:cs typeface="Garuda"/>
              </a:rPr>
              <a:t>se</a:t>
            </a:r>
            <a:r>
              <a:rPr dirty="0" baseline="2525" sz="1650" spc="-345" b="1">
                <a:latin typeface="Arial"/>
                <a:cs typeface="Arial"/>
              </a:rPr>
              <a:t>a</a:t>
            </a:r>
            <a:r>
              <a:rPr dirty="0" sz="800" spc="-229">
                <a:latin typeface="Garuda"/>
                <a:cs typeface="Garuda"/>
              </a:rPr>
              <a:t>o</a:t>
            </a:r>
            <a:r>
              <a:rPr dirty="0" baseline="2525" sz="1650" spc="-345" b="1">
                <a:latin typeface="Arial"/>
                <a:cs typeface="Arial"/>
              </a:rPr>
              <a:t>m</a:t>
            </a:r>
            <a:r>
              <a:rPr dirty="0" sz="800" spc="-229">
                <a:latin typeface="Garuda"/>
                <a:cs typeface="Garuda"/>
              </a:rPr>
              <a:t>nly</a:t>
            </a:r>
            <a:r>
              <a:rPr dirty="0" baseline="2525" sz="1650" spc="-345" b="1">
                <a:latin typeface="Arial"/>
                <a:cs typeface="Arial"/>
              </a:rPr>
              <a:t>e</a:t>
            </a:r>
            <a:r>
              <a:rPr dirty="0" sz="800" spc="-229">
                <a:latin typeface="Garuda"/>
                <a:cs typeface="Garuda"/>
              </a:rPr>
              <a:t>.</a:t>
            </a:r>
            <a:r>
              <a:rPr dirty="0" baseline="2525" sz="1650" spc="-345" b="1">
                <a:latin typeface="Arial"/>
                <a:cs typeface="Arial"/>
              </a:rPr>
              <a:t>n</a:t>
            </a:r>
            <a:r>
              <a:rPr dirty="0" sz="800" spc="-229">
                <a:latin typeface="Garuda"/>
                <a:cs typeface="Garuda"/>
              </a:rPr>
              <a:t>C</a:t>
            </a:r>
            <a:r>
              <a:rPr dirty="0" baseline="2525" sz="1650" spc="-345" b="1">
                <a:latin typeface="Arial"/>
                <a:cs typeface="Arial"/>
              </a:rPr>
              <a:t>t</a:t>
            </a:r>
            <a:r>
              <a:rPr dirty="0" sz="800" spc="-229">
                <a:latin typeface="Garuda"/>
                <a:cs typeface="Garuda"/>
              </a:rPr>
              <a:t>o</a:t>
            </a:r>
            <a:r>
              <a:rPr dirty="0" baseline="2525" sz="1650" spc="-345" b="1">
                <a:latin typeface="Arial"/>
                <a:cs typeface="Arial"/>
              </a:rPr>
              <a:t>a</a:t>
            </a:r>
            <a:r>
              <a:rPr dirty="0" sz="800" spc="-229">
                <a:latin typeface="Garuda"/>
                <a:cs typeface="Garuda"/>
              </a:rPr>
              <a:t>p</a:t>
            </a:r>
            <a:r>
              <a:rPr dirty="0" baseline="2525" sz="1650" spc="-345" b="1">
                <a:latin typeface="Arial"/>
                <a:cs typeface="Arial"/>
              </a:rPr>
              <a:t>l</a:t>
            </a:r>
            <a:r>
              <a:rPr dirty="0" sz="800" spc="-229">
                <a:latin typeface="Garuda"/>
                <a:cs typeface="Garuda"/>
              </a:rPr>
              <a:t>y</a:t>
            </a:r>
            <a:r>
              <a:rPr dirty="0" baseline="2525" sz="1650" spc="-345" b="1">
                <a:latin typeface="Arial"/>
                <a:cs typeface="Arial"/>
              </a:rPr>
              <a:t>s</a:t>
            </a:r>
            <a:r>
              <a:rPr dirty="0" sz="800" spc="-229">
                <a:latin typeface="Garuda"/>
                <a:cs typeface="Garuda"/>
              </a:rPr>
              <a:t>ing</a:t>
            </a:r>
            <a:r>
              <a:rPr dirty="0" baseline="2525" sz="1650" spc="-345" b="1">
                <a:latin typeface="Arial"/>
                <a:cs typeface="Arial"/>
              </a:rPr>
              <a:t>I </a:t>
            </a:r>
            <a:r>
              <a:rPr dirty="0" sz="800" spc="-165">
                <a:latin typeface="Garuda"/>
                <a:cs typeface="Garuda"/>
              </a:rPr>
              <a:t>eK</a:t>
            </a:r>
            <a:r>
              <a:rPr dirty="0" baseline="2525" sz="1650" spc="-247" b="1">
                <a:latin typeface="Arial"/>
                <a:cs typeface="Arial"/>
              </a:rPr>
              <a:t>I</a:t>
            </a:r>
            <a:r>
              <a:rPr dirty="0" sz="800" spc="-165">
                <a:latin typeface="Garuda"/>
                <a:cs typeface="Garuda"/>
              </a:rPr>
              <a:t>i</a:t>
            </a:r>
            <a:r>
              <a:rPr dirty="0" baseline="2525" sz="1650" spc="-247" b="1">
                <a:latin typeface="Arial"/>
                <a:cs typeface="Arial"/>
              </a:rPr>
              <a:t>n</a:t>
            </a:r>
            <a:r>
              <a:rPr dirty="0" sz="800" spc="-165">
                <a:latin typeface="Garuda"/>
                <a:cs typeface="Garuda"/>
              </a:rPr>
              <a:t>t </a:t>
            </a:r>
            <a:r>
              <a:rPr dirty="0" sz="800" spc="-170">
                <a:latin typeface="Garuda"/>
                <a:cs typeface="Garuda"/>
              </a:rPr>
              <a:t>m</a:t>
            </a:r>
            <a:r>
              <a:rPr dirty="0" baseline="2525" sz="1650" spc="-254" b="1">
                <a:latin typeface="Arial"/>
                <a:cs typeface="Arial"/>
              </a:rPr>
              <a:t>d</a:t>
            </a:r>
            <a:r>
              <a:rPr dirty="0" sz="800" spc="-170">
                <a:latin typeface="Garuda"/>
                <a:cs typeface="Garuda"/>
              </a:rPr>
              <a:t>a</a:t>
            </a:r>
            <a:r>
              <a:rPr dirty="0" baseline="2525" sz="1650" spc="-254" b="1">
                <a:latin typeface="Arial"/>
                <a:cs typeface="Arial"/>
              </a:rPr>
              <a:t>e</a:t>
            </a:r>
            <a:r>
              <a:rPr dirty="0" sz="800" spc="-170">
                <a:latin typeface="Garuda"/>
                <a:cs typeface="Garuda"/>
              </a:rPr>
              <a:t>te</a:t>
            </a:r>
            <a:r>
              <a:rPr dirty="0" baseline="2525" sz="1650" spc="-254" b="1">
                <a:latin typeface="Arial"/>
                <a:cs typeface="Arial"/>
              </a:rPr>
              <a:t>x</a:t>
            </a:r>
            <a:r>
              <a:rPr dirty="0" sz="800" spc="-170">
                <a:latin typeface="Garuda"/>
                <a:cs typeface="Garuda"/>
              </a:rPr>
              <a:t>ria</a:t>
            </a:r>
            <a:r>
              <a:rPr dirty="0" baseline="2314" sz="1800" spc="-254" b="1">
                <a:latin typeface="Arial"/>
                <a:cs typeface="Arial"/>
              </a:rPr>
              <a:t>-</a:t>
            </a:r>
            <a:r>
              <a:rPr dirty="0" baseline="2314" sz="1800" spc="-254" b="1">
                <a:latin typeface="Arial"/>
                <a:cs typeface="Arial"/>
              </a:rPr>
              <a:t>7</a:t>
            </a:r>
            <a:r>
              <a:rPr dirty="0" sz="800" spc="-170">
                <a:latin typeface="Garuda"/>
                <a:cs typeface="Garuda"/>
              </a:rPr>
              <a:t>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95">
                <a:latin typeface="Garuda"/>
                <a:cs typeface="Garuda"/>
              </a:rPr>
              <a:t> </a:t>
            </a:r>
            <a:r>
              <a:rPr dirty="0" sz="800" spc="-13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28548"/>
            <a:ext cx="4940300" cy="8414385"/>
          </a:xfrm>
          <a:prstGeom prst="rect">
            <a:avLst/>
          </a:prstGeom>
        </p:spPr>
        <p:txBody>
          <a:bodyPr wrap="square" lIns="0" tIns="45720" rIns="0" bIns="0" rtlCol="0" vert="horz">
            <a:spAutoFit/>
          </a:bodyPr>
          <a:lstStyle/>
          <a:p>
            <a:pPr marL="12700">
              <a:lnSpc>
                <a:spcPct val="100000"/>
              </a:lnSpc>
              <a:spcBef>
                <a:spcPts val="360"/>
              </a:spcBef>
            </a:pPr>
            <a:r>
              <a:rPr dirty="0" sz="1200" b="1">
                <a:latin typeface="Arial"/>
                <a:cs typeface="Arial"/>
              </a:rPr>
              <a:t>L</a:t>
            </a:r>
            <a:endParaRPr sz="1200">
              <a:latin typeface="Arial"/>
              <a:cs typeface="Arial"/>
            </a:endParaRPr>
          </a:p>
          <a:p>
            <a:pPr marL="127000">
              <a:lnSpc>
                <a:spcPct val="100000"/>
              </a:lnSpc>
              <a:spcBef>
                <a:spcPts val="265"/>
              </a:spcBef>
            </a:pPr>
            <a:r>
              <a:rPr dirty="0" sz="1200">
                <a:latin typeface="Courier New"/>
                <a:cs typeface="Courier New"/>
              </a:rPr>
              <a:t>LEFT OUTER</a:t>
            </a:r>
            <a:r>
              <a:rPr dirty="0" sz="1200" spc="-380">
                <a:latin typeface="Courier New"/>
                <a:cs typeface="Courier New"/>
              </a:rPr>
              <a:t> </a:t>
            </a:r>
            <a:r>
              <a:rPr dirty="0" sz="1200" spc="-5">
                <a:latin typeface="Arial"/>
                <a:cs typeface="Arial"/>
              </a:rPr>
              <a:t>Join 5-23</a:t>
            </a:r>
            <a:endParaRPr sz="1200">
              <a:latin typeface="Arial"/>
              <a:cs typeface="Arial"/>
            </a:endParaRPr>
          </a:p>
          <a:p>
            <a:pPr marL="127000">
              <a:lnSpc>
                <a:spcPct val="100000"/>
              </a:lnSpc>
              <a:spcBef>
                <a:spcPts val="360"/>
              </a:spcBef>
            </a:pPr>
            <a:r>
              <a:rPr dirty="0" sz="1200" spc="-5">
                <a:latin typeface="Courier New"/>
                <a:cs typeface="Courier New"/>
              </a:rPr>
              <a:t>LIKE</a:t>
            </a:r>
            <a:r>
              <a:rPr dirty="0" sz="1200" spc="-395">
                <a:latin typeface="Courier New"/>
                <a:cs typeface="Courier New"/>
              </a:rPr>
              <a:t> </a:t>
            </a:r>
            <a:r>
              <a:rPr dirty="0" sz="1200" spc="-5">
                <a:latin typeface="Arial"/>
                <a:cs typeface="Arial"/>
              </a:rPr>
              <a:t>Condition 2-11, 2-12</a:t>
            </a:r>
            <a:endParaRPr sz="1200">
              <a:latin typeface="Arial"/>
              <a:cs typeface="Arial"/>
            </a:endParaRPr>
          </a:p>
          <a:p>
            <a:pPr marL="127000">
              <a:lnSpc>
                <a:spcPct val="100000"/>
              </a:lnSpc>
              <a:spcBef>
                <a:spcPts val="455"/>
              </a:spcBef>
            </a:pPr>
            <a:r>
              <a:rPr dirty="0" sz="1200" spc="-5">
                <a:latin typeface="Arial"/>
                <a:cs typeface="Arial"/>
              </a:rPr>
              <a:t>Literal 1-17, 1-18, 1-19, 2-4, 2-11, 2-12, 3-11, 3-35,</a:t>
            </a:r>
            <a:r>
              <a:rPr dirty="0" sz="1200" spc="5">
                <a:latin typeface="Arial"/>
                <a:cs typeface="Arial"/>
              </a:rPr>
              <a:t> </a:t>
            </a:r>
            <a:r>
              <a:rPr dirty="0" sz="1200" spc="-5">
                <a:latin typeface="Arial"/>
                <a:cs typeface="Arial"/>
              </a:rPr>
              <a:t>3-51,</a:t>
            </a:r>
            <a:endParaRPr sz="1200">
              <a:latin typeface="Arial"/>
              <a:cs typeface="Arial"/>
            </a:endParaRPr>
          </a:p>
          <a:p>
            <a:pPr marL="469900">
              <a:lnSpc>
                <a:spcPct val="100000"/>
              </a:lnSpc>
              <a:spcBef>
                <a:spcPts val="360"/>
              </a:spcBef>
            </a:pPr>
            <a:r>
              <a:rPr dirty="0" sz="1200" spc="-5">
                <a:latin typeface="Arial"/>
                <a:cs typeface="Arial"/>
              </a:rPr>
              <a:t>3-55, 7-20,</a:t>
            </a:r>
            <a:r>
              <a:rPr dirty="0" sz="1200">
                <a:latin typeface="Arial"/>
                <a:cs typeface="Arial"/>
              </a:rPr>
              <a:t> </a:t>
            </a:r>
            <a:r>
              <a:rPr dirty="0" sz="1200" spc="-5">
                <a:latin typeface="Arial"/>
                <a:cs typeface="Arial"/>
              </a:rPr>
              <a:t>9-7</a:t>
            </a:r>
            <a:endParaRPr sz="1200">
              <a:latin typeface="Arial"/>
              <a:cs typeface="Arial"/>
            </a:endParaRPr>
          </a:p>
          <a:p>
            <a:pPr marL="127000">
              <a:lnSpc>
                <a:spcPct val="100000"/>
              </a:lnSpc>
              <a:spcBef>
                <a:spcPts val="360"/>
              </a:spcBef>
            </a:pPr>
            <a:r>
              <a:rPr dirty="0" sz="1200" spc="-5">
                <a:latin typeface="Arial"/>
                <a:cs typeface="Arial"/>
              </a:rPr>
              <a:t>Logical Condition</a:t>
            </a:r>
            <a:r>
              <a:rPr dirty="0" sz="1200" spc="-10">
                <a:latin typeface="Arial"/>
                <a:cs typeface="Arial"/>
              </a:rPr>
              <a:t> </a:t>
            </a:r>
            <a:r>
              <a:rPr dirty="0" sz="1200" spc="-5">
                <a:latin typeface="Arial"/>
                <a:cs typeface="Arial"/>
              </a:rPr>
              <a:t>2-14</a:t>
            </a:r>
            <a:endParaRPr sz="1200">
              <a:latin typeface="Arial"/>
              <a:cs typeface="Arial"/>
            </a:endParaRPr>
          </a:p>
          <a:p>
            <a:pPr marL="127000">
              <a:lnSpc>
                <a:spcPct val="100000"/>
              </a:lnSpc>
              <a:spcBef>
                <a:spcPts val="360"/>
              </a:spcBef>
            </a:pPr>
            <a:r>
              <a:rPr dirty="0" sz="1200" spc="-5">
                <a:latin typeface="Arial"/>
                <a:cs typeface="Arial"/>
              </a:rPr>
              <a:t>Logical Subsets 10-4</a:t>
            </a:r>
            <a:endParaRPr sz="1200">
              <a:latin typeface="Arial"/>
              <a:cs typeface="Arial"/>
            </a:endParaRPr>
          </a:p>
          <a:p>
            <a:pPr>
              <a:lnSpc>
                <a:spcPct val="100000"/>
              </a:lnSpc>
            </a:pPr>
            <a:endParaRPr sz="1300">
              <a:latin typeface="Arial"/>
              <a:cs typeface="Arial"/>
            </a:endParaRPr>
          </a:p>
          <a:p>
            <a:pPr>
              <a:lnSpc>
                <a:spcPct val="100000"/>
              </a:lnSpc>
              <a:spcBef>
                <a:spcPts val="15"/>
              </a:spcBef>
            </a:pPr>
            <a:endParaRPr sz="1200">
              <a:latin typeface="Arial"/>
              <a:cs typeface="Arial"/>
            </a:endParaRPr>
          </a:p>
          <a:p>
            <a:pPr marL="12700">
              <a:lnSpc>
                <a:spcPct val="100000"/>
              </a:lnSpc>
            </a:pPr>
            <a:r>
              <a:rPr dirty="0" sz="1200" b="1">
                <a:latin typeface="Arial"/>
                <a:cs typeface="Arial"/>
              </a:rPr>
              <a:t>M</a:t>
            </a:r>
            <a:endParaRPr sz="1200">
              <a:latin typeface="Arial"/>
              <a:cs typeface="Arial"/>
            </a:endParaRPr>
          </a:p>
          <a:p>
            <a:pPr marL="127000">
              <a:lnSpc>
                <a:spcPct val="100000"/>
              </a:lnSpc>
              <a:spcBef>
                <a:spcPts val="265"/>
              </a:spcBef>
            </a:pPr>
            <a:r>
              <a:rPr dirty="0" sz="1200">
                <a:latin typeface="Courier New"/>
                <a:cs typeface="Courier New"/>
              </a:rPr>
              <a:t>MAX</a:t>
            </a:r>
            <a:r>
              <a:rPr dirty="0" sz="1200" spc="-375">
                <a:latin typeface="Courier New"/>
                <a:cs typeface="Courier New"/>
              </a:rPr>
              <a:t> </a:t>
            </a:r>
            <a:r>
              <a:rPr dirty="0" sz="1200" spc="-5">
                <a:latin typeface="Arial"/>
                <a:cs typeface="Arial"/>
              </a:rPr>
              <a:t>Function 4-6, 4-7</a:t>
            </a:r>
            <a:endParaRPr sz="1200">
              <a:latin typeface="Arial"/>
              <a:cs typeface="Arial"/>
            </a:endParaRPr>
          </a:p>
          <a:p>
            <a:pPr marL="127000">
              <a:lnSpc>
                <a:spcPct val="100000"/>
              </a:lnSpc>
              <a:spcBef>
                <a:spcPts val="359"/>
              </a:spcBef>
            </a:pPr>
            <a:r>
              <a:rPr dirty="0" sz="1200">
                <a:latin typeface="Courier New"/>
                <a:cs typeface="Courier New"/>
              </a:rPr>
              <a:t>MIN</a:t>
            </a:r>
            <a:r>
              <a:rPr dirty="0" sz="1200" spc="-380">
                <a:latin typeface="Courier New"/>
                <a:cs typeface="Courier New"/>
              </a:rPr>
              <a:t> </a:t>
            </a:r>
            <a:r>
              <a:rPr dirty="0" sz="1200" spc="-5">
                <a:latin typeface="Arial"/>
                <a:cs typeface="Arial"/>
              </a:rPr>
              <a:t>Function 4-7</a:t>
            </a:r>
            <a:endParaRPr sz="1200">
              <a:latin typeface="Arial"/>
              <a:cs typeface="Arial"/>
            </a:endParaRPr>
          </a:p>
          <a:p>
            <a:pPr marL="127000">
              <a:lnSpc>
                <a:spcPct val="100000"/>
              </a:lnSpc>
              <a:spcBef>
                <a:spcPts val="359"/>
              </a:spcBef>
            </a:pPr>
            <a:r>
              <a:rPr dirty="0" sz="1200" spc="-5">
                <a:latin typeface="Courier New"/>
                <a:cs typeface="Courier New"/>
              </a:rPr>
              <a:t>MINUS</a:t>
            </a:r>
            <a:r>
              <a:rPr dirty="0" sz="1200" spc="-365">
                <a:latin typeface="Courier New"/>
                <a:cs typeface="Courier New"/>
              </a:rPr>
              <a:t> </a:t>
            </a:r>
            <a:r>
              <a:rPr dirty="0" sz="1200" spc="-5">
                <a:latin typeface="Arial"/>
                <a:cs typeface="Arial"/>
              </a:rPr>
              <a:t>Operator 7-15, 7-16, 7-17, 7-22, 7-23</a:t>
            </a:r>
            <a:endParaRPr sz="1200">
              <a:latin typeface="Arial"/>
              <a:cs typeface="Arial"/>
            </a:endParaRPr>
          </a:p>
          <a:p>
            <a:pPr marL="127000">
              <a:lnSpc>
                <a:spcPct val="100000"/>
              </a:lnSpc>
              <a:spcBef>
                <a:spcPts val="359"/>
              </a:spcBef>
            </a:pPr>
            <a:r>
              <a:rPr dirty="0" sz="1200">
                <a:latin typeface="Courier New"/>
                <a:cs typeface="Courier New"/>
              </a:rPr>
              <a:t>MOD</a:t>
            </a:r>
            <a:r>
              <a:rPr dirty="0" sz="1200" spc="-465">
                <a:latin typeface="Courier New"/>
                <a:cs typeface="Courier New"/>
              </a:rPr>
              <a:t> </a:t>
            </a:r>
            <a:r>
              <a:rPr dirty="0" sz="1200" spc="-5">
                <a:latin typeface="Arial"/>
                <a:cs typeface="Arial"/>
              </a:rPr>
              <a:t>Function 3-16</a:t>
            </a:r>
            <a:endParaRPr sz="1200">
              <a:latin typeface="Arial"/>
              <a:cs typeface="Arial"/>
            </a:endParaRPr>
          </a:p>
          <a:p>
            <a:pPr marL="127000">
              <a:lnSpc>
                <a:spcPct val="100000"/>
              </a:lnSpc>
              <a:spcBef>
                <a:spcPts val="455"/>
              </a:spcBef>
            </a:pPr>
            <a:r>
              <a:rPr dirty="0" sz="1200" spc="-5">
                <a:latin typeface="Arial"/>
                <a:cs typeface="Arial"/>
              </a:rPr>
              <a:t>Modifier </a:t>
            </a:r>
            <a:r>
              <a:rPr dirty="0" sz="1200" spc="-10">
                <a:latin typeface="Arial"/>
                <a:cs typeface="Arial"/>
              </a:rPr>
              <a:t>3-41,</a:t>
            </a:r>
            <a:r>
              <a:rPr dirty="0" sz="1200" spc="-75">
                <a:latin typeface="Arial"/>
                <a:cs typeface="Arial"/>
              </a:rPr>
              <a:t> </a:t>
            </a:r>
            <a:r>
              <a:rPr dirty="0" sz="1200" spc="-10">
                <a:latin typeface="Arial"/>
                <a:cs typeface="Arial"/>
              </a:rPr>
              <a:t>3-42</a:t>
            </a:r>
            <a:endParaRPr sz="1200">
              <a:latin typeface="Arial"/>
              <a:cs typeface="Arial"/>
            </a:endParaRPr>
          </a:p>
          <a:p>
            <a:pPr marL="127000">
              <a:lnSpc>
                <a:spcPct val="100000"/>
              </a:lnSpc>
              <a:spcBef>
                <a:spcPts val="265"/>
              </a:spcBef>
            </a:pPr>
            <a:r>
              <a:rPr dirty="0" sz="1200">
                <a:latin typeface="Courier New"/>
                <a:cs typeface="Courier New"/>
              </a:rPr>
              <a:t>MONTHS_BETWEEN</a:t>
            </a:r>
            <a:r>
              <a:rPr dirty="0" sz="1200" spc="-380">
                <a:latin typeface="Courier New"/>
                <a:cs typeface="Courier New"/>
              </a:rPr>
              <a:t> </a:t>
            </a:r>
            <a:r>
              <a:rPr dirty="0" sz="1200" spc="-5">
                <a:latin typeface="Arial"/>
                <a:cs typeface="Arial"/>
              </a:rPr>
              <a:t>Function 3-6</a:t>
            </a:r>
            <a:endParaRPr sz="1200">
              <a:latin typeface="Arial"/>
              <a:cs typeface="Arial"/>
            </a:endParaRPr>
          </a:p>
          <a:p>
            <a:pPr marL="127000">
              <a:lnSpc>
                <a:spcPct val="100000"/>
              </a:lnSpc>
              <a:spcBef>
                <a:spcPts val="455"/>
              </a:spcBef>
            </a:pPr>
            <a:r>
              <a:rPr dirty="0" sz="1200" spc="-5">
                <a:latin typeface="Arial"/>
                <a:cs typeface="Arial"/>
              </a:rPr>
              <a:t>Multiple-column Subqueries</a:t>
            </a:r>
            <a:r>
              <a:rPr dirty="0" sz="1200">
                <a:latin typeface="Arial"/>
                <a:cs typeface="Arial"/>
              </a:rPr>
              <a:t> </a:t>
            </a:r>
            <a:r>
              <a:rPr dirty="0" sz="1200" spc="-5">
                <a:latin typeface="Arial"/>
                <a:cs typeface="Arial"/>
              </a:rPr>
              <a:t>6-7</a:t>
            </a:r>
            <a:endParaRPr sz="1200">
              <a:latin typeface="Arial"/>
              <a:cs typeface="Arial"/>
            </a:endParaRPr>
          </a:p>
          <a:p>
            <a:pPr marL="127000">
              <a:lnSpc>
                <a:spcPct val="100000"/>
              </a:lnSpc>
              <a:spcBef>
                <a:spcPts val="360"/>
              </a:spcBef>
            </a:pPr>
            <a:r>
              <a:rPr dirty="0" sz="1200" spc="-10">
                <a:latin typeface="Arial"/>
                <a:cs typeface="Arial"/>
              </a:rPr>
              <a:t>Multiple-row </a:t>
            </a:r>
            <a:r>
              <a:rPr dirty="0" sz="1200" spc="-5">
                <a:latin typeface="Arial"/>
                <a:cs typeface="Arial"/>
              </a:rPr>
              <a:t>Functions</a:t>
            </a:r>
            <a:r>
              <a:rPr dirty="0" sz="1200" spc="5">
                <a:latin typeface="Arial"/>
                <a:cs typeface="Arial"/>
              </a:rPr>
              <a:t> </a:t>
            </a:r>
            <a:r>
              <a:rPr dirty="0" sz="1200" spc="-5">
                <a:latin typeface="Arial"/>
                <a:cs typeface="Arial"/>
              </a:rPr>
              <a:t>3-4</a:t>
            </a:r>
            <a:endParaRPr sz="1200">
              <a:latin typeface="Arial"/>
              <a:cs typeface="Arial"/>
            </a:endParaRPr>
          </a:p>
          <a:p>
            <a:pPr marL="127000">
              <a:lnSpc>
                <a:spcPct val="100000"/>
              </a:lnSpc>
              <a:spcBef>
                <a:spcPts val="360"/>
              </a:spcBef>
            </a:pPr>
            <a:r>
              <a:rPr dirty="0" sz="1200" spc="-10">
                <a:latin typeface="Arial"/>
                <a:cs typeface="Arial"/>
              </a:rPr>
              <a:t>Multiple-row </a:t>
            </a:r>
            <a:r>
              <a:rPr dirty="0" sz="1200" spc="-5">
                <a:latin typeface="Arial"/>
                <a:cs typeface="Arial"/>
              </a:rPr>
              <a:t>Subqueries 6-2, 6-6, 6-7, 6-14, 6-15,</a:t>
            </a:r>
            <a:r>
              <a:rPr dirty="0" sz="1200" spc="25">
                <a:latin typeface="Arial"/>
                <a:cs typeface="Arial"/>
              </a:rPr>
              <a:t> </a:t>
            </a:r>
            <a:r>
              <a:rPr dirty="0" sz="1200" spc="-5">
                <a:latin typeface="Arial"/>
                <a:cs typeface="Arial"/>
              </a:rPr>
              <a:t>6-16</a:t>
            </a:r>
            <a:endParaRPr sz="1200">
              <a:latin typeface="Arial"/>
              <a:cs typeface="Arial"/>
            </a:endParaRPr>
          </a:p>
          <a:p>
            <a:pPr>
              <a:lnSpc>
                <a:spcPct val="100000"/>
              </a:lnSpc>
            </a:pPr>
            <a:endParaRPr sz="1300">
              <a:latin typeface="Arial"/>
              <a:cs typeface="Arial"/>
            </a:endParaRPr>
          </a:p>
          <a:p>
            <a:pPr>
              <a:lnSpc>
                <a:spcPct val="100000"/>
              </a:lnSpc>
              <a:spcBef>
                <a:spcPts val="5"/>
              </a:spcBef>
            </a:pPr>
            <a:endParaRPr sz="1200">
              <a:latin typeface="Arial"/>
              <a:cs typeface="Arial"/>
            </a:endParaRPr>
          </a:p>
          <a:p>
            <a:pPr marL="12700">
              <a:lnSpc>
                <a:spcPct val="100000"/>
              </a:lnSpc>
            </a:pPr>
            <a:r>
              <a:rPr dirty="0" sz="1200" spc="-5" b="1">
                <a:latin typeface="Arial"/>
                <a:cs typeface="Arial"/>
              </a:rPr>
              <a:t>N</a:t>
            </a:r>
            <a:endParaRPr sz="1200">
              <a:latin typeface="Arial"/>
              <a:cs typeface="Arial"/>
            </a:endParaRPr>
          </a:p>
          <a:p>
            <a:pPr marL="127000">
              <a:lnSpc>
                <a:spcPct val="100000"/>
              </a:lnSpc>
              <a:spcBef>
                <a:spcPts val="360"/>
              </a:spcBef>
            </a:pPr>
            <a:r>
              <a:rPr dirty="0" sz="1200" spc="-5">
                <a:latin typeface="Arial"/>
                <a:cs typeface="Arial"/>
              </a:rPr>
              <a:t>Naming 1-33, 9-4, 9-18,</a:t>
            </a:r>
            <a:r>
              <a:rPr dirty="0" sz="1200" spc="10">
                <a:latin typeface="Arial"/>
                <a:cs typeface="Arial"/>
              </a:rPr>
              <a:t> </a:t>
            </a:r>
            <a:r>
              <a:rPr dirty="0" sz="1200" spc="-5">
                <a:latin typeface="Arial"/>
                <a:cs typeface="Arial"/>
              </a:rPr>
              <a:t>11-5</a:t>
            </a:r>
            <a:endParaRPr sz="1200">
              <a:latin typeface="Arial"/>
              <a:cs typeface="Arial"/>
            </a:endParaRPr>
          </a:p>
          <a:p>
            <a:pPr marL="127000">
              <a:lnSpc>
                <a:spcPct val="100000"/>
              </a:lnSpc>
              <a:spcBef>
                <a:spcPts val="360"/>
              </a:spcBef>
            </a:pPr>
            <a:r>
              <a:rPr dirty="0" sz="1200" spc="-5">
                <a:latin typeface="Arial"/>
                <a:cs typeface="Arial"/>
              </a:rPr>
              <a:t>Nested Functions 3-45,</a:t>
            </a:r>
            <a:r>
              <a:rPr dirty="0" sz="1200" spc="5">
                <a:latin typeface="Arial"/>
                <a:cs typeface="Arial"/>
              </a:rPr>
              <a:t> </a:t>
            </a:r>
            <a:r>
              <a:rPr dirty="0" sz="1200" spc="-5">
                <a:latin typeface="Arial"/>
                <a:cs typeface="Arial"/>
              </a:rPr>
              <a:t>3-61</a:t>
            </a:r>
            <a:endParaRPr sz="1200">
              <a:latin typeface="Arial"/>
              <a:cs typeface="Arial"/>
            </a:endParaRPr>
          </a:p>
          <a:p>
            <a:pPr marL="127000">
              <a:lnSpc>
                <a:spcPct val="100000"/>
              </a:lnSpc>
              <a:spcBef>
                <a:spcPts val="265"/>
              </a:spcBef>
            </a:pPr>
            <a:r>
              <a:rPr dirty="0" sz="1200" spc="-5">
                <a:latin typeface="Arial"/>
                <a:cs typeface="Arial"/>
              </a:rPr>
              <a:t>Nested </a:t>
            </a:r>
            <a:r>
              <a:rPr dirty="0" sz="1200" spc="-5">
                <a:latin typeface="Courier New"/>
                <a:cs typeface="Courier New"/>
              </a:rPr>
              <a:t>SELECT</a:t>
            </a:r>
            <a:r>
              <a:rPr dirty="0" sz="1200" spc="-375">
                <a:latin typeface="Courier New"/>
                <a:cs typeface="Courier New"/>
              </a:rPr>
              <a:t> </a:t>
            </a:r>
            <a:r>
              <a:rPr dirty="0" sz="1200" spc="-5">
                <a:latin typeface="Arial"/>
                <a:cs typeface="Arial"/>
              </a:rPr>
              <a:t>6-4, 6-20</a:t>
            </a:r>
            <a:endParaRPr sz="1200">
              <a:latin typeface="Arial"/>
              <a:cs typeface="Arial"/>
            </a:endParaRPr>
          </a:p>
          <a:p>
            <a:pPr marL="126364">
              <a:lnSpc>
                <a:spcPct val="100000"/>
              </a:lnSpc>
              <a:spcBef>
                <a:spcPts val="359"/>
              </a:spcBef>
            </a:pPr>
            <a:r>
              <a:rPr dirty="0" sz="1200">
                <a:latin typeface="Courier New"/>
                <a:cs typeface="Courier New"/>
              </a:rPr>
              <a:t>NEXTVAL</a:t>
            </a:r>
            <a:r>
              <a:rPr dirty="0" sz="1200" spc="-395">
                <a:latin typeface="Courier New"/>
                <a:cs typeface="Courier New"/>
              </a:rPr>
              <a:t> </a:t>
            </a:r>
            <a:r>
              <a:rPr dirty="0" sz="1200" spc="-5">
                <a:latin typeface="Arial"/>
                <a:cs typeface="Arial"/>
              </a:rPr>
              <a:t>9-7, 9-28, 10-26, 10-27, 10-28</a:t>
            </a:r>
            <a:endParaRPr sz="1200">
              <a:latin typeface="Arial"/>
              <a:cs typeface="Arial"/>
            </a:endParaRPr>
          </a:p>
          <a:p>
            <a:pPr marL="126364">
              <a:lnSpc>
                <a:spcPct val="100000"/>
              </a:lnSpc>
              <a:spcBef>
                <a:spcPts val="359"/>
              </a:spcBef>
            </a:pPr>
            <a:r>
              <a:rPr dirty="0" sz="1200">
                <a:latin typeface="Courier New"/>
                <a:cs typeface="Courier New"/>
              </a:rPr>
              <a:t>NEXTVAL</a:t>
            </a:r>
            <a:r>
              <a:rPr dirty="0" sz="1200" spc="-395">
                <a:latin typeface="Courier New"/>
                <a:cs typeface="Courier New"/>
              </a:rPr>
              <a:t> </a:t>
            </a:r>
            <a:r>
              <a:rPr dirty="0" sz="1200" spc="-5">
                <a:latin typeface="Arial"/>
                <a:cs typeface="Arial"/>
              </a:rPr>
              <a:t>and</a:t>
            </a:r>
            <a:r>
              <a:rPr dirty="0" sz="1200">
                <a:latin typeface="Arial"/>
                <a:cs typeface="Arial"/>
              </a:rPr>
              <a:t> </a:t>
            </a:r>
            <a:r>
              <a:rPr dirty="0" sz="1200" spc="-5">
                <a:latin typeface="Courier New"/>
                <a:cs typeface="Courier New"/>
              </a:rPr>
              <a:t>CURRVAL</a:t>
            </a:r>
            <a:r>
              <a:rPr dirty="0" sz="1200" spc="-390">
                <a:latin typeface="Courier New"/>
                <a:cs typeface="Courier New"/>
              </a:rPr>
              <a:t> </a:t>
            </a:r>
            <a:r>
              <a:rPr dirty="0" sz="1200" spc="-5">
                <a:latin typeface="Arial"/>
                <a:cs typeface="Arial"/>
              </a:rPr>
              <a:t>Pseudocolumns 10-26,</a:t>
            </a:r>
            <a:r>
              <a:rPr dirty="0" sz="1200">
                <a:latin typeface="Arial"/>
                <a:cs typeface="Arial"/>
              </a:rPr>
              <a:t> </a:t>
            </a:r>
            <a:r>
              <a:rPr dirty="0" sz="1200" spc="-5">
                <a:latin typeface="Arial"/>
                <a:cs typeface="Arial"/>
              </a:rPr>
              <a:t>10-27</a:t>
            </a:r>
            <a:endParaRPr sz="1200">
              <a:latin typeface="Arial"/>
              <a:cs typeface="Arial"/>
            </a:endParaRPr>
          </a:p>
          <a:p>
            <a:pPr marL="126364">
              <a:lnSpc>
                <a:spcPct val="100000"/>
              </a:lnSpc>
              <a:spcBef>
                <a:spcPts val="455"/>
              </a:spcBef>
            </a:pPr>
            <a:r>
              <a:rPr dirty="0" sz="1200" spc="-5">
                <a:latin typeface="Arial"/>
                <a:cs typeface="Arial"/>
              </a:rPr>
              <a:t>Nonunique Index </a:t>
            </a:r>
            <a:r>
              <a:rPr dirty="0" sz="1200" spc="-10">
                <a:latin typeface="Arial"/>
                <a:cs typeface="Arial"/>
              </a:rPr>
              <a:t>10-35, </a:t>
            </a:r>
            <a:r>
              <a:rPr dirty="0" sz="1200" spc="-5">
                <a:latin typeface="Arial"/>
                <a:cs typeface="Arial"/>
              </a:rPr>
              <a:t>10-43,</a:t>
            </a:r>
            <a:r>
              <a:rPr dirty="0" sz="1200" spc="15">
                <a:latin typeface="Arial"/>
                <a:cs typeface="Arial"/>
              </a:rPr>
              <a:t> </a:t>
            </a:r>
            <a:r>
              <a:rPr dirty="0" sz="1200" spc="-5">
                <a:latin typeface="Arial"/>
                <a:cs typeface="Arial"/>
              </a:rPr>
              <a:t>10-46</a:t>
            </a:r>
            <a:endParaRPr sz="1200">
              <a:latin typeface="Arial"/>
              <a:cs typeface="Arial"/>
            </a:endParaRPr>
          </a:p>
          <a:p>
            <a:pPr marL="126364">
              <a:lnSpc>
                <a:spcPct val="100000"/>
              </a:lnSpc>
              <a:spcBef>
                <a:spcPts val="265"/>
              </a:spcBef>
            </a:pPr>
            <a:r>
              <a:rPr dirty="0" sz="1200">
                <a:latin typeface="Courier New"/>
                <a:cs typeface="Courier New"/>
              </a:rPr>
              <a:t>NOT NULL</a:t>
            </a:r>
            <a:r>
              <a:rPr dirty="0" sz="1200" spc="-355">
                <a:latin typeface="Courier New"/>
                <a:cs typeface="Courier New"/>
              </a:rPr>
              <a:t> </a:t>
            </a:r>
            <a:r>
              <a:rPr dirty="0" sz="1200" spc="-5">
                <a:latin typeface="Arial"/>
                <a:cs typeface="Arial"/>
              </a:rPr>
              <a:t>Constraint 1-35, 9-19, 9-21, 9-22, 9-32, 11-10</a:t>
            </a:r>
            <a:endParaRPr sz="1200">
              <a:latin typeface="Arial"/>
              <a:cs typeface="Arial"/>
            </a:endParaRPr>
          </a:p>
          <a:p>
            <a:pPr marL="126364">
              <a:lnSpc>
                <a:spcPct val="100000"/>
              </a:lnSpc>
              <a:spcBef>
                <a:spcPts val="359"/>
              </a:spcBef>
            </a:pPr>
            <a:r>
              <a:rPr dirty="0" sz="1200" spc="-5">
                <a:latin typeface="Courier New"/>
                <a:cs typeface="Courier New"/>
              </a:rPr>
              <a:t>NOT </a:t>
            </a:r>
            <a:r>
              <a:rPr dirty="0" sz="1200" spc="-5">
                <a:latin typeface="Arial"/>
                <a:cs typeface="Arial"/>
              </a:rPr>
              <a:t>Operator 2-17, 2-31,</a:t>
            </a:r>
            <a:r>
              <a:rPr dirty="0" sz="1200" spc="5">
                <a:latin typeface="Arial"/>
                <a:cs typeface="Arial"/>
              </a:rPr>
              <a:t> </a:t>
            </a:r>
            <a:r>
              <a:rPr dirty="0" sz="1200" spc="-5">
                <a:latin typeface="Arial"/>
                <a:cs typeface="Arial"/>
              </a:rPr>
              <a:t>6-16</a:t>
            </a:r>
            <a:endParaRPr sz="1200">
              <a:latin typeface="Arial"/>
              <a:cs typeface="Arial"/>
            </a:endParaRPr>
          </a:p>
          <a:p>
            <a:pPr marL="126364">
              <a:lnSpc>
                <a:spcPct val="100000"/>
              </a:lnSpc>
              <a:spcBef>
                <a:spcPts val="359"/>
              </a:spcBef>
            </a:pPr>
            <a:r>
              <a:rPr dirty="0" sz="1200" spc="-5">
                <a:latin typeface="Courier New"/>
                <a:cs typeface="Courier New"/>
              </a:rPr>
              <a:t>NULL</a:t>
            </a:r>
            <a:r>
              <a:rPr dirty="0" sz="1200" spc="-385">
                <a:latin typeface="Courier New"/>
                <a:cs typeface="Courier New"/>
              </a:rPr>
              <a:t> </a:t>
            </a:r>
            <a:r>
              <a:rPr dirty="0" sz="1200" spc="-5">
                <a:latin typeface="Arial"/>
                <a:cs typeface="Arial"/>
              </a:rPr>
              <a:t>Conditions 2-13, 2-31</a:t>
            </a:r>
            <a:endParaRPr sz="1200">
              <a:latin typeface="Arial"/>
              <a:cs typeface="Arial"/>
            </a:endParaRPr>
          </a:p>
          <a:p>
            <a:pPr marL="126364">
              <a:lnSpc>
                <a:spcPct val="100000"/>
              </a:lnSpc>
              <a:spcBef>
                <a:spcPts val="455"/>
              </a:spcBef>
            </a:pPr>
            <a:r>
              <a:rPr dirty="0" sz="1200" spc="-5">
                <a:latin typeface="Arial"/>
                <a:cs typeface="Arial"/>
              </a:rPr>
              <a:t>Null Value i-24, 1-12, 1-13, 1-16, 2-13, 2-21, 3-47-51, 3-57, 4-5,</a:t>
            </a:r>
            <a:r>
              <a:rPr dirty="0" sz="1200" spc="-30">
                <a:latin typeface="Arial"/>
                <a:cs typeface="Arial"/>
              </a:rPr>
              <a:t> </a:t>
            </a:r>
            <a:r>
              <a:rPr dirty="0" sz="1200" spc="-5">
                <a:latin typeface="Arial"/>
                <a:cs typeface="Arial"/>
              </a:rPr>
              <a:t>4-8-10,</a:t>
            </a:r>
            <a:endParaRPr sz="1200">
              <a:latin typeface="Arial"/>
              <a:cs typeface="Arial"/>
            </a:endParaRPr>
          </a:p>
          <a:p>
            <a:pPr marL="469265">
              <a:lnSpc>
                <a:spcPct val="100000"/>
              </a:lnSpc>
              <a:spcBef>
                <a:spcPts val="360"/>
              </a:spcBef>
            </a:pPr>
            <a:r>
              <a:rPr dirty="0" sz="1200" spc="-5">
                <a:latin typeface="Arial"/>
                <a:cs typeface="Arial"/>
              </a:rPr>
              <a:t>6-13, 6-17, 7-8, 7-13, 8-7, 9-7, 9-21, 9-24,</a:t>
            </a:r>
            <a:r>
              <a:rPr dirty="0" sz="1200" spc="25">
                <a:latin typeface="Arial"/>
                <a:cs typeface="Arial"/>
              </a:rPr>
              <a:t> </a:t>
            </a:r>
            <a:r>
              <a:rPr dirty="0" sz="1200" spc="-5">
                <a:latin typeface="Arial"/>
                <a:cs typeface="Arial"/>
              </a:rPr>
              <a:t>10-37</a:t>
            </a:r>
            <a:endParaRPr sz="1200">
              <a:latin typeface="Arial"/>
              <a:cs typeface="Arial"/>
            </a:endParaRPr>
          </a:p>
          <a:p>
            <a:pPr marL="126364">
              <a:lnSpc>
                <a:spcPct val="100000"/>
              </a:lnSpc>
              <a:spcBef>
                <a:spcPts val="265"/>
              </a:spcBef>
            </a:pPr>
            <a:r>
              <a:rPr dirty="0" sz="1200">
                <a:latin typeface="Courier New"/>
                <a:cs typeface="Courier New"/>
              </a:rPr>
              <a:t>NULLIF</a:t>
            </a:r>
            <a:r>
              <a:rPr dirty="0" sz="1200" spc="-380">
                <a:latin typeface="Courier New"/>
                <a:cs typeface="Courier New"/>
              </a:rPr>
              <a:t> </a:t>
            </a:r>
            <a:r>
              <a:rPr dirty="0" sz="1200" spc="-5">
                <a:latin typeface="Arial"/>
                <a:cs typeface="Arial"/>
              </a:rPr>
              <a:t>Function 3-51</a:t>
            </a:r>
            <a:endParaRPr sz="1200">
              <a:latin typeface="Arial"/>
              <a:cs typeface="Arial"/>
            </a:endParaRPr>
          </a:p>
          <a:p>
            <a:pPr marL="126364">
              <a:lnSpc>
                <a:spcPct val="100000"/>
              </a:lnSpc>
              <a:spcBef>
                <a:spcPts val="359"/>
              </a:spcBef>
            </a:pPr>
            <a:r>
              <a:rPr dirty="0" sz="1200">
                <a:latin typeface="Courier New"/>
                <a:cs typeface="Courier New"/>
              </a:rPr>
              <a:t>NUMBER</a:t>
            </a:r>
            <a:r>
              <a:rPr dirty="0" sz="1200" spc="-375">
                <a:latin typeface="Courier New"/>
                <a:cs typeface="Courier New"/>
              </a:rPr>
              <a:t> </a:t>
            </a:r>
            <a:r>
              <a:rPr dirty="0" sz="1200" spc="-5">
                <a:latin typeface="Arial"/>
                <a:cs typeface="Arial"/>
              </a:rPr>
              <a:t>Data Type 3-38, 7-19, 8-6</a:t>
            </a:r>
            <a:endParaRPr sz="1200">
              <a:latin typeface="Arial"/>
              <a:cs typeface="Arial"/>
            </a:endParaRPr>
          </a:p>
          <a:p>
            <a:pPr marL="126364">
              <a:lnSpc>
                <a:spcPct val="100000"/>
              </a:lnSpc>
              <a:spcBef>
                <a:spcPts val="455"/>
              </a:spcBef>
            </a:pPr>
            <a:r>
              <a:rPr dirty="0" sz="1200" spc="-5">
                <a:latin typeface="Arial"/>
                <a:cs typeface="Arial"/>
              </a:rPr>
              <a:t>Number Functions 3-6,</a:t>
            </a:r>
            <a:r>
              <a:rPr dirty="0" sz="1200" spc="5">
                <a:latin typeface="Arial"/>
                <a:cs typeface="Arial"/>
              </a:rPr>
              <a:t> </a:t>
            </a:r>
            <a:r>
              <a:rPr dirty="0" sz="1200" spc="-5">
                <a:latin typeface="Arial"/>
                <a:cs typeface="Arial"/>
              </a:rPr>
              <a:t>3-13</a:t>
            </a:r>
            <a:endParaRPr sz="1200">
              <a:latin typeface="Arial"/>
              <a:cs typeface="Arial"/>
            </a:endParaRPr>
          </a:p>
          <a:p>
            <a:pPr marL="126364">
              <a:lnSpc>
                <a:spcPct val="100000"/>
              </a:lnSpc>
              <a:spcBef>
                <a:spcPts val="265"/>
              </a:spcBef>
            </a:pPr>
            <a:r>
              <a:rPr dirty="0" sz="1200">
                <a:latin typeface="Courier New"/>
                <a:cs typeface="Courier New"/>
              </a:rPr>
              <a:t>NVL</a:t>
            </a:r>
            <a:r>
              <a:rPr dirty="0" sz="1200" spc="-365">
                <a:latin typeface="Courier New"/>
                <a:cs typeface="Courier New"/>
              </a:rPr>
              <a:t> </a:t>
            </a:r>
            <a:r>
              <a:rPr dirty="0" sz="1200" spc="-5">
                <a:latin typeface="Arial"/>
                <a:cs typeface="Arial"/>
              </a:rPr>
              <a:t>Function 3-48, 3-49, 3-52, 3-60, 4-10</a:t>
            </a:r>
            <a:endParaRPr sz="1200">
              <a:latin typeface="Arial"/>
              <a:cs typeface="Arial"/>
            </a:endParaRPr>
          </a:p>
          <a:p>
            <a:pPr marL="126364">
              <a:lnSpc>
                <a:spcPct val="100000"/>
              </a:lnSpc>
              <a:spcBef>
                <a:spcPts val="359"/>
              </a:spcBef>
            </a:pPr>
            <a:r>
              <a:rPr dirty="0" sz="1200" spc="-5">
                <a:latin typeface="Courier New"/>
                <a:cs typeface="Courier New"/>
              </a:rPr>
              <a:t>NVL2</a:t>
            </a:r>
            <a:r>
              <a:rPr dirty="0" sz="1200" spc="-375">
                <a:latin typeface="Courier New"/>
                <a:cs typeface="Courier New"/>
              </a:rPr>
              <a:t> </a:t>
            </a:r>
            <a:r>
              <a:rPr dirty="0" sz="1200" spc="-5">
                <a:latin typeface="Arial"/>
                <a:cs typeface="Arial"/>
              </a:rPr>
              <a:t>Function 3-50</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1</a:t>
            </a:r>
            <a:r>
              <a:rPr dirty="0" sz="800" spc="-130"/>
              <a:t>ai</a:t>
            </a:r>
            <a:r>
              <a:rPr dirty="0" baseline="-30092" sz="1800" spc="-195" b="1">
                <a:latin typeface="Arial"/>
                <a:cs typeface="Arial"/>
              </a:rPr>
              <a:t>2</a:t>
            </a:r>
            <a:r>
              <a:rPr dirty="0" sz="800" spc="-130"/>
              <a:t>l.</a:t>
            </a:r>
            <a:r>
              <a:rPr dirty="0" sz="800" spc="-110"/>
              <a:t> </a:t>
            </a:r>
            <a:r>
              <a:rPr dirty="0" sz="800" spc="-40"/>
              <a:t>Contact</a:t>
            </a:r>
            <a:endParaRPr sz="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42" y="807973"/>
            <a:ext cx="5295265" cy="2279015"/>
          </a:xfrm>
          <a:prstGeom prst="rect">
            <a:avLst/>
          </a:prstGeom>
        </p:spPr>
        <p:txBody>
          <a:bodyPr wrap="square" lIns="0" tIns="13970" rIns="0" bIns="0" rtlCol="0" vert="horz">
            <a:spAutoFit/>
          </a:bodyPr>
          <a:lstStyle/>
          <a:p>
            <a:pPr algn="ctr" marL="184785">
              <a:lnSpc>
                <a:spcPct val="100000"/>
              </a:lnSpc>
              <a:spcBef>
                <a:spcPts val="110"/>
              </a:spcBef>
            </a:pPr>
            <a:r>
              <a:rPr dirty="0" sz="1850" b="1">
                <a:latin typeface="Arial"/>
                <a:cs typeface="Arial"/>
              </a:rPr>
              <a:t>Datetime Data</a:t>
            </a:r>
            <a:r>
              <a:rPr dirty="0" sz="1850" spc="-10" b="1">
                <a:latin typeface="Arial"/>
                <a:cs typeface="Arial"/>
              </a:rPr>
              <a:t> </a:t>
            </a:r>
            <a:r>
              <a:rPr dirty="0" sz="1850" spc="5" b="1">
                <a:latin typeface="Arial"/>
                <a:cs typeface="Arial"/>
              </a:rPr>
              <a:t>Types</a:t>
            </a:r>
            <a:endParaRPr sz="1850">
              <a:latin typeface="Arial"/>
              <a:cs typeface="Arial"/>
            </a:endParaRPr>
          </a:p>
          <a:p>
            <a:pPr>
              <a:lnSpc>
                <a:spcPct val="100000"/>
              </a:lnSpc>
              <a:spcBef>
                <a:spcPts val="15"/>
              </a:spcBef>
            </a:pPr>
            <a:endParaRPr sz="2900">
              <a:latin typeface="Arial"/>
              <a:cs typeface="Arial"/>
            </a:endParaRPr>
          </a:p>
          <a:p>
            <a:pPr marL="328930" indent="-329565">
              <a:lnSpc>
                <a:spcPct val="100000"/>
              </a:lnSpc>
              <a:spcBef>
                <a:spcPts val="5"/>
              </a:spcBef>
              <a:buClr>
                <a:srgbClr val="FF0000"/>
              </a:buClr>
              <a:buChar char="•"/>
              <a:tabLst>
                <a:tab pos="328930" algn="l"/>
                <a:tab pos="329565" algn="l"/>
              </a:tabLst>
            </a:pPr>
            <a:r>
              <a:rPr dirty="0" sz="1550" spc="10">
                <a:latin typeface="Arial"/>
                <a:cs typeface="Arial"/>
              </a:rPr>
              <a:t>The </a:t>
            </a:r>
            <a:r>
              <a:rPr dirty="0" sz="1550" spc="10">
                <a:latin typeface="Courier New"/>
                <a:cs typeface="Courier New"/>
              </a:rPr>
              <a:t>TIMESTAMP</a:t>
            </a:r>
            <a:r>
              <a:rPr dirty="0" sz="1550" spc="-530">
                <a:latin typeface="Courier New"/>
                <a:cs typeface="Courier New"/>
              </a:rPr>
              <a:t> </a:t>
            </a:r>
            <a:r>
              <a:rPr dirty="0" sz="1550" spc="10">
                <a:latin typeface="Arial"/>
                <a:cs typeface="Arial"/>
              </a:rPr>
              <a:t>data type </a:t>
            </a:r>
            <a:r>
              <a:rPr dirty="0" sz="1550" spc="5">
                <a:latin typeface="Arial"/>
                <a:cs typeface="Arial"/>
              </a:rPr>
              <a:t>is </a:t>
            </a:r>
            <a:r>
              <a:rPr dirty="0" sz="1550" spc="10">
                <a:latin typeface="Arial"/>
                <a:cs typeface="Arial"/>
              </a:rPr>
              <a:t>an extension </a:t>
            </a:r>
            <a:r>
              <a:rPr dirty="0" sz="1550" spc="5">
                <a:latin typeface="Arial"/>
                <a:cs typeface="Arial"/>
              </a:rPr>
              <a:t>of </a:t>
            </a:r>
            <a:r>
              <a:rPr dirty="0" sz="1550" spc="10">
                <a:latin typeface="Arial"/>
                <a:cs typeface="Arial"/>
              </a:rPr>
              <a:t>the </a:t>
            </a:r>
            <a:r>
              <a:rPr dirty="0" sz="1550" spc="10">
                <a:latin typeface="Courier New"/>
                <a:cs typeface="Courier New"/>
              </a:rPr>
              <a:t>DATE</a:t>
            </a:r>
            <a:endParaRPr sz="1550">
              <a:latin typeface="Courier New"/>
              <a:cs typeface="Courier New"/>
            </a:endParaRPr>
          </a:p>
          <a:p>
            <a:pPr marL="328930">
              <a:lnSpc>
                <a:spcPct val="100000"/>
              </a:lnSpc>
              <a:spcBef>
                <a:spcPts val="140"/>
              </a:spcBef>
            </a:pPr>
            <a:r>
              <a:rPr dirty="0" sz="1550" spc="10">
                <a:latin typeface="Arial"/>
                <a:cs typeface="Arial"/>
              </a:rPr>
              <a:t>data</a:t>
            </a:r>
            <a:r>
              <a:rPr dirty="0" sz="1550">
                <a:latin typeface="Arial"/>
                <a:cs typeface="Arial"/>
              </a:rPr>
              <a:t> </a:t>
            </a:r>
            <a:r>
              <a:rPr dirty="0" sz="1550" spc="5">
                <a:latin typeface="Arial"/>
                <a:cs typeface="Arial"/>
              </a:rPr>
              <a:t>type.</a:t>
            </a:r>
            <a:endParaRPr sz="1550">
              <a:latin typeface="Arial"/>
              <a:cs typeface="Arial"/>
            </a:endParaRPr>
          </a:p>
          <a:p>
            <a:pPr marL="328930" marR="5080" indent="-329565">
              <a:lnSpc>
                <a:spcPct val="104400"/>
              </a:lnSpc>
              <a:spcBef>
                <a:spcPts val="209"/>
              </a:spcBef>
              <a:buClr>
                <a:srgbClr val="FF0000"/>
              </a:buClr>
              <a:buChar char="•"/>
              <a:tabLst>
                <a:tab pos="328930" algn="l"/>
                <a:tab pos="329565" algn="l"/>
              </a:tabLst>
            </a:pPr>
            <a:r>
              <a:rPr dirty="0" sz="1550" spc="5">
                <a:latin typeface="Arial"/>
                <a:cs typeface="Arial"/>
              </a:rPr>
              <a:t>It </a:t>
            </a:r>
            <a:r>
              <a:rPr dirty="0" sz="1550" spc="10">
                <a:latin typeface="Arial"/>
                <a:cs typeface="Arial"/>
              </a:rPr>
              <a:t>stores the </a:t>
            </a:r>
            <a:r>
              <a:rPr dirty="0" sz="1550" spc="5">
                <a:latin typeface="Arial"/>
                <a:cs typeface="Arial"/>
              </a:rPr>
              <a:t>year, </a:t>
            </a:r>
            <a:r>
              <a:rPr dirty="0" sz="1550" spc="10">
                <a:latin typeface="Arial"/>
                <a:cs typeface="Arial"/>
              </a:rPr>
              <a:t>month, and day </a:t>
            </a:r>
            <a:r>
              <a:rPr dirty="0" sz="1550" spc="5">
                <a:latin typeface="Arial"/>
                <a:cs typeface="Arial"/>
              </a:rPr>
              <a:t>of </a:t>
            </a:r>
            <a:r>
              <a:rPr dirty="0" sz="1550" spc="10">
                <a:latin typeface="Arial"/>
                <a:cs typeface="Arial"/>
              </a:rPr>
              <a:t>the </a:t>
            </a:r>
            <a:r>
              <a:rPr dirty="0" sz="1550" spc="10">
                <a:latin typeface="Courier New"/>
                <a:cs typeface="Courier New"/>
              </a:rPr>
              <a:t>DATE</a:t>
            </a:r>
            <a:r>
              <a:rPr dirty="0" sz="1550" spc="-535">
                <a:latin typeface="Courier New"/>
                <a:cs typeface="Courier New"/>
              </a:rPr>
              <a:t> </a:t>
            </a:r>
            <a:r>
              <a:rPr dirty="0" sz="1550" spc="10">
                <a:latin typeface="Arial"/>
                <a:cs typeface="Arial"/>
              </a:rPr>
              <a:t>data type  plus hour, minute, and second values as </a:t>
            </a:r>
            <a:r>
              <a:rPr dirty="0" sz="1550" spc="5">
                <a:latin typeface="Arial"/>
                <a:cs typeface="Arial"/>
              </a:rPr>
              <a:t>well </a:t>
            </a:r>
            <a:r>
              <a:rPr dirty="0" sz="1550" spc="10">
                <a:latin typeface="Arial"/>
                <a:cs typeface="Arial"/>
              </a:rPr>
              <a:t>as the  </a:t>
            </a:r>
            <a:r>
              <a:rPr dirty="0" sz="1550" spc="5">
                <a:latin typeface="Arial"/>
                <a:cs typeface="Arial"/>
              </a:rPr>
              <a:t>fractional </a:t>
            </a:r>
            <a:r>
              <a:rPr dirty="0" sz="1550" spc="10">
                <a:latin typeface="Arial"/>
                <a:cs typeface="Arial"/>
              </a:rPr>
              <a:t>second</a:t>
            </a:r>
            <a:r>
              <a:rPr dirty="0" sz="1550">
                <a:latin typeface="Arial"/>
                <a:cs typeface="Arial"/>
              </a:rPr>
              <a:t> </a:t>
            </a:r>
            <a:r>
              <a:rPr dirty="0" sz="1550" spc="5">
                <a:latin typeface="Arial"/>
                <a:cs typeface="Arial"/>
              </a:rPr>
              <a:t>value.</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You can </a:t>
            </a:r>
            <a:r>
              <a:rPr dirty="0" sz="1550" spc="5">
                <a:latin typeface="Arial"/>
                <a:cs typeface="Arial"/>
              </a:rPr>
              <a:t>optionally specify </a:t>
            </a:r>
            <a:r>
              <a:rPr dirty="0" sz="1550" spc="10">
                <a:latin typeface="Arial"/>
                <a:cs typeface="Arial"/>
              </a:rPr>
              <a:t>the time</a:t>
            </a:r>
            <a:r>
              <a:rPr dirty="0" sz="1550" spc="-15">
                <a:latin typeface="Arial"/>
                <a:cs typeface="Arial"/>
              </a:rPr>
              <a:t> </a:t>
            </a:r>
            <a:r>
              <a:rPr dirty="0" sz="1550" spc="10">
                <a:latin typeface="Arial"/>
                <a:cs typeface="Arial"/>
              </a:rPr>
              <a:t>zone.</a:t>
            </a:r>
            <a:endParaRPr sz="1550">
              <a:latin typeface="Arial"/>
              <a:cs typeface="Arial"/>
            </a:endParaRPr>
          </a:p>
        </p:txBody>
      </p:sp>
      <p:sp>
        <p:nvSpPr>
          <p:cNvPr id="7" name="object 7"/>
          <p:cNvSpPr txBox="1"/>
          <p:nvPr/>
        </p:nvSpPr>
        <p:spPr>
          <a:xfrm>
            <a:off x="1288541" y="3282696"/>
            <a:ext cx="5191125" cy="327025"/>
          </a:xfrm>
          <a:prstGeom prst="rect">
            <a:avLst/>
          </a:prstGeom>
          <a:solidFill>
            <a:srgbClr val="CCCCCC"/>
          </a:solidFill>
          <a:ln w="20574">
            <a:solidFill>
              <a:srgbClr val="000000"/>
            </a:solidFill>
          </a:ln>
        </p:spPr>
        <p:txBody>
          <a:bodyPr wrap="square" lIns="0" tIns="42545" rIns="0" bIns="0" rtlCol="0" vert="horz">
            <a:spAutoFit/>
          </a:bodyPr>
          <a:lstStyle/>
          <a:p>
            <a:pPr marL="76200">
              <a:lnSpc>
                <a:spcPct val="100000"/>
              </a:lnSpc>
              <a:spcBef>
                <a:spcPts val="335"/>
              </a:spcBef>
            </a:pPr>
            <a:r>
              <a:rPr dirty="0" sz="1300" spc="-20" b="1">
                <a:latin typeface="Courier New"/>
                <a:cs typeface="Courier New"/>
              </a:rPr>
              <a:t>TIMESTAMP[(fractional_seconds_precision)]</a:t>
            </a:r>
            <a:endParaRPr sz="1300">
              <a:latin typeface="Courier New"/>
              <a:cs typeface="Courier New"/>
            </a:endParaRPr>
          </a:p>
        </p:txBody>
      </p:sp>
      <p:sp>
        <p:nvSpPr>
          <p:cNvPr id="8" name="object 8"/>
          <p:cNvSpPr txBox="1"/>
          <p:nvPr/>
        </p:nvSpPr>
        <p:spPr>
          <a:xfrm>
            <a:off x="1288541" y="3719321"/>
            <a:ext cx="5191125" cy="525145"/>
          </a:xfrm>
          <a:prstGeom prst="rect">
            <a:avLst/>
          </a:prstGeom>
          <a:solidFill>
            <a:srgbClr val="CCCCCC"/>
          </a:solidFill>
          <a:ln w="20574">
            <a:solidFill>
              <a:srgbClr val="000000"/>
            </a:solidFill>
          </a:ln>
        </p:spPr>
        <p:txBody>
          <a:bodyPr wrap="square" lIns="0" tIns="53975" rIns="0" bIns="0" rtlCol="0" vert="horz">
            <a:spAutoFit/>
          </a:bodyPr>
          <a:lstStyle/>
          <a:p>
            <a:pPr marL="76200" marR="1104900">
              <a:lnSpc>
                <a:spcPts val="1540"/>
              </a:lnSpc>
              <a:spcBef>
                <a:spcPts val="425"/>
              </a:spcBef>
            </a:pPr>
            <a:r>
              <a:rPr dirty="0" sz="1300" spc="-20" b="1">
                <a:latin typeface="Courier New"/>
                <a:cs typeface="Courier New"/>
              </a:rPr>
              <a:t>TIMESTAMP[(fractional_seconds_precision)]  </a:t>
            </a:r>
            <a:r>
              <a:rPr dirty="0" sz="1300" spc="-15" b="1">
                <a:latin typeface="Courier New"/>
                <a:cs typeface="Courier New"/>
              </a:rPr>
              <a:t>WITH TIME</a:t>
            </a:r>
            <a:r>
              <a:rPr dirty="0" sz="1300" spc="-30" b="1">
                <a:latin typeface="Courier New"/>
                <a:cs typeface="Courier New"/>
              </a:rPr>
              <a:t> </a:t>
            </a:r>
            <a:r>
              <a:rPr dirty="0" sz="1300" spc="-20" b="1">
                <a:latin typeface="Courier New"/>
                <a:cs typeface="Courier New"/>
              </a:rPr>
              <a:t>ZONE</a:t>
            </a:r>
            <a:endParaRPr sz="1300">
              <a:latin typeface="Courier New"/>
              <a:cs typeface="Courier New"/>
            </a:endParaRPr>
          </a:p>
        </p:txBody>
      </p:sp>
      <p:sp>
        <p:nvSpPr>
          <p:cNvPr id="9" name="object 9"/>
          <p:cNvSpPr txBox="1"/>
          <p:nvPr/>
        </p:nvSpPr>
        <p:spPr>
          <a:xfrm>
            <a:off x="1288541" y="4309109"/>
            <a:ext cx="5191125" cy="524510"/>
          </a:xfrm>
          <a:prstGeom prst="rect">
            <a:avLst/>
          </a:prstGeom>
          <a:solidFill>
            <a:srgbClr val="CCCCCC"/>
          </a:solidFill>
          <a:ln w="20574">
            <a:solidFill>
              <a:srgbClr val="000000"/>
            </a:solidFill>
          </a:ln>
        </p:spPr>
        <p:txBody>
          <a:bodyPr wrap="square" lIns="0" tIns="52069" rIns="0" bIns="0" rtlCol="0" vert="horz">
            <a:spAutoFit/>
          </a:bodyPr>
          <a:lstStyle/>
          <a:p>
            <a:pPr marL="76200" marR="1104900">
              <a:lnSpc>
                <a:spcPts val="1550"/>
              </a:lnSpc>
              <a:spcBef>
                <a:spcPts val="409"/>
              </a:spcBef>
            </a:pPr>
            <a:r>
              <a:rPr dirty="0" sz="1300" spc="-20" b="1">
                <a:latin typeface="Courier New"/>
                <a:cs typeface="Courier New"/>
              </a:rPr>
              <a:t>TIMESTAMP[(fractional_seconds_precision)]  </a:t>
            </a:r>
            <a:r>
              <a:rPr dirty="0" sz="1300" spc="-15" b="1">
                <a:latin typeface="Courier New"/>
                <a:cs typeface="Courier New"/>
              </a:rPr>
              <a:t>WITH LOCAL TIME</a:t>
            </a:r>
            <a:r>
              <a:rPr dirty="0" sz="1300" spc="-40" b="1">
                <a:latin typeface="Courier New"/>
                <a:cs typeface="Courier New"/>
              </a:rPr>
              <a:t> </a:t>
            </a:r>
            <a:r>
              <a:rPr dirty="0" sz="1300" spc="-20" b="1">
                <a:latin typeface="Courier New"/>
                <a:cs typeface="Courier New"/>
              </a:rPr>
              <a:t>ZONE</a:t>
            </a:r>
            <a:endParaRPr sz="1300">
              <a:latin typeface="Courier New"/>
              <a:cs typeface="Courier New"/>
            </a:endParaRPr>
          </a:p>
        </p:txBody>
      </p:sp>
      <p:sp>
        <p:nvSpPr>
          <p:cNvPr id="10" name="object 10"/>
          <p:cNvSpPr txBox="1"/>
          <p:nvPr/>
        </p:nvSpPr>
        <p:spPr>
          <a:xfrm>
            <a:off x="594613" y="5601260"/>
            <a:ext cx="6544945" cy="3796665"/>
          </a:xfrm>
          <a:prstGeom prst="rect">
            <a:avLst/>
          </a:prstGeom>
        </p:spPr>
        <p:txBody>
          <a:bodyPr wrap="square" lIns="0" tIns="54610" rIns="0" bIns="0" rtlCol="0" vert="horz">
            <a:spAutoFit/>
          </a:bodyPr>
          <a:lstStyle/>
          <a:p>
            <a:pPr marL="12700">
              <a:lnSpc>
                <a:spcPct val="100000"/>
              </a:lnSpc>
              <a:spcBef>
                <a:spcPts val="430"/>
              </a:spcBef>
            </a:pPr>
            <a:r>
              <a:rPr dirty="0" sz="1300" b="1">
                <a:latin typeface="Courier New"/>
                <a:cs typeface="Courier New"/>
              </a:rPr>
              <a:t>TIMESTAMP</a:t>
            </a:r>
            <a:r>
              <a:rPr dirty="0" sz="1300" spc="-420" b="1">
                <a:latin typeface="Courier New"/>
                <a:cs typeface="Courier New"/>
              </a:rPr>
              <a:t> </a:t>
            </a:r>
            <a:r>
              <a:rPr dirty="0" sz="1300" spc="-5" b="1">
                <a:latin typeface="Arial"/>
                <a:cs typeface="Arial"/>
              </a:rPr>
              <a:t>Data Type</a:t>
            </a:r>
            <a:endParaRPr sz="1300">
              <a:latin typeface="Arial"/>
              <a:cs typeface="Arial"/>
            </a:endParaRPr>
          </a:p>
          <a:p>
            <a:pPr marL="136525" marR="16510" indent="-635">
              <a:lnSpc>
                <a:spcPct val="96700"/>
              </a:lnSpc>
              <a:spcBef>
                <a:spcPts val="380"/>
              </a:spcBef>
            </a:pPr>
            <a:r>
              <a:rPr dirty="0" sz="1300">
                <a:latin typeface="Times New Roman"/>
                <a:cs typeface="Times New Roman"/>
              </a:rPr>
              <a:t>The </a:t>
            </a:r>
            <a:r>
              <a:rPr dirty="0" sz="1300">
                <a:latin typeface="Courier New"/>
                <a:cs typeface="Courier New"/>
              </a:rPr>
              <a:t>TIMESTAMP</a:t>
            </a:r>
            <a:r>
              <a:rPr dirty="0" sz="1300" spc="-459">
                <a:latin typeface="Courier New"/>
                <a:cs typeface="Courier New"/>
              </a:rPr>
              <a:t> </a:t>
            </a:r>
            <a:r>
              <a:rPr dirty="0" sz="1300">
                <a:latin typeface="Times New Roman"/>
                <a:cs typeface="Times New Roman"/>
              </a:rPr>
              <a:t>data type</a:t>
            </a:r>
            <a:r>
              <a:rPr dirty="0" sz="1300" spc="5">
                <a:latin typeface="Times New Roman"/>
                <a:cs typeface="Times New Roman"/>
              </a:rPr>
              <a:t> </a:t>
            </a:r>
            <a:r>
              <a:rPr dirty="0" sz="1300">
                <a:latin typeface="Times New Roman"/>
                <a:cs typeface="Times New Roman"/>
              </a:rPr>
              <a:t>is an</a:t>
            </a:r>
            <a:r>
              <a:rPr dirty="0" sz="1300" spc="-15">
                <a:latin typeface="Times New Roman"/>
                <a:cs typeface="Times New Roman"/>
              </a:rPr>
              <a:t> </a:t>
            </a:r>
            <a:r>
              <a:rPr dirty="0" sz="1300">
                <a:latin typeface="Times New Roman"/>
                <a:cs typeface="Times New Roman"/>
              </a:rPr>
              <a:t>extension</a:t>
            </a:r>
            <a:r>
              <a:rPr dirty="0" sz="1300" spc="-10">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DATE</a:t>
            </a:r>
            <a:r>
              <a:rPr dirty="0" sz="1300" spc="-465">
                <a:latin typeface="Courier New"/>
                <a:cs typeface="Courier New"/>
              </a:rPr>
              <a:t> </a:t>
            </a:r>
            <a:r>
              <a:rPr dirty="0" sz="1300">
                <a:latin typeface="Times New Roman"/>
                <a:cs typeface="Times New Roman"/>
              </a:rPr>
              <a:t>data type.</a:t>
            </a:r>
            <a:r>
              <a:rPr dirty="0" sz="1300" spc="-5">
                <a:latin typeface="Times New Roman"/>
                <a:cs typeface="Times New Roman"/>
              </a:rPr>
              <a:t> </a:t>
            </a:r>
            <a:r>
              <a:rPr dirty="0" sz="1300">
                <a:latin typeface="Times New Roman"/>
                <a:cs typeface="Times New Roman"/>
              </a:rPr>
              <a:t>It stores</a:t>
            </a:r>
            <a:r>
              <a:rPr dirty="0" sz="1300" spc="-5">
                <a:latin typeface="Times New Roman"/>
                <a:cs typeface="Times New Roman"/>
              </a:rPr>
              <a:t> </a:t>
            </a:r>
            <a:r>
              <a:rPr dirty="0" sz="1300">
                <a:latin typeface="Times New Roman"/>
                <a:cs typeface="Times New Roman"/>
              </a:rPr>
              <a:t>the year, month,</a:t>
            </a:r>
            <a:r>
              <a:rPr dirty="0" sz="1300" spc="-5">
                <a:latin typeface="Times New Roman"/>
                <a:cs typeface="Times New Roman"/>
              </a:rPr>
              <a:t> </a:t>
            </a:r>
            <a:r>
              <a:rPr dirty="0" sz="1300">
                <a:latin typeface="Times New Roman"/>
                <a:cs typeface="Times New Roman"/>
              </a:rPr>
              <a:t>and  day of the </a:t>
            </a:r>
            <a:r>
              <a:rPr dirty="0" sz="1300">
                <a:latin typeface="Courier New"/>
                <a:cs typeface="Courier New"/>
              </a:rPr>
              <a:t>DATE </a:t>
            </a:r>
            <a:r>
              <a:rPr dirty="0" sz="1300">
                <a:latin typeface="Times New Roman"/>
                <a:cs typeface="Times New Roman"/>
              </a:rPr>
              <a:t>data type plus hour, </a:t>
            </a:r>
            <a:r>
              <a:rPr dirty="0" sz="1300" spc="-5">
                <a:latin typeface="Times New Roman"/>
                <a:cs typeface="Times New Roman"/>
              </a:rPr>
              <a:t>minute, </a:t>
            </a:r>
            <a:r>
              <a:rPr dirty="0" sz="1300">
                <a:latin typeface="Times New Roman"/>
                <a:cs typeface="Times New Roman"/>
              </a:rPr>
              <a:t>and second values. This data type is used for  storing precise time</a:t>
            </a:r>
            <a:r>
              <a:rPr dirty="0" sz="1300" spc="-5">
                <a:latin typeface="Times New Roman"/>
                <a:cs typeface="Times New Roman"/>
              </a:rPr>
              <a:t> </a:t>
            </a:r>
            <a:r>
              <a:rPr dirty="0" sz="1300">
                <a:latin typeface="Times New Roman"/>
                <a:cs typeface="Times New Roman"/>
              </a:rPr>
              <a:t>values.</a:t>
            </a:r>
            <a:endParaRPr sz="1300">
              <a:latin typeface="Times New Roman"/>
              <a:cs typeface="Times New Roman"/>
            </a:endParaRPr>
          </a:p>
          <a:p>
            <a:pPr marL="136525" marR="181610">
              <a:lnSpc>
                <a:spcPct val="96700"/>
              </a:lnSpc>
              <a:spcBef>
                <a:spcPts val="295"/>
              </a:spcBef>
            </a:pPr>
            <a:r>
              <a:rPr dirty="0" sz="1300">
                <a:latin typeface="Times New Roman"/>
                <a:cs typeface="Times New Roman"/>
              </a:rPr>
              <a:t>The </a:t>
            </a:r>
            <a:r>
              <a:rPr dirty="0" sz="1300">
                <a:latin typeface="Courier New"/>
                <a:cs typeface="Courier New"/>
              </a:rPr>
              <a:t>fractional_seconds_precision</a:t>
            </a:r>
            <a:r>
              <a:rPr dirty="0" sz="1300" spc="-500">
                <a:latin typeface="Courier New"/>
                <a:cs typeface="Courier New"/>
              </a:rPr>
              <a:t> </a:t>
            </a:r>
            <a:r>
              <a:rPr dirty="0" sz="1300">
                <a:latin typeface="Times New Roman"/>
                <a:cs typeface="Times New Roman"/>
              </a:rPr>
              <a:t>optionally specifies the number of digits in the  fractional part of the </a:t>
            </a:r>
            <a:r>
              <a:rPr dirty="0" sz="1300">
                <a:latin typeface="Courier New"/>
                <a:cs typeface="Courier New"/>
              </a:rPr>
              <a:t>SECOND </a:t>
            </a:r>
            <a:r>
              <a:rPr dirty="0" sz="1300">
                <a:latin typeface="Times New Roman"/>
                <a:cs typeface="Times New Roman"/>
              </a:rPr>
              <a:t>datetime field and can be a number in the range 0 to 9. The  default is</a:t>
            </a:r>
            <a:r>
              <a:rPr dirty="0" sz="1300" spc="-5">
                <a:latin typeface="Times New Roman"/>
                <a:cs typeface="Times New Roman"/>
              </a:rPr>
              <a:t> </a:t>
            </a:r>
            <a:r>
              <a:rPr dirty="0" sz="1300">
                <a:latin typeface="Times New Roman"/>
                <a:cs typeface="Times New Roman"/>
              </a:rPr>
              <a:t>6.</a:t>
            </a:r>
            <a:endParaRPr sz="1300">
              <a:latin typeface="Times New Roman"/>
              <a:cs typeface="Times New Roman"/>
            </a:endParaRPr>
          </a:p>
          <a:p>
            <a:pPr marL="136525">
              <a:lnSpc>
                <a:spcPct val="100000"/>
              </a:lnSpc>
              <a:spcBef>
                <a:spcPts val="315"/>
              </a:spcBef>
            </a:pPr>
            <a:r>
              <a:rPr dirty="0" sz="1300" spc="-5" b="1">
                <a:latin typeface="Times New Roman"/>
                <a:cs typeface="Times New Roman"/>
              </a:rPr>
              <a:t>Example</a:t>
            </a:r>
            <a:endParaRPr sz="1300">
              <a:latin typeface="Times New Roman"/>
              <a:cs typeface="Times New Roman"/>
            </a:endParaRPr>
          </a:p>
          <a:p>
            <a:pPr marL="136525" marR="5080">
              <a:lnSpc>
                <a:spcPts val="1480"/>
              </a:lnSpc>
              <a:spcBef>
                <a:spcPts val="355"/>
              </a:spcBef>
            </a:pPr>
            <a:r>
              <a:rPr dirty="0" sz="1300">
                <a:latin typeface="Times New Roman"/>
                <a:cs typeface="Times New Roman"/>
              </a:rPr>
              <a:t>In this example, a </a:t>
            </a:r>
            <a:r>
              <a:rPr dirty="0" sz="1300" spc="-5">
                <a:latin typeface="Times New Roman"/>
                <a:cs typeface="Times New Roman"/>
              </a:rPr>
              <a:t>table </a:t>
            </a:r>
            <a:r>
              <a:rPr dirty="0" sz="1300">
                <a:latin typeface="Times New Roman"/>
                <a:cs typeface="Times New Roman"/>
              </a:rPr>
              <a:t>is created named </a:t>
            </a:r>
            <a:r>
              <a:rPr dirty="0" sz="1300">
                <a:latin typeface="Courier New"/>
                <a:cs typeface="Courier New"/>
              </a:rPr>
              <a:t>NEW_EMPLOYEES</a:t>
            </a:r>
            <a:r>
              <a:rPr dirty="0" sz="1300">
                <a:latin typeface="Times New Roman"/>
                <a:cs typeface="Times New Roman"/>
              </a:rPr>
              <a:t>, </a:t>
            </a:r>
            <a:r>
              <a:rPr dirty="0" sz="1300" spc="-5">
                <a:latin typeface="Times New Roman"/>
                <a:cs typeface="Times New Roman"/>
              </a:rPr>
              <a:t>with </a:t>
            </a:r>
            <a:r>
              <a:rPr dirty="0" sz="1300">
                <a:latin typeface="Times New Roman"/>
                <a:cs typeface="Times New Roman"/>
              </a:rPr>
              <a:t>a column </a:t>
            </a:r>
            <a:r>
              <a:rPr dirty="0" sz="1300">
                <a:latin typeface="Courier New"/>
                <a:cs typeface="Courier New"/>
              </a:rPr>
              <a:t>START_DATE</a:t>
            </a:r>
            <a:r>
              <a:rPr dirty="0" sz="1300" spc="-440">
                <a:latin typeface="Courier New"/>
                <a:cs typeface="Courier New"/>
              </a:rPr>
              <a:t> </a:t>
            </a:r>
            <a:r>
              <a:rPr dirty="0" sz="1300">
                <a:latin typeface="Times New Roman"/>
                <a:cs typeface="Times New Roman"/>
              </a:rPr>
              <a:t>that  has a data type of</a:t>
            </a:r>
            <a:r>
              <a:rPr dirty="0" sz="1300" spc="-5">
                <a:latin typeface="Times New Roman"/>
                <a:cs typeface="Times New Roman"/>
              </a:rPr>
              <a:t> </a:t>
            </a:r>
            <a:r>
              <a:rPr dirty="0" sz="1300">
                <a:latin typeface="Courier New"/>
                <a:cs typeface="Courier New"/>
              </a:rPr>
              <a:t>TIMESTAMP</a:t>
            </a:r>
            <a:r>
              <a:rPr dirty="0" sz="1300">
                <a:latin typeface="Times New Roman"/>
                <a:cs typeface="Times New Roman"/>
              </a:rPr>
              <a:t>:</a:t>
            </a:r>
            <a:endParaRPr sz="1300">
              <a:latin typeface="Times New Roman"/>
              <a:cs typeface="Times New Roman"/>
            </a:endParaRPr>
          </a:p>
          <a:p>
            <a:pPr marL="941069">
              <a:lnSpc>
                <a:spcPts val="1275"/>
              </a:lnSpc>
            </a:pPr>
            <a:r>
              <a:rPr dirty="0" sz="1200" spc="-5">
                <a:latin typeface="Courier New"/>
                <a:cs typeface="Courier New"/>
              </a:rPr>
              <a:t>CREATE TABLE</a:t>
            </a:r>
            <a:r>
              <a:rPr dirty="0" sz="1200" spc="-70">
                <a:latin typeface="Courier New"/>
                <a:cs typeface="Courier New"/>
              </a:rPr>
              <a:t> </a:t>
            </a:r>
            <a:r>
              <a:rPr dirty="0" sz="1200" spc="-5">
                <a:latin typeface="Courier New"/>
                <a:cs typeface="Courier New"/>
              </a:rPr>
              <a:t>new_employees</a:t>
            </a:r>
            <a:endParaRPr sz="1200">
              <a:latin typeface="Courier New"/>
              <a:cs typeface="Courier New"/>
            </a:endParaRPr>
          </a:p>
          <a:p>
            <a:pPr marL="1214120" marR="3133725" indent="-90805">
              <a:lnSpc>
                <a:spcPts val="1370"/>
              </a:lnSpc>
              <a:spcBef>
                <a:spcPts val="70"/>
              </a:spcBef>
            </a:pPr>
            <a:r>
              <a:rPr dirty="0" sz="1200" spc="-5">
                <a:latin typeface="Courier New"/>
                <a:cs typeface="Courier New"/>
              </a:rPr>
              <a:t>(employee_id NUMBER,  first_name</a:t>
            </a:r>
            <a:r>
              <a:rPr dirty="0" sz="1200" spc="-75">
                <a:latin typeface="Courier New"/>
                <a:cs typeface="Courier New"/>
              </a:rPr>
              <a:t> </a:t>
            </a:r>
            <a:r>
              <a:rPr dirty="0" sz="1200" spc="-5">
                <a:latin typeface="Courier New"/>
                <a:cs typeface="Courier New"/>
              </a:rPr>
              <a:t>VARCHAR2(15),  last_name</a:t>
            </a:r>
            <a:r>
              <a:rPr dirty="0" sz="1200" spc="-40">
                <a:latin typeface="Courier New"/>
                <a:cs typeface="Courier New"/>
              </a:rPr>
              <a:t> </a:t>
            </a:r>
            <a:r>
              <a:rPr dirty="0" sz="1200" spc="-5">
                <a:latin typeface="Courier New"/>
                <a:cs typeface="Courier New"/>
              </a:rPr>
              <a:t>VARCHAR2(15),</a:t>
            </a:r>
            <a:endParaRPr sz="1200">
              <a:latin typeface="Courier New"/>
              <a:cs typeface="Courier New"/>
            </a:endParaRPr>
          </a:p>
          <a:p>
            <a:pPr marL="1214120">
              <a:lnSpc>
                <a:spcPts val="1295"/>
              </a:lnSpc>
            </a:pPr>
            <a:r>
              <a:rPr dirty="0" sz="1200" spc="-5">
                <a:latin typeface="Courier New"/>
                <a:cs typeface="Courier New"/>
              </a:rPr>
              <a:t>...</a:t>
            </a:r>
            <a:endParaRPr sz="1200">
              <a:latin typeface="Courier New"/>
              <a:cs typeface="Courier New"/>
            </a:endParaRPr>
          </a:p>
          <a:p>
            <a:pPr marL="1214120">
              <a:lnSpc>
                <a:spcPts val="1370"/>
              </a:lnSpc>
            </a:pPr>
            <a:r>
              <a:rPr dirty="0" sz="1200" spc="-5">
                <a:latin typeface="Courier New"/>
                <a:cs typeface="Courier New"/>
              </a:rPr>
              <a:t>start_date</a:t>
            </a:r>
            <a:r>
              <a:rPr dirty="0" sz="1200" spc="-10">
                <a:latin typeface="Courier New"/>
                <a:cs typeface="Courier New"/>
              </a:rPr>
              <a:t> </a:t>
            </a:r>
            <a:r>
              <a:rPr dirty="0" sz="1200" spc="-5">
                <a:latin typeface="Courier New"/>
                <a:cs typeface="Courier New"/>
              </a:rPr>
              <a:t>TIMESTAMP(7),</a:t>
            </a:r>
            <a:endParaRPr sz="1200">
              <a:latin typeface="Courier New"/>
              <a:cs typeface="Courier New"/>
            </a:endParaRPr>
          </a:p>
          <a:p>
            <a:pPr marL="1214120">
              <a:lnSpc>
                <a:spcPts val="1405"/>
              </a:lnSpc>
            </a:pPr>
            <a:r>
              <a:rPr dirty="0" sz="1200" spc="-5">
                <a:latin typeface="Courier New"/>
                <a:cs typeface="Courier New"/>
              </a:rPr>
              <a:t>...);</a:t>
            </a:r>
            <a:endParaRPr sz="1200">
              <a:latin typeface="Courier New"/>
              <a:cs typeface="Courier New"/>
            </a:endParaRPr>
          </a:p>
          <a:p>
            <a:pPr marL="136525" marR="41275">
              <a:lnSpc>
                <a:spcPts val="1480"/>
              </a:lnSpc>
              <a:spcBef>
                <a:spcPts val="445"/>
              </a:spcBef>
            </a:pPr>
            <a:r>
              <a:rPr dirty="0" sz="1300" spc="-5">
                <a:latin typeface="Times New Roman"/>
                <a:cs typeface="Times New Roman"/>
              </a:rPr>
              <a:t>Suppose that two rows </a:t>
            </a:r>
            <a:r>
              <a:rPr dirty="0" sz="1300">
                <a:latin typeface="Times New Roman"/>
                <a:cs typeface="Times New Roman"/>
              </a:rPr>
              <a:t>are inserted in the </a:t>
            </a:r>
            <a:r>
              <a:rPr dirty="0" sz="1300">
                <a:latin typeface="Courier New"/>
                <a:cs typeface="Courier New"/>
              </a:rPr>
              <a:t>NEW_EMPLOYEES</a:t>
            </a:r>
            <a:r>
              <a:rPr dirty="0" sz="1300" spc="-490">
                <a:latin typeface="Courier New"/>
                <a:cs typeface="Courier New"/>
              </a:rPr>
              <a:t> </a:t>
            </a:r>
            <a:r>
              <a:rPr dirty="0" sz="1300">
                <a:latin typeface="Times New Roman"/>
                <a:cs typeface="Times New Roman"/>
              </a:rPr>
              <a:t>table. The displayed output shows  the</a:t>
            </a:r>
            <a:r>
              <a:rPr dirty="0" sz="1300" spc="-5">
                <a:latin typeface="Times New Roman"/>
                <a:cs typeface="Times New Roman"/>
              </a:rPr>
              <a:t> differences. (A</a:t>
            </a:r>
            <a:r>
              <a:rPr dirty="0" sz="1300">
                <a:latin typeface="Times New Roman"/>
                <a:cs typeface="Times New Roman"/>
              </a:rPr>
              <a:t> </a:t>
            </a:r>
            <a:r>
              <a:rPr dirty="0" sz="1300">
                <a:latin typeface="Courier New"/>
                <a:cs typeface="Courier New"/>
              </a:rPr>
              <a:t>DATE</a:t>
            </a:r>
            <a:r>
              <a:rPr dirty="0" sz="1300" spc="-459">
                <a:latin typeface="Courier New"/>
                <a:cs typeface="Courier New"/>
              </a:rPr>
              <a:t> </a:t>
            </a:r>
            <a:r>
              <a:rPr dirty="0" sz="1300">
                <a:latin typeface="Times New Roman"/>
                <a:cs typeface="Times New Roman"/>
              </a:rPr>
              <a:t>data type defaults</a:t>
            </a:r>
            <a:r>
              <a:rPr dirty="0" sz="1300" spc="5">
                <a:latin typeface="Times New Roman"/>
                <a:cs typeface="Times New Roman"/>
              </a:rPr>
              <a:t> </a:t>
            </a:r>
            <a:r>
              <a:rPr dirty="0" sz="1300">
                <a:latin typeface="Times New Roman"/>
                <a:cs typeface="Times New Roman"/>
              </a:rPr>
              <a:t>to display the </a:t>
            </a:r>
            <a:r>
              <a:rPr dirty="0" sz="1300">
                <a:latin typeface="Courier New"/>
                <a:cs typeface="Courier New"/>
              </a:rPr>
              <a:t>DD-MON-RR</a:t>
            </a:r>
            <a:r>
              <a:rPr dirty="0" sz="1300" spc="-459">
                <a:latin typeface="Courier New"/>
                <a:cs typeface="Courier New"/>
              </a:rPr>
              <a:t> </a:t>
            </a:r>
            <a:r>
              <a:rPr dirty="0" sz="1300">
                <a:latin typeface="Times New Roman"/>
                <a:cs typeface="Times New Roman"/>
              </a:rPr>
              <a:t>format.):</a:t>
            </a:r>
            <a:endParaRPr sz="1300">
              <a:latin typeface="Times New Roman"/>
              <a:cs typeface="Times New Roman"/>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a:latin typeface="Garuda"/>
                <a:cs typeface="Garuda"/>
              </a:rPr>
              <a:t>(WDP) </a:t>
            </a:r>
            <a:r>
              <a:rPr dirty="0" sz="800" spc="-215">
                <a:latin typeface="Garuda"/>
                <a:cs typeface="Garuda"/>
              </a:rPr>
              <a:t>e</a:t>
            </a:r>
            <a:r>
              <a:rPr dirty="0" baseline="2525" sz="1650" spc="-322" b="1">
                <a:latin typeface="Arial"/>
                <a:cs typeface="Arial"/>
              </a:rPr>
              <a:t>O</a:t>
            </a:r>
            <a:r>
              <a:rPr dirty="0" sz="800" spc="-215">
                <a:latin typeface="Garuda"/>
                <a:cs typeface="Garuda"/>
              </a:rPr>
              <a:t>Ki</a:t>
            </a:r>
            <a:r>
              <a:rPr dirty="0" baseline="2525" sz="1650" spc="-322" b="1">
                <a:latin typeface="Arial"/>
                <a:cs typeface="Arial"/>
              </a:rPr>
              <a:t>r</a:t>
            </a:r>
            <a:r>
              <a:rPr dirty="0" sz="800" spc="-215">
                <a:latin typeface="Garuda"/>
                <a:cs typeface="Garuda"/>
              </a:rPr>
              <a:t>t</a:t>
            </a:r>
            <a:r>
              <a:rPr dirty="0" baseline="2525" sz="1650" spc="-322" b="1">
                <a:latin typeface="Arial"/>
                <a:cs typeface="Arial"/>
              </a:rPr>
              <a:t>a</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a:t>
            </a:r>
            <a:r>
              <a:rPr dirty="0" sz="800" spc="-215">
                <a:latin typeface="Garuda"/>
                <a:cs typeface="Garuda"/>
              </a:rPr>
              <a:t>te</a:t>
            </a:r>
            <a:r>
              <a:rPr dirty="0" baseline="2525" sz="1650" spc="-322" b="1">
                <a:latin typeface="Arial"/>
                <a:cs typeface="Arial"/>
              </a:rPr>
              <a:t>e</a:t>
            </a:r>
            <a:r>
              <a:rPr dirty="0" sz="800" spc="-215">
                <a:latin typeface="Garuda"/>
                <a:cs typeface="Garuda"/>
              </a:rPr>
              <a:t>ria</a:t>
            </a:r>
            <a:r>
              <a:rPr dirty="0" baseline="2525" sz="1650" spc="-322" b="1">
                <a:latin typeface="Arial"/>
                <a:cs typeface="Arial"/>
              </a:rPr>
              <a:t>D</a:t>
            </a:r>
            <a:r>
              <a:rPr dirty="0" sz="800" spc="-215">
                <a:latin typeface="Garuda"/>
                <a:cs typeface="Garuda"/>
              </a:rPr>
              <a:t>ls</a:t>
            </a:r>
            <a:r>
              <a:rPr dirty="0" baseline="2525" sz="1650" spc="-322" b="1">
                <a:latin typeface="Arial"/>
                <a:cs typeface="Arial"/>
              </a:rPr>
              <a:t>a</a:t>
            </a:r>
            <a:r>
              <a:rPr dirty="0" sz="800" spc="-215">
                <a:latin typeface="Garuda"/>
                <a:cs typeface="Garuda"/>
              </a:rPr>
              <a:t>a</a:t>
            </a:r>
            <a:r>
              <a:rPr dirty="0" baseline="2525" sz="1650" spc="-322" b="1">
                <a:latin typeface="Arial"/>
                <a:cs typeface="Arial"/>
              </a:rPr>
              <a:t>t</a:t>
            </a:r>
            <a:r>
              <a:rPr dirty="0" sz="800" spc="-215">
                <a:latin typeface="Garuda"/>
                <a:cs typeface="Garuda"/>
              </a:rPr>
              <a:t>r</a:t>
            </a:r>
            <a:r>
              <a:rPr dirty="0" baseline="2525" sz="1650" spc="-322" b="1">
                <a:latin typeface="Arial"/>
                <a:cs typeface="Arial"/>
              </a:rPr>
              <a:t>a</a:t>
            </a:r>
            <a:r>
              <a:rPr dirty="0" sz="800" spc="-215">
                <a:latin typeface="Garuda"/>
                <a:cs typeface="Garuda"/>
              </a:rPr>
              <a:t>e</a:t>
            </a:r>
            <a:r>
              <a:rPr dirty="0" baseline="2525" sz="1650" spc="-322" b="1">
                <a:latin typeface="Arial"/>
                <a:cs typeface="Arial"/>
              </a:rPr>
              <a:t>b</a:t>
            </a:r>
            <a:r>
              <a:rPr dirty="0" sz="800" spc="-215">
                <a:latin typeface="Garuda"/>
                <a:cs typeface="Garuda"/>
              </a:rPr>
              <a:t>pr</a:t>
            </a:r>
            <a:r>
              <a:rPr dirty="0" baseline="2525" sz="1650" spc="-322" b="1">
                <a:latin typeface="Arial"/>
                <a:cs typeface="Arial"/>
              </a:rPr>
              <a:t>a</a:t>
            </a:r>
            <a:r>
              <a:rPr dirty="0" sz="800" spc="-215">
                <a:latin typeface="Garuda"/>
                <a:cs typeface="Garuda"/>
              </a:rPr>
              <a:t>o</a:t>
            </a:r>
            <a:r>
              <a:rPr dirty="0" baseline="2525" sz="1650" spc="-322" b="1">
                <a:latin typeface="Arial"/>
                <a:cs typeface="Arial"/>
              </a:rPr>
              <a:t>s</a:t>
            </a:r>
            <a:r>
              <a:rPr dirty="0" sz="800" spc="-215">
                <a:latin typeface="Garuda"/>
                <a:cs typeface="Garuda"/>
              </a:rPr>
              <a:t>vi</a:t>
            </a:r>
            <a:r>
              <a:rPr dirty="0" baseline="2525" sz="1650" spc="-322" b="1">
                <a:latin typeface="Arial"/>
                <a:cs typeface="Arial"/>
              </a:rPr>
              <a:t>e</a:t>
            </a:r>
            <a:r>
              <a:rPr dirty="0" sz="800" spc="-215">
                <a:latin typeface="Garuda"/>
                <a:cs typeface="Garuda"/>
              </a:rPr>
              <a:t>de</a:t>
            </a:r>
            <a:r>
              <a:rPr dirty="0" baseline="2525" sz="1650" spc="-322" b="1">
                <a:latin typeface="Arial"/>
                <a:cs typeface="Arial"/>
              </a:rPr>
              <a:t>1</a:t>
            </a:r>
            <a:r>
              <a:rPr dirty="0" sz="800" spc="-215">
                <a:latin typeface="Garuda"/>
                <a:cs typeface="Garuda"/>
              </a:rPr>
              <a:t>d </a:t>
            </a:r>
            <a:r>
              <a:rPr dirty="0" baseline="2525" sz="1650" spc="-375" b="1">
                <a:latin typeface="Arial"/>
                <a:cs typeface="Arial"/>
              </a:rPr>
              <a:t>0</a:t>
            </a:r>
            <a:r>
              <a:rPr dirty="0" sz="800" spc="-250">
                <a:latin typeface="Garuda"/>
                <a:cs typeface="Garuda"/>
              </a:rPr>
              <a:t>fo</a:t>
            </a:r>
            <a:r>
              <a:rPr dirty="0" baseline="2525" sz="1650" spc="-375" b="1" i="1">
                <a:latin typeface="Arial"/>
                <a:cs typeface="Arial"/>
              </a:rPr>
              <a:t>g</a:t>
            </a:r>
            <a:r>
              <a:rPr dirty="0" sz="800" spc="-250">
                <a:latin typeface="Garuda"/>
                <a:cs typeface="Garuda"/>
              </a:rPr>
              <a:t>r </a:t>
            </a:r>
            <a:r>
              <a:rPr dirty="0" sz="800" spc="-345">
                <a:latin typeface="Garuda"/>
                <a:cs typeface="Garuda"/>
              </a:rPr>
              <a:t>W</a:t>
            </a:r>
            <a:r>
              <a:rPr dirty="0" baseline="2525" sz="1650" spc="-517" b="1">
                <a:latin typeface="Arial"/>
                <a:cs typeface="Arial"/>
              </a:rPr>
              <a:t>:</a:t>
            </a:r>
            <a:r>
              <a:rPr dirty="0" baseline="2525" sz="1650" spc="37" b="1">
                <a:latin typeface="Arial"/>
                <a:cs typeface="Arial"/>
              </a:rPr>
              <a:t> </a:t>
            </a:r>
            <a:r>
              <a:rPr dirty="0" baseline="2525" sz="1650" spc="-345" b="1">
                <a:latin typeface="Arial"/>
                <a:cs typeface="Arial"/>
              </a:rPr>
              <a:t>S</a:t>
            </a:r>
            <a:r>
              <a:rPr dirty="0" sz="800" spc="-229">
                <a:latin typeface="Garuda"/>
                <a:cs typeface="Garuda"/>
              </a:rPr>
              <a:t>DP</a:t>
            </a:r>
            <a:r>
              <a:rPr dirty="0" baseline="2525" sz="1650" spc="-345" b="1">
                <a:latin typeface="Arial"/>
                <a:cs typeface="Arial"/>
              </a:rPr>
              <a:t>Q</a:t>
            </a:r>
            <a:r>
              <a:rPr dirty="0" sz="800" spc="-229">
                <a:latin typeface="Garuda"/>
                <a:cs typeface="Garuda"/>
              </a:rPr>
              <a:t>in</a:t>
            </a:r>
            <a:r>
              <a:rPr dirty="0" baseline="2525" sz="1650" spc="-345" b="1">
                <a:latin typeface="Arial"/>
                <a:cs typeface="Arial"/>
              </a:rPr>
              <a:t>L</a:t>
            </a:r>
            <a:r>
              <a:rPr dirty="0" sz="800" spc="-229">
                <a:latin typeface="Garuda"/>
                <a:cs typeface="Garuda"/>
              </a:rPr>
              <a:t>-c</a:t>
            </a:r>
            <a:r>
              <a:rPr dirty="0" baseline="2525" sz="1650" spc="-345" b="1">
                <a:latin typeface="Arial"/>
                <a:cs typeface="Arial"/>
              </a:rPr>
              <a:t>F</a:t>
            </a:r>
            <a:r>
              <a:rPr dirty="0" sz="800" spc="-229">
                <a:latin typeface="Garuda"/>
                <a:cs typeface="Garuda"/>
              </a:rPr>
              <a:t>la</a:t>
            </a:r>
            <a:r>
              <a:rPr dirty="0" baseline="2525" sz="1650" spc="-345" b="1">
                <a:latin typeface="Arial"/>
                <a:cs typeface="Arial"/>
              </a:rPr>
              <a:t>u</a:t>
            </a:r>
            <a:r>
              <a:rPr dirty="0" sz="800" spc="-229">
                <a:latin typeface="Garuda"/>
                <a:cs typeface="Garuda"/>
              </a:rPr>
              <a:t>ss</a:t>
            </a:r>
            <a:r>
              <a:rPr dirty="0" baseline="2525" sz="1650" spc="-345" b="1">
                <a:latin typeface="Arial"/>
                <a:cs typeface="Arial"/>
              </a:rPr>
              <a:t>n</a:t>
            </a:r>
            <a:r>
              <a:rPr dirty="0" sz="800" spc="-229">
                <a:latin typeface="Garuda"/>
                <a:cs typeface="Garuda"/>
              </a:rPr>
              <a:t>u</a:t>
            </a:r>
            <a:r>
              <a:rPr dirty="0" baseline="2525" sz="1650" spc="-345" b="1">
                <a:latin typeface="Arial"/>
                <a:cs typeface="Arial"/>
              </a:rPr>
              <a:t>d</a:t>
            </a:r>
            <a:r>
              <a:rPr dirty="0" sz="800" spc="-229">
                <a:latin typeface="Garuda"/>
                <a:cs typeface="Garuda"/>
              </a:rPr>
              <a:t>se</a:t>
            </a:r>
            <a:r>
              <a:rPr dirty="0" baseline="2525" sz="1650" spc="-345" b="1">
                <a:latin typeface="Arial"/>
                <a:cs typeface="Arial"/>
              </a:rPr>
              <a:t>a</a:t>
            </a:r>
            <a:r>
              <a:rPr dirty="0" sz="800" spc="-229">
                <a:latin typeface="Garuda"/>
                <a:cs typeface="Garuda"/>
              </a:rPr>
              <a:t>o</a:t>
            </a:r>
            <a:r>
              <a:rPr dirty="0" baseline="2525" sz="1650" spc="-345" b="1">
                <a:latin typeface="Arial"/>
                <a:cs typeface="Arial"/>
              </a:rPr>
              <a:t>m</a:t>
            </a:r>
            <a:r>
              <a:rPr dirty="0" sz="800" spc="-229">
                <a:latin typeface="Garuda"/>
                <a:cs typeface="Garuda"/>
              </a:rPr>
              <a:t>nly</a:t>
            </a:r>
            <a:r>
              <a:rPr dirty="0" baseline="2525" sz="1650" spc="-345" b="1">
                <a:latin typeface="Arial"/>
                <a:cs typeface="Arial"/>
              </a:rPr>
              <a:t>e</a:t>
            </a:r>
            <a:r>
              <a:rPr dirty="0" sz="800" spc="-229">
                <a:latin typeface="Garuda"/>
                <a:cs typeface="Garuda"/>
              </a:rPr>
              <a:t>.</a:t>
            </a:r>
            <a:r>
              <a:rPr dirty="0" baseline="2525" sz="1650" spc="-345" b="1">
                <a:latin typeface="Arial"/>
                <a:cs typeface="Arial"/>
              </a:rPr>
              <a:t>n</a:t>
            </a:r>
            <a:r>
              <a:rPr dirty="0" sz="800" spc="-229">
                <a:latin typeface="Garuda"/>
                <a:cs typeface="Garuda"/>
              </a:rPr>
              <a:t>C</a:t>
            </a:r>
            <a:r>
              <a:rPr dirty="0" baseline="2525" sz="1650" spc="-345" b="1">
                <a:latin typeface="Arial"/>
                <a:cs typeface="Arial"/>
              </a:rPr>
              <a:t>t</a:t>
            </a:r>
            <a:r>
              <a:rPr dirty="0" sz="800" spc="-229">
                <a:latin typeface="Garuda"/>
                <a:cs typeface="Garuda"/>
              </a:rPr>
              <a:t>o</a:t>
            </a:r>
            <a:r>
              <a:rPr dirty="0" baseline="2525" sz="1650" spc="-345" b="1">
                <a:latin typeface="Arial"/>
                <a:cs typeface="Arial"/>
              </a:rPr>
              <a:t>a</a:t>
            </a:r>
            <a:r>
              <a:rPr dirty="0" sz="800" spc="-229">
                <a:latin typeface="Garuda"/>
                <a:cs typeface="Garuda"/>
              </a:rPr>
              <a:t>p</a:t>
            </a:r>
            <a:r>
              <a:rPr dirty="0" baseline="2525" sz="1650" spc="-345" b="1">
                <a:latin typeface="Arial"/>
                <a:cs typeface="Arial"/>
              </a:rPr>
              <a:t>l</a:t>
            </a:r>
            <a:r>
              <a:rPr dirty="0" sz="800" spc="-229">
                <a:latin typeface="Garuda"/>
                <a:cs typeface="Garuda"/>
              </a:rPr>
              <a:t>y</a:t>
            </a:r>
            <a:r>
              <a:rPr dirty="0" baseline="2525" sz="1650" spc="-345" b="1">
                <a:latin typeface="Arial"/>
                <a:cs typeface="Arial"/>
              </a:rPr>
              <a:t>s</a:t>
            </a:r>
            <a:r>
              <a:rPr dirty="0" sz="800" spc="-229">
                <a:latin typeface="Garuda"/>
                <a:cs typeface="Garuda"/>
              </a:rPr>
              <a:t>ing</a:t>
            </a:r>
            <a:r>
              <a:rPr dirty="0" baseline="2525" sz="1650" spc="-345" b="1">
                <a:latin typeface="Arial"/>
                <a:cs typeface="Arial"/>
              </a:rPr>
              <a:t>I </a:t>
            </a:r>
            <a:r>
              <a:rPr dirty="0" sz="800" spc="-165">
                <a:latin typeface="Garuda"/>
                <a:cs typeface="Garuda"/>
              </a:rPr>
              <a:t>eK</a:t>
            </a:r>
            <a:r>
              <a:rPr dirty="0" baseline="2525" sz="1650" spc="-247" b="1">
                <a:latin typeface="Arial"/>
                <a:cs typeface="Arial"/>
              </a:rPr>
              <a:t>I</a:t>
            </a:r>
            <a:r>
              <a:rPr dirty="0" sz="800" spc="-165">
                <a:latin typeface="Garuda"/>
                <a:cs typeface="Garuda"/>
              </a:rPr>
              <a:t>i</a:t>
            </a:r>
            <a:r>
              <a:rPr dirty="0" baseline="2525" sz="1650" spc="-247" b="1">
                <a:latin typeface="Arial"/>
                <a:cs typeface="Arial"/>
              </a:rPr>
              <a:t>n</a:t>
            </a:r>
            <a:r>
              <a:rPr dirty="0" sz="800" spc="-165">
                <a:latin typeface="Garuda"/>
                <a:cs typeface="Garuda"/>
              </a:rPr>
              <a:t>t </a:t>
            </a:r>
            <a:r>
              <a:rPr dirty="0" sz="800" spc="-170">
                <a:latin typeface="Garuda"/>
                <a:cs typeface="Garuda"/>
              </a:rPr>
              <a:t>m</a:t>
            </a:r>
            <a:r>
              <a:rPr dirty="0" baseline="2525" sz="1650" spc="-254" b="1">
                <a:latin typeface="Arial"/>
                <a:cs typeface="Arial"/>
              </a:rPr>
              <a:t>d</a:t>
            </a:r>
            <a:r>
              <a:rPr dirty="0" sz="800" spc="-170">
                <a:latin typeface="Garuda"/>
                <a:cs typeface="Garuda"/>
              </a:rPr>
              <a:t>a</a:t>
            </a:r>
            <a:r>
              <a:rPr dirty="0" baseline="2525" sz="1650" spc="-254" b="1">
                <a:latin typeface="Arial"/>
                <a:cs typeface="Arial"/>
              </a:rPr>
              <a:t>e</a:t>
            </a:r>
            <a:r>
              <a:rPr dirty="0" sz="800" spc="-170">
                <a:latin typeface="Garuda"/>
                <a:cs typeface="Garuda"/>
              </a:rPr>
              <a:t>te</a:t>
            </a:r>
            <a:r>
              <a:rPr dirty="0" baseline="2525" sz="1650" spc="-254" b="1">
                <a:latin typeface="Arial"/>
                <a:cs typeface="Arial"/>
              </a:rPr>
              <a:t>x</a:t>
            </a:r>
            <a:r>
              <a:rPr dirty="0" sz="800" spc="-170">
                <a:latin typeface="Garuda"/>
                <a:cs typeface="Garuda"/>
              </a:rPr>
              <a:t>ria</a:t>
            </a:r>
            <a:r>
              <a:rPr dirty="0" baseline="2314" sz="1800" spc="-254" b="1">
                <a:latin typeface="Arial"/>
                <a:cs typeface="Arial"/>
              </a:rPr>
              <a:t>-</a:t>
            </a:r>
            <a:r>
              <a:rPr dirty="0" baseline="2314" sz="1800" spc="-254" b="1">
                <a:latin typeface="Arial"/>
                <a:cs typeface="Arial"/>
              </a:rPr>
              <a:t>8</a:t>
            </a:r>
            <a:r>
              <a:rPr dirty="0" sz="800" spc="-170">
                <a:latin typeface="Garuda"/>
                <a:cs typeface="Garuda"/>
              </a:rPr>
              <a:t>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95">
                <a:latin typeface="Garuda"/>
                <a:cs typeface="Garuda"/>
              </a:rPr>
              <a:t> </a:t>
            </a:r>
            <a:r>
              <a:rPr dirty="0" sz="800" spc="-13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16356"/>
            <a:ext cx="4549775" cy="6747509"/>
          </a:xfrm>
          <a:prstGeom prst="rect">
            <a:avLst/>
          </a:prstGeom>
        </p:spPr>
        <p:txBody>
          <a:bodyPr wrap="square" lIns="0" tIns="58419" rIns="0" bIns="0" rtlCol="0" vert="horz">
            <a:spAutoFit/>
          </a:bodyPr>
          <a:lstStyle/>
          <a:p>
            <a:pPr marL="12700">
              <a:lnSpc>
                <a:spcPct val="100000"/>
              </a:lnSpc>
              <a:spcBef>
                <a:spcPts val="459"/>
              </a:spcBef>
            </a:pPr>
            <a:r>
              <a:rPr dirty="0" sz="1200" b="1">
                <a:latin typeface="Arial"/>
                <a:cs typeface="Arial"/>
              </a:rPr>
              <a:t>O</a:t>
            </a:r>
            <a:endParaRPr sz="1200">
              <a:latin typeface="Arial"/>
              <a:cs typeface="Arial"/>
            </a:endParaRPr>
          </a:p>
          <a:p>
            <a:pPr marL="127000">
              <a:lnSpc>
                <a:spcPct val="100000"/>
              </a:lnSpc>
              <a:spcBef>
                <a:spcPts val="360"/>
              </a:spcBef>
            </a:pPr>
            <a:r>
              <a:rPr dirty="0" sz="1200" spc="-5">
                <a:latin typeface="Arial"/>
                <a:cs typeface="Arial"/>
              </a:rPr>
              <a:t>Object Relational </a:t>
            </a:r>
            <a:r>
              <a:rPr dirty="0" sz="1200">
                <a:latin typeface="Arial"/>
                <a:cs typeface="Arial"/>
              </a:rPr>
              <a:t>i-2, </a:t>
            </a:r>
            <a:r>
              <a:rPr dirty="0" sz="1200" spc="-5">
                <a:latin typeface="Arial"/>
                <a:cs typeface="Arial"/>
              </a:rPr>
              <a:t>i-9, i-13,</a:t>
            </a:r>
            <a:r>
              <a:rPr dirty="0" sz="1200" spc="5">
                <a:latin typeface="Arial"/>
                <a:cs typeface="Arial"/>
              </a:rPr>
              <a:t> </a:t>
            </a:r>
            <a:r>
              <a:rPr dirty="0" sz="1200" spc="-5">
                <a:latin typeface="Arial"/>
                <a:cs typeface="Arial"/>
              </a:rPr>
              <a:t>i-30</a:t>
            </a:r>
            <a:endParaRPr sz="1200">
              <a:latin typeface="Arial"/>
              <a:cs typeface="Arial"/>
            </a:endParaRPr>
          </a:p>
          <a:p>
            <a:pPr marL="127000" marR="536575">
              <a:lnSpc>
                <a:spcPct val="125000"/>
              </a:lnSpc>
            </a:pPr>
            <a:r>
              <a:rPr dirty="0" sz="1200" spc="-5">
                <a:latin typeface="Arial"/>
                <a:cs typeface="Arial"/>
              </a:rPr>
              <a:t>Object Relational Database Management System i-2, i-30  Object-oriented Programming</a:t>
            </a:r>
            <a:r>
              <a:rPr dirty="0" sz="1200">
                <a:latin typeface="Arial"/>
                <a:cs typeface="Arial"/>
              </a:rPr>
              <a:t> </a:t>
            </a:r>
            <a:r>
              <a:rPr dirty="0" sz="1200" spc="-5">
                <a:latin typeface="Arial"/>
                <a:cs typeface="Arial"/>
              </a:rPr>
              <a:t>i-9</a:t>
            </a:r>
            <a:endParaRPr sz="1200">
              <a:latin typeface="Arial"/>
              <a:cs typeface="Arial"/>
            </a:endParaRPr>
          </a:p>
          <a:p>
            <a:pPr marL="127000">
              <a:lnSpc>
                <a:spcPct val="100000"/>
              </a:lnSpc>
              <a:spcBef>
                <a:spcPts val="360"/>
              </a:spcBef>
            </a:pPr>
            <a:r>
              <a:rPr dirty="0" sz="1200">
                <a:latin typeface="Arial"/>
                <a:cs typeface="Arial"/>
              </a:rPr>
              <a:t>OLTP</a:t>
            </a:r>
            <a:r>
              <a:rPr dirty="0" sz="1200" spc="-5">
                <a:latin typeface="Arial"/>
                <a:cs typeface="Arial"/>
              </a:rPr>
              <a:t> i-9</a:t>
            </a:r>
            <a:endParaRPr sz="1200">
              <a:latin typeface="Arial"/>
              <a:cs typeface="Arial"/>
            </a:endParaRPr>
          </a:p>
          <a:p>
            <a:pPr marL="127000">
              <a:lnSpc>
                <a:spcPct val="100000"/>
              </a:lnSpc>
              <a:spcBef>
                <a:spcPts val="260"/>
              </a:spcBef>
            </a:pPr>
            <a:r>
              <a:rPr dirty="0" sz="1200">
                <a:latin typeface="Courier New"/>
                <a:cs typeface="Courier New"/>
              </a:rPr>
              <a:t>ON</a:t>
            </a:r>
            <a:r>
              <a:rPr dirty="0" sz="1200" spc="-385">
                <a:latin typeface="Courier New"/>
                <a:cs typeface="Courier New"/>
              </a:rPr>
              <a:t> </a:t>
            </a:r>
            <a:r>
              <a:rPr dirty="0" sz="1200" spc="-5">
                <a:latin typeface="Arial"/>
                <a:cs typeface="Arial"/>
              </a:rPr>
              <a:t>clause 5-5, 5-13-18, 5-22, 7-12, 10-16, 10-17</a:t>
            </a:r>
            <a:endParaRPr sz="1200">
              <a:latin typeface="Arial"/>
              <a:cs typeface="Arial"/>
            </a:endParaRPr>
          </a:p>
          <a:p>
            <a:pPr marL="127000">
              <a:lnSpc>
                <a:spcPct val="100000"/>
              </a:lnSpc>
              <a:spcBef>
                <a:spcPts val="360"/>
              </a:spcBef>
            </a:pPr>
            <a:r>
              <a:rPr dirty="0" sz="1200">
                <a:latin typeface="Courier New"/>
                <a:cs typeface="Courier New"/>
              </a:rPr>
              <a:t>ON DELETE CASCADE</a:t>
            </a:r>
            <a:r>
              <a:rPr dirty="0" sz="1200" spc="-385">
                <a:latin typeface="Courier New"/>
                <a:cs typeface="Courier New"/>
              </a:rPr>
              <a:t> </a:t>
            </a:r>
            <a:r>
              <a:rPr dirty="0" sz="1200" spc="-5">
                <a:latin typeface="Arial"/>
                <a:cs typeface="Arial"/>
              </a:rPr>
              <a:t>9-27</a:t>
            </a:r>
            <a:endParaRPr sz="1200">
              <a:latin typeface="Arial"/>
              <a:cs typeface="Arial"/>
            </a:endParaRPr>
          </a:p>
          <a:p>
            <a:pPr marL="127000">
              <a:lnSpc>
                <a:spcPct val="100000"/>
              </a:lnSpc>
              <a:spcBef>
                <a:spcPts val="360"/>
              </a:spcBef>
            </a:pPr>
            <a:r>
              <a:rPr dirty="0" sz="1200">
                <a:latin typeface="Courier New"/>
                <a:cs typeface="Courier New"/>
              </a:rPr>
              <a:t>ON DELETE SET NULL</a:t>
            </a:r>
            <a:r>
              <a:rPr dirty="0" sz="1200" spc="-380">
                <a:latin typeface="Courier New"/>
                <a:cs typeface="Courier New"/>
              </a:rPr>
              <a:t> </a:t>
            </a:r>
            <a:r>
              <a:rPr dirty="0" sz="1200" spc="-5">
                <a:latin typeface="Arial"/>
                <a:cs typeface="Arial"/>
              </a:rPr>
              <a:t>9-27</a:t>
            </a:r>
            <a:endParaRPr sz="1200">
              <a:latin typeface="Arial"/>
              <a:cs typeface="Arial"/>
            </a:endParaRPr>
          </a:p>
          <a:p>
            <a:pPr marL="127000">
              <a:lnSpc>
                <a:spcPct val="100000"/>
              </a:lnSpc>
              <a:spcBef>
                <a:spcPts val="459"/>
              </a:spcBef>
            </a:pPr>
            <a:r>
              <a:rPr dirty="0" sz="1200" spc="-5">
                <a:latin typeface="Arial"/>
                <a:cs typeface="Arial"/>
              </a:rPr>
              <a:t>Online Transaction Processing</a:t>
            </a:r>
            <a:r>
              <a:rPr dirty="0" sz="1200">
                <a:latin typeface="Arial"/>
                <a:cs typeface="Arial"/>
              </a:rPr>
              <a:t> </a:t>
            </a:r>
            <a:r>
              <a:rPr dirty="0" sz="1200" spc="-5">
                <a:latin typeface="Arial"/>
                <a:cs typeface="Arial"/>
              </a:rPr>
              <a:t>i-9</a:t>
            </a:r>
            <a:endParaRPr sz="1200">
              <a:latin typeface="Arial"/>
              <a:cs typeface="Arial"/>
            </a:endParaRPr>
          </a:p>
          <a:p>
            <a:pPr marL="127000">
              <a:lnSpc>
                <a:spcPct val="100000"/>
              </a:lnSpc>
              <a:spcBef>
                <a:spcPts val="260"/>
              </a:spcBef>
            </a:pPr>
            <a:r>
              <a:rPr dirty="0" sz="1200">
                <a:latin typeface="Courier New"/>
                <a:cs typeface="Courier New"/>
              </a:rPr>
              <a:t>OR REPLACE</a:t>
            </a:r>
            <a:r>
              <a:rPr dirty="0" sz="1200" spc="-380">
                <a:latin typeface="Courier New"/>
                <a:cs typeface="Courier New"/>
              </a:rPr>
              <a:t> </a:t>
            </a:r>
            <a:r>
              <a:rPr dirty="0" sz="1200" spc="-5">
                <a:latin typeface="Arial"/>
                <a:cs typeface="Arial"/>
              </a:rPr>
              <a:t>Option 10-8, 10-11</a:t>
            </a:r>
            <a:endParaRPr sz="1200">
              <a:latin typeface="Arial"/>
              <a:cs typeface="Arial"/>
            </a:endParaRPr>
          </a:p>
          <a:p>
            <a:pPr marL="127000">
              <a:lnSpc>
                <a:spcPct val="100000"/>
              </a:lnSpc>
              <a:spcBef>
                <a:spcPts val="459"/>
              </a:spcBef>
            </a:pPr>
            <a:r>
              <a:rPr dirty="0" sz="1200" spc="-5">
                <a:latin typeface="Arial"/>
                <a:cs typeface="Arial"/>
              </a:rPr>
              <a:t>Oracle Application Server 10g i-5, i-7,</a:t>
            </a:r>
            <a:r>
              <a:rPr dirty="0" sz="1200" spc="10">
                <a:latin typeface="Arial"/>
                <a:cs typeface="Arial"/>
              </a:rPr>
              <a:t> </a:t>
            </a:r>
            <a:r>
              <a:rPr dirty="0" sz="1200" spc="-5">
                <a:latin typeface="Arial"/>
                <a:cs typeface="Arial"/>
              </a:rPr>
              <a:t>i-30</a:t>
            </a:r>
            <a:endParaRPr sz="1200">
              <a:latin typeface="Arial"/>
              <a:cs typeface="Arial"/>
            </a:endParaRPr>
          </a:p>
          <a:p>
            <a:pPr marL="126364" marR="628015">
              <a:lnSpc>
                <a:spcPct val="125000"/>
              </a:lnSpc>
            </a:pPr>
            <a:r>
              <a:rPr dirty="0" sz="1200" spc="-5">
                <a:latin typeface="Arial"/>
                <a:cs typeface="Arial"/>
              </a:rPr>
              <a:t>Oracle Database 10g i-3, i-5, i-6, i-27, i-30, 6-7, 9-34  </a:t>
            </a:r>
            <a:r>
              <a:rPr dirty="0" sz="1200">
                <a:latin typeface="Arial"/>
                <a:cs typeface="Arial"/>
              </a:rPr>
              <a:t>Oracle </a:t>
            </a:r>
            <a:r>
              <a:rPr dirty="0" sz="1200" spc="-5">
                <a:latin typeface="Arial"/>
                <a:cs typeface="Arial"/>
              </a:rPr>
              <a:t>Enterprise </a:t>
            </a:r>
            <a:r>
              <a:rPr dirty="0" sz="1200" spc="-10">
                <a:latin typeface="Arial"/>
                <a:cs typeface="Arial"/>
              </a:rPr>
              <a:t>Manager </a:t>
            </a:r>
            <a:r>
              <a:rPr dirty="0" sz="1200" spc="-5">
                <a:latin typeface="Arial"/>
                <a:cs typeface="Arial"/>
              </a:rPr>
              <a:t>10g Grid Control i-5, i-8, i-30  Oracle Instance</a:t>
            </a:r>
            <a:r>
              <a:rPr dirty="0" sz="1200">
                <a:latin typeface="Arial"/>
                <a:cs typeface="Arial"/>
              </a:rPr>
              <a:t> </a:t>
            </a:r>
            <a:r>
              <a:rPr dirty="0" sz="1200" spc="-5">
                <a:latin typeface="Arial"/>
                <a:cs typeface="Arial"/>
              </a:rPr>
              <a:t>i-27</a:t>
            </a:r>
            <a:endParaRPr sz="1200">
              <a:latin typeface="Arial"/>
              <a:cs typeface="Arial"/>
            </a:endParaRPr>
          </a:p>
          <a:p>
            <a:pPr marL="126364">
              <a:lnSpc>
                <a:spcPct val="100000"/>
              </a:lnSpc>
              <a:spcBef>
                <a:spcPts val="360"/>
              </a:spcBef>
            </a:pPr>
            <a:r>
              <a:rPr dirty="0" sz="1200">
                <a:latin typeface="Arial"/>
                <a:cs typeface="Arial"/>
              </a:rPr>
              <a:t>ORDBMS</a:t>
            </a:r>
            <a:r>
              <a:rPr dirty="0" sz="1200" spc="-5">
                <a:latin typeface="Arial"/>
                <a:cs typeface="Arial"/>
              </a:rPr>
              <a:t> i-2</a:t>
            </a:r>
            <a:endParaRPr sz="1200">
              <a:latin typeface="Arial"/>
              <a:cs typeface="Arial"/>
            </a:endParaRPr>
          </a:p>
          <a:p>
            <a:pPr marL="126364">
              <a:lnSpc>
                <a:spcPct val="100000"/>
              </a:lnSpc>
              <a:spcBef>
                <a:spcPts val="360"/>
              </a:spcBef>
            </a:pPr>
            <a:r>
              <a:rPr dirty="0" sz="1200" spc="-5">
                <a:latin typeface="Arial"/>
                <a:cs typeface="Arial"/>
              </a:rPr>
              <a:t>Order i-18, i-23, 1-6, 1-11, 2-2, 2-18, 2-20, 2-21, 2-23,</a:t>
            </a:r>
            <a:r>
              <a:rPr dirty="0" sz="1200" spc="40">
                <a:latin typeface="Arial"/>
                <a:cs typeface="Arial"/>
              </a:rPr>
              <a:t> </a:t>
            </a:r>
            <a:r>
              <a:rPr dirty="0" sz="1200" spc="-5">
                <a:latin typeface="Arial"/>
                <a:cs typeface="Arial"/>
              </a:rPr>
              <a:t>2-27,</a:t>
            </a:r>
            <a:endParaRPr sz="1200">
              <a:latin typeface="Arial"/>
              <a:cs typeface="Arial"/>
            </a:endParaRPr>
          </a:p>
          <a:p>
            <a:pPr marL="469265">
              <a:lnSpc>
                <a:spcPct val="100000"/>
              </a:lnSpc>
              <a:spcBef>
                <a:spcPts val="360"/>
              </a:spcBef>
            </a:pPr>
            <a:r>
              <a:rPr dirty="0" sz="1200" spc="-5">
                <a:latin typeface="Arial"/>
                <a:cs typeface="Arial"/>
              </a:rPr>
              <a:t>2-28, 2-31-34, 3-5, 3-46, 3-53, 3-63, 3-65,</a:t>
            </a:r>
            <a:r>
              <a:rPr dirty="0" sz="1200" spc="30">
                <a:latin typeface="Arial"/>
                <a:cs typeface="Arial"/>
              </a:rPr>
              <a:t> </a:t>
            </a:r>
            <a:r>
              <a:rPr dirty="0" sz="1200" spc="-5">
                <a:latin typeface="Arial"/>
                <a:cs typeface="Arial"/>
              </a:rPr>
              <a:t>3-66,</a:t>
            </a:r>
            <a:endParaRPr sz="1200">
              <a:latin typeface="Arial"/>
              <a:cs typeface="Arial"/>
            </a:endParaRPr>
          </a:p>
          <a:p>
            <a:pPr marL="469265">
              <a:lnSpc>
                <a:spcPct val="100000"/>
              </a:lnSpc>
              <a:spcBef>
                <a:spcPts val="360"/>
              </a:spcBef>
            </a:pPr>
            <a:r>
              <a:rPr dirty="0" sz="1200" spc="-5">
                <a:latin typeface="Arial"/>
                <a:cs typeface="Arial"/>
              </a:rPr>
              <a:t>4-5, 4-12, 4-14, 4-16, 4-20, 4-22, 4-24, 4-27, 5-33, 6-6,</a:t>
            </a:r>
            <a:r>
              <a:rPr dirty="0" sz="1200" spc="-10">
                <a:latin typeface="Arial"/>
                <a:cs typeface="Arial"/>
              </a:rPr>
              <a:t> </a:t>
            </a:r>
            <a:r>
              <a:rPr dirty="0" sz="1200" spc="-5">
                <a:latin typeface="Arial"/>
                <a:cs typeface="Arial"/>
              </a:rPr>
              <a:t>6-21,</a:t>
            </a:r>
            <a:endParaRPr sz="1200">
              <a:latin typeface="Arial"/>
              <a:cs typeface="Arial"/>
            </a:endParaRPr>
          </a:p>
          <a:p>
            <a:pPr marL="469265">
              <a:lnSpc>
                <a:spcPct val="100000"/>
              </a:lnSpc>
              <a:spcBef>
                <a:spcPts val="360"/>
              </a:spcBef>
            </a:pPr>
            <a:r>
              <a:rPr dirty="0" sz="1200" spc="-5">
                <a:latin typeface="Arial"/>
                <a:cs typeface="Arial"/>
              </a:rPr>
              <a:t>7-2, 7-3, 7-8, 7-10, 7-12, 7-13, 7-17, 7-18, 7-21, 7-22,</a:t>
            </a:r>
            <a:r>
              <a:rPr dirty="0" sz="1200">
                <a:latin typeface="Arial"/>
                <a:cs typeface="Arial"/>
              </a:rPr>
              <a:t> </a:t>
            </a:r>
            <a:r>
              <a:rPr dirty="0" sz="1200" spc="-5">
                <a:latin typeface="Arial"/>
                <a:cs typeface="Arial"/>
              </a:rPr>
              <a:t>7-24,</a:t>
            </a:r>
            <a:endParaRPr sz="1200">
              <a:latin typeface="Arial"/>
              <a:cs typeface="Arial"/>
            </a:endParaRPr>
          </a:p>
          <a:p>
            <a:pPr marL="469265">
              <a:lnSpc>
                <a:spcPct val="100000"/>
              </a:lnSpc>
              <a:spcBef>
                <a:spcPts val="360"/>
              </a:spcBef>
            </a:pPr>
            <a:r>
              <a:rPr dirty="0" sz="1200" spc="-5">
                <a:latin typeface="Arial"/>
                <a:cs typeface="Arial"/>
              </a:rPr>
              <a:t>8-6, 9-10, 9-13, 10-11, 10-27, 11-8, 11-16, C-11,</a:t>
            </a:r>
            <a:r>
              <a:rPr dirty="0" sz="1200" spc="-10">
                <a:latin typeface="Arial"/>
                <a:cs typeface="Arial"/>
              </a:rPr>
              <a:t> </a:t>
            </a:r>
            <a:r>
              <a:rPr dirty="0" sz="1200" spc="-5">
                <a:latin typeface="Arial"/>
                <a:cs typeface="Arial"/>
              </a:rPr>
              <a:t>C-25</a:t>
            </a:r>
            <a:endParaRPr sz="1200">
              <a:latin typeface="Arial"/>
              <a:cs typeface="Arial"/>
            </a:endParaRPr>
          </a:p>
          <a:p>
            <a:pPr marL="126364">
              <a:lnSpc>
                <a:spcPct val="100000"/>
              </a:lnSpc>
              <a:spcBef>
                <a:spcPts val="265"/>
              </a:spcBef>
            </a:pPr>
            <a:r>
              <a:rPr dirty="0" sz="1200">
                <a:latin typeface="Courier New"/>
                <a:cs typeface="Courier New"/>
              </a:rPr>
              <a:t>ORDER BY</a:t>
            </a:r>
            <a:r>
              <a:rPr dirty="0" sz="1200" spc="-380">
                <a:latin typeface="Courier New"/>
                <a:cs typeface="Courier New"/>
              </a:rPr>
              <a:t> </a:t>
            </a:r>
            <a:r>
              <a:rPr dirty="0" sz="1200" spc="-5">
                <a:latin typeface="Arial"/>
                <a:cs typeface="Arial"/>
              </a:rPr>
              <a:t>Clause 2-20, 2-21, 2-23, 2-31, 2-32, 3-5, 4-14, 4-24,</a:t>
            </a:r>
            <a:endParaRPr sz="1200">
              <a:latin typeface="Arial"/>
              <a:cs typeface="Arial"/>
            </a:endParaRPr>
          </a:p>
          <a:p>
            <a:pPr marL="469900">
              <a:lnSpc>
                <a:spcPct val="100000"/>
              </a:lnSpc>
              <a:spcBef>
                <a:spcPts val="455"/>
              </a:spcBef>
            </a:pPr>
            <a:r>
              <a:rPr dirty="0" sz="1200" spc="-5">
                <a:latin typeface="Arial"/>
                <a:cs typeface="Arial"/>
              </a:rPr>
              <a:t>6-6, 7-17, 7-21, 7-22, 9-10, 10-27,</a:t>
            </a:r>
            <a:r>
              <a:rPr dirty="0" sz="1200">
                <a:latin typeface="Arial"/>
                <a:cs typeface="Arial"/>
              </a:rPr>
              <a:t> </a:t>
            </a:r>
            <a:r>
              <a:rPr dirty="0" sz="1200" spc="-5">
                <a:latin typeface="Arial"/>
                <a:cs typeface="Arial"/>
              </a:rPr>
              <a:t>C-11</a:t>
            </a:r>
            <a:endParaRPr sz="1200">
              <a:latin typeface="Arial"/>
              <a:cs typeface="Arial"/>
            </a:endParaRPr>
          </a:p>
          <a:p>
            <a:pPr marL="127000">
              <a:lnSpc>
                <a:spcPct val="100000"/>
              </a:lnSpc>
              <a:spcBef>
                <a:spcPts val="360"/>
              </a:spcBef>
            </a:pPr>
            <a:r>
              <a:rPr dirty="0" sz="1200" spc="-5">
                <a:latin typeface="Arial"/>
                <a:cs typeface="Arial"/>
              </a:rPr>
              <a:t>Order of Precedence 1-11,</a:t>
            </a:r>
            <a:r>
              <a:rPr dirty="0" sz="1200" spc="-10">
                <a:latin typeface="Arial"/>
                <a:cs typeface="Arial"/>
              </a:rPr>
              <a:t> </a:t>
            </a:r>
            <a:r>
              <a:rPr dirty="0" sz="1200" spc="-5">
                <a:latin typeface="Arial"/>
                <a:cs typeface="Arial"/>
              </a:rPr>
              <a:t>2-18</a:t>
            </a:r>
            <a:endParaRPr sz="1200">
              <a:latin typeface="Arial"/>
              <a:cs typeface="Arial"/>
            </a:endParaRPr>
          </a:p>
          <a:p>
            <a:pPr marL="127000">
              <a:lnSpc>
                <a:spcPct val="100000"/>
              </a:lnSpc>
              <a:spcBef>
                <a:spcPts val="360"/>
              </a:spcBef>
            </a:pPr>
            <a:r>
              <a:rPr dirty="0" sz="1200">
                <a:latin typeface="Arial"/>
                <a:cs typeface="Arial"/>
              </a:rPr>
              <a:t>Order </a:t>
            </a:r>
            <a:r>
              <a:rPr dirty="0" sz="1200" spc="-5">
                <a:latin typeface="Arial"/>
                <a:cs typeface="Arial"/>
              </a:rPr>
              <a:t>of Rows i-23, 2-20, 7-2, 7-21</a:t>
            </a:r>
            <a:endParaRPr sz="1200">
              <a:latin typeface="Arial"/>
              <a:cs typeface="Arial"/>
            </a:endParaRPr>
          </a:p>
          <a:p>
            <a:pPr marL="127000">
              <a:lnSpc>
                <a:spcPct val="100000"/>
              </a:lnSpc>
              <a:spcBef>
                <a:spcPts val="360"/>
              </a:spcBef>
            </a:pPr>
            <a:r>
              <a:rPr dirty="0" sz="1200">
                <a:latin typeface="Arial"/>
                <a:cs typeface="Arial"/>
              </a:rPr>
              <a:t>Outer Query </a:t>
            </a:r>
            <a:r>
              <a:rPr dirty="0" sz="1200" spc="-5">
                <a:latin typeface="Arial"/>
                <a:cs typeface="Arial"/>
              </a:rPr>
              <a:t>6-3, 6-4, 6-5, 6-9, 6-10, 6-12, 6-13,</a:t>
            </a:r>
            <a:r>
              <a:rPr dirty="0" sz="1200" spc="5">
                <a:latin typeface="Arial"/>
                <a:cs typeface="Arial"/>
              </a:rPr>
              <a:t> </a:t>
            </a:r>
            <a:r>
              <a:rPr dirty="0" sz="1200" spc="-5">
                <a:latin typeface="Arial"/>
                <a:cs typeface="Arial"/>
              </a:rPr>
              <a:t>6-20</a:t>
            </a:r>
            <a:endParaRPr sz="1200">
              <a:latin typeface="Arial"/>
              <a:cs typeface="Arial"/>
            </a:endParaRPr>
          </a:p>
          <a:p>
            <a:pPr>
              <a:lnSpc>
                <a:spcPct val="100000"/>
              </a:lnSpc>
            </a:pPr>
            <a:endParaRPr sz="1300">
              <a:latin typeface="Arial"/>
              <a:cs typeface="Arial"/>
            </a:endParaRPr>
          </a:p>
          <a:p>
            <a:pPr>
              <a:lnSpc>
                <a:spcPct val="100000"/>
              </a:lnSpc>
              <a:spcBef>
                <a:spcPts val="10"/>
              </a:spcBef>
            </a:pPr>
            <a:endParaRPr sz="1200">
              <a:latin typeface="Arial"/>
              <a:cs typeface="Arial"/>
            </a:endParaRPr>
          </a:p>
          <a:p>
            <a:pPr marL="12700">
              <a:lnSpc>
                <a:spcPct val="100000"/>
              </a:lnSpc>
            </a:pPr>
            <a:r>
              <a:rPr dirty="0" sz="1200" b="1">
                <a:latin typeface="Arial"/>
                <a:cs typeface="Arial"/>
              </a:rPr>
              <a:t>P</a:t>
            </a:r>
            <a:endParaRPr sz="1200">
              <a:latin typeface="Arial"/>
              <a:cs typeface="Arial"/>
            </a:endParaRPr>
          </a:p>
          <a:p>
            <a:pPr marL="127000">
              <a:lnSpc>
                <a:spcPct val="100000"/>
              </a:lnSpc>
              <a:spcBef>
                <a:spcPts val="265"/>
              </a:spcBef>
            </a:pPr>
            <a:r>
              <a:rPr dirty="0" sz="1200">
                <a:latin typeface="Courier New"/>
                <a:cs typeface="Courier New"/>
              </a:rPr>
              <a:t>PRIMARY KEY</a:t>
            </a:r>
            <a:r>
              <a:rPr dirty="0" sz="1200" spc="-375">
                <a:latin typeface="Courier New"/>
                <a:cs typeface="Courier New"/>
              </a:rPr>
              <a:t> </a:t>
            </a:r>
            <a:r>
              <a:rPr dirty="0" sz="1200" spc="-5">
                <a:latin typeface="Arial"/>
                <a:cs typeface="Arial"/>
              </a:rPr>
              <a:t>Constraint 9-20, 9-24</a:t>
            </a:r>
            <a:endParaRPr sz="1200">
              <a:latin typeface="Arial"/>
              <a:cs typeface="Arial"/>
            </a:endParaRPr>
          </a:p>
          <a:p>
            <a:pPr marL="127000">
              <a:lnSpc>
                <a:spcPct val="100000"/>
              </a:lnSpc>
              <a:spcBef>
                <a:spcPts val="455"/>
              </a:spcBef>
            </a:pPr>
            <a:r>
              <a:rPr dirty="0" sz="1200" spc="-5">
                <a:latin typeface="Arial"/>
                <a:cs typeface="Arial"/>
              </a:rPr>
              <a:t>Projection</a:t>
            </a:r>
            <a:r>
              <a:rPr dirty="0" sz="1200" spc="-10">
                <a:latin typeface="Arial"/>
                <a:cs typeface="Arial"/>
              </a:rPr>
              <a:t> </a:t>
            </a:r>
            <a:r>
              <a:rPr dirty="0" sz="1200" spc="-5">
                <a:latin typeface="Arial"/>
                <a:cs typeface="Arial"/>
              </a:rPr>
              <a:t>1-3</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a:latin typeface="Garuda"/>
                <a:cs typeface="Garuda"/>
              </a:rPr>
              <a:t>(WDP) </a:t>
            </a:r>
            <a:r>
              <a:rPr dirty="0" sz="800" spc="-215">
                <a:latin typeface="Garuda"/>
                <a:cs typeface="Garuda"/>
              </a:rPr>
              <a:t>e</a:t>
            </a:r>
            <a:r>
              <a:rPr dirty="0" baseline="2525" sz="1650" spc="-322" b="1">
                <a:latin typeface="Arial"/>
                <a:cs typeface="Arial"/>
              </a:rPr>
              <a:t>O</a:t>
            </a:r>
            <a:r>
              <a:rPr dirty="0" sz="800" spc="-215">
                <a:latin typeface="Garuda"/>
                <a:cs typeface="Garuda"/>
              </a:rPr>
              <a:t>Ki</a:t>
            </a:r>
            <a:r>
              <a:rPr dirty="0" baseline="2525" sz="1650" spc="-322" b="1">
                <a:latin typeface="Arial"/>
                <a:cs typeface="Arial"/>
              </a:rPr>
              <a:t>r</a:t>
            </a:r>
            <a:r>
              <a:rPr dirty="0" sz="800" spc="-215">
                <a:latin typeface="Garuda"/>
                <a:cs typeface="Garuda"/>
              </a:rPr>
              <a:t>t</a:t>
            </a:r>
            <a:r>
              <a:rPr dirty="0" baseline="2525" sz="1650" spc="-322" b="1">
                <a:latin typeface="Arial"/>
                <a:cs typeface="Arial"/>
              </a:rPr>
              <a:t>a</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a:t>
            </a:r>
            <a:r>
              <a:rPr dirty="0" sz="800" spc="-215">
                <a:latin typeface="Garuda"/>
                <a:cs typeface="Garuda"/>
              </a:rPr>
              <a:t>te</a:t>
            </a:r>
            <a:r>
              <a:rPr dirty="0" baseline="2525" sz="1650" spc="-322" b="1">
                <a:latin typeface="Arial"/>
                <a:cs typeface="Arial"/>
              </a:rPr>
              <a:t>e</a:t>
            </a:r>
            <a:r>
              <a:rPr dirty="0" sz="800" spc="-215">
                <a:latin typeface="Garuda"/>
                <a:cs typeface="Garuda"/>
              </a:rPr>
              <a:t>ria</a:t>
            </a:r>
            <a:r>
              <a:rPr dirty="0" baseline="2525" sz="1650" spc="-322" b="1">
                <a:latin typeface="Arial"/>
                <a:cs typeface="Arial"/>
              </a:rPr>
              <a:t>D</a:t>
            </a:r>
            <a:r>
              <a:rPr dirty="0" sz="800" spc="-215">
                <a:latin typeface="Garuda"/>
                <a:cs typeface="Garuda"/>
              </a:rPr>
              <a:t>ls</a:t>
            </a:r>
            <a:r>
              <a:rPr dirty="0" baseline="2525" sz="1650" spc="-322" b="1">
                <a:latin typeface="Arial"/>
                <a:cs typeface="Arial"/>
              </a:rPr>
              <a:t>a</a:t>
            </a:r>
            <a:r>
              <a:rPr dirty="0" sz="800" spc="-215">
                <a:latin typeface="Garuda"/>
                <a:cs typeface="Garuda"/>
              </a:rPr>
              <a:t>a</a:t>
            </a:r>
            <a:r>
              <a:rPr dirty="0" baseline="2525" sz="1650" spc="-322" b="1">
                <a:latin typeface="Arial"/>
                <a:cs typeface="Arial"/>
              </a:rPr>
              <a:t>t</a:t>
            </a:r>
            <a:r>
              <a:rPr dirty="0" sz="800" spc="-215">
                <a:latin typeface="Garuda"/>
                <a:cs typeface="Garuda"/>
              </a:rPr>
              <a:t>r</a:t>
            </a:r>
            <a:r>
              <a:rPr dirty="0" baseline="2525" sz="1650" spc="-322" b="1">
                <a:latin typeface="Arial"/>
                <a:cs typeface="Arial"/>
              </a:rPr>
              <a:t>a</a:t>
            </a:r>
            <a:r>
              <a:rPr dirty="0" sz="800" spc="-215">
                <a:latin typeface="Garuda"/>
                <a:cs typeface="Garuda"/>
              </a:rPr>
              <a:t>e</a:t>
            </a:r>
            <a:r>
              <a:rPr dirty="0" baseline="2525" sz="1650" spc="-322" b="1">
                <a:latin typeface="Arial"/>
                <a:cs typeface="Arial"/>
              </a:rPr>
              <a:t>b</a:t>
            </a:r>
            <a:r>
              <a:rPr dirty="0" sz="800" spc="-215">
                <a:latin typeface="Garuda"/>
                <a:cs typeface="Garuda"/>
              </a:rPr>
              <a:t>pr</a:t>
            </a:r>
            <a:r>
              <a:rPr dirty="0" baseline="2525" sz="1650" spc="-322" b="1">
                <a:latin typeface="Arial"/>
                <a:cs typeface="Arial"/>
              </a:rPr>
              <a:t>a</a:t>
            </a:r>
            <a:r>
              <a:rPr dirty="0" sz="800" spc="-215">
                <a:latin typeface="Garuda"/>
                <a:cs typeface="Garuda"/>
              </a:rPr>
              <a:t>o</a:t>
            </a:r>
            <a:r>
              <a:rPr dirty="0" baseline="2525" sz="1650" spc="-322" b="1">
                <a:latin typeface="Arial"/>
                <a:cs typeface="Arial"/>
              </a:rPr>
              <a:t>s</a:t>
            </a:r>
            <a:r>
              <a:rPr dirty="0" sz="800" spc="-215">
                <a:latin typeface="Garuda"/>
                <a:cs typeface="Garuda"/>
              </a:rPr>
              <a:t>vi</a:t>
            </a:r>
            <a:r>
              <a:rPr dirty="0" baseline="2525" sz="1650" spc="-322" b="1">
                <a:latin typeface="Arial"/>
                <a:cs typeface="Arial"/>
              </a:rPr>
              <a:t>e</a:t>
            </a:r>
            <a:r>
              <a:rPr dirty="0" sz="800" spc="-215">
                <a:latin typeface="Garuda"/>
                <a:cs typeface="Garuda"/>
              </a:rPr>
              <a:t>de</a:t>
            </a:r>
            <a:r>
              <a:rPr dirty="0" baseline="2525" sz="1650" spc="-322" b="1">
                <a:latin typeface="Arial"/>
                <a:cs typeface="Arial"/>
              </a:rPr>
              <a:t>1</a:t>
            </a:r>
            <a:r>
              <a:rPr dirty="0" sz="800" spc="-215">
                <a:latin typeface="Garuda"/>
                <a:cs typeface="Garuda"/>
              </a:rPr>
              <a:t>d </a:t>
            </a:r>
            <a:r>
              <a:rPr dirty="0" baseline="2525" sz="1650" spc="-375" b="1">
                <a:latin typeface="Arial"/>
                <a:cs typeface="Arial"/>
              </a:rPr>
              <a:t>0</a:t>
            </a:r>
            <a:r>
              <a:rPr dirty="0" sz="800" spc="-250">
                <a:latin typeface="Garuda"/>
                <a:cs typeface="Garuda"/>
              </a:rPr>
              <a:t>fo</a:t>
            </a:r>
            <a:r>
              <a:rPr dirty="0" baseline="2525" sz="1650" spc="-375" b="1" i="1">
                <a:latin typeface="Arial"/>
                <a:cs typeface="Arial"/>
              </a:rPr>
              <a:t>g</a:t>
            </a:r>
            <a:r>
              <a:rPr dirty="0" sz="800" spc="-250">
                <a:latin typeface="Garuda"/>
                <a:cs typeface="Garuda"/>
              </a:rPr>
              <a:t>r </a:t>
            </a:r>
            <a:r>
              <a:rPr dirty="0" sz="800" spc="-345">
                <a:latin typeface="Garuda"/>
                <a:cs typeface="Garuda"/>
              </a:rPr>
              <a:t>W</a:t>
            </a:r>
            <a:r>
              <a:rPr dirty="0" baseline="2525" sz="1650" spc="-517" b="1">
                <a:latin typeface="Arial"/>
                <a:cs typeface="Arial"/>
              </a:rPr>
              <a:t>:</a:t>
            </a:r>
            <a:r>
              <a:rPr dirty="0" baseline="2525" sz="1650" spc="37" b="1">
                <a:latin typeface="Arial"/>
                <a:cs typeface="Arial"/>
              </a:rPr>
              <a:t> </a:t>
            </a:r>
            <a:r>
              <a:rPr dirty="0" baseline="2525" sz="1650" spc="-345" b="1">
                <a:latin typeface="Arial"/>
                <a:cs typeface="Arial"/>
              </a:rPr>
              <a:t>S</a:t>
            </a:r>
            <a:r>
              <a:rPr dirty="0" sz="800" spc="-229">
                <a:latin typeface="Garuda"/>
                <a:cs typeface="Garuda"/>
              </a:rPr>
              <a:t>DP</a:t>
            </a:r>
            <a:r>
              <a:rPr dirty="0" baseline="2525" sz="1650" spc="-345" b="1">
                <a:latin typeface="Arial"/>
                <a:cs typeface="Arial"/>
              </a:rPr>
              <a:t>Q</a:t>
            </a:r>
            <a:r>
              <a:rPr dirty="0" sz="800" spc="-229">
                <a:latin typeface="Garuda"/>
                <a:cs typeface="Garuda"/>
              </a:rPr>
              <a:t>in</a:t>
            </a:r>
            <a:r>
              <a:rPr dirty="0" baseline="2525" sz="1650" spc="-345" b="1">
                <a:latin typeface="Arial"/>
                <a:cs typeface="Arial"/>
              </a:rPr>
              <a:t>L</a:t>
            </a:r>
            <a:r>
              <a:rPr dirty="0" sz="800" spc="-229">
                <a:latin typeface="Garuda"/>
                <a:cs typeface="Garuda"/>
              </a:rPr>
              <a:t>-c</a:t>
            </a:r>
            <a:r>
              <a:rPr dirty="0" baseline="2525" sz="1650" spc="-345" b="1">
                <a:latin typeface="Arial"/>
                <a:cs typeface="Arial"/>
              </a:rPr>
              <a:t>F</a:t>
            </a:r>
            <a:r>
              <a:rPr dirty="0" sz="800" spc="-229">
                <a:latin typeface="Garuda"/>
                <a:cs typeface="Garuda"/>
              </a:rPr>
              <a:t>la</a:t>
            </a:r>
            <a:r>
              <a:rPr dirty="0" baseline="2525" sz="1650" spc="-345" b="1">
                <a:latin typeface="Arial"/>
                <a:cs typeface="Arial"/>
              </a:rPr>
              <a:t>u</a:t>
            </a:r>
            <a:r>
              <a:rPr dirty="0" sz="800" spc="-229">
                <a:latin typeface="Garuda"/>
                <a:cs typeface="Garuda"/>
              </a:rPr>
              <a:t>ss</a:t>
            </a:r>
            <a:r>
              <a:rPr dirty="0" baseline="2525" sz="1650" spc="-345" b="1">
                <a:latin typeface="Arial"/>
                <a:cs typeface="Arial"/>
              </a:rPr>
              <a:t>n</a:t>
            </a:r>
            <a:r>
              <a:rPr dirty="0" sz="800" spc="-229">
                <a:latin typeface="Garuda"/>
                <a:cs typeface="Garuda"/>
              </a:rPr>
              <a:t>u</a:t>
            </a:r>
            <a:r>
              <a:rPr dirty="0" baseline="2525" sz="1650" spc="-345" b="1">
                <a:latin typeface="Arial"/>
                <a:cs typeface="Arial"/>
              </a:rPr>
              <a:t>d</a:t>
            </a:r>
            <a:r>
              <a:rPr dirty="0" sz="800" spc="-229">
                <a:latin typeface="Garuda"/>
                <a:cs typeface="Garuda"/>
              </a:rPr>
              <a:t>se</a:t>
            </a:r>
            <a:r>
              <a:rPr dirty="0" baseline="2525" sz="1650" spc="-345" b="1">
                <a:latin typeface="Arial"/>
                <a:cs typeface="Arial"/>
              </a:rPr>
              <a:t>a</a:t>
            </a:r>
            <a:r>
              <a:rPr dirty="0" sz="800" spc="-229">
                <a:latin typeface="Garuda"/>
                <a:cs typeface="Garuda"/>
              </a:rPr>
              <a:t>o</a:t>
            </a:r>
            <a:r>
              <a:rPr dirty="0" baseline="2525" sz="1650" spc="-345" b="1">
                <a:latin typeface="Arial"/>
                <a:cs typeface="Arial"/>
              </a:rPr>
              <a:t>m</a:t>
            </a:r>
            <a:r>
              <a:rPr dirty="0" sz="800" spc="-229">
                <a:latin typeface="Garuda"/>
                <a:cs typeface="Garuda"/>
              </a:rPr>
              <a:t>nly</a:t>
            </a:r>
            <a:r>
              <a:rPr dirty="0" baseline="2525" sz="1650" spc="-345" b="1">
                <a:latin typeface="Arial"/>
                <a:cs typeface="Arial"/>
              </a:rPr>
              <a:t>e</a:t>
            </a:r>
            <a:r>
              <a:rPr dirty="0" sz="800" spc="-229">
                <a:latin typeface="Garuda"/>
                <a:cs typeface="Garuda"/>
              </a:rPr>
              <a:t>.</a:t>
            </a:r>
            <a:r>
              <a:rPr dirty="0" baseline="2525" sz="1650" spc="-345" b="1">
                <a:latin typeface="Arial"/>
                <a:cs typeface="Arial"/>
              </a:rPr>
              <a:t>n</a:t>
            </a:r>
            <a:r>
              <a:rPr dirty="0" sz="800" spc="-229">
                <a:latin typeface="Garuda"/>
                <a:cs typeface="Garuda"/>
              </a:rPr>
              <a:t>C</a:t>
            </a:r>
            <a:r>
              <a:rPr dirty="0" baseline="2525" sz="1650" spc="-345" b="1">
                <a:latin typeface="Arial"/>
                <a:cs typeface="Arial"/>
              </a:rPr>
              <a:t>t</a:t>
            </a:r>
            <a:r>
              <a:rPr dirty="0" sz="800" spc="-229">
                <a:latin typeface="Garuda"/>
                <a:cs typeface="Garuda"/>
              </a:rPr>
              <a:t>o</a:t>
            </a:r>
            <a:r>
              <a:rPr dirty="0" baseline="2525" sz="1650" spc="-345" b="1">
                <a:latin typeface="Arial"/>
                <a:cs typeface="Arial"/>
              </a:rPr>
              <a:t>a</a:t>
            </a:r>
            <a:r>
              <a:rPr dirty="0" sz="800" spc="-229">
                <a:latin typeface="Garuda"/>
                <a:cs typeface="Garuda"/>
              </a:rPr>
              <a:t>p</a:t>
            </a:r>
            <a:r>
              <a:rPr dirty="0" baseline="2525" sz="1650" spc="-345" b="1">
                <a:latin typeface="Arial"/>
                <a:cs typeface="Arial"/>
              </a:rPr>
              <a:t>l</a:t>
            </a:r>
            <a:r>
              <a:rPr dirty="0" sz="800" spc="-229">
                <a:latin typeface="Garuda"/>
                <a:cs typeface="Garuda"/>
              </a:rPr>
              <a:t>y</a:t>
            </a:r>
            <a:r>
              <a:rPr dirty="0" baseline="2525" sz="1650" spc="-345" b="1">
                <a:latin typeface="Arial"/>
                <a:cs typeface="Arial"/>
              </a:rPr>
              <a:t>s</a:t>
            </a:r>
            <a:r>
              <a:rPr dirty="0" sz="800" spc="-229">
                <a:latin typeface="Garuda"/>
                <a:cs typeface="Garuda"/>
              </a:rPr>
              <a:t>ing</a:t>
            </a:r>
            <a:r>
              <a:rPr dirty="0" baseline="2525" sz="1650" spc="-345" b="1">
                <a:latin typeface="Arial"/>
                <a:cs typeface="Arial"/>
              </a:rPr>
              <a:t>I </a:t>
            </a:r>
            <a:r>
              <a:rPr dirty="0" sz="800" spc="-165">
                <a:latin typeface="Garuda"/>
                <a:cs typeface="Garuda"/>
              </a:rPr>
              <a:t>eK</a:t>
            </a:r>
            <a:r>
              <a:rPr dirty="0" baseline="2525" sz="1650" spc="-247" b="1">
                <a:latin typeface="Arial"/>
                <a:cs typeface="Arial"/>
              </a:rPr>
              <a:t>I</a:t>
            </a:r>
            <a:r>
              <a:rPr dirty="0" sz="800" spc="-165">
                <a:latin typeface="Garuda"/>
                <a:cs typeface="Garuda"/>
              </a:rPr>
              <a:t>i</a:t>
            </a:r>
            <a:r>
              <a:rPr dirty="0" baseline="2525" sz="1650" spc="-247" b="1">
                <a:latin typeface="Arial"/>
                <a:cs typeface="Arial"/>
              </a:rPr>
              <a:t>n</a:t>
            </a:r>
            <a:r>
              <a:rPr dirty="0" sz="800" spc="-165">
                <a:latin typeface="Garuda"/>
                <a:cs typeface="Garuda"/>
              </a:rPr>
              <a:t>t </a:t>
            </a:r>
            <a:r>
              <a:rPr dirty="0" sz="800" spc="-170">
                <a:latin typeface="Garuda"/>
                <a:cs typeface="Garuda"/>
              </a:rPr>
              <a:t>m</a:t>
            </a:r>
            <a:r>
              <a:rPr dirty="0" baseline="2525" sz="1650" spc="-254" b="1">
                <a:latin typeface="Arial"/>
                <a:cs typeface="Arial"/>
              </a:rPr>
              <a:t>d</a:t>
            </a:r>
            <a:r>
              <a:rPr dirty="0" sz="800" spc="-170">
                <a:latin typeface="Garuda"/>
                <a:cs typeface="Garuda"/>
              </a:rPr>
              <a:t>a</a:t>
            </a:r>
            <a:r>
              <a:rPr dirty="0" baseline="2525" sz="1650" spc="-254" b="1">
                <a:latin typeface="Arial"/>
                <a:cs typeface="Arial"/>
              </a:rPr>
              <a:t>e</a:t>
            </a:r>
            <a:r>
              <a:rPr dirty="0" sz="800" spc="-170">
                <a:latin typeface="Garuda"/>
                <a:cs typeface="Garuda"/>
              </a:rPr>
              <a:t>te</a:t>
            </a:r>
            <a:r>
              <a:rPr dirty="0" baseline="2525" sz="1650" spc="-254" b="1">
                <a:latin typeface="Arial"/>
                <a:cs typeface="Arial"/>
              </a:rPr>
              <a:t>x</a:t>
            </a:r>
            <a:r>
              <a:rPr dirty="0" sz="800" spc="-170">
                <a:latin typeface="Garuda"/>
                <a:cs typeface="Garuda"/>
              </a:rPr>
              <a:t>ria</a:t>
            </a:r>
            <a:r>
              <a:rPr dirty="0" baseline="2314" sz="1800" spc="-254" b="1">
                <a:latin typeface="Arial"/>
                <a:cs typeface="Arial"/>
              </a:rPr>
              <a:t>-</a:t>
            </a:r>
            <a:r>
              <a:rPr dirty="0" baseline="2314" sz="1800" spc="-254" b="1">
                <a:latin typeface="Arial"/>
                <a:cs typeface="Arial"/>
              </a:rPr>
              <a:t>9</a:t>
            </a:r>
            <a:r>
              <a:rPr dirty="0" sz="800" spc="-170">
                <a:latin typeface="Garuda"/>
                <a:cs typeface="Garuda"/>
              </a:rPr>
              <a:t>ls </a:t>
            </a:r>
            <a:r>
              <a:rPr dirty="0" sz="800" spc="-5">
                <a:latin typeface="Garuda"/>
                <a:cs typeface="Garuda"/>
              </a:rPr>
              <a:t>is </a:t>
            </a:r>
            <a:r>
              <a:rPr dirty="0" sz="800">
                <a:latin typeface="Garuda"/>
                <a:cs typeface="Garuda"/>
              </a:rPr>
              <a:t>strictly </a:t>
            </a:r>
            <a:r>
              <a:rPr dirty="0" sz="800" spc="-5">
                <a:latin typeface="Garuda"/>
                <a:cs typeface="Garuda"/>
              </a:rPr>
              <a:t>prohibited and is</a:t>
            </a:r>
            <a:r>
              <a:rPr dirty="0" sz="800" spc="-195">
                <a:latin typeface="Garuda"/>
                <a:cs typeface="Garuda"/>
              </a:rPr>
              <a:t> </a:t>
            </a:r>
            <a:r>
              <a:rPr dirty="0" sz="800" spc="-13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16356"/>
            <a:ext cx="5210810" cy="7890509"/>
          </a:xfrm>
          <a:prstGeom prst="rect">
            <a:avLst/>
          </a:prstGeom>
        </p:spPr>
        <p:txBody>
          <a:bodyPr wrap="square" lIns="0" tIns="58419" rIns="0" bIns="0" rtlCol="0" vert="horz">
            <a:spAutoFit/>
          </a:bodyPr>
          <a:lstStyle/>
          <a:p>
            <a:pPr marL="12700">
              <a:lnSpc>
                <a:spcPct val="100000"/>
              </a:lnSpc>
              <a:spcBef>
                <a:spcPts val="459"/>
              </a:spcBef>
            </a:pPr>
            <a:r>
              <a:rPr dirty="0" sz="1200" spc="-5" b="1">
                <a:latin typeface="Arial"/>
                <a:cs typeface="Arial"/>
              </a:rPr>
              <a:t>R</a:t>
            </a:r>
            <a:endParaRPr sz="1200">
              <a:latin typeface="Arial"/>
              <a:cs typeface="Arial"/>
            </a:endParaRPr>
          </a:p>
          <a:p>
            <a:pPr marL="127000">
              <a:lnSpc>
                <a:spcPct val="100000"/>
              </a:lnSpc>
              <a:spcBef>
                <a:spcPts val="360"/>
              </a:spcBef>
            </a:pPr>
            <a:r>
              <a:rPr dirty="0" sz="1200" spc="-5">
                <a:latin typeface="Arial"/>
                <a:cs typeface="Arial"/>
              </a:rPr>
              <a:t>RDBMS i-2, i-14, i-21, i-23, i-26, i-27,</a:t>
            </a:r>
            <a:r>
              <a:rPr dirty="0" sz="1200" spc="10">
                <a:latin typeface="Arial"/>
                <a:cs typeface="Arial"/>
              </a:rPr>
              <a:t> </a:t>
            </a:r>
            <a:r>
              <a:rPr dirty="0" sz="1200" spc="-5">
                <a:latin typeface="Arial"/>
                <a:cs typeface="Arial"/>
              </a:rPr>
              <a:t>i-30</a:t>
            </a:r>
            <a:endParaRPr sz="1200">
              <a:latin typeface="Arial"/>
              <a:cs typeface="Arial"/>
            </a:endParaRPr>
          </a:p>
          <a:p>
            <a:pPr marL="127000">
              <a:lnSpc>
                <a:spcPct val="100000"/>
              </a:lnSpc>
              <a:spcBef>
                <a:spcPts val="360"/>
              </a:spcBef>
            </a:pPr>
            <a:r>
              <a:rPr dirty="0" sz="1200" spc="-5">
                <a:latin typeface="Arial"/>
                <a:cs typeface="Arial"/>
              </a:rPr>
              <a:t>Read Consistency 8-31, 8-37,</a:t>
            </a:r>
            <a:r>
              <a:rPr dirty="0" sz="1200" spc="10">
                <a:latin typeface="Arial"/>
                <a:cs typeface="Arial"/>
              </a:rPr>
              <a:t> </a:t>
            </a:r>
            <a:r>
              <a:rPr dirty="0" sz="1200" spc="-5">
                <a:latin typeface="Arial"/>
                <a:cs typeface="Arial"/>
              </a:rPr>
              <a:t>8-38</a:t>
            </a:r>
            <a:endParaRPr sz="1200">
              <a:latin typeface="Arial"/>
              <a:cs typeface="Arial"/>
            </a:endParaRPr>
          </a:p>
          <a:p>
            <a:pPr marL="127000">
              <a:lnSpc>
                <a:spcPct val="100000"/>
              </a:lnSpc>
              <a:spcBef>
                <a:spcPts val="260"/>
              </a:spcBef>
            </a:pPr>
            <a:r>
              <a:rPr dirty="0" sz="1200">
                <a:latin typeface="Courier New"/>
                <a:cs typeface="Courier New"/>
              </a:rPr>
              <a:t>READ ONLY</a:t>
            </a:r>
            <a:r>
              <a:rPr dirty="0" sz="1200" spc="-380">
                <a:latin typeface="Courier New"/>
                <a:cs typeface="Courier New"/>
              </a:rPr>
              <a:t> </a:t>
            </a:r>
            <a:r>
              <a:rPr dirty="0" sz="1200">
                <a:latin typeface="Arial"/>
                <a:cs typeface="Arial"/>
              </a:rPr>
              <a:t>Option </a:t>
            </a:r>
            <a:r>
              <a:rPr dirty="0" sz="1200" spc="-5">
                <a:latin typeface="Arial"/>
                <a:cs typeface="Arial"/>
              </a:rPr>
              <a:t>10-18</a:t>
            </a:r>
            <a:endParaRPr sz="1200">
              <a:latin typeface="Arial"/>
              <a:cs typeface="Arial"/>
            </a:endParaRPr>
          </a:p>
          <a:p>
            <a:pPr marL="126364">
              <a:lnSpc>
                <a:spcPct val="100000"/>
              </a:lnSpc>
              <a:spcBef>
                <a:spcPts val="459"/>
              </a:spcBef>
            </a:pPr>
            <a:r>
              <a:rPr dirty="0" sz="1200" spc="-5">
                <a:latin typeface="Arial"/>
                <a:cs typeface="Arial"/>
              </a:rPr>
              <a:t>Read-only Constraint</a:t>
            </a:r>
            <a:r>
              <a:rPr dirty="0" sz="1200">
                <a:latin typeface="Arial"/>
                <a:cs typeface="Arial"/>
              </a:rPr>
              <a:t> </a:t>
            </a:r>
            <a:r>
              <a:rPr dirty="0" sz="1200" spc="-5">
                <a:latin typeface="Arial"/>
                <a:cs typeface="Arial"/>
              </a:rPr>
              <a:t>10-19</a:t>
            </a:r>
            <a:endParaRPr sz="1200">
              <a:latin typeface="Arial"/>
              <a:cs typeface="Arial"/>
            </a:endParaRPr>
          </a:p>
          <a:p>
            <a:pPr marL="126364">
              <a:lnSpc>
                <a:spcPct val="100000"/>
              </a:lnSpc>
              <a:spcBef>
                <a:spcPts val="260"/>
              </a:spcBef>
            </a:pPr>
            <a:r>
              <a:rPr dirty="0" sz="1200">
                <a:latin typeface="Courier New"/>
                <a:cs typeface="Courier New"/>
              </a:rPr>
              <a:t>REFERENCES</a:t>
            </a:r>
            <a:r>
              <a:rPr dirty="0" sz="1200" spc="-355">
                <a:latin typeface="Courier New"/>
                <a:cs typeface="Courier New"/>
              </a:rPr>
              <a:t> </a:t>
            </a:r>
            <a:r>
              <a:rPr dirty="0" sz="1200" spc="-5">
                <a:latin typeface="Arial"/>
                <a:cs typeface="Arial"/>
              </a:rPr>
              <a:t>1-23, 1-27, 1-34, 8-29, 9-25-29, 11-13, E-6, E-9</a:t>
            </a:r>
            <a:endParaRPr sz="1200">
              <a:latin typeface="Arial"/>
              <a:cs typeface="Arial"/>
            </a:endParaRPr>
          </a:p>
          <a:p>
            <a:pPr marL="127000" marR="2676525">
              <a:lnSpc>
                <a:spcPct val="125000"/>
              </a:lnSpc>
              <a:spcBef>
                <a:spcPts val="100"/>
              </a:spcBef>
            </a:pPr>
            <a:r>
              <a:rPr dirty="0" sz="1200" spc="-5">
                <a:latin typeface="Arial"/>
                <a:cs typeface="Arial"/>
              </a:rPr>
              <a:t>Referential Integrity Constraint 8-21  </a:t>
            </a:r>
            <a:r>
              <a:rPr dirty="0" sz="1200" spc="-10">
                <a:latin typeface="Arial"/>
                <a:cs typeface="Arial"/>
              </a:rPr>
              <a:t>Relational Database</a:t>
            </a:r>
            <a:r>
              <a:rPr dirty="0" sz="1200">
                <a:latin typeface="Arial"/>
                <a:cs typeface="Arial"/>
              </a:rPr>
              <a:t> </a:t>
            </a:r>
            <a:r>
              <a:rPr dirty="0" sz="1200" b="1">
                <a:latin typeface="Arial"/>
                <a:cs typeface="Arial"/>
              </a:rPr>
              <a:t>i</a:t>
            </a:r>
            <a:endParaRPr sz="1200">
              <a:latin typeface="Arial"/>
              <a:cs typeface="Arial"/>
            </a:endParaRPr>
          </a:p>
          <a:p>
            <a:pPr marL="127000" marR="1005205">
              <a:lnSpc>
                <a:spcPct val="125000"/>
              </a:lnSpc>
            </a:pPr>
            <a:r>
              <a:rPr dirty="0" sz="1200" spc="-5">
                <a:latin typeface="Arial"/>
                <a:cs typeface="Arial"/>
              </a:rPr>
              <a:t>Relational Database Management System i-2, i-14, i-27, i-30  Restrict the Rows 1-3, 2-2, 2-4, 4-19,</a:t>
            </a:r>
            <a:r>
              <a:rPr dirty="0" sz="1200">
                <a:latin typeface="Arial"/>
                <a:cs typeface="Arial"/>
              </a:rPr>
              <a:t> </a:t>
            </a:r>
            <a:r>
              <a:rPr dirty="0" sz="1200" spc="-5">
                <a:latin typeface="Arial"/>
                <a:cs typeface="Arial"/>
              </a:rPr>
              <a:t>C-10</a:t>
            </a:r>
            <a:endParaRPr sz="1200">
              <a:latin typeface="Arial"/>
              <a:cs typeface="Arial"/>
            </a:endParaRPr>
          </a:p>
          <a:p>
            <a:pPr marL="127000" marR="2717800">
              <a:lnSpc>
                <a:spcPct val="121700"/>
              </a:lnSpc>
              <a:spcBef>
                <a:spcPts val="45"/>
              </a:spcBef>
            </a:pPr>
            <a:r>
              <a:rPr dirty="0" sz="1200" spc="-5">
                <a:latin typeface="Arial"/>
                <a:cs typeface="Arial"/>
              </a:rPr>
              <a:t>Retrieve Data from </a:t>
            </a:r>
            <a:r>
              <a:rPr dirty="0" sz="1200">
                <a:latin typeface="Arial"/>
                <a:cs typeface="Arial"/>
              </a:rPr>
              <a:t>a View </a:t>
            </a:r>
            <a:r>
              <a:rPr dirty="0" sz="1200" spc="-5">
                <a:latin typeface="Arial"/>
                <a:cs typeface="Arial"/>
              </a:rPr>
              <a:t>10-10  Return </a:t>
            </a:r>
            <a:r>
              <a:rPr dirty="0" sz="1200">
                <a:latin typeface="Arial"/>
                <a:cs typeface="Arial"/>
              </a:rPr>
              <a:t>a </a:t>
            </a:r>
            <a:r>
              <a:rPr dirty="0" sz="1200" spc="-5">
                <a:latin typeface="Arial"/>
                <a:cs typeface="Arial"/>
              </a:rPr>
              <a:t>Value 3-3, 3-6, 3-14, 3-22  </a:t>
            </a:r>
            <a:r>
              <a:rPr dirty="0" sz="1200">
                <a:latin typeface="Courier New"/>
                <a:cs typeface="Courier New"/>
              </a:rPr>
              <a:t>RIGHT OUTER</a:t>
            </a:r>
            <a:r>
              <a:rPr dirty="0" sz="1200" spc="-385">
                <a:latin typeface="Courier New"/>
                <a:cs typeface="Courier New"/>
              </a:rPr>
              <a:t> </a:t>
            </a:r>
            <a:r>
              <a:rPr dirty="0" sz="1200" spc="-5">
                <a:latin typeface="Arial"/>
                <a:cs typeface="Arial"/>
              </a:rPr>
              <a:t>Join 5-24</a:t>
            </a:r>
            <a:endParaRPr sz="1200">
              <a:latin typeface="Arial"/>
              <a:cs typeface="Arial"/>
            </a:endParaRPr>
          </a:p>
          <a:p>
            <a:pPr marL="127000">
              <a:lnSpc>
                <a:spcPct val="100000"/>
              </a:lnSpc>
              <a:spcBef>
                <a:spcPts val="360"/>
              </a:spcBef>
            </a:pPr>
            <a:r>
              <a:rPr dirty="0" sz="1200">
                <a:latin typeface="Courier New"/>
                <a:cs typeface="Courier New"/>
              </a:rPr>
              <a:t>ROLLBACK</a:t>
            </a:r>
            <a:r>
              <a:rPr dirty="0" sz="1200" spc="-570">
                <a:latin typeface="Courier New"/>
                <a:cs typeface="Courier New"/>
              </a:rPr>
              <a:t> </a:t>
            </a:r>
            <a:r>
              <a:rPr dirty="0" sz="1200" spc="-5">
                <a:latin typeface="Arial"/>
                <a:cs typeface="Arial"/>
              </a:rPr>
              <a:t>Statement 8-2, 8-25-27, 8-29, 8-31, 8-34, 8-36, 8-39</a:t>
            </a:r>
            <a:endParaRPr sz="1200">
              <a:latin typeface="Arial"/>
              <a:cs typeface="Arial"/>
            </a:endParaRPr>
          </a:p>
          <a:p>
            <a:pPr marL="127000">
              <a:lnSpc>
                <a:spcPct val="100000"/>
              </a:lnSpc>
              <a:spcBef>
                <a:spcPts val="360"/>
              </a:spcBef>
            </a:pPr>
            <a:r>
              <a:rPr dirty="0" sz="1200" spc="-5">
                <a:latin typeface="Courier New"/>
                <a:cs typeface="Courier New"/>
              </a:rPr>
              <a:t>ROUND</a:t>
            </a:r>
            <a:r>
              <a:rPr dirty="0" sz="1200" spc="-395">
                <a:latin typeface="Courier New"/>
                <a:cs typeface="Courier New"/>
              </a:rPr>
              <a:t> </a:t>
            </a:r>
            <a:r>
              <a:rPr dirty="0" sz="1200" spc="-5">
                <a:latin typeface="Arial"/>
                <a:cs typeface="Arial"/>
              </a:rPr>
              <a:t>and</a:t>
            </a:r>
            <a:r>
              <a:rPr dirty="0" sz="1200">
                <a:latin typeface="Arial"/>
                <a:cs typeface="Arial"/>
              </a:rPr>
              <a:t> </a:t>
            </a:r>
            <a:r>
              <a:rPr dirty="0" sz="1200" spc="-5">
                <a:latin typeface="Courier New"/>
                <a:cs typeface="Courier New"/>
              </a:rPr>
              <a:t>TRUNC</a:t>
            </a:r>
            <a:r>
              <a:rPr dirty="0" sz="1200" spc="-375">
                <a:latin typeface="Courier New"/>
                <a:cs typeface="Courier New"/>
              </a:rPr>
              <a:t> </a:t>
            </a:r>
            <a:r>
              <a:rPr dirty="0" sz="1200" spc="-5">
                <a:latin typeface="Arial"/>
                <a:cs typeface="Arial"/>
              </a:rPr>
              <a:t>Functions</a:t>
            </a:r>
            <a:r>
              <a:rPr dirty="0" sz="1200">
                <a:latin typeface="Arial"/>
                <a:cs typeface="Arial"/>
              </a:rPr>
              <a:t> </a:t>
            </a:r>
            <a:r>
              <a:rPr dirty="0" sz="1200" spc="-5">
                <a:latin typeface="Arial"/>
                <a:cs typeface="Arial"/>
              </a:rPr>
              <a:t>3-24</a:t>
            </a:r>
            <a:endParaRPr sz="1200">
              <a:latin typeface="Arial"/>
              <a:cs typeface="Arial"/>
            </a:endParaRPr>
          </a:p>
          <a:p>
            <a:pPr marL="127000">
              <a:lnSpc>
                <a:spcPct val="100000"/>
              </a:lnSpc>
              <a:spcBef>
                <a:spcPts val="360"/>
              </a:spcBef>
            </a:pPr>
            <a:r>
              <a:rPr dirty="0" sz="1200" spc="-5">
                <a:latin typeface="Courier New"/>
                <a:cs typeface="Courier New"/>
              </a:rPr>
              <a:t>ROUND</a:t>
            </a:r>
            <a:r>
              <a:rPr dirty="0" sz="1200" spc="-440">
                <a:latin typeface="Courier New"/>
                <a:cs typeface="Courier New"/>
              </a:rPr>
              <a:t> </a:t>
            </a:r>
            <a:r>
              <a:rPr dirty="0" sz="1200" spc="-5">
                <a:latin typeface="Arial"/>
                <a:cs typeface="Arial"/>
              </a:rPr>
              <a:t>Function 3-14, 3-15</a:t>
            </a:r>
            <a:endParaRPr sz="1200">
              <a:latin typeface="Arial"/>
              <a:cs typeface="Arial"/>
            </a:endParaRPr>
          </a:p>
          <a:p>
            <a:pPr marL="127000">
              <a:lnSpc>
                <a:spcPct val="100000"/>
              </a:lnSpc>
              <a:spcBef>
                <a:spcPts val="455"/>
              </a:spcBef>
            </a:pPr>
            <a:r>
              <a:rPr dirty="0" sz="1200" spc="-5">
                <a:latin typeface="Arial"/>
                <a:cs typeface="Arial"/>
              </a:rPr>
              <a:t>RR Date Format 3-43,</a:t>
            </a:r>
            <a:r>
              <a:rPr dirty="0" sz="1200" spc="-65">
                <a:latin typeface="Arial"/>
                <a:cs typeface="Arial"/>
              </a:rPr>
              <a:t> </a:t>
            </a:r>
            <a:r>
              <a:rPr dirty="0" sz="1200" spc="-5">
                <a:latin typeface="Arial"/>
                <a:cs typeface="Arial"/>
              </a:rPr>
              <a:t>3-44</a:t>
            </a:r>
            <a:endParaRPr sz="1200">
              <a:latin typeface="Arial"/>
              <a:cs typeface="Arial"/>
            </a:endParaRPr>
          </a:p>
          <a:p>
            <a:pPr marL="127000">
              <a:lnSpc>
                <a:spcPct val="100000"/>
              </a:lnSpc>
              <a:spcBef>
                <a:spcPts val="360"/>
              </a:spcBef>
            </a:pPr>
            <a:r>
              <a:rPr dirty="0" sz="1200" spc="-5">
                <a:latin typeface="Arial"/>
                <a:cs typeface="Arial"/>
              </a:rPr>
              <a:t>Rules of Precedence 1-10, 1-11, 2-18,</a:t>
            </a:r>
            <a:r>
              <a:rPr dirty="0" sz="1200" spc="-10">
                <a:latin typeface="Arial"/>
                <a:cs typeface="Arial"/>
              </a:rPr>
              <a:t> </a:t>
            </a:r>
            <a:r>
              <a:rPr dirty="0" sz="1200" spc="-5">
                <a:latin typeface="Arial"/>
                <a:cs typeface="Arial"/>
              </a:rPr>
              <a:t>2-19</a:t>
            </a:r>
            <a:endParaRPr sz="1200">
              <a:latin typeface="Arial"/>
              <a:cs typeface="Arial"/>
            </a:endParaRPr>
          </a:p>
          <a:p>
            <a:pPr>
              <a:lnSpc>
                <a:spcPct val="100000"/>
              </a:lnSpc>
            </a:pPr>
            <a:endParaRPr sz="1300">
              <a:latin typeface="Arial"/>
              <a:cs typeface="Arial"/>
            </a:endParaRPr>
          </a:p>
          <a:p>
            <a:pPr>
              <a:lnSpc>
                <a:spcPct val="100000"/>
              </a:lnSpc>
              <a:spcBef>
                <a:spcPts val="10"/>
              </a:spcBef>
            </a:pPr>
            <a:endParaRPr sz="1200">
              <a:latin typeface="Arial"/>
              <a:cs typeface="Arial"/>
            </a:endParaRPr>
          </a:p>
          <a:p>
            <a:pPr marL="12700">
              <a:lnSpc>
                <a:spcPct val="100000"/>
              </a:lnSpc>
              <a:spcBef>
                <a:spcPts val="5"/>
              </a:spcBef>
            </a:pPr>
            <a:r>
              <a:rPr dirty="0" sz="1200" b="1">
                <a:latin typeface="Arial"/>
                <a:cs typeface="Arial"/>
              </a:rPr>
              <a:t>S</a:t>
            </a:r>
            <a:endParaRPr sz="1200">
              <a:latin typeface="Arial"/>
              <a:cs typeface="Arial"/>
            </a:endParaRPr>
          </a:p>
          <a:p>
            <a:pPr marL="127000">
              <a:lnSpc>
                <a:spcPct val="100000"/>
              </a:lnSpc>
              <a:spcBef>
                <a:spcPts val="260"/>
              </a:spcBef>
            </a:pPr>
            <a:r>
              <a:rPr dirty="0" sz="1200">
                <a:latin typeface="Courier New"/>
                <a:cs typeface="Courier New"/>
              </a:rPr>
              <a:t>SAVEPOINT</a:t>
            </a:r>
            <a:r>
              <a:rPr dirty="0" sz="1200" spc="-385">
                <a:latin typeface="Courier New"/>
                <a:cs typeface="Courier New"/>
              </a:rPr>
              <a:t> </a:t>
            </a:r>
            <a:r>
              <a:rPr dirty="0" sz="1200" spc="-5">
                <a:latin typeface="Arial"/>
                <a:cs typeface="Arial"/>
              </a:rPr>
              <a:t>Statement 8-28</a:t>
            </a:r>
            <a:endParaRPr sz="1200">
              <a:latin typeface="Arial"/>
              <a:cs typeface="Arial"/>
            </a:endParaRPr>
          </a:p>
          <a:p>
            <a:pPr marL="127000">
              <a:lnSpc>
                <a:spcPct val="100000"/>
              </a:lnSpc>
              <a:spcBef>
                <a:spcPts val="459"/>
              </a:spcBef>
            </a:pPr>
            <a:r>
              <a:rPr dirty="0" sz="1200" spc="-5">
                <a:latin typeface="Arial"/>
                <a:cs typeface="Arial"/>
              </a:rPr>
              <a:t>Schema 1-22-27, 9-2, 9-5, 9-6, 9-19, 9-29, 9-36, 10-1, 10-34,</a:t>
            </a:r>
            <a:r>
              <a:rPr dirty="0" sz="1200" spc="20">
                <a:latin typeface="Arial"/>
                <a:cs typeface="Arial"/>
              </a:rPr>
              <a:t> </a:t>
            </a:r>
            <a:r>
              <a:rPr dirty="0" sz="1200" spc="-5">
                <a:latin typeface="Arial"/>
                <a:cs typeface="Arial"/>
              </a:rPr>
              <a:t>10-40,</a:t>
            </a:r>
            <a:endParaRPr sz="1200">
              <a:latin typeface="Arial"/>
              <a:cs typeface="Arial"/>
            </a:endParaRPr>
          </a:p>
          <a:p>
            <a:pPr marL="469900">
              <a:lnSpc>
                <a:spcPct val="100000"/>
              </a:lnSpc>
              <a:spcBef>
                <a:spcPts val="359"/>
              </a:spcBef>
            </a:pPr>
            <a:r>
              <a:rPr dirty="0" sz="1200" spc="-5">
                <a:latin typeface="Arial"/>
                <a:cs typeface="Arial"/>
              </a:rPr>
              <a:t>11-2-4, 11-7, 11-21-23, B-3, </a:t>
            </a:r>
            <a:r>
              <a:rPr dirty="0" sz="1200">
                <a:latin typeface="Arial"/>
                <a:cs typeface="Arial"/>
              </a:rPr>
              <a:t>E-3, E-7, E-9,</a:t>
            </a:r>
            <a:r>
              <a:rPr dirty="0" sz="1200" spc="5">
                <a:latin typeface="Arial"/>
                <a:cs typeface="Arial"/>
              </a:rPr>
              <a:t> </a:t>
            </a:r>
            <a:r>
              <a:rPr dirty="0" sz="1200">
                <a:latin typeface="Arial"/>
                <a:cs typeface="Arial"/>
              </a:rPr>
              <a:t>E-10</a:t>
            </a:r>
            <a:endParaRPr sz="1200">
              <a:latin typeface="Arial"/>
              <a:cs typeface="Arial"/>
            </a:endParaRPr>
          </a:p>
          <a:p>
            <a:pPr marL="127000">
              <a:lnSpc>
                <a:spcPct val="100000"/>
              </a:lnSpc>
              <a:spcBef>
                <a:spcPts val="260"/>
              </a:spcBef>
            </a:pPr>
            <a:r>
              <a:rPr dirty="0" sz="1200">
                <a:latin typeface="Courier New"/>
                <a:cs typeface="Courier New"/>
              </a:rPr>
              <a:t>SELECT</a:t>
            </a:r>
            <a:r>
              <a:rPr dirty="0" sz="1200" spc="-325">
                <a:latin typeface="Courier New"/>
                <a:cs typeface="Courier New"/>
              </a:rPr>
              <a:t> </a:t>
            </a:r>
            <a:r>
              <a:rPr dirty="0" sz="1200" spc="-5">
                <a:latin typeface="Arial"/>
                <a:cs typeface="Arial"/>
              </a:rPr>
              <a:t>Statement i-3, 1-1-6, 1-17, 1-18, 1-37, 1-39, 2-5, 2-8, 2-9, 2-11,</a:t>
            </a:r>
            <a:endParaRPr sz="1200">
              <a:latin typeface="Arial"/>
              <a:cs typeface="Arial"/>
            </a:endParaRPr>
          </a:p>
          <a:p>
            <a:pPr marL="512445">
              <a:lnSpc>
                <a:spcPct val="100000"/>
              </a:lnSpc>
              <a:spcBef>
                <a:spcPts val="459"/>
              </a:spcBef>
            </a:pPr>
            <a:r>
              <a:rPr dirty="0" sz="1200" spc="-5">
                <a:latin typeface="Arial"/>
                <a:cs typeface="Arial"/>
              </a:rPr>
              <a:t>2-19, 2-20, 2-23, 2-27, 2-29, 2-31, 2-32, 3-2, 3-10, 4-8,</a:t>
            </a:r>
            <a:r>
              <a:rPr dirty="0" sz="1200" spc="5">
                <a:latin typeface="Arial"/>
                <a:cs typeface="Arial"/>
              </a:rPr>
              <a:t> </a:t>
            </a:r>
            <a:r>
              <a:rPr dirty="0" sz="1200" spc="-5">
                <a:latin typeface="Arial"/>
                <a:cs typeface="Arial"/>
              </a:rPr>
              <a:t>4-13-18,</a:t>
            </a:r>
            <a:endParaRPr sz="1200">
              <a:latin typeface="Arial"/>
              <a:cs typeface="Arial"/>
            </a:endParaRPr>
          </a:p>
          <a:p>
            <a:pPr marL="469900">
              <a:lnSpc>
                <a:spcPct val="100000"/>
              </a:lnSpc>
              <a:spcBef>
                <a:spcPts val="359"/>
              </a:spcBef>
            </a:pPr>
            <a:r>
              <a:rPr dirty="0" sz="1200" spc="-5">
                <a:latin typeface="Arial"/>
                <a:cs typeface="Arial"/>
              </a:rPr>
              <a:t>5-2, 5-12, 6-2-9, 6-19, 6-20, 7-8, 7-13-20, 8-19, 8-31, 8-37, 8-38,</a:t>
            </a:r>
            <a:r>
              <a:rPr dirty="0" sz="1200" spc="-25">
                <a:latin typeface="Arial"/>
                <a:cs typeface="Arial"/>
              </a:rPr>
              <a:t> </a:t>
            </a:r>
            <a:r>
              <a:rPr dirty="0" sz="1200" spc="-5">
                <a:latin typeface="Arial"/>
                <a:cs typeface="Arial"/>
              </a:rPr>
              <a:t>9-32,</a:t>
            </a:r>
            <a:endParaRPr sz="1200">
              <a:latin typeface="Arial"/>
              <a:cs typeface="Arial"/>
            </a:endParaRPr>
          </a:p>
          <a:p>
            <a:pPr marL="469900">
              <a:lnSpc>
                <a:spcPct val="100000"/>
              </a:lnSpc>
              <a:spcBef>
                <a:spcPts val="359"/>
              </a:spcBef>
            </a:pPr>
            <a:r>
              <a:rPr dirty="0" sz="1200" spc="-5">
                <a:latin typeface="Arial"/>
                <a:cs typeface="Arial"/>
              </a:rPr>
              <a:t>10-4, 10-7, 10-12, </a:t>
            </a:r>
            <a:r>
              <a:rPr dirty="0" sz="1200" spc="-10">
                <a:latin typeface="Arial"/>
                <a:cs typeface="Arial"/>
              </a:rPr>
              <a:t>10-27, </a:t>
            </a:r>
            <a:r>
              <a:rPr dirty="0" sz="1200" spc="-5">
                <a:latin typeface="Arial"/>
                <a:cs typeface="Arial"/>
              </a:rPr>
              <a:t>11-6, 11-15, C-2, C-7, C-12,</a:t>
            </a:r>
            <a:r>
              <a:rPr dirty="0" sz="1200" spc="30">
                <a:latin typeface="Arial"/>
                <a:cs typeface="Arial"/>
              </a:rPr>
              <a:t> </a:t>
            </a:r>
            <a:r>
              <a:rPr dirty="0" sz="1200" spc="-5">
                <a:latin typeface="Arial"/>
                <a:cs typeface="Arial"/>
              </a:rPr>
              <a:t>D-2</a:t>
            </a:r>
            <a:endParaRPr sz="1200">
              <a:latin typeface="Arial"/>
              <a:cs typeface="Arial"/>
            </a:endParaRPr>
          </a:p>
          <a:p>
            <a:pPr marL="127000">
              <a:lnSpc>
                <a:spcPct val="100000"/>
              </a:lnSpc>
              <a:spcBef>
                <a:spcPts val="359"/>
              </a:spcBef>
            </a:pPr>
            <a:r>
              <a:rPr dirty="0" sz="1200" spc="-5">
                <a:latin typeface="Arial"/>
                <a:cs typeface="Arial"/>
              </a:rPr>
              <a:t>Selection 1-3,</a:t>
            </a:r>
            <a:r>
              <a:rPr dirty="0" sz="1200" spc="-10">
                <a:latin typeface="Arial"/>
                <a:cs typeface="Arial"/>
              </a:rPr>
              <a:t> </a:t>
            </a:r>
            <a:r>
              <a:rPr dirty="0" sz="1200" spc="-5">
                <a:latin typeface="Arial"/>
                <a:cs typeface="Arial"/>
              </a:rPr>
              <a:t>2-3</a:t>
            </a:r>
            <a:endParaRPr sz="1200">
              <a:latin typeface="Arial"/>
              <a:cs typeface="Arial"/>
            </a:endParaRPr>
          </a:p>
          <a:p>
            <a:pPr marL="127000">
              <a:lnSpc>
                <a:spcPct val="100000"/>
              </a:lnSpc>
              <a:spcBef>
                <a:spcPts val="359"/>
              </a:spcBef>
            </a:pPr>
            <a:r>
              <a:rPr dirty="0" sz="1200" spc="-5">
                <a:latin typeface="Arial"/>
                <a:cs typeface="Arial"/>
              </a:rPr>
              <a:t>Sequences 2-21, 9-6, 10-2, 10-3, 10-22, 10-23, 10-29, 10-38,</a:t>
            </a:r>
            <a:r>
              <a:rPr dirty="0" sz="1200" spc="15">
                <a:latin typeface="Arial"/>
                <a:cs typeface="Arial"/>
              </a:rPr>
              <a:t> </a:t>
            </a:r>
            <a:r>
              <a:rPr dirty="0" sz="1200" spc="-5">
                <a:latin typeface="Arial"/>
                <a:cs typeface="Arial"/>
              </a:rPr>
              <a:t>10-42,</a:t>
            </a:r>
            <a:endParaRPr sz="1200">
              <a:latin typeface="Arial"/>
              <a:cs typeface="Arial"/>
            </a:endParaRPr>
          </a:p>
          <a:p>
            <a:pPr algn="ctr" marR="1594485">
              <a:lnSpc>
                <a:spcPct val="100000"/>
              </a:lnSpc>
              <a:spcBef>
                <a:spcPts val="359"/>
              </a:spcBef>
            </a:pPr>
            <a:r>
              <a:rPr dirty="0" sz="1200" spc="-5">
                <a:latin typeface="Arial"/>
                <a:cs typeface="Arial"/>
              </a:rPr>
              <a:t>10-43, 11-3, 11-16, 11-17, 11-20,</a:t>
            </a:r>
            <a:r>
              <a:rPr dirty="0" sz="1200" spc="-15">
                <a:latin typeface="Arial"/>
                <a:cs typeface="Arial"/>
              </a:rPr>
              <a:t> </a:t>
            </a:r>
            <a:r>
              <a:rPr dirty="0" sz="1200" spc="-5">
                <a:latin typeface="Arial"/>
                <a:cs typeface="Arial"/>
              </a:rPr>
              <a:t>11-23</a:t>
            </a:r>
            <a:endParaRPr sz="1200">
              <a:latin typeface="Arial"/>
              <a:cs typeface="Arial"/>
            </a:endParaRPr>
          </a:p>
          <a:p>
            <a:pPr algn="ctr" marR="1607185">
              <a:lnSpc>
                <a:spcPct val="100000"/>
              </a:lnSpc>
              <a:spcBef>
                <a:spcPts val="359"/>
              </a:spcBef>
            </a:pPr>
            <a:r>
              <a:rPr dirty="0" sz="1200" spc="-5">
                <a:latin typeface="Arial"/>
                <a:cs typeface="Arial"/>
              </a:rPr>
              <a:t>Set operators 7-1, 7-2, 7-3, 7-17, 7-18, 7-23,</a:t>
            </a:r>
            <a:r>
              <a:rPr dirty="0" sz="1200" spc="-10">
                <a:latin typeface="Arial"/>
                <a:cs typeface="Arial"/>
              </a:rPr>
              <a:t> </a:t>
            </a:r>
            <a:r>
              <a:rPr dirty="0" sz="1200" spc="-5">
                <a:latin typeface="Arial"/>
                <a:cs typeface="Arial"/>
              </a:rPr>
              <a:t>7-24</a:t>
            </a:r>
            <a:endParaRPr sz="1200">
              <a:latin typeface="Arial"/>
              <a:cs typeface="Arial"/>
            </a:endParaRPr>
          </a:p>
          <a:p>
            <a:pPr marL="127000">
              <a:lnSpc>
                <a:spcPct val="100000"/>
              </a:lnSpc>
              <a:spcBef>
                <a:spcPts val="260"/>
              </a:spcBef>
            </a:pPr>
            <a:r>
              <a:rPr dirty="0" sz="1200">
                <a:latin typeface="Courier New"/>
                <a:cs typeface="Courier New"/>
              </a:rPr>
              <a:t>SET VERIFY ON</a:t>
            </a:r>
            <a:r>
              <a:rPr dirty="0" sz="1200" spc="-385">
                <a:latin typeface="Courier New"/>
                <a:cs typeface="Courier New"/>
              </a:rPr>
              <a:t> </a:t>
            </a:r>
            <a:r>
              <a:rPr dirty="0" sz="1200" spc="-5">
                <a:latin typeface="Arial"/>
                <a:cs typeface="Arial"/>
              </a:rPr>
              <a:t>2-30</a:t>
            </a:r>
            <a:endParaRPr sz="1200">
              <a:latin typeface="Arial"/>
              <a:cs typeface="Arial"/>
            </a:endParaRPr>
          </a:p>
          <a:p>
            <a:pPr marL="127000" marR="3914775">
              <a:lnSpc>
                <a:spcPct val="125000"/>
              </a:lnSpc>
              <a:spcBef>
                <a:spcPts val="100"/>
              </a:spcBef>
            </a:pPr>
            <a:r>
              <a:rPr dirty="0" sz="1200">
                <a:latin typeface="Arial"/>
                <a:cs typeface="Arial"/>
              </a:rPr>
              <a:t>Sets </a:t>
            </a:r>
            <a:r>
              <a:rPr dirty="0" sz="1200" spc="-5">
                <a:latin typeface="Arial"/>
                <a:cs typeface="Arial"/>
              </a:rPr>
              <a:t>of Rows</a:t>
            </a:r>
            <a:r>
              <a:rPr dirty="0" sz="1200" spc="-85">
                <a:latin typeface="Arial"/>
                <a:cs typeface="Arial"/>
              </a:rPr>
              <a:t> </a:t>
            </a:r>
            <a:r>
              <a:rPr dirty="0" sz="1200" spc="-5">
                <a:latin typeface="Arial"/>
                <a:cs typeface="Arial"/>
              </a:rPr>
              <a:t>4-3  SGA</a:t>
            </a:r>
            <a:r>
              <a:rPr dirty="0" sz="1200" spc="-10">
                <a:latin typeface="Arial"/>
                <a:cs typeface="Arial"/>
              </a:rPr>
              <a:t> </a:t>
            </a:r>
            <a:r>
              <a:rPr dirty="0" sz="1200" spc="-5">
                <a:latin typeface="Arial"/>
                <a:cs typeface="Arial"/>
              </a:rPr>
              <a:t>i-27</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spc="-145">
                <a:latin typeface="Garuda"/>
                <a:cs typeface="Garuda"/>
              </a:rPr>
              <a:t>(WDP)</a:t>
            </a:r>
            <a:r>
              <a:rPr dirty="0" baseline="2525" sz="1650" spc="-217" b="1">
                <a:latin typeface="Arial"/>
                <a:cs typeface="Arial"/>
              </a:rPr>
              <a:t>O</a:t>
            </a:r>
            <a:r>
              <a:rPr dirty="0" sz="800" spc="-145">
                <a:latin typeface="Garuda"/>
                <a:cs typeface="Garuda"/>
              </a:rPr>
              <a:t>eK</a:t>
            </a:r>
            <a:r>
              <a:rPr dirty="0" baseline="2525" sz="1650" spc="-217" b="1">
                <a:latin typeface="Arial"/>
                <a:cs typeface="Arial"/>
              </a:rPr>
              <a:t>r</a:t>
            </a:r>
            <a:r>
              <a:rPr dirty="0" sz="800" spc="-145">
                <a:latin typeface="Garuda"/>
                <a:cs typeface="Garuda"/>
              </a:rPr>
              <a:t>i</a:t>
            </a:r>
            <a:r>
              <a:rPr dirty="0" baseline="2525" sz="1650" spc="-217" b="1">
                <a:latin typeface="Arial"/>
                <a:cs typeface="Arial"/>
              </a:rPr>
              <a:t>a</a:t>
            </a:r>
            <a:r>
              <a:rPr dirty="0" sz="800" spc="-145">
                <a:latin typeface="Garuda"/>
                <a:cs typeface="Garuda"/>
              </a:rPr>
              <a:t>t </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le</a:t>
            </a:r>
            <a:r>
              <a:rPr dirty="0" sz="800" spc="-215">
                <a:latin typeface="Garuda"/>
                <a:cs typeface="Garuda"/>
              </a:rPr>
              <a:t>ter</a:t>
            </a:r>
            <a:r>
              <a:rPr dirty="0" baseline="2525" sz="1650" spc="-322" b="1">
                <a:latin typeface="Arial"/>
                <a:cs typeface="Arial"/>
              </a:rPr>
              <a:t>D</a:t>
            </a:r>
            <a:r>
              <a:rPr dirty="0" sz="800" spc="-215">
                <a:latin typeface="Garuda"/>
                <a:cs typeface="Garuda"/>
              </a:rPr>
              <a:t>ial</a:t>
            </a:r>
            <a:r>
              <a:rPr dirty="0" baseline="2525" sz="1650" spc="-322" b="1">
                <a:latin typeface="Arial"/>
                <a:cs typeface="Arial"/>
              </a:rPr>
              <a:t>a</a:t>
            </a:r>
            <a:r>
              <a:rPr dirty="0" sz="800" spc="-215">
                <a:latin typeface="Garuda"/>
                <a:cs typeface="Garuda"/>
              </a:rPr>
              <a:t>s </a:t>
            </a:r>
            <a:r>
              <a:rPr dirty="0" baseline="2525" sz="1650" spc="-345" b="1">
                <a:latin typeface="Arial"/>
                <a:cs typeface="Arial"/>
              </a:rPr>
              <a:t>t</a:t>
            </a:r>
            <a:r>
              <a:rPr dirty="0" sz="800" spc="-229">
                <a:latin typeface="Garuda"/>
                <a:cs typeface="Garuda"/>
              </a:rPr>
              <a:t>a</a:t>
            </a:r>
            <a:r>
              <a:rPr dirty="0" baseline="2525" sz="1650" spc="-345" b="1">
                <a:latin typeface="Arial"/>
                <a:cs typeface="Arial"/>
              </a:rPr>
              <a:t>a</a:t>
            </a:r>
            <a:r>
              <a:rPr dirty="0" sz="800" spc="-229">
                <a:latin typeface="Garuda"/>
                <a:cs typeface="Garuda"/>
              </a:rPr>
              <a:t>re</a:t>
            </a:r>
            <a:r>
              <a:rPr dirty="0" baseline="2525" sz="1650" spc="-345" b="1">
                <a:latin typeface="Arial"/>
                <a:cs typeface="Arial"/>
              </a:rPr>
              <a:t>b</a:t>
            </a:r>
            <a:r>
              <a:rPr dirty="0" sz="800" spc="-229">
                <a:latin typeface="Garuda"/>
                <a:cs typeface="Garuda"/>
              </a:rPr>
              <a:t>p</a:t>
            </a:r>
            <a:r>
              <a:rPr dirty="0" baseline="2525" sz="1650" spc="-345" b="1">
                <a:latin typeface="Arial"/>
                <a:cs typeface="Arial"/>
              </a:rPr>
              <a:t>a</a:t>
            </a:r>
            <a:r>
              <a:rPr dirty="0" sz="800" spc="-229">
                <a:latin typeface="Garuda"/>
                <a:cs typeface="Garuda"/>
              </a:rPr>
              <a:t>ro</a:t>
            </a:r>
            <a:r>
              <a:rPr dirty="0" baseline="2525" sz="1650" spc="-345" b="1">
                <a:latin typeface="Arial"/>
                <a:cs typeface="Arial"/>
              </a:rPr>
              <a:t>s</a:t>
            </a:r>
            <a:r>
              <a:rPr dirty="0" sz="800" spc="-229">
                <a:latin typeface="Garuda"/>
                <a:cs typeface="Garuda"/>
              </a:rPr>
              <a:t>v</a:t>
            </a:r>
            <a:r>
              <a:rPr dirty="0" baseline="2525" sz="1650" spc="-345" b="1">
                <a:latin typeface="Arial"/>
                <a:cs typeface="Arial"/>
              </a:rPr>
              <a:t>e</a:t>
            </a:r>
            <a:r>
              <a:rPr dirty="0" sz="800" spc="-229">
                <a:latin typeface="Garuda"/>
                <a:cs typeface="Garuda"/>
              </a:rPr>
              <a:t>ide</a:t>
            </a:r>
            <a:r>
              <a:rPr dirty="0" baseline="2525" sz="1650" spc="-345" b="1">
                <a:latin typeface="Arial"/>
                <a:cs typeface="Arial"/>
              </a:rPr>
              <a:t>1</a:t>
            </a:r>
            <a:r>
              <a:rPr dirty="0" sz="800" spc="-229">
                <a:latin typeface="Garuda"/>
                <a:cs typeface="Garuda"/>
              </a:rPr>
              <a:t>d</a:t>
            </a:r>
            <a:r>
              <a:rPr dirty="0" baseline="2525" sz="1650" spc="-345" b="1">
                <a:latin typeface="Arial"/>
                <a:cs typeface="Arial"/>
              </a:rPr>
              <a:t>0</a:t>
            </a:r>
            <a:r>
              <a:rPr dirty="0" sz="800" spc="-229">
                <a:latin typeface="Garuda"/>
                <a:cs typeface="Garuda"/>
              </a:rPr>
              <a:t>fo</a:t>
            </a:r>
            <a:r>
              <a:rPr dirty="0" baseline="2525" sz="1650" spc="-345" b="1" i="1">
                <a:latin typeface="Arial"/>
                <a:cs typeface="Arial"/>
              </a:rPr>
              <a:t>g</a:t>
            </a:r>
            <a:r>
              <a:rPr dirty="0" sz="800" spc="-229">
                <a:latin typeface="Garuda"/>
                <a:cs typeface="Garuda"/>
              </a:rPr>
              <a:t>r</a:t>
            </a:r>
            <a:r>
              <a:rPr dirty="0" baseline="2525" sz="1650" spc="-345" b="1">
                <a:latin typeface="Arial"/>
                <a:cs typeface="Arial"/>
              </a:rPr>
              <a:t>:</a:t>
            </a:r>
            <a:r>
              <a:rPr dirty="0" sz="800" spc="-229">
                <a:latin typeface="Garuda"/>
                <a:cs typeface="Garuda"/>
              </a:rPr>
              <a:t>W</a:t>
            </a:r>
            <a:r>
              <a:rPr dirty="0" baseline="2525" sz="1650" spc="-345" b="1">
                <a:latin typeface="Arial"/>
                <a:cs typeface="Arial"/>
              </a:rPr>
              <a:t>S</a:t>
            </a:r>
            <a:r>
              <a:rPr dirty="0" sz="800" spc="-229">
                <a:latin typeface="Garuda"/>
                <a:cs typeface="Garuda"/>
              </a:rPr>
              <a:t>D</a:t>
            </a:r>
            <a:r>
              <a:rPr dirty="0" baseline="2525" sz="1650" spc="-345" b="1">
                <a:latin typeface="Arial"/>
                <a:cs typeface="Arial"/>
              </a:rPr>
              <a:t>Q</a:t>
            </a:r>
            <a:r>
              <a:rPr dirty="0" sz="800" spc="-229">
                <a:latin typeface="Garuda"/>
                <a:cs typeface="Garuda"/>
              </a:rPr>
              <a:t>P </a:t>
            </a:r>
            <a:r>
              <a:rPr dirty="0" baseline="2525" sz="1650" spc="-337" b="1">
                <a:latin typeface="Arial"/>
                <a:cs typeface="Arial"/>
              </a:rPr>
              <a:t>L</a:t>
            </a:r>
            <a:r>
              <a:rPr dirty="0" sz="800" spc="-225">
                <a:latin typeface="Garuda"/>
                <a:cs typeface="Garuda"/>
              </a:rPr>
              <a:t>in-c</a:t>
            </a:r>
            <a:r>
              <a:rPr dirty="0" baseline="2525" sz="1650" spc="-337" b="1">
                <a:latin typeface="Arial"/>
                <a:cs typeface="Arial"/>
              </a:rPr>
              <a:t>F</a:t>
            </a:r>
            <a:r>
              <a:rPr dirty="0" sz="800" spc="-225">
                <a:latin typeface="Garuda"/>
                <a:cs typeface="Garuda"/>
              </a:rPr>
              <a:t>la</a:t>
            </a:r>
            <a:r>
              <a:rPr dirty="0" baseline="2525" sz="1650" spc="-337" b="1">
                <a:latin typeface="Arial"/>
                <a:cs typeface="Arial"/>
              </a:rPr>
              <a:t>u</a:t>
            </a:r>
            <a:r>
              <a:rPr dirty="0" sz="800" spc="-225">
                <a:latin typeface="Garuda"/>
                <a:cs typeface="Garuda"/>
              </a:rPr>
              <a:t>s</a:t>
            </a:r>
            <a:r>
              <a:rPr dirty="0" baseline="2525" sz="1650" spc="-337" b="1">
                <a:latin typeface="Arial"/>
                <a:cs typeface="Arial"/>
              </a:rPr>
              <a:t>n</a:t>
            </a:r>
            <a:r>
              <a:rPr dirty="0" sz="800" spc="-225">
                <a:latin typeface="Garuda"/>
                <a:cs typeface="Garuda"/>
              </a:rPr>
              <a:t>s </a:t>
            </a:r>
            <a:r>
              <a:rPr dirty="0" baseline="2525" sz="1650" spc="-390" b="1">
                <a:latin typeface="Arial"/>
                <a:cs typeface="Arial"/>
              </a:rPr>
              <a:t>d</a:t>
            </a:r>
            <a:r>
              <a:rPr dirty="0" sz="800" spc="-260">
                <a:latin typeface="Garuda"/>
                <a:cs typeface="Garuda"/>
              </a:rPr>
              <a:t>us</a:t>
            </a:r>
            <a:r>
              <a:rPr dirty="0" baseline="2525" sz="1650" spc="-390" b="1">
                <a:latin typeface="Arial"/>
                <a:cs typeface="Arial"/>
              </a:rPr>
              <a:t>a</a:t>
            </a:r>
            <a:r>
              <a:rPr dirty="0" sz="800" spc="-260">
                <a:latin typeface="Garuda"/>
                <a:cs typeface="Garuda"/>
              </a:rPr>
              <a:t>e</a:t>
            </a:r>
            <a:r>
              <a:rPr dirty="0" baseline="2525" sz="1650" spc="-390" b="1">
                <a:latin typeface="Arial"/>
                <a:cs typeface="Arial"/>
              </a:rPr>
              <a:t>m</a:t>
            </a:r>
            <a:r>
              <a:rPr dirty="0" sz="800" spc="-260">
                <a:latin typeface="Garuda"/>
                <a:cs typeface="Garuda"/>
              </a:rPr>
              <a:t>on</a:t>
            </a:r>
            <a:r>
              <a:rPr dirty="0" baseline="2525" sz="1650" spc="-390" b="1">
                <a:latin typeface="Arial"/>
                <a:cs typeface="Arial"/>
              </a:rPr>
              <a:t>e</a:t>
            </a:r>
            <a:r>
              <a:rPr dirty="0" sz="800" spc="-260">
                <a:latin typeface="Garuda"/>
                <a:cs typeface="Garuda"/>
              </a:rPr>
              <a:t>ly</a:t>
            </a:r>
            <a:r>
              <a:rPr dirty="0" baseline="2525" sz="1650" spc="-390" b="1">
                <a:latin typeface="Arial"/>
                <a:cs typeface="Arial"/>
              </a:rPr>
              <a:t>n</a:t>
            </a:r>
            <a:r>
              <a:rPr dirty="0" sz="800" spc="-260">
                <a:latin typeface="Garuda"/>
                <a:cs typeface="Garuda"/>
              </a:rPr>
              <a:t>. </a:t>
            </a:r>
            <a:r>
              <a:rPr dirty="0" sz="800" spc="-190">
                <a:latin typeface="Garuda"/>
                <a:cs typeface="Garuda"/>
              </a:rPr>
              <a:t>C</a:t>
            </a:r>
            <a:r>
              <a:rPr dirty="0" baseline="2525" sz="1650" spc="-284" b="1">
                <a:latin typeface="Arial"/>
                <a:cs typeface="Arial"/>
              </a:rPr>
              <a:t>ta</a:t>
            </a:r>
            <a:r>
              <a:rPr dirty="0" sz="800" spc="-190">
                <a:latin typeface="Garuda"/>
                <a:cs typeface="Garuda"/>
              </a:rPr>
              <a:t>op</a:t>
            </a:r>
            <a:r>
              <a:rPr dirty="0" baseline="2525" sz="1650" spc="-284" b="1">
                <a:latin typeface="Arial"/>
                <a:cs typeface="Arial"/>
              </a:rPr>
              <a:t>ls</a:t>
            </a:r>
            <a:r>
              <a:rPr dirty="0" sz="800" spc="-190">
                <a:latin typeface="Garuda"/>
                <a:cs typeface="Garuda"/>
              </a:rPr>
              <a:t>yin</a:t>
            </a:r>
            <a:r>
              <a:rPr dirty="0" baseline="2525" sz="1650" spc="-284" b="1">
                <a:latin typeface="Arial"/>
                <a:cs typeface="Arial"/>
              </a:rPr>
              <a:t>I</a:t>
            </a:r>
            <a:r>
              <a:rPr dirty="0" sz="800" spc="-190">
                <a:latin typeface="Garuda"/>
                <a:cs typeface="Garuda"/>
              </a:rPr>
              <a:t>g </a:t>
            </a:r>
            <a:r>
              <a:rPr dirty="0" sz="800" spc="-185">
                <a:latin typeface="Garuda"/>
                <a:cs typeface="Garuda"/>
              </a:rPr>
              <a:t>e</a:t>
            </a:r>
            <a:r>
              <a:rPr dirty="0" baseline="2525" sz="1650" spc="-277" b="1">
                <a:latin typeface="Arial"/>
                <a:cs typeface="Arial"/>
              </a:rPr>
              <a:t>I</a:t>
            </a:r>
            <a:r>
              <a:rPr dirty="0" sz="800" spc="-185">
                <a:latin typeface="Garuda"/>
                <a:cs typeface="Garuda"/>
              </a:rPr>
              <a:t>K</a:t>
            </a:r>
            <a:r>
              <a:rPr dirty="0" baseline="2525" sz="1650" spc="-277" b="1">
                <a:latin typeface="Arial"/>
                <a:cs typeface="Arial"/>
              </a:rPr>
              <a:t>n</a:t>
            </a:r>
            <a:r>
              <a:rPr dirty="0" sz="800" spc="-185">
                <a:latin typeface="Garuda"/>
                <a:cs typeface="Garuda"/>
              </a:rPr>
              <a:t>it</a:t>
            </a:r>
            <a:r>
              <a:rPr dirty="0" baseline="2525" sz="1650" spc="-277" b="1">
                <a:latin typeface="Arial"/>
                <a:cs typeface="Arial"/>
              </a:rPr>
              <a:t>d</a:t>
            </a:r>
            <a:r>
              <a:rPr dirty="0" sz="800" spc="-185">
                <a:latin typeface="Garuda"/>
                <a:cs typeface="Garuda"/>
              </a:rPr>
              <a:t>m</a:t>
            </a:r>
            <a:r>
              <a:rPr dirty="0" baseline="2525" sz="1650" spc="-277" b="1">
                <a:latin typeface="Arial"/>
                <a:cs typeface="Arial"/>
              </a:rPr>
              <a:t>e</a:t>
            </a:r>
            <a:r>
              <a:rPr dirty="0" sz="800" spc="-185">
                <a:latin typeface="Garuda"/>
                <a:cs typeface="Garuda"/>
              </a:rPr>
              <a:t>a</a:t>
            </a:r>
            <a:r>
              <a:rPr dirty="0" baseline="2525" sz="1650" spc="-277" b="1">
                <a:latin typeface="Arial"/>
                <a:cs typeface="Arial"/>
              </a:rPr>
              <a:t>x</a:t>
            </a:r>
            <a:r>
              <a:rPr dirty="0" sz="800" spc="-185">
                <a:latin typeface="Garuda"/>
                <a:cs typeface="Garuda"/>
              </a:rPr>
              <a:t>ter</a:t>
            </a:r>
            <a:r>
              <a:rPr dirty="0" baseline="2314" sz="1800" spc="-277" b="1">
                <a:latin typeface="Arial"/>
                <a:cs typeface="Arial"/>
              </a:rPr>
              <a:t>-</a:t>
            </a:r>
            <a:r>
              <a:rPr dirty="0" sz="800" spc="-185">
                <a:latin typeface="Garuda"/>
                <a:cs typeface="Garuda"/>
              </a:rPr>
              <a:t>ia</a:t>
            </a:r>
            <a:r>
              <a:rPr dirty="0" baseline="2314" sz="1800" spc="-277" b="1">
                <a:latin typeface="Arial"/>
                <a:cs typeface="Arial"/>
              </a:rPr>
              <a:t>1</a:t>
            </a:r>
            <a:r>
              <a:rPr dirty="0" sz="800" spc="-185">
                <a:latin typeface="Garuda"/>
                <a:cs typeface="Garuda"/>
              </a:rPr>
              <a:t>ls</a:t>
            </a:r>
            <a:r>
              <a:rPr dirty="0" baseline="2314" sz="1800" spc="-277" b="1">
                <a:latin typeface="Arial"/>
                <a:cs typeface="Arial"/>
              </a:rPr>
              <a:t>0</a:t>
            </a:r>
            <a:r>
              <a:rPr dirty="0" sz="800" spc="-185">
                <a:latin typeface="Garuda"/>
                <a:cs typeface="Garuda"/>
              </a:rPr>
              <a:t>is </a:t>
            </a:r>
            <a:r>
              <a:rPr dirty="0" sz="800">
                <a:latin typeface="Garuda"/>
                <a:cs typeface="Garuda"/>
              </a:rPr>
              <a:t>strictly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16356"/>
            <a:ext cx="5203825" cy="5969000"/>
          </a:xfrm>
          <a:prstGeom prst="rect">
            <a:avLst/>
          </a:prstGeom>
        </p:spPr>
        <p:txBody>
          <a:bodyPr wrap="square" lIns="0" tIns="58419" rIns="0" bIns="0" rtlCol="0" vert="horz">
            <a:spAutoFit/>
          </a:bodyPr>
          <a:lstStyle/>
          <a:p>
            <a:pPr marL="12700">
              <a:lnSpc>
                <a:spcPct val="100000"/>
              </a:lnSpc>
              <a:spcBef>
                <a:spcPts val="459"/>
              </a:spcBef>
            </a:pPr>
            <a:r>
              <a:rPr dirty="0" sz="1200" b="1">
                <a:latin typeface="Arial"/>
                <a:cs typeface="Arial"/>
              </a:rPr>
              <a:t>S</a:t>
            </a:r>
            <a:endParaRPr sz="1200">
              <a:latin typeface="Arial"/>
              <a:cs typeface="Arial"/>
            </a:endParaRPr>
          </a:p>
          <a:p>
            <a:pPr marL="127000">
              <a:lnSpc>
                <a:spcPct val="100000"/>
              </a:lnSpc>
              <a:spcBef>
                <a:spcPts val="360"/>
              </a:spcBef>
            </a:pPr>
            <a:r>
              <a:rPr dirty="0" sz="1200" spc="-5">
                <a:latin typeface="Arial"/>
                <a:cs typeface="Arial"/>
              </a:rPr>
              <a:t>Single-row Functions 2-6, 3-1, 3-4, 3-5, 3-6, 3-45, 3-60,</a:t>
            </a:r>
            <a:r>
              <a:rPr dirty="0" sz="1200" spc="5">
                <a:latin typeface="Arial"/>
                <a:cs typeface="Arial"/>
              </a:rPr>
              <a:t> </a:t>
            </a:r>
            <a:r>
              <a:rPr dirty="0" sz="1200" spc="-5">
                <a:latin typeface="Arial"/>
                <a:cs typeface="Arial"/>
              </a:rPr>
              <a:t>4-3</a:t>
            </a:r>
            <a:endParaRPr sz="1200">
              <a:latin typeface="Arial"/>
              <a:cs typeface="Arial"/>
            </a:endParaRPr>
          </a:p>
          <a:p>
            <a:pPr marL="127000">
              <a:lnSpc>
                <a:spcPct val="100000"/>
              </a:lnSpc>
              <a:spcBef>
                <a:spcPts val="360"/>
              </a:spcBef>
            </a:pPr>
            <a:r>
              <a:rPr dirty="0" sz="1200" spc="-5">
                <a:latin typeface="Arial"/>
                <a:cs typeface="Arial"/>
              </a:rPr>
              <a:t>Single-row Operator 6-4, 6-6, 6-8, 6-12, 6-14,</a:t>
            </a:r>
            <a:r>
              <a:rPr dirty="0" sz="1200">
                <a:latin typeface="Arial"/>
                <a:cs typeface="Arial"/>
              </a:rPr>
              <a:t> </a:t>
            </a:r>
            <a:r>
              <a:rPr dirty="0" sz="1200" spc="-5">
                <a:latin typeface="Arial"/>
                <a:cs typeface="Arial"/>
              </a:rPr>
              <a:t>6-19</a:t>
            </a:r>
            <a:endParaRPr sz="1200">
              <a:latin typeface="Arial"/>
              <a:cs typeface="Arial"/>
            </a:endParaRPr>
          </a:p>
          <a:p>
            <a:pPr marL="127000">
              <a:lnSpc>
                <a:spcPct val="100000"/>
              </a:lnSpc>
              <a:spcBef>
                <a:spcPts val="360"/>
              </a:spcBef>
            </a:pPr>
            <a:r>
              <a:rPr dirty="0" sz="1200" spc="-5">
                <a:latin typeface="Arial"/>
                <a:cs typeface="Arial"/>
              </a:rPr>
              <a:t>Single-row Subqueries 6-2, 6-6, 6-7, 6-8,</a:t>
            </a:r>
            <a:r>
              <a:rPr dirty="0" sz="1200">
                <a:latin typeface="Arial"/>
                <a:cs typeface="Arial"/>
              </a:rPr>
              <a:t> </a:t>
            </a:r>
            <a:r>
              <a:rPr dirty="0" sz="1200" spc="-5">
                <a:latin typeface="Arial"/>
                <a:cs typeface="Arial"/>
              </a:rPr>
              <a:t>6-9</a:t>
            </a:r>
            <a:endParaRPr sz="1200">
              <a:latin typeface="Arial"/>
              <a:cs typeface="Arial"/>
            </a:endParaRPr>
          </a:p>
          <a:p>
            <a:pPr marL="127000">
              <a:lnSpc>
                <a:spcPct val="100000"/>
              </a:lnSpc>
              <a:spcBef>
                <a:spcPts val="260"/>
              </a:spcBef>
            </a:pPr>
            <a:r>
              <a:rPr dirty="0" sz="1200" spc="-5">
                <a:latin typeface="Courier New"/>
                <a:cs typeface="Courier New"/>
              </a:rPr>
              <a:t>SOME</a:t>
            </a:r>
            <a:r>
              <a:rPr dirty="0" sz="1200" spc="-385">
                <a:latin typeface="Courier New"/>
                <a:cs typeface="Courier New"/>
              </a:rPr>
              <a:t> </a:t>
            </a:r>
            <a:r>
              <a:rPr dirty="0" sz="1200" spc="-5">
                <a:latin typeface="Arial"/>
                <a:cs typeface="Arial"/>
              </a:rPr>
              <a:t>Operator 6-15</a:t>
            </a:r>
            <a:endParaRPr sz="1200">
              <a:latin typeface="Arial"/>
              <a:cs typeface="Arial"/>
            </a:endParaRPr>
          </a:p>
          <a:p>
            <a:pPr marL="127000">
              <a:lnSpc>
                <a:spcPct val="100000"/>
              </a:lnSpc>
              <a:spcBef>
                <a:spcPts val="459"/>
              </a:spcBef>
            </a:pPr>
            <a:r>
              <a:rPr dirty="0" sz="1200" spc="-5">
                <a:latin typeface="Arial"/>
                <a:cs typeface="Arial"/>
              </a:rPr>
              <a:t>Sorted i-3, 2-35, 7-8, 7-10, 7-11, 7-18, 7-21,</a:t>
            </a:r>
            <a:r>
              <a:rPr dirty="0" sz="1200" spc="5">
                <a:latin typeface="Arial"/>
                <a:cs typeface="Arial"/>
              </a:rPr>
              <a:t> </a:t>
            </a:r>
            <a:r>
              <a:rPr dirty="0" sz="1200" spc="-5">
                <a:latin typeface="Arial"/>
                <a:cs typeface="Arial"/>
              </a:rPr>
              <a:t>7-22</a:t>
            </a:r>
            <a:endParaRPr sz="1200">
              <a:latin typeface="Arial"/>
              <a:cs typeface="Arial"/>
            </a:endParaRPr>
          </a:p>
          <a:p>
            <a:pPr marL="126364">
              <a:lnSpc>
                <a:spcPct val="100000"/>
              </a:lnSpc>
              <a:spcBef>
                <a:spcPts val="360"/>
              </a:spcBef>
            </a:pPr>
            <a:r>
              <a:rPr dirty="0" sz="1200" spc="-5">
                <a:latin typeface="Arial"/>
                <a:cs typeface="Arial"/>
              </a:rPr>
              <a:t>Sorting 2-1, 2-21, 2-31,</a:t>
            </a:r>
            <a:r>
              <a:rPr dirty="0" sz="1200" spc="10">
                <a:latin typeface="Arial"/>
                <a:cs typeface="Arial"/>
              </a:rPr>
              <a:t> </a:t>
            </a:r>
            <a:r>
              <a:rPr dirty="0" sz="1200" spc="-5">
                <a:latin typeface="Arial"/>
                <a:cs typeface="Arial"/>
              </a:rPr>
              <a:t>2-32</a:t>
            </a:r>
            <a:endParaRPr sz="1200">
              <a:latin typeface="Arial"/>
              <a:cs typeface="Arial"/>
            </a:endParaRPr>
          </a:p>
          <a:p>
            <a:pPr marL="126364">
              <a:lnSpc>
                <a:spcPct val="100000"/>
              </a:lnSpc>
              <a:spcBef>
                <a:spcPts val="360"/>
              </a:spcBef>
            </a:pPr>
            <a:r>
              <a:rPr dirty="0" sz="1200" spc="-5">
                <a:latin typeface="Arial"/>
                <a:cs typeface="Arial"/>
              </a:rPr>
              <a:t>SQL Developer i-2, 1-2, 1-7, 1-8, 1-14, 1-20, 1-21,</a:t>
            </a:r>
            <a:r>
              <a:rPr dirty="0" sz="1200" spc="25">
                <a:latin typeface="Arial"/>
                <a:cs typeface="Arial"/>
              </a:rPr>
              <a:t> </a:t>
            </a:r>
            <a:r>
              <a:rPr dirty="0" sz="1200" spc="-5">
                <a:latin typeface="Arial"/>
                <a:cs typeface="Arial"/>
              </a:rPr>
              <a:t>1-22,</a:t>
            </a:r>
            <a:endParaRPr sz="1200">
              <a:latin typeface="Arial"/>
              <a:cs typeface="Arial"/>
            </a:endParaRPr>
          </a:p>
          <a:p>
            <a:pPr marL="469265">
              <a:lnSpc>
                <a:spcPct val="100000"/>
              </a:lnSpc>
              <a:spcBef>
                <a:spcPts val="360"/>
              </a:spcBef>
            </a:pPr>
            <a:r>
              <a:rPr dirty="0" sz="1200" spc="-5">
                <a:latin typeface="Arial"/>
                <a:cs typeface="Arial"/>
              </a:rPr>
              <a:t>1-23, 1-24, 1-25, 1-27, 1-28, 1-32, 1-34, 1-35, 1-37, 1-38,</a:t>
            </a:r>
            <a:r>
              <a:rPr dirty="0" sz="1200" spc="20">
                <a:latin typeface="Arial"/>
                <a:cs typeface="Arial"/>
              </a:rPr>
              <a:t> </a:t>
            </a:r>
            <a:r>
              <a:rPr dirty="0" sz="1200" spc="-5">
                <a:latin typeface="Arial"/>
                <a:cs typeface="Arial"/>
              </a:rPr>
              <a:t>1-39,</a:t>
            </a:r>
            <a:endParaRPr sz="1200">
              <a:latin typeface="Arial"/>
              <a:cs typeface="Arial"/>
            </a:endParaRPr>
          </a:p>
          <a:p>
            <a:pPr marL="469265">
              <a:lnSpc>
                <a:spcPct val="100000"/>
              </a:lnSpc>
              <a:spcBef>
                <a:spcPts val="360"/>
              </a:spcBef>
            </a:pPr>
            <a:r>
              <a:rPr dirty="0" sz="1200" spc="-5">
                <a:latin typeface="Arial"/>
                <a:cs typeface="Arial"/>
              </a:rPr>
              <a:t>1-42, 2-22-30, 8-25, 8-29, 8-30,</a:t>
            </a:r>
            <a:r>
              <a:rPr dirty="0" sz="1200">
                <a:latin typeface="Arial"/>
                <a:cs typeface="Arial"/>
              </a:rPr>
              <a:t> </a:t>
            </a:r>
            <a:r>
              <a:rPr dirty="0" sz="1200" b="1">
                <a:latin typeface="Arial"/>
                <a:cs typeface="Arial"/>
              </a:rPr>
              <a:t>E</a:t>
            </a:r>
            <a:endParaRPr sz="1200">
              <a:latin typeface="Arial"/>
              <a:cs typeface="Arial"/>
            </a:endParaRPr>
          </a:p>
          <a:p>
            <a:pPr marL="127000">
              <a:lnSpc>
                <a:spcPct val="100000"/>
              </a:lnSpc>
              <a:spcBef>
                <a:spcPts val="360"/>
              </a:spcBef>
            </a:pPr>
            <a:r>
              <a:rPr dirty="0" sz="1200" spc="-5">
                <a:latin typeface="Arial"/>
                <a:cs typeface="Arial"/>
              </a:rPr>
              <a:t>Statement-level </a:t>
            </a:r>
            <a:r>
              <a:rPr dirty="0" sz="1200" spc="-10">
                <a:latin typeface="Arial"/>
                <a:cs typeface="Arial"/>
              </a:rPr>
              <a:t>Rollback</a:t>
            </a:r>
            <a:r>
              <a:rPr dirty="0" sz="1200">
                <a:latin typeface="Arial"/>
                <a:cs typeface="Arial"/>
              </a:rPr>
              <a:t> </a:t>
            </a:r>
            <a:r>
              <a:rPr dirty="0" sz="1200" spc="-5">
                <a:latin typeface="Arial"/>
                <a:cs typeface="Arial"/>
              </a:rPr>
              <a:t>8-36</a:t>
            </a:r>
            <a:endParaRPr sz="1200">
              <a:latin typeface="Arial"/>
              <a:cs typeface="Arial"/>
            </a:endParaRPr>
          </a:p>
          <a:p>
            <a:pPr marL="127000" marR="2254250">
              <a:lnSpc>
                <a:spcPct val="118300"/>
              </a:lnSpc>
              <a:spcBef>
                <a:spcPts val="95"/>
              </a:spcBef>
            </a:pPr>
            <a:r>
              <a:rPr dirty="0" sz="1200" spc="-5">
                <a:latin typeface="Arial"/>
                <a:cs typeface="Arial"/>
              </a:rPr>
              <a:t>Structured Query Language i-25, i-26, 1-2  Sub-</a:t>
            </a:r>
            <a:r>
              <a:rPr dirty="0" sz="1200" spc="-5">
                <a:latin typeface="Courier New"/>
                <a:cs typeface="Courier New"/>
              </a:rPr>
              <a:t>SELECT</a:t>
            </a:r>
            <a:r>
              <a:rPr dirty="0" sz="1200" spc="-395">
                <a:latin typeface="Courier New"/>
                <a:cs typeface="Courier New"/>
              </a:rPr>
              <a:t> </a:t>
            </a:r>
            <a:r>
              <a:rPr dirty="0" sz="1200">
                <a:latin typeface="Arial"/>
                <a:cs typeface="Arial"/>
              </a:rPr>
              <a:t>6-4</a:t>
            </a:r>
            <a:endParaRPr sz="1200">
              <a:latin typeface="Arial"/>
              <a:cs typeface="Arial"/>
            </a:endParaRPr>
          </a:p>
          <a:p>
            <a:pPr marL="127000" marR="2412365">
              <a:lnSpc>
                <a:spcPts val="1900"/>
              </a:lnSpc>
              <a:spcBef>
                <a:spcPts val="40"/>
              </a:spcBef>
            </a:pPr>
            <a:r>
              <a:rPr dirty="0" sz="1200" spc="-5">
                <a:latin typeface="Arial"/>
                <a:cs typeface="Arial"/>
              </a:rPr>
              <a:t>Subqueries in </a:t>
            </a:r>
            <a:r>
              <a:rPr dirty="0" sz="1200">
                <a:latin typeface="Courier New"/>
                <a:cs typeface="Courier New"/>
              </a:rPr>
              <a:t>UPDATE</a:t>
            </a:r>
            <a:r>
              <a:rPr dirty="0" sz="1200" spc="-440">
                <a:latin typeface="Courier New"/>
                <a:cs typeface="Courier New"/>
              </a:rPr>
              <a:t> </a:t>
            </a:r>
            <a:r>
              <a:rPr dirty="0" sz="1200" spc="-5">
                <a:latin typeface="Arial"/>
                <a:cs typeface="Arial"/>
              </a:rPr>
              <a:t>statements 8-16  Subqueries to Delete Rows</a:t>
            </a:r>
            <a:r>
              <a:rPr dirty="0" sz="1200" spc="-30">
                <a:latin typeface="Arial"/>
                <a:cs typeface="Arial"/>
              </a:rPr>
              <a:t> </a:t>
            </a:r>
            <a:r>
              <a:rPr dirty="0" sz="1200" spc="-5">
                <a:latin typeface="Arial"/>
                <a:cs typeface="Arial"/>
              </a:rPr>
              <a:t>8-20</a:t>
            </a:r>
            <a:endParaRPr sz="1200">
              <a:latin typeface="Arial"/>
              <a:cs typeface="Arial"/>
            </a:endParaRPr>
          </a:p>
          <a:p>
            <a:pPr marL="127000">
              <a:lnSpc>
                <a:spcPct val="100000"/>
              </a:lnSpc>
              <a:spcBef>
                <a:spcPts val="215"/>
              </a:spcBef>
            </a:pPr>
            <a:r>
              <a:rPr dirty="0" sz="1200" spc="-5">
                <a:latin typeface="Arial"/>
                <a:cs typeface="Arial"/>
              </a:rPr>
              <a:t>Subquery 6-3-19, 8-11, 8-13, 8-15, 8-20, 8-22, 8-23, 9-10, 9-32, 9-33,</a:t>
            </a:r>
            <a:r>
              <a:rPr dirty="0" sz="1200" spc="35">
                <a:latin typeface="Arial"/>
                <a:cs typeface="Arial"/>
              </a:rPr>
              <a:t> </a:t>
            </a:r>
            <a:r>
              <a:rPr dirty="0" sz="1200" spc="-5">
                <a:latin typeface="Arial"/>
                <a:cs typeface="Arial"/>
              </a:rPr>
              <a:t>9-36,</a:t>
            </a:r>
            <a:endParaRPr sz="1200">
              <a:latin typeface="Arial"/>
              <a:cs typeface="Arial"/>
            </a:endParaRPr>
          </a:p>
          <a:p>
            <a:pPr marL="469900">
              <a:lnSpc>
                <a:spcPct val="100000"/>
              </a:lnSpc>
              <a:spcBef>
                <a:spcPts val="360"/>
              </a:spcBef>
            </a:pPr>
            <a:r>
              <a:rPr dirty="0" sz="1200" spc="-5">
                <a:latin typeface="Arial"/>
                <a:cs typeface="Arial"/>
              </a:rPr>
              <a:t>10-7, 10-8, 10-9, 10-11,</a:t>
            </a:r>
            <a:r>
              <a:rPr dirty="0" sz="1200" spc="10">
                <a:latin typeface="Arial"/>
                <a:cs typeface="Arial"/>
              </a:rPr>
              <a:t> </a:t>
            </a:r>
            <a:r>
              <a:rPr dirty="0" sz="1200" spc="-5">
                <a:latin typeface="Arial"/>
                <a:cs typeface="Arial"/>
              </a:rPr>
              <a:t>10-27</a:t>
            </a:r>
            <a:endParaRPr sz="1200">
              <a:latin typeface="Arial"/>
              <a:cs typeface="Arial"/>
            </a:endParaRPr>
          </a:p>
          <a:p>
            <a:pPr marL="127000">
              <a:lnSpc>
                <a:spcPct val="100000"/>
              </a:lnSpc>
              <a:spcBef>
                <a:spcPts val="360"/>
              </a:spcBef>
            </a:pPr>
            <a:r>
              <a:rPr dirty="0" sz="1200" spc="-5">
                <a:latin typeface="Arial"/>
                <a:cs typeface="Arial"/>
              </a:rPr>
              <a:t>Substitution Variables 2-22, 2-23, 2-26, 2-27, 2-30-32, 8-10,</a:t>
            </a:r>
            <a:r>
              <a:rPr dirty="0" sz="1200" spc="5">
                <a:latin typeface="Arial"/>
                <a:cs typeface="Arial"/>
              </a:rPr>
              <a:t> </a:t>
            </a:r>
            <a:r>
              <a:rPr dirty="0" sz="1200" spc="-5">
                <a:latin typeface="Arial"/>
                <a:cs typeface="Arial"/>
              </a:rPr>
              <a:t>E-13</a:t>
            </a:r>
            <a:endParaRPr sz="1200">
              <a:latin typeface="Arial"/>
              <a:cs typeface="Arial"/>
            </a:endParaRPr>
          </a:p>
          <a:p>
            <a:pPr marL="127000">
              <a:lnSpc>
                <a:spcPct val="100000"/>
              </a:lnSpc>
              <a:spcBef>
                <a:spcPts val="265"/>
              </a:spcBef>
            </a:pPr>
            <a:r>
              <a:rPr dirty="0" sz="1200">
                <a:latin typeface="Courier New"/>
                <a:cs typeface="Courier New"/>
              </a:rPr>
              <a:t>SUM</a:t>
            </a:r>
            <a:r>
              <a:rPr dirty="0" sz="1200" spc="-375">
                <a:latin typeface="Courier New"/>
                <a:cs typeface="Courier New"/>
              </a:rPr>
              <a:t> </a:t>
            </a:r>
            <a:r>
              <a:rPr dirty="0" sz="1200" spc="-5">
                <a:latin typeface="Arial"/>
                <a:cs typeface="Arial"/>
              </a:rPr>
              <a:t>Function 4-6, 4-16</a:t>
            </a:r>
            <a:endParaRPr sz="1200">
              <a:latin typeface="Arial"/>
              <a:cs typeface="Arial"/>
            </a:endParaRPr>
          </a:p>
          <a:p>
            <a:pPr marL="127000">
              <a:lnSpc>
                <a:spcPct val="100000"/>
              </a:lnSpc>
              <a:spcBef>
                <a:spcPts val="455"/>
              </a:spcBef>
            </a:pPr>
            <a:r>
              <a:rPr dirty="0" sz="1200" spc="-5">
                <a:latin typeface="Arial"/>
                <a:cs typeface="Arial"/>
              </a:rPr>
              <a:t>Summary Results </a:t>
            </a:r>
            <a:r>
              <a:rPr dirty="0" sz="1200">
                <a:latin typeface="Arial"/>
                <a:cs typeface="Arial"/>
              </a:rPr>
              <a:t>for </a:t>
            </a:r>
            <a:r>
              <a:rPr dirty="0" sz="1200" spc="-5">
                <a:latin typeface="Arial"/>
                <a:cs typeface="Arial"/>
              </a:rPr>
              <a:t>Groups 4-16</a:t>
            </a:r>
            <a:endParaRPr sz="1200">
              <a:latin typeface="Arial"/>
              <a:cs typeface="Arial"/>
            </a:endParaRPr>
          </a:p>
          <a:p>
            <a:pPr marL="127000">
              <a:lnSpc>
                <a:spcPct val="100000"/>
              </a:lnSpc>
              <a:spcBef>
                <a:spcPts val="360"/>
              </a:spcBef>
            </a:pPr>
            <a:r>
              <a:rPr dirty="0" sz="1200" spc="-5">
                <a:latin typeface="Arial"/>
                <a:cs typeface="Arial"/>
              </a:rPr>
              <a:t>Synonym i-19, i-20, 1-35, 6-15, 9-3, </a:t>
            </a:r>
            <a:r>
              <a:rPr dirty="0" sz="1200" spc="-10">
                <a:latin typeface="Arial"/>
                <a:cs typeface="Arial"/>
              </a:rPr>
              <a:t>9-6, </a:t>
            </a:r>
            <a:r>
              <a:rPr dirty="0" sz="1200" spc="-5">
                <a:latin typeface="Arial"/>
                <a:cs typeface="Arial"/>
              </a:rPr>
              <a:t>9-35, 10-2, </a:t>
            </a:r>
            <a:r>
              <a:rPr dirty="0" sz="1200" spc="-10">
                <a:latin typeface="Arial"/>
                <a:cs typeface="Arial"/>
              </a:rPr>
              <a:t>10-3, </a:t>
            </a:r>
            <a:r>
              <a:rPr dirty="0" sz="1200" spc="-5">
                <a:latin typeface="Arial"/>
                <a:cs typeface="Arial"/>
              </a:rPr>
              <a:t>10-39,</a:t>
            </a:r>
            <a:r>
              <a:rPr dirty="0" sz="1200" spc="30">
                <a:latin typeface="Arial"/>
                <a:cs typeface="Arial"/>
              </a:rPr>
              <a:t> </a:t>
            </a:r>
            <a:r>
              <a:rPr dirty="0" sz="1200" spc="-5">
                <a:latin typeface="Arial"/>
                <a:cs typeface="Arial"/>
              </a:rPr>
              <a:t>10-40-43,</a:t>
            </a:r>
            <a:endParaRPr sz="1200">
              <a:latin typeface="Arial"/>
              <a:cs typeface="Arial"/>
            </a:endParaRPr>
          </a:p>
          <a:p>
            <a:pPr marL="469900">
              <a:lnSpc>
                <a:spcPct val="100000"/>
              </a:lnSpc>
              <a:spcBef>
                <a:spcPts val="360"/>
              </a:spcBef>
            </a:pPr>
            <a:r>
              <a:rPr dirty="0" sz="1200" spc="-5">
                <a:latin typeface="Arial"/>
                <a:cs typeface="Arial"/>
              </a:rPr>
              <a:t>10-46, 11-3, 11-8, </a:t>
            </a:r>
            <a:r>
              <a:rPr dirty="0" sz="1200" spc="-10">
                <a:latin typeface="Arial"/>
                <a:cs typeface="Arial"/>
              </a:rPr>
              <a:t>11-9, </a:t>
            </a:r>
            <a:r>
              <a:rPr dirty="0" sz="1200" spc="-5">
                <a:latin typeface="Arial"/>
                <a:cs typeface="Arial"/>
              </a:rPr>
              <a:t>11-18, 11-20, 11-21, 11-22,</a:t>
            </a:r>
            <a:r>
              <a:rPr dirty="0" sz="1200" spc="25">
                <a:latin typeface="Arial"/>
                <a:cs typeface="Arial"/>
              </a:rPr>
              <a:t> </a:t>
            </a:r>
            <a:r>
              <a:rPr dirty="0" sz="1200" spc="-5">
                <a:latin typeface="Arial"/>
                <a:cs typeface="Arial"/>
              </a:rPr>
              <a:t>D-7</a:t>
            </a:r>
            <a:endParaRPr sz="1200">
              <a:latin typeface="Arial"/>
              <a:cs typeface="Arial"/>
            </a:endParaRPr>
          </a:p>
          <a:p>
            <a:pPr marL="127000">
              <a:lnSpc>
                <a:spcPct val="100000"/>
              </a:lnSpc>
              <a:spcBef>
                <a:spcPts val="265"/>
              </a:spcBef>
            </a:pPr>
            <a:r>
              <a:rPr dirty="0" sz="1200">
                <a:latin typeface="Courier New"/>
                <a:cs typeface="Courier New"/>
              </a:rPr>
              <a:t>SYSDATE</a:t>
            </a:r>
            <a:r>
              <a:rPr dirty="0" sz="1200" spc="-380">
                <a:latin typeface="Courier New"/>
                <a:cs typeface="Courier New"/>
              </a:rPr>
              <a:t> </a:t>
            </a:r>
            <a:r>
              <a:rPr dirty="0" sz="1200" spc="-5">
                <a:latin typeface="Arial"/>
                <a:cs typeface="Arial"/>
              </a:rPr>
              <a:t>Function 3-18, 3-19, 8-8</a:t>
            </a:r>
            <a:endParaRPr sz="1200">
              <a:latin typeface="Arial"/>
              <a:cs typeface="Arial"/>
            </a:endParaRPr>
          </a:p>
          <a:p>
            <a:pPr marL="127000" marR="1941195">
              <a:lnSpc>
                <a:spcPct val="125000"/>
              </a:lnSpc>
              <a:spcBef>
                <a:spcPts val="95"/>
              </a:spcBef>
            </a:pPr>
            <a:r>
              <a:rPr dirty="0" sz="1200" spc="-5">
                <a:latin typeface="Arial"/>
                <a:cs typeface="Arial"/>
              </a:rPr>
              <a:t>System Development Life Cycle i-11, i-12, i-17  System Failure 8-24, 8-29,</a:t>
            </a:r>
            <a:r>
              <a:rPr dirty="0" sz="1200" spc="-10">
                <a:latin typeface="Arial"/>
                <a:cs typeface="Arial"/>
              </a:rPr>
              <a:t> </a:t>
            </a:r>
            <a:r>
              <a:rPr dirty="0" sz="1200" spc="-5">
                <a:latin typeface="Arial"/>
                <a:cs typeface="Arial"/>
              </a:rPr>
              <a:t>8-30</a:t>
            </a:r>
            <a:endParaRPr sz="1200">
              <a:latin typeface="Arial"/>
              <a:cs typeface="Arial"/>
            </a:endParaRPr>
          </a:p>
          <a:p>
            <a:pPr marL="127000">
              <a:lnSpc>
                <a:spcPct val="100000"/>
              </a:lnSpc>
              <a:spcBef>
                <a:spcPts val="360"/>
              </a:spcBef>
            </a:pPr>
            <a:r>
              <a:rPr dirty="0" sz="1200" spc="-5">
                <a:latin typeface="Arial"/>
                <a:cs typeface="Arial"/>
              </a:rPr>
              <a:t>System Global Area</a:t>
            </a:r>
            <a:r>
              <a:rPr dirty="0" sz="1200" spc="5">
                <a:latin typeface="Arial"/>
                <a:cs typeface="Arial"/>
              </a:rPr>
              <a:t> </a:t>
            </a:r>
            <a:r>
              <a:rPr dirty="0" sz="1200" spc="-5">
                <a:latin typeface="Arial"/>
                <a:cs typeface="Arial"/>
              </a:rPr>
              <a:t>i-27</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spc="-145">
                <a:latin typeface="Garuda"/>
                <a:cs typeface="Garuda"/>
              </a:rPr>
              <a:t>(WDP)</a:t>
            </a:r>
            <a:r>
              <a:rPr dirty="0" baseline="2525" sz="1650" spc="-217" b="1">
                <a:latin typeface="Arial"/>
                <a:cs typeface="Arial"/>
              </a:rPr>
              <a:t>O</a:t>
            </a:r>
            <a:r>
              <a:rPr dirty="0" sz="800" spc="-145">
                <a:latin typeface="Garuda"/>
                <a:cs typeface="Garuda"/>
              </a:rPr>
              <a:t>eK</a:t>
            </a:r>
            <a:r>
              <a:rPr dirty="0" baseline="2525" sz="1650" spc="-217" b="1">
                <a:latin typeface="Arial"/>
                <a:cs typeface="Arial"/>
              </a:rPr>
              <a:t>r</a:t>
            </a:r>
            <a:r>
              <a:rPr dirty="0" sz="800" spc="-145">
                <a:latin typeface="Garuda"/>
                <a:cs typeface="Garuda"/>
              </a:rPr>
              <a:t>i</a:t>
            </a:r>
            <a:r>
              <a:rPr dirty="0" baseline="2525" sz="1650" spc="-217" b="1">
                <a:latin typeface="Arial"/>
                <a:cs typeface="Arial"/>
              </a:rPr>
              <a:t>a</a:t>
            </a:r>
            <a:r>
              <a:rPr dirty="0" sz="800" spc="-145">
                <a:latin typeface="Garuda"/>
                <a:cs typeface="Garuda"/>
              </a:rPr>
              <a:t>t </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le</a:t>
            </a:r>
            <a:r>
              <a:rPr dirty="0" sz="800" spc="-215">
                <a:latin typeface="Garuda"/>
                <a:cs typeface="Garuda"/>
              </a:rPr>
              <a:t>ter</a:t>
            </a:r>
            <a:r>
              <a:rPr dirty="0" baseline="2525" sz="1650" spc="-322" b="1">
                <a:latin typeface="Arial"/>
                <a:cs typeface="Arial"/>
              </a:rPr>
              <a:t>D</a:t>
            </a:r>
            <a:r>
              <a:rPr dirty="0" sz="800" spc="-215">
                <a:latin typeface="Garuda"/>
                <a:cs typeface="Garuda"/>
              </a:rPr>
              <a:t>ial</a:t>
            </a:r>
            <a:r>
              <a:rPr dirty="0" baseline="2525" sz="1650" spc="-322" b="1">
                <a:latin typeface="Arial"/>
                <a:cs typeface="Arial"/>
              </a:rPr>
              <a:t>a</a:t>
            </a:r>
            <a:r>
              <a:rPr dirty="0" sz="800" spc="-215">
                <a:latin typeface="Garuda"/>
                <a:cs typeface="Garuda"/>
              </a:rPr>
              <a:t>s </a:t>
            </a:r>
            <a:r>
              <a:rPr dirty="0" baseline="2525" sz="1650" spc="-345" b="1">
                <a:latin typeface="Arial"/>
                <a:cs typeface="Arial"/>
              </a:rPr>
              <a:t>t</a:t>
            </a:r>
            <a:r>
              <a:rPr dirty="0" sz="800" spc="-229">
                <a:latin typeface="Garuda"/>
                <a:cs typeface="Garuda"/>
              </a:rPr>
              <a:t>a</a:t>
            </a:r>
            <a:r>
              <a:rPr dirty="0" baseline="2525" sz="1650" spc="-345" b="1">
                <a:latin typeface="Arial"/>
                <a:cs typeface="Arial"/>
              </a:rPr>
              <a:t>a</a:t>
            </a:r>
            <a:r>
              <a:rPr dirty="0" sz="800" spc="-229">
                <a:latin typeface="Garuda"/>
                <a:cs typeface="Garuda"/>
              </a:rPr>
              <a:t>re</a:t>
            </a:r>
            <a:r>
              <a:rPr dirty="0" baseline="2525" sz="1650" spc="-345" b="1">
                <a:latin typeface="Arial"/>
                <a:cs typeface="Arial"/>
              </a:rPr>
              <a:t>b</a:t>
            </a:r>
            <a:r>
              <a:rPr dirty="0" sz="800" spc="-229">
                <a:latin typeface="Garuda"/>
                <a:cs typeface="Garuda"/>
              </a:rPr>
              <a:t>p</a:t>
            </a:r>
            <a:r>
              <a:rPr dirty="0" baseline="2525" sz="1650" spc="-345" b="1">
                <a:latin typeface="Arial"/>
                <a:cs typeface="Arial"/>
              </a:rPr>
              <a:t>a</a:t>
            </a:r>
            <a:r>
              <a:rPr dirty="0" sz="800" spc="-229">
                <a:latin typeface="Garuda"/>
                <a:cs typeface="Garuda"/>
              </a:rPr>
              <a:t>ro</a:t>
            </a:r>
            <a:r>
              <a:rPr dirty="0" baseline="2525" sz="1650" spc="-345" b="1">
                <a:latin typeface="Arial"/>
                <a:cs typeface="Arial"/>
              </a:rPr>
              <a:t>s</a:t>
            </a:r>
            <a:r>
              <a:rPr dirty="0" sz="800" spc="-229">
                <a:latin typeface="Garuda"/>
                <a:cs typeface="Garuda"/>
              </a:rPr>
              <a:t>v</a:t>
            </a:r>
            <a:r>
              <a:rPr dirty="0" baseline="2525" sz="1650" spc="-345" b="1">
                <a:latin typeface="Arial"/>
                <a:cs typeface="Arial"/>
              </a:rPr>
              <a:t>e</a:t>
            </a:r>
            <a:r>
              <a:rPr dirty="0" sz="800" spc="-229">
                <a:latin typeface="Garuda"/>
                <a:cs typeface="Garuda"/>
              </a:rPr>
              <a:t>ide</a:t>
            </a:r>
            <a:r>
              <a:rPr dirty="0" baseline="2525" sz="1650" spc="-345" b="1">
                <a:latin typeface="Arial"/>
                <a:cs typeface="Arial"/>
              </a:rPr>
              <a:t>1</a:t>
            </a:r>
            <a:r>
              <a:rPr dirty="0" sz="800" spc="-229">
                <a:latin typeface="Garuda"/>
                <a:cs typeface="Garuda"/>
              </a:rPr>
              <a:t>d</a:t>
            </a:r>
            <a:r>
              <a:rPr dirty="0" baseline="2525" sz="1650" spc="-345" b="1">
                <a:latin typeface="Arial"/>
                <a:cs typeface="Arial"/>
              </a:rPr>
              <a:t>0</a:t>
            </a:r>
            <a:r>
              <a:rPr dirty="0" sz="800" spc="-229">
                <a:latin typeface="Garuda"/>
                <a:cs typeface="Garuda"/>
              </a:rPr>
              <a:t>fo</a:t>
            </a:r>
            <a:r>
              <a:rPr dirty="0" baseline="2525" sz="1650" spc="-345" b="1" i="1">
                <a:latin typeface="Arial"/>
                <a:cs typeface="Arial"/>
              </a:rPr>
              <a:t>g</a:t>
            </a:r>
            <a:r>
              <a:rPr dirty="0" sz="800" spc="-229">
                <a:latin typeface="Garuda"/>
                <a:cs typeface="Garuda"/>
              </a:rPr>
              <a:t>r</a:t>
            </a:r>
            <a:r>
              <a:rPr dirty="0" baseline="2525" sz="1650" spc="-345" b="1">
                <a:latin typeface="Arial"/>
                <a:cs typeface="Arial"/>
              </a:rPr>
              <a:t>:</a:t>
            </a:r>
            <a:r>
              <a:rPr dirty="0" sz="800" spc="-229">
                <a:latin typeface="Garuda"/>
                <a:cs typeface="Garuda"/>
              </a:rPr>
              <a:t>W</a:t>
            </a:r>
            <a:r>
              <a:rPr dirty="0" baseline="2525" sz="1650" spc="-345" b="1">
                <a:latin typeface="Arial"/>
                <a:cs typeface="Arial"/>
              </a:rPr>
              <a:t>S</a:t>
            </a:r>
            <a:r>
              <a:rPr dirty="0" sz="800" spc="-229">
                <a:latin typeface="Garuda"/>
                <a:cs typeface="Garuda"/>
              </a:rPr>
              <a:t>D</a:t>
            </a:r>
            <a:r>
              <a:rPr dirty="0" baseline="2525" sz="1650" spc="-345" b="1">
                <a:latin typeface="Arial"/>
                <a:cs typeface="Arial"/>
              </a:rPr>
              <a:t>Q</a:t>
            </a:r>
            <a:r>
              <a:rPr dirty="0" sz="800" spc="-229">
                <a:latin typeface="Garuda"/>
                <a:cs typeface="Garuda"/>
              </a:rPr>
              <a:t>P </a:t>
            </a:r>
            <a:r>
              <a:rPr dirty="0" baseline="2525" sz="1650" spc="-337" b="1">
                <a:latin typeface="Arial"/>
                <a:cs typeface="Arial"/>
              </a:rPr>
              <a:t>L</a:t>
            </a:r>
            <a:r>
              <a:rPr dirty="0" sz="800" spc="-225">
                <a:latin typeface="Garuda"/>
                <a:cs typeface="Garuda"/>
              </a:rPr>
              <a:t>in-c</a:t>
            </a:r>
            <a:r>
              <a:rPr dirty="0" baseline="2525" sz="1650" spc="-337" b="1">
                <a:latin typeface="Arial"/>
                <a:cs typeface="Arial"/>
              </a:rPr>
              <a:t>F</a:t>
            </a:r>
            <a:r>
              <a:rPr dirty="0" sz="800" spc="-225">
                <a:latin typeface="Garuda"/>
                <a:cs typeface="Garuda"/>
              </a:rPr>
              <a:t>la</a:t>
            </a:r>
            <a:r>
              <a:rPr dirty="0" baseline="2525" sz="1650" spc="-337" b="1">
                <a:latin typeface="Arial"/>
                <a:cs typeface="Arial"/>
              </a:rPr>
              <a:t>u</a:t>
            </a:r>
            <a:r>
              <a:rPr dirty="0" sz="800" spc="-225">
                <a:latin typeface="Garuda"/>
                <a:cs typeface="Garuda"/>
              </a:rPr>
              <a:t>s</a:t>
            </a:r>
            <a:r>
              <a:rPr dirty="0" baseline="2525" sz="1650" spc="-337" b="1">
                <a:latin typeface="Arial"/>
                <a:cs typeface="Arial"/>
              </a:rPr>
              <a:t>n</a:t>
            </a:r>
            <a:r>
              <a:rPr dirty="0" sz="800" spc="-225">
                <a:latin typeface="Garuda"/>
                <a:cs typeface="Garuda"/>
              </a:rPr>
              <a:t>s </a:t>
            </a:r>
            <a:r>
              <a:rPr dirty="0" baseline="2525" sz="1650" spc="-390" b="1">
                <a:latin typeface="Arial"/>
                <a:cs typeface="Arial"/>
              </a:rPr>
              <a:t>d</a:t>
            </a:r>
            <a:r>
              <a:rPr dirty="0" sz="800" spc="-260">
                <a:latin typeface="Garuda"/>
                <a:cs typeface="Garuda"/>
              </a:rPr>
              <a:t>us</a:t>
            </a:r>
            <a:r>
              <a:rPr dirty="0" baseline="2525" sz="1650" spc="-390" b="1">
                <a:latin typeface="Arial"/>
                <a:cs typeface="Arial"/>
              </a:rPr>
              <a:t>a</a:t>
            </a:r>
            <a:r>
              <a:rPr dirty="0" sz="800" spc="-260">
                <a:latin typeface="Garuda"/>
                <a:cs typeface="Garuda"/>
              </a:rPr>
              <a:t>e</a:t>
            </a:r>
            <a:r>
              <a:rPr dirty="0" baseline="2525" sz="1650" spc="-390" b="1">
                <a:latin typeface="Arial"/>
                <a:cs typeface="Arial"/>
              </a:rPr>
              <a:t>m</a:t>
            </a:r>
            <a:r>
              <a:rPr dirty="0" sz="800" spc="-260">
                <a:latin typeface="Garuda"/>
                <a:cs typeface="Garuda"/>
              </a:rPr>
              <a:t>on</a:t>
            </a:r>
            <a:r>
              <a:rPr dirty="0" baseline="2525" sz="1650" spc="-390" b="1">
                <a:latin typeface="Arial"/>
                <a:cs typeface="Arial"/>
              </a:rPr>
              <a:t>e</a:t>
            </a:r>
            <a:r>
              <a:rPr dirty="0" sz="800" spc="-260">
                <a:latin typeface="Garuda"/>
                <a:cs typeface="Garuda"/>
              </a:rPr>
              <a:t>ly</a:t>
            </a:r>
            <a:r>
              <a:rPr dirty="0" baseline="2525" sz="1650" spc="-390" b="1">
                <a:latin typeface="Arial"/>
                <a:cs typeface="Arial"/>
              </a:rPr>
              <a:t>n</a:t>
            </a:r>
            <a:r>
              <a:rPr dirty="0" sz="800" spc="-260">
                <a:latin typeface="Garuda"/>
                <a:cs typeface="Garuda"/>
              </a:rPr>
              <a:t>. </a:t>
            </a:r>
            <a:r>
              <a:rPr dirty="0" sz="800" spc="-190">
                <a:latin typeface="Garuda"/>
                <a:cs typeface="Garuda"/>
              </a:rPr>
              <a:t>C</a:t>
            </a:r>
            <a:r>
              <a:rPr dirty="0" baseline="2525" sz="1650" spc="-284" b="1">
                <a:latin typeface="Arial"/>
                <a:cs typeface="Arial"/>
              </a:rPr>
              <a:t>ta</a:t>
            </a:r>
            <a:r>
              <a:rPr dirty="0" sz="800" spc="-190">
                <a:latin typeface="Garuda"/>
                <a:cs typeface="Garuda"/>
              </a:rPr>
              <a:t>op</a:t>
            </a:r>
            <a:r>
              <a:rPr dirty="0" baseline="2525" sz="1650" spc="-284" b="1">
                <a:latin typeface="Arial"/>
                <a:cs typeface="Arial"/>
              </a:rPr>
              <a:t>ls</a:t>
            </a:r>
            <a:r>
              <a:rPr dirty="0" sz="800" spc="-190">
                <a:latin typeface="Garuda"/>
                <a:cs typeface="Garuda"/>
              </a:rPr>
              <a:t>yin</a:t>
            </a:r>
            <a:r>
              <a:rPr dirty="0" baseline="2525" sz="1650" spc="-284" b="1">
                <a:latin typeface="Arial"/>
                <a:cs typeface="Arial"/>
              </a:rPr>
              <a:t>I</a:t>
            </a:r>
            <a:r>
              <a:rPr dirty="0" sz="800" spc="-190">
                <a:latin typeface="Garuda"/>
                <a:cs typeface="Garuda"/>
              </a:rPr>
              <a:t>g </a:t>
            </a:r>
            <a:r>
              <a:rPr dirty="0" sz="800" spc="-175">
                <a:latin typeface="Garuda"/>
                <a:cs typeface="Garuda"/>
              </a:rPr>
              <a:t>e</a:t>
            </a:r>
            <a:r>
              <a:rPr dirty="0" baseline="2525" sz="1650" spc="-262" b="1">
                <a:latin typeface="Arial"/>
                <a:cs typeface="Arial"/>
              </a:rPr>
              <a:t>I</a:t>
            </a:r>
            <a:r>
              <a:rPr dirty="0" sz="800" spc="-175">
                <a:latin typeface="Garuda"/>
                <a:cs typeface="Garuda"/>
              </a:rPr>
              <a:t>K</a:t>
            </a:r>
            <a:r>
              <a:rPr dirty="0" baseline="2525" sz="1650" spc="-262" b="1">
                <a:latin typeface="Arial"/>
                <a:cs typeface="Arial"/>
              </a:rPr>
              <a:t>n</a:t>
            </a:r>
            <a:r>
              <a:rPr dirty="0" sz="800" spc="-175">
                <a:latin typeface="Garuda"/>
                <a:cs typeface="Garuda"/>
              </a:rPr>
              <a:t>it</a:t>
            </a:r>
            <a:r>
              <a:rPr dirty="0" baseline="2525" sz="1650" spc="-262" b="1">
                <a:latin typeface="Arial"/>
                <a:cs typeface="Arial"/>
              </a:rPr>
              <a:t>d</a:t>
            </a:r>
            <a:r>
              <a:rPr dirty="0" sz="800" spc="-175">
                <a:latin typeface="Garuda"/>
                <a:cs typeface="Garuda"/>
              </a:rPr>
              <a:t>m</a:t>
            </a:r>
            <a:r>
              <a:rPr dirty="0" baseline="2525" sz="1650" spc="-262" b="1">
                <a:latin typeface="Arial"/>
                <a:cs typeface="Arial"/>
              </a:rPr>
              <a:t>e</a:t>
            </a:r>
            <a:r>
              <a:rPr dirty="0" sz="800" spc="-175">
                <a:latin typeface="Garuda"/>
                <a:cs typeface="Garuda"/>
              </a:rPr>
              <a:t>a</a:t>
            </a:r>
            <a:r>
              <a:rPr dirty="0" baseline="2525" sz="1650" spc="-262" b="1">
                <a:latin typeface="Arial"/>
                <a:cs typeface="Arial"/>
              </a:rPr>
              <a:t>x</a:t>
            </a:r>
            <a:r>
              <a:rPr dirty="0" sz="800" spc="-175">
                <a:latin typeface="Garuda"/>
                <a:cs typeface="Garuda"/>
              </a:rPr>
              <a:t>ter</a:t>
            </a:r>
            <a:r>
              <a:rPr dirty="0" baseline="2314" sz="1800" spc="-262" b="1">
                <a:latin typeface="Arial"/>
                <a:cs typeface="Arial"/>
              </a:rPr>
              <a:t>-</a:t>
            </a:r>
            <a:r>
              <a:rPr dirty="0" sz="800" spc="-175">
                <a:latin typeface="Garuda"/>
                <a:cs typeface="Garuda"/>
              </a:rPr>
              <a:t>ia</a:t>
            </a:r>
            <a:r>
              <a:rPr dirty="0" baseline="2314" sz="1800" spc="-262" b="1">
                <a:latin typeface="Arial"/>
                <a:cs typeface="Arial"/>
              </a:rPr>
              <a:t>1</a:t>
            </a:r>
            <a:r>
              <a:rPr dirty="0" sz="800" spc="-175">
                <a:latin typeface="Garuda"/>
                <a:cs typeface="Garuda"/>
              </a:rPr>
              <a:t>ls</a:t>
            </a:r>
            <a:r>
              <a:rPr dirty="0" baseline="2314" sz="1800" spc="-262" b="1">
                <a:latin typeface="Arial"/>
                <a:cs typeface="Arial"/>
              </a:rPr>
              <a:t>1</a:t>
            </a:r>
            <a:r>
              <a:rPr dirty="0" sz="800" spc="-175">
                <a:latin typeface="Garuda"/>
                <a:cs typeface="Garuda"/>
              </a:rPr>
              <a:t>is </a:t>
            </a:r>
            <a:r>
              <a:rPr dirty="0" sz="800">
                <a:latin typeface="Garuda"/>
                <a:cs typeface="Garuda"/>
              </a:rPr>
              <a:t>strictly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3" y="816356"/>
            <a:ext cx="4145279" cy="6061710"/>
          </a:xfrm>
          <a:prstGeom prst="rect">
            <a:avLst/>
          </a:prstGeom>
        </p:spPr>
        <p:txBody>
          <a:bodyPr wrap="square" lIns="0" tIns="58419" rIns="0" bIns="0" rtlCol="0" vert="horz">
            <a:spAutoFit/>
          </a:bodyPr>
          <a:lstStyle/>
          <a:p>
            <a:pPr marL="12700">
              <a:lnSpc>
                <a:spcPct val="100000"/>
              </a:lnSpc>
              <a:spcBef>
                <a:spcPts val="459"/>
              </a:spcBef>
            </a:pPr>
            <a:r>
              <a:rPr dirty="0" sz="1200" b="1">
                <a:latin typeface="Arial"/>
                <a:cs typeface="Arial"/>
              </a:rPr>
              <a:t>T</a:t>
            </a:r>
            <a:endParaRPr sz="1200">
              <a:latin typeface="Arial"/>
              <a:cs typeface="Arial"/>
            </a:endParaRPr>
          </a:p>
          <a:p>
            <a:pPr marL="127000">
              <a:lnSpc>
                <a:spcPct val="100000"/>
              </a:lnSpc>
              <a:spcBef>
                <a:spcPts val="360"/>
              </a:spcBef>
            </a:pPr>
            <a:r>
              <a:rPr dirty="0" sz="1200" spc="-5">
                <a:latin typeface="Arial"/>
                <a:cs typeface="Arial"/>
              </a:rPr>
              <a:t>Table Alias 5-12, 5-20, 5-29, C-12, C-15,</a:t>
            </a:r>
            <a:r>
              <a:rPr dirty="0" sz="1200" spc="10">
                <a:latin typeface="Arial"/>
                <a:cs typeface="Arial"/>
              </a:rPr>
              <a:t> </a:t>
            </a:r>
            <a:r>
              <a:rPr dirty="0" sz="1200" spc="-5">
                <a:latin typeface="Arial"/>
                <a:cs typeface="Arial"/>
              </a:rPr>
              <a:t>C-21</a:t>
            </a:r>
            <a:endParaRPr sz="1200">
              <a:latin typeface="Arial"/>
              <a:cs typeface="Arial"/>
            </a:endParaRPr>
          </a:p>
          <a:p>
            <a:pPr marL="127000" marR="1863089">
              <a:lnSpc>
                <a:spcPct val="125000"/>
              </a:lnSpc>
            </a:pPr>
            <a:r>
              <a:rPr dirty="0" sz="1200" spc="-5">
                <a:latin typeface="Arial"/>
                <a:cs typeface="Arial"/>
              </a:rPr>
              <a:t>Table </a:t>
            </a:r>
            <a:r>
              <a:rPr dirty="0" sz="1200" spc="-10">
                <a:latin typeface="Arial"/>
                <a:cs typeface="Arial"/>
              </a:rPr>
              <a:t>Prefixes </a:t>
            </a:r>
            <a:r>
              <a:rPr dirty="0" sz="1200" spc="-5">
                <a:latin typeface="Arial"/>
                <a:cs typeface="Arial"/>
              </a:rPr>
              <a:t>5-11, C-11, C-12  Three-way Join</a:t>
            </a:r>
            <a:r>
              <a:rPr dirty="0" sz="1200" spc="-15">
                <a:latin typeface="Arial"/>
                <a:cs typeface="Arial"/>
              </a:rPr>
              <a:t> </a:t>
            </a:r>
            <a:r>
              <a:rPr dirty="0" sz="1200" spc="-5">
                <a:latin typeface="Arial"/>
                <a:cs typeface="Arial"/>
              </a:rPr>
              <a:t>5-18</a:t>
            </a:r>
            <a:endParaRPr sz="1200">
              <a:latin typeface="Arial"/>
              <a:cs typeface="Arial"/>
            </a:endParaRPr>
          </a:p>
          <a:p>
            <a:pPr marL="127000">
              <a:lnSpc>
                <a:spcPct val="100000"/>
              </a:lnSpc>
              <a:spcBef>
                <a:spcPts val="260"/>
              </a:spcBef>
            </a:pPr>
            <a:r>
              <a:rPr dirty="0" sz="1200">
                <a:latin typeface="Courier New"/>
                <a:cs typeface="Courier New"/>
              </a:rPr>
              <a:t>TO_CHAR</a:t>
            </a:r>
            <a:r>
              <a:rPr dirty="0" sz="1200" spc="-370">
                <a:latin typeface="Courier New"/>
                <a:cs typeface="Courier New"/>
              </a:rPr>
              <a:t> </a:t>
            </a:r>
            <a:r>
              <a:rPr dirty="0" sz="1200" spc="-5">
                <a:latin typeface="Arial"/>
                <a:cs typeface="Arial"/>
              </a:rPr>
              <a:t>Function 3-32, 3-37, 3-38, 3-39, 3-40</a:t>
            </a:r>
            <a:endParaRPr sz="1200">
              <a:latin typeface="Arial"/>
              <a:cs typeface="Arial"/>
            </a:endParaRPr>
          </a:p>
          <a:p>
            <a:pPr marL="127000" marR="541655">
              <a:lnSpc>
                <a:spcPts val="1900"/>
              </a:lnSpc>
              <a:spcBef>
                <a:spcPts val="40"/>
              </a:spcBef>
            </a:pPr>
            <a:r>
              <a:rPr dirty="0" sz="1200">
                <a:latin typeface="Courier New"/>
                <a:cs typeface="Courier New"/>
              </a:rPr>
              <a:t>TO_NUMBER </a:t>
            </a:r>
            <a:r>
              <a:rPr dirty="0" sz="1200">
                <a:latin typeface="Arial"/>
                <a:cs typeface="Arial"/>
              </a:rPr>
              <a:t>or </a:t>
            </a:r>
            <a:r>
              <a:rPr dirty="0" sz="1200">
                <a:latin typeface="Courier New"/>
                <a:cs typeface="Courier New"/>
              </a:rPr>
              <a:t>TO_DATE </a:t>
            </a:r>
            <a:r>
              <a:rPr dirty="0" sz="1200" spc="-5">
                <a:latin typeface="Arial"/>
                <a:cs typeface="Arial"/>
              </a:rPr>
              <a:t>Functions 3-41  Transactions 8-2, 8-24, 8-25, 8-27, 8-36, 8-40,</a:t>
            </a:r>
            <a:r>
              <a:rPr dirty="0" sz="1200" spc="-40">
                <a:latin typeface="Arial"/>
                <a:cs typeface="Arial"/>
              </a:rPr>
              <a:t> </a:t>
            </a:r>
            <a:r>
              <a:rPr dirty="0" sz="1200" spc="-5">
                <a:latin typeface="Arial"/>
                <a:cs typeface="Arial"/>
              </a:rPr>
              <a:t>9-35</a:t>
            </a:r>
            <a:endParaRPr sz="1200">
              <a:latin typeface="Arial"/>
              <a:cs typeface="Arial"/>
            </a:endParaRPr>
          </a:p>
          <a:p>
            <a:pPr marL="127000">
              <a:lnSpc>
                <a:spcPct val="100000"/>
              </a:lnSpc>
              <a:spcBef>
                <a:spcPts val="120"/>
              </a:spcBef>
            </a:pPr>
            <a:r>
              <a:rPr dirty="0" sz="1200" spc="-5">
                <a:latin typeface="Courier New"/>
                <a:cs typeface="Courier New"/>
              </a:rPr>
              <a:t>TRUNC</a:t>
            </a:r>
            <a:r>
              <a:rPr dirty="0" sz="1200" spc="-375">
                <a:latin typeface="Courier New"/>
                <a:cs typeface="Courier New"/>
              </a:rPr>
              <a:t> </a:t>
            </a:r>
            <a:r>
              <a:rPr dirty="0" sz="1200" spc="-5">
                <a:latin typeface="Arial"/>
                <a:cs typeface="Arial"/>
              </a:rPr>
              <a:t>Function 3-15, 3-24</a:t>
            </a:r>
            <a:endParaRPr sz="1200">
              <a:latin typeface="Arial"/>
              <a:cs typeface="Arial"/>
            </a:endParaRPr>
          </a:p>
          <a:p>
            <a:pPr marL="127000">
              <a:lnSpc>
                <a:spcPct val="100000"/>
              </a:lnSpc>
              <a:spcBef>
                <a:spcPts val="459"/>
              </a:spcBef>
            </a:pPr>
            <a:r>
              <a:rPr dirty="0" sz="1200" spc="-5">
                <a:latin typeface="Arial"/>
                <a:cs typeface="Arial"/>
              </a:rPr>
              <a:t>Tuple i-23</a:t>
            </a:r>
            <a:endParaRPr sz="1200">
              <a:latin typeface="Arial"/>
              <a:cs typeface="Arial"/>
            </a:endParaRPr>
          </a:p>
          <a:p>
            <a:pPr marL="127000">
              <a:lnSpc>
                <a:spcPct val="100000"/>
              </a:lnSpc>
              <a:spcBef>
                <a:spcPts val="360"/>
              </a:spcBef>
            </a:pPr>
            <a:r>
              <a:rPr dirty="0" sz="1200" spc="-5">
                <a:latin typeface="Arial"/>
                <a:cs typeface="Arial"/>
              </a:rPr>
              <a:t>Types of Indexes</a:t>
            </a:r>
            <a:r>
              <a:rPr dirty="0" sz="1200" spc="5">
                <a:latin typeface="Arial"/>
                <a:cs typeface="Arial"/>
              </a:rPr>
              <a:t> </a:t>
            </a:r>
            <a:r>
              <a:rPr dirty="0" sz="1200" spc="-5">
                <a:latin typeface="Arial"/>
                <a:cs typeface="Arial"/>
              </a:rPr>
              <a:t>10-35</a:t>
            </a:r>
            <a:endParaRPr sz="1200">
              <a:latin typeface="Arial"/>
              <a:cs typeface="Arial"/>
            </a:endParaRPr>
          </a:p>
          <a:p>
            <a:pPr>
              <a:lnSpc>
                <a:spcPct val="100000"/>
              </a:lnSpc>
            </a:pPr>
            <a:endParaRPr sz="1300">
              <a:latin typeface="Arial"/>
              <a:cs typeface="Arial"/>
            </a:endParaRPr>
          </a:p>
          <a:p>
            <a:pPr>
              <a:lnSpc>
                <a:spcPct val="100000"/>
              </a:lnSpc>
              <a:spcBef>
                <a:spcPts val="10"/>
              </a:spcBef>
            </a:pPr>
            <a:endParaRPr sz="1200">
              <a:latin typeface="Arial"/>
              <a:cs typeface="Arial"/>
            </a:endParaRPr>
          </a:p>
          <a:p>
            <a:pPr marL="12700">
              <a:lnSpc>
                <a:spcPct val="100000"/>
              </a:lnSpc>
            </a:pPr>
            <a:r>
              <a:rPr dirty="0" sz="1200" spc="-5" b="1">
                <a:latin typeface="Arial"/>
                <a:cs typeface="Arial"/>
              </a:rPr>
              <a:t>U</a:t>
            </a:r>
            <a:endParaRPr sz="1200">
              <a:latin typeface="Arial"/>
              <a:cs typeface="Arial"/>
            </a:endParaRPr>
          </a:p>
          <a:p>
            <a:pPr marL="127000">
              <a:lnSpc>
                <a:spcPct val="100000"/>
              </a:lnSpc>
              <a:spcBef>
                <a:spcPts val="265"/>
              </a:spcBef>
            </a:pPr>
            <a:r>
              <a:rPr dirty="0" sz="1200">
                <a:latin typeface="Courier New"/>
                <a:cs typeface="Courier New"/>
              </a:rPr>
              <a:t>UNION ALL</a:t>
            </a:r>
            <a:r>
              <a:rPr dirty="0" sz="1200" spc="-380">
                <a:latin typeface="Courier New"/>
                <a:cs typeface="Courier New"/>
              </a:rPr>
              <a:t> </a:t>
            </a:r>
            <a:r>
              <a:rPr dirty="0" sz="1200">
                <a:latin typeface="Arial"/>
                <a:cs typeface="Arial"/>
              </a:rPr>
              <a:t>Operator </a:t>
            </a:r>
            <a:r>
              <a:rPr dirty="0" sz="1200" spc="-5">
                <a:latin typeface="Arial"/>
                <a:cs typeface="Arial"/>
              </a:rPr>
              <a:t>7-11, 7-12, 7-18, 7-22</a:t>
            </a:r>
            <a:endParaRPr sz="1200">
              <a:latin typeface="Arial"/>
              <a:cs typeface="Arial"/>
            </a:endParaRPr>
          </a:p>
          <a:p>
            <a:pPr marL="127000">
              <a:lnSpc>
                <a:spcPct val="100000"/>
              </a:lnSpc>
              <a:spcBef>
                <a:spcPts val="360"/>
              </a:spcBef>
            </a:pPr>
            <a:r>
              <a:rPr dirty="0" sz="1200" spc="-5">
                <a:latin typeface="Courier New"/>
                <a:cs typeface="Courier New"/>
              </a:rPr>
              <a:t>UNION</a:t>
            </a:r>
            <a:r>
              <a:rPr dirty="0" sz="1200" spc="-395">
                <a:latin typeface="Courier New"/>
                <a:cs typeface="Courier New"/>
              </a:rPr>
              <a:t> </a:t>
            </a:r>
            <a:r>
              <a:rPr dirty="0" sz="1200" spc="-5">
                <a:latin typeface="Arial"/>
                <a:cs typeface="Arial"/>
              </a:rPr>
              <a:t>Clause 7-12</a:t>
            </a:r>
            <a:endParaRPr sz="1200">
              <a:latin typeface="Arial"/>
              <a:cs typeface="Arial"/>
            </a:endParaRPr>
          </a:p>
          <a:p>
            <a:pPr marL="127000">
              <a:lnSpc>
                <a:spcPct val="100000"/>
              </a:lnSpc>
              <a:spcBef>
                <a:spcPts val="360"/>
              </a:spcBef>
            </a:pPr>
            <a:r>
              <a:rPr dirty="0" sz="1200" spc="-5">
                <a:latin typeface="Courier New"/>
                <a:cs typeface="Courier New"/>
              </a:rPr>
              <a:t>UNION</a:t>
            </a:r>
            <a:r>
              <a:rPr dirty="0" sz="1200" spc="-395">
                <a:latin typeface="Courier New"/>
                <a:cs typeface="Courier New"/>
              </a:rPr>
              <a:t> </a:t>
            </a:r>
            <a:r>
              <a:rPr dirty="0" sz="1200" spc="-5">
                <a:latin typeface="Arial"/>
                <a:cs typeface="Arial"/>
              </a:rPr>
              <a:t>Operator 7-8, 7-9, 7-10, 7-19, 7-20, 7-21, 7-22, 7-23</a:t>
            </a:r>
            <a:endParaRPr sz="1200">
              <a:latin typeface="Arial"/>
              <a:cs typeface="Arial"/>
            </a:endParaRPr>
          </a:p>
          <a:p>
            <a:pPr marL="127000">
              <a:lnSpc>
                <a:spcPct val="100000"/>
              </a:lnSpc>
              <a:spcBef>
                <a:spcPts val="360"/>
              </a:spcBef>
            </a:pPr>
            <a:r>
              <a:rPr dirty="0" sz="1200">
                <a:latin typeface="Courier New"/>
                <a:cs typeface="Courier New"/>
              </a:rPr>
              <a:t>UNIQUE</a:t>
            </a:r>
            <a:r>
              <a:rPr dirty="0" sz="1200" spc="-395">
                <a:latin typeface="Courier New"/>
                <a:cs typeface="Courier New"/>
              </a:rPr>
              <a:t> </a:t>
            </a:r>
            <a:r>
              <a:rPr dirty="0" sz="1200" spc="-5">
                <a:latin typeface="Arial"/>
                <a:cs typeface="Arial"/>
              </a:rPr>
              <a:t>Constraint 9-22, 9-23, 10-33, 10-35, 10-37, 11-13</a:t>
            </a:r>
            <a:endParaRPr sz="1200">
              <a:latin typeface="Arial"/>
              <a:cs typeface="Arial"/>
            </a:endParaRPr>
          </a:p>
          <a:p>
            <a:pPr marL="126364">
              <a:lnSpc>
                <a:spcPct val="100000"/>
              </a:lnSpc>
              <a:spcBef>
                <a:spcPts val="455"/>
              </a:spcBef>
            </a:pPr>
            <a:r>
              <a:rPr dirty="0" sz="1200" spc="-5">
                <a:latin typeface="Arial"/>
                <a:cs typeface="Arial"/>
              </a:rPr>
              <a:t>Unique Identifier i-19,</a:t>
            </a:r>
            <a:r>
              <a:rPr dirty="0" sz="1200" spc="5">
                <a:latin typeface="Arial"/>
                <a:cs typeface="Arial"/>
              </a:rPr>
              <a:t> </a:t>
            </a:r>
            <a:r>
              <a:rPr dirty="0" sz="1200" spc="-5">
                <a:latin typeface="Arial"/>
                <a:cs typeface="Arial"/>
              </a:rPr>
              <a:t>i-20</a:t>
            </a:r>
            <a:endParaRPr sz="1200">
              <a:latin typeface="Arial"/>
              <a:cs typeface="Arial"/>
            </a:endParaRPr>
          </a:p>
          <a:p>
            <a:pPr marL="126364">
              <a:lnSpc>
                <a:spcPct val="100000"/>
              </a:lnSpc>
              <a:spcBef>
                <a:spcPts val="360"/>
              </a:spcBef>
            </a:pPr>
            <a:r>
              <a:rPr dirty="0" sz="1200" spc="-5">
                <a:latin typeface="Arial"/>
                <a:cs typeface="Arial"/>
              </a:rPr>
              <a:t>Unique Index 9-23, 9-24, 10-35, 10-37, 10-43,</a:t>
            </a:r>
            <a:r>
              <a:rPr dirty="0" sz="1200" spc="-10">
                <a:latin typeface="Arial"/>
                <a:cs typeface="Arial"/>
              </a:rPr>
              <a:t> </a:t>
            </a:r>
            <a:r>
              <a:rPr dirty="0" sz="1200" spc="-5">
                <a:latin typeface="Arial"/>
                <a:cs typeface="Arial"/>
              </a:rPr>
              <a:t>10-46</a:t>
            </a:r>
            <a:endParaRPr sz="1200">
              <a:latin typeface="Arial"/>
              <a:cs typeface="Arial"/>
            </a:endParaRPr>
          </a:p>
          <a:p>
            <a:pPr marL="126364">
              <a:lnSpc>
                <a:spcPct val="100000"/>
              </a:lnSpc>
              <a:spcBef>
                <a:spcPts val="265"/>
              </a:spcBef>
            </a:pPr>
            <a:r>
              <a:rPr dirty="0" sz="1200">
                <a:latin typeface="Courier New"/>
                <a:cs typeface="Courier New"/>
              </a:rPr>
              <a:t>UNIQUE Key</a:t>
            </a:r>
            <a:r>
              <a:rPr dirty="0" sz="1200" spc="-380">
                <a:latin typeface="Courier New"/>
                <a:cs typeface="Courier New"/>
              </a:rPr>
              <a:t> </a:t>
            </a:r>
            <a:r>
              <a:rPr dirty="0" sz="1200" spc="-5">
                <a:latin typeface="Arial"/>
                <a:cs typeface="Arial"/>
              </a:rPr>
              <a:t>Integrity Constraint 9-22</a:t>
            </a:r>
            <a:endParaRPr sz="1200">
              <a:latin typeface="Arial"/>
              <a:cs typeface="Arial"/>
            </a:endParaRPr>
          </a:p>
          <a:p>
            <a:pPr marL="126364">
              <a:lnSpc>
                <a:spcPct val="100000"/>
              </a:lnSpc>
              <a:spcBef>
                <a:spcPts val="360"/>
              </a:spcBef>
            </a:pPr>
            <a:r>
              <a:rPr dirty="0" sz="1200">
                <a:latin typeface="Courier New"/>
                <a:cs typeface="Courier New"/>
              </a:rPr>
              <a:t>UPDATE</a:t>
            </a:r>
            <a:r>
              <a:rPr dirty="0" sz="1200" spc="-370">
                <a:latin typeface="Courier New"/>
                <a:cs typeface="Courier New"/>
              </a:rPr>
              <a:t> </a:t>
            </a:r>
            <a:r>
              <a:rPr dirty="0" sz="1200" spc="-5">
                <a:latin typeface="Arial"/>
                <a:cs typeface="Arial"/>
              </a:rPr>
              <a:t>Statement 8-13, 8-14, 8-15, 8-16, 10-27</a:t>
            </a:r>
            <a:endParaRPr sz="1200">
              <a:latin typeface="Arial"/>
              <a:cs typeface="Arial"/>
            </a:endParaRPr>
          </a:p>
          <a:p>
            <a:pPr marL="126364">
              <a:lnSpc>
                <a:spcPct val="100000"/>
              </a:lnSpc>
              <a:spcBef>
                <a:spcPts val="360"/>
              </a:spcBef>
            </a:pPr>
            <a:r>
              <a:rPr dirty="0" sz="1200" spc="-5">
                <a:latin typeface="Courier New"/>
                <a:cs typeface="Courier New"/>
              </a:rPr>
              <a:t>UPPER</a:t>
            </a:r>
            <a:r>
              <a:rPr dirty="0" sz="1200" spc="-380">
                <a:latin typeface="Courier New"/>
                <a:cs typeface="Courier New"/>
              </a:rPr>
              <a:t> </a:t>
            </a:r>
            <a:r>
              <a:rPr dirty="0" sz="1200" spc="-5">
                <a:latin typeface="Arial"/>
                <a:cs typeface="Arial"/>
              </a:rPr>
              <a:t>Function 3-10</a:t>
            </a:r>
            <a:endParaRPr sz="1200">
              <a:latin typeface="Arial"/>
              <a:cs typeface="Arial"/>
            </a:endParaRPr>
          </a:p>
          <a:p>
            <a:pPr marL="126364" marR="923925">
              <a:lnSpc>
                <a:spcPct val="125000"/>
              </a:lnSpc>
            </a:pPr>
            <a:r>
              <a:rPr dirty="0" sz="1200">
                <a:latin typeface="Courier New"/>
                <a:cs typeface="Courier New"/>
              </a:rPr>
              <a:t>USER_CONS_COLUMNS</a:t>
            </a:r>
            <a:r>
              <a:rPr dirty="0" sz="1200" spc="-390">
                <a:latin typeface="Courier New"/>
                <a:cs typeface="Courier New"/>
              </a:rPr>
              <a:t> </a:t>
            </a:r>
            <a:r>
              <a:rPr dirty="0" sz="1200" spc="-5">
                <a:latin typeface="Arial"/>
                <a:cs typeface="Arial"/>
              </a:rPr>
              <a:t>Dictionary View 11-14  </a:t>
            </a:r>
            <a:r>
              <a:rPr dirty="0" sz="1200">
                <a:latin typeface="Courier New"/>
                <a:cs typeface="Courier New"/>
              </a:rPr>
              <a:t>USER_SYNONYMS </a:t>
            </a:r>
            <a:r>
              <a:rPr dirty="0" sz="1200" spc="-5">
                <a:latin typeface="Arial"/>
                <a:cs typeface="Arial"/>
              </a:rPr>
              <a:t>Dictionary View 11-18  </a:t>
            </a:r>
            <a:r>
              <a:rPr dirty="0" sz="1200" spc="-5">
                <a:latin typeface="Courier New"/>
                <a:cs typeface="Courier New"/>
              </a:rPr>
              <a:t>USING</a:t>
            </a:r>
            <a:r>
              <a:rPr dirty="0" sz="1200" spc="-395">
                <a:latin typeface="Courier New"/>
                <a:cs typeface="Courier New"/>
              </a:rPr>
              <a:t> </a:t>
            </a:r>
            <a:r>
              <a:rPr dirty="0" sz="1200" spc="-5">
                <a:latin typeface="Arial"/>
                <a:cs typeface="Arial"/>
              </a:rPr>
              <a:t>Clause 5-4, 5-8, 5-9, 5-10, 5-11, C-6</a:t>
            </a:r>
            <a:endParaRPr sz="1200">
              <a:latin typeface="Arial"/>
              <a:cs typeface="Arial"/>
            </a:endParaRPr>
          </a:p>
          <a:p>
            <a:pPr marL="126364">
              <a:lnSpc>
                <a:spcPct val="100000"/>
              </a:lnSpc>
              <a:spcBef>
                <a:spcPts val="455"/>
              </a:spcBef>
            </a:pPr>
            <a:r>
              <a:rPr dirty="0" sz="1200" spc="-5">
                <a:latin typeface="Arial"/>
                <a:cs typeface="Arial"/>
              </a:rPr>
              <a:t>Using Snippets E-17,</a:t>
            </a:r>
            <a:r>
              <a:rPr dirty="0" sz="1200" spc="5">
                <a:latin typeface="Arial"/>
                <a:cs typeface="Arial"/>
              </a:rPr>
              <a:t> </a:t>
            </a:r>
            <a:r>
              <a:rPr dirty="0" sz="1200" spc="-5">
                <a:latin typeface="Arial"/>
                <a:cs typeface="Arial"/>
              </a:rPr>
              <a:t>E-18</a:t>
            </a:r>
            <a:endParaRPr sz="1200">
              <a:latin typeface="Arial"/>
              <a:cs typeface="Arial"/>
            </a:endParaRPr>
          </a:p>
          <a:p>
            <a:pPr marL="126364">
              <a:lnSpc>
                <a:spcPct val="100000"/>
              </a:lnSpc>
              <a:spcBef>
                <a:spcPts val="360"/>
              </a:spcBef>
            </a:pPr>
            <a:r>
              <a:rPr dirty="0" sz="1200" spc="-5">
                <a:latin typeface="Arial"/>
                <a:cs typeface="Arial"/>
              </a:rPr>
              <a:t>Using SQL Worksheet E-12,</a:t>
            </a:r>
            <a:r>
              <a:rPr dirty="0" sz="1200">
                <a:latin typeface="Arial"/>
                <a:cs typeface="Arial"/>
              </a:rPr>
              <a:t> </a:t>
            </a:r>
            <a:r>
              <a:rPr dirty="0" sz="1200" spc="-5">
                <a:latin typeface="Arial"/>
                <a:cs typeface="Arial"/>
              </a:rPr>
              <a:t>E-13</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9300" y="9455108"/>
            <a:ext cx="6168390" cy="453390"/>
          </a:xfrm>
          <a:prstGeom prst="rect">
            <a:avLst/>
          </a:prstGeom>
        </p:spPr>
        <p:txBody>
          <a:bodyPr wrap="square" lIns="0" tIns="5080" rIns="0" bIns="0" rtlCol="0" vert="horz">
            <a:spAutoFit/>
          </a:bodyPr>
          <a:lstStyle/>
          <a:p>
            <a:pPr marL="12700" marR="5080">
              <a:lnSpc>
                <a:spcPct val="100699"/>
              </a:lnSpc>
              <a:spcBef>
                <a:spcPts val="40"/>
              </a:spcBef>
            </a:pPr>
            <a:r>
              <a:rPr dirty="0" sz="800" spc="-5">
                <a:latin typeface="Garuda"/>
                <a:cs typeface="Garuda"/>
              </a:rPr>
              <a:t>Development Program </a:t>
            </a:r>
            <a:r>
              <a:rPr dirty="0" sz="800" spc="-145">
                <a:latin typeface="Garuda"/>
                <a:cs typeface="Garuda"/>
              </a:rPr>
              <a:t>(WDP)</a:t>
            </a:r>
            <a:r>
              <a:rPr dirty="0" baseline="2525" sz="1650" spc="-217" b="1">
                <a:latin typeface="Arial"/>
                <a:cs typeface="Arial"/>
              </a:rPr>
              <a:t>O</a:t>
            </a:r>
            <a:r>
              <a:rPr dirty="0" sz="800" spc="-145">
                <a:latin typeface="Garuda"/>
                <a:cs typeface="Garuda"/>
              </a:rPr>
              <a:t>eK</a:t>
            </a:r>
            <a:r>
              <a:rPr dirty="0" baseline="2525" sz="1650" spc="-217" b="1">
                <a:latin typeface="Arial"/>
                <a:cs typeface="Arial"/>
              </a:rPr>
              <a:t>r</a:t>
            </a:r>
            <a:r>
              <a:rPr dirty="0" sz="800" spc="-145">
                <a:latin typeface="Garuda"/>
                <a:cs typeface="Garuda"/>
              </a:rPr>
              <a:t>i</a:t>
            </a:r>
            <a:r>
              <a:rPr dirty="0" baseline="2525" sz="1650" spc="-217" b="1">
                <a:latin typeface="Arial"/>
                <a:cs typeface="Arial"/>
              </a:rPr>
              <a:t>a</a:t>
            </a:r>
            <a:r>
              <a:rPr dirty="0" sz="800" spc="-145">
                <a:latin typeface="Garuda"/>
                <a:cs typeface="Garuda"/>
              </a:rPr>
              <a:t>t </a:t>
            </a:r>
            <a:r>
              <a:rPr dirty="0" sz="800" spc="-215">
                <a:latin typeface="Garuda"/>
                <a:cs typeface="Garuda"/>
              </a:rPr>
              <a:t>m</a:t>
            </a:r>
            <a:r>
              <a:rPr dirty="0" baseline="2525" sz="1650" spc="-322" b="1">
                <a:latin typeface="Arial"/>
                <a:cs typeface="Arial"/>
              </a:rPr>
              <a:t>c</a:t>
            </a:r>
            <a:r>
              <a:rPr dirty="0" sz="800" spc="-215">
                <a:latin typeface="Garuda"/>
                <a:cs typeface="Garuda"/>
              </a:rPr>
              <a:t>a</a:t>
            </a:r>
            <a:r>
              <a:rPr dirty="0" baseline="2525" sz="1650" spc="-322" b="1">
                <a:latin typeface="Arial"/>
                <a:cs typeface="Arial"/>
              </a:rPr>
              <a:t>le</a:t>
            </a:r>
            <a:r>
              <a:rPr dirty="0" sz="800" spc="-215">
                <a:latin typeface="Garuda"/>
                <a:cs typeface="Garuda"/>
              </a:rPr>
              <a:t>ter</a:t>
            </a:r>
            <a:r>
              <a:rPr dirty="0" baseline="2525" sz="1650" spc="-322" b="1">
                <a:latin typeface="Arial"/>
                <a:cs typeface="Arial"/>
              </a:rPr>
              <a:t>D</a:t>
            </a:r>
            <a:r>
              <a:rPr dirty="0" sz="800" spc="-215">
                <a:latin typeface="Garuda"/>
                <a:cs typeface="Garuda"/>
              </a:rPr>
              <a:t>ial</a:t>
            </a:r>
            <a:r>
              <a:rPr dirty="0" baseline="2525" sz="1650" spc="-322" b="1">
                <a:latin typeface="Arial"/>
                <a:cs typeface="Arial"/>
              </a:rPr>
              <a:t>a</a:t>
            </a:r>
            <a:r>
              <a:rPr dirty="0" sz="800" spc="-215">
                <a:latin typeface="Garuda"/>
                <a:cs typeface="Garuda"/>
              </a:rPr>
              <a:t>s </a:t>
            </a:r>
            <a:r>
              <a:rPr dirty="0" baseline="2525" sz="1650" spc="-345" b="1">
                <a:latin typeface="Arial"/>
                <a:cs typeface="Arial"/>
              </a:rPr>
              <a:t>t</a:t>
            </a:r>
            <a:r>
              <a:rPr dirty="0" sz="800" spc="-229">
                <a:latin typeface="Garuda"/>
                <a:cs typeface="Garuda"/>
              </a:rPr>
              <a:t>a</a:t>
            </a:r>
            <a:r>
              <a:rPr dirty="0" baseline="2525" sz="1650" spc="-345" b="1">
                <a:latin typeface="Arial"/>
                <a:cs typeface="Arial"/>
              </a:rPr>
              <a:t>a</a:t>
            </a:r>
            <a:r>
              <a:rPr dirty="0" sz="800" spc="-229">
                <a:latin typeface="Garuda"/>
                <a:cs typeface="Garuda"/>
              </a:rPr>
              <a:t>re</a:t>
            </a:r>
            <a:r>
              <a:rPr dirty="0" baseline="2525" sz="1650" spc="-345" b="1">
                <a:latin typeface="Arial"/>
                <a:cs typeface="Arial"/>
              </a:rPr>
              <a:t>b</a:t>
            </a:r>
            <a:r>
              <a:rPr dirty="0" sz="800" spc="-229">
                <a:latin typeface="Garuda"/>
                <a:cs typeface="Garuda"/>
              </a:rPr>
              <a:t>p</a:t>
            </a:r>
            <a:r>
              <a:rPr dirty="0" baseline="2525" sz="1650" spc="-345" b="1">
                <a:latin typeface="Arial"/>
                <a:cs typeface="Arial"/>
              </a:rPr>
              <a:t>a</a:t>
            </a:r>
            <a:r>
              <a:rPr dirty="0" sz="800" spc="-229">
                <a:latin typeface="Garuda"/>
                <a:cs typeface="Garuda"/>
              </a:rPr>
              <a:t>ro</a:t>
            </a:r>
            <a:r>
              <a:rPr dirty="0" baseline="2525" sz="1650" spc="-345" b="1">
                <a:latin typeface="Arial"/>
                <a:cs typeface="Arial"/>
              </a:rPr>
              <a:t>s</a:t>
            </a:r>
            <a:r>
              <a:rPr dirty="0" sz="800" spc="-229">
                <a:latin typeface="Garuda"/>
                <a:cs typeface="Garuda"/>
              </a:rPr>
              <a:t>v</a:t>
            </a:r>
            <a:r>
              <a:rPr dirty="0" baseline="2525" sz="1650" spc="-345" b="1">
                <a:latin typeface="Arial"/>
                <a:cs typeface="Arial"/>
              </a:rPr>
              <a:t>e</a:t>
            </a:r>
            <a:r>
              <a:rPr dirty="0" sz="800" spc="-229">
                <a:latin typeface="Garuda"/>
                <a:cs typeface="Garuda"/>
              </a:rPr>
              <a:t>ide</a:t>
            </a:r>
            <a:r>
              <a:rPr dirty="0" baseline="2525" sz="1650" spc="-345" b="1">
                <a:latin typeface="Arial"/>
                <a:cs typeface="Arial"/>
              </a:rPr>
              <a:t>1</a:t>
            </a:r>
            <a:r>
              <a:rPr dirty="0" sz="800" spc="-229">
                <a:latin typeface="Garuda"/>
                <a:cs typeface="Garuda"/>
              </a:rPr>
              <a:t>d</a:t>
            </a:r>
            <a:r>
              <a:rPr dirty="0" baseline="2525" sz="1650" spc="-345" b="1">
                <a:latin typeface="Arial"/>
                <a:cs typeface="Arial"/>
              </a:rPr>
              <a:t>0</a:t>
            </a:r>
            <a:r>
              <a:rPr dirty="0" sz="800" spc="-229">
                <a:latin typeface="Garuda"/>
                <a:cs typeface="Garuda"/>
              </a:rPr>
              <a:t>fo</a:t>
            </a:r>
            <a:r>
              <a:rPr dirty="0" baseline="2525" sz="1650" spc="-345" b="1" i="1">
                <a:latin typeface="Arial"/>
                <a:cs typeface="Arial"/>
              </a:rPr>
              <a:t>g</a:t>
            </a:r>
            <a:r>
              <a:rPr dirty="0" sz="800" spc="-229">
                <a:latin typeface="Garuda"/>
                <a:cs typeface="Garuda"/>
              </a:rPr>
              <a:t>r</a:t>
            </a:r>
            <a:r>
              <a:rPr dirty="0" baseline="2525" sz="1650" spc="-345" b="1">
                <a:latin typeface="Arial"/>
                <a:cs typeface="Arial"/>
              </a:rPr>
              <a:t>:</a:t>
            </a:r>
            <a:r>
              <a:rPr dirty="0" sz="800" spc="-229">
                <a:latin typeface="Garuda"/>
                <a:cs typeface="Garuda"/>
              </a:rPr>
              <a:t>W</a:t>
            </a:r>
            <a:r>
              <a:rPr dirty="0" baseline="2525" sz="1650" spc="-345" b="1">
                <a:latin typeface="Arial"/>
                <a:cs typeface="Arial"/>
              </a:rPr>
              <a:t>S</a:t>
            </a:r>
            <a:r>
              <a:rPr dirty="0" sz="800" spc="-229">
                <a:latin typeface="Garuda"/>
                <a:cs typeface="Garuda"/>
              </a:rPr>
              <a:t>D</a:t>
            </a:r>
            <a:r>
              <a:rPr dirty="0" baseline="2525" sz="1650" spc="-345" b="1">
                <a:latin typeface="Arial"/>
                <a:cs typeface="Arial"/>
              </a:rPr>
              <a:t>Q</a:t>
            </a:r>
            <a:r>
              <a:rPr dirty="0" sz="800" spc="-229">
                <a:latin typeface="Garuda"/>
                <a:cs typeface="Garuda"/>
              </a:rPr>
              <a:t>P </a:t>
            </a:r>
            <a:r>
              <a:rPr dirty="0" baseline="2525" sz="1650" spc="-337" b="1">
                <a:latin typeface="Arial"/>
                <a:cs typeface="Arial"/>
              </a:rPr>
              <a:t>L</a:t>
            </a:r>
            <a:r>
              <a:rPr dirty="0" sz="800" spc="-225">
                <a:latin typeface="Garuda"/>
                <a:cs typeface="Garuda"/>
              </a:rPr>
              <a:t>in-c</a:t>
            </a:r>
            <a:r>
              <a:rPr dirty="0" baseline="2525" sz="1650" spc="-337" b="1">
                <a:latin typeface="Arial"/>
                <a:cs typeface="Arial"/>
              </a:rPr>
              <a:t>F</a:t>
            </a:r>
            <a:r>
              <a:rPr dirty="0" sz="800" spc="-225">
                <a:latin typeface="Garuda"/>
                <a:cs typeface="Garuda"/>
              </a:rPr>
              <a:t>la</a:t>
            </a:r>
            <a:r>
              <a:rPr dirty="0" baseline="2525" sz="1650" spc="-337" b="1">
                <a:latin typeface="Arial"/>
                <a:cs typeface="Arial"/>
              </a:rPr>
              <a:t>u</a:t>
            </a:r>
            <a:r>
              <a:rPr dirty="0" sz="800" spc="-225">
                <a:latin typeface="Garuda"/>
                <a:cs typeface="Garuda"/>
              </a:rPr>
              <a:t>s</a:t>
            </a:r>
            <a:r>
              <a:rPr dirty="0" baseline="2525" sz="1650" spc="-337" b="1">
                <a:latin typeface="Arial"/>
                <a:cs typeface="Arial"/>
              </a:rPr>
              <a:t>n</a:t>
            </a:r>
            <a:r>
              <a:rPr dirty="0" sz="800" spc="-225">
                <a:latin typeface="Garuda"/>
                <a:cs typeface="Garuda"/>
              </a:rPr>
              <a:t>s </a:t>
            </a:r>
            <a:r>
              <a:rPr dirty="0" baseline="2525" sz="1650" spc="-390" b="1">
                <a:latin typeface="Arial"/>
                <a:cs typeface="Arial"/>
              </a:rPr>
              <a:t>d</a:t>
            </a:r>
            <a:r>
              <a:rPr dirty="0" sz="800" spc="-260">
                <a:latin typeface="Garuda"/>
                <a:cs typeface="Garuda"/>
              </a:rPr>
              <a:t>us</a:t>
            </a:r>
            <a:r>
              <a:rPr dirty="0" baseline="2525" sz="1650" spc="-390" b="1">
                <a:latin typeface="Arial"/>
                <a:cs typeface="Arial"/>
              </a:rPr>
              <a:t>a</a:t>
            </a:r>
            <a:r>
              <a:rPr dirty="0" sz="800" spc="-260">
                <a:latin typeface="Garuda"/>
                <a:cs typeface="Garuda"/>
              </a:rPr>
              <a:t>e</a:t>
            </a:r>
            <a:r>
              <a:rPr dirty="0" baseline="2525" sz="1650" spc="-390" b="1">
                <a:latin typeface="Arial"/>
                <a:cs typeface="Arial"/>
              </a:rPr>
              <a:t>m</a:t>
            </a:r>
            <a:r>
              <a:rPr dirty="0" sz="800" spc="-260">
                <a:latin typeface="Garuda"/>
                <a:cs typeface="Garuda"/>
              </a:rPr>
              <a:t>on</a:t>
            </a:r>
            <a:r>
              <a:rPr dirty="0" baseline="2525" sz="1650" spc="-390" b="1">
                <a:latin typeface="Arial"/>
                <a:cs typeface="Arial"/>
              </a:rPr>
              <a:t>e</a:t>
            </a:r>
            <a:r>
              <a:rPr dirty="0" sz="800" spc="-260">
                <a:latin typeface="Garuda"/>
                <a:cs typeface="Garuda"/>
              </a:rPr>
              <a:t>ly</a:t>
            </a:r>
            <a:r>
              <a:rPr dirty="0" baseline="2525" sz="1650" spc="-390" b="1">
                <a:latin typeface="Arial"/>
                <a:cs typeface="Arial"/>
              </a:rPr>
              <a:t>n</a:t>
            </a:r>
            <a:r>
              <a:rPr dirty="0" sz="800" spc="-260">
                <a:latin typeface="Garuda"/>
                <a:cs typeface="Garuda"/>
              </a:rPr>
              <a:t>. </a:t>
            </a:r>
            <a:r>
              <a:rPr dirty="0" sz="800" spc="-190">
                <a:latin typeface="Garuda"/>
                <a:cs typeface="Garuda"/>
              </a:rPr>
              <a:t>C</a:t>
            </a:r>
            <a:r>
              <a:rPr dirty="0" baseline="2525" sz="1650" spc="-284" b="1">
                <a:latin typeface="Arial"/>
                <a:cs typeface="Arial"/>
              </a:rPr>
              <a:t>ta</a:t>
            </a:r>
            <a:r>
              <a:rPr dirty="0" sz="800" spc="-190">
                <a:latin typeface="Garuda"/>
                <a:cs typeface="Garuda"/>
              </a:rPr>
              <a:t>op</a:t>
            </a:r>
            <a:r>
              <a:rPr dirty="0" baseline="2525" sz="1650" spc="-284" b="1">
                <a:latin typeface="Arial"/>
                <a:cs typeface="Arial"/>
              </a:rPr>
              <a:t>ls</a:t>
            </a:r>
            <a:r>
              <a:rPr dirty="0" sz="800" spc="-190">
                <a:latin typeface="Garuda"/>
                <a:cs typeface="Garuda"/>
              </a:rPr>
              <a:t>yin</a:t>
            </a:r>
            <a:r>
              <a:rPr dirty="0" baseline="2525" sz="1650" spc="-284" b="1">
                <a:latin typeface="Arial"/>
                <a:cs typeface="Arial"/>
              </a:rPr>
              <a:t>I</a:t>
            </a:r>
            <a:r>
              <a:rPr dirty="0" sz="800" spc="-190">
                <a:latin typeface="Garuda"/>
                <a:cs typeface="Garuda"/>
              </a:rPr>
              <a:t>g </a:t>
            </a:r>
            <a:r>
              <a:rPr dirty="0" sz="800" spc="-175">
                <a:latin typeface="Garuda"/>
                <a:cs typeface="Garuda"/>
              </a:rPr>
              <a:t>e</a:t>
            </a:r>
            <a:r>
              <a:rPr dirty="0" baseline="2525" sz="1650" spc="-262" b="1">
                <a:latin typeface="Arial"/>
                <a:cs typeface="Arial"/>
              </a:rPr>
              <a:t>I</a:t>
            </a:r>
            <a:r>
              <a:rPr dirty="0" sz="800" spc="-175">
                <a:latin typeface="Garuda"/>
                <a:cs typeface="Garuda"/>
              </a:rPr>
              <a:t>K</a:t>
            </a:r>
            <a:r>
              <a:rPr dirty="0" baseline="2525" sz="1650" spc="-262" b="1">
                <a:latin typeface="Arial"/>
                <a:cs typeface="Arial"/>
              </a:rPr>
              <a:t>n</a:t>
            </a:r>
            <a:r>
              <a:rPr dirty="0" sz="800" spc="-175">
                <a:latin typeface="Garuda"/>
                <a:cs typeface="Garuda"/>
              </a:rPr>
              <a:t>it</a:t>
            </a:r>
            <a:r>
              <a:rPr dirty="0" baseline="2525" sz="1650" spc="-262" b="1">
                <a:latin typeface="Arial"/>
                <a:cs typeface="Arial"/>
              </a:rPr>
              <a:t>d</a:t>
            </a:r>
            <a:r>
              <a:rPr dirty="0" sz="800" spc="-175">
                <a:latin typeface="Garuda"/>
                <a:cs typeface="Garuda"/>
              </a:rPr>
              <a:t>m</a:t>
            </a:r>
            <a:r>
              <a:rPr dirty="0" baseline="2525" sz="1650" spc="-262" b="1">
                <a:latin typeface="Arial"/>
                <a:cs typeface="Arial"/>
              </a:rPr>
              <a:t>e</a:t>
            </a:r>
            <a:r>
              <a:rPr dirty="0" sz="800" spc="-175">
                <a:latin typeface="Garuda"/>
                <a:cs typeface="Garuda"/>
              </a:rPr>
              <a:t>a</a:t>
            </a:r>
            <a:r>
              <a:rPr dirty="0" baseline="2525" sz="1650" spc="-262" b="1">
                <a:latin typeface="Arial"/>
                <a:cs typeface="Arial"/>
              </a:rPr>
              <a:t>x</a:t>
            </a:r>
            <a:r>
              <a:rPr dirty="0" sz="800" spc="-175">
                <a:latin typeface="Garuda"/>
                <a:cs typeface="Garuda"/>
              </a:rPr>
              <a:t>ter</a:t>
            </a:r>
            <a:r>
              <a:rPr dirty="0" baseline="2314" sz="1800" spc="-262" b="1">
                <a:latin typeface="Arial"/>
                <a:cs typeface="Arial"/>
              </a:rPr>
              <a:t>-</a:t>
            </a:r>
            <a:r>
              <a:rPr dirty="0" sz="800" spc="-175">
                <a:latin typeface="Garuda"/>
                <a:cs typeface="Garuda"/>
              </a:rPr>
              <a:t>ia</a:t>
            </a:r>
            <a:r>
              <a:rPr dirty="0" baseline="2314" sz="1800" spc="-262" b="1">
                <a:latin typeface="Arial"/>
                <a:cs typeface="Arial"/>
              </a:rPr>
              <a:t>1</a:t>
            </a:r>
            <a:r>
              <a:rPr dirty="0" sz="800" spc="-175">
                <a:latin typeface="Garuda"/>
                <a:cs typeface="Garuda"/>
              </a:rPr>
              <a:t>ls</a:t>
            </a:r>
            <a:r>
              <a:rPr dirty="0" baseline="2314" sz="1800" spc="-262" b="1">
                <a:latin typeface="Arial"/>
                <a:cs typeface="Arial"/>
              </a:rPr>
              <a:t>2</a:t>
            </a:r>
            <a:r>
              <a:rPr dirty="0" sz="800" spc="-175">
                <a:latin typeface="Garuda"/>
                <a:cs typeface="Garuda"/>
              </a:rPr>
              <a:t>is </a:t>
            </a:r>
            <a:r>
              <a:rPr dirty="0" sz="800">
                <a:latin typeface="Garuda"/>
                <a:cs typeface="Garuda"/>
              </a:rPr>
              <a:t>strictly </a:t>
            </a:r>
            <a:r>
              <a:rPr dirty="0" sz="800" spc="-5">
                <a:latin typeface="Garuda"/>
                <a:cs typeface="Garuda"/>
              </a:rPr>
              <a:t>prohibited and is 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838450" y="828548"/>
            <a:ext cx="5309870" cy="4494530"/>
          </a:xfrm>
          <a:prstGeom prst="rect">
            <a:avLst/>
          </a:prstGeom>
        </p:spPr>
        <p:txBody>
          <a:bodyPr wrap="square" lIns="0" tIns="45720" rIns="0" bIns="0" rtlCol="0" vert="horz">
            <a:spAutoFit/>
          </a:bodyPr>
          <a:lstStyle/>
          <a:p>
            <a:pPr marL="12700">
              <a:lnSpc>
                <a:spcPct val="100000"/>
              </a:lnSpc>
              <a:spcBef>
                <a:spcPts val="360"/>
              </a:spcBef>
            </a:pPr>
            <a:r>
              <a:rPr dirty="0" sz="1200" b="1">
                <a:latin typeface="Arial"/>
                <a:cs typeface="Arial"/>
              </a:rPr>
              <a:t>V</a:t>
            </a:r>
            <a:endParaRPr sz="1200">
              <a:latin typeface="Arial"/>
              <a:cs typeface="Arial"/>
            </a:endParaRPr>
          </a:p>
          <a:p>
            <a:pPr marL="127000">
              <a:lnSpc>
                <a:spcPct val="100000"/>
              </a:lnSpc>
              <a:spcBef>
                <a:spcPts val="265"/>
              </a:spcBef>
            </a:pPr>
            <a:r>
              <a:rPr dirty="0" sz="1200">
                <a:latin typeface="Courier New"/>
                <a:cs typeface="Courier New"/>
              </a:rPr>
              <a:t>VALUES</a:t>
            </a:r>
            <a:r>
              <a:rPr dirty="0" sz="1200" spc="-380">
                <a:latin typeface="Courier New"/>
                <a:cs typeface="Courier New"/>
              </a:rPr>
              <a:t> </a:t>
            </a:r>
            <a:r>
              <a:rPr dirty="0" sz="1200" spc="-5">
                <a:latin typeface="Arial"/>
                <a:cs typeface="Arial"/>
              </a:rPr>
              <a:t>Clause 8-5, 8-7, 8-11, 8-22, 10-27</a:t>
            </a:r>
            <a:endParaRPr sz="1200">
              <a:latin typeface="Arial"/>
              <a:cs typeface="Arial"/>
            </a:endParaRPr>
          </a:p>
          <a:p>
            <a:pPr marL="127000">
              <a:lnSpc>
                <a:spcPct val="100000"/>
              </a:lnSpc>
              <a:spcBef>
                <a:spcPts val="360"/>
              </a:spcBef>
            </a:pPr>
            <a:r>
              <a:rPr dirty="0" sz="1200">
                <a:latin typeface="Courier New"/>
                <a:cs typeface="Courier New"/>
              </a:rPr>
              <a:t>VARIANCE</a:t>
            </a:r>
            <a:r>
              <a:rPr dirty="0" sz="1200" spc="-385">
                <a:latin typeface="Courier New"/>
                <a:cs typeface="Courier New"/>
              </a:rPr>
              <a:t> </a:t>
            </a:r>
            <a:r>
              <a:rPr dirty="0" sz="1200" spc="-5">
                <a:latin typeface="Arial"/>
                <a:cs typeface="Arial"/>
              </a:rPr>
              <a:t>4-4, 4-7, 4-24</a:t>
            </a:r>
            <a:endParaRPr sz="1200">
              <a:latin typeface="Arial"/>
              <a:cs typeface="Arial"/>
            </a:endParaRPr>
          </a:p>
          <a:p>
            <a:pPr marL="127000">
              <a:lnSpc>
                <a:spcPct val="100000"/>
              </a:lnSpc>
              <a:spcBef>
                <a:spcPts val="360"/>
              </a:spcBef>
            </a:pPr>
            <a:r>
              <a:rPr dirty="0" sz="1200">
                <a:latin typeface="Courier New"/>
                <a:cs typeface="Courier New"/>
              </a:rPr>
              <a:t>VERIFY</a:t>
            </a:r>
            <a:r>
              <a:rPr dirty="0" sz="1200" spc="-390">
                <a:latin typeface="Courier New"/>
                <a:cs typeface="Courier New"/>
              </a:rPr>
              <a:t> </a:t>
            </a:r>
            <a:r>
              <a:rPr dirty="0" sz="1200" spc="-5">
                <a:latin typeface="Arial"/>
                <a:cs typeface="Arial"/>
              </a:rPr>
              <a:t>Command 2-30</a:t>
            </a:r>
            <a:endParaRPr sz="1200">
              <a:latin typeface="Arial"/>
              <a:cs typeface="Arial"/>
            </a:endParaRPr>
          </a:p>
          <a:p>
            <a:pPr marL="127000">
              <a:lnSpc>
                <a:spcPct val="100000"/>
              </a:lnSpc>
              <a:spcBef>
                <a:spcPts val="360"/>
              </a:spcBef>
            </a:pPr>
            <a:r>
              <a:rPr dirty="0" sz="1200" spc="-5">
                <a:latin typeface="Courier New"/>
                <a:cs typeface="Courier New"/>
              </a:rPr>
              <a:t>Views</a:t>
            </a:r>
            <a:r>
              <a:rPr dirty="0" sz="1200" spc="-350">
                <a:latin typeface="Courier New"/>
                <a:cs typeface="Courier New"/>
              </a:rPr>
              <a:t> </a:t>
            </a:r>
            <a:r>
              <a:rPr dirty="0" sz="1200" spc="-5">
                <a:latin typeface="Arial"/>
                <a:cs typeface="Arial"/>
              </a:rPr>
              <a:t>i-3, i-8, 1-27, 9-6, 9-35, 10-2, 10-3, 10-4, 10-5, 10-6,</a:t>
            </a:r>
            <a:endParaRPr sz="1200">
              <a:latin typeface="Arial"/>
              <a:cs typeface="Arial"/>
            </a:endParaRPr>
          </a:p>
          <a:p>
            <a:pPr marL="469265">
              <a:lnSpc>
                <a:spcPct val="100000"/>
              </a:lnSpc>
              <a:spcBef>
                <a:spcPts val="455"/>
              </a:spcBef>
            </a:pPr>
            <a:r>
              <a:rPr dirty="0" sz="1200" spc="-5">
                <a:latin typeface="Arial"/>
                <a:cs typeface="Arial"/>
              </a:rPr>
              <a:t>10-13, 10-16, </a:t>
            </a:r>
            <a:r>
              <a:rPr dirty="0" sz="1200" spc="-10">
                <a:latin typeface="Arial"/>
                <a:cs typeface="Arial"/>
              </a:rPr>
              <a:t>10-20, </a:t>
            </a:r>
            <a:r>
              <a:rPr dirty="0" sz="1200" spc="-5">
                <a:latin typeface="Arial"/>
                <a:cs typeface="Arial"/>
              </a:rPr>
              <a:t>10-21, 10-38, 10-40, 10-42, 11-1, 11-2, 11-3,</a:t>
            </a:r>
            <a:r>
              <a:rPr dirty="0" sz="1200" spc="15">
                <a:latin typeface="Arial"/>
                <a:cs typeface="Arial"/>
              </a:rPr>
              <a:t> </a:t>
            </a:r>
            <a:r>
              <a:rPr dirty="0" sz="1200" spc="-5">
                <a:latin typeface="Arial"/>
                <a:cs typeface="Arial"/>
              </a:rPr>
              <a:t>11-4,</a:t>
            </a:r>
            <a:endParaRPr sz="1200">
              <a:latin typeface="Arial"/>
              <a:cs typeface="Arial"/>
            </a:endParaRPr>
          </a:p>
          <a:p>
            <a:pPr marL="469900">
              <a:lnSpc>
                <a:spcPct val="100000"/>
              </a:lnSpc>
              <a:spcBef>
                <a:spcPts val="360"/>
              </a:spcBef>
            </a:pPr>
            <a:r>
              <a:rPr dirty="0" sz="1200" spc="-5">
                <a:latin typeface="Arial"/>
                <a:cs typeface="Arial"/>
              </a:rPr>
              <a:t>11-5, 11-6, 11-7, 11-8, 11-15, </a:t>
            </a:r>
            <a:r>
              <a:rPr dirty="0" sz="1200" spc="-10">
                <a:latin typeface="Arial"/>
                <a:cs typeface="Arial"/>
              </a:rPr>
              <a:t>11-19, </a:t>
            </a:r>
            <a:r>
              <a:rPr dirty="0" sz="1200" spc="-5">
                <a:latin typeface="Arial"/>
                <a:cs typeface="Arial"/>
              </a:rPr>
              <a:t>11-20, 11-21, 11-23,</a:t>
            </a:r>
            <a:r>
              <a:rPr dirty="0" sz="1200" spc="30">
                <a:latin typeface="Arial"/>
                <a:cs typeface="Arial"/>
              </a:rPr>
              <a:t> </a:t>
            </a:r>
            <a:r>
              <a:rPr dirty="0" sz="1200" spc="-5">
                <a:latin typeface="Arial"/>
                <a:cs typeface="Arial"/>
              </a:rPr>
              <a:t>E-9</a:t>
            </a:r>
            <a:endParaRPr sz="1200">
              <a:latin typeface="Arial"/>
              <a:cs typeface="Arial"/>
            </a:endParaRPr>
          </a:p>
          <a:p>
            <a:pPr marL="12700">
              <a:lnSpc>
                <a:spcPct val="100000"/>
              </a:lnSpc>
              <a:spcBef>
                <a:spcPts val="720"/>
              </a:spcBef>
            </a:pPr>
            <a:r>
              <a:rPr dirty="0" sz="1200" b="1">
                <a:latin typeface="Arial"/>
                <a:cs typeface="Arial"/>
              </a:rPr>
              <a:t>W</a:t>
            </a:r>
            <a:endParaRPr sz="1200">
              <a:latin typeface="Arial"/>
              <a:cs typeface="Arial"/>
            </a:endParaRPr>
          </a:p>
          <a:p>
            <a:pPr marL="127000">
              <a:lnSpc>
                <a:spcPct val="100000"/>
              </a:lnSpc>
              <a:spcBef>
                <a:spcPts val="360"/>
              </a:spcBef>
            </a:pPr>
            <a:r>
              <a:rPr dirty="0" sz="1200" spc="-5">
                <a:latin typeface="Arial"/>
                <a:cs typeface="Arial"/>
              </a:rPr>
              <a:t>When to Create an Index</a:t>
            </a:r>
            <a:r>
              <a:rPr dirty="0" sz="1200">
                <a:latin typeface="Arial"/>
                <a:cs typeface="Arial"/>
              </a:rPr>
              <a:t> </a:t>
            </a:r>
            <a:r>
              <a:rPr dirty="0" sz="1200" spc="-5">
                <a:latin typeface="Arial"/>
                <a:cs typeface="Arial"/>
              </a:rPr>
              <a:t>10-37</a:t>
            </a:r>
            <a:endParaRPr sz="1200">
              <a:latin typeface="Arial"/>
              <a:cs typeface="Arial"/>
            </a:endParaRPr>
          </a:p>
          <a:p>
            <a:pPr marL="127000">
              <a:lnSpc>
                <a:spcPct val="100000"/>
              </a:lnSpc>
              <a:spcBef>
                <a:spcPts val="265"/>
              </a:spcBef>
            </a:pPr>
            <a:r>
              <a:rPr dirty="0" sz="1200" spc="-5">
                <a:latin typeface="Courier New"/>
                <a:cs typeface="Courier New"/>
              </a:rPr>
              <a:t>WHERE</a:t>
            </a:r>
            <a:r>
              <a:rPr dirty="0" sz="1200" spc="-355">
                <a:latin typeface="Courier New"/>
                <a:cs typeface="Courier New"/>
              </a:rPr>
              <a:t> </a:t>
            </a:r>
            <a:r>
              <a:rPr dirty="0" sz="1200" spc="-5">
                <a:latin typeface="Arial"/>
                <a:cs typeface="Arial"/>
              </a:rPr>
              <a:t>Clause 2-3, 2-4, 2-5, 2-6, 2-7, 2-8, 2-10, 2-14, 2-22,</a:t>
            </a:r>
            <a:endParaRPr sz="1200">
              <a:latin typeface="Arial"/>
              <a:cs typeface="Arial"/>
            </a:endParaRPr>
          </a:p>
          <a:p>
            <a:pPr marL="469265">
              <a:lnSpc>
                <a:spcPct val="100000"/>
              </a:lnSpc>
              <a:spcBef>
                <a:spcPts val="455"/>
              </a:spcBef>
            </a:pPr>
            <a:r>
              <a:rPr dirty="0" sz="1200" spc="-5">
                <a:latin typeface="Arial"/>
                <a:cs typeface="Arial"/>
              </a:rPr>
              <a:t>2-23, 2-26, 2-27, 2-31, 2-32, 3-10, 4-8, 4-12, 4-13, 4-18,</a:t>
            </a:r>
            <a:r>
              <a:rPr dirty="0" sz="1200" spc="5">
                <a:latin typeface="Arial"/>
                <a:cs typeface="Arial"/>
              </a:rPr>
              <a:t> </a:t>
            </a:r>
            <a:r>
              <a:rPr dirty="0" sz="1200" spc="-5">
                <a:latin typeface="Arial"/>
                <a:cs typeface="Arial"/>
              </a:rPr>
              <a:t>4-19,</a:t>
            </a:r>
            <a:endParaRPr sz="1200">
              <a:latin typeface="Arial"/>
              <a:cs typeface="Arial"/>
            </a:endParaRPr>
          </a:p>
          <a:p>
            <a:pPr marL="469265">
              <a:lnSpc>
                <a:spcPct val="100000"/>
              </a:lnSpc>
              <a:spcBef>
                <a:spcPts val="360"/>
              </a:spcBef>
            </a:pPr>
            <a:r>
              <a:rPr dirty="0" sz="1200" spc="-5">
                <a:latin typeface="Arial"/>
                <a:cs typeface="Arial"/>
              </a:rPr>
              <a:t>4-24, 4-26, 5-7, 5-8, 5-13, 5-17, 5-29, 6-2, 6-4, 6-11,</a:t>
            </a:r>
            <a:r>
              <a:rPr dirty="0" sz="1200" spc="5">
                <a:latin typeface="Arial"/>
                <a:cs typeface="Arial"/>
              </a:rPr>
              <a:t> </a:t>
            </a:r>
            <a:r>
              <a:rPr dirty="0" sz="1200" spc="-5">
                <a:latin typeface="Arial"/>
                <a:cs typeface="Arial"/>
              </a:rPr>
              <a:t>6-12,</a:t>
            </a:r>
            <a:endParaRPr sz="1200">
              <a:latin typeface="Arial"/>
              <a:cs typeface="Arial"/>
            </a:endParaRPr>
          </a:p>
          <a:p>
            <a:pPr marL="469900" marR="661035">
              <a:lnSpc>
                <a:spcPct val="125000"/>
              </a:lnSpc>
            </a:pPr>
            <a:r>
              <a:rPr dirty="0" sz="1200" spc="-5">
                <a:latin typeface="Arial"/>
                <a:cs typeface="Arial"/>
              </a:rPr>
              <a:t>6-13, 6-18, 7-17, 8-14, 8-19, 10-37, 11-4, C-4, C-7, C-9, C-10,  C-11, C-17, C-20,</a:t>
            </a:r>
            <a:r>
              <a:rPr dirty="0" sz="1200" spc="5">
                <a:latin typeface="Arial"/>
                <a:cs typeface="Arial"/>
              </a:rPr>
              <a:t> </a:t>
            </a:r>
            <a:r>
              <a:rPr dirty="0" sz="1200" spc="-5">
                <a:latin typeface="Arial"/>
                <a:cs typeface="Arial"/>
              </a:rPr>
              <a:t>C-21</a:t>
            </a:r>
            <a:endParaRPr sz="1200">
              <a:latin typeface="Arial"/>
              <a:cs typeface="Arial"/>
            </a:endParaRPr>
          </a:p>
          <a:p>
            <a:pPr marL="127000">
              <a:lnSpc>
                <a:spcPct val="100000"/>
              </a:lnSpc>
              <a:spcBef>
                <a:spcPts val="360"/>
              </a:spcBef>
            </a:pPr>
            <a:r>
              <a:rPr dirty="0" sz="1200" spc="-5">
                <a:latin typeface="Arial"/>
                <a:cs typeface="Arial"/>
              </a:rPr>
              <a:t>Wildcard Search</a:t>
            </a:r>
            <a:r>
              <a:rPr dirty="0" sz="1200" spc="-10">
                <a:latin typeface="Arial"/>
                <a:cs typeface="Arial"/>
              </a:rPr>
              <a:t> </a:t>
            </a:r>
            <a:r>
              <a:rPr dirty="0" sz="1200" spc="-5">
                <a:latin typeface="Arial"/>
                <a:cs typeface="Arial"/>
              </a:rPr>
              <a:t>2-11</a:t>
            </a:r>
            <a:endParaRPr sz="1200">
              <a:latin typeface="Arial"/>
              <a:cs typeface="Arial"/>
            </a:endParaRPr>
          </a:p>
          <a:p>
            <a:pPr marL="127000">
              <a:lnSpc>
                <a:spcPct val="100000"/>
              </a:lnSpc>
              <a:spcBef>
                <a:spcPts val="265"/>
              </a:spcBef>
            </a:pPr>
            <a:r>
              <a:rPr dirty="0" sz="1200">
                <a:latin typeface="Courier New"/>
                <a:cs typeface="Courier New"/>
              </a:rPr>
              <a:t>WITH CHECK OPTION</a:t>
            </a:r>
            <a:r>
              <a:rPr dirty="0" sz="1200" spc="-365">
                <a:latin typeface="Courier New"/>
                <a:cs typeface="Courier New"/>
              </a:rPr>
              <a:t> </a:t>
            </a:r>
            <a:r>
              <a:rPr dirty="0" sz="1200" spc="-5">
                <a:latin typeface="Arial"/>
                <a:cs typeface="Arial"/>
              </a:rPr>
              <a:t>10-7, 10-8, 10-16, 10-17, 11-13</a:t>
            </a:r>
            <a:endParaRPr sz="1200">
              <a:latin typeface="Arial"/>
              <a:cs typeface="Arial"/>
            </a:endParaRPr>
          </a:p>
          <a:p>
            <a:pPr>
              <a:lnSpc>
                <a:spcPct val="100000"/>
              </a:lnSpc>
            </a:pPr>
            <a:endParaRPr sz="1400">
              <a:latin typeface="Arial"/>
              <a:cs typeface="Arial"/>
            </a:endParaRPr>
          </a:p>
          <a:p>
            <a:pPr>
              <a:lnSpc>
                <a:spcPct val="100000"/>
              </a:lnSpc>
              <a:spcBef>
                <a:spcPts val="50"/>
              </a:spcBef>
            </a:pPr>
            <a:endParaRPr sz="1150">
              <a:latin typeface="Arial"/>
              <a:cs typeface="Arial"/>
            </a:endParaRPr>
          </a:p>
          <a:p>
            <a:pPr marL="12700">
              <a:lnSpc>
                <a:spcPct val="100000"/>
              </a:lnSpc>
            </a:pPr>
            <a:r>
              <a:rPr dirty="0" sz="1200" b="1">
                <a:latin typeface="Arial"/>
                <a:cs typeface="Arial"/>
              </a:rPr>
              <a:t>X</a:t>
            </a:r>
            <a:endParaRPr sz="1200">
              <a:latin typeface="Arial"/>
              <a:cs typeface="Arial"/>
            </a:endParaRPr>
          </a:p>
          <a:p>
            <a:pPr marL="127000">
              <a:lnSpc>
                <a:spcPct val="100000"/>
              </a:lnSpc>
              <a:spcBef>
                <a:spcPts val="360"/>
              </a:spcBef>
            </a:pPr>
            <a:r>
              <a:rPr dirty="0" sz="1200" spc="-5">
                <a:latin typeface="Arial"/>
                <a:cs typeface="Arial"/>
              </a:rPr>
              <a:t>XML i-4, i-6, i-27, 1-24, 1-25, E-7, E-8, E-20,</a:t>
            </a:r>
            <a:r>
              <a:rPr dirty="0" sz="1200" spc="20">
                <a:latin typeface="Arial"/>
                <a:cs typeface="Arial"/>
              </a:rPr>
              <a:t> </a:t>
            </a:r>
            <a:r>
              <a:rPr dirty="0" sz="1200" spc="-5">
                <a:latin typeface="Arial"/>
                <a:cs typeface="Arial"/>
              </a:rPr>
              <a:t>E-21</a:t>
            </a:r>
            <a:endParaRPr sz="1200">
              <a:latin typeface="Arial"/>
              <a:cs typeface="Arial"/>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1012" y="479552"/>
            <a:ext cx="6285230" cy="7803515"/>
          </a:xfrm>
          <a:prstGeom prst="rect">
            <a:avLst/>
          </a:prstGeom>
        </p:spPr>
        <p:txBody>
          <a:bodyPr wrap="square" lIns="0" tIns="12700" rIns="0" bIns="0" rtlCol="0" vert="horz">
            <a:spAutoFit/>
          </a:bodyPr>
          <a:lstStyle/>
          <a:p>
            <a:pPr marL="12700">
              <a:lnSpc>
                <a:spcPts val="1555"/>
              </a:lnSpc>
              <a:spcBef>
                <a:spcPts val="100"/>
              </a:spcBef>
            </a:pPr>
            <a:r>
              <a:rPr dirty="0" sz="1300" b="1">
                <a:latin typeface="Courier New"/>
                <a:cs typeface="Courier New"/>
              </a:rPr>
              <a:t>TIMESTAMP</a:t>
            </a:r>
            <a:r>
              <a:rPr dirty="0" sz="1300" spc="-415" b="1">
                <a:latin typeface="Courier New"/>
                <a:cs typeface="Courier New"/>
              </a:rPr>
              <a:t> </a:t>
            </a:r>
            <a:r>
              <a:rPr dirty="0" sz="1300" spc="-5" b="1">
                <a:latin typeface="Arial"/>
                <a:cs typeface="Arial"/>
              </a:rPr>
              <a:t>Data Type </a:t>
            </a:r>
            <a:r>
              <a:rPr dirty="0" sz="1300" b="1">
                <a:latin typeface="Arial"/>
                <a:cs typeface="Arial"/>
              </a:rPr>
              <a:t>(continued)</a:t>
            </a:r>
            <a:endParaRPr sz="1300">
              <a:latin typeface="Arial"/>
              <a:cs typeface="Arial"/>
            </a:endParaRPr>
          </a:p>
          <a:p>
            <a:pPr marL="318770" marR="4043679">
              <a:lnSpc>
                <a:spcPts val="1440"/>
              </a:lnSpc>
              <a:spcBef>
                <a:spcPts val="40"/>
              </a:spcBef>
              <a:tabLst>
                <a:tab pos="956944" algn="l"/>
              </a:tabLst>
            </a:pPr>
            <a:r>
              <a:rPr dirty="0" sz="1200" spc="-5">
                <a:latin typeface="Courier New"/>
                <a:cs typeface="Courier New"/>
              </a:rPr>
              <a:t>SELECT start_date  </a:t>
            </a:r>
            <a:r>
              <a:rPr dirty="0" sz="1200" spc="-5">
                <a:latin typeface="Courier New"/>
                <a:cs typeface="Courier New"/>
              </a:rPr>
              <a:t>FROM</a:t>
            </a:r>
            <a:r>
              <a:rPr dirty="0" sz="1200">
                <a:latin typeface="Courier New"/>
                <a:cs typeface="Courier New"/>
              </a:rPr>
              <a:t>	</a:t>
            </a:r>
            <a:r>
              <a:rPr dirty="0" sz="1200" spc="-5">
                <a:latin typeface="Courier New"/>
                <a:cs typeface="Courier New"/>
              </a:rPr>
              <a:t>n</a:t>
            </a:r>
            <a:r>
              <a:rPr dirty="0" sz="1200" spc="-10">
                <a:latin typeface="Courier New"/>
                <a:cs typeface="Courier New"/>
              </a:rPr>
              <a:t>e</a:t>
            </a:r>
            <a:r>
              <a:rPr dirty="0" sz="1200" spc="-5">
                <a:latin typeface="Courier New"/>
                <a:cs typeface="Courier New"/>
              </a:rPr>
              <a:t>w_employees;</a:t>
            </a:r>
            <a:endParaRPr sz="1200">
              <a:latin typeface="Courier New"/>
              <a:cs typeface="Courier New"/>
            </a:endParaRPr>
          </a:p>
          <a:p>
            <a:pPr>
              <a:lnSpc>
                <a:spcPct val="100000"/>
              </a:lnSpc>
              <a:spcBef>
                <a:spcPts val="20"/>
              </a:spcBef>
            </a:pPr>
            <a:endParaRPr sz="1200">
              <a:latin typeface="Courier New"/>
              <a:cs typeface="Courier New"/>
            </a:endParaRPr>
          </a:p>
          <a:p>
            <a:pPr marL="318770">
              <a:lnSpc>
                <a:spcPct val="100000"/>
              </a:lnSpc>
            </a:pPr>
            <a:r>
              <a:rPr dirty="0" sz="1200" spc="-5">
                <a:latin typeface="Courier New"/>
                <a:cs typeface="Courier New"/>
              </a:rPr>
              <a:t>17-JUN-03 12.00.00.000000</a:t>
            </a:r>
            <a:r>
              <a:rPr dirty="0" sz="1200" spc="-70">
                <a:latin typeface="Courier New"/>
                <a:cs typeface="Courier New"/>
              </a:rPr>
              <a:t> </a:t>
            </a:r>
            <a:r>
              <a:rPr dirty="0" sz="1200" spc="-5">
                <a:latin typeface="Courier New"/>
                <a:cs typeface="Courier New"/>
              </a:rPr>
              <a:t>AM</a:t>
            </a:r>
            <a:endParaRPr sz="1200">
              <a:latin typeface="Courier New"/>
              <a:cs typeface="Courier New"/>
            </a:endParaRPr>
          </a:p>
          <a:p>
            <a:pPr marL="318770">
              <a:lnSpc>
                <a:spcPct val="100000"/>
              </a:lnSpc>
            </a:pPr>
            <a:r>
              <a:rPr dirty="0" sz="1200" spc="-5">
                <a:latin typeface="Courier New"/>
                <a:cs typeface="Courier New"/>
              </a:rPr>
              <a:t>21-SEP-03 12.00.00.000000</a:t>
            </a:r>
            <a:r>
              <a:rPr dirty="0" sz="1200" spc="-75">
                <a:latin typeface="Courier New"/>
                <a:cs typeface="Courier New"/>
              </a:rPr>
              <a:t> </a:t>
            </a:r>
            <a:r>
              <a:rPr dirty="0" sz="1200" spc="-5">
                <a:latin typeface="Courier New"/>
                <a:cs typeface="Courier New"/>
              </a:rPr>
              <a:t>AM</a:t>
            </a:r>
            <a:endParaRPr sz="1200">
              <a:latin typeface="Courier New"/>
              <a:cs typeface="Courier New"/>
            </a:endParaRPr>
          </a:p>
          <a:p>
            <a:pPr marL="12700">
              <a:lnSpc>
                <a:spcPct val="100000"/>
              </a:lnSpc>
              <a:spcBef>
                <a:spcPts val="790"/>
              </a:spcBef>
            </a:pPr>
            <a:r>
              <a:rPr dirty="0" sz="1300" b="1">
                <a:latin typeface="Courier New"/>
                <a:cs typeface="Courier New"/>
              </a:rPr>
              <a:t>TIMESTAMP WITH TIME ZONE</a:t>
            </a:r>
            <a:r>
              <a:rPr dirty="0" sz="1300" spc="-409" b="1">
                <a:latin typeface="Courier New"/>
                <a:cs typeface="Courier New"/>
              </a:rPr>
              <a:t> </a:t>
            </a:r>
            <a:r>
              <a:rPr dirty="0" sz="1300" spc="-5" b="1">
                <a:latin typeface="Arial"/>
                <a:cs typeface="Arial"/>
              </a:rPr>
              <a:t>Data Type</a:t>
            </a:r>
            <a:endParaRPr sz="1300">
              <a:latin typeface="Arial"/>
              <a:cs typeface="Arial"/>
            </a:endParaRPr>
          </a:p>
          <a:p>
            <a:pPr marL="136525" marR="156845">
              <a:lnSpc>
                <a:spcPct val="101200"/>
              </a:lnSpc>
              <a:spcBef>
                <a:spcPts val="370"/>
              </a:spcBef>
            </a:pPr>
            <a:r>
              <a:rPr dirty="0" sz="1300">
                <a:latin typeface="Courier New"/>
                <a:cs typeface="Courier New"/>
              </a:rPr>
              <a:t>TIMESTAMP WITH TIME ZONE</a:t>
            </a:r>
            <a:r>
              <a:rPr dirty="0" sz="1300" spc="-455">
                <a:latin typeface="Courier New"/>
                <a:cs typeface="Courier New"/>
              </a:rPr>
              <a:t> </a:t>
            </a:r>
            <a:r>
              <a:rPr dirty="0" sz="1300">
                <a:latin typeface="Times New Roman"/>
                <a:cs typeface="Times New Roman"/>
              </a:rPr>
              <a:t>is</a:t>
            </a:r>
            <a:r>
              <a:rPr dirty="0" sz="1300" spc="-5">
                <a:latin typeface="Times New Roman"/>
                <a:cs typeface="Times New Roman"/>
              </a:rPr>
              <a:t> </a:t>
            </a:r>
            <a:r>
              <a:rPr dirty="0" sz="1300">
                <a:latin typeface="Times New Roman"/>
                <a:cs typeface="Times New Roman"/>
              </a:rPr>
              <a:t>a variant of</a:t>
            </a:r>
            <a:r>
              <a:rPr dirty="0" sz="1300" spc="-10">
                <a:latin typeface="Times New Roman"/>
                <a:cs typeface="Times New Roman"/>
              </a:rPr>
              <a:t> </a:t>
            </a:r>
            <a:r>
              <a:rPr dirty="0" sz="1300">
                <a:latin typeface="Courier New"/>
                <a:cs typeface="Courier New"/>
              </a:rPr>
              <a:t>TIMESTAMP</a:t>
            </a:r>
            <a:r>
              <a:rPr dirty="0" sz="1300" spc="-455">
                <a:latin typeface="Courier New"/>
                <a:cs typeface="Courier New"/>
              </a:rPr>
              <a:t> </a:t>
            </a:r>
            <a:r>
              <a:rPr dirty="0" sz="1300">
                <a:latin typeface="Times New Roman"/>
                <a:cs typeface="Times New Roman"/>
              </a:rPr>
              <a:t>that</a:t>
            </a:r>
            <a:r>
              <a:rPr dirty="0" sz="1300" spc="-5">
                <a:latin typeface="Times New Roman"/>
                <a:cs typeface="Times New Roman"/>
              </a:rPr>
              <a:t> </a:t>
            </a:r>
            <a:r>
              <a:rPr dirty="0" sz="1300">
                <a:latin typeface="Times New Roman"/>
                <a:cs typeface="Times New Roman"/>
              </a:rPr>
              <a:t>includes a time-zone  displacement in its value. The time-zone displacement is the difference (in </a:t>
            </a:r>
            <a:r>
              <a:rPr dirty="0" sz="1300" spc="-5">
                <a:latin typeface="Times New Roman"/>
                <a:cs typeface="Times New Roman"/>
              </a:rPr>
              <a:t>hours </a:t>
            </a:r>
            <a:r>
              <a:rPr dirty="0" sz="1300">
                <a:latin typeface="Times New Roman"/>
                <a:cs typeface="Times New Roman"/>
              </a:rPr>
              <a:t>and  minutes) between local time </a:t>
            </a:r>
            <a:r>
              <a:rPr dirty="0" sz="1300" spc="-5">
                <a:latin typeface="Times New Roman"/>
                <a:cs typeface="Times New Roman"/>
              </a:rPr>
              <a:t>and UTC </a:t>
            </a:r>
            <a:r>
              <a:rPr dirty="0" sz="1300">
                <a:latin typeface="Times New Roman"/>
                <a:cs typeface="Times New Roman"/>
              </a:rPr>
              <a:t>(Universal Time </a:t>
            </a:r>
            <a:r>
              <a:rPr dirty="0" sz="1300" spc="-5">
                <a:latin typeface="Times New Roman"/>
                <a:cs typeface="Times New Roman"/>
              </a:rPr>
              <a:t>Coordinate, </a:t>
            </a:r>
            <a:r>
              <a:rPr dirty="0" sz="1300">
                <a:latin typeface="Times New Roman"/>
                <a:cs typeface="Times New Roman"/>
              </a:rPr>
              <a:t>formerly known as  </a:t>
            </a:r>
            <a:r>
              <a:rPr dirty="0" sz="1300" spc="-5">
                <a:latin typeface="Times New Roman"/>
                <a:cs typeface="Times New Roman"/>
              </a:rPr>
              <a:t>Greenwich Mean </a:t>
            </a:r>
            <a:r>
              <a:rPr dirty="0" sz="1300">
                <a:latin typeface="Times New Roman"/>
                <a:cs typeface="Times New Roman"/>
              </a:rPr>
              <a:t>Time). This data type is used for collecting and evaluating date  information across geographic</a:t>
            </a:r>
            <a:r>
              <a:rPr dirty="0" sz="1300" spc="-10">
                <a:latin typeface="Times New Roman"/>
                <a:cs typeface="Times New Roman"/>
              </a:rPr>
              <a:t> </a:t>
            </a:r>
            <a:r>
              <a:rPr dirty="0" sz="1300">
                <a:latin typeface="Times New Roman"/>
                <a:cs typeface="Times New Roman"/>
              </a:rPr>
              <a:t>regions.</a:t>
            </a:r>
            <a:endParaRPr sz="1300">
              <a:latin typeface="Times New Roman"/>
              <a:cs typeface="Times New Roman"/>
            </a:endParaRPr>
          </a:p>
          <a:p>
            <a:pPr marL="136525">
              <a:lnSpc>
                <a:spcPts val="1500"/>
              </a:lnSpc>
              <a:spcBef>
                <a:spcPts val="270"/>
              </a:spcBef>
            </a:pPr>
            <a:r>
              <a:rPr dirty="0" sz="1300" spc="-5">
                <a:latin typeface="Times New Roman"/>
                <a:cs typeface="Times New Roman"/>
              </a:rPr>
              <a:t>For</a:t>
            </a:r>
            <a:r>
              <a:rPr dirty="0" sz="1300" spc="-10">
                <a:latin typeface="Times New Roman"/>
                <a:cs typeface="Times New Roman"/>
              </a:rPr>
              <a:t> </a:t>
            </a:r>
            <a:r>
              <a:rPr dirty="0" sz="1300">
                <a:latin typeface="Times New Roman"/>
                <a:cs typeface="Times New Roman"/>
              </a:rPr>
              <a:t>example,</a:t>
            </a:r>
            <a:endParaRPr sz="1300">
              <a:latin typeface="Times New Roman"/>
              <a:cs typeface="Times New Roman"/>
            </a:endParaRPr>
          </a:p>
          <a:p>
            <a:pPr marL="409575">
              <a:lnSpc>
                <a:spcPts val="1380"/>
              </a:lnSpc>
            </a:pPr>
            <a:r>
              <a:rPr dirty="0" sz="1200" spc="-5">
                <a:latin typeface="Courier New"/>
                <a:cs typeface="Courier New"/>
              </a:rPr>
              <a:t>TIMESTAMP '2003-04-15 8:00:00</a:t>
            </a:r>
            <a:r>
              <a:rPr dirty="0" sz="1200" spc="-10">
                <a:latin typeface="Courier New"/>
                <a:cs typeface="Courier New"/>
              </a:rPr>
              <a:t> </a:t>
            </a:r>
            <a:r>
              <a:rPr dirty="0" sz="1200" spc="-5">
                <a:latin typeface="Courier New"/>
                <a:cs typeface="Courier New"/>
              </a:rPr>
              <a:t>-8:00'</a:t>
            </a:r>
            <a:endParaRPr sz="1200">
              <a:latin typeface="Courier New"/>
              <a:cs typeface="Courier New"/>
            </a:endParaRPr>
          </a:p>
          <a:p>
            <a:pPr marL="136525">
              <a:lnSpc>
                <a:spcPts val="1500"/>
              </a:lnSpc>
              <a:spcBef>
                <a:spcPts val="355"/>
              </a:spcBef>
            </a:pPr>
            <a:r>
              <a:rPr dirty="0" sz="1300">
                <a:latin typeface="Times New Roman"/>
                <a:cs typeface="Times New Roman"/>
              </a:rPr>
              <a:t>is the same</a:t>
            </a:r>
            <a:r>
              <a:rPr dirty="0" sz="1300" spc="-5">
                <a:latin typeface="Times New Roman"/>
                <a:cs typeface="Times New Roman"/>
              </a:rPr>
              <a:t> </a:t>
            </a:r>
            <a:r>
              <a:rPr dirty="0" sz="1300">
                <a:latin typeface="Times New Roman"/>
                <a:cs typeface="Times New Roman"/>
              </a:rPr>
              <a:t>as</a:t>
            </a:r>
            <a:endParaRPr sz="1300">
              <a:latin typeface="Times New Roman"/>
              <a:cs typeface="Times New Roman"/>
            </a:endParaRPr>
          </a:p>
          <a:p>
            <a:pPr marL="409575">
              <a:lnSpc>
                <a:spcPts val="1380"/>
              </a:lnSpc>
            </a:pPr>
            <a:r>
              <a:rPr dirty="0" sz="1200" spc="-5">
                <a:latin typeface="Courier New"/>
                <a:cs typeface="Courier New"/>
              </a:rPr>
              <a:t>TIMESTAMP '2003-04-15 11:00:00 -5:00'</a:t>
            </a:r>
            <a:endParaRPr sz="1200">
              <a:latin typeface="Courier New"/>
              <a:cs typeface="Courier New"/>
            </a:endParaRPr>
          </a:p>
          <a:p>
            <a:pPr marL="136525" marR="154940">
              <a:lnSpc>
                <a:spcPct val="115799"/>
              </a:lnSpc>
              <a:spcBef>
                <a:spcPts val="110"/>
              </a:spcBef>
            </a:pPr>
            <a:r>
              <a:rPr dirty="0" sz="1300">
                <a:latin typeface="Times New Roman"/>
                <a:cs typeface="Times New Roman"/>
              </a:rPr>
              <a:t>That is, 8:00 </a:t>
            </a:r>
            <a:r>
              <a:rPr dirty="0" sz="1300" spc="-5">
                <a:latin typeface="Times New Roman"/>
                <a:cs typeface="Times New Roman"/>
              </a:rPr>
              <a:t>a.m. </a:t>
            </a:r>
            <a:r>
              <a:rPr dirty="0" sz="1300">
                <a:latin typeface="Times New Roman"/>
                <a:cs typeface="Times New Roman"/>
              </a:rPr>
              <a:t>Pacific Standard Time is the same as 11:00 </a:t>
            </a:r>
            <a:r>
              <a:rPr dirty="0" sz="1300" spc="-5">
                <a:latin typeface="Times New Roman"/>
                <a:cs typeface="Times New Roman"/>
              </a:rPr>
              <a:t>a.m. </a:t>
            </a:r>
            <a:r>
              <a:rPr dirty="0" sz="1300">
                <a:latin typeface="Times New Roman"/>
                <a:cs typeface="Times New Roman"/>
              </a:rPr>
              <a:t>Eastern Standard Time.  This can </a:t>
            </a:r>
            <a:r>
              <a:rPr dirty="0" sz="1300" spc="-5">
                <a:latin typeface="Times New Roman"/>
                <a:cs typeface="Times New Roman"/>
              </a:rPr>
              <a:t>also </a:t>
            </a:r>
            <a:r>
              <a:rPr dirty="0" sz="1300">
                <a:latin typeface="Times New Roman"/>
                <a:cs typeface="Times New Roman"/>
              </a:rPr>
              <a:t>be specified as</a:t>
            </a:r>
            <a:r>
              <a:rPr dirty="0" sz="1300" spc="-10">
                <a:latin typeface="Times New Roman"/>
                <a:cs typeface="Times New Roman"/>
              </a:rPr>
              <a:t> </a:t>
            </a:r>
            <a:r>
              <a:rPr dirty="0" sz="1300" spc="-5">
                <a:latin typeface="Times New Roman"/>
                <a:cs typeface="Times New Roman"/>
              </a:rPr>
              <a:t>follows:</a:t>
            </a:r>
            <a:endParaRPr sz="1300">
              <a:latin typeface="Times New Roman"/>
              <a:cs typeface="Times New Roman"/>
            </a:endParaRPr>
          </a:p>
          <a:p>
            <a:pPr marL="409575">
              <a:lnSpc>
                <a:spcPts val="1320"/>
              </a:lnSpc>
            </a:pPr>
            <a:r>
              <a:rPr dirty="0" sz="1200" spc="-5">
                <a:latin typeface="Courier New"/>
                <a:cs typeface="Courier New"/>
              </a:rPr>
              <a:t>TIMESTAMP '2003-04-15 8:00:00</a:t>
            </a:r>
            <a:r>
              <a:rPr dirty="0" sz="1200" spc="-15">
                <a:latin typeface="Courier New"/>
                <a:cs typeface="Courier New"/>
              </a:rPr>
              <a:t> </a:t>
            </a:r>
            <a:r>
              <a:rPr dirty="0" sz="1200" spc="-5">
                <a:latin typeface="Courier New"/>
                <a:cs typeface="Courier New"/>
              </a:rPr>
              <a:t>US/Pacific'</a:t>
            </a:r>
            <a:endParaRPr sz="1200">
              <a:latin typeface="Courier New"/>
              <a:cs typeface="Courier New"/>
            </a:endParaRPr>
          </a:p>
          <a:p>
            <a:pPr marL="12700">
              <a:lnSpc>
                <a:spcPct val="100000"/>
              </a:lnSpc>
              <a:spcBef>
                <a:spcPts val="795"/>
              </a:spcBef>
            </a:pPr>
            <a:r>
              <a:rPr dirty="0" sz="1300" b="1">
                <a:latin typeface="Courier New"/>
                <a:cs typeface="Courier New"/>
              </a:rPr>
              <a:t>TIMESTAMP WITH LOCAL TIME ZONE</a:t>
            </a:r>
            <a:r>
              <a:rPr dirty="0" sz="1300" spc="-405" b="1">
                <a:latin typeface="Courier New"/>
                <a:cs typeface="Courier New"/>
              </a:rPr>
              <a:t> </a:t>
            </a:r>
            <a:r>
              <a:rPr dirty="0" sz="1300" spc="-5" b="1">
                <a:latin typeface="Arial"/>
                <a:cs typeface="Arial"/>
              </a:rPr>
              <a:t>Data Type</a:t>
            </a:r>
            <a:endParaRPr sz="1300">
              <a:latin typeface="Arial"/>
              <a:cs typeface="Arial"/>
            </a:endParaRPr>
          </a:p>
          <a:p>
            <a:pPr marL="136525" marR="125095">
              <a:lnSpc>
                <a:spcPct val="100800"/>
              </a:lnSpc>
              <a:spcBef>
                <a:spcPts val="380"/>
              </a:spcBef>
            </a:pPr>
            <a:r>
              <a:rPr dirty="0" sz="1300">
                <a:latin typeface="Courier New"/>
                <a:cs typeface="Courier New"/>
              </a:rPr>
              <a:t>TIMESTAMP WITH LOCAL TIME ZONE </a:t>
            </a:r>
            <a:r>
              <a:rPr dirty="0" sz="1300">
                <a:latin typeface="Times New Roman"/>
                <a:cs typeface="Times New Roman"/>
              </a:rPr>
              <a:t>is another variant of </a:t>
            </a:r>
            <a:r>
              <a:rPr dirty="0" sz="1300">
                <a:latin typeface="Courier New"/>
                <a:cs typeface="Courier New"/>
              </a:rPr>
              <a:t>TIMESTAMP </a:t>
            </a:r>
            <a:r>
              <a:rPr dirty="0" sz="1300">
                <a:latin typeface="Times New Roman"/>
                <a:cs typeface="Times New Roman"/>
              </a:rPr>
              <a:t>that  includes a time-zone displacement in its value. It differs from </a:t>
            </a:r>
            <a:r>
              <a:rPr dirty="0" sz="1300">
                <a:latin typeface="Courier New"/>
                <a:cs typeface="Courier New"/>
              </a:rPr>
              <a:t>TIMESTAMP WITH TIME  ZONE </a:t>
            </a:r>
            <a:r>
              <a:rPr dirty="0" sz="1300">
                <a:latin typeface="Times New Roman"/>
                <a:cs typeface="Times New Roman"/>
              </a:rPr>
              <a:t>in that data stored in the database is normalized to </a:t>
            </a:r>
            <a:r>
              <a:rPr dirty="0" sz="1300" spc="-5">
                <a:latin typeface="Times New Roman"/>
                <a:cs typeface="Times New Roman"/>
              </a:rPr>
              <a:t>the </a:t>
            </a:r>
            <a:r>
              <a:rPr dirty="0" sz="1300">
                <a:latin typeface="Times New Roman"/>
                <a:cs typeface="Times New Roman"/>
              </a:rPr>
              <a:t>database time zone, and the  time-zone displacement is not </a:t>
            </a:r>
            <a:r>
              <a:rPr dirty="0" sz="1300" spc="-5">
                <a:latin typeface="Times New Roman"/>
                <a:cs typeface="Times New Roman"/>
              </a:rPr>
              <a:t>stored </a:t>
            </a:r>
            <a:r>
              <a:rPr dirty="0" sz="1300">
                <a:latin typeface="Times New Roman"/>
                <a:cs typeface="Times New Roman"/>
              </a:rPr>
              <a:t>as part of the column data. When </a:t>
            </a:r>
            <a:r>
              <a:rPr dirty="0" sz="1300" spc="-5">
                <a:latin typeface="Times New Roman"/>
                <a:cs typeface="Times New Roman"/>
              </a:rPr>
              <a:t>users </a:t>
            </a:r>
            <a:r>
              <a:rPr dirty="0" sz="1300">
                <a:latin typeface="Times New Roman"/>
                <a:cs typeface="Times New Roman"/>
              </a:rPr>
              <a:t>retrieve the  data, it is returned in the </a:t>
            </a:r>
            <a:r>
              <a:rPr dirty="0" sz="1300" spc="-5">
                <a:latin typeface="Times New Roman"/>
                <a:cs typeface="Times New Roman"/>
              </a:rPr>
              <a:t>users' </a:t>
            </a:r>
            <a:r>
              <a:rPr dirty="0" sz="1300">
                <a:latin typeface="Times New Roman"/>
                <a:cs typeface="Times New Roman"/>
              </a:rPr>
              <a:t>local </a:t>
            </a:r>
            <a:r>
              <a:rPr dirty="0" sz="1300" spc="-5">
                <a:latin typeface="Times New Roman"/>
                <a:cs typeface="Times New Roman"/>
              </a:rPr>
              <a:t>session </a:t>
            </a:r>
            <a:r>
              <a:rPr dirty="0" sz="1300">
                <a:latin typeface="Times New Roman"/>
                <a:cs typeface="Times New Roman"/>
              </a:rPr>
              <a:t>time zone. The time-zone displacement is the  difference (in hours and </a:t>
            </a:r>
            <a:r>
              <a:rPr dirty="0" sz="1300" spc="-5">
                <a:latin typeface="Times New Roman"/>
                <a:cs typeface="Times New Roman"/>
              </a:rPr>
              <a:t>minutes) </a:t>
            </a:r>
            <a:r>
              <a:rPr dirty="0" sz="1300">
                <a:latin typeface="Times New Roman"/>
                <a:cs typeface="Times New Roman"/>
              </a:rPr>
              <a:t>between local time and</a:t>
            </a:r>
            <a:r>
              <a:rPr dirty="0" sz="1300" spc="10">
                <a:latin typeface="Times New Roman"/>
                <a:cs typeface="Times New Roman"/>
              </a:rPr>
              <a:t> </a:t>
            </a:r>
            <a:r>
              <a:rPr dirty="0" sz="1300">
                <a:latin typeface="Times New Roman"/>
                <a:cs typeface="Times New Roman"/>
              </a:rPr>
              <a:t>UTC.</a:t>
            </a:r>
            <a:endParaRPr sz="1300">
              <a:latin typeface="Times New Roman"/>
              <a:cs typeface="Times New Roman"/>
            </a:endParaRPr>
          </a:p>
          <a:p>
            <a:pPr marL="136525" marR="5080">
              <a:lnSpc>
                <a:spcPct val="100000"/>
              </a:lnSpc>
              <a:spcBef>
                <a:spcPts val="310"/>
              </a:spcBef>
            </a:pPr>
            <a:r>
              <a:rPr dirty="0" sz="1300" spc="-5">
                <a:latin typeface="Times New Roman"/>
                <a:cs typeface="Times New Roman"/>
              </a:rPr>
              <a:t>Unlike </a:t>
            </a:r>
            <a:r>
              <a:rPr dirty="0" sz="1300">
                <a:latin typeface="Courier New"/>
                <a:cs typeface="Courier New"/>
              </a:rPr>
              <a:t>TIMESTAMP WITH TIME ZONE</a:t>
            </a:r>
            <a:r>
              <a:rPr dirty="0" sz="1300">
                <a:latin typeface="Times New Roman"/>
                <a:cs typeface="Times New Roman"/>
              </a:rPr>
              <a:t>, you can specify columns of type </a:t>
            </a:r>
            <a:r>
              <a:rPr dirty="0" sz="1300">
                <a:latin typeface="Courier New"/>
                <a:cs typeface="Courier New"/>
              </a:rPr>
              <a:t>TIMESTAMP  WITH</a:t>
            </a:r>
            <a:r>
              <a:rPr dirty="0" sz="1300" spc="-459">
                <a:latin typeface="Courier New"/>
                <a:cs typeface="Courier New"/>
              </a:rPr>
              <a:t> </a:t>
            </a:r>
            <a:r>
              <a:rPr dirty="0" sz="1300">
                <a:latin typeface="Courier New"/>
                <a:cs typeface="Courier New"/>
              </a:rPr>
              <a:t>LOCAL</a:t>
            </a:r>
            <a:r>
              <a:rPr dirty="0" sz="1300" spc="-455">
                <a:latin typeface="Courier New"/>
                <a:cs typeface="Courier New"/>
              </a:rPr>
              <a:t> </a:t>
            </a:r>
            <a:r>
              <a:rPr dirty="0" sz="1300">
                <a:latin typeface="Courier New"/>
                <a:cs typeface="Courier New"/>
              </a:rPr>
              <a:t>TIME</a:t>
            </a:r>
            <a:r>
              <a:rPr dirty="0" sz="1300" spc="10">
                <a:latin typeface="Courier New"/>
                <a:cs typeface="Courier New"/>
              </a:rPr>
              <a:t> </a:t>
            </a:r>
            <a:r>
              <a:rPr dirty="0" sz="1300">
                <a:latin typeface="Courier New"/>
                <a:cs typeface="Courier New"/>
              </a:rPr>
              <a:t>ZONE</a:t>
            </a:r>
            <a:r>
              <a:rPr dirty="0" sz="1300" spc="-459">
                <a:latin typeface="Courier New"/>
                <a:cs typeface="Courier New"/>
              </a:rPr>
              <a:t> </a:t>
            </a:r>
            <a:r>
              <a:rPr dirty="0" sz="1300">
                <a:latin typeface="Times New Roman"/>
                <a:cs typeface="Times New Roman"/>
              </a:rPr>
              <a:t>as part of a primary or</a:t>
            </a:r>
            <a:r>
              <a:rPr dirty="0" sz="1300" spc="-5">
                <a:latin typeface="Times New Roman"/>
                <a:cs typeface="Times New Roman"/>
              </a:rPr>
              <a:t> </a:t>
            </a:r>
            <a:r>
              <a:rPr dirty="0" sz="1300">
                <a:latin typeface="Times New Roman"/>
                <a:cs typeface="Times New Roman"/>
              </a:rPr>
              <a:t>unique </a:t>
            </a:r>
            <a:r>
              <a:rPr dirty="0" sz="1300" spc="-5">
                <a:latin typeface="Times New Roman"/>
                <a:cs typeface="Times New Roman"/>
              </a:rPr>
              <a:t>key,</a:t>
            </a:r>
            <a:r>
              <a:rPr dirty="0" sz="1300">
                <a:latin typeface="Times New Roman"/>
                <a:cs typeface="Times New Roman"/>
              </a:rPr>
              <a:t> as in the</a:t>
            </a:r>
            <a:r>
              <a:rPr dirty="0" sz="1300" spc="-5">
                <a:latin typeface="Times New Roman"/>
                <a:cs typeface="Times New Roman"/>
              </a:rPr>
              <a:t> </a:t>
            </a:r>
            <a:r>
              <a:rPr dirty="0" sz="1300">
                <a:latin typeface="Times New Roman"/>
                <a:cs typeface="Times New Roman"/>
              </a:rPr>
              <a:t>following example:</a:t>
            </a:r>
            <a:endParaRPr sz="1300">
              <a:latin typeface="Times New Roman"/>
              <a:cs typeface="Times New Roman"/>
            </a:endParaRPr>
          </a:p>
          <a:p>
            <a:pPr>
              <a:lnSpc>
                <a:spcPct val="100000"/>
              </a:lnSpc>
              <a:spcBef>
                <a:spcPts val="40"/>
              </a:spcBef>
            </a:pPr>
            <a:endParaRPr sz="1650">
              <a:latin typeface="Times New Roman"/>
              <a:cs typeface="Times New Roman"/>
            </a:endParaRPr>
          </a:p>
          <a:p>
            <a:pPr marL="260350">
              <a:lnSpc>
                <a:spcPct val="100000"/>
              </a:lnSpc>
            </a:pPr>
            <a:r>
              <a:rPr dirty="0" sz="1200" spc="-5">
                <a:latin typeface="Courier New"/>
                <a:cs typeface="Courier New"/>
              </a:rPr>
              <a:t>CREATE TABLE time_example</a:t>
            </a:r>
            <a:endParaRPr sz="1200">
              <a:latin typeface="Courier New"/>
              <a:cs typeface="Courier New"/>
            </a:endParaRPr>
          </a:p>
          <a:p>
            <a:pPr marL="624205">
              <a:lnSpc>
                <a:spcPct val="100000"/>
              </a:lnSpc>
            </a:pPr>
            <a:r>
              <a:rPr dirty="0" sz="1200" spc="-5">
                <a:latin typeface="Courier New"/>
                <a:cs typeface="Courier New"/>
              </a:rPr>
              <a:t>(order_date TIMESTAMP WITH </a:t>
            </a:r>
            <a:r>
              <a:rPr dirty="0" sz="1200" spc="-10">
                <a:latin typeface="Courier New"/>
                <a:cs typeface="Courier New"/>
              </a:rPr>
              <a:t>LOCAL </a:t>
            </a:r>
            <a:r>
              <a:rPr dirty="0" sz="1200" spc="-5">
                <a:latin typeface="Courier New"/>
                <a:cs typeface="Courier New"/>
              </a:rPr>
              <a:t>TIME</a:t>
            </a:r>
            <a:r>
              <a:rPr dirty="0" sz="1200" spc="15">
                <a:latin typeface="Courier New"/>
                <a:cs typeface="Courier New"/>
              </a:rPr>
              <a:t> </a:t>
            </a:r>
            <a:r>
              <a:rPr dirty="0" sz="1200" spc="-5">
                <a:latin typeface="Courier New"/>
                <a:cs typeface="Courier New"/>
              </a:rPr>
              <a:t>ZONE);</a:t>
            </a:r>
            <a:endParaRPr sz="1200">
              <a:latin typeface="Courier New"/>
              <a:cs typeface="Courier New"/>
            </a:endParaRPr>
          </a:p>
          <a:p>
            <a:pPr marL="532765" marR="547370">
              <a:lnSpc>
                <a:spcPts val="2870"/>
              </a:lnSpc>
              <a:spcBef>
                <a:spcPts val="330"/>
              </a:spcBef>
            </a:pPr>
            <a:r>
              <a:rPr dirty="0" sz="1200" spc="-5">
                <a:latin typeface="Courier New"/>
                <a:cs typeface="Courier New"/>
              </a:rPr>
              <a:t>INSERT INTO time_example VALUES('15-JAN-04 09:34:28 AM');  SELECT *</a:t>
            </a:r>
            <a:endParaRPr sz="1200">
              <a:latin typeface="Courier New"/>
              <a:cs typeface="Courier New"/>
            </a:endParaRPr>
          </a:p>
          <a:p>
            <a:pPr marL="532765">
              <a:lnSpc>
                <a:spcPts val="1105"/>
              </a:lnSpc>
              <a:tabLst>
                <a:tab pos="1170940" algn="l"/>
              </a:tabLst>
            </a:pPr>
            <a:r>
              <a:rPr dirty="0" sz="1200" spc="-5">
                <a:latin typeface="Courier New"/>
                <a:cs typeface="Courier New"/>
              </a:rPr>
              <a:t>FROM	time_example;</a:t>
            </a:r>
            <a:endParaRPr sz="1200">
              <a:latin typeface="Courier New"/>
              <a:cs typeface="Courier New"/>
            </a:endParaRPr>
          </a:p>
          <a:p>
            <a:pPr>
              <a:lnSpc>
                <a:spcPct val="100000"/>
              </a:lnSpc>
              <a:spcBef>
                <a:spcPts val="20"/>
              </a:spcBef>
            </a:pPr>
            <a:endParaRPr sz="1250">
              <a:latin typeface="Courier New"/>
              <a:cs typeface="Courier New"/>
            </a:endParaRPr>
          </a:p>
          <a:p>
            <a:pPr marL="532765">
              <a:lnSpc>
                <a:spcPct val="100000"/>
              </a:lnSpc>
            </a:pPr>
            <a:r>
              <a:rPr dirty="0" sz="1200" spc="-5">
                <a:latin typeface="Courier New"/>
                <a:cs typeface="Courier New"/>
              </a:rPr>
              <a:t>ORDER_DATE</a:t>
            </a:r>
            <a:endParaRPr sz="1200">
              <a:latin typeface="Courier New"/>
              <a:cs typeface="Courier New"/>
            </a:endParaRPr>
          </a:p>
        </p:txBody>
      </p:sp>
      <p:sp>
        <p:nvSpPr>
          <p:cNvPr id="3" name="object 3"/>
          <p:cNvSpPr/>
          <p:nvPr/>
        </p:nvSpPr>
        <p:spPr>
          <a:xfrm>
            <a:off x="1264160" y="8383920"/>
            <a:ext cx="2552700" cy="0"/>
          </a:xfrm>
          <a:custGeom>
            <a:avLst/>
            <a:gdLst/>
            <a:ahLst/>
            <a:cxnLst/>
            <a:rect l="l" t="t" r="r" b="b"/>
            <a:pathLst>
              <a:path w="2552700" h="0">
                <a:moveTo>
                  <a:pt x="0" y="0"/>
                </a:moveTo>
                <a:lnTo>
                  <a:pt x="2552464" y="0"/>
                </a:lnTo>
              </a:path>
            </a:pathLst>
          </a:custGeom>
          <a:ln w="8340">
            <a:solidFill>
              <a:srgbClr val="000000"/>
            </a:solidFill>
            <a:prstDash val="dash"/>
          </a:ln>
        </p:spPr>
        <p:txBody>
          <a:bodyPr wrap="square" lIns="0" tIns="0" rIns="0" bIns="0" rtlCol="0"/>
          <a:lstStyle/>
          <a:p/>
        </p:txBody>
      </p:sp>
      <p:sp>
        <p:nvSpPr>
          <p:cNvPr id="4" name="object 4"/>
          <p:cNvSpPr txBox="1"/>
          <p:nvPr/>
        </p:nvSpPr>
        <p:spPr>
          <a:xfrm>
            <a:off x="855217" y="8393853"/>
            <a:ext cx="1242695" cy="502920"/>
          </a:xfrm>
          <a:prstGeom prst="rect">
            <a:avLst/>
          </a:prstGeom>
        </p:spPr>
        <p:txBody>
          <a:bodyPr wrap="square" lIns="0" tIns="57785" rIns="0" bIns="0" rtlCol="0" vert="horz">
            <a:spAutoFit/>
          </a:bodyPr>
          <a:lstStyle/>
          <a:p>
            <a:pPr algn="r" marR="5080">
              <a:lnSpc>
                <a:spcPct val="100000"/>
              </a:lnSpc>
              <a:spcBef>
                <a:spcPts val="455"/>
              </a:spcBef>
            </a:pPr>
            <a:r>
              <a:rPr dirty="0" sz="1200" spc="-5">
                <a:latin typeface="Courier New"/>
                <a:cs typeface="Courier New"/>
              </a:rPr>
              <a:t>15-JAN-04</a:t>
            </a:r>
            <a:endParaRPr sz="1200">
              <a:latin typeface="Courier New"/>
              <a:cs typeface="Courier New"/>
            </a:endParaRPr>
          </a:p>
          <a:p>
            <a:pPr algn="r" marR="24765">
              <a:lnSpc>
                <a:spcPct val="100000"/>
              </a:lnSpc>
              <a:spcBef>
                <a:spcPts val="400"/>
              </a:spcBef>
            </a:pPr>
            <a:r>
              <a:rPr dirty="0" sz="1300">
                <a:latin typeface="Times New Roman"/>
                <a:cs typeface="Times New Roman"/>
              </a:rPr>
              <a:t>The</a:t>
            </a:r>
            <a:r>
              <a:rPr dirty="0" sz="1300" spc="-85">
                <a:latin typeface="Times New Roman"/>
                <a:cs typeface="Times New Roman"/>
              </a:rPr>
              <a:t> </a:t>
            </a:r>
            <a:r>
              <a:rPr dirty="0" sz="1300">
                <a:latin typeface="Courier New"/>
                <a:cs typeface="Courier New"/>
              </a:rPr>
              <a:t>TIMESTAMP</a:t>
            </a:r>
            <a:endParaRPr sz="1300">
              <a:latin typeface="Courier New"/>
              <a:cs typeface="Courier New"/>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1</a:t>
            </a:r>
            <a:r>
              <a:rPr dirty="0" sz="800" spc="-130"/>
              <a:t>ai</a:t>
            </a:r>
            <a:r>
              <a:rPr dirty="0" baseline="-30092" sz="1800" spc="-195" b="1">
                <a:latin typeface="Arial"/>
                <a:cs typeface="Arial"/>
              </a:rPr>
              <a:t>3</a:t>
            </a:r>
            <a:r>
              <a:rPr dirty="0" sz="800" spc="-130"/>
              <a:t>l.</a:t>
            </a:r>
            <a:r>
              <a:rPr dirty="0" sz="800" spc="-110"/>
              <a:t> </a:t>
            </a:r>
            <a:r>
              <a:rPr dirty="0" sz="800" spc="-40"/>
              <a:t>Contact</a:t>
            </a:r>
            <a:endParaRPr sz="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2152039" y="8393853"/>
            <a:ext cx="4095115" cy="502920"/>
          </a:xfrm>
          <a:prstGeom prst="rect">
            <a:avLst/>
          </a:prstGeom>
        </p:spPr>
        <p:txBody>
          <a:bodyPr wrap="square" lIns="0" tIns="57785" rIns="0" bIns="0" rtlCol="0" vert="horz">
            <a:spAutoFit/>
          </a:bodyPr>
          <a:lstStyle/>
          <a:p>
            <a:pPr marL="24130">
              <a:lnSpc>
                <a:spcPct val="100000"/>
              </a:lnSpc>
              <a:spcBef>
                <a:spcPts val="455"/>
              </a:spcBef>
            </a:pPr>
            <a:r>
              <a:rPr dirty="0" sz="1200" spc="-5">
                <a:latin typeface="Courier New"/>
                <a:cs typeface="Courier New"/>
              </a:rPr>
              <a:t>09.34.28.000000 AM</a:t>
            </a:r>
            <a:endParaRPr sz="1200">
              <a:latin typeface="Courier New"/>
              <a:cs typeface="Courier New"/>
            </a:endParaRPr>
          </a:p>
          <a:p>
            <a:pPr marL="12700">
              <a:lnSpc>
                <a:spcPct val="100000"/>
              </a:lnSpc>
              <a:spcBef>
                <a:spcPts val="400"/>
              </a:spcBef>
            </a:pPr>
            <a:r>
              <a:rPr dirty="0" sz="1300">
                <a:latin typeface="Courier New"/>
                <a:cs typeface="Courier New"/>
              </a:rPr>
              <a:t>WITH LOCAL TIME ZONE</a:t>
            </a:r>
            <a:r>
              <a:rPr dirty="0" sz="1300" spc="-505">
                <a:latin typeface="Courier New"/>
                <a:cs typeface="Courier New"/>
              </a:rPr>
              <a:t> </a:t>
            </a:r>
            <a:r>
              <a:rPr dirty="0" sz="1300">
                <a:latin typeface="Times New Roman"/>
                <a:cs typeface="Times New Roman"/>
              </a:rPr>
              <a:t>type is appropriate for two-tier</a:t>
            </a:r>
            <a:endParaRPr sz="1300">
              <a:latin typeface="Times New Roman"/>
              <a:cs typeface="Times New Roman"/>
            </a:endParaRPr>
          </a:p>
        </p:txBody>
      </p:sp>
      <p:sp>
        <p:nvSpPr>
          <p:cNvPr id="6" name="object 6"/>
          <p:cNvSpPr txBox="1"/>
          <p:nvPr/>
        </p:nvSpPr>
        <p:spPr>
          <a:xfrm>
            <a:off x="855217" y="8879845"/>
            <a:ext cx="6015990" cy="422275"/>
          </a:xfrm>
          <a:prstGeom prst="rect">
            <a:avLst/>
          </a:prstGeom>
        </p:spPr>
        <p:txBody>
          <a:bodyPr wrap="square" lIns="0" tIns="12700" rIns="0" bIns="0" rtlCol="0" vert="horz">
            <a:spAutoFit/>
          </a:bodyPr>
          <a:lstStyle/>
          <a:p>
            <a:pPr marL="12700" marR="5080" indent="-635">
              <a:lnSpc>
                <a:spcPct val="100000"/>
              </a:lnSpc>
              <a:spcBef>
                <a:spcPts val="100"/>
              </a:spcBef>
            </a:pPr>
            <a:r>
              <a:rPr dirty="0" sz="1300">
                <a:latin typeface="Times New Roman"/>
                <a:cs typeface="Times New Roman"/>
              </a:rPr>
              <a:t>applications in which you want to display dates and times </a:t>
            </a:r>
            <a:r>
              <a:rPr dirty="0" sz="1300" spc="-5">
                <a:latin typeface="Times New Roman"/>
                <a:cs typeface="Times New Roman"/>
              </a:rPr>
              <a:t>using </a:t>
            </a:r>
            <a:r>
              <a:rPr dirty="0" sz="1300">
                <a:latin typeface="Times New Roman"/>
                <a:cs typeface="Times New Roman"/>
              </a:rPr>
              <a:t>the time zone of the client  </a:t>
            </a:r>
            <a:r>
              <a:rPr dirty="0" sz="1300" spc="-5">
                <a:latin typeface="Times New Roman"/>
                <a:cs typeface="Times New Roman"/>
              </a:rPr>
              <a:t>system.</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1</a:t>
            </a:r>
            <a:r>
              <a:rPr dirty="0" sz="800" spc="-130"/>
              <a:t>ai</a:t>
            </a:r>
            <a:r>
              <a:rPr dirty="0" baseline="-30092" sz="1800" spc="-195" b="1">
                <a:latin typeface="Arial"/>
                <a:cs typeface="Arial"/>
              </a:rPr>
              <a:t>4</a:t>
            </a:r>
            <a:r>
              <a:rPr dirty="0" sz="800" spc="-130"/>
              <a:t>l.</a:t>
            </a:r>
            <a:r>
              <a:rPr dirty="0" sz="800" spc="-110"/>
              <a:t> </a:t>
            </a:r>
            <a:r>
              <a:rPr dirty="0" sz="800" spc="-40"/>
              <a:t>Contact</a:t>
            </a:r>
            <a:endParaRPr sz="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406390" cy="1211580"/>
          </a:xfrm>
          <a:prstGeom prst="rect">
            <a:avLst/>
          </a:prstGeom>
        </p:spPr>
        <p:txBody>
          <a:bodyPr wrap="square" lIns="0" tIns="13970" rIns="0" bIns="0" rtlCol="0" vert="horz">
            <a:spAutoFit/>
          </a:bodyPr>
          <a:lstStyle/>
          <a:p>
            <a:pPr algn="ctr" marL="73660">
              <a:lnSpc>
                <a:spcPct val="100000"/>
              </a:lnSpc>
              <a:spcBef>
                <a:spcPts val="110"/>
              </a:spcBef>
            </a:pPr>
            <a:r>
              <a:rPr dirty="0" sz="1850" b="1">
                <a:latin typeface="Arial"/>
                <a:cs typeface="Arial"/>
              </a:rPr>
              <a:t>Datetime Data</a:t>
            </a:r>
            <a:r>
              <a:rPr dirty="0" sz="1850" spc="-10" b="1">
                <a:latin typeface="Arial"/>
                <a:cs typeface="Arial"/>
              </a:rPr>
              <a:t> </a:t>
            </a:r>
            <a:r>
              <a:rPr dirty="0" sz="1850" spc="5" b="1">
                <a:latin typeface="Arial"/>
                <a:cs typeface="Arial"/>
              </a:rPr>
              <a:t>Types</a:t>
            </a:r>
            <a:endParaRPr sz="1850">
              <a:latin typeface="Arial"/>
              <a:cs typeface="Arial"/>
            </a:endParaRPr>
          </a:p>
          <a:p>
            <a:pPr>
              <a:lnSpc>
                <a:spcPct val="100000"/>
              </a:lnSpc>
              <a:spcBef>
                <a:spcPts val="45"/>
              </a:spcBef>
            </a:pPr>
            <a:endParaRPr sz="2850">
              <a:latin typeface="Arial"/>
              <a:cs typeface="Arial"/>
            </a:endParaRPr>
          </a:p>
          <a:p>
            <a:pPr marL="328930" marR="5080" indent="-329565">
              <a:lnSpc>
                <a:spcPct val="101600"/>
              </a:lnSpc>
              <a:buClr>
                <a:srgbClr val="FF0000"/>
              </a:buClr>
              <a:buChar char="•"/>
              <a:tabLst>
                <a:tab pos="328930" algn="l"/>
                <a:tab pos="329565" algn="l"/>
              </a:tabLst>
            </a:pPr>
            <a:r>
              <a:rPr dirty="0" sz="1550" spc="10">
                <a:latin typeface="Arial"/>
                <a:cs typeface="Arial"/>
              </a:rPr>
              <a:t>The </a:t>
            </a:r>
            <a:r>
              <a:rPr dirty="0" sz="1550" spc="10">
                <a:latin typeface="Courier New"/>
                <a:cs typeface="Courier New"/>
              </a:rPr>
              <a:t>INTERVAL YEAR TO MONTH </a:t>
            </a:r>
            <a:r>
              <a:rPr dirty="0" sz="1550" spc="10">
                <a:latin typeface="Arial"/>
                <a:cs typeface="Arial"/>
              </a:rPr>
              <a:t>data type stores a  period</a:t>
            </a:r>
            <a:r>
              <a:rPr dirty="0" sz="1550">
                <a:latin typeface="Arial"/>
                <a:cs typeface="Arial"/>
              </a:rPr>
              <a:t> </a:t>
            </a:r>
            <a:r>
              <a:rPr dirty="0" sz="1550" spc="5">
                <a:latin typeface="Arial"/>
                <a:cs typeface="Arial"/>
              </a:rPr>
              <a:t>of</a:t>
            </a:r>
            <a:r>
              <a:rPr dirty="0" sz="1550">
                <a:latin typeface="Arial"/>
                <a:cs typeface="Arial"/>
              </a:rPr>
              <a:t> </a:t>
            </a:r>
            <a:r>
              <a:rPr dirty="0" sz="1550" spc="10">
                <a:latin typeface="Arial"/>
                <a:cs typeface="Arial"/>
              </a:rPr>
              <a:t>time</a:t>
            </a:r>
            <a:r>
              <a:rPr dirty="0" sz="1550" spc="5">
                <a:latin typeface="Arial"/>
                <a:cs typeface="Arial"/>
              </a:rPr>
              <a:t> </a:t>
            </a:r>
            <a:r>
              <a:rPr dirty="0" sz="1550" spc="10">
                <a:latin typeface="Arial"/>
                <a:cs typeface="Arial"/>
              </a:rPr>
              <a:t>using</a:t>
            </a:r>
            <a:r>
              <a:rPr dirty="0" sz="1550">
                <a:latin typeface="Arial"/>
                <a:cs typeface="Arial"/>
              </a:rPr>
              <a:t> </a:t>
            </a:r>
            <a:r>
              <a:rPr dirty="0" sz="1550" spc="10">
                <a:latin typeface="Arial"/>
                <a:cs typeface="Arial"/>
              </a:rPr>
              <a:t>the </a:t>
            </a:r>
            <a:r>
              <a:rPr dirty="0" sz="1550" spc="10">
                <a:latin typeface="Courier New"/>
                <a:cs typeface="Courier New"/>
              </a:rPr>
              <a:t>YEAR</a:t>
            </a:r>
            <a:r>
              <a:rPr dirty="0" sz="1550" spc="-500">
                <a:latin typeface="Courier New"/>
                <a:cs typeface="Courier New"/>
              </a:rPr>
              <a:t> </a:t>
            </a:r>
            <a:r>
              <a:rPr dirty="0" sz="1550" spc="10">
                <a:latin typeface="Arial"/>
                <a:cs typeface="Arial"/>
              </a:rPr>
              <a:t>and </a:t>
            </a:r>
            <a:r>
              <a:rPr dirty="0" sz="1550" spc="10">
                <a:latin typeface="Courier New"/>
                <a:cs typeface="Courier New"/>
              </a:rPr>
              <a:t>MONTH</a:t>
            </a:r>
            <a:r>
              <a:rPr dirty="0" sz="1550" spc="-495">
                <a:latin typeface="Courier New"/>
                <a:cs typeface="Courier New"/>
              </a:rPr>
              <a:t> </a:t>
            </a:r>
            <a:r>
              <a:rPr dirty="0" sz="1550" spc="10">
                <a:latin typeface="Arial"/>
                <a:cs typeface="Arial"/>
              </a:rPr>
              <a:t>datetime</a:t>
            </a:r>
            <a:r>
              <a:rPr dirty="0" sz="1550" spc="5">
                <a:latin typeface="Arial"/>
                <a:cs typeface="Arial"/>
              </a:rPr>
              <a:t> fields:</a:t>
            </a:r>
            <a:endParaRPr sz="1550">
              <a:latin typeface="Arial"/>
              <a:cs typeface="Arial"/>
            </a:endParaRPr>
          </a:p>
        </p:txBody>
      </p:sp>
      <p:sp>
        <p:nvSpPr>
          <p:cNvPr id="7" name="object 7"/>
          <p:cNvSpPr txBox="1"/>
          <p:nvPr/>
        </p:nvSpPr>
        <p:spPr>
          <a:xfrm>
            <a:off x="1143760" y="2602028"/>
            <a:ext cx="5035550" cy="772795"/>
          </a:xfrm>
          <a:prstGeom prst="rect">
            <a:avLst/>
          </a:prstGeom>
        </p:spPr>
        <p:txBody>
          <a:bodyPr wrap="square" lIns="0" tIns="19050" rIns="0" bIns="0" rtlCol="0" vert="horz">
            <a:spAutoFit/>
          </a:bodyPr>
          <a:lstStyle/>
          <a:p>
            <a:pPr marL="328930" marR="5080" indent="-329565">
              <a:lnSpc>
                <a:spcPct val="104400"/>
              </a:lnSpc>
              <a:spcBef>
                <a:spcPts val="150"/>
              </a:spcBef>
              <a:buClr>
                <a:srgbClr val="FF0000"/>
              </a:buClr>
              <a:buChar char="•"/>
              <a:tabLst>
                <a:tab pos="328930" algn="l"/>
                <a:tab pos="329565" algn="l"/>
              </a:tabLst>
            </a:pPr>
            <a:r>
              <a:rPr dirty="0" sz="1550" spc="10">
                <a:latin typeface="Arial"/>
                <a:cs typeface="Arial"/>
              </a:rPr>
              <a:t>The </a:t>
            </a:r>
            <a:r>
              <a:rPr dirty="0" sz="1550" spc="10">
                <a:latin typeface="Courier New"/>
                <a:cs typeface="Courier New"/>
              </a:rPr>
              <a:t>INTERVAL DAY TO SECOND</a:t>
            </a:r>
            <a:r>
              <a:rPr dirty="0" sz="1550" spc="-509">
                <a:latin typeface="Courier New"/>
                <a:cs typeface="Courier New"/>
              </a:rPr>
              <a:t> </a:t>
            </a:r>
            <a:r>
              <a:rPr dirty="0" sz="1550" spc="10">
                <a:latin typeface="Arial"/>
                <a:cs typeface="Arial"/>
              </a:rPr>
              <a:t>data type stores a  period </a:t>
            </a:r>
            <a:r>
              <a:rPr dirty="0" sz="1550" spc="5">
                <a:latin typeface="Arial"/>
                <a:cs typeface="Arial"/>
              </a:rPr>
              <a:t>of </a:t>
            </a:r>
            <a:r>
              <a:rPr dirty="0" sz="1550" spc="10">
                <a:latin typeface="Arial"/>
                <a:cs typeface="Arial"/>
              </a:rPr>
              <a:t>time </a:t>
            </a:r>
            <a:r>
              <a:rPr dirty="0" sz="1550" spc="5">
                <a:latin typeface="Arial"/>
                <a:cs typeface="Arial"/>
              </a:rPr>
              <a:t>in </a:t>
            </a:r>
            <a:r>
              <a:rPr dirty="0" sz="1550" spc="10">
                <a:latin typeface="Arial"/>
                <a:cs typeface="Arial"/>
              </a:rPr>
              <a:t>terms </a:t>
            </a:r>
            <a:r>
              <a:rPr dirty="0" sz="1550" spc="5">
                <a:latin typeface="Arial"/>
                <a:cs typeface="Arial"/>
              </a:rPr>
              <a:t>of </a:t>
            </a:r>
            <a:r>
              <a:rPr dirty="0" sz="1550" spc="10">
                <a:latin typeface="Arial"/>
                <a:cs typeface="Arial"/>
              </a:rPr>
              <a:t>days, hours, minutes, and  seconds:</a:t>
            </a:r>
            <a:endParaRPr sz="1550">
              <a:latin typeface="Arial"/>
              <a:cs typeface="Arial"/>
            </a:endParaRPr>
          </a:p>
        </p:txBody>
      </p:sp>
      <p:sp>
        <p:nvSpPr>
          <p:cNvPr id="8" name="object 8"/>
          <p:cNvSpPr txBox="1"/>
          <p:nvPr/>
        </p:nvSpPr>
        <p:spPr>
          <a:xfrm>
            <a:off x="1288541" y="2192273"/>
            <a:ext cx="5191125" cy="285115"/>
          </a:xfrm>
          <a:prstGeom prst="rect">
            <a:avLst/>
          </a:prstGeom>
          <a:solidFill>
            <a:srgbClr val="CCCCCC"/>
          </a:solidFill>
          <a:ln w="20574">
            <a:solidFill>
              <a:srgbClr val="000000"/>
            </a:solidFill>
          </a:ln>
        </p:spPr>
        <p:txBody>
          <a:bodyPr wrap="square" lIns="0" tIns="37465" rIns="0" bIns="0" rtlCol="0" vert="horz">
            <a:spAutoFit/>
          </a:bodyPr>
          <a:lstStyle/>
          <a:p>
            <a:pPr marL="76200">
              <a:lnSpc>
                <a:spcPct val="100000"/>
              </a:lnSpc>
              <a:spcBef>
                <a:spcPts val="295"/>
              </a:spcBef>
            </a:pPr>
            <a:r>
              <a:rPr dirty="0" sz="1150" spc="-5" b="1">
                <a:latin typeface="Courier New"/>
                <a:cs typeface="Courier New"/>
              </a:rPr>
              <a:t>INTERVAL YEAR [(year_precision)] TO</a:t>
            </a:r>
            <a:r>
              <a:rPr dirty="0" sz="1150" spc="-10" b="1">
                <a:latin typeface="Courier New"/>
                <a:cs typeface="Courier New"/>
              </a:rPr>
              <a:t> MONTH</a:t>
            </a:r>
            <a:endParaRPr sz="1150">
              <a:latin typeface="Courier New"/>
              <a:cs typeface="Courier New"/>
            </a:endParaRPr>
          </a:p>
        </p:txBody>
      </p:sp>
      <p:sp>
        <p:nvSpPr>
          <p:cNvPr id="9" name="object 9"/>
          <p:cNvSpPr txBox="1"/>
          <p:nvPr/>
        </p:nvSpPr>
        <p:spPr>
          <a:xfrm>
            <a:off x="1288541" y="3500628"/>
            <a:ext cx="5191125" cy="394335"/>
          </a:xfrm>
          <a:prstGeom prst="rect">
            <a:avLst/>
          </a:prstGeom>
          <a:solidFill>
            <a:srgbClr val="CCCCCC"/>
          </a:solidFill>
          <a:ln w="20574">
            <a:solidFill>
              <a:srgbClr val="000000"/>
            </a:solidFill>
          </a:ln>
        </p:spPr>
        <p:txBody>
          <a:bodyPr wrap="square" lIns="0" tIns="5080" rIns="0" bIns="0" rtlCol="0" vert="horz">
            <a:spAutoFit/>
          </a:bodyPr>
          <a:lstStyle/>
          <a:p>
            <a:pPr marL="76200">
              <a:lnSpc>
                <a:spcPts val="1375"/>
              </a:lnSpc>
              <a:spcBef>
                <a:spcPts val="40"/>
              </a:spcBef>
            </a:pPr>
            <a:r>
              <a:rPr dirty="0" sz="1150" spc="-5" b="1">
                <a:latin typeface="Courier New"/>
                <a:cs typeface="Courier New"/>
              </a:rPr>
              <a:t>INTERVAL DAY</a:t>
            </a:r>
            <a:r>
              <a:rPr dirty="0" sz="1150" spc="-10" b="1">
                <a:latin typeface="Courier New"/>
                <a:cs typeface="Courier New"/>
              </a:rPr>
              <a:t> </a:t>
            </a:r>
            <a:r>
              <a:rPr dirty="0" sz="1150" spc="-5" b="1">
                <a:latin typeface="Courier New"/>
                <a:cs typeface="Courier New"/>
              </a:rPr>
              <a:t>[(day_precision)]</a:t>
            </a:r>
            <a:endParaRPr sz="1150">
              <a:latin typeface="Courier New"/>
              <a:cs typeface="Courier New"/>
            </a:endParaRPr>
          </a:p>
          <a:p>
            <a:pPr marL="339090">
              <a:lnSpc>
                <a:spcPts val="1375"/>
              </a:lnSpc>
            </a:pPr>
            <a:r>
              <a:rPr dirty="0" sz="1150" spc="-5" b="1">
                <a:latin typeface="Courier New"/>
                <a:cs typeface="Courier New"/>
              </a:rPr>
              <a:t>TO SECOND</a:t>
            </a:r>
            <a:r>
              <a:rPr dirty="0" sz="1150" spc="-10" b="1">
                <a:latin typeface="Courier New"/>
                <a:cs typeface="Courier New"/>
              </a:rPr>
              <a:t> </a:t>
            </a:r>
            <a:r>
              <a:rPr dirty="0" sz="1150" spc="-5" b="1">
                <a:latin typeface="Courier New"/>
                <a:cs typeface="Courier New"/>
              </a:rPr>
              <a:t>[(fractional_seconds_precision)]</a:t>
            </a:r>
            <a:endParaRPr sz="1150">
              <a:latin typeface="Courier New"/>
              <a:cs typeface="Courier New"/>
            </a:endParaRPr>
          </a:p>
        </p:txBody>
      </p:sp>
      <p:sp>
        <p:nvSpPr>
          <p:cNvPr id="10" name="object 10"/>
          <p:cNvSpPr txBox="1"/>
          <p:nvPr/>
        </p:nvSpPr>
        <p:spPr>
          <a:xfrm>
            <a:off x="594613" y="5593638"/>
            <a:ext cx="6418580" cy="181800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INTERVAL YEAR TO MONTH</a:t>
            </a:r>
            <a:r>
              <a:rPr dirty="0" sz="1300" spc="-409" b="1">
                <a:latin typeface="Courier New"/>
                <a:cs typeface="Courier New"/>
              </a:rPr>
              <a:t> </a:t>
            </a:r>
            <a:r>
              <a:rPr dirty="0" sz="1300" spc="-5" b="1">
                <a:latin typeface="Arial"/>
                <a:cs typeface="Arial"/>
              </a:rPr>
              <a:t>Data Type</a:t>
            </a:r>
            <a:endParaRPr sz="1300">
              <a:latin typeface="Arial"/>
              <a:cs typeface="Arial"/>
            </a:endParaRPr>
          </a:p>
          <a:p>
            <a:pPr marL="136525" marR="41910" indent="-635">
              <a:lnSpc>
                <a:spcPct val="104600"/>
              </a:lnSpc>
              <a:spcBef>
                <a:spcPts val="315"/>
              </a:spcBef>
            </a:pPr>
            <a:r>
              <a:rPr dirty="0" sz="1300">
                <a:latin typeface="Courier New"/>
                <a:cs typeface="Courier New"/>
              </a:rPr>
              <a:t>INTERVAL YEAR TO MONTH</a:t>
            </a:r>
            <a:r>
              <a:rPr dirty="0" sz="1300" spc="-470">
                <a:latin typeface="Courier New"/>
                <a:cs typeface="Courier New"/>
              </a:rPr>
              <a:t> </a:t>
            </a:r>
            <a:r>
              <a:rPr dirty="0" sz="1300">
                <a:latin typeface="Times New Roman"/>
                <a:cs typeface="Times New Roman"/>
              </a:rPr>
              <a:t>stores a</a:t>
            </a:r>
            <a:r>
              <a:rPr dirty="0" sz="1300" spc="-5">
                <a:latin typeface="Times New Roman"/>
                <a:cs typeface="Times New Roman"/>
              </a:rPr>
              <a:t> </a:t>
            </a:r>
            <a:r>
              <a:rPr dirty="0" sz="1300">
                <a:latin typeface="Times New Roman"/>
                <a:cs typeface="Times New Roman"/>
              </a:rPr>
              <a:t>period</a:t>
            </a:r>
            <a:r>
              <a:rPr dirty="0" sz="1300" spc="-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time</a:t>
            </a:r>
            <a:r>
              <a:rPr dirty="0" sz="1300" spc="-5">
                <a:latin typeface="Times New Roman"/>
                <a:cs typeface="Times New Roman"/>
              </a:rPr>
              <a:t> </a:t>
            </a:r>
            <a:r>
              <a:rPr dirty="0" sz="1300">
                <a:latin typeface="Times New Roman"/>
                <a:cs typeface="Times New Roman"/>
              </a:rPr>
              <a:t>using</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YEAR</a:t>
            </a:r>
            <a:r>
              <a:rPr dirty="0" sz="1300" spc="-455">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MONTH</a:t>
            </a:r>
            <a:r>
              <a:rPr dirty="0" sz="1300" spc="-465">
                <a:latin typeface="Courier New"/>
                <a:cs typeface="Courier New"/>
              </a:rPr>
              <a:t> </a:t>
            </a:r>
            <a:r>
              <a:rPr dirty="0" sz="1300">
                <a:latin typeface="Times New Roman"/>
                <a:cs typeface="Times New Roman"/>
              </a:rPr>
              <a:t>datetime  fields.</a:t>
            </a:r>
            <a:endParaRPr sz="1300">
              <a:latin typeface="Times New Roman"/>
              <a:cs typeface="Times New Roman"/>
            </a:endParaRPr>
          </a:p>
          <a:p>
            <a:pPr marL="136525" marR="5080">
              <a:lnSpc>
                <a:spcPct val="101400"/>
              </a:lnSpc>
              <a:spcBef>
                <a:spcPts val="300"/>
              </a:spcBef>
            </a:pPr>
            <a:r>
              <a:rPr dirty="0" sz="1300" spc="-5">
                <a:latin typeface="Times New Roman"/>
                <a:cs typeface="Times New Roman"/>
              </a:rPr>
              <a:t>Use </a:t>
            </a:r>
            <a:r>
              <a:rPr dirty="0" sz="1300">
                <a:latin typeface="Courier New"/>
                <a:cs typeface="Courier New"/>
              </a:rPr>
              <a:t>INTERVAL YEAR TO MONTH</a:t>
            </a:r>
            <a:r>
              <a:rPr dirty="0" sz="1300" spc="-455">
                <a:latin typeface="Courier New"/>
                <a:cs typeface="Courier New"/>
              </a:rPr>
              <a:t> </a:t>
            </a:r>
            <a:r>
              <a:rPr dirty="0" sz="1300">
                <a:latin typeface="Times New Roman"/>
                <a:cs typeface="Times New Roman"/>
              </a:rPr>
              <a:t>to represent the difference between </a:t>
            </a:r>
            <a:r>
              <a:rPr dirty="0" sz="1300" spc="-5">
                <a:latin typeface="Times New Roman"/>
                <a:cs typeface="Times New Roman"/>
              </a:rPr>
              <a:t>two </a:t>
            </a:r>
            <a:r>
              <a:rPr dirty="0" sz="1300">
                <a:latin typeface="Times New Roman"/>
                <a:cs typeface="Times New Roman"/>
              </a:rPr>
              <a:t>datetime values,  where the only significant portions are the year and month. </a:t>
            </a:r>
            <a:r>
              <a:rPr dirty="0" sz="1300" spc="-5">
                <a:latin typeface="Times New Roman"/>
                <a:cs typeface="Times New Roman"/>
              </a:rPr>
              <a:t>For </a:t>
            </a:r>
            <a:r>
              <a:rPr dirty="0" sz="1300">
                <a:latin typeface="Times New Roman"/>
                <a:cs typeface="Times New Roman"/>
              </a:rPr>
              <a:t>example, you might use this  value to set a reminder for a date that is 120 </a:t>
            </a:r>
            <a:r>
              <a:rPr dirty="0" sz="1300" spc="-5">
                <a:latin typeface="Times New Roman"/>
                <a:cs typeface="Times New Roman"/>
              </a:rPr>
              <a:t>months </a:t>
            </a:r>
            <a:r>
              <a:rPr dirty="0" sz="1300">
                <a:latin typeface="Times New Roman"/>
                <a:cs typeface="Times New Roman"/>
              </a:rPr>
              <a:t>in the future, or check </a:t>
            </a:r>
            <a:r>
              <a:rPr dirty="0" sz="1300" spc="-5">
                <a:latin typeface="Times New Roman"/>
                <a:cs typeface="Times New Roman"/>
              </a:rPr>
              <a:t>whether </a:t>
            </a:r>
            <a:r>
              <a:rPr dirty="0" sz="1300">
                <a:latin typeface="Times New Roman"/>
                <a:cs typeface="Times New Roman"/>
              </a:rPr>
              <a:t>6 months  have elapsed since a particular</a:t>
            </a:r>
            <a:r>
              <a:rPr dirty="0" sz="1300" spc="-10">
                <a:latin typeface="Times New Roman"/>
                <a:cs typeface="Times New Roman"/>
              </a:rPr>
              <a:t> </a:t>
            </a:r>
            <a:r>
              <a:rPr dirty="0" sz="1300">
                <a:latin typeface="Times New Roman"/>
                <a:cs typeface="Times New Roman"/>
              </a:rPr>
              <a:t>date.</a:t>
            </a:r>
            <a:endParaRPr sz="1300">
              <a:latin typeface="Times New Roman"/>
              <a:cs typeface="Times New Roman"/>
            </a:endParaRPr>
          </a:p>
          <a:p>
            <a:pPr marL="136525">
              <a:lnSpc>
                <a:spcPct val="100000"/>
              </a:lnSpc>
              <a:spcBef>
                <a:spcPts val="395"/>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11" name="object 11"/>
          <p:cNvSpPr txBox="1"/>
          <p:nvPr/>
        </p:nvSpPr>
        <p:spPr>
          <a:xfrm>
            <a:off x="1028206" y="7358904"/>
            <a:ext cx="1421765"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year_precision</a:t>
            </a:r>
            <a:endParaRPr sz="1300">
              <a:latin typeface="Courier New"/>
              <a:cs typeface="Courier New"/>
            </a:endParaRPr>
          </a:p>
        </p:txBody>
      </p:sp>
      <p:sp>
        <p:nvSpPr>
          <p:cNvPr id="12" name="object 12"/>
          <p:cNvSpPr txBox="1"/>
          <p:nvPr/>
        </p:nvSpPr>
        <p:spPr>
          <a:xfrm>
            <a:off x="3071122" y="7358904"/>
            <a:ext cx="3370579" cy="403225"/>
          </a:xfrm>
          <a:prstGeom prst="rect">
            <a:avLst/>
          </a:prstGeom>
        </p:spPr>
        <p:txBody>
          <a:bodyPr wrap="square" lIns="0" tIns="34925" rIns="0" bIns="0" rtlCol="0" vert="horz">
            <a:spAutoFit/>
          </a:bodyPr>
          <a:lstStyle/>
          <a:p>
            <a:pPr marL="12700" marR="5080">
              <a:lnSpc>
                <a:spcPts val="1410"/>
              </a:lnSpc>
              <a:spcBef>
                <a:spcPts val="275"/>
              </a:spcBef>
            </a:pPr>
            <a:r>
              <a:rPr dirty="0" sz="1300" spc="-5">
                <a:latin typeface="Times New Roman"/>
                <a:cs typeface="Times New Roman"/>
              </a:rPr>
              <a:t>is the number of digits in </a:t>
            </a:r>
            <a:r>
              <a:rPr dirty="0" sz="1300">
                <a:latin typeface="Times New Roman"/>
                <a:cs typeface="Times New Roman"/>
              </a:rPr>
              <a:t>the </a:t>
            </a:r>
            <a:r>
              <a:rPr dirty="0" sz="1300">
                <a:latin typeface="Courier New"/>
                <a:cs typeface="Courier New"/>
              </a:rPr>
              <a:t>YEAR</a:t>
            </a:r>
            <a:r>
              <a:rPr dirty="0" sz="1300" spc="-475">
                <a:latin typeface="Courier New"/>
                <a:cs typeface="Courier New"/>
              </a:rPr>
              <a:t> </a:t>
            </a:r>
            <a:r>
              <a:rPr dirty="0" sz="1300">
                <a:latin typeface="Times New Roman"/>
                <a:cs typeface="Times New Roman"/>
              </a:rPr>
              <a:t>datetime field.  The default value of </a:t>
            </a:r>
            <a:r>
              <a:rPr dirty="0" sz="1300">
                <a:latin typeface="Courier New"/>
                <a:cs typeface="Courier New"/>
              </a:rPr>
              <a:t>year_precision</a:t>
            </a:r>
            <a:r>
              <a:rPr dirty="0" sz="1300" spc="-484">
                <a:latin typeface="Courier New"/>
                <a:cs typeface="Courier New"/>
              </a:rPr>
              <a:t> </a:t>
            </a:r>
            <a:r>
              <a:rPr dirty="0" sz="1300">
                <a:latin typeface="Times New Roman"/>
                <a:cs typeface="Times New Roman"/>
              </a:rPr>
              <a:t>is 2.</a:t>
            </a:r>
            <a:endParaRPr sz="1300">
              <a:latin typeface="Times New Roman"/>
              <a:cs typeface="Times New Roman"/>
            </a:endParaRPr>
          </a:p>
        </p:txBody>
      </p:sp>
      <p:sp>
        <p:nvSpPr>
          <p:cNvPr id="13" name="object 13"/>
          <p:cNvSpPr txBox="1"/>
          <p:nvPr/>
        </p:nvSpPr>
        <p:spPr>
          <a:xfrm>
            <a:off x="718831" y="7742937"/>
            <a:ext cx="5226050" cy="1735455"/>
          </a:xfrm>
          <a:prstGeom prst="rect">
            <a:avLst/>
          </a:prstGeom>
        </p:spPr>
        <p:txBody>
          <a:bodyPr wrap="square" lIns="0" tIns="12700" rIns="0" bIns="0" rtlCol="0" vert="horz">
            <a:spAutoFit/>
          </a:bodyPr>
          <a:lstStyle/>
          <a:p>
            <a:pPr marL="12700">
              <a:lnSpc>
                <a:spcPts val="1515"/>
              </a:lnSpc>
              <a:spcBef>
                <a:spcPts val="100"/>
              </a:spcBef>
            </a:pPr>
            <a:r>
              <a:rPr dirty="0" sz="1300" spc="-5" b="1">
                <a:latin typeface="Times New Roman"/>
                <a:cs typeface="Times New Roman"/>
              </a:rPr>
              <a:t>Examples</a:t>
            </a:r>
            <a:endParaRPr sz="1300">
              <a:latin typeface="Times New Roman"/>
              <a:cs typeface="Times New Roman"/>
            </a:endParaRPr>
          </a:p>
          <a:p>
            <a:pPr marL="321945" indent="-186690">
              <a:lnSpc>
                <a:spcPts val="1395"/>
              </a:lnSpc>
              <a:buSzPct val="70833"/>
              <a:buFont typeface="Times New Roman"/>
              <a:buChar char="•"/>
              <a:tabLst>
                <a:tab pos="321945" algn="l"/>
                <a:tab pos="322580" algn="l"/>
              </a:tabLst>
            </a:pPr>
            <a:r>
              <a:rPr dirty="0" sz="1200" spc="-5">
                <a:latin typeface="Courier New"/>
                <a:cs typeface="Courier New"/>
              </a:rPr>
              <a:t>INTERVAL '123-2' YEAR(3) TO</a:t>
            </a:r>
            <a:r>
              <a:rPr dirty="0" sz="1200" spc="-20">
                <a:latin typeface="Courier New"/>
                <a:cs typeface="Courier New"/>
              </a:rPr>
              <a:t> </a:t>
            </a:r>
            <a:r>
              <a:rPr dirty="0" sz="1200" spc="-5">
                <a:latin typeface="Courier New"/>
                <a:cs typeface="Courier New"/>
              </a:rPr>
              <a:t>MONTH</a:t>
            </a:r>
            <a:endParaRPr sz="1200">
              <a:latin typeface="Courier New"/>
              <a:cs typeface="Courier New"/>
            </a:endParaRPr>
          </a:p>
          <a:p>
            <a:pPr marL="445134">
              <a:lnSpc>
                <a:spcPts val="1515"/>
              </a:lnSpc>
              <a:spcBef>
                <a:spcPts val="85"/>
              </a:spcBef>
            </a:pPr>
            <a:r>
              <a:rPr dirty="0" sz="1300">
                <a:latin typeface="Times New Roman"/>
                <a:cs typeface="Times New Roman"/>
              </a:rPr>
              <a:t>Indicates an interval of 123 years, 2</a:t>
            </a:r>
            <a:r>
              <a:rPr dirty="0" sz="1300" spc="-15">
                <a:latin typeface="Times New Roman"/>
                <a:cs typeface="Times New Roman"/>
              </a:rPr>
              <a:t> </a:t>
            </a:r>
            <a:r>
              <a:rPr dirty="0" sz="1300" spc="-5">
                <a:latin typeface="Times New Roman"/>
                <a:cs typeface="Times New Roman"/>
              </a:rPr>
              <a:t>months</a:t>
            </a:r>
            <a:endParaRPr sz="1300">
              <a:latin typeface="Times New Roman"/>
              <a:cs typeface="Times New Roman"/>
            </a:endParaRPr>
          </a:p>
          <a:p>
            <a:pPr marL="321945" indent="-186690">
              <a:lnSpc>
                <a:spcPts val="1395"/>
              </a:lnSpc>
              <a:buSzPct val="70833"/>
              <a:buFont typeface="Times New Roman"/>
              <a:buChar char="•"/>
              <a:tabLst>
                <a:tab pos="321945" algn="l"/>
                <a:tab pos="322580" algn="l"/>
              </a:tabLst>
            </a:pPr>
            <a:r>
              <a:rPr dirty="0" sz="1200" spc="-5">
                <a:latin typeface="Courier New"/>
                <a:cs typeface="Courier New"/>
              </a:rPr>
              <a:t>INTERVAL </a:t>
            </a:r>
            <a:r>
              <a:rPr dirty="0" sz="1200" spc="-10">
                <a:latin typeface="Courier New"/>
                <a:cs typeface="Courier New"/>
              </a:rPr>
              <a:t>'123'</a:t>
            </a:r>
            <a:r>
              <a:rPr dirty="0" sz="1200" spc="-5">
                <a:latin typeface="Courier New"/>
                <a:cs typeface="Courier New"/>
              </a:rPr>
              <a:t> YEAR(3)</a:t>
            </a:r>
            <a:endParaRPr sz="1200">
              <a:latin typeface="Courier New"/>
              <a:cs typeface="Courier New"/>
            </a:endParaRPr>
          </a:p>
          <a:p>
            <a:pPr marL="445134">
              <a:lnSpc>
                <a:spcPts val="1515"/>
              </a:lnSpc>
              <a:spcBef>
                <a:spcPts val="85"/>
              </a:spcBef>
            </a:pPr>
            <a:r>
              <a:rPr dirty="0" sz="1300">
                <a:latin typeface="Times New Roman"/>
                <a:cs typeface="Times New Roman"/>
              </a:rPr>
              <a:t>Indicates an interval of 123 years 0</a:t>
            </a:r>
            <a:r>
              <a:rPr dirty="0" sz="1300" spc="-15">
                <a:latin typeface="Times New Roman"/>
                <a:cs typeface="Times New Roman"/>
              </a:rPr>
              <a:t> </a:t>
            </a:r>
            <a:r>
              <a:rPr dirty="0" sz="1300">
                <a:latin typeface="Times New Roman"/>
                <a:cs typeface="Times New Roman"/>
              </a:rPr>
              <a:t>months</a:t>
            </a:r>
            <a:endParaRPr sz="1300">
              <a:latin typeface="Times New Roman"/>
              <a:cs typeface="Times New Roman"/>
            </a:endParaRPr>
          </a:p>
          <a:p>
            <a:pPr marL="321945" indent="-186690">
              <a:lnSpc>
                <a:spcPts val="1395"/>
              </a:lnSpc>
              <a:buSzPct val="70833"/>
              <a:buFont typeface="Times New Roman"/>
              <a:buChar char="•"/>
              <a:tabLst>
                <a:tab pos="321945" algn="l"/>
                <a:tab pos="322580" algn="l"/>
              </a:tabLst>
            </a:pPr>
            <a:r>
              <a:rPr dirty="0" sz="1200" spc="-5">
                <a:latin typeface="Courier New"/>
                <a:cs typeface="Courier New"/>
              </a:rPr>
              <a:t>INTERVAL '300'</a:t>
            </a:r>
            <a:r>
              <a:rPr dirty="0" sz="1200" spc="-15">
                <a:latin typeface="Courier New"/>
                <a:cs typeface="Courier New"/>
              </a:rPr>
              <a:t> </a:t>
            </a:r>
            <a:r>
              <a:rPr dirty="0" sz="1200" spc="-5">
                <a:latin typeface="Courier New"/>
                <a:cs typeface="Courier New"/>
              </a:rPr>
              <a:t>MONTH(3)</a:t>
            </a:r>
            <a:endParaRPr sz="1200">
              <a:latin typeface="Courier New"/>
              <a:cs typeface="Courier New"/>
            </a:endParaRPr>
          </a:p>
          <a:p>
            <a:pPr marL="445134">
              <a:lnSpc>
                <a:spcPts val="1515"/>
              </a:lnSpc>
              <a:spcBef>
                <a:spcPts val="90"/>
              </a:spcBef>
            </a:pPr>
            <a:r>
              <a:rPr dirty="0" sz="1300">
                <a:latin typeface="Times New Roman"/>
                <a:cs typeface="Times New Roman"/>
              </a:rPr>
              <a:t>Indicates an interval of 300</a:t>
            </a:r>
            <a:r>
              <a:rPr dirty="0" sz="1300" spc="-15">
                <a:latin typeface="Times New Roman"/>
                <a:cs typeface="Times New Roman"/>
              </a:rPr>
              <a:t> </a:t>
            </a:r>
            <a:r>
              <a:rPr dirty="0" sz="1300">
                <a:latin typeface="Times New Roman"/>
                <a:cs typeface="Times New Roman"/>
              </a:rPr>
              <a:t>months</a:t>
            </a:r>
            <a:endParaRPr sz="1300">
              <a:latin typeface="Times New Roman"/>
              <a:cs typeface="Times New Roman"/>
            </a:endParaRPr>
          </a:p>
          <a:p>
            <a:pPr marL="321945" indent="-186690">
              <a:lnSpc>
                <a:spcPts val="1395"/>
              </a:lnSpc>
              <a:buSzPct val="70833"/>
              <a:buFont typeface="Times New Roman"/>
              <a:buChar char="•"/>
              <a:tabLst>
                <a:tab pos="321945" algn="l"/>
                <a:tab pos="322580" algn="l"/>
              </a:tabLst>
            </a:pPr>
            <a:r>
              <a:rPr dirty="0" sz="1200" spc="-5">
                <a:latin typeface="Courier New"/>
                <a:cs typeface="Courier New"/>
              </a:rPr>
              <a:t>INTERVAL '123'</a:t>
            </a:r>
            <a:r>
              <a:rPr dirty="0" sz="1200" spc="-10">
                <a:latin typeface="Courier New"/>
                <a:cs typeface="Courier New"/>
              </a:rPr>
              <a:t> </a:t>
            </a:r>
            <a:r>
              <a:rPr dirty="0" sz="1200" spc="-5">
                <a:latin typeface="Courier New"/>
                <a:cs typeface="Courier New"/>
              </a:rPr>
              <a:t>YEAR</a:t>
            </a:r>
            <a:endParaRPr sz="1200">
              <a:latin typeface="Courier New"/>
              <a:cs typeface="Courier New"/>
            </a:endParaRPr>
          </a:p>
          <a:p>
            <a:pPr marL="445134">
              <a:lnSpc>
                <a:spcPct val="100000"/>
              </a:lnSpc>
              <a:spcBef>
                <a:spcPts val="5"/>
              </a:spcBef>
            </a:pPr>
            <a:r>
              <a:rPr dirty="0" sz="1300" spc="-5">
                <a:latin typeface="Times New Roman"/>
                <a:cs typeface="Times New Roman"/>
              </a:rPr>
              <a:t>Returns </a:t>
            </a:r>
            <a:r>
              <a:rPr dirty="0" sz="1300">
                <a:latin typeface="Times New Roman"/>
                <a:cs typeface="Times New Roman"/>
              </a:rPr>
              <a:t>an error because the default precision is 2, and </a:t>
            </a:r>
            <a:r>
              <a:rPr dirty="0" sz="1300">
                <a:latin typeface="Courier New"/>
                <a:cs typeface="Courier New"/>
              </a:rPr>
              <a:t>123</a:t>
            </a:r>
            <a:r>
              <a:rPr dirty="0" sz="1300" spc="-505">
                <a:latin typeface="Courier New"/>
                <a:cs typeface="Courier New"/>
              </a:rPr>
              <a:t> </a:t>
            </a:r>
            <a:r>
              <a:rPr dirty="0" sz="1300">
                <a:latin typeface="Times New Roman"/>
                <a:cs typeface="Times New Roman"/>
              </a:rPr>
              <a:t>has 3 digits</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4613" y="430029"/>
            <a:ext cx="6150610" cy="1778000"/>
          </a:xfrm>
          <a:prstGeom prst="rect">
            <a:avLst/>
          </a:prstGeom>
        </p:spPr>
        <p:txBody>
          <a:bodyPr wrap="square" lIns="0" tIns="62230" rIns="0" bIns="0" rtlCol="0" vert="horz">
            <a:spAutoFit/>
          </a:bodyPr>
          <a:lstStyle/>
          <a:p>
            <a:pPr marL="12700">
              <a:lnSpc>
                <a:spcPct val="100000"/>
              </a:lnSpc>
              <a:spcBef>
                <a:spcPts val="490"/>
              </a:spcBef>
            </a:pPr>
            <a:r>
              <a:rPr dirty="0" sz="1300" b="1">
                <a:latin typeface="Courier New"/>
                <a:cs typeface="Courier New"/>
              </a:rPr>
              <a:t>INTERVAL YEAR TO MONTH</a:t>
            </a:r>
            <a:r>
              <a:rPr dirty="0" sz="1300" spc="-405" b="1">
                <a:latin typeface="Courier New"/>
                <a:cs typeface="Courier New"/>
              </a:rPr>
              <a:t> </a:t>
            </a:r>
            <a:r>
              <a:rPr dirty="0" sz="1300" spc="-5" b="1">
                <a:latin typeface="Arial"/>
                <a:cs typeface="Arial"/>
              </a:rPr>
              <a:t>Data Type </a:t>
            </a:r>
            <a:r>
              <a:rPr dirty="0" sz="1300" b="1">
                <a:latin typeface="Arial"/>
                <a:cs typeface="Arial"/>
              </a:rPr>
              <a:t>(continued)</a:t>
            </a:r>
            <a:endParaRPr sz="1300">
              <a:latin typeface="Arial"/>
              <a:cs typeface="Arial"/>
            </a:endParaRPr>
          </a:p>
          <a:p>
            <a:pPr marL="941069">
              <a:lnSpc>
                <a:spcPct val="100000"/>
              </a:lnSpc>
              <a:spcBef>
                <a:spcPts val="350"/>
              </a:spcBef>
            </a:pPr>
            <a:r>
              <a:rPr dirty="0" sz="1200" spc="-5">
                <a:latin typeface="Courier New"/>
                <a:cs typeface="Courier New"/>
              </a:rPr>
              <a:t>CREATE TABLE time_example2</a:t>
            </a:r>
            <a:endParaRPr sz="1200">
              <a:latin typeface="Courier New"/>
              <a:cs typeface="Courier New"/>
            </a:endParaRPr>
          </a:p>
          <a:p>
            <a:pPr marL="941069">
              <a:lnSpc>
                <a:spcPct val="100000"/>
              </a:lnSpc>
            </a:pPr>
            <a:r>
              <a:rPr dirty="0" sz="1200" spc="-5">
                <a:latin typeface="Courier New"/>
                <a:cs typeface="Courier New"/>
              </a:rPr>
              <a:t>(loan_duration INTERVAL YEAR (3) TO</a:t>
            </a:r>
            <a:r>
              <a:rPr dirty="0" sz="1200" spc="-15">
                <a:latin typeface="Courier New"/>
                <a:cs typeface="Courier New"/>
              </a:rPr>
              <a:t> </a:t>
            </a:r>
            <a:r>
              <a:rPr dirty="0" sz="1200" spc="-5">
                <a:latin typeface="Courier New"/>
                <a:cs typeface="Courier New"/>
              </a:rPr>
              <a:t>MONTH);</a:t>
            </a:r>
            <a:endParaRPr sz="1200">
              <a:latin typeface="Courier New"/>
              <a:cs typeface="Courier New"/>
            </a:endParaRPr>
          </a:p>
          <a:p>
            <a:pPr>
              <a:lnSpc>
                <a:spcPct val="100000"/>
              </a:lnSpc>
              <a:spcBef>
                <a:spcPts val="15"/>
              </a:spcBef>
            </a:pPr>
            <a:endParaRPr sz="1250">
              <a:latin typeface="Courier New"/>
              <a:cs typeface="Courier New"/>
            </a:endParaRPr>
          </a:p>
          <a:p>
            <a:pPr marL="1123315" marR="1463675" indent="-182245">
              <a:lnSpc>
                <a:spcPct val="100000"/>
              </a:lnSpc>
            </a:pPr>
            <a:r>
              <a:rPr dirty="0" sz="1200" spc="-5">
                <a:latin typeface="Courier New"/>
                <a:cs typeface="Courier New"/>
              </a:rPr>
              <a:t>INSERT INTO time_example2 (loan_duration)  VALUES (INTERVAL '120'</a:t>
            </a:r>
            <a:r>
              <a:rPr dirty="0" sz="1200" spc="-35">
                <a:latin typeface="Courier New"/>
                <a:cs typeface="Courier New"/>
              </a:rPr>
              <a:t> </a:t>
            </a:r>
            <a:r>
              <a:rPr dirty="0" sz="1200" spc="-5">
                <a:latin typeface="Courier New"/>
                <a:cs typeface="Courier New"/>
              </a:rPr>
              <a:t>MONTH(3));</a:t>
            </a:r>
            <a:endParaRPr sz="1200">
              <a:latin typeface="Courier New"/>
              <a:cs typeface="Courier New"/>
            </a:endParaRPr>
          </a:p>
          <a:p>
            <a:pPr>
              <a:lnSpc>
                <a:spcPct val="100000"/>
              </a:lnSpc>
              <a:spcBef>
                <a:spcPts val="10"/>
              </a:spcBef>
            </a:pPr>
            <a:endParaRPr sz="1250">
              <a:latin typeface="Courier New"/>
              <a:cs typeface="Courier New"/>
            </a:endParaRPr>
          </a:p>
          <a:p>
            <a:pPr marL="941069">
              <a:lnSpc>
                <a:spcPct val="100000"/>
              </a:lnSpc>
            </a:pPr>
            <a:r>
              <a:rPr dirty="0" sz="1200" spc="-5">
                <a:latin typeface="Courier New"/>
                <a:cs typeface="Courier New"/>
              </a:rPr>
              <a:t>SELECT TO_CHAR(sysdate+loan_duration,</a:t>
            </a:r>
            <a:r>
              <a:rPr dirty="0" sz="1200" spc="-15">
                <a:latin typeface="Courier New"/>
                <a:cs typeface="Courier New"/>
              </a:rPr>
              <a:t> </a:t>
            </a:r>
            <a:r>
              <a:rPr dirty="0" sz="1200" spc="-5">
                <a:latin typeface="Courier New"/>
                <a:cs typeface="Courier New"/>
              </a:rPr>
              <a:t>'dd-mon-yyyy')</a:t>
            </a:r>
            <a:endParaRPr sz="1200">
              <a:latin typeface="Courier New"/>
              <a:cs typeface="Courier New"/>
            </a:endParaRPr>
          </a:p>
          <a:p>
            <a:pPr marL="941069">
              <a:lnSpc>
                <a:spcPct val="100000"/>
              </a:lnSpc>
              <a:tabLst>
                <a:tab pos="1579245" algn="l"/>
                <a:tab pos="3584575" algn="l"/>
              </a:tabLst>
            </a:pPr>
            <a:r>
              <a:rPr dirty="0" sz="1200" spc="-5">
                <a:latin typeface="Courier New"/>
                <a:cs typeface="Courier New"/>
              </a:rPr>
              <a:t>FROM	time_example2;	--today’s date is</a:t>
            </a:r>
            <a:r>
              <a:rPr dirty="0" sz="1200" spc="-70">
                <a:latin typeface="Courier New"/>
                <a:cs typeface="Courier New"/>
              </a:rPr>
              <a:t> </a:t>
            </a:r>
            <a:r>
              <a:rPr dirty="0" sz="1200" spc="-5">
                <a:latin typeface="Courier New"/>
                <a:cs typeface="Courier New"/>
              </a:rPr>
              <a:t>11-11-2008</a:t>
            </a:r>
            <a:endParaRPr sz="1200">
              <a:latin typeface="Courier New"/>
              <a:cs typeface="Courier New"/>
            </a:endParaRPr>
          </a:p>
        </p:txBody>
      </p:sp>
      <p:sp>
        <p:nvSpPr>
          <p:cNvPr id="3" name="object 3"/>
          <p:cNvSpPr txBox="1"/>
          <p:nvPr/>
        </p:nvSpPr>
        <p:spPr>
          <a:xfrm>
            <a:off x="594613" y="2894635"/>
            <a:ext cx="6532880" cy="1818639"/>
          </a:xfrm>
          <a:prstGeom prst="rect">
            <a:avLst/>
          </a:prstGeom>
        </p:spPr>
        <p:txBody>
          <a:bodyPr wrap="square" lIns="0" tIns="62865" rIns="0" bIns="0" rtlCol="0" vert="horz">
            <a:spAutoFit/>
          </a:bodyPr>
          <a:lstStyle/>
          <a:p>
            <a:pPr marL="12700">
              <a:lnSpc>
                <a:spcPct val="100000"/>
              </a:lnSpc>
              <a:spcBef>
                <a:spcPts val="495"/>
              </a:spcBef>
            </a:pPr>
            <a:r>
              <a:rPr dirty="0" sz="1300" b="1">
                <a:latin typeface="Courier New"/>
                <a:cs typeface="Courier New"/>
              </a:rPr>
              <a:t>INTERVAL DAY TO SECOND</a:t>
            </a:r>
            <a:r>
              <a:rPr dirty="0" sz="1300" spc="-409" b="1">
                <a:latin typeface="Courier New"/>
                <a:cs typeface="Courier New"/>
              </a:rPr>
              <a:t> </a:t>
            </a:r>
            <a:r>
              <a:rPr dirty="0" sz="1300" spc="-5" b="1">
                <a:latin typeface="Arial"/>
                <a:cs typeface="Arial"/>
              </a:rPr>
              <a:t>Data Type</a:t>
            </a:r>
            <a:endParaRPr sz="1300">
              <a:latin typeface="Arial"/>
              <a:cs typeface="Arial"/>
            </a:endParaRPr>
          </a:p>
          <a:p>
            <a:pPr marL="136525" marR="191135">
              <a:lnSpc>
                <a:spcPct val="104600"/>
              </a:lnSpc>
              <a:spcBef>
                <a:spcPts val="325"/>
              </a:spcBef>
            </a:pPr>
            <a:r>
              <a:rPr dirty="0" sz="1300">
                <a:latin typeface="Courier New"/>
                <a:cs typeface="Courier New"/>
              </a:rPr>
              <a:t>INTERVAL DAY TO SECOND</a:t>
            </a:r>
            <a:r>
              <a:rPr dirty="0" sz="1300" spc="-455">
                <a:latin typeface="Courier New"/>
                <a:cs typeface="Courier New"/>
              </a:rPr>
              <a:t> </a:t>
            </a:r>
            <a:r>
              <a:rPr dirty="0" sz="1300">
                <a:latin typeface="Times New Roman"/>
                <a:cs typeface="Times New Roman"/>
              </a:rPr>
              <a:t>stores a period of </a:t>
            </a:r>
            <a:r>
              <a:rPr dirty="0" sz="1300" spc="-5">
                <a:latin typeface="Times New Roman"/>
                <a:cs typeface="Times New Roman"/>
              </a:rPr>
              <a:t>time </a:t>
            </a:r>
            <a:r>
              <a:rPr dirty="0" sz="1300">
                <a:latin typeface="Times New Roman"/>
                <a:cs typeface="Times New Roman"/>
              </a:rPr>
              <a:t>in terms of days, </a:t>
            </a:r>
            <a:r>
              <a:rPr dirty="0" sz="1300" spc="-5">
                <a:latin typeface="Times New Roman"/>
                <a:cs typeface="Times New Roman"/>
              </a:rPr>
              <a:t>hours, </a:t>
            </a:r>
            <a:r>
              <a:rPr dirty="0" sz="1300">
                <a:latin typeface="Times New Roman"/>
                <a:cs typeface="Times New Roman"/>
              </a:rPr>
              <a:t>minutes, and  </a:t>
            </a:r>
            <a:r>
              <a:rPr dirty="0" sz="1300" spc="-5">
                <a:latin typeface="Times New Roman"/>
                <a:cs typeface="Times New Roman"/>
              </a:rPr>
              <a:t>seconds.</a:t>
            </a:r>
            <a:endParaRPr sz="1300">
              <a:latin typeface="Times New Roman"/>
              <a:cs typeface="Times New Roman"/>
            </a:endParaRPr>
          </a:p>
          <a:p>
            <a:pPr marL="136525" marR="5080">
              <a:lnSpc>
                <a:spcPct val="101499"/>
              </a:lnSpc>
              <a:spcBef>
                <a:spcPts val="285"/>
              </a:spcBef>
            </a:pPr>
            <a:r>
              <a:rPr dirty="0" sz="1300" spc="-5">
                <a:latin typeface="Times New Roman"/>
                <a:cs typeface="Times New Roman"/>
              </a:rPr>
              <a:t>Use </a:t>
            </a:r>
            <a:r>
              <a:rPr dirty="0" sz="1300">
                <a:latin typeface="Courier New"/>
                <a:cs typeface="Courier New"/>
              </a:rPr>
              <a:t>INTERVAL DAY TO SECOND </a:t>
            </a:r>
            <a:r>
              <a:rPr dirty="0" sz="1300">
                <a:latin typeface="Times New Roman"/>
                <a:cs typeface="Times New Roman"/>
              </a:rPr>
              <a:t>to represent the precise difference between two datetime  values. </a:t>
            </a:r>
            <a:r>
              <a:rPr dirty="0" sz="1300" spc="-5">
                <a:latin typeface="Times New Roman"/>
                <a:cs typeface="Times New Roman"/>
              </a:rPr>
              <a:t>For </a:t>
            </a:r>
            <a:r>
              <a:rPr dirty="0" sz="1300">
                <a:latin typeface="Times New Roman"/>
                <a:cs typeface="Times New Roman"/>
              </a:rPr>
              <a:t>example, you </a:t>
            </a:r>
            <a:r>
              <a:rPr dirty="0" sz="1300" spc="-5">
                <a:latin typeface="Times New Roman"/>
                <a:cs typeface="Times New Roman"/>
              </a:rPr>
              <a:t>might </a:t>
            </a:r>
            <a:r>
              <a:rPr dirty="0" sz="1300">
                <a:latin typeface="Times New Roman"/>
                <a:cs typeface="Times New Roman"/>
              </a:rPr>
              <a:t>use this value to </a:t>
            </a:r>
            <a:r>
              <a:rPr dirty="0" sz="1300" spc="-5">
                <a:latin typeface="Times New Roman"/>
                <a:cs typeface="Times New Roman"/>
              </a:rPr>
              <a:t>set </a:t>
            </a:r>
            <a:r>
              <a:rPr dirty="0" sz="1300">
                <a:latin typeface="Times New Roman"/>
                <a:cs typeface="Times New Roman"/>
              </a:rPr>
              <a:t>a reminder for a time that </a:t>
            </a:r>
            <a:r>
              <a:rPr dirty="0" sz="1300" spc="-5">
                <a:latin typeface="Times New Roman"/>
                <a:cs typeface="Times New Roman"/>
              </a:rPr>
              <a:t>is 36 hours in </a:t>
            </a:r>
            <a:r>
              <a:rPr dirty="0" sz="1300">
                <a:latin typeface="Times New Roman"/>
                <a:cs typeface="Times New Roman"/>
              </a:rPr>
              <a:t>the  future, or to record the time between the start and end of a </a:t>
            </a:r>
            <a:r>
              <a:rPr dirty="0" sz="1300" spc="-5">
                <a:latin typeface="Times New Roman"/>
                <a:cs typeface="Times New Roman"/>
              </a:rPr>
              <a:t>race. </a:t>
            </a:r>
            <a:r>
              <a:rPr dirty="0" sz="1300">
                <a:latin typeface="Times New Roman"/>
                <a:cs typeface="Times New Roman"/>
              </a:rPr>
              <a:t>To represent long </a:t>
            </a:r>
            <a:r>
              <a:rPr dirty="0" sz="1300" spc="-5">
                <a:latin typeface="Times New Roman"/>
                <a:cs typeface="Times New Roman"/>
              </a:rPr>
              <a:t>spans </a:t>
            </a:r>
            <a:r>
              <a:rPr dirty="0" sz="1300">
                <a:latin typeface="Times New Roman"/>
                <a:cs typeface="Times New Roman"/>
              </a:rPr>
              <a:t>of time,  including multiple years, with </a:t>
            </a:r>
            <a:r>
              <a:rPr dirty="0" sz="1300" spc="-5">
                <a:latin typeface="Times New Roman"/>
                <a:cs typeface="Times New Roman"/>
              </a:rPr>
              <a:t>high </a:t>
            </a:r>
            <a:r>
              <a:rPr dirty="0" sz="1300">
                <a:latin typeface="Times New Roman"/>
                <a:cs typeface="Times New Roman"/>
              </a:rPr>
              <a:t>precision, you can use a large </a:t>
            </a:r>
            <a:r>
              <a:rPr dirty="0" sz="1300" spc="-5">
                <a:latin typeface="Times New Roman"/>
                <a:cs typeface="Times New Roman"/>
              </a:rPr>
              <a:t>value for </a:t>
            </a:r>
            <a:r>
              <a:rPr dirty="0" sz="1300">
                <a:latin typeface="Times New Roman"/>
                <a:cs typeface="Times New Roman"/>
              </a:rPr>
              <a:t>the </a:t>
            </a:r>
            <a:r>
              <a:rPr dirty="0" sz="1300" spc="-5">
                <a:latin typeface="Times New Roman"/>
                <a:cs typeface="Times New Roman"/>
              </a:rPr>
              <a:t>days</a:t>
            </a:r>
            <a:r>
              <a:rPr dirty="0" sz="1300">
                <a:latin typeface="Times New Roman"/>
                <a:cs typeface="Times New Roman"/>
              </a:rPr>
              <a:t> </a:t>
            </a:r>
            <a:r>
              <a:rPr dirty="0" sz="1300" spc="-5">
                <a:latin typeface="Times New Roman"/>
                <a:cs typeface="Times New Roman"/>
              </a:rPr>
              <a:t>portion.</a:t>
            </a:r>
            <a:endParaRPr sz="1300">
              <a:latin typeface="Times New Roman"/>
              <a:cs typeface="Times New Roman"/>
            </a:endParaRPr>
          </a:p>
          <a:p>
            <a:pPr marL="136525">
              <a:lnSpc>
                <a:spcPct val="100000"/>
              </a:lnSpc>
              <a:spcBef>
                <a:spcPts val="390"/>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4" name="object 4"/>
          <p:cNvSpPr txBox="1"/>
          <p:nvPr/>
        </p:nvSpPr>
        <p:spPr>
          <a:xfrm>
            <a:off x="842254" y="4677432"/>
            <a:ext cx="1321435"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day_precision</a:t>
            </a:r>
            <a:endParaRPr sz="1300">
              <a:latin typeface="Courier New"/>
              <a:cs typeface="Courier New"/>
            </a:endParaRPr>
          </a:p>
        </p:txBody>
      </p:sp>
      <p:sp>
        <p:nvSpPr>
          <p:cNvPr id="5" name="object 5"/>
          <p:cNvSpPr txBox="1"/>
          <p:nvPr/>
        </p:nvSpPr>
        <p:spPr>
          <a:xfrm>
            <a:off x="4061697" y="4677432"/>
            <a:ext cx="3093720" cy="1223010"/>
          </a:xfrm>
          <a:prstGeom prst="rect">
            <a:avLst/>
          </a:prstGeom>
        </p:spPr>
        <p:txBody>
          <a:bodyPr wrap="square" lIns="0" tIns="8255" rIns="0" bIns="0" rtlCol="0" vert="horz">
            <a:spAutoFit/>
          </a:bodyPr>
          <a:lstStyle/>
          <a:p>
            <a:pPr marL="12700" marR="90170">
              <a:lnSpc>
                <a:spcPct val="102299"/>
              </a:lnSpc>
              <a:spcBef>
                <a:spcPts val="65"/>
              </a:spcBef>
            </a:pPr>
            <a:r>
              <a:rPr dirty="0" sz="1300">
                <a:latin typeface="Times New Roman"/>
                <a:cs typeface="Times New Roman"/>
              </a:rPr>
              <a:t>Is the number of digits in the </a:t>
            </a:r>
            <a:r>
              <a:rPr dirty="0" sz="1300">
                <a:latin typeface="Courier New"/>
                <a:cs typeface="Courier New"/>
              </a:rPr>
              <a:t>DAY </a:t>
            </a:r>
            <a:r>
              <a:rPr dirty="0" sz="1300">
                <a:latin typeface="Times New Roman"/>
                <a:cs typeface="Times New Roman"/>
              </a:rPr>
              <a:t>datetime  field. Accepted values </a:t>
            </a:r>
            <a:r>
              <a:rPr dirty="0" sz="1300" spc="5">
                <a:latin typeface="Times New Roman"/>
                <a:cs typeface="Times New Roman"/>
              </a:rPr>
              <a:t>are </a:t>
            </a:r>
            <a:r>
              <a:rPr dirty="0" sz="1300">
                <a:latin typeface="Times New Roman"/>
                <a:cs typeface="Times New Roman"/>
              </a:rPr>
              <a:t>0 to 9. The</a:t>
            </a:r>
            <a:r>
              <a:rPr dirty="0" sz="1300" spc="-85">
                <a:latin typeface="Times New Roman"/>
                <a:cs typeface="Times New Roman"/>
              </a:rPr>
              <a:t> </a:t>
            </a:r>
            <a:r>
              <a:rPr dirty="0" sz="1300">
                <a:latin typeface="Times New Roman"/>
                <a:cs typeface="Times New Roman"/>
              </a:rPr>
              <a:t>default  is</a:t>
            </a:r>
            <a:r>
              <a:rPr dirty="0" sz="1300" spc="-10">
                <a:latin typeface="Times New Roman"/>
                <a:cs typeface="Times New Roman"/>
              </a:rPr>
              <a:t> </a:t>
            </a:r>
            <a:r>
              <a:rPr dirty="0" sz="1300">
                <a:latin typeface="Times New Roman"/>
                <a:cs typeface="Times New Roman"/>
              </a:rPr>
              <a:t>2.</a:t>
            </a:r>
            <a:endParaRPr sz="1300">
              <a:latin typeface="Times New Roman"/>
              <a:cs typeface="Times New Roman"/>
            </a:endParaRPr>
          </a:p>
          <a:p>
            <a:pPr marL="12700">
              <a:lnSpc>
                <a:spcPts val="1480"/>
              </a:lnSpc>
            </a:pPr>
            <a:r>
              <a:rPr dirty="0" sz="1300">
                <a:latin typeface="Times New Roman"/>
                <a:cs typeface="Times New Roman"/>
              </a:rPr>
              <a:t>Is the number of digits in the fractional part</a:t>
            </a:r>
            <a:r>
              <a:rPr dirty="0" sz="1300" spc="-80">
                <a:latin typeface="Times New Roman"/>
                <a:cs typeface="Times New Roman"/>
              </a:rPr>
              <a:t> </a:t>
            </a:r>
            <a:r>
              <a:rPr dirty="0" sz="1300">
                <a:latin typeface="Times New Roman"/>
                <a:cs typeface="Times New Roman"/>
              </a:rPr>
              <a:t>of</a:t>
            </a:r>
            <a:endParaRPr sz="1300">
              <a:latin typeface="Times New Roman"/>
              <a:cs typeface="Times New Roman"/>
            </a:endParaRPr>
          </a:p>
          <a:p>
            <a:pPr marL="12700">
              <a:lnSpc>
                <a:spcPct val="100000"/>
              </a:lnSpc>
            </a:pPr>
            <a:r>
              <a:rPr dirty="0" sz="1300" spc="-5">
                <a:latin typeface="Times New Roman"/>
                <a:cs typeface="Times New Roman"/>
              </a:rPr>
              <a:t>the </a:t>
            </a:r>
            <a:r>
              <a:rPr dirty="0" sz="1300">
                <a:latin typeface="Courier New"/>
                <a:cs typeface="Courier New"/>
              </a:rPr>
              <a:t>SECOND</a:t>
            </a:r>
            <a:r>
              <a:rPr dirty="0" sz="1300" spc="-495">
                <a:latin typeface="Courier New"/>
                <a:cs typeface="Courier New"/>
              </a:rPr>
              <a:t> </a:t>
            </a:r>
            <a:r>
              <a:rPr dirty="0" sz="1300">
                <a:latin typeface="Times New Roman"/>
                <a:cs typeface="Times New Roman"/>
              </a:rPr>
              <a:t>datetime field. Accepted values</a:t>
            </a:r>
            <a:endParaRPr sz="1300">
              <a:latin typeface="Times New Roman"/>
              <a:cs typeface="Times New Roman"/>
            </a:endParaRPr>
          </a:p>
          <a:p>
            <a:pPr marL="12700">
              <a:lnSpc>
                <a:spcPct val="100000"/>
              </a:lnSpc>
              <a:spcBef>
                <a:spcPts val="70"/>
              </a:spcBef>
            </a:pPr>
            <a:r>
              <a:rPr dirty="0" sz="1300">
                <a:latin typeface="Times New Roman"/>
                <a:cs typeface="Times New Roman"/>
              </a:rPr>
              <a:t>are 0 to 9. The default is</a:t>
            </a:r>
            <a:r>
              <a:rPr dirty="0" sz="1300" spc="-15">
                <a:latin typeface="Times New Roman"/>
                <a:cs typeface="Times New Roman"/>
              </a:rPr>
              <a:t> </a:t>
            </a:r>
            <a:r>
              <a:rPr dirty="0" sz="1300">
                <a:latin typeface="Times New Roman"/>
                <a:cs typeface="Times New Roman"/>
              </a:rPr>
              <a:t>6.</a:t>
            </a:r>
            <a:endParaRPr sz="1300">
              <a:latin typeface="Times New Roman"/>
              <a:cs typeface="Times New Roman"/>
            </a:endParaRPr>
          </a:p>
        </p:txBody>
      </p:sp>
      <p:sp>
        <p:nvSpPr>
          <p:cNvPr id="6" name="object 6"/>
          <p:cNvSpPr txBox="1"/>
          <p:nvPr/>
        </p:nvSpPr>
        <p:spPr>
          <a:xfrm>
            <a:off x="842254" y="5271020"/>
            <a:ext cx="2817495"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fractional_seconds_precision</a:t>
            </a:r>
            <a:endParaRPr sz="1300">
              <a:latin typeface="Courier New"/>
              <a:cs typeface="Courier New"/>
            </a:endParaRPr>
          </a:p>
        </p:txBody>
      </p:sp>
      <p:sp>
        <p:nvSpPr>
          <p:cNvPr id="7" name="object 7"/>
          <p:cNvSpPr txBox="1"/>
          <p:nvPr/>
        </p:nvSpPr>
        <p:spPr>
          <a:xfrm>
            <a:off x="718816" y="5924068"/>
            <a:ext cx="5960745" cy="2823845"/>
          </a:xfrm>
          <a:prstGeom prst="rect">
            <a:avLst/>
          </a:prstGeom>
        </p:spPr>
        <p:txBody>
          <a:bodyPr wrap="square" lIns="0" tIns="12700" rIns="0" bIns="0" rtlCol="0" vert="horz">
            <a:spAutoFit/>
          </a:bodyPr>
          <a:lstStyle/>
          <a:p>
            <a:pPr marL="12700">
              <a:lnSpc>
                <a:spcPts val="1515"/>
              </a:lnSpc>
              <a:spcBef>
                <a:spcPts val="100"/>
              </a:spcBef>
            </a:pPr>
            <a:r>
              <a:rPr dirty="0" sz="1300" spc="-5" b="1">
                <a:latin typeface="Times New Roman"/>
                <a:cs typeface="Times New Roman"/>
              </a:rPr>
              <a:t>Examples</a:t>
            </a:r>
            <a:endParaRPr sz="1300">
              <a:latin typeface="Times New Roman"/>
              <a:cs typeface="Times New Roman"/>
            </a:endParaRPr>
          </a:p>
          <a:p>
            <a:pPr marL="321945" indent="-186690">
              <a:lnSpc>
                <a:spcPts val="1395"/>
              </a:lnSpc>
              <a:buSzPct val="70833"/>
              <a:buFont typeface="Times New Roman"/>
              <a:buChar char="•"/>
              <a:tabLst>
                <a:tab pos="321945" algn="l"/>
                <a:tab pos="322580" algn="l"/>
              </a:tabLst>
            </a:pPr>
            <a:r>
              <a:rPr dirty="0" sz="1200" spc="-5">
                <a:latin typeface="Courier New"/>
                <a:cs typeface="Courier New"/>
              </a:rPr>
              <a:t>INTERVAL '4 5:12:10.222' DAY TO</a:t>
            </a:r>
            <a:r>
              <a:rPr dirty="0" sz="1200" spc="-15">
                <a:latin typeface="Courier New"/>
                <a:cs typeface="Courier New"/>
              </a:rPr>
              <a:t> </a:t>
            </a:r>
            <a:r>
              <a:rPr dirty="0" sz="1200" spc="-5">
                <a:latin typeface="Courier New"/>
                <a:cs typeface="Courier New"/>
              </a:rPr>
              <a:t>SECOND(3)</a:t>
            </a:r>
            <a:endParaRPr sz="1200">
              <a:latin typeface="Courier New"/>
              <a:cs typeface="Courier New"/>
            </a:endParaRPr>
          </a:p>
          <a:p>
            <a:pPr marL="321945">
              <a:lnSpc>
                <a:spcPct val="100000"/>
              </a:lnSpc>
              <a:spcBef>
                <a:spcPts val="80"/>
              </a:spcBef>
            </a:pPr>
            <a:r>
              <a:rPr dirty="0" sz="1300">
                <a:latin typeface="Times New Roman"/>
                <a:cs typeface="Times New Roman"/>
              </a:rPr>
              <a:t>Indicates 4 days, 5 hours, 12 </a:t>
            </a:r>
            <a:r>
              <a:rPr dirty="0" sz="1300" spc="-5">
                <a:latin typeface="Times New Roman"/>
                <a:cs typeface="Times New Roman"/>
              </a:rPr>
              <a:t>minutes, </a:t>
            </a:r>
            <a:r>
              <a:rPr dirty="0" sz="1300">
                <a:latin typeface="Times New Roman"/>
                <a:cs typeface="Times New Roman"/>
              </a:rPr>
              <a:t>10 seconds, and 222 thousandths of a</a:t>
            </a:r>
            <a:r>
              <a:rPr dirty="0" sz="1300" spc="-75">
                <a:latin typeface="Times New Roman"/>
                <a:cs typeface="Times New Roman"/>
              </a:rPr>
              <a:t> </a:t>
            </a:r>
            <a:r>
              <a:rPr dirty="0" sz="1300">
                <a:latin typeface="Times New Roman"/>
                <a:cs typeface="Times New Roman"/>
              </a:rPr>
              <a:t>second.</a:t>
            </a:r>
            <a:endParaRPr sz="1300">
              <a:latin typeface="Times New Roman"/>
              <a:cs typeface="Times New Roman"/>
            </a:endParaRPr>
          </a:p>
          <a:p>
            <a:pPr marL="321945" indent="-186690">
              <a:lnSpc>
                <a:spcPct val="100000"/>
              </a:lnSpc>
              <a:spcBef>
                <a:spcPts val="414"/>
              </a:spcBef>
              <a:buSzPct val="70833"/>
              <a:buFont typeface="Times New Roman"/>
              <a:buChar char="•"/>
              <a:tabLst>
                <a:tab pos="321945" algn="l"/>
                <a:tab pos="322580" algn="l"/>
              </a:tabLst>
            </a:pPr>
            <a:r>
              <a:rPr dirty="0" sz="1200" spc="-5">
                <a:latin typeface="Courier New"/>
                <a:cs typeface="Courier New"/>
              </a:rPr>
              <a:t>INTERVAL </a:t>
            </a:r>
            <a:r>
              <a:rPr dirty="0" sz="1200" spc="-10">
                <a:latin typeface="Courier New"/>
                <a:cs typeface="Courier New"/>
              </a:rPr>
              <a:t>'180'</a:t>
            </a:r>
            <a:r>
              <a:rPr dirty="0" sz="1200" spc="-5">
                <a:latin typeface="Courier New"/>
                <a:cs typeface="Courier New"/>
              </a:rPr>
              <a:t> DAY(3)</a:t>
            </a:r>
            <a:endParaRPr sz="1200">
              <a:latin typeface="Courier New"/>
              <a:cs typeface="Courier New"/>
            </a:endParaRPr>
          </a:p>
          <a:p>
            <a:pPr marL="445134">
              <a:lnSpc>
                <a:spcPct val="100000"/>
              </a:lnSpc>
              <a:spcBef>
                <a:spcPts val="85"/>
              </a:spcBef>
            </a:pPr>
            <a:r>
              <a:rPr dirty="0" sz="1300">
                <a:latin typeface="Times New Roman"/>
                <a:cs typeface="Times New Roman"/>
              </a:rPr>
              <a:t>Indicates 180</a:t>
            </a:r>
            <a:r>
              <a:rPr dirty="0" sz="1300" spc="-15">
                <a:latin typeface="Times New Roman"/>
                <a:cs typeface="Times New Roman"/>
              </a:rPr>
              <a:t> </a:t>
            </a:r>
            <a:r>
              <a:rPr dirty="0" sz="1300">
                <a:latin typeface="Times New Roman"/>
                <a:cs typeface="Times New Roman"/>
              </a:rPr>
              <a:t>days.</a:t>
            </a:r>
            <a:endParaRPr sz="1300">
              <a:latin typeface="Times New Roman"/>
              <a:cs typeface="Times New Roman"/>
            </a:endParaRPr>
          </a:p>
          <a:p>
            <a:pPr marL="321945" indent="-186690">
              <a:lnSpc>
                <a:spcPct val="100000"/>
              </a:lnSpc>
              <a:spcBef>
                <a:spcPts val="409"/>
              </a:spcBef>
              <a:buSzPct val="70833"/>
              <a:buFont typeface="Times New Roman"/>
              <a:buChar char="•"/>
              <a:tabLst>
                <a:tab pos="321945" algn="l"/>
                <a:tab pos="322580" algn="l"/>
              </a:tabLst>
            </a:pPr>
            <a:r>
              <a:rPr dirty="0" sz="1200" spc="-5">
                <a:latin typeface="Courier New"/>
                <a:cs typeface="Courier New"/>
              </a:rPr>
              <a:t>INTERVAL '4 5:12:10.222' DAY TO</a:t>
            </a:r>
            <a:r>
              <a:rPr dirty="0" sz="1200" spc="-15">
                <a:latin typeface="Courier New"/>
                <a:cs typeface="Courier New"/>
              </a:rPr>
              <a:t> </a:t>
            </a:r>
            <a:r>
              <a:rPr dirty="0" sz="1200" spc="-5">
                <a:latin typeface="Courier New"/>
                <a:cs typeface="Courier New"/>
              </a:rPr>
              <a:t>SECOND(3)</a:t>
            </a:r>
            <a:endParaRPr sz="1200">
              <a:latin typeface="Courier New"/>
              <a:cs typeface="Courier New"/>
            </a:endParaRPr>
          </a:p>
          <a:p>
            <a:pPr marL="445134">
              <a:lnSpc>
                <a:spcPct val="100000"/>
              </a:lnSpc>
              <a:spcBef>
                <a:spcPts val="80"/>
              </a:spcBef>
            </a:pPr>
            <a:r>
              <a:rPr dirty="0" sz="1300">
                <a:latin typeface="Times New Roman"/>
                <a:cs typeface="Times New Roman"/>
              </a:rPr>
              <a:t>Indicates 4 days, 5 hours, 12 </a:t>
            </a:r>
            <a:r>
              <a:rPr dirty="0" sz="1300" spc="-5">
                <a:latin typeface="Times New Roman"/>
                <a:cs typeface="Times New Roman"/>
              </a:rPr>
              <a:t>minutes, </a:t>
            </a:r>
            <a:r>
              <a:rPr dirty="0" sz="1300">
                <a:latin typeface="Times New Roman"/>
                <a:cs typeface="Times New Roman"/>
              </a:rPr>
              <a:t>10 seconds, and 222 thousandths of a</a:t>
            </a:r>
            <a:r>
              <a:rPr dirty="0" sz="1300" spc="-75">
                <a:latin typeface="Times New Roman"/>
                <a:cs typeface="Times New Roman"/>
              </a:rPr>
              <a:t> </a:t>
            </a:r>
            <a:r>
              <a:rPr dirty="0" sz="1300">
                <a:latin typeface="Times New Roman"/>
                <a:cs typeface="Times New Roman"/>
              </a:rPr>
              <a:t>second</a:t>
            </a:r>
            <a:endParaRPr sz="1300">
              <a:latin typeface="Times New Roman"/>
              <a:cs typeface="Times New Roman"/>
            </a:endParaRPr>
          </a:p>
          <a:p>
            <a:pPr marL="321945" indent="-186690">
              <a:lnSpc>
                <a:spcPct val="100000"/>
              </a:lnSpc>
              <a:spcBef>
                <a:spcPts val="409"/>
              </a:spcBef>
              <a:buSzPct val="70833"/>
              <a:buFont typeface="Times New Roman"/>
              <a:buChar char="•"/>
              <a:tabLst>
                <a:tab pos="321945" algn="l"/>
                <a:tab pos="322580" algn="l"/>
              </a:tabLst>
            </a:pPr>
            <a:r>
              <a:rPr dirty="0" sz="1200" spc="-5">
                <a:latin typeface="Courier New"/>
                <a:cs typeface="Courier New"/>
              </a:rPr>
              <a:t>INTERVAL '4 5:12' DAY TO</a:t>
            </a:r>
            <a:r>
              <a:rPr dirty="0" sz="1200" spc="-25">
                <a:latin typeface="Courier New"/>
                <a:cs typeface="Courier New"/>
              </a:rPr>
              <a:t> </a:t>
            </a:r>
            <a:r>
              <a:rPr dirty="0" sz="1200" spc="-5">
                <a:latin typeface="Courier New"/>
                <a:cs typeface="Courier New"/>
              </a:rPr>
              <a:t>MINUTE</a:t>
            </a:r>
            <a:endParaRPr sz="1200">
              <a:latin typeface="Courier New"/>
              <a:cs typeface="Courier New"/>
            </a:endParaRPr>
          </a:p>
          <a:p>
            <a:pPr marL="445134">
              <a:lnSpc>
                <a:spcPct val="100000"/>
              </a:lnSpc>
              <a:spcBef>
                <a:spcPts val="90"/>
              </a:spcBef>
            </a:pPr>
            <a:r>
              <a:rPr dirty="0" sz="1300">
                <a:latin typeface="Times New Roman"/>
                <a:cs typeface="Times New Roman"/>
              </a:rPr>
              <a:t>Indicates 4 days, 5 hours, and 12</a:t>
            </a:r>
            <a:r>
              <a:rPr dirty="0" sz="1300" spc="-45">
                <a:latin typeface="Times New Roman"/>
                <a:cs typeface="Times New Roman"/>
              </a:rPr>
              <a:t> </a:t>
            </a:r>
            <a:r>
              <a:rPr dirty="0" sz="1300">
                <a:latin typeface="Times New Roman"/>
                <a:cs typeface="Times New Roman"/>
              </a:rPr>
              <a:t>minutes</a:t>
            </a:r>
            <a:endParaRPr sz="1300">
              <a:latin typeface="Times New Roman"/>
              <a:cs typeface="Times New Roman"/>
            </a:endParaRPr>
          </a:p>
          <a:p>
            <a:pPr marL="321945" indent="-186690">
              <a:lnSpc>
                <a:spcPct val="100000"/>
              </a:lnSpc>
              <a:spcBef>
                <a:spcPts val="409"/>
              </a:spcBef>
              <a:buSzPct val="70833"/>
              <a:buFont typeface="Times New Roman"/>
              <a:buChar char="•"/>
              <a:tabLst>
                <a:tab pos="321945" algn="l"/>
                <a:tab pos="322580" algn="l"/>
              </a:tabLst>
            </a:pPr>
            <a:r>
              <a:rPr dirty="0" sz="1200" spc="-5">
                <a:latin typeface="Courier New"/>
                <a:cs typeface="Courier New"/>
              </a:rPr>
              <a:t>INTERVAL '400 5' DAY(3) TO</a:t>
            </a:r>
            <a:r>
              <a:rPr dirty="0" sz="1200" spc="-20">
                <a:latin typeface="Courier New"/>
                <a:cs typeface="Courier New"/>
              </a:rPr>
              <a:t> </a:t>
            </a:r>
            <a:r>
              <a:rPr dirty="0" sz="1200" spc="-5">
                <a:latin typeface="Courier New"/>
                <a:cs typeface="Courier New"/>
              </a:rPr>
              <a:t>HOUR</a:t>
            </a:r>
            <a:endParaRPr sz="1200">
              <a:latin typeface="Courier New"/>
              <a:cs typeface="Courier New"/>
            </a:endParaRPr>
          </a:p>
          <a:p>
            <a:pPr marL="445134">
              <a:lnSpc>
                <a:spcPct val="100000"/>
              </a:lnSpc>
              <a:spcBef>
                <a:spcPts val="80"/>
              </a:spcBef>
            </a:pPr>
            <a:r>
              <a:rPr dirty="0" sz="1300">
                <a:latin typeface="Times New Roman"/>
                <a:cs typeface="Times New Roman"/>
              </a:rPr>
              <a:t>Indicates 400 days and 5</a:t>
            </a:r>
            <a:r>
              <a:rPr dirty="0" sz="1300" spc="-35">
                <a:latin typeface="Times New Roman"/>
                <a:cs typeface="Times New Roman"/>
              </a:rPr>
              <a:t> </a:t>
            </a:r>
            <a:r>
              <a:rPr dirty="0" sz="1300">
                <a:latin typeface="Times New Roman"/>
                <a:cs typeface="Times New Roman"/>
              </a:rPr>
              <a:t>hours.</a:t>
            </a:r>
            <a:endParaRPr sz="1300">
              <a:latin typeface="Times New Roman"/>
              <a:cs typeface="Times New Roman"/>
            </a:endParaRPr>
          </a:p>
          <a:p>
            <a:pPr marL="321945" indent="-186690">
              <a:lnSpc>
                <a:spcPct val="100000"/>
              </a:lnSpc>
              <a:spcBef>
                <a:spcPts val="414"/>
              </a:spcBef>
              <a:buSzPct val="70833"/>
              <a:buFont typeface="Times New Roman"/>
              <a:buChar char="•"/>
              <a:tabLst>
                <a:tab pos="321945" algn="l"/>
                <a:tab pos="322580" algn="l"/>
              </a:tabLst>
            </a:pPr>
            <a:r>
              <a:rPr dirty="0" sz="1200" spc="-5">
                <a:latin typeface="Courier New"/>
                <a:cs typeface="Courier New"/>
              </a:rPr>
              <a:t>INTERVAL '11:12:10.2222222' HOUR TO</a:t>
            </a:r>
            <a:r>
              <a:rPr dirty="0" sz="1200" spc="-15">
                <a:latin typeface="Courier New"/>
                <a:cs typeface="Courier New"/>
              </a:rPr>
              <a:t> </a:t>
            </a:r>
            <a:r>
              <a:rPr dirty="0" sz="1200" spc="-5">
                <a:latin typeface="Courier New"/>
                <a:cs typeface="Courier New"/>
              </a:rPr>
              <a:t>SECOND(7)</a:t>
            </a:r>
            <a:endParaRPr sz="1200">
              <a:latin typeface="Courier New"/>
              <a:cs typeface="Courier New"/>
            </a:endParaRPr>
          </a:p>
          <a:p>
            <a:pPr marL="445134">
              <a:lnSpc>
                <a:spcPct val="100000"/>
              </a:lnSpc>
              <a:spcBef>
                <a:spcPts val="85"/>
              </a:spcBef>
            </a:pPr>
            <a:r>
              <a:rPr dirty="0" sz="1300">
                <a:latin typeface="Times New Roman"/>
                <a:cs typeface="Times New Roman"/>
              </a:rPr>
              <a:t>Indicates 11 </a:t>
            </a:r>
            <a:r>
              <a:rPr dirty="0" sz="1300" spc="-5">
                <a:latin typeface="Times New Roman"/>
                <a:cs typeface="Times New Roman"/>
              </a:rPr>
              <a:t>hours, </a:t>
            </a:r>
            <a:r>
              <a:rPr dirty="0" sz="1300">
                <a:latin typeface="Times New Roman"/>
                <a:cs typeface="Times New Roman"/>
              </a:rPr>
              <a:t>12 minutes, and </a:t>
            </a:r>
            <a:r>
              <a:rPr dirty="0" sz="1300" spc="-5">
                <a:latin typeface="Times New Roman"/>
                <a:cs typeface="Times New Roman"/>
              </a:rPr>
              <a:t>10.2222222</a:t>
            </a:r>
            <a:r>
              <a:rPr dirty="0" sz="1300" spc="-30">
                <a:latin typeface="Times New Roman"/>
                <a:cs typeface="Times New Roman"/>
              </a:rPr>
              <a:t> </a:t>
            </a:r>
            <a:r>
              <a:rPr dirty="0" sz="1300" spc="-5">
                <a:latin typeface="Times New Roman"/>
                <a:cs typeface="Times New Roman"/>
              </a:rPr>
              <a:t>seconds.</a:t>
            </a:r>
            <a:endParaRPr sz="1300">
              <a:latin typeface="Times New Roman"/>
              <a:cs typeface="Times New Roman"/>
            </a:endParaRPr>
          </a:p>
        </p:txBody>
      </p:sp>
      <p:grpSp>
        <p:nvGrpSpPr>
          <p:cNvPr id="8" name="object 8"/>
          <p:cNvGrpSpPr/>
          <p:nvPr/>
        </p:nvGrpSpPr>
        <p:grpSpPr>
          <a:xfrm>
            <a:off x="1573530" y="2302001"/>
            <a:ext cx="4212590" cy="466725"/>
            <a:chOff x="1573530" y="2302001"/>
            <a:chExt cx="4212590" cy="466725"/>
          </a:xfrm>
        </p:grpSpPr>
        <p:sp>
          <p:nvSpPr>
            <p:cNvPr id="9" name="object 9"/>
            <p:cNvSpPr/>
            <p:nvPr/>
          </p:nvSpPr>
          <p:spPr>
            <a:xfrm>
              <a:off x="1584198" y="2311907"/>
              <a:ext cx="4191000" cy="445770"/>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1578864" y="2307335"/>
              <a:ext cx="4201795" cy="455930"/>
            </a:xfrm>
            <a:custGeom>
              <a:avLst/>
              <a:gdLst/>
              <a:ahLst/>
              <a:cxnLst/>
              <a:rect l="l" t="t" r="r" b="b"/>
              <a:pathLst>
                <a:path w="4201795" h="455930">
                  <a:moveTo>
                    <a:pt x="4201668" y="0"/>
                  </a:moveTo>
                  <a:lnTo>
                    <a:pt x="0" y="0"/>
                  </a:lnTo>
                  <a:lnTo>
                    <a:pt x="0" y="455675"/>
                  </a:lnTo>
                  <a:lnTo>
                    <a:pt x="4201668" y="455675"/>
                  </a:lnTo>
                  <a:lnTo>
                    <a:pt x="4201668" y="0"/>
                  </a:lnTo>
                  <a:close/>
                </a:path>
              </a:pathLst>
            </a:custGeom>
            <a:ln w="10668">
              <a:solidFill>
                <a:srgbClr val="000000"/>
              </a:solidFill>
            </a:ln>
          </p:spPr>
          <p:txBody>
            <a:bodyPr wrap="square" lIns="0" tIns="0" rIns="0" bIns="0" rtlCol="0"/>
            <a:lstStyle/>
            <a:p/>
          </p:txBody>
        </p:sp>
      </p:gr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1</a:t>
            </a:r>
            <a:r>
              <a:rPr dirty="0" sz="800" spc="-130"/>
              <a:t>ai</a:t>
            </a:r>
            <a:r>
              <a:rPr dirty="0" baseline="-30092" sz="1800" spc="-195" b="1">
                <a:latin typeface="Arial"/>
                <a:cs typeface="Arial"/>
              </a:rPr>
              <a:t>5</a:t>
            </a:r>
            <a:r>
              <a:rPr dirty="0" sz="800" spc="-130"/>
              <a:t>l.</a:t>
            </a:r>
            <a:r>
              <a:rPr dirty="0" sz="800" spc="-110"/>
              <a:t> </a:t>
            </a:r>
            <a:r>
              <a:rPr dirty="0" sz="800" spc="-40"/>
              <a:t>Contact</a:t>
            </a:r>
            <a:endParaRPr sz="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4613" y="420422"/>
            <a:ext cx="4160520" cy="1457325"/>
          </a:xfrm>
          <a:prstGeom prst="rect">
            <a:avLst/>
          </a:prstGeom>
        </p:spPr>
        <p:txBody>
          <a:bodyPr wrap="square" lIns="0" tIns="71755" rIns="0" bIns="0" rtlCol="0" vert="horz">
            <a:spAutoFit/>
          </a:bodyPr>
          <a:lstStyle/>
          <a:p>
            <a:pPr marL="12700">
              <a:lnSpc>
                <a:spcPct val="100000"/>
              </a:lnSpc>
              <a:spcBef>
                <a:spcPts val="565"/>
              </a:spcBef>
            </a:pPr>
            <a:r>
              <a:rPr dirty="0" sz="1300" b="1">
                <a:latin typeface="Courier New"/>
                <a:cs typeface="Courier New"/>
              </a:rPr>
              <a:t>INTERVAL DAY TO SECOND</a:t>
            </a:r>
            <a:r>
              <a:rPr dirty="0" sz="1300" spc="-425" b="1">
                <a:latin typeface="Courier New"/>
                <a:cs typeface="Courier New"/>
              </a:rPr>
              <a:t> </a:t>
            </a:r>
            <a:r>
              <a:rPr dirty="0" sz="1300" spc="-5" b="1">
                <a:latin typeface="Arial"/>
                <a:cs typeface="Arial"/>
              </a:rPr>
              <a:t>Data Type </a:t>
            </a:r>
            <a:r>
              <a:rPr dirty="0" sz="1300" b="1">
                <a:latin typeface="Arial"/>
                <a:cs typeface="Arial"/>
              </a:rPr>
              <a:t>(continued)</a:t>
            </a:r>
            <a:endParaRPr sz="1300">
              <a:latin typeface="Arial"/>
              <a:cs typeface="Arial"/>
            </a:endParaRPr>
          </a:p>
          <a:p>
            <a:pPr marL="136525">
              <a:lnSpc>
                <a:spcPts val="1555"/>
              </a:lnSpc>
              <a:spcBef>
                <a:spcPts val="470"/>
              </a:spcBef>
            </a:pPr>
            <a:r>
              <a:rPr dirty="0" sz="1300" spc="-5" b="1">
                <a:latin typeface="Times New Roman"/>
                <a:cs typeface="Times New Roman"/>
              </a:rPr>
              <a:t>Example</a:t>
            </a:r>
            <a:endParaRPr sz="1300">
              <a:latin typeface="Times New Roman"/>
              <a:cs typeface="Times New Roman"/>
            </a:endParaRPr>
          </a:p>
          <a:p>
            <a:pPr marL="335280">
              <a:lnSpc>
                <a:spcPts val="1435"/>
              </a:lnSpc>
            </a:pPr>
            <a:r>
              <a:rPr dirty="0" sz="1200" spc="-5">
                <a:latin typeface="Courier New"/>
                <a:cs typeface="Courier New"/>
              </a:rPr>
              <a:t>CREATE TABLE</a:t>
            </a:r>
            <a:r>
              <a:rPr dirty="0" sz="1200" spc="-15">
                <a:latin typeface="Courier New"/>
                <a:cs typeface="Courier New"/>
              </a:rPr>
              <a:t> </a:t>
            </a:r>
            <a:r>
              <a:rPr dirty="0" sz="1200" spc="-5">
                <a:latin typeface="Courier New"/>
                <a:cs typeface="Courier New"/>
              </a:rPr>
              <a:t>time_example3</a:t>
            </a:r>
            <a:endParaRPr sz="1200">
              <a:latin typeface="Courier New"/>
              <a:cs typeface="Courier New"/>
            </a:endParaRPr>
          </a:p>
          <a:p>
            <a:pPr marL="318770">
              <a:lnSpc>
                <a:spcPct val="100000"/>
              </a:lnSpc>
              <a:spcBef>
                <a:spcPts val="35"/>
              </a:spcBef>
            </a:pPr>
            <a:r>
              <a:rPr dirty="0" sz="1200" spc="-5">
                <a:latin typeface="Courier New"/>
                <a:cs typeface="Courier New"/>
              </a:rPr>
              <a:t>(day_duration INTERVAL DAY (3) TO</a:t>
            </a:r>
            <a:r>
              <a:rPr dirty="0" sz="1200" spc="-55">
                <a:latin typeface="Courier New"/>
                <a:cs typeface="Courier New"/>
              </a:rPr>
              <a:t> </a:t>
            </a:r>
            <a:r>
              <a:rPr dirty="0" sz="1200" spc="-5">
                <a:latin typeface="Courier New"/>
                <a:cs typeface="Courier New"/>
              </a:rPr>
              <a:t>SECOND);</a:t>
            </a:r>
            <a:endParaRPr sz="1200">
              <a:latin typeface="Courier New"/>
              <a:cs typeface="Courier New"/>
            </a:endParaRPr>
          </a:p>
          <a:p>
            <a:pPr>
              <a:lnSpc>
                <a:spcPct val="100000"/>
              </a:lnSpc>
              <a:spcBef>
                <a:spcPts val="15"/>
              </a:spcBef>
            </a:pPr>
            <a:endParaRPr sz="1250">
              <a:latin typeface="Courier New"/>
              <a:cs typeface="Courier New"/>
            </a:endParaRPr>
          </a:p>
          <a:p>
            <a:pPr marL="318770" marR="187325" indent="-635">
              <a:lnSpc>
                <a:spcPct val="100000"/>
              </a:lnSpc>
              <a:spcBef>
                <a:spcPts val="5"/>
              </a:spcBef>
            </a:pPr>
            <a:r>
              <a:rPr dirty="0" sz="1200" spc="-5">
                <a:latin typeface="Courier New"/>
                <a:cs typeface="Courier New"/>
              </a:rPr>
              <a:t>INSERT INTO time_example3 (day_duration)  VALUES (INTERVAL '180'</a:t>
            </a:r>
            <a:r>
              <a:rPr dirty="0" sz="1200" spc="-25">
                <a:latin typeface="Courier New"/>
                <a:cs typeface="Courier New"/>
              </a:rPr>
              <a:t> </a:t>
            </a:r>
            <a:r>
              <a:rPr dirty="0" sz="1200" spc="-5">
                <a:latin typeface="Courier New"/>
                <a:cs typeface="Courier New"/>
              </a:rPr>
              <a:t>DAY(3));</a:t>
            </a:r>
            <a:endParaRPr sz="1200">
              <a:latin typeface="Courier New"/>
              <a:cs typeface="Courier New"/>
            </a:endParaRPr>
          </a:p>
        </p:txBody>
      </p:sp>
      <p:sp>
        <p:nvSpPr>
          <p:cNvPr id="3" name="object 3"/>
          <p:cNvSpPr txBox="1"/>
          <p:nvPr/>
        </p:nvSpPr>
        <p:spPr>
          <a:xfrm>
            <a:off x="900947" y="2034786"/>
            <a:ext cx="573405" cy="393065"/>
          </a:xfrm>
          <a:prstGeom prst="rect">
            <a:avLst/>
          </a:prstGeom>
        </p:spPr>
        <p:txBody>
          <a:bodyPr wrap="square" lIns="0" tIns="9525" rIns="0" bIns="0" rtlCol="0" vert="horz">
            <a:spAutoFit/>
          </a:bodyPr>
          <a:lstStyle/>
          <a:p>
            <a:pPr marL="12700" marR="5080">
              <a:lnSpc>
                <a:spcPct val="101200"/>
              </a:lnSpc>
              <a:spcBef>
                <a:spcPts val="75"/>
              </a:spcBef>
            </a:pPr>
            <a:r>
              <a:rPr dirty="0" sz="1200" spc="-5">
                <a:latin typeface="Courier New"/>
                <a:cs typeface="Courier New"/>
              </a:rPr>
              <a:t>SELECT  </a:t>
            </a:r>
            <a:r>
              <a:rPr dirty="0" sz="1200" spc="-5">
                <a:latin typeface="Courier New"/>
                <a:cs typeface="Courier New"/>
              </a:rPr>
              <a:t>FROM</a:t>
            </a:r>
            <a:endParaRPr sz="1200">
              <a:latin typeface="Courier New"/>
              <a:cs typeface="Courier New"/>
            </a:endParaRPr>
          </a:p>
        </p:txBody>
      </p:sp>
      <p:sp>
        <p:nvSpPr>
          <p:cNvPr id="4" name="object 4"/>
          <p:cNvSpPr txBox="1"/>
          <p:nvPr/>
        </p:nvSpPr>
        <p:spPr>
          <a:xfrm>
            <a:off x="1539207" y="2034786"/>
            <a:ext cx="4583430" cy="393065"/>
          </a:xfrm>
          <a:prstGeom prst="rect">
            <a:avLst/>
          </a:prstGeom>
        </p:spPr>
        <p:txBody>
          <a:bodyPr wrap="square" lIns="0" tIns="12065" rIns="0" bIns="0" rtlCol="0" vert="horz">
            <a:spAutoFit/>
          </a:bodyPr>
          <a:lstStyle/>
          <a:p>
            <a:pPr marL="12700">
              <a:lnSpc>
                <a:spcPct val="100000"/>
              </a:lnSpc>
              <a:spcBef>
                <a:spcPts val="95"/>
              </a:spcBef>
            </a:pPr>
            <a:r>
              <a:rPr dirty="0" sz="1200" spc="-5">
                <a:latin typeface="Courier New"/>
                <a:cs typeface="Courier New"/>
              </a:rPr>
              <a:t>sysdate + day_duration "Half</a:t>
            </a:r>
            <a:r>
              <a:rPr dirty="0" sz="1200" spc="-20">
                <a:latin typeface="Courier New"/>
                <a:cs typeface="Courier New"/>
              </a:rPr>
              <a:t> </a:t>
            </a:r>
            <a:r>
              <a:rPr dirty="0" sz="1200" spc="-5">
                <a:latin typeface="Courier New"/>
                <a:cs typeface="Courier New"/>
              </a:rPr>
              <a:t>Year"</a:t>
            </a:r>
            <a:endParaRPr sz="1200">
              <a:latin typeface="Courier New"/>
              <a:cs typeface="Courier New"/>
            </a:endParaRPr>
          </a:p>
          <a:p>
            <a:pPr marL="12700">
              <a:lnSpc>
                <a:spcPct val="100000"/>
              </a:lnSpc>
              <a:spcBef>
                <a:spcPts val="15"/>
              </a:spcBef>
              <a:tabLst>
                <a:tab pos="2017395" algn="l"/>
              </a:tabLst>
            </a:pPr>
            <a:r>
              <a:rPr dirty="0" sz="1200" spc="-5">
                <a:latin typeface="Courier New"/>
                <a:cs typeface="Courier New"/>
              </a:rPr>
              <a:t>time_example3;	--today’s date is</a:t>
            </a:r>
            <a:r>
              <a:rPr dirty="0" sz="1200" spc="-75">
                <a:latin typeface="Courier New"/>
                <a:cs typeface="Courier New"/>
              </a:rPr>
              <a:t> </a:t>
            </a:r>
            <a:r>
              <a:rPr dirty="0" sz="1200" spc="-5">
                <a:latin typeface="Courier New"/>
                <a:cs typeface="Courier New"/>
              </a:rPr>
              <a:t>11-11-2008</a:t>
            </a:r>
            <a:endParaRPr sz="1200">
              <a:latin typeface="Courier New"/>
              <a:cs typeface="Courier New"/>
            </a:endParaRPr>
          </a:p>
        </p:txBody>
      </p:sp>
      <p:grpSp>
        <p:nvGrpSpPr>
          <p:cNvPr id="5" name="object 5"/>
          <p:cNvGrpSpPr/>
          <p:nvPr/>
        </p:nvGrpSpPr>
        <p:grpSpPr>
          <a:xfrm>
            <a:off x="995172" y="2549651"/>
            <a:ext cx="1369060" cy="683895"/>
            <a:chOff x="995172" y="2549651"/>
            <a:chExt cx="1369060" cy="683895"/>
          </a:xfrm>
        </p:grpSpPr>
        <p:sp>
          <p:nvSpPr>
            <p:cNvPr id="6" name="object 6"/>
            <p:cNvSpPr/>
            <p:nvPr/>
          </p:nvSpPr>
          <p:spPr>
            <a:xfrm>
              <a:off x="1005840" y="2560319"/>
              <a:ext cx="1347216" cy="662177"/>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000506" y="2554985"/>
              <a:ext cx="1358265" cy="673100"/>
            </a:xfrm>
            <a:custGeom>
              <a:avLst/>
              <a:gdLst/>
              <a:ahLst/>
              <a:cxnLst/>
              <a:rect l="l" t="t" r="r" b="b"/>
              <a:pathLst>
                <a:path w="1358264" h="673100">
                  <a:moveTo>
                    <a:pt x="1357884" y="0"/>
                  </a:moveTo>
                  <a:lnTo>
                    <a:pt x="0" y="0"/>
                  </a:lnTo>
                  <a:lnTo>
                    <a:pt x="0" y="672846"/>
                  </a:lnTo>
                  <a:lnTo>
                    <a:pt x="1357884" y="672846"/>
                  </a:lnTo>
                  <a:lnTo>
                    <a:pt x="1357884" y="0"/>
                  </a:lnTo>
                  <a:close/>
                </a:path>
              </a:pathLst>
            </a:custGeom>
            <a:ln w="10668">
              <a:solidFill>
                <a:srgbClr val="000000"/>
              </a:solidFill>
            </a:ln>
          </p:spPr>
          <p:txBody>
            <a:bodyPr wrap="square" lIns="0" tIns="0" rIns="0" bIns="0" rtlCol="0"/>
            <a:lstStyle/>
            <a:p/>
          </p:txBody>
        </p:sp>
      </p:gr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1</a:t>
            </a:r>
            <a:r>
              <a:rPr dirty="0" sz="800" spc="-130"/>
              <a:t>ai</a:t>
            </a:r>
            <a:r>
              <a:rPr dirty="0" baseline="-30092" sz="1800" spc="-195" b="1">
                <a:latin typeface="Arial"/>
                <a:cs typeface="Arial"/>
              </a:rPr>
              <a:t>6</a:t>
            </a:r>
            <a:r>
              <a:rPr dirty="0" sz="800" spc="-130"/>
              <a:t>l.</a:t>
            </a:r>
            <a:r>
              <a:rPr dirty="0" sz="800" spc="-110"/>
              <a:t> </a:t>
            </a:r>
            <a:r>
              <a:rPr dirty="0" sz="800" spc="-40"/>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055870" cy="3089910"/>
          </a:xfrm>
          <a:prstGeom prst="rect">
            <a:avLst/>
          </a:prstGeom>
        </p:spPr>
        <p:txBody>
          <a:bodyPr wrap="square" lIns="0" tIns="13970" rIns="0" bIns="0" rtlCol="0" vert="horz">
            <a:spAutoFit/>
          </a:bodyPr>
          <a:lstStyle/>
          <a:p>
            <a:pPr algn="ctr" marL="424815">
              <a:lnSpc>
                <a:spcPct val="100000"/>
              </a:lnSpc>
              <a:spcBef>
                <a:spcPts val="110"/>
              </a:spcBef>
            </a:pPr>
            <a:r>
              <a:rPr dirty="0" sz="1850" b="1">
                <a:latin typeface="Arial"/>
                <a:cs typeface="Arial"/>
              </a:rPr>
              <a:t>Including</a:t>
            </a:r>
            <a:r>
              <a:rPr dirty="0" sz="1850" spc="-5" b="1">
                <a:latin typeface="Arial"/>
                <a:cs typeface="Arial"/>
              </a:rPr>
              <a:t> </a:t>
            </a:r>
            <a:r>
              <a:rPr dirty="0" sz="1850" b="1">
                <a:latin typeface="Arial"/>
                <a:cs typeface="Arial"/>
              </a:rPr>
              <a:t>Constraints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Constraints enforce </a:t>
            </a:r>
            <a:r>
              <a:rPr dirty="0" sz="1550" spc="5">
                <a:latin typeface="Arial"/>
                <a:cs typeface="Arial"/>
              </a:rPr>
              <a:t>rules at </a:t>
            </a:r>
            <a:r>
              <a:rPr dirty="0" sz="1550" spc="10">
                <a:latin typeface="Arial"/>
                <a:cs typeface="Arial"/>
              </a:rPr>
              <a:t>the </a:t>
            </a:r>
            <a:r>
              <a:rPr dirty="0" sz="1550" spc="5">
                <a:latin typeface="Arial"/>
                <a:cs typeface="Arial"/>
              </a:rPr>
              <a:t>table</a:t>
            </a:r>
            <a:r>
              <a:rPr dirty="0" sz="1550" spc="-10">
                <a:latin typeface="Arial"/>
                <a:cs typeface="Arial"/>
              </a:rPr>
              <a:t> </a:t>
            </a:r>
            <a:r>
              <a:rPr dirty="0" sz="1550" spc="5">
                <a:latin typeface="Arial"/>
                <a:cs typeface="Arial"/>
              </a:rPr>
              <a:t>level.</a:t>
            </a:r>
            <a:endParaRPr sz="1550">
              <a:latin typeface="Arial"/>
              <a:cs typeface="Arial"/>
            </a:endParaRPr>
          </a:p>
          <a:p>
            <a:pPr marL="328930" marR="5080" indent="-329565">
              <a:lnSpc>
                <a:spcPct val="101600"/>
              </a:lnSpc>
              <a:spcBef>
                <a:spcPts val="375"/>
              </a:spcBef>
              <a:buClr>
                <a:srgbClr val="FF0000"/>
              </a:buClr>
              <a:buChar char="•"/>
              <a:tabLst>
                <a:tab pos="328930" algn="l"/>
                <a:tab pos="329565" algn="l"/>
              </a:tabLst>
            </a:pPr>
            <a:r>
              <a:rPr dirty="0" sz="1550" spc="10">
                <a:latin typeface="Arial"/>
                <a:cs typeface="Arial"/>
              </a:rPr>
              <a:t>Constraints prevent the </a:t>
            </a:r>
            <a:r>
              <a:rPr dirty="0" sz="1550" spc="5">
                <a:latin typeface="Arial"/>
                <a:cs typeface="Arial"/>
              </a:rPr>
              <a:t>deletion of </a:t>
            </a:r>
            <a:r>
              <a:rPr dirty="0" sz="1550" spc="10">
                <a:latin typeface="Arial"/>
                <a:cs typeface="Arial"/>
              </a:rPr>
              <a:t>a </a:t>
            </a:r>
            <a:r>
              <a:rPr dirty="0" sz="1550" spc="5">
                <a:latin typeface="Arial"/>
                <a:cs typeface="Arial"/>
              </a:rPr>
              <a:t>table if </a:t>
            </a:r>
            <a:r>
              <a:rPr dirty="0" sz="1550" spc="10">
                <a:latin typeface="Arial"/>
                <a:cs typeface="Arial"/>
              </a:rPr>
              <a:t>there are  dependencies.</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The </a:t>
            </a:r>
            <a:r>
              <a:rPr dirty="0" sz="1550" spc="5">
                <a:latin typeface="Arial"/>
                <a:cs typeface="Arial"/>
              </a:rPr>
              <a:t>following constraint </a:t>
            </a:r>
            <a:r>
              <a:rPr dirty="0" sz="1550" spc="10">
                <a:latin typeface="Arial"/>
                <a:cs typeface="Arial"/>
              </a:rPr>
              <a:t>types are</a:t>
            </a:r>
            <a:r>
              <a:rPr dirty="0" sz="1550" spc="-5">
                <a:latin typeface="Arial"/>
                <a:cs typeface="Arial"/>
              </a:rPr>
              <a:t> </a:t>
            </a:r>
            <a:r>
              <a:rPr dirty="0" sz="1550" spc="5">
                <a:latin typeface="Arial"/>
                <a:cs typeface="Arial"/>
              </a:rPr>
              <a:t>valid:</a:t>
            </a:r>
            <a:endParaRPr sz="1550">
              <a:latin typeface="Arial"/>
              <a:cs typeface="Arial"/>
            </a:endParaRPr>
          </a:p>
          <a:p>
            <a:pPr lvl="1" marL="648335" indent="-238760">
              <a:lnSpc>
                <a:spcPct val="100000"/>
              </a:lnSpc>
              <a:spcBef>
                <a:spcPts val="245"/>
              </a:spcBef>
              <a:buClr>
                <a:srgbClr val="FF0000"/>
              </a:buClr>
              <a:buFont typeface="Arial"/>
              <a:buChar char="–"/>
              <a:tabLst>
                <a:tab pos="648335" algn="l"/>
                <a:tab pos="648970" algn="l"/>
              </a:tabLst>
            </a:pPr>
            <a:r>
              <a:rPr dirty="0" sz="1400" spc="15">
                <a:latin typeface="Courier New"/>
                <a:cs typeface="Courier New"/>
              </a:rPr>
              <a:t>NOT</a:t>
            </a:r>
            <a:r>
              <a:rPr dirty="0" sz="1400" spc="10">
                <a:latin typeface="Courier New"/>
                <a:cs typeface="Courier New"/>
              </a:rPr>
              <a:t> </a:t>
            </a:r>
            <a:r>
              <a:rPr dirty="0" sz="1400" spc="15">
                <a:latin typeface="Courier New"/>
                <a:cs typeface="Courier New"/>
              </a:rPr>
              <a:t>NULL</a:t>
            </a:r>
            <a:endParaRPr sz="1400">
              <a:latin typeface="Courier New"/>
              <a:cs typeface="Courier New"/>
            </a:endParaRPr>
          </a:p>
          <a:p>
            <a:pPr lvl="1" marL="648335" indent="-238760">
              <a:lnSpc>
                <a:spcPct val="100000"/>
              </a:lnSpc>
              <a:spcBef>
                <a:spcPts val="380"/>
              </a:spcBef>
              <a:buClr>
                <a:srgbClr val="FF0000"/>
              </a:buClr>
              <a:buFont typeface="Arial"/>
              <a:buChar char="–"/>
              <a:tabLst>
                <a:tab pos="648335" algn="l"/>
                <a:tab pos="648970" algn="l"/>
              </a:tabLst>
            </a:pPr>
            <a:r>
              <a:rPr dirty="0" sz="1400" spc="15">
                <a:latin typeface="Courier New"/>
                <a:cs typeface="Courier New"/>
              </a:rPr>
              <a:t>UNIQUE</a:t>
            </a:r>
            <a:endParaRPr sz="1400">
              <a:latin typeface="Courier New"/>
              <a:cs typeface="Courier New"/>
            </a:endParaRPr>
          </a:p>
          <a:p>
            <a:pPr lvl="1" marL="648335" indent="-238760">
              <a:lnSpc>
                <a:spcPct val="100000"/>
              </a:lnSpc>
              <a:spcBef>
                <a:spcPts val="380"/>
              </a:spcBef>
              <a:buClr>
                <a:srgbClr val="FF0000"/>
              </a:buClr>
              <a:buFont typeface="Arial"/>
              <a:buChar char="–"/>
              <a:tabLst>
                <a:tab pos="648335" algn="l"/>
                <a:tab pos="648970" algn="l"/>
              </a:tabLst>
            </a:pPr>
            <a:r>
              <a:rPr dirty="0" sz="1400" spc="15">
                <a:latin typeface="Courier New"/>
                <a:cs typeface="Courier New"/>
              </a:rPr>
              <a:t>PRIMARY</a:t>
            </a:r>
            <a:r>
              <a:rPr dirty="0" sz="1400" spc="-70">
                <a:latin typeface="Courier New"/>
                <a:cs typeface="Courier New"/>
              </a:rPr>
              <a:t> </a:t>
            </a:r>
            <a:r>
              <a:rPr dirty="0" sz="1400" spc="15">
                <a:latin typeface="Courier New"/>
                <a:cs typeface="Courier New"/>
              </a:rPr>
              <a:t>KEY</a:t>
            </a:r>
            <a:endParaRPr sz="1400">
              <a:latin typeface="Courier New"/>
              <a:cs typeface="Courier New"/>
            </a:endParaRPr>
          </a:p>
          <a:p>
            <a:pPr lvl="1" marL="648335" indent="-238760">
              <a:lnSpc>
                <a:spcPct val="100000"/>
              </a:lnSpc>
              <a:spcBef>
                <a:spcPts val="370"/>
              </a:spcBef>
              <a:buClr>
                <a:srgbClr val="FF0000"/>
              </a:buClr>
              <a:buFont typeface="Arial"/>
              <a:buChar char="–"/>
              <a:tabLst>
                <a:tab pos="648335" algn="l"/>
                <a:tab pos="648970" algn="l"/>
              </a:tabLst>
            </a:pPr>
            <a:r>
              <a:rPr dirty="0" sz="1400" spc="15">
                <a:latin typeface="Courier New"/>
                <a:cs typeface="Courier New"/>
              </a:rPr>
              <a:t>FOREIGN</a:t>
            </a:r>
            <a:r>
              <a:rPr dirty="0" sz="1400" spc="-70">
                <a:latin typeface="Courier New"/>
                <a:cs typeface="Courier New"/>
              </a:rPr>
              <a:t> </a:t>
            </a:r>
            <a:r>
              <a:rPr dirty="0" sz="1400" spc="15">
                <a:latin typeface="Courier New"/>
                <a:cs typeface="Courier New"/>
              </a:rPr>
              <a:t>KEY</a:t>
            </a:r>
            <a:endParaRPr sz="1400">
              <a:latin typeface="Courier New"/>
              <a:cs typeface="Courier New"/>
            </a:endParaRPr>
          </a:p>
          <a:p>
            <a:pPr lvl="1" marL="648335" indent="-238760">
              <a:lnSpc>
                <a:spcPct val="100000"/>
              </a:lnSpc>
              <a:spcBef>
                <a:spcPts val="380"/>
              </a:spcBef>
              <a:buClr>
                <a:srgbClr val="FF0000"/>
              </a:buClr>
              <a:buFont typeface="Arial"/>
              <a:buChar char="–"/>
              <a:tabLst>
                <a:tab pos="648335" algn="l"/>
                <a:tab pos="648970" algn="l"/>
              </a:tabLst>
            </a:pPr>
            <a:r>
              <a:rPr dirty="0" sz="1400" spc="15">
                <a:latin typeface="Courier New"/>
                <a:cs typeface="Courier New"/>
              </a:rPr>
              <a:t>CHECK</a:t>
            </a:r>
            <a:endParaRPr sz="1400">
              <a:latin typeface="Courier New"/>
              <a:cs typeface="Courier New"/>
            </a:endParaRPr>
          </a:p>
        </p:txBody>
      </p:sp>
      <p:grpSp>
        <p:nvGrpSpPr>
          <p:cNvPr id="7" name="object 7"/>
          <p:cNvGrpSpPr/>
          <p:nvPr/>
        </p:nvGrpSpPr>
        <p:grpSpPr>
          <a:xfrm>
            <a:off x="3886961" y="2846069"/>
            <a:ext cx="776605" cy="768985"/>
            <a:chOff x="3886961" y="2846069"/>
            <a:chExt cx="776605" cy="768985"/>
          </a:xfrm>
        </p:grpSpPr>
        <p:sp>
          <p:nvSpPr>
            <p:cNvPr id="8" name="object 8"/>
            <p:cNvSpPr/>
            <p:nvPr/>
          </p:nvSpPr>
          <p:spPr>
            <a:xfrm>
              <a:off x="3886961" y="2846069"/>
              <a:ext cx="776478" cy="76885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984497" y="3446906"/>
              <a:ext cx="8890" cy="0"/>
            </a:xfrm>
            <a:custGeom>
              <a:avLst/>
              <a:gdLst/>
              <a:ahLst/>
              <a:cxnLst/>
              <a:rect l="l" t="t" r="r" b="b"/>
              <a:pathLst>
                <a:path w="8889" h="0">
                  <a:moveTo>
                    <a:pt x="0" y="0"/>
                  </a:moveTo>
                  <a:lnTo>
                    <a:pt x="8382" y="0"/>
                  </a:lnTo>
                </a:path>
              </a:pathLst>
            </a:custGeom>
            <a:ln w="8381">
              <a:solidFill>
                <a:srgbClr val="FDFEFD"/>
              </a:solidFill>
            </a:ln>
          </p:spPr>
          <p:txBody>
            <a:bodyPr wrap="square" lIns="0" tIns="0" rIns="0" bIns="0" rtlCol="0"/>
            <a:lstStyle/>
            <a:p/>
          </p:txBody>
        </p:sp>
      </p:grpSp>
      <p:sp>
        <p:nvSpPr>
          <p:cNvPr id="10" name="object 10"/>
          <p:cNvSpPr txBox="1"/>
          <p:nvPr/>
        </p:nvSpPr>
        <p:spPr>
          <a:xfrm>
            <a:off x="594613" y="5611157"/>
            <a:ext cx="6580505" cy="180022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Constraints</a:t>
            </a:r>
            <a:endParaRPr sz="1300">
              <a:latin typeface="Arial"/>
              <a:cs typeface="Arial"/>
            </a:endParaRPr>
          </a:p>
          <a:p>
            <a:pPr marL="136525" marR="1486535">
              <a:lnSpc>
                <a:spcPts val="1950"/>
              </a:lnSpc>
              <a:spcBef>
                <a:spcPts val="100"/>
              </a:spcBef>
            </a:pPr>
            <a:r>
              <a:rPr dirty="0" sz="1300">
                <a:latin typeface="Times New Roman"/>
                <a:cs typeface="Times New Roman"/>
              </a:rPr>
              <a:t>The Oracle </a:t>
            </a:r>
            <a:r>
              <a:rPr dirty="0" sz="1300" spc="-5">
                <a:latin typeface="Times New Roman"/>
                <a:cs typeface="Times New Roman"/>
              </a:rPr>
              <a:t>server uses </a:t>
            </a:r>
            <a:r>
              <a:rPr dirty="0" sz="1300">
                <a:latin typeface="Times New Roman"/>
                <a:cs typeface="Times New Roman"/>
              </a:rPr>
              <a:t>constraints to prevent invalid data entry </a:t>
            </a:r>
            <a:r>
              <a:rPr dirty="0" sz="1300" spc="-5">
                <a:latin typeface="Times New Roman"/>
                <a:cs typeface="Times New Roman"/>
              </a:rPr>
              <a:t>into </a:t>
            </a:r>
            <a:r>
              <a:rPr dirty="0" sz="1300">
                <a:latin typeface="Times New Roman"/>
                <a:cs typeface="Times New Roman"/>
              </a:rPr>
              <a:t>tables.  </a:t>
            </a: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 </a:t>
            </a:r>
            <a:r>
              <a:rPr dirty="0" sz="1300">
                <a:latin typeface="Times New Roman"/>
                <a:cs typeface="Times New Roman"/>
              </a:rPr>
              <a:t>constraints to do the following:</a:t>
            </a:r>
            <a:endParaRPr sz="1300">
              <a:latin typeface="Times New Roman"/>
              <a:cs typeface="Times New Roman"/>
            </a:endParaRPr>
          </a:p>
          <a:p>
            <a:pPr marL="445770" indent="-186690">
              <a:lnSpc>
                <a:spcPts val="1425"/>
              </a:lnSpc>
              <a:buChar char="•"/>
              <a:tabLst>
                <a:tab pos="445770" algn="l"/>
                <a:tab pos="446405" algn="l"/>
              </a:tabLst>
            </a:pPr>
            <a:r>
              <a:rPr dirty="0" sz="1300">
                <a:latin typeface="Times New Roman"/>
                <a:cs typeface="Times New Roman"/>
              </a:rPr>
              <a:t>Enforce rules on the data in a table whenever a row is inserted, updated, or deleted from</a:t>
            </a:r>
            <a:r>
              <a:rPr dirty="0" sz="1300" spc="-45">
                <a:latin typeface="Times New Roman"/>
                <a:cs typeface="Times New Roman"/>
              </a:rPr>
              <a:t> </a:t>
            </a:r>
            <a:r>
              <a:rPr dirty="0" sz="1300">
                <a:latin typeface="Times New Roman"/>
                <a:cs typeface="Times New Roman"/>
              </a:rPr>
              <a:t>that</a:t>
            </a:r>
            <a:endParaRPr sz="1300">
              <a:latin typeface="Times New Roman"/>
              <a:cs typeface="Times New Roman"/>
            </a:endParaRPr>
          </a:p>
          <a:p>
            <a:pPr marL="445770">
              <a:lnSpc>
                <a:spcPts val="1555"/>
              </a:lnSpc>
            </a:pPr>
            <a:r>
              <a:rPr dirty="0" sz="1300">
                <a:latin typeface="Times New Roman"/>
                <a:cs typeface="Times New Roman"/>
              </a:rPr>
              <a:t>table. The constraint must be satisfied for the </a:t>
            </a:r>
            <a:r>
              <a:rPr dirty="0" sz="1300" spc="-5">
                <a:latin typeface="Times New Roman"/>
                <a:cs typeface="Times New Roman"/>
              </a:rPr>
              <a:t>operation </a:t>
            </a:r>
            <a:r>
              <a:rPr dirty="0" sz="1300">
                <a:latin typeface="Times New Roman"/>
                <a:cs typeface="Times New Roman"/>
              </a:rPr>
              <a:t>to </a:t>
            </a:r>
            <a:r>
              <a:rPr dirty="0" sz="1300" spc="-5">
                <a:latin typeface="Times New Roman"/>
                <a:cs typeface="Times New Roman"/>
              </a:rPr>
              <a:t>succeed.</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Prevent the deletion of a table if there are dependencies from other</a:t>
            </a:r>
            <a:r>
              <a:rPr dirty="0" sz="1300" spc="-25">
                <a:latin typeface="Times New Roman"/>
                <a:cs typeface="Times New Roman"/>
              </a:rPr>
              <a:t> </a:t>
            </a:r>
            <a:r>
              <a:rPr dirty="0" sz="1300">
                <a:latin typeface="Times New Roman"/>
                <a:cs typeface="Times New Roman"/>
              </a:rPr>
              <a:t>tables</a:t>
            </a:r>
            <a:endParaRPr sz="1300">
              <a:latin typeface="Times New Roman"/>
              <a:cs typeface="Times New Roman"/>
            </a:endParaRPr>
          </a:p>
          <a:p>
            <a:pPr marL="445770" indent="-186690">
              <a:lnSpc>
                <a:spcPts val="1555"/>
              </a:lnSpc>
              <a:buChar char="•"/>
              <a:tabLst>
                <a:tab pos="445770" algn="l"/>
                <a:tab pos="446405" algn="l"/>
              </a:tabLst>
            </a:pPr>
            <a:r>
              <a:rPr dirty="0" sz="1300" spc="-5">
                <a:latin typeface="Times New Roman"/>
                <a:cs typeface="Times New Roman"/>
              </a:rPr>
              <a:t>Provide </a:t>
            </a:r>
            <a:r>
              <a:rPr dirty="0" sz="1300">
                <a:latin typeface="Times New Roman"/>
                <a:cs typeface="Times New Roman"/>
              </a:rPr>
              <a:t>rules for </a:t>
            </a:r>
            <a:r>
              <a:rPr dirty="0" sz="1300" spc="-5">
                <a:latin typeface="Times New Roman"/>
                <a:cs typeface="Times New Roman"/>
              </a:rPr>
              <a:t>Oracle </a:t>
            </a:r>
            <a:r>
              <a:rPr dirty="0" sz="1300">
                <a:latin typeface="Times New Roman"/>
                <a:cs typeface="Times New Roman"/>
              </a:rPr>
              <a:t>tools, such as Oracle</a:t>
            </a:r>
            <a:r>
              <a:rPr dirty="0" sz="1300" spc="15">
                <a:latin typeface="Times New Roman"/>
                <a:cs typeface="Times New Roman"/>
              </a:rPr>
              <a:t> </a:t>
            </a:r>
            <a:r>
              <a:rPr dirty="0" sz="1300">
                <a:latin typeface="Times New Roman"/>
                <a:cs typeface="Times New Roman"/>
              </a:rPr>
              <a:t>Developer</a:t>
            </a:r>
            <a:endParaRPr sz="1300">
              <a:latin typeface="Times New Roman"/>
              <a:cs typeface="Times New Roman"/>
            </a:endParaRPr>
          </a:p>
          <a:p>
            <a:pPr marL="136525">
              <a:lnSpc>
                <a:spcPct val="100000"/>
              </a:lnSpc>
              <a:spcBef>
                <a:spcPts val="395"/>
              </a:spcBef>
            </a:pPr>
            <a:r>
              <a:rPr dirty="0" sz="1300" spc="-5" b="1">
                <a:latin typeface="Times New Roman"/>
                <a:cs typeface="Times New Roman"/>
              </a:rPr>
              <a:t>Data Integrity Constraints</a:t>
            </a:r>
            <a:endParaRPr sz="1300">
              <a:latin typeface="Times New Roman"/>
              <a:cs typeface="Times New Roman"/>
            </a:endParaRPr>
          </a:p>
        </p:txBody>
      </p:sp>
      <p:sp>
        <p:nvSpPr>
          <p:cNvPr id="13" name="object 13"/>
          <p:cNvSpPr txBox="1"/>
          <p:nvPr/>
        </p:nvSpPr>
        <p:spPr>
          <a:xfrm>
            <a:off x="749300" y="9492605"/>
            <a:ext cx="155575" cy="161925"/>
          </a:xfrm>
          <a:prstGeom prst="rect">
            <a:avLst/>
          </a:prstGeom>
        </p:spPr>
        <p:txBody>
          <a:bodyPr wrap="square" lIns="0" tIns="19685" rIns="0" bIns="0" rtlCol="0" vert="horz">
            <a:spAutoFit/>
          </a:bodyPr>
          <a:lstStyle/>
          <a:p>
            <a:pPr marL="12700">
              <a:lnSpc>
                <a:spcPct val="100000"/>
              </a:lnSpc>
              <a:spcBef>
                <a:spcPts val="155"/>
              </a:spcBef>
            </a:pPr>
            <a:r>
              <a:rPr dirty="0" sz="800" spc="-5">
                <a:latin typeface="Garuda"/>
                <a:cs typeface="Garuda"/>
              </a:rPr>
              <a:t>De</a:t>
            </a:r>
            <a:endParaRPr sz="800">
              <a:latin typeface="Garuda"/>
              <a:cs typeface="Garuda"/>
            </a:endParaRPr>
          </a:p>
        </p:txBody>
      </p:sp>
      <p:sp>
        <p:nvSpPr>
          <p:cNvPr id="14" name="object 14"/>
          <p:cNvSpPr txBox="1"/>
          <p:nvPr/>
        </p:nvSpPr>
        <p:spPr>
          <a:xfrm>
            <a:off x="6626815" y="9492605"/>
            <a:ext cx="290830" cy="161925"/>
          </a:xfrm>
          <a:prstGeom prst="rect">
            <a:avLst/>
          </a:prstGeom>
        </p:spPr>
        <p:txBody>
          <a:bodyPr wrap="square" lIns="0" tIns="19685" rIns="0" bIns="0" rtlCol="0" vert="horz">
            <a:spAutoFit/>
          </a:bodyPr>
          <a:lstStyle/>
          <a:p>
            <a:pPr marL="12700">
              <a:lnSpc>
                <a:spcPct val="100000"/>
              </a:lnSpc>
              <a:spcBef>
                <a:spcPts val="155"/>
              </a:spcBef>
            </a:pPr>
            <a:r>
              <a:rPr dirty="0" sz="800">
                <a:latin typeface="Garuda"/>
                <a:cs typeface="Garuda"/>
              </a:rPr>
              <a:t>d </a:t>
            </a:r>
            <a:r>
              <a:rPr dirty="0" sz="800" spc="-5">
                <a:latin typeface="Garuda"/>
                <a:cs typeface="Garuda"/>
              </a:rPr>
              <a:t>is</a:t>
            </a:r>
            <a:r>
              <a:rPr dirty="0" sz="800" spc="-185">
                <a:latin typeface="Garuda"/>
                <a:cs typeface="Garuda"/>
              </a:rPr>
              <a:t> </a:t>
            </a:r>
            <a:r>
              <a:rPr dirty="0" sz="800" spc="-5">
                <a:latin typeface="Garuda"/>
                <a:cs typeface="Garuda"/>
              </a:rPr>
              <a:t>in</a:t>
            </a:r>
            <a:endParaRPr sz="800">
              <a:latin typeface="Garuda"/>
              <a:cs typeface="Garuda"/>
            </a:endParaRPr>
          </a:p>
        </p:txBody>
      </p:sp>
      <p:sp>
        <p:nvSpPr>
          <p:cNvPr id="15" name="object 15"/>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305">
                <a:latin typeface="Garuda"/>
                <a:cs typeface="Garuda"/>
              </a:rPr>
              <a:t>W</a:t>
            </a:r>
            <a:r>
              <a:rPr dirty="0" baseline="-30092" sz="1800" spc="-457" b="1">
                <a:latin typeface="Arial"/>
                <a:cs typeface="Arial"/>
              </a:rPr>
              <a:t>ra</a:t>
            </a:r>
            <a:r>
              <a:rPr dirty="0" sz="800" spc="-305">
                <a:latin typeface="Garuda"/>
                <a:cs typeface="Garuda"/>
              </a:rPr>
              <a:t>D</a:t>
            </a:r>
            <a:r>
              <a:rPr dirty="0" baseline="-30092" sz="1800" spc="-457" b="1">
                <a:latin typeface="Arial"/>
                <a:cs typeface="Arial"/>
              </a:rPr>
              <a:t>c</a:t>
            </a:r>
            <a:r>
              <a:rPr dirty="0" sz="800" spc="-305">
                <a:latin typeface="Garuda"/>
                <a:cs typeface="Garuda"/>
              </a:rPr>
              <a:t>P</a:t>
            </a:r>
            <a:r>
              <a:rPr dirty="0" sz="800" spc="-220">
                <a:latin typeface="Garuda"/>
                <a:cs typeface="Garuda"/>
              </a:rPr>
              <a:t> </a:t>
            </a:r>
            <a:r>
              <a:rPr dirty="0" baseline="-30092" sz="1800" spc="-352" b="1">
                <a:latin typeface="Arial"/>
                <a:cs typeface="Arial"/>
              </a:rPr>
              <a:t>l</a:t>
            </a:r>
            <a:r>
              <a:rPr dirty="0" sz="800" spc="-235">
                <a:latin typeface="Garuda"/>
                <a:cs typeface="Garuda"/>
              </a:rPr>
              <a:t>s</a:t>
            </a:r>
            <a:r>
              <a:rPr dirty="0" baseline="-30092" sz="1800" spc="-352" b="1">
                <a:latin typeface="Arial"/>
                <a:cs typeface="Arial"/>
              </a:rPr>
              <a:t>e</a:t>
            </a:r>
            <a:r>
              <a:rPr dirty="0" sz="800" spc="-235">
                <a:latin typeface="Garuda"/>
                <a:cs typeface="Garuda"/>
              </a:rPr>
              <a:t>tud</a:t>
            </a:r>
            <a:r>
              <a:rPr dirty="0" baseline="-30092" sz="1800" spc="-352" b="1">
                <a:latin typeface="Arial"/>
                <a:cs typeface="Arial"/>
              </a:rPr>
              <a:t>D</a:t>
            </a:r>
            <a:r>
              <a:rPr dirty="0" sz="800" spc="-235">
                <a:latin typeface="Garuda"/>
                <a:cs typeface="Garuda"/>
              </a:rPr>
              <a:t>en</a:t>
            </a:r>
            <a:r>
              <a:rPr dirty="0" baseline="-30092" sz="1800" spc="-352" b="1">
                <a:latin typeface="Arial"/>
                <a:cs typeface="Arial"/>
              </a:rPr>
              <a:t>a</a:t>
            </a:r>
            <a:r>
              <a:rPr dirty="0" sz="800" spc="-235">
                <a:latin typeface="Garuda"/>
                <a:cs typeface="Garuda"/>
              </a:rPr>
              <a:t>ts</a:t>
            </a:r>
            <a:r>
              <a:rPr dirty="0" baseline="-30092" sz="1800" spc="-352" b="1">
                <a:latin typeface="Arial"/>
                <a:cs typeface="Arial"/>
              </a:rPr>
              <a:t>ta</a:t>
            </a:r>
            <a:r>
              <a:rPr dirty="0" sz="800" spc="-235">
                <a:latin typeface="Garuda"/>
                <a:cs typeface="Garuda"/>
              </a:rPr>
              <a:t>m</a:t>
            </a:r>
            <a:r>
              <a:rPr dirty="0" baseline="-30092" sz="1800" spc="-352" b="1">
                <a:latin typeface="Arial"/>
                <a:cs typeface="Arial"/>
              </a:rPr>
              <a:t>b</a:t>
            </a:r>
            <a:r>
              <a:rPr dirty="0" sz="800" spc="-235">
                <a:latin typeface="Garuda"/>
                <a:cs typeface="Garuda"/>
              </a:rPr>
              <a:t>us</a:t>
            </a:r>
            <a:r>
              <a:rPr dirty="0" baseline="-30092" sz="1800" spc="-352" b="1">
                <a:latin typeface="Arial"/>
                <a:cs typeface="Arial"/>
              </a:rPr>
              <a:t>a</a:t>
            </a:r>
            <a:r>
              <a:rPr dirty="0" sz="800" spc="-235">
                <a:latin typeface="Garuda"/>
                <a:cs typeface="Garuda"/>
              </a:rPr>
              <a:t>t </a:t>
            </a:r>
            <a:r>
              <a:rPr dirty="0" baseline="-30092" sz="1800" spc="-345" b="1">
                <a:latin typeface="Arial"/>
                <a:cs typeface="Arial"/>
              </a:rPr>
              <a:t>s</a:t>
            </a:r>
            <a:r>
              <a:rPr dirty="0" sz="800" spc="-229">
                <a:latin typeface="Garuda"/>
                <a:cs typeface="Garuda"/>
              </a:rPr>
              <a:t>re</a:t>
            </a:r>
            <a:r>
              <a:rPr dirty="0" baseline="-30092" sz="1800" spc="-345" b="1">
                <a:latin typeface="Arial"/>
                <a:cs typeface="Arial"/>
              </a:rPr>
              <a:t>e</a:t>
            </a:r>
            <a:r>
              <a:rPr dirty="0" sz="800" spc="-229">
                <a:latin typeface="Garuda"/>
                <a:cs typeface="Garuda"/>
              </a:rPr>
              <a:t>cei</a:t>
            </a:r>
            <a:r>
              <a:rPr dirty="0" baseline="-30092" sz="1800" spc="-345" b="1">
                <a:latin typeface="Arial"/>
                <a:cs typeface="Arial"/>
              </a:rPr>
              <a:t>1</a:t>
            </a:r>
            <a:r>
              <a:rPr dirty="0" sz="800" spc="-229">
                <a:latin typeface="Garuda"/>
                <a:cs typeface="Garuda"/>
              </a:rPr>
              <a:t>ve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a:t>
            </a:r>
            <a:r>
              <a:rPr dirty="0" baseline="-30092" sz="1800" spc="-345" b="1">
                <a:latin typeface="Arial"/>
                <a:cs typeface="Arial"/>
              </a:rPr>
              <a:t>:</a:t>
            </a:r>
            <a:r>
              <a:rPr dirty="0" sz="800" spc="-229">
                <a:latin typeface="Garuda"/>
                <a:cs typeface="Garuda"/>
              </a:rPr>
              <a:t>e</a:t>
            </a:r>
            <a:r>
              <a:rPr dirty="0" baseline="-30092" sz="1800" spc="-345" b="1">
                <a:latin typeface="Arial"/>
                <a:cs typeface="Arial"/>
              </a:rPr>
              <a:t>S</a:t>
            </a:r>
            <a:r>
              <a:rPr dirty="0" sz="800" spc="-229">
                <a:latin typeface="Garuda"/>
                <a:cs typeface="Garuda"/>
              </a:rPr>
              <a:t>Kit</a:t>
            </a:r>
            <a:r>
              <a:rPr dirty="0" baseline="-30092" sz="1800" spc="-345" b="1">
                <a:latin typeface="Arial"/>
                <a:cs typeface="Arial"/>
              </a:rPr>
              <a:t>Q</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ar</a:t>
            </a:r>
            <a:r>
              <a:rPr dirty="0" baseline="-30092" sz="1800" spc="-345" b="1">
                <a:latin typeface="Arial"/>
                <a:cs typeface="Arial"/>
              </a:rPr>
              <a:t>n</a:t>
            </a:r>
            <a:r>
              <a:rPr dirty="0" sz="800" spc="-229">
                <a:latin typeface="Garuda"/>
                <a:cs typeface="Garuda"/>
              </a:rPr>
              <a:t>ke</a:t>
            </a:r>
            <a:r>
              <a:rPr dirty="0" baseline="-30092" sz="1800" spc="-345" b="1">
                <a:latin typeface="Arial"/>
                <a:cs typeface="Arial"/>
              </a:rPr>
              <a:t>d</a:t>
            </a:r>
            <a:r>
              <a:rPr dirty="0" sz="800" spc="-229">
                <a:latin typeface="Garuda"/>
                <a:cs typeface="Garuda"/>
              </a:rPr>
              <a:t>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ei</a:t>
            </a:r>
            <a:r>
              <a:rPr dirty="0" baseline="-30092" sz="1800" spc="-345" b="1">
                <a:latin typeface="Arial"/>
                <a:cs typeface="Arial"/>
              </a:rPr>
              <a:t>t</a:t>
            </a:r>
            <a:r>
              <a:rPr dirty="0" sz="800" spc="-229">
                <a:latin typeface="Garuda"/>
                <a:cs typeface="Garuda"/>
              </a:rPr>
              <a:t>r</a:t>
            </a:r>
            <a:r>
              <a:rPr dirty="0" baseline="-30092" sz="1800" spc="-345" b="1">
                <a:latin typeface="Arial"/>
                <a:cs typeface="Arial"/>
              </a:rPr>
              <a:t>a</a:t>
            </a:r>
            <a:r>
              <a:rPr dirty="0" sz="800" spc="-229">
                <a:latin typeface="Garuda"/>
                <a:cs typeface="Garuda"/>
              </a:rPr>
              <a:t>na</a:t>
            </a:r>
            <a:r>
              <a:rPr dirty="0" baseline="-30092" sz="1800" spc="-345" b="1">
                <a:latin typeface="Arial"/>
                <a:cs typeface="Arial"/>
              </a:rPr>
              <a:t>ls</a:t>
            </a:r>
            <a:r>
              <a:rPr dirty="0" sz="800" spc="-229">
                <a:latin typeface="Garuda"/>
                <a:cs typeface="Garuda"/>
              </a:rPr>
              <a:t>me</a:t>
            </a:r>
            <a:r>
              <a:rPr dirty="0" baseline="-30092" sz="1800" spc="-345" b="1">
                <a:latin typeface="Arial"/>
                <a:cs typeface="Arial"/>
              </a:rPr>
              <a:t>I </a:t>
            </a:r>
            <a:r>
              <a:rPr dirty="0" sz="800" spc="-170">
                <a:latin typeface="Garuda"/>
                <a:cs typeface="Garuda"/>
              </a:rPr>
              <a:t>an</a:t>
            </a:r>
            <a:r>
              <a:rPr dirty="0" baseline="-30092" sz="1800" spc="-254" b="1">
                <a:latin typeface="Arial"/>
                <a:cs typeface="Arial"/>
              </a:rPr>
              <a:t>9</a:t>
            </a:r>
            <a:r>
              <a:rPr dirty="0" sz="800" spc="-170">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1</a:t>
            </a:r>
            <a:r>
              <a:rPr dirty="0" sz="800" spc="-200">
                <a:latin typeface="Garuda"/>
                <a:cs typeface="Garuda"/>
              </a:rPr>
              <a:t>ai</a:t>
            </a:r>
            <a:r>
              <a:rPr dirty="0" baseline="-30092" sz="1800" spc="-300" b="1">
                <a:latin typeface="Arial"/>
                <a:cs typeface="Arial"/>
              </a:rPr>
              <a:t>7</a:t>
            </a:r>
            <a:r>
              <a:rPr dirty="0" sz="800" spc="-200">
                <a:latin typeface="Garuda"/>
                <a:cs typeface="Garuda"/>
              </a:rPr>
              <a:t>l.</a:t>
            </a:r>
            <a:r>
              <a:rPr dirty="0" sz="800" spc="-170">
                <a:latin typeface="Garuda"/>
                <a:cs typeface="Garuda"/>
              </a:rPr>
              <a:t> </a:t>
            </a:r>
            <a:r>
              <a:rPr dirty="0" sz="800" spc="-5">
                <a:latin typeface="Garuda"/>
                <a:cs typeface="Garuda"/>
              </a:rPr>
              <a:t>Contact</a:t>
            </a:r>
            <a:endParaRPr sz="800">
              <a:latin typeface="Garuda"/>
              <a:cs typeface="Garuda"/>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graphicFrame>
        <p:nvGraphicFramePr>
          <p:cNvPr id="11" name="object 11"/>
          <p:cNvGraphicFramePr>
            <a:graphicFrameLocks noGrp="1"/>
          </p:cNvGraphicFramePr>
          <p:nvPr/>
        </p:nvGraphicFramePr>
        <p:xfrm>
          <a:off x="910971" y="7442072"/>
          <a:ext cx="5848350" cy="2125345"/>
        </p:xfrm>
        <a:graphic>
          <a:graphicData uri="http://schemas.openxmlformats.org/drawingml/2006/table">
            <a:tbl>
              <a:tblPr firstRow="1" bandRow="1">
                <a:tableStyleId>{2D5ABB26-0587-4C30-8999-92F81FD0307C}</a:tableStyleId>
              </a:tblPr>
              <a:tblGrid>
                <a:gridCol w="1575435"/>
                <a:gridCol w="4257674"/>
              </a:tblGrid>
              <a:tr h="197739">
                <a:tc>
                  <a:txBody>
                    <a:bodyPr/>
                    <a:lstStyle/>
                    <a:p>
                      <a:pPr marL="71755" marR="94615">
                        <a:lnSpc>
                          <a:spcPts val="1455"/>
                        </a:lnSpc>
                      </a:pPr>
                      <a:r>
                        <a:rPr dirty="0" sz="1250" b="1">
                          <a:latin typeface="Times New Roman"/>
                          <a:cs typeface="Times New Roman"/>
                        </a:rPr>
                        <a:t>Constraint</a:t>
                      </a:r>
                      <a:endParaRPr sz="125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57785">
                        <a:lnSpc>
                          <a:spcPts val="1455"/>
                        </a:lnSpc>
                      </a:pPr>
                      <a:r>
                        <a:rPr dirty="0" sz="1250" b="1">
                          <a:latin typeface="Times New Roman"/>
                          <a:cs typeface="Times New Roman"/>
                        </a:rPr>
                        <a:t>Description</a:t>
                      </a:r>
                      <a:endParaRPr sz="12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346709">
                <a:tc>
                  <a:txBody>
                    <a:bodyPr/>
                    <a:lstStyle/>
                    <a:p>
                      <a:pPr marL="71755" marR="94615">
                        <a:lnSpc>
                          <a:spcPct val="100000"/>
                        </a:lnSpc>
                        <a:spcBef>
                          <a:spcPts val="600"/>
                        </a:spcBef>
                      </a:pPr>
                      <a:r>
                        <a:rPr dirty="0" sz="1250">
                          <a:latin typeface="Courier New"/>
                          <a:cs typeface="Courier New"/>
                        </a:rPr>
                        <a:t>NOT</a:t>
                      </a:r>
                      <a:r>
                        <a:rPr dirty="0" sz="1250" spc="-5">
                          <a:latin typeface="Courier New"/>
                          <a:cs typeface="Courier New"/>
                        </a:rPr>
                        <a:t> </a:t>
                      </a:r>
                      <a:r>
                        <a:rPr dirty="0" sz="1250">
                          <a:latin typeface="Courier New"/>
                          <a:cs typeface="Courier New"/>
                        </a:rPr>
                        <a:t>NULL</a:t>
                      </a:r>
                      <a:endParaRPr sz="1250">
                        <a:latin typeface="Courier New"/>
                        <a:cs typeface="Courier New"/>
                      </a:endParaRPr>
                    </a:p>
                  </a:txBody>
                  <a:tcPr marL="0" marR="0" marB="0" marT="7620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1755" marR="57785">
                        <a:lnSpc>
                          <a:spcPct val="100000"/>
                        </a:lnSpc>
                        <a:spcBef>
                          <a:spcPts val="600"/>
                        </a:spcBef>
                      </a:pPr>
                      <a:r>
                        <a:rPr dirty="0" sz="1250">
                          <a:latin typeface="Times New Roman"/>
                          <a:cs typeface="Times New Roman"/>
                        </a:rPr>
                        <a:t>Specifies that the column cannot contain a null</a:t>
                      </a:r>
                      <a:r>
                        <a:rPr dirty="0" sz="1250" spc="-10">
                          <a:latin typeface="Times New Roman"/>
                          <a:cs typeface="Times New Roman"/>
                        </a:rPr>
                        <a:t> </a:t>
                      </a:r>
                      <a:r>
                        <a:rPr dirty="0" sz="1250">
                          <a:latin typeface="Times New Roman"/>
                          <a:cs typeface="Times New Roman"/>
                        </a:rPr>
                        <a:t>value</a:t>
                      </a:r>
                      <a:endParaRPr sz="1250">
                        <a:latin typeface="Times New Roman"/>
                        <a:cs typeface="Times New Roman"/>
                      </a:endParaRPr>
                    </a:p>
                  </a:txBody>
                  <a:tcPr marL="0" marR="0" marB="0" marT="7620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472821">
                <a:tc>
                  <a:txBody>
                    <a:bodyPr/>
                    <a:lstStyle/>
                    <a:p>
                      <a:pPr marL="71755" marR="94615">
                        <a:lnSpc>
                          <a:spcPct val="100000"/>
                        </a:lnSpc>
                        <a:spcBef>
                          <a:spcPts val="590"/>
                        </a:spcBef>
                      </a:pPr>
                      <a:r>
                        <a:rPr dirty="0" sz="1250">
                          <a:latin typeface="Courier New"/>
                          <a:cs typeface="Courier New"/>
                        </a:rPr>
                        <a:t>UNIQUE</a:t>
                      </a:r>
                      <a:endParaRPr sz="1250">
                        <a:latin typeface="Courier New"/>
                        <a:cs typeface="Courier New"/>
                      </a:endParaRPr>
                    </a:p>
                  </a:txBody>
                  <a:tcPr marL="0" marR="0" marB="0" marT="7493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304165">
                        <a:lnSpc>
                          <a:spcPts val="1470"/>
                        </a:lnSpc>
                        <a:spcBef>
                          <a:spcPts val="670"/>
                        </a:spcBef>
                      </a:pPr>
                      <a:r>
                        <a:rPr dirty="0" sz="1250">
                          <a:latin typeface="Times New Roman"/>
                          <a:cs typeface="Times New Roman"/>
                        </a:rPr>
                        <a:t>Specifies a column or combination of columns whose </a:t>
                      </a:r>
                      <a:r>
                        <a:rPr dirty="0" sz="1250" spc="-5">
                          <a:latin typeface="Times New Roman"/>
                          <a:cs typeface="Times New Roman"/>
                        </a:rPr>
                        <a:t>values  </a:t>
                      </a:r>
                      <a:r>
                        <a:rPr dirty="0" sz="1250">
                          <a:latin typeface="Times New Roman"/>
                          <a:cs typeface="Times New Roman"/>
                        </a:rPr>
                        <a:t>must be unique </a:t>
                      </a:r>
                      <a:r>
                        <a:rPr dirty="0" sz="1250" spc="-5">
                          <a:latin typeface="Times New Roman"/>
                          <a:cs typeface="Times New Roman"/>
                        </a:rPr>
                        <a:t>for all rows </a:t>
                      </a:r>
                      <a:r>
                        <a:rPr dirty="0" sz="1250">
                          <a:latin typeface="Times New Roman"/>
                          <a:cs typeface="Times New Roman"/>
                        </a:rPr>
                        <a:t>in </a:t>
                      </a:r>
                      <a:r>
                        <a:rPr dirty="0" sz="1250" spc="-5">
                          <a:latin typeface="Times New Roman"/>
                          <a:cs typeface="Times New Roman"/>
                        </a:rPr>
                        <a:t>the</a:t>
                      </a:r>
                      <a:r>
                        <a:rPr dirty="0" sz="1250" spc="10">
                          <a:latin typeface="Times New Roman"/>
                          <a:cs typeface="Times New Roman"/>
                        </a:rPr>
                        <a:t> </a:t>
                      </a:r>
                      <a:r>
                        <a:rPr dirty="0" sz="1250" spc="-5">
                          <a:latin typeface="Times New Roman"/>
                          <a:cs typeface="Times New Roman"/>
                        </a:rPr>
                        <a:t>table</a:t>
                      </a:r>
                      <a:endParaRPr sz="1250">
                        <a:latin typeface="Times New Roman"/>
                        <a:cs typeface="Times New Roman"/>
                      </a:endParaRPr>
                    </a:p>
                  </a:txBody>
                  <a:tcPr marL="0" marR="0" marB="0" marT="8509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311276">
                <a:tc>
                  <a:txBody>
                    <a:bodyPr/>
                    <a:lstStyle/>
                    <a:p>
                      <a:pPr marL="71755" marR="94615">
                        <a:lnSpc>
                          <a:spcPct val="100000"/>
                        </a:lnSpc>
                        <a:spcBef>
                          <a:spcPts val="595"/>
                        </a:spcBef>
                      </a:pPr>
                      <a:r>
                        <a:rPr dirty="0" sz="1250">
                          <a:latin typeface="Courier New"/>
                          <a:cs typeface="Courier New"/>
                        </a:rPr>
                        <a:t>PRIMARY</a:t>
                      </a:r>
                      <a:r>
                        <a:rPr dirty="0" sz="1250" spc="-10">
                          <a:latin typeface="Courier New"/>
                          <a:cs typeface="Courier New"/>
                        </a:rPr>
                        <a:t> </a:t>
                      </a:r>
                      <a:r>
                        <a:rPr dirty="0" sz="1250">
                          <a:latin typeface="Courier New"/>
                          <a:cs typeface="Courier New"/>
                        </a:rPr>
                        <a:t>KEY</a:t>
                      </a:r>
                      <a:endParaRPr sz="1250">
                        <a:latin typeface="Courier New"/>
                        <a:cs typeface="Courier New"/>
                      </a:endParaRPr>
                    </a:p>
                  </a:txBody>
                  <a:tcPr marL="0" marR="0" marB="0" marT="75565">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marR="57785">
                        <a:lnSpc>
                          <a:spcPct val="100000"/>
                        </a:lnSpc>
                        <a:spcBef>
                          <a:spcPts val="595"/>
                        </a:spcBef>
                      </a:pPr>
                      <a:r>
                        <a:rPr dirty="0" sz="1250">
                          <a:latin typeface="Times New Roman"/>
                          <a:cs typeface="Times New Roman"/>
                        </a:rPr>
                        <a:t>Uniquely identifies </a:t>
                      </a:r>
                      <a:r>
                        <a:rPr dirty="0" sz="1250" spc="-5">
                          <a:latin typeface="Times New Roman"/>
                          <a:cs typeface="Times New Roman"/>
                        </a:rPr>
                        <a:t>each </a:t>
                      </a:r>
                      <a:r>
                        <a:rPr dirty="0" sz="1250">
                          <a:latin typeface="Times New Roman"/>
                          <a:cs typeface="Times New Roman"/>
                        </a:rPr>
                        <a:t>row of the</a:t>
                      </a:r>
                      <a:r>
                        <a:rPr dirty="0" sz="1250" spc="-60">
                          <a:latin typeface="Times New Roman"/>
                          <a:cs typeface="Times New Roman"/>
                        </a:rPr>
                        <a:t> </a:t>
                      </a:r>
                      <a:r>
                        <a:rPr dirty="0" sz="1250" spc="-5">
                          <a:latin typeface="Times New Roman"/>
                          <a:cs typeface="Times New Roman"/>
                        </a:rPr>
                        <a:t>table</a:t>
                      </a:r>
                      <a:endParaRPr sz="1250">
                        <a:latin typeface="Times New Roman"/>
                        <a:cs typeface="Times New Roman"/>
                      </a:endParaRPr>
                    </a:p>
                  </a:txBody>
                  <a:tcPr marL="0" marR="0" marB="0" marT="7556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463296">
                <a:tc>
                  <a:txBody>
                    <a:bodyPr/>
                    <a:lstStyle/>
                    <a:p>
                      <a:pPr marL="71755" marR="94615">
                        <a:lnSpc>
                          <a:spcPct val="100000"/>
                        </a:lnSpc>
                        <a:spcBef>
                          <a:spcPts val="600"/>
                        </a:spcBef>
                      </a:pPr>
                      <a:r>
                        <a:rPr dirty="0" sz="1250">
                          <a:latin typeface="Courier New"/>
                          <a:cs typeface="Courier New"/>
                        </a:rPr>
                        <a:t>FOREIGN</a:t>
                      </a:r>
                      <a:r>
                        <a:rPr dirty="0" sz="1250" spc="-10">
                          <a:latin typeface="Courier New"/>
                          <a:cs typeface="Courier New"/>
                        </a:rPr>
                        <a:t> </a:t>
                      </a:r>
                      <a:r>
                        <a:rPr dirty="0" sz="1250">
                          <a:latin typeface="Courier New"/>
                          <a:cs typeface="Courier New"/>
                        </a:rPr>
                        <a:t>KEY</a:t>
                      </a:r>
                      <a:endParaRPr sz="1250">
                        <a:latin typeface="Courier New"/>
                        <a:cs typeface="Courier New"/>
                      </a:endParaRPr>
                    </a:p>
                  </a:txBody>
                  <a:tcPr marL="0" marR="0" marB="0" marT="7620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1755" marR="135890">
                        <a:lnSpc>
                          <a:spcPts val="1470"/>
                        </a:lnSpc>
                        <a:spcBef>
                          <a:spcPts val="670"/>
                        </a:spcBef>
                      </a:pPr>
                      <a:r>
                        <a:rPr dirty="0" sz="1250" spc="-5">
                          <a:latin typeface="Times New Roman"/>
                          <a:cs typeface="Times New Roman"/>
                        </a:rPr>
                        <a:t>Establishes </a:t>
                      </a:r>
                      <a:r>
                        <a:rPr dirty="0" sz="1250">
                          <a:latin typeface="Times New Roman"/>
                          <a:cs typeface="Times New Roman"/>
                        </a:rPr>
                        <a:t>and </a:t>
                      </a:r>
                      <a:r>
                        <a:rPr dirty="0" sz="1250" spc="-5">
                          <a:latin typeface="Times New Roman"/>
                          <a:cs typeface="Times New Roman"/>
                        </a:rPr>
                        <a:t>enforces </a:t>
                      </a:r>
                      <a:r>
                        <a:rPr dirty="0" sz="1250">
                          <a:latin typeface="Times New Roman"/>
                          <a:cs typeface="Times New Roman"/>
                        </a:rPr>
                        <a:t>a </a:t>
                      </a:r>
                      <a:r>
                        <a:rPr dirty="0" sz="1250" spc="-5">
                          <a:latin typeface="Times New Roman"/>
                          <a:cs typeface="Times New Roman"/>
                        </a:rPr>
                        <a:t>foreign </a:t>
                      </a:r>
                      <a:r>
                        <a:rPr dirty="0" sz="1250">
                          <a:latin typeface="Times New Roman"/>
                          <a:cs typeface="Times New Roman"/>
                        </a:rPr>
                        <a:t>key relationship </a:t>
                      </a:r>
                      <a:r>
                        <a:rPr dirty="0" sz="1250" spc="-5">
                          <a:latin typeface="Times New Roman"/>
                          <a:cs typeface="Times New Roman"/>
                        </a:rPr>
                        <a:t>between </a:t>
                      </a:r>
                      <a:r>
                        <a:rPr dirty="0" sz="1250">
                          <a:latin typeface="Times New Roman"/>
                          <a:cs typeface="Times New Roman"/>
                        </a:rPr>
                        <a:t>the  column and a column of the </a:t>
                      </a:r>
                      <a:r>
                        <a:rPr dirty="0" sz="1250" spc="-5">
                          <a:latin typeface="Times New Roman"/>
                          <a:cs typeface="Times New Roman"/>
                        </a:rPr>
                        <a:t>referenced</a:t>
                      </a:r>
                      <a:r>
                        <a:rPr dirty="0" sz="1250" spc="-20">
                          <a:latin typeface="Times New Roman"/>
                          <a:cs typeface="Times New Roman"/>
                        </a:rPr>
                        <a:t> </a:t>
                      </a:r>
                      <a:r>
                        <a:rPr dirty="0" sz="1250">
                          <a:latin typeface="Times New Roman"/>
                          <a:cs typeface="Times New Roman"/>
                        </a:rPr>
                        <a:t>table</a:t>
                      </a:r>
                      <a:endParaRPr sz="1250">
                        <a:latin typeface="Times New Roman"/>
                        <a:cs typeface="Times New Roman"/>
                      </a:endParaRPr>
                    </a:p>
                  </a:txBody>
                  <a:tcPr marL="0" marR="0" marB="0" marT="8509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322706">
                <a:tc>
                  <a:txBody>
                    <a:bodyPr/>
                    <a:lstStyle/>
                    <a:p>
                      <a:pPr marL="71755" marR="94615">
                        <a:lnSpc>
                          <a:spcPct val="100000"/>
                        </a:lnSpc>
                        <a:spcBef>
                          <a:spcPts val="590"/>
                        </a:spcBef>
                      </a:pPr>
                      <a:r>
                        <a:rPr dirty="0" sz="1250">
                          <a:latin typeface="Courier New"/>
                          <a:cs typeface="Courier New"/>
                        </a:rPr>
                        <a:t>CHECK</a:t>
                      </a:r>
                      <a:endParaRPr sz="1250">
                        <a:latin typeface="Courier New"/>
                        <a:cs typeface="Courier New"/>
                      </a:endParaRPr>
                    </a:p>
                    <a:p>
                      <a:pPr>
                        <a:lnSpc>
                          <a:spcPts val="290"/>
                        </a:lnSpc>
                        <a:spcBef>
                          <a:spcPts val="60"/>
                        </a:spcBef>
                      </a:pPr>
                      <a:r>
                        <a:rPr dirty="0" sz="800" spc="-5">
                          <a:latin typeface="Garuda"/>
                          <a:cs typeface="Garuda"/>
                        </a:rPr>
                        <a:t>velopment</a:t>
                      </a:r>
                      <a:r>
                        <a:rPr dirty="0" sz="800" spc="-75">
                          <a:latin typeface="Garuda"/>
                          <a:cs typeface="Garuda"/>
                        </a:rPr>
                        <a:t> </a:t>
                      </a:r>
                      <a:r>
                        <a:rPr dirty="0" sz="800" spc="-5">
                          <a:latin typeface="Garuda"/>
                          <a:cs typeface="Garuda"/>
                        </a:rPr>
                        <a:t>Program</a:t>
                      </a:r>
                      <a:r>
                        <a:rPr dirty="0" sz="800" spc="-70">
                          <a:latin typeface="Garuda"/>
                          <a:cs typeface="Garuda"/>
                        </a:rPr>
                        <a:t> </a:t>
                      </a:r>
                      <a:r>
                        <a:rPr dirty="0" sz="800">
                          <a:latin typeface="Garuda"/>
                          <a:cs typeface="Garuda"/>
                        </a:rPr>
                        <a:t>(WDP)</a:t>
                      </a:r>
                      <a:r>
                        <a:rPr dirty="0" sz="800" spc="-70">
                          <a:latin typeface="Garuda"/>
                          <a:cs typeface="Garuda"/>
                        </a:rPr>
                        <a:t> </a:t>
                      </a:r>
                      <a:r>
                        <a:rPr dirty="0" sz="800" spc="-5">
                          <a:latin typeface="Garuda"/>
                          <a:cs typeface="Garuda"/>
                        </a:rPr>
                        <a:t>eKit</a:t>
                      </a:r>
                      <a:r>
                        <a:rPr dirty="0" sz="800" spc="-70">
                          <a:latin typeface="Garuda"/>
                          <a:cs typeface="Garuda"/>
                        </a:rPr>
                        <a:t> </a:t>
                      </a:r>
                      <a:r>
                        <a:rPr dirty="0" sz="800">
                          <a:latin typeface="Garuda"/>
                          <a:cs typeface="Garuda"/>
                        </a:rPr>
                        <a:t>ma</a:t>
                      </a:r>
                      <a:endParaRPr sz="800">
                        <a:latin typeface="Garuda"/>
                        <a:cs typeface="Garuda"/>
                      </a:endParaRPr>
                    </a:p>
                  </a:txBody>
                  <a:tcPr marL="0" marR="0" marB="0" marT="7493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1755" marR="57785">
                        <a:lnSpc>
                          <a:spcPct val="100000"/>
                        </a:lnSpc>
                        <a:spcBef>
                          <a:spcPts val="590"/>
                        </a:spcBef>
                      </a:pPr>
                      <a:r>
                        <a:rPr dirty="0" sz="1250">
                          <a:latin typeface="Times New Roman"/>
                          <a:cs typeface="Times New Roman"/>
                        </a:rPr>
                        <a:t>Specifies a condition that must be</a:t>
                      </a:r>
                      <a:r>
                        <a:rPr dirty="0" sz="1250" spc="-5">
                          <a:latin typeface="Times New Roman"/>
                          <a:cs typeface="Times New Roman"/>
                        </a:rPr>
                        <a:t> </a:t>
                      </a:r>
                      <a:r>
                        <a:rPr dirty="0" sz="1250">
                          <a:latin typeface="Times New Roman"/>
                          <a:cs typeface="Times New Roman"/>
                        </a:rPr>
                        <a:t>true</a:t>
                      </a:r>
                      <a:endParaRPr sz="1250">
                        <a:latin typeface="Times New Roman"/>
                        <a:cs typeface="Times New Roman"/>
                      </a:endParaRPr>
                    </a:p>
                    <a:p>
                      <a:pPr marL="91440">
                        <a:lnSpc>
                          <a:spcPts val="290"/>
                        </a:lnSpc>
                        <a:spcBef>
                          <a:spcPts val="60"/>
                        </a:spcBef>
                      </a:pPr>
                      <a:r>
                        <a:rPr dirty="0" sz="800">
                          <a:latin typeface="Garuda"/>
                          <a:cs typeface="Garuda"/>
                        </a:rPr>
                        <a:t>terials</a:t>
                      </a:r>
                      <a:r>
                        <a:rPr dirty="0" sz="800" spc="-6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5">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60">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6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a:t>
                      </a:r>
                      <a:endParaRPr sz="800">
                        <a:latin typeface="Garuda"/>
                        <a:cs typeface="Garuda"/>
                      </a:endParaRPr>
                    </a:p>
                  </a:txBody>
                  <a:tcPr marL="0" marR="0" marB="0" marT="7493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bl>
          </a:graphicData>
        </a:graphic>
      </p:graphicFrame>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0810"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iii</a:t>
            </a:r>
            <a:endParaRPr sz="1000">
              <a:latin typeface="Arial"/>
              <a:cs typeface="Arial"/>
            </a:endParaRPr>
          </a:p>
        </p:txBody>
      </p:sp>
      <p:sp>
        <p:nvSpPr>
          <p:cNvPr id="3" name="object 3"/>
          <p:cNvSpPr txBox="1"/>
          <p:nvPr/>
        </p:nvSpPr>
        <p:spPr>
          <a:xfrm>
            <a:off x="1358900" y="890270"/>
            <a:ext cx="795655" cy="238760"/>
          </a:xfrm>
          <a:prstGeom prst="rect">
            <a:avLst/>
          </a:prstGeom>
        </p:spPr>
        <p:txBody>
          <a:bodyPr wrap="square" lIns="0" tIns="12065" rIns="0" bIns="0" rtlCol="0" vert="horz">
            <a:spAutoFit/>
          </a:bodyPr>
          <a:lstStyle/>
          <a:p>
            <a:pPr marL="12700">
              <a:lnSpc>
                <a:spcPct val="100000"/>
              </a:lnSpc>
              <a:spcBef>
                <a:spcPts val="95"/>
              </a:spcBef>
            </a:pPr>
            <a:r>
              <a:rPr dirty="0" sz="1400" spc="-5" b="1">
                <a:latin typeface="Arial"/>
                <a:cs typeface="Arial"/>
              </a:rPr>
              <a:t>Contents</a:t>
            </a:r>
            <a:endParaRPr sz="1400">
              <a:latin typeface="Arial"/>
              <a:cs typeface="Arial"/>
            </a:endParaRPr>
          </a:p>
        </p:txBody>
      </p:sp>
      <p:sp>
        <p:nvSpPr>
          <p:cNvPr id="4" name="object 4"/>
          <p:cNvSpPr txBox="1"/>
          <p:nvPr/>
        </p:nvSpPr>
        <p:spPr>
          <a:xfrm>
            <a:off x="1358900" y="1950969"/>
            <a:ext cx="4594860" cy="7057390"/>
          </a:xfrm>
          <a:prstGeom prst="rect">
            <a:avLst/>
          </a:prstGeom>
        </p:spPr>
        <p:txBody>
          <a:bodyPr wrap="square" lIns="0" tIns="12065" rIns="0" bIns="0" rtlCol="0" vert="horz">
            <a:spAutoFit/>
          </a:bodyPr>
          <a:lstStyle/>
          <a:p>
            <a:pPr marL="12700">
              <a:lnSpc>
                <a:spcPct val="100000"/>
              </a:lnSpc>
              <a:spcBef>
                <a:spcPts val="95"/>
              </a:spcBef>
            </a:pPr>
            <a:r>
              <a:rPr dirty="0" sz="1100" spc="-5" b="1">
                <a:latin typeface="Arial"/>
                <a:cs typeface="Arial"/>
              </a:rPr>
              <a:t>Preface</a:t>
            </a:r>
            <a:endParaRPr sz="1100">
              <a:latin typeface="Arial"/>
              <a:cs typeface="Arial"/>
            </a:endParaRPr>
          </a:p>
          <a:p>
            <a:pPr>
              <a:lnSpc>
                <a:spcPct val="100000"/>
              </a:lnSpc>
              <a:spcBef>
                <a:spcPts val="10"/>
              </a:spcBef>
            </a:pPr>
            <a:endParaRPr sz="1600">
              <a:latin typeface="Arial"/>
              <a:cs typeface="Arial"/>
            </a:endParaRPr>
          </a:p>
          <a:p>
            <a:pPr marL="12700">
              <a:lnSpc>
                <a:spcPct val="100000"/>
              </a:lnSpc>
              <a:tabLst>
                <a:tab pos="240665" algn="l"/>
              </a:tabLst>
            </a:pPr>
            <a:r>
              <a:rPr dirty="0" sz="1100" spc="-5" b="1">
                <a:latin typeface="Arial"/>
                <a:cs typeface="Arial"/>
              </a:rPr>
              <a:t>I	Introduction</a:t>
            </a:r>
            <a:endParaRPr sz="1100">
              <a:latin typeface="Arial"/>
              <a:cs typeface="Arial"/>
            </a:endParaRPr>
          </a:p>
          <a:p>
            <a:pPr marL="240665">
              <a:lnSpc>
                <a:spcPct val="100000"/>
              </a:lnSpc>
              <a:spcBef>
                <a:spcPts val="250"/>
              </a:spcBef>
            </a:pPr>
            <a:r>
              <a:rPr dirty="0" sz="1100" spc="-5">
                <a:latin typeface="Arial"/>
                <a:cs typeface="Arial"/>
              </a:rPr>
              <a:t>Lesson Objectives</a:t>
            </a:r>
            <a:r>
              <a:rPr dirty="0" sz="1100" spc="10">
                <a:latin typeface="Arial"/>
                <a:cs typeface="Arial"/>
              </a:rPr>
              <a:t> </a:t>
            </a:r>
            <a:r>
              <a:rPr dirty="0" sz="1100" spc="-5">
                <a:latin typeface="Arial"/>
                <a:cs typeface="Arial"/>
              </a:rPr>
              <a:t>I-2</a:t>
            </a:r>
            <a:endParaRPr sz="1100">
              <a:latin typeface="Arial"/>
              <a:cs typeface="Arial"/>
            </a:endParaRPr>
          </a:p>
          <a:p>
            <a:pPr marL="240665" marR="2821940">
              <a:lnSpc>
                <a:spcPct val="119500"/>
              </a:lnSpc>
              <a:spcBef>
                <a:spcPts val="10"/>
              </a:spcBef>
            </a:pPr>
            <a:r>
              <a:rPr dirty="0" sz="1100" spc="-5">
                <a:latin typeface="Arial"/>
                <a:cs typeface="Arial"/>
              </a:rPr>
              <a:t>Goals of the Course I-3  Oracle10</a:t>
            </a:r>
            <a:r>
              <a:rPr dirty="0" sz="1100" spc="-5" i="1">
                <a:latin typeface="Arial"/>
                <a:cs typeface="Arial"/>
              </a:rPr>
              <a:t>g</a:t>
            </a:r>
            <a:r>
              <a:rPr dirty="0" sz="1100" i="1">
                <a:latin typeface="Arial"/>
                <a:cs typeface="Arial"/>
              </a:rPr>
              <a:t> </a:t>
            </a:r>
            <a:r>
              <a:rPr dirty="0" sz="1100" spc="-5">
                <a:latin typeface="Arial"/>
                <a:cs typeface="Arial"/>
              </a:rPr>
              <a:t>I-4</a:t>
            </a:r>
            <a:endParaRPr sz="1100">
              <a:latin typeface="Arial"/>
              <a:cs typeface="Arial"/>
            </a:endParaRPr>
          </a:p>
          <a:p>
            <a:pPr marL="241300">
              <a:lnSpc>
                <a:spcPct val="100000"/>
              </a:lnSpc>
              <a:spcBef>
                <a:spcPts val="260"/>
              </a:spcBef>
            </a:pPr>
            <a:r>
              <a:rPr dirty="0" sz="1100" spc="-5">
                <a:latin typeface="Arial"/>
                <a:cs typeface="Arial"/>
              </a:rPr>
              <a:t>Oracle Database 10</a:t>
            </a:r>
            <a:r>
              <a:rPr dirty="0" sz="1100" spc="-5" i="1">
                <a:latin typeface="Arial"/>
                <a:cs typeface="Arial"/>
              </a:rPr>
              <a:t>g</a:t>
            </a:r>
            <a:r>
              <a:rPr dirty="0" sz="1100" spc="15" i="1">
                <a:latin typeface="Arial"/>
                <a:cs typeface="Arial"/>
              </a:rPr>
              <a:t> </a:t>
            </a:r>
            <a:r>
              <a:rPr dirty="0" sz="1100" spc="-5">
                <a:latin typeface="Arial"/>
                <a:cs typeface="Arial"/>
              </a:rPr>
              <a:t>I-6</a:t>
            </a:r>
            <a:endParaRPr sz="1100">
              <a:latin typeface="Arial"/>
              <a:cs typeface="Arial"/>
            </a:endParaRPr>
          </a:p>
          <a:p>
            <a:pPr marL="241300">
              <a:lnSpc>
                <a:spcPct val="100000"/>
              </a:lnSpc>
              <a:spcBef>
                <a:spcPts val="260"/>
              </a:spcBef>
            </a:pPr>
            <a:r>
              <a:rPr dirty="0" sz="1100" spc="-5">
                <a:latin typeface="Arial"/>
                <a:cs typeface="Arial"/>
              </a:rPr>
              <a:t>Oracle Application Server 10</a:t>
            </a:r>
            <a:r>
              <a:rPr dirty="0" sz="1100" spc="-5" i="1">
                <a:latin typeface="Arial"/>
                <a:cs typeface="Arial"/>
              </a:rPr>
              <a:t>g</a:t>
            </a:r>
            <a:r>
              <a:rPr dirty="0" sz="1100" spc="25" i="1">
                <a:latin typeface="Arial"/>
                <a:cs typeface="Arial"/>
              </a:rPr>
              <a:t> </a:t>
            </a:r>
            <a:r>
              <a:rPr dirty="0" sz="1100" spc="-5">
                <a:latin typeface="Arial"/>
                <a:cs typeface="Arial"/>
              </a:rPr>
              <a:t>I-7</a:t>
            </a:r>
            <a:endParaRPr sz="1100">
              <a:latin typeface="Arial"/>
              <a:cs typeface="Arial"/>
            </a:endParaRPr>
          </a:p>
          <a:p>
            <a:pPr marL="241300">
              <a:lnSpc>
                <a:spcPct val="100000"/>
              </a:lnSpc>
              <a:spcBef>
                <a:spcPts val="265"/>
              </a:spcBef>
            </a:pPr>
            <a:r>
              <a:rPr dirty="0" sz="1100" spc="-5">
                <a:latin typeface="Arial"/>
                <a:cs typeface="Arial"/>
              </a:rPr>
              <a:t>Oracle Enterprise Manager 10</a:t>
            </a:r>
            <a:r>
              <a:rPr dirty="0" sz="1100" spc="-5" i="1">
                <a:latin typeface="Arial"/>
                <a:cs typeface="Arial"/>
              </a:rPr>
              <a:t>g </a:t>
            </a:r>
            <a:r>
              <a:rPr dirty="0" sz="1100" spc="-5">
                <a:latin typeface="Arial"/>
                <a:cs typeface="Arial"/>
              </a:rPr>
              <a:t>Grid Control</a:t>
            </a:r>
            <a:r>
              <a:rPr dirty="0" sz="1100" spc="50">
                <a:latin typeface="Arial"/>
                <a:cs typeface="Arial"/>
              </a:rPr>
              <a:t> </a:t>
            </a:r>
            <a:r>
              <a:rPr dirty="0" sz="1100" spc="-5">
                <a:latin typeface="Arial"/>
                <a:cs typeface="Arial"/>
              </a:rPr>
              <a:t>I-8</a:t>
            </a:r>
            <a:endParaRPr sz="1100">
              <a:latin typeface="Arial"/>
              <a:cs typeface="Arial"/>
            </a:endParaRPr>
          </a:p>
          <a:p>
            <a:pPr marL="241300" marR="5080">
              <a:lnSpc>
                <a:spcPts val="1580"/>
              </a:lnSpc>
              <a:spcBef>
                <a:spcPts val="95"/>
              </a:spcBef>
            </a:pPr>
            <a:r>
              <a:rPr dirty="0" sz="1100" spc="-5">
                <a:latin typeface="Arial"/>
                <a:cs typeface="Arial"/>
              </a:rPr>
              <a:t>Relational and Object Relational Database Management Systems I-9  Oracle Internet Platform</a:t>
            </a:r>
            <a:r>
              <a:rPr dirty="0" sz="1100" spc="20">
                <a:latin typeface="Arial"/>
                <a:cs typeface="Arial"/>
              </a:rPr>
              <a:t> </a:t>
            </a:r>
            <a:r>
              <a:rPr dirty="0" sz="1100" spc="-5">
                <a:latin typeface="Arial"/>
                <a:cs typeface="Arial"/>
              </a:rPr>
              <a:t>I-10</a:t>
            </a:r>
            <a:endParaRPr sz="1100">
              <a:latin typeface="Arial"/>
              <a:cs typeface="Arial"/>
            </a:endParaRPr>
          </a:p>
          <a:p>
            <a:pPr marL="241300">
              <a:lnSpc>
                <a:spcPct val="100000"/>
              </a:lnSpc>
              <a:spcBef>
                <a:spcPts val="165"/>
              </a:spcBef>
            </a:pPr>
            <a:r>
              <a:rPr dirty="0" sz="1100" spc="-5">
                <a:latin typeface="Arial"/>
                <a:cs typeface="Arial"/>
              </a:rPr>
              <a:t>System Development Life Cycle</a:t>
            </a:r>
            <a:r>
              <a:rPr dirty="0" sz="1100" spc="30">
                <a:latin typeface="Arial"/>
                <a:cs typeface="Arial"/>
              </a:rPr>
              <a:t> </a:t>
            </a:r>
            <a:r>
              <a:rPr dirty="0" sz="1100" spc="-5">
                <a:latin typeface="Arial"/>
                <a:cs typeface="Arial"/>
              </a:rPr>
              <a:t>I-11</a:t>
            </a:r>
            <a:endParaRPr sz="1100">
              <a:latin typeface="Arial"/>
              <a:cs typeface="Arial"/>
            </a:endParaRPr>
          </a:p>
          <a:p>
            <a:pPr marL="241300" marR="1837689">
              <a:lnSpc>
                <a:spcPct val="119700"/>
              </a:lnSpc>
              <a:spcBef>
                <a:spcPts val="5"/>
              </a:spcBef>
            </a:pPr>
            <a:r>
              <a:rPr dirty="0" sz="1100" spc="-5">
                <a:latin typeface="Arial"/>
                <a:cs typeface="Arial"/>
              </a:rPr>
              <a:t>Data Storage on Different Media I-13  Relational Database Concept I-14  Definition of a Relational Database I-15  Data Models</a:t>
            </a:r>
            <a:r>
              <a:rPr dirty="0" sz="1100" spc="10">
                <a:latin typeface="Arial"/>
                <a:cs typeface="Arial"/>
              </a:rPr>
              <a:t> </a:t>
            </a:r>
            <a:r>
              <a:rPr dirty="0" sz="1100" spc="-5">
                <a:latin typeface="Arial"/>
                <a:cs typeface="Arial"/>
              </a:rPr>
              <a:t>I-16</a:t>
            </a:r>
            <a:endParaRPr sz="1100">
              <a:latin typeface="Arial"/>
              <a:cs typeface="Arial"/>
            </a:endParaRPr>
          </a:p>
          <a:p>
            <a:pPr marL="241300">
              <a:lnSpc>
                <a:spcPct val="100000"/>
              </a:lnSpc>
              <a:spcBef>
                <a:spcPts val="260"/>
              </a:spcBef>
            </a:pPr>
            <a:r>
              <a:rPr dirty="0" sz="1100" spc="-5">
                <a:latin typeface="Arial"/>
                <a:cs typeface="Arial"/>
              </a:rPr>
              <a:t>Entity Relationship Model</a:t>
            </a:r>
            <a:r>
              <a:rPr dirty="0" sz="1100" spc="20">
                <a:latin typeface="Arial"/>
                <a:cs typeface="Arial"/>
              </a:rPr>
              <a:t> </a:t>
            </a:r>
            <a:r>
              <a:rPr dirty="0" sz="1100" spc="-5">
                <a:latin typeface="Arial"/>
                <a:cs typeface="Arial"/>
              </a:rPr>
              <a:t>I-17</a:t>
            </a:r>
            <a:endParaRPr sz="1100">
              <a:latin typeface="Arial"/>
              <a:cs typeface="Arial"/>
            </a:endParaRPr>
          </a:p>
          <a:p>
            <a:pPr marL="241300" marR="1410335">
              <a:lnSpc>
                <a:spcPts val="1580"/>
              </a:lnSpc>
              <a:spcBef>
                <a:spcPts val="95"/>
              </a:spcBef>
            </a:pPr>
            <a:r>
              <a:rPr dirty="0" sz="1100" spc="-5">
                <a:latin typeface="Arial"/>
                <a:cs typeface="Arial"/>
              </a:rPr>
              <a:t>Entity Relationship Modeling Conventions I-19  Relating Multiple Tables</a:t>
            </a:r>
            <a:r>
              <a:rPr dirty="0" sz="1100" spc="15">
                <a:latin typeface="Arial"/>
                <a:cs typeface="Arial"/>
              </a:rPr>
              <a:t> </a:t>
            </a:r>
            <a:r>
              <a:rPr dirty="0" sz="1100" spc="-5">
                <a:latin typeface="Arial"/>
                <a:cs typeface="Arial"/>
              </a:rPr>
              <a:t>I-21</a:t>
            </a:r>
            <a:endParaRPr sz="1100">
              <a:latin typeface="Arial"/>
              <a:cs typeface="Arial"/>
            </a:endParaRPr>
          </a:p>
          <a:p>
            <a:pPr marL="241300">
              <a:lnSpc>
                <a:spcPct val="100000"/>
              </a:lnSpc>
              <a:spcBef>
                <a:spcPts val="165"/>
              </a:spcBef>
            </a:pPr>
            <a:r>
              <a:rPr dirty="0" sz="1100" spc="-5">
                <a:latin typeface="Arial"/>
                <a:cs typeface="Arial"/>
              </a:rPr>
              <a:t>Relational Database Terminology</a:t>
            </a:r>
            <a:r>
              <a:rPr dirty="0" sz="1100" spc="20">
                <a:latin typeface="Arial"/>
                <a:cs typeface="Arial"/>
              </a:rPr>
              <a:t> </a:t>
            </a:r>
            <a:r>
              <a:rPr dirty="0" sz="1100" spc="-5">
                <a:latin typeface="Arial"/>
                <a:cs typeface="Arial"/>
              </a:rPr>
              <a:t>I-23</a:t>
            </a:r>
            <a:endParaRPr sz="1100">
              <a:latin typeface="Arial"/>
              <a:cs typeface="Arial"/>
            </a:endParaRPr>
          </a:p>
          <a:p>
            <a:pPr marL="241300" marR="1280160">
              <a:lnSpc>
                <a:spcPct val="119500"/>
              </a:lnSpc>
              <a:spcBef>
                <a:spcPts val="10"/>
              </a:spcBef>
            </a:pPr>
            <a:r>
              <a:rPr dirty="0" sz="1100" spc="-5">
                <a:latin typeface="Arial"/>
                <a:cs typeface="Arial"/>
              </a:rPr>
              <a:t>Relational Database Properties I-25  Communicating with an RDBMS </a:t>
            </a:r>
            <a:r>
              <a:rPr dirty="0" sz="1100">
                <a:latin typeface="Arial"/>
                <a:cs typeface="Arial"/>
              </a:rPr>
              <a:t>Using </a:t>
            </a:r>
            <a:r>
              <a:rPr dirty="0" sz="1100" spc="-5">
                <a:latin typeface="Arial"/>
                <a:cs typeface="Arial"/>
              </a:rPr>
              <a:t>SQL</a:t>
            </a:r>
            <a:r>
              <a:rPr dirty="0" sz="1100" spc="40">
                <a:latin typeface="Arial"/>
                <a:cs typeface="Arial"/>
              </a:rPr>
              <a:t> </a:t>
            </a:r>
            <a:r>
              <a:rPr dirty="0" sz="1100" spc="-5">
                <a:latin typeface="Arial"/>
                <a:cs typeface="Arial"/>
              </a:rPr>
              <a:t>I-26</a:t>
            </a:r>
            <a:endParaRPr sz="1100">
              <a:latin typeface="Arial"/>
              <a:cs typeface="Arial"/>
            </a:endParaRPr>
          </a:p>
          <a:p>
            <a:pPr marL="241300" marR="820419">
              <a:lnSpc>
                <a:spcPct val="119500"/>
              </a:lnSpc>
              <a:spcBef>
                <a:spcPts val="5"/>
              </a:spcBef>
            </a:pPr>
            <a:r>
              <a:rPr dirty="0" sz="1100" spc="-5">
                <a:latin typeface="Arial"/>
                <a:cs typeface="Arial"/>
              </a:rPr>
              <a:t>Oracle’s Relational Database Management System I-27  SQL Statements</a:t>
            </a:r>
            <a:r>
              <a:rPr dirty="0" sz="1100" spc="10">
                <a:latin typeface="Arial"/>
                <a:cs typeface="Arial"/>
              </a:rPr>
              <a:t> </a:t>
            </a:r>
            <a:r>
              <a:rPr dirty="0" sz="1100" spc="-5">
                <a:latin typeface="Arial"/>
                <a:cs typeface="Arial"/>
              </a:rPr>
              <a:t>I-28</a:t>
            </a:r>
            <a:endParaRPr sz="1100">
              <a:latin typeface="Arial"/>
              <a:cs typeface="Arial"/>
            </a:endParaRPr>
          </a:p>
          <a:p>
            <a:pPr marL="241300" marR="2333625">
              <a:lnSpc>
                <a:spcPct val="120000"/>
              </a:lnSpc>
            </a:pPr>
            <a:r>
              <a:rPr dirty="0" sz="1100" spc="-5">
                <a:latin typeface="Arial"/>
                <a:cs typeface="Arial"/>
              </a:rPr>
              <a:t>Tables Used in the Course I-29  Summary</a:t>
            </a:r>
            <a:r>
              <a:rPr dirty="0" sz="1100">
                <a:latin typeface="Arial"/>
                <a:cs typeface="Arial"/>
              </a:rPr>
              <a:t> I-30</a:t>
            </a:r>
            <a:endParaRPr sz="1100">
              <a:latin typeface="Arial"/>
              <a:cs typeface="Arial"/>
            </a:endParaRPr>
          </a:p>
          <a:p>
            <a:pPr>
              <a:lnSpc>
                <a:spcPct val="100000"/>
              </a:lnSpc>
              <a:spcBef>
                <a:spcPts val="10"/>
              </a:spcBef>
            </a:pPr>
            <a:endParaRPr sz="1600">
              <a:latin typeface="Arial"/>
              <a:cs typeface="Arial"/>
            </a:endParaRPr>
          </a:p>
          <a:p>
            <a:pPr marL="12700">
              <a:lnSpc>
                <a:spcPct val="100000"/>
              </a:lnSpc>
              <a:tabLst>
                <a:tab pos="240665" algn="l"/>
              </a:tabLst>
            </a:pPr>
            <a:r>
              <a:rPr dirty="0" sz="1100" spc="-5" b="1">
                <a:latin typeface="Arial"/>
                <a:cs typeface="Arial"/>
              </a:rPr>
              <a:t>1	Retrieving Data Using the SQL </a:t>
            </a:r>
            <a:r>
              <a:rPr dirty="0" sz="1100" spc="-5" b="1">
                <a:latin typeface="Courier New"/>
                <a:cs typeface="Courier New"/>
              </a:rPr>
              <a:t>SELECT</a:t>
            </a:r>
            <a:r>
              <a:rPr dirty="0" sz="1100" spc="-320" b="1">
                <a:latin typeface="Courier New"/>
                <a:cs typeface="Courier New"/>
              </a:rPr>
              <a:t> </a:t>
            </a:r>
            <a:r>
              <a:rPr dirty="0" sz="1100" spc="-5" b="1">
                <a:latin typeface="Arial"/>
                <a:cs typeface="Arial"/>
              </a:rPr>
              <a:t>Statement</a:t>
            </a:r>
            <a:endParaRPr sz="1100">
              <a:latin typeface="Arial"/>
              <a:cs typeface="Arial"/>
            </a:endParaRPr>
          </a:p>
          <a:p>
            <a:pPr marL="241300">
              <a:lnSpc>
                <a:spcPct val="100000"/>
              </a:lnSpc>
              <a:spcBef>
                <a:spcPts val="345"/>
              </a:spcBef>
            </a:pPr>
            <a:r>
              <a:rPr dirty="0" sz="1100" spc="-5">
                <a:latin typeface="Arial"/>
                <a:cs typeface="Arial"/>
              </a:rPr>
              <a:t>Objectives</a:t>
            </a:r>
            <a:r>
              <a:rPr dirty="0" sz="1100" spc="5">
                <a:latin typeface="Arial"/>
                <a:cs typeface="Arial"/>
              </a:rPr>
              <a:t> </a:t>
            </a:r>
            <a:r>
              <a:rPr dirty="0" sz="1100" spc="-5">
                <a:latin typeface="Arial"/>
                <a:cs typeface="Arial"/>
              </a:rPr>
              <a:t>1-2</a:t>
            </a:r>
            <a:endParaRPr sz="1100">
              <a:latin typeface="Arial"/>
              <a:cs typeface="Arial"/>
            </a:endParaRPr>
          </a:p>
          <a:p>
            <a:pPr marL="241300" marR="1542415">
              <a:lnSpc>
                <a:spcPts val="1680"/>
              </a:lnSpc>
              <a:spcBef>
                <a:spcPts val="55"/>
              </a:spcBef>
            </a:pPr>
            <a:r>
              <a:rPr dirty="0" sz="1100" spc="-5">
                <a:latin typeface="Arial"/>
                <a:cs typeface="Arial"/>
              </a:rPr>
              <a:t>Capabilities of SQL </a:t>
            </a:r>
            <a:r>
              <a:rPr dirty="0" sz="1100" spc="-5">
                <a:latin typeface="Courier New"/>
                <a:cs typeface="Courier New"/>
              </a:rPr>
              <a:t>SELECT </a:t>
            </a:r>
            <a:r>
              <a:rPr dirty="0" sz="1100" spc="-5">
                <a:latin typeface="Arial"/>
                <a:cs typeface="Arial"/>
              </a:rPr>
              <a:t>Statements</a:t>
            </a:r>
            <a:r>
              <a:rPr dirty="0" sz="1100" spc="20">
                <a:latin typeface="Arial"/>
                <a:cs typeface="Arial"/>
              </a:rPr>
              <a:t> </a:t>
            </a:r>
            <a:r>
              <a:rPr dirty="0" sz="1100" spc="-5">
                <a:latin typeface="Arial"/>
                <a:cs typeface="Arial"/>
              </a:rPr>
              <a:t>1-3  Basic </a:t>
            </a:r>
            <a:r>
              <a:rPr dirty="0" sz="1100" spc="-5">
                <a:latin typeface="Courier New"/>
                <a:cs typeface="Courier New"/>
              </a:rPr>
              <a:t>SELECT </a:t>
            </a:r>
            <a:r>
              <a:rPr dirty="0" sz="1100" spc="-5">
                <a:latin typeface="Arial"/>
                <a:cs typeface="Arial"/>
              </a:rPr>
              <a:t>Statement</a:t>
            </a:r>
            <a:r>
              <a:rPr dirty="0" sz="1100" spc="260">
                <a:latin typeface="Arial"/>
                <a:cs typeface="Arial"/>
              </a:rPr>
              <a:t> </a:t>
            </a:r>
            <a:r>
              <a:rPr dirty="0" sz="1100" spc="-5">
                <a:latin typeface="Arial"/>
                <a:cs typeface="Arial"/>
              </a:rPr>
              <a:t>1-4</a:t>
            </a:r>
            <a:endParaRPr sz="1100">
              <a:latin typeface="Arial"/>
              <a:cs typeface="Arial"/>
            </a:endParaRPr>
          </a:p>
          <a:p>
            <a:pPr marL="241300">
              <a:lnSpc>
                <a:spcPct val="100000"/>
              </a:lnSpc>
              <a:spcBef>
                <a:spcPts val="204"/>
              </a:spcBef>
            </a:pPr>
            <a:r>
              <a:rPr dirty="0" sz="1100" spc="-5">
                <a:latin typeface="Arial"/>
                <a:cs typeface="Arial"/>
              </a:rPr>
              <a:t>Selecting All Columns</a:t>
            </a:r>
            <a:r>
              <a:rPr dirty="0" sz="1100" spc="15">
                <a:latin typeface="Arial"/>
                <a:cs typeface="Arial"/>
              </a:rPr>
              <a:t> </a:t>
            </a:r>
            <a:r>
              <a:rPr dirty="0" sz="1100" spc="-5">
                <a:latin typeface="Arial"/>
                <a:cs typeface="Arial"/>
              </a:rPr>
              <a:t>1-5</a:t>
            </a:r>
            <a:endParaRPr sz="1100">
              <a:latin typeface="Arial"/>
              <a:cs typeface="Arial"/>
            </a:endParaRPr>
          </a:p>
          <a:p>
            <a:pPr marL="241300" marR="2334260">
              <a:lnSpc>
                <a:spcPct val="119800"/>
              </a:lnSpc>
            </a:pPr>
            <a:r>
              <a:rPr dirty="0" sz="1100" spc="-5">
                <a:latin typeface="Arial"/>
                <a:cs typeface="Arial"/>
              </a:rPr>
              <a:t>Selecting Specific Columns 1-6  Writing SQL Statements 1-7  Column Heading Defaults</a:t>
            </a:r>
            <a:r>
              <a:rPr dirty="0" sz="1100" spc="15">
                <a:latin typeface="Arial"/>
                <a:cs typeface="Arial"/>
              </a:rPr>
              <a:t> </a:t>
            </a:r>
            <a:r>
              <a:rPr dirty="0" sz="1100" spc="-5">
                <a:latin typeface="Arial"/>
                <a:cs typeface="Arial"/>
              </a:rPr>
              <a:t>1-8</a:t>
            </a:r>
            <a:endParaRPr sz="1100">
              <a:latin typeface="Arial"/>
              <a:cs typeface="Arial"/>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1</a:t>
            </a:r>
            <a:r>
              <a:rPr dirty="0" sz="800" spc="-130"/>
              <a:t>ai</a:t>
            </a:r>
            <a:r>
              <a:rPr dirty="0" baseline="-30092" sz="1800" spc="-195" b="1">
                <a:latin typeface="Arial"/>
                <a:cs typeface="Arial"/>
              </a:rPr>
              <a:t>8</a:t>
            </a:r>
            <a:r>
              <a:rPr dirty="0" sz="800" spc="-130"/>
              <a:t>l.</a:t>
            </a:r>
            <a:r>
              <a:rPr dirty="0" sz="800" spc="-110"/>
              <a:t> </a:t>
            </a:r>
            <a:r>
              <a:rPr dirty="0" sz="800" spc="-40"/>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546725" cy="2609850"/>
          </a:xfrm>
          <a:prstGeom prst="rect">
            <a:avLst/>
          </a:prstGeom>
        </p:spPr>
        <p:txBody>
          <a:bodyPr wrap="square" lIns="0" tIns="13970" rIns="0" bIns="0" rtlCol="0" vert="horz">
            <a:spAutoFit/>
          </a:bodyPr>
          <a:lstStyle/>
          <a:p>
            <a:pPr algn="ctr" marR="57785">
              <a:lnSpc>
                <a:spcPct val="100000"/>
              </a:lnSpc>
              <a:spcBef>
                <a:spcPts val="110"/>
              </a:spcBef>
            </a:pPr>
            <a:r>
              <a:rPr dirty="0" sz="1850" spc="5" b="1">
                <a:latin typeface="Arial"/>
                <a:cs typeface="Arial"/>
              </a:rPr>
              <a:t>Constraint</a:t>
            </a:r>
            <a:r>
              <a:rPr dirty="0" sz="1850" spc="-5" b="1">
                <a:latin typeface="Arial"/>
                <a:cs typeface="Arial"/>
              </a:rPr>
              <a:t> </a:t>
            </a:r>
            <a:r>
              <a:rPr dirty="0" sz="1850" spc="5" b="1">
                <a:latin typeface="Arial"/>
                <a:cs typeface="Arial"/>
              </a:rPr>
              <a:t>Guidelines</a:t>
            </a:r>
            <a:endParaRPr sz="1850">
              <a:latin typeface="Arial"/>
              <a:cs typeface="Arial"/>
            </a:endParaRPr>
          </a:p>
          <a:p>
            <a:pPr>
              <a:lnSpc>
                <a:spcPct val="100000"/>
              </a:lnSpc>
              <a:spcBef>
                <a:spcPts val="25"/>
              </a:spcBef>
            </a:pPr>
            <a:endParaRPr sz="3100">
              <a:latin typeface="Arial"/>
              <a:cs typeface="Arial"/>
            </a:endParaRPr>
          </a:p>
          <a:p>
            <a:pPr marL="328930" marR="5080" indent="-329565">
              <a:lnSpc>
                <a:spcPts val="1780"/>
              </a:lnSpc>
              <a:spcBef>
                <a:spcPts val="5"/>
              </a:spcBef>
              <a:buClr>
                <a:srgbClr val="FF0000"/>
              </a:buClr>
              <a:buChar char="•"/>
              <a:tabLst>
                <a:tab pos="328930" algn="l"/>
                <a:tab pos="329565" algn="l"/>
              </a:tabLst>
            </a:pPr>
            <a:r>
              <a:rPr dirty="0" sz="1550" spc="10">
                <a:latin typeface="Arial"/>
                <a:cs typeface="Arial"/>
              </a:rPr>
              <a:t>You can name a </a:t>
            </a:r>
            <a:r>
              <a:rPr dirty="0" sz="1550" spc="5">
                <a:latin typeface="Arial"/>
                <a:cs typeface="Arial"/>
              </a:rPr>
              <a:t>constraint, or </a:t>
            </a:r>
            <a:r>
              <a:rPr dirty="0" sz="1550" spc="10">
                <a:latin typeface="Arial"/>
                <a:cs typeface="Arial"/>
              </a:rPr>
              <a:t>the Oracle server generates  a name </a:t>
            </a:r>
            <a:r>
              <a:rPr dirty="0" sz="1550" spc="5">
                <a:latin typeface="Arial"/>
                <a:cs typeface="Arial"/>
              </a:rPr>
              <a:t>with </a:t>
            </a:r>
            <a:r>
              <a:rPr dirty="0" sz="1550" spc="10">
                <a:latin typeface="Arial"/>
                <a:cs typeface="Arial"/>
              </a:rPr>
              <a:t>the </a:t>
            </a:r>
            <a:r>
              <a:rPr dirty="0" sz="1550" spc="10">
                <a:latin typeface="Courier New"/>
                <a:cs typeface="Courier New"/>
              </a:rPr>
              <a:t>SYS_Cn</a:t>
            </a:r>
            <a:r>
              <a:rPr dirty="0" sz="1550" spc="-495">
                <a:latin typeface="Courier New"/>
                <a:cs typeface="Courier New"/>
              </a:rPr>
              <a:t> </a:t>
            </a:r>
            <a:r>
              <a:rPr dirty="0" sz="1550" spc="5">
                <a:latin typeface="Arial"/>
                <a:cs typeface="Arial"/>
              </a:rPr>
              <a:t>format.</a:t>
            </a:r>
            <a:endParaRPr sz="1550">
              <a:latin typeface="Arial"/>
              <a:cs typeface="Arial"/>
            </a:endParaRPr>
          </a:p>
          <a:p>
            <a:pPr marL="328930" indent="-329565">
              <a:lnSpc>
                <a:spcPct val="100000"/>
              </a:lnSpc>
              <a:spcBef>
                <a:spcPts val="465"/>
              </a:spcBef>
              <a:buClr>
                <a:srgbClr val="FF0000"/>
              </a:buClr>
              <a:buChar char="•"/>
              <a:tabLst>
                <a:tab pos="328930" algn="l"/>
                <a:tab pos="329565" algn="l"/>
              </a:tabLst>
            </a:pPr>
            <a:r>
              <a:rPr dirty="0" sz="1550" spc="10">
                <a:latin typeface="Arial"/>
                <a:cs typeface="Arial"/>
              </a:rPr>
              <a:t>Create a </a:t>
            </a:r>
            <a:r>
              <a:rPr dirty="0" sz="1550" spc="5">
                <a:latin typeface="Arial"/>
                <a:cs typeface="Arial"/>
              </a:rPr>
              <a:t>constraint at either of </a:t>
            </a:r>
            <a:r>
              <a:rPr dirty="0" sz="1550" spc="10">
                <a:latin typeface="Arial"/>
                <a:cs typeface="Arial"/>
              </a:rPr>
              <a:t>the </a:t>
            </a:r>
            <a:r>
              <a:rPr dirty="0" sz="1550" spc="5">
                <a:latin typeface="Arial"/>
                <a:cs typeface="Arial"/>
              </a:rPr>
              <a:t>following</a:t>
            </a:r>
            <a:r>
              <a:rPr dirty="0" sz="1550" spc="10">
                <a:latin typeface="Arial"/>
                <a:cs typeface="Arial"/>
              </a:rPr>
              <a:t> </a:t>
            </a:r>
            <a:r>
              <a:rPr dirty="0" sz="1550" spc="5">
                <a:latin typeface="Arial"/>
                <a:cs typeface="Arial"/>
              </a:rPr>
              <a:t>times:</a:t>
            </a:r>
            <a:endParaRPr sz="1550">
              <a:latin typeface="Arial"/>
              <a:cs typeface="Arial"/>
            </a:endParaRPr>
          </a:p>
          <a:p>
            <a:pPr lvl="1" marL="648335" indent="-238760">
              <a:lnSpc>
                <a:spcPct val="100000"/>
              </a:lnSpc>
              <a:spcBef>
                <a:spcPts val="375"/>
              </a:spcBef>
              <a:buClr>
                <a:srgbClr val="FF0000"/>
              </a:buClr>
              <a:buChar char="–"/>
              <a:tabLst>
                <a:tab pos="648335" algn="l"/>
                <a:tab pos="648970" algn="l"/>
              </a:tabLst>
            </a:pPr>
            <a:r>
              <a:rPr dirty="0" sz="1400" spc="10">
                <a:latin typeface="Arial"/>
                <a:cs typeface="Arial"/>
              </a:rPr>
              <a:t>At </a:t>
            </a:r>
            <a:r>
              <a:rPr dirty="0" sz="1400" spc="5">
                <a:latin typeface="Arial"/>
                <a:cs typeface="Arial"/>
              </a:rPr>
              <a:t>the </a:t>
            </a:r>
            <a:r>
              <a:rPr dirty="0" sz="1400" spc="10">
                <a:latin typeface="Arial"/>
                <a:cs typeface="Arial"/>
              </a:rPr>
              <a:t>same </a:t>
            </a:r>
            <a:r>
              <a:rPr dirty="0" sz="1400" spc="5">
                <a:latin typeface="Arial"/>
                <a:cs typeface="Arial"/>
              </a:rPr>
              <a:t>time </a:t>
            </a:r>
            <a:r>
              <a:rPr dirty="0" sz="1400" spc="10">
                <a:latin typeface="Arial"/>
                <a:cs typeface="Arial"/>
              </a:rPr>
              <a:t>as </a:t>
            </a:r>
            <a:r>
              <a:rPr dirty="0" sz="1400" spc="5">
                <a:latin typeface="Arial"/>
                <a:cs typeface="Arial"/>
              </a:rPr>
              <a:t>the </a:t>
            </a:r>
            <a:r>
              <a:rPr dirty="0" sz="1400" spc="10">
                <a:latin typeface="Arial"/>
                <a:cs typeface="Arial"/>
              </a:rPr>
              <a:t>table </a:t>
            </a:r>
            <a:r>
              <a:rPr dirty="0" sz="1400" spc="5">
                <a:latin typeface="Arial"/>
                <a:cs typeface="Arial"/>
              </a:rPr>
              <a:t>is</a:t>
            </a:r>
            <a:r>
              <a:rPr dirty="0" sz="1400" spc="-20">
                <a:latin typeface="Arial"/>
                <a:cs typeface="Arial"/>
              </a:rPr>
              <a:t> </a:t>
            </a:r>
            <a:r>
              <a:rPr dirty="0" sz="1400" spc="5">
                <a:latin typeface="Arial"/>
                <a:cs typeface="Arial"/>
              </a:rPr>
              <a:t>created</a:t>
            </a:r>
            <a:endParaRPr sz="140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5">
                <a:latin typeface="Arial"/>
                <a:cs typeface="Arial"/>
              </a:rPr>
              <a:t>After the </a:t>
            </a:r>
            <a:r>
              <a:rPr dirty="0" sz="1400" spc="10">
                <a:latin typeface="Arial"/>
                <a:cs typeface="Arial"/>
              </a:rPr>
              <a:t>table has been</a:t>
            </a:r>
            <a:r>
              <a:rPr dirty="0" sz="1400" spc="-5">
                <a:latin typeface="Arial"/>
                <a:cs typeface="Arial"/>
              </a:rPr>
              <a:t> </a:t>
            </a:r>
            <a:r>
              <a:rPr dirty="0" sz="1400" spc="5">
                <a:latin typeface="Arial"/>
                <a:cs typeface="Arial"/>
              </a:rPr>
              <a:t>created</a:t>
            </a:r>
            <a:endParaRPr sz="1400">
              <a:latin typeface="Arial"/>
              <a:cs typeface="Arial"/>
            </a:endParaRPr>
          </a:p>
          <a:p>
            <a:pPr marL="328930" indent="-329565">
              <a:lnSpc>
                <a:spcPct val="100000"/>
              </a:lnSpc>
              <a:spcBef>
                <a:spcPts val="395"/>
              </a:spcBef>
              <a:buClr>
                <a:srgbClr val="FF0000"/>
              </a:buClr>
              <a:buChar char="•"/>
              <a:tabLst>
                <a:tab pos="328930" algn="l"/>
                <a:tab pos="329565" algn="l"/>
              </a:tabLst>
            </a:pPr>
            <a:r>
              <a:rPr dirty="0" sz="1550" spc="10">
                <a:latin typeface="Arial"/>
                <a:cs typeface="Arial"/>
              </a:rPr>
              <a:t>Define a </a:t>
            </a:r>
            <a:r>
              <a:rPr dirty="0" sz="1550" spc="5">
                <a:latin typeface="Arial"/>
                <a:cs typeface="Arial"/>
              </a:rPr>
              <a:t>constraint at </a:t>
            </a:r>
            <a:r>
              <a:rPr dirty="0" sz="1550" spc="10">
                <a:latin typeface="Arial"/>
                <a:cs typeface="Arial"/>
              </a:rPr>
              <a:t>the column </a:t>
            </a:r>
            <a:r>
              <a:rPr dirty="0" sz="1550" spc="5">
                <a:latin typeface="Arial"/>
                <a:cs typeface="Arial"/>
              </a:rPr>
              <a:t>or table</a:t>
            </a:r>
            <a:r>
              <a:rPr dirty="0" sz="1550" spc="-10">
                <a:latin typeface="Arial"/>
                <a:cs typeface="Arial"/>
              </a:rPr>
              <a:t> </a:t>
            </a:r>
            <a:r>
              <a:rPr dirty="0" sz="1550" spc="5">
                <a:latin typeface="Arial"/>
                <a:cs typeface="Arial"/>
              </a:rPr>
              <a:t>level.</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View a </a:t>
            </a:r>
            <a:r>
              <a:rPr dirty="0" sz="1550" spc="5">
                <a:latin typeface="Arial"/>
                <a:cs typeface="Arial"/>
              </a:rPr>
              <a:t>constraint in </a:t>
            </a:r>
            <a:r>
              <a:rPr dirty="0" sz="1550" spc="10">
                <a:latin typeface="Arial"/>
                <a:cs typeface="Arial"/>
              </a:rPr>
              <a:t>the data</a:t>
            </a:r>
            <a:r>
              <a:rPr dirty="0" sz="1550" spc="-10">
                <a:latin typeface="Arial"/>
                <a:cs typeface="Arial"/>
              </a:rPr>
              <a:t> </a:t>
            </a:r>
            <a:r>
              <a:rPr dirty="0" sz="1550" spc="5">
                <a:latin typeface="Arial"/>
                <a:cs typeface="Arial"/>
              </a:rPr>
              <a:t>dictionary.</a:t>
            </a:r>
            <a:endParaRPr sz="1550">
              <a:latin typeface="Arial"/>
              <a:cs typeface="Arial"/>
            </a:endParaRPr>
          </a:p>
        </p:txBody>
      </p:sp>
      <p:sp>
        <p:nvSpPr>
          <p:cNvPr id="7" name="object 7"/>
          <p:cNvSpPr txBox="1"/>
          <p:nvPr/>
        </p:nvSpPr>
        <p:spPr>
          <a:xfrm>
            <a:off x="594613" y="5611157"/>
            <a:ext cx="6557009" cy="160210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Constraint</a:t>
            </a:r>
            <a:r>
              <a:rPr dirty="0" sz="1300" spc="-10" b="1">
                <a:latin typeface="Arial"/>
                <a:cs typeface="Arial"/>
              </a:rPr>
              <a:t> </a:t>
            </a:r>
            <a:r>
              <a:rPr dirty="0" sz="1300" spc="-5" b="1">
                <a:latin typeface="Arial"/>
                <a:cs typeface="Arial"/>
              </a:rPr>
              <a:t>Guidelines</a:t>
            </a:r>
            <a:endParaRPr sz="1300">
              <a:latin typeface="Arial"/>
              <a:cs typeface="Arial"/>
            </a:endParaRPr>
          </a:p>
          <a:p>
            <a:pPr marL="136525" marR="5080">
              <a:lnSpc>
                <a:spcPct val="99900"/>
              </a:lnSpc>
              <a:spcBef>
                <a:spcPts val="360"/>
              </a:spcBef>
            </a:pPr>
            <a:r>
              <a:rPr dirty="0" sz="1300" spc="-5">
                <a:latin typeface="Times New Roman"/>
                <a:cs typeface="Times New Roman"/>
              </a:rPr>
              <a:t>All </a:t>
            </a:r>
            <a:r>
              <a:rPr dirty="0" sz="1300">
                <a:latin typeface="Times New Roman"/>
                <a:cs typeface="Times New Roman"/>
              </a:rPr>
              <a:t>constraints are </a:t>
            </a:r>
            <a:r>
              <a:rPr dirty="0" sz="1300" spc="-5">
                <a:latin typeface="Times New Roman"/>
                <a:cs typeface="Times New Roman"/>
              </a:rPr>
              <a:t>stored </a:t>
            </a:r>
            <a:r>
              <a:rPr dirty="0" sz="1300">
                <a:latin typeface="Times New Roman"/>
                <a:cs typeface="Times New Roman"/>
              </a:rPr>
              <a:t>in the data dictionary. Constraints </a:t>
            </a:r>
            <a:r>
              <a:rPr dirty="0" sz="1300" spc="5">
                <a:latin typeface="Times New Roman"/>
                <a:cs typeface="Times New Roman"/>
              </a:rPr>
              <a:t>are </a:t>
            </a:r>
            <a:r>
              <a:rPr dirty="0" sz="1300">
                <a:latin typeface="Times New Roman"/>
                <a:cs typeface="Times New Roman"/>
              </a:rPr>
              <a:t>easy to reference if you give  them a </a:t>
            </a:r>
            <a:r>
              <a:rPr dirty="0" sz="1300" spc="-5">
                <a:latin typeface="Times New Roman"/>
                <a:cs typeface="Times New Roman"/>
              </a:rPr>
              <a:t>meaningful </a:t>
            </a:r>
            <a:r>
              <a:rPr dirty="0" sz="1300">
                <a:latin typeface="Times New Roman"/>
                <a:cs typeface="Times New Roman"/>
              </a:rPr>
              <a:t>name. </a:t>
            </a:r>
            <a:r>
              <a:rPr dirty="0" sz="1300" spc="-5">
                <a:latin typeface="Times New Roman"/>
                <a:cs typeface="Times New Roman"/>
              </a:rPr>
              <a:t>Constraint </a:t>
            </a:r>
            <a:r>
              <a:rPr dirty="0" sz="1300">
                <a:latin typeface="Times New Roman"/>
                <a:cs typeface="Times New Roman"/>
              </a:rPr>
              <a:t>names </a:t>
            </a:r>
            <a:r>
              <a:rPr dirty="0" sz="1300" spc="-5">
                <a:latin typeface="Times New Roman"/>
                <a:cs typeface="Times New Roman"/>
              </a:rPr>
              <a:t>must </a:t>
            </a:r>
            <a:r>
              <a:rPr dirty="0" sz="1300">
                <a:latin typeface="Times New Roman"/>
                <a:cs typeface="Times New Roman"/>
              </a:rPr>
              <a:t>follow the standard object-naming rules. If you  do not name your </a:t>
            </a:r>
            <a:r>
              <a:rPr dirty="0" sz="1300" spc="-5">
                <a:latin typeface="Times New Roman"/>
                <a:cs typeface="Times New Roman"/>
              </a:rPr>
              <a:t>constraint, </a:t>
            </a:r>
            <a:r>
              <a:rPr dirty="0" sz="1300">
                <a:latin typeface="Times New Roman"/>
                <a:cs typeface="Times New Roman"/>
              </a:rPr>
              <a:t>the Oracle server generates a name </a:t>
            </a:r>
            <a:r>
              <a:rPr dirty="0" sz="1300" spc="-5">
                <a:latin typeface="Times New Roman"/>
                <a:cs typeface="Times New Roman"/>
              </a:rPr>
              <a:t>with </a:t>
            </a:r>
            <a:r>
              <a:rPr dirty="0" sz="1300">
                <a:latin typeface="Times New Roman"/>
                <a:cs typeface="Times New Roman"/>
              </a:rPr>
              <a:t>the format </a:t>
            </a:r>
            <a:r>
              <a:rPr dirty="0" sz="1300">
                <a:latin typeface="Courier New"/>
                <a:cs typeface="Courier New"/>
              </a:rPr>
              <a:t>SYS_C</a:t>
            </a:r>
            <a:r>
              <a:rPr dirty="0" sz="1300" i="1">
                <a:latin typeface="Courier New"/>
                <a:cs typeface="Courier New"/>
              </a:rPr>
              <a:t>n</a:t>
            </a:r>
            <a:r>
              <a:rPr dirty="0" sz="1300">
                <a:latin typeface="Times New Roman"/>
                <a:cs typeface="Times New Roman"/>
              </a:rPr>
              <a:t>,  </a:t>
            </a:r>
            <a:r>
              <a:rPr dirty="0" sz="1300" spc="-5">
                <a:latin typeface="Times New Roman"/>
                <a:cs typeface="Times New Roman"/>
              </a:rPr>
              <a:t>where </a:t>
            </a:r>
            <a:r>
              <a:rPr dirty="0" sz="1300" i="1">
                <a:latin typeface="Times New Roman"/>
                <a:cs typeface="Times New Roman"/>
              </a:rPr>
              <a:t>n </a:t>
            </a:r>
            <a:r>
              <a:rPr dirty="0" sz="1300">
                <a:latin typeface="Times New Roman"/>
                <a:cs typeface="Times New Roman"/>
              </a:rPr>
              <a:t>is an integer so that the constraint name is</a:t>
            </a:r>
            <a:r>
              <a:rPr dirty="0" sz="1300" spc="-10">
                <a:latin typeface="Times New Roman"/>
                <a:cs typeface="Times New Roman"/>
              </a:rPr>
              <a:t> </a:t>
            </a:r>
            <a:r>
              <a:rPr dirty="0" sz="1300">
                <a:latin typeface="Times New Roman"/>
                <a:cs typeface="Times New Roman"/>
              </a:rPr>
              <a:t>unique.</a:t>
            </a:r>
            <a:endParaRPr sz="1300">
              <a:latin typeface="Times New Roman"/>
              <a:cs typeface="Times New Roman"/>
            </a:endParaRPr>
          </a:p>
          <a:p>
            <a:pPr marL="136525" marR="476250">
              <a:lnSpc>
                <a:spcPct val="125000"/>
              </a:lnSpc>
            </a:pPr>
            <a:r>
              <a:rPr dirty="0" sz="1300">
                <a:latin typeface="Times New Roman"/>
                <a:cs typeface="Times New Roman"/>
              </a:rPr>
              <a:t>Constraints can be defined at the time of </a:t>
            </a:r>
            <a:r>
              <a:rPr dirty="0" sz="1300" spc="-5">
                <a:latin typeface="Times New Roman"/>
                <a:cs typeface="Times New Roman"/>
              </a:rPr>
              <a:t>table </a:t>
            </a:r>
            <a:r>
              <a:rPr dirty="0" sz="1300">
                <a:latin typeface="Times New Roman"/>
                <a:cs typeface="Times New Roman"/>
              </a:rPr>
              <a:t>creation or after the table has been created.  For more information, see “Constraints” in </a:t>
            </a:r>
            <a:r>
              <a:rPr dirty="0" sz="1300" spc="-5" i="1">
                <a:latin typeface="Times New Roman"/>
                <a:cs typeface="Times New Roman"/>
              </a:rPr>
              <a:t>Oracle </a:t>
            </a:r>
            <a:r>
              <a:rPr dirty="0" sz="1300" i="1">
                <a:latin typeface="Times New Roman"/>
                <a:cs typeface="Times New Roman"/>
              </a:rPr>
              <a:t>Database </a:t>
            </a:r>
            <a:r>
              <a:rPr dirty="0" sz="1300" spc="-5" i="1">
                <a:latin typeface="Times New Roman"/>
                <a:cs typeface="Times New Roman"/>
              </a:rPr>
              <a:t>SQL</a:t>
            </a:r>
            <a:r>
              <a:rPr dirty="0" sz="1300" spc="-25" i="1">
                <a:latin typeface="Times New Roman"/>
                <a:cs typeface="Times New Roman"/>
              </a:rPr>
              <a:t>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7" name="object 1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8" name="object 1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1</a:t>
            </a:r>
            <a:r>
              <a:rPr dirty="0" sz="800" spc="-130"/>
              <a:t>ai</a:t>
            </a:r>
            <a:r>
              <a:rPr dirty="0" baseline="-30092" sz="1800" spc="-195" b="1">
                <a:latin typeface="Arial"/>
                <a:cs typeface="Arial"/>
              </a:rPr>
              <a:t>9</a:t>
            </a:r>
            <a:r>
              <a:rPr dirty="0" sz="800" spc="-130"/>
              <a:t>l.</a:t>
            </a:r>
            <a:r>
              <a:rPr dirty="0" sz="800" spc="-110"/>
              <a:t> </a:t>
            </a:r>
            <a:r>
              <a:rPr dirty="0" sz="800" spc="-40"/>
              <a:t>Contact</a:t>
            </a:r>
            <a:endParaRPr sz="800">
              <a:latin typeface="Arial"/>
              <a:cs typeface="Arial"/>
            </a:endParaRPr>
          </a:p>
        </p:txBody>
      </p:sp>
      <p:sp>
        <p:nvSpPr>
          <p:cNvPr id="19" name="object 1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3912870" cy="986155"/>
          </a:xfrm>
          <a:prstGeom prst="rect">
            <a:avLst/>
          </a:prstGeom>
        </p:spPr>
        <p:txBody>
          <a:bodyPr wrap="square" lIns="0" tIns="13970" rIns="0" bIns="0" rtlCol="0" vert="horz">
            <a:spAutoFit/>
          </a:bodyPr>
          <a:lstStyle/>
          <a:p>
            <a:pPr marL="1578610">
              <a:lnSpc>
                <a:spcPct val="100000"/>
              </a:lnSpc>
              <a:spcBef>
                <a:spcPts val="110"/>
              </a:spcBef>
            </a:pPr>
            <a:r>
              <a:rPr dirty="0" sz="1850" b="1">
                <a:latin typeface="Arial"/>
                <a:cs typeface="Arial"/>
              </a:rPr>
              <a:t>Defining</a:t>
            </a:r>
            <a:r>
              <a:rPr dirty="0" sz="1850" spc="-70" b="1">
                <a:latin typeface="Arial"/>
                <a:cs typeface="Arial"/>
              </a:rPr>
              <a:t> </a:t>
            </a:r>
            <a:r>
              <a:rPr dirty="0" sz="1850" b="1">
                <a:latin typeface="Arial"/>
                <a:cs typeface="Arial"/>
              </a:rPr>
              <a:t>Constraints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Syntax:</a:t>
            </a:r>
            <a:endParaRPr sz="1550">
              <a:latin typeface="Arial"/>
              <a:cs typeface="Arial"/>
            </a:endParaRPr>
          </a:p>
        </p:txBody>
      </p:sp>
      <p:sp>
        <p:nvSpPr>
          <p:cNvPr id="7" name="object 7"/>
          <p:cNvSpPr txBox="1"/>
          <p:nvPr/>
        </p:nvSpPr>
        <p:spPr>
          <a:xfrm>
            <a:off x="1143761" y="2965204"/>
            <a:ext cx="2486025" cy="265430"/>
          </a:xfrm>
          <a:prstGeom prst="rect">
            <a:avLst/>
          </a:prstGeom>
        </p:spPr>
        <p:txBody>
          <a:bodyPr wrap="square" lIns="0" tIns="15240" rIns="0" bIns="0" rtlCol="0" vert="horz">
            <a:spAutoFit/>
          </a:bodyPr>
          <a:lstStyle/>
          <a:p>
            <a:pPr marL="328930" indent="-329565">
              <a:lnSpc>
                <a:spcPct val="100000"/>
              </a:lnSpc>
              <a:spcBef>
                <a:spcPts val="120"/>
              </a:spcBef>
              <a:buClr>
                <a:srgbClr val="FF0000"/>
              </a:buClr>
              <a:buChar char="•"/>
              <a:tabLst>
                <a:tab pos="328930" algn="l"/>
                <a:tab pos="329565" algn="l"/>
              </a:tabLst>
            </a:pPr>
            <a:r>
              <a:rPr dirty="0" sz="1550" spc="10">
                <a:latin typeface="Arial"/>
                <a:cs typeface="Arial"/>
              </a:rPr>
              <a:t>Column-level</a:t>
            </a:r>
            <a:r>
              <a:rPr dirty="0" sz="1550" spc="-35">
                <a:latin typeface="Arial"/>
                <a:cs typeface="Arial"/>
              </a:rPr>
              <a:t> </a:t>
            </a:r>
            <a:r>
              <a:rPr dirty="0" sz="1550" spc="5">
                <a:latin typeface="Arial"/>
                <a:cs typeface="Arial"/>
              </a:rPr>
              <a:t>constraint:</a:t>
            </a:r>
            <a:endParaRPr sz="1550">
              <a:latin typeface="Arial"/>
              <a:cs typeface="Arial"/>
            </a:endParaRPr>
          </a:p>
        </p:txBody>
      </p:sp>
      <p:sp>
        <p:nvSpPr>
          <p:cNvPr id="8" name="object 8"/>
          <p:cNvSpPr txBox="1"/>
          <p:nvPr/>
        </p:nvSpPr>
        <p:spPr>
          <a:xfrm>
            <a:off x="1143761" y="3539760"/>
            <a:ext cx="2298700" cy="265430"/>
          </a:xfrm>
          <a:prstGeom prst="rect">
            <a:avLst/>
          </a:prstGeom>
        </p:spPr>
        <p:txBody>
          <a:bodyPr wrap="square" lIns="0" tIns="15240" rIns="0" bIns="0" rtlCol="0" vert="horz">
            <a:spAutoFit/>
          </a:bodyPr>
          <a:lstStyle/>
          <a:p>
            <a:pPr marL="328930" indent="-329565">
              <a:lnSpc>
                <a:spcPct val="100000"/>
              </a:lnSpc>
              <a:spcBef>
                <a:spcPts val="120"/>
              </a:spcBef>
              <a:buClr>
                <a:srgbClr val="FF0000"/>
              </a:buClr>
              <a:buChar char="•"/>
              <a:tabLst>
                <a:tab pos="328930" algn="l"/>
                <a:tab pos="329565" algn="l"/>
              </a:tabLst>
            </a:pPr>
            <a:r>
              <a:rPr dirty="0" sz="1550" spc="5">
                <a:latin typeface="Arial"/>
                <a:cs typeface="Arial"/>
              </a:rPr>
              <a:t>Table-level</a:t>
            </a:r>
            <a:r>
              <a:rPr dirty="0" sz="1550">
                <a:latin typeface="Arial"/>
                <a:cs typeface="Arial"/>
              </a:rPr>
              <a:t> </a:t>
            </a:r>
            <a:r>
              <a:rPr dirty="0" sz="1550" spc="5">
                <a:latin typeface="Arial"/>
                <a:cs typeface="Arial"/>
              </a:rPr>
              <a:t>constraint:</a:t>
            </a:r>
            <a:endParaRPr sz="1550">
              <a:latin typeface="Arial"/>
              <a:cs typeface="Arial"/>
            </a:endParaRPr>
          </a:p>
        </p:txBody>
      </p:sp>
      <p:sp>
        <p:nvSpPr>
          <p:cNvPr id="9" name="object 9"/>
          <p:cNvSpPr txBox="1"/>
          <p:nvPr/>
        </p:nvSpPr>
        <p:spPr>
          <a:xfrm>
            <a:off x="1274825" y="1865376"/>
            <a:ext cx="5210810" cy="1005840"/>
          </a:xfrm>
          <a:prstGeom prst="rect">
            <a:avLst/>
          </a:prstGeom>
          <a:solidFill>
            <a:srgbClr val="CCCCCC"/>
          </a:solidFill>
          <a:ln w="20574">
            <a:solidFill>
              <a:srgbClr val="000000"/>
            </a:solidFill>
          </a:ln>
        </p:spPr>
        <p:txBody>
          <a:bodyPr wrap="square" lIns="0" tIns="0" rIns="0" bIns="0" rtlCol="0" vert="horz">
            <a:spAutoFit/>
          </a:bodyPr>
          <a:lstStyle/>
          <a:p>
            <a:pPr marL="75565">
              <a:lnSpc>
                <a:spcPts val="1485"/>
              </a:lnSpc>
            </a:pPr>
            <a:r>
              <a:rPr dirty="0" sz="1300" spc="-15" b="1">
                <a:latin typeface="Courier New"/>
                <a:cs typeface="Courier New"/>
              </a:rPr>
              <a:t>CREATE TABLE</a:t>
            </a:r>
            <a:r>
              <a:rPr dirty="0" sz="1300" spc="-30" b="1">
                <a:latin typeface="Courier New"/>
                <a:cs typeface="Courier New"/>
              </a:rPr>
              <a:t> </a:t>
            </a:r>
            <a:r>
              <a:rPr dirty="0" sz="1300" spc="-15" b="1">
                <a:latin typeface="Courier New"/>
                <a:cs typeface="Courier New"/>
              </a:rPr>
              <a:t>[</a:t>
            </a:r>
            <a:r>
              <a:rPr dirty="0" sz="1300" spc="-15" b="1" i="1">
                <a:latin typeface="Courier New"/>
                <a:cs typeface="Courier New"/>
              </a:rPr>
              <a:t>schema</a:t>
            </a:r>
            <a:r>
              <a:rPr dirty="0" sz="1300" spc="-15" b="1">
                <a:latin typeface="Courier New"/>
                <a:cs typeface="Courier New"/>
              </a:rPr>
              <a:t>.]</a:t>
            </a:r>
            <a:r>
              <a:rPr dirty="0" sz="1300" spc="-15" b="1" i="1">
                <a:latin typeface="Courier New"/>
                <a:cs typeface="Courier New"/>
              </a:rPr>
              <a:t>table</a:t>
            </a:r>
            <a:endParaRPr sz="1300">
              <a:latin typeface="Courier New"/>
              <a:cs typeface="Courier New"/>
            </a:endParaRPr>
          </a:p>
          <a:p>
            <a:pPr marL="661670" marR="1513840">
              <a:lnSpc>
                <a:spcPts val="1550"/>
              </a:lnSpc>
              <a:spcBef>
                <a:spcPts val="50"/>
              </a:spcBef>
            </a:pPr>
            <a:r>
              <a:rPr dirty="0" sz="1300" spc="-15" b="1">
                <a:latin typeface="Courier New"/>
                <a:cs typeface="Courier New"/>
              </a:rPr>
              <a:t>(</a:t>
            </a:r>
            <a:r>
              <a:rPr dirty="0" sz="1300" spc="-15" b="1" i="1">
                <a:latin typeface="Courier New"/>
                <a:cs typeface="Courier New"/>
              </a:rPr>
              <a:t>column datatype </a:t>
            </a:r>
            <a:r>
              <a:rPr dirty="0" sz="1300" spc="-15" b="1">
                <a:latin typeface="Courier New"/>
                <a:cs typeface="Courier New"/>
              </a:rPr>
              <a:t>[DEFAULT </a:t>
            </a:r>
            <a:r>
              <a:rPr dirty="0" sz="1300" spc="-20" b="1" i="1">
                <a:latin typeface="Courier New"/>
                <a:cs typeface="Courier New"/>
              </a:rPr>
              <a:t>expr</a:t>
            </a:r>
            <a:r>
              <a:rPr dirty="0" sz="1300" spc="-20" b="1">
                <a:latin typeface="Courier New"/>
                <a:cs typeface="Courier New"/>
              </a:rPr>
              <a:t>]  </a:t>
            </a:r>
            <a:r>
              <a:rPr dirty="0" sz="1300" spc="-20" b="1">
                <a:solidFill>
                  <a:srgbClr val="FF0000"/>
                </a:solidFill>
                <a:latin typeface="Courier New"/>
                <a:cs typeface="Courier New"/>
              </a:rPr>
              <a:t>[</a:t>
            </a:r>
            <a:r>
              <a:rPr dirty="0" sz="1300" spc="-20" b="1" i="1">
                <a:solidFill>
                  <a:srgbClr val="FF0000"/>
                </a:solidFill>
                <a:latin typeface="Courier New"/>
                <a:cs typeface="Courier New"/>
              </a:rPr>
              <a:t>column_constraint</a:t>
            </a:r>
            <a:r>
              <a:rPr dirty="0" sz="1300" spc="-20" b="1">
                <a:solidFill>
                  <a:srgbClr val="FF0000"/>
                </a:solidFill>
                <a:latin typeface="Courier New"/>
                <a:cs typeface="Courier New"/>
              </a:rPr>
              <a:t>],</a:t>
            </a:r>
            <a:endParaRPr sz="1300">
              <a:latin typeface="Courier New"/>
              <a:cs typeface="Courier New"/>
            </a:endParaRPr>
          </a:p>
          <a:p>
            <a:pPr marL="661670">
              <a:lnSpc>
                <a:spcPts val="1485"/>
              </a:lnSpc>
            </a:pPr>
            <a:r>
              <a:rPr dirty="0" sz="1300" spc="-20" b="1">
                <a:latin typeface="Courier New"/>
                <a:cs typeface="Courier New"/>
              </a:rPr>
              <a:t>...</a:t>
            </a:r>
            <a:endParaRPr sz="1300">
              <a:latin typeface="Courier New"/>
              <a:cs typeface="Courier New"/>
            </a:endParaRPr>
          </a:p>
          <a:p>
            <a:pPr marL="661670">
              <a:lnSpc>
                <a:spcPts val="1550"/>
              </a:lnSpc>
            </a:pPr>
            <a:r>
              <a:rPr dirty="0" sz="1300" spc="-20" b="1">
                <a:solidFill>
                  <a:srgbClr val="FF0000"/>
                </a:solidFill>
                <a:latin typeface="Courier New"/>
                <a:cs typeface="Courier New"/>
              </a:rPr>
              <a:t>[</a:t>
            </a:r>
            <a:r>
              <a:rPr dirty="0" sz="1300" spc="-20" b="1" i="1">
                <a:solidFill>
                  <a:srgbClr val="FF0000"/>
                </a:solidFill>
                <a:latin typeface="Courier New"/>
                <a:cs typeface="Courier New"/>
              </a:rPr>
              <a:t>table_constraint</a:t>
            </a:r>
            <a:r>
              <a:rPr dirty="0" sz="1300" spc="-20" b="1">
                <a:solidFill>
                  <a:srgbClr val="FF0000"/>
                </a:solidFill>
                <a:latin typeface="Courier New"/>
                <a:cs typeface="Courier New"/>
              </a:rPr>
              <a:t>][,...]</a:t>
            </a:r>
            <a:r>
              <a:rPr dirty="0" sz="1300" spc="-20" b="1">
                <a:latin typeface="Courier New"/>
                <a:cs typeface="Courier New"/>
              </a:rPr>
              <a:t>);</a:t>
            </a:r>
            <a:endParaRPr sz="1300">
              <a:latin typeface="Courier New"/>
              <a:cs typeface="Courier New"/>
            </a:endParaRPr>
          </a:p>
        </p:txBody>
      </p:sp>
      <p:sp>
        <p:nvSpPr>
          <p:cNvPr id="10" name="object 10"/>
          <p:cNvSpPr txBox="1"/>
          <p:nvPr/>
        </p:nvSpPr>
        <p:spPr>
          <a:xfrm>
            <a:off x="1274825" y="3944111"/>
            <a:ext cx="5210810" cy="655320"/>
          </a:xfrm>
          <a:prstGeom prst="rect">
            <a:avLst/>
          </a:prstGeom>
          <a:solidFill>
            <a:srgbClr val="CCCCCC"/>
          </a:solidFill>
          <a:ln w="20574">
            <a:solidFill>
              <a:srgbClr val="000000"/>
            </a:solidFill>
          </a:ln>
        </p:spPr>
        <p:txBody>
          <a:bodyPr wrap="square" lIns="0" tIns="11430" rIns="0" bIns="0" rtlCol="0" vert="horz">
            <a:spAutoFit/>
          </a:bodyPr>
          <a:lstStyle/>
          <a:p>
            <a:pPr marL="75565">
              <a:lnSpc>
                <a:spcPts val="1555"/>
              </a:lnSpc>
              <a:spcBef>
                <a:spcPts val="90"/>
              </a:spcBef>
            </a:pPr>
            <a:r>
              <a:rPr dirty="0" sz="1300" spc="-20" b="1" i="1">
                <a:latin typeface="Courier New"/>
                <a:cs typeface="Courier New"/>
              </a:rPr>
              <a:t>column,...</a:t>
            </a:r>
            <a:endParaRPr sz="1300">
              <a:latin typeface="Courier New"/>
              <a:cs typeface="Courier New"/>
            </a:endParaRPr>
          </a:p>
          <a:p>
            <a:pPr marL="271145">
              <a:lnSpc>
                <a:spcPts val="1550"/>
              </a:lnSpc>
            </a:pPr>
            <a:r>
              <a:rPr dirty="0" sz="1300" spc="-15" b="1">
                <a:solidFill>
                  <a:srgbClr val="FF0000"/>
                </a:solidFill>
                <a:latin typeface="Courier New"/>
                <a:cs typeface="Courier New"/>
              </a:rPr>
              <a:t>[CONSTRAINT </a:t>
            </a:r>
            <a:r>
              <a:rPr dirty="0" sz="1300" spc="-20" b="1" i="1">
                <a:solidFill>
                  <a:srgbClr val="FF0000"/>
                </a:solidFill>
                <a:latin typeface="Courier New"/>
                <a:cs typeface="Courier New"/>
              </a:rPr>
              <a:t>constraint_name</a:t>
            </a:r>
            <a:r>
              <a:rPr dirty="0" sz="1300" spc="-20" b="1">
                <a:solidFill>
                  <a:srgbClr val="FF0000"/>
                </a:solidFill>
                <a:latin typeface="Courier New"/>
                <a:cs typeface="Courier New"/>
              </a:rPr>
              <a:t>]</a:t>
            </a:r>
            <a:r>
              <a:rPr dirty="0" sz="1300" spc="-10" b="1">
                <a:solidFill>
                  <a:srgbClr val="FF0000"/>
                </a:solidFill>
                <a:latin typeface="Courier New"/>
                <a:cs typeface="Courier New"/>
              </a:rPr>
              <a:t> </a:t>
            </a:r>
            <a:r>
              <a:rPr dirty="0" sz="1300" spc="-20" b="1" i="1">
                <a:solidFill>
                  <a:srgbClr val="FF0000"/>
                </a:solidFill>
                <a:latin typeface="Courier New"/>
                <a:cs typeface="Courier New"/>
              </a:rPr>
              <a:t>constraint_type</a:t>
            </a:r>
            <a:endParaRPr sz="1300">
              <a:latin typeface="Courier New"/>
              <a:cs typeface="Courier New"/>
            </a:endParaRPr>
          </a:p>
          <a:p>
            <a:pPr marL="271145">
              <a:lnSpc>
                <a:spcPts val="1555"/>
              </a:lnSpc>
            </a:pPr>
            <a:r>
              <a:rPr dirty="0" sz="1300" spc="-15" b="1">
                <a:solidFill>
                  <a:srgbClr val="FF0000"/>
                </a:solidFill>
                <a:latin typeface="Courier New"/>
                <a:cs typeface="Courier New"/>
              </a:rPr>
              <a:t>(</a:t>
            </a:r>
            <a:r>
              <a:rPr dirty="0" sz="1300" spc="-15" b="1" i="1">
                <a:solidFill>
                  <a:srgbClr val="FF0000"/>
                </a:solidFill>
                <a:latin typeface="Courier New"/>
                <a:cs typeface="Courier New"/>
              </a:rPr>
              <a:t>column</a:t>
            </a:r>
            <a:r>
              <a:rPr dirty="0" sz="1300" spc="-15" b="1">
                <a:solidFill>
                  <a:srgbClr val="FF0000"/>
                </a:solidFill>
                <a:latin typeface="Courier New"/>
                <a:cs typeface="Courier New"/>
              </a:rPr>
              <a:t>,</a:t>
            </a:r>
            <a:r>
              <a:rPr dirty="0" sz="1300" spc="-20" b="1">
                <a:solidFill>
                  <a:srgbClr val="FF0000"/>
                </a:solidFill>
                <a:latin typeface="Courier New"/>
                <a:cs typeface="Courier New"/>
              </a:rPr>
              <a:t> ...),</a:t>
            </a:r>
            <a:endParaRPr sz="1300">
              <a:latin typeface="Courier New"/>
              <a:cs typeface="Courier New"/>
            </a:endParaRPr>
          </a:p>
        </p:txBody>
      </p:sp>
      <p:sp>
        <p:nvSpPr>
          <p:cNvPr id="11" name="object 11"/>
          <p:cNvSpPr txBox="1"/>
          <p:nvPr/>
        </p:nvSpPr>
        <p:spPr>
          <a:xfrm>
            <a:off x="1274825" y="3234689"/>
            <a:ext cx="5210810" cy="310515"/>
          </a:xfrm>
          <a:prstGeom prst="rect">
            <a:avLst/>
          </a:prstGeom>
          <a:solidFill>
            <a:srgbClr val="CCCCCC"/>
          </a:solidFill>
          <a:ln w="20574">
            <a:solidFill>
              <a:srgbClr val="000000"/>
            </a:solidFill>
          </a:ln>
        </p:spPr>
        <p:txBody>
          <a:bodyPr wrap="square" lIns="0" tIns="34925" rIns="0" bIns="0" rtlCol="0" vert="horz">
            <a:spAutoFit/>
          </a:bodyPr>
          <a:lstStyle/>
          <a:p>
            <a:pPr marL="75565">
              <a:lnSpc>
                <a:spcPct val="100000"/>
              </a:lnSpc>
              <a:spcBef>
                <a:spcPts val="275"/>
              </a:spcBef>
            </a:pPr>
            <a:r>
              <a:rPr dirty="0" sz="1300" spc="-15" b="1" i="1">
                <a:latin typeface="Courier New"/>
                <a:cs typeface="Courier New"/>
              </a:rPr>
              <a:t>column </a:t>
            </a:r>
            <a:r>
              <a:rPr dirty="0" sz="1300" spc="-15" b="1">
                <a:solidFill>
                  <a:srgbClr val="FF0000"/>
                </a:solidFill>
                <a:latin typeface="Courier New"/>
                <a:cs typeface="Courier New"/>
              </a:rPr>
              <a:t>[CONSTRAINT </a:t>
            </a:r>
            <a:r>
              <a:rPr dirty="0" sz="1300" spc="-20" b="1" i="1">
                <a:solidFill>
                  <a:srgbClr val="FF0000"/>
                </a:solidFill>
                <a:latin typeface="Courier New"/>
                <a:cs typeface="Courier New"/>
              </a:rPr>
              <a:t>constraint_name</a:t>
            </a:r>
            <a:r>
              <a:rPr dirty="0" sz="1300" spc="-20" b="1">
                <a:solidFill>
                  <a:srgbClr val="FF0000"/>
                </a:solidFill>
                <a:latin typeface="Courier New"/>
                <a:cs typeface="Courier New"/>
              </a:rPr>
              <a:t>]</a:t>
            </a:r>
            <a:r>
              <a:rPr dirty="0" sz="1300" spc="60" b="1">
                <a:solidFill>
                  <a:srgbClr val="FF0000"/>
                </a:solidFill>
                <a:latin typeface="Courier New"/>
                <a:cs typeface="Courier New"/>
              </a:rPr>
              <a:t> </a:t>
            </a:r>
            <a:r>
              <a:rPr dirty="0" sz="1300" spc="-20" b="1" i="1">
                <a:solidFill>
                  <a:srgbClr val="FF0000"/>
                </a:solidFill>
                <a:latin typeface="Courier New"/>
                <a:cs typeface="Courier New"/>
              </a:rPr>
              <a:t>constraint_type</a:t>
            </a:r>
            <a:r>
              <a:rPr dirty="0" sz="1300" spc="-20" b="1">
                <a:latin typeface="Courier New"/>
                <a:cs typeface="Courier New"/>
              </a:rPr>
              <a:t>,</a:t>
            </a:r>
            <a:endParaRPr sz="1300">
              <a:latin typeface="Courier New"/>
              <a:cs typeface="Courier New"/>
            </a:endParaRPr>
          </a:p>
        </p:txBody>
      </p:sp>
      <p:sp>
        <p:nvSpPr>
          <p:cNvPr id="12" name="object 12"/>
          <p:cNvSpPr txBox="1"/>
          <p:nvPr/>
        </p:nvSpPr>
        <p:spPr>
          <a:xfrm>
            <a:off x="594613" y="5611157"/>
            <a:ext cx="6445250" cy="204787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Defining </a:t>
            </a:r>
            <a:r>
              <a:rPr dirty="0" sz="1300" spc="-5" b="1">
                <a:latin typeface="Arial"/>
                <a:cs typeface="Arial"/>
              </a:rPr>
              <a:t>Constraints</a:t>
            </a:r>
            <a:endParaRPr sz="1300">
              <a:latin typeface="Arial"/>
              <a:cs typeface="Arial"/>
            </a:endParaRPr>
          </a:p>
          <a:p>
            <a:pPr marL="136525" marR="5080">
              <a:lnSpc>
                <a:spcPct val="100000"/>
              </a:lnSpc>
              <a:spcBef>
                <a:spcPts val="359"/>
              </a:spcBef>
            </a:pPr>
            <a:r>
              <a:rPr dirty="0" sz="1300">
                <a:latin typeface="Times New Roman"/>
                <a:cs typeface="Times New Roman"/>
              </a:rPr>
              <a:t>The </a:t>
            </a:r>
            <a:r>
              <a:rPr dirty="0" sz="1300" spc="-5">
                <a:latin typeface="Times New Roman"/>
                <a:cs typeface="Times New Roman"/>
              </a:rPr>
              <a:t>slide </a:t>
            </a:r>
            <a:r>
              <a:rPr dirty="0" sz="1300">
                <a:latin typeface="Times New Roman"/>
                <a:cs typeface="Times New Roman"/>
              </a:rPr>
              <a:t>gives the </a:t>
            </a:r>
            <a:r>
              <a:rPr dirty="0" sz="1300" spc="-5">
                <a:latin typeface="Times New Roman"/>
                <a:cs typeface="Times New Roman"/>
              </a:rPr>
              <a:t>syntax </a:t>
            </a:r>
            <a:r>
              <a:rPr dirty="0" sz="1300">
                <a:latin typeface="Times New Roman"/>
                <a:cs typeface="Times New Roman"/>
              </a:rPr>
              <a:t>for defining constraints when creating a table. You can create the  constraints at either the column level or table </a:t>
            </a:r>
            <a:r>
              <a:rPr dirty="0" sz="1300" spc="-5">
                <a:latin typeface="Times New Roman"/>
                <a:cs typeface="Times New Roman"/>
              </a:rPr>
              <a:t>level. </a:t>
            </a:r>
            <a:r>
              <a:rPr dirty="0" sz="1300">
                <a:latin typeface="Times New Roman"/>
                <a:cs typeface="Times New Roman"/>
              </a:rPr>
              <a:t>Constraints defined at the column level are  included </a:t>
            </a:r>
            <a:r>
              <a:rPr dirty="0" sz="1300" spc="-5">
                <a:latin typeface="Times New Roman"/>
                <a:cs typeface="Times New Roman"/>
              </a:rPr>
              <a:t>when </a:t>
            </a:r>
            <a:r>
              <a:rPr dirty="0" sz="1300">
                <a:latin typeface="Times New Roman"/>
                <a:cs typeface="Times New Roman"/>
              </a:rPr>
              <a:t>the column is defined. Table-level constraints are defined at the </a:t>
            </a:r>
            <a:r>
              <a:rPr dirty="0" sz="1300" spc="-5">
                <a:latin typeface="Times New Roman"/>
                <a:cs typeface="Times New Roman"/>
              </a:rPr>
              <a:t>end </a:t>
            </a:r>
            <a:r>
              <a:rPr dirty="0" sz="1300">
                <a:latin typeface="Times New Roman"/>
                <a:cs typeface="Times New Roman"/>
              </a:rPr>
              <a:t>of the table  definition and </a:t>
            </a:r>
            <a:r>
              <a:rPr dirty="0" sz="1300" spc="-5">
                <a:latin typeface="Times New Roman"/>
                <a:cs typeface="Times New Roman"/>
              </a:rPr>
              <a:t>must </a:t>
            </a:r>
            <a:r>
              <a:rPr dirty="0" sz="1300">
                <a:latin typeface="Times New Roman"/>
                <a:cs typeface="Times New Roman"/>
              </a:rPr>
              <a:t>refer to the column or </a:t>
            </a:r>
            <a:r>
              <a:rPr dirty="0" sz="1300" spc="-5">
                <a:latin typeface="Times New Roman"/>
                <a:cs typeface="Times New Roman"/>
              </a:rPr>
              <a:t>columns on </a:t>
            </a:r>
            <a:r>
              <a:rPr dirty="0" sz="1300">
                <a:latin typeface="Times New Roman"/>
                <a:cs typeface="Times New Roman"/>
              </a:rPr>
              <a:t>which the </a:t>
            </a:r>
            <a:r>
              <a:rPr dirty="0" sz="1300" spc="-5">
                <a:latin typeface="Times New Roman"/>
                <a:cs typeface="Times New Roman"/>
              </a:rPr>
              <a:t>constraint </a:t>
            </a:r>
            <a:r>
              <a:rPr dirty="0" sz="1300">
                <a:latin typeface="Times New Roman"/>
                <a:cs typeface="Times New Roman"/>
              </a:rPr>
              <a:t>pertains in a </a:t>
            </a:r>
            <a:r>
              <a:rPr dirty="0" sz="1300" spc="-5">
                <a:latin typeface="Times New Roman"/>
                <a:cs typeface="Times New Roman"/>
              </a:rPr>
              <a:t>set </a:t>
            </a:r>
            <a:r>
              <a:rPr dirty="0" sz="1300">
                <a:latin typeface="Times New Roman"/>
                <a:cs typeface="Times New Roman"/>
              </a:rPr>
              <a:t>of  parentheses.</a:t>
            </a:r>
            <a:endParaRPr sz="1300">
              <a:latin typeface="Times New Roman"/>
              <a:cs typeface="Times New Roman"/>
            </a:endParaRPr>
          </a:p>
          <a:p>
            <a:pPr marL="136525">
              <a:lnSpc>
                <a:spcPct val="100000"/>
              </a:lnSpc>
              <a:spcBef>
                <a:spcPts val="300"/>
              </a:spcBef>
            </a:pPr>
            <a:r>
              <a:rPr dirty="0" sz="1300">
                <a:latin typeface="Courier New"/>
                <a:cs typeface="Courier New"/>
              </a:rPr>
              <a:t>NOT NULL</a:t>
            </a:r>
            <a:r>
              <a:rPr dirty="0" sz="1300" spc="-425">
                <a:latin typeface="Courier New"/>
                <a:cs typeface="Courier New"/>
              </a:rPr>
              <a:t> </a:t>
            </a:r>
            <a:r>
              <a:rPr dirty="0" sz="1300">
                <a:latin typeface="Times New Roman"/>
                <a:cs typeface="Times New Roman"/>
              </a:rPr>
              <a:t>constraints </a:t>
            </a:r>
            <a:r>
              <a:rPr dirty="0" sz="1300" spc="-5">
                <a:latin typeface="Times New Roman"/>
                <a:cs typeface="Times New Roman"/>
              </a:rPr>
              <a:t>must </a:t>
            </a:r>
            <a:r>
              <a:rPr dirty="0" sz="1300">
                <a:latin typeface="Times New Roman"/>
                <a:cs typeface="Times New Roman"/>
              </a:rPr>
              <a:t>be </a:t>
            </a:r>
            <a:r>
              <a:rPr dirty="0" sz="1300" spc="-5">
                <a:latin typeface="Times New Roman"/>
                <a:cs typeface="Times New Roman"/>
              </a:rPr>
              <a:t>defined </a:t>
            </a:r>
            <a:r>
              <a:rPr dirty="0" sz="1300">
                <a:latin typeface="Times New Roman"/>
                <a:cs typeface="Times New Roman"/>
              </a:rPr>
              <a:t>at the column level.</a:t>
            </a:r>
            <a:endParaRPr sz="1300">
              <a:latin typeface="Times New Roman"/>
              <a:cs typeface="Times New Roman"/>
            </a:endParaRPr>
          </a:p>
          <a:p>
            <a:pPr marL="136525" marR="873760">
              <a:lnSpc>
                <a:spcPct val="125000"/>
              </a:lnSpc>
              <a:spcBef>
                <a:spcPts val="80"/>
              </a:spcBef>
            </a:pPr>
            <a:r>
              <a:rPr dirty="0" sz="1300">
                <a:latin typeface="Times New Roman"/>
                <a:cs typeface="Times New Roman"/>
              </a:rPr>
              <a:t>Constraints that apply to </a:t>
            </a:r>
            <a:r>
              <a:rPr dirty="0" sz="1300" spc="-5">
                <a:latin typeface="Times New Roman"/>
                <a:cs typeface="Times New Roman"/>
              </a:rPr>
              <a:t>more </a:t>
            </a:r>
            <a:r>
              <a:rPr dirty="0" sz="1300">
                <a:latin typeface="Times New Roman"/>
                <a:cs typeface="Times New Roman"/>
              </a:rPr>
              <a:t>than </a:t>
            </a:r>
            <a:r>
              <a:rPr dirty="0" sz="1300" spc="-5">
                <a:latin typeface="Times New Roman"/>
                <a:cs typeface="Times New Roman"/>
              </a:rPr>
              <a:t>one </a:t>
            </a:r>
            <a:r>
              <a:rPr dirty="0" sz="1300">
                <a:latin typeface="Times New Roman"/>
                <a:cs typeface="Times New Roman"/>
              </a:rPr>
              <a:t>column must be </a:t>
            </a:r>
            <a:r>
              <a:rPr dirty="0" sz="1300" spc="-5">
                <a:latin typeface="Times New Roman"/>
                <a:cs typeface="Times New Roman"/>
              </a:rPr>
              <a:t>defined </a:t>
            </a:r>
            <a:r>
              <a:rPr dirty="0" sz="1300">
                <a:latin typeface="Times New Roman"/>
                <a:cs typeface="Times New Roman"/>
              </a:rPr>
              <a:t>at the table level.  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13" name="object 13"/>
          <p:cNvSpPr txBox="1"/>
          <p:nvPr/>
        </p:nvSpPr>
        <p:spPr>
          <a:xfrm>
            <a:off x="842267" y="7622557"/>
            <a:ext cx="1223010" cy="620395"/>
          </a:xfrm>
          <a:prstGeom prst="rect">
            <a:avLst/>
          </a:prstGeom>
        </p:spPr>
        <p:txBody>
          <a:bodyPr wrap="square" lIns="0" tIns="12700" rIns="0" bIns="0" rtlCol="0" vert="horz">
            <a:spAutoFit/>
          </a:bodyPr>
          <a:lstStyle/>
          <a:p>
            <a:pPr marL="12700" marR="603885">
              <a:lnSpc>
                <a:spcPct val="100000"/>
              </a:lnSpc>
              <a:spcBef>
                <a:spcPts val="100"/>
              </a:spcBef>
            </a:pPr>
            <a:r>
              <a:rPr dirty="0" sz="1300">
                <a:latin typeface="Courier New"/>
                <a:cs typeface="Courier New"/>
              </a:rPr>
              <a:t>schema  </a:t>
            </a:r>
            <a:r>
              <a:rPr dirty="0" sz="1300">
                <a:latin typeface="Courier New"/>
                <a:cs typeface="Courier New"/>
              </a:rPr>
              <a:t>table</a:t>
            </a:r>
            <a:endParaRPr sz="1300">
              <a:latin typeface="Courier New"/>
              <a:cs typeface="Courier New"/>
            </a:endParaRPr>
          </a:p>
          <a:p>
            <a:pPr marL="12700">
              <a:lnSpc>
                <a:spcPct val="100000"/>
              </a:lnSpc>
            </a:pPr>
            <a:r>
              <a:rPr dirty="0" sz="1300">
                <a:latin typeface="Courier New"/>
                <a:cs typeface="Courier New"/>
              </a:rPr>
              <a:t>DEFAULT</a:t>
            </a:r>
            <a:r>
              <a:rPr dirty="0" sz="1300" spc="-65">
                <a:latin typeface="Courier New"/>
                <a:cs typeface="Courier New"/>
              </a:rPr>
              <a:t> </a:t>
            </a:r>
            <a:r>
              <a:rPr dirty="0" sz="1300">
                <a:latin typeface="Courier New"/>
                <a:cs typeface="Courier New"/>
              </a:rPr>
              <a:t>expr</a:t>
            </a:r>
            <a:endParaRPr sz="1300">
              <a:latin typeface="Courier New"/>
              <a:cs typeface="Courier New"/>
            </a:endParaRPr>
          </a:p>
        </p:txBody>
      </p:sp>
      <p:sp>
        <p:nvSpPr>
          <p:cNvPr id="14" name="object 14"/>
          <p:cNvSpPr txBox="1"/>
          <p:nvPr/>
        </p:nvSpPr>
        <p:spPr>
          <a:xfrm>
            <a:off x="2947669" y="7622557"/>
            <a:ext cx="3853179" cy="1609725"/>
          </a:xfrm>
          <a:prstGeom prst="rect">
            <a:avLst/>
          </a:prstGeom>
        </p:spPr>
        <p:txBody>
          <a:bodyPr wrap="square" lIns="0" tIns="12700" rIns="0" bIns="0" rtlCol="0" vert="horz">
            <a:spAutoFit/>
          </a:bodyPr>
          <a:lstStyle/>
          <a:p>
            <a:pPr marL="12700" marR="1691639">
              <a:lnSpc>
                <a:spcPct val="100000"/>
              </a:lnSpc>
              <a:spcBef>
                <a:spcPts val="100"/>
              </a:spcBef>
            </a:pPr>
            <a:r>
              <a:rPr dirty="0" sz="1300" spc="-5">
                <a:latin typeface="Times New Roman"/>
                <a:cs typeface="Times New Roman"/>
              </a:rPr>
              <a:t>Is </a:t>
            </a:r>
            <a:r>
              <a:rPr dirty="0" sz="1300">
                <a:latin typeface="Times New Roman"/>
                <a:cs typeface="Times New Roman"/>
              </a:rPr>
              <a:t>the </a:t>
            </a:r>
            <a:r>
              <a:rPr dirty="0" sz="1300" spc="-5">
                <a:latin typeface="Times New Roman"/>
                <a:cs typeface="Times New Roman"/>
              </a:rPr>
              <a:t>same </a:t>
            </a:r>
            <a:r>
              <a:rPr dirty="0" sz="1300">
                <a:latin typeface="Times New Roman"/>
                <a:cs typeface="Times New Roman"/>
              </a:rPr>
              <a:t>as the </a:t>
            </a:r>
            <a:r>
              <a:rPr dirty="0" sz="1300" spc="-5">
                <a:latin typeface="Times New Roman"/>
                <a:cs typeface="Times New Roman"/>
              </a:rPr>
              <a:t>owner’s </a:t>
            </a:r>
            <a:r>
              <a:rPr dirty="0" sz="1300">
                <a:latin typeface="Times New Roman"/>
                <a:cs typeface="Times New Roman"/>
              </a:rPr>
              <a:t>name  </a:t>
            </a:r>
            <a:r>
              <a:rPr dirty="0" sz="1300" spc="-5">
                <a:latin typeface="Times New Roman"/>
                <a:cs typeface="Times New Roman"/>
              </a:rPr>
              <a:t>Is </a:t>
            </a:r>
            <a:r>
              <a:rPr dirty="0" sz="1300">
                <a:latin typeface="Times New Roman"/>
                <a:cs typeface="Times New Roman"/>
              </a:rPr>
              <a:t>the name </a:t>
            </a:r>
            <a:r>
              <a:rPr dirty="0" sz="1300" spc="-5">
                <a:latin typeface="Times New Roman"/>
                <a:cs typeface="Times New Roman"/>
              </a:rPr>
              <a:t>of </a:t>
            </a:r>
            <a:r>
              <a:rPr dirty="0" sz="1300">
                <a:latin typeface="Times New Roman"/>
                <a:cs typeface="Times New Roman"/>
              </a:rPr>
              <a:t>the</a:t>
            </a:r>
            <a:r>
              <a:rPr dirty="0" sz="1300" spc="-10">
                <a:latin typeface="Times New Roman"/>
                <a:cs typeface="Times New Roman"/>
              </a:rPr>
              <a:t> </a:t>
            </a:r>
            <a:r>
              <a:rPr dirty="0" sz="1300">
                <a:latin typeface="Times New Roman"/>
                <a:cs typeface="Times New Roman"/>
              </a:rPr>
              <a:t>table</a:t>
            </a:r>
            <a:endParaRPr sz="1300">
              <a:latin typeface="Times New Roman"/>
              <a:cs typeface="Times New Roman"/>
            </a:endParaRPr>
          </a:p>
          <a:p>
            <a:pPr marL="12700">
              <a:lnSpc>
                <a:spcPts val="1555"/>
              </a:lnSpc>
            </a:pPr>
            <a:r>
              <a:rPr dirty="0" sz="1300">
                <a:latin typeface="Times New Roman"/>
                <a:cs typeface="Times New Roman"/>
              </a:rPr>
              <a:t>Specifies a default value to use if a value is omitted in</a:t>
            </a:r>
            <a:r>
              <a:rPr dirty="0" sz="1300" spc="-70">
                <a:latin typeface="Times New Roman"/>
                <a:cs typeface="Times New Roman"/>
              </a:rPr>
              <a:t> </a:t>
            </a:r>
            <a:r>
              <a:rPr dirty="0" sz="1300">
                <a:latin typeface="Times New Roman"/>
                <a:cs typeface="Times New Roman"/>
              </a:rPr>
              <a:t>the</a:t>
            </a:r>
            <a:endParaRPr sz="1300">
              <a:latin typeface="Times New Roman"/>
              <a:cs typeface="Times New Roman"/>
            </a:endParaRPr>
          </a:p>
          <a:p>
            <a:pPr marL="12700">
              <a:lnSpc>
                <a:spcPts val="1555"/>
              </a:lnSpc>
            </a:pPr>
            <a:r>
              <a:rPr dirty="0" sz="1300">
                <a:latin typeface="Courier New"/>
                <a:cs typeface="Courier New"/>
              </a:rPr>
              <a:t>INSERT</a:t>
            </a:r>
            <a:r>
              <a:rPr dirty="0" sz="1300" spc="-459">
                <a:latin typeface="Courier New"/>
                <a:cs typeface="Courier New"/>
              </a:rPr>
              <a:t> </a:t>
            </a:r>
            <a:r>
              <a:rPr dirty="0" sz="1300">
                <a:latin typeface="Times New Roman"/>
                <a:cs typeface="Times New Roman"/>
              </a:rPr>
              <a:t>statement</a:t>
            </a:r>
            <a:endParaRPr sz="1300">
              <a:latin typeface="Times New Roman"/>
              <a:cs typeface="Times New Roman"/>
            </a:endParaRPr>
          </a:p>
          <a:p>
            <a:pPr marL="12700">
              <a:lnSpc>
                <a:spcPct val="100000"/>
              </a:lnSpc>
            </a:pPr>
            <a:r>
              <a:rPr dirty="0" sz="1300" spc="-5">
                <a:latin typeface="Times New Roman"/>
                <a:cs typeface="Times New Roman"/>
              </a:rPr>
              <a:t>Is the </a:t>
            </a:r>
            <a:r>
              <a:rPr dirty="0" sz="1300">
                <a:latin typeface="Times New Roman"/>
                <a:cs typeface="Times New Roman"/>
              </a:rPr>
              <a:t>name </a:t>
            </a:r>
            <a:r>
              <a:rPr dirty="0" sz="1300" spc="-5">
                <a:latin typeface="Times New Roman"/>
                <a:cs typeface="Times New Roman"/>
              </a:rPr>
              <a:t>of the</a:t>
            </a:r>
            <a:r>
              <a:rPr dirty="0" sz="1300" spc="-15">
                <a:latin typeface="Times New Roman"/>
                <a:cs typeface="Times New Roman"/>
              </a:rPr>
              <a:t> </a:t>
            </a:r>
            <a:r>
              <a:rPr dirty="0" sz="1300" spc="-5">
                <a:latin typeface="Times New Roman"/>
                <a:cs typeface="Times New Roman"/>
              </a:rPr>
              <a:t>column</a:t>
            </a:r>
            <a:endParaRPr sz="1300">
              <a:latin typeface="Times New Roman"/>
              <a:cs typeface="Times New Roman"/>
            </a:endParaRPr>
          </a:p>
          <a:p>
            <a:pPr marL="12700">
              <a:lnSpc>
                <a:spcPts val="1555"/>
              </a:lnSpc>
            </a:pPr>
            <a:r>
              <a:rPr dirty="0" sz="1300" spc="-5">
                <a:latin typeface="Times New Roman"/>
                <a:cs typeface="Times New Roman"/>
              </a:rPr>
              <a:t>Is the column’s data </a:t>
            </a:r>
            <a:r>
              <a:rPr dirty="0" sz="1300">
                <a:latin typeface="Times New Roman"/>
                <a:cs typeface="Times New Roman"/>
              </a:rPr>
              <a:t>type and</a:t>
            </a:r>
            <a:r>
              <a:rPr dirty="0" sz="1300" spc="15">
                <a:latin typeface="Times New Roman"/>
                <a:cs typeface="Times New Roman"/>
              </a:rPr>
              <a:t> </a:t>
            </a:r>
            <a:r>
              <a:rPr dirty="0" sz="1300">
                <a:latin typeface="Times New Roman"/>
                <a:cs typeface="Times New Roman"/>
              </a:rPr>
              <a:t>length</a:t>
            </a:r>
            <a:endParaRPr sz="1300">
              <a:latin typeface="Times New Roman"/>
              <a:cs typeface="Times New Roman"/>
            </a:endParaRPr>
          </a:p>
          <a:p>
            <a:pPr marL="12700" marR="92075">
              <a:lnSpc>
                <a:spcPts val="1560"/>
              </a:lnSpc>
              <a:spcBef>
                <a:spcPts val="50"/>
              </a:spcBef>
            </a:pPr>
            <a:r>
              <a:rPr dirty="0" sz="1300">
                <a:latin typeface="Times New Roman"/>
                <a:cs typeface="Times New Roman"/>
              </a:rPr>
              <a:t>Is an integrity constraint as part of the column definition  Is an integrity constraint as </a:t>
            </a:r>
            <a:r>
              <a:rPr dirty="0" sz="1300" spc="-5">
                <a:latin typeface="Times New Roman"/>
                <a:cs typeface="Times New Roman"/>
              </a:rPr>
              <a:t>part of </a:t>
            </a:r>
            <a:r>
              <a:rPr dirty="0" sz="1300">
                <a:latin typeface="Times New Roman"/>
                <a:cs typeface="Times New Roman"/>
              </a:rPr>
              <a:t>the table</a:t>
            </a:r>
            <a:r>
              <a:rPr dirty="0" sz="1300" spc="-35">
                <a:latin typeface="Times New Roman"/>
                <a:cs typeface="Times New Roman"/>
              </a:rPr>
              <a:t> </a:t>
            </a:r>
            <a:r>
              <a:rPr dirty="0" sz="1300">
                <a:latin typeface="Times New Roman"/>
                <a:cs typeface="Times New Roman"/>
              </a:rPr>
              <a:t>definition</a:t>
            </a:r>
            <a:endParaRPr sz="1300">
              <a:latin typeface="Times New Roman"/>
              <a:cs typeface="Times New Roman"/>
            </a:endParaRPr>
          </a:p>
        </p:txBody>
      </p:sp>
      <p:sp>
        <p:nvSpPr>
          <p:cNvPr id="15" name="object 15"/>
          <p:cNvSpPr txBox="1"/>
          <p:nvPr/>
        </p:nvSpPr>
        <p:spPr>
          <a:xfrm>
            <a:off x="842266" y="8414289"/>
            <a:ext cx="1721485" cy="817880"/>
          </a:xfrm>
          <a:prstGeom prst="rect">
            <a:avLst/>
          </a:prstGeom>
        </p:spPr>
        <p:txBody>
          <a:bodyPr wrap="square" lIns="0" tIns="12700" rIns="0" bIns="0" rtlCol="0" vert="horz">
            <a:spAutoFit/>
          </a:bodyPr>
          <a:lstStyle/>
          <a:p>
            <a:pPr marL="12700" marR="902335">
              <a:lnSpc>
                <a:spcPct val="100000"/>
              </a:lnSpc>
              <a:spcBef>
                <a:spcPts val="100"/>
              </a:spcBef>
            </a:pPr>
            <a:r>
              <a:rPr dirty="0" sz="1300">
                <a:latin typeface="Courier New"/>
                <a:cs typeface="Courier New"/>
              </a:rPr>
              <a:t>column  </a:t>
            </a:r>
            <a:r>
              <a:rPr dirty="0" sz="1300">
                <a:latin typeface="Courier New"/>
                <a:cs typeface="Courier New"/>
              </a:rPr>
              <a:t>datatype</a:t>
            </a:r>
            <a:endParaRPr sz="1300">
              <a:latin typeface="Courier New"/>
              <a:cs typeface="Courier New"/>
            </a:endParaRPr>
          </a:p>
          <a:p>
            <a:pPr marL="12700" marR="5080">
              <a:lnSpc>
                <a:spcPts val="1560"/>
              </a:lnSpc>
              <a:spcBef>
                <a:spcPts val="45"/>
              </a:spcBef>
            </a:pPr>
            <a:r>
              <a:rPr dirty="0" sz="1300">
                <a:latin typeface="Courier New"/>
                <a:cs typeface="Courier New"/>
              </a:rPr>
              <a:t>column_constraint  </a:t>
            </a:r>
            <a:r>
              <a:rPr dirty="0" sz="1300">
                <a:latin typeface="Courier New"/>
                <a:cs typeface="Courier New"/>
              </a:rPr>
              <a:t>table_constraint</a:t>
            </a:r>
            <a:endParaRPr sz="1300">
              <a:latin typeface="Courier New"/>
              <a:cs typeface="Courier New"/>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3912870" cy="986155"/>
          </a:xfrm>
          <a:prstGeom prst="rect">
            <a:avLst/>
          </a:prstGeom>
        </p:spPr>
        <p:txBody>
          <a:bodyPr wrap="square" lIns="0" tIns="13970" rIns="0" bIns="0" rtlCol="0" vert="horz">
            <a:spAutoFit/>
          </a:bodyPr>
          <a:lstStyle/>
          <a:p>
            <a:pPr marL="1578610">
              <a:lnSpc>
                <a:spcPct val="100000"/>
              </a:lnSpc>
              <a:spcBef>
                <a:spcPts val="110"/>
              </a:spcBef>
            </a:pPr>
            <a:r>
              <a:rPr dirty="0" sz="1850" b="1">
                <a:latin typeface="Arial"/>
                <a:cs typeface="Arial"/>
              </a:rPr>
              <a:t>Defining</a:t>
            </a:r>
            <a:r>
              <a:rPr dirty="0" sz="1850" spc="-70" b="1">
                <a:latin typeface="Arial"/>
                <a:cs typeface="Arial"/>
              </a:rPr>
              <a:t> </a:t>
            </a:r>
            <a:r>
              <a:rPr dirty="0" sz="1850" b="1">
                <a:latin typeface="Arial"/>
                <a:cs typeface="Arial"/>
              </a:rPr>
              <a:t>Constraints</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Column-level</a:t>
            </a:r>
            <a:r>
              <a:rPr dirty="0" sz="1550">
                <a:latin typeface="Arial"/>
                <a:cs typeface="Arial"/>
              </a:rPr>
              <a:t> </a:t>
            </a:r>
            <a:r>
              <a:rPr dirty="0" sz="1550" spc="5">
                <a:latin typeface="Arial"/>
                <a:cs typeface="Arial"/>
              </a:rPr>
              <a:t>constraint:</a:t>
            </a:r>
            <a:endParaRPr sz="1550">
              <a:latin typeface="Arial"/>
              <a:cs typeface="Arial"/>
            </a:endParaRPr>
          </a:p>
        </p:txBody>
      </p:sp>
      <p:grpSp>
        <p:nvGrpSpPr>
          <p:cNvPr id="7" name="object 7"/>
          <p:cNvGrpSpPr/>
          <p:nvPr/>
        </p:nvGrpSpPr>
        <p:grpSpPr>
          <a:xfrm>
            <a:off x="1278064" y="1838896"/>
            <a:ext cx="5212080" cy="1051560"/>
            <a:chOff x="1278064" y="1838896"/>
            <a:chExt cx="5212080" cy="1051560"/>
          </a:xfrm>
        </p:grpSpPr>
        <p:sp>
          <p:nvSpPr>
            <p:cNvPr id="8" name="object 8"/>
            <p:cNvSpPr/>
            <p:nvPr/>
          </p:nvSpPr>
          <p:spPr>
            <a:xfrm>
              <a:off x="1288542" y="1849373"/>
              <a:ext cx="5191125" cy="1030605"/>
            </a:xfrm>
            <a:custGeom>
              <a:avLst/>
              <a:gdLst/>
              <a:ahLst/>
              <a:cxnLst/>
              <a:rect l="l" t="t" r="r" b="b"/>
              <a:pathLst>
                <a:path w="5191125" h="1030605">
                  <a:moveTo>
                    <a:pt x="5190744" y="0"/>
                  </a:moveTo>
                  <a:lnTo>
                    <a:pt x="0" y="0"/>
                  </a:lnTo>
                  <a:lnTo>
                    <a:pt x="0" y="1030224"/>
                  </a:lnTo>
                  <a:lnTo>
                    <a:pt x="5190744" y="1030224"/>
                  </a:lnTo>
                  <a:lnTo>
                    <a:pt x="5190744" y="0"/>
                  </a:lnTo>
                  <a:close/>
                </a:path>
              </a:pathLst>
            </a:custGeom>
            <a:solidFill>
              <a:srgbClr val="CCCCCC"/>
            </a:solidFill>
          </p:spPr>
          <p:txBody>
            <a:bodyPr wrap="square" lIns="0" tIns="0" rIns="0" bIns="0" rtlCol="0"/>
            <a:lstStyle/>
            <a:p/>
          </p:txBody>
        </p:sp>
        <p:sp>
          <p:nvSpPr>
            <p:cNvPr id="9" name="object 9"/>
            <p:cNvSpPr/>
            <p:nvPr/>
          </p:nvSpPr>
          <p:spPr>
            <a:xfrm>
              <a:off x="1288542" y="1849373"/>
              <a:ext cx="5191125" cy="1030605"/>
            </a:xfrm>
            <a:custGeom>
              <a:avLst/>
              <a:gdLst/>
              <a:ahLst/>
              <a:cxnLst/>
              <a:rect l="l" t="t" r="r" b="b"/>
              <a:pathLst>
                <a:path w="5191125" h="1030605">
                  <a:moveTo>
                    <a:pt x="5190744" y="0"/>
                  </a:moveTo>
                  <a:lnTo>
                    <a:pt x="0" y="0"/>
                  </a:lnTo>
                  <a:lnTo>
                    <a:pt x="0" y="1030224"/>
                  </a:lnTo>
                  <a:lnTo>
                    <a:pt x="5190744" y="1030224"/>
                  </a:lnTo>
                  <a:lnTo>
                    <a:pt x="5190744" y="0"/>
                  </a:lnTo>
                  <a:close/>
                </a:path>
              </a:pathLst>
            </a:custGeom>
            <a:ln w="20574">
              <a:solidFill>
                <a:srgbClr val="000000"/>
              </a:solidFill>
            </a:ln>
          </p:spPr>
          <p:txBody>
            <a:bodyPr wrap="square" lIns="0" tIns="0" rIns="0" bIns="0" rtlCol="0"/>
            <a:lstStyle/>
            <a:p/>
          </p:txBody>
        </p:sp>
      </p:grpSp>
      <p:sp>
        <p:nvSpPr>
          <p:cNvPr id="10" name="object 10"/>
          <p:cNvSpPr txBox="1"/>
          <p:nvPr/>
        </p:nvSpPr>
        <p:spPr>
          <a:xfrm>
            <a:off x="1364741" y="1840484"/>
            <a:ext cx="4014470" cy="615315"/>
          </a:xfrm>
          <a:prstGeom prst="rect">
            <a:avLst/>
          </a:prstGeom>
        </p:spPr>
        <p:txBody>
          <a:bodyPr wrap="square" lIns="0" tIns="19050" rIns="0" bIns="0" rtlCol="0" vert="horz">
            <a:spAutoFit/>
          </a:bodyPr>
          <a:lstStyle/>
          <a:p>
            <a:pPr marL="194945" marR="1663700" indent="-195580">
              <a:lnSpc>
                <a:spcPts val="1550"/>
              </a:lnSpc>
              <a:spcBef>
                <a:spcPts val="150"/>
              </a:spcBef>
              <a:tabLst>
                <a:tab pos="1463675" algn="l"/>
              </a:tabLst>
            </a:pPr>
            <a:r>
              <a:rPr dirty="0" sz="1300" spc="-15" b="1">
                <a:latin typeface="Courier New"/>
                <a:cs typeface="Courier New"/>
              </a:rPr>
              <a:t>CREATE TABLE </a:t>
            </a:r>
            <a:r>
              <a:rPr dirty="0" sz="1300" spc="-20" b="1">
                <a:latin typeface="Courier New"/>
                <a:cs typeface="Courier New"/>
              </a:rPr>
              <a:t>employees(  </a:t>
            </a:r>
            <a:r>
              <a:rPr dirty="0" sz="1300" spc="-20" b="1">
                <a:latin typeface="Courier New"/>
                <a:cs typeface="Courier New"/>
              </a:rPr>
              <a:t>employee_i</a:t>
            </a:r>
            <a:r>
              <a:rPr dirty="0" sz="1300" spc="-10" b="1">
                <a:latin typeface="Courier New"/>
                <a:cs typeface="Courier New"/>
              </a:rPr>
              <a:t>d</a:t>
            </a:r>
            <a:r>
              <a:rPr dirty="0" sz="1300" b="1">
                <a:latin typeface="Courier New"/>
                <a:cs typeface="Courier New"/>
              </a:rPr>
              <a:t>	</a:t>
            </a:r>
            <a:r>
              <a:rPr dirty="0" sz="1300" spc="-20" b="1">
                <a:latin typeface="Courier New"/>
                <a:cs typeface="Courier New"/>
              </a:rPr>
              <a:t>NUMBER(6)</a:t>
            </a:r>
            <a:endParaRPr sz="1300">
              <a:latin typeface="Courier New"/>
              <a:cs typeface="Courier New"/>
            </a:endParaRPr>
          </a:p>
          <a:p>
            <a:pPr marL="390525">
              <a:lnSpc>
                <a:spcPts val="1495"/>
              </a:lnSpc>
            </a:pPr>
            <a:r>
              <a:rPr dirty="0" sz="1300" spc="-20" b="1">
                <a:solidFill>
                  <a:srgbClr val="FF0000"/>
                </a:solidFill>
                <a:latin typeface="Courier New"/>
                <a:cs typeface="Courier New"/>
              </a:rPr>
              <a:t>CONSTRAINT emp_emp_id_pk </a:t>
            </a:r>
            <a:r>
              <a:rPr dirty="0" sz="1300" spc="-15" b="1">
                <a:solidFill>
                  <a:srgbClr val="FF0000"/>
                </a:solidFill>
                <a:latin typeface="Courier New"/>
                <a:cs typeface="Courier New"/>
              </a:rPr>
              <a:t>PRIMARY</a:t>
            </a:r>
            <a:r>
              <a:rPr dirty="0" sz="1300" b="1">
                <a:solidFill>
                  <a:srgbClr val="FF0000"/>
                </a:solidFill>
                <a:latin typeface="Courier New"/>
                <a:cs typeface="Courier New"/>
              </a:rPr>
              <a:t> </a:t>
            </a:r>
            <a:r>
              <a:rPr dirty="0" sz="1300" spc="-20" b="1">
                <a:solidFill>
                  <a:srgbClr val="FF0000"/>
                </a:solidFill>
                <a:latin typeface="Courier New"/>
                <a:cs typeface="Courier New"/>
              </a:rPr>
              <a:t>KEY,</a:t>
            </a:r>
            <a:endParaRPr sz="1300">
              <a:latin typeface="Courier New"/>
              <a:cs typeface="Courier New"/>
            </a:endParaRPr>
          </a:p>
        </p:txBody>
      </p:sp>
      <p:grpSp>
        <p:nvGrpSpPr>
          <p:cNvPr id="11" name="object 11"/>
          <p:cNvGrpSpPr/>
          <p:nvPr/>
        </p:nvGrpSpPr>
        <p:grpSpPr>
          <a:xfrm>
            <a:off x="1278064" y="3168586"/>
            <a:ext cx="5222875" cy="1550670"/>
            <a:chOff x="1278064" y="3168586"/>
            <a:chExt cx="5222875" cy="1550670"/>
          </a:xfrm>
        </p:grpSpPr>
        <p:sp>
          <p:nvSpPr>
            <p:cNvPr id="12" name="object 12"/>
            <p:cNvSpPr/>
            <p:nvPr/>
          </p:nvSpPr>
          <p:spPr>
            <a:xfrm>
              <a:off x="1288542" y="3179063"/>
              <a:ext cx="5201920" cy="1529715"/>
            </a:xfrm>
            <a:custGeom>
              <a:avLst/>
              <a:gdLst/>
              <a:ahLst/>
              <a:cxnLst/>
              <a:rect l="l" t="t" r="r" b="b"/>
              <a:pathLst>
                <a:path w="5201920" h="1529714">
                  <a:moveTo>
                    <a:pt x="5201412" y="0"/>
                  </a:moveTo>
                  <a:lnTo>
                    <a:pt x="0" y="0"/>
                  </a:lnTo>
                  <a:lnTo>
                    <a:pt x="0" y="1529334"/>
                  </a:lnTo>
                  <a:lnTo>
                    <a:pt x="5201412" y="1529334"/>
                  </a:lnTo>
                  <a:lnTo>
                    <a:pt x="5201412" y="0"/>
                  </a:lnTo>
                  <a:close/>
                </a:path>
              </a:pathLst>
            </a:custGeom>
            <a:solidFill>
              <a:srgbClr val="CCCCCC"/>
            </a:solidFill>
          </p:spPr>
          <p:txBody>
            <a:bodyPr wrap="square" lIns="0" tIns="0" rIns="0" bIns="0" rtlCol="0"/>
            <a:lstStyle/>
            <a:p/>
          </p:txBody>
        </p:sp>
        <p:sp>
          <p:nvSpPr>
            <p:cNvPr id="13" name="object 13"/>
            <p:cNvSpPr/>
            <p:nvPr/>
          </p:nvSpPr>
          <p:spPr>
            <a:xfrm>
              <a:off x="1288542" y="3179063"/>
              <a:ext cx="5201920" cy="1529715"/>
            </a:xfrm>
            <a:custGeom>
              <a:avLst/>
              <a:gdLst/>
              <a:ahLst/>
              <a:cxnLst/>
              <a:rect l="l" t="t" r="r" b="b"/>
              <a:pathLst>
                <a:path w="5201920" h="1529714">
                  <a:moveTo>
                    <a:pt x="5201412" y="0"/>
                  </a:moveTo>
                  <a:lnTo>
                    <a:pt x="0" y="0"/>
                  </a:lnTo>
                  <a:lnTo>
                    <a:pt x="0" y="1529334"/>
                  </a:lnTo>
                  <a:lnTo>
                    <a:pt x="5201412" y="1529334"/>
                  </a:lnTo>
                  <a:lnTo>
                    <a:pt x="5201412" y="0"/>
                  </a:lnTo>
                  <a:close/>
                </a:path>
              </a:pathLst>
            </a:custGeom>
            <a:ln w="20574">
              <a:solidFill>
                <a:srgbClr val="000000"/>
              </a:solidFill>
            </a:ln>
          </p:spPr>
          <p:txBody>
            <a:bodyPr wrap="square" lIns="0" tIns="0" rIns="0" bIns="0" rtlCol="0"/>
            <a:lstStyle/>
            <a:p/>
          </p:txBody>
        </p:sp>
      </p:grpSp>
      <p:sp>
        <p:nvSpPr>
          <p:cNvPr id="14" name="object 14"/>
          <p:cNvSpPr txBox="1"/>
          <p:nvPr/>
        </p:nvSpPr>
        <p:spPr>
          <a:xfrm>
            <a:off x="1143761" y="2430272"/>
            <a:ext cx="2967355" cy="1015365"/>
          </a:xfrm>
          <a:prstGeom prst="rect">
            <a:avLst/>
          </a:prstGeom>
        </p:spPr>
        <p:txBody>
          <a:bodyPr wrap="square" lIns="0" tIns="11430" rIns="0" bIns="0" rtlCol="0" vert="horz">
            <a:spAutoFit/>
          </a:bodyPr>
          <a:lstStyle/>
          <a:p>
            <a:pPr marL="415925">
              <a:lnSpc>
                <a:spcPts val="1550"/>
              </a:lnSpc>
              <a:spcBef>
                <a:spcPts val="90"/>
              </a:spcBef>
              <a:tabLst>
                <a:tab pos="1684655" algn="l"/>
              </a:tabLst>
            </a:pPr>
            <a:r>
              <a:rPr dirty="0" sz="1300" spc="-20" b="1">
                <a:latin typeface="Courier New"/>
                <a:cs typeface="Courier New"/>
              </a:rPr>
              <a:t>first_name	VARCHAR2(20),</a:t>
            </a:r>
            <a:endParaRPr sz="1300">
              <a:latin typeface="Courier New"/>
              <a:cs typeface="Courier New"/>
            </a:endParaRPr>
          </a:p>
          <a:p>
            <a:pPr marL="415925">
              <a:lnSpc>
                <a:spcPts val="1550"/>
              </a:lnSpc>
            </a:pPr>
            <a:r>
              <a:rPr dirty="0" sz="1300" spc="-15" b="1">
                <a:latin typeface="Courier New"/>
                <a:cs typeface="Courier New"/>
              </a:rPr>
              <a:t>...);</a:t>
            </a:r>
            <a:endParaRPr sz="1300">
              <a:latin typeface="Courier New"/>
              <a:cs typeface="Courier New"/>
            </a:endParaRPr>
          </a:p>
          <a:p>
            <a:pPr marL="328930" indent="-329565">
              <a:lnSpc>
                <a:spcPct val="100000"/>
              </a:lnSpc>
              <a:spcBef>
                <a:spcPts val="770"/>
              </a:spcBef>
              <a:buClr>
                <a:srgbClr val="FF0000"/>
              </a:buClr>
              <a:buChar char="•"/>
              <a:tabLst>
                <a:tab pos="328930" algn="l"/>
                <a:tab pos="329565" algn="l"/>
              </a:tabLst>
            </a:pPr>
            <a:r>
              <a:rPr dirty="0" sz="1550" spc="5">
                <a:latin typeface="Arial"/>
                <a:cs typeface="Arial"/>
              </a:rPr>
              <a:t>Table-level</a:t>
            </a:r>
            <a:r>
              <a:rPr dirty="0" sz="1550">
                <a:latin typeface="Arial"/>
                <a:cs typeface="Arial"/>
              </a:rPr>
              <a:t> </a:t>
            </a:r>
            <a:r>
              <a:rPr dirty="0" sz="1550" spc="5">
                <a:latin typeface="Arial"/>
                <a:cs typeface="Arial"/>
              </a:rPr>
              <a:t>constraint:</a:t>
            </a:r>
            <a:endParaRPr sz="1550">
              <a:latin typeface="Arial"/>
              <a:cs typeface="Arial"/>
            </a:endParaRPr>
          </a:p>
          <a:p>
            <a:pPr marL="220345">
              <a:lnSpc>
                <a:spcPct val="100000"/>
              </a:lnSpc>
              <a:spcBef>
                <a:spcPts val="515"/>
              </a:spcBef>
            </a:pPr>
            <a:r>
              <a:rPr dirty="0" sz="1300" spc="-15" b="1">
                <a:latin typeface="Courier New"/>
                <a:cs typeface="Courier New"/>
              </a:rPr>
              <a:t>CREATE TABLE</a:t>
            </a:r>
            <a:r>
              <a:rPr dirty="0" sz="1300" spc="-40" b="1">
                <a:latin typeface="Courier New"/>
                <a:cs typeface="Courier New"/>
              </a:rPr>
              <a:t> </a:t>
            </a:r>
            <a:r>
              <a:rPr dirty="0" sz="1300" spc="-20" b="1">
                <a:latin typeface="Courier New"/>
                <a:cs typeface="Courier New"/>
              </a:rPr>
              <a:t>employees(</a:t>
            </a:r>
            <a:endParaRPr sz="1300">
              <a:latin typeface="Courier New"/>
              <a:cs typeface="Courier New"/>
            </a:endParaRPr>
          </a:p>
        </p:txBody>
      </p:sp>
      <p:sp>
        <p:nvSpPr>
          <p:cNvPr id="15" name="object 15"/>
          <p:cNvSpPr txBox="1"/>
          <p:nvPr/>
        </p:nvSpPr>
        <p:spPr>
          <a:xfrm>
            <a:off x="2828661" y="3420110"/>
            <a:ext cx="1282065" cy="419100"/>
          </a:xfrm>
          <a:prstGeom prst="rect">
            <a:avLst/>
          </a:prstGeom>
        </p:spPr>
        <p:txBody>
          <a:bodyPr wrap="square" lIns="0" tIns="19050" rIns="0" bIns="0" rtlCol="0" vert="horz">
            <a:spAutoFit/>
          </a:bodyPr>
          <a:lstStyle/>
          <a:p>
            <a:pPr marR="5080">
              <a:lnSpc>
                <a:spcPts val="1550"/>
              </a:lnSpc>
              <a:spcBef>
                <a:spcPts val="150"/>
              </a:spcBef>
            </a:pPr>
            <a:r>
              <a:rPr dirty="0" sz="1300" spc="-20" b="1">
                <a:latin typeface="Courier New"/>
                <a:cs typeface="Courier New"/>
              </a:rPr>
              <a:t>NUMBER(6),  </a:t>
            </a:r>
            <a:r>
              <a:rPr dirty="0" sz="1300" spc="-20" b="1">
                <a:latin typeface="Courier New"/>
                <a:cs typeface="Courier New"/>
              </a:rPr>
              <a:t>VARCHAR2(20),</a:t>
            </a:r>
            <a:endParaRPr sz="1300">
              <a:latin typeface="Courier New"/>
              <a:cs typeface="Courier New"/>
            </a:endParaRPr>
          </a:p>
        </p:txBody>
      </p:sp>
      <p:sp>
        <p:nvSpPr>
          <p:cNvPr id="16" name="object 16"/>
          <p:cNvSpPr txBox="1"/>
          <p:nvPr/>
        </p:nvSpPr>
        <p:spPr>
          <a:xfrm>
            <a:off x="1559814" y="3420110"/>
            <a:ext cx="1087120" cy="811530"/>
          </a:xfrm>
          <a:prstGeom prst="rect">
            <a:avLst/>
          </a:prstGeom>
        </p:spPr>
        <p:txBody>
          <a:bodyPr wrap="square" lIns="0" tIns="19050" rIns="0" bIns="0" rtlCol="0" vert="horz">
            <a:spAutoFit/>
          </a:bodyPr>
          <a:lstStyle/>
          <a:p>
            <a:pPr marR="5080">
              <a:lnSpc>
                <a:spcPts val="1550"/>
              </a:lnSpc>
              <a:spcBef>
                <a:spcPts val="150"/>
              </a:spcBef>
            </a:pPr>
            <a:r>
              <a:rPr dirty="0" sz="1300" spc="-20" b="1">
                <a:latin typeface="Courier New"/>
                <a:cs typeface="Courier New"/>
              </a:rPr>
              <a:t>employee_id  </a:t>
            </a:r>
            <a:r>
              <a:rPr dirty="0" sz="1300" spc="-20" b="1">
                <a:latin typeface="Courier New"/>
                <a:cs typeface="Courier New"/>
              </a:rPr>
              <a:t>first_name</a:t>
            </a:r>
            <a:endParaRPr sz="1300">
              <a:latin typeface="Courier New"/>
              <a:cs typeface="Courier New"/>
            </a:endParaRPr>
          </a:p>
          <a:p>
            <a:pPr>
              <a:lnSpc>
                <a:spcPts val="1485"/>
              </a:lnSpc>
            </a:pPr>
            <a:r>
              <a:rPr dirty="0" sz="1300" spc="-15" b="1">
                <a:latin typeface="Courier New"/>
                <a:cs typeface="Courier New"/>
              </a:rPr>
              <a:t>...</a:t>
            </a:r>
            <a:endParaRPr sz="1300">
              <a:latin typeface="Courier New"/>
              <a:cs typeface="Courier New"/>
            </a:endParaRPr>
          </a:p>
          <a:p>
            <a:pPr>
              <a:lnSpc>
                <a:spcPts val="1555"/>
              </a:lnSpc>
            </a:pPr>
            <a:r>
              <a:rPr dirty="0" sz="1300" spc="-15" b="1">
                <a:latin typeface="Courier New"/>
                <a:cs typeface="Courier New"/>
              </a:rPr>
              <a:t>job_id</a:t>
            </a:r>
            <a:endParaRPr sz="1300">
              <a:latin typeface="Courier New"/>
              <a:cs typeface="Courier New"/>
            </a:endParaRPr>
          </a:p>
        </p:txBody>
      </p:sp>
      <p:sp>
        <p:nvSpPr>
          <p:cNvPr id="17" name="object 17"/>
          <p:cNvSpPr txBox="1"/>
          <p:nvPr/>
        </p:nvSpPr>
        <p:spPr>
          <a:xfrm>
            <a:off x="2829562" y="4009144"/>
            <a:ext cx="215963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VARCHAR2(10) </a:t>
            </a:r>
            <a:r>
              <a:rPr dirty="0" sz="1300" spc="-15" b="1">
                <a:latin typeface="Courier New"/>
                <a:cs typeface="Courier New"/>
              </a:rPr>
              <a:t>NOT</a:t>
            </a:r>
            <a:r>
              <a:rPr dirty="0" sz="1300" spc="-40" b="1">
                <a:latin typeface="Courier New"/>
                <a:cs typeface="Courier New"/>
              </a:rPr>
              <a:t> </a:t>
            </a:r>
            <a:r>
              <a:rPr dirty="0" sz="1300" spc="-20" b="1">
                <a:latin typeface="Courier New"/>
                <a:cs typeface="Courier New"/>
              </a:rPr>
              <a:t>NULL,</a:t>
            </a:r>
            <a:endParaRPr sz="1300">
              <a:latin typeface="Courier New"/>
              <a:cs typeface="Courier New"/>
            </a:endParaRPr>
          </a:p>
        </p:txBody>
      </p:sp>
      <p:sp>
        <p:nvSpPr>
          <p:cNvPr id="18" name="object 18"/>
          <p:cNvSpPr txBox="1"/>
          <p:nvPr/>
        </p:nvSpPr>
        <p:spPr>
          <a:xfrm>
            <a:off x="1559814" y="4205740"/>
            <a:ext cx="2844800" cy="419100"/>
          </a:xfrm>
          <a:prstGeom prst="rect">
            <a:avLst/>
          </a:prstGeom>
        </p:spPr>
        <p:txBody>
          <a:bodyPr wrap="square" lIns="0" tIns="19050" rIns="0" bIns="0" rtlCol="0" vert="horz">
            <a:spAutoFit/>
          </a:bodyPr>
          <a:lstStyle/>
          <a:p>
            <a:pPr marL="195580" marR="5080" indent="-196215">
              <a:lnSpc>
                <a:spcPts val="1550"/>
              </a:lnSpc>
              <a:spcBef>
                <a:spcPts val="150"/>
              </a:spcBef>
            </a:pPr>
            <a:r>
              <a:rPr dirty="0" sz="1300" spc="-15" b="1">
                <a:solidFill>
                  <a:srgbClr val="FF0000"/>
                </a:solidFill>
                <a:latin typeface="Courier New"/>
                <a:cs typeface="Courier New"/>
              </a:rPr>
              <a:t>CONSTRAINT emp_emp_id_pk  PRIMARY KEY</a:t>
            </a:r>
            <a:r>
              <a:rPr dirty="0" sz="1300" spc="-55" b="1">
                <a:solidFill>
                  <a:srgbClr val="FF0000"/>
                </a:solidFill>
                <a:latin typeface="Courier New"/>
                <a:cs typeface="Courier New"/>
              </a:rPr>
              <a:t> </a:t>
            </a:r>
            <a:r>
              <a:rPr dirty="0" sz="1300" spc="-20" b="1">
                <a:solidFill>
                  <a:srgbClr val="FF0000"/>
                </a:solidFill>
                <a:latin typeface="Courier New"/>
                <a:cs typeface="Courier New"/>
              </a:rPr>
              <a:t>(EMPLOYEE_ID)</a:t>
            </a:r>
            <a:r>
              <a:rPr dirty="0" sz="1300" spc="-20" b="1">
                <a:latin typeface="Courier New"/>
                <a:cs typeface="Courier New"/>
              </a:rPr>
              <a:t>);</a:t>
            </a:r>
            <a:endParaRPr sz="1300">
              <a:latin typeface="Courier New"/>
              <a:cs typeface="Courier New"/>
            </a:endParaRPr>
          </a:p>
        </p:txBody>
      </p:sp>
      <p:grpSp>
        <p:nvGrpSpPr>
          <p:cNvPr id="19" name="object 19"/>
          <p:cNvGrpSpPr/>
          <p:nvPr/>
        </p:nvGrpSpPr>
        <p:grpSpPr>
          <a:xfrm>
            <a:off x="5972746" y="2125408"/>
            <a:ext cx="315595" cy="315595"/>
            <a:chOff x="5972746" y="2125408"/>
            <a:chExt cx="315595" cy="315595"/>
          </a:xfrm>
        </p:grpSpPr>
        <p:sp>
          <p:nvSpPr>
            <p:cNvPr id="20" name="object 20"/>
            <p:cNvSpPr/>
            <p:nvPr/>
          </p:nvSpPr>
          <p:spPr>
            <a:xfrm>
              <a:off x="5983224" y="2135885"/>
              <a:ext cx="294640" cy="294640"/>
            </a:xfrm>
            <a:custGeom>
              <a:avLst/>
              <a:gdLst/>
              <a:ahLst/>
              <a:cxnLst/>
              <a:rect l="l" t="t" r="r" b="b"/>
              <a:pathLst>
                <a:path w="294639" h="294639">
                  <a:moveTo>
                    <a:pt x="147065"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6"/>
                  </a:lnTo>
                  <a:lnTo>
                    <a:pt x="286591" y="100462"/>
                  </a:lnTo>
                  <a:lnTo>
                    <a:pt x="265627" y="60076"/>
                  </a:lnTo>
                  <a:lnTo>
                    <a:pt x="233726" y="28285"/>
                  </a:lnTo>
                  <a:lnTo>
                    <a:pt x="193377" y="7467"/>
                  </a:lnTo>
                  <a:lnTo>
                    <a:pt x="147065" y="0"/>
                  </a:lnTo>
                  <a:close/>
                </a:path>
              </a:pathLst>
            </a:custGeom>
            <a:solidFill>
              <a:srgbClr val="9ACC00"/>
            </a:solidFill>
          </p:spPr>
          <p:txBody>
            <a:bodyPr wrap="square" lIns="0" tIns="0" rIns="0" bIns="0" rtlCol="0"/>
            <a:lstStyle/>
            <a:p/>
          </p:txBody>
        </p:sp>
        <p:sp>
          <p:nvSpPr>
            <p:cNvPr id="21" name="object 21"/>
            <p:cNvSpPr/>
            <p:nvPr/>
          </p:nvSpPr>
          <p:spPr>
            <a:xfrm>
              <a:off x="5983224" y="2135885"/>
              <a:ext cx="294640" cy="294640"/>
            </a:xfrm>
            <a:custGeom>
              <a:avLst/>
              <a:gdLst/>
              <a:ahLst/>
              <a:cxnLst/>
              <a:rect l="l" t="t" r="r" b="b"/>
              <a:pathLst>
                <a:path w="294639" h="294639">
                  <a:moveTo>
                    <a:pt x="294131" y="147066"/>
                  </a:moveTo>
                  <a:lnTo>
                    <a:pt x="286591" y="100462"/>
                  </a:lnTo>
                  <a:lnTo>
                    <a:pt x="265627" y="60076"/>
                  </a:lnTo>
                  <a:lnTo>
                    <a:pt x="233726" y="28285"/>
                  </a:lnTo>
                  <a:lnTo>
                    <a:pt x="193377" y="7467"/>
                  </a:lnTo>
                  <a:lnTo>
                    <a:pt x="147065"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5" y="294132"/>
                  </a:lnTo>
                  <a:lnTo>
                    <a:pt x="193377" y="286591"/>
                  </a:lnTo>
                  <a:lnTo>
                    <a:pt x="233726" y="265627"/>
                  </a:lnTo>
                  <a:lnTo>
                    <a:pt x="265627" y="233726"/>
                  </a:lnTo>
                  <a:lnTo>
                    <a:pt x="286591" y="193377"/>
                  </a:lnTo>
                  <a:lnTo>
                    <a:pt x="294131" y="147066"/>
                  </a:lnTo>
                  <a:close/>
                </a:path>
              </a:pathLst>
            </a:custGeom>
            <a:ln w="20574">
              <a:solidFill>
                <a:srgbClr val="000000"/>
              </a:solidFill>
            </a:ln>
          </p:spPr>
          <p:txBody>
            <a:bodyPr wrap="square" lIns="0" tIns="0" rIns="0" bIns="0" rtlCol="0"/>
            <a:lstStyle/>
            <a:p/>
          </p:txBody>
        </p:sp>
      </p:grpSp>
      <p:sp>
        <p:nvSpPr>
          <p:cNvPr id="22" name="object 22"/>
          <p:cNvSpPr txBox="1"/>
          <p:nvPr/>
        </p:nvSpPr>
        <p:spPr>
          <a:xfrm>
            <a:off x="6085332" y="2167382"/>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1</a:t>
            </a:r>
            <a:endParaRPr sz="1300">
              <a:latin typeface="Arial"/>
              <a:cs typeface="Arial"/>
            </a:endParaRPr>
          </a:p>
        </p:txBody>
      </p:sp>
      <p:grpSp>
        <p:nvGrpSpPr>
          <p:cNvPr id="23" name="object 23"/>
          <p:cNvGrpSpPr/>
          <p:nvPr/>
        </p:nvGrpSpPr>
        <p:grpSpPr>
          <a:xfrm>
            <a:off x="5965316" y="3810380"/>
            <a:ext cx="314960" cy="314960"/>
            <a:chOff x="5965316" y="3810380"/>
            <a:chExt cx="314960" cy="314960"/>
          </a:xfrm>
        </p:grpSpPr>
        <p:sp>
          <p:nvSpPr>
            <p:cNvPr id="24" name="object 24"/>
            <p:cNvSpPr/>
            <p:nvPr/>
          </p:nvSpPr>
          <p:spPr>
            <a:xfrm>
              <a:off x="5975603" y="3820667"/>
              <a:ext cx="294640" cy="294640"/>
            </a:xfrm>
            <a:custGeom>
              <a:avLst/>
              <a:gdLst/>
              <a:ahLst/>
              <a:cxnLst/>
              <a:rect l="l" t="t" r="r" b="b"/>
              <a:pathLst>
                <a:path w="294639" h="294639">
                  <a:moveTo>
                    <a:pt x="147066" y="0"/>
                  </a:move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2"/>
                  </a:lnTo>
                  <a:lnTo>
                    <a:pt x="193377" y="286591"/>
                  </a:lnTo>
                  <a:lnTo>
                    <a:pt x="233726" y="265627"/>
                  </a:lnTo>
                  <a:lnTo>
                    <a:pt x="265627" y="233726"/>
                  </a:lnTo>
                  <a:lnTo>
                    <a:pt x="286591" y="193377"/>
                  </a:lnTo>
                  <a:lnTo>
                    <a:pt x="294132" y="147066"/>
                  </a:lnTo>
                  <a:lnTo>
                    <a:pt x="286591" y="100462"/>
                  </a:lnTo>
                  <a:lnTo>
                    <a:pt x="265627" y="60076"/>
                  </a:lnTo>
                  <a:lnTo>
                    <a:pt x="233726" y="28285"/>
                  </a:lnTo>
                  <a:lnTo>
                    <a:pt x="193377" y="7467"/>
                  </a:lnTo>
                  <a:lnTo>
                    <a:pt x="147066" y="0"/>
                  </a:lnTo>
                  <a:close/>
                </a:path>
              </a:pathLst>
            </a:custGeom>
            <a:solidFill>
              <a:srgbClr val="9ACC00"/>
            </a:solidFill>
          </p:spPr>
          <p:txBody>
            <a:bodyPr wrap="square" lIns="0" tIns="0" rIns="0" bIns="0" rtlCol="0"/>
            <a:lstStyle/>
            <a:p/>
          </p:txBody>
        </p:sp>
        <p:sp>
          <p:nvSpPr>
            <p:cNvPr id="25" name="object 25"/>
            <p:cNvSpPr/>
            <p:nvPr/>
          </p:nvSpPr>
          <p:spPr>
            <a:xfrm>
              <a:off x="5975603" y="3820667"/>
              <a:ext cx="294640" cy="294640"/>
            </a:xfrm>
            <a:custGeom>
              <a:avLst/>
              <a:gdLst/>
              <a:ahLst/>
              <a:cxnLst/>
              <a:rect l="l" t="t" r="r" b="b"/>
              <a:pathLst>
                <a:path w="294639" h="294639">
                  <a:moveTo>
                    <a:pt x="294132" y="147066"/>
                  </a:moveTo>
                  <a:lnTo>
                    <a:pt x="286591" y="100462"/>
                  </a:lnTo>
                  <a:lnTo>
                    <a:pt x="265627" y="60076"/>
                  </a:lnTo>
                  <a:lnTo>
                    <a:pt x="233726" y="28285"/>
                  </a:lnTo>
                  <a:lnTo>
                    <a:pt x="193377" y="7467"/>
                  </a:lnTo>
                  <a:lnTo>
                    <a:pt x="147066" y="0"/>
                  </a:lnTo>
                  <a:lnTo>
                    <a:pt x="100462" y="7467"/>
                  </a:lnTo>
                  <a:lnTo>
                    <a:pt x="60076" y="28285"/>
                  </a:lnTo>
                  <a:lnTo>
                    <a:pt x="28285" y="60076"/>
                  </a:lnTo>
                  <a:lnTo>
                    <a:pt x="7467" y="100462"/>
                  </a:lnTo>
                  <a:lnTo>
                    <a:pt x="0" y="147066"/>
                  </a:lnTo>
                  <a:lnTo>
                    <a:pt x="7467" y="193377"/>
                  </a:lnTo>
                  <a:lnTo>
                    <a:pt x="28285" y="233726"/>
                  </a:lnTo>
                  <a:lnTo>
                    <a:pt x="60076" y="265627"/>
                  </a:lnTo>
                  <a:lnTo>
                    <a:pt x="100462" y="286591"/>
                  </a:lnTo>
                  <a:lnTo>
                    <a:pt x="147066" y="294132"/>
                  </a:lnTo>
                  <a:lnTo>
                    <a:pt x="193377" y="286591"/>
                  </a:lnTo>
                  <a:lnTo>
                    <a:pt x="233726" y="265627"/>
                  </a:lnTo>
                  <a:lnTo>
                    <a:pt x="265627" y="233726"/>
                  </a:lnTo>
                  <a:lnTo>
                    <a:pt x="286591" y="193377"/>
                  </a:lnTo>
                  <a:lnTo>
                    <a:pt x="294132" y="147066"/>
                  </a:lnTo>
                  <a:close/>
                </a:path>
              </a:pathLst>
            </a:custGeom>
            <a:ln w="20574">
              <a:solidFill>
                <a:srgbClr val="000000"/>
              </a:solidFill>
            </a:ln>
          </p:spPr>
          <p:txBody>
            <a:bodyPr wrap="square" lIns="0" tIns="0" rIns="0" bIns="0" rtlCol="0"/>
            <a:lstStyle/>
            <a:p/>
          </p:txBody>
        </p:sp>
      </p:grpSp>
      <p:sp>
        <p:nvSpPr>
          <p:cNvPr id="26" name="object 26"/>
          <p:cNvSpPr txBox="1"/>
          <p:nvPr/>
        </p:nvSpPr>
        <p:spPr>
          <a:xfrm>
            <a:off x="6077711" y="3852164"/>
            <a:ext cx="104139" cy="222250"/>
          </a:xfrm>
          <a:prstGeom prst="rect">
            <a:avLst/>
          </a:prstGeom>
        </p:spPr>
        <p:txBody>
          <a:bodyPr wrap="square" lIns="0" tIns="11430" rIns="0" bIns="0" rtlCol="0" vert="horz">
            <a:spAutoFit/>
          </a:bodyPr>
          <a:lstStyle/>
          <a:p>
            <a:pPr>
              <a:lnSpc>
                <a:spcPct val="100000"/>
              </a:lnSpc>
              <a:spcBef>
                <a:spcPts val="90"/>
              </a:spcBef>
            </a:pPr>
            <a:r>
              <a:rPr dirty="0" sz="1300" spc="-10" b="1">
                <a:latin typeface="Arial"/>
                <a:cs typeface="Arial"/>
              </a:rPr>
              <a:t>2</a:t>
            </a:r>
            <a:endParaRPr sz="1300">
              <a:latin typeface="Arial"/>
              <a:cs typeface="Arial"/>
            </a:endParaRPr>
          </a:p>
        </p:txBody>
      </p:sp>
      <p:sp>
        <p:nvSpPr>
          <p:cNvPr id="29" name="object 2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0" name="object 30"/>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305">
                <a:latin typeface="Garuda"/>
                <a:cs typeface="Garuda"/>
              </a:rPr>
              <a:t>W</a:t>
            </a:r>
            <a:r>
              <a:rPr dirty="0" baseline="-30092" sz="1800" spc="-457" b="1">
                <a:latin typeface="Arial"/>
                <a:cs typeface="Arial"/>
              </a:rPr>
              <a:t>ra</a:t>
            </a:r>
            <a:r>
              <a:rPr dirty="0" sz="800" spc="-305">
                <a:latin typeface="Garuda"/>
                <a:cs typeface="Garuda"/>
              </a:rPr>
              <a:t>D</a:t>
            </a:r>
            <a:r>
              <a:rPr dirty="0" baseline="-30092" sz="1800" spc="-457" b="1">
                <a:latin typeface="Arial"/>
                <a:cs typeface="Arial"/>
              </a:rPr>
              <a:t>c</a:t>
            </a:r>
            <a:r>
              <a:rPr dirty="0" sz="800" spc="-305">
                <a:latin typeface="Garuda"/>
                <a:cs typeface="Garuda"/>
              </a:rPr>
              <a:t>P</a:t>
            </a:r>
            <a:r>
              <a:rPr dirty="0" sz="800" spc="-220">
                <a:latin typeface="Garuda"/>
                <a:cs typeface="Garuda"/>
              </a:rPr>
              <a:t> </a:t>
            </a:r>
            <a:r>
              <a:rPr dirty="0" baseline="-30092" sz="1800" spc="-352" b="1">
                <a:latin typeface="Arial"/>
                <a:cs typeface="Arial"/>
              </a:rPr>
              <a:t>l</a:t>
            </a:r>
            <a:r>
              <a:rPr dirty="0" sz="800" spc="-235">
                <a:latin typeface="Garuda"/>
                <a:cs typeface="Garuda"/>
              </a:rPr>
              <a:t>s</a:t>
            </a:r>
            <a:r>
              <a:rPr dirty="0" baseline="-30092" sz="1800" spc="-352" b="1">
                <a:latin typeface="Arial"/>
                <a:cs typeface="Arial"/>
              </a:rPr>
              <a:t>e</a:t>
            </a:r>
            <a:r>
              <a:rPr dirty="0" sz="800" spc="-235">
                <a:latin typeface="Garuda"/>
                <a:cs typeface="Garuda"/>
              </a:rPr>
              <a:t>tud</a:t>
            </a:r>
            <a:r>
              <a:rPr dirty="0" baseline="-30092" sz="1800" spc="-352" b="1">
                <a:latin typeface="Arial"/>
                <a:cs typeface="Arial"/>
              </a:rPr>
              <a:t>D</a:t>
            </a:r>
            <a:r>
              <a:rPr dirty="0" sz="800" spc="-235">
                <a:latin typeface="Garuda"/>
                <a:cs typeface="Garuda"/>
              </a:rPr>
              <a:t>en</a:t>
            </a:r>
            <a:r>
              <a:rPr dirty="0" baseline="-30092" sz="1800" spc="-352" b="1">
                <a:latin typeface="Arial"/>
                <a:cs typeface="Arial"/>
              </a:rPr>
              <a:t>a</a:t>
            </a:r>
            <a:r>
              <a:rPr dirty="0" sz="800" spc="-235">
                <a:latin typeface="Garuda"/>
                <a:cs typeface="Garuda"/>
              </a:rPr>
              <a:t>ts</a:t>
            </a:r>
            <a:r>
              <a:rPr dirty="0" baseline="-30092" sz="1800" spc="-352" b="1">
                <a:latin typeface="Arial"/>
                <a:cs typeface="Arial"/>
              </a:rPr>
              <a:t>ta</a:t>
            </a:r>
            <a:r>
              <a:rPr dirty="0" sz="800" spc="-235">
                <a:latin typeface="Garuda"/>
                <a:cs typeface="Garuda"/>
              </a:rPr>
              <a:t>m</a:t>
            </a:r>
            <a:r>
              <a:rPr dirty="0" baseline="-30092" sz="1800" spc="-352" b="1">
                <a:latin typeface="Arial"/>
                <a:cs typeface="Arial"/>
              </a:rPr>
              <a:t>b</a:t>
            </a:r>
            <a:r>
              <a:rPr dirty="0" sz="800" spc="-235">
                <a:latin typeface="Garuda"/>
                <a:cs typeface="Garuda"/>
              </a:rPr>
              <a:t>us</a:t>
            </a:r>
            <a:r>
              <a:rPr dirty="0" baseline="-30092" sz="1800" spc="-352" b="1">
                <a:latin typeface="Arial"/>
                <a:cs typeface="Arial"/>
              </a:rPr>
              <a:t>a</a:t>
            </a:r>
            <a:r>
              <a:rPr dirty="0" sz="800" spc="-235">
                <a:latin typeface="Garuda"/>
                <a:cs typeface="Garuda"/>
              </a:rPr>
              <a:t>t </a:t>
            </a:r>
            <a:r>
              <a:rPr dirty="0" baseline="-30092" sz="1800" spc="-345" b="1">
                <a:latin typeface="Arial"/>
                <a:cs typeface="Arial"/>
              </a:rPr>
              <a:t>s</a:t>
            </a:r>
            <a:r>
              <a:rPr dirty="0" sz="800" spc="-229">
                <a:latin typeface="Garuda"/>
                <a:cs typeface="Garuda"/>
              </a:rPr>
              <a:t>re</a:t>
            </a:r>
            <a:r>
              <a:rPr dirty="0" baseline="-30092" sz="1800" spc="-345" b="1">
                <a:latin typeface="Arial"/>
                <a:cs typeface="Arial"/>
              </a:rPr>
              <a:t>e</a:t>
            </a:r>
            <a:r>
              <a:rPr dirty="0" sz="800" spc="-229">
                <a:latin typeface="Garuda"/>
                <a:cs typeface="Garuda"/>
              </a:rPr>
              <a:t>cei</a:t>
            </a:r>
            <a:r>
              <a:rPr dirty="0" baseline="-30092" sz="1800" spc="-345" b="1">
                <a:latin typeface="Arial"/>
                <a:cs typeface="Arial"/>
              </a:rPr>
              <a:t>1</a:t>
            </a:r>
            <a:r>
              <a:rPr dirty="0" sz="800" spc="-229">
                <a:latin typeface="Garuda"/>
                <a:cs typeface="Garuda"/>
              </a:rPr>
              <a:t>ve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a:t>
            </a:r>
            <a:r>
              <a:rPr dirty="0" baseline="-30092" sz="1800" spc="-345" b="1">
                <a:latin typeface="Arial"/>
                <a:cs typeface="Arial"/>
              </a:rPr>
              <a:t>:</a:t>
            </a:r>
            <a:r>
              <a:rPr dirty="0" sz="800" spc="-229">
                <a:latin typeface="Garuda"/>
                <a:cs typeface="Garuda"/>
              </a:rPr>
              <a:t>e</a:t>
            </a:r>
            <a:r>
              <a:rPr dirty="0" baseline="-30092" sz="1800" spc="-345" b="1">
                <a:latin typeface="Arial"/>
                <a:cs typeface="Arial"/>
              </a:rPr>
              <a:t>S</a:t>
            </a:r>
            <a:r>
              <a:rPr dirty="0" sz="800" spc="-229">
                <a:latin typeface="Garuda"/>
                <a:cs typeface="Garuda"/>
              </a:rPr>
              <a:t>Kit</a:t>
            </a:r>
            <a:r>
              <a:rPr dirty="0" baseline="-30092" sz="1800" spc="-345" b="1">
                <a:latin typeface="Arial"/>
                <a:cs typeface="Arial"/>
              </a:rPr>
              <a:t>Q</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ar</a:t>
            </a:r>
            <a:r>
              <a:rPr dirty="0" baseline="-30092" sz="1800" spc="-345" b="1">
                <a:latin typeface="Arial"/>
                <a:cs typeface="Arial"/>
              </a:rPr>
              <a:t>n</a:t>
            </a:r>
            <a:r>
              <a:rPr dirty="0" sz="800" spc="-229">
                <a:latin typeface="Garuda"/>
                <a:cs typeface="Garuda"/>
              </a:rPr>
              <a:t>ke</a:t>
            </a:r>
            <a:r>
              <a:rPr dirty="0" baseline="-30092" sz="1800" spc="-345" b="1">
                <a:latin typeface="Arial"/>
                <a:cs typeface="Arial"/>
              </a:rPr>
              <a:t>d</a:t>
            </a:r>
            <a:r>
              <a:rPr dirty="0" sz="800" spc="-229">
                <a:latin typeface="Garuda"/>
                <a:cs typeface="Garuda"/>
              </a:rPr>
              <a:t>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ei</a:t>
            </a:r>
            <a:r>
              <a:rPr dirty="0" baseline="-30092" sz="1800" spc="-345" b="1">
                <a:latin typeface="Arial"/>
                <a:cs typeface="Arial"/>
              </a:rPr>
              <a:t>t</a:t>
            </a:r>
            <a:r>
              <a:rPr dirty="0" sz="800" spc="-229">
                <a:latin typeface="Garuda"/>
                <a:cs typeface="Garuda"/>
              </a:rPr>
              <a:t>r</a:t>
            </a:r>
            <a:r>
              <a:rPr dirty="0" baseline="-30092" sz="1800" spc="-345" b="1">
                <a:latin typeface="Arial"/>
                <a:cs typeface="Arial"/>
              </a:rPr>
              <a:t>a</a:t>
            </a:r>
            <a:r>
              <a:rPr dirty="0" sz="800" spc="-229">
                <a:latin typeface="Garuda"/>
                <a:cs typeface="Garuda"/>
              </a:rPr>
              <a:t>na</a:t>
            </a:r>
            <a:r>
              <a:rPr dirty="0" baseline="-30092" sz="1800" spc="-345" b="1">
                <a:latin typeface="Arial"/>
                <a:cs typeface="Arial"/>
              </a:rPr>
              <a:t>ls</a:t>
            </a:r>
            <a:r>
              <a:rPr dirty="0" sz="800" spc="-229">
                <a:latin typeface="Garuda"/>
                <a:cs typeface="Garuda"/>
              </a:rPr>
              <a:t>me</a:t>
            </a:r>
            <a:r>
              <a:rPr dirty="0" baseline="-30092" sz="1800" spc="-345" b="1">
                <a:latin typeface="Arial"/>
                <a:cs typeface="Arial"/>
              </a:rPr>
              <a:t>I </a:t>
            </a:r>
            <a:r>
              <a:rPr dirty="0" sz="800" spc="-170">
                <a:latin typeface="Garuda"/>
                <a:cs typeface="Garuda"/>
              </a:rPr>
              <a:t>an</a:t>
            </a:r>
            <a:r>
              <a:rPr dirty="0" baseline="-30092" sz="1800" spc="-254" b="1">
                <a:latin typeface="Arial"/>
                <a:cs typeface="Arial"/>
              </a:rPr>
              <a:t>9</a:t>
            </a:r>
            <a:r>
              <a:rPr dirty="0" sz="800" spc="-170">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2</a:t>
            </a:r>
            <a:r>
              <a:rPr dirty="0" sz="800" spc="-200">
                <a:latin typeface="Garuda"/>
                <a:cs typeface="Garuda"/>
              </a:rPr>
              <a:t>ai</a:t>
            </a:r>
            <a:r>
              <a:rPr dirty="0" baseline="-30092" sz="1800" spc="-300" b="1">
                <a:latin typeface="Arial"/>
                <a:cs typeface="Arial"/>
              </a:rPr>
              <a:t>0</a:t>
            </a:r>
            <a:r>
              <a:rPr dirty="0" sz="800" spc="-200">
                <a:latin typeface="Garuda"/>
                <a:cs typeface="Garuda"/>
              </a:rPr>
              <a:t>l.</a:t>
            </a:r>
            <a:r>
              <a:rPr dirty="0" sz="800" spc="-170">
                <a:latin typeface="Garuda"/>
                <a:cs typeface="Garuda"/>
              </a:rPr>
              <a:t> </a:t>
            </a:r>
            <a:r>
              <a:rPr dirty="0" sz="800" spc="-5">
                <a:latin typeface="Garuda"/>
                <a:cs typeface="Garuda"/>
              </a:rPr>
              <a:t>Contact</a:t>
            </a:r>
            <a:endParaRPr sz="800">
              <a:latin typeface="Garuda"/>
              <a:cs typeface="Garuda"/>
            </a:endParaRPr>
          </a:p>
        </p:txBody>
      </p:sp>
      <p:sp>
        <p:nvSpPr>
          <p:cNvPr id="31" name="object 3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7" name="object 27"/>
          <p:cNvSpPr txBox="1"/>
          <p:nvPr/>
        </p:nvSpPr>
        <p:spPr>
          <a:xfrm>
            <a:off x="594613" y="5611157"/>
            <a:ext cx="6493510" cy="180022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Defining </a:t>
            </a:r>
            <a:r>
              <a:rPr dirty="0" sz="1300" spc="-5" b="1">
                <a:latin typeface="Arial"/>
                <a:cs typeface="Arial"/>
              </a:rPr>
              <a:t>Constraints </a:t>
            </a:r>
            <a:r>
              <a:rPr dirty="0" sz="1300" b="1">
                <a:latin typeface="Arial"/>
                <a:cs typeface="Arial"/>
              </a:rPr>
              <a:t>(continued)</a:t>
            </a:r>
            <a:endParaRPr sz="1300">
              <a:latin typeface="Arial"/>
              <a:cs typeface="Arial"/>
            </a:endParaRPr>
          </a:p>
          <a:p>
            <a:pPr marL="136525" marR="5080">
              <a:lnSpc>
                <a:spcPct val="100000"/>
              </a:lnSpc>
              <a:spcBef>
                <a:spcPts val="359"/>
              </a:spcBef>
            </a:pPr>
            <a:r>
              <a:rPr dirty="0" sz="1300">
                <a:latin typeface="Times New Roman"/>
                <a:cs typeface="Times New Roman"/>
              </a:rPr>
              <a:t>Constraints are </a:t>
            </a:r>
            <a:r>
              <a:rPr dirty="0" sz="1300" spc="-5">
                <a:latin typeface="Times New Roman"/>
                <a:cs typeface="Times New Roman"/>
              </a:rPr>
              <a:t>usually </a:t>
            </a:r>
            <a:r>
              <a:rPr dirty="0" sz="1300">
                <a:latin typeface="Times New Roman"/>
                <a:cs typeface="Times New Roman"/>
              </a:rPr>
              <a:t>created at the </a:t>
            </a:r>
            <a:r>
              <a:rPr dirty="0" sz="1300" spc="-5">
                <a:latin typeface="Times New Roman"/>
                <a:cs typeface="Times New Roman"/>
              </a:rPr>
              <a:t>same </a:t>
            </a:r>
            <a:r>
              <a:rPr dirty="0" sz="1300">
                <a:latin typeface="Times New Roman"/>
                <a:cs typeface="Times New Roman"/>
              </a:rPr>
              <a:t>time as the table. </a:t>
            </a:r>
            <a:r>
              <a:rPr dirty="0" sz="1300" spc="-5">
                <a:latin typeface="Times New Roman"/>
                <a:cs typeface="Times New Roman"/>
              </a:rPr>
              <a:t>Constraints </a:t>
            </a:r>
            <a:r>
              <a:rPr dirty="0" sz="1300">
                <a:latin typeface="Times New Roman"/>
                <a:cs typeface="Times New Roman"/>
              </a:rPr>
              <a:t>can be added to a table  after its creation and </a:t>
            </a:r>
            <a:r>
              <a:rPr dirty="0" sz="1300" spc="-5">
                <a:latin typeface="Times New Roman"/>
                <a:cs typeface="Times New Roman"/>
              </a:rPr>
              <a:t>also </a:t>
            </a:r>
            <a:r>
              <a:rPr dirty="0" sz="1300">
                <a:latin typeface="Times New Roman"/>
                <a:cs typeface="Times New Roman"/>
              </a:rPr>
              <a:t>temporarily</a:t>
            </a:r>
            <a:r>
              <a:rPr dirty="0" sz="1300" spc="-15">
                <a:latin typeface="Times New Roman"/>
                <a:cs typeface="Times New Roman"/>
              </a:rPr>
              <a:t> </a:t>
            </a:r>
            <a:r>
              <a:rPr dirty="0" sz="1300">
                <a:latin typeface="Times New Roman"/>
                <a:cs typeface="Times New Roman"/>
              </a:rPr>
              <a:t>disabled.</a:t>
            </a:r>
            <a:endParaRPr sz="1300">
              <a:latin typeface="Times New Roman"/>
              <a:cs typeface="Times New Roman"/>
            </a:endParaRPr>
          </a:p>
          <a:p>
            <a:pPr marL="136525">
              <a:lnSpc>
                <a:spcPts val="1555"/>
              </a:lnSpc>
              <a:spcBef>
                <a:spcPts val="310"/>
              </a:spcBef>
            </a:pPr>
            <a:r>
              <a:rPr dirty="0" sz="1300">
                <a:latin typeface="Times New Roman"/>
                <a:cs typeface="Times New Roman"/>
              </a:rPr>
              <a:t>Both </a:t>
            </a:r>
            <a:r>
              <a:rPr dirty="0" sz="1300" spc="-5">
                <a:latin typeface="Times New Roman"/>
                <a:cs typeface="Times New Roman"/>
              </a:rPr>
              <a:t>slide </a:t>
            </a:r>
            <a:r>
              <a:rPr dirty="0" sz="1300">
                <a:latin typeface="Times New Roman"/>
                <a:cs typeface="Times New Roman"/>
              </a:rPr>
              <a:t>examples create a primary key constraint on the </a:t>
            </a:r>
            <a:r>
              <a:rPr dirty="0" sz="1300">
                <a:latin typeface="Courier New"/>
                <a:cs typeface="Courier New"/>
              </a:rPr>
              <a:t>EMPLOYEE_ID</a:t>
            </a:r>
            <a:r>
              <a:rPr dirty="0" sz="1300" spc="-455">
                <a:latin typeface="Courier New"/>
                <a:cs typeface="Courier New"/>
              </a:rPr>
              <a:t> </a:t>
            </a:r>
            <a:r>
              <a:rPr dirty="0" sz="1300">
                <a:latin typeface="Times New Roman"/>
                <a:cs typeface="Times New Roman"/>
              </a:rPr>
              <a:t>column </a:t>
            </a:r>
            <a:r>
              <a:rPr dirty="0" sz="1300" spc="-5">
                <a:latin typeface="Times New Roman"/>
                <a:cs typeface="Times New Roman"/>
              </a:rPr>
              <a:t>of </a:t>
            </a:r>
            <a:r>
              <a:rPr dirty="0" sz="1300">
                <a:latin typeface="Times New Roman"/>
                <a:cs typeface="Times New Roman"/>
              </a:rPr>
              <a:t>the</a:t>
            </a:r>
            <a:endParaRPr sz="1300">
              <a:latin typeface="Times New Roman"/>
              <a:cs typeface="Times New Roman"/>
            </a:endParaRPr>
          </a:p>
          <a:p>
            <a:pPr marL="136525">
              <a:lnSpc>
                <a:spcPts val="1555"/>
              </a:lnSpc>
            </a:pP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a:t>
            </a:r>
            <a:endParaRPr sz="1300">
              <a:latin typeface="Times New Roman"/>
              <a:cs typeface="Times New Roman"/>
            </a:endParaRPr>
          </a:p>
          <a:p>
            <a:pPr algn="r" marL="247650" marR="1242695" indent="-247650">
              <a:lnSpc>
                <a:spcPts val="1555"/>
              </a:lnSpc>
              <a:spcBef>
                <a:spcPts val="80"/>
              </a:spcBef>
              <a:buAutoNum type="arabicPeriod"/>
              <a:tabLst>
                <a:tab pos="247650" algn="l"/>
              </a:tabLst>
            </a:pPr>
            <a:r>
              <a:rPr dirty="0" sz="1300">
                <a:latin typeface="Times New Roman"/>
                <a:cs typeface="Times New Roman"/>
              </a:rPr>
              <a:t>The </a:t>
            </a:r>
            <a:r>
              <a:rPr dirty="0" sz="1300" spc="-5">
                <a:latin typeface="Times New Roman"/>
                <a:cs typeface="Times New Roman"/>
              </a:rPr>
              <a:t>first </a:t>
            </a:r>
            <a:r>
              <a:rPr dirty="0" sz="1300">
                <a:latin typeface="Times New Roman"/>
                <a:cs typeface="Times New Roman"/>
              </a:rPr>
              <a:t>example </a:t>
            </a:r>
            <a:r>
              <a:rPr dirty="0" sz="1300" spc="-5">
                <a:latin typeface="Times New Roman"/>
                <a:cs typeface="Times New Roman"/>
              </a:rPr>
              <a:t>uses </a:t>
            </a:r>
            <a:r>
              <a:rPr dirty="0" sz="1300">
                <a:latin typeface="Times New Roman"/>
                <a:cs typeface="Times New Roman"/>
              </a:rPr>
              <a:t>the </a:t>
            </a:r>
            <a:r>
              <a:rPr dirty="0" sz="1300" spc="-5">
                <a:latin typeface="Times New Roman"/>
                <a:cs typeface="Times New Roman"/>
              </a:rPr>
              <a:t>column-level syntax to </a:t>
            </a:r>
            <a:r>
              <a:rPr dirty="0" sz="1300">
                <a:latin typeface="Times New Roman"/>
                <a:cs typeface="Times New Roman"/>
              </a:rPr>
              <a:t>define the</a:t>
            </a:r>
            <a:r>
              <a:rPr dirty="0" sz="1300" spc="55">
                <a:latin typeface="Times New Roman"/>
                <a:cs typeface="Times New Roman"/>
              </a:rPr>
              <a:t> </a:t>
            </a:r>
            <a:r>
              <a:rPr dirty="0" sz="1300">
                <a:latin typeface="Times New Roman"/>
                <a:cs typeface="Times New Roman"/>
              </a:rPr>
              <a:t>constraint.</a:t>
            </a:r>
            <a:endParaRPr sz="1300">
              <a:latin typeface="Times New Roman"/>
              <a:cs typeface="Times New Roman"/>
            </a:endParaRPr>
          </a:p>
          <a:p>
            <a:pPr algn="r" marL="247650" marR="1222375" indent="-247650">
              <a:lnSpc>
                <a:spcPts val="1555"/>
              </a:lnSpc>
              <a:buAutoNum type="arabicPeriod"/>
              <a:tabLst>
                <a:tab pos="247650" algn="l"/>
              </a:tabLst>
            </a:pPr>
            <a:r>
              <a:rPr dirty="0" sz="1300">
                <a:latin typeface="Times New Roman"/>
                <a:cs typeface="Times New Roman"/>
              </a:rPr>
              <a:t>The second example uses the table-level syntax to define the</a:t>
            </a:r>
            <a:r>
              <a:rPr dirty="0" sz="1300" spc="-25">
                <a:latin typeface="Times New Roman"/>
                <a:cs typeface="Times New Roman"/>
              </a:rPr>
              <a:t> </a:t>
            </a:r>
            <a:r>
              <a:rPr dirty="0" sz="1300">
                <a:latin typeface="Times New Roman"/>
                <a:cs typeface="Times New Roman"/>
              </a:rPr>
              <a:t>constraint.</a:t>
            </a:r>
            <a:endParaRPr sz="1300">
              <a:latin typeface="Times New Roman"/>
              <a:cs typeface="Times New Roman"/>
            </a:endParaRPr>
          </a:p>
          <a:p>
            <a:pPr algn="r" marR="1163320">
              <a:lnSpc>
                <a:spcPct val="100000"/>
              </a:lnSpc>
              <a:spcBef>
                <a:spcPts val="395"/>
              </a:spcBef>
            </a:pPr>
            <a:r>
              <a:rPr dirty="0" sz="1300" spc="-5">
                <a:latin typeface="Times New Roman"/>
                <a:cs typeface="Times New Roman"/>
              </a:rPr>
              <a:t>More </a:t>
            </a:r>
            <a:r>
              <a:rPr dirty="0" sz="1300">
                <a:latin typeface="Times New Roman"/>
                <a:cs typeface="Times New Roman"/>
              </a:rPr>
              <a:t>details about the primary key constraint are </a:t>
            </a:r>
            <a:r>
              <a:rPr dirty="0" sz="1300" spc="-5">
                <a:latin typeface="Times New Roman"/>
                <a:cs typeface="Times New Roman"/>
              </a:rPr>
              <a:t>provided </a:t>
            </a:r>
            <a:r>
              <a:rPr dirty="0" sz="1300">
                <a:latin typeface="Times New Roman"/>
                <a:cs typeface="Times New Roman"/>
              </a:rPr>
              <a:t>later </a:t>
            </a:r>
            <a:r>
              <a:rPr dirty="0" sz="1300" spc="-5">
                <a:latin typeface="Times New Roman"/>
                <a:cs typeface="Times New Roman"/>
              </a:rPr>
              <a:t>in </a:t>
            </a:r>
            <a:r>
              <a:rPr dirty="0" sz="1300">
                <a:latin typeface="Times New Roman"/>
                <a:cs typeface="Times New Roman"/>
              </a:rPr>
              <a:t>this</a:t>
            </a:r>
            <a:r>
              <a:rPr dirty="0" sz="1300" spc="15">
                <a:latin typeface="Times New Roman"/>
                <a:cs typeface="Times New Roman"/>
              </a:rPr>
              <a:t> </a:t>
            </a:r>
            <a:r>
              <a:rPr dirty="0" sz="1300">
                <a:latin typeface="Times New Roman"/>
                <a:cs typeface="Times New Roman"/>
              </a:rPr>
              <a:t>lesson.</a:t>
            </a:r>
            <a:endParaRPr sz="1300">
              <a:latin typeface="Times New Roman"/>
              <a:cs typeface="Times New Roman"/>
            </a:endParaRPr>
          </a:p>
        </p:txBody>
      </p:sp>
      <p:sp>
        <p:nvSpPr>
          <p:cNvPr id="28" name="object 2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062227" y="791210"/>
            <a:ext cx="5083175" cy="1002665"/>
          </a:xfrm>
          <a:prstGeom prst="rect">
            <a:avLst/>
          </a:prstGeom>
        </p:spPr>
        <p:txBody>
          <a:bodyPr wrap="square" lIns="0" tIns="13970" rIns="0" bIns="0" rtlCol="0" vert="horz">
            <a:spAutoFit/>
          </a:bodyPr>
          <a:lstStyle/>
          <a:p>
            <a:pPr marL="1631314">
              <a:lnSpc>
                <a:spcPct val="100000"/>
              </a:lnSpc>
              <a:spcBef>
                <a:spcPts val="110"/>
              </a:spcBef>
            </a:pPr>
            <a:r>
              <a:rPr dirty="0" sz="1850" spc="5" b="1">
                <a:latin typeface="Courier New"/>
                <a:cs typeface="Courier New"/>
              </a:rPr>
              <a:t>NOT NULL</a:t>
            </a:r>
            <a:r>
              <a:rPr dirty="0" sz="1850" spc="-615" b="1">
                <a:latin typeface="Courier New"/>
                <a:cs typeface="Courier New"/>
              </a:rPr>
              <a:t> </a:t>
            </a:r>
            <a:r>
              <a:rPr dirty="0" sz="1850" b="1">
                <a:latin typeface="Arial"/>
                <a:cs typeface="Arial"/>
              </a:rPr>
              <a:t>Constraint</a:t>
            </a:r>
            <a:endParaRPr sz="1850">
              <a:latin typeface="Arial"/>
              <a:cs typeface="Arial"/>
            </a:endParaRPr>
          </a:p>
          <a:p>
            <a:pPr>
              <a:lnSpc>
                <a:spcPct val="100000"/>
              </a:lnSpc>
              <a:spcBef>
                <a:spcPts val="35"/>
              </a:spcBef>
            </a:pPr>
            <a:endParaRPr sz="3100">
              <a:latin typeface="Arial"/>
              <a:cs typeface="Arial"/>
            </a:endParaRPr>
          </a:p>
          <a:p>
            <a:pPr>
              <a:lnSpc>
                <a:spcPct val="100000"/>
              </a:lnSpc>
            </a:pPr>
            <a:r>
              <a:rPr dirty="0" sz="1550" spc="10">
                <a:latin typeface="Arial"/>
                <a:cs typeface="Arial"/>
              </a:rPr>
              <a:t>Ensures </a:t>
            </a:r>
            <a:r>
              <a:rPr dirty="0" sz="1550" spc="5">
                <a:latin typeface="Arial"/>
                <a:cs typeface="Arial"/>
              </a:rPr>
              <a:t>that null </a:t>
            </a:r>
            <a:r>
              <a:rPr dirty="0" sz="1550" spc="10">
                <a:latin typeface="Arial"/>
                <a:cs typeface="Arial"/>
              </a:rPr>
              <a:t>values are not permitted </a:t>
            </a:r>
            <a:r>
              <a:rPr dirty="0" sz="1550" spc="5">
                <a:latin typeface="Arial"/>
                <a:cs typeface="Arial"/>
              </a:rPr>
              <a:t>for </a:t>
            </a:r>
            <a:r>
              <a:rPr dirty="0" sz="1550" spc="10">
                <a:latin typeface="Arial"/>
                <a:cs typeface="Arial"/>
              </a:rPr>
              <a:t>the</a:t>
            </a:r>
            <a:r>
              <a:rPr dirty="0" sz="1550" spc="-40">
                <a:latin typeface="Arial"/>
                <a:cs typeface="Arial"/>
              </a:rPr>
              <a:t> </a:t>
            </a:r>
            <a:r>
              <a:rPr dirty="0" sz="1550" spc="10">
                <a:latin typeface="Arial"/>
                <a:cs typeface="Arial"/>
              </a:rPr>
              <a:t>column:</a:t>
            </a:r>
            <a:endParaRPr sz="1550">
              <a:latin typeface="Arial"/>
              <a:cs typeface="Arial"/>
            </a:endParaRPr>
          </a:p>
        </p:txBody>
      </p:sp>
      <p:grpSp>
        <p:nvGrpSpPr>
          <p:cNvPr id="7" name="object 7"/>
          <p:cNvGrpSpPr/>
          <p:nvPr/>
        </p:nvGrpSpPr>
        <p:grpSpPr>
          <a:xfrm>
            <a:off x="1975104" y="3108960"/>
            <a:ext cx="66675" cy="309245"/>
            <a:chOff x="1975104" y="3108960"/>
            <a:chExt cx="66675" cy="309245"/>
          </a:xfrm>
        </p:grpSpPr>
        <p:sp>
          <p:nvSpPr>
            <p:cNvPr id="8" name="object 8"/>
            <p:cNvSpPr/>
            <p:nvPr/>
          </p:nvSpPr>
          <p:spPr>
            <a:xfrm>
              <a:off x="2007870" y="3173730"/>
              <a:ext cx="1270" cy="234315"/>
            </a:xfrm>
            <a:custGeom>
              <a:avLst/>
              <a:gdLst/>
              <a:ahLst/>
              <a:cxnLst/>
              <a:rect l="l" t="t" r="r" b="b"/>
              <a:pathLst>
                <a:path w="1269" h="234314">
                  <a:moveTo>
                    <a:pt x="0" y="0"/>
                  </a:moveTo>
                  <a:lnTo>
                    <a:pt x="762" y="233934"/>
                  </a:lnTo>
                </a:path>
              </a:pathLst>
            </a:custGeom>
            <a:ln w="20574">
              <a:solidFill>
                <a:srgbClr val="000000"/>
              </a:solidFill>
            </a:ln>
          </p:spPr>
          <p:txBody>
            <a:bodyPr wrap="square" lIns="0" tIns="0" rIns="0" bIns="0" rtlCol="0"/>
            <a:lstStyle/>
            <a:p/>
          </p:txBody>
        </p:sp>
        <p:sp>
          <p:nvSpPr>
            <p:cNvPr id="9" name="object 9"/>
            <p:cNvSpPr/>
            <p:nvPr/>
          </p:nvSpPr>
          <p:spPr>
            <a:xfrm>
              <a:off x="1975104" y="3108960"/>
              <a:ext cx="66675" cy="67310"/>
            </a:xfrm>
            <a:custGeom>
              <a:avLst/>
              <a:gdLst/>
              <a:ahLst/>
              <a:cxnLst/>
              <a:rect l="l" t="t" r="r" b="b"/>
              <a:pathLst>
                <a:path w="66675" h="67310">
                  <a:moveTo>
                    <a:pt x="32765" y="0"/>
                  </a:moveTo>
                  <a:lnTo>
                    <a:pt x="0" y="67056"/>
                  </a:lnTo>
                  <a:lnTo>
                    <a:pt x="66293" y="67056"/>
                  </a:lnTo>
                  <a:lnTo>
                    <a:pt x="32765" y="0"/>
                  </a:lnTo>
                  <a:close/>
                </a:path>
              </a:pathLst>
            </a:custGeom>
            <a:solidFill>
              <a:srgbClr val="000000"/>
            </a:solidFill>
          </p:spPr>
          <p:txBody>
            <a:bodyPr wrap="square" lIns="0" tIns="0" rIns="0" bIns="0" rtlCol="0"/>
            <a:lstStyle/>
            <a:p/>
          </p:txBody>
        </p:sp>
      </p:grpSp>
      <p:sp>
        <p:nvSpPr>
          <p:cNvPr id="10" name="object 10"/>
          <p:cNvSpPr txBox="1"/>
          <p:nvPr/>
        </p:nvSpPr>
        <p:spPr>
          <a:xfrm>
            <a:off x="5155691" y="3404870"/>
            <a:ext cx="1535430" cy="841375"/>
          </a:xfrm>
          <a:prstGeom prst="rect">
            <a:avLst/>
          </a:prstGeom>
        </p:spPr>
        <p:txBody>
          <a:bodyPr wrap="square" lIns="0" tIns="12065" rIns="0" bIns="0" rtlCol="0" vert="horz">
            <a:spAutoFit/>
          </a:bodyPr>
          <a:lstStyle/>
          <a:p>
            <a:pPr>
              <a:lnSpc>
                <a:spcPts val="1350"/>
              </a:lnSpc>
              <a:spcBef>
                <a:spcPts val="95"/>
              </a:spcBef>
            </a:pPr>
            <a:r>
              <a:rPr dirty="0" sz="1150" spc="-10" b="1">
                <a:latin typeface="Arial"/>
                <a:cs typeface="Arial"/>
              </a:rPr>
              <a:t>Absence </a:t>
            </a:r>
            <a:r>
              <a:rPr dirty="0" sz="1150" spc="-5" b="1">
                <a:latin typeface="Arial"/>
                <a:cs typeface="Arial"/>
              </a:rPr>
              <a:t>of </a:t>
            </a:r>
            <a:r>
              <a:rPr dirty="0" sz="1150" spc="-5" b="1">
                <a:latin typeface="Courier New"/>
                <a:cs typeface="Courier New"/>
              </a:rPr>
              <a:t>NOT</a:t>
            </a:r>
            <a:r>
              <a:rPr dirty="0" sz="1150" spc="-65" b="1">
                <a:latin typeface="Courier New"/>
                <a:cs typeface="Courier New"/>
              </a:rPr>
              <a:t> </a:t>
            </a:r>
            <a:r>
              <a:rPr dirty="0" sz="1150" spc="-5" b="1">
                <a:latin typeface="Courier New"/>
                <a:cs typeface="Courier New"/>
              </a:rPr>
              <a:t>NULL</a:t>
            </a:r>
            <a:endParaRPr sz="1150">
              <a:latin typeface="Courier New"/>
              <a:cs typeface="Courier New"/>
            </a:endParaRPr>
          </a:p>
          <a:p>
            <a:pPr>
              <a:lnSpc>
                <a:spcPts val="1280"/>
              </a:lnSpc>
            </a:pPr>
            <a:r>
              <a:rPr dirty="0" sz="1150" spc="-10" b="1">
                <a:latin typeface="Arial"/>
                <a:cs typeface="Arial"/>
              </a:rPr>
              <a:t>constraint</a:t>
            </a:r>
            <a:endParaRPr sz="1150">
              <a:latin typeface="Arial"/>
              <a:cs typeface="Arial"/>
            </a:endParaRPr>
          </a:p>
          <a:p>
            <a:pPr marR="55880">
              <a:lnSpc>
                <a:spcPts val="1240"/>
              </a:lnSpc>
              <a:spcBef>
                <a:spcPts val="90"/>
              </a:spcBef>
            </a:pPr>
            <a:r>
              <a:rPr dirty="0" sz="1150" spc="-10" b="1">
                <a:latin typeface="Arial"/>
                <a:cs typeface="Arial"/>
              </a:rPr>
              <a:t>(Any row can contain  </a:t>
            </a:r>
            <a:r>
              <a:rPr dirty="0" sz="1150" spc="-5" b="1">
                <a:latin typeface="Arial"/>
                <a:cs typeface="Arial"/>
              </a:rPr>
              <a:t>a null </a:t>
            </a:r>
            <a:r>
              <a:rPr dirty="0" sz="1150" spc="-10" b="1">
                <a:latin typeface="Arial"/>
                <a:cs typeface="Arial"/>
              </a:rPr>
              <a:t>value </a:t>
            </a:r>
            <a:r>
              <a:rPr dirty="0" sz="1150" spc="-5" b="1">
                <a:latin typeface="Arial"/>
                <a:cs typeface="Arial"/>
              </a:rPr>
              <a:t>for this  </a:t>
            </a:r>
            <a:r>
              <a:rPr dirty="0" sz="1150" spc="-10" b="1">
                <a:latin typeface="Arial"/>
                <a:cs typeface="Arial"/>
              </a:rPr>
              <a:t>column.)</a:t>
            </a:r>
            <a:endParaRPr sz="1150">
              <a:latin typeface="Arial"/>
              <a:cs typeface="Arial"/>
            </a:endParaRPr>
          </a:p>
        </p:txBody>
      </p:sp>
      <p:grpSp>
        <p:nvGrpSpPr>
          <p:cNvPr id="11" name="object 11"/>
          <p:cNvGrpSpPr/>
          <p:nvPr/>
        </p:nvGrpSpPr>
        <p:grpSpPr>
          <a:xfrm>
            <a:off x="5927597" y="3108960"/>
            <a:ext cx="66675" cy="309245"/>
            <a:chOff x="5927597" y="3108960"/>
            <a:chExt cx="66675" cy="309245"/>
          </a:xfrm>
        </p:grpSpPr>
        <p:sp>
          <p:nvSpPr>
            <p:cNvPr id="12" name="object 12"/>
            <p:cNvSpPr/>
            <p:nvPr/>
          </p:nvSpPr>
          <p:spPr>
            <a:xfrm>
              <a:off x="5960363" y="3173730"/>
              <a:ext cx="1905" cy="234315"/>
            </a:xfrm>
            <a:custGeom>
              <a:avLst/>
              <a:gdLst/>
              <a:ahLst/>
              <a:cxnLst/>
              <a:rect l="l" t="t" r="r" b="b"/>
              <a:pathLst>
                <a:path w="1904" h="234314">
                  <a:moveTo>
                    <a:pt x="0" y="0"/>
                  </a:moveTo>
                  <a:lnTo>
                    <a:pt x="1524" y="233934"/>
                  </a:lnTo>
                </a:path>
              </a:pathLst>
            </a:custGeom>
            <a:ln w="20574">
              <a:solidFill>
                <a:srgbClr val="000000"/>
              </a:solidFill>
            </a:ln>
          </p:spPr>
          <p:txBody>
            <a:bodyPr wrap="square" lIns="0" tIns="0" rIns="0" bIns="0" rtlCol="0"/>
            <a:lstStyle/>
            <a:p/>
          </p:txBody>
        </p:sp>
        <p:sp>
          <p:nvSpPr>
            <p:cNvPr id="13" name="object 13"/>
            <p:cNvSpPr/>
            <p:nvPr/>
          </p:nvSpPr>
          <p:spPr>
            <a:xfrm>
              <a:off x="5927597" y="3108960"/>
              <a:ext cx="66675" cy="67310"/>
            </a:xfrm>
            <a:custGeom>
              <a:avLst/>
              <a:gdLst/>
              <a:ahLst/>
              <a:cxnLst/>
              <a:rect l="l" t="t" r="r" b="b"/>
              <a:pathLst>
                <a:path w="66675" h="67310">
                  <a:moveTo>
                    <a:pt x="33527" y="0"/>
                  </a:moveTo>
                  <a:lnTo>
                    <a:pt x="0" y="67056"/>
                  </a:lnTo>
                  <a:lnTo>
                    <a:pt x="66293" y="67056"/>
                  </a:lnTo>
                  <a:lnTo>
                    <a:pt x="33527" y="0"/>
                  </a:lnTo>
                  <a:close/>
                </a:path>
              </a:pathLst>
            </a:custGeom>
            <a:solidFill>
              <a:srgbClr val="000000"/>
            </a:solidFill>
          </p:spPr>
          <p:txBody>
            <a:bodyPr wrap="square" lIns="0" tIns="0" rIns="0" bIns="0" rtlCol="0"/>
            <a:lstStyle/>
            <a:p/>
          </p:txBody>
        </p:sp>
      </p:grpSp>
      <p:sp>
        <p:nvSpPr>
          <p:cNvPr id="14" name="object 14"/>
          <p:cNvSpPr txBox="1"/>
          <p:nvPr/>
        </p:nvSpPr>
        <p:spPr>
          <a:xfrm>
            <a:off x="4075176" y="3404870"/>
            <a:ext cx="716280" cy="368300"/>
          </a:xfrm>
          <a:prstGeom prst="rect">
            <a:avLst/>
          </a:prstGeom>
        </p:spPr>
        <p:txBody>
          <a:bodyPr wrap="square" lIns="0" tIns="12065" rIns="0" bIns="0" rtlCol="0" vert="horz">
            <a:spAutoFit/>
          </a:bodyPr>
          <a:lstStyle/>
          <a:p>
            <a:pPr>
              <a:lnSpc>
                <a:spcPts val="1350"/>
              </a:lnSpc>
              <a:spcBef>
                <a:spcPts val="95"/>
              </a:spcBef>
            </a:pPr>
            <a:r>
              <a:rPr dirty="0" sz="1150" spc="-5" b="1">
                <a:latin typeface="Courier New"/>
                <a:cs typeface="Courier New"/>
              </a:rPr>
              <a:t>NOT</a:t>
            </a:r>
            <a:r>
              <a:rPr dirty="0" sz="1150" spc="-90" b="1">
                <a:latin typeface="Courier New"/>
                <a:cs typeface="Courier New"/>
              </a:rPr>
              <a:t> </a:t>
            </a:r>
            <a:r>
              <a:rPr dirty="0" sz="1150" spc="-5" b="1">
                <a:latin typeface="Courier New"/>
                <a:cs typeface="Courier New"/>
              </a:rPr>
              <a:t>NULL</a:t>
            </a:r>
            <a:endParaRPr sz="1150">
              <a:latin typeface="Courier New"/>
              <a:cs typeface="Courier New"/>
            </a:endParaRPr>
          </a:p>
          <a:p>
            <a:pPr>
              <a:lnSpc>
                <a:spcPts val="1350"/>
              </a:lnSpc>
            </a:pPr>
            <a:r>
              <a:rPr dirty="0" sz="1150" spc="-10" b="1">
                <a:latin typeface="Arial"/>
                <a:cs typeface="Arial"/>
              </a:rPr>
              <a:t>constraint</a:t>
            </a:r>
            <a:endParaRPr sz="1150">
              <a:latin typeface="Arial"/>
              <a:cs typeface="Arial"/>
            </a:endParaRPr>
          </a:p>
        </p:txBody>
      </p:sp>
      <p:grpSp>
        <p:nvGrpSpPr>
          <p:cNvPr id="15" name="object 15"/>
          <p:cNvGrpSpPr/>
          <p:nvPr/>
        </p:nvGrpSpPr>
        <p:grpSpPr>
          <a:xfrm>
            <a:off x="4306061" y="3108960"/>
            <a:ext cx="66675" cy="309245"/>
            <a:chOff x="4306061" y="3108960"/>
            <a:chExt cx="66675" cy="309245"/>
          </a:xfrm>
        </p:grpSpPr>
        <p:sp>
          <p:nvSpPr>
            <p:cNvPr id="16" name="object 16"/>
            <p:cNvSpPr/>
            <p:nvPr/>
          </p:nvSpPr>
          <p:spPr>
            <a:xfrm>
              <a:off x="4338827" y="3173730"/>
              <a:ext cx="0" cy="234315"/>
            </a:xfrm>
            <a:custGeom>
              <a:avLst/>
              <a:gdLst/>
              <a:ahLst/>
              <a:cxnLst/>
              <a:rect l="l" t="t" r="r" b="b"/>
              <a:pathLst>
                <a:path w="0" h="234314">
                  <a:moveTo>
                    <a:pt x="0" y="0"/>
                  </a:moveTo>
                  <a:lnTo>
                    <a:pt x="0" y="233934"/>
                  </a:lnTo>
                </a:path>
              </a:pathLst>
            </a:custGeom>
            <a:ln w="20574">
              <a:solidFill>
                <a:srgbClr val="000000"/>
              </a:solidFill>
            </a:ln>
          </p:spPr>
          <p:txBody>
            <a:bodyPr wrap="square" lIns="0" tIns="0" rIns="0" bIns="0" rtlCol="0"/>
            <a:lstStyle/>
            <a:p/>
          </p:txBody>
        </p:sp>
        <p:sp>
          <p:nvSpPr>
            <p:cNvPr id="17" name="object 17"/>
            <p:cNvSpPr/>
            <p:nvPr/>
          </p:nvSpPr>
          <p:spPr>
            <a:xfrm>
              <a:off x="4306061" y="3108960"/>
              <a:ext cx="66675" cy="67310"/>
            </a:xfrm>
            <a:custGeom>
              <a:avLst/>
              <a:gdLst/>
              <a:ahLst/>
              <a:cxnLst/>
              <a:rect l="l" t="t" r="r" b="b"/>
              <a:pathLst>
                <a:path w="66675" h="67310">
                  <a:moveTo>
                    <a:pt x="33527" y="0"/>
                  </a:moveTo>
                  <a:lnTo>
                    <a:pt x="0" y="67056"/>
                  </a:lnTo>
                  <a:lnTo>
                    <a:pt x="66293" y="67056"/>
                  </a:lnTo>
                  <a:lnTo>
                    <a:pt x="33527" y="0"/>
                  </a:lnTo>
                  <a:close/>
                </a:path>
              </a:pathLst>
            </a:custGeom>
            <a:solidFill>
              <a:srgbClr val="000000"/>
            </a:solidFill>
          </p:spPr>
          <p:txBody>
            <a:bodyPr wrap="square" lIns="0" tIns="0" rIns="0" bIns="0" rtlCol="0"/>
            <a:lstStyle/>
            <a:p/>
          </p:txBody>
        </p:sp>
      </p:grpSp>
      <p:sp>
        <p:nvSpPr>
          <p:cNvPr id="18" name="object 18"/>
          <p:cNvSpPr txBox="1"/>
          <p:nvPr/>
        </p:nvSpPr>
        <p:spPr>
          <a:xfrm>
            <a:off x="1241297" y="2934715"/>
            <a:ext cx="1456055" cy="1153795"/>
          </a:xfrm>
          <a:prstGeom prst="rect">
            <a:avLst/>
          </a:prstGeom>
        </p:spPr>
        <p:txBody>
          <a:bodyPr wrap="square" lIns="0" tIns="14604" rIns="0" bIns="0" rtlCol="0" vert="horz">
            <a:spAutoFit/>
          </a:bodyPr>
          <a:lstStyle/>
          <a:p>
            <a:pPr marL="20320">
              <a:lnSpc>
                <a:spcPct val="100000"/>
              </a:lnSpc>
              <a:spcBef>
                <a:spcPts val="114"/>
              </a:spcBef>
            </a:pPr>
            <a:r>
              <a:rPr dirty="0" sz="1700" spc="15" b="1">
                <a:latin typeface="Arial"/>
                <a:cs typeface="Arial"/>
              </a:rPr>
              <a:t>…</a:t>
            </a:r>
            <a:endParaRPr sz="1700">
              <a:latin typeface="Arial"/>
              <a:cs typeface="Arial"/>
            </a:endParaRPr>
          </a:p>
          <a:p>
            <a:pPr>
              <a:lnSpc>
                <a:spcPct val="100000"/>
              </a:lnSpc>
              <a:spcBef>
                <a:spcPts val="15"/>
              </a:spcBef>
            </a:pPr>
            <a:endParaRPr sz="1500">
              <a:latin typeface="Arial"/>
              <a:cs typeface="Arial"/>
            </a:endParaRPr>
          </a:p>
          <a:p>
            <a:pPr marR="5080">
              <a:lnSpc>
                <a:spcPct val="92800"/>
              </a:lnSpc>
            </a:pPr>
            <a:r>
              <a:rPr dirty="0" sz="1150" spc="-5" b="1">
                <a:latin typeface="Courier New"/>
                <a:cs typeface="Courier New"/>
              </a:rPr>
              <a:t>NOT NULL</a:t>
            </a:r>
            <a:r>
              <a:rPr dirty="0" sz="1150" spc="-430" b="1">
                <a:latin typeface="Courier New"/>
                <a:cs typeface="Courier New"/>
              </a:rPr>
              <a:t> </a:t>
            </a:r>
            <a:r>
              <a:rPr dirty="0" sz="1150" spc="-10" b="1">
                <a:latin typeface="Arial"/>
                <a:cs typeface="Arial"/>
              </a:rPr>
              <a:t>constraint  (No </a:t>
            </a:r>
            <a:r>
              <a:rPr dirty="0" sz="1150" spc="-5" b="1">
                <a:latin typeface="Arial"/>
                <a:cs typeface="Arial"/>
              </a:rPr>
              <a:t>row </a:t>
            </a:r>
            <a:r>
              <a:rPr dirty="0" sz="1150" spc="-10" b="1">
                <a:latin typeface="Arial"/>
                <a:cs typeface="Arial"/>
              </a:rPr>
              <a:t>can </a:t>
            </a:r>
            <a:r>
              <a:rPr dirty="0" sz="1150" spc="-5" b="1">
                <a:latin typeface="Arial"/>
                <a:cs typeface="Arial"/>
              </a:rPr>
              <a:t>contain  a null </a:t>
            </a:r>
            <a:r>
              <a:rPr dirty="0" sz="1150" spc="-10" b="1">
                <a:latin typeface="Arial"/>
                <a:cs typeface="Arial"/>
              </a:rPr>
              <a:t>value</a:t>
            </a:r>
            <a:r>
              <a:rPr dirty="0" sz="1150" spc="-20" b="1">
                <a:latin typeface="Arial"/>
                <a:cs typeface="Arial"/>
              </a:rPr>
              <a:t> </a:t>
            </a:r>
            <a:r>
              <a:rPr dirty="0" sz="1150" spc="-5" b="1">
                <a:latin typeface="Arial"/>
                <a:cs typeface="Arial"/>
              </a:rPr>
              <a:t>for</a:t>
            </a:r>
            <a:endParaRPr sz="1150">
              <a:latin typeface="Arial"/>
              <a:cs typeface="Arial"/>
            </a:endParaRPr>
          </a:p>
          <a:p>
            <a:pPr>
              <a:lnSpc>
                <a:spcPts val="1240"/>
              </a:lnSpc>
            </a:pPr>
            <a:r>
              <a:rPr dirty="0" sz="1150" spc="-5" b="1">
                <a:latin typeface="Arial"/>
                <a:cs typeface="Arial"/>
              </a:rPr>
              <a:t>this</a:t>
            </a:r>
            <a:r>
              <a:rPr dirty="0" sz="1150" spc="-10" b="1">
                <a:latin typeface="Arial"/>
                <a:cs typeface="Arial"/>
              </a:rPr>
              <a:t> </a:t>
            </a:r>
            <a:r>
              <a:rPr dirty="0" sz="1150" spc="-5" b="1">
                <a:latin typeface="Arial"/>
                <a:cs typeface="Arial"/>
              </a:rPr>
              <a:t>column.)</a:t>
            </a:r>
            <a:endParaRPr sz="1150">
              <a:latin typeface="Arial"/>
              <a:cs typeface="Arial"/>
            </a:endParaRPr>
          </a:p>
        </p:txBody>
      </p:sp>
      <p:grpSp>
        <p:nvGrpSpPr>
          <p:cNvPr id="19" name="object 19"/>
          <p:cNvGrpSpPr/>
          <p:nvPr/>
        </p:nvGrpSpPr>
        <p:grpSpPr>
          <a:xfrm>
            <a:off x="1263015" y="2185035"/>
            <a:ext cx="5245735" cy="852169"/>
            <a:chOff x="1263015" y="2185035"/>
            <a:chExt cx="5245735" cy="852169"/>
          </a:xfrm>
        </p:grpSpPr>
        <p:sp>
          <p:nvSpPr>
            <p:cNvPr id="20" name="object 20"/>
            <p:cNvSpPr/>
            <p:nvPr/>
          </p:nvSpPr>
          <p:spPr>
            <a:xfrm>
              <a:off x="1270253" y="2192273"/>
              <a:ext cx="5231892" cy="838200"/>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1266443" y="2188463"/>
              <a:ext cx="5238750" cy="845185"/>
            </a:xfrm>
            <a:custGeom>
              <a:avLst/>
              <a:gdLst/>
              <a:ahLst/>
              <a:cxnLst/>
              <a:rect l="l" t="t" r="r" b="b"/>
              <a:pathLst>
                <a:path w="5238750" h="845185">
                  <a:moveTo>
                    <a:pt x="5238750" y="0"/>
                  </a:moveTo>
                  <a:lnTo>
                    <a:pt x="0" y="0"/>
                  </a:lnTo>
                  <a:lnTo>
                    <a:pt x="0" y="845057"/>
                  </a:lnTo>
                  <a:lnTo>
                    <a:pt x="5238750" y="845057"/>
                  </a:lnTo>
                  <a:lnTo>
                    <a:pt x="5238750" y="0"/>
                  </a:lnTo>
                  <a:close/>
                </a:path>
              </a:pathLst>
            </a:custGeom>
            <a:ln w="6857">
              <a:solidFill>
                <a:srgbClr val="000000"/>
              </a:solidFill>
            </a:ln>
          </p:spPr>
          <p:txBody>
            <a:bodyPr wrap="square" lIns="0" tIns="0" rIns="0" bIns="0" rtlCol="0"/>
            <a:lstStyle/>
            <a:p/>
          </p:txBody>
        </p:sp>
      </p:grpSp>
      <p:sp>
        <p:nvSpPr>
          <p:cNvPr id="22" name="object 22"/>
          <p:cNvSpPr txBox="1"/>
          <p:nvPr/>
        </p:nvSpPr>
        <p:spPr>
          <a:xfrm>
            <a:off x="594613" y="5593638"/>
            <a:ext cx="6358890" cy="92646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NOT NULL</a:t>
            </a:r>
            <a:r>
              <a:rPr dirty="0" sz="1300" spc="-420" b="1">
                <a:latin typeface="Courier New"/>
                <a:cs typeface="Courier New"/>
              </a:rPr>
              <a:t> </a:t>
            </a:r>
            <a:r>
              <a:rPr dirty="0" sz="1300" spc="-5" b="1">
                <a:latin typeface="Arial"/>
                <a:cs typeface="Arial"/>
              </a:rPr>
              <a:t>Constraint</a:t>
            </a:r>
            <a:endParaRPr sz="1300">
              <a:latin typeface="Arial"/>
              <a:cs typeface="Arial"/>
            </a:endParaRPr>
          </a:p>
          <a:p>
            <a:pPr algn="just" marL="136525" marR="5080">
              <a:lnSpc>
                <a:spcPct val="102299"/>
              </a:lnSpc>
              <a:spcBef>
                <a:spcPts val="350"/>
              </a:spcBef>
            </a:pPr>
            <a:r>
              <a:rPr dirty="0" sz="1300">
                <a:latin typeface="Times New Roman"/>
                <a:cs typeface="Times New Roman"/>
              </a:rPr>
              <a:t>The </a:t>
            </a:r>
            <a:r>
              <a:rPr dirty="0" sz="1300">
                <a:latin typeface="Courier New"/>
                <a:cs typeface="Courier New"/>
              </a:rPr>
              <a:t>NOT NULL</a:t>
            </a:r>
            <a:r>
              <a:rPr dirty="0" sz="1300" spc="-365">
                <a:latin typeface="Courier New"/>
                <a:cs typeface="Courier New"/>
              </a:rPr>
              <a:t> </a:t>
            </a:r>
            <a:r>
              <a:rPr dirty="0" sz="1300" spc="-5">
                <a:latin typeface="Times New Roman"/>
                <a:cs typeface="Times New Roman"/>
              </a:rPr>
              <a:t>constraint </a:t>
            </a:r>
            <a:r>
              <a:rPr dirty="0" sz="1300">
                <a:latin typeface="Times New Roman"/>
                <a:cs typeface="Times New Roman"/>
              </a:rPr>
              <a:t>ensures that </a:t>
            </a:r>
            <a:r>
              <a:rPr dirty="0" sz="1300" spc="-5">
                <a:latin typeface="Times New Roman"/>
                <a:cs typeface="Times New Roman"/>
              </a:rPr>
              <a:t>the column </a:t>
            </a:r>
            <a:r>
              <a:rPr dirty="0" sz="1300">
                <a:latin typeface="Times New Roman"/>
                <a:cs typeface="Times New Roman"/>
              </a:rPr>
              <a:t>contains no null </a:t>
            </a:r>
            <a:r>
              <a:rPr dirty="0" sz="1300" spc="-5">
                <a:latin typeface="Times New Roman"/>
                <a:cs typeface="Times New Roman"/>
              </a:rPr>
              <a:t>values. Columns without  the </a:t>
            </a:r>
            <a:r>
              <a:rPr dirty="0" sz="1300">
                <a:latin typeface="Courier New"/>
                <a:cs typeface="Courier New"/>
              </a:rPr>
              <a:t>NOT</a:t>
            </a:r>
            <a:r>
              <a:rPr dirty="0" sz="1300" spc="10">
                <a:latin typeface="Courier New"/>
                <a:cs typeface="Courier New"/>
              </a:rPr>
              <a:t> </a:t>
            </a:r>
            <a:r>
              <a:rPr dirty="0" sz="1300">
                <a:latin typeface="Courier New"/>
                <a:cs typeface="Courier New"/>
              </a:rPr>
              <a:t>NULL</a:t>
            </a:r>
            <a:r>
              <a:rPr dirty="0" sz="1300" spc="-455">
                <a:latin typeface="Courier New"/>
                <a:cs typeface="Courier New"/>
              </a:rPr>
              <a:t> </a:t>
            </a:r>
            <a:r>
              <a:rPr dirty="0" sz="1300">
                <a:latin typeface="Times New Roman"/>
                <a:cs typeface="Times New Roman"/>
              </a:rPr>
              <a:t>constraint</a:t>
            </a:r>
            <a:r>
              <a:rPr dirty="0" sz="1300" spc="5">
                <a:latin typeface="Times New Roman"/>
                <a:cs typeface="Times New Roman"/>
              </a:rPr>
              <a:t> </a:t>
            </a:r>
            <a:r>
              <a:rPr dirty="0" sz="1300">
                <a:latin typeface="Times New Roman"/>
                <a:cs typeface="Times New Roman"/>
              </a:rPr>
              <a:t>can</a:t>
            </a:r>
            <a:r>
              <a:rPr dirty="0" sz="1300" spc="-5">
                <a:latin typeface="Times New Roman"/>
                <a:cs typeface="Times New Roman"/>
              </a:rPr>
              <a:t> </a:t>
            </a:r>
            <a:r>
              <a:rPr dirty="0" sz="1300">
                <a:latin typeface="Times New Roman"/>
                <a:cs typeface="Times New Roman"/>
              </a:rPr>
              <a:t>contain null values</a:t>
            </a:r>
            <a:r>
              <a:rPr dirty="0" sz="1300" spc="-5">
                <a:latin typeface="Times New Roman"/>
                <a:cs typeface="Times New Roman"/>
              </a:rPr>
              <a:t> </a:t>
            </a:r>
            <a:r>
              <a:rPr dirty="0" sz="1300">
                <a:latin typeface="Times New Roman"/>
                <a:cs typeface="Times New Roman"/>
              </a:rPr>
              <a:t>by default.</a:t>
            </a:r>
            <a:r>
              <a:rPr dirty="0" sz="1300" spc="5">
                <a:latin typeface="Times New Roman"/>
                <a:cs typeface="Times New Roman"/>
              </a:rPr>
              <a:t> </a:t>
            </a:r>
            <a:r>
              <a:rPr dirty="0" sz="1300">
                <a:latin typeface="Courier New"/>
                <a:cs typeface="Courier New"/>
              </a:rPr>
              <a:t>NOT</a:t>
            </a:r>
            <a:r>
              <a:rPr dirty="0" sz="1300" spc="10">
                <a:latin typeface="Courier New"/>
                <a:cs typeface="Courier New"/>
              </a:rPr>
              <a:t> </a:t>
            </a:r>
            <a:r>
              <a:rPr dirty="0" sz="1300">
                <a:latin typeface="Courier New"/>
                <a:cs typeface="Courier New"/>
              </a:rPr>
              <a:t>NULL</a:t>
            </a:r>
            <a:r>
              <a:rPr dirty="0" sz="1300" spc="-455">
                <a:latin typeface="Courier New"/>
                <a:cs typeface="Courier New"/>
              </a:rPr>
              <a:t> </a:t>
            </a:r>
            <a:r>
              <a:rPr dirty="0" sz="1300" spc="-5">
                <a:latin typeface="Times New Roman"/>
                <a:cs typeface="Times New Roman"/>
              </a:rPr>
              <a:t>constraints</a:t>
            </a:r>
            <a:r>
              <a:rPr dirty="0" sz="1300">
                <a:latin typeface="Times New Roman"/>
                <a:cs typeface="Times New Roman"/>
              </a:rPr>
              <a:t> </a:t>
            </a:r>
            <a:r>
              <a:rPr dirty="0" sz="1300" spc="-5">
                <a:latin typeface="Times New Roman"/>
                <a:cs typeface="Times New Roman"/>
              </a:rPr>
              <a:t>must</a:t>
            </a:r>
            <a:r>
              <a:rPr dirty="0" sz="1300">
                <a:latin typeface="Times New Roman"/>
                <a:cs typeface="Times New Roman"/>
              </a:rPr>
              <a:t> </a:t>
            </a:r>
            <a:r>
              <a:rPr dirty="0" sz="1300" spc="-5">
                <a:latin typeface="Times New Roman"/>
                <a:cs typeface="Times New Roman"/>
              </a:rPr>
              <a:t>be  </a:t>
            </a:r>
            <a:r>
              <a:rPr dirty="0" sz="1300">
                <a:latin typeface="Times New Roman"/>
                <a:cs typeface="Times New Roman"/>
              </a:rPr>
              <a:t>defined at the column</a:t>
            </a:r>
            <a:r>
              <a:rPr dirty="0" sz="1300" spc="15">
                <a:latin typeface="Times New Roman"/>
                <a:cs typeface="Times New Roman"/>
              </a:rPr>
              <a:t> </a:t>
            </a:r>
            <a:r>
              <a:rPr dirty="0" sz="1300">
                <a:latin typeface="Times New Roman"/>
                <a:cs typeface="Times New Roman"/>
              </a:rPr>
              <a:t>level.</a:t>
            </a:r>
            <a:endParaRPr sz="1300">
              <a:latin typeface="Times New Roman"/>
              <a:cs typeface="Times New Roman"/>
            </a:endParaRPr>
          </a:p>
        </p:txBody>
      </p:sp>
      <p:sp>
        <p:nvSpPr>
          <p:cNvPr id="24" name="object 2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5" name="object 2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1</a:t>
            </a:r>
            <a:r>
              <a:rPr dirty="0" sz="800" spc="-130"/>
              <a:t>l.</a:t>
            </a:r>
            <a:r>
              <a:rPr dirty="0" sz="800" spc="-110"/>
              <a:t> </a:t>
            </a:r>
            <a:r>
              <a:rPr dirty="0" sz="800" spc="-40"/>
              <a:t>Contact</a:t>
            </a:r>
            <a:endParaRPr sz="800">
              <a:latin typeface="Arial"/>
              <a:cs typeface="Arial"/>
            </a:endParaRPr>
          </a:p>
        </p:txBody>
      </p:sp>
      <p:sp>
        <p:nvSpPr>
          <p:cNvPr id="26" name="object 2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3" name="object 2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3619500" y="1695069"/>
            <a:ext cx="274955" cy="324485"/>
            <a:chOff x="3619500" y="1695069"/>
            <a:chExt cx="274955" cy="324485"/>
          </a:xfrm>
        </p:grpSpPr>
        <p:sp>
          <p:nvSpPr>
            <p:cNvPr id="4" name="object 4"/>
            <p:cNvSpPr/>
            <p:nvPr/>
          </p:nvSpPr>
          <p:spPr>
            <a:xfrm>
              <a:off x="3652265" y="1705356"/>
              <a:ext cx="231775" cy="248920"/>
            </a:xfrm>
            <a:custGeom>
              <a:avLst/>
              <a:gdLst/>
              <a:ahLst/>
              <a:cxnLst/>
              <a:rect l="l" t="t" r="r" b="b"/>
              <a:pathLst>
                <a:path w="231775" h="248919">
                  <a:moveTo>
                    <a:pt x="231648" y="0"/>
                  </a:moveTo>
                  <a:lnTo>
                    <a:pt x="0" y="0"/>
                  </a:lnTo>
                  <a:lnTo>
                    <a:pt x="0" y="248412"/>
                  </a:lnTo>
                </a:path>
              </a:pathLst>
            </a:custGeom>
            <a:ln w="20574">
              <a:solidFill>
                <a:srgbClr val="000000"/>
              </a:solidFill>
            </a:ln>
          </p:spPr>
          <p:txBody>
            <a:bodyPr wrap="square" lIns="0" tIns="0" rIns="0" bIns="0" rtlCol="0"/>
            <a:lstStyle/>
            <a:p/>
          </p:txBody>
        </p:sp>
        <p:sp>
          <p:nvSpPr>
            <p:cNvPr id="5" name="object 5"/>
            <p:cNvSpPr/>
            <p:nvPr/>
          </p:nvSpPr>
          <p:spPr>
            <a:xfrm>
              <a:off x="3619500" y="1952244"/>
              <a:ext cx="66675" cy="67310"/>
            </a:xfrm>
            <a:custGeom>
              <a:avLst/>
              <a:gdLst/>
              <a:ahLst/>
              <a:cxnLst/>
              <a:rect l="l" t="t" r="r" b="b"/>
              <a:pathLst>
                <a:path w="66675" h="67310">
                  <a:moveTo>
                    <a:pt x="66294" y="0"/>
                  </a:moveTo>
                  <a:lnTo>
                    <a:pt x="0" y="0"/>
                  </a:lnTo>
                  <a:lnTo>
                    <a:pt x="32765" y="67055"/>
                  </a:lnTo>
                  <a:lnTo>
                    <a:pt x="66294" y="0"/>
                  </a:lnTo>
                  <a:close/>
                </a:path>
              </a:pathLst>
            </a:custGeom>
            <a:solidFill>
              <a:srgbClr val="000000"/>
            </a:solidFill>
          </p:spPr>
          <p:txBody>
            <a:bodyPr wrap="square" lIns="0" tIns="0" rIns="0" bIns="0" rtlCol="0"/>
            <a:lstStyle/>
            <a:p/>
          </p:txBody>
        </p:sp>
      </p:grpSp>
      <p:grpSp>
        <p:nvGrpSpPr>
          <p:cNvPr id="6" name="object 6"/>
          <p:cNvGrpSpPr/>
          <p:nvPr/>
        </p:nvGrpSpPr>
        <p:grpSpPr>
          <a:xfrm>
            <a:off x="3996690" y="3537965"/>
            <a:ext cx="332105" cy="66675"/>
            <a:chOff x="3996690" y="3537965"/>
            <a:chExt cx="332105" cy="66675"/>
          </a:xfrm>
        </p:grpSpPr>
        <p:sp>
          <p:nvSpPr>
            <p:cNvPr id="7" name="object 7"/>
            <p:cNvSpPr/>
            <p:nvPr/>
          </p:nvSpPr>
          <p:spPr>
            <a:xfrm>
              <a:off x="4060698" y="3569969"/>
              <a:ext cx="257810" cy="1270"/>
            </a:xfrm>
            <a:custGeom>
              <a:avLst/>
              <a:gdLst/>
              <a:ahLst/>
              <a:cxnLst/>
              <a:rect l="l" t="t" r="r" b="b"/>
              <a:pathLst>
                <a:path w="257810" h="1270">
                  <a:moveTo>
                    <a:pt x="0" y="762"/>
                  </a:moveTo>
                  <a:lnTo>
                    <a:pt x="257555" y="0"/>
                  </a:lnTo>
                </a:path>
              </a:pathLst>
            </a:custGeom>
            <a:ln w="20574">
              <a:solidFill>
                <a:srgbClr val="000000"/>
              </a:solidFill>
            </a:ln>
          </p:spPr>
          <p:txBody>
            <a:bodyPr wrap="square" lIns="0" tIns="0" rIns="0" bIns="0" rtlCol="0"/>
            <a:lstStyle/>
            <a:p/>
          </p:txBody>
        </p:sp>
        <p:sp>
          <p:nvSpPr>
            <p:cNvPr id="8" name="object 8"/>
            <p:cNvSpPr/>
            <p:nvPr/>
          </p:nvSpPr>
          <p:spPr>
            <a:xfrm>
              <a:off x="3996690" y="3537965"/>
              <a:ext cx="66675" cy="66675"/>
            </a:xfrm>
            <a:custGeom>
              <a:avLst/>
              <a:gdLst/>
              <a:ahLst/>
              <a:cxnLst/>
              <a:rect l="l" t="t" r="r" b="b"/>
              <a:pathLst>
                <a:path w="66675" h="66675">
                  <a:moveTo>
                    <a:pt x="66294" y="0"/>
                  </a:moveTo>
                  <a:lnTo>
                    <a:pt x="0" y="32765"/>
                  </a:lnTo>
                  <a:lnTo>
                    <a:pt x="66294" y="66293"/>
                  </a:lnTo>
                  <a:lnTo>
                    <a:pt x="66294" y="0"/>
                  </a:lnTo>
                  <a:close/>
                </a:path>
              </a:pathLst>
            </a:custGeom>
            <a:solidFill>
              <a:srgbClr val="000000"/>
            </a:solidFill>
          </p:spPr>
          <p:txBody>
            <a:bodyPr wrap="square" lIns="0" tIns="0" rIns="0" bIns="0" rtlCol="0"/>
            <a:lstStyle/>
            <a:p/>
          </p:txBody>
        </p:sp>
      </p:grpSp>
      <p:sp>
        <p:nvSpPr>
          <p:cNvPr id="9" name="object 9"/>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050">
              <a:latin typeface="Times New Roman"/>
              <a:cs typeface="Times New Roman"/>
            </a:endParaRPr>
          </a:p>
          <a:p>
            <a:pPr algn="ctr">
              <a:lnSpc>
                <a:spcPct val="100000"/>
              </a:lnSpc>
            </a:pPr>
            <a:r>
              <a:rPr dirty="0" sz="1850" spc="5" b="1">
                <a:latin typeface="Courier New"/>
                <a:cs typeface="Courier New"/>
              </a:rPr>
              <a:t>UNIQUE</a:t>
            </a:r>
            <a:r>
              <a:rPr dirty="0" sz="1850" spc="-600" b="1">
                <a:latin typeface="Courier New"/>
                <a:cs typeface="Courier New"/>
              </a:rPr>
              <a:t> </a:t>
            </a:r>
            <a:r>
              <a:rPr dirty="0" sz="1850" b="1">
                <a:latin typeface="Arial"/>
                <a:cs typeface="Arial"/>
              </a:rPr>
              <a:t>Constraint</a:t>
            </a:r>
            <a:endParaRPr sz="1850">
              <a:latin typeface="Arial"/>
              <a:cs typeface="Arial"/>
            </a:endParaRPr>
          </a:p>
          <a:p>
            <a:pPr>
              <a:lnSpc>
                <a:spcPct val="100000"/>
              </a:lnSpc>
            </a:pPr>
            <a:endParaRPr sz="2100">
              <a:latin typeface="Arial"/>
              <a:cs typeface="Arial"/>
            </a:endParaRPr>
          </a:p>
          <a:p>
            <a:pPr marL="3343275">
              <a:lnSpc>
                <a:spcPct val="100000"/>
              </a:lnSpc>
              <a:spcBef>
                <a:spcPts val="1664"/>
              </a:spcBef>
            </a:pPr>
            <a:r>
              <a:rPr dirty="0" sz="1300" spc="-15" b="1">
                <a:latin typeface="Courier New"/>
                <a:cs typeface="Courier New"/>
              </a:rPr>
              <a:t>UNIQUE</a:t>
            </a:r>
            <a:r>
              <a:rPr dirty="0" sz="1300" spc="-440" b="1">
                <a:latin typeface="Courier New"/>
                <a:cs typeface="Courier New"/>
              </a:rPr>
              <a:t> </a:t>
            </a:r>
            <a:r>
              <a:rPr dirty="0" sz="1300" spc="-10" b="1">
                <a:latin typeface="Arial"/>
                <a:cs typeface="Arial"/>
              </a:rPr>
              <a:t>constraint</a:t>
            </a:r>
            <a:endParaRPr sz="1300">
              <a:latin typeface="Arial"/>
              <a:cs typeface="Arial"/>
            </a:endParaRPr>
          </a:p>
          <a:p>
            <a:pPr marL="631825">
              <a:lnSpc>
                <a:spcPct val="100000"/>
              </a:lnSpc>
              <a:spcBef>
                <a:spcPts val="170"/>
              </a:spcBef>
            </a:pPr>
            <a:r>
              <a:rPr dirty="0" sz="1400" spc="15" b="1">
                <a:latin typeface="Courier New"/>
                <a:cs typeface="Courier New"/>
              </a:rPr>
              <a:t>EMPLOYEES</a:t>
            </a:r>
            <a:endParaRPr sz="1400">
              <a:latin typeface="Courier New"/>
              <a:cs typeface="Courier New"/>
            </a:endParaRPr>
          </a:p>
          <a:p>
            <a:pPr>
              <a:lnSpc>
                <a:spcPct val="100000"/>
              </a:lnSpc>
            </a:pPr>
            <a:endParaRPr sz="1500">
              <a:latin typeface="Courier New"/>
              <a:cs typeface="Courier New"/>
            </a:endParaRPr>
          </a:p>
          <a:p>
            <a:pPr>
              <a:lnSpc>
                <a:spcPct val="100000"/>
              </a:lnSpc>
            </a:pPr>
            <a:endParaRPr sz="1500">
              <a:latin typeface="Courier New"/>
              <a:cs typeface="Courier New"/>
            </a:endParaRPr>
          </a:p>
          <a:p>
            <a:pPr>
              <a:lnSpc>
                <a:spcPct val="100000"/>
              </a:lnSpc>
            </a:pPr>
            <a:endParaRPr sz="1500">
              <a:latin typeface="Courier New"/>
              <a:cs typeface="Courier New"/>
            </a:endParaRPr>
          </a:p>
          <a:p>
            <a:pPr>
              <a:lnSpc>
                <a:spcPct val="100000"/>
              </a:lnSpc>
              <a:spcBef>
                <a:spcPts val="50"/>
              </a:spcBef>
            </a:pPr>
            <a:endParaRPr sz="2000">
              <a:latin typeface="Courier New"/>
              <a:cs typeface="Courier New"/>
            </a:endParaRPr>
          </a:p>
          <a:p>
            <a:pPr marL="805815">
              <a:lnSpc>
                <a:spcPts val="1914"/>
              </a:lnSpc>
              <a:spcBef>
                <a:spcPts val="5"/>
              </a:spcBef>
            </a:pPr>
            <a:r>
              <a:rPr dirty="0" sz="1700" spc="15" b="1">
                <a:latin typeface="Arial"/>
                <a:cs typeface="Arial"/>
              </a:rPr>
              <a:t>…</a:t>
            </a:r>
            <a:endParaRPr sz="1700">
              <a:latin typeface="Arial"/>
              <a:cs typeface="Arial"/>
            </a:endParaRPr>
          </a:p>
          <a:p>
            <a:pPr algn="ctr" marL="156210">
              <a:lnSpc>
                <a:spcPts val="1255"/>
              </a:lnSpc>
            </a:pPr>
            <a:r>
              <a:rPr dirty="0" sz="1150" spc="-5" b="1">
                <a:latin typeface="Courier New"/>
                <a:cs typeface="Courier New"/>
              </a:rPr>
              <a:t>INSERT INTO</a:t>
            </a:r>
            <a:endParaRPr sz="1150">
              <a:latin typeface="Courier New"/>
              <a:cs typeface="Courier New"/>
            </a:endParaRPr>
          </a:p>
          <a:p>
            <a:pPr marL="3740785">
              <a:lnSpc>
                <a:spcPct val="100000"/>
              </a:lnSpc>
              <a:spcBef>
                <a:spcPts val="750"/>
              </a:spcBef>
            </a:pPr>
            <a:r>
              <a:rPr dirty="0" sz="1300" spc="-10" b="1">
                <a:latin typeface="Arial"/>
                <a:cs typeface="Arial"/>
              </a:rPr>
              <a:t>Allowed</a:t>
            </a:r>
            <a:endParaRPr sz="1300">
              <a:latin typeface="Arial"/>
              <a:cs typeface="Arial"/>
            </a:endParaRPr>
          </a:p>
          <a:p>
            <a:pPr marL="3740785" marR="1710055">
              <a:lnSpc>
                <a:spcPct val="69200"/>
              </a:lnSpc>
              <a:spcBef>
                <a:spcPts val="1120"/>
              </a:spcBef>
            </a:pPr>
            <a:r>
              <a:rPr dirty="0" sz="1300" spc="-10" b="1">
                <a:latin typeface="Arial"/>
                <a:cs typeface="Arial"/>
              </a:rPr>
              <a:t>Not allowed:  already</a:t>
            </a:r>
            <a:r>
              <a:rPr dirty="0" sz="1300" spc="-75" b="1">
                <a:latin typeface="Arial"/>
                <a:cs typeface="Arial"/>
              </a:rPr>
              <a:t> </a:t>
            </a:r>
            <a:r>
              <a:rPr dirty="0" sz="1300" spc="-10" b="1">
                <a:latin typeface="Arial"/>
                <a:cs typeface="Arial"/>
              </a:rPr>
              <a:t>exists</a:t>
            </a:r>
            <a:endParaRPr sz="13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nSpc>
                <a:spcPct val="100000"/>
              </a:lnSpc>
            </a:pPr>
            <a:endParaRPr sz="1400">
              <a:latin typeface="Arial"/>
              <a:cs typeface="Arial"/>
            </a:endParaRPr>
          </a:p>
          <a:p>
            <a:pPr algn="ctr">
              <a:lnSpc>
                <a:spcPct val="100000"/>
              </a:lnSpc>
              <a:spcBef>
                <a:spcPts val="118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10" name="object 10"/>
          <p:cNvGrpSpPr/>
          <p:nvPr/>
        </p:nvGrpSpPr>
        <p:grpSpPr>
          <a:xfrm>
            <a:off x="3195447" y="3126867"/>
            <a:ext cx="276225" cy="281940"/>
            <a:chOff x="3195447" y="3126867"/>
            <a:chExt cx="276225" cy="281940"/>
          </a:xfrm>
        </p:grpSpPr>
        <p:sp>
          <p:nvSpPr>
            <p:cNvPr id="11" name="object 11"/>
            <p:cNvSpPr/>
            <p:nvPr/>
          </p:nvSpPr>
          <p:spPr>
            <a:xfrm>
              <a:off x="3205734" y="3137154"/>
              <a:ext cx="255270" cy="261620"/>
            </a:xfrm>
            <a:custGeom>
              <a:avLst/>
              <a:gdLst/>
              <a:ahLst/>
              <a:cxnLst/>
              <a:rect l="l" t="t" r="r" b="b"/>
              <a:pathLst>
                <a:path w="255270" h="261620">
                  <a:moveTo>
                    <a:pt x="128016" y="0"/>
                  </a:moveTo>
                  <a:lnTo>
                    <a:pt x="0" y="130301"/>
                  </a:lnTo>
                  <a:lnTo>
                    <a:pt x="64007" y="130301"/>
                  </a:lnTo>
                  <a:lnTo>
                    <a:pt x="64007" y="261366"/>
                  </a:lnTo>
                  <a:lnTo>
                    <a:pt x="191262" y="261366"/>
                  </a:lnTo>
                  <a:lnTo>
                    <a:pt x="191262" y="130301"/>
                  </a:lnTo>
                  <a:lnTo>
                    <a:pt x="255269" y="130301"/>
                  </a:lnTo>
                  <a:lnTo>
                    <a:pt x="128016" y="0"/>
                  </a:lnTo>
                  <a:close/>
                </a:path>
              </a:pathLst>
            </a:custGeom>
            <a:solidFill>
              <a:srgbClr val="FFCC9A"/>
            </a:solidFill>
          </p:spPr>
          <p:txBody>
            <a:bodyPr wrap="square" lIns="0" tIns="0" rIns="0" bIns="0" rtlCol="0"/>
            <a:lstStyle/>
            <a:p/>
          </p:txBody>
        </p:sp>
        <p:sp>
          <p:nvSpPr>
            <p:cNvPr id="12" name="object 12"/>
            <p:cNvSpPr/>
            <p:nvPr/>
          </p:nvSpPr>
          <p:spPr>
            <a:xfrm>
              <a:off x="3205734" y="3137154"/>
              <a:ext cx="255270" cy="261620"/>
            </a:xfrm>
            <a:custGeom>
              <a:avLst/>
              <a:gdLst/>
              <a:ahLst/>
              <a:cxnLst/>
              <a:rect l="l" t="t" r="r" b="b"/>
              <a:pathLst>
                <a:path w="255270" h="261620">
                  <a:moveTo>
                    <a:pt x="0" y="130301"/>
                  </a:moveTo>
                  <a:lnTo>
                    <a:pt x="64007" y="130301"/>
                  </a:lnTo>
                  <a:lnTo>
                    <a:pt x="64007" y="261366"/>
                  </a:lnTo>
                  <a:lnTo>
                    <a:pt x="191262" y="261366"/>
                  </a:lnTo>
                  <a:lnTo>
                    <a:pt x="191262" y="130301"/>
                  </a:lnTo>
                  <a:lnTo>
                    <a:pt x="255269" y="130301"/>
                  </a:lnTo>
                  <a:lnTo>
                    <a:pt x="128016" y="0"/>
                  </a:lnTo>
                  <a:lnTo>
                    <a:pt x="0" y="130301"/>
                  </a:lnTo>
                  <a:close/>
                </a:path>
              </a:pathLst>
            </a:custGeom>
            <a:ln w="20574">
              <a:solidFill>
                <a:srgbClr val="000000"/>
              </a:solidFill>
            </a:ln>
          </p:spPr>
          <p:txBody>
            <a:bodyPr wrap="square" lIns="0" tIns="0" rIns="0" bIns="0" rtlCol="0"/>
            <a:lstStyle/>
            <a:p/>
          </p:txBody>
        </p:sp>
      </p:grpSp>
      <p:grpSp>
        <p:nvGrpSpPr>
          <p:cNvPr id="13" name="object 13"/>
          <p:cNvGrpSpPr/>
          <p:nvPr/>
        </p:nvGrpSpPr>
        <p:grpSpPr>
          <a:xfrm>
            <a:off x="3996690" y="3797046"/>
            <a:ext cx="332105" cy="66675"/>
            <a:chOff x="3996690" y="3797046"/>
            <a:chExt cx="332105" cy="66675"/>
          </a:xfrm>
        </p:grpSpPr>
        <p:sp>
          <p:nvSpPr>
            <p:cNvPr id="14" name="object 14"/>
            <p:cNvSpPr/>
            <p:nvPr/>
          </p:nvSpPr>
          <p:spPr>
            <a:xfrm>
              <a:off x="4060698" y="3828288"/>
              <a:ext cx="257810" cy="1905"/>
            </a:xfrm>
            <a:custGeom>
              <a:avLst/>
              <a:gdLst/>
              <a:ahLst/>
              <a:cxnLst/>
              <a:rect l="l" t="t" r="r" b="b"/>
              <a:pathLst>
                <a:path w="257810" h="1904">
                  <a:moveTo>
                    <a:pt x="0" y="1524"/>
                  </a:moveTo>
                  <a:lnTo>
                    <a:pt x="257555" y="0"/>
                  </a:lnTo>
                </a:path>
              </a:pathLst>
            </a:custGeom>
            <a:ln w="20574">
              <a:solidFill>
                <a:srgbClr val="000000"/>
              </a:solidFill>
            </a:ln>
          </p:spPr>
          <p:txBody>
            <a:bodyPr wrap="square" lIns="0" tIns="0" rIns="0" bIns="0" rtlCol="0"/>
            <a:lstStyle/>
            <a:p/>
          </p:txBody>
        </p:sp>
        <p:sp>
          <p:nvSpPr>
            <p:cNvPr id="15" name="object 15"/>
            <p:cNvSpPr/>
            <p:nvPr/>
          </p:nvSpPr>
          <p:spPr>
            <a:xfrm>
              <a:off x="3996690" y="3797046"/>
              <a:ext cx="66675" cy="66675"/>
            </a:xfrm>
            <a:custGeom>
              <a:avLst/>
              <a:gdLst/>
              <a:ahLst/>
              <a:cxnLst/>
              <a:rect l="l" t="t" r="r" b="b"/>
              <a:pathLst>
                <a:path w="66675" h="66675">
                  <a:moveTo>
                    <a:pt x="66294" y="0"/>
                  </a:moveTo>
                  <a:lnTo>
                    <a:pt x="0" y="32765"/>
                  </a:lnTo>
                  <a:lnTo>
                    <a:pt x="66294" y="66293"/>
                  </a:lnTo>
                  <a:lnTo>
                    <a:pt x="66294" y="0"/>
                  </a:lnTo>
                  <a:close/>
                </a:path>
              </a:pathLst>
            </a:custGeom>
            <a:solidFill>
              <a:srgbClr val="000000"/>
            </a:solidFill>
          </p:spPr>
          <p:txBody>
            <a:bodyPr wrap="square" lIns="0" tIns="0" rIns="0" bIns="0" rtlCol="0"/>
            <a:lstStyle/>
            <a:p/>
          </p:txBody>
        </p:sp>
      </p:grpSp>
      <p:grpSp>
        <p:nvGrpSpPr>
          <p:cNvPr id="16" name="object 16"/>
          <p:cNvGrpSpPr/>
          <p:nvPr/>
        </p:nvGrpSpPr>
        <p:grpSpPr>
          <a:xfrm>
            <a:off x="1426845" y="2076069"/>
            <a:ext cx="2491740" cy="995680"/>
            <a:chOff x="1426845" y="2076069"/>
            <a:chExt cx="2491740" cy="995680"/>
          </a:xfrm>
        </p:grpSpPr>
        <p:sp>
          <p:nvSpPr>
            <p:cNvPr id="17" name="object 17"/>
            <p:cNvSpPr/>
            <p:nvPr/>
          </p:nvSpPr>
          <p:spPr>
            <a:xfrm>
              <a:off x="1434084" y="2083307"/>
              <a:ext cx="2478024" cy="981455"/>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1430274" y="2079497"/>
              <a:ext cx="2485390" cy="988694"/>
            </a:xfrm>
            <a:custGeom>
              <a:avLst/>
              <a:gdLst/>
              <a:ahLst/>
              <a:cxnLst/>
              <a:rect l="l" t="t" r="r" b="b"/>
              <a:pathLst>
                <a:path w="2485390" h="988694">
                  <a:moveTo>
                    <a:pt x="2484882" y="0"/>
                  </a:moveTo>
                  <a:lnTo>
                    <a:pt x="0" y="0"/>
                  </a:lnTo>
                  <a:lnTo>
                    <a:pt x="0" y="988313"/>
                  </a:lnTo>
                  <a:lnTo>
                    <a:pt x="2484882" y="988313"/>
                  </a:lnTo>
                  <a:lnTo>
                    <a:pt x="2484882" y="0"/>
                  </a:lnTo>
                  <a:close/>
                </a:path>
              </a:pathLst>
            </a:custGeom>
            <a:ln w="6857">
              <a:solidFill>
                <a:srgbClr val="000000"/>
              </a:solidFill>
            </a:ln>
          </p:spPr>
          <p:txBody>
            <a:bodyPr wrap="square" lIns="0" tIns="0" rIns="0" bIns="0" rtlCol="0"/>
            <a:lstStyle/>
            <a:p/>
          </p:txBody>
        </p:sp>
      </p:grpSp>
      <p:grpSp>
        <p:nvGrpSpPr>
          <p:cNvPr id="19" name="object 19"/>
          <p:cNvGrpSpPr/>
          <p:nvPr/>
        </p:nvGrpSpPr>
        <p:grpSpPr>
          <a:xfrm>
            <a:off x="1862708" y="3765422"/>
            <a:ext cx="2058670" cy="177800"/>
            <a:chOff x="1862708" y="3765422"/>
            <a:chExt cx="2058670" cy="177800"/>
          </a:xfrm>
        </p:grpSpPr>
        <p:sp>
          <p:nvSpPr>
            <p:cNvPr id="20" name="object 20"/>
            <p:cNvSpPr/>
            <p:nvPr/>
          </p:nvSpPr>
          <p:spPr>
            <a:xfrm>
              <a:off x="1869947" y="3772661"/>
              <a:ext cx="2044446" cy="163829"/>
            </a:xfrm>
            <a:prstGeom prst="rect">
              <a:avLst/>
            </a:prstGeom>
            <a:blipFill>
              <a:blip r:embed="rId4" cstate="print"/>
              <a:stretch>
                <a:fillRect/>
              </a:stretch>
            </a:blipFill>
          </p:spPr>
          <p:txBody>
            <a:bodyPr wrap="square" lIns="0" tIns="0" rIns="0" bIns="0" rtlCol="0"/>
            <a:lstStyle/>
            <a:p/>
          </p:txBody>
        </p:sp>
        <p:sp>
          <p:nvSpPr>
            <p:cNvPr id="21" name="object 21"/>
            <p:cNvSpPr/>
            <p:nvPr/>
          </p:nvSpPr>
          <p:spPr>
            <a:xfrm>
              <a:off x="1866137" y="3768851"/>
              <a:ext cx="2051685" cy="170815"/>
            </a:xfrm>
            <a:custGeom>
              <a:avLst/>
              <a:gdLst/>
              <a:ahLst/>
              <a:cxnLst/>
              <a:rect l="l" t="t" r="r" b="b"/>
              <a:pathLst>
                <a:path w="2051685" h="170814">
                  <a:moveTo>
                    <a:pt x="2051304" y="0"/>
                  </a:moveTo>
                  <a:lnTo>
                    <a:pt x="0" y="0"/>
                  </a:lnTo>
                  <a:lnTo>
                    <a:pt x="0" y="170687"/>
                  </a:lnTo>
                  <a:lnTo>
                    <a:pt x="2051304" y="170687"/>
                  </a:lnTo>
                  <a:lnTo>
                    <a:pt x="2051304" y="0"/>
                  </a:lnTo>
                  <a:close/>
                </a:path>
              </a:pathLst>
            </a:custGeom>
            <a:ln w="6857">
              <a:solidFill>
                <a:srgbClr val="000000"/>
              </a:solidFill>
            </a:ln>
          </p:spPr>
          <p:txBody>
            <a:bodyPr wrap="square" lIns="0" tIns="0" rIns="0" bIns="0" rtlCol="0"/>
            <a:lstStyle/>
            <a:p/>
          </p:txBody>
        </p:sp>
      </p:grpSp>
      <p:grpSp>
        <p:nvGrpSpPr>
          <p:cNvPr id="22" name="object 22"/>
          <p:cNvGrpSpPr/>
          <p:nvPr/>
        </p:nvGrpSpPr>
        <p:grpSpPr>
          <a:xfrm>
            <a:off x="1862708" y="3493389"/>
            <a:ext cx="2058670" cy="169545"/>
            <a:chOff x="1862708" y="3493389"/>
            <a:chExt cx="2058670" cy="169545"/>
          </a:xfrm>
        </p:grpSpPr>
        <p:sp>
          <p:nvSpPr>
            <p:cNvPr id="23" name="object 23"/>
            <p:cNvSpPr/>
            <p:nvPr/>
          </p:nvSpPr>
          <p:spPr>
            <a:xfrm>
              <a:off x="1869947" y="3500628"/>
              <a:ext cx="2044446" cy="155448"/>
            </a:xfrm>
            <a:prstGeom prst="rect">
              <a:avLst/>
            </a:prstGeom>
            <a:blipFill>
              <a:blip r:embed="rId5" cstate="print"/>
              <a:stretch>
                <a:fillRect/>
              </a:stretch>
            </a:blipFill>
          </p:spPr>
          <p:txBody>
            <a:bodyPr wrap="square" lIns="0" tIns="0" rIns="0" bIns="0" rtlCol="0"/>
            <a:lstStyle/>
            <a:p/>
          </p:txBody>
        </p:sp>
        <p:sp>
          <p:nvSpPr>
            <p:cNvPr id="24" name="object 24"/>
            <p:cNvSpPr/>
            <p:nvPr/>
          </p:nvSpPr>
          <p:spPr>
            <a:xfrm>
              <a:off x="1866137" y="3496818"/>
              <a:ext cx="2051685" cy="162560"/>
            </a:xfrm>
            <a:custGeom>
              <a:avLst/>
              <a:gdLst/>
              <a:ahLst/>
              <a:cxnLst/>
              <a:rect l="l" t="t" r="r" b="b"/>
              <a:pathLst>
                <a:path w="2051685" h="162560">
                  <a:moveTo>
                    <a:pt x="2051304" y="0"/>
                  </a:moveTo>
                  <a:lnTo>
                    <a:pt x="0" y="0"/>
                  </a:lnTo>
                  <a:lnTo>
                    <a:pt x="0" y="162305"/>
                  </a:lnTo>
                  <a:lnTo>
                    <a:pt x="2051304" y="162305"/>
                  </a:lnTo>
                  <a:lnTo>
                    <a:pt x="2051304" y="0"/>
                  </a:lnTo>
                  <a:close/>
                </a:path>
              </a:pathLst>
            </a:custGeom>
            <a:ln w="6857">
              <a:solidFill>
                <a:srgbClr val="000000"/>
              </a:solidFill>
            </a:ln>
          </p:spPr>
          <p:txBody>
            <a:bodyPr wrap="square" lIns="0" tIns="0" rIns="0" bIns="0" rtlCol="0"/>
            <a:lstStyle/>
            <a:p/>
          </p:txBody>
        </p:sp>
      </p:grpSp>
      <p:sp>
        <p:nvSpPr>
          <p:cNvPr id="25" name="object 25"/>
          <p:cNvSpPr txBox="1"/>
          <p:nvPr/>
        </p:nvSpPr>
        <p:spPr>
          <a:xfrm>
            <a:off x="594613" y="5593638"/>
            <a:ext cx="6560820" cy="280733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UNIQUE</a:t>
            </a:r>
            <a:r>
              <a:rPr dirty="0" sz="1300" spc="-425" b="1">
                <a:latin typeface="Courier New"/>
                <a:cs typeface="Courier New"/>
              </a:rPr>
              <a:t> </a:t>
            </a:r>
            <a:r>
              <a:rPr dirty="0" sz="1300" b="1">
                <a:latin typeface="Arial"/>
                <a:cs typeface="Arial"/>
              </a:rPr>
              <a:t>Constraint</a:t>
            </a:r>
            <a:endParaRPr sz="1300">
              <a:latin typeface="Arial"/>
              <a:cs typeface="Arial"/>
            </a:endParaRPr>
          </a:p>
          <a:p>
            <a:pPr marL="136525" marR="5080" indent="-635">
              <a:lnSpc>
                <a:spcPct val="101099"/>
              </a:lnSpc>
              <a:spcBef>
                <a:spcPts val="370"/>
              </a:spcBef>
            </a:pPr>
            <a:r>
              <a:rPr dirty="0" sz="1300">
                <a:latin typeface="Times New Roman"/>
                <a:cs typeface="Times New Roman"/>
              </a:rPr>
              <a:t>A </a:t>
            </a:r>
            <a:r>
              <a:rPr dirty="0" sz="1300">
                <a:latin typeface="Courier New"/>
                <a:cs typeface="Courier New"/>
              </a:rPr>
              <a:t>UNIQUE</a:t>
            </a:r>
            <a:r>
              <a:rPr dirty="0" sz="1300" spc="-484">
                <a:latin typeface="Courier New"/>
                <a:cs typeface="Courier New"/>
              </a:rPr>
              <a:t> </a:t>
            </a:r>
            <a:r>
              <a:rPr dirty="0" sz="1300">
                <a:latin typeface="Times New Roman"/>
                <a:cs typeface="Times New Roman"/>
              </a:rPr>
              <a:t>key integrity constraint requires that every value in a column </a:t>
            </a:r>
            <a:r>
              <a:rPr dirty="0" sz="1300" spc="-5">
                <a:latin typeface="Times New Roman"/>
                <a:cs typeface="Times New Roman"/>
              </a:rPr>
              <a:t>or set of columns (key)  </a:t>
            </a:r>
            <a:r>
              <a:rPr dirty="0" sz="1300">
                <a:latin typeface="Times New Roman"/>
                <a:cs typeface="Times New Roman"/>
              </a:rPr>
              <a:t>be unique—that is, no two </a:t>
            </a:r>
            <a:r>
              <a:rPr dirty="0" sz="1300" spc="-5">
                <a:latin typeface="Times New Roman"/>
                <a:cs typeface="Times New Roman"/>
              </a:rPr>
              <a:t>rows </a:t>
            </a:r>
            <a:r>
              <a:rPr dirty="0" sz="1300">
                <a:latin typeface="Times New Roman"/>
                <a:cs typeface="Times New Roman"/>
              </a:rPr>
              <a:t>of a table can have duplicate values in a specified column or </a:t>
            </a:r>
            <a:r>
              <a:rPr dirty="0" sz="1300" spc="-5">
                <a:latin typeface="Times New Roman"/>
                <a:cs typeface="Times New Roman"/>
              </a:rPr>
              <a:t>set  of columns. The column </a:t>
            </a:r>
            <a:r>
              <a:rPr dirty="0" sz="1300">
                <a:latin typeface="Times New Roman"/>
                <a:cs typeface="Times New Roman"/>
              </a:rPr>
              <a:t>(or set of </a:t>
            </a:r>
            <a:r>
              <a:rPr dirty="0" sz="1300" spc="-5">
                <a:latin typeface="Times New Roman"/>
                <a:cs typeface="Times New Roman"/>
              </a:rPr>
              <a:t>columns) </a:t>
            </a:r>
            <a:r>
              <a:rPr dirty="0" sz="1300">
                <a:latin typeface="Times New Roman"/>
                <a:cs typeface="Times New Roman"/>
              </a:rPr>
              <a:t>included in the definition of the </a:t>
            </a:r>
            <a:r>
              <a:rPr dirty="0" sz="1300">
                <a:latin typeface="Courier New"/>
                <a:cs typeface="Courier New"/>
              </a:rPr>
              <a:t>UNIQUE </a:t>
            </a:r>
            <a:r>
              <a:rPr dirty="0" sz="1300">
                <a:latin typeface="Times New Roman"/>
                <a:cs typeface="Times New Roman"/>
              </a:rPr>
              <a:t>key  constraint is called the </a:t>
            </a:r>
            <a:r>
              <a:rPr dirty="0" sz="1300" i="1">
                <a:latin typeface="Times New Roman"/>
                <a:cs typeface="Times New Roman"/>
              </a:rPr>
              <a:t>unique key</a:t>
            </a:r>
            <a:r>
              <a:rPr dirty="0" sz="1300">
                <a:latin typeface="Times New Roman"/>
                <a:cs typeface="Times New Roman"/>
              </a:rPr>
              <a:t>. </a:t>
            </a:r>
            <a:r>
              <a:rPr dirty="0" sz="1300" spc="-5">
                <a:latin typeface="Times New Roman"/>
                <a:cs typeface="Times New Roman"/>
              </a:rPr>
              <a:t>If the </a:t>
            </a:r>
            <a:r>
              <a:rPr dirty="0" sz="1300">
                <a:latin typeface="Courier New"/>
                <a:cs typeface="Courier New"/>
              </a:rPr>
              <a:t>UNIQUE </a:t>
            </a:r>
            <a:r>
              <a:rPr dirty="0" sz="1300">
                <a:latin typeface="Times New Roman"/>
                <a:cs typeface="Times New Roman"/>
              </a:rPr>
              <a:t>constraint comprises </a:t>
            </a:r>
            <a:r>
              <a:rPr dirty="0" sz="1300" spc="-5">
                <a:latin typeface="Times New Roman"/>
                <a:cs typeface="Times New Roman"/>
              </a:rPr>
              <a:t>more </a:t>
            </a:r>
            <a:r>
              <a:rPr dirty="0" sz="1300">
                <a:latin typeface="Times New Roman"/>
                <a:cs typeface="Times New Roman"/>
              </a:rPr>
              <a:t>than </a:t>
            </a:r>
            <a:r>
              <a:rPr dirty="0" sz="1300" spc="-5">
                <a:latin typeface="Times New Roman"/>
                <a:cs typeface="Times New Roman"/>
              </a:rPr>
              <a:t>one </a:t>
            </a:r>
            <a:r>
              <a:rPr dirty="0" sz="1300">
                <a:latin typeface="Times New Roman"/>
                <a:cs typeface="Times New Roman"/>
              </a:rPr>
              <a:t>column,  that group of columns is called a </a:t>
            </a:r>
            <a:r>
              <a:rPr dirty="0" sz="1300" i="1">
                <a:latin typeface="Times New Roman"/>
                <a:cs typeface="Times New Roman"/>
              </a:rPr>
              <a:t>composite unique</a:t>
            </a:r>
            <a:r>
              <a:rPr dirty="0" sz="1300" spc="-15" i="1">
                <a:latin typeface="Times New Roman"/>
                <a:cs typeface="Times New Roman"/>
              </a:rPr>
              <a:t> </a:t>
            </a:r>
            <a:r>
              <a:rPr dirty="0" sz="1300" spc="-5" i="1">
                <a:latin typeface="Times New Roman"/>
                <a:cs typeface="Times New Roman"/>
              </a:rPr>
              <a:t>key</a:t>
            </a:r>
            <a:r>
              <a:rPr dirty="0" sz="1300" spc="-5">
                <a:latin typeface="Times New Roman"/>
                <a:cs typeface="Times New Roman"/>
              </a:rPr>
              <a:t>.</a:t>
            </a:r>
            <a:endParaRPr sz="1300">
              <a:latin typeface="Times New Roman"/>
              <a:cs typeface="Times New Roman"/>
            </a:endParaRPr>
          </a:p>
          <a:p>
            <a:pPr marL="136525" marR="78740">
              <a:lnSpc>
                <a:spcPct val="100000"/>
              </a:lnSpc>
              <a:spcBef>
                <a:spcPts val="315"/>
              </a:spcBef>
            </a:pPr>
            <a:r>
              <a:rPr dirty="0" sz="1300">
                <a:latin typeface="Courier New"/>
                <a:cs typeface="Courier New"/>
              </a:rPr>
              <a:t>UNIQUE</a:t>
            </a:r>
            <a:r>
              <a:rPr dirty="0" sz="1300" spc="-450">
                <a:latin typeface="Courier New"/>
                <a:cs typeface="Courier New"/>
              </a:rPr>
              <a:t> </a:t>
            </a:r>
            <a:r>
              <a:rPr dirty="0" sz="1300" spc="-5">
                <a:latin typeface="Times New Roman"/>
                <a:cs typeface="Times New Roman"/>
              </a:rPr>
              <a:t>constraints</a:t>
            </a:r>
            <a:r>
              <a:rPr dirty="0" sz="1300">
                <a:latin typeface="Times New Roman"/>
                <a:cs typeface="Times New Roman"/>
              </a:rPr>
              <a:t> enable the</a:t>
            </a:r>
            <a:r>
              <a:rPr dirty="0" sz="1300" spc="5">
                <a:latin typeface="Times New Roman"/>
                <a:cs typeface="Times New Roman"/>
              </a:rPr>
              <a:t> </a:t>
            </a:r>
            <a:r>
              <a:rPr dirty="0" sz="1300">
                <a:latin typeface="Times New Roman"/>
                <a:cs typeface="Times New Roman"/>
              </a:rPr>
              <a:t>input of</a:t>
            </a:r>
            <a:r>
              <a:rPr dirty="0" sz="1300" spc="-5">
                <a:latin typeface="Times New Roman"/>
                <a:cs typeface="Times New Roman"/>
              </a:rPr>
              <a:t> nulls</a:t>
            </a:r>
            <a:r>
              <a:rPr dirty="0" sz="1300">
                <a:latin typeface="Times New Roman"/>
                <a:cs typeface="Times New Roman"/>
              </a:rPr>
              <a:t> </a:t>
            </a:r>
            <a:r>
              <a:rPr dirty="0" sz="1300" spc="-5">
                <a:latin typeface="Times New Roman"/>
                <a:cs typeface="Times New Roman"/>
              </a:rPr>
              <a:t>unless you</a:t>
            </a:r>
            <a:r>
              <a:rPr dirty="0" sz="1300">
                <a:latin typeface="Times New Roman"/>
                <a:cs typeface="Times New Roman"/>
              </a:rPr>
              <a:t> also</a:t>
            </a:r>
            <a:r>
              <a:rPr dirty="0" sz="1300" spc="-5">
                <a:latin typeface="Times New Roman"/>
                <a:cs typeface="Times New Roman"/>
              </a:rPr>
              <a:t> define</a:t>
            </a:r>
            <a:r>
              <a:rPr dirty="0" sz="1300" spc="10">
                <a:latin typeface="Times New Roman"/>
                <a:cs typeface="Times New Roman"/>
              </a:rPr>
              <a:t> </a:t>
            </a:r>
            <a:r>
              <a:rPr dirty="0" sz="1300">
                <a:latin typeface="Courier New"/>
                <a:cs typeface="Courier New"/>
              </a:rPr>
              <a:t>NOT</a:t>
            </a:r>
            <a:r>
              <a:rPr dirty="0" sz="1300" spc="10">
                <a:latin typeface="Courier New"/>
                <a:cs typeface="Courier New"/>
              </a:rPr>
              <a:t> </a:t>
            </a:r>
            <a:r>
              <a:rPr dirty="0" sz="1300">
                <a:latin typeface="Courier New"/>
                <a:cs typeface="Courier New"/>
              </a:rPr>
              <a:t>NULL</a:t>
            </a:r>
            <a:r>
              <a:rPr dirty="0" sz="1300" spc="-450">
                <a:latin typeface="Courier New"/>
                <a:cs typeface="Courier New"/>
              </a:rPr>
              <a:t> </a:t>
            </a:r>
            <a:r>
              <a:rPr dirty="0" sz="1300" spc="-5">
                <a:latin typeface="Times New Roman"/>
                <a:cs typeface="Times New Roman"/>
              </a:rPr>
              <a:t>constraints for  </a:t>
            </a:r>
            <a:r>
              <a:rPr dirty="0" sz="1300">
                <a:latin typeface="Times New Roman"/>
                <a:cs typeface="Times New Roman"/>
              </a:rPr>
              <a:t>the same columns. In fact, any number of </a:t>
            </a:r>
            <a:r>
              <a:rPr dirty="0" sz="1300" spc="-5">
                <a:latin typeface="Times New Roman"/>
                <a:cs typeface="Times New Roman"/>
              </a:rPr>
              <a:t>rows </a:t>
            </a:r>
            <a:r>
              <a:rPr dirty="0" sz="1300">
                <a:latin typeface="Times New Roman"/>
                <a:cs typeface="Times New Roman"/>
              </a:rPr>
              <a:t>can include nulls for columns without </a:t>
            </a:r>
            <a:r>
              <a:rPr dirty="0" sz="1300">
                <a:latin typeface="Courier New"/>
                <a:cs typeface="Courier New"/>
              </a:rPr>
              <a:t>NOT  NULL </a:t>
            </a:r>
            <a:r>
              <a:rPr dirty="0" sz="1300" spc="-5">
                <a:latin typeface="Times New Roman"/>
                <a:cs typeface="Times New Roman"/>
              </a:rPr>
              <a:t>constraints </a:t>
            </a:r>
            <a:r>
              <a:rPr dirty="0" sz="1300">
                <a:latin typeface="Times New Roman"/>
                <a:cs typeface="Times New Roman"/>
              </a:rPr>
              <a:t>because nulls are not considered equal to </a:t>
            </a:r>
            <a:r>
              <a:rPr dirty="0" sz="1300" spc="-5">
                <a:latin typeface="Times New Roman"/>
                <a:cs typeface="Times New Roman"/>
              </a:rPr>
              <a:t>anything. </a:t>
            </a:r>
            <a:r>
              <a:rPr dirty="0" sz="1300">
                <a:latin typeface="Times New Roman"/>
                <a:cs typeface="Times New Roman"/>
              </a:rPr>
              <a:t>A null in a column (or in  </a:t>
            </a:r>
            <a:r>
              <a:rPr dirty="0" sz="1300" spc="-5">
                <a:latin typeface="Times New Roman"/>
                <a:cs typeface="Times New Roman"/>
              </a:rPr>
              <a:t>all columns</a:t>
            </a:r>
            <a:r>
              <a:rPr dirty="0" sz="1300">
                <a:latin typeface="Times New Roman"/>
                <a:cs typeface="Times New Roman"/>
              </a:rPr>
              <a:t> </a:t>
            </a:r>
            <a:r>
              <a:rPr dirty="0" sz="1300" spc="-5">
                <a:latin typeface="Times New Roman"/>
                <a:cs typeface="Times New Roman"/>
              </a:rPr>
              <a:t>of</a:t>
            </a:r>
            <a:r>
              <a:rPr dirty="0" sz="1300">
                <a:latin typeface="Times New Roman"/>
                <a:cs typeface="Times New Roman"/>
              </a:rPr>
              <a:t> a </a:t>
            </a:r>
            <a:r>
              <a:rPr dirty="0" sz="1300" spc="-5">
                <a:latin typeface="Times New Roman"/>
                <a:cs typeface="Times New Roman"/>
              </a:rPr>
              <a:t>composite</a:t>
            </a:r>
            <a:r>
              <a:rPr dirty="0" sz="1300" spc="5">
                <a:latin typeface="Times New Roman"/>
                <a:cs typeface="Times New Roman"/>
              </a:rPr>
              <a:t> </a:t>
            </a:r>
            <a:r>
              <a:rPr dirty="0" sz="1300">
                <a:latin typeface="Courier New"/>
                <a:cs typeface="Courier New"/>
              </a:rPr>
              <a:t>UNIQUE</a:t>
            </a:r>
            <a:r>
              <a:rPr dirty="0" sz="1300" spc="-459">
                <a:latin typeface="Courier New"/>
                <a:cs typeface="Courier New"/>
              </a:rPr>
              <a:t> </a:t>
            </a:r>
            <a:r>
              <a:rPr dirty="0" sz="1300">
                <a:latin typeface="Times New Roman"/>
                <a:cs typeface="Times New Roman"/>
              </a:rPr>
              <a:t>key)</a:t>
            </a:r>
            <a:r>
              <a:rPr dirty="0" sz="1300" spc="5">
                <a:latin typeface="Times New Roman"/>
                <a:cs typeface="Times New Roman"/>
              </a:rPr>
              <a:t> </a:t>
            </a:r>
            <a:r>
              <a:rPr dirty="0" sz="1300">
                <a:latin typeface="Times New Roman"/>
                <a:cs typeface="Times New Roman"/>
              </a:rPr>
              <a:t>always</a:t>
            </a:r>
            <a:r>
              <a:rPr dirty="0" sz="1300" spc="-10">
                <a:latin typeface="Times New Roman"/>
                <a:cs typeface="Times New Roman"/>
              </a:rPr>
              <a:t> </a:t>
            </a:r>
            <a:r>
              <a:rPr dirty="0" sz="1300">
                <a:latin typeface="Times New Roman"/>
                <a:cs typeface="Times New Roman"/>
              </a:rPr>
              <a:t>satisfies</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UNIQUE</a:t>
            </a:r>
            <a:r>
              <a:rPr dirty="0" sz="1300" spc="-455">
                <a:latin typeface="Courier New"/>
                <a:cs typeface="Courier New"/>
              </a:rPr>
              <a:t> </a:t>
            </a:r>
            <a:r>
              <a:rPr dirty="0" sz="1300">
                <a:latin typeface="Times New Roman"/>
                <a:cs typeface="Times New Roman"/>
              </a:rPr>
              <a:t>constraint.</a:t>
            </a:r>
            <a:endParaRPr sz="1300">
              <a:latin typeface="Times New Roman"/>
              <a:cs typeface="Times New Roman"/>
            </a:endParaRPr>
          </a:p>
          <a:p>
            <a:pPr algn="just" marL="136525" marR="57785">
              <a:lnSpc>
                <a:spcPct val="102299"/>
              </a:lnSpc>
              <a:spcBef>
                <a:spcPts val="350"/>
              </a:spcBef>
            </a:pPr>
            <a:r>
              <a:rPr dirty="0" sz="1300" spc="-5" b="1">
                <a:latin typeface="Times New Roman"/>
                <a:cs typeface="Times New Roman"/>
              </a:rPr>
              <a:t>Note: </a:t>
            </a:r>
            <a:r>
              <a:rPr dirty="0" sz="1300">
                <a:latin typeface="Times New Roman"/>
                <a:cs typeface="Times New Roman"/>
              </a:rPr>
              <a:t>Because of the search mechanism for </a:t>
            </a:r>
            <a:r>
              <a:rPr dirty="0" sz="1300">
                <a:latin typeface="Courier New"/>
                <a:cs typeface="Courier New"/>
              </a:rPr>
              <a:t>UNIQUE</a:t>
            </a:r>
            <a:r>
              <a:rPr dirty="0" sz="1300" spc="-425">
                <a:latin typeface="Courier New"/>
                <a:cs typeface="Courier New"/>
              </a:rPr>
              <a:t> </a:t>
            </a:r>
            <a:r>
              <a:rPr dirty="0" sz="1300">
                <a:latin typeface="Times New Roman"/>
                <a:cs typeface="Times New Roman"/>
              </a:rPr>
              <a:t>constraints on </a:t>
            </a:r>
            <a:r>
              <a:rPr dirty="0" sz="1300" spc="-5">
                <a:latin typeface="Times New Roman"/>
                <a:cs typeface="Times New Roman"/>
              </a:rPr>
              <a:t>more than </a:t>
            </a:r>
            <a:r>
              <a:rPr dirty="0" sz="1300">
                <a:latin typeface="Times New Roman"/>
                <a:cs typeface="Times New Roman"/>
              </a:rPr>
              <a:t>one </a:t>
            </a:r>
            <a:r>
              <a:rPr dirty="0" sz="1300" spc="-5">
                <a:latin typeface="Times New Roman"/>
                <a:cs typeface="Times New Roman"/>
              </a:rPr>
              <a:t>column, </a:t>
            </a:r>
            <a:r>
              <a:rPr dirty="0" sz="1300">
                <a:latin typeface="Times New Roman"/>
                <a:cs typeface="Times New Roman"/>
              </a:rPr>
              <a:t>you  cannot have identical values in the non-null columns of a partially null composite </a:t>
            </a:r>
            <a:r>
              <a:rPr dirty="0" sz="1300">
                <a:latin typeface="Courier New"/>
                <a:cs typeface="Courier New"/>
              </a:rPr>
              <a:t>UNIQUE</a:t>
            </a:r>
            <a:r>
              <a:rPr dirty="0" sz="1300" spc="-500">
                <a:latin typeface="Courier New"/>
                <a:cs typeface="Courier New"/>
              </a:rPr>
              <a:t> </a:t>
            </a:r>
            <a:r>
              <a:rPr dirty="0" sz="1300">
                <a:latin typeface="Times New Roman"/>
                <a:cs typeface="Times New Roman"/>
              </a:rPr>
              <a:t>key  constraint.</a:t>
            </a:r>
            <a:endParaRPr sz="1300">
              <a:latin typeface="Times New Roman"/>
              <a:cs typeface="Times New Roman"/>
            </a:endParaRPr>
          </a:p>
        </p:txBody>
      </p:sp>
      <p:sp>
        <p:nvSpPr>
          <p:cNvPr id="27" name="object 2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8" name="object 2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2</a:t>
            </a:r>
            <a:r>
              <a:rPr dirty="0" sz="800" spc="-130"/>
              <a:t>l.</a:t>
            </a:r>
            <a:r>
              <a:rPr dirty="0" sz="800" spc="-110"/>
              <a:t> </a:t>
            </a:r>
            <a:r>
              <a:rPr dirty="0" sz="800" spc="-40"/>
              <a:t>Contact</a:t>
            </a:r>
            <a:endParaRPr sz="800">
              <a:latin typeface="Arial"/>
              <a:cs typeface="Arial"/>
            </a:endParaRPr>
          </a:p>
        </p:txBody>
      </p:sp>
      <p:sp>
        <p:nvSpPr>
          <p:cNvPr id="29" name="object 2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6" name="object 2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050">
              <a:latin typeface="Times New Roman"/>
              <a:cs typeface="Times New Roman"/>
            </a:endParaRPr>
          </a:p>
          <a:p>
            <a:pPr algn="ctr">
              <a:lnSpc>
                <a:spcPct val="100000"/>
              </a:lnSpc>
            </a:pPr>
            <a:r>
              <a:rPr dirty="0" sz="1850" spc="5" b="1">
                <a:latin typeface="Courier New"/>
                <a:cs typeface="Courier New"/>
              </a:rPr>
              <a:t>UNIQUE</a:t>
            </a:r>
            <a:r>
              <a:rPr dirty="0" sz="1850" spc="-600" b="1">
                <a:latin typeface="Courier New"/>
                <a:cs typeface="Courier New"/>
              </a:rPr>
              <a:t> </a:t>
            </a:r>
            <a:r>
              <a:rPr dirty="0" sz="1850" b="1">
                <a:latin typeface="Arial"/>
                <a:cs typeface="Arial"/>
              </a:rPr>
              <a:t>Constraint</a:t>
            </a:r>
            <a:endParaRPr sz="1850">
              <a:latin typeface="Arial"/>
              <a:cs typeface="Arial"/>
            </a:endParaRPr>
          </a:p>
          <a:p>
            <a:pPr>
              <a:lnSpc>
                <a:spcPct val="100000"/>
              </a:lnSpc>
              <a:spcBef>
                <a:spcPts val="35"/>
              </a:spcBef>
            </a:pPr>
            <a:endParaRPr sz="3100">
              <a:latin typeface="Arial"/>
              <a:cs typeface="Arial"/>
            </a:endParaRPr>
          </a:p>
          <a:p>
            <a:pPr marL="446405">
              <a:lnSpc>
                <a:spcPct val="100000"/>
              </a:lnSpc>
              <a:spcBef>
                <a:spcPts val="5"/>
              </a:spcBef>
            </a:pPr>
            <a:r>
              <a:rPr dirty="0" sz="1550" spc="10">
                <a:latin typeface="Arial"/>
                <a:cs typeface="Arial"/>
              </a:rPr>
              <a:t>Defined </a:t>
            </a:r>
            <a:r>
              <a:rPr dirty="0" sz="1550" spc="5">
                <a:latin typeface="Arial"/>
                <a:cs typeface="Arial"/>
              </a:rPr>
              <a:t>at either </a:t>
            </a:r>
            <a:r>
              <a:rPr dirty="0" sz="1550" spc="10">
                <a:latin typeface="Arial"/>
                <a:cs typeface="Arial"/>
              </a:rPr>
              <a:t>the </a:t>
            </a:r>
            <a:r>
              <a:rPr dirty="0" sz="1550" spc="5">
                <a:latin typeface="Arial"/>
                <a:cs typeface="Arial"/>
              </a:rPr>
              <a:t>table level or </a:t>
            </a:r>
            <a:r>
              <a:rPr dirty="0" sz="1550" spc="10">
                <a:latin typeface="Arial"/>
                <a:cs typeface="Arial"/>
              </a:rPr>
              <a:t>the column</a:t>
            </a:r>
            <a:r>
              <a:rPr dirty="0" sz="1550" spc="15">
                <a:latin typeface="Arial"/>
                <a:cs typeface="Arial"/>
              </a:rPr>
              <a:t> </a:t>
            </a:r>
            <a:r>
              <a:rPr dirty="0" sz="1550" spc="5">
                <a:latin typeface="Arial"/>
                <a:cs typeface="Arial"/>
              </a:rPr>
              <a:t>level:</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
              </a:spcBef>
            </a:pPr>
            <a:endParaRPr sz="17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1271397" y="2249042"/>
            <a:ext cx="5229225" cy="1915795"/>
            <a:chOff x="1271397" y="2249042"/>
            <a:chExt cx="5229225" cy="1915795"/>
          </a:xfrm>
        </p:grpSpPr>
        <p:sp>
          <p:nvSpPr>
            <p:cNvPr id="5" name="object 5"/>
            <p:cNvSpPr/>
            <p:nvPr/>
          </p:nvSpPr>
          <p:spPr>
            <a:xfrm>
              <a:off x="1281684" y="2259329"/>
              <a:ext cx="5208270" cy="1895475"/>
            </a:xfrm>
            <a:custGeom>
              <a:avLst/>
              <a:gdLst/>
              <a:ahLst/>
              <a:cxnLst/>
              <a:rect l="l" t="t" r="r" b="b"/>
              <a:pathLst>
                <a:path w="5208270" h="1895475">
                  <a:moveTo>
                    <a:pt x="5208270" y="0"/>
                  </a:moveTo>
                  <a:lnTo>
                    <a:pt x="0" y="0"/>
                  </a:lnTo>
                  <a:lnTo>
                    <a:pt x="0" y="1895094"/>
                  </a:lnTo>
                  <a:lnTo>
                    <a:pt x="5208270" y="1895094"/>
                  </a:lnTo>
                  <a:lnTo>
                    <a:pt x="5208270" y="0"/>
                  </a:lnTo>
                  <a:close/>
                </a:path>
              </a:pathLst>
            </a:custGeom>
            <a:solidFill>
              <a:srgbClr val="CCCCCC"/>
            </a:solidFill>
          </p:spPr>
          <p:txBody>
            <a:bodyPr wrap="square" lIns="0" tIns="0" rIns="0" bIns="0" rtlCol="0"/>
            <a:lstStyle/>
            <a:p/>
          </p:txBody>
        </p:sp>
        <p:sp>
          <p:nvSpPr>
            <p:cNvPr id="6" name="object 6"/>
            <p:cNvSpPr/>
            <p:nvPr/>
          </p:nvSpPr>
          <p:spPr>
            <a:xfrm>
              <a:off x="1281684" y="2259329"/>
              <a:ext cx="5208270" cy="1895475"/>
            </a:xfrm>
            <a:custGeom>
              <a:avLst/>
              <a:gdLst/>
              <a:ahLst/>
              <a:cxnLst/>
              <a:rect l="l" t="t" r="r" b="b"/>
              <a:pathLst>
                <a:path w="5208270" h="1895475">
                  <a:moveTo>
                    <a:pt x="5208270" y="0"/>
                  </a:moveTo>
                  <a:lnTo>
                    <a:pt x="0" y="0"/>
                  </a:lnTo>
                  <a:lnTo>
                    <a:pt x="0" y="1895094"/>
                  </a:lnTo>
                  <a:lnTo>
                    <a:pt x="5208270" y="1895094"/>
                  </a:lnTo>
                  <a:lnTo>
                    <a:pt x="5208270" y="0"/>
                  </a:lnTo>
                  <a:close/>
                </a:path>
              </a:pathLst>
            </a:custGeom>
            <a:ln w="20574">
              <a:solidFill>
                <a:srgbClr val="000000"/>
              </a:solidFill>
            </a:ln>
          </p:spPr>
          <p:txBody>
            <a:bodyPr wrap="square" lIns="0" tIns="0" rIns="0" bIns="0" rtlCol="0"/>
            <a:lstStyle/>
            <a:p/>
          </p:txBody>
        </p:sp>
        <p:sp>
          <p:nvSpPr>
            <p:cNvPr id="7" name="object 7"/>
            <p:cNvSpPr/>
            <p:nvPr/>
          </p:nvSpPr>
          <p:spPr>
            <a:xfrm>
              <a:off x="1847088" y="3854957"/>
              <a:ext cx="3741420" cy="204470"/>
            </a:xfrm>
            <a:custGeom>
              <a:avLst/>
              <a:gdLst/>
              <a:ahLst/>
              <a:cxnLst/>
              <a:rect l="l" t="t" r="r" b="b"/>
              <a:pathLst>
                <a:path w="3741420" h="204470">
                  <a:moveTo>
                    <a:pt x="3741420" y="0"/>
                  </a:moveTo>
                  <a:lnTo>
                    <a:pt x="0" y="0"/>
                  </a:lnTo>
                  <a:lnTo>
                    <a:pt x="0" y="204215"/>
                  </a:lnTo>
                  <a:lnTo>
                    <a:pt x="3741420" y="204215"/>
                  </a:lnTo>
                  <a:lnTo>
                    <a:pt x="3741420" y="0"/>
                  </a:lnTo>
                  <a:close/>
                </a:path>
              </a:pathLst>
            </a:custGeom>
            <a:ln w="20574">
              <a:solidFill>
                <a:srgbClr val="FF0000"/>
              </a:solidFill>
            </a:ln>
          </p:spPr>
          <p:txBody>
            <a:bodyPr wrap="square" lIns="0" tIns="0" rIns="0" bIns="0" rtlCol="0"/>
            <a:lstStyle/>
            <a:p/>
          </p:txBody>
        </p:sp>
      </p:grpSp>
      <p:sp>
        <p:nvSpPr>
          <p:cNvPr id="8" name="object 8"/>
          <p:cNvSpPr txBox="1"/>
          <p:nvPr/>
        </p:nvSpPr>
        <p:spPr>
          <a:xfrm>
            <a:off x="1496567" y="2247391"/>
            <a:ext cx="2258060"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CREATE TABLE</a:t>
            </a:r>
            <a:r>
              <a:rPr dirty="0" sz="1300" spc="-75" b="1">
                <a:latin typeface="Courier New"/>
                <a:cs typeface="Courier New"/>
              </a:rPr>
              <a:t> </a:t>
            </a:r>
            <a:r>
              <a:rPr dirty="0" sz="1300" spc="-20" b="1">
                <a:latin typeface="Courier New"/>
                <a:cs typeface="Courier New"/>
              </a:rPr>
              <a:t>employees(</a:t>
            </a:r>
            <a:endParaRPr sz="1300">
              <a:latin typeface="Courier New"/>
              <a:cs typeface="Courier New"/>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3</a:t>
            </a:r>
            <a:r>
              <a:rPr dirty="0" sz="800" spc="-130"/>
              <a:t>l.</a:t>
            </a:r>
            <a:r>
              <a:rPr dirty="0" sz="800" spc="-110"/>
              <a:t> </a:t>
            </a:r>
            <a:r>
              <a:rPr dirty="0" sz="800" spc="-40"/>
              <a:t>Contact</a:t>
            </a:r>
            <a:endParaRPr sz="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1887466" y="2443234"/>
            <a:ext cx="1379855" cy="1204595"/>
          </a:xfrm>
          <a:prstGeom prst="rect">
            <a:avLst/>
          </a:prstGeom>
        </p:spPr>
        <p:txBody>
          <a:bodyPr wrap="square" lIns="0" tIns="19050" rIns="0" bIns="0" rtlCol="0" vert="horz">
            <a:spAutoFit/>
          </a:bodyPr>
          <a:lstStyle/>
          <a:p>
            <a:pPr marR="297815">
              <a:lnSpc>
                <a:spcPts val="1550"/>
              </a:lnSpc>
              <a:spcBef>
                <a:spcPts val="150"/>
              </a:spcBef>
            </a:pPr>
            <a:r>
              <a:rPr dirty="0" sz="1300" spc="-20" b="1">
                <a:latin typeface="Courier New"/>
                <a:cs typeface="Courier New"/>
              </a:rPr>
              <a:t>employee_id  </a:t>
            </a:r>
            <a:r>
              <a:rPr dirty="0" sz="1300" spc="-20" b="1">
                <a:latin typeface="Courier New"/>
                <a:cs typeface="Courier New"/>
              </a:rPr>
              <a:t>last_name  email  salary</a:t>
            </a:r>
            <a:endParaRPr sz="1300">
              <a:latin typeface="Courier New"/>
              <a:cs typeface="Courier New"/>
            </a:endParaRPr>
          </a:p>
          <a:p>
            <a:pPr marR="5080">
              <a:lnSpc>
                <a:spcPts val="1540"/>
              </a:lnSpc>
            </a:pPr>
            <a:r>
              <a:rPr dirty="0" sz="1300" spc="-20" b="1">
                <a:latin typeface="Courier New"/>
                <a:cs typeface="Courier New"/>
              </a:rPr>
              <a:t>commission_pct  hire_date</a:t>
            </a:r>
            <a:endParaRPr sz="1300">
              <a:latin typeface="Courier New"/>
              <a:cs typeface="Courier New"/>
            </a:endParaRPr>
          </a:p>
        </p:txBody>
      </p:sp>
      <p:sp>
        <p:nvSpPr>
          <p:cNvPr id="10" name="object 10"/>
          <p:cNvSpPr txBox="1"/>
          <p:nvPr/>
        </p:nvSpPr>
        <p:spPr>
          <a:xfrm>
            <a:off x="3546405" y="2443234"/>
            <a:ext cx="2159635" cy="1204595"/>
          </a:xfrm>
          <a:prstGeom prst="rect">
            <a:avLst/>
          </a:prstGeom>
        </p:spPr>
        <p:txBody>
          <a:bodyPr wrap="square" lIns="0" tIns="19050" rIns="0" bIns="0" rtlCol="0" vert="horz">
            <a:spAutoFit/>
          </a:bodyPr>
          <a:lstStyle/>
          <a:p>
            <a:pPr marR="5080" indent="635">
              <a:lnSpc>
                <a:spcPts val="1550"/>
              </a:lnSpc>
              <a:spcBef>
                <a:spcPts val="150"/>
              </a:spcBef>
            </a:pPr>
            <a:r>
              <a:rPr dirty="0" sz="1300" spc="-20" b="1">
                <a:latin typeface="Courier New"/>
                <a:cs typeface="Courier New"/>
              </a:rPr>
              <a:t>NUMBER(6),  VARCHAR2(25) </a:t>
            </a:r>
            <a:r>
              <a:rPr dirty="0" sz="1300" spc="-15" b="1">
                <a:latin typeface="Courier New"/>
                <a:cs typeface="Courier New"/>
              </a:rPr>
              <a:t>NOT </a:t>
            </a:r>
            <a:r>
              <a:rPr dirty="0" sz="1300" spc="-20" b="1">
                <a:latin typeface="Courier New"/>
                <a:cs typeface="Courier New"/>
              </a:rPr>
              <a:t>NULL,  VARCHAR2(25),  NUMBER(8,2),</a:t>
            </a:r>
            <a:endParaRPr sz="1300">
              <a:latin typeface="Courier New"/>
              <a:cs typeface="Courier New"/>
            </a:endParaRPr>
          </a:p>
          <a:p>
            <a:pPr marR="784860" indent="-635">
              <a:lnSpc>
                <a:spcPts val="1540"/>
              </a:lnSpc>
            </a:pPr>
            <a:r>
              <a:rPr dirty="0" sz="1300" spc="-20" b="1">
                <a:latin typeface="Courier New"/>
                <a:cs typeface="Courier New"/>
              </a:rPr>
              <a:t>NUMBER(2,2),  </a:t>
            </a:r>
            <a:r>
              <a:rPr dirty="0" sz="1300" spc="-15" b="1">
                <a:latin typeface="Courier New"/>
                <a:cs typeface="Courier New"/>
              </a:rPr>
              <a:t>DATE NOT</a:t>
            </a:r>
            <a:r>
              <a:rPr dirty="0" sz="1300" spc="-95" b="1">
                <a:latin typeface="Courier New"/>
                <a:cs typeface="Courier New"/>
              </a:rPr>
              <a:t> </a:t>
            </a:r>
            <a:r>
              <a:rPr dirty="0" sz="1300" spc="-20" b="1">
                <a:latin typeface="Courier New"/>
                <a:cs typeface="Courier New"/>
              </a:rPr>
              <a:t>NULL,</a:t>
            </a:r>
            <a:endParaRPr sz="1300">
              <a:latin typeface="Courier New"/>
              <a:cs typeface="Courier New"/>
            </a:endParaRPr>
          </a:p>
        </p:txBody>
      </p:sp>
      <p:sp>
        <p:nvSpPr>
          <p:cNvPr id="11" name="object 11"/>
          <p:cNvSpPr txBox="1"/>
          <p:nvPr/>
        </p:nvSpPr>
        <p:spPr>
          <a:xfrm>
            <a:off x="1496567" y="3622056"/>
            <a:ext cx="305435"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a:t>
            </a:r>
            <a:endParaRPr sz="1300">
              <a:latin typeface="Courier New"/>
              <a:cs typeface="Courier New"/>
            </a:endParaRPr>
          </a:p>
        </p:txBody>
      </p:sp>
      <p:sp>
        <p:nvSpPr>
          <p:cNvPr id="12" name="object 12"/>
          <p:cNvSpPr txBox="1"/>
          <p:nvPr/>
        </p:nvSpPr>
        <p:spPr>
          <a:xfrm>
            <a:off x="1887466" y="3818652"/>
            <a:ext cx="3818254" cy="222250"/>
          </a:xfrm>
          <a:prstGeom prst="rect">
            <a:avLst/>
          </a:prstGeom>
        </p:spPr>
        <p:txBody>
          <a:bodyPr wrap="square" lIns="0" tIns="11430" rIns="0" bIns="0" rtlCol="0" vert="horz">
            <a:spAutoFit/>
          </a:bodyPr>
          <a:lstStyle/>
          <a:p>
            <a:pPr>
              <a:lnSpc>
                <a:spcPct val="100000"/>
              </a:lnSpc>
              <a:spcBef>
                <a:spcPts val="90"/>
              </a:spcBef>
            </a:pPr>
            <a:r>
              <a:rPr dirty="0" sz="1300" spc="-20" b="1">
                <a:latin typeface="Courier New"/>
                <a:cs typeface="Courier New"/>
              </a:rPr>
              <a:t>CONSTRAINT emp_email_uk</a:t>
            </a:r>
            <a:r>
              <a:rPr dirty="0" sz="1300" spc="30" b="1">
                <a:latin typeface="Courier New"/>
                <a:cs typeface="Courier New"/>
              </a:rPr>
              <a:t> </a:t>
            </a:r>
            <a:r>
              <a:rPr dirty="0" sz="1300" spc="-20" b="1">
                <a:latin typeface="Courier New"/>
                <a:cs typeface="Courier New"/>
              </a:rPr>
              <a:t>UNIQUE(email));</a:t>
            </a:r>
            <a:endParaRPr sz="1300">
              <a:latin typeface="Courier New"/>
              <a:cs typeface="Courier New"/>
            </a:endParaRPr>
          </a:p>
        </p:txBody>
      </p:sp>
      <p:sp>
        <p:nvSpPr>
          <p:cNvPr id="13" name="object 13"/>
          <p:cNvSpPr txBox="1"/>
          <p:nvPr/>
        </p:nvSpPr>
        <p:spPr>
          <a:xfrm>
            <a:off x="594613" y="5593638"/>
            <a:ext cx="6578600" cy="161988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UNIQUE</a:t>
            </a:r>
            <a:r>
              <a:rPr dirty="0" sz="1300" spc="-420" b="1">
                <a:latin typeface="Courier New"/>
                <a:cs typeface="Courier New"/>
              </a:rPr>
              <a:t> </a:t>
            </a:r>
            <a:r>
              <a:rPr dirty="0" sz="1300" b="1">
                <a:latin typeface="Arial"/>
                <a:cs typeface="Arial"/>
              </a:rPr>
              <a:t>Constraint (continued)</a:t>
            </a:r>
            <a:endParaRPr sz="1300">
              <a:latin typeface="Arial"/>
              <a:cs typeface="Arial"/>
            </a:endParaRPr>
          </a:p>
          <a:p>
            <a:pPr marL="136525" marR="5080" indent="-635">
              <a:lnSpc>
                <a:spcPct val="104600"/>
              </a:lnSpc>
              <a:spcBef>
                <a:spcPts val="315"/>
              </a:spcBef>
            </a:pPr>
            <a:r>
              <a:rPr dirty="0" sz="1300">
                <a:latin typeface="Courier New"/>
                <a:cs typeface="Courier New"/>
              </a:rPr>
              <a:t>UNIQUE</a:t>
            </a:r>
            <a:r>
              <a:rPr dirty="0" sz="1300" spc="-440">
                <a:latin typeface="Courier New"/>
                <a:cs typeface="Courier New"/>
              </a:rPr>
              <a:t> </a:t>
            </a:r>
            <a:r>
              <a:rPr dirty="0" sz="1300" spc="-5">
                <a:latin typeface="Times New Roman"/>
                <a:cs typeface="Times New Roman"/>
              </a:rPr>
              <a:t>constraints </a:t>
            </a:r>
            <a:r>
              <a:rPr dirty="0" sz="1300">
                <a:latin typeface="Times New Roman"/>
                <a:cs typeface="Times New Roman"/>
              </a:rPr>
              <a:t>can be defined at the column level or table level. A composite unique key is  created by using the table-level</a:t>
            </a:r>
            <a:r>
              <a:rPr dirty="0" sz="1300" spc="-5">
                <a:latin typeface="Times New Roman"/>
                <a:cs typeface="Times New Roman"/>
              </a:rPr>
              <a:t> </a:t>
            </a:r>
            <a:r>
              <a:rPr dirty="0" sz="1300">
                <a:latin typeface="Times New Roman"/>
                <a:cs typeface="Times New Roman"/>
              </a:rPr>
              <a:t>definition.</a:t>
            </a:r>
            <a:endParaRPr sz="1300">
              <a:latin typeface="Times New Roman"/>
              <a:cs typeface="Times New Roman"/>
            </a:endParaRPr>
          </a:p>
          <a:p>
            <a:pPr marL="136525">
              <a:lnSpc>
                <a:spcPts val="1555"/>
              </a:lnSpc>
              <a:spcBef>
                <a:spcPts val="320"/>
              </a:spcBef>
            </a:pP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example in the </a:t>
            </a:r>
            <a:r>
              <a:rPr dirty="0" sz="1300" spc="-5">
                <a:latin typeface="Times New Roman"/>
                <a:cs typeface="Times New Roman"/>
              </a:rPr>
              <a:t>slide</a:t>
            </a:r>
            <a:r>
              <a:rPr dirty="0" sz="1300">
                <a:latin typeface="Times New Roman"/>
                <a:cs typeface="Times New Roman"/>
              </a:rPr>
              <a:t> applies the </a:t>
            </a:r>
            <a:r>
              <a:rPr dirty="0" sz="1300">
                <a:latin typeface="Courier New"/>
                <a:cs typeface="Courier New"/>
              </a:rPr>
              <a:t>UNIQUE</a:t>
            </a:r>
            <a:r>
              <a:rPr dirty="0" sz="1300" spc="-455">
                <a:latin typeface="Courier New"/>
                <a:cs typeface="Courier New"/>
              </a:rPr>
              <a:t> </a:t>
            </a:r>
            <a:r>
              <a:rPr dirty="0" sz="1300">
                <a:latin typeface="Times New Roman"/>
                <a:cs typeface="Times New Roman"/>
              </a:rPr>
              <a:t>constraint to the </a:t>
            </a:r>
            <a:r>
              <a:rPr dirty="0" sz="1300">
                <a:latin typeface="Courier New"/>
                <a:cs typeface="Courier New"/>
              </a:rPr>
              <a:t>EMAIL</a:t>
            </a:r>
            <a:r>
              <a:rPr dirty="0" sz="1300" spc="-455">
                <a:latin typeface="Courier New"/>
                <a:cs typeface="Courier New"/>
              </a:rPr>
              <a:t> </a:t>
            </a:r>
            <a:r>
              <a:rPr dirty="0" sz="1300">
                <a:latin typeface="Times New Roman"/>
                <a:cs typeface="Times New Roman"/>
              </a:rPr>
              <a:t>column</a:t>
            </a:r>
            <a:r>
              <a:rPr dirty="0" sz="1300" spc="-5">
                <a:latin typeface="Times New Roman"/>
                <a:cs typeface="Times New Roman"/>
              </a:rPr>
              <a:t> of </a:t>
            </a:r>
            <a:r>
              <a:rPr dirty="0" sz="1300">
                <a:latin typeface="Times New Roman"/>
                <a:cs typeface="Times New Roman"/>
              </a:rPr>
              <a:t>the</a:t>
            </a:r>
            <a:endParaRPr sz="1300">
              <a:latin typeface="Times New Roman"/>
              <a:cs typeface="Times New Roman"/>
            </a:endParaRPr>
          </a:p>
          <a:p>
            <a:pPr marL="136525">
              <a:lnSpc>
                <a:spcPts val="1555"/>
              </a:lnSpc>
            </a:pP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 The name of the constraint is </a:t>
            </a:r>
            <a:r>
              <a:rPr dirty="0" sz="1300">
                <a:latin typeface="Courier New"/>
                <a:cs typeface="Courier New"/>
              </a:rPr>
              <a:t>EMP_EMAIL_UK</a:t>
            </a:r>
            <a:r>
              <a:rPr dirty="0" sz="1300">
                <a:latin typeface="Times New Roman"/>
                <a:cs typeface="Times New Roman"/>
              </a:rPr>
              <a:t>.</a:t>
            </a:r>
            <a:endParaRPr sz="1300">
              <a:latin typeface="Times New Roman"/>
              <a:cs typeface="Times New Roman"/>
            </a:endParaRPr>
          </a:p>
          <a:p>
            <a:pPr marL="136525" marR="153670">
              <a:lnSpc>
                <a:spcPct val="105000"/>
              </a:lnSpc>
              <a:spcBef>
                <a:spcPts val="310"/>
              </a:spcBef>
            </a:pPr>
            <a:r>
              <a:rPr dirty="0" sz="1300" spc="-5" b="1">
                <a:latin typeface="Times New Roman"/>
                <a:cs typeface="Times New Roman"/>
              </a:rPr>
              <a:t>Note: </a:t>
            </a:r>
            <a:r>
              <a:rPr dirty="0" sz="1300">
                <a:latin typeface="Times New Roman"/>
                <a:cs typeface="Times New Roman"/>
              </a:rPr>
              <a:t>The </a:t>
            </a:r>
            <a:r>
              <a:rPr dirty="0" sz="1300" spc="-5">
                <a:latin typeface="Times New Roman"/>
                <a:cs typeface="Times New Roman"/>
              </a:rPr>
              <a:t>Oracle </a:t>
            </a:r>
            <a:r>
              <a:rPr dirty="0" sz="1300">
                <a:latin typeface="Times New Roman"/>
                <a:cs typeface="Times New Roman"/>
              </a:rPr>
              <a:t>server enforces the </a:t>
            </a:r>
            <a:r>
              <a:rPr dirty="0" sz="1300">
                <a:latin typeface="Courier New"/>
                <a:cs typeface="Courier New"/>
              </a:rPr>
              <a:t>UNIQUE</a:t>
            </a:r>
            <a:r>
              <a:rPr dirty="0" sz="1300" spc="-480">
                <a:latin typeface="Courier New"/>
                <a:cs typeface="Courier New"/>
              </a:rPr>
              <a:t> </a:t>
            </a:r>
            <a:r>
              <a:rPr dirty="0" sz="1300">
                <a:latin typeface="Times New Roman"/>
                <a:cs typeface="Times New Roman"/>
              </a:rPr>
              <a:t>constraint by implicitly creating a unique index  on the unique key column or</a:t>
            </a:r>
            <a:r>
              <a:rPr dirty="0" sz="1300" spc="-10">
                <a:latin typeface="Times New Roman"/>
                <a:cs typeface="Times New Roman"/>
              </a:rPr>
              <a:t> </a:t>
            </a:r>
            <a:r>
              <a:rPr dirty="0" sz="1300">
                <a:latin typeface="Times New Roman"/>
                <a:cs typeface="Times New Roman"/>
              </a:rPr>
              <a:t>columns.</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2480310" y="791210"/>
            <a:ext cx="2818765" cy="309245"/>
          </a:xfrm>
          <a:prstGeom prst="rect">
            <a:avLst/>
          </a:prstGeom>
        </p:spPr>
        <p:txBody>
          <a:bodyPr wrap="square" lIns="0" tIns="13970" rIns="0" bIns="0" rtlCol="0" vert="horz">
            <a:spAutoFit/>
          </a:bodyPr>
          <a:lstStyle/>
          <a:p>
            <a:pPr>
              <a:lnSpc>
                <a:spcPct val="100000"/>
              </a:lnSpc>
              <a:spcBef>
                <a:spcPts val="110"/>
              </a:spcBef>
            </a:pPr>
            <a:r>
              <a:rPr dirty="0" sz="1850" spc="5" b="1">
                <a:latin typeface="Courier New"/>
                <a:cs typeface="Courier New"/>
              </a:rPr>
              <a:t>PRIMARY KEY</a:t>
            </a:r>
            <a:r>
              <a:rPr dirty="0" sz="1850" spc="-680" b="1">
                <a:latin typeface="Courier New"/>
                <a:cs typeface="Courier New"/>
              </a:rPr>
              <a:t> </a:t>
            </a:r>
            <a:r>
              <a:rPr dirty="0" sz="1850" b="1">
                <a:latin typeface="Arial"/>
                <a:cs typeface="Arial"/>
              </a:rPr>
              <a:t>Constraint</a:t>
            </a:r>
            <a:endParaRPr sz="1850">
              <a:latin typeface="Arial"/>
              <a:cs typeface="Arial"/>
            </a:endParaRPr>
          </a:p>
        </p:txBody>
      </p:sp>
      <p:sp>
        <p:nvSpPr>
          <p:cNvPr id="7" name="object 7"/>
          <p:cNvSpPr txBox="1"/>
          <p:nvPr/>
        </p:nvSpPr>
        <p:spPr>
          <a:xfrm>
            <a:off x="1243583" y="1758187"/>
            <a:ext cx="2566035" cy="419734"/>
          </a:xfrm>
          <a:prstGeom prst="rect">
            <a:avLst/>
          </a:prstGeom>
        </p:spPr>
        <p:txBody>
          <a:bodyPr wrap="square" lIns="0" tIns="15875" rIns="0" bIns="0" rtlCol="0" vert="horz">
            <a:spAutoFit/>
          </a:bodyPr>
          <a:lstStyle/>
          <a:p>
            <a:pPr>
              <a:lnSpc>
                <a:spcPts val="1600"/>
              </a:lnSpc>
              <a:spcBef>
                <a:spcPts val="125"/>
              </a:spcBef>
            </a:pPr>
            <a:r>
              <a:rPr dirty="0" sz="1400" spc="15" b="1">
                <a:latin typeface="Courier New"/>
                <a:cs typeface="Courier New"/>
              </a:rPr>
              <a:t>DEPARTMENTS</a:t>
            </a:r>
            <a:endParaRPr sz="1400">
              <a:latin typeface="Courier New"/>
              <a:cs typeface="Courier New"/>
            </a:endParaRPr>
          </a:p>
          <a:p>
            <a:pPr marL="1479550">
              <a:lnSpc>
                <a:spcPts val="1480"/>
              </a:lnSpc>
            </a:pPr>
            <a:r>
              <a:rPr dirty="0" sz="1300" spc="-15" b="1">
                <a:latin typeface="Courier New"/>
                <a:cs typeface="Courier New"/>
              </a:rPr>
              <a:t>PRIMARY</a:t>
            </a:r>
            <a:r>
              <a:rPr dirty="0" sz="1300" spc="-95" b="1">
                <a:latin typeface="Courier New"/>
                <a:cs typeface="Courier New"/>
              </a:rPr>
              <a:t> </a:t>
            </a:r>
            <a:r>
              <a:rPr dirty="0" sz="1300" spc="-20" b="1">
                <a:latin typeface="Courier New"/>
                <a:cs typeface="Courier New"/>
              </a:rPr>
              <a:t>KEY</a:t>
            </a:r>
            <a:endParaRPr sz="1300">
              <a:latin typeface="Courier New"/>
              <a:cs typeface="Courier New"/>
            </a:endParaRPr>
          </a:p>
        </p:txBody>
      </p:sp>
      <p:grpSp>
        <p:nvGrpSpPr>
          <p:cNvPr id="8" name="object 8"/>
          <p:cNvGrpSpPr/>
          <p:nvPr/>
        </p:nvGrpSpPr>
        <p:grpSpPr>
          <a:xfrm>
            <a:off x="2382773" y="2069782"/>
            <a:ext cx="274955" cy="278765"/>
            <a:chOff x="2382773" y="2069782"/>
            <a:chExt cx="274955" cy="278765"/>
          </a:xfrm>
        </p:grpSpPr>
        <p:sp>
          <p:nvSpPr>
            <p:cNvPr id="9" name="object 9"/>
            <p:cNvSpPr/>
            <p:nvPr/>
          </p:nvSpPr>
          <p:spPr>
            <a:xfrm>
              <a:off x="2415539" y="2080260"/>
              <a:ext cx="231775" cy="203200"/>
            </a:xfrm>
            <a:custGeom>
              <a:avLst/>
              <a:gdLst/>
              <a:ahLst/>
              <a:cxnLst/>
              <a:rect l="l" t="t" r="r" b="b"/>
              <a:pathLst>
                <a:path w="231775" h="203200">
                  <a:moveTo>
                    <a:pt x="231648" y="0"/>
                  </a:moveTo>
                  <a:lnTo>
                    <a:pt x="0" y="0"/>
                  </a:lnTo>
                  <a:lnTo>
                    <a:pt x="0" y="202692"/>
                  </a:lnTo>
                </a:path>
              </a:pathLst>
            </a:custGeom>
            <a:ln w="20574">
              <a:solidFill>
                <a:srgbClr val="000000"/>
              </a:solidFill>
            </a:ln>
          </p:spPr>
          <p:txBody>
            <a:bodyPr wrap="square" lIns="0" tIns="0" rIns="0" bIns="0" rtlCol="0"/>
            <a:lstStyle/>
            <a:p/>
          </p:txBody>
        </p:sp>
        <p:sp>
          <p:nvSpPr>
            <p:cNvPr id="10" name="object 10"/>
            <p:cNvSpPr/>
            <p:nvPr/>
          </p:nvSpPr>
          <p:spPr>
            <a:xfrm>
              <a:off x="2382773" y="2281428"/>
              <a:ext cx="66675" cy="67310"/>
            </a:xfrm>
            <a:custGeom>
              <a:avLst/>
              <a:gdLst/>
              <a:ahLst/>
              <a:cxnLst/>
              <a:rect l="l" t="t" r="r" b="b"/>
              <a:pathLst>
                <a:path w="66675" h="67310">
                  <a:moveTo>
                    <a:pt x="66293" y="0"/>
                  </a:moveTo>
                  <a:lnTo>
                    <a:pt x="0" y="0"/>
                  </a:lnTo>
                  <a:lnTo>
                    <a:pt x="33527" y="67055"/>
                  </a:lnTo>
                  <a:lnTo>
                    <a:pt x="66293" y="0"/>
                  </a:lnTo>
                  <a:close/>
                </a:path>
              </a:pathLst>
            </a:custGeom>
            <a:solidFill>
              <a:srgbClr val="000000"/>
            </a:solidFill>
          </p:spPr>
          <p:txBody>
            <a:bodyPr wrap="square" lIns="0" tIns="0" rIns="0" bIns="0" rtlCol="0"/>
            <a:lstStyle/>
            <a:p/>
          </p:txBody>
        </p:sp>
      </p:grpSp>
      <p:sp>
        <p:nvSpPr>
          <p:cNvPr id="11" name="object 11"/>
          <p:cNvSpPr txBox="1"/>
          <p:nvPr/>
        </p:nvSpPr>
        <p:spPr>
          <a:xfrm>
            <a:off x="3622547" y="3550411"/>
            <a:ext cx="10864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INSERT</a:t>
            </a:r>
            <a:r>
              <a:rPr dirty="0" sz="1300" spc="-90" b="1">
                <a:latin typeface="Courier New"/>
                <a:cs typeface="Courier New"/>
              </a:rPr>
              <a:t> </a:t>
            </a:r>
            <a:r>
              <a:rPr dirty="0" sz="1300" spc="-20" b="1">
                <a:latin typeface="Courier New"/>
                <a:cs typeface="Courier New"/>
              </a:rPr>
              <a:t>INTO</a:t>
            </a:r>
            <a:endParaRPr sz="1300">
              <a:latin typeface="Courier New"/>
              <a:cs typeface="Courier New"/>
            </a:endParaRPr>
          </a:p>
        </p:txBody>
      </p:sp>
      <p:grpSp>
        <p:nvGrpSpPr>
          <p:cNvPr id="12" name="object 12"/>
          <p:cNvGrpSpPr/>
          <p:nvPr/>
        </p:nvGrpSpPr>
        <p:grpSpPr>
          <a:xfrm>
            <a:off x="2194750" y="3593020"/>
            <a:ext cx="243204" cy="379095"/>
            <a:chOff x="2194750" y="3593020"/>
            <a:chExt cx="243204" cy="379095"/>
          </a:xfrm>
        </p:grpSpPr>
        <p:sp>
          <p:nvSpPr>
            <p:cNvPr id="13" name="object 13"/>
            <p:cNvSpPr/>
            <p:nvPr/>
          </p:nvSpPr>
          <p:spPr>
            <a:xfrm>
              <a:off x="2402586" y="3607308"/>
              <a:ext cx="1905" cy="299085"/>
            </a:xfrm>
            <a:custGeom>
              <a:avLst/>
              <a:gdLst/>
              <a:ahLst/>
              <a:cxnLst/>
              <a:rect l="l" t="t" r="r" b="b"/>
              <a:pathLst>
                <a:path w="1905" h="299085">
                  <a:moveTo>
                    <a:pt x="1524" y="298703"/>
                  </a:moveTo>
                  <a:lnTo>
                    <a:pt x="0" y="0"/>
                  </a:lnTo>
                </a:path>
              </a:pathLst>
            </a:custGeom>
            <a:ln w="20574">
              <a:solidFill>
                <a:srgbClr val="000000"/>
              </a:solidFill>
            </a:ln>
          </p:spPr>
          <p:txBody>
            <a:bodyPr wrap="square" lIns="0" tIns="0" rIns="0" bIns="0" rtlCol="0"/>
            <a:lstStyle/>
            <a:p/>
          </p:txBody>
        </p:sp>
        <p:sp>
          <p:nvSpPr>
            <p:cNvPr id="14" name="object 14"/>
            <p:cNvSpPr/>
            <p:nvPr/>
          </p:nvSpPr>
          <p:spPr>
            <a:xfrm>
              <a:off x="2371344" y="3904488"/>
              <a:ext cx="66675" cy="67310"/>
            </a:xfrm>
            <a:custGeom>
              <a:avLst/>
              <a:gdLst/>
              <a:ahLst/>
              <a:cxnLst/>
              <a:rect l="l" t="t" r="r" b="b"/>
              <a:pathLst>
                <a:path w="66675" h="67310">
                  <a:moveTo>
                    <a:pt x="66293" y="0"/>
                  </a:moveTo>
                  <a:lnTo>
                    <a:pt x="0" y="0"/>
                  </a:lnTo>
                  <a:lnTo>
                    <a:pt x="32766" y="67056"/>
                  </a:lnTo>
                  <a:lnTo>
                    <a:pt x="66293" y="0"/>
                  </a:lnTo>
                  <a:close/>
                </a:path>
              </a:pathLst>
            </a:custGeom>
            <a:solidFill>
              <a:srgbClr val="000000"/>
            </a:solidFill>
          </p:spPr>
          <p:txBody>
            <a:bodyPr wrap="square" lIns="0" tIns="0" rIns="0" bIns="0" rtlCol="0"/>
            <a:lstStyle/>
            <a:p/>
          </p:txBody>
        </p:sp>
        <p:sp>
          <p:nvSpPr>
            <p:cNvPr id="15" name="object 15"/>
            <p:cNvSpPr/>
            <p:nvPr/>
          </p:nvSpPr>
          <p:spPr>
            <a:xfrm>
              <a:off x="2205228" y="3603498"/>
              <a:ext cx="211454" cy="2540"/>
            </a:xfrm>
            <a:custGeom>
              <a:avLst/>
              <a:gdLst/>
              <a:ahLst/>
              <a:cxnLst/>
              <a:rect l="l" t="t" r="r" b="b"/>
              <a:pathLst>
                <a:path w="211455" h="2539">
                  <a:moveTo>
                    <a:pt x="211074" y="0"/>
                  </a:moveTo>
                  <a:lnTo>
                    <a:pt x="0" y="2286"/>
                  </a:lnTo>
                </a:path>
              </a:pathLst>
            </a:custGeom>
            <a:ln w="20574">
              <a:solidFill>
                <a:srgbClr val="000000"/>
              </a:solidFill>
            </a:ln>
          </p:spPr>
          <p:txBody>
            <a:bodyPr wrap="square" lIns="0" tIns="0" rIns="0" bIns="0" rtlCol="0"/>
            <a:lstStyle/>
            <a:p/>
          </p:txBody>
        </p:sp>
      </p:grpSp>
      <p:sp>
        <p:nvSpPr>
          <p:cNvPr id="16" name="object 16"/>
          <p:cNvSpPr txBox="1"/>
          <p:nvPr/>
        </p:nvSpPr>
        <p:spPr>
          <a:xfrm>
            <a:off x="1661160" y="4585208"/>
            <a:ext cx="1428115" cy="398780"/>
          </a:xfrm>
          <a:prstGeom prst="rect">
            <a:avLst/>
          </a:prstGeom>
        </p:spPr>
        <p:txBody>
          <a:bodyPr wrap="square" lIns="0" tIns="11430" rIns="0" bIns="0" rtlCol="0" vert="horz">
            <a:spAutoFit/>
          </a:bodyPr>
          <a:lstStyle/>
          <a:p>
            <a:pPr>
              <a:lnSpc>
                <a:spcPts val="1475"/>
              </a:lnSpc>
              <a:spcBef>
                <a:spcPts val="90"/>
              </a:spcBef>
            </a:pPr>
            <a:r>
              <a:rPr dirty="0" sz="1300" spc="-10" b="1">
                <a:latin typeface="Arial"/>
                <a:cs typeface="Arial"/>
              </a:rPr>
              <a:t>Not</a:t>
            </a:r>
            <a:r>
              <a:rPr dirty="0" sz="1300" spc="-20" b="1">
                <a:latin typeface="Arial"/>
                <a:cs typeface="Arial"/>
              </a:rPr>
              <a:t> </a:t>
            </a:r>
            <a:r>
              <a:rPr dirty="0" sz="1300" spc="-10" b="1">
                <a:latin typeface="Arial"/>
                <a:cs typeface="Arial"/>
              </a:rPr>
              <a:t>allowed</a:t>
            </a:r>
            <a:endParaRPr sz="1300">
              <a:latin typeface="Arial"/>
              <a:cs typeface="Arial"/>
            </a:endParaRPr>
          </a:p>
          <a:p>
            <a:pPr>
              <a:lnSpc>
                <a:spcPts val="1475"/>
              </a:lnSpc>
            </a:pPr>
            <a:r>
              <a:rPr dirty="0" sz="1300" spc="-10" b="1">
                <a:latin typeface="Arial"/>
                <a:cs typeface="Arial"/>
              </a:rPr>
              <a:t>(50 already</a:t>
            </a:r>
            <a:r>
              <a:rPr dirty="0" sz="1300" spc="-75" b="1">
                <a:latin typeface="Arial"/>
                <a:cs typeface="Arial"/>
              </a:rPr>
              <a:t> </a:t>
            </a:r>
            <a:r>
              <a:rPr dirty="0" sz="1300" spc="-10" b="1">
                <a:latin typeface="Arial"/>
                <a:cs typeface="Arial"/>
              </a:rPr>
              <a:t>exists)</a:t>
            </a:r>
            <a:endParaRPr sz="1300">
              <a:latin typeface="Arial"/>
              <a:cs typeface="Arial"/>
            </a:endParaRPr>
          </a:p>
        </p:txBody>
      </p:sp>
      <p:grpSp>
        <p:nvGrpSpPr>
          <p:cNvPr id="17" name="object 17"/>
          <p:cNvGrpSpPr/>
          <p:nvPr/>
        </p:nvGrpSpPr>
        <p:grpSpPr>
          <a:xfrm>
            <a:off x="2926842" y="4433315"/>
            <a:ext cx="66675" cy="373380"/>
            <a:chOff x="2926842" y="4433315"/>
            <a:chExt cx="66675" cy="373380"/>
          </a:xfrm>
        </p:grpSpPr>
        <p:sp>
          <p:nvSpPr>
            <p:cNvPr id="18" name="object 18"/>
            <p:cNvSpPr/>
            <p:nvPr/>
          </p:nvSpPr>
          <p:spPr>
            <a:xfrm>
              <a:off x="2959608" y="4497323"/>
              <a:ext cx="1270" cy="299085"/>
            </a:xfrm>
            <a:custGeom>
              <a:avLst/>
              <a:gdLst/>
              <a:ahLst/>
              <a:cxnLst/>
              <a:rect l="l" t="t" r="r" b="b"/>
              <a:pathLst>
                <a:path w="1269" h="299085">
                  <a:moveTo>
                    <a:pt x="0" y="0"/>
                  </a:moveTo>
                  <a:lnTo>
                    <a:pt x="762" y="298703"/>
                  </a:lnTo>
                </a:path>
              </a:pathLst>
            </a:custGeom>
            <a:ln w="20574">
              <a:solidFill>
                <a:srgbClr val="000000"/>
              </a:solidFill>
            </a:ln>
          </p:spPr>
          <p:txBody>
            <a:bodyPr wrap="square" lIns="0" tIns="0" rIns="0" bIns="0" rtlCol="0"/>
            <a:lstStyle/>
            <a:p/>
          </p:txBody>
        </p:sp>
        <p:sp>
          <p:nvSpPr>
            <p:cNvPr id="19" name="object 19"/>
            <p:cNvSpPr/>
            <p:nvPr/>
          </p:nvSpPr>
          <p:spPr>
            <a:xfrm>
              <a:off x="2926842" y="4433315"/>
              <a:ext cx="66675" cy="66675"/>
            </a:xfrm>
            <a:custGeom>
              <a:avLst/>
              <a:gdLst/>
              <a:ahLst/>
              <a:cxnLst/>
              <a:rect l="l" t="t" r="r" b="b"/>
              <a:pathLst>
                <a:path w="66675" h="66675">
                  <a:moveTo>
                    <a:pt x="33527" y="0"/>
                  </a:moveTo>
                  <a:lnTo>
                    <a:pt x="0" y="66294"/>
                  </a:lnTo>
                  <a:lnTo>
                    <a:pt x="66293" y="66294"/>
                  </a:lnTo>
                  <a:lnTo>
                    <a:pt x="33527" y="0"/>
                  </a:lnTo>
                  <a:close/>
                </a:path>
              </a:pathLst>
            </a:custGeom>
            <a:solidFill>
              <a:srgbClr val="000000"/>
            </a:solidFill>
          </p:spPr>
          <p:txBody>
            <a:bodyPr wrap="square" lIns="0" tIns="0" rIns="0" bIns="0" rtlCol="0"/>
            <a:lstStyle/>
            <a:p/>
          </p:txBody>
        </p:sp>
      </p:grpSp>
      <p:sp>
        <p:nvSpPr>
          <p:cNvPr id="20" name="object 20"/>
          <p:cNvSpPr txBox="1"/>
          <p:nvPr/>
        </p:nvSpPr>
        <p:spPr>
          <a:xfrm>
            <a:off x="1162820" y="3237991"/>
            <a:ext cx="970915" cy="640715"/>
          </a:xfrm>
          <a:prstGeom prst="rect">
            <a:avLst/>
          </a:prstGeom>
        </p:spPr>
        <p:txBody>
          <a:bodyPr wrap="square" lIns="0" tIns="14604" rIns="0" bIns="0" rtlCol="0" vert="horz">
            <a:spAutoFit/>
          </a:bodyPr>
          <a:lstStyle/>
          <a:p>
            <a:pPr algn="r" marR="5080">
              <a:lnSpc>
                <a:spcPts val="1960"/>
              </a:lnSpc>
              <a:spcBef>
                <a:spcPts val="114"/>
              </a:spcBef>
            </a:pPr>
            <a:r>
              <a:rPr dirty="0" sz="1700" spc="15" b="1">
                <a:latin typeface="Arial"/>
                <a:cs typeface="Arial"/>
              </a:rPr>
              <a:t>…</a:t>
            </a:r>
            <a:endParaRPr sz="1700">
              <a:latin typeface="Arial"/>
              <a:cs typeface="Arial"/>
            </a:endParaRPr>
          </a:p>
          <a:p>
            <a:pPr marR="44450">
              <a:lnSpc>
                <a:spcPts val="1390"/>
              </a:lnSpc>
              <a:spcBef>
                <a:spcPts val="105"/>
              </a:spcBef>
            </a:pPr>
            <a:r>
              <a:rPr dirty="0" sz="1300" spc="-10" b="1">
                <a:latin typeface="Arial"/>
                <a:cs typeface="Arial"/>
              </a:rPr>
              <a:t>Not</a:t>
            </a:r>
            <a:r>
              <a:rPr dirty="0" sz="1300" spc="-75" b="1">
                <a:latin typeface="Arial"/>
                <a:cs typeface="Arial"/>
              </a:rPr>
              <a:t> </a:t>
            </a:r>
            <a:r>
              <a:rPr dirty="0" sz="1300" spc="-10" b="1">
                <a:latin typeface="Arial"/>
                <a:cs typeface="Arial"/>
              </a:rPr>
              <a:t>allowed  (null</a:t>
            </a:r>
            <a:r>
              <a:rPr dirty="0" sz="1300" spc="-45" b="1">
                <a:latin typeface="Arial"/>
                <a:cs typeface="Arial"/>
              </a:rPr>
              <a:t> </a:t>
            </a:r>
            <a:r>
              <a:rPr dirty="0" sz="1300" spc="-10" b="1">
                <a:latin typeface="Arial"/>
                <a:cs typeface="Arial"/>
              </a:rPr>
              <a:t>value)</a:t>
            </a:r>
            <a:endParaRPr sz="1300">
              <a:latin typeface="Arial"/>
              <a:cs typeface="Arial"/>
            </a:endParaRPr>
          </a:p>
        </p:txBody>
      </p:sp>
      <p:grpSp>
        <p:nvGrpSpPr>
          <p:cNvPr id="21" name="object 21"/>
          <p:cNvGrpSpPr/>
          <p:nvPr/>
        </p:nvGrpSpPr>
        <p:grpSpPr>
          <a:xfrm>
            <a:off x="1917573" y="2348865"/>
            <a:ext cx="3877945" cy="2085339"/>
            <a:chOff x="1917573" y="2348865"/>
            <a:chExt cx="3877945" cy="2085339"/>
          </a:xfrm>
        </p:grpSpPr>
        <p:sp>
          <p:nvSpPr>
            <p:cNvPr id="22" name="object 22"/>
            <p:cNvSpPr/>
            <p:nvPr/>
          </p:nvSpPr>
          <p:spPr>
            <a:xfrm>
              <a:off x="3342132" y="3512058"/>
              <a:ext cx="255270" cy="260985"/>
            </a:xfrm>
            <a:custGeom>
              <a:avLst/>
              <a:gdLst/>
              <a:ahLst/>
              <a:cxnLst/>
              <a:rect l="l" t="t" r="r" b="b"/>
              <a:pathLst>
                <a:path w="255270" h="260985">
                  <a:moveTo>
                    <a:pt x="127253" y="0"/>
                  </a:moveTo>
                  <a:lnTo>
                    <a:pt x="0" y="130302"/>
                  </a:lnTo>
                  <a:lnTo>
                    <a:pt x="64007" y="130302"/>
                  </a:lnTo>
                  <a:lnTo>
                    <a:pt x="64007" y="260604"/>
                  </a:lnTo>
                  <a:lnTo>
                    <a:pt x="191262" y="260604"/>
                  </a:lnTo>
                  <a:lnTo>
                    <a:pt x="191262" y="130302"/>
                  </a:lnTo>
                  <a:lnTo>
                    <a:pt x="255269" y="130302"/>
                  </a:lnTo>
                  <a:lnTo>
                    <a:pt x="127253" y="0"/>
                  </a:lnTo>
                  <a:close/>
                </a:path>
              </a:pathLst>
            </a:custGeom>
            <a:solidFill>
              <a:srgbClr val="FFCC9A"/>
            </a:solidFill>
          </p:spPr>
          <p:txBody>
            <a:bodyPr wrap="square" lIns="0" tIns="0" rIns="0" bIns="0" rtlCol="0"/>
            <a:lstStyle/>
            <a:p/>
          </p:txBody>
        </p:sp>
        <p:sp>
          <p:nvSpPr>
            <p:cNvPr id="23" name="object 23"/>
            <p:cNvSpPr/>
            <p:nvPr/>
          </p:nvSpPr>
          <p:spPr>
            <a:xfrm>
              <a:off x="3342132" y="3512058"/>
              <a:ext cx="255270" cy="260985"/>
            </a:xfrm>
            <a:custGeom>
              <a:avLst/>
              <a:gdLst/>
              <a:ahLst/>
              <a:cxnLst/>
              <a:rect l="l" t="t" r="r" b="b"/>
              <a:pathLst>
                <a:path w="255270" h="260985">
                  <a:moveTo>
                    <a:pt x="0" y="130302"/>
                  </a:moveTo>
                  <a:lnTo>
                    <a:pt x="64007" y="130302"/>
                  </a:lnTo>
                  <a:lnTo>
                    <a:pt x="64007" y="260604"/>
                  </a:lnTo>
                  <a:lnTo>
                    <a:pt x="191262" y="260604"/>
                  </a:lnTo>
                  <a:lnTo>
                    <a:pt x="191262" y="130302"/>
                  </a:lnTo>
                  <a:lnTo>
                    <a:pt x="255269" y="130302"/>
                  </a:lnTo>
                  <a:lnTo>
                    <a:pt x="127253" y="0"/>
                  </a:lnTo>
                  <a:lnTo>
                    <a:pt x="0" y="130302"/>
                  </a:lnTo>
                  <a:close/>
                </a:path>
              </a:pathLst>
            </a:custGeom>
            <a:ln w="20574">
              <a:solidFill>
                <a:srgbClr val="000000"/>
              </a:solidFill>
            </a:ln>
          </p:spPr>
          <p:txBody>
            <a:bodyPr wrap="square" lIns="0" tIns="0" rIns="0" bIns="0" rtlCol="0"/>
            <a:lstStyle/>
            <a:p/>
          </p:txBody>
        </p:sp>
        <p:sp>
          <p:nvSpPr>
            <p:cNvPr id="24" name="object 24"/>
            <p:cNvSpPr/>
            <p:nvPr/>
          </p:nvSpPr>
          <p:spPr>
            <a:xfrm>
              <a:off x="1924812" y="2356104"/>
              <a:ext cx="3858767" cy="980694"/>
            </a:xfrm>
            <a:prstGeom prst="rect">
              <a:avLst/>
            </a:prstGeom>
            <a:blipFill>
              <a:blip r:embed="rId3" cstate="print"/>
              <a:stretch>
                <a:fillRect/>
              </a:stretch>
            </a:blipFill>
          </p:spPr>
          <p:txBody>
            <a:bodyPr wrap="square" lIns="0" tIns="0" rIns="0" bIns="0" rtlCol="0"/>
            <a:lstStyle/>
            <a:p/>
          </p:txBody>
        </p:sp>
        <p:sp>
          <p:nvSpPr>
            <p:cNvPr id="25" name="object 25"/>
            <p:cNvSpPr/>
            <p:nvPr/>
          </p:nvSpPr>
          <p:spPr>
            <a:xfrm>
              <a:off x="1921002" y="2352294"/>
              <a:ext cx="3865879" cy="988060"/>
            </a:xfrm>
            <a:custGeom>
              <a:avLst/>
              <a:gdLst/>
              <a:ahLst/>
              <a:cxnLst/>
              <a:rect l="l" t="t" r="r" b="b"/>
              <a:pathLst>
                <a:path w="3865879" h="988060">
                  <a:moveTo>
                    <a:pt x="3865626" y="0"/>
                  </a:moveTo>
                  <a:lnTo>
                    <a:pt x="0" y="0"/>
                  </a:lnTo>
                  <a:lnTo>
                    <a:pt x="0" y="987551"/>
                  </a:lnTo>
                  <a:lnTo>
                    <a:pt x="3865626" y="987551"/>
                  </a:lnTo>
                  <a:lnTo>
                    <a:pt x="3865626" y="0"/>
                  </a:lnTo>
                  <a:close/>
                </a:path>
              </a:pathLst>
            </a:custGeom>
            <a:ln w="6857">
              <a:solidFill>
                <a:srgbClr val="000000"/>
              </a:solidFill>
            </a:ln>
          </p:spPr>
          <p:txBody>
            <a:bodyPr wrap="square" lIns="0" tIns="0" rIns="0" bIns="0" rtlCol="0"/>
            <a:lstStyle/>
            <a:p/>
          </p:txBody>
        </p:sp>
        <p:sp>
          <p:nvSpPr>
            <p:cNvPr id="26" name="object 26"/>
            <p:cNvSpPr/>
            <p:nvPr/>
          </p:nvSpPr>
          <p:spPr>
            <a:xfrm>
              <a:off x="2082546" y="3990594"/>
              <a:ext cx="3704081" cy="163829"/>
            </a:xfrm>
            <a:prstGeom prst="rect">
              <a:avLst/>
            </a:prstGeom>
            <a:blipFill>
              <a:blip r:embed="rId4" cstate="print"/>
              <a:stretch>
                <a:fillRect/>
              </a:stretch>
            </a:blipFill>
          </p:spPr>
          <p:txBody>
            <a:bodyPr wrap="square" lIns="0" tIns="0" rIns="0" bIns="0" rtlCol="0"/>
            <a:lstStyle/>
            <a:p/>
          </p:txBody>
        </p:sp>
        <p:sp>
          <p:nvSpPr>
            <p:cNvPr id="27" name="object 27"/>
            <p:cNvSpPr/>
            <p:nvPr/>
          </p:nvSpPr>
          <p:spPr>
            <a:xfrm>
              <a:off x="2078736" y="3986784"/>
              <a:ext cx="3710940" cy="170815"/>
            </a:xfrm>
            <a:custGeom>
              <a:avLst/>
              <a:gdLst/>
              <a:ahLst/>
              <a:cxnLst/>
              <a:rect l="l" t="t" r="r" b="b"/>
              <a:pathLst>
                <a:path w="3710940" h="170814">
                  <a:moveTo>
                    <a:pt x="3710940" y="0"/>
                  </a:moveTo>
                  <a:lnTo>
                    <a:pt x="0" y="0"/>
                  </a:lnTo>
                  <a:lnTo>
                    <a:pt x="0" y="170687"/>
                  </a:lnTo>
                  <a:lnTo>
                    <a:pt x="3710940" y="170687"/>
                  </a:lnTo>
                  <a:lnTo>
                    <a:pt x="3710940" y="0"/>
                  </a:lnTo>
                  <a:close/>
                </a:path>
              </a:pathLst>
            </a:custGeom>
            <a:ln w="6857">
              <a:solidFill>
                <a:srgbClr val="000000"/>
              </a:solidFill>
            </a:ln>
          </p:spPr>
          <p:txBody>
            <a:bodyPr wrap="square" lIns="0" tIns="0" rIns="0" bIns="0" rtlCol="0"/>
            <a:lstStyle/>
            <a:p/>
          </p:txBody>
        </p:sp>
        <p:sp>
          <p:nvSpPr>
            <p:cNvPr id="28" name="object 28"/>
            <p:cNvSpPr/>
            <p:nvPr/>
          </p:nvSpPr>
          <p:spPr>
            <a:xfrm>
              <a:off x="2084832" y="4263390"/>
              <a:ext cx="3704082" cy="163829"/>
            </a:xfrm>
            <a:prstGeom prst="rect">
              <a:avLst/>
            </a:prstGeom>
            <a:blipFill>
              <a:blip r:embed="rId5" cstate="print"/>
              <a:stretch>
                <a:fillRect/>
              </a:stretch>
            </a:blipFill>
          </p:spPr>
          <p:txBody>
            <a:bodyPr wrap="square" lIns="0" tIns="0" rIns="0" bIns="0" rtlCol="0"/>
            <a:lstStyle/>
            <a:p/>
          </p:txBody>
        </p:sp>
        <p:sp>
          <p:nvSpPr>
            <p:cNvPr id="29" name="object 29"/>
            <p:cNvSpPr/>
            <p:nvPr/>
          </p:nvSpPr>
          <p:spPr>
            <a:xfrm>
              <a:off x="2081022" y="4259580"/>
              <a:ext cx="3710940" cy="170815"/>
            </a:xfrm>
            <a:custGeom>
              <a:avLst/>
              <a:gdLst/>
              <a:ahLst/>
              <a:cxnLst/>
              <a:rect l="l" t="t" r="r" b="b"/>
              <a:pathLst>
                <a:path w="3710940" h="170814">
                  <a:moveTo>
                    <a:pt x="3710940" y="0"/>
                  </a:moveTo>
                  <a:lnTo>
                    <a:pt x="0" y="0"/>
                  </a:lnTo>
                  <a:lnTo>
                    <a:pt x="0" y="170687"/>
                  </a:lnTo>
                  <a:lnTo>
                    <a:pt x="3710940" y="170687"/>
                  </a:lnTo>
                  <a:lnTo>
                    <a:pt x="3710940" y="0"/>
                  </a:lnTo>
                  <a:close/>
                </a:path>
              </a:pathLst>
            </a:custGeom>
            <a:ln w="6857">
              <a:solidFill>
                <a:srgbClr val="000000"/>
              </a:solidFill>
            </a:ln>
          </p:spPr>
          <p:txBody>
            <a:bodyPr wrap="square" lIns="0" tIns="0" rIns="0" bIns="0" rtlCol="0"/>
            <a:lstStyle/>
            <a:p/>
          </p:txBody>
        </p:sp>
      </p:grpSp>
      <p:sp>
        <p:nvSpPr>
          <p:cNvPr id="30" name="object 30"/>
          <p:cNvSpPr txBox="1"/>
          <p:nvPr/>
        </p:nvSpPr>
        <p:spPr>
          <a:xfrm>
            <a:off x="594613" y="5593638"/>
            <a:ext cx="6416040" cy="1965960"/>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PRIMARY KEY</a:t>
            </a:r>
            <a:r>
              <a:rPr dirty="0" sz="1300" spc="-415" b="1">
                <a:latin typeface="Courier New"/>
                <a:cs typeface="Courier New"/>
              </a:rPr>
              <a:t> </a:t>
            </a:r>
            <a:r>
              <a:rPr dirty="0" sz="1300" spc="-5" b="1">
                <a:latin typeface="Arial"/>
                <a:cs typeface="Arial"/>
              </a:rPr>
              <a:t>Constraint</a:t>
            </a:r>
            <a:endParaRPr sz="1300">
              <a:latin typeface="Arial"/>
              <a:cs typeface="Arial"/>
            </a:endParaRPr>
          </a:p>
          <a:p>
            <a:pPr marL="136525" marR="5080">
              <a:lnSpc>
                <a:spcPct val="101099"/>
              </a:lnSpc>
              <a:spcBef>
                <a:spcPts val="370"/>
              </a:spcBef>
            </a:pPr>
            <a:r>
              <a:rPr dirty="0" sz="1300">
                <a:latin typeface="Times New Roman"/>
                <a:cs typeface="Times New Roman"/>
              </a:rPr>
              <a:t>A </a:t>
            </a:r>
            <a:r>
              <a:rPr dirty="0" sz="1300">
                <a:latin typeface="Courier New"/>
                <a:cs typeface="Courier New"/>
              </a:rPr>
              <a:t>PRIMARY KEY</a:t>
            </a:r>
            <a:r>
              <a:rPr dirty="0" sz="1300" spc="-430">
                <a:latin typeface="Courier New"/>
                <a:cs typeface="Courier New"/>
              </a:rPr>
              <a:t> </a:t>
            </a:r>
            <a:r>
              <a:rPr dirty="0" sz="1300" spc="-5">
                <a:latin typeface="Times New Roman"/>
                <a:cs typeface="Times New Roman"/>
              </a:rPr>
              <a:t>constraint </a:t>
            </a:r>
            <a:r>
              <a:rPr dirty="0" sz="1300">
                <a:latin typeface="Times New Roman"/>
                <a:cs typeface="Times New Roman"/>
              </a:rPr>
              <a:t>creates a primary key for the table. Only one primary key can be  created for each table. The </a:t>
            </a:r>
            <a:r>
              <a:rPr dirty="0" sz="1300">
                <a:latin typeface="Courier New"/>
                <a:cs typeface="Courier New"/>
              </a:rPr>
              <a:t>PRIMARY KEY </a:t>
            </a:r>
            <a:r>
              <a:rPr dirty="0" sz="1300">
                <a:latin typeface="Times New Roman"/>
                <a:cs typeface="Times New Roman"/>
              </a:rPr>
              <a:t>constraint is a column </a:t>
            </a:r>
            <a:r>
              <a:rPr dirty="0" sz="1300" spc="-5">
                <a:latin typeface="Times New Roman"/>
                <a:cs typeface="Times New Roman"/>
              </a:rPr>
              <a:t>or set of columns </a:t>
            </a:r>
            <a:r>
              <a:rPr dirty="0" sz="1300">
                <a:latin typeface="Times New Roman"/>
                <a:cs typeface="Times New Roman"/>
              </a:rPr>
              <a:t>that  uniquely identifies each </a:t>
            </a:r>
            <a:r>
              <a:rPr dirty="0" sz="1300" spc="-5">
                <a:latin typeface="Times New Roman"/>
                <a:cs typeface="Times New Roman"/>
              </a:rPr>
              <a:t>row </a:t>
            </a:r>
            <a:r>
              <a:rPr dirty="0" sz="1300">
                <a:latin typeface="Times New Roman"/>
                <a:cs typeface="Times New Roman"/>
              </a:rPr>
              <a:t>in a table. This </a:t>
            </a:r>
            <a:r>
              <a:rPr dirty="0" sz="1300" spc="-5">
                <a:latin typeface="Times New Roman"/>
                <a:cs typeface="Times New Roman"/>
              </a:rPr>
              <a:t>constraint </a:t>
            </a:r>
            <a:r>
              <a:rPr dirty="0" sz="1300">
                <a:latin typeface="Times New Roman"/>
                <a:cs typeface="Times New Roman"/>
              </a:rPr>
              <a:t>enforces </a:t>
            </a:r>
            <a:r>
              <a:rPr dirty="0" sz="1300" spc="-5">
                <a:latin typeface="Times New Roman"/>
                <a:cs typeface="Times New Roman"/>
              </a:rPr>
              <a:t>uniqueness </a:t>
            </a:r>
            <a:r>
              <a:rPr dirty="0" sz="1300">
                <a:latin typeface="Times New Roman"/>
                <a:cs typeface="Times New Roman"/>
              </a:rPr>
              <a:t>of the column or  column combination and ensures </a:t>
            </a:r>
            <a:r>
              <a:rPr dirty="0" sz="1300" spc="-5">
                <a:latin typeface="Times New Roman"/>
                <a:cs typeface="Times New Roman"/>
              </a:rPr>
              <a:t>that </a:t>
            </a:r>
            <a:r>
              <a:rPr dirty="0" sz="1300">
                <a:latin typeface="Times New Roman"/>
                <a:cs typeface="Times New Roman"/>
              </a:rPr>
              <a:t>no column that is part of the primary key can contain a  null</a:t>
            </a:r>
            <a:r>
              <a:rPr dirty="0" sz="1300" spc="-5">
                <a:latin typeface="Times New Roman"/>
                <a:cs typeface="Times New Roman"/>
              </a:rPr>
              <a:t> </a:t>
            </a:r>
            <a:r>
              <a:rPr dirty="0" sz="1300">
                <a:latin typeface="Times New Roman"/>
                <a:cs typeface="Times New Roman"/>
              </a:rPr>
              <a:t>value.</a:t>
            </a:r>
            <a:endParaRPr sz="1300">
              <a:latin typeface="Times New Roman"/>
              <a:cs typeface="Times New Roman"/>
            </a:endParaRPr>
          </a:p>
          <a:p>
            <a:pPr algn="just" marL="136525" marR="190500">
              <a:lnSpc>
                <a:spcPct val="100000"/>
              </a:lnSpc>
              <a:spcBef>
                <a:spcPts val="390"/>
              </a:spcBef>
            </a:pPr>
            <a:r>
              <a:rPr dirty="0" sz="1300" spc="-5" b="1">
                <a:latin typeface="Times New Roman"/>
                <a:cs typeface="Times New Roman"/>
              </a:rPr>
              <a:t>Note: </a:t>
            </a:r>
            <a:r>
              <a:rPr dirty="0" sz="1300">
                <a:latin typeface="Times New Roman"/>
                <a:cs typeface="Times New Roman"/>
              </a:rPr>
              <a:t>Because </a:t>
            </a:r>
            <a:r>
              <a:rPr dirty="0" sz="1300" spc="-5">
                <a:latin typeface="Times New Roman"/>
                <a:cs typeface="Times New Roman"/>
              </a:rPr>
              <a:t>uniqueness </a:t>
            </a:r>
            <a:r>
              <a:rPr dirty="0" sz="1300">
                <a:latin typeface="Times New Roman"/>
                <a:cs typeface="Times New Roman"/>
              </a:rPr>
              <a:t>is part of the primary key </a:t>
            </a:r>
            <a:r>
              <a:rPr dirty="0" sz="1300" spc="-5">
                <a:latin typeface="Times New Roman"/>
                <a:cs typeface="Times New Roman"/>
              </a:rPr>
              <a:t>constraint </a:t>
            </a:r>
            <a:r>
              <a:rPr dirty="0" sz="1300">
                <a:latin typeface="Times New Roman"/>
                <a:cs typeface="Times New Roman"/>
              </a:rPr>
              <a:t>definition, the Oracle server  enforces the uniqueness by implicitly creating a unique index on the primary key </a:t>
            </a:r>
            <a:r>
              <a:rPr dirty="0" sz="1300" spc="-5">
                <a:latin typeface="Times New Roman"/>
                <a:cs typeface="Times New Roman"/>
              </a:rPr>
              <a:t>column </a:t>
            </a:r>
            <a:r>
              <a:rPr dirty="0" sz="1300">
                <a:latin typeface="Times New Roman"/>
                <a:cs typeface="Times New Roman"/>
              </a:rPr>
              <a:t>or  </a:t>
            </a:r>
            <a:r>
              <a:rPr dirty="0" sz="1300" spc="-5">
                <a:latin typeface="Times New Roman"/>
                <a:cs typeface="Times New Roman"/>
              </a:rPr>
              <a:t>columns.</a:t>
            </a:r>
            <a:endParaRPr sz="1300">
              <a:latin typeface="Times New Roman"/>
              <a:cs typeface="Times New Roman"/>
            </a:endParaRPr>
          </a:p>
        </p:txBody>
      </p:sp>
      <p:sp>
        <p:nvSpPr>
          <p:cNvPr id="32" name="object 3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3" name="object 3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4</a:t>
            </a:r>
            <a:r>
              <a:rPr dirty="0" sz="800" spc="-130"/>
              <a:t>l.</a:t>
            </a:r>
            <a:r>
              <a:rPr dirty="0" sz="800" spc="-110"/>
              <a:t> </a:t>
            </a:r>
            <a:r>
              <a:rPr dirty="0" sz="800" spc="-40"/>
              <a:t>Contact</a:t>
            </a:r>
            <a:endParaRPr sz="800">
              <a:latin typeface="Arial"/>
              <a:cs typeface="Arial"/>
            </a:endParaRPr>
          </a:p>
        </p:txBody>
      </p:sp>
      <p:sp>
        <p:nvSpPr>
          <p:cNvPr id="34" name="object 3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1" name="object 3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2061972" y="791210"/>
            <a:ext cx="3237230" cy="713740"/>
          </a:xfrm>
          <a:prstGeom prst="rect">
            <a:avLst/>
          </a:prstGeom>
        </p:spPr>
        <p:txBody>
          <a:bodyPr wrap="square" lIns="0" tIns="13970" rIns="0" bIns="0" rtlCol="0" vert="horz">
            <a:spAutoFit/>
          </a:bodyPr>
          <a:lstStyle/>
          <a:p>
            <a:pPr marL="417830">
              <a:lnSpc>
                <a:spcPct val="100000"/>
              </a:lnSpc>
              <a:spcBef>
                <a:spcPts val="110"/>
              </a:spcBef>
            </a:pPr>
            <a:r>
              <a:rPr dirty="0" sz="1850" spc="5" b="1">
                <a:latin typeface="Courier New"/>
                <a:cs typeface="Courier New"/>
              </a:rPr>
              <a:t>FOREIGN KEY</a:t>
            </a:r>
            <a:r>
              <a:rPr dirty="0" sz="1850" spc="-680" b="1">
                <a:latin typeface="Courier New"/>
                <a:cs typeface="Courier New"/>
              </a:rPr>
              <a:t> </a:t>
            </a:r>
            <a:r>
              <a:rPr dirty="0" sz="1850" b="1">
                <a:latin typeface="Arial"/>
                <a:cs typeface="Arial"/>
              </a:rPr>
              <a:t>Constraint</a:t>
            </a:r>
            <a:endParaRPr sz="1850">
              <a:latin typeface="Arial"/>
              <a:cs typeface="Arial"/>
            </a:endParaRPr>
          </a:p>
          <a:p>
            <a:pPr>
              <a:lnSpc>
                <a:spcPct val="100000"/>
              </a:lnSpc>
              <a:spcBef>
                <a:spcPts val="1500"/>
              </a:spcBef>
            </a:pPr>
            <a:r>
              <a:rPr dirty="0" sz="1400" spc="15" b="1">
                <a:latin typeface="Courier New"/>
                <a:cs typeface="Courier New"/>
              </a:rPr>
              <a:t>DEPARTMENTS</a:t>
            </a:r>
            <a:endParaRPr sz="1400">
              <a:latin typeface="Courier New"/>
              <a:cs typeface="Courier New"/>
            </a:endParaRPr>
          </a:p>
        </p:txBody>
      </p:sp>
      <p:grpSp>
        <p:nvGrpSpPr>
          <p:cNvPr id="7" name="object 7"/>
          <p:cNvGrpSpPr/>
          <p:nvPr/>
        </p:nvGrpSpPr>
        <p:grpSpPr>
          <a:xfrm>
            <a:off x="2814827" y="2508504"/>
            <a:ext cx="2186940" cy="657860"/>
            <a:chOff x="2814827" y="2508504"/>
            <a:chExt cx="2186940" cy="657860"/>
          </a:xfrm>
        </p:grpSpPr>
        <p:sp>
          <p:nvSpPr>
            <p:cNvPr id="8" name="object 8"/>
            <p:cNvSpPr/>
            <p:nvPr/>
          </p:nvSpPr>
          <p:spPr>
            <a:xfrm>
              <a:off x="4729733" y="3132582"/>
              <a:ext cx="261620" cy="0"/>
            </a:xfrm>
            <a:custGeom>
              <a:avLst/>
              <a:gdLst/>
              <a:ahLst/>
              <a:cxnLst/>
              <a:rect l="l" t="t" r="r" b="b"/>
              <a:pathLst>
                <a:path w="261620" h="0">
                  <a:moveTo>
                    <a:pt x="261365" y="0"/>
                  </a:moveTo>
                  <a:lnTo>
                    <a:pt x="0" y="0"/>
                  </a:lnTo>
                </a:path>
              </a:pathLst>
            </a:custGeom>
            <a:ln w="20574">
              <a:solidFill>
                <a:srgbClr val="000000"/>
              </a:solidFill>
            </a:ln>
          </p:spPr>
          <p:txBody>
            <a:bodyPr wrap="square" lIns="0" tIns="0" rIns="0" bIns="0" rtlCol="0"/>
            <a:lstStyle/>
            <a:p/>
          </p:txBody>
        </p:sp>
        <p:sp>
          <p:nvSpPr>
            <p:cNvPr id="9" name="object 9"/>
            <p:cNvSpPr/>
            <p:nvPr/>
          </p:nvSpPr>
          <p:spPr>
            <a:xfrm>
              <a:off x="4665726" y="3099816"/>
              <a:ext cx="66675" cy="66675"/>
            </a:xfrm>
            <a:custGeom>
              <a:avLst/>
              <a:gdLst/>
              <a:ahLst/>
              <a:cxnLst/>
              <a:rect l="l" t="t" r="r" b="b"/>
              <a:pathLst>
                <a:path w="66675" h="66675">
                  <a:moveTo>
                    <a:pt x="66294" y="0"/>
                  </a:moveTo>
                  <a:lnTo>
                    <a:pt x="0" y="33527"/>
                  </a:lnTo>
                  <a:lnTo>
                    <a:pt x="66294" y="66293"/>
                  </a:lnTo>
                  <a:lnTo>
                    <a:pt x="66294" y="0"/>
                  </a:lnTo>
                  <a:close/>
                </a:path>
              </a:pathLst>
            </a:custGeom>
            <a:solidFill>
              <a:srgbClr val="000000"/>
            </a:solidFill>
          </p:spPr>
          <p:txBody>
            <a:bodyPr wrap="square" lIns="0" tIns="0" rIns="0" bIns="0" rtlCol="0"/>
            <a:lstStyle/>
            <a:p/>
          </p:txBody>
        </p:sp>
        <p:sp>
          <p:nvSpPr>
            <p:cNvPr id="10" name="object 10"/>
            <p:cNvSpPr/>
            <p:nvPr/>
          </p:nvSpPr>
          <p:spPr>
            <a:xfrm>
              <a:off x="2847593" y="2572512"/>
              <a:ext cx="1257300" cy="331470"/>
            </a:xfrm>
            <a:custGeom>
              <a:avLst/>
              <a:gdLst/>
              <a:ahLst/>
              <a:cxnLst/>
              <a:rect l="l" t="t" r="r" b="b"/>
              <a:pathLst>
                <a:path w="1257300" h="331469">
                  <a:moveTo>
                    <a:pt x="0" y="0"/>
                  </a:moveTo>
                  <a:lnTo>
                    <a:pt x="0" y="164592"/>
                  </a:lnTo>
                  <a:lnTo>
                    <a:pt x="1257300" y="164592"/>
                  </a:lnTo>
                  <a:lnTo>
                    <a:pt x="1257300" y="331470"/>
                  </a:lnTo>
                </a:path>
              </a:pathLst>
            </a:custGeom>
            <a:ln w="20574">
              <a:solidFill>
                <a:srgbClr val="000000"/>
              </a:solidFill>
            </a:ln>
          </p:spPr>
          <p:txBody>
            <a:bodyPr wrap="square" lIns="0" tIns="0" rIns="0" bIns="0" rtlCol="0"/>
            <a:lstStyle/>
            <a:p/>
          </p:txBody>
        </p:sp>
        <p:sp>
          <p:nvSpPr>
            <p:cNvPr id="11" name="object 11"/>
            <p:cNvSpPr/>
            <p:nvPr/>
          </p:nvSpPr>
          <p:spPr>
            <a:xfrm>
              <a:off x="2814828" y="2508503"/>
              <a:ext cx="1323975" cy="460375"/>
            </a:xfrm>
            <a:custGeom>
              <a:avLst/>
              <a:gdLst/>
              <a:ahLst/>
              <a:cxnLst/>
              <a:rect l="l" t="t" r="r" b="b"/>
              <a:pathLst>
                <a:path w="1323975" h="460375">
                  <a:moveTo>
                    <a:pt x="66294" y="66294"/>
                  </a:moveTo>
                  <a:lnTo>
                    <a:pt x="32766" y="0"/>
                  </a:lnTo>
                  <a:lnTo>
                    <a:pt x="0" y="66294"/>
                  </a:lnTo>
                  <a:lnTo>
                    <a:pt x="66294" y="66294"/>
                  </a:lnTo>
                  <a:close/>
                </a:path>
                <a:path w="1323975" h="460375">
                  <a:moveTo>
                    <a:pt x="1323594" y="393954"/>
                  </a:moveTo>
                  <a:lnTo>
                    <a:pt x="1257300" y="393954"/>
                  </a:lnTo>
                  <a:lnTo>
                    <a:pt x="1290066" y="460248"/>
                  </a:lnTo>
                  <a:lnTo>
                    <a:pt x="1323594" y="393954"/>
                  </a:lnTo>
                  <a:close/>
                </a:path>
              </a:pathLst>
            </a:custGeom>
            <a:solidFill>
              <a:srgbClr val="000000"/>
            </a:solidFill>
          </p:spPr>
          <p:txBody>
            <a:bodyPr wrap="square" lIns="0" tIns="0" rIns="0" bIns="0" rtlCol="0"/>
            <a:lstStyle/>
            <a:p/>
          </p:txBody>
        </p:sp>
      </p:grpSp>
      <p:sp>
        <p:nvSpPr>
          <p:cNvPr id="12" name="object 12"/>
          <p:cNvSpPr txBox="1"/>
          <p:nvPr/>
        </p:nvSpPr>
        <p:spPr>
          <a:xfrm>
            <a:off x="5070347" y="2977388"/>
            <a:ext cx="696595" cy="398780"/>
          </a:xfrm>
          <a:prstGeom prst="rect">
            <a:avLst/>
          </a:prstGeom>
        </p:spPr>
        <p:txBody>
          <a:bodyPr wrap="square" lIns="0" tIns="34925" rIns="0" bIns="0" rtlCol="0" vert="horz">
            <a:spAutoFit/>
          </a:bodyPr>
          <a:lstStyle/>
          <a:p>
            <a:pPr marR="5080">
              <a:lnSpc>
                <a:spcPts val="1390"/>
              </a:lnSpc>
              <a:spcBef>
                <a:spcPts val="275"/>
              </a:spcBef>
            </a:pPr>
            <a:r>
              <a:rPr dirty="0" sz="1300" spc="-20" b="1">
                <a:latin typeface="Courier New"/>
                <a:cs typeface="Courier New"/>
              </a:rPr>
              <a:t>FOREIGN  </a:t>
            </a:r>
            <a:r>
              <a:rPr dirty="0" sz="1300" spc="-20" b="1">
                <a:latin typeface="Courier New"/>
                <a:cs typeface="Courier New"/>
              </a:rPr>
              <a:t>KEY</a:t>
            </a:r>
            <a:endParaRPr sz="1300">
              <a:latin typeface="Courier New"/>
              <a:cs typeface="Courier New"/>
            </a:endParaRPr>
          </a:p>
        </p:txBody>
      </p:sp>
      <p:sp>
        <p:nvSpPr>
          <p:cNvPr id="13" name="object 13"/>
          <p:cNvSpPr txBox="1"/>
          <p:nvPr/>
        </p:nvSpPr>
        <p:spPr>
          <a:xfrm>
            <a:off x="3534917" y="4115054"/>
            <a:ext cx="1086485" cy="222250"/>
          </a:xfrm>
          <a:prstGeom prst="rect">
            <a:avLst/>
          </a:prstGeom>
        </p:spPr>
        <p:txBody>
          <a:bodyPr wrap="square" lIns="0" tIns="11430" rIns="0" bIns="0" rtlCol="0" vert="horz">
            <a:spAutoFit/>
          </a:bodyPr>
          <a:lstStyle/>
          <a:p>
            <a:pPr>
              <a:lnSpc>
                <a:spcPct val="100000"/>
              </a:lnSpc>
              <a:spcBef>
                <a:spcPts val="90"/>
              </a:spcBef>
            </a:pPr>
            <a:r>
              <a:rPr dirty="0" sz="1300" spc="-15" b="1">
                <a:latin typeface="Courier New"/>
                <a:cs typeface="Courier New"/>
              </a:rPr>
              <a:t>INSERT</a:t>
            </a:r>
            <a:r>
              <a:rPr dirty="0" sz="1300" spc="-90" b="1">
                <a:latin typeface="Courier New"/>
                <a:cs typeface="Courier New"/>
              </a:rPr>
              <a:t> </a:t>
            </a:r>
            <a:r>
              <a:rPr dirty="0" sz="1300" spc="-20" b="1">
                <a:latin typeface="Courier New"/>
                <a:cs typeface="Courier New"/>
              </a:rPr>
              <a:t>INTO</a:t>
            </a:r>
            <a:endParaRPr sz="1300">
              <a:latin typeface="Courier New"/>
              <a:cs typeface="Courier New"/>
            </a:endParaRPr>
          </a:p>
        </p:txBody>
      </p:sp>
      <p:grpSp>
        <p:nvGrpSpPr>
          <p:cNvPr id="14" name="object 14"/>
          <p:cNvGrpSpPr/>
          <p:nvPr/>
        </p:nvGrpSpPr>
        <p:grpSpPr>
          <a:xfrm>
            <a:off x="4671821" y="4501134"/>
            <a:ext cx="305435" cy="66675"/>
            <a:chOff x="4671821" y="4501134"/>
            <a:chExt cx="305435" cy="66675"/>
          </a:xfrm>
        </p:grpSpPr>
        <p:sp>
          <p:nvSpPr>
            <p:cNvPr id="15" name="object 15"/>
            <p:cNvSpPr/>
            <p:nvPr/>
          </p:nvSpPr>
          <p:spPr>
            <a:xfrm>
              <a:off x="4736591" y="4532376"/>
              <a:ext cx="230504" cy="1905"/>
            </a:xfrm>
            <a:custGeom>
              <a:avLst/>
              <a:gdLst/>
              <a:ahLst/>
              <a:cxnLst/>
              <a:rect l="l" t="t" r="r" b="b"/>
              <a:pathLst>
                <a:path w="230504" h="1904">
                  <a:moveTo>
                    <a:pt x="0" y="1524"/>
                  </a:moveTo>
                  <a:lnTo>
                    <a:pt x="230124" y="0"/>
                  </a:lnTo>
                </a:path>
              </a:pathLst>
            </a:custGeom>
            <a:ln w="20574">
              <a:solidFill>
                <a:srgbClr val="000000"/>
              </a:solidFill>
            </a:ln>
          </p:spPr>
          <p:txBody>
            <a:bodyPr wrap="square" lIns="0" tIns="0" rIns="0" bIns="0" rtlCol="0"/>
            <a:lstStyle/>
            <a:p/>
          </p:txBody>
        </p:sp>
        <p:sp>
          <p:nvSpPr>
            <p:cNvPr id="16" name="object 16"/>
            <p:cNvSpPr/>
            <p:nvPr/>
          </p:nvSpPr>
          <p:spPr>
            <a:xfrm>
              <a:off x="4671821" y="4501134"/>
              <a:ext cx="67310" cy="66675"/>
            </a:xfrm>
            <a:custGeom>
              <a:avLst/>
              <a:gdLst/>
              <a:ahLst/>
              <a:cxnLst/>
              <a:rect l="l" t="t" r="r" b="b"/>
              <a:pathLst>
                <a:path w="67310" h="66675">
                  <a:moveTo>
                    <a:pt x="67055" y="0"/>
                  </a:moveTo>
                  <a:lnTo>
                    <a:pt x="0" y="32765"/>
                  </a:lnTo>
                  <a:lnTo>
                    <a:pt x="67055" y="66293"/>
                  </a:lnTo>
                  <a:lnTo>
                    <a:pt x="67055" y="0"/>
                  </a:lnTo>
                  <a:close/>
                </a:path>
              </a:pathLst>
            </a:custGeom>
            <a:solidFill>
              <a:srgbClr val="000000"/>
            </a:solidFill>
          </p:spPr>
          <p:txBody>
            <a:bodyPr wrap="square" lIns="0" tIns="0" rIns="0" bIns="0" rtlCol="0"/>
            <a:lstStyle/>
            <a:p/>
          </p:txBody>
        </p:sp>
      </p:grpSp>
      <p:sp>
        <p:nvSpPr>
          <p:cNvPr id="17" name="object 17"/>
          <p:cNvSpPr txBox="1"/>
          <p:nvPr/>
        </p:nvSpPr>
        <p:spPr>
          <a:xfrm>
            <a:off x="4952244" y="4122670"/>
            <a:ext cx="930910" cy="775335"/>
          </a:xfrm>
          <a:prstGeom prst="rect">
            <a:avLst/>
          </a:prstGeom>
        </p:spPr>
        <p:txBody>
          <a:bodyPr wrap="square" lIns="0" tIns="11430" rIns="0" bIns="0" rtlCol="0" vert="horz">
            <a:spAutoFit/>
          </a:bodyPr>
          <a:lstStyle/>
          <a:p>
            <a:pPr algn="ctr" marR="5080">
              <a:lnSpc>
                <a:spcPts val="1320"/>
              </a:lnSpc>
              <a:spcBef>
                <a:spcPts val="90"/>
              </a:spcBef>
            </a:pPr>
            <a:r>
              <a:rPr dirty="0" sz="1300" spc="-10" b="1">
                <a:latin typeface="Arial"/>
                <a:cs typeface="Arial"/>
              </a:rPr>
              <a:t>Not</a:t>
            </a:r>
            <a:r>
              <a:rPr dirty="0" sz="1300" spc="-80" b="1">
                <a:latin typeface="Arial"/>
                <a:cs typeface="Arial"/>
              </a:rPr>
              <a:t> </a:t>
            </a:r>
            <a:r>
              <a:rPr dirty="0" sz="1300" spc="-10" b="1">
                <a:latin typeface="Arial"/>
                <a:cs typeface="Arial"/>
              </a:rPr>
              <a:t>allowed</a:t>
            </a:r>
            <a:endParaRPr sz="1300">
              <a:latin typeface="Arial"/>
              <a:cs typeface="Arial"/>
            </a:endParaRPr>
          </a:p>
          <a:p>
            <a:pPr algn="ctr" marL="22225" marR="27305">
              <a:lnSpc>
                <a:spcPct val="69200"/>
              </a:lnSpc>
              <a:spcBef>
                <a:spcPts val="240"/>
              </a:spcBef>
            </a:pPr>
            <a:r>
              <a:rPr dirty="0" sz="1300" spc="-10" b="1">
                <a:latin typeface="Arial"/>
                <a:cs typeface="Arial"/>
              </a:rPr>
              <a:t>(9 does</a:t>
            </a:r>
            <a:r>
              <a:rPr dirty="0" sz="1300" spc="-80" b="1">
                <a:latin typeface="Arial"/>
                <a:cs typeface="Arial"/>
              </a:rPr>
              <a:t> </a:t>
            </a:r>
            <a:r>
              <a:rPr dirty="0" sz="1300" spc="-15" b="1">
                <a:latin typeface="Arial"/>
                <a:cs typeface="Arial"/>
              </a:rPr>
              <a:t>not  </a:t>
            </a:r>
            <a:r>
              <a:rPr dirty="0" sz="1300" spc="-10" b="1">
                <a:latin typeface="Arial"/>
                <a:cs typeface="Arial"/>
              </a:rPr>
              <a:t>exist)</a:t>
            </a:r>
            <a:endParaRPr sz="1300">
              <a:latin typeface="Arial"/>
              <a:cs typeface="Arial"/>
            </a:endParaRPr>
          </a:p>
          <a:p>
            <a:pPr algn="ctr" marR="39370">
              <a:lnSpc>
                <a:spcPct val="100000"/>
              </a:lnSpc>
              <a:spcBef>
                <a:spcPts val="635"/>
              </a:spcBef>
            </a:pPr>
            <a:r>
              <a:rPr dirty="0" sz="1300" spc="-10" b="1">
                <a:latin typeface="Arial"/>
                <a:cs typeface="Arial"/>
              </a:rPr>
              <a:t>Allowed</a:t>
            </a:r>
            <a:endParaRPr sz="1300">
              <a:latin typeface="Arial"/>
              <a:cs typeface="Arial"/>
            </a:endParaRPr>
          </a:p>
        </p:txBody>
      </p:sp>
      <p:grpSp>
        <p:nvGrpSpPr>
          <p:cNvPr id="18" name="object 18"/>
          <p:cNvGrpSpPr/>
          <p:nvPr/>
        </p:nvGrpSpPr>
        <p:grpSpPr>
          <a:xfrm>
            <a:off x="1498282" y="2214372"/>
            <a:ext cx="457834" cy="66675"/>
            <a:chOff x="1498282" y="2214372"/>
            <a:chExt cx="457834" cy="66675"/>
          </a:xfrm>
        </p:grpSpPr>
        <p:sp>
          <p:nvSpPr>
            <p:cNvPr id="19" name="object 19"/>
            <p:cNvSpPr/>
            <p:nvPr/>
          </p:nvSpPr>
          <p:spPr>
            <a:xfrm>
              <a:off x="1508759" y="2247138"/>
              <a:ext cx="382270" cy="0"/>
            </a:xfrm>
            <a:custGeom>
              <a:avLst/>
              <a:gdLst/>
              <a:ahLst/>
              <a:cxnLst/>
              <a:rect l="l" t="t" r="r" b="b"/>
              <a:pathLst>
                <a:path w="382269" h="0">
                  <a:moveTo>
                    <a:pt x="0" y="0"/>
                  </a:moveTo>
                  <a:lnTo>
                    <a:pt x="381762" y="0"/>
                  </a:lnTo>
                </a:path>
              </a:pathLst>
            </a:custGeom>
            <a:ln w="20574">
              <a:solidFill>
                <a:srgbClr val="000000"/>
              </a:solidFill>
            </a:ln>
          </p:spPr>
          <p:txBody>
            <a:bodyPr wrap="square" lIns="0" tIns="0" rIns="0" bIns="0" rtlCol="0"/>
            <a:lstStyle/>
            <a:p/>
          </p:txBody>
        </p:sp>
        <p:sp>
          <p:nvSpPr>
            <p:cNvPr id="20" name="object 20"/>
            <p:cNvSpPr/>
            <p:nvPr/>
          </p:nvSpPr>
          <p:spPr>
            <a:xfrm>
              <a:off x="1888997" y="2214372"/>
              <a:ext cx="67310" cy="66675"/>
            </a:xfrm>
            <a:custGeom>
              <a:avLst/>
              <a:gdLst/>
              <a:ahLst/>
              <a:cxnLst/>
              <a:rect l="l" t="t" r="r" b="b"/>
              <a:pathLst>
                <a:path w="67310" h="66675">
                  <a:moveTo>
                    <a:pt x="0" y="0"/>
                  </a:moveTo>
                  <a:lnTo>
                    <a:pt x="0" y="66294"/>
                  </a:lnTo>
                  <a:lnTo>
                    <a:pt x="67056" y="33527"/>
                  </a:lnTo>
                  <a:lnTo>
                    <a:pt x="0" y="0"/>
                  </a:lnTo>
                  <a:close/>
                </a:path>
              </a:pathLst>
            </a:custGeom>
            <a:solidFill>
              <a:srgbClr val="000000"/>
            </a:solidFill>
          </p:spPr>
          <p:txBody>
            <a:bodyPr wrap="square" lIns="0" tIns="0" rIns="0" bIns="0" rtlCol="0"/>
            <a:lstStyle/>
            <a:p/>
          </p:txBody>
        </p:sp>
      </p:grpSp>
      <p:sp>
        <p:nvSpPr>
          <p:cNvPr id="21" name="object 21"/>
          <p:cNvSpPr txBox="1"/>
          <p:nvPr/>
        </p:nvSpPr>
        <p:spPr>
          <a:xfrm>
            <a:off x="866398" y="2009651"/>
            <a:ext cx="1462405" cy="1017269"/>
          </a:xfrm>
          <a:prstGeom prst="rect">
            <a:avLst/>
          </a:prstGeom>
        </p:spPr>
        <p:txBody>
          <a:bodyPr wrap="square" lIns="0" tIns="34290" rIns="0" bIns="0" rtlCol="0" vert="horz">
            <a:spAutoFit/>
          </a:bodyPr>
          <a:lstStyle/>
          <a:p>
            <a:pPr marL="194945" marR="770890" indent="-195580">
              <a:lnSpc>
                <a:spcPts val="1400"/>
              </a:lnSpc>
              <a:spcBef>
                <a:spcPts val="270"/>
              </a:spcBef>
            </a:pPr>
            <a:r>
              <a:rPr dirty="0" sz="1300" spc="-20" b="1">
                <a:latin typeface="Courier New"/>
                <a:cs typeface="Courier New"/>
              </a:rPr>
              <a:t>PRIMARY  </a:t>
            </a:r>
            <a:r>
              <a:rPr dirty="0" sz="1300" spc="-20" b="1">
                <a:latin typeface="Courier New"/>
                <a:cs typeface="Courier New"/>
              </a:rPr>
              <a:t>KEY</a:t>
            </a:r>
            <a:endParaRPr sz="1300">
              <a:latin typeface="Courier New"/>
              <a:cs typeface="Courier New"/>
            </a:endParaRPr>
          </a:p>
          <a:p>
            <a:pPr algn="r" marR="5080">
              <a:lnSpc>
                <a:spcPts val="1625"/>
              </a:lnSpc>
            </a:pPr>
            <a:r>
              <a:rPr dirty="0" sz="1700" spc="15" b="1">
                <a:latin typeface="Arial"/>
                <a:cs typeface="Arial"/>
              </a:rPr>
              <a:t>…</a:t>
            </a:r>
            <a:endParaRPr sz="1700">
              <a:latin typeface="Arial"/>
              <a:cs typeface="Arial"/>
            </a:endParaRPr>
          </a:p>
          <a:p>
            <a:pPr marL="407670">
              <a:lnSpc>
                <a:spcPct val="100000"/>
              </a:lnSpc>
              <a:spcBef>
                <a:spcPts val="1530"/>
              </a:spcBef>
            </a:pPr>
            <a:r>
              <a:rPr dirty="0" sz="1400" spc="15" b="1">
                <a:latin typeface="Courier New"/>
                <a:cs typeface="Courier New"/>
              </a:rPr>
              <a:t>EMPLOYEES</a:t>
            </a:r>
            <a:endParaRPr sz="1400">
              <a:latin typeface="Courier New"/>
              <a:cs typeface="Courier New"/>
            </a:endParaRPr>
          </a:p>
        </p:txBody>
      </p:sp>
      <p:sp>
        <p:nvSpPr>
          <p:cNvPr id="22" name="object 22"/>
          <p:cNvSpPr txBox="1"/>
          <p:nvPr/>
        </p:nvSpPr>
        <p:spPr>
          <a:xfrm>
            <a:off x="1703832" y="3922267"/>
            <a:ext cx="231140" cy="287020"/>
          </a:xfrm>
          <a:prstGeom prst="rect">
            <a:avLst/>
          </a:prstGeom>
        </p:spPr>
        <p:txBody>
          <a:bodyPr wrap="square" lIns="0" tIns="14604" rIns="0" bIns="0" rtlCol="0" vert="horz">
            <a:spAutoFit/>
          </a:bodyPr>
          <a:lstStyle/>
          <a:p>
            <a:pPr>
              <a:lnSpc>
                <a:spcPct val="100000"/>
              </a:lnSpc>
              <a:spcBef>
                <a:spcPts val="114"/>
              </a:spcBef>
            </a:pPr>
            <a:r>
              <a:rPr dirty="0" sz="1700" spc="15" b="1">
                <a:latin typeface="Arial"/>
                <a:cs typeface="Arial"/>
              </a:rPr>
              <a:t>…</a:t>
            </a:r>
            <a:endParaRPr sz="1700">
              <a:latin typeface="Arial"/>
              <a:cs typeface="Arial"/>
            </a:endParaRPr>
          </a:p>
        </p:txBody>
      </p:sp>
      <p:grpSp>
        <p:nvGrpSpPr>
          <p:cNvPr id="23" name="object 23"/>
          <p:cNvGrpSpPr/>
          <p:nvPr/>
        </p:nvGrpSpPr>
        <p:grpSpPr>
          <a:xfrm>
            <a:off x="1718691" y="1491615"/>
            <a:ext cx="4263390" cy="3378200"/>
            <a:chOff x="1718691" y="1491615"/>
            <a:chExt cx="4263390" cy="3378200"/>
          </a:xfrm>
        </p:grpSpPr>
        <p:sp>
          <p:nvSpPr>
            <p:cNvPr id="24" name="object 24"/>
            <p:cNvSpPr/>
            <p:nvPr/>
          </p:nvSpPr>
          <p:spPr>
            <a:xfrm>
              <a:off x="3259836" y="4110990"/>
              <a:ext cx="256540" cy="261620"/>
            </a:xfrm>
            <a:custGeom>
              <a:avLst/>
              <a:gdLst/>
              <a:ahLst/>
              <a:cxnLst/>
              <a:rect l="l" t="t" r="r" b="b"/>
              <a:pathLst>
                <a:path w="256539" h="261620">
                  <a:moveTo>
                    <a:pt x="128015" y="0"/>
                  </a:moveTo>
                  <a:lnTo>
                    <a:pt x="0" y="130301"/>
                  </a:lnTo>
                  <a:lnTo>
                    <a:pt x="64008" y="130301"/>
                  </a:lnTo>
                  <a:lnTo>
                    <a:pt x="64008" y="261365"/>
                  </a:lnTo>
                  <a:lnTo>
                    <a:pt x="192024" y="261365"/>
                  </a:lnTo>
                  <a:lnTo>
                    <a:pt x="192024" y="130301"/>
                  </a:lnTo>
                  <a:lnTo>
                    <a:pt x="256031" y="130301"/>
                  </a:lnTo>
                  <a:lnTo>
                    <a:pt x="128015" y="0"/>
                  </a:lnTo>
                  <a:close/>
                </a:path>
              </a:pathLst>
            </a:custGeom>
            <a:solidFill>
              <a:srgbClr val="FFCC9A"/>
            </a:solidFill>
          </p:spPr>
          <p:txBody>
            <a:bodyPr wrap="square" lIns="0" tIns="0" rIns="0" bIns="0" rtlCol="0"/>
            <a:lstStyle/>
            <a:p/>
          </p:txBody>
        </p:sp>
        <p:sp>
          <p:nvSpPr>
            <p:cNvPr id="25" name="object 25"/>
            <p:cNvSpPr/>
            <p:nvPr/>
          </p:nvSpPr>
          <p:spPr>
            <a:xfrm>
              <a:off x="3259836" y="4110990"/>
              <a:ext cx="256540" cy="261620"/>
            </a:xfrm>
            <a:custGeom>
              <a:avLst/>
              <a:gdLst/>
              <a:ahLst/>
              <a:cxnLst/>
              <a:rect l="l" t="t" r="r" b="b"/>
              <a:pathLst>
                <a:path w="256539" h="261620">
                  <a:moveTo>
                    <a:pt x="0" y="130301"/>
                  </a:moveTo>
                  <a:lnTo>
                    <a:pt x="64008" y="130301"/>
                  </a:lnTo>
                  <a:lnTo>
                    <a:pt x="64008" y="261365"/>
                  </a:lnTo>
                  <a:lnTo>
                    <a:pt x="192024" y="261365"/>
                  </a:lnTo>
                  <a:lnTo>
                    <a:pt x="192024" y="130301"/>
                  </a:lnTo>
                  <a:lnTo>
                    <a:pt x="256031" y="130301"/>
                  </a:lnTo>
                  <a:lnTo>
                    <a:pt x="128015" y="0"/>
                  </a:lnTo>
                  <a:lnTo>
                    <a:pt x="0" y="130301"/>
                  </a:lnTo>
                  <a:close/>
                </a:path>
              </a:pathLst>
            </a:custGeom>
            <a:ln w="20574">
              <a:solidFill>
                <a:srgbClr val="000000"/>
              </a:solidFill>
            </a:ln>
          </p:spPr>
          <p:txBody>
            <a:bodyPr wrap="square" lIns="0" tIns="0" rIns="0" bIns="0" rtlCol="0"/>
            <a:lstStyle/>
            <a:p/>
          </p:txBody>
        </p:sp>
        <p:sp>
          <p:nvSpPr>
            <p:cNvPr id="26" name="object 26"/>
            <p:cNvSpPr/>
            <p:nvPr/>
          </p:nvSpPr>
          <p:spPr>
            <a:xfrm>
              <a:off x="2116835" y="1498853"/>
              <a:ext cx="3858767" cy="980694"/>
            </a:xfrm>
            <a:prstGeom prst="rect">
              <a:avLst/>
            </a:prstGeom>
            <a:blipFill>
              <a:blip r:embed="rId3" cstate="print"/>
              <a:stretch>
                <a:fillRect/>
              </a:stretch>
            </a:blipFill>
          </p:spPr>
          <p:txBody>
            <a:bodyPr wrap="square" lIns="0" tIns="0" rIns="0" bIns="0" rtlCol="0"/>
            <a:lstStyle/>
            <a:p/>
          </p:txBody>
        </p:sp>
        <p:sp>
          <p:nvSpPr>
            <p:cNvPr id="27" name="object 27"/>
            <p:cNvSpPr/>
            <p:nvPr/>
          </p:nvSpPr>
          <p:spPr>
            <a:xfrm>
              <a:off x="2113025" y="1495043"/>
              <a:ext cx="3865879" cy="988060"/>
            </a:xfrm>
            <a:custGeom>
              <a:avLst/>
              <a:gdLst/>
              <a:ahLst/>
              <a:cxnLst/>
              <a:rect l="l" t="t" r="r" b="b"/>
              <a:pathLst>
                <a:path w="3865879" h="988060">
                  <a:moveTo>
                    <a:pt x="3865626" y="0"/>
                  </a:moveTo>
                  <a:lnTo>
                    <a:pt x="0" y="0"/>
                  </a:lnTo>
                  <a:lnTo>
                    <a:pt x="0" y="987551"/>
                  </a:lnTo>
                  <a:lnTo>
                    <a:pt x="3865626" y="987551"/>
                  </a:lnTo>
                  <a:lnTo>
                    <a:pt x="3865626" y="0"/>
                  </a:lnTo>
                  <a:close/>
                </a:path>
              </a:pathLst>
            </a:custGeom>
            <a:ln w="6857">
              <a:solidFill>
                <a:srgbClr val="000000"/>
              </a:solidFill>
            </a:ln>
          </p:spPr>
          <p:txBody>
            <a:bodyPr wrap="square" lIns="0" tIns="0" rIns="0" bIns="0" rtlCol="0"/>
            <a:lstStyle/>
            <a:p/>
          </p:txBody>
        </p:sp>
        <p:sp>
          <p:nvSpPr>
            <p:cNvPr id="28" name="object 28"/>
            <p:cNvSpPr/>
            <p:nvPr/>
          </p:nvSpPr>
          <p:spPr>
            <a:xfrm>
              <a:off x="1725929" y="3064763"/>
              <a:ext cx="2869692" cy="980693"/>
            </a:xfrm>
            <a:prstGeom prst="rect">
              <a:avLst/>
            </a:prstGeom>
            <a:blipFill>
              <a:blip r:embed="rId4" cstate="print"/>
              <a:stretch>
                <a:fillRect/>
              </a:stretch>
            </a:blipFill>
          </p:spPr>
          <p:txBody>
            <a:bodyPr wrap="square" lIns="0" tIns="0" rIns="0" bIns="0" rtlCol="0"/>
            <a:lstStyle/>
            <a:p/>
          </p:txBody>
        </p:sp>
        <p:sp>
          <p:nvSpPr>
            <p:cNvPr id="29" name="object 29"/>
            <p:cNvSpPr/>
            <p:nvPr/>
          </p:nvSpPr>
          <p:spPr>
            <a:xfrm>
              <a:off x="1722119" y="3060953"/>
              <a:ext cx="2876550" cy="988060"/>
            </a:xfrm>
            <a:custGeom>
              <a:avLst/>
              <a:gdLst/>
              <a:ahLst/>
              <a:cxnLst/>
              <a:rect l="l" t="t" r="r" b="b"/>
              <a:pathLst>
                <a:path w="2876550" h="988060">
                  <a:moveTo>
                    <a:pt x="2876550" y="0"/>
                  </a:moveTo>
                  <a:lnTo>
                    <a:pt x="0" y="0"/>
                  </a:lnTo>
                  <a:lnTo>
                    <a:pt x="0" y="987551"/>
                  </a:lnTo>
                  <a:lnTo>
                    <a:pt x="2876550" y="987551"/>
                  </a:lnTo>
                  <a:lnTo>
                    <a:pt x="2876550" y="0"/>
                  </a:lnTo>
                  <a:close/>
                </a:path>
              </a:pathLst>
            </a:custGeom>
            <a:ln w="6857">
              <a:solidFill>
                <a:srgbClr val="000000"/>
              </a:solidFill>
            </a:ln>
          </p:spPr>
          <p:txBody>
            <a:bodyPr wrap="square" lIns="0" tIns="0" rIns="0" bIns="0" rtlCol="0"/>
            <a:lstStyle/>
            <a:p/>
          </p:txBody>
        </p:sp>
        <p:sp>
          <p:nvSpPr>
            <p:cNvPr id="30" name="object 30"/>
            <p:cNvSpPr/>
            <p:nvPr/>
          </p:nvSpPr>
          <p:spPr>
            <a:xfrm>
              <a:off x="2087879" y="4481321"/>
              <a:ext cx="2510027" cy="163829"/>
            </a:xfrm>
            <a:prstGeom prst="rect">
              <a:avLst/>
            </a:prstGeom>
            <a:blipFill>
              <a:blip r:embed="rId5" cstate="print"/>
              <a:stretch>
                <a:fillRect/>
              </a:stretch>
            </a:blipFill>
          </p:spPr>
          <p:txBody>
            <a:bodyPr wrap="square" lIns="0" tIns="0" rIns="0" bIns="0" rtlCol="0"/>
            <a:lstStyle/>
            <a:p/>
          </p:txBody>
        </p:sp>
        <p:sp>
          <p:nvSpPr>
            <p:cNvPr id="31" name="object 31"/>
            <p:cNvSpPr/>
            <p:nvPr/>
          </p:nvSpPr>
          <p:spPr>
            <a:xfrm>
              <a:off x="2084069" y="4477512"/>
              <a:ext cx="2517140" cy="170815"/>
            </a:xfrm>
            <a:custGeom>
              <a:avLst/>
              <a:gdLst/>
              <a:ahLst/>
              <a:cxnLst/>
              <a:rect l="l" t="t" r="r" b="b"/>
              <a:pathLst>
                <a:path w="2517140" h="170814">
                  <a:moveTo>
                    <a:pt x="2516886" y="0"/>
                  </a:moveTo>
                  <a:lnTo>
                    <a:pt x="0" y="0"/>
                  </a:lnTo>
                  <a:lnTo>
                    <a:pt x="0" y="170687"/>
                  </a:lnTo>
                  <a:lnTo>
                    <a:pt x="2516886" y="170687"/>
                  </a:lnTo>
                  <a:lnTo>
                    <a:pt x="2516886" y="0"/>
                  </a:lnTo>
                  <a:close/>
                </a:path>
              </a:pathLst>
            </a:custGeom>
            <a:ln w="6857">
              <a:solidFill>
                <a:srgbClr val="000000"/>
              </a:solidFill>
            </a:ln>
          </p:spPr>
          <p:txBody>
            <a:bodyPr wrap="square" lIns="0" tIns="0" rIns="0" bIns="0" rtlCol="0"/>
            <a:lstStyle/>
            <a:p/>
          </p:txBody>
        </p:sp>
        <p:sp>
          <p:nvSpPr>
            <p:cNvPr id="32" name="object 32"/>
            <p:cNvSpPr/>
            <p:nvPr/>
          </p:nvSpPr>
          <p:spPr>
            <a:xfrm>
              <a:off x="2087879" y="4699253"/>
              <a:ext cx="2510027" cy="163829"/>
            </a:xfrm>
            <a:prstGeom prst="rect">
              <a:avLst/>
            </a:prstGeom>
            <a:blipFill>
              <a:blip r:embed="rId6" cstate="print"/>
              <a:stretch>
                <a:fillRect/>
              </a:stretch>
            </a:blipFill>
          </p:spPr>
          <p:txBody>
            <a:bodyPr wrap="square" lIns="0" tIns="0" rIns="0" bIns="0" rtlCol="0"/>
            <a:lstStyle/>
            <a:p/>
          </p:txBody>
        </p:sp>
        <p:sp>
          <p:nvSpPr>
            <p:cNvPr id="33" name="object 33"/>
            <p:cNvSpPr/>
            <p:nvPr/>
          </p:nvSpPr>
          <p:spPr>
            <a:xfrm>
              <a:off x="2084069" y="4695443"/>
              <a:ext cx="2517140" cy="170815"/>
            </a:xfrm>
            <a:custGeom>
              <a:avLst/>
              <a:gdLst/>
              <a:ahLst/>
              <a:cxnLst/>
              <a:rect l="l" t="t" r="r" b="b"/>
              <a:pathLst>
                <a:path w="2517140" h="170814">
                  <a:moveTo>
                    <a:pt x="2516886" y="0"/>
                  </a:moveTo>
                  <a:lnTo>
                    <a:pt x="0" y="0"/>
                  </a:lnTo>
                  <a:lnTo>
                    <a:pt x="0" y="170687"/>
                  </a:lnTo>
                  <a:lnTo>
                    <a:pt x="2516886" y="170687"/>
                  </a:lnTo>
                  <a:lnTo>
                    <a:pt x="2516886" y="0"/>
                  </a:lnTo>
                  <a:close/>
                </a:path>
              </a:pathLst>
            </a:custGeom>
            <a:ln w="6857">
              <a:solidFill>
                <a:srgbClr val="000000"/>
              </a:solidFill>
            </a:ln>
          </p:spPr>
          <p:txBody>
            <a:bodyPr wrap="square" lIns="0" tIns="0" rIns="0" bIns="0" rtlCol="0"/>
            <a:lstStyle/>
            <a:p/>
          </p:txBody>
        </p:sp>
        <p:sp>
          <p:nvSpPr>
            <p:cNvPr id="34" name="object 34"/>
            <p:cNvSpPr/>
            <p:nvPr/>
          </p:nvSpPr>
          <p:spPr>
            <a:xfrm>
              <a:off x="4741163" y="4773167"/>
              <a:ext cx="230504" cy="1905"/>
            </a:xfrm>
            <a:custGeom>
              <a:avLst/>
              <a:gdLst/>
              <a:ahLst/>
              <a:cxnLst/>
              <a:rect l="l" t="t" r="r" b="b"/>
              <a:pathLst>
                <a:path w="230504" h="1904">
                  <a:moveTo>
                    <a:pt x="0" y="1524"/>
                  </a:moveTo>
                  <a:lnTo>
                    <a:pt x="230124" y="0"/>
                  </a:lnTo>
                </a:path>
              </a:pathLst>
            </a:custGeom>
            <a:ln w="20574">
              <a:solidFill>
                <a:srgbClr val="000000"/>
              </a:solidFill>
            </a:ln>
          </p:spPr>
          <p:txBody>
            <a:bodyPr wrap="square" lIns="0" tIns="0" rIns="0" bIns="0" rtlCol="0"/>
            <a:lstStyle/>
            <a:p/>
          </p:txBody>
        </p:sp>
        <p:sp>
          <p:nvSpPr>
            <p:cNvPr id="35" name="object 35"/>
            <p:cNvSpPr/>
            <p:nvPr/>
          </p:nvSpPr>
          <p:spPr>
            <a:xfrm>
              <a:off x="4676394" y="4741925"/>
              <a:ext cx="67310" cy="66675"/>
            </a:xfrm>
            <a:custGeom>
              <a:avLst/>
              <a:gdLst/>
              <a:ahLst/>
              <a:cxnLst/>
              <a:rect l="l" t="t" r="r" b="b"/>
              <a:pathLst>
                <a:path w="67310" h="66675">
                  <a:moveTo>
                    <a:pt x="67055" y="0"/>
                  </a:moveTo>
                  <a:lnTo>
                    <a:pt x="0" y="32765"/>
                  </a:lnTo>
                  <a:lnTo>
                    <a:pt x="67055" y="66294"/>
                  </a:lnTo>
                  <a:lnTo>
                    <a:pt x="67055" y="0"/>
                  </a:lnTo>
                  <a:close/>
                </a:path>
              </a:pathLst>
            </a:custGeom>
            <a:solidFill>
              <a:srgbClr val="000000"/>
            </a:solidFill>
          </p:spPr>
          <p:txBody>
            <a:bodyPr wrap="square" lIns="0" tIns="0" rIns="0" bIns="0" rtlCol="0"/>
            <a:lstStyle/>
            <a:p/>
          </p:txBody>
        </p:sp>
      </p:grpSp>
      <p:sp>
        <p:nvSpPr>
          <p:cNvPr id="36" name="object 36"/>
          <p:cNvSpPr txBox="1"/>
          <p:nvPr/>
        </p:nvSpPr>
        <p:spPr>
          <a:xfrm>
            <a:off x="594613" y="5593638"/>
            <a:ext cx="6572250" cy="2213610"/>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FOREIGN</a:t>
            </a:r>
            <a:r>
              <a:rPr dirty="0" sz="1300" spc="-459" b="1">
                <a:latin typeface="Courier New"/>
                <a:cs typeface="Courier New"/>
              </a:rPr>
              <a:t> </a:t>
            </a:r>
            <a:r>
              <a:rPr dirty="0" sz="1300" b="1">
                <a:latin typeface="Courier New"/>
                <a:cs typeface="Courier New"/>
              </a:rPr>
              <a:t>KEY</a:t>
            </a:r>
            <a:r>
              <a:rPr dirty="0" sz="1300" spc="-420" b="1">
                <a:latin typeface="Courier New"/>
                <a:cs typeface="Courier New"/>
              </a:rPr>
              <a:t> </a:t>
            </a:r>
            <a:r>
              <a:rPr dirty="0" sz="1300" spc="-5" b="1">
                <a:latin typeface="Arial"/>
                <a:cs typeface="Arial"/>
              </a:rPr>
              <a:t>Constraint</a:t>
            </a:r>
            <a:endParaRPr sz="1300">
              <a:latin typeface="Arial"/>
              <a:cs typeface="Arial"/>
            </a:endParaRPr>
          </a:p>
          <a:p>
            <a:pPr marL="136525" marR="5080">
              <a:lnSpc>
                <a:spcPct val="102299"/>
              </a:lnSpc>
              <a:spcBef>
                <a:spcPts val="350"/>
              </a:spcBef>
            </a:pPr>
            <a:r>
              <a:rPr dirty="0" sz="1300">
                <a:latin typeface="Times New Roman"/>
                <a:cs typeface="Times New Roman"/>
              </a:rPr>
              <a:t>The </a:t>
            </a:r>
            <a:r>
              <a:rPr dirty="0" sz="1300">
                <a:latin typeface="Courier New"/>
                <a:cs typeface="Courier New"/>
              </a:rPr>
              <a:t>FOREIGN KEY </a:t>
            </a:r>
            <a:r>
              <a:rPr dirty="0" sz="1300">
                <a:latin typeface="Times New Roman"/>
                <a:cs typeface="Times New Roman"/>
              </a:rPr>
              <a:t>(or referential integrity) constraint designates a column or combination of  columns as a foreign key and establishes a relationship between a primary key or a unique key in  the same table or a different</a:t>
            </a:r>
            <a:r>
              <a:rPr dirty="0" sz="1300" spc="-5">
                <a:latin typeface="Times New Roman"/>
                <a:cs typeface="Times New Roman"/>
              </a:rPr>
              <a:t> </a:t>
            </a:r>
            <a:r>
              <a:rPr dirty="0" sz="1300">
                <a:latin typeface="Times New Roman"/>
                <a:cs typeface="Times New Roman"/>
              </a:rPr>
              <a:t>table.</a:t>
            </a:r>
            <a:endParaRPr sz="1300">
              <a:latin typeface="Times New Roman"/>
              <a:cs typeface="Times New Roman"/>
            </a:endParaRPr>
          </a:p>
          <a:p>
            <a:pPr marL="136525" marR="213995">
              <a:lnSpc>
                <a:spcPct val="100000"/>
              </a:lnSpc>
              <a:spcBef>
                <a:spcPts val="315"/>
              </a:spcBef>
            </a:pPr>
            <a:r>
              <a:rPr dirty="0" sz="1300" spc="-5">
                <a:latin typeface="Times New Roman"/>
                <a:cs typeface="Times New Roman"/>
              </a:rPr>
              <a:t>In </a:t>
            </a:r>
            <a:r>
              <a:rPr dirty="0" sz="1300">
                <a:latin typeface="Times New Roman"/>
                <a:cs typeface="Times New Roman"/>
              </a:rPr>
              <a:t>the example in the </a:t>
            </a:r>
            <a:r>
              <a:rPr dirty="0" sz="1300" spc="-5">
                <a:latin typeface="Times New Roman"/>
                <a:cs typeface="Times New Roman"/>
              </a:rPr>
              <a:t>slide, </a:t>
            </a:r>
            <a:r>
              <a:rPr dirty="0" sz="1300">
                <a:latin typeface="Courier New"/>
                <a:cs typeface="Courier New"/>
              </a:rPr>
              <a:t>DEPARTMENT_ID </a:t>
            </a:r>
            <a:r>
              <a:rPr dirty="0" sz="1300">
                <a:latin typeface="Times New Roman"/>
                <a:cs typeface="Times New Roman"/>
              </a:rPr>
              <a:t>has been defined as the foreign key in the  </a:t>
            </a: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a:t>
            </a:r>
            <a:r>
              <a:rPr dirty="0" sz="1300" spc="-5">
                <a:latin typeface="Times New Roman"/>
                <a:cs typeface="Times New Roman"/>
              </a:rPr>
              <a:t> </a:t>
            </a:r>
            <a:r>
              <a:rPr dirty="0" sz="1300">
                <a:latin typeface="Times New Roman"/>
                <a:cs typeface="Times New Roman"/>
              </a:rPr>
              <a:t>(dependent or</a:t>
            </a:r>
            <a:r>
              <a:rPr dirty="0" sz="1300" spc="-5">
                <a:latin typeface="Times New Roman"/>
                <a:cs typeface="Times New Roman"/>
              </a:rPr>
              <a:t> </a:t>
            </a:r>
            <a:r>
              <a:rPr dirty="0" sz="1300">
                <a:latin typeface="Times New Roman"/>
                <a:cs typeface="Times New Roman"/>
              </a:rPr>
              <a:t>child</a:t>
            </a:r>
            <a:r>
              <a:rPr dirty="0" sz="1300" spc="5">
                <a:latin typeface="Times New Roman"/>
                <a:cs typeface="Times New Roman"/>
              </a:rPr>
              <a:t> </a:t>
            </a:r>
            <a:r>
              <a:rPr dirty="0" sz="1300">
                <a:latin typeface="Times New Roman"/>
                <a:cs typeface="Times New Roman"/>
              </a:rPr>
              <a:t>table); it references the</a:t>
            </a:r>
            <a:r>
              <a:rPr dirty="0" sz="1300" spc="-5">
                <a:latin typeface="Times New Roman"/>
                <a:cs typeface="Times New Roman"/>
              </a:rPr>
              <a:t> </a:t>
            </a:r>
            <a:r>
              <a:rPr dirty="0" sz="1300">
                <a:latin typeface="Courier New"/>
                <a:cs typeface="Courier New"/>
              </a:rPr>
              <a:t>DEPARTMENT_ID</a:t>
            </a:r>
            <a:r>
              <a:rPr dirty="0" sz="1300" spc="-455">
                <a:latin typeface="Courier New"/>
                <a:cs typeface="Courier New"/>
              </a:rPr>
              <a:t> </a:t>
            </a:r>
            <a:r>
              <a:rPr dirty="0" sz="1300">
                <a:latin typeface="Times New Roman"/>
                <a:cs typeface="Times New Roman"/>
              </a:rPr>
              <a:t>column</a:t>
            </a:r>
            <a:r>
              <a:rPr dirty="0" sz="1300" spc="-10">
                <a:latin typeface="Times New Roman"/>
                <a:cs typeface="Times New Roman"/>
              </a:rPr>
              <a:t> </a:t>
            </a:r>
            <a:r>
              <a:rPr dirty="0" sz="1300">
                <a:latin typeface="Times New Roman"/>
                <a:cs typeface="Times New Roman"/>
              </a:rPr>
              <a:t>of  </a:t>
            </a:r>
            <a:r>
              <a:rPr dirty="0" sz="1300" spc="-5">
                <a:latin typeface="Times New Roman"/>
                <a:cs typeface="Times New Roman"/>
              </a:rPr>
              <a:t>the </a:t>
            </a:r>
            <a:r>
              <a:rPr dirty="0" sz="1300">
                <a:latin typeface="Courier New"/>
                <a:cs typeface="Courier New"/>
              </a:rPr>
              <a:t>DEPARTMENTS</a:t>
            </a:r>
            <a:r>
              <a:rPr dirty="0" sz="1300" spc="-440">
                <a:latin typeface="Courier New"/>
                <a:cs typeface="Courier New"/>
              </a:rPr>
              <a:t> </a:t>
            </a:r>
            <a:r>
              <a:rPr dirty="0" sz="1300">
                <a:latin typeface="Times New Roman"/>
                <a:cs typeface="Times New Roman"/>
              </a:rPr>
              <a:t>table (the referenced or parent table).</a:t>
            </a:r>
            <a:endParaRPr sz="1300">
              <a:latin typeface="Times New Roman"/>
              <a:cs typeface="Times New Roman"/>
            </a:endParaRPr>
          </a:p>
          <a:p>
            <a:pPr marL="136525">
              <a:lnSpc>
                <a:spcPts val="1520"/>
              </a:lnSpc>
              <a:spcBef>
                <a:spcPts val="465"/>
              </a:spcBef>
            </a:pPr>
            <a:r>
              <a:rPr dirty="0" sz="1300" spc="-5" b="1">
                <a:latin typeface="Times New Roman"/>
                <a:cs typeface="Times New Roman"/>
              </a:rPr>
              <a:t>Guidelines</a:t>
            </a:r>
            <a:endParaRPr sz="1300">
              <a:latin typeface="Times New Roman"/>
              <a:cs typeface="Times New Roman"/>
            </a:endParaRPr>
          </a:p>
          <a:p>
            <a:pPr marL="445770" indent="-186690">
              <a:lnSpc>
                <a:spcPts val="1520"/>
              </a:lnSpc>
              <a:buChar char="•"/>
              <a:tabLst>
                <a:tab pos="445770" algn="l"/>
                <a:tab pos="446405" algn="l"/>
              </a:tabLst>
            </a:pPr>
            <a:r>
              <a:rPr dirty="0" sz="1300">
                <a:latin typeface="Times New Roman"/>
                <a:cs typeface="Times New Roman"/>
              </a:rPr>
              <a:t>A </a:t>
            </a:r>
            <a:r>
              <a:rPr dirty="0" sz="1300" spc="-5">
                <a:latin typeface="Times New Roman"/>
                <a:cs typeface="Times New Roman"/>
              </a:rPr>
              <a:t>foreign </a:t>
            </a:r>
            <a:r>
              <a:rPr dirty="0" sz="1300">
                <a:latin typeface="Times New Roman"/>
                <a:cs typeface="Times New Roman"/>
              </a:rPr>
              <a:t>key value must match an existing value in the </a:t>
            </a:r>
            <a:r>
              <a:rPr dirty="0" sz="1300" spc="-5">
                <a:latin typeface="Times New Roman"/>
                <a:cs typeface="Times New Roman"/>
              </a:rPr>
              <a:t>parent </a:t>
            </a:r>
            <a:r>
              <a:rPr dirty="0" sz="1300">
                <a:latin typeface="Times New Roman"/>
                <a:cs typeface="Times New Roman"/>
              </a:rPr>
              <a:t>table or be </a:t>
            </a:r>
            <a:r>
              <a:rPr dirty="0" sz="1300">
                <a:latin typeface="Courier New"/>
                <a:cs typeface="Courier New"/>
              </a:rPr>
              <a:t>NULL</a:t>
            </a:r>
            <a:r>
              <a:rPr dirty="0" sz="1300">
                <a:latin typeface="Times New Roman"/>
                <a:cs typeface="Times New Roman"/>
              </a:rPr>
              <a:t>.</a:t>
            </a:r>
            <a:endParaRPr sz="1300">
              <a:latin typeface="Times New Roman"/>
              <a:cs typeface="Times New Roman"/>
            </a:endParaRPr>
          </a:p>
          <a:p>
            <a:pPr marL="445770" indent="-186690">
              <a:lnSpc>
                <a:spcPct val="100000"/>
              </a:lnSpc>
              <a:spcBef>
                <a:spcPts val="80"/>
              </a:spcBef>
              <a:buChar char="•"/>
              <a:tabLst>
                <a:tab pos="445770" algn="l"/>
                <a:tab pos="446405" algn="l"/>
              </a:tabLst>
            </a:pPr>
            <a:r>
              <a:rPr dirty="0" sz="1300">
                <a:latin typeface="Times New Roman"/>
                <a:cs typeface="Times New Roman"/>
              </a:rPr>
              <a:t>Foreign keys are based on data values and are </a:t>
            </a:r>
            <a:r>
              <a:rPr dirty="0" sz="1300" spc="-5">
                <a:latin typeface="Times New Roman"/>
                <a:cs typeface="Times New Roman"/>
              </a:rPr>
              <a:t>purely </a:t>
            </a:r>
            <a:r>
              <a:rPr dirty="0" sz="1300">
                <a:latin typeface="Times New Roman"/>
                <a:cs typeface="Times New Roman"/>
              </a:rPr>
              <a:t>logical, rather than </a:t>
            </a:r>
            <a:r>
              <a:rPr dirty="0" sz="1300" spc="-5">
                <a:latin typeface="Times New Roman"/>
                <a:cs typeface="Times New Roman"/>
              </a:rPr>
              <a:t>physical,</a:t>
            </a:r>
            <a:r>
              <a:rPr dirty="0" sz="1300" spc="-15">
                <a:latin typeface="Times New Roman"/>
                <a:cs typeface="Times New Roman"/>
              </a:rPr>
              <a:t> </a:t>
            </a:r>
            <a:r>
              <a:rPr dirty="0" sz="1300">
                <a:latin typeface="Times New Roman"/>
                <a:cs typeface="Times New Roman"/>
              </a:rPr>
              <a:t>pointers.</a:t>
            </a:r>
            <a:endParaRPr sz="1300">
              <a:latin typeface="Times New Roman"/>
              <a:cs typeface="Times New Roman"/>
            </a:endParaRPr>
          </a:p>
        </p:txBody>
      </p:sp>
      <p:sp>
        <p:nvSpPr>
          <p:cNvPr id="38" name="object 3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9" name="object 3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5</a:t>
            </a:r>
            <a:r>
              <a:rPr dirty="0" sz="800" spc="-130"/>
              <a:t>l.</a:t>
            </a:r>
            <a:r>
              <a:rPr dirty="0" sz="800" spc="-110"/>
              <a:t> </a:t>
            </a:r>
            <a:r>
              <a:rPr dirty="0" sz="800" spc="-40"/>
              <a:t>Contact</a:t>
            </a:r>
            <a:endParaRPr sz="800">
              <a:latin typeface="Arial"/>
              <a:cs typeface="Arial"/>
            </a:endParaRPr>
          </a:p>
        </p:txBody>
      </p:sp>
      <p:sp>
        <p:nvSpPr>
          <p:cNvPr id="40" name="object 4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7" name="object 3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050">
              <a:latin typeface="Times New Roman"/>
              <a:cs typeface="Times New Roman"/>
            </a:endParaRPr>
          </a:p>
          <a:p>
            <a:pPr algn="ctr">
              <a:lnSpc>
                <a:spcPct val="100000"/>
              </a:lnSpc>
            </a:pPr>
            <a:r>
              <a:rPr dirty="0" sz="1850" spc="5" b="1">
                <a:latin typeface="Courier New"/>
                <a:cs typeface="Courier New"/>
              </a:rPr>
              <a:t>FOREIGN KEY</a:t>
            </a:r>
            <a:r>
              <a:rPr dirty="0" sz="1850" spc="-605" b="1">
                <a:latin typeface="Courier New"/>
                <a:cs typeface="Courier New"/>
              </a:rPr>
              <a:t> </a:t>
            </a:r>
            <a:r>
              <a:rPr dirty="0" sz="1850" b="1">
                <a:latin typeface="Arial"/>
                <a:cs typeface="Arial"/>
              </a:rPr>
              <a:t>Constraint</a:t>
            </a:r>
            <a:endParaRPr sz="1850">
              <a:latin typeface="Arial"/>
              <a:cs typeface="Arial"/>
            </a:endParaRPr>
          </a:p>
          <a:p>
            <a:pPr>
              <a:lnSpc>
                <a:spcPct val="100000"/>
              </a:lnSpc>
              <a:spcBef>
                <a:spcPts val="35"/>
              </a:spcBef>
            </a:pPr>
            <a:endParaRPr sz="3100">
              <a:latin typeface="Arial"/>
              <a:cs typeface="Arial"/>
            </a:endParaRPr>
          </a:p>
          <a:p>
            <a:pPr marL="446405">
              <a:lnSpc>
                <a:spcPct val="100000"/>
              </a:lnSpc>
              <a:spcBef>
                <a:spcPts val="5"/>
              </a:spcBef>
            </a:pPr>
            <a:r>
              <a:rPr dirty="0" sz="1550" spc="10">
                <a:latin typeface="Arial"/>
                <a:cs typeface="Arial"/>
              </a:rPr>
              <a:t>Defined </a:t>
            </a:r>
            <a:r>
              <a:rPr dirty="0" sz="1550" spc="5">
                <a:latin typeface="Arial"/>
                <a:cs typeface="Arial"/>
              </a:rPr>
              <a:t>at either </a:t>
            </a:r>
            <a:r>
              <a:rPr dirty="0" sz="1550" spc="10">
                <a:latin typeface="Arial"/>
                <a:cs typeface="Arial"/>
              </a:rPr>
              <a:t>the </a:t>
            </a:r>
            <a:r>
              <a:rPr dirty="0" sz="1550" spc="5">
                <a:latin typeface="Arial"/>
                <a:cs typeface="Arial"/>
              </a:rPr>
              <a:t>table level or </a:t>
            </a:r>
            <a:r>
              <a:rPr dirty="0" sz="1550" spc="10">
                <a:latin typeface="Arial"/>
                <a:cs typeface="Arial"/>
              </a:rPr>
              <a:t>the column</a:t>
            </a:r>
            <a:r>
              <a:rPr dirty="0" sz="1550" spc="15">
                <a:latin typeface="Arial"/>
                <a:cs typeface="Arial"/>
              </a:rPr>
              <a:t> </a:t>
            </a:r>
            <a:r>
              <a:rPr dirty="0" sz="1550" spc="5">
                <a:latin typeface="Arial"/>
                <a:cs typeface="Arial"/>
              </a:rPr>
              <a:t>level:</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
              </a:spcBef>
            </a:pPr>
            <a:endParaRPr sz="17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1231011" y="2212467"/>
            <a:ext cx="5230495" cy="2446020"/>
            <a:chOff x="1231011" y="2212467"/>
            <a:chExt cx="5230495" cy="2446020"/>
          </a:xfrm>
        </p:grpSpPr>
        <p:sp>
          <p:nvSpPr>
            <p:cNvPr id="5" name="object 5"/>
            <p:cNvSpPr/>
            <p:nvPr/>
          </p:nvSpPr>
          <p:spPr>
            <a:xfrm>
              <a:off x="1241298" y="2222754"/>
              <a:ext cx="5210175" cy="2425700"/>
            </a:xfrm>
            <a:custGeom>
              <a:avLst/>
              <a:gdLst/>
              <a:ahLst/>
              <a:cxnLst/>
              <a:rect l="l" t="t" r="r" b="b"/>
              <a:pathLst>
                <a:path w="5210175" h="2425700">
                  <a:moveTo>
                    <a:pt x="5209794" y="0"/>
                  </a:moveTo>
                  <a:lnTo>
                    <a:pt x="0" y="0"/>
                  </a:lnTo>
                  <a:lnTo>
                    <a:pt x="0" y="2425446"/>
                  </a:lnTo>
                  <a:lnTo>
                    <a:pt x="5209794" y="2425446"/>
                  </a:lnTo>
                  <a:lnTo>
                    <a:pt x="5209794" y="0"/>
                  </a:lnTo>
                  <a:close/>
                </a:path>
              </a:pathLst>
            </a:custGeom>
            <a:solidFill>
              <a:srgbClr val="CCCCCC"/>
            </a:solidFill>
          </p:spPr>
          <p:txBody>
            <a:bodyPr wrap="square" lIns="0" tIns="0" rIns="0" bIns="0" rtlCol="0"/>
            <a:lstStyle/>
            <a:p/>
          </p:txBody>
        </p:sp>
        <p:sp>
          <p:nvSpPr>
            <p:cNvPr id="6" name="object 6"/>
            <p:cNvSpPr/>
            <p:nvPr/>
          </p:nvSpPr>
          <p:spPr>
            <a:xfrm>
              <a:off x="1241298" y="2222754"/>
              <a:ext cx="5210175" cy="2425700"/>
            </a:xfrm>
            <a:custGeom>
              <a:avLst/>
              <a:gdLst/>
              <a:ahLst/>
              <a:cxnLst/>
              <a:rect l="l" t="t" r="r" b="b"/>
              <a:pathLst>
                <a:path w="5210175" h="2425700">
                  <a:moveTo>
                    <a:pt x="5209794" y="0"/>
                  </a:moveTo>
                  <a:lnTo>
                    <a:pt x="0" y="0"/>
                  </a:lnTo>
                  <a:lnTo>
                    <a:pt x="0" y="2425446"/>
                  </a:lnTo>
                  <a:lnTo>
                    <a:pt x="5209794" y="2425446"/>
                  </a:lnTo>
                  <a:lnTo>
                    <a:pt x="5209794" y="0"/>
                  </a:lnTo>
                  <a:close/>
                </a:path>
              </a:pathLst>
            </a:custGeom>
            <a:ln w="20574">
              <a:solidFill>
                <a:srgbClr val="000000"/>
              </a:solidFill>
            </a:ln>
          </p:spPr>
          <p:txBody>
            <a:bodyPr wrap="square" lIns="0" tIns="0" rIns="0" bIns="0" rtlCol="0"/>
            <a:lstStyle/>
            <a:p/>
          </p:txBody>
        </p:sp>
      </p:grpSp>
      <p:sp>
        <p:nvSpPr>
          <p:cNvPr id="7" name="object 7"/>
          <p:cNvSpPr txBox="1"/>
          <p:nvPr/>
        </p:nvSpPr>
        <p:spPr>
          <a:xfrm>
            <a:off x="1420367" y="2337307"/>
            <a:ext cx="2025014" cy="200660"/>
          </a:xfrm>
          <a:prstGeom prst="rect">
            <a:avLst/>
          </a:prstGeom>
        </p:spPr>
        <p:txBody>
          <a:bodyPr wrap="square" lIns="0" tIns="12065" rIns="0" bIns="0" rtlCol="0" vert="horz">
            <a:spAutoFit/>
          </a:bodyPr>
          <a:lstStyle/>
          <a:p>
            <a:pPr>
              <a:lnSpc>
                <a:spcPct val="100000"/>
              </a:lnSpc>
              <a:spcBef>
                <a:spcPts val="95"/>
              </a:spcBef>
            </a:pPr>
            <a:r>
              <a:rPr dirty="0" sz="1150" spc="-5" b="1">
                <a:latin typeface="Courier New"/>
                <a:cs typeface="Courier New"/>
              </a:rPr>
              <a:t>CREATE TABLE</a:t>
            </a:r>
            <a:r>
              <a:rPr dirty="0" sz="1150" spc="-65" b="1">
                <a:latin typeface="Courier New"/>
                <a:cs typeface="Courier New"/>
              </a:rPr>
              <a:t> </a:t>
            </a:r>
            <a:r>
              <a:rPr dirty="0" sz="1150" spc="-5" b="1">
                <a:latin typeface="Courier New"/>
                <a:cs typeface="Courier New"/>
              </a:rPr>
              <a:t>employees(</a:t>
            </a:r>
            <a:endParaRPr sz="1150">
              <a:latin typeface="Courier New"/>
              <a:cs typeface="Courier New"/>
            </a:endParaRPr>
          </a:p>
        </p:txBody>
      </p:sp>
      <p:sp>
        <p:nvSpPr>
          <p:cNvPr id="17" name="object 1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8" name="object 1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6</a:t>
            </a:r>
            <a:r>
              <a:rPr dirty="0" sz="800" spc="-130"/>
              <a:t>l.</a:t>
            </a:r>
            <a:r>
              <a:rPr dirty="0" sz="800" spc="-110"/>
              <a:t> </a:t>
            </a:r>
            <a:r>
              <a:rPr dirty="0" sz="800" spc="-40"/>
              <a:t>Contact</a:t>
            </a:r>
            <a:endParaRPr sz="800">
              <a:latin typeface="Arial"/>
              <a:cs typeface="Arial"/>
            </a:endParaRPr>
          </a:p>
        </p:txBody>
      </p:sp>
      <p:sp>
        <p:nvSpPr>
          <p:cNvPr id="19" name="object 1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8" name="object 8"/>
          <p:cNvSpPr txBox="1"/>
          <p:nvPr/>
        </p:nvSpPr>
        <p:spPr>
          <a:xfrm>
            <a:off x="1770121" y="2511814"/>
            <a:ext cx="1237615" cy="1074420"/>
          </a:xfrm>
          <a:prstGeom prst="rect">
            <a:avLst/>
          </a:prstGeom>
        </p:spPr>
        <p:txBody>
          <a:bodyPr wrap="square" lIns="0" tIns="12065" rIns="0" bIns="0" rtlCol="0" vert="horz">
            <a:spAutoFit/>
          </a:bodyPr>
          <a:lstStyle/>
          <a:p>
            <a:pPr marR="266700">
              <a:lnSpc>
                <a:spcPct val="100000"/>
              </a:lnSpc>
              <a:spcBef>
                <a:spcPts val="95"/>
              </a:spcBef>
            </a:pPr>
            <a:r>
              <a:rPr dirty="0" sz="1150" spc="-5" b="1">
                <a:latin typeface="Courier New"/>
                <a:cs typeface="Courier New"/>
              </a:rPr>
              <a:t>emp</a:t>
            </a:r>
            <a:r>
              <a:rPr dirty="0" sz="1150" spc="-10" b="1">
                <a:latin typeface="Courier New"/>
                <a:cs typeface="Courier New"/>
              </a:rPr>
              <a:t>l</a:t>
            </a:r>
            <a:r>
              <a:rPr dirty="0" sz="1150" spc="-5" b="1">
                <a:latin typeface="Courier New"/>
                <a:cs typeface="Courier New"/>
              </a:rPr>
              <a:t>oye</a:t>
            </a:r>
            <a:r>
              <a:rPr dirty="0" sz="1150" spc="-10" b="1">
                <a:latin typeface="Courier New"/>
                <a:cs typeface="Courier New"/>
              </a:rPr>
              <a:t>e</a:t>
            </a:r>
            <a:r>
              <a:rPr dirty="0" sz="1150" spc="-5" b="1">
                <a:latin typeface="Courier New"/>
                <a:cs typeface="Courier New"/>
              </a:rPr>
              <a:t>_id  </a:t>
            </a:r>
            <a:r>
              <a:rPr dirty="0" sz="1150" spc="-5" b="1">
                <a:latin typeface="Courier New"/>
                <a:cs typeface="Courier New"/>
              </a:rPr>
              <a:t>last_name  email  salary</a:t>
            </a:r>
            <a:endParaRPr sz="1150">
              <a:latin typeface="Courier New"/>
              <a:cs typeface="Courier New"/>
            </a:endParaRPr>
          </a:p>
          <a:p>
            <a:pPr marR="5080">
              <a:lnSpc>
                <a:spcPts val="1370"/>
              </a:lnSpc>
              <a:spcBef>
                <a:spcPts val="40"/>
              </a:spcBef>
            </a:pPr>
            <a:r>
              <a:rPr dirty="0" sz="1150" spc="-5" b="1">
                <a:latin typeface="Courier New"/>
                <a:cs typeface="Courier New"/>
              </a:rPr>
              <a:t>com</a:t>
            </a:r>
            <a:r>
              <a:rPr dirty="0" sz="1150" spc="-10" b="1">
                <a:latin typeface="Courier New"/>
                <a:cs typeface="Courier New"/>
              </a:rPr>
              <a:t>m</a:t>
            </a:r>
            <a:r>
              <a:rPr dirty="0" sz="1150" spc="-5" b="1">
                <a:latin typeface="Courier New"/>
                <a:cs typeface="Courier New"/>
              </a:rPr>
              <a:t>iss</a:t>
            </a:r>
            <a:r>
              <a:rPr dirty="0" sz="1150" spc="-10" b="1">
                <a:latin typeface="Courier New"/>
                <a:cs typeface="Courier New"/>
              </a:rPr>
              <a:t>i</a:t>
            </a:r>
            <a:r>
              <a:rPr dirty="0" sz="1150" spc="-5" b="1">
                <a:latin typeface="Courier New"/>
                <a:cs typeface="Courier New"/>
              </a:rPr>
              <a:t>on_</a:t>
            </a:r>
            <a:r>
              <a:rPr dirty="0" sz="1150" spc="-10" b="1">
                <a:latin typeface="Courier New"/>
                <a:cs typeface="Courier New"/>
              </a:rPr>
              <a:t>p</a:t>
            </a:r>
            <a:r>
              <a:rPr dirty="0" sz="1150" spc="-5" b="1">
                <a:latin typeface="Courier New"/>
                <a:cs typeface="Courier New"/>
              </a:rPr>
              <a:t>ct  </a:t>
            </a:r>
            <a:r>
              <a:rPr dirty="0" sz="1150" spc="-5" b="1">
                <a:latin typeface="Courier New"/>
                <a:cs typeface="Courier New"/>
              </a:rPr>
              <a:t>hire_date</a:t>
            </a:r>
            <a:endParaRPr sz="1150">
              <a:latin typeface="Courier New"/>
              <a:cs typeface="Courier New"/>
            </a:endParaRPr>
          </a:p>
        </p:txBody>
      </p:sp>
      <p:sp>
        <p:nvSpPr>
          <p:cNvPr id="9" name="object 9"/>
          <p:cNvSpPr txBox="1"/>
          <p:nvPr/>
        </p:nvSpPr>
        <p:spPr>
          <a:xfrm>
            <a:off x="3256959" y="2511814"/>
            <a:ext cx="1937385" cy="1074420"/>
          </a:xfrm>
          <a:prstGeom prst="rect">
            <a:avLst/>
          </a:prstGeom>
        </p:spPr>
        <p:txBody>
          <a:bodyPr wrap="square" lIns="0" tIns="12065" rIns="0" bIns="0" rtlCol="0" vert="horz">
            <a:spAutoFit/>
          </a:bodyPr>
          <a:lstStyle/>
          <a:p>
            <a:pPr marR="5080">
              <a:lnSpc>
                <a:spcPct val="100000"/>
              </a:lnSpc>
              <a:spcBef>
                <a:spcPts val="95"/>
              </a:spcBef>
            </a:pPr>
            <a:r>
              <a:rPr dirty="0" sz="1150" spc="-5" b="1">
                <a:latin typeface="Courier New"/>
                <a:cs typeface="Courier New"/>
              </a:rPr>
              <a:t>NUMBER(6),  VARCHAR2(25) NOT</a:t>
            </a:r>
            <a:r>
              <a:rPr dirty="0" sz="1150" spc="-70" b="1">
                <a:latin typeface="Courier New"/>
                <a:cs typeface="Courier New"/>
              </a:rPr>
              <a:t> </a:t>
            </a:r>
            <a:r>
              <a:rPr dirty="0" sz="1150" spc="-5" b="1">
                <a:latin typeface="Courier New"/>
                <a:cs typeface="Courier New"/>
              </a:rPr>
              <a:t>NULL,  VARCHAR2(25),  NUMBER(8,2),</a:t>
            </a:r>
            <a:endParaRPr sz="1150">
              <a:latin typeface="Courier New"/>
              <a:cs typeface="Courier New"/>
            </a:endParaRPr>
          </a:p>
          <a:p>
            <a:pPr marR="704215">
              <a:lnSpc>
                <a:spcPts val="1370"/>
              </a:lnSpc>
              <a:spcBef>
                <a:spcPts val="40"/>
              </a:spcBef>
            </a:pPr>
            <a:r>
              <a:rPr dirty="0" sz="1150" spc="-5" b="1">
                <a:latin typeface="Courier New"/>
                <a:cs typeface="Courier New"/>
              </a:rPr>
              <a:t>NUMBER(2,2),  DATE NOT</a:t>
            </a:r>
            <a:r>
              <a:rPr dirty="0" sz="1150" spc="-80" b="1">
                <a:latin typeface="Courier New"/>
                <a:cs typeface="Courier New"/>
              </a:rPr>
              <a:t> </a:t>
            </a:r>
            <a:r>
              <a:rPr dirty="0" sz="1150" spc="-5" b="1">
                <a:latin typeface="Courier New"/>
                <a:cs typeface="Courier New"/>
              </a:rPr>
              <a:t>NULL,</a:t>
            </a:r>
            <a:endParaRPr sz="1150">
              <a:latin typeface="Courier New"/>
              <a:cs typeface="Courier New"/>
            </a:endParaRPr>
          </a:p>
        </p:txBody>
      </p:sp>
      <p:sp>
        <p:nvSpPr>
          <p:cNvPr id="10" name="object 10"/>
          <p:cNvSpPr txBox="1"/>
          <p:nvPr/>
        </p:nvSpPr>
        <p:spPr>
          <a:xfrm>
            <a:off x="1420367" y="3561114"/>
            <a:ext cx="276225" cy="200660"/>
          </a:xfrm>
          <a:prstGeom prst="rect">
            <a:avLst/>
          </a:prstGeom>
        </p:spPr>
        <p:txBody>
          <a:bodyPr wrap="square" lIns="0" tIns="12065" rIns="0" bIns="0" rtlCol="0" vert="horz">
            <a:spAutoFit/>
          </a:bodyPr>
          <a:lstStyle/>
          <a:p>
            <a:pPr>
              <a:lnSpc>
                <a:spcPct val="100000"/>
              </a:lnSpc>
              <a:spcBef>
                <a:spcPts val="95"/>
              </a:spcBef>
            </a:pPr>
            <a:r>
              <a:rPr dirty="0" sz="1150" spc="-5" b="1">
                <a:latin typeface="Courier New"/>
                <a:cs typeface="Courier New"/>
              </a:rPr>
              <a:t>...</a:t>
            </a:r>
            <a:endParaRPr sz="1150">
              <a:latin typeface="Courier New"/>
              <a:cs typeface="Courier New"/>
            </a:endParaRPr>
          </a:p>
        </p:txBody>
      </p:sp>
      <p:sp>
        <p:nvSpPr>
          <p:cNvPr id="11" name="object 11"/>
          <p:cNvSpPr txBox="1"/>
          <p:nvPr/>
        </p:nvSpPr>
        <p:spPr>
          <a:xfrm>
            <a:off x="1770121" y="3735620"/>
            <a:ext cx="1149985" cy="200660"/>
          </a:xfrm>
          <a:prstGeom prst="rect">
            <a:avLst/>
          </a:prstGeom>
        </p:spPr>
        <p:txBody>
          <a:bodyPr wrap="square" lIns="0" tIns="12065" rIns="0" bIns="0" rtlCol="0" vert="horz">
            <a:spAutoFit/>
          </a:bodyPr>
          <a:lstStyle/>
          <a:p>
            <a:pPr>
              <a:lnSpc>
                <a:spcPct val="100000"/>
              </a:lnSpc>
              <a:spcBef>
                <a:spcPts val="95"/>
              </a:spcBef>
            </a:pPr>
            <a:r>
              <a:rPr dirty="0" sz="1150" spc="-5" b="1">
                <a:latin typeface="Courier New"/>
                <a:cs typeface="Courier New"/>
              </a:rPr>
              <a:t>department_id</a:t>
            </a:r>
            <a:endParaRPr sz="1150">
              <a:latin typeface="Courier New"/>
              <a:cs typeface="Courier New"/>
            </a:endParaRPr>
          </a:p>
        </p:txBody>
      </p:sp>
      <p:sp>
        <p:nvSpPr>
          <p:cNvPr id="12" name="object 12"/>
          <p:cNvSpPr txBox="1"/>
          <p:nvPr/>
        </p:nvSpPr>
        <p:spPr>
          <a:xfrm>
            <a:off x="3256959" y="3735620"/>
            <a:ext cx="887730" cy="200660"/>
          </a:xfrm>
          <a:prstGeom prst="rect">
            <a:avLst/>
          </a:prstGeom>
        </p:spPr>
        <p:txBody>
          <a:bodyPr wrap="square" lIns="0" tIns="12065" rIns="0" bIns="0" rtlCol="0" vert="horz">
            <a:spAutoFit/>
          </a:bodyPr>
          <a:lstStyle/>
          <a:p>
            <a:pPr>
              <a:lnSpc>
                <a:spcPct val="100000"/>
              </a:lnSpc>
              <a:spcBef>
                <a:spcPts val="95"/>
              </a:spcBef>
            </a:pPr>
            <a:r>
              <a:rPr dirty="0" sz="1150" spc="-5" b="1">
                <a:latin typeface="Courier New"/>
                <a:cs typeface="Courier New"/>
              </a:rPr>
              <a:t>NU</a:t>
            </a:r>
            <a:r>
              <a:rPr dirty="0" sz="1150" spc="-10" b="1">
                <a:latin typeface="Courier New"/>
                <a:cs typeface="Courier New"/>
              </a:rPr>
              <a:t>M</a:t>
            </a:r>
            <a:r>
              <a:rPr dirty="0" sz="1150" spc="-5" b="1">
                <a:latin typeface="Courier New"/>
                <a:cs typeface="Courier New"/>
              </a:rPr>
              <a:t>BER</a:t>
            </a:r>
            <a:r>
              <a:rPr dirty="0" sz="1150" spc="-10" b="1">
                <a:latin typeface="Courier New"/>
                <a:cs typeface="Courier New"/>
              </a:rPr>
              <a:t>(</a:t>
            </a:r>
            <a:r>
              <a:rPr dirty="0" sz="1150" spc="-5" b="1">
                <a:latin typeface="Courier New"/>
                <a:cs typeface="Courier New"/>
              </a:rPr>
              <a:t>4),</a:t>
            </a:r>
            <a:endParaRPr sz="1150">
              <a:latin typeface="Courier New"/>
              <a:cs typeface="Courier New"/>
            </a:endParaRPr>
          </a:p>
        </p:txBody>
      </p:sp>
      <p:sp>
        <p:nvSpPr>
          <p:cNvPr id="13" name="object 13"/>
          <p:cNvSpPr txBox="1"/>
          <p:nvPr/>
        </p:nvSpPr>
        <p:spPr>
          <a:xfrm>
            <a:off x="1740407" y="3941064"/>
            <a:ext cx="4442460" cy="363855"/>
          </a:xfrm>
          <a:prstGeom prst="rect">
            <a:avLst/>
          </a:prstGeom>
          <a:solidFill>
            <a:srgbClr val="CCCCCC"/>
          </a:solidFill>
          <a:ln w="20574">
            <a:solidFill>
              <a:srgbClr val="FF0000"/>
            </a:solidFill>
          </a:ln>
        </p:spPr>
        <p:txBody>
          <a:bodyPr wrap="square" lIns="0" tIns="0" rIns="0" bIns="0" rtlCol="0" vert="horz">
            <a:spAutoFit/>
          </a:bodyPr>
          <a:lstStyle/>
          <a:p>
            <a:pPr marL="29209">
              <a:lnSpc>
                <a:spcPts val="1235"/>
              </a:lnSpc>
            </a:pPr>
            <a:r>
              <a:rPr dirty="0" sz="1150" spc="-5" b="1">
                <a:latin typeface="Courier New"/>
                <a:cs typeface="Courier New"/>
              </a:rPr>
              <a:t>CONSTRAINT emp_dept_fk FOREIGN KEY</a:t>
            </a:r>
            <a:r>
              <a:rPr dirty="0" sz="1150" spc="-40" b="1">
                <a:latin typeface="Courier New"/>
                <a:cs typeface="Courier New"/>
              </a:rPr>
              <a:t> </a:t>
            </a:r>
            <a:r>
              <a:rPr dirty="0" sz="1150" spc="-5" b="1">
                <a:latin typeface="Courier New"/>
                <a:cs typeface="Courier New"/>
              </a:rPr>
              <a:t>(department_id)</a:t>
            </a:r>
            <a:endParaRPr sz="1150">
              <a:latin typeface="Courier New"/>
              <a:cs typeface="Courier New"/>
            </a:endParaRPr>
          </a:p>
          <a:p>
            <a:pPr marL="204470">
              <a:lnSpc>
                <a:spcPts val="1375"/>
              </a:lnSpc>
            </a:pPr>
            <a:r>
              <a:rPr dirty="0" sz="1150" spc="-5" b="1">
                <a:latin typeface="Courier New"/>
                <a:cs typeface="Courier New"/>
              </a:rPr>
              <a:t>REFERENCES</a:t>
            </a:r>
            <a:r>
              <a:rPr dirty="0" sz="1150" spc="-10" b="1">
                <a:latin typeface="Courier New"/>
                <a:cs typeface="Courier New"/>
              </a:rPr>
              <a:t> </a:t>
            </a:r>
            <a:r>
              <a:rPr dirty="0" sz="1150" spc="-5" b="1">
                <a:latin typeface="Courier New"/>
                <a:cs typeface="Courier New"/>
              </a:rPr>
              <a:t>departments(department_id),</a:t>
            </a:r>
            <a:endParaRPr sz="1150">
              <a:latin typeface="Courier New"/>
              <a:cs typeface="Courier New"/>
            </a:endParaRPr>
          </a:p>
        </p:txBody>
      </p:sp>
      <p:sp>
        <p:nvSpPr>
          <p:cNvPr id="14" name="object 14"/>
          <p:cNvSpPr txBox="1"/>
          <p:nvPr/>
        </p:nvSpPr>
        <p:spPr>
          <a:xfrm>
            <a:off x="1770121" y="4260646"/>
            <a:ext cx="3423920" cy="200660"/>
          </a:xfrm>
          <a:prstGeom prst="rect">
            <a:avLst/>
          </a:prstGeom>
        </p:spPr>
        <p:txBody>
          <a:bodyPr wrap="square" lIns="0" tIns="12065" rIns="0" bIns="0" rtlCol="0" vert="horz">
            <a:spAutoFit/>
          </a:bodyPr>
          <a:lstStyle/>
          <a:p>
            <a:pPr>
              <a:lnSpc>
                <a:spcPct val="100000"/>
              </a:lnSpc>
              <a:spcBef>
                <a:spcPts val="95"/>
              </a:spcBef>
            </a:pPr>
            <a:r>
              <a:rPr dirty="0" sz="1150" spc="-5" b="1">
                <a:latin typeface="Courier New"/>
                <a:cs typeface="Courier New"/>
              </a:rPr>
              <a:t>CONSTRAINT emp_email_uk</a:t>
            </a:r>
            <a:r>
              <a:rPr dirty="0" sz="1150" spc="-45" b="1">
                <a:latin typeface="Courier New"/>
                <a:cs typeface="Courier New"/>
              </a:rPr>
              <a:t> </a:t>
            </a:r>
            <a:r>
              <a:rPr dirty="0" sz="1150" spc="-5" b="1">
                <a:latin typeface="Courier New"/>
                <a:cs typeface="Courier New"/>
              </a:rPr>
              <a:t>UNIQUE(email));</a:t>
            </a:r>
            <a:endParaRPr sz="1150">
              <a:latin typeface="Courier New"/>
              <a:cs typeface="Courier New"/>
            </a:endParaRPr>
          </a:p>
        </p:txBody>
      </p:sp>
      <p:sp>
        <p:nvSpPr>
          <p:cNvPr id="15" name="object 15"/>
          <p:cNvSpPr txBox="1"/>
          <p:nvPr/>
        </p:nvSpPr>
        <p:spPr>
          <a:xfrm>
            <a:off x="607313" y="5593638"/>
            <a:ext cx="6548755" cy="3098165"/>
          </a:xfrm>
          <a:prstGeom prst="rect">
            <a:avLst/>
          </a:prstGeom>
        </p:spPr>
        <p:txBody>
          <a:bodyPr wrap="square" lIns="0" tIns="62229" rIns="0" bIns="0" rtlCol="0" vert="horz">
            <a:spAutoFit/>
          </a:bodyPr>
          <a:lstStyle/>
          <a:p>
            <a:pPr>
              <a:lnSpc>
                <a:spcPct val="100000"/>
              </a:lnSpc>
              <a:spcBef>
                <a:spcPts val="489"/>
              </a:spcBef>
            </a:pPr>
            <a:r>
              <a:rPr dirty="0" sz="1300" b="1">
                <a:latin typeface="Courier New"/>
                <a:cs typeface="Courier New"/>
              </a:rPr>
              <a:t>FOREIGN</a:t>
            </a:r>
            <a:r>
              <a:rPr dirty="0" sz="1300" spc="-459" b="1">
                <a:latin typeface="Courier New"/>
                <a:cs typeface="Courier New"/>
              </a:rPr>
              <a:t> </a:t>
            </a:r>
            <a:r>
              <a:rPr dirty="0" sz="1300" b="1">
                <a:latin typeface="Courier New"/>
                <a:cs typeface="Courier New"/>
              </a:rPr>
              <a:t>KEY</a:t>
            </a:r>
            <a:r>
              <a:rPr dirty="0" sz="1300" spc="-420" b="1">
                <a:latin typeface="Courier New"/>
                <a:cs typeface="Courier New"/>
              </a:rPr>
              <a:t> </a:t>
            </a:r>
            <a:r>
              <a:rPr dirty="0" sz="1300" spc="-5" b="1">
                <a:latin typeface="Arial"/>
                <a:cs typeface="Arial"/>
              </a:rPr>
              <a:t>Constraint </a:t>
            </a:r>
            <a:r>
              <a:rPr dirty="0" sz="1300" b="1">
                <a:latin typeface="Arial"/>
                <a:cs typeface="Arial"/>
              </a:rPr>
              <a:t>(continued)</a:t>
            </a:r>
            <a:endParaRPr sz="1300">
              <a:latin typeface="Arial"/>
              <a:cs typeface="Arial"/>
            </a:endParaRPr>
          </a:p>
          <a:p>
            <a:pPr marL="123825" marR="140335" indent="-635">
              <a:lnSpc>
                <a:spcPct val="104600"/>
              </a:lnSpc>
              <a:spcBef>
                <a:spcPts val="315"/>
              </a:spcBef>
            </a:pPr>
            <a:r>
              <a:rPr dirty="0" sz="1300">
                <a:latin typeface="Courier New"/>
                <a:cs typeface="Courier New"/>
              </a:rPr>
              <a:t>FOREIGN</a:t>
            </a:r>
            <a:r>
              <a:rPr dirty="0" sz="1300" spc="-459">
                <a:latin typeface="Courier New"/>
                <a:cs typeface="Courier New"/>
              </a:rPr>
              <a:t> </a:t>
            </a:r>
            <a:r>
              <a:rPr dirty="0" sz="1300">
                <a:latin typeface="Courier New"/>
                <a:cs typeface="Courier New"/>
              </a:rPr>
              <a:t>KEY</a:t>
            </a:r>
            <a:r>
              <a:rPr dirty="0" sz="1300" spc="-455">
                <a:latin typeface="Courier New"/>
                <a:cs typeface="Courier New"/>
              </a:rPr>
              <a:t> </a:t>
            </a:r>
            <a:r>
              <a:rPr dirty="0" sz="1300">
                <a:latin typeface="Times New Roman"/>
                <a:cs typeface="Times New Roman"/>
              </a:rPr>
              <a:t>constraints can be </a:t>
            </a:r>
            <a:r>
              <a:rPr dirty="0" sz="1300" spc="-5">
                <a:latin typeface="Times New Roman"/>
                <a:cs typeface="Times New Roman"/>
              </a:rPr>
              <a:t>defined</a:t>
            </a:r>
            <a:r>
              <a:rPr dirty="0" sz="1300">
                <a:latin typeface="Times New Roman"/>
                <a:cs typeface="Times New Roman"/>
              </a:rPr>
              <a:t> at the column or table constraint</a:t>
            </a:r>
            <a:r>
              <a:rPr dirty="0" sz="1300" spc="-10">
                <a:latin typeface="Times New Roman"/>
                <a:cs typeface="Times New Roman"/>
              </a:rPr>
              <a:t> </a:t>
            </a:r>
            <a:r>
              <a:rPr dirty="0" sz="1300">
                <a:latin typeface="Times New Roman"/>
                <a:cs typeface="Times New Roman"/>
              </a:rPr>
              <a:t>level. A composite  foreign key </a:t>
            </a:r>
            <a:r>
              <a:rPr dirty="0" sz="1300" spc="-5">
                <a:latin typeface="Times New Roman"/>
                <a:cs typeface="Times New Roman"/>
              </a:rPr>
              <a:t>must </a:t>
            </a:r>
            <a:r>
              <a:rPr dirty="0" sz="1300">
                <a:latin typeface="Times New Roman"/>
                <a:cs typeface="Times New Roman"/>
              </a:rPr>
              <a:t>be created by </a:t>
            </a:r>
            <a:r>
              <a:rPr dirty="0" sz="1300" spc="-5">
                <a:latin typeface="Times New Roman"/>
                <a:cs typeface="Times New Roman"/>
              </a:rPr>
              <a:t>using </a:t>
            </a:r>
            <a:r>
              <a:rPr dirty="0" sz="1300">
                <a:latin typeface="Times New Roman"/>
                <a:cs typeface="Times New Roman"/>
              </a:rPr>
              <a:t>the table-level</a:t>
            </a:r>
            <a:r>
              <a:rPr dirty="0" sz="1300" spc="5">
                <a:latin typeface="Times New Roman"/>
                <a:cs typeface="Times New Roman"/>
              </a:rPr>
              <a:t> </a:t>
            </a:r>
            <a:r>
              <a:rPr dirty="0" sz="1300">
                <a:latin typeface="Times New Roman"/>
                <a:cs typeface="Times New Roman"/>
              </a:rPr>
              <a:t>definition.</a:t>
            </a:r>
            <a:endParaRPr sz="1300">
              <a:latin typeface="Times New Roman"/>
              <a:cs typeface="Times New Roman"/>
            </a:endParaRPr>
          </a:p>
          <a:p>
            <a:pPr marL="123825">
              <a:lnSpc>
                <a:spcPct val="100000"/>
              </a:lnSpc>
              <a:spcBef>
                <a:spcPts val="320"/>
              </a:spcBef>
            </a:pP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example in the </a:t>
            </a:r>
            <a:r>
              <a:rPr dirty="0" sz="1300" spc="-5">
                <a:latin typeface="Times New Roman"/>
                <a:cs typeface="Times New Roman"/>
              </a:rPr>
              <a:t>slide</a:t>
            </a:r>
            <a:r>
              <a:rPr dirty="0" sz="1300">
                <a:latin typeface="Times New Roman"/>
                <a:cs typeface="Times New Roman"/>
              </a:rPr>
              <a:t> defines a</a:t>
            </a:r>
            <a:r>
              <a:rPr dirty="0" sz="1300" spc="5">
                <a:latin typeface="Times New Roman"/>
                <a:cs typeface="Times New Roman"/>
              </a:rPr>
              <a:t> </a:t>
            </a:r>
            <a:r>
              <a:rPr dirty="0" sz="1300">
                <a:latin typeface="Courier New"/>
                <a:cs typeface="Courier New"/>
              </a:rPr>
              <a:t>FOREIGN</a:t>
            </a:r>
            <a:r>
              <a:rPr dirty="0" sz="1300" spc="10">
                <a:latin typeface="Courier New"/>
                <a:cs typeface="Courier New"/>
              </a:rPr>
              <a:t> </a:t>
            </a:r>
            <a:r>
              <a:rPr dirty="0" sz="1300">
                <a:latin typeface="Courier New"/>
                <a:cs typeface="Courier New"/>
              </a:rPr>
              <a:t>KEY</a:t>
            </a:r>
            <a:r>
              <a:rPr dirty="0" sz="1300" spc="-455">
                <a:latin typeface="Courier New"/>
                <a:cs typeface="Courier New"/>
              </a:rPr>
              <a:t> </a:t>
            </a:r>
            <a:r>
              <a:rPr dirty="0" sz="1300">
                <a:latin typeface="Times New Roman"/>
                <a:cs typeface="Times New Roman"/>
              </a:rPr>
              <a:t>constraint on</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DEPARTMENT_ID</a:t>
            </a:r>
            <a:r>
              <a:rPr dirty="0" sz="1300" spc="-455">
                <a:latin typeface="Courier New"/>
                <a:cs typeface="Courier New"/>
              </a:rPr>
              <a:t> </a:t>
            </a:r>
            <a:r>
              <a:rPr dirty="0" sz="1300" spc="-5">
                <a:latin typeface="Times New Roman"/>
                <a:cs typeface="Times New Roman"/>
              </a:rPr>
              <a:t>column  of </a:t>
            </a:r>
            <a:r>
              <a:rPr dirty="0" sz="1300">
                <a:latin typeface="Times New Roman"/>
                <a:cs typeface="Times New Roman"/>
              </a:rPr>
              <a:t>the </a:t>
            </a:r>
            <a:r>
              <a:rPr dirty="0" sz="1300">
                <a:latin typeface="Courier New"/>
                <a:cs typeface="Courier New"/>
              </a:rPr>
              <a:t>EMPLOYEES </a:t>
            </a:r>
            <a:r>
              <a:rPr dirty="0" sz="1300">
                <a:latin typeface="Times New Roman"/>
                <a:cs typeface="Times New Roman"/>
              </a:rPr>
              <a:t>table, using table-level syntax. The name of the constraint is  </a:t>
            </a:r>
            <a:r>
              <a:rPr dirty="0" sz="1300">
                <a:latin typeface="Courier New"/>
                <a:cs typeface="Courier New"/>
              </a:rPr>
              <a:t>EMP_DEPTID_FK</a:t>
            </a:r>
            <a:r>
              <a:rPr dirty="0" sz="1300">
                <a:latin typeface="Times New Roman"/>
                <a:cs typeface="Times New Roman"/>
              </a:rPr>
              <a:t>.</a:t>
            </a:r>
            <a:endParaRPr sz="1300">
              <a:latin typeface="Times New Roman"/>
              <a:cs typeface="Times New Roman"/>
            </a:endParaRPr>
          </a:p>
          <a:p>
            <a:pPr marL="123825" marR="235585">
              <a:lnSpc>
                <a:spcPct val="99800"/>
              </a:lnSpc>
              <a:spcBef>
                <a:spcPts val="465"/>
              </a:spcBef>
            </a:pPr>
            <a:r>
              <a:rPr dirty="0" sz="1300">
                <a:latin typeface="Times New Roman"/>
                <a:cs typeface="Times New Roman"/>
              </a:rPr>
              <a:t>The foreign key can also be defined at the column level, provided the constraint is based on a  single column. The syntax differs in that the keywords </a:t>
            </a:r>
            <a:r>
              <a:rPr dirty="0" sz="1300">
                <a:latin typeface="Courier New"/>
                <a:cs typeface="Courier New"/>
              </a:rPr>
              <a:t>FOREIGN KEY </a:t>
            </a:r>
            <a:r>
              <a:rPr dirty="0" sz="1300">
                <a:latin typeface="Times New Roman"/>
                <a:cs typeface="Times New Roman"/>
              </a:rPr>
              <a:t>do not appear. </a:t>
            </a:r>
            <a:r>
              <a:rPr dirty="0" sz="1300" spc="-5">
                <a:latin typeface="Times New Roman"/>
                <a:cs typeface="Times New Roman"/>
              </a:rPr>
              <a:t>For  </a:t>
            </a:r>
            <a:r>
              <a:rPr dirty="0" sz="1300">
                <a:latin typeface="Times New Roman"/>
                <a:cs typeface="Times New Roman"/>
              </a:rPr>
              <a:t>example:</a:t>
            </a:r>
            <a:endParaRPr sz="1300">
              <a:latin typeface="Times New Roman"/>
              <a:cs typeface="Times New Roman"/>
            </a:endParaRPr>
          </a:p>
          <a:p>
            <a:pPr marL="928369">
              <a:lnSpc>
                <a:spcPts val="1350"/>
              </a:lnSpc>
            </a:pPr>
            <a:r>
              <a:rPr dirty="0" sz="1200" spc="-5">
                <a:latin typeface="Courier New"/>
                <a:cs typeface="Courier New"/>
              </a:rPr>
              <a:t>CREATE </a:t>
            </a:r>
            <a:r>
              <a:rPr dirty="0" sz="1200" spc="-10">
                <a:latin typeface="Courier New"/>
                <a:cs typeface="Courier New"/>
              </a:rPr>
              <a:t>TABLE</a:t>
            </a:r>
            <a:r>
              <a:rPr dirty="0" sz="1200">
                <a:latin typeface="Courier New"/>
                <a:cs typeface="Courier New"/>
              </a:rPr>
              <a:t> </a:t>
            </a:r>
            <a:r>
              <a:rPr dirty="0" sz="1200" spc="-5">
                <a:latin typeface="Courier New"/>
                <a:cs typeface="Courier New"/>
              </a:rPr>
              <a:t>employees</a:t>
            </a:r>
            <a:endParaRPr sz="1200">
              <a:latin typeface="Courier New"/>
              <a:cs typeface="Courier New"/>
            </a:endParaRPr>
          </a:p>
          <a:p>
            <a:pPr marL="928369">
              <a:lnSpc>
                <a:spcPts val="1435"/>
              </a:lnSpc>
            </a:pPr>
            <a:r>
              <a:rPr dirty="0" sz="1200" spc="-10">
                <a:latin typeface="Courier New"/>
                <a:cs typeface="Courier New"/>
              </a:rPr>
              <a:t>(...</a:t>
            </a:r>
            <a:endParaRPr sz="1200">
              <a:latin typeface="Courier New"/>
              <a:cs typeface="Courier New"/>
            </a:endParaRPr>
          </a:p>
          <a:p>
            <a:pPr marL="928369" marR="1235710">
              <a:lnSpc>
                <a:spcPts val="1440"/>
              </a:lnSpc>
              <a:spcBef>
                <a:spcPts val="45"/>
              </a:spcBef>
            </a:pPr>
            <a:r>
              <a:rPr dirty="0" sz="1200" spc="-5">
                <a:latin typeface="Courier New"/>
                <a:cs typeface="Courier New"/>
              </a:rPr>
              <a:t>department_id NUMBER(4) CONSTRAINT emp_deptid_fk  REFERENCES</a:t>
            </a:r>
            <a:r>
              <a:rPr dirty="0" sz="1200" spc="-15">
                <a:latin typeface="Courier New"/>
                <a:cs typeface="Courier New"/>
              </a:rPr>
              <a:t> </a:t>
            </a:r>
            <a:r>
              <a:rPr dirty="0" sz="1200" spc="-5">
                <a:latin typeface="Courier New"/>
                <a:cs typeface="Courier New"/>
              </a:rPr>
              <a:t>departments(department_id),</a:t>
            </a:r>
            <a:endParaRPr sz="1200">
              <a:latin typeface="Courier New"/>
              <a:cs typeface="Courier New"/>
            </a:endParaRPr>
          </a:p>
          <a:p>
            <a:pPr marL="928369">
              <a:lnSpc>
                <a:spcPts val="1385"/>
              </a:lnSpc>
            </a:pPr>
            <a:r>
              <a:rPr dirty="0" sz="1200" spc="-5">
                <a:latin typeface="Courier New"/>
                <a:cs typeface="Courier New"/>
              </a:rPr>
              <a:t>...</a:t>
            </a:r>
            <a:endParaRPr sz="1200">
              <a:latin typeface="Courier New"/>
              <a:cs typeface="Courier New"/>
            </a:endParaRPr>
          </a:p>
          <a:p>
            <a:pPr marL="928369">
              <a:lnSpc>
                <a:spcPts val="1435"/>
              </a:lnSpc>
            </a:pPr>
            <a:r>
              <a:rPr dirty="0" sz="1200" spc="-5">
                <a:latin typeface="Courier New"/>
                <a:cs typeface="Courier New"/>
              </a:rPr>
              <a:t>)</a:t>
            </a:r>
            <a:endParaRPr sz="1200">
              <a:latin typeface="Courier New"/>
              <a:cs typeface="Courier New"/>
            </a:endParaRPr>
          </a:p>
        </p:txBody>
      </p:sp>
      <p:sp>
        <p:nvSpPr>
          <p:cNvPr id="16" name="object 1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7</a:t>
            </a:r>
            <a:r>
              <a:rPr dirty="0" sz="800" spc="-130"/>
              <a:t>l.</a:t>
            </a:r>
            <a:r>
              <a:rPr dirty="0" sz="800" spc="-110"/>
              <a:t> </a:t>
            </a:r>
            <a:r>
              <a:rPr dirty="0" sz="800" spc="-40"/>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773683"/>
            <a:ext cx="5545455" cy="2840990"/>
          </a:xfrm>
          <a:prstGeom prst="rect">
            <a:avLst/>
          </a:prstGeom>
        </p:spPr>
        <p:txBody>
          <a:bodyPr wrap="square" lIns="0" tIns="12065" rIns="0" bIns="0" rtlCol="0" vert="horz">
            <a:spAutoFit/>
          </a:bodyPr>
          <a:lstStyle/>
          <a:p>
            <a:pPr marL="2175510" marR="1355090" indent="-878205">
              <a:lnSpc>
                <a:spcPct val="106800"/>
              </a:lnSpc>
              <a:spcBef>
                <a:spcPts val="95"/>
              </a:spcBef>
            </a:pPr>
            <a:r>
              <a:rPr dirty="0" sz="1850" spc="5" b="1">
                <a:latin typeface="Courier New"/>
                <a:cs typeface="Courier New"/>
              </a:rPr>
              <a:t>FOREIGN KEY</a:t>
            </a:r>
            <a:r>
              <a:rPr dirty="0" sz="1850" spc="-635" b="1">
                <a:latin typeface="Courier New"/>
                <a:cs typeface="Courier New"/>
              </a:rPr>
              <a:t> </a:t>
            </a:r>
            <a:r>
              <a:rPr dirty="0" sz="1850" spc="-5" b="1">
                <a:latin typeface="Arial"/>
                <a:cs typeface="Arial"/>
              </a:rPr>
              <a:t>Constraint:  </a:t>
            </a:r>
            <a:r>
              <a:rPr dirty="0" sz="1850" spc="5" b="1">
                <a:latin typeface="Arial"/>
                <a:cs typeface="Arial"/>
              </a:rPr>
              <a:t>Keywords</a:t>
            </a:r>
            <a:endParaRPr sz="1850">
              <a:latin typeface="Arial"/>
              <a:cs typeface="Arial"/>
            </a:endParaRPr>
          </a:p>
          <a:p>
            <a:pPr marL="328930" marR="5080" indent="-329565">
              <a:lnSpc>
                <a:spcPct val="107700"/>
              </a:lnSpc>
              <a:spcBef>
                <a:spcPts val="975"/>
              </a:spcBef>
              <a:buClr>
                <a:srgbClr val="FF0000"/>
              </a:buClr>
              <a:buFont typeface="Arial"/>
              <a:buChar char="•"/>
              <a:tabLst>
                <a:tab pos="328930" algn="l"/>
                <a:tab pos="329565" algn="l"/>
              </a:tabLst>
            </a:pPr>
            <a:r>
              <a:rPr dirty="0" sz="1550" spc="10">
                <a:latin typeface="Courier New"/>
                <a:cs typeface="Courier New"/>
              </a:rPr>
              <a:t>FOREIGN KEY</a:t>
            </a:r>
            <a:r>
              <a:rPr dirty="0" sz="1550" spc="10">
                <a:latin typeface="Arial"/>
                <a:cs typeface="Arial"/>
              </a:rPr>
              <a:t>: Defines the column </a:t>
            </a:r>
            <a:r>
              <a:rPr dirty="0" sz="1550" spc="5">
                <a:latin typeface="Arial"/>
                <a:cs typeface="Arial"/>
              </a:rPr>
              <a:t>in </a:t>
            </a:r>
            <a:r>
              <a:rPr dirty="0" sz="1550" spc="10">
                <a:latin typeface="Arial"/>
                <a:cs typeface="Arial"/>
              </a:rPr>
              <a:t>the </a:t>
            </a:r>
            <a:r>
              <a:rPr dirty="0" sz="1550" spc="5">
                <a:latin typeface="Arial"/>
                <a:cs typeface="Arial"/>
              </a:rPr>
              <a:t>child table at </a:t>
            </a:r>
            <a:r>
              <a:rPr dirty="0" sz="1550" spc="10">
                <a:latin typeface="Arial"/>
                <a:cs typeface="Arial"/>
              </a:rPr>
              <a:t>the  </a:t>
            </a:r>
            <a:r>
              <a:rPr dirty="0" sz="1550" spc="5">
                <a:latin typeface="Arial"/>
                <a:cs typeface="Arial"/>
              </a:rPr>
              <a:t>table-constraint</a:t>
            </a:r>
            <a:r>
              <a:rPr dirty="0" sz="1550">
                <a:latin typeface="Arial"/>
                <a:cs typeface="Arial"/>
              </a:rPr>
              <a:t> </a:t>
            </a:r>
            <a:r>
              <a:rPr dirty="0" sz="1550" spc="5">
                <a:latin typeface="Arial"/>
                <a:cs typeface="Arial"/>
              </a:rPr>
              <a:t>level</a:t>
            </a:r>
            <a:endParaRPr sz="1550">
              <a:latin typeface="Arial"/>
              <a:cs typeface="Arial"/>
            </a:endParaRPr>
          </a:p>
          <a:p>
            <a:pPr marL="328930" marR="11430" indent="-329565">
              <a:lnSpc>
                <a:spcPct val="107400"/>
              </a:lnSpc>
              <a:spcBef>
                <a:spcPts val="150"/>
              </a:spcBef>
              <a:buClr>
                <a:srgbClr val="FF0000"/>
              </a:buClr>
              <a:buFont typeface="Arial"/>
              <a:buChar char="•"/>
              <a:tabLst>
                <a:tab pos="328930" algn="l"/>
                <a:tab pos="329565" algn="l"/>
              </a:tabLst>
            </a:pPr>
            <a:r>
              <a:rPr dirty="0" sz="1550" spc="10">
                <a:latin typeface="Courier New"/>
                <a:cs typeface="Courier New"/>
              </a:rPr>
              <a:t>REFERENCES</a:t>
            </a:r>
            <a:r>
              <a:rPr dirty="0" sz="1550" spc="10">
                <a:latin typeface="Arial"/>
                <a:cs typeface="Arial"/>
              </a:rPr>
              <a:t>: </a:t>
            </a:r>
            <a:r>
              <a:rPr dirty="0" sz="1550" spc="5">
                <a:latin typeface="Arial"/>
                <a:cs typeface="Arial"/>
              </a:rPr>
              <a:t>Identifies </a:t>
            </a:r>
            <a:r>
              <a:rPr dirty="0" sz="1550" spc="10">
                <a:latin typeface="Arial"/>
                <a:cs typeface="Arial"/>
              </a:rPr>
              <a:t>the </a:t>
            </a:r>
            <a:r>
              <a:rPr dirty="0" sz="1550" spc="5">
                <a:latin typeface="Arial"/>
                <a:cs typeface="Arial"/>
              </a:rPr>
              <a:t>table </a:t>
            </a:r>
            <a:r>
              <a:rPr dirty="0" sz="1550" spc="10">
                <a:latin typeface="Arial"/>
                <a:cs typeface="Arial"/>
              </a:rPr>
              <a:t>and column </a:t>
            </a:r>
            <a:r>
              <a:rPr dirty="0" sz="1550" spc="5">
                <a:latin typeface="Arial"/>
                <a:cs typeface="Arial"/>
              </a:rPr>
              <a:t>in </a:t>
            </a:r>
            <a:r>
              <a:rPr dirty="0" sz="1550" spc="10">
                <a:latin typeface="Arial"/>
                <a:cs typeface="Arial"/>
              </a:rPr>
              <a:t>the parent  </a:t>
            </a:r>
            <a:r>
              <a:rPr dirty="0" sz="1550" spc="5">
                <a:latin typeface="Arial"/>
                <a:cs typeface="Arial"/>
              </a:rPr>
              <a:t>table</a:t>
            </a:r>
            <a:endParaRPr sz="1550">
              <a:latin typeface="Arial"/>
              <a:cs typeface="Arial"/>
            </a:endParaRPr>
          </a:p>
          <a:p>
            <a:pPr marL="328930" marR="146685" indent="-329565">
              <a:lnSpc>
                <a:spcPct val="107400"/>
              </a:lnSpc>
              <a:spcBef>
                <a:spcPts val="150"/>
              </a:spcBef>
              <a:buClr>
                <a:srgbClr val="FF0000"/>
              </a:buClr>
              <a:buFont typeface="Arial"/>
              <a:buChar char="•"/>
              <a:tabLst>
                <a:tab pos="328930" algn="l"/>
                <a:tab pos="329565" algn="l"/>
              </a:tabLst>
            </a:pPr>
            <a:r>
              <a:rPr dirty="0" sz="1550" spc="10">
                <a:latin typeface="Courier New"/>
                <a:cs typeface="Courier New"/>
              </a:rPr>
              <a:t>ON</a:t>
            </a:r>
            <a:r>
              <a:rPr dirty="0" sz="1550" spc="-495">
                <a:latin typeface="Courier New"/>
                <a:cs typeface="Courier New"/>
              </a:rPr>
              <a:t> </a:t>
            </a:r>
            <a:r>
              <a:rPr dirty="0" sz="1550" spc="10">
                <a:latin typeface="Courier New"/>
                <a:cs typeface="Courier New"/>
              </a:rPr>
              <a:t>DELETE</a:t>
            </a:r>
            <a:r>
              <a:rPr dirty="0" sz="1550" spc="-495">
                <a:latin typeface="Courier New"/>
                <a:cs typeface="Courier New"/>
              </a:rPr>
              <a:t> </a:t>
            </a:r>
            <a:r>
              <a:rPr dirty="0" sz="1550" spc="10">
                <a:latin typeface="Courier New"/>
                <a:cs typeface="Courier New"/>
              </a:rPr>
              <a:t>CASCADE</a:t>
            </a:r>
            <a:r>
              <a:rPr dirty="0" sz="1550" spc="10">
                <a:latin typeface="Arial"/>
                <a:cs typeface="Arial"/>
              </a:rPr>
              <a:t>:</a:t>
            </a:r>
            <a:r>
              <a:rPr dirty="0" sz="1550">
                <a:latin typeface="Arial"/>
                <a:cs typeface="Arial"/>
              </a:rPr>
              <a:t> </a:t>
            </a:r>
            <a:r>
              <a:rPr dirty="0" sz="1550" spc="10">
                <a:latin typeface="Arial"/>
                <a:cs typeface="Arial"/>
              </a:rPr>
              <a:t>Deletes</a:t>
            </a:r>
            <a:r>
              <a:rPr dirty="0" sz="1550" spc="5">
                <a:latin typeface="Arial"/>
                <a:cs typeface="Arial"/>
              </a:rPr>
              <a:t> </a:t>
            </a:r>
            <a:r>
              <a:rPr dirty="0" sz="1550" spc="10">
                <a:latin typeface="Arial"/>
                <a:cs typeface="Arial"/>
              </a:rPr>
              <a:t>the</a:t>
            </a:r>
            <a:r>
              <a:rPr dirty="0" sz="1550">
                <a:latin typeface="Arial"/>
                <a:cs typeface="Arial"/>
              </a:rPr>
              <a:t> </a:t>
            </a:r>
            <a:r>
              <a:rPr dirty="0" sz="1550" spc="10">
                <a:latin typeface="Arial"/>
                <a:cs typeface="Arial"/>
              </a:rPr>
              <a:t>dependent</a:t>
            </a:r>
            <a:r>
              <a:rPr dirty="0" sz="1550">
                <a:latin typeface="Arial"/>
                <a:cs typeface="Arial"/>
              </a:rPr>
              <a:t> </a:t>
            </a:r>
            <a:r>
              <a:rPr dirty="0" sz="1550" spc="10">
                <a:latin typeface="Arial"/>
                <a:cs typeface="Arial"/>
              </a:rPr>
              <a:t>rows</a:t>
            </a:r>
            <a:r>
              <a:rPr dirty="0" sz="1550">
                <a:latin typeface="Arial"/>
                <a:cs typeface="Arial"/>
              </a:rPr>
              <a:t> </a:t>
            </a:r>
            <a:r>
              <a:rPr dirty="0" sz="1550" spc="5">
                <a:latin typeface="Arial"/>
                <a:cs typeface="Arial"/>
              </a:rPr>
              <a:t>in </a:t>
            </a:r>
            <a:r>
              <a:rPr dirty="0" sz="1550" spc="10">
                <a:latin typeface="Arial"/>
                <a:cs typeface="Arial"/>
              </a:rPr>
              <a:t>the  </a:t>
            </a:r>
            <a:r>
              <a:rPr dirty="0" sz="1550" spc="5">
                <a:latin typeface="Arial"/>
                <a:cs typeface="Arial"/>
              </a:rPr>
              <a:t>child table </a:t>
            </a:r>
            <a:r>
              <a:rPr dirty="0" sz="1550" spc="10">
                <a:latin typeface="Arial"/>
                <a:cs typeface="Arial"/>
              </a:rPr>
              <a:t>when a row </a:t>
            </a:r>
            <a:r>
              <a:rPr dirty="0" sz="1550" spc="5">
                <a:latin typeface="Arial"/>
                <a:cs typeface="Arial"/>
              </a:rPr>
              <a:t>in </a:t>
            </a:r>
            <a:r>
              <a:rPr dirty="0" sz="1550" spc="10">
                <a:latin typeface="Arial"/>
                <a:cs typeface="Arial"/>
              </a:rPr>
              <a:t>the parent </a:t>
            </a:r>
            <a:r>
              <a:rPr dirty="0" sz="1550" spc="5">
                <a:latin typeface="Arial"/>
                <a:cs typeface="Arial"/>
              </a:rPr>
              <a:t>table is</a:t>
            </a:r>
            <a:r>
              <a:rPr dirty="0" sz="1550" spc="-20">
                <a:latin typeface="Arial"/>
                <a:cs typeface="Arial"/>
              </a:rPr>
              <a:t> </a:t>
            </a:r>
            <a:r>
              <a:rPr dirty="0" sz="1550" spc="10">
                <a:latin typeface="Arial"/>
                <a:cs typeface="Arial"/>
              </a:rPr>
              <a:t>deleted</a:t>
            </a:r>
            <a:endParaRPr sz="1550">
              <a:latin typeface="Arial"/>
              <a:cs typeface="Arial"/>
            </a:endParaRPr>
          </a:p>
          <a:p>
            <a:pPr marL="328930" marR="289560" indent="-329565">
              <a:lnSpc>
                <a:spcPct val="107700"/>
              </a:lnSpc>
              <a:spcBef>
                <a:spcPts val="145"/>
              </a:spcBef>
              <a:buClr>
                <a:srgbClr val="FF0000"/>
              </a:buClr>
              <a:buFont typeface="Arial"/>
              <a:buChar char="•"/>
              <a:tabLst>
                <a:tab pos="328930" algn="l"/>
                <a:tab pos="329565" algn="l"/>
              </a:tabLst>
            </a:pPr>
            <a:r>
              <a:rPr dirty="0" sz="1550" spc="10">
                <a:latin typeface="Courier New"/>
                <a:cs typeface="Courier New"/>
              </a:rPr>
              <a:t>ON</a:t>
            </a:r>
            <a:r>
              <a:rPr dirty="0" sz="1550" spc="-495">
                <a:latin typeface="Courier New"/>
                <a:cs typeface="Courier New"/>
              </a:rPr>
              <a:t> </a:t>
            </a:r>
            <a:r>
              <a:rPr dirty="0" sz="1550" spc="10">
                <a:latin typeface="Courier New"/>
                <a:cs typeface="Courier New"/>
              </a:rPr>
              <a:t>DELETE</a:t>
            </a:r>
            <a:r>
              <a:rPr dirty="0" sz="1550" spc="-490">
                <a:latin typeface="Courier New"/>
                <a:cs typeface="Courier New"/>
              </a:rPr>
              <a:t> </a:t>
            </a:r>
            <a:r>
              <a:rPr dirty="0" sz="1550" spc="10">
                <a:latin typeface="Courier New"/>
                <a:cs typeface="Courier New"/>
              </a:rPr>
              <a:t>SET</a:t>
            </a:r>
            <a:r>
              <a:rPr dirty="0" sz="1550" spc="-490">
                <a:latin typeface="Courier New"/>
                <a:cs typeface="Courier New"/>
              </a:rPr>
              <a:t> </a:t>
            </a:r>
            <a:r>
              <a:rPr dirty="0" sz="1550" spc="10">
                <a:latin typeface="Courier New"/>
                <a:cs typeface="Courier New"/>
              </a:rPr>
              <a:t>NULL</a:t>
            </a:r>
            <a:r>
              <a:rPr dirty="0" sz="1550" spc="10">
                <a:latin typeface="Arial"/>
                <a:cs typeface="Arial"/>
              </a:rPr>
              <a:t>: Converts dependent </a:t>
            </a:r>
            <a:r>
              <a:rPr dirty="0" sz="1550" spc="5">
                <a:latin typeface="Arial"/>
                <a:cs typeface="Arial"/>
              </a:rPr>
              <a:t>foreign</a:t>
            </a:r>
            <a:r>
              <a:rPr dirty="0" sz="1550" spc="10">
                <a:latin typeface="Arial"/>
                <a:cs typeface="Arial"/>
              </a:rPr>
              <a:t> key  values </a:t>
            </a:r>
            <a:r>
              <a:rPr dirty="0" sz="1550" spc="5">
                <a:latin typeface="Arial"/>
                <a:cs typeface="Arial"/>
              </a:rPr>
              <a:t>to</a:t>
            </a:r>
            <a:r>
              <a:rPr dirty="0" sz="1550" spc="-5">
                <a:latin typeface="Arial"/>
                <a:cs typeface="Arial"/>
              </a:rPr>
              <a:t> </a:t>
            </a:r>
            <a:r>
              <a:rPr dirty="0" sz="1550" spc="5">
                <a:latin typeface="Arial"/>
                <a:cs typeface="Arial"/>
              </a:rPr>
              <a:t>null</a:t>
            </a:r>
            <a:endParaRPr sz="1550">
              <a:latin typeface="Arial"/>
              <a:cs typeface="Arial"/>
            </a:endParaRPr>
          </a:p>
        </p:txBody>
      </p:sp>
      <p:sp>
        <p:nvSpPr>
          <p:cNvPr id="7" name="object 7"/>
          <p:cNvSpPr txBox="1"/>
          <p:nvPr/>
        </p:nvSpPr>
        <p:spPr>
          <a:xfrm>
            <a:off x="594613" y="5583733"/>
            <a:ext cx="6497955" cy="2816860"/>
          </a:xfrm>
          <a:prstGeom prst="rect">
            <a:avLst/>
          </a:prstGeom>
        </p:spPr>
        <p:txBody>
          <a:bodyPr wrap="square" lIns="0" tIns="71755" rIns="0" bIns="0" rtlCol="0" vert="horz">
            <a:spAutoFit/>
          </a:bodyPr>
          <a:lstStyle/>
          <a:p>
            <a:pPr marL="12700">
              <a:lnSpc>
                <a:spcPct val="100000"/>
              </a:lnSpc>
              <a:spcBef>
                <a:spcPts val="565"/>
              </a:spcBef>
            </a:pPr>
            <a:r>
              <a:rPr dirty="0" sz="1300" b="1">
                <a:latin typeface="Courier New"/>
                <a:cs typeface="Courier New"/>
              </a:rPr>
              <a:t>FOREIGN</a:t>
            </a:r>
            <a:r>
              <a:rPr dirty="0" sz="1300" spc="-459" b="1">
                <a:latin typeface="Courier New"/>
                <a:cs typeface="Courier New"/>
              </a:rPr>
              <a:t> </a:t>
            </a:r>
            <a:r>
              <a:rPr dirty="0" sz="1300" b="1">
                <a:latin typeface="Courier New"/>
                <a:cs typeface="Courier New"/>
              </a:rPr>
              <a:t>KEY</a:t>
            </a:r>
            <a:r>
              <a:rPr dirty="0" sz="1300" spc="-420" b="1">
                <a:latin typeface="Courier New"/>
                <a:cs typeface="Courier New"/>
              </a:rPr>
              <a:t> </a:t>
            </a:r>
            <a:r>
              <a:rPr dirty="0" sz="1300" spc="-5" b="1">
                <a:latin typeface="Arial"/>
                <a:cs typeface="Arial"/>
              </a:rPr>
              <a:t>Constraint: Keywords</a:t>
            </a:r>
            <a:endParaRPr sz="1300">
              <a:latin typeface="Arial"/>
              <a:cs typeface="Arial"/>
            </a:endParaRPr>
          </a:p>
          <a:p>
            <a:pPr marL="136525" marR="105410">
              <a:lnSpc>
                <a:spcPct val="100000"/>
              </a:lnSpc>
              <a:spcBef>
                <a:spcPts val="470"/>
              </a:spcBef>
            </a:pPr>
            <a:r>
              <a:rPr dirty="0" sz="1300">
                <a:latin typeface="Times New Roman"/>
                <a:cs typeface="Times New Roman"/>
              </a:rPr>
              <a:t>The foreign key is defined in the child table, and the table </a:t>
            </a:r>
            <a:r>
              <a:rPr dirty="0" sz="1300" spc="-5">
                <a:latin typeface="Times New Roman"/>
                <a:cs typeface="Times New Roman"/>
              </a:rPr>
              <a:t>containing </a:t>
            </a:r>
            <a:r>
              <a:rPr dirty="0" sz="1300">
                <a:latin typeface="Times New Roman"/>
                <a:cs typeface="Times New Roman"/>
              </a:rPr>
              <a:t>the referenced column is  the parent table. The foreign key is defined using a combination of the following</a:t>
            </a:r>
            <a:r>
              <a:rPr dirty="0" sz="1300" spc="-30">
                <a:latin typeface="Times New Roman"/>
                <a:cs typeface="Times New Roman"/>
              </a:rPr>
              <a:t> </a:t>
            </a:r>
            <a:r>
              <a:rPr dirty="0" sz="1300" spc="-5">
                <a:latin typeface="Times New Roman"/>
                <a:cs typeface="Times New Roman"/>
              </a:rPr>
              <a:t>keywords:</a:t>
            </a:r>
            <a:endParaRPr sz="1300">
              <a:latin typeface="Times New Roman"/>
              <a:cs typeface="Times New Roman"/>
            </a:endParaRPr>
          </a:p>
          <a:p>
            <a:pPr marL="445770" indent="-186690">
              <a:lnSpc>
                <a:spcPts val="1475"/>
              </a:lnSpc>
              <a:buSzPct val="65384"/>
              <a:buFont typeface="Times New Roman"/>
              <a:buChar char="•"/>
              <a:tabLst>
                <a:tab pos="445770" algn="l"/>
                <a:tab pos="446405" algn="l"/>
              </a:tabLst>
            </a:pPr>
            <a:r>
              <a:rPr dirty="0" sz="1300">
                <a:latin typeface="Courier New"/>
                <a:cs typeface="Courier New"/>
              </a:rPr>
              <a:t>FOREIGN KEY</a:t>
            </a:r>
            <a:r>
              <a:rPr dirty="0" sz="1300" spc="-455">
                <a:latin typeface="Courier New"/>
                <a:cs typeface="Courier New"/>
              </a:rPr>
              <a:t> </a:t>
            </a:r>
            <a:r>
              <a:rPr dirty="0" sz="1300">
                <a:latin typeface="Times New Roman"/>
                <a:cs typeface="Times New Roman"/>
              </a:rPr>
              <a:t>is </a:t>
            </a:r>
            <a:r>
              <a:rPr dirty="0" sz="1300" spc="-5">
                <a:latin typeface="Times New Roman"/>
                <a:cs typeface="Times New Roman"/>
              </a:rPr>
              <a:t>used </a:t>
            </a:r>
            <a:r>
              <a:rPr dirty="0" sz="1300">
                <a:latin typeface="Times New Roman"/>
                <a:cs typeface="Times New Roman"/>
              </a:rPr>
              <a:t>to define the column in the child table at the table-constraint level.</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a:latin typeface="Courier New"/>
                <a:cs typeface="Courier New"/>
              </a:rPr>
              <a:t>REFERENCES</a:t>
            </a:r>
            <a:r>
              <a:rPr dirty="0" sz="1300" spc="-465">
                <a:latin typeface="Courier New"/>
                <a:cs typeface="Courier New"/>
              </a:rPr>
              <a:t> </a:t>
            </a:r>
            <a:r>
              <a:rPr dirty="0" sz="1300">
                <a:latin typeface="Times New Roman"/>
                <a:cs typeface="Times New Roman"/>
              </a:rPr>
              <a:t>identifies the table and column in the parent table.</a:t>
            </a:r>
            <a:endParaRPr sz="1300">
              <a:latin typeface="Times New Roman"/>
              <a:cs typeface="Times New Roman"/>
            </a:endParaRPr>
          </a:p>
          <a:p>
            <a:pPr marL="445770" indent="-186690">
              <a:lnSpc>
                <a:spcPts val="1555"/>
              </a:lnSpc>
              <a:buSzPct val="65384"/>
              <a:buFont typeface="Times New Roman"/>
              <a:buChar char="•"/>
              <a:tabLst>
                <a:tab pos="445770" algn="l"/>
                <a:tab pos="446405" algn="l"/>
              </a:tabLst>
            </a:pPr>
            <a:r>
              <a:rPr dirty="0" sz="1300">
                <a:latin typeface="Courier New"/>
                <a:cs typeface="Courier New"/>
              </a:rPr>
              <a:t>ON</a:t>
            </a:r>
            <a:r>
              <a:rPr dirty="0" sz="1300" spc="-459">
                <a:latin typeface="Courier New"/>
                <a:cs typeface="Courier New"/>
              </a:rPr>
              <a:t> </a:t>
            </a:r>
            <a:r>
              <a:rPr dirty="0" sz="1300">
                <a:latin typeface="Courier New"/>
                <a:cs typeface="Courier New"/>
              </a:rPr>
              <a:t>DELETE</a:t>
            </a:r>
            <a:r>
              <a:rPr dirty="0" sz="1300" spc="-455">
                <a:latin typeface="Courier New"/>
                <a:cs typeface="Courier New"/>
              </a:rPr>
              <a:t> </a:t>
            </a:r>
            <a:r>
              <a:rPr dirty="0" sz="1300">
                <a:latin typeface="Courier New"/>
                <a:cs typeface="Courier New"/>
              </a:rPr>
              <a:t>CASCADE</a:t>
            </a:r>
            <a:r>
              <a:rPr dirty="0" sz="1300" spc="-455">
                <a:latin typeface="Courier New"/>
                <a:cs typeface="Courier New"/>
              </a:rPr>
              <a:t> </a:t>
            </a:r>
            <a:r>
              <a:rPr dirty="0" sz="1300">
                <a:latin typeface="Times New Roman"/>
                <a:cs typeface="Times New Roman"/>
              </a:rPr>
              <a:t>indicates that</a:t>
            </a:r>
            <a:r>
              <a:rPr dirty="0" sz="1300" spc="-5">
                <a:latin typeface="Times New Roman"/>
                <a:cs typeface="Times New Roman"/>
              </a:rPr>
              <a:t> </a:t>
            </a:r>
            <a:r>
              <a:rPr dirty="0" sz="1300">
                <a:latin typeface="Times New Roman"/>
                <a:cs typeface="Times New Roman"/>
              </a:rPr>
              <a:t>when</a:t>
            </a:r>
            <a:r>
              <a:rPr dirty="0" sz="1300" spc="-5">
                <a:latin typeface="Times New Roman"/>
                <a:cs typeface="Times New Roman"/>
              </a:rPr>
              <a:t> </a:t>
            </a:r>
            <a:r>
              <a:rPr dirty="0" sz="1300">
                <a:latin typeface="Times New Roman"/>
                <a:cs typeface="Times New Roman"/>
              </a:rPr>
              <a:t>the row</a:t>
            </a:r>
            <a:r>
              <a:rPr dirty="0" sz="1300" spc="-5">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the parent table</a:t>
            </a:r>
            <a:r>
              <a:rPr dirty="0" sz="1300" spc="-5">
                <a:latin typeface="Times New Roman"/>
                <a:cs typeface="Times New Roman"/>
              </a:rPr>
              <a:t> </a:t>
            </a:r>
            <a:r>
              <a:rPr dirty="0" sz="1300">
                <a:latin typeface="Times New Roman"/>
                <a:cs typeface="Times New Roman"/>
              </a:rPr>
              <a:t>is deleted, the</a:t>
            </a:r>
            <a:endParaRPr sz="1300">
              <a:latin typeface="Times New Roman"/>
              <a:cs typeface="Times New Roman"/>
            </a:endParaRPr>
          </a:p>
          <a:p>
            <a:pPr marL="445770">
              <a:lnSpc>
                <a:spcPts val="1520"/>
              </a:lnSpc>
              <a:spcBef>
                <a:spcPts val="75"/>
              </a:spcBef>
            </a:pPr>
            <a:r>
              <a:rPr dirty="0" sz="1300">
                <a:latin typeface="Times New Roman"/>
                <a:cs typeface="Times New Roman"/>
              </a:rPr>
              <a:t>dependent rows in the child table are also</a:t>
            </a:r>
            <a:r>
              <a:rPr dirty="0" sz="1300" spc="5">
                <a:latin typeface="Times New Roman"/>
                <a:cs typeface="Times New Roman"/>
              </a:rPr>
              <a:t> </a:t>
            </a:r>
            <a:r>
              <a:rPr dirty="0" sz="1300">
                <a:latin typeface="Times New Roman"/>
                <a:cs typeface="Times New Roman"/>
              </a:rPr>
              <a:t>deleted.</a:t>
            </a:r>
            <a:endParaRPr sz="1300">
              <a:latin typeface="Times New Roman"/>
              <a:cs typeface="Times New Roman"/>
            </a:endParaRPr>
          </a:p>
          <a:p>
            <a:pPr marL="445770" indent="-186690">
              <a:lnSpc>
                <a:spcPts val="1520"/>
              </a:lnSpc>
              <a:buSzPct val="65384"/>
              <a:buFont typeface="Times New Roman"/>
              <a:buChar char="•"/>
              <a:tabLst>
                <a:tab pos="445770" algn="l"/>
                <a:tab pos="446405" algn="l"/>
              </a:tabLst>
            </a:pPr>
            <a:r>
              <a:rPr dirty="0" sz="1300">
                <a:latin typeface="Courier New"/>
                <a:cs typeface="Courier New"/>
              </a:rPr>
              <a:t>ON</a:t>
            </a:r>
            <a:r>
              <a:rPr dirty="0" sz="1300" spc="-459">
                <a:latin typeface="Courier New"/>
                <a:cs typeface="Courier New"/>
              </a:rPr>
              <a:t> </a:t>
            </a:r>
            <a:r>
              <a:rPr dirty="0" sz="1300">
                <a:latin typeface="Courier New"/>
                <a:cs typeface="Courier New"/>
              </a:rPr>
              <a:t>DELETE</a:t>
            </a:r>
            <a:r>
              <a:rPr dirty="0" sz="1300" spc="-455">
                <a:latin typeface="Courier New"/>
                <a:cs typeface="Courier New"/>
              </a:rPr>
              <a:t> </a:t>
            </a:r>
            <a:r>
              <a:rPr dirty="0" sz="1300">
                <a:latin typeface="Courier New"/>
                <a:cs typeface="Courier New"/>
              </a:rPr>
              <a:t>SET</a:t>
            </a:r>
            <a:r>
              <a:rPr dirty="0" sz="1300" spc="-455">
                <a:latin typeface="Courier New"/>
                <a:cs typeface="Courier New"/>
              </a:rPr>
              <a:t> </a:t>
            </a:r>
            <a:r>
              <a:rPr dirty="0" sz="1300">
                <a:latin typeface="Courier New"/>
                <a:cs typeface="Courier New"/>
              </a:rPr>
              <a:t>NULL</a:t>
            </a:r>
            <a:r>
              <a:rPr dirty="0" sz="1300" spc="-455">
                <a:latin typeface="Courier New"/>
                <a:cs typeface="Courier New"/>
              </a:rPr>
              <a:t> </a:t>
            </a:r>
            <a:r>
              <a:rPr dirty="0" sz="1300">
                <a:latin typeface="Times New Roman"/>
                <a:cs typeface="Times New Roman"/>
              </a:rPr>
              <a:t>converts</a:t>
            </a:r>
            <a:r>
              <a:rPr dirty="0" sz="1300" spc="-5">
                <a:latin typeface="Times New Roman"/>
                <a:cs typeface="Times New Roman"/>
              </a:rPr>
              <a:t> </a:t>
            </a:r>
            <a:r>
              <a:rPr dirty="0" sz="1300">
                <a:latin typeface="Times New Roman"/>
                <a:cs typeface="Times New Roman"/>
              </a:rPr>
              <a:t>foreign key values to</a:t>
            </a:r>
            <a:r>
              <a:rPr dirty="0" sz="1300" spc="-10">
                <a:latin typeface="Times New Roman"/>
                <a:cs typeface="Times New Roman"/>
              </a:rPr>
              <a:t> </a:t>
            </a:r>
            <a:r>
              <a:rPr dirty="0" sz="1300">
                <a:latin typeface="Times New Roman"/>
                <a:cs typeface="Times New Roman"/>
              </a:rPr>
              <a:t>null</a:t>
            </a:r>
            <a:r>
              <a:rPr dirty="0" sz="1300" spc="-5">
                <a:latin typeface="Times New Roman"/>
                <a:cs typeface="Times New Roman"/>
              </a:rPr>
              <a:t> when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parent</a:t>
            </a:r>
            <a:r>
              <a:rPr dirty="0" sz="1300" spc="-5">
                <a:latin typeface="Times New Roman"/>
                <a:cs typeface="Times New Roman"/>
              </a:rPr>
              <a:t> </a:t>
            </a:r>
            <a:r>
              <a:rPr dirty="0" sz="1300">
                <a:latin typeface="Times New Roman"/>
                <a:cs typeface="Times New Roman"/>
              </a:rPr>
              <a:t>value is</a:t>
            </a:r>
            <a:endParaRPr sz="1300">
              <a:latin typeface="Times New Roman"/>
              <a:cs typeface="Times New Roman"/>
            </a:endParaRPr>
          </a:p>
          <a:p>
            <a:pPr marL="445770">
              <a:lnSpc>
                <a:spcPct val="100000"/>
              </a:lnSpc>
              <a:spcBef>
                <a:spcPts val="75"/>
              </a:spcBef>
            </a:pPr>
            <a:r>
              <a:rPr dirty="0" sz="1300">
                <a:latin typeface="Times New Roman"/>
                <a:cs typeface="Times New Roman"/>
              </a:rPr>
              <a:t>removed.</a:t>
            </a:r>
            <a:endParaRPr sz="1300">
              <a:latin typeface="Times New Roman"/>
              <a:cs typeface="Times New Roman"/>
            </a:endParaRPr>
          </a:p>
          <a:p>
            <a:pPr marL="136525" marR="497205">
              <a:lnSpc>
                <a:spcPct val="100000"/>
              </a:lnSpc>
              <a:spcBef>
                <a:spcPts val="390"/>
              </a:spcBef>
            </a:pPr>
            <a:r>
              <a:rPr dirty="0" sz="1300">
                <a:latin typeface="Times New Roman"/>
                <a:cs typeface="Times New Roman"/>
              </a:rPr>
              <a:t>The default behavior is called the </a:t>
            </a:r>
            <a:r>
              <a:rPr dirty="0" sz="1300" spc="-5" i="1">
                <a:latin typeface="Times New Roman"/>
                <a:cs typeface="Times New Roman"/>
              </a:rPr>
              <a:t>restrict rule</a:t>
            </a:r>
            <a:r>
              <a:rPr dirty="0" sz="1300" spc="-5">
                <a:latin typeface="Times New Roman"/>
                <a:cs typeface="Times New Roman"/>
              </a:rPr>
              <a:t>, </a:t>
            </a:r>
            <a:r>
              <a:rPr dirty="0" sz="1300">
                <a:latin typeface="Times New Roman"/>
                <a:cs typeface="Times New Roman"/>
              </a:rPr>
              <a:t>which disallows the update or deletion of  referenced data.</a:t>
            </a:r>
            <a:endParaRPr sz="1300">
              <a:latin typeface="Times New Roman"/>
              <a:cs typeface="Times New Roman"/>
            </a:endParaRPr>
          </a:p>
          <a:p>
            <a:pPr marL="136525" marR="43180">
              <a:lnSpc>
                <a:spcPct val="105000"/>
              </a:lnSpc>
              <a:spcBef>
                <a:spcPts val="234"/>
              </a:spcBef>
            </a:pPr>
            <a:r>
              <a:rPr dirty="0" sz="1300">
                <a:latin typeface="Times New Roman"/>
                <a:cs typeface="Times New Roman"/>
              </a:rPr>
              <a:t>Without</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ON</a:t>
            </a:r>
            <a:r>
              <a:rPr dirty="0" sz="1300" spc="5">
                <a:latin typeface="Courier New"/>
                <a:cs typeface="Courier New"/>
              </a:rPr>
              <a:t> </a:t>
            </a:r>
            <a:r>
              <a:rPr dirty="0" sz="1300">
                <a:latin typeface="Courier New"/>
                <a:cs typeface="Courier New"/>
              </a:rPr>
              <a:t>DELETE</a:t>
            </a:r>
            <a:r>
              <a:rPr dirty="0" sz="1300" spc="5">
                <a:latin typeface="Courier New"/>
                <a:cs typeface="Courier New"/>
              </a:rPr>
              <a:t> </a:t>
            </a:r>
            <a:r>
              <a:rPr dirty="0" sz="1300">
                <a:latin typeface="Courier New"/>
                <a:cs typeface="Courier New"/>
              </a:rPr>
              <a:t>CASCADE</a:t>
            </a:r>
            <a:r>
              <a:rPr dirty="0" sz="1300" spc="-459">
                <a:latin typeface="Courier New"/>
                <a:cs typeface="Courier New"/>
              </a:rPr>
              <a:t> </a:t>
            </a:r>
            <a:r>
              <a:rPr dirty="0" sz="1300">
                <a:latin typeface="Times New Roman"/>
                <a:cs typeface="Times New Roman"/>
              </a:rPr>
              <a:t>or</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ON</a:t>
            </a:r>
            <a:r>
              <a:rPr dirty="0" sz="1300" spc="5">
                <a:latin typeface="Courier New"/>
                <a:cs typeface="Courier New"/>
              </a:rPr>
              <a:t> </a:t>
            </a:r>
            <a:r>
              <a:rPr dirty="0" sz="1300">
                <a:latin typeface="Courier New"/>
                <a:cs typeface="Courier New"/>
              </a:rPr>
              <a:t>DELETE</a:t>
            </a:r>
            <a:r>
              <a:rPr dirty="0" sz="1300" spc="5">
                <a:latin typeface="Courier New"/>
                <a:cs typeface="Courier New"/>
              </a:rPr>
              <a:t> </a:t>
            </a:r>
            <a:r>
              <a:rPr dirty="0" sz="1300">
                <a:latin typeface="Courier New"/>
                <a:cs typeface="Courier New"/>
              </a:rPr>
              <a:t>SET</a:t>
            </a:r>
            <a:r>
              <a:rPr dirty="0" sz="1300" spc="10">
                <a:latin typeface="Courier New"/>
                <a:cs typeface="Courier New"/>
              </a:rPr>
              <a:t> </a:t>
            </a:r>
            <a:r>
              <a:rPr dirty="0" sz="1300">
                <a:latin typeface="Courier New"/>
                <a:cs typeface="Courier New"/>
              </a:rPr>
              <a:t>NULL</a:t>
            </a:r>
            <a:r>
              <a:rPr dirty="0" sz="1300" spc="-465">
                <a:latin typeface="Courier New"/>
                <a:cs typeface="Courier New"/>
              </a:rPr>
              <a:t> </a:t>
            </a:r>
            <a:r>
              <a:rPr dirty="0" sz="1300">
                <a:latin typeface="Times New Roman"/>
                <a:cs typeface="Times New Roman"/>
              </a:rPr>
              <a:t>options,</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row</a:t>
            </a:r>
            <a:r>
              <a:rPr dirty="0" sz="1300" spc="-10">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the  parent table cannot be deleted if it is referenced in the child</a:t>
            </a:r>
            <a:r>
              <a:rPr dirty="0" sz="1300" spc="-5">
                <a:latin typeface="Times New Roman"/>
                <a:cs typeface="Times New Roman"/>
              </a:rPr>
              <a:t> </a:t>
            </a:r>
            <a:r>
              <a:rPr dirty="0" sz="1300">
                <a:latin typeface="Times New Roman"/>
                <a:cs typeface="Times New Roman"/>
              </a:rPr>
              <a:t>table.</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591559" y="9404857"/>
            <a:ext cx="132715" cy="178435"/>
          </a:xfrm>
          <a:prstGeom prst="rect">
            <a:avLst/>
          </a:prstGeom>
        </p:spPr>
        <p:txBody>
          <a:bodyPr wrap="square" lIns="0" tIns="12700" rIns="0" bIns="0" rtlCol="0" vert="horz">
            <a:spAutoFit/>
          </a:bodyPr>
          <a:lstStyle/>
          <a:p>
            <a:pPr marL="12700">
              <a:lnSpc>
                <a:spcPct val="100000"/>
              </a:lnSpc>
              <a:spcBef>
                <a:spcPts val="100"/>
              </a:spcBef>
            </a:pPr>
            <a:r>
              <a:rPr dirty="0" sz="1000" b="1">
                <a:latin typeface="Arial"/>
                <a:cs typeface="Arial"/>
              </a:rPr>
              <a:t>iv</a:t>
            </a:r>
            <a:endParaRPr sz="1000">
              <a:latin typeface="Arial"/>
              <a:cs typeface="Arial"/>
            </a:endParaRPr>
          </a:p>
        </p:txBody>
      </p:sp>
      <p:sp>
        <p:nvSpPr>
          <p:cNvPr id="3" name="object 3"/>
          <p:cNvSpPr txBox="1"/>
          <p:nvPr/>
        </p:nvSpPr>
        <p:spPr>
          <a:xfrm>
            <a:off x="1130298" y="857964"/>
            <a:ext cx="2735580" cy="2648585"/>
          </a:xfrm>
          <a:prstGeom prst="rect">
            <a:avLst/>
          </a:prstGeom>
        </p:spPr>
        <p:txBody>
          <a:bodyPr wrap="square" lIns="0" tIns="12700" rIns="0" bIns="0" rtlCol="0" vert="horz">
            <a:spAutoFit/>
          </a:bodyPr>
          <a:lstStyle/>
          <a:p>
            <a:pPr marL="12700" marR="640715">
              <a:lnSpc>
                <a:spcPct val="119800"/>
              </a:lnSpc>
              <a:spcBef>
                <a:spcPts val="100"/>
              </a:spcBef>
            </a:pPr>
            <a:r>
              <a:rPr dirty="0" sz="1100" spc="-5">
                <a:latin typeface="Arial"/>
                <a:cs typeface="Arial"/>
              </a:rPr>
              <a:t>Arithmetic Expressions 1-9  Using Arithmetic Operators 1-10  Operator Precedence 1-11  Defining a Null Value</a:t>
            </a:r>
            <a:r>
              <a:rPr dirty="0" sz="1100" spc="15">
                <a:latin typeface="Arial"/>
                <a:cs typeface="Arial"/>
              </a:rPr>
              <a:t> </a:t>
            </a:r>
            <a:r>
              <a:rPr dirty="0" sz="1100" spc="-5">
                <a:latin typeface="Arial"/>
                <a:cs typeface="Arial"/>
              </a:rPr>
              <a:t>1-12</a:t>
            </a:r>
            <a:endParaRPr sz="1100">
              <a:latin typeface="Arial"/>
              <a:cs typeface="Arial"/>
            </a:endParaRPr>
          </a:p>
          <a:p>
            <a:pPr marL="12700" marR="5080">
              <a:lnSpc>
                <a:spcPts val="1580"/>
              </a:lnSpc>
              <a:spcBef>
                <a:spcPts val="95"/>
              </a:spcBef>
            </a:pPr>
            <a:r>
              <a:rPr dirty="0" sz="1100" spc="-5">
                <a:latin typeface="Arial"/>
                <a:cs typeface="Arial"/>
              </a:rPr>
              <a:t>Null Values in Arithmetic Expressions 1-13  Defining a Column Alias</a:t>
            </a:r>
            <a:r>
              <a:rPr dirty="0" sz="1100" spc="20">
                <a:latin typeface="Arial"/>
                <a:cs typeface="Arial"/>
              </a:rPr>
              <a:t> </a:t>
            </a:r>
            <a:r>
              <a:rPr dirty="0" sz="1100" spc="-5">
                <a:latin typeface="Arial"/>
                <a:cs typeface="Arial"/>
              </a:rPr>
              <a:t>1-14</a:t>
            </a:r>
            <a:endParaRPr sz="1100">
              <a:latin typeface="Arial"/>
              <a:cs typeface="Arial"/>
            </a:endParaRPr>
          </a:p>
          <a:p>
            <a:pPr marL="12700">
              <a:lnSpc>
                <a:spcPct val="100000"/>
              </a:lnSpc>
              <a:spcBef>
                <a:spcPts val="165"/>
              </a:spcBef>
            </a:pPr>
            <a:r>
              <a:rPr dirty="0" sz="1100" spc="-5">
                <a:latin typeface="Arial"/>
                <a:cs typeface="Arial"/>
              </a:rPr>
              <a:t>Using Column Aliases</a:t>
            </a:r>
            <a:r>
              <a:rPr dirty="0" sz="1100" spc="10">
                <a:latin typeface="Arial"/>
                <a:cs typeface="Arial"/>
              </a:rPr>
              <a:t> </a:t>
            </a:r>
            <a:r>
              <a:rPr dirty="0" sz="1100" spc="-5">
                <a:latin typeface="Arial"/>
                <a:cs typeface="Arial"/>
              </a:rPr>
              <a:t>1-15</a:t>
            </a:r>
            <a:endParaRPr sz="1100">
              <a:latin typeface="Arial"/>
              <a:cs typeface="Arial"/>
            </a:endParaRPr>
          </a:p>
          <a:p>
            <a:pPr marL="12700" marR="418465">
              <a:lnSpc>
                <a:spcPct val="119800"/>
              </a:lnSpc>
              <a:spcBef>
                <a:spcPts val="5"/>
              </a:spcBef>
            </a:pPr>
            <a:r>
              <a:rPr dirty="0" sz="1100" spc="-5">
                <a:latin typeface="Arial"/>
                <a:cs typeface="Arial"/>
              </a:rPr>
              <a:t>Concatenation Operator 1-16  Literal Character Strings 1-17  Using Literal Character Strings</a:t>
            </a:r>
            <a:r>
              <a:rPr dirty="0" sz="1100" spc="50">
                <a:latin typeface="Arial"/>
                <a:cs typeface="Arial"/>
              </a:rPr>
              <a:t> </a:t>
            </a:r>
            <a:r>
              <a:rPr dirty="0" sz="1100" spc="-5">
                <a:latin typeface="Arial"/>
                <a:cs typeface="Arial"/>
              </a:rPr>
              <a:t>1-18</a:t>
            </a:r>
            <a:endParaRPr sz="1100">
              <a:latin typeface="Arial"/>
              <a:cs typeface="Arial"/>
            </a:endParaRPr>
          </a:p>
          <a:p>
            <a:pPr marL="12700" marR="433070">
              <a:lnSpc>
                <a:spcPts val="1639"/>
              </a:lnSpc>
              <a:spcBef>
                <a:spcPts val="80"/>
              </a:spcBef>
            </a:pPr>
            <a:r>
              <a:rPr dirty="0" sz="1100" spc="-5">
                <a:latin typeface="Arial"/>
                <a:cs typeface="Arial"/>
              </a:rPr>
              <a:t>Alternative Quote (</a:t>
            </a:r>
            <a:r>
              <a:rPr dirty="0" sz="1100" spc="-5">
                <a:latin typeface="Courier New"/>
                <a:cs typeface="Courier New"/>
              </a:rPr>
              <a:t>q</a:t>
            </a:r>
            <a:r>
              <a:rPr dirty="0" sz="1100" spc="-5">
                <a:latin typeface="Arial"/>
                <a:cs typeface="Arial"/>
              </a:rPr>
              <a:t>) Operator 1-19  Duplicate Rows</a:t>
            </a:r>
            <a:r>
              <a:rPr dirty="0" sz="1100" spc="10">
                <a:latin typeface="Arial"/>
                <a:cs typeface="Arial"/>
              </a:rPr>
              <a:t> </a:t>
            </a:r>
            <a:r>
              <a:rPr dirty="0" sz="1100" spc="-5">
                <a:latin typeface="Arial"/>
                <a:cs typeface="Arial"/>
              </a:rPr>
              <a:t>1-20</a:t>
            </a:r>
            <a:endParaRPr sz="1100">
              <a:latin typeface="Arial"/>
              <a:cs typeface="Arial"/>
            </a:endParaRPr>
          </a:p>
          <a:p>
            <a:pPr marL="12700">
              <a:lnSpc>
                <a:spcPct val="100000"/>
              </a:lnSpc>
              <a:spcBef>
                <a:spcPts val="155"/>
              </a:spcBef>
            </a:pPr>
            <a:r>
              <a:rPr dirty="0" sz="1100" spc="-5">
                <a:latin typeface="Arial"/>
                <a:cs typeface="Arial"/>
              </a:rPr>
              <a:t>Development Environments for SQL</a:t>
            </a:r>
            <a:r>
              <a:rPr dirty="0" sz="1100" spc="50">
                <a:latin typeface="Arial"/>
                <a:cs typeface="Arial"/>
              </a:rPr>
              <a:t> </a:t>
            </a:r>
            <a:r>
              <a:rPr dirty="0" sz="1100" spc="-5">
                <a:latin typeface="Arial"/>
                <a:cs typeface="Arial"/>
              </a:rPr>
              <a:t>1-21</a:t>
            </a:r>
            <a:endParaRPr sz="1100">
              <a:latin typeface="Arial"/>
              <a:cs typeface="Arial"/>
            </a:endParaRPr>
          </a:p>
        </p:txBody>
      </p:sp>
      <p:sp>
        <p:nvSpPr>
          <p:cNvPr id="4" name="object 4"/>
          <p:cNvSpPr txBox="1"/>
          <p:nvPr/>
        </p:nvSpPr>
        <p:spPr>
          <a:xfrm>
            <a:off x="1130298" y="3480768"/>
            <a:ext cx="2052320" cy="628650"/>
          </a:xfrm>
          <a:prstGeom prst="rect">
            <a:avLst/>
          </a:prstGeom>
        </p:spPr>
        <p:txBody>
          <a:bodyPr wrap="square" lIns="0" tIns="12700" rIns="0" bIns="0" rtlCol="0" vert="horz">
            <a:spAutoFit/>
          </a:bodyPr>
          <a:lstStyle/>
          <a:p>
            <a:pPr algn="just" marL="12700" marR="5080">
              <a:lnSpc>
                <a:spcPct val="119800"/>
              </a:lnSpc>
              <a:spcBef>
                <a:spcPts val="100"/>
              </a:spcBef>
            </a:pPr>
            <a:r>
              <a:rPr dirty="0" sz="1100" spc="-5">
                <a:latin typeface="Arial"/>
                <a:cs typeface="Arial"/>
              </a:rPr>
              <a:t>What Is Oracle SQL Developer?  Oracle SQL Developer Interface  Creating a Database</a:t>
            </a:r>
            <a:r>
              <a:rPr dirty="0" sz="1100" spc="15">
                <a:latin typeface="Arial"/>
                <a:cs typeface="Arial"/>
              </a:rPr>
              <a:t> </a:t>
            </a:r>
            <a:r>
              <a:rPr dirty="0" sz="1100" spc="-5">
                <a:latin typeface="Arial"/>
                <a:cs typeface="Arial"/>
              </a:rPr>
              <a:t>Connection</a:t>
            </a:r>
            <a:endParaRPr sz="1100">
              <a:latin typeface="Arial"/>
              <a:cs typeface="Arial"/>
            </a:endParaRPr>
          </a:p>
        </p:txBody>
      </p:sp>
      <p:sp>
        <p:nvSpPr>
          <p:cNvPr id="5" name="object 5"/>
          <p:cNvSpPr txBox="1"/>
          <p:nvPr/>
        </p:nvSpPr>
        <p:spPr>
          <a:xfrm>
            <a:off x="3235556" y="3480768"/>
            <a:ext cx="342265" cy="628650"/>
          </a:xfrm>
          <a:prstGeom prst="rect">
            <a:avLst/>
          </a:prstGeom>
        </p:spPr>
        <p:txBody>
          <a:bodyPr wrap="square" lIns="0" tIns="46355" rIns="0" bIns="0" rtlCol="0" vert="horz">
            <a:spAutoFit/>
          </a:bodyPr>
          <a:lstStyle/>
          <a:p>
            <a:pPr marL="19050">
              <a:lnSpc>
                <a:spcPct val="100000"/>
              </a:lnSpc>
              <a:spcBef>
                <a:spcPts val="365"/>
              </a:spcBef>
            </a:pPr>
            <a:r>
              <a:rPr dirty="0" sz="1100" spc="-5">
                <a:latin typeface="Arial"/>
                <a:cs typeface="Arial"/>
              </a:rPr>
              <a:t>1-22</a:t>
            </a:r>
            <a:endParaRPr sz="1100">
              <a:latin typeface="Arial"/>
              <a:cs typeface="Arial"/>
            </a:endParaRPr>
          </a:p>
          <a:p>
            <a:pPr marL="12700">
              <a:lnSpc>
                <a:spcPct val="100000"/>
              </a:lnSpc>
              <a:spcBef>
                <a:spcPts val="260"/>
              </a:spcBef>
            </a:pPr>
            <a:r>
              <a:rPr dirty="0" sz="1100" spc="-5">
                <a:latin typeface="Arial"/>
                <a:cs typeface="Arial"/>
              </a:rPr>
              <a:t>1-23</a:t>
            </a:r>
            <a:endParaRPr sz="1100">
              <a:latin typeface="Arial"/>
              <a:cs typeface="Arial"/>
            </a:endParaRPr>
          </a:p>
          <a:p>
            <a:pPr marL="49530">
              <a:lnSpc>
                <a:spcPct val="100000"/>
              </a:lnSpc>
              <a:spcBef>
                <a:spcPts val="260"/>
              </a:spcBef>
            </a:pPr>
            <a:r>
              <a:rPr dirty="0" sz="1100" spc="-5">
                <a:latin typeface="Arial"/>
                <a:cs typeface="Arial"/>
              </a:rPr>
              <a:t>1-24</a:t>
            </a:r>
            <a:endParaRPr sz="1100">
              <a:latin typeface="Arial"/>
              <a:cs typeface="Arial"/>
            </a:endParaRPr>
          </a:p>
        </p:txBody>
      </p:sp>
      <p:sp>
        <p:nvSpPr>
          <p:cNvPr id="6" name="object 6"/>
          <p:cNvSpPr txBox="1"/>
          <p:nvPr/>
        </p:nvSpPr>
        <p:spPr>
          <a:xfrm>
            <a:off x="901720" y="4084262"/>
            <a:ext cx="2832735" cy="4918710"/>
          </a:xfrm>
          <a:prstGeom prst="rect">
            <a:avLst/>
          </a:prstGeom>
        </p:spPr>
        <p:txBody>
          <a:bodyPr wrap="square" lIns="0" tIns="12065" rIns="0" bIns="0" rtlCol="0" vert="horz">
            <a:spAutoFit/>
          </a:bodyPr>
          <a:lstStyle/>
          <a:p>
            <a:pPr marL="240665" marR="315595">
              <a:lnSpc>
                <a:spcPct val="119800"/>
              </a:lnSpc>
              <a:spcBef>
                <a:spcPts val="95"/>
              </a:spcBef>
            </a:pPr>
            <a:r>
              <a:rPr dirty="0" sz="1100" spc="-5">
                <a:latin typeface="Arial"/>
                <a:cs typeface="Arial"/>
              </a:rPr>
              <a:t>Browsing Database Objects 1-27  Using the SQL Worksheet 1-28  Executing SQL Statements 1-31  Formatting the SQL </a:t>
            </a:r>
            <a:r>
              <a:rPr dirty="0" sz="1100">
                <a:latin typeface="Arial"/>
                <a:cs typeface="Arial"/>
              </a:rPr>
              <a:t>Code </a:t>
            </a:r>
            <a:r>
              <a:rPr dirty="0" sz="1100" spc="-5">
                <a:latin typeface="Arial"/>
                <a:cs typeface="Arial"/>
              </a:rPr>
              <a:t>1-32  Saving SQL Statements 1-33  Running Script Files 1-34  Displaying the Table Structure</a:t>
            </a:r>
            <a:r>
              <a:rPr dirty="0" sz="1100" spc="45">
                <a:latin typeface="Arial"/>
                <a:cs typeface="Arial"/>
              </a:rPr>
              <a:t> </a:t>
            </a:r>
            <a:r>
              <a:rPr dirty="0" sz="1100" spc="-5">
                <a:latin typeface="Arial"/>
                <a:cs typeface="Arial"/>
              </a:rPr>
              <a:t>1-35</a:t>
            </a:r>
            <a:endParaRPr sz="1100">
              <a:latin typeface="Arial"/>
              <a:cs typeface="Arial"/>
            </a:endParaRPr>
          </a:p>
          <a:p>
            <a:pPr marL="240665" marR="205104" indent="-635">
              <a:lnSpc>
                <a:spcPts val="1639"/>
              </a:lnSpc>
              <a:spcBef>
                <a:spcPts val="85"/>
              </a:spcBef>
            </a:pPr>
            <a:r>
              <a:rPr dirty="0" sz="1100" spc="-5">
                <a:latin typeface="Arial"/>
                <a:cs typeface="Arial"/>
              </a:rPr>
              <a:t>Using the </a:t>
            </a:r>
            <a:r>
              <a:rPr dirty="0" sz="1100" spc="-5">
                <a:latin typeface="Courier New"/>
                <a:cs typeface="Courier New"/>
              </a:rPr>
              <a:t>DESCRIBE </a:t>
            </a:r>
            <a:r>
              <a:rPr dirty="0" sz="1100" spc="-5">
                <a:latin typeface="Arial"/>
                <a:cs typeface="Arial"/>
              </a:rPr>
              <a:t>Command</a:t>
            </a:r>
            <a:r>
              <a:rPr dirty="0" sz="1100" spc="250">
                <a:latin typeface="Arial"/>
                <a:cs typeface="Arial"/>
              </a:rPr>
              <a:t> </a:t>
            </a:r>
            <a:r>
              <a:rPr dirty="0" sz="1100">
                <a:latin typeface="Arial"/>
                <a:cs typeface="Arial"/>
              </a:rPr>
              <a:t>1-36  </a:t>
            </a:r>
            <a:r>
              <a:rPr dirty="0" sz="1100" spc="-5">
                <a:latin typeface="Arial"/>
                <a:cs typeface="Arial"/>
              </a:rPr>
              <a:t>Summary</a:t>
            </a:r>
            <a:r>
              <a:rPr dirty="0" sz="1100" spc="10">
                <a:latin typeface="Arial"/>
                <a:cs typeface="Arial"/>
              </a:rPr>
              <a:t> </a:t>
            </a:r>
            <a:r>
              <a:rPr dirty="0" sz="1100" spc="-5">
                <a:latin typeface="Arial"/>
                <a:cs typeface="Arial"/>
              </a:rPr>
              <a:t>1-37</a:t>
            </a:r>
            <a:endParaRPr sz="1100">
              <a:latin typeface="Arial"/>
              <a:cs typeface="Arial"/>
            </a:endParaRPr>
          </a:p>
          <a:p>
            <a:pPr marL="240665">
              <a:lnSpc>
                <a:spcPct val="100000"/>
              </a:lnSpc>
              <a:spcBef>
                <a:spcPts val="150"/>
              </a:spcBef>
            </a:pPr>
            <a:r>
              <a:rPr dirty="0" sz="1100" spc="-5">
                <a:latin typeface="Arial"/>
                <a:cs typeface="Arial"/>
              </a:rPr>
              <a:t>Practice 1: Overview</a:t>
            </a:r>
            <a:r>
              <a:rPr dirty="0" sz="1100" spc="5">
                <a:latin typeface="Arial"/>
                <a:cs typeface="Arial"/>
              </a:rPr>
              <a:t> </a:t>
            </a:r>
            <a:r>
              <a:rPr dirty="0" sz="1100" spc="-5">
                <a:latin typeface="Arial"/>
                <a:cs typeface="Arial"/>
              </a:rPr>
              <a:t>1-38</a:t>
            </a:r>
            <a:endParaRPr sz="1100">
              <a:latin typeface="Arial"/>
              <a:cs typeface="Arial"/>
            </a:endParaRPr>
          </a:p>
          <a:p>
            <a:pPr>
              <a:lnSpc>
                <a:spcPct val="100000"/>
              </a:lnSpc>
              <a:spcBef>
                <a:spcPts val="10"/>
              </a:spcBef>
            </a:pPr>
            <a:endParaRPr sz="1600">
              <a:latin typeface="Arial"/>
              <a:cs typeface="Arial"/>
            </a:endParaRPr>
          </a:p>
          <a:p>
            <a:pPr marL="12700">
              <a:lnSpc>
                <a:spcPct val="100000"/>
              </a:lnSpc>
              <a:tabLst>
                <a:tab pos="240665" algn="l"/>
              </a:tabLst>
            </a:pPr>
            <a:r>
              <a:rPr dirty="0" sz="1100" spc="-5" b="1">
                <a:latin typeface="Arial"/>
                <a:cs typeface="Arial"/>
              </a:rPr>
              <a:t>2	Restricting and Sorting</a:t>
            </a:r>
            <a:r>
              <a:rPr dirty="0" sz="1100" spc="5" b="1">
                <a:latin typeface="Arial"/>
                <a:cs typeface="Arial"/>
              </a:rPr>
              <a:t> </a:t>
            </a:r>
            <a:r>
              <a:rPr dirty="0" sz="1100" spc="-5" b="1">
                <a:latin typeface="Arial"/>
                <a:cs typeface="Arial"/>
              </a:rPr>
              <a:t>Data</a:t>
            </a:r>
            <a:endParaRPr sz="1100">
              <a:latin typeface="Arial"/>
              <a:cs typeface="Arial"/>
            </a:endParaRPr>
          </a:p>
          <a:p>
            <a:pPr marL="240665">
              <a:lnSpc>
                <a:spcPct val="100000"/>
              </a:lnSpc>
              <a:spcBef>
                <a:spcPts val="259"/>
              </a:spcBef>
            </a:pPr>
            <a:r>
              <a:rPr dirty="0" sz="1100" spc="-5">
                <a:latin typeface="Arial"/>
                <a:cs typeface="Arial"/>
              </a:rPr>
              <a:t>Objectives</a:t>
            </a:r>
            <a:r>
              <a:rPr dirty="0" sz="1100" spc="5">
                <a:latin typeface="Arial"/>
                <a:cs typeface="Arial"/>
              </a:rPr>
              <a:t> </a:t>
            </a:r>
            <a:r>
              <a:rPr dirty="0" sz="1100" spc="-5">
                <a:latin typeface="Arial"/>
                <a:cs typeface="Arial"/>
              </a:rPr>
              <a:t>2-2</a:t>
            </a:r>
            <a:endParaRPr sz="1100">
              <a:latin typeface="Arial"/>
              <a:cs typeface="Arial"/>
            </a:endParaRPr>
          </a:p>
          <a:p>
            <a:pPr marL="240665" marR="5080">
              <a:lnSpc>
                <a:spcPct val="119500"/>
              </a:lnSpc>
              <a:spcBef>
                <a:spcPts val="5"/>
              </a:spcBef>
            </a:pPr>
            <a:r>
              <a:rPr dirty="0" sz="1100" spc="-5">
                <a:latin typeface="Arial"/>
                <a:cs typeface="Arial"/>
              </a:rPr>
              <a:t>Limiting Rows Using a Selection 2-3  Limiting the Rows That Are Selected</a:t>
            </a:r>
            <a:r>
              <a:rPr dirty="0" sz="1100" spc="60">
                <a:latin typeface="Arial"/>
                <a:cs typeface="Arial"/>
              </a:rPr>
              <a:t> </a:t>
            </a:r>
            <a:r>
              <a:rPr dirty="0" sz="1100" spc="-5">
                <a:latin typeface="Arial"/>
                <a:cs typeface="Arial"/>
              </a:rPr>
              <a:t>2-4</a:t>
            </a:r>
            <a:endParaRPr sz="1100">
              <a:latin typeface="Arial"/>
              <a:cs typeface="Arial"/>
            </a:endParaRPr>
          </a:p>
          <a:p>
            <a:pPr marL="240665" marR="502920">
              <a:lnSpc>
                <a:spcPct val="122000"/>
              </a:lnSpc>
              <a:spcBef>
                <a:spcPts val="10"/>
              </a:spcBef>
            </a:pPr>
            <a:r>
              <a:rPr dirty="0" sz="1100" spc="-5">
                <a:latin typeface="Arial"/>
                <a:cs typeface="Arial"/>
              </a:rPr>
              <a:t>Using the </a:t>
            </a:r>
            <a:r>
              <a:rPr dirty="0" sz="1100" spc="-5">
                <a:latin typeface="Courier New"/>
                <a:cs typeface="Courier New"/>
              </a:rPr>
              <a:t>WHERE </a:t>
            </a:r>
            <a:r>
              <a:rPr dirty="0" sz="1100" spc="-5">
                <a:latin typeface="Arial"/>
                <a:cs typeface="Arial"/>
              </a:rPr>
              <a:t>Clause 2-5  Character Strings and Dates 2-6  Comparison Conditions</a:t>
            </a:r>
            <a:r>
              <a:rPr dirty="0" sz="1100" spc="5">
                <a:latin typeface="Arial"/>
                <a:cs typeface="Arial"/>
              </a:rPr>
              <a:t> </a:t>
            </a:r>
            <a:r>
              <a:rPr dirty="0" sz="1100" spc="-5">
                <a:latin typeface="Arial"/>
                <a:cs typeface="Arial"/>
              </a:rPr>
              <a:t>2-7</a:t>
            </a:r>
            <a:endParaRPr sz="1100">
              <a:latin typeface="Arial"/>
              <a:cs typeface="Arial"/>
            </a:endParaRPr>
          </a:p>
          <a:p>
            <a:pPr marL="240665" marR="416559">
              <a:lnSpc>
                <a:spcPts val="1620"/>
              </a:lnSpc>
              <a:spcBef>
                <a:spcPts val="60"/>
              </a:spcBef>
            </a:pPr>
            <a:r>
              <a:rPr dirty="0" sz="1100" spc="-5">
                <a:latin typeface="Arial"/>
                <a:cs typeface="Arial"/>
              </a:rPr>
              <a:t>Using Comparison Conditions 2-8  Using the </a:t>
            </a:r>
            <a:r>
              <a:rPr dirty="0" sz="1100" spc="-5">
                <a:latin typeface="Courier New"/>
                <a:cs typeface="Courier New"/>
              </a:rPr>
              <a:t>BETWEEN </a:t>
            </a:r>
            <a:r>
              <a:rPr dirty="0" sz="1100" spc="-5">
                <a:latin typeface="Arial"/>
                <a:cs typeface="Arial"/>
              </a:rPr>
              <a:t>Condition</a:t>
            </a:r>
            <a:r>
              <a:rPr dirty="0" sz="1100" spc="265">
                <a:latin typeface="Arial"/>
                <a:cs typeface="Arial"/>
              </a:rPr>
              <a:t> </a:t>
            </a:r>
            <a:r>
              <a:rPr dirty="0" sz="1100" spc="-5">
                <a:latin typeface="Arial"/>
                <a:cs typeface="Arial"/>
              </a:rPr>
              <a:t>2-9</a:t>
            </a:r>
            <a:endParaRPr sz="1100">
              <a:latin typeface="Arial"/>
              <a:cs typeface="Arial"/>
            </a:endParaRPr>
          </a:p>
          <a:p>
            <a:pPr marL="241300" marR="593725">
              <a:lnSpc>
                <a:spcPts val="1670"/>
              </a:lnSpc>
              <a:spcBef>
                <a:spcPts val="20"/>
              </a:spcBef>
            </a:pPr>
            <a:r>
              <a:rPr dirty="0" sz="1100" spc="-5">
                <a:latin typeface="Arial"/>
                <a:cs typeface="Arial"/>
              </a:rPr>
              <a:t>Using the </a:t>
            </a:r>
            <a:r>
              <a:rPr dirty="0" sz="1100" spc="-5">
                <a:latin typeface="Courier New"/>
                <a:cs typeface="Courier New"/>
              </a:rPr>
              <a:t>IN </a:t>
            </a:r>
            <a:r>
              <a:rPr dirty="0" sz="1100" spc="-5">
                <a:latin typeface="Arial"/>
                <a:cs typeface="Arial"/>
              </a:rPr>
              <a:t>Condition 2-10  Using the </a:t>
            </a:r>
            <a:r>
              <a:rPr dirty="0" sz="1100" spc="-5">
                <a:latin typeface="Courier New"/>
                <a:cs typeface="Courier New"/>
              </a:rPr>
              <a:t>LIKE </a:t>
            </a:r>
            <a:r>
              <a:rPr dirty="0" sz="1100" spc="-5">
                <a:latin typeface="Arial"/>
                <a:cs typeface="Arial"/>
              </a:rPr>
              <a:t>Condition</a:t>
            </a:r>
            <a:r>
              <a:rPr dirty="0" sz="1100" spc="260">
                <a:latin typeface="Arial"/>
                <a:cs typeface="Arial"/>
              </a:rPr>
              <a:t> </a:t>
            </a:r>
            <a:r>
              <a:rPr dirty="0" sz="1100" spc="-5">
                <a:latin typeface="Arial"/>
                <a:cs typeface="Arial"/>
              </a:rPr>
              <a:t>2-11</a:t>
            </a:r>
            <a:endParaRPr sz="1100">
              <a:latin typeface="Arial"/>
              <a:cs typeface="Arial"/>
            </a:endParaRPr>
          </a:p>
          <a:p>
            <a:pPr marL="241300" marR="523875">
              <a:lnSpc>
                <a:spcPts val="1639"/>
              </a:lnSpc>
              <a:spcBef>
                <a:spcPts val="40"/>
              </a:spcBef>
            </a:pPr>
            <a:r>
              <a:rPr dirty="0" sz="1100" spc="-5">
                <a:latin typeface="Arial"/>
                <a:cs typeface="Arial"/>
              </a:rPr>
              <a:t>Using the </a:t>
            </a:r>
            <a:r>
              <a:rPr dirty="0" sz="1100" spc="-5">
                <a:latin typeface="Courier New"/>
                <a:cs typeface="Courier New"/>
              </a:rPr>
              <a:t>NULL </a:t>
            </a:r>
            <a:r>
              <a:rPr dirty="0" sz="1100" spc="-5">
                <a:latin typeface="Arial"/>
                <a:cs typeface="Arial"/>
              </a:rPr>
              <a:t>Conditions</a:t>
            </a:r>
            <a:r>
              <a:rPr dirty="0" sz="1100" spc="260">
                <a:latin typeface="Arial"/>
                <a:cs typeface="Arial"/>
              </a:rPr>
              <a:t> </a:t>
            </a:r>
            <a:r>
              <a:rPr dirty="0" sz="1100" spc="-5">
                <a:latin typeface="Arial"/>
                <a:cs typeface="Arial"/>
              </a:rPr>
              <a:t>2-13  Logical Conditions</a:t>
            </a:r>
            <a:r>
              <a:rPr dirty="0" sz="1100" spc="5">
                <a:latin typeface="Arial"/>
                <a:cs typeface="Arial"/>
              </a:rPr>
              <a:t> </a:t>
            </a:r>
            <a:r>
              <a:rPr dirty="0" sz="1100" spc="-5">
                <a:latin typeface="Arial"/>
                <a:cs typeface="Arial"/>
              </a:rPr>
              <a:t>2-14</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8</a:t>
            </a:r>
            <a:r>
              <a:rPr dirty="0" sz="800" spc="-130"/>
              <a:t>l.</a:t>
            </a:r>
            <a:r>
              <a:rPr dirty="0" sz="800" spc="-110"/>
              <a:t> </a:t>
            </a:r>
            <a:r>
              <a:rPr dirty="0" sz="800" spc="-40"/>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791210"/>
            <a:ext cx="5217160" cy="2292350"/>
          </a:xfrm>
          <a:prstGeom prst="rect">
            <a:avLst/>
          </a:prstGeom>
        </p:spPr>
        <p:txBody>
          <a:bodyPr wrap="square" lIns="0" tIns="13970" rIns="0" bIns="0" rtlCol="0" vert="horz">
            <a:spAutoFit/>
          </a:bodyPr>
          <a:lstStyle/>
          <a:p>
            <a:pPr algn="ctr" marL="261620">
              <a:lnSpc>
                <a:spcPct val="100000"/>
              </a:lnSpc>
              <a:spcBef>
                <a:spcPts val="110"/>
              </a:spcBef>
            </a:pPr>
            <a:r>
              <a:rPr dirty="0" sz="1850" spc="5" b="1">
                <a:latin typeface="Courier New"/>
                <a:cs typeface="Courier New"/>
              </a:rPr>
              <a:t>CHECK</a:t>
            </a:r>
            <a:r>
              <a:rPr dirty="0" sz="1850" spc="-595" b="1">
                <a:latin typeface="Courier New"/>
                <a:cs typeface="Courier New"/>
              </a:rPr>
              <a:t> </a:t>
            </a:r>
            <a:r>
              <a:rPr dirty="0" sz="1850" b="1">
                <a:latin typeface="Arial"/>
                <a:cs typeface="Arial"/>
              </a:rPr>
              <a:t>Constraint</a:t>
            </a:r>
            <a:endParaRPr sz="1850">
              <a:latin typeface="Arial"/>
              <a:cs typeface="Arial"/>
            </a:endParaRPr>
          </a:p>
          <a:p>
            <a:pPr>
              <a:lnSpc>
                <a:spcPct val="100000"/>
              </a:lnSpc>
              <a:spcBef>
                <a:spcPts val="35"/>
              </a:spcBef>
            </a:pPr>
            <a:endParaRPr sz="31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Defines a </a:t>
            </a:r>
            <a:r>
              <a:rPr dirty="0" sz="1550" spc="5">
                <a:latin typeface="Arial"/>
                <a:cs typeface="Arial"/>
              </a:rPr>
              <a:t>condition that </a:t>
            </a:r>
            <a:r>
              <a:rPr dirty="0" sz="1550" spc="10">
                <a:latin typeface="Arial"/>
                <a:cs typeface="Arial"/>
              </a:rPr>
              <a:t>each row must</a:t>
            </a:r>
            <a:r>
              <a:rPr dirty="0" sz="1550" spc="-15">
                <a:latin typeface="Arial"/>
                <a:cs typeface="Arial"/>
              </a:rPr>
              <a:t> </a:t>
            </a:r>
            <a:r>
              <a:rPr dirty="0" sz="1550" spc="5">
                <a:latin typeface="Arial"/>
                <a:cs typeface="Arial"/>
              </a:rPr>
              <a:t>satisfy</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The </a:t>
            </a:r>
            <a:r>
              <a:rPr dirty="0" sz="1550" spc="5">
                <a:latin typeface="Arial"/>
                <a:cs typeface="Arial"/>
              </a:rPr>
              <a:t>following </a:t>
            </a:r>
            <a:r>
              <a:rPr dirty="0" sz="1550" spc="10">
                <a:latin typeface="Arial"/>
                <a:cs typeface="Arial"/>
              </a:rPr>
              <a:t>expressions are not</a:t>
            </a:r>
            <a:r>
              <a:rPr dirty="0" sz="1550" spc="-20">
                <a:latin typeface="Arial"/>
                <a:cs typeface="Arial"/>
              </a:rPr>
              <a:t> </a:t>
            </a:r>
            <a:r>
              <a:rPr dirty="0" sz="1550" spc="10">
                <a:latin typeface="Arial"/>
                <a:cs typeface="Arial"/>
              </a:rPr>
              <a:t>allowed:</a:t>
            </a:r>
            <a:endParaRPr sz="1550">
              <a:latin typeface="Arial"/>
              <a:cs typeface="Arial"/>
            </a:endParaRPr>
          </a:p>
          <a:p>
            <a:pPr lvl="1" marL="648335" indent="-238760">
              <a:lnSpc>
                <a:spcPct val="100000"/>
              </a:lnSpc>
              <a:spcBef>
                <a:spcPts val="275"/>
              </a:spcBef>
              <a:buClr>
                <a:srgbClr val="FF0000"/>
              </a:buClr>
              <a:buChar char="–"/>
              <a:tabLst>
                <a:tab pos="648335" algn="l"/>
                <a:tab pos="648970" algn="l"/>
              </a:tabLst>
            </a:pPr>
            <a:r>
              <a:rPr dirty="0" sz="1400" spc="5">
                <a:latin typeface="Arial"/>
                <a:cs typeface="Arial"/>
              </a:rPr>
              <a:t>References </a:t>
            </a:r>
            <a:r>
              <a:rPr dirty="0" sz="1400" spc="10">
                <a:latin typeface="Arial"/>
                <a:cs typeface="Arial"/>
              </a:rPr>
              <a:t>to </a:t>
            </a:r>
            <a:r>
              <a:rPr dirty="0" sz="1400" spc="15">
                <a:latin typeface="Courier New"/>
                <a:cs typeface="Courier New"/>
              </a:rPr>
              <a:t>CURRVAL</a:t>
            </a:r>
            <a:r>
              <a:rPr dirty="0" sz="1400" spc="15">
                <a:latin typeface="Arial"/>
                <a:cs typeface="Arial"/>
              </a:rPr>
              <a:t>, </a:t>
            </a:r>
            <a:r>
              <a:rPr dirty="0" sz="1400" spc="15">
                <a:latin typeface="Courier New"/>
                <a:cs typeface="Courier New"/>
              </a:rPr>
              <a:t>NEXTVAL</a:t>
            </a:r>
            <a:r>
              <a:rPr dirty="0" sz="1400" spc="15">
                <a:latin typeface="Arial"/>
                <a:cs typeface="Arial"/>
              </a:rPr>
              <a:t>, </a:t>
            </a:r>
            <a:r>
              <a:rPr dirty="0" sz="1400" spc="15">
                <a:latin typeface="Courier New"/>
                <a:cs typeface="Courier New"/>
              </a:rPr>
              <a:t>LEVEL</a:t>
            </a:r>
            <a:r>
              <a:rPr dirty="0" sz="1400" spc="15">
                <a:latin typeface="Arial"/>
                <a:cs typeface="Arial"/>
              </a:rPr>
              <a:t>, </a:t>
            </a:r>
            <a:r>
              <a:rPr dirty="0" sz="1400" spc="10">
                <a:latin typeface="Arial"/>
                <a:cs typeface="Arial"/>
              </a:rPr>
              <a:t>and</a:t>
            </a:r>
            <a:r>
              <a:rPr dirty="0" sz="1400" spc="-50">
                <a:latin typeface="Arial"/>
                <a:cs typeface="Arial"/>
              </a:rPr>
              <a:t> </a:t>
            </a:r>
            <a:r>
              <a:rPr dirty="0" sz="1400" spc="15">
                <a:latin typeface="Courier New"/>
                <a:cs typeface="Courier New"/>
              </a:rPr>
              <a:t>ROWNUM</a:t>
            </a:r>
            <a:endParaRPr sz="1400">
              <a:latin typeface="Courier New"/>
              <a:cs typeface="Courier New"/>
            </a:endParaRPr>
          </a:p>
          <a:p>
            <a:pPr marL="648335">
              <a:lnSpc>
                <a:spcPct val="100000"/>
              </a:lnSpc>
              <a:spcBef>
                <a:spcPts val="145"/>
              </a:spcBef>
            </a:pPr>
            <a:r>
              <a:rPr dirty="0" sz="1400" spc="15">
                <a:latin typeface="Arial"/>
                <a:cs typeface="Arial"/>
              </a:rPr>
              <a:t>pseudocolumns</a:t>
            </a:r>
            <a:endParaRPr sz="1400">
              <a:latin typeface="Arial"/>
              <a:cs typeface="Arial"/>
            </a:endParaRPr>
          </a:p>
          <a:p>
            <a:pPr lvl="1" marL="648335" indent="-238760">
              <a:lnSpc>
                <a:spcPct val="100000"/>
              </a:lnSpc>
              <a:spcBef>
                <a:spcPts val="270"/>
              </a:spcBef>
              <a:buClr>
                <a:srgbClr val="FF0000"/>
              </a:buClr>
              <a:buChar char="–"/>
              <a:tabLst>
                <a:tab pos="648335" algn="l"/>
                <a:tab pos="648970" algn="l"/>
              </a:tabLst>
            </a:pPr>
            <a:r>
              <a:rPr dirty="0" sz="1400" spc="10">
                <a:latin typeface="Arial"/>
                <a:cs typeface="Arial"/>
              </a:rPr>
              <a:t>Calls to </a:t>
            </a:r>
            <a:r>
              <a:rPr dirty="0" sz="1400" spc="15">
                <a:latin typeface="Courier New"/>
                <a:cs typeface="Courier New"/>
              </a:rPr>
              <a:t>SYSDATE</a:t>
            </a:r>
            <a:r>
              <a:rPr dirty="0" sz="1400" spc="15">
                <a:latin typeface="Arial"/>
                <a:cs typeface="Arial"/>
              </a:rPr>
              <a:t>, </a:t>
            </a:r>
            <a:r>
              <a:rPr dirty="0" sz="1400" spc="10">
                <a:latin typeface="Courier New"/>
                <a:cs typeface="Courier New"/>
              </a:rPr>
              <a:t>UID</a:t>
            </a:r>
            <a:r>
              <a:rPr dirty="0" sz="1400" spc="10">
                <a:latin typeface="Arial"/>
                <a:cs typeface="Arial"/>
              </a:rPr>
              <a:t>, </a:t>
            </a:r>
            <a:r>
              <a:rPr dirty="0" sz="1400" spc="10">
                <a:latin typeface="Courier New"/>
                <a:cs typeface="Courier New"/>
              </a:rPr>
              <a:t>USER</a:t>
            </a:r>
            <a:r>
              <a:rPr dirty="0" sz="1400" spc="10">
                <a:latin typeface="Arial"/>
                <a:cs typeface="Arial"/>
              </a:rPr>
              <a:t>, and </a:t>
            </a:r>
            <a:r>
              <a:rPr dirty="0" sz="1400" spc="15">
                <a:latin typeface="Courier New"/>
                <a:cs typeface="Courier New"/>
              </a:rPr>
              <a:t>USERENV</a:t>
            </a:r>
            <a:r>
              <a:rPr dirty="0" sz="1400" spc="-490">
                <a:latin typeface="Courier New"/>
                <a:cs typeface="Courier New"/>
              </a:rPr>
              <a:t> </a:t>
            </a:r>
            <a:r>
              <a:rPr dirty="0" sz="1400" spc="5">
                <a:latin typeface="Arial"/>
                <a:cs typeface="Arial"/>
              </a:rPr>
              <a:t>functions</a:t>
            </a:r>
            <a:endParaRPr sz="1400">
              <a:latin typeface="Arial"/>
              <a:cs typeface="Arial"/>
            </a:endParaRPr>
          </a:p>
          <a:p>
            <a:pPr lvl="1" marL="648335" indent="-238760">
              <a:lnSpc>
                <a:spcPct val="100000"/>
              </a:lnSpc>
              <a:spcBef>
                <a:spcPts val="480"/>
              </a:spcBef>
              <a:buClr>
                <a:srgbClr val="FF0000"/>
              </a:buClr>
              <a:buChar char="–"/>
              <a:tabLst>
                <a:tab pos="648335" algn="l"/>
                <a:tab pos="648970" algn="l"/>
              </a:tabLst>
            </a:pPr>
            <a:r>
              <a:rPr dirty="0" sz="1400" spc="10">
                <a:latin typeface="Arial"/>
                <a:cs typeface="Arial"/>
              </a:rPr>
              <a:t>Queries </a:t>
            </a:r>
            <a:r>
              <a:rPr dirty="0" sz="1400" spc="5">
                <a:latin typeface="Arial"/>
                <a:cs typeface="Arial"/>
              </a:rPr>
              <a:t>that refer to other </a:t>
            </a:r>
            <a:r>
              <a:rPr dirty="0" sz="1400" spc="10">
                <a:latin typeface="Arial"/>
                <a:cs typeface="Arial"/>
              </a:rPr>
              <a:t>values </a:t>
            </a:r>
            <a:r>
              <a:rPr dirty="0" sz="1400" spc="5">
                <a:latin typeface="Arial"/>
                <a:cs typeface="Arial"/>
              </a:rPr>
              <a:t>in other</a:t>
            </a:r>
            <a:r>
              <a:rPr dirty="0" sz="1400" spc="-5">
                <a:latin typeface="Arial"/>
                <a:cs typeface="Arial"/>
              </a:rPr>
              <a:t> </a:t>
            </a:r>
            <a:r>
              <a:rPr dirty="0" sz="1400" spc="10">
                <a:latin typeface="Arial"/>
                <a:cs typeface="Arial"/>
              </a:rPr>
              <a:t>rows</a:t>
            </a:r>
            <a:endParaRPr sz="1400">
              <a:latin typeface="Arial"/>
              <a:cs typeface="Arial"/>
            </a:endParaRPr>
          </a:p>
        </p:txBody>
      </p:sp>
      <p:sp>
        <p:nvSpPr>
          <p:cNvPr id="7" name="object 7"/>
          <p:cNvSpPr txBox="1"/>
          <p:nvPr/>
        </p:nvSpPr>
        <p:spPr>
          <a:xfrm>
            <a:off x="1274825" y="3227832"/>
            <a:ext cx="5208270" cy="623570"/>
          </a:xfrm>
          <a:prstGeom prst="rect">
            <a:avLst/>
          </a:prstGeom>
          <a:solidFill>
            <a:srgbClr val="CCCCCC"/>
          </a:solidFill>
          <a:ln w="20574">
            <a:solidFill>
              <a:srgbClr val="000000"/>
            </a:solidFill>
          </a:ln>
        </p:spPr>
        <p:txBody>
          <a:bodyPr wrap="square" lIns="0" tIns="0" rIns="0" bIns="0" rtlCol="0" vert="horz">
            <a:spAutoFit/>
          </a:bodyPr>
          <a:lstStyle/>
          <a:p>
            <a:pPr marL="165735">
              <a:lnSpc>
                <a:spcPts val="1540"/>
              </a:lnSpc>
              <a:tabLst>
                <a:tab pos="1473200" algn="l"/>
              </a:tabLst>
            </a:pPr>
            <a:r>
              <a:rPr dirty="0" sz="1300" spc="-15" b="1">
                <a:latin typeface="Courier New"/>
                <a:cs typeface="Courier New"/>
              </a:rPr>
              <a:t>...,</a:t>
            </a:r>
            <a:r>
              <a:rPr dirty="0" sz="1300" spc="-20" b="1">
                <a:latin typeface="Courier New"/>
                <a:cs typeface="Courier New"/>
              </a:rPr>
              <a:t> </a:t>
            </a:r>
            <a:r>
              <a:rPr dirty="0" sz="1300" spc="-15" b="1">
                <a:latin typeface="Courier New"/>
                <a:cs typeface="Courier New"/>
              </a:rPr>
              <a:t>salary	</a:t>
            </a:r>
            <a:r>
              <a:rPr dirty="0" sz="1300" spc="-20" b="1">
                <a:latin typeface="Courier New"/>
                <a:cs typeface="Courier New"/>
              </a:rPr>
              <a:t>NUMBER(2)</a:t>
            </a:r>
            <a:endParaRPr sz="1300">
              <a:latin typeface="Courier New"/>
              <a:cs typeface="Courier New"/>
            </a:endParaRPr>
          </a:p>
        </p:txBody>
      </p:sp>
      <p:sp>
        <p:nvSpPr>
          <p:cNvPr id="8" name="object 8"/>
          <p:cNvSpPr txBox="1"/>
          <p:nvPr/>
        </p:nvSpPr>
        <p:spPr>
          <a:xfrm>
            <a:off x="1873757" y="3443478"/>
            <a:ext cx="2896235" cy="372745"/>
          </a:xfrm>
          <a:prstGeom prst="rect">
            <a:avLst/>
          </a:prstGeom>
          <a:solidFill>
            <a:srgbClr val="CCCCCC"/>
          </a:solidFill>
          <a:ln w="20574">
            <a:solidFill>
              <a:srgbClr val="FF0000"/>
            </a:solidFill>
          </a:ln>
        </p:spPr>
        <p:txBody>
          <a:bodyPr wrap="square" lIns="0" tIns="0" rIns="0" bIns="0" rtlCol="0" vert="horz">
            <a:spAutoFit/>
          </a:bodyPr>
          <a:lstStyle/>
          <a:p>
            <a:pPr marL="55244" marR="12065">
              <a:lnSpc>
                <a:spcPts val="1380"/>
              </a:lnSpc>
            </a:pPr>
            <a:r>
              <a:rPr dirty="0" sz="1300" spc="-20" b="1">
                <a:latin typeface="Courier New"/>
                <a:cs typeface="Courier New"/>
              </a:rPr>
              <a:t>CONSTRAINT emp_salary_min</a:t>
            </a:r>
            <a:endParaRPr sz="1300">
              <a:latin typeface="Courier New"/>
              <a:cs typeface="Courier New"/>
            </a:endParaRPr>
          </a:p>
          <a:p>
            <a:pPr marL="739140">
              <a:lnSpc>
                <a:spcPts val="1550"/>
              </a:lnSpc>
            </a:pPr>
            <a:r>
              <a:rPr dirty="0" sz="1300" spc="-15" b="1">
                <a:latin typeface="Courier New"/>
                <a:cs typeface="Courier New"/>
              </a:rPr>
              <a:t>CHECK (salary </a:t>
            </a:r>
            <a:r>
              <a:rPr dirty="0" sz="1300" spc="-10" b="1">
                <a:latin typeface="Courier New"/>
                <a:cs typeface="Courier New"/>
              </a:rPr>
              <a:t>&gt;</a:t>
            </a:r>
            <a:r>
              <a:rPr dirty="0" sz="1300" spc="-95" b="1">
                <a:latin typeface="Courier New"/>
                <a:cs typeface="Courier New"/>
              </a:rPr>
              <a:t> </a:t>
            </a:r>
            <a:r>
              <a:rPr dirty="0" sz="1300" spc="-20" b="1">
                <a:latin typeface="Courier New"/>
                <a:cs typeface="Courier New"/>
              </a:rPr>
              <a:t>0),...</a:t>
            </a:r>
            <a:endParaRPr sz="1300">
              <a:latin typeface="Courier New"/>
              <a:cs typeface="Courier New"/>
            </a:endParaRPr>
          </a:p>
        </p:txBody>
      </p:sp>
      <p:sp>
        <p:nvSpPr>
          <p:cNvPr id="9" name="object 9"/>
          <p:cNvSpPr txBox="1"/>
          <p:nvPr/>
        </p:nvSpPr>
        <p:spPr>
          <a:xfrm>
            <a:off x="594613" y="5593638"/>
            <a:ext cx="6499860" cy="2916555"/>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CHECK</a:t>
            </a:r>
            <a:r>
              <a:rPr dirty="0" sz="1300" spc="-430" b="1">
                <a:latin typeface="Courier New"/>
                <a:cs typeface="Courier New"/>
              </a:rPr>
              <a:t> </a:t>
            </a:r>
            <a:r>
              <a:rPr dirty="0" sz="1300" b="1">
                <a:latin typeface="Arial"/>
                <a:cs typeface="Arial"/>
              </a:rPr>
              <a:t>Constraint</a:t>
            </a:r>
            <a:endParaRPr sz="1300">
              <a:latin typeface="Arial"/>
              <a:cs typeface="Arial"/>
            </a:endParaRPr>
          </a:p>
          <a:p>
            <a:pPr marL="136525" marR="5080" indent="-635">
              <a:lnSpc>
                <a:spcPct val="104600"/>
              </a:lnSpc>
              <a:spcBef>
                <a:spcPts val="315"/>
              </a:spcBef>
            </a:pPr>
            <a:r>
              <a:rPr dirty="0" sz="1300">
                <a:latin typeface="Times New Roman"/>
                <a:cs typeface="Times New Roman"/>
              </a:rPr>
              <a:t>The </a:t>
            </a:r>
            <a:r>
              <a:rPr dirty="0" sz="1300">
                <a:latin typeface="Courier New"/>
                <a:cs typeface="Courier New"/>
              </a:rPr>
              <a:t>CHECK</a:t>
            </a:r>
            <a:r>
              <a:rPr dirty="0" sz="1300" spc="-490">
                <a:latin typeface="Courier New"/>
                <a:cs typeface="Courier New"/>
              </a:rPr>
              <a:t> </a:t>
            </a:r>
            <a:r>
              <a:rPr dirty="0" sz="1300">
                <a:latin typeface="Times New Roman"/>
                <a:cs typeface="Times New Roman"/>
              </a:rPr>
              <a:t>constraint defines a condition that each row must satisfy. The condition can use the  same constructs as </a:t>
            </a:r>
            <a:r>
              <a:rPr dirty="0" sz="1300" spc="-5">
                <a:latin typeface="Times New Roman"/>
                <a:cs typeface="Times New Roman"/>
              </a:rPr>
              <a:t>query </a:t>
            </a:r>
            <a:r>
              <a:rPr dirty="0" sz="1300">
                <a:latin typeface="Times New Roman"/>
                <a:cs typeface="Times New Roman"/>
              </a:rPr>
              <a:t>conditions, with the following</a:t>
            </a:r>
            <a:r>
              <a:rPr dirty="0" sz="1300" spc="-5">
                <a:latin typeface="Times New Roman"/>
                <a:cs typeface="Times New Roman"/>
              </a:rPr>
              <a:t> exceptions:</a:t>
            </a:r>
            <a:endParaRPr sz="1300">
              <a:latin typeface="Times New Roman"/>
              <a:cs typeface="Times New Roman"/>
            </a:endParaRPr>
          </a:p>
          <a:p>
            <a:pPr marL="445770" indent="-186055">
              <a:lnSpc>
                <a:spcPts val="1480"/>
              </a:lnSpc>
              <a:buChar char="•"/>
              <a:tabLst>
                <a:tab pos="445770" algn="l"/>
                <a:tab pos="446405" algn="l"/>
              </a:tabLst>
            </a:pPr>
            <a:r>
              <a:rPr dirty="0" sz="1300">
                <a:latin typeface="Times New Roman"/>
                <a:cs typeface="Times New Roman"/>
              </a:rPr>
              <a:t>References to the </a:t>
            </a:r>
            <a:r>
              <a:rPr dirty="0" sz="1300">
                <a:latin typeface="Courier New"/>
                <a:cs typeface="Courier New"/>
              </a:rPr>
              <a:t>CURRVAL</a:t>
            </a:r>
            <a:r>
              <a:rPr dirty="0" sz="1300">
                <a:latin typeface="Times New Roman"/>
                <a:cs typeface="Times New Roman"/>
              </a:rPr>
              <a:t>, </a:t>
            </a:r>
            <a:r>
              <a:rPr dirty="0" sz="1300">
                <a:latin typeface="Courier New"/>
                <a:cs typeface="Courier New"/>
              </a:rPr>
              <a:t>NEXTVAL</a:t>
            </a:r>
            <a:r>
              <a:rPr dirty="0" sz="1300">
                <a:latin typeface="Times New Roman"/>
                <a:cs typeface="Times New Roman"/>
              </a:rPr>
              <a:t>, </a:t>
            </a:r>
            <a:r>
              <a:rPr dirty="0" sz="1300">
                <a:latin typeface="Courier New"/>
                <a:cs typeface="Courier New"/>
              </a:rPr>
              <a:t>LEVEL</a:t>
            </a:r>
            <a:r>
              <a:rPr dirty="0" sz="1300">
                <a:latin typeface="Times New Roman"/>
                <a:cs typeface="Times New Roman"/>
              </a:rPr>
              <a:t>, and </a:t>
            </a:r>
            <a:r>
              <a:rPr dirty="0" sz="1300">
                <a:latin typeface="Courier New"/>
                <a:cs typeface="Courier New"/>
              </a:rPr>
              <a:t>ROWNUM</a:t>
            </a:r>
            <a:r>
              <a:rPr dirty="0" sz="1300" spc="-470">
                <a:latin typeface="Courier New"/>
                <a:cs typeface="Courier New"/>
              </a:rPr>
              <a:t> </a:t>
            </a:r>
            <a:r>
              <a:rPr dirty="0" sz="1300">
                <a:latin typeface="Times New Roman"/>
                <a:cs typeface="Times New Roman"/>
              </a:rPr>
              <a:t>pseudocolumns</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Calls to </a:t>
            </a:r>
            <a:r>
              <a:rPr dirty="0" sz="1300">
                <a:latin typeface="Courier New"/>
                <a:cs typeface="Courier New"/>
              </a:rPr>
              <a:t>SYSDATE</a:t>
            </a:r>
            <a:r>
              <a:rPr dirty="0" sz="1300">
                <a:latin typeface="Times New Roman"/>
                <a:cs typeface="Times New Roman"/>
              </a:rPr>
              <a:t>, </a:t>
            </a:r>
            <a:r>
              <a:rPr dirty="0" sz="1300" spc="-5">
                <a:latin typeface="Courier New"/>
                <a:cs typeface="Courier New"/>
              </a:rPr>
              <a:t>UID</a:t>
            </a:r>
            <a:r>
              <a:rPr dirty="0" sz="1300" spc="-5">
                <a:latin typeface="Times New Roman"/>
                <a:cs typeface="Times New Roman"/>
              </a:rPr>
              <a:t>, </a:t>
            </a:r>
            <a:r>
              <a:rPr dirty="0" sz="1300">
                <a:latin typeface="Courier New"/>
                <a:cs typeface="Courier New"/>
              </a:rPr>
              <a:t>USER</a:t>
            </a:r>
            <a:r>
              <a:rPr dirty="0" sz="1300">
                <a:latin typeface="Times New Roman"/>
                <a:cs typeface="Times New Roman"/>
              </a:rPr>
              <a:t>, and </a:t>
            </a:r>
            <a:r>
              <a:rPr dirty="0" sz="1300">
                <a:latin typeface="Courier New"/>
                <a:cs typeface="Courier New"/>
              </a:rPr>
              <a:t>USERENV</a:t>
            </a:r>
            <a:r>
              <a:rPr dirty="0" sz="1300" spc="-470">
                <a:latin typeface="Courier New"/>
                <a:cs typeface="Courier New"/>
              </a:rPr>
              <a:t> </a:t>
            </a:r>
            <a:r>
              <a:rPr dirty="0" sz="1300">
                <a:latin typeface="Times New Roman"/>
                <a:cs typeface="Times New Roman"/>
              </a:rPr>
              <a:t>functions</a:t>
            </a:r>
            <a:endParaRPr sz="1300">
              <a:latin typeface="Times New Roman"/>
              <a:cs typeface="Times New Roman"/>
            </a:endParaRPr>
          </a:p>
          <a:p>
            <a:pPr marL="445770" indent="-186055">
              <a:lnSpc>
                <a:spcPct val="100000"/>
              </a:lnSpc>
              <a:spcBef>
                <a:spcPts val="75"/>
              </a:spcBef>
              <a:buChar char="•"/>
              <a:tabLst>
                <a:tab pos="445770" algn="l"/>
                <a:tab pos="446405" algn="l"/>
              </a:tabLst>
            </a:pPr>
            <a:r>
              <a:rPr dirty="0" sz="1300">
                <a:latin typeface="Times New Roman"/>
                <a:cs typeface="Times New Roman"/>
              </a:rPr>
              <a:t>Queries that refer to other values in other</a:t>
            </a:r>
            <a:r>
              <a:rPr dirty="0" sz="1300" spc="-10">
                <a:latin typeface="Times New Roman"/>
                <a:cs typeface="Times New Roman"/>
              </a:rPr>
              <a:t> </a:t>
            </a:r>
            <a:r>
              <a:rPr dirty="0" sz="1300" spc="-5">
                <a:latin typeface="Times New Roman"/>
                <a:cs typeface="Times New Roman"/>
              </a:rPr>
              <a:t>rows</a:t>
            </a:r>
            <a:endParaRPr sz="1300">
              <a:latin typeface="Times New Roman"/>
              <a:cs typeface="Times New Roman"/>
            </a:endParaRPr>
          </a:p>
          <a:p>
            <a:pPr marL="136525" marR="47625">
              <a:lnSpc>
                <a:spcPct val="100000"/>
              </a:lnSpc>
              <a:spcBef>
                <a:spcPts val="310"/>
              </a:spcBef>
            </a:pPr>
            <a:r>
              <a:rPr dirty="0" sz="1300">
                <a:latin typeface="Times New Roman"/>
                <a:cs typeface="Times New Roman"/>
              </a:rPr>
              <a:t>A </a:t>
            </a:r>
            <a:r>
              <a:rPr dirty="0" sz="1300" spc="-5">
                <a:latin typeface="Times New Roman"/>
                <a:cs typeface="Times New Roman"/>
              </a:rPr>
              <a:t>single </a:t>
            </a:r>
            <a:r>
              <a:rPr dirty="0" sz="1300">
                <a:latin typeface="Times New Roman"/>
                <a:cs typeface="Times New Roman"/>
              </a:rPr>
              <a:t>column </a:t>
            </a:r>
            <a:r>
              <a:rPr dirty="0" sz="1300" spc="-5">
                <a:latin typeface="Times New Roman"/>
                <a:cs typeface="Times New Roman"/>
              </a:rPr>
              <a:t>can </a:t>
            </a:r>
            <a:r>
              <a:rPr dirty="0" sz="1300">
                <a:latin typeface="Times New Roman"/>
                <a:cs typeface="Times New Roman"/>
              </a:rPr>
              <a:t>have multiple </a:t>
            </a:r>
            <a:r>
              <a:rPr dirty="0" sz="1300">
                <a:latin typeface="Courier New"/>
                <a:cs typeface="Courier New"/>
              </a:rPr>
              <a:t>CHECK</a:t>
            </a:r>
            <a:r>
              <a:rPr dirty="0" sz="1300" spc="-430">
                <a:latin typeface="Courier New"/>
                <a:cs typeface="Courier New"/>
              </a:rPr>
              <a:t> </a:t>
            </a:r>
            <a:r>
              <a:rPr dirty="0" sz="1300">
                <a:latin typeface="Times New Roman"/>
                <a:cs typeface="Times New Roman"/>
              </a:rPr>
              <a:t>constraints that refer to </a:t>
            </a:r>
            <a:r>
              <a:rPr dirty="0" sz="1300" spc="-5">
                <a:latin typeface="Times New Roman"/>
                <a:cs typeface="Times New Roman"/>
              </a:rPr>
              <a:t>the </a:t>
            </a:r>
            <a:r>
              <a:rPr dirty="0" sz="1300">
                <a:latin typeface="Times New Roman"/>
                <a:cs typeface="Times New Roman"/>
              </a:rPr>
              <a:t>column in its </a:t>
            </a:r>
            <a:r>
              <a:rPr dirty="0" sz="1300" spc="-5">
                <a:latin typeface="Times New Roman"/>
                <a:cs typeface="Times New Roman"/>
              </a:rPr>
              <a:t>definition.  </a:t>
            </a:r>
            <a:r>
              <a:rPr dirty="0" sz="1300">
                <a:latin typeface="Times New Roman"/>
                <a:cs typeface="Times New Roman"/>
              </a:rPr>
              <a:t>There is no limit to the </a:t>
            </a:r>
            <a:r>
              <a:rPr dirty="0" sz="1300" spc="-5">
                <a:latin typeface="Times New Roman"/>
                <a:cs typeface="Times New Roman"/>
              </a:rPr>
              <a:t>number </a:t>
            </a:r>
            <a:r>
              <a:rPr dirty="0" sz="1300">
                <a:latin typeface="Times New Roman"/>
                <a:cs typeface="Times New Roman"/>
              </a:rPr>
              <a:t>of </a:t>
            </a:r>
            <a:r>
              <a:rPr dirty="0" sz="1300">
                <a:latin typeface="Courier New"/>
                <a:cs typeface="Courier New"/>
              </a:rPr>
              <a:t>CHECK</a:t>
            </a:r>
            <a:r>
              <a:rPr dirty="0" sz="1300" spc="-459">
                <a:latin typeface="Courier New"/>
                <a:cs typeface="Courier New"/>
              </a:rPr>
              <a:t> </a:t>
            </a:r>
            <a:r>
              <a:rPr dirty="0" sz="1300">
                <a:latin typeface="Times New Roman"/>
                <a:cs typeface="Times New Roman"/>
              </a:rPr>
              <a:t>constraints that you </a:t>
            </a:r>
            <a:r>
              <a:rPr dirty="0" sz="1300" spc="-5">
                <a:latin typeface="Times New Roman"/>
                <a:cs typeface="Times New Roman"/>
              </a:rPr>
              <a:t>can </a:t>
            </a:r>
            <a:r>
              <a:rPr dirty="0" sz="1300">
                <a:latin typeface="Times New Roman"/>
                <a:cs typeface="Times New Roman"/>
              </a:rPr>
              <a:t>define on a column.</a:t>
            </a:r>
            <a:endParaRPr sz="1300">
              <a:latin typeface="Times New Roman"/>
              <a:cs typeface="Times New Roman"/>
            </a:endParaRPr>
          </a:p>
          <a:p>
            <a:pPr marL="136525">
              <a:lnSpc>
                <a:spcPts val="1555"/>
              </a:lnSpc>
              <a:spcBef>
                <a:spcPts val="390"/>
              </a:spcBef>
            </a:pPr>
            <a:r>
              <a:rPr dirty="0" sz="1300">
                <a:latin typeface="Courier New"/>
                <a:cs typeface="Courier New"/>
              </a:rPr>
              <a:t>CHECK</a:t>
            </a:r>
            <a:r>
              <a:rPr dirty="0" sz="1300" spc="-450">
                <a:latin typeface="Courier New"/>
                <a:cs typeface="Courier New"/>
              </a:rPr>
              <a:t> </a:t>
            </a:r>
            <a:r>
              <a:rPr dirty="0" sz="1300">
                <a:latin typeface="Times New Roman"/>
                <a:cs typeface="Times New Roman"/>
              </a:rPr>
              <a:t>constraints can be </a:t>
            </a:r>
            <a:r>
              <a:rPr dirty="0" sz="1300" spc="-5">
                <a:latin typeface="Times New Roman"/>
                <a:cs typeface="Times New Roman"/>
              </a:rPr>
              <a:t>defined </a:t>
            </a:r>
            <a:r>
              <a:rPr dirty="0" sz="1300">
                <a:latin typeface="Times New Roman"/>
                <a:cs typeface="Times New Roman"/>
              </a:rPr>
              <a:t>at the column level or table level.</a:t>
            </a:r>
            <a:endParaRPr sz="1300">
              <a:latin typeface="Times New Roman"/>
              <a:cs typeface="Times New Roman"/>
            </a:endParaRPr>
          </a:p>
          <a:p>
            <a:pPr marL="1397000" marR="3361690" indent="-273685">
              <a:lnSpc>
                <a:spcPts val="1430"/>
              </a:lnSpc>
              <a:spcBef>
                <a:spcPts val="50"/>
              </a:spcBef>
            </a:pPr>
            <a:r>
              <a:rPr dirty="0" sz="1200" spc="-5">
                <a:latin typeface="Courier New"/>
                <a:cs typeface="Courier New"/>
              </a:rPr>
              <a:t>CREATE TABLE</a:t>
            </a:r>
            <a:r>
              <a:rPr dirty="0" sz="1200" spc="-85">
                <a:latin typeface="Courier New"/>
                <a:cs typeface="Courier New"/>
              </a:rPr>
              <a:t> </a:t>
            </a:r>
            <a:r>
              <a:rPr dirty="0" sz="1200" spc="-5">
                <a:latin typeface="Courier New"/>
                <a:cs typeface="Courier New"/>
              </a:rPr>
              <a:t>employees  (...</a:t>
            </a:r>
            <a:endParaRPr sz="1200">
              <a:latin typeface="Courier New"/>
              <a:cs typeface="Courier New"/>
            </a:endParaRPr>
          </a:p>
          <a:p>
            <a:pPr marL="1487805">
              <a:lnSpc>
                <a:spcPts val="1390"/>
              </a:lnSpc>
            </a:pPr>
            <a:r>
              <a:rPr dirty="0" sz="1200" spc="-5">
                <a:latin typeface="Courier New"/>
                <a:cs typeface="Courier New"/>
              </a:rPr>
              <a:t>salary NUMBER(8,2) CONSTRAINT</a:t>
            </a:r>
            <a:r>
              <a:rPr dirty="0" sz="1200" spc="-15">
                <a:latin typeface="Courier New"/>
                <a:cs typeface="Courier New"/>
              </a:rPr>
              <a:t> </a:t>
            </a:r>
            <a:r>
              <a:rPr dirty="0" sz="1200" spc="-5">
                <a:latin typeface="Courier New"/>
                <a:cs typeface="Courier New"/>
              </a:rPr>
              <a:t>emp_salary_min</a:t>
            </a:r>
            <a:endParaRPr sz="1200">
              <a:latin typeface="Courier New"/>
              <a:cs typeface="Courier New"/>
            </a:endParaRPr>
          </a:p>
          <a:p>
            <a:pPr marL="3219450">
              <a:lnSpc>
                <a:spcPts val="1435"/>
              </a:lnSpc>
            </a:pPr>
            <a:r>
              <a:rPr dirty="0" sz="1200" spc="-5">
                <a:latin typeface="Courier New"/>
                <a:cs typeface="Courier New"/>
              </a:rPr>
              <a:t>CHECK </a:t>
            </a:r>
            <a:r>
              <a:rPr dirty="0" sz="1200" spc="-10">
                <a:latin typeface="Courier New"/>
                <a:cs typeface="Courier New"/>
              </a:rPr>
              <a:t>(salary </a:t>
            </a:r>
            <a:r>
              <a:rPr dirty="0" sz="1200" spc="-5">
                <a:latin typeface="Courier New"/>
                <a:cs typeface="Courier New"/>
              </a:rPr>
              <a:t>&gt; 0),</a:t>
            </a:r>
            <a:endParaRPr sz="1200">
              <a:latin typeface="Courier New"/>
              <a:cs typeface="Courier New"/>
            </a:endParaRPr>
          </a:p>
          <a:p>
            <a:pPr marL="1397000">
              <a:lnSpc>
                <a:spcPts val="1435"/>
              </a:lnSpc>
            </a:pPr>
            <a:r>
              <a:rPr dirty="0" sz="1200" spc="-5">
                <a:latin typeface="Courier New"/>
                <a:cs typeface="Courier New"/>
              </a:rPr>
              <a:t>...</a:t>
            </a:r>
            <a:endParaRPr sz="1200">
              <a:latin typeface="Courier New"/>
              <a:cs typeface="Courier New"/>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2</a:t>
            </a:r>
            <a:r>
              <a:rPr dirty="0" sz="800" spc="-130"/>
              <a:t>ai</a:t>
            </a:r>
            <a:r>
              <a:rPr dirty="0" baseline="-30092" sz="1800" spc="-195" b="1">
                <a:latin typeface="Arial"/>
                <a:cs typeface="Arial"/>
              </a:rPr>
              <a:t>9</a:t>
            </a:r>
            <a:r>
              <a:rPr dirty="0" sz="800" spc="-130"/>
              <a:t>l.</a:t>
            </a:r>
            <a:r>
              <a:rPr dirty="0" sz="800" spc="-110"/>
              <a:t> </a:t>
            </a:r>
            <a:r>
              <a:rPr dirty="0" sz="800" spc="-40"/>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461514" y="791210"/>
            <a:ext cx="2844800" cy="309245"/>
          </a:xfrm>
          <a:prstGeom prst="rect">
            <a:avLst/>
          </a:prstGeom>
        </p:spPr>
        <p:txBody>
          <a:bodyPr wrap="square" lIns="0" tIns="13970" rIns="0" bIns="0" rtlCol="0" vert="horz">
            <a:spAutoFit/>
          </a:bodyPr>
          <a:lstStyle/>
          <a:p>
            <a:pPr marL="12700">
              <a:lnSpc>
                <a:spcPct val="100000"/>
              </a:lnSpc>
              <a:spcBef>
                <a:spcPts val="110"/>
              </a:spcBef>
            </a:pPr>
            <a:r>
              <a:rPr dirty="0" sz="1850" spc="5" b="1">
                <a:latin typeface="Courier New"/>
                <a:cs typeface="Courier New"/>
              </a:rPr>
              <a:t>CREATE TABLE</a:t>
            </a:r>
            <a:r>
              <a:rPr dirty="0" sz="1850" spc="5" b="1">
                <a:latin typeface="Arial"/>
                <a:cs typeface="Arial"/>
              </a:rPr>
              <a:t>:</a:t>
            </a:r>
            <a:r>
              <a:rPr dirty="0" sz="1850" spc="-85" b="1">
                <a:latin typeface="Arial"/>
                <a:cs typeface="Arial"/>
              </a:rPr>
              <a:t> </a:t>
            </a:r>
            <a:r>
              <a:rPr dirty="0" sz="1850" spc="5" b="1">
                <a:latin typeface="Arial"/>
                <a:cs typeface="Arial"/>
              </a:rPr>
              <a:t>Example</a:t>
            </a:r>
            <a:endParaRPr sz="1850">
              <a:latin typeface="Arial"/>
              <a:cs typeface="Arial"/>
            </a:endParaRPr>
          </a:p>
        </p:txBody>
      </p:sp>
      <p:graphicFrame>
        <p:nvGraphicFramePr>
          <p:cNvPr id="7" name="object 7"/>
          <p:cNvGraphicFramePr>
            <a:graphicFrameLocks noGrp="1"/>
          </p:cNvGraphicFramePr>
          <p:nvPr/>
        </p:nvGraphicFramePr>
        <p:xfrm>
          <a:off x="1278255" y="1276350"/>
          <a:ext cx="5222240" cy="3726179"/>
        </p:xfrm>
        <a:graphic>
          <a:graphicData uri="http://schemas.openxmlformats.org/drawingml/2006/table">
            <a:tbl>
              <a:tblPr firstRow="1" bandRow="1">
                <a:tableStyleId>{2D5ABB26-0587-4C30-8999-92F81FD0307C}</a:tableStyleId>
              </a:tblPr>
              <a:tblGrid>
                <a:gridCol w="557530"/>
                <a:gridCol w="1312545"/>
                <a:gridCol w="1705610"/>
                <a:gridCol w="1627505"/>
              </a:tblGrid>
              <a:tr h="192651">
                <a:tc gridSpan="4">
                  <a:txBody>
                    <a:bodyPr/>
                    <a:lstStyle/>
                    <a:p>
                      <a:pPr marL="76200">
                        <a:lnSpc>
                          <a:spcPct val="100000"/>
                        </a:lnSpc>
                      </a:pPr>
                      <a:r>
                        <a:rPr dirty="0" sz="1150" spc="-5" b="1">
                          <a:latin typeface="Courier New"/>
                          <a:cs typeface="Courier New"/>
                        </a:rPr>
                        <a:t>CREATE TABLE employees</a:t>
                      </a:r>
                      <a:endParaRPr sz="115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CCCCC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74498">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employee_id</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NUMBER(6)</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solidFill>
                      <a:srgbClr val="CCCCCC"/>
                    </a:solidFill>
                  </a:tcPr>
                </a:tc>
                <a:tc>
                  <a:txBody>
                    <a:bodyPr/>
                    <a:lstStyle/>
                    <a:p>
                      <a:pPr marL="218440">
                        <a:lnSpc>
                          <a:spcPts val="1240"/>
                        </a:lnSpc>
                      </a:pPr>
                      <a:r>
                        <a:rPr dirty="0" sz="1150" spc="-5" b="1">
                          <a:latin typeface="Courier New"/>
                          <a:cs typeface="Courier New"/>
                        </a:rPr>
                        <a:t>CONSTRAINT</a:t>
                      </a:r>
                      <a:endParaRPr sz="1150">
                        <a:latin typeface="Courier New"/>
                        <a:cs typeface="Courier New"/>
                      </a:endParaRPr>
                    </a:p>
                  </a:txBody>
                  <a:tcPr marL="0" marR="0" marB="0" marT="0">
                    <a:solidFill>
                      <a:srgbClr val="CCCCCC"/>
                    </a:solidFill>
                  </a:tcPr>
                </a:tc>
                <a:tc>
                  <a:txBody>
                    <a:bodyPr/>
                    <a:lstStyle/>
                    <a:p>
                      <a:pPr marL="218440">
                        <a:lnSpc>
                          <a:spcPts val="1240"/>
                        </a:lnSpc>
                      </a:pPr>
                      <a:r>
                        <a:rPr dirty="0" sz="1150" spc="-5" b="1">
                          <a:latin typeface="Courier New"/>
                          <a:cs typeface="Courier New"/>
                        </a:rPr>
                        <a:t>emp_employee_id</a:t>
                      </a:r>
                      <a:endParaRPr sz="1150">
                        <a:latin typeface="Courier New"/>
                        <a:cs typeface="Courier New"/>
                      </a:endParaRPr>
                    </a:p>
                  </a:txBody>
                  <a:tcPr marL="0" marR="0" marB="0" marT="0">
                    <a:solidFill>
                      <a:srgbClr val="CCCCCC"/>
                    </a:solidFill>
                  </a:tcPr>
                </a:tc>
                <a:tc>
                  <a:txBody>
                    <a:bodyPr/>
                    <a:lstStyle/>
                    <a:p>
                      <a:pPr marL="86995">
                        <a:lnSpc>
                          <a:spcPts val="1240"/>
                        </a:lnSpc>
                      </a:pPr>
                      <a:r>
                        <a:rPr dirty="0" sz="1150" spc="-5" b="1">
                          <a:latin typeface="Courier New"/>
                          <a:cs typeface="Courier New"/>
                        </a:rPr>
                        <a:t>PRIMARY</a:t>
                      </a:r>
                      <a:r>
                        <a:rPr dirty="0" sz="1150" spc="-20" b="1">
                          <a:latin typeface="Courier New"/>
                          <a:cs typeface="Courier New"/>
                        </a:rPr>
                        <a:t> </a:t>
                      </a:r>
                      <a:r>
                        <a:rPr dirty="0" sz="1150" spc="-5" b="1">
                          <a:latin typeface="Courier New"/>
                          <a:cs typeface="Courier New"/>
                        </a:rPr>
                        <a:t>KEY</a:t>
                      </a:r>
                      <a:endParaRPr sz="1150">
                        <a:latin typeface="Courier New"/>
                        <a:cs typeface="Courier New"/>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first_name</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VARCHAR2(20)</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last_name</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VARCHAR2(25)</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solidFill>
                      <a:srgbClr val="CCCCCC"/>
                    </a:solidFill>
                  </a:tcPr>
                </a:tc>
                <a:tc>
                  <a:txBody>
                    <a:bodyPr/>
                    <a:lstStyle/>
                    <a:p>
                      <a:pPr marL="218440">
                        <a:lnSpc>
                          <a:spcPts val="1240"/>
                        </a:lnSpc>
                      </a:pPr>
                      <a:r>
                        <a:rPr dirty="0" sz="1150" spc="-5" b="1">
                          <a:latin typeface="Courier New"/>
                          <a:cs typeface="Courier New"/>
                        </a:rPr>
                        <a:t>CONSTRAINT</a:t>
                      </a:r>
                      <a:endParaRPr sz="1150">
                        <a:latin typeface="Courier New"/>
                        <a:cs typeface="Courier New"/>
                      </a:endParaRPr>
                    </a:p>
                  </a:txBody>
                  <a:tcPr marL="0" marR="0" marB="0" marT="0">
                    <a:solidFill>
                      <a:srgbClr val="CCCCCC"/>
                    </a:solidFill>
                  </a:tcPr>
                </a:tc>
                <a:tc>
                  <a:txBody>
                    <a:bodyPr/>
                    <a:lstStyle/>
                    <a:p>
                      <a:pPr algn="r" marR="79375">
                        <a:lnSpc>
                          <a:spcPts val="1240"/>
                        </a:lnSpc>
                      </a:pPr>
                      <a:r>
                        <a:rPr dirty="0" sz="1150" spc="-5" b="1">
                          <a:latin typeface="Courier New"/>
                          <a:cs typeface="Courier New"/>
                        </a:rPr>
                        <a:t>e</a:t>
                      </a:r>
                      <a:r>
                        <a:rPr dirty="0" sz="1150" b="1">
                          <a:latin typeface="Courier New"/>
                          <a:cs typeface="Courier New"/>
                        </a:rPr>
                        <a:t>mp_</a:t>
                      </a:r>
                      <a:r>
                        <a:rPr dirty="0" sz="1150" spc="-5" b="1">
                          <a:latin typeface="Courier New"/>
                          <a:cs typeface="Courier New"/>
                        </a:rPr>
                        <a:t>l</a:t>
                      </a:r>
                      <a:r>
                        <a:rPr dirty="0" sz="1150" b="1">
                          <a:latin typeface="Courier New"/>
                          <a:cs typeface="Courier New"/>
                        </a:rPr>
                        <a:t>ast</a:t>
                      </a:r>
                      <a:r>
                        <a:rPr dirty="0" sz="1150" spc="-5" b="1">
                          <a:latin typeface="Courier New"/>
                          <a:cs typeface="Courier New"/>
                        </a:rPr>
                        <a:t>_</a:t>
                      </a:r>
                      <a:r>
                        <a:rPr dirty="0" sz="1150" b="1">
                          <a:latin typeface="Courier New"/>
                          <a:cs typeface="Courier New"/>
                        </a:rPr>
                        <a:t>nam</a:t>
                      </a:r>
                      <a:r>
                        <a:rPr dirty="0" sz="1150" spc="-5" b="1">
                          <a:latin typeface="Courier New"/>
                          <a:cs typeface="Courier New"/>
                        </a:rPr>
                        <a:t>e</a:t>
                      </a:r>
                      <a:r>
                        <a:rPr dirty="0" sz="1150" b="1">
                          <a:latin typeface="Courier New"/>
                          <a:cs typeface="Courier New"/>
                        </a:rPr>
                        <a:t>_nn</a:t>
                      </a:r>
                      <a:endParaRPr sz="1150">
                        <a:latin typeface="Courier New"/>
                        <a:cs typeface="Courier New"/>
                      </a:endParaRPr>
                    </a:p>
                  </a:txBody>
                  <a:tcPr marL="0" marR="0" marB="0" marT="0">
                    <a:solidFill>
                      <a:srgbClr val="CCCCCC"/>
                    </a:solidFill>
                  </a:tcPr>
                </a:tc>
                <a:tc>
                  <a:txBody>
                    <a:bodyPr/>
                    <a:lstStyle/>
                    <a:p>
                      <a:pPr marL="86995">
                        <a:lnSpc>
                          <a:spcPts val="1240"/>
                        </a:lnSpc>
                      </a:pPr>
                      <a:r>
                        <a:rPr dirty="0" sz="1150" spc="-5" b="1">
                          <a:latin typeface="Courier New"/>
                          <a:cs typeface="Courier New"/>
                        </a:rPr>
                        <a:t>NOT</a:t>
                      </a:r>
                      <a:r>
                        <a:rPr dirty="0" sz="1150" spc="-15" b="1">
                          <a:latin typeface="Courier New"/>
                          <a:cs typeface="Courier New"/>
                        </a:rPr>
                        <a:t> </a:t>
                      </a:r>
                      <a:r>
                        <a:rPr dirty="0" sz="1150" spc="-5" b="1">
                          <a:latin typeface="Courier New"/>
                          <a:cs typeface="Courier New"/>
                        </a:rPr>
                        <a:t>NULL</a:t>
                      </a:r>
                      <a:endParaRPr sz="1150">
                        <a:latin typeface="Courier New"/>
                        <a:cs typeface="Courier New"/>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email</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VARCHAR2(25)</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solidFill>
                      <a:srgbClr val="CCCCCC"/>
                    </a:solidFill>
                  </a:tcPr>
                </a:tc>
                <a:tc>
                  <a:txBody>
                    <a:bodyPr/>
                    <a:lstStyle/>
                    <a:p>
                      <a:pPr marL="218440">
                        <a:lnSpc>
                          <a:spcPts val="1240"/>
                        </a:lnSpc>
                      </a:pPr>
                      <a:r>
                        <a:rPr dirty="0" sz="1150" spc="-5" b="1">
                          <a:latin typeface="Courier New"/>
                          <a:cs typeface="Courier New"/>
                        </a:rPr>
                        <a:t>CONSTRAINT</a:t>
                      </a:r>
                      <a:endParaRPr sz="1150">
                        <a:latin typeface="Courier New"/>
                        <a:cs typeface="Courier New"/>
                      </a:endParaRPr>
                    </a:p>
                  </a:txBody>
                  <a:tcPr marL="0" marR="0" marB="0" marT="0">
                    <a:solidFill>
                      <a:srgbClr val="CCCCCC"/>
                    </a:solidFill>
                  </a:tcPr>
                </a:tc>
                <a:tc>
                  <a:txBody>
                    <a:bodyPr/>
                    <a:lstStyle/>
                    <a:p>
                      <a:pPr marL="218440">
                        <a:lnSpc>
                          <a:spcPts val="1240"/>
                        </a:lnSpc>
                      </a:pPr>
                      <a:r>
                        <a:rPr dirty="0" sz="1150" spc="-5" b="1">
                          <a:latin typeface="Courier New"/>
                          <a:cs typeface="Courier New"/>
                        </a:rPr>
                        <a:t>emp_email_nn</a:t>
                      </a:r>
                      <a:endParaRPr sz="1150">
                        <a:latin typeface="Courier New"/>
                        <a:cs typeface="Courier New"/>
                      </a:endParaRPr>
                    </a:p>
                  </a:txBody>
                  <a:tcPr marL="0" marR="0" marB="0" marT="0">
                    <a:solidFill>
                      <a:srgbClr val="CCCCCC"/>
                    </a:solidFill>
                  </a:tcPr>
                </a:tc>
                <a:tc>
                  <a:txBody>
                    <a:bodyPr/>
                    <a:lstStyle/>
                    <a:p>
                      <a:pPr marL="86995">
                        <a:lnSpc>
                          <a:spcPts val="1240"/>
                        </a:lnSpc>
                      </a:pPr>
                      <a:r>
                        <a:rPr dirty="0" sz="1150" spc="-5" b="1">
                          <a:latin typeface="Courier New"/>
                          <a:cs typeface="Courier New"/>
                        </a:rPr>
                        <a:t>NOT</a:t>
                      </a:r>
                      <a:r>
                        <a:rPr dirty="0" sz="1150" spc="-15" b="1">
                          <a:latin typeface="Courier New"/>
                          <a:cs typeface="Courier New"/>
                        </a:rPr>
                        <a:t> </a:t>
                      </a:r>
                      <a:r>
                        <a:rPr dirty="0" sz="1150" spc="-5" b="1">
                          <a:latin typeface="Courier New"/>
                          <a:cs typeface="Courier New"/>
                        </a:rPr>
                        <a:t>NULL</a:t>
                      </a:r>
                      <a:endParaRPr sz="1150">
                        <a:latin typeface="Courier New"/>
                        <a:cs typeface="Courier New"/>
                      </a:endParaRPr>
                    </a:p>
                  </a:txBody>
                  <a:tcPr marL="0" marR="0" marB="0" marT="0">
                    <a:lnR w="28575">
                      <a:solidFill>
                        <a:srgbClr val="000000"/>
                      </a:solidFill>
                      <a:prstDash val="solid"/>
                    </a:lnR>
                    <a:solidFill>
                      <a:srgbClr val="CCCCCC"/>
                    </a:solidFill>
                  </a:tcPr>
                </a:tc>
              </a:tr>
              <a:tr h="174883">
                <a:tc>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solidFill>
                      <a:srgbClr val="CCCCCC"/>
                    </a:solidFill>
                  </a:tcPr>
                </a:tc>
                <a:tc>
                  <a:txBody>
                    <a:bodyPr/>
                    <a:lstStyle/>
                    <a:p>
                      <a:pPr marL="218440">
                        <a:lnSpc>
                          <a:spcPts val="1240"/>
                        </a:lnSpc>
                      </a:pPr>
                      <a:r>
                        <a:rPr dirty="0" sz="1150" spc="-5" b="1">
                          <a:latin typeface="Courier New"/>
                          <a:cs typeface="Courier New"/>
                        </a:rPr>
                        <a:t>CONSTRAINT</a:t>
                      </a:r>
                      <a:endParaRPr sz="1150">
                        <a:latin typeface="Courier New"/>
                        <a:cs typeface="Courier New"/>
                      </a:endParaRPr>
                    </a:p>
                  </a:txBody>
                  <a:tcPr marL="0" marR="0" marB="0" marT="0">
                    <a:solidFill>
                      <a:srgbClr val="CCCCCC"/>
                    </a:solidFill>
                  </a:tcPr>
                </a:tc>
                <a:tc>
                  <a:txBody>
                    <a:bodyPr/>
                    <a:lstStyle/>
                    <a:p>
                      <a:pPr marL="218440">
                        <a:lnSpc>
                          <a:spcPts val="1240"/>
                        </a:lnSpc>
                      </a:pPr>
                      <a:r>
                        <a:rPr dirty="0" sz="1150" spc="-5" b="1">
                          <a:latin typeface="Courier New"/>
                          <a:cs typeface="Courier New"/>
                        </a:rPr>
                        <a:t>emp_email_uk</a:t>
                      </a:r>
                      <a:endParaRPr sz="1150">
                        <a:latin typeface="Courier New"/>
                        <a:cs typeface="Courier New"/>
                      </a:endParaRPr>
                    </a:p>
                  </a:txBody>
                  <a:tcPr marL="0" marR="0" marB="0" marT="0">
                    <a:solidFill>
                      <a:srgbClr val="CCCCCC"/>
                    </a:solidFill>
                  </a:tcPr>
                </a:tc>
                <a:tc>
                  <a:txBody>
                    <a:bodyPr/>
                    <a:lstStyle/>
                    <a:p>
                      <a:pPr marL="86995">
                        <a:lnSpc>
                          <a:spcPts val="1240"/>
                        </a:lnSpc>
                      </a:pPr>
                      <a:r>
                        <a:rPr dirty="0" sz="1150" spc="-5" b="1">
                          <a:latin typeface="Courier New"/>
                          <a:cs typeface="Courier New"/>
                        </a:rPr>
                        <a:t>UNIQUE</a:t>
                      </a:r>
                      <a:endParaRPr sz="1150">
                        <a:latin typeface="Courier New"/>
                        <a:cs typeface="Courier New"/>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phone_number</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VARCHAR2(20)</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hire_date</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DATE</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solidFill>
                      <a:srgbClr val="CCCCCC"/>
                    </a:solidFill>
                  </a:tcPr>
                </a:tc>
                <a:tc>
                  <a:txBody>
                    <a:bodyPr/>
                    <a:lstStyle/>
                    <a:p>
                      <a:pPr marL="218440">
                        <a:lnSpc>
                          <a:spcPts val="1240"/>
                        </a:lnSpc>
                      </a:pPr>
                      <a:r>
                        <a:rPr dirty="0" sz="1150" spc="-5" b="1">
                          <a:latin typeface="Courier New"/>
                          <a:cs typeface="Courier New"/>
                        </a:rPr>
                        <a:t>CONSTRAINT</a:t>
                      </a:r>
                      <a:endParaRPr sz="1150">
                        <a:latin typeface="Courier New"/>
                        <a:cs typeface="Courier New"/>
                      </a:endParaRPr>
                    </a:p>
                  </a:txBody>
                  <a:tcPr marL="0" marR="0" marB="0" marT="0">
                    <a:solidFill>
                      <a:srgbClr val="CCCCCC"/>
                    </a:solidFill>
                  </a:tcPr>
                </a:tc>
                <a:tc>
                  <a:txBody>
                    <a:bodyPr/>
                    <a:lstStyle/>
                    <a:p>
                      <a:pPr algn="r" marR="79375">
                        <a:lnSpc>
                          <a:spcPts val="1240"/>
                        </a:lnSpc>
                      </a:pPr>
                      <a:r>
                        <a:rPr dirty="0" sz="1150" spc="-5" b="1">
                          <a:latin typeface="Courier New"/>
                          <a:cs typeface="Courier New"/>
                        </a:rPr>
                        <a:t>e</a:t>
                      </a:r>
                      <a:r>
                        <a:rPr dirty="0" sz="1150" b="1">
                          <a:latin typeface="Courier New"/>
                          <a:cs typeface="Courier New"/>
                        </a:rPr>
                        <a:t>mp_</a:t>
                      </a:r>
                      <a:r>
                        <a:rPr dirty="0" sz="1150" spc="-5" b="1">
                          <a:latin typeface="Courier New"/>
                          <a:cs typeface="Courier New"/>
                        </a:rPr>
                        <a:t>h</a:t>
                      </a:r>
                      <a:r>
                        <a:rPr dirty="0" sz="1150" b="1">
                          <a:latin typeface="Courier New"/>
                          <a:cs typeface="Courier New"/>
                        </a:rPr>
                        <a:t>ire</a:t>
                      </a:r>
                      <a:r>
                        <a:rPr dirty="0" sz="1150" spc="-5" b="1">
                          <a:latin typeface="Courier New"/>
                          <a:cs typeface="Courier New"/>
                        </a:rPr>
                        <a:t>_</a:t>
                      </a:r>
                      <a:r>
                        <a:rPr dirty="0" sz="1150" b="1">
                          <a:latin typeface="Courier New"/>
                          <a:cs typeface="Courier New"/>
                        </a:rPr>
                        <a:t>dat</a:t>
                      </a:r>
                      <a:r>
                        <a:rPr dirty="0" sz="1150" spc="-5" b="1">
                          <a:latin typeface="Courier New"/>
                          <a:cs typeface="Courier New"/>
                        </a:rPr>
                        <a:t>e</a:t>
                      </a:r>
                      <a:r>
                        <a:rPr dirty="0" sz="1150" b="1">
                          <a:latin typeface="Courier New"/>
                          <a:cs typeface="Courier New"/>
                        </a:rPr>
                        <a:t>_nn</a:t>
                      </a:r>
                      <a:endParaRPr sz="1150">
                        <a:latin typeface="Courier New"/>
                        <a:cs typeface="Courier New"/>
                      </a:endParaRPr>
                    </a:p>
                  </a:txBody>
                  <a:tcPr marL="0" marR="0" marB="0" marT="0">
                    <a:solidFill>
                      <a:srgbClr val="CCCCCC"/>
                    </a:solidFill>
                  </a:tcPr>
                </a:tc>
                <a:tc>
                  <a:txBody>
                    <a:bodyPr/>
                    <a:lstStyle/>
                    <a:p>
                      <a:pPr marL="86995">
                        <a:lnSpc>
                          <a:spcPts val="1240"/>
                        </a:lnSpc>
                      </a:pPr>
                      <a:r>
                        <a:rPr dirty="0" sz="1150" spc="-5" b="1">
                          <a:latin typeface="Courier New"/>
                          <a:cs typeface="Courier New"/>
                        </a:rPr>
                        <a:t>NOT</a:t>
                      </a:r>
                      <a:r>
                        <a:rPr dirty="0" sz="1150" spc="-15" b="1">
                          <a:latin typeface="Courier New"/>
                          <a:cs typeface="Courier New"/>
                        </a:rPr>
                        <a:t> </a:t>
                      </a:r>
                      <a:r>
                        <a:rPr dirty="0" sz="1150" spc="-5" b="1">
                          <a:latin typeface="Courier New"/>
                          <a:cs typeface="Courier New"/>
                        </a:rPr>
                        <a:t>NULL</a:t>
                      </a:r>
                      <a:endParaRPr sz="1150">
                        <a:latin typeface="Courier New"/>
                        <a:cs typeface="Courier New"/>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job_id</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VARCHAR2(10)</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solidFill>
                      <a:srgbClr val="CCCCCC"/>
                    </a:solidFill>
                  </a:tcPr>
                </a:tc>
                <a:tc>
                  <a:txBody>
                    <a:bodyPr/>
                    <a:lstStyle/>
                    <a:p>
                      <a:pPr marL="218440">
                        <a:lnSpc>
                          <a:spcPts val="1240"/>
                        </a:lnSpc>
                      </a:pPr>
                      <a:r>
                        <a:rPr dirty="0" sz="1150" spc="-5" b="1">
                          <a:latin typeface="Courier New"/>
                          <a:cs typeface="Courier New"/>
                        </a:rPr>
                        <a:t>CONSTRAINT</a:t>
                      </a:r>
                      <a:endParaRPr sz="1150">
                        <a:latin typeface="Courier New"/>
                        <a:cs typeface="Courier New"/>
                      </a:endParaRPr>
                    </a:p>
                  </a:txBody>
                  <a:tcPr marL="0" marR="0" marB="0" marT="0">
                    <a:solidFill>
                      <a:srgbClr val="CCCCCC"/>
                    </a:solidFill>
                  </a:tcPr>
                </a:tc>
                <a:tc>
                  <a:txBody>
                    <a:bodyPr/>
                    <a:lstStyle/>
                    <a:p>
                      <a:pPr marL="218440">
                        <a:lnSpc>
                          <a:spcPts val="1240"/>
                        </a:lnSpc>
                      </a:pPr>
                      <a:r>
                        <a:rPr dirty="0" sz="1150" spc="-5" b="1">
                          <a:latin typeface="Courier New"/>
                          <a:cs typeface="Courier New"/>
                        </a:rPr>
                        <a:t>emp_job_nn</a:t>
                      </a:r>
                      <a:endParaRPr sz="1150">
                        <a:latin typeface="Courier New"/>
                        <a:cs typeface="Courier New"/>
                      </a:endParaRPr>
                    </a:p>
                  </a:txBody>
                  <a:tcPr marL="0" marR="0" marB="0" marT="0">
                    <a:solidFill>
                      <a:srgbClr val="CCCCCC"/>
                    </a:solidFill>
                  </a:tcPr>
                </a:tc>
                <a:tc>
                  <a:txBody>
                    <a:bodyPr/>
                    <a:lstStyle/>
                    <a:p>
                      <a:pPr marL="86995">
                        <a:lnSpc>
                          <a:spcPts val="1240"/>
                        </a:lnSpc>
                      </a:pPr>
                      <a:r>
                        <a:rPr dirty="0" sz="1150" spc="-5" b="1">
                          <a:latin typeface="Courier New"/>
                          <a:cs typeface="Courier New"/>
                        </a:rPr>
                        <a:t>NOT</a:t>
                      </a:r>
                      <a:r>
                        <a:rPr dirty="0" sz="1150" spc="-15" b="1">
                          <a:latin typeface="Courier New"/>
                          <a:cs typeface="Courier New"/>
                        </a:rPr>
                        <a:t> </a:t>
                      </a:r>
                      <a:r>
                        <a:rPr dirty="0" sz="1150" spc="-5" b="1">
                          <a:latin typeface="Courier New"/>
                          <a:cs typeface="Courier New"/>
                        </a:rPr>
                        <a:t>NULL</a:t>
                      </a:r>
                      <a:endParaRPr sz="1150">
                        <a:latin typeface="Courier New"/>
                        <a:cs typeface="Courier New"/>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salary</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NUMBER(8,2)</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solidFill>
                      <a:srgbClr val="CCCCCC"/>
                    </a:solidFill>
                  </a:tcPr>
                </a:tc>
                <a:tc>
                  <a:txBody>
                    <a:bodyPr/>
                    <a:lstStyle/>
                    <a:p>
                      <a:pPr marL="218440">
                        <a:lnSpc>
                          <a:spcPts val="1240"/>
                        </a:lnSpc>
                      </a:pPr>
                      <a:r>
                        <a:rPr dirty="0" sz="1150" spc="-5" b="1">
                          <a:latin typeface="Courier New"/>
                          <a:cs typeface="Courier New"/>
                        </a:rPr>
                        <a:t>CONSTRAINT</a:t>
                      </a:r>
                      <a:endParaRPr sz="1150">
                        <a:latin typeface="Courier New"/>
                        <a:cs typeface="Courier New"/>
                      </a:endParaRPr>
                    </a:p>
                  </a:txBody>
                  <a:tcPr marL="0" marR="0" marB="0" marT="0">
                    <a:solidFill>
                      <a:srgbClr val="CCCCCC"/>
                    </a:solidFill>
                  </a:tcPr>
                </a:tc>
                <a:tc>
                  <a:txBody>
                    <a:bodyPr/>
                    <a:lstStyle/>
                    <a:p>
                      <a:pPr marL="218440">
                        <a:lnSpc>
                          <a:spcPts val="1240"/>
                        </a:lnSpc>
                      </a:pPr>
                      <a:r>
                        <a:rPr dirty="0" sz="1150" spc="-5" b="1">
                          <a:latin typeface="Courier New"/>
                          <a:cs typeface="Courier New"/>
                        </a:rPr>
                        <a:t>emp_salary_ck</a:t>
                      </a:r>
                      <a:endParaRPr sz="1150">
                        <a:latin typeface="Courier New"/>
                        <a:cs typeface="Courier New"/>
                      </a:endParaRPr>
                    </a:p>
                  </a:txBody>
                  <a:tcPr marL="0" marR="0" marB="0" marT="0">
                    <a:solidFill>
                      <a:srgbClr val="CCCCCC"/>
                    </a:solidFill>
                  </a:tcPr>
                </a:tc>
                <a:tc>
                  <a:txBody>
                    <a:bodyPr/>
                    <a:lstStyle/>
                    <a:p>
                      <a:pPr marL="86995">
                        <a:lnSpc>
                          <a:spcPts val="1240"/>
                        </a:lnSpc>
                      </a:pPr>
                      <a:r>
                        <a:rPr dirty="0" sz="1150" spc="-5" b="1">
                          <a:latin typeface="Courier New"/>
                          <a:cs typeface="Courier New"/>
                        </a:rPr>
                        <a:t>CHECK</a:t>
                      </a:r>
                      <a:r>
                        <a:rPr dirty="0" sz="1150" spc="-20" b="1">
                          <a:latin typeface="Courier New"/>
                          <a:cs typeface="Courier New"/>
                        </a:rPr>
                        <a:t> </a:t>
                      </a:r>
                      <a:r>
                        <a:rPr dirty="0" sz="1150" spc="-10" b="1">
                          <a:latin typeface="Courier New"/>
                          <a:cs typeface="Courier New"/>
                        </a:rPr>
                        <a:t>(salary&gt;0)</a:t>
                      </a:r>
                      <a:endParaRPr sz="1150">
                        <a:latin typeface="Courier New"/>
                        <a:cs typeface="Courier New"/>
                      </a:endParaRPr>
                    </a:p>
                  </a:txBody>
                  <a:tcPr marL="0" marR="0" marB="0" marT="0">
                    <a:lnR w="28575">
                      <a:solidFill>
                        <a:srgbClr val="000000"/>
                      </a:solidFill>
                      <a:prstDash val="solid"/>
                    </a:lnR>
                    <a:solidFill>
                      <a:srgbClr val="CCCCCC"/>
                    </a:solidFill>
                  </a:tcPr>
                </a:tc>
              </a:tr>
              <a:tr h="174506">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commission_pct</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NUMBER(2,2)</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manager_id</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NUMBER(6)</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gn="r" marR="36195">
                        <a:lnSpc>
                          <a:spcPts val="1240"/>
                        </a:lnSpc>
                      </a:pPr>
                      <a:r>
                        <a:rPr dirty="0" sz="1150" b="1">
                          <a:latin typeface="Courier New"/>
                          <a:cs typeface="Courier New"/>
                        </a:rPr>
                        <a:t>,</a:t>
                      </a:r>
                      <a:endParaRPr sz="1150">
                        <a:latin typeface="Courier New"/>
                        <a:cs typeface="Courier New"/>
                      </a:endParaRPr>
                    </a:p>
                  </a:txBody>
                  <a:tcPr marL="0" marR="0" marB="0" marT="0">
                    <a:lnL w="28575">
                      <a:solidFill>
                        <a:srgbClr val="000000"/>
                      </a:solidFill>
                      <a:prstDash val="solid"/>
                    </a:lnL>
                    <a:solidFill>
                      <a:srgbClr val="CCCCCC"/>
                    </a:solidFill>
                  </a:tcPr>
                </a:tc>
                <a:tc>
                  <a:txBody>
                    <a:bodyPr/>
                    <a:lstStyle/>
                    <a:p>
                      <a:pPr marL="43815">
                        <a:lnSpc>
                          <a:spcPts val="1240"/>
                        </a:lnSpc>
                      </a:pPr>
                      <a:r>
                        <a:rPr dirty="0" sz="1150" spc="-5" b="1">
                          <a:latin typeface="Courier New"/>
                          <a:cs typeface="Courier New"/>
                        </a:rPr>
                        <a:t>department_id</a:t>
                      </a:r>
                      <a:endParaRPr sz="1150">
                        <a:latin typeface="Courier New"/>
                        <a:cs typeface="Courier New"/>
                      </a:endParaRPr>
                    </a:p>
                  </a:txBody>
                  <a:tcPr marL="0" marR="0" marB="0" marT="0">
                    <a:solidFill>
                      <a:srgbClr val="CCCCCC"/>
                    </a:solidFill>
                  </a:tcPr>
                </a:tc>
                <a:tc>
                  <a:txBody>
                    <a:bodyPr/>
                    <a:lstStyle/>
                    <a:p>
                      <a:pPr marL="43180">
                        <a:lnSpc>
                          <a:spcPts val="1240"/>
                        </a:lnSpc>
                      </a:pPr>
                      <a:r>
                        <a:rPr dirty="0" sz="1150" spc="-5" b="1">
                          <a:latin typeface="Courier New"/>
                          <a:cs typeface="Courier New"/>
                        </a:rPr>
                        <a:t>NUMBER(4)</a:t>
                      </a:r>
                      <a:endParaRPr sz="1150">
                        <a:latin typeface="Courier New"/>
                        <a:cs typeface="Courier New"/>
                      </a:endParaRPr>
                    </a:p>
                  </a:txBody>
                  <a:tcPr marL="0" marR="0" marB="0" marT="0">
                    <a:solidFill>
                      <a:srgbClr val="CCCCCC"/>
                    </a:solidFill>
                  </a:tcPr>
                </a:tc>
                <a:tc>
                  <a:txBody>
                    <a:bodyPr/>
                    <a:lstStyle/>
                    <a:p>
                      <a:pPr>
                        <a:lnSpc>
                          <a:spcPct val="100000"/>
                        </a:lnSpc>
                      </a:pPr>
                      <a:endParaRPr sz="1000">
                        <a:latin typeface="Times New Roman"/>
                        <a:cs typeface="Times New Roman"/>
                      </a:endParaRPr>
                    </a:p>
                  </a:txBody>
                  <a:tcPr marL="0" marR="0" marB="0" marT="0">
                    <a:lnR w="28575">
                      <a:solidFill>
                        <a:srgbClr val="000000"/>
                      </a:solidFill>
                      <a:prstDash val="solid"/>
                    </a:lnR>
                    <a:solidFill>
                      <a:srgbClr val="CCCCCC"/>
                    </a:solidFill>
                  </a:tcPr>
                </a:tc>
              </a:tr>
              <a:tr h="174883">
                <a:tc>
                  <a:txBody>
                    <a:bodyPr/>
                    <a:lstStyle/>
                    <a:p>
                      <a:pPr>
                        <a:lnSpc>
                          <a:spcPct val="100000"/>
                        </a:lnSpc>
                      </a:pPr>
                      <a:endParaRPr sz="1000">
                        <a:latin typeface="Times New Roman"/>
                        <a:cs typeface="Times New Roman"/>
                      </a:endParaRPr>
                    </a:p>
                  </a:txBody>
                  <a:tcPr marL="0" marR="0" marB="0" marT="0">
                    <a:lnL w="28575">
                      <a:solidFill>
                        <a:srgbClr val="000000"/>
                      </a:solidFill>
                      <a:prstDash val="solid"/>
                    </a:lnL>
                    <a:solidFill>
                      <a:srgbClr val="CCCCCC"/>
                    </a:solidFill>
                  </a:tcPr>
                </a:tc>
                <a:tc>
                  <a:txBody>
                    <a:bodyPr/>
                    <a:lstStyle/>
                    <a:p>
                      <a:pPr marL="218440">
                        <a:lnSpc>
                          <a:spcPts val="1240"/>
                        </a:lnSpc>
                      </a:pPr>
                      <a:r>
                        <a:rPr dirty="0" sz="1150" spc="-5" b="1">
                          <a:latin typeface="Courier New"/>
                          <a:cs typeface="Courier New"/>
                        </a:rPr>
                        <a:t>CONSTRAINT</a:t>
                      </a:r>
                      <a:endParaRPr sz="1150">
                        <a:latin typeface="Courier New"/>
                        <a:cs typeface="Courier New"/>
                      </a:endParaRPr>
                    </a:p>
                  </a:txBody>
                  <a:tcPr marL="0" marR="0" marB="0" marT="0">
                    <a:solidFill>
                      <a:srgbClr val="CCCCCC"/>
                    </a:solidFill>
                  </a:tcPr>
                </a:tc>
                <a:tc>
                  <a:txBody>
                    <a:bodyPr/>
                    <a:lstStyle/>
                    <a:p>
                      <a:pPr marL="218440">
                        <a:lnSpc>
                          <a:spcPts val="1240"/>
                        </a:lnSpc>
                      </a:pPr>
                      <a:r>
                        <a:rPr dirty="0" sz="1150" spc="-5" b="1">
                          <a:latin typeface="Courier New"/>
                          <a:cs typeface="Courier New"/>
                        </a:rPr>
                        <a:t>emp_dept_fk</a:t>
                      </a:r>
                      <a:endParaRPr sz="1150">
                        <a:latin typeface="Courier New"/>
                        <a:cs typeface="Courier New"/>
                      </a:endParaRPr>
                    </a:p>
                  </a:txBody>
                  <a:tcPr marL="0" marR="0" marB="0" marT="0">
                    <a:solidFill>
                      <a:srgbClr val="CCCCCC"/>
                    </a:solidFill>
                  </a:tcPr>
                </a:tc>
                <a:tc>
                  <a:txBody>
                    <a:bodyPr/>
                    <a:lstStyle/>
                    <a:p>
                      <a:pPr marL="86995">
                        <a:lnSpc>
                          <a:spcPts val="1240"/>
                        </a:lnSpc>
                      </a:pPr>
                      <a:r>
                        <a:rPr dirty="0" sz="1150" spc="-5" b="1">
                          <a:latin typeface="Courier New"/>
                          <a:cs typeface="Courier New"/>
                        </a:rPr>
                        <a:t>REFERENCES</a:t>
                      </a:r>
                      <a:endParaRPr sz="1150">
                        <a:latin typeface="Courier New"/>
                        <a:cs typeface="Courier New"/>
                      </a:endParaRPr>
                    </a:p>
                  </a:txBody>
                  <a:tcPr marL="0" marR="0" marB="0" marT="0">
                    <a:lnR w="28575">
                      <a:solidFill>
                        <a:srgbClr val="000000"/>
                      </a:solidFill>
                      <a:prstDash val="solid"/>
                    </a:lnR>
                    <a:solidFill>
                      <a:srgbClr val="CCCCCC"/>
                    </a:solidFill>
                  </a:tcPr>
                </a:tc>
              </a:tr>
              <a:tr h="190933">
                <a:tc gridSpan="4">
                  <a:txBody>
                    <a:bodyPr/>
                    <a:lstStyle/>
                    <a:p>
                      <a:pPr marL="1038225">
                        <a:lnSpc>
                          <a:spcPts val="1240"/>
                        </a:lnSpc>
                      </a:pPr>
                      <a:r>
                        <a:rPr dirty="0" sz="1150" spc="-5" b="1">
                          <a:latin typeface="Courier New"/>
                          <a:cs typeface="Courier New"/>
                        </a:rPr>
                        <a:t>departments (department_id));</a:t>
                      </a:r>
                      <a:endParaRPr sz="1150">
                        <a:latin typeface="Courier New"/>
                        <a:cs typeface="Courier New"/>
                      </a:endParaRPr>
                    </a:p>
                  </a:txBody>
                  <a:tcPr marL="0" marR="0" marB="0" marT="0">
                    <a:lnL w="28575">
                      <a:solidFill>
                        <a:srgbClr val="000000"/>
                      </a:solidFill>
                      <a:prstDash val="solid"/>
                    </a:lnL>
                    <a:lnR w="28575">
                      <a:solidFill>
                        <a:srgbClr val="000000"/>
                      </a:solidFill>
                      <a:prstDash val="solid"/>
                    </a:lnR>
                    <a:lnB w="28575">
                      <a:solidFill>
                        <a:srgbClr val="000000"/>
                      </a:solidFill>
                      <a:prstDash val="solid"/>
                    </a:lnB>
                    <a:solidFill>
                      <a:srgbClr val="CCCCC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
        <p:nvSpPr>
          <p:cNvPr id="8" name="object 8"/>
          <p:cNvSpPr txBox="1"/>
          <p:nvPr/>
        </p:nvSpPr>
        <p:spPr>
          <a:xfrm>
            <a:off x="594613" y="5593638"/>
            <a:ext cx="6149340" cy="520700"/>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CREATE TABLE</a:t>
            </a:r>
            <a:r>
              <a:rPr dirty="0" sz="1300" b="1">
                <a:latin typeface="Arial"/>
                <a:cs typeface="Arial"/>
              </a:rPr>
              <a:t>:</a:t>
            </a:r>
            <a:r>
              <a:rPr dirty="0" sz="1300" spc="5" b="1">
                <a:latin typeface="Arial"/>
                <a:cs typeface="Arial"/>
              </a:rPr>
              <a:t> </a:t>
            </a:r>
            <a:r>
              <a:rPr dirty="0" sz="1300" spc="-5" b="1">
                <a:latin typeface="Arial"/>
                <a:cs typeface="Arial"/>
              </a:rPr>
              <a:t>Example</a:t>
            </a:r>
            <a:endParaRPr sz="1300">
              <a:latin typeface="Arial"/>
              <a:cs typeface="Arial"/>
            </a:endParaRPr>
          </a:p>
          <a:p>
            <a:pPr marL="136525">
              <a:lnSpc>
                <a:spcPct val="100000"/>
              </a:lnSpc>
              <a:spcBef>
                <a:spcPts val="390"/>
              </a:spcBef>
            </a:pPr>
            <a:r>
              <a:rPr dirty="0" sz="1300">
                <a:latin typeface="Times New Roman"/>
                <a:cs typeface="Times New Roman"/>
              </a:rPr>
              <a:t>The example </a:t>
            </a:r>
            <a:r>
              <a:rPr dirty="0" sz="1300" spc="-5">
                <a:latin typeface="Times New Roman"/>
                <a:cs typeface="Times New Roman"/>
              </a:rPr>
              <a:t>shows </a:t>
            </a:r>
            <a:r>
              <a:rPr dirty="0" sz="1300">
                <a:latin typeface="Times New Roman"/>
                <a:cs typeface="Times New Roman"/>
              </a:rPr>
              <a:t>the </a:t>
            </a:r>
            <a:r>
              <a:rPr dirty="0" sz="1300" spc="-5">
                <a:latin typeface="Times New Roman"/>
                <a:cs typeface="Times New Roman"/>
              </a:rPr>
              <a:t>statement </a:t>
            </a:r>
            <a:r>
              <a:rPr dirty="0" sz="1300">
                <a:latin typeface="Times New Roman"/>
                <a:cs typeface="Times New Roman"/>
              </a:rPr>
              <a:t>used to create the </a:t>
            </a:r>
            <a:r>
              <a:rPr dirty="0" sz="1300">
                <a:latin typeface="Courier New"/>
                <a:cs typeface="Courier New"/>
              </a:rPr>
              <a:t>EMPLOYEES</a:t>
            </a:r>
            <a:r>
              <a:rPr dirty="0" sz="1300" spc="-425">
                <a:latin typeface="Courier New"/>
                <a:cs typeface="Courier New"/>
              </a:rPr>
              <a:t> </a:t>
            </a:r>
            <a:r>
              <a:rPr dirty="0" sz="1300">
                <a:latin typeface="Times New Roman"/>
                <a:cs typeface="Times New Roman"/>
              </a:rPr>
              <a:t>table in the HR schema.</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nvGrpSpPr>
          <p:cNvPr id="3" name="object 3"/>
          <p:cNvGrpSpPr/>
          <p:nvPr/>
        </p:nvGrpSpPr>
        <p:grpSpPr>
          <a:xfrm>
            <a:off x="1208913" y="2784729"/>
            <a:ext cx="3840479" cy="1738630"/>
            <a:chOff x="1208913" y="2784729"/>
            <a:chExt cx="3840479" cy="1738630"/>
          </a:xfrm>
        </p:grpSpPr>
        <p:sp>
          <p:nvSpPr>
            <p:cNvPr id="4" name="object 4"/>
            <p:cNvSpPr/>
            <p:nvPr/>
          </p:nvSpPr>
          <p:spPr>
            <a:xfrm>
              <a:off x="1216151" y="2791967"/>
              <a:ext cx="3826764" cy="172440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212341" y="2788157"/>
              <a:ext cx="3834129" cy="1731645"/>
            </a:xfrm>
            <a:custGeom>
              <a:avLst/>
              <a:gdLst/>
              <a:ahLst/>
              <a:cxnLst/>
              <a:rect l="l" t="t" r="r" b="b"/>
              <a:pathLst>
                <a:path w="3834129" h="1731645">
                  <a:moveTo>
                    <a:pt x="3833622" y="0"/>
                  </a:moveTo>
                  <a:lnTo>
                    <a:pt x="0" y="0"/>
                  </a:lnTo>
                  <a:lnTo>
                    <a:pt x="0" y="1731264"/>
                  </a:lnTo>
                  <a:lnTo>
                    <a:pt x="3833622" y="1731264"/>
                  </a:lnTo>
                  <a:lnTo>
                    <a:pt x="3833622" y="0"/>
                  </a:lnTo>
                  <a:close/>
                </a:path>
              </a:pathLst>
            </a:custGeom>
            <a:ln w="6857">
              <a:solidFill>
                <a:srgbClr val="000000"/>
              </a:solidFill>
            </a:ln>
          </p:spPr>
          <p:txBody>
            <a:bodyPr wrap="square" lIns="0" tIns="0" rIns="0" bIns="0" rtlCol="0"/>
            <a:lstStyle/>
            <a:p/>
          </p:txBody>
        </p:sp>
      </p:grpSp>
      <p:sp>
        <p:nvSpPr>
          <p:cNvPr id="6" name="object 6"/>
          <p:cNvSpPr txBox="1"/>
          <p:nvPr/>
        </p:nvSpPr>
        <p:spPr>
          <a:xfrm>
            <a:off x="1241297" y="1865376"/>
            <a:ext cx="5207635" cy="713740"/>
          </a:xfrm>
          <a:prstGeom prst="rect">
            <a:avLst/>
          </a:prstGeom>
          <a:solidFill>
            <a:srgbClr val="CCCCCC"/>
          </a:solidFill>
          <a:ln w="20574">
            <a:solidFill>
              <a:srgbClr val="000000"/>
            </a:solidFill>
          </a:ln>
        </p:spPr>
        <p:txBody>
          <a:bodyPr wrap="square" lIns="0" tIns="40005" rIns="0" bIns="0" rtlCol="0" vert="horz">
            <a:spAutoFit/>
          </a:bodyPr>
          <a:lstStyle/>
          <a:p>
            <a:pPr marL="76200">
              <a:lnSpc>
                <a:spcPts val="1555"/>
              </a:lnSpc>
              <a:spcBef>
                <a:spcPts val="315"/>
              </a:spcBef>
            </a:pPr>
            <a:r>
              <a:rPr dirty="0" sz="1300" spc="-15" b="1">
                <a:latin typeface="Courier New"/>
                <a:cs typeface="Courier New"/>
              </a:rPr>
              <a:t>UPDATE</a:t>
            </a:r>
            <a:r>
              <a:rPr dirty="0" sz="1300" spc="-25" b="1">
                <a:latin typeface="Courier New"/>
                <a:cs typeface="Courier New"/>
              </a:rPr>
              <a:t> </a:t>
            </a:r>
            <a:r>
              <a:rPr dirty="0" sz="1300" spc="-20" b="1">
                <a:latin typeface="Courier New"/>
                <a:cs typeface="Courier New"/>
              </a:rPr>
              <a:t>employees</a:t>
            </a:r>
            <a:endParaRPr sz="1300">
              <a:latin typeface="Courier New"/>
              <a:cs typeface="Courier New"/>
            </a:endParaRPr>
          </a:p>
          <a:p>
            <a:pPr marL="76200" marR="2488565">
              <a:lnSpc>
                <a:spcPts val="1550"/>
              </a:lnSpc>
              <a:spcBef>
                <a:spcPts val="50"/>
              </a:spcBef>
              <a:tabLst>
                <a:tab pos="758825" algn="l"/>
              </a:tabLst>
            </a:pPr>
            <a:r>
              <a:rPr dirty="0" sz="1300" spc="-15" b="1">
                <a:latin typeface="Courier New"/>
                <a:cs typeface="Courier New"/>
              </a:rPr>
              <a:t>SET	</a:t>
            </a:r>
            <a:r>
              <a:rPr dirty="0" sz="1300" spc="-20" b="1">
                <a:latin typeface="Courier New"/>
                <a:cs typeface="Courier New"/>
              </a:rPr>
              <a:t>department_id </a:t>
            </a:r>
            <a:r>
              <a:rPr dirty="0" sz="1300" spc="-10" b="1">
                <a:latin typeface="Courier New"/>
                <a:cs typeface="Courier New"/>
              </a:rPr>
              <a:t>= </a:t>
            </a:r>
            <a:r>
              <a:rPr dirty="0" sz="1300" spc="-20" b="1">
                <a:latin typeface="Courier New"/>
                <a:cs typeface="Courier New"/>
              </a:rPr>
              <a:t>55  </a:t>
            </a: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a:t>
            </a:r>
            <a:r>
              <a:rPr dirty="0" sz="1300" spc="-40" b="1">
                <a:latin typeface="Courier New"/>
                <a:cs typeface="Courier New"/>
              </a:rPr>
              <a:t> </a:t>
            </a:r>
            <a:r>
              <a:rPr dirty="0" sz="1300" spc="-20" b="1">
                <a:latin typeface="Courier New"/>
                <a:cs typeface="Courier New"/>
              </a:rPr>
              <a:t>110;</a:t>
            </a:r>
            <a:endParaRPr sz="1300">
              <a:latin typeface="Courier New"/>
              <a:cs typeface="Courier New"/>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305">
                <a:latin typeface="Garuda"/>
                <a:cs typeface="Garuda"/>
              </a:rPr>
              <a:t>W</a:t>
            </a:r>
            <a:r>
              <a:rPr dirty="0" baseline="-30092" sz="1800" spc="-457" b="1">
                <a:latin typeface="Arial"/>
                <a:cs typeface="Arial"/>
              </a:rPr>
              <a:t>ra</a:t>
            </a:r>
            <a:r>
              <a:rPr dirty="0" sz="800" spc="-305">
                <a:latin typeface="Garuda"/>
                <a:cs typeface="Garuda"/>
              </a:rPr>
              <a:t>D</a:t>
            </a:r>
            <a:r>
              <a:rPr dirty="0" baseline="-30092" sz="1800" spc="-457" b="1">
                <a:latin typeface="Arial"/>
                <a:cs typeface="Arial"/>
              </a:rPr>
              <a:t>c</a:t>
            </a:r>
            <a:r>
              <a:rPr dirty="0" sz="800" spc="-305">
                <a:latin typeface="Garuda"/>
                <a:cs typeface="Garuda"/>
              </a:rPr>
              <a:t>P</a:t>
            </a:r>
            <a:r>
              <a:rPr dirty="0" sz="800" spc="-220">
                <a:latin typeface="Garuda"/>
                <a:cs typeface="Garuda"/>
              </a:rPr>
              <a:t> </a:t>
            </a:r>
            <a:r>
              <a:rPr dirty="0" baseline="-30092" sz="1800" spc="-352" b="1">
                <a:latin typeface="Arial"/>
                <a:cs typeface="Arial"/>
              </a:rPr>
              <a:t>l</a:t>
            </a:r>
            <a:r>
              <a:rPr dirty="0" sz="800" spc="-235">
                <a:latin typeface="Garuda"/>
                <a:cs typeface="Garuda"/>
              </a:rPr>
              <a:t>s</a:t>
            </a:r>
            <a:r>
              <a:rPr dirty="0" baseline="-30092" sz="1800" spc="-352" b="1">
                <a:latin typeface="Arial"/>
                <a:cs typeface="Arial"/>
              </a:rPr>
              <a:t>e</a:t>
            </a:r>
            <a:r>
              <a:rPr dirty="0" sz="800" spc="-235">
                <a:latin typeface="Garuda"/>
                <a:cs typeface="Garuda"/>
              </a:rPr>
              <a:t>tud</a:t>
            </a:r>
            <a:r>
              <a:rPr dirty="0" baseline="-30092" sz="1800" spc="-352" b="1">
                <a:latin typeface="Arial"/>
                <a:cs typeface="Arial"/>
              </a:rPr>
              <a:t>D</a:t>
            </a:r>
            <a:r>
              <a:rPr dirty="0" sz="800" spc="-235">
                <a:latin typeface="Garuda"/>
                <a:cs typeface="Garuda"/>
              </a:rPr>
              <a:t>en</a:t>
            </a:r>
            <a:r>
              <a:rPr dirty="0" baseline="-30092" sz="1800" spc="-352" b="1">
                <a:latin typeface="Arial"/>
                <a:cs typeface="Arial"/>
              </a:rPr>
              <a:t>a</a:t>
            </a:r>
            <a:r>
              <a:rPr dirty="0" sz="800" spc="-235">
                <a:latin typeface="Garuda"/>
                <a:cs typeface="Garuda"/>
              </a:rPr>
              <a:t>ts</a:t>
            </a:r>
            <a:r>
              <a:rPr dirty="0" baseline="-30092" sz="1800" spc="-352" b="1">
                <a:latin typeface="Arial"/>
                <a:cs typeface="Arial"/>
              </a:rPr>
              <a:t>ta</a:t>
            </a:r>
            <a:r>
              <a:rPr dirty="0" sz="800" spc="-235">
                <a:latin typeface="Garuda"/>
                <a:cs typeface="Garuda"/>
              </a:rPr>
              <a:t>m</a:t>
            </a:r>
            <a:r>
              <a:rPr dirty="0" baseline="-30092" sz="1800" spc="-352" b="1">
                <a:latin typeface="Arial"/>
                <a:cs typeface="Arial"/>
              </a:rPr>
              <a:t>b</a:t>
            </a:r>
            <a:r>
              <a:rPr dirty="0" sz="800" spc="-235">
                <a:latin typeface="Garuda"/>
                <a:cs typeface="Garuda"/>
              </a:rPr>
              <a:t>us</a:t>
            </a:r>
            <a:r>
              <a:rPr dirty="0" baseline="-30092" sz="1800" spc="-352" b="1">
                <a:latin typeface="Arial"/>
                <a:cs typeface="Arial"/>
              </a:rPr>
              <a:t>a</a:t>
            </a:r>
            <a:r>
              <a:rPr dirty="0" sz="800" spc="-235">
                <a:latin typeface="Garuda"/>
                <a:cs typeface="Garuda"/>
              </a:rPr>
              <a:t>t </a:t>
            </a:r>
            <a:r>
              <a:rPr dirty="0" baseline="-30092" sz="1800" spc="-345" b="1">
                <a:latin typeface="Arial"/>
                <a:cs typeface="Arial"/>
              </a:rPr>
              <a:t>s</a:t>
            </a:r>
            <a:r>
              <a:rPr dirty="0" sz="800" spc="-229">
                <a:latin typeface="Garuda"/>
                <a:cs typeface="Garuda"/>
              </a:rPr>
              <a:t>re</a:t>
            </a:r>
            <a:r>
              <a:rPr dirty="0" baseline="-30092" sz="1800" spc="-345" b="1">
                <a:latin typeface="Arial"/>
                <a:cs typeface="Arial"/>
              </a:rPr>
              <a:t>e</a:t>
            </a:r>
            <a:r>
              <a:rPr dirty="0" sz="800" spc="-229">
                <a:latin typeface="Garuda"/>
                <a:cs typeface="Garuda"/>
              </a:rPr>
              <a:t>cei</a:t>
            </a:r>
            <a:r>
              <a:rPr dirty="0" baseline="-30092" sz="1800" spc="-345" b="1">
                <a:latin typeface="Arial"/>
                <a:cs typeface="Arial"/>
              </a:rPr>
              <a:t>1</a:t>
            </a:r>
            <a:r>
              <a:rPr dirty="0" sz="800" spc="-229">
                <a:latin typeface="Garuda"/>
                <a:cs typeface="Garuda"/>
              </a:rPr>
              <a:t>ve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a:t>
            </a:r>
            <a:r>
              <a:rPr dirty="0" baseline="-30092" sz="1800" spc="-345" b="1">
                <a:latin typeface="Arial"/>
                <a:cs typeface="Arial"/>
              </a:rPr>
              <a:t>:</a:t>
            </a:r>
            <a:r>
              <a:rPr dirty="0" sz="800" spc="-229">
                <a:latin typeface="Garuda"/>
                <a:cs typeface="Garuda"/>
              </a:rPr>
              <a:t>e</a:t>
            </a:r>
            <a:r>
              <a:rPr dirty="0" baseline="-30092" sz="1800" spc="-345" b="1">
                <a:latin typeface="Arial"/>
                <a:cs typeface="Arial"/>
              </a:rPr>
              <a:t>S</a:t>
            </a:r>
            <a:r>
              <a:rPr dirty="0" sz="800" spc="-229">
                <a:latin typeface="Garuda"/>
                <a:cs typeface="Garuda"/>
              </a:rPr>
              <a:t>Kit</a:t>
            </a:r>
            <a:r>
              <a:rPr dirty="0" baseline="-30092" sz="1800" spc="-345" b="1">
                <a:latin typeface="Arial"/>
                <a:cs typeface="Arial"/>
              </a:rPr>
              <a:t>Q</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ar</a:t>
            </a:r>
            <a:r>
              <a:rPr dirty="0" baseline="-30092" sz="1800" spc="-345" b="1">
                <a:latin typeface="Arial"/>
                <a:cs typeface="Arial"/>
              </a:rPr>
              <a:t>n</a:t>
            </a:r>
            <a:r>
              <a:rPr dirty="0" sz="800" spc="-229">
                <a:latin typeface="Garuda"/>
                <a:cs typeface="Garuda"/>
              </a:rPr>
              <a:t>ke</a:t>
            </a:r>
            <a:r>
              <a:rPr dirty="0" baseline="-30092" sz="1800" spc="-345" b="1">
                <a:latin typeface="Arial"/>
                <a:cs typeface="Arial"/>
              </a:rPr>
              <a:t>d</a:t>
            </a:r>
            <a:r>
              <a:rPr dirty="0" sz="800" spc="-229">
                <a:latin typeface="Garuda"/>
                <a:cs typeface="Garuda"/>
              </a:rPr>
              <a:t>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ei</a:t>
            </a:r>
            <a:r>
              <a:rPr dirty="0" baseline="-30092" sz="1800" spc="-345" b="1">
                <a:latin typeface="Arial"/>
                <a:cs typeface="Arial"/>
              </a:rPr>
              <a:t>t</a:t>
            </a:r>
            <a:r>
              <a:rPr dirty="0" sz="800" spc="-229">
                <a:latin typeface="Garuda"/>
                <a:cs typeface="Garuda"/>
              </a:rPr>
              <a:t>r</a:t>
            </a:r>
            <a:r>
              <a:rPr dirty="0" baseline="-30092" sz="1800" spc="-345" b="1">
                <a:latin typeface="Arial"/>
                <a:cs typeface="Arial"/>
              </a:rPr>
              <a:t>a</a:t>
            </a:r>
            <a:r>
              <a:rPr dirty="0" sz="800" spc="-229">
                <a:latin typeface="Garuda"/>
                <a:cs typeface="Garuda"/>
              </a:rPr>
              <a:t>na</a:t>
            </a:r>
            <a:r>
              <a:rPr dirty="0" baseline="-30092" sz="1800" spc="-345" b="1">
                <a:latin typeface="Arial"/>
                <a:cs typeface="Arial"/>
              </a:rPr>
              <a:t>ls</a:t>
            </a:r>
            <a:r>
              <a:rPr dirty="0" sz="800" spc="-229">
                <a:latin typeface="Garuda"/>
                <a:cs typeface="Garuda"/>
              </a:rPr>
              <a:t>me</a:t>
            </a:r>
            <a:r>
              <a:rPr dirty="0" baseline="-30092" sz="1800" spc="-345" b="1">
                <a:latin typeface="Arial"/>
                <a:cs typeface="Arial"/>
              </a:rPr>
              <a:t>I </a:t>
            </a:r>
            <a:r>
              <a:rPr dirty="0" sz="800" spc="-170">
                <a:latin typeface="Garuda"/>
                <a:cs typeface="Garuda"/>
              </a:rPr>
              <a:t>an</a:t>
            </a:r>
            <a:r>
              <a:rPr dirty="0" baseline="-30092" sz="1800" spc="-254" b="1">
                <a:latin typeface="Arial"/>
                <a:cs typeface="Arial"/>
              </a:rPr>
              <a:t>9</a:t>
            </a:r>
            <a:r>
              <a:rPr dirty="0" sz="800" spc="-170">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3</a:t>
            </a:r>
            <a:r>
              <a:rPr dirty="0" sz="800" spc="-200">
                <a:latin typeface="Garuda"/>
                <a:cs typeface="Garuda"/>
              </a:rPr>
              <a:t>ai</a:t>
            </a:r>
            <a:r>
              <a:rPr dirty="0" baseline="-30092" sz="1800" spc="-300" b="1">
                <a:latin typeface="Arial"/>
                <a:cs typeface="Arial"/>
              </a:rPr>
              <a:t>0</a:t>
            </a:r>
            <a:r>
              <a:rPr dirty="0" sz="800" spc="-200">
                <a:latin typeface="Garuda"/>
                <a:cs typeface="Garuda"/>
              </a:rPr>
              <a:t>l.</a:t>
            </a:r>
            <a:r>
              <a:rPr dirty="0" sz="800" spc="-170">
                <a:latin typeface="Garuda"/>
                <a:cs typeface="Garuda"/>
              </a:rPr>
              <a:t> </a:t>
            </a:r>
            <a:r>
              <a:rPr dirty="0" sz="800" spc="-5">
                <a:latin typeface="Garuda"/>
                <a:cs typeface="Garuda"/>
              </a:rPr>
              <a:t>Contact</a:t>
            </a:r>
            <a:endParaRPr sz="800">
              <a:latin typeface="Garuda"/>
              <a:cs typeface="Garuda"/>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7" name="object 7"/>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Violating</a:t>
            </a:r>
            <a:r>
              <a:rPr dirty="0" sz="1850" spc="-5" b="1">
                <a:latin typeface="Arial"/>
                <a:cs typeface="Arial"/>
              </a:rPr>
              <a:t> </a:t>
            </a:r>
            <a:r>
              <a:rPr dirty="0" sz="1850" b="1">
                <a:latin typeface="Arial"/>
                <a:cs typeface="Arial"/>
              </a:rPr>
              <a:t>Constraints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45"/>
              </a:spcBef>
            </a:pPr>
            <a:endParaRPr sz="2600">
              <a:latin typeface="Arial"/>
              <a:cs typeface="Arial"/>
            </a:endParaRPr>
          </a:p>
          <a:p>
            <a:pPr marL="629285">
              <a:lnSpc>
                <a:spcPct val="100000"/>
              </a:lnSpc>
              <a:spcBef>
                <a:spcPts val="5"/>
              </a:spcBef>
            </a:pPr>
            <a:r>
              <a:rPr dirty="0" sz="1400" spc="10">
                <a:latin typeface="Arial"/>
                <a:cs typeface="Arial"/>
              </a:rPr>
              <a:t>Department 55 does </a:t>
            </a:r>
            <a:r>
              <a:rPr dirty="0" sz="1400" spc="5">
                <a:latin typeface="Arial"/>
                <a:cs typeface="Arial"/>
              </a:rPr>
              <a:t>not</a:t>
            </a:r>
            <a:r>
              <a:rPr dirty="0" sz="1400" spc="-15">
                <a:latin typeface="Arial"/>
                <a:cs typeface="Arial"/>
              </a:rPr>
              <a:t> </a:t>
            </a:r>
            <a:r>
              <a:rPr dirty="0" sz="1400" spc="5">
                <a:latin typeface="Arial"/>
                <a:cs typeface="Arial"/>
              </a:rPr>
              <a:t>exist.</a:t>
            </a:r>
            <a:endParaRPr sz="1400">
              <a:latin typeface="Arial"/>
              <a:cs typeface="Arial"/>
            </a:endParaRPr>
          </a:p>
          <a:p>
            <a:pPr>
              <a:lnSpc>
                <a:spcPct val="100000"/>
              </a:lnSpc>
            </a:pPr>
            <a:endParaRPr sz="1600">
              <a:latin typeface="Arial"/>
              <a:cs typeface="Arial"/>
            </a:endParaRPr>
          </a:p>
          <a:p>
            <a:pPr>
              <a:lnSpc>
                <a:spcPct val="100000"/>
              </a:lnSpc>
              <a:spcBef>
                <a:spcPts val="40"/>
              </a:spcBef>
            </a:pPr>
            <a:endParaRPr sz="17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8" name="object 8"/>
          <p:cNvSpPr txBox="1"/>
          <p:nvPr/>
        </p:nvSpPr>
        <p:spPr>
          <a:xfrm>
            <a:off x="594613" y="5611157"/>
            <a:ext cx="6520180" cy="159258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Integrity Constraint</a:t>
            </a:r>
            <a:r>
              <a:rPr dirty="0" sz="1300" b="1">
                <a:latin typeface="Arial"/>
                <a:cs typeface="Arial"/>
              </a:rPr>
              <a:t> </a:t>
            </a:r>
            <a:r>
              <a:rPr dirty="0" sz="1300" spc="-5" b="1">
                <a:latin typeface="Arial"/>
                <a:cs typeface="Arial"/>
              </a:rPr>
              <a:t>Error</a:t>
            </a:r>
            <a:endParaRPr sz="1300">
              <a:latin typeface="Arial"/>
              <a:cs typeface="Arial"/>
            </a:endParaRPr>
          </a:p>
          <a:p>
            <a:pPr marL="136525" marR="81915">
              <a:lnSpc>
                <a:spcPct val="100000"/>
              </a:lnSpc>
              <a:spcBef>
                <a:spcPts val="359"/>
              </a:spcBef>
            </a:pPr>
            <a:r>
              <a:rPr dirty="0" sz="1300">
                <a:latin typeface="Times New Roman"/>
                <a:cs typeface="Times New Roman"/>
              </a:rPr>
              <a:t>When you have constraints in place on columns, an error is returned to you if you try to violate  the constraint</a:t>
            </a:r>
            <a:r>
              <a:rPr dirty="0" sz="1300" spc="-5">
                <a:latin typeface="Times New Roman"/>
                <a:cs typeface="Times New Roman"/>
              </a:rPr>
              <a:t> </a:t>
            </a:r>
            <a:r>
              <a:rPr dirty="0" sz="1300">
                <a:latin typeface="Times New Roman"/>
                <a:cs typeface="Times New Roman"/>
              </a:rPr>
              <a:t>rule.</a:t>
            </a:r>
            <a:endParaRPr sz="1300">
              <a:latin typeface="Times New Roman"/>
              <a:cs typeface="Times New Roman"/>
            </a:endParaRPr>
          </a:p>
          <a:p>
            <a:pPr marL="136525" marR="5080">
              <a:lnSpc>
                <a:spcPct val="100000"/>
              </a:lnSpc>
              <a:spcBef>
                <a:spcPts val="390"/>
              </a:spcBef>
            </a:pPr>
            <a:r>
              <a:rPr dirty="0" sz="1300" spc="-5">
                <a:latin typeface="Times New Roman"/>
                <a:cs typeface="Times New Roman"/>
              </a:rPr>
              <a:t>For </a:t>
            </a:r>
            <a:r>
              <a:rPr dirty="0" sz="1300">
                <a:latin typeface="Times New Roman"/>
                <a:cs typeface="Times New Roman"/>
              </a:rPr>
              <a:t>example, if you attempt to update a record with a value that is tied to an integrity constraint,  an error is</a:t>
            </a:r>
            <a:r>
              <a:rPr dirty="0" sz="1300" spc="-5">
                <a:latin typeface="Times New Roman"/>
                <a:cs typeface="Times New Roman"/>
              </a:rPr>
              <a:t> </a:t>
            </a:r>
            <a:r>
              <a:rPr dirty="0" sz="1300">
                <a:latin typeface="Times New Roman"/>
                <a:cs typeface="Times New Roman"/>
              </a:rPr>
              <a:t>returned.</a:t>
            </a:r>
            <a:endParaRPr sz="1300">
              <a:latin typeface="Times New Roman"/>
              <a:cs typeface="Times New Roman"/>
            </a:endParaRPr>
          </a:p>
          <a:p>
            <a:pPr marL="136525" marR="179070">
              <a:lnSpc>
                <a:spcPct val="100000"/>
              </a:lnSpc>
              <a:spcBef>
                <a:spcPts val="305"/>
              </a:spcBef>
            </a:pPr>
            <a:r>
              <a:rPr dirty="0" sz="1300" spc="-5">
                <a:latin typeface="Times New Roman"/>
                <a:cs typeface="Times New Roman"/>
              </a:rPr>
              <a:t>In </a:t>
            </a:r>
            <a:r>
              <a:rPr dirty="0" sz="1300">
                <a:latin typeface="Times New Roman"/>
                <a:cs typeface="Times New Roman"/>
              </a:rPr>
              <a:t>the example in the </a:t>
            </a:r>
            <a:r>
              <a:rPr dirty="0" sz="1300" spc="-5">
                <a:latin typeface="Times New Roman"/>
                <a:cs typeface="Times New Roman"/>
              </a:rPr>
              <a:t>slide, </a:t>
            </a:r>
            <a:r>
              <a:rPr dirty="0" sz="1300">
                <a:latin typeface="Times New Roman"/>
                <a:cs typeface="Times New Roman"/>
              </a:rPr>
              <a:t>department 55 does not exist in the parent table, </a:t>
            </a:r>
            <a:r>
              <a:rPr dirty="0" sz="1300">
                <a:latin typeface="Courier New"/>
                <a:cs typeface="Courier New"/>
              </a:rPr>
              <a:t>DEPARTMENTS</a:t>
            </a:r>
            <a:r>
              <a:rPr dirty="0" sz="1300">
                <a:latin typeface="Times New Roman"/>
                <a:cs typeface="Times New Roman"/>
              </a:rPr>
              <a:t>,  and </a:t>
            </a:r>
            <a:r>
              <a:rPr dirty="0" sz="1300" spc="-5">
                <a:latin typeface="Times New Roman"/>
                <a:cs typeface="Times New Roman"/>
              </a:rPr>
              <a:t>so you </a:t>
            </a:r>
            <a:r>
              <a:rPr dirty="0" sz="1300">
                <a:latin typeface="Times New Roman"/>
                <a:cs typeface="Times New Roman"/>
              </a:rPr>
              <a:t>receive the </a:t>
            </a:r>
            <a:r>
              <a:rPr dirty="0" sz="1300" i="1">
                <a:latin typeface="Times New Roman"/>
                <a:cs typeface="Times New Roman"/>
              </a:rPr>
              <a:t>parent key </a:t>
            </a:r>
            <a:r>
              <a:rPr dirty="0" sz="1300">
                <a:latin typeface="Times New Roman"/>
                <a:cs typeface="Times New Roman"/>
              </a:rPr>
              <a:t>violation</a:t>
            </a:r>
            <a:r>
              <a:rPr dirty="0" sz="1300" spc="-15">
                <a:latin typeface="Times New Roman"/>
                <a:cs typeface="Times New Roman"/>
              </a:rPr>
              <a:t> </a:t>
            </a:r>
            <a:r>
              <a:rPr dirty="0" sz="1300">
                <a:latin typeface="Courier New"/>
                <a:cs typeface="Courier New"/>
              </a:rPr>
              <a:t>ORA-02291</a:t>
            </a:r>
            <a:r>
              <a:rPr dirty="0" sz="1300">
                <a:latin typeface="Times New Roman"/>
                <a:cs typeface="Times New Roman"/>
              </a:rPr>
              <a: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Violating</a:t>
            </a:r>
            <a:r>
              <a:rPr dirty="0" sz="1850" spc="-5" b="1">
                <a:latin typeface="Arial"/>
                <a:cs typeface="Arial"/>
              </a:rPr>
              <a:t> </a:t>
            </a:r>
            <a:r>
              <a:rPr dirty="0" sz="1850" b="1">
                <a:latin typeface="Arial"/>
                <a:cs typeface="Arial"/>
              </a:rPr>
              <a:t>Constraints</a:t>
            </a:r>
            <a:endParaRPr sz="1850">
              <a:latin typeface="Arial"/>
              <a:cs typeface="Arial"/>
            </a:endParaRPr>
          </a:p>
          <a:p>
            <a:pPr>
              <a:lnSpc>
                <a:spcPct val="100000"/>
              </a:lnSpc>
              <a:spcBef>
                <a:spcPts val="45"/>
              </a:spcBef>
            </a:pPr>
            <a:endParaRPr sz="2950">
              <a:latin typeface="Arial"/>
              <a:cs typeface="Arial"/>
            </a:endParaRPr>
          </a:p>
          <a:p>
            <a:pPr marL="446405" marR="895985">
              <a:lnSpc>
                <a:spcPct val="101600"/>
              </a:lnSpc>
            </a:pPr>
            <a:r>
              <a:rPr dirty="0" sz="1550" spc="10">
                <a:latin typeface="Arial"/>
                <a:cs typeface="Arial"/>
              </a:rPr>
              <a:t>You cannot delete a row </a:t>
            </a:r>
            <a:r>
              <a:rPr dirty="0" sz="1550" spc="5">
                <a:latin typeface="Arial"/>
                <a:cs typeface="Arial"/>
              </a:rPr>
              <a:t>that </a:t>
            </a:r>
            <a:r>
              <a:rPr dirty="0" sz="1550" spc="10">
                <a:latin typeface="Arial"/>
                <a:cs typeface="Arial"/>
              </a:rPr>
              <a:t>contains a primary key </a:t>
            </a:r>
            <a:r>
              <a:rPr dirty="0" sz="1550" spc="5">
                <a:latin typeface="Arial"/>
                <a:cs typeface="Arial"/>
              </a:rPr>
              <a:t>that is  </a:t>
            </a:r>
            <a:r>
              <a:rPr dirty="0" sz="1550" spc="10">
                <a:latin typeface="Arial"/>
                <a:cs typeface="Arial"/>
              </a:rPr>
              <a:t>used as a </a:t>
            </a:r>
            <a:r>
              <a:rPr dirty="0" sz="1550" spc="5">
                <a:latin typeface="Arial"/>
                <a:cs typeface="Arial"/>
              </a:rPr>
              <a:t>foreign </a:t>
            </a:r>
            <a:r>
              <a:rPr dirty="0" sz="1550" spc="10">
                <a:latin typeface="Arial"/>
                <a:cs typeface="Arial"/>
              </a:rPr>
              <a:t>key </a:t>
            </a:r>
            <a:r>
              <a:rPr dirty="0" sz="1550" spc="5">
                <a:latin typeface="Arial"/>
                <a:cs typeface="Arial"/>
              </a:rPr>
              <a:t>in </a:t>
            </a:r>
            <a:r>
              <a:rPr dirty="0" sz="1550" spc="10">
                <a:latin typeface="Arial"/>
                <a:cs typeface="Arial"/>
              </a:rPr>
              <a:t>another</a:t>
            </a:r>
            <a:r>
              <a:rPr dirty="0" sz="1550" spc="-20">
                <a:latin typeface="Arial"/>
                <a:cs typeface="Arial"/>
              </a:rPr>
              <a:t> </a:t>
            </a:r>
            <a:r>
              <a:rPr dirty="0" sz="1550" spc="5">
                <a:latin typeface="Arial"/>
                <a:cs typeface="Arial"/>
              </a:rPr>
              <a:t>table.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241297" y="2404872"/>
            <a:ext cx="5209540" cy="603250"/>
          </a:xfrm>
          <a:prstGeom prst="rect">
            <a:avLst/>
          </a:prstGeom>
          <a:solidFill>
            <a:srgbClr val="CCCCCC"/>
          </a:solidFill>
          <a:ln w="20574">
            <a:solidFill>
              <a:srgbClr val="000000"/>
            </a:solidFill>
          </a:ln>
        </p:spPr>
        <p:txBody>
          <a:bodyPr wrap="square" lIns="0" tIns="83185" rIns="0" bIns="0" rtlCol="0" vert="horz">
            <a:spAutoFit/>
          </a:bodyPr>
          <a:lstStyle/>
          <a:p>
            <a:pPr marL="76200">
              <a:lnSpc>
                <a:spcPts val="1550"/>
              </a:lnSpc>
              <a:spcBef>
                <a:spcPts val="655"/>
              </a:spcBef>
            </a:pPr>
            <a:r>
              <a:rPr dirty="0" sz="1300" spc="-15" b="1">
                <a:latin typeface="Courier New"/>
                <a:cs typeface="Courier New"/>
              </a:rPr>
              <a:t>DELETE FROM</a:t>
            </a:r>
            <a:r>
              <a:rPr dirty="0" sz="1300" spc="-30" b="1">
                <a:latin typeface="Courier New"/>
                <a:cs typeface="Courier New"/>
              </a:rPr>
              <a:t> </a:t>
            </a:r>
            <a:r>
              <a:rPr dirty="0" sz="1300" spc="-20" b="1">
                <a:latin typeface="Courier New"/>
                <a:cs typeface="Courier New"/>
              </a:rPr>
              <a:t>departments</a:t>
            </a:r>
            <a:endParaRPr sz="1300">
              <a:latin typeface="Courier New"/>
              <a:cs typeface="Courier New"/>
            </a:endParaRPr>
          </a:p>
          <a:p>
            <a:pPr marL="76200">
              <a:lnSpc>
                <a:spcPts val="1550"/>
              </a:lnSpc>
              <a:tabLst>
                <a:tab pos="1247775" algn="l"/>
              </a:tabLst>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60;</a:t>
            </a:r>
            <a:endParaRPr sz="1300">
              <a:latin typeface="Courier New"/>
              <a:cs typeface="Courier New"/>
            </a:endParaRPr>
          </a:p>
        </p:txBody>
      </p:sp>
      <p:grpSp>
        <p:nvGrpSpPr>
          <p:cNvPr id="5" name="object 5"/>
          <p:cNvGrpSpPr/>
          <p:nvPr/>
        </p:nvGrpSpPr>
        <p:grpSpPr>
          <a:xfrm>
            <a:off x="1263015" y="3111627"/>
            <a:ext cx="3808095" cy="1853564"/>
            <a:chOff x="1263015" y="3111627"/>
            <a:chExt cx="3808095" cy="1853564"/>
          </a:xfrm>
        </p:grpSpPr>
        <p:sp>
          <p:nvSpPr>
            <p:cNvPr id="6" name="object 6"/>
            <p:cNvSpPr/>
            <p:nvPr/>
          </p:nvSpPr>
          <p:spPr>
            <a:xfrm>
              <a:off x="1270253" y="3118866"/>
              <a:ext cx="3794760" cy="1839467"/>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266443" y="3115056"/>
              <a:ext cx="3801110" cy="1846580"/>
            </a:xfrm>
            <a:custGeom>
              <a:avLst/>
              <a:gdLst/>
              <a:ahLst/>
              <a:cxnLst/>
              <a:rect l="l" t="t" r="r" b="b"/>
              <a:pathLst>
                <a:path w="3801110" h="1846579">
                  <a:moveTo>
                    <a:pt x="3800855" y="0"/>
                  </a:moveTo>
                  <a:lnTo>
                    <a:pt x="0" y="0"/>
                  </a:lnTo>
                  <a:lnTo>
                    <a:pt x="0" y="1846326"/>
                  </a:lnTo>
                  <a:lnTo>
                    <a:pt x="3800855" y="1846326"/>
                  </a:lnTo>
                  <a:lnTo>
                    <a:pt x="3800855" y="0"/>
                  </a:lnTo>
                  <a:close/>
                </a:path>
              </a:pathLst>
            </a:custGeom>
            <a:ln w="6857">
              <a:solidFill>
                <a:srgbClr val="000000"/>
              </a:solidFill>
            </a:ln>
          </p:spPr>
          <p:txBody>
            <a:bodyPr wrap="square" lIns="0" tIns="0" rIns="0" bIns="0" rtlCol="0"/>
            <a:lstStyle/>
            <a:p/>
          </p:txBody>
        </p:sp>
      </p:grpSp>
      <p:sp>
        <p:nvSpPr>
          <p:cNvPr id="8" name="object 8"/>
          <p:cNvSpPr txBox="1"/>
          <p:nvPr/>
        </p:nvSpPr>
        <p:spPr>
          <a:xfrm>
            <a:off x="594613" y="5611157"/>
            <a:ext cx="6516370" cy="180022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Integrity </a:t>
            </a:r>
            <a:r>
              <a:rPr dirty="0" sz="1300" spc="-5" b="1">
                <a:latin typeface="Arial"/>
                <a:cs typeface="Arial"/>
              </a:rPr>
              <a:t>Constraint </a:t>
            </a:r>
            <a:r>
              <a:rPr dirty="0" sz="1300" b="1">
                <a:latin typeface="Arial"/>
                <a:cs typeface="Arial"/>
              </a:rPr>
              <a:t>Error</a:t>
            </a:r>
            <a:r>
              <a:rPr dirty="0" sz="1300" spc="-5" b="1">
                <a:latin typeface="Arial"/>
                <a:cs typeface="Arial"/>
              </a:rPr>
              <a:t> </a:t>
            </a:r>
            <a:r>
              <a:rPr dirty="0" sz="1300" b="1">
                <a:latin typeface="Arial"/>
                <a:cs typeface="Arial"/>
              </a:rPr>
              <a:t>(continued)</a:t>
            </a:r>
            <a:endParaRPr sz="1300">
              <a:latin typeface="Arial"/>
              <a:cs typeface="Arial"/>
            </a:endParaRPr>
          </a:p>
          <a:p>
            <a:pPr marL="136525" marR="238760">
              <a:lnSpc>
                <a:spcPct val="100000"/>
              </a:lnSpc>
              <a:spcBef>
                <a:spcPts val="359"/>
              </a:spcBef>
            </a:pPr>
            <a:r>
              <a:rPr dirty="0" sz="1300">
                <a:latin typeface="Times New Roman"/>
                <a:cs typeface="Times New Roman"/>
              </a:rPr>
              <a:t>If you attempt to delete a record with a value that is tied to an integrity </a:t>
            </a:r>
            <a:r>
              <a:rPr dirty="0" sz="1300" spc="-5">
                <a:latin typeface="Times New Roman"/>
                <a:cs typeface="Times New Roman"/>
              </a:rPr>
              <a:t>constraint, </a:t>
            </a:r>
            <a:r>
              <a:rPr dirty="0" sz="1300">
                <a:latin typeface="Times New Roman"/>
                <a:cs typeface="Times New Roman"/>
              </a:rPr>
              <a:t>an error is  returned.</a:t>
            </a:r>
            <a:endParaRPr sz="1300">
              <a:latin typeface="Times New Roman"/>
              <a:cs typeface="Times New Roman"/>
            </a:endParaRPr>
          </a:p>
          <a:p>
            <a:pPr marL="136525" marR="5080">
              <a:lnSpc>
                <a:spcPct val="99700"/>
              </a:lnSpc>
              <a:spcBef>
                <a:spcPts val="315"/>
              </a:spcBef>
            </a:pPr>
            <a:r>
              <a:rPr dirty="0" sz="1300">
                <a:latin typeface="Times New Roman"/>
                <a:cs typeface="Times New Roman"/>
              </a:rPr>
              <a:t>The example in the </a:t>
            </a:r>
            <a:r>
              <a:rPr dirty="0" sz="1300" spc="-5">
                <a:latin typeface="Times New Roman"/>
                <a:cs typeface="Times New Roman"/>
              </a:rPr>
              <a:t>slide </a:t>
            </a:r>
            <a:r>
              <a:rPr dirty="0" sz="1300">
                <a:latin typeface="Times New Roman"/>
                <a:cs typeface="Times New Roman"/>
              </a:rPr>
              <a:t>tries to delete department 60 from the </a:t>
            </a:r>
            <a:r>
              <a:rPr dirty="0" sz="1300">
                <a:latin typeface="Courier New"/>
                <a:cs typeface="Courier New"/>
              </a:rPr>
              <a:t>DEPARTMENTS </a:t>
            </a:r>
            <a:r>
              <a:rPr dirty="0" sz="1300">
                <a:latin typeface="Times New Roman"/>
                <a:cs typeface="Times New Roman"/>
              </a:rPr>
              <a:t>table, but it  results in an error because that department </a:t>
            </a:r>
            <a:r>
              <a:rPr dirty="0" sz="1300" spc="-5">
                <a:latin typeface="Times New Roman"/>
                <a:cs typeface="Times New Roman"/>
              </a:rPr>
              <a:t>number </a:t>
            </a:r>
            <a:r>
              <a:rPr dirty="0" sz="1300">
                <a:latin typeface="Times New Roman"/>
                <a:cs typeface="Times New Roman"/>
              </a:rPr>
              <a:t>is </a:t>
            </a:r>
            <a:r>
              <a:rPr dirty="0" sz="1300" spc="-5">
                <a:latin typeface="Times New Roman"/>
                <a:cs typeface="Times New Roman"/>
              </a:rPr>
              <a:t>used </a:t>
            </a:r>
            <a:r>
              <a:rPr dirty="0" sz="1300">
                <a:latin typeface="Times New Roman"/>
                <a:cs typeface="Times New Roman"/>
              </a:rPr>
              <a:t>as a foreign key in the </a:t>
            </a:r>
            <a:r>
              <a:rPr dirty="0" sz="1300">
                <a:latin typeface="Courier New"/>
                <a:cs typeface="Courier New"/>
              </a:rPr>
              <a:t>EMPLOYEES  </a:t>
            </a:r>
            <a:r>
              <a:rPr dirty="0" sz="1300">
                <a:latin typeface="Times New Roman"/>
                <a:cs typeface="Times New Roman"/>
              </a:rPr>
              <a:t>table. If the parent record that you attempt to delete has child records, then </a:t>
            </a:r>
            <a:r>
              <a:rPr dirty="0" sz="1300" spc="-5">
                <a:latin typeface="Times New Roman"/>
                <a:cs typeface="Times New Roman"/>
              </a:rPr>
              <a:t>you </a:t>
            </a:r>
            <a:r>
              <a:rPr dirty="0" sz="1300">
                <a:latin typeface="Times New Roman"/>
                <a:cs typeface="Times New Roman"/>
              </a:rPr>
              <a:t>receive the </a:t>
            </a:r>
            <a:r>
              <a:rPr dirty="0" sz="1300" spc="-5" i="1">
                <a:latin typeface="Times New Roman"/>
                <a:cs typeface="Times New Roman"/>
              </a:rPr>
              <a:t>child  </a:t>
            </a:r>
            <a:r>
              <a:rPr dirty="0" sz="1300" spc="-5" i="1">
                <a:latin typeface="Times New Roman"/>
                <a:cs typeface="Times New Roman"/>
              </a:rPr>
              <a:t>record found </a:t>
            </a:r>
            <a:r>
              <a:rPr dirty="0" sz="1300">
                <a:latin typeface="Times New Roman"/>
                <a:cs typeface="Times New Roman"/>
              </a:rPr>
              <a:t>violation</a:t>
            </a:r>
            <a:r>
              <a:rPr dirty="0" sz="1300" spc="-5">
                <a:latin typeface="Times New Roman"/>
                <a:cs typeface="Times New Roman"/>
              </a:rPr>
              <a:t> </a:t>
            </a:r>
            <a:r>
              <a:rPr dirty="0" sz="1300">
                <a:latin typeface="Courier New"/>
                <a:cs typeface="Courier New"/>
              </a:rPr>
              <a:t>ORA-02292</a:t>
            </a:r>
            <a:r>
              <a:rPr dirty="0" sz="1300">
                <a:latin typeface="Times New Roman"/>
                <a:cs typeface="Times New Roman"/>
              </a:rPr>
              <a:t>.</a:t>
            </a:r>
            <a:endParaRPr sz="1300">
              <a:latin typeface="Times New Roman"/>
              <a:cs typeface="Times New Roman"/>
            </a:endParaRPr>
          </a:p>
          <a:p>
            <a:pPr marL="136525">
              <a:lnSpc>
                <a:spcPct val="100000"/>
              </a:lnSpc>
              <a:spcBef>
                <a:spcPts val="475"/>
              </a:spcBef>
            </a:pPr>
            <a:r>
              <a:rPr dirty="0" sz="1300">
                <a:latin typeface="Times New Roman"/>
                <a:cs typeface="Times New Roman"/>
              </a:rPr>
              <a:t>The following statement </a:t>
            </a:r>
            <a:r>
              <a:rPr dirty="0" sz="1300" spc="-5">
                <a:latin typeface="Times New Roman"/>
                <a:cs typeface="Times New Roman"/>
              </a:rPr>
              <a:t>works </a:t>
            </a:r>
            <a:r>
              <a:rPr dirty="0" sz="1300">
                <a:latin typeface="Times New Roman"/>
                <a:cs typeface="Times New Roman"/>
              </a:rPr>
              <a:t>because there are no employees in department</a:t>
            </a:r>
            <a:r>
              <a:rPr dirty="0" sz="1300" spc="-25">
                <a:latin typeface="Times New Roman"/>
                <a:cs typeface="Times New Roman"/>
              </a:rPr>
              <a:t> </a:t>
            </a:r>
            <a:r>
              <a:rPr dirty="0" sz="1300">
                <a:latin typeface="Times New Roman"/>
                <a:cs typeface="Times New Roman"/>
              </a:rPr>
              <a:t>70:</a:t>
            </a:r>
            <a:endParaRPr sz="130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305">
                <a:latin typeface="Garuda"/>
                <a:cs typeface="Garuda"/>
              </a:rPr>
              <a:t>W</a:t>
            </a:r>
            <a:r>
              <a:rPr dirty="0" baseline="-30092" sz="1800" spc="-457" b="1">
                <a:latin typeface="Arial"/>
                <a:cs typeface="Arial"/>
              </a:rPr>
              <a:t>ra</a:t>
            </a:r>
            <a:r>
              <a:rPr dirty="0" sz="800" spc="-305">
                <a:latin typeface="Garuda"/>
                <a:cs typeface="Garuda"/>
              </a:rPr>
              <a:t>D</a:t>
            </a:r>
            <a:r>
              <a:rPr dirty="0" baseline="-30092" sz="1800" spc="-457" b="1">
                <a:latin typeface="Arial"/>
                <a:cs typeface="Arial"/>
              </a:rPr>
              <a:t>c</a:t>
            </a:r>
            <a:r>
              <a:rPr dirty="0" sz="800" spc="-305">
                <a:latin typeface="Garuda"/>
                <a:cs typeface="Garuda"/>
              </a:rPr>
              <a:t>P</a:t>
            </a:r>
            <a:r>
              <a:rPr dirty="0" sz="800" spc="-220">
                <a:latin typeface="Garuda"/>
                <a:cs typeface="Garuda"/>
              </a:rPr>
              <a:t> </a:t>
            </a:r>
            <a:r>
              <a:rPr dirty="0" baseline="-30092" sz="1800" spc="-352" b="1">
                <a:latin typeface="Arial"/>
                <a:cs typeface="Arial"/>
              </a:rPr>
              <a:t>l</a:t>
            </a:r>
            <a:r>
              <a:rPr dirty="0" sz="800" spc="-235">
                <a:latin typeface="Garuda"/>
                <a:cs typeface="Garuda"/>
              </a:rPr>
              <a:t>s</a:t>
            </a:r>
            <a:r>
              <a:rPr dirty="0" baseline="-30092" sz="1800" spc="-352" b="1">
                <a:latin typeface="Arial"/>
                <a:cs typeface="Arial"/>
              </a:rPr>
              <a:t>e</a:t>
            </a:r>
            <a:r>
              <a:rPr dirty="0" sz="800" spc="-235">
                <a:latin typeface="Garuda"/>
                <a:cs typeface="Garuda"/>
              </a:rPr>
              <a:t>tud</a:t>
            </a:r>
            <a:r>
              <a:rPr dirty="0" baseline="-30092" sz="1800" spc="-352" b="1">
                <a:latin typeface="Arial"/>
                <a:cs typeface="Arial"/>
              </a:rPr>
              <a:t>D</a:t>
            </a:r>
            <a:r>
              <a:rPr dirty="0" sz="800" spc="-235">
                <a:latin typeface="Garuda"/>
                <a:cs typeface="Garuda"/>
              </a:rPr>
              <a:t>en</a:t>
            </a:r>
            <a:r>
              <a:rPr dirty="0" baseline="-30092" sz="1800" spc="-352" b="1">
                <a:latin typeface="Arial"/>
                <a:cs typeface="Arial"/>
              </a:rPr>
              <a:t>a</a:t>
            </a:r>
            <a:r>
              <a:rPr dirty="0" sz="800" spc="-235">
                <a:latin typeface="Garuda"/>
                <a:cs typeface="Garuda"/>
              </a:rPr>
              <a:t>ts</a:t>
            </a:r>
            <a:r>
              <a:rPr dirty="0" baseline="-30092" sz="1800" spc="-352" b="1">
                <a:latin typeface="Arial"/>
                <a:cs typeface="Arial"/>
              </a:rPr>
              <a:t>ta</a:t>
            </a:r>
            <a:r>
              <a:rPr dirty="0" sz="800" spc="-235">
                <a:latin typeface="Garuda"/>
                <a:cs typeface="Garuda"/>
              </a:rPr>
              <a:t>m</a:t>
            </a:r>
            <a:r>
              <a:rPr dirty="0" baseline="-30092" sz="1800" spc="-352" b="1">
                <a:latin typeface="Arial"/>
                <a:cs typeface="Arial"/>
              </a:rPr>
              <a:t>b</a:t>
            </a:r>
            <a:r>
              <a:rPr dirty="0" sz="800" spc="-235">
                <a:latin typeface="Garuda"/>
                <a:cs typeface="Garuda"/>
              </a:rPr>
              <a:t>us</a:t>
            </a:r>
            <a:r>
              <a:rPr dirty="0" baseline="-30092" sz="1800" spc="-352" b="1">
                <a:latin typeface="Arial"/>
                <a:cs typeface="Arial"/>
              </a:rPr>
              <a:t>a</a:t>
            </a:r>
            <a:r>
              <a:rPr dirty="0" sz="800" spc="-235">
                <a:latin typeface="Garuda"/>
                <a:cs typeface="Garuda"/>
              </a:rPr>
              <a:t>t </a:t>
            </a:r>
            <a:r>
              <a:rPr dirty="0" baseline="-30092" sz="1800" spc="-345" b="1">
                <a:latin typeface="Arial"/>
                <a:cs typeface="Arial"/>
              </a:rPr>
              <a:t>s</a:t>
            </a:r>
            <a:r>
              <a:rPr dirty="0" sz="800" spc="-229">
                <a:latin typeface="Garuda"/>
                <a:cs typeface="Garuda"/>
              </a:rPr>
              <a:t>re</a:t>
            </a:r>
            <a:r>
              <a:rPr dirty="0" baseline="-30092" sz="1800" spc="-345" b="1">
                <a:latin typeface="Arial"/>
                <a:cs typeface="Arial"/>
              </a:rPr>
              <a:t>e</a:t>
            </a:r>
            <a:r>
              <a:rPr dirty="0" sz="800" spc="-229">
                <a:latin typeface="Garuda"/>
                <a:cs typeface="Garuda"/>
              </a:rPr>
              <a:t>cei</a:t>
            </a:r>
            <a:r>
              <a:rPr dirty="0" baseline="-30092" sz="1800" spc="-345" b="1">
                <a:latin typeface="Arial"/>
                <a:cs typeface="Arial"/>
              </a:rPr>
              <a:t>1</a:t>
            </a:r>
            <a:r>
              <a:rPr dirty="0" sz="800" spc="-229">
                <a:latin typeface="Garuda"/>
                <a:cs typeface="Garuda"/>
              </a:rPr>
              <a:t>ve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a:t>
            </a:r>
            <a:r>
              <a:rPr dirty="0" baseline="-30092" sz="1800" spc="-345" b="1">
                <a:latin typeface="Arial"/>
                <a:cs typeface="Arial"/>
              </a:rPr>
              <a:t>:</a:t>
            </a:r>
            <a:r>
              <a:rPr dirty="0" sz="800" spc="-229">
                <a:latin typeface="Garuda"/>
                <a:cs typeface="Garuda"/>
              </a:rPr>
              <a:t>e</a:t>
            </a:r>
            <a:r>
              <a:rPr dirty="0" baseline="-30092" sz="1800" spc="-345" b="1">
                <a:latin typeface="Arial"/>
                <a:cs typeface="Arial"/>
              </a:rPr>
              <a:t>S</a:t>
            </a:r>
            <a:r>
              <a:rPr dirty="0" sz="800" spc="-229">
                <a:latin typeface="Garuda"/>
                <a:cs typeface="Garuda"/>
              </a:rPr>
              <a:t>Kit</a:t>
            </a:r>
            <a:r>
              <a:rPr dirty="0" baseline="-30092" sz="1800" spc="-345" b="1">
                <a:latin typeface="Arial"/>
                <a:cs typeface="Arial"/>
              </a:rPr>
              <a:t>Q</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ar</a:t>
            </a:r>
            <a:r>
              <a:rPr dirty="0" baseline="-30092" sz="1800" spc="-345" b="1">
                <a:latin typeface="Arial"/>
                <a:cs typeface="Arial"/>
              </a:rPr>
              <a:t>n</a:t>
            </a:r>
            <a:r>
              <a:rPr dirty="0" sz="800" spc="-229">
                <a:latin typeface="Garuda"/>
                <a:cs typeface="Garuda"/>
              </a:rPr>
              <a:t>ke</a:t>
            </a:r>
            <a:r>
              <a:rPr dirty="0" baseline="-30092" sz="1800" spc="-345" b="1">
                <a:latin typeface="Arial"/>
                <a:cs typeface="Arial"/>
              </a:rPr>
              <a:t>d</a:t>
            </a:r>
            <a:r>
              <a:rPr dirty="0" sz="800" spc="-229">
                <a:latin typeface="Garuda"/>
                <a:cs typeface="Garuda"/>
              </a:rPr>
              <a:t>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ei</a:t>
            </a:r>
            <a:r>
              <a:rPr dirty="0" baseline="-30092" sz="1800" spc="-345" b="1">
                <a:latin typeface="Arial"/>
                <a:cs typeface="Arial"/>
              </a:rPr>
              <a:t>t</a:t>
            </a:r>
            <a:r>
              <a:rPr dirty="0" sz="800" spc="-229">
                <a:latin typeface="Garuda"/>
                <a:cs typeface="Garuda"/>
              </a:rPr>
              <a:t>r</a:t>
            </a:r>
            <a:r>
              <a:rPr dirty="0" baseline="-30092" sz="1800" spc="-345" b="1">
                <a:latin typeface="Arial"/>
                <a:cs typeface="Arial"/>
              </a:rPr>
              <a:t>a</a:t>
            </a:r>
            <a:r>
              <a:rPr dirty="0" sz="800" spc="-229">
                <a:latin typeface="Garuda"/>
                <a:cs typeface="Garuda"/>
              </a:rPr>
              <a:t>na</a:t>
            </a:r>
            <a:r>
              <a:rPr dirty="0" baseline="-30092" sz="1800" spc="-345" b="1">
                <a:latin typeface="Arial"/>
                <a:cs typeface="Arial"/>
              </a:rPr>
              <a:t>ls</a:t>
            </a:r>
            <a:r>
              <a:rPr dirty="0" sz="800" spc="-229">
                <a:latin typeface="Garuda"/>
                <a:cs typeface="Garuda"/>
              </a:rPr>
              <a:t>me</a:t>
            </a:r>
            <a:r>
              <a:rPr dirty="0" baseline="-30092" sz="1800" spc="-345" b="1">
                <a:latin typeface="Arial"/>
                <a:cs typeface="Arial"/>
              </a:rPr>
              <a:t>I </a:t>
            </a:r>
            <a:r>
              <a:rPr dirty="0" sz="800" spc="-170">
                <a:latin typeface="Garuda"/>
                <a:cs typeface="Garuda"/>
              </a:rPr>
              <a:t>an</a:t>
            </a:r>
            <a:r>
              <a:rPr dirty="0" baseline="-30092" sz="1800" spc="-254" b="1">
                <a:latin typeface="Arial"/>
                <a:cs typeface="Arial"/>
              </a:rPr>
              <a:t>9</a:t>
            </a:r>
            <a:r>
              <a:rPr dirty="0" sz="800" spc="-170">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3</a:t>
            </a:r>
            <a:r>
              <a:rPr dirty="0" sz="800" spc="-200">
                <a:latin typeface="Garuda"/>
                <a:cs typeface="Garuda"/>
              </a:rPr>
              <a:t>ai</a:t>
            </a:r>
            <a:r>
              <a:rPr dirty="0" baseline="-30092" sz="1800" spc="-300" b="1">
                <a:latin typeface="Arial"/>
                <a:cs typeface="Arial"/>
              </a:rPr>
              <a:t>1</a:t>
            </a:r>
            <a:r>
              <a:rPr dirty="0" sz="800" spc="-200">
                <a:latin typeface="Garuda"/>
                <a:cs typeface="Garuda"/>
              </a:rPr>
              <a:t>l.</a:t>
            </a:r>
            <a:r>
              <a:rPr dirty="0" sz="800" spc="-170">
                <a:latin typeface="Garuda"/>
                <a:cs typeface="Garuda"/>
              </a:rPr>
              <a:t> </a:t>
            </a:r>
            <a:r>
              <a:rPr dirty="0" sz="800" spc="-5">
                <a:latin typeface="Garuda"/>
                <a:cs typeface="Garuda"/>
              </a:rPr>
              <a:t>Contact</a:t>
            </a:r>
            <a:endParaRPr sz="800">
              <a:latin typeface="Garuda"/>
              <a:cs typeface="Garuda"/>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9" name="object 9"/>
          <p:cNvSpPr txBox="1"/>
          <p:nvPr/>
        </p:nvSpPr>
        <p:spPr>
          <a:xfrm>
            <a:off x="1523491" y="7374890"/>
            <a:ext cx="1028065" cy="389890"/>
          </a:xfrm>
          <a:prstGeom prst="rect">
            <a:avLst/>
          </a:prstGeom>
        </p:spPr>
        <p:txBody>
          <a:bodyPr wrap="square" lIns="0" tIns="11430" rIns="0" bIns="0" rtlCol="0" vert="horz">
            <a:spAutoFit/>
          </a:bodyPr>
          <a:lstStyle/>
          <a:p>
            <a:pPr marL="12700" marR="5080">
              <a:lnSpc>
                <a:spcPct val="100000"/>
              </a:lnSpc>
              <a:spcBef>
                <a:spcPts val="90"/>
              </a:spcBef>
            </a:pPr>
            <a:r>
              <a:rPr dirty="0" sz="1200" spc="-5">
                <a:latin typeface="Courier New"/>
                <a:cs typeface="Courier New"/>
              </a:rPr>
              <a:t>DELETE</a:t>
            </a:r>
            <a:r>
              <a:rPr dirty="0" sz="1200" spc="-85">
                <a:latin typeface="Courier New"/>
                <a:cs typeface="Courier New"/>
              </a:rPr>
              <a:t> </a:t>
            </a:r>
            <a:r>
              <a:rPr dirty="0" sz="1200" spc="-5">
                <a:latin typeface="Courier New"/>
                <a:cs typeface="Courier New"/>
              </a:rPr>
              <a:t>FROM  WHERE</a:t>
            </a:r>
            <a:endParaRPr sz="1200">
              <a:latin typeface="Courier New"/>
              <a:cs typeface="Courier New"/>
            </a:endParaRPr>
          </a:p>
        </p:txBody>
      </p:sp>
      <p:sp>
        <p:nvSpPr>
          <p:cNvPr id="10" name="object 10"/>
          <p:cNvSpPr txBox="1"/>
          <p:nvPr/>
        </p:nvSpPr>
        <p:spPr>
          <a:xfrm>
            <a:off x="2708406" y="7374890"/>
            <a:ext cx="1757680" cy="389890"/>
          </a:xfrm>
          <a:prstGeom prst="rect">
            <a:avLst/>
          </a:prstGeom>
        </p:spPr>
        <p:txBody>
          <a:bodyPr wrap="square" lIns="0" tIns="11430" rIns="0" bIns="0" rtlCol="0" vert="horz">
            <a:spAutoFit/>
          </a:bodyPr>
          <a:lstStyle/>
          <a:p>
            <a:pPr marL="12700" marR="5080">
              <a:lnSpc>
                <a:spcPct val="100000"/>
              </a:lnSpc>
              <a:spcBef>
                <a:spcPts val="90"/>
              </a:spcBef>
            </a:pPr>
            <a:r>
              <a:rPr dirty="0" sz="1200" spc="-5">
                <a:latin typeface="Courier New"/>
                <a:cs typeface="Courier New"/>
              </a:rPr>
              <a:t>departments  department_id =</a:t>
            </a:r>
            <a:r>
              <a:rPr dirty="0" sz="1200" spc="-85">
                <a:latin typeface="Courier New"/>
                <a:cs typeface="Courier New"/>
              </a:rPr>
              <a:t> </a:t>
            </a:r>
            <a:r>
              <a:rPr dirty="0" sz="1200" spc="-5">
                <a:latin typeface="Courier New"/>
                <a:cs typeface="Courier New"/>
              </a:rPr>
              <a:t>70;</a:t>
            </a:r>
            <a:endParaRPr sz="1200">
              <a:latin typeface="Courier New"/>
              <a:cs typeface="Courier New"/>
            </a:endParaRPr>
          </a:p>
        </p:txBody>
      </p:sp>
      <p:sp>
        <p:nvSpPr>
          <p:cNvPr id="11" name="object 11"/>
          <p:cNvSpPr txBox="1"/>
          <p:nvPr/>
        </p:nvSpPr>
        <p:spPr>
          <a:xfrm>
            <a:off x="1523491" y="7922000"/>
            <a:ext cx="1301750" cy="207645"/>
          </a:xfrm>
          <a:prstGeom prst="rect">
            <a:avLst/>
          </a:prstGeom>
        </p:spPr>
        <p:txBody>
          <a:bodyPr wrap="square" lIns="0" tIns="11430" rIns="0" bIns="0" rtlCol="0" vert="horz">
            <a:spAutoFit/>
          </a:bodyPr>
          <a:lstStyle/>
          <a:p>
            <a:pPr marL="12700">
              <a:lnSpc>
                <a:spcPct val="100000"/>
              </a:lnSpc>
              <a:spcBef>
                <a:spcPts val="90"/>
              </a:spcBef>
            </a:pPr>
            <a:r>
              <a:rPr dirty="0" sz="1200" spc="-5">
                <a:latin typeface="Courier New"/>
                <a:cs typeface="Courier New"/>
              </a:rPr>
              <a:t>1 row</a:t>
            </a:r>
            <a:r>
              <a:rPr dirty="0" sz="1200" spc="-85">
                <a:latin typeface="Courier New"/>
                <a:cs typeface="Courier New"/>
              </a:rPr>
              <a:t> </a:t>
            </a:r>
            <a:r>
              <a:rPr dirty="0" sz="1200" spc="-5">
                <a:latin typeface="Courier New"/>
                <a:cs typeface="Courier New"/>
              </a:rPr>
              <a:t>deleted.</a:t>
            </a:r>
            <a:endParaRPr sz="12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4" name="object 14"/>
          <p:cNvSpPr txBox="1"/>
          <p:nvPr/>
        </p:nvSpPr>
        <p:spPr>
          <a:xfrm>
            <a:off x="749300" y="9431228"/>
            <a:ext cx="6168390" cy="223520"/>
          </a:xfrm>
          <a:prstGeom prst="rect">
            <a:avLst/>
          </a:prstGeom>
        </p:spPr>
        <p:txBody>
          <a:bodyPr wrap="square" lIns="0" tIns="17145" rIns="0" bIns="0" rtlCol="0" vert="horz">
            <a:spAutoFit/>
          </a:bodyPr>
          <a:lstStyle/>
          <a:p>
            <a:pPr marL="12700">
              <a:lnSpc>
                <a:spcPct val="100000"/>
              </a:lnSpc>
              <a:spcBef>
                <a:spcPts val="135"/>
              </a:spcBef>
            </a:pPr>
            <a:r>
              <a:rPr dirty="0" sz="800" spc="-195">
                <a:latin typeface="Garuda"/>
                <a:cs typeface="Garuda"/>
              </a:rPr>
              <a:t>Develo</a:t>
            </a:r>
            <a:r>
              <a:rPr dirty="0" baseline="8547" sz="1950" spc="-292">
                <a:latin typeface="Times New Roman"/>
                <a:cs typeface="Times New Roman"/>
              </a:rPr>
              <a:t>c</a:t>
            </a:r>
            <a:r>
              <a:rPr dirty="0" sz="800" spc="-195">
                <a:latin typeface="Garuda"/>
                <a:cs typeface="Garuda"/>
              </a:rPr>
              <a:t>p</a:t>
            </a:r>
            <a:r>
              <a:rPr dirty="0" baseline="8547" sz="1950" spc="-292">
                <a:latin typeface="Times New Roman"/>
                <a:cs typeface="Times New Roman"/>
              </a:rPr>
              <a:t>o</a:t>
            </a:r>
            <a:r>
              <a:rPr dirty="0" sz="800" spc="-195">
                <a:latin typeface="Garuda"/>
                <a:cs typeface="Garuda"/>
              </a:rPr>
              <a:t>m</a:t>
            </a:r>
            <a:r>
              <a:rPr dirty="0" baseline="8547" sz="1950" spc="-292">
                <a:latin typeface="Times New Roman"/>
                <a:cs typeface="Times New Roman"/>
              </a:rPr>
              <a:t>n</a:t>
            </a:r>
            <a:r>
              <a:rPr dirty="0" sz="800" spc="-195">
                <a:latin typeface="Garuda"/>
                <a:cs typeface="Garuda"/>
              </a:rPr>
              <a:t>en</a:t>
            </a:r>
            <a:r>
              <a:rPr dirty="0" baseline="8547" sz="1950" spc="-292">
                <a:latin typeface="Times New Roman"/>
                <a:cs typeface="Times New Roman"/>
              </a:rPr>
              <a:t>s</a:t>
            </a:r>
            <a:r>
              <a:rPr dirty="0" sz="800" spc="-195">
                <a:latin typeface="Garuda"/>
                <a:cs typeface="Garuda"/>
              </a:rPr>
              <a:t>t</a:t>
            </a:r>
            <a:r>
              <a:rPr dirty="0" baseline="8547" sz="1950" spc="-292">
                <a:latin typeface="Times New Roman"/>
                <a:cs typeface="Times New Roman"/>
              </a:rPr>
              <a:t>t</a:t>
            </a:r>
            <a:r>
              <a:rPr dirty="0" sz="800" spc="-195">
                <a:latin typeface="Garuda"/>
                <a:cs typeface="Garuda"/>
              </a:rPr>
              <a:t>P</a:t>
            </a:r>
            <a:r>
              <a:rPr dirty="0" baseline="8547" sz="1950" spc="-292">
                <a:latin typeface="Times New Roman"/>
                <a:cs typeface="Times New Roman"/>
              </a:rPr>
              <a:t>ra</a:t>
            </a:r>
            <a:r>
              <a:rPr dirty="0" sz="800" spc="-195">
                <a:latin typeface="Garuda"/>
                <a:cs typeface="Garuda"/>
              </a:rPr>
              <a:t>ro</a:t>
            </a:r>
            <a:r>
              <a:rPr dirty="0" baseline="8547" sz="1950" spc="-292">
                <a:latin typeface="Times New Roman"/>
                <a:cs typeface="Times New Roman"/>
              </a:rPr>
              <a:t>i</a:t>
            </a:r>
            <a:r>
              <a:rPr dirty="0" sz="800" spc="-195">
                <a:latin typeface="Garuda"/>
                <a:cs typeface="Garuda"/>
              </a:rPr>
              <a:t>g</a:t>
            </a:r>
            <a:r>
              <a:rPr dirty="0" baseline="8547" sz="1950" spc="-292">
                <a:latin typeface="Times New Roman"/>
                <a:cs typeface="Times New Roman"/>
              </a:rPr>
              <a:t>n</a:t>
            </a:r>
            <a:r>
              <a:rPr dirty="0" sz="800" spc="-195">
                <a:latin typeface="Garuda"/>
                <a:cs typeface="Garuda"/>
              </a:rPr>
              <a:t>ra</a:t>
            </a:r>
            <a:r>
              <a:rPr dirty="0" baseline="8547" sz="1950" spc="-292">
                <a:latin typeface="Times New Roman"/>
                <a:cs typeface="Times New Roman"/>
              </a:rPr>
              <a:t>t</a:t>
            </a:r>
            <a:r>
              <a:rPr dirty="0" sz="800" spc="-195">
                <a:latin typeface="Garuda"/>
                <a:cs typeface="Garuda"/>
              </a:rPr>
              <a:t>m</a:t>
            </a:r>
            <a:r>
              <a:rPr dirty="0" baseline="8547" sz="1950" spc="-292">
                <a:latin typeface="Times New Roman"/>
                <a:cs typeface="Times New Roman"/>
              </a:rPr>
              <a:t>s</a:t>
            </a:r>
            <a:r>
              <a:rPr dirty="0" baseline="8547" sz="1950" spc="-179">
                <a:latin typeface="Times New Roman"/>
                <a:cs typeface="Times New Roman"/>
              </a:rPr>
              <a:t> </a:t>
            </a:r>
            <a:r>
              <a:rPr dirty="0" baseline="8547" sz="1950" spc="-307">
                <a:latin typeface="Times New Roman"/>
                <a:cs typeface="Times New Roman"/>
              </a:rPr>
              <a:t>i</a:t>
            </a:r>
            <a:r>
              <a:rPr dirty="0" sz="800" spc="-204">
                <a:latin typeface="Garuda"/>
                <a:cs typeface="Garuda"/>
              </a:rPr>
              <a:t>(W</a:t>
            </a:r>
            <a:r>
              <a:rPr dirty="0" baseline="8547" sz="1950" spc="-307">
                <a:latin typeface="Times New Roman"/>
                <a:cs typeface="Times New Roman"/>
              </a:rPr>
              <a:t>n</a:t>
            </a:r>
            <a:r>
              <a:rPr dirty="0" sz="800" spc="-204">
                <a:latin typeface="Garuda"/>
                <a:cs typeface="Garuda"/>
              </a:rPr>
              <a:t>D</a:t>
            </a:r>
            <a:r>
              <a:rPr dirty="0" baseline="8547" sz="1950" spc="-307">
                <a:latin typeface="Times New Roman"/>
                <a:cs typeface="Times New Roman"/>
              </a:rPr>
              <a:t>t</a:t>
            </a:r>
            <a:r>
              <a:rPr dirty="0" sz="800" spc="-204">
                <a:latin typeface="Garuda"/>
                <a:cs typeface="Garuda"/>
              </a:rPr>
              <a:t>P</a:t>
            </a:r>
            <a:r>
              <a:rPr dirty="0" baseline="8547" sz="1950" spc="-307">
                <a:latin typeface="Times New Roman"/>
                <a:cs typeface="Times New Roman"/>
              </a:rPr>
              <a:t>h</a:t>
            </a:r>
            <a:r>
              <a:rPr dirty="0" sz="800" spc="-204">
                <a:latin typeface="Garuda"/>
                <a:cs typeface="Garuda"/>
              </a:rPr>
              <a:t>)</a:t>
            </a:r>
            <a:r>
              <a:rPr dirty="0" baseline="8547" sz="1950" spc="-307">
                <a:latin typeface="Times New Roman"/>
                <a:cs typeface="Times New Roman"/>
              </a:rPr>
              <a:t>e</a:t>
            </a:r>
            <a:r>
              <a:rPr dirty="0" sz="800" spc="-204">
                <a:latin typeface="Garuda"/>
                <a:cs typeface="Garuda"/>
              </a:rPr>
              <a:t>eK</a:t>
            </a:r>
            <a:r>
              <a:rPr dirty="0" baseline="8547" sz="1950" spc="-307">
                <a:latin typeface="Times New Roman"/>
                <a:cs typeface="Times New Roman"/>
              </a:rPr>
              <a:t>c</a:t>
            </a:r>
            <a:r>
              <a:rPr dirty="0" sz="800" spc="-204">
                <a:latin typeface="Garuda"/>
                <a:cs typeface="Garuda"/>
              </a:rPr>
              <a:t>it</a:t>
            </a:r>
            <a:r>
              <a:rPr dirty="0" baseline="8547" sz="1950" spc="-307">
                <a:latin typeface="Times New Roman"/>
                <a:cs typeface="Times New Roman"/>
              </a:rPr>
              <a:t>o</a:t>
            </a:r>
            <a:r>
              <a:rPr dirty="0" sz="800" spc="-204">
                <a:latin typeface="Garuda"/>
                <a:cs typeface="Garuda"/>
              </a:rPr>
              <a:t>m</a:t>
            </a:r>
            <a:r>
              <a:rPr dirty="0" baseline="8547" sz="1950" spc="-307">
                <a:latin typeface="Times New Roman"/>
                <a:cs typeface="Times New Roman"/>
              </a:rPr>
              <a:t>lu</a:t>
            </a:r>
            <a:r>
              <a:rPr dirty="0" sz="800" spc="-204">
                <a:latin typeface="Garuda"/>
                <a:cs typeface="Garuda"/>
              </a:rPr>
              <a:t>at</a:t>
            </a:r>
            <a:r>
              <a:rPr dirty="0" baseline="8547" sz="1950" spc="-307">
                <a:latin typeface="Times New Roman"/>
                <a:cs typeface="Times New Roman"/>
              </a:rPr>
              <a:t>m</a:t>
            </a:r>
            <a:r>
              <a:rPr dirty="0" sz="800" spc="-204">
                <a:latin typeface="Garuda"/>
                <a:cs typeface="Garuda"/>
              </a:rPr>
              <a:t>eria</a:t>
            </a:r>
            <a:r>
              <a:rPr dirty="0" baseline="8547" sz="1950" spc="-307">
                <a:latin typeface="Times New Roman"/>
                <a:cs typeface="Times New Roman"/>
              </a:rPr>
              <a:t>n</a:t>
            </a:r>
            <a:r>
              <a:rPr dirty="0" sz="800" spc="-204">
                <a:latin typeface="Garuda"/>
                <a:cs typeface="Garuda"/>
              </a:rPr>
              <a:t>ls</a:t>
            </a:r>
            <a:r>
              <a:rPr dirty="0" baseline="8547" sz="1950" spc="-307">
                <a:latin typeface="Times New Roman"/>
                <a:cs typeface="Times New Roman"/>
              </a:rPr>
              <a:t>d</a:t>
            </a:r>
            <a:r>
              <a:rPr dirty="0" sz="800" spc="-204">
                <a:latin typeface="Garuda"/>
                <a:cs typeface="Garuda"/>
              </a:rPr>
              <a:t>a</a:t>
            </a:r>
            <a:r>
              <a:rPr dirty="0" baseline="8547" sz="1950" spc="-307">
                <a:latin typeface="Times New Roman"/>
                <a:cs typeface="Times New Roman"/>
              </a:rPr>
              <a:t>e</a:t>
            </a:r>
            <a:r>
              <a:rPr dirty="0" sz="800" spc="-204">
                <a:latin typeface="Garuda"/>
                <a:cs typeface="Garuda"/>
              </a:rPr>
              <a:t>re</a:t>
            </a:r>
            <a:r>
              <a:rPr dirty="0" baseline="8547" sz="1950" spc="-307">
                <a:latin typeface="Times New Roman"/>
                <a:cs typeface="Times New Roman"/>
              </a:rPr>
              <a:t>f</a:t>
            </a:r>
            <a:r>
              <a:rPr dirty="0" sz="800" spc="-204">
                <a:latin typeface="Garuda"/>
                <a:cs typeface="Garuda"/>
              </a:rPr>
              <a:t>p</a:t>
            </a:r>
            <a:r>
              <a:rPr dirty="0" baseline="8547" sz="1950" spc="-307">
                <a:latin typeface="Times New Roman"/>
                <a:cs typeface="Times New Roman"/>
              </a:rPr>
              <a:t>in</a:t>
            </a:r>
            <a:r>
              <a:rPr dirty="0" sz="800" spc="-204">
                <a:latin typeface="Garuda"/>
                <a:cs typeface="Garuda"/>
              </a:rPr>
              <a:t>ro</a:t>
            </a:r>
            <a:r>
              <a:rPr dirty="0" baseline="8547" sz="1950" spc="-307">
                <a:latin typeface="Times New Roman"/>
                <a:cs typeface="Times New Roman"/>
              </a:rPr>
              <a:t>i</a:t>
            </a:r>
            <a:r>
              <a:rPr dirty="0" sz="800" spc="-204">
                <a:latin typeface="Garuda"/>
                <a:cs typeface="Garuda"/>
              </a:rPr>
              <a:t>v</a:t>
            </a:r>
            <a:r>
              <a:rPr dirty="0" baseline="8547" sz="1950" spc="-307">
                <a:latin typeface="Times New Roman"/>
                <a:cs typeface="Times New Roman"/>
              </a:rPr>
              <a:t>t</a:t>
            </a:r>
            <a:r>
              <a:rPr dirty="0" sz="800" spc="-204">
                <a:latin typeface="Garuda"/>
                <a:cs typeface="Garuda"/>
              </a:rPr>
              <a:t>id</a:t>
            </a:r>
            <a:r>
              <a:rPr dirty="0" baseline="8547" sz="1950" spc="-307">
                <a:latin typeface="Times New Roman"/>
                <a:cs typeface="Times New Roman"/>
              </a:rPr>
              <a:t>io</a:t>
            </a:r>
            <a:r>
              <a:rPr dirty="0" sz="800" spc="-204">
                <a:latin typeface="Garuda"/>
                <a:cs typeface="Garuda"/>
              </a:rPr>
              <a:t>ed</a:t>
            </a:r>
            <a:r>
              <a:rPr dirty="0" baseline="8547" sz="1950" spc="-307">
                <a:latin typeface="Times New Roman"/>
                <a:cs typeface="Times New Roman"/>
              </a:rPr>
              <a:t>n</a:t>
            </a:r>
            <a:r>
              <a:rPr dirty="0" sz="800" spc="-204">
                <a:latin typeface="Garuda"/>
                <a:cs typeface="Garuda"/>
              </a:rPr>
              <a:t>f</a:t>
            </a:r>
            <a:r>
              <a:rPr dirty="0" baseline="8547" sz="1950" spc="-307">
                <a:latin typeface="Times New Roman"/>
                <a:cs typeface="Times New Roman"/>
              </a:rPr>
              <a:t>.</a:t>
            </a:r>
            <a:r>
              <a:rPr dirty="0" sz="800" spc="-204">
                <a:latin typeface="Garuda"/>
                <a:cs typeface="Garuda"/>
              </a:rPr>
              <a:t>or</a:t>
            </a:r>
            <a:r>
              <a:rPr dirty="0" sz="800" spc="-175">
                <a:latin typeface="Garuda"/>
                <a:cs typeface="Garuda"/>
              </a:rPr>
              <a:t> </a:t>
            </a:r>
            <a:r>
              <a:rPr dirty="0" sz="800" spc="-5">
                <a:latin typeface="Garuda"/>
                <a:cs typeface="Garuda"/>
              </a:rPr>
              <a:t>WDP</a:t>
            </a:r>
            <a:r>
              <a:rPr dirty="0" sz="800" spc="-45">
                <a:latin typeface="Garuda"/>
                <a:cs typeface="Garuda"/>
              </a:rPr>
              <a:t> </a:t>
            </a:r>
            <a:r>
              <a:rPr dirty="0" sz="800" spc="-5">
                <a:latin typeface="Garuda"/>
                <a:cs typeface="Garuda"/>
              </a:rPr>
              <a:t>in-class</a:t>
            </a:r>
            <a:r>
              <a:rPr dirty="0" sz="800" spc="-40">
                <a:latin typeface="Garuda"/>
                <a:cs typeface="Garuda"/>
              </a:rPr>
              <a:t> </a:t>
            </a:r>
            <a:r>
              <a:rPr dirty="0" sz="800" spc="-5">
                <a:latin typeface="Garuda"/>
                <a:cs typeface="Garuda"/>
              </a:rPr>
              <a:t>use</a:t>
            </a:r>
            <a:r>
              <a:rPr dirty="0" sz="800" spc="-45">
                <a:latin typeface="Garuda"/>
                <a:cs typeface="Garuda"/>
              </a:rPr>
              <a:t> </a:t>
            </a:r>
            <a:r>
              <a:rPr dirty="0" sz="800" spc="-5">
                <a:latin typeface="Garuda"/>
                <a:cs typeface="Garuda"/>
              </a:rPr>
              <a:t>only.</a:t>
            </a:r>
            <a:r>
              <a:rPr dirty="0" sz="800" spc="-40">
                <a:latin typeface="Garuda"/>
                <a:cs typeface="Garuda"/>
              </a:rPr>
              <a:t> </a:t>
            </a:r>
            <a:r>
              <a:rPr dirty="0" sz="800" spc="-5">
                <a:latin typeface="Garuda"/>
                <a:cs typeface="Garuda"/>
              </a:rPr>
              <a:t>Copying</a:t>
            </a:r>
            <a:r>
              <a:rPr dirty="0" sz="800" spc="-45">
                <a:latin typeface="Garuda"/>
                <a:cs typeface="Garuda"/>
              </a:rPr>
              <a:t> </a:t>
            </a:r>
            <a:r>
              <a:rPr dirty="0" sz="800" spc="-5">
                <a:latin typeface="Garuda"/>
                <a:cs typeface="Garuda"/>
              </a:rPr>
              <a:t>eKit</a:t>
            </a:r>
            <a:r>
              <a:rPr dirty="0" sz="800" spc="-40">
                <a:latin typeface="Garuda"/>
                <a:cs typeface="Garuda"/>
              </a:rPr>
              <a:t> </a:t>
            </a:r>
            <a:r>
              <a:rPr dirty="0" sz="800">
                <a:latin typeface="Garuda"/>
                <a:cs typeface="Garuda"/>
              </a:rPr>
              <a:t>materials</a:t>
            </a:r>
            <a:r>
              <a:rPr dirty="0" sz="800" spc="-45">
                <a:latin typeface="Garuda"/>
                <a:cs typeface="Garuda"/>
              </a:rPr>
              <a:t> </a:t>
            </a:r>
            <a:r>
              <a:rPr dirty="0" sz="800" spc="-5">
                <a:latin typeface="Garuda"/>
                <a:cs typeface="Garuda"/>
              </a:rPr>
              <a:t>is</a:t>
            </a:r>
            <a:r>
              <a:rPr dirty="0" sz="800" spc="-45">
                <a:latin typeface="Garuda"/>
                <a:cs typeface="Garuda"/>
              </a:rPr>
              <a:t> </a:t>
            </a:r>
            <a:r>
              <a:rPr dirty="0" sz="800">
                <a:latin typeface="Garuda"/>
                <a:cs typeface="Garuda"/>
              </a:rPr>
              <a:t>strictly</a:t>
            </a:r>
            <a:r>
              <a:rPr dirty="0" sz="800" spc="-40">
                <a:latin typeface="Garuda"/>
                <a:cs typeface="Garuda"/>
              </a:rPr>
              <a:t> </a:t>
            </a:r>
            <a:r>
              <a:rPr dirty="0" sz="800" spc="-5">
                <a:latin typeface="Garuda"/>
                <a:cs typeface="Garuda"/>
              </a:rPr>
              <a:t>prohibited</a:t>
            </a:r>
            <a:r>
              <a:rPr dirty="0" sz="800" spc="-45">
                <a:latin typeface="Garuda"/>
                <a:cs typeface="Garuda"/>
              </a:rPr>
              <a:t> </a:t>
            </a:r>
            <a:r>
              <a:rPr dirty="0" sz="800" spc="-5">
                <a:latin typeface="Garuda"/>
                <a:cs typeface="Garuda"/>
              </a:rPr>
              <a:t>and</a:t>
            </a:r>
            <a:r>
              <a:rPr dirty="0" sz="800" spc="-40">
                <a:latin typeface="Garuda"/>
                <a:cs typeface="Garuda"/>
              </a:rPr>
              <a:t> </a:t>
            </a:r>
            <a:r>
              <a:rPr dirty="0" sz="800" spc="-5">
                <a:latin typeface="Garuda"/>
                <a:cs typeface="Garuda"/>
              </a:rPr>
              <a:t>is</a:t>
            </a:r>
            <a:r>
              <a:rPr dirty="0" sz="800" spc="-45">
                <a:latin typeface="Garuda"/>
                <a:cs typeface="Garuda"/>
              </a:rPr>
              <a:t> </a:t>
            </a:r>
            <a:r>
              <a:rPr dirty="0" sz="800" spc="-5">
                <a:latin typeface="Garuda"/>
                <a:cs typeface="Garuda"/>
              </a:rPr>
              <a:t>in</a:t>
            </a:r>
            <a:endParaRPr sz="800">
              <a:latin typeface="Garuda"/>
              <a:cs typeface="Garuda"/>
            </a:endParaRPr>
          </a:p>
        </p:txBody>
      </p:sp>
      <p:sp>
        <p:nvSpPr>
          <p:cNvPr id="15" name="object 15"/>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235">
                <a:latin typeface="Garuda"/>
                <a:cs typeface="Garuda"/>
              </a:rPr>
              <a:t>A</a:t>
            </a:r>
            <a:r>
              <a:rPr dirty="0" baseline="-30092" sz="1800" spc="-352" b="1">
                <a:latin typeface="Arial"/>
                <a:cs typeface="Arial"/>
              </a:rPr>
              <a:t>O</a:t>
            </a:r>
            <a:r>
              <a:rPr dirty="0" sz="800" spc="-235">
                <a:latin typeface="Garuda"/>
                <a:cs typeface="Garuda"/>
              </a:rPr>
              <a:t>ll </a:t>
            </a:r>
            <a:r>
              <a:rPr dirty="0" sz="800" spc="-305">
                <a:latin typeface="Garuda"/>
                <a:cs typeface="Garuda"/>
              </a:rPr>
              <a:t>W</a:t>
            </a:r>
            <a:r>
              <a:rPr dirty="0" baseline="-30092" sz="1800" spc="-457" b="1">
                <a:latin typeface="Arial"/>
                <a:cs typeface="Arial"/>
              </a:rPr>
              <a:t>ra</a:t>
            </a:r>
            <a:r>
              <a:rPr dirty="0" sz="800" spc="-305">
                <a:latin typeface="Garuda"/>
                <a:cs typeface="Garuda"/>
              </a:rPr>
              <a:t>D</a:t>
            </a:r>
            <a:r>
              <a:rPr dirty="0" baseline="-30092" sz="1800" spc="-457" b="1">
                <a:latin typeface="Arial"/>
                <a:cs typeface="Arial"/>
              </a:rPr>
              <a:t>c</a:t>
            </a:r>
            <a:r>
              <a:rPr dirty="0" sz="800" spc="-305">
                <a:latin typeface="Garuda"/>
                <a:cs typeface="Garuda"/>
              </a:rPr>
              <a:t>P</a:t>
            </a:r>
            <a:r>
              <a:rPr dirty="0" sz="800" spc="-220">
                <a:latin typeface="Garuda"/>
                <a:cs typeface="Garuda"/>
              </a:rPr>
              <a:t> </a:t>
            </a:r>
            <a:r>
              <a:rPr dirty="0" baseline="-30092" sz="1800" spc="-352" b="1">
                <a:latin typeface="Arial"/>
                <a:cs typeface="Arial"/>
              </a:rPr>
              <a:t>l</a:t>
            </a:r>
            <a:r>
              <a:rPr dirty="0" sz="800" spc="-235">
                <a:latin typeface="Garuda"/>
                <a:cs typeface="Garuda"/>
              </a:rPr>
              <a:t>s</a:t>
            </a:r>
            <a:r>
              <a:rPr dirty="0" baseline="-30092" sz="1800" spc="-352" b="1">
                <a:latin typeface="Arial"/>
                <a:cs typeface="Arial"/>
              </a:rPr>
              <a:t>e</a:t>
            </a:r>
            <a:r>
              <a:rPr dirty="0" sz="800" spc="-235">
                <a:latin typeface="Garuda"/>
                <a:cs typeface="Garuda"/>
              </a:rPr>
              <a:t>tud</a:t>
            </a:r>
            <a:r>
              <a:rPr dirty="0" baseline="-30092" sz="1800" spc="-352" b="1">
                <a:latin typeface="Arial"/>
                <a:cs typeface="Arial"/>
              </a:rPr>
              <a:t>D</a:t>
            </a:r>
            <a:r>
              <a:rPr dirty="0" sz="800" spc="-235">
                <a:latin typeface="Garuda"/>
                <a:cs typeface="Garuda"/>
              </a:rPr>
              <a:t>en</a:t>
            </a:r>
            <a:r>
              <a:rPr dirty="0" baseline="-30092" sz="1800" spc="-352" b="1">
                <a:latin typeface="Arial"/>
                <a:cs typeface="Arial"/>
              </a:rPr>
              <a:t>a</a:t>
            </a:r>
            <a:r>
              <a:rPr dirty="0" sz="800" spc="-235">
                <a:latin typeface="Garuda"/>
                <a:cs typeface="Garuda"/>
              </a:rPr>
              <a:t>ts</a:t>
            </a:r>
            <a:r>
              <a:rPr dirty="0" baseline="-30092" sz="1800" spc="-352" b="1">
                <a:latin typeface="Arial"/>
                <a:cs typeface="Arial"/>
              </a:rPr>
              <a:t>ta</a:t>
            </a:r>
            <a:r>
              <a:rPr dirty="0" sz="800" spc="-235">
                <a:latin typeface="Garuda"/>
                <a:cs typeface="Garuda"/>
              </a:rPr>
              <a:t>m</a:t>
            </a:r>
            <a:r>
              <a:rPr dirty="0" baseline="-30092" sz="1800" spc="-352" b="1">
                <a:latin typeface="Arial"/>
                <a:cs typeface="Arial"/>
              </a:rPr>
              <a:t>b</a:t>
            </a:r>
            <a:r>
              <a:rPr dirty="0" sz="800" spc="-235">
                <a:latin typeface="Garuda"/>
                <a:cs typeface="Garuda"/>
              </a:rPr>
              <a:t>us</a:t>
            </a:r>
            <a:r>
              <a:rPr dirty="0" baseline="-30092" sz="1800" spc="-352" b="1">
                <a:latin typeface="Arial"/>
                <a:cs typeface="Arial"/>
              </a:rPr>
              <a:t>a</a:t>
            </a:r>
            <a:r>
              <a:rPr dirty="0" sz="800" spc="-235">
                <a:latin typeface="Garuda"/>
                <a:cs typeface="Garuda"/>
              </a:rPr>
              <a:t>t </a:t>
            </a:r>
            <a:r>
              <a:rPr dirty="0" baseline="-30092" sz="1800" spc="-345" b="1">
                <a:latin typeface="Arial"/>
                <a:cs typeface="Arial"/>
              </a:rPr>
              <a:t>s</a:t>
            </a:r>
            <a:r>
              <a:rPr dirty="0" sz="800" spc="-229">
                <a:latin typeface="Garuda"/>
                <a:cs typeface="Garuda"/>
              </a:rPr>
              <a:t>re</a:t>
            </a:r>
            <a:r>
              <a:rPr dirty="0" baseline="-30092" sz="1800" spc="-345" b="1">
                <a:latin typeface="Arial"/>
                <a:cs typeface="Arial"/>
              </a:rPr>
              <a:t>e</a:t>
            </a:r>
            <a:r>
              <a:rPr dirty="0" sz="800" spc="-229">
                <a:latin typeface="Garuda"/>
                <a:cs typeface="Garuda"/>
              </a:rPr>
              <a:t>cei</a:t>
            </a:r>
            <a:r>
              <a:rPr dirty="0" baseline="-30092" sz="1800" spc="-345" b="1">
                <a:latin typeface="Arial"/>
                <a:cs typeface="Arial"/>
              </a:rPr>
              <a:t>1</a:t>
            </a:r>
            <a:r>
              <a:rPr dirty="0" sz="800" spc="-229">
                <a:latin typeface="Garuda"/>
                <a:cs typeface="Garuda"/>
              </a:rPr>
              <a:t>ve</a:t>
            </a:r>
            <a:r>
              <a:rPr dirty="0" baseline="-30092" sz="1800" spc="-345" b="1">
                <a:latin typeface="Arial"/>
                <a:cs typeface="Arial"/>
              </a:rPr>
              <a:t>0</a:t>
            </a:r>
            <a:r>
              <a:rPr dirty="0" sz="800" spc="-229">
                <a:latin typeface="Garuda"/>
                <a:cs typeface="Garuda"/>
              </a:rPr>
              <a:t>a</a:t>
            </a:r>
            <a:r>
              <a:rPr dirty="0" baseline="-30092" sz="1800" spc="-345" b="1" i="1">
                <a:latin typeface="Arial"/>
                <a:cs typeface="Arial"/>
              </a:rPr>
              <a:t>g</a:t>
            </a:r>
            <a:r>
              <a:rPr dirty="0" sz="800" spc="-229">
                <a:latin typeface="Garuda"/>
                <a:cs typeface="Garuda"/>
              </a:rPr>
              <a:t>n</a:t>
            </a:r>
            <a:r>
              <a:rPr dirty="0" baseline="-30092" sz="1800" spc="-345" b="1">
                <a:latin typeface="Arial"/>
                <a:cs typeface="Arial"/>
              </a:rPr>
              <a:t>:</a:t>
            </a:r>
            <a:r>
              <a:rPr dirty="0" sz="800" spc="-229">
                <a:latin typeface="Garuda"/>
                <a:cs typeface="Garuda"/>
              </a:rPr>
              <a:t>e</a:t>
            </a:r>
            <a:r>
              <a:rPr dirty="0" baseline="-30092" sz="1800" spc="-345" b="1">
                <a:latin typeface="Arial"/>
                <a:cs typeface="Arial"/>
              </a:rPr>
              <a:t>S</a:t>
            </a:r>
            <a:r>
              <a:rPr dirty="0" sz="800" spc="-229">
                <a:latin typeface="Garuda"/>
                <a:cs typeface="Garuda"/>
              </a:rPr>
              <a:t>Kit</a:t>
            </a:r>
            <a:r>
              <a:rPr dirty="0" baseline="-30092" sz="1800" spc="-345" b="1">
                <a:latin typeface="Arial"/>
                <a:cs typeface="Arial"/>
              </a:rPr>
              <a:t>Q</a:t>
            </a:r>
            <a:r>
              <a:rPr dirty="0" sz="800" spc="-229">
                <a:latin typeface="Garuda"/>
                <a:cs typeface="Garuda"/>
              </a:rPr>
              <a:t>w</a:t>
            </a:r>
            <a:r>
              <a:rPr dirty="0" baseline="-30092" sz="1800" spc="-345" b="1">
                <a:latin typeface="Arial"/>
                <a:cs typeface="Arial"/>
              </a:rPr>
              <a:t>L</a:t>
            </a:r>
            <a:r>
              <a:rPr dirty="0" sz="800" spc="-229">
                <a:latin typeface="Garuda"/>
                <a:cs typeface="Garuda"/>
              </a:rPr>
              <a:t>ate</a:t>
            </a:r>
            <a:r>
              <a:rPr dirty="0" baseline="-30092" sz="1800" spc="-345" b="1">
                <a:latin typeface="Arial"/>
                <a:cs typeface="Arial"/>
              </a:rPr>
              <a:t>F</a:t>
            </a:r>
            <a:r>
              <a:rPr dirty="0" sz="800" spc="-229">
                <a:latin typeface="Garuda"/>
                <a:cs typeface="Garuda"/>
              </a:rPr>
              <a:t>rm</a:t>
            </a:r>
            <a:r>
              <a:rPr dirty="0" baseline="-30092" sz="1800" spc="-345" b="1">
                <a:latin typeface="Arial"/>
                <a:cs typeface="Arial"/>
              </a:rPr>
              <a:t>u</a:t>
            </a:r>
            <a:r>
              <a:rPr dirty="0" sz="800" spc="-229">
                <a:latin typeface="Garuda"/>
                <a:cs typeface="Garuda"/>
              </a:rPr>
              <a:t>ar</a:t>
            </a:r>
            <a:r>
              <a:rPr dirty="0" baseline="-30092" sz="1800" spc="-345" b="1">
                <a:latin typeface="Arial"/>
                <a:cs typeface="Arial"/>
              </a:rPr>
              <a:t>n</a:t>
            </a:r>
            <a:r>
              <a:rPr dirty="0" sz="800" spc="-229">
                <a:latin typeface="Garuda"/>
                <a:cs typeface="Garuda"/>
              </a:rPr>
              <a:t>ke</a:t>
            </a:r>
            <a:r>
              <a:rPr dirty="0" baseline="-30092" sz="1800" spc="-345" b="1">
                <a:latin typeface="Arial"/>
                <a:cs typeface="Arial"/>
              </a:rPr>
              <a:t>d</a:t>
            </a:r>
            <a:r>
              <a:rPr dirty="0" sz="800" spc="-229">
                <a:latin typeface="Garuda"/>
                <a:cs typeface="Garuda"/>
              </a:rPr>
              <a:t>d</a:t>
            </a:r>
            <a:r>
              <a:rPr dirty="0" baseline="-30092" sz="1800" spc="-345" b="1">
                <a:latin typeface="Arial"/>
                <a:cs typeface="Arial"/>
              </a:rPr>
              <a:t>a</a:t>
            </a:r>
            <a:r>
              <a:rPr dirty="0" sz="800" spc="-229">
                <a:latin typeface="Garuda"/>
                <a:cs typeface="Garuda"/>
              </a:rPr>
              <a:t>w</a:t>
            </a:r>
            <a:r>
              <a:rPr dirty="0" baseline="-30092" sz="1800" spc="-345" b="1">
                <a:latin typeface="Arial"/>
                <a:cs typeface="Arial"/>
              </a:rPr>
              <a:t>m</a:t>
            </a:r>
            <a:r>
              <a:rPr dirty="0" sz="800" spc="-229">
                <a:latin typeface="Garuda"/>
                <a:cs typeface="Garuda"/>
              </a:rPr>
              <a:t>ith</a:t>
            </a:r>
            <a:r>
              <a:rPr dirty="0" baseline="-30092" sz="1800" spc="-345" b="1">
                <a:latin typeface="Arial"/>
                <a:cs typeface="Arial"/>
              </a:rPr>
              <a:t>e</a:t>
            </a:r>
            <a:r>
              <a:rPr dirty="0" sz="800" spc="-229">
                <a:latin typeface="Garuda"/>
                <a:cs typeface="Garuda"/>
              </a:rPr>
              <a:t>th</a:t>
            </a:r>
            <a:r>
              <a:rPr dirty="0" baseline="-30092" sz="1800" spc="-345" b="1">
                <a:latin typeface="Arial"/>
                <a:cs typeface="Arial"/>
              </a:rPr>
              <a:t>n</a:t>
            </a:r>
            <a:r>
              <a:rPr dirty="0" sz="800" spc="-229">
                <a:latin typeface="Garuda"/>
                <a:cs typeface="Garuda"/>
              </a:rPr>
              <a:t>ei</a:t>
            </a:r>
            <a:r>
              <a:rPr dirty="0" baseline="-30092" sz="1800" spc="-345" b="1">
                <a:latin typeface="Arial"/>
                <a:cs typeface="Arial"/>
              </a:rPr>
              <a:t>t</a:t>
            </a:r>
            <a:r>
              <a:rPr dirty="0" sz="800" spc="-229">
                <a:latin typeface="Garuda"/>
                <a:cs typeface="Garuda"/>
              </a:rPr>
              <a:t>r</a:t>
            </a:r>
            <a:r>
              <a:rPr dirty="0" baseline="-30092" sz="1800" spc="-345" b="1">
                <a:latin typeface="Arial"/>
                <a:cs typeface="Arial"/>
              </a:rPr>
              <a:t>a</a:t>
            </a:r>
            <a:r>
              <a:rPr dirty="0" sz="800" spc="-229">
                <a:latin typeface="Garuda"/>
                <a:cs typeface="Garuda"/>
              </a:rPr>
              <a:t>na</a:t>
            </a:r>
            <a:r>
              <a:rPr dirty="0" baseline="-30092" sz="1800" spc="-345" b="1">
                <a:latin typeface="Arial"/>
                <a:cs typeface="Arial"/>
              </a:rPr>
              <a:t>ls</a:t>
            </a:r>
            <a:r>
              <a:rPr dirty="0" sz="800" spc="-229">
                <a:latin typeface="Garuda"/>
                <a:cs typeface="Garuda"/>
              </a:rPr>
              <a:t>me</a:t>
            </a:r>
            <a:r>
              <a:rPr dirty="0" baseline="-30092" sz="1800" spc="-345" b="1">
                <a:latin typeface="Arial"/>
                <a:cs typeface="Arial"/>
              </a:rPr>
              <a:t>I </a:t>
            </a:r>
            <a:r>
              <a:rPr dirty="0" sz="800" spc="-170">
                <a:latin typeface="Garuda"/>
                <a:cs typeface="Garuda"/>
              </a:rPr>
              <a:t>an</a:t>
            </a:r>
            <a:r>
              <a:rPr dirty="0" baseline="-30092" sz="1800" spc="-254" b="1">
                <a:latin typeface="Arial"/>
                <a:cs typeface="Arial"/>
              </a:rPr>
              <a:t>9</a:t>
            </a:r>
            <a:r>
              <a:rPr dirty="0" sz="800" spc="-170">
                <a:latin typeface="Garuda"/>
                <a:cs typeface="Garuda"/>
              </a:rPr>
              <a:t>d </a:t>
            </a:r>
            <a:r>
              <a:rPr dirty="0" sz="800" spc="-200">
                <a:latin typeface="Garuda"/>
                <a:cs typeface="Garuda"/>
              </a:rPr>
              <a:t>e</a:t>
            </a:r>
            <a:r>
              <a:rPr dirty="0" baseline="-30092" sz="1800" spc="-300" b="1">
                <a:latin typeface="Arial"/>
                <a:cs typeface="Arial"/>
              </a:rPr>
              <a:t>-</a:t>
            </a:r>
            <a:r>
              <a:rPr dirty="0" sz="800" spc="-200">
                <a:latin typeface="Garuda"/>
                <a:cs typeface="Garuda"/>
              </a:rPr>
              <a:t>m</a:t>
            </a:r>
            <a:r>
              <a:rPr dirty="0" baseline="-30092" sz="1800" spc="-300" b="1">
                <a:latin typeface="Arial"/>
                <a:cs typeface="Arial"/>
              </a:rPr>
              <a:t>3</a:t>
            </a:r>
            <a:r>
              <a:rPr dirty="0" sz="800" spc="-200">
                <a:latin typeface="Garuda"/>
                <a:cs typeface="Garuda"/>
              </a:rPr>
              <a:t>ai</a:t>
            </a:r>
            <a:r>
              <a:rPr dirty="0" baseline="-30092" sz="1800" spc="-300" b="1">
                <a:latin typeface="Arial"/>
                <a:cs typeface="Arial"/>
              </a:rPr>
              <a:t>2</a:t>
            </a:r>
            <a:r>
              <a:rPr dirty="0" sz="800" spc="-200">
                <a:latin typeface="Garuda"/>
                <a:cs typeface="Garuda"/>
              </a:rPr>
              <a:t>l.</a:t>
            </a:r>
            <a:r>
              <a:rPr dirty="0" sz="800" spc="-170">
                <a:latin typeface="Garuda"/>
                <a:cs typeface="Garuda"/>
              </a:rPr>
              <a:t> </a:t>
            </a:r>
            <a:r>
              <a:rPr dirty="0" sz="800" spc="-5">
                <a:latin typeface="Garuda"/>
                <a:cs typeface="Garuda"/>
              </a:rPr>
              <a:t>Contact</a:t>
            </a:r>
            <a:endParaRPr sz="800">
              <a:latin typeface="Garuda"/>
              <a:cs typeface="Garuda"/>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355590" cy="1211580"/>
          </a:xfrm>
          <a:prstGeom prst="rect">
            <a:avLst/>
          </a:prstGeom>
        </p:spPr>
        <p:txBody>
          <a:bodyPr wrap="square" lIns="0" tIns="11430" rIns="0" bIns="0" rtlCol="0" vert="horz">
            <a:spAutoFit/>
          </a:bodyPr>
          <a:lstStyle/>
          <a:p>
            <a:pPr marL="1564005" marR="1432560" indent="256540">
              <a:lnSpc>
                <a:spcPct val="100800"/>
              </a:lnSpc>
              <a:spcBef>
                <a:spcPts val="90"/>
              </a:spcBef>
            </a:pPr>
            <a:r>
              <a:rPr dirty="0" sz="1850" b="1">
                <a:latin typeface="Arial"/>
                <a:cs typeface="Arial"/>
              </a:rPr>
              <a:t>Creating </a:t>
            </a:r>
            <a:r>
              <a:rPr dirty="0" sz="1850" spc="5" b="1">
                <a:latin typeface="Arial"/>
                <a:cs typeface="Arial"/>
              </a:rPr>
              <a:t>a </a:t>
            </a:r>
            <a:r>
              <a:rPr dirty="0" sz="1850" b="1">
                <a:latin typeface="Arial"/>
                <a:cs typeface="Arial"/>
              </a:rPr>
              <a:t>Table  </a:t>
            </a:r>
            <a:r>
              <a:rPr dirty="0" sz="1850" spc="5" b="1">
                <a:latin typeface="Arial"/>
                <a:cs typeface="Arial"/>
              </a:rPr>
              <a:t>by </a:t>
            </a:r>
            <a:r>
              <a:rPr dirty="0" sz="1850" b="1">
                <a:latin typeface="Arial"/>
                <a:cs typeface="Arial"/>
              </a:rPr>
              <a:t>Using </a:t>
            </a:r>
            <a:r>
              <a:rPr dirty="0" sz="1850" spc="5" b="1">
                <a:latin typeface="Arial"/>
                <a:cs typeface="Arial"/>
              </a:rPr>
              <a:t>a</a:t>
            </a:r>
            <a:r>
              <a:rPr dirty="0" sz="1850" spc="-85" b="1">
                <a:latin typeface="Arial"/>
                <a:cs typeface="Arial"/>
              </a:rPr>
              <a:t> </a:t>
            </a:r>
            <a:r>
              <a:rPr dirty="0" sz="1850" spc="5" b="1">
                <a:latin typeface="Arial"/>
                <a:cs typeface="Arial"/>
              </a:rPr>
              <a:t>Subquery</a:t>
            </a:r>
            <a:endParaRPr sz="1850">
              <a:latin typeface="Arial"/>
              <a:cs typeface="Arial"/>
            </a:endParaRPr>
          </a:p>
          <a:p>
            <a:pPr marL="328930" marR="5080" indent="-329565">
              <a:lnSpc>
                <a:spcPct val="101600"/>
              </a:lnSpc>
              <a:spcBef>
                <a:spcPts val="1085"/>
              </a:spcBef>
              <a:buClr>
                <a:srgbClr val="FF0000"/>
              </a:buClr>
              <a:buChar char="•"/>
              <a:tabLst>
                <a:tab pos="328930" algn="l"/>
                <a:tab pos="329565" algn="l"/>
              </a:tabLst>
            </a:pPr>
            <a:r>
              <a:rPr dirty="0" sz="1550" spc="10">
                <a:latin typeface="Arial"/>
                <a:cs typeface="Arial"/>
              </a:rPr>
              <a:t>Create a </a:t>
            </a:r>
            <a:r>
              <a:rPr dirty="0" sz="1550" spc="5">
                <a:latin typeface="Arial"/>
                <a:cs typeface="Arial"/>
              </a:rPr>
              <a:t>table </a:t>
            </a:r>
            <a:r>
              <a:rPr dirty="0" sz="1550" spc="10">
                <a:latin typeface="Arial"/>
                <a:cs typeface="Arial"/>
              </a:rPr>
              <a:t>and </a:t>
            </a:r>
            <a:r>
              <a:rPr dirty="0" sz="1550" spc="5">
                <a:latin typeface="Arial"/>
                <a:cs typeface="Arial"/>
              </a:rPr>
              <a:t>insert </a:t>
            </a:r>
            <a:r>
              <a:rPr dirty="0" sz="1550" spc="10">
                <a:latin typeface="Arial"/>
                <a:cs typeface="Arial"/>
              </a:rPr>
              <a:t>rows by combining the </a:t>
            </a:r>
            <a:r>
              <a:rPr dirty="0" sz="1550" spc="10">
                <a:latin typeface="Courier New"/>
                <a:cs typeface="Courier New"/>
              </a:rPr>
              <a:t>CREATE  TABLE</a:t>
            </a:r>
            <a:r>
              <a:rPr dirty="0" sz="1550" spc="-495">
                <a:latin typeface="Courier New"/>
                <a:cs typeface="Courier New"/>
              </a:rPr>
              <a:t> </a:t>
            </a:r>
            <a:r>
              <a:rPr dirty="0" sz="1550" spc="10">
                <a:latin typeface="Arial"/>
                <a:cs typeface="Arial"/>
              </a:rPr>
              <a:t>statement</a:t>
            </a:r>
            <a:r>
              <a:rPr dirty="0" sz="1550" spc="5">
                <a:latin typeface="Arial"/>
                <a:cs typeface="Arial"/>
              </a:rPr>
              <a:t> </a:t>
            </a:r>
            <a:r>
              <a:rPr dirty="0" sz="1550" spc="10">
                <a:latin typeface="Arial"/>
                <a:cs typeface="Arial"/>
              </a:rPr>
              <a:t>and</a:t>
            </a:r>
            <a:r>
              <a:rPr dirty="0" sz="1550" spc="5">
                <a:latin typeface="Arial"/>
                <a:cs typeface="Arial"/>
              </a:rPr>
              <a:t> </a:t>
            </a:r>
            <a:r>
              <a:rPr dirty="0" sz="1550" spc="10">
                <a:latin typeface="Arial"/>
                <a:cs typeface="Arial"/>
              </a:rPr>
              <a:t>the</a:t>
            </a:r>
            <a:r>
              <a:rPr dirty="0" sz="1550" spc="5">
                <a:latin typeface="Arial"/>
                <a:cs typeface="Arial"/>
              </a:rPr>
              <a:t> </a:t>
            </a:r>
            <a:r>
              <a:rPr dirty="0" sz="1550" spc="10">
                <a:latin typeface="Courier New"/>
                <a:cs typeface="Courier New"/>
              </a:rPr>
              <a:t>AS</a:t>
            </a:r>
            <a:r>
              <a:rPr dirty="0" sz="1550" spc="-500">
                <a:latin typeface="Courier New"/>
                <a:cs typeface="Courier New"/>
              </a:rPr>
              <a:t> </a:t>
            </a:r>
            <a:r>
              <a:rPr dirty="0" sz="1550" spc="10">
                <a:latin typeface="Arial"/>
                <a:cs typeface="Arial"/>
              </a:rPr>
              <a:t>subquery</a:t>
            </a:r>
            <a:r>
              <a:rPr dirty="0" sz="1550" spc="5">
                <a:latin typeface="Arial"/>
                <a:cs typeface="Arial"/>
              </a:rPr>
              <a:t> option.</a:t>
            </a:r>
            <a:endParaRPr sz="1550">
              <a:latin typeface="Arial"/>
              <a:cs typeface="Arial"/>
            </a:endParaRPr>
          </a:p>
        </p:txBody>
      </p:sp>
      <p:sp>
        <p:nvSpPr>
          <p:cNvPr id="7" name="object 7"/>
          <p:cNvSpPr txBox="1"/>
          <p:nvPr/>
        </p:nvSpPr>
        <p:spPr>
          <a:xfrm>
            <a:off x="1143761" y="2917944"/>
            <a:ext cx="5334635" cy="1031240"/>
          </a:xfrm>
          <a:prstGeom prst="rect">
            <a:avLst/>
          </a:prstGeom>
        </p:spPr>
        <p:txBody>
          <a:bodyPr wrap="square" lIns="0" tIns="12065" rIns="0" bIns="0" rtlCol="0" vert="horz">
            <a:spAutoFit/>
          </a:bodyPr>
          <a:lstStyle/>
          <a:p>
            <a:pPr marL="328930" marR="5080" indent="-329565">
              <a:lnSpc>
                <a:spcPct val="101299"/>
              </a:lnSpc>
              <a:spcBef>
                <a:spcPts val="95"/>
              </a:spcBef>
              <a:buClr>
                <a:srgbClr val="FF0000"/>
              </a:buClr>
              <a:buChar char="•"/>
              <a:tabLst>
                <a:tab pos="328930" algn="l"/>
                <a:tab pos="329565" algn="l"/>
              </a:tabLst>
            </a:pPr>
            <a:r>
              <a:rPr dirty="0" sz="1550" spc="10">
                <a:latin typeface="Arial"/>
                <a:cs typeface="Arial"/>
              </a:rPr>
              <a:t>Match the number </a:t>
            </a:r>
            <a:r>
              <a:rPr dirty="0" sz="1550" spc="5">
                <a:latin typeface="Arial"/>
                <a:cs typeface="Arial"/>
              </a:rPr>
              <a:t>of specified </a:t>
            </a:r>
            <a:r>
              <a:rPr dirty="0" sz="1550" spc="10">
                <a:latin typeface="Arial"/>
                <a:cs typeface="Arial"/>
              </a:rPr>
              <a:t>columns </a:t>
            </a:r>
            <a:r>
              <a:rPr dirty="0" sz="1550" spc="5">
                <a:latin typeface="Arial"/>
                <a:cs typeface="Arial"/>
              </a:rPr>
              <a:t>to </a:t>
            </a:r>
            <a:r>
              <a:rPr dirty="0" sz="1550" spc="10">
                <a:latin typeface="Arial"/>
                <a:cs typeface="Arial"/>
              </a:rPr>
              <a:t>the number </a:t>
            </a:r>
            <a:r>
              <a:rPr dirty="0" sz="1550" spc="5">
                <a:latin typeface="Arial"/>
                <a:cs typeface="Arial"/>
              </a:rPr>
              <a:t>of  </a:t>
            </a:r>
            <a:r>
              <a:rPr dirty="0" sz="1550" spc="10">
                <a:latin typeface="Arial"/>
                <a:cs typeface="Arial"/>
              </a:rPr>
              <a:t>subquery</a:t>
            </a:r>
            <a:r>
              <a:rPr dirty="0" sz="1550">
                <a:latin typeface="Arial"/>
                <a:cs typeface="Arial"/>
              </a:rPr>
              <a:t> </a:t>
            </a:r>
            <a:r>
              <a:rPr dirty="0" sz="1550" spc="10">
                <a:latin typeface="Arial"/>
                <a:cs typeface="Arial"/>
              </a:rPr>
              <a:t>columns.</a:t>
            </a:r>
            <a:endParaRPr sz="1550">
              <a:latin typeface="Arial"/>
              <a:cs typeface="Arial"/>
            </a:endParaRPr>
          </a:p>
          <a:p>
            <a:pPr marL="328930" marR="1464310" indent="-329565">
              <a:lnSpc>
                <a:spcPct val="101299"/>
              </a:lnSpc>
              <a:spcBef>
                <a:spcPts val="380"/>
              </a:spcBef>
              <a:buClr>
                <a:srgbClr val="FF0000"/>
              </a:buClr>
              <a:buChar char="•"/>
              <a:tabLst>
                <a:tab pos="328930" algn="l"/>
                <a:tab pos="329565" algn="l"/>
              </a:tabLst>
            </a:pPr>
            <a:r>
              <a:rPr dirty="0" sz="1550" spc="10">
                <a:latin typeface="Arial"/>
                <a:cs typeface="Arial"/>
              </a:rPr>
              <a:t>Define columns </a:t>
            </a:r>
            <a:r>
              <a:rPr dirty="0" sz="1550" spc="5">
                <a:latin typeface="Arial"/>
                <a:cs typeface="Arial"/>
              </a:rPr>
              <a:t>with </a:t>
            </a:r>
            <a:r>
              <a:rPr dirty="0" sz="1550" spc="10">
                <a:latin typeface="Arial"/>
                <a:cs typeface="Arial"/>
              </a:rPr>
              <a:t>column names</a:t>
            </a:r>
            <a:r>
              <a:rPr dirty="0" sz="1550" spc="-45">
                <a:latin typeface="Arial"/>
                <a:cs typeface="Arial"/>
              </a:rPr>
              <a:t> </a:t>
            </a:r>
            <a:r>
              <a:rPr dirty="0" sz="1550" spc="10">
                <a:latin typeface="Arial"/>
                <a:cs typeface="Arial"/>
              </a:rPr>
              <a:t>and  </a:t>
            </a:r>
            <a:r>
              <a:rPr dirty="0" sz="1550" spc="5">
                <a:latin typeface="Arial"/>
                <a:cs typeface="Arial"/>
              </a:rPr>
              <a:t>default</a:t>
            </a:r>
            <a:r>
              <a:rPr dirty="0" sz="1550">
                <a:latin typeface="Arial"/>
                <a:cs typeface="Arial"/>
              </a:rPr>
              <a:t> </a:t>
            </a:r>
            <a:r>
              <a:rPr dirty="0" sz="1550" spc="10">
                <a:latin typeface="Arial"/>
                <a:cs typeface="Arial"/>
              </a:rPr>
              <a:t>values.</a:t>
            </a:r>
            <a:endParaRPr sz="1550">
              <a:latin typeface="Arial"/>
              <a:cs typeface="Arial"/>
            </a:endParaRPr>
          </a:p>
        </p:txBody>
      </p:sp>
      <p:sp>
        <p:nvSpPr>
          <p:cNvPr id="8" name="object 8"/>
          <p:cNvSpPr txBox="1"/>
          <p:nvPr/>
        </p:nvSpPr>
        <p:spPr>
          <a:xfrm>
            <a:off x="1292352" y="2138172"/>
            <a:ext cx="5191125" cy="593725"/>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400"/>
              </a:lnSpc>
            </a:pPr>
            <a:r>
              <a:rPr dirty="0" sz="1300" spc="-15" b="1">
                <a:latin typeface="Courier New"/>
                <a:cs typeface="Courier New"/>
              </a:rPr>
              <a:t>CREATE TABLE</a:t>
            </a:r>
            <a:r>
              <a:rPr dirty="0" sz="1300" spc="-25" b="1">
                <a:latin typeface="Courier New"/>
                <a:cs typeface="Courier New"/>
              </a:rPr>
              <a:t> </a:t>
            </a:r>
            <a:r>
              <a:rPr dirty="0" sz="1300" spc="-20" b="1" i="1">
                <a:latin typeface="Courier New"/>
                <a:cs typeface="Courier New"/>
              </a:rPr>
              <a:t>table</a:t>
            </a:r>
            <a:endParaRPr sz="1300">
              <a:latin typeface="Courier New"/>
              <a:cs typeface="Courier New"/>
            </a:endParaRPr>
          </a:p>
          <a:p>
            <a:pPr marL="75565" marR="2002789" indent="1052830">
              <a:lnSpc>
                <a:spcPts val="1550"/>
              </a:lnSpc>
              <a:spcBef>
                <a:spcPts val="50"/>
              </a:spcBef>
            </a:pPr>
            <a:r>
              <a:rPr dirty="0" sz="1300" spc="-15" b="1">
                <a:latin typeface="Courier New"/>
                <a:cs typeface="Courier New"/>
              </a:rPr>
              <a:t>[(</a:t>
            </a:r>
            <a:r>
              <a:rPr dirty="0" sz="1300" spc="-15" b="1" i="1">
                <a:latin typeface="Courier New"/>
                <a:cs typeface="Courier New"/>
              </a:rPr>
              <a:t>column</a:t>
            </a:r>
            <a:r>
              <a:rPr dirty="0" sz="1300" spc="-15" b="1">
                <a:latin typeface="Courier New"/>
                <a:cs typeface="Courier New"/>
              </a:rPr>
              <a:t>, </a:t>
            </a:r>
            <a:r>
              <a:rPr dirty="0" sz="1300" spc="-20" b="1" i="1">
                <a:latin typeface="Courier New"/>
                <a:cs typeface="Courier New"/>
              </a:rPr>
              <a:t>column</a:t>
            </a:r>
            <a:r>
              <a:rPr dirty="0" sz="1300" spc="-20" b="1">
                <a:latin typeface="Courier New"/>
                <a:cs typeface="Courier New"/>
              </a:rPr>
              <a:t>...)]  </a:t>
            </a:r>
            <a:r>
              <a:rPr dirty="0" sz="1300" spc="-15" b="1">
                <a:latin typeface="Courier New"/>
                <a:cs typeface="Courier New"/>
              </a:rPr>
              <a:t>AS</a:t>
            </a:r>
            <a:r>
              <a:rPr dirty="0" sz="1300" spc="-25" b="1">
                <a:latin typeface="Courier New"/>
                <a:cs typeface="Courier New"/>
              </a:rPr>
              <a:t> </a:t>
            </a:r>
            <a:r>
              <a:rPr dirty="0" sz="1300" spc="-15" b="1" i="1">
                <a:latin typeface="Courier New"/>
                <a:cs typeface="Courier New"/>
              </a:rPr>
              <a:t>subquery;</a:t>
            </a:r>
            <a:endParaRPr sz="1300">
              <a:latin typeface="Courier New"/>
              <a:cs typeface="Courier New"/>
            </a:endParaRPr>
          </a:p>
        </p:txBody>
      </p:sp>
      <p:sp>
        <p:nvSpPr>
          <p:cNvPr id="9" name="object 9"/>
          <p:cNvSpPr txBox="1"/>
          <p:nvPr/>
        </p:nvSpPr>
        <p:spPr>
          <a:xfrm>
            <a:off x="594613" y="5621078"/>
            <a:ext cx="6431915" cy="94932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Creating </a:t>
            </a:r>
            <a:r>
              <a:rPr dirty="0" sz="1300" b="1">
                <a:latin typeface="Arial"/>
                <a:cs typeface="Arial"/>
              </a:rPr>
              <a:t>a Table from </a:t>
            </a:r>
            <a:r>
              <a:rPr dirty="0" sz="1300" spc="-5" b="1">
                <a:latin typeface="Arial"/>
                <a:cs typeface="Arial"/>
              </a:rPr>
              <a:t>Rows </a:t>
            </a:r>
            <a:r>
              <a:rPr dirty="0" sz="1300" b="1">
                <a:latin typeface="Arial"/>
                <a:cs typeface="Arial"/>
              </a:rPr>
              <a:t>in Another</a:t>
            </a:r>
            <a:r>
              <a:rPr dirty="0" sz="1300" spc="-5" b="1">
                <a:latin typeface="Arial"/>
                <a:cs typeface="Arial"/>
              </a:rPr>
              <a:t> </a:t>
            </a:r>
            <a:r>
              <a:rPr dirty="0" sz="1300" b="1">
                <a:latin typeface="Arial"/>
                <a:cs typeface="Arial"/>
              </a:rPr>
              <a:t>Table</a:t>
            </a:r>
            <a:endParaRPr sz="1300">
              <a:latin typeface="Arial"/>
              <a:cs typeface="Arial"/>
            </a:endParaRPr>
          </a:p>
          <a:p>
            <a:pPr marL="136525" marR="5080">
              <a:lnSpc>
                <a:spcPct val="104600"/>
              </a:lnSpc>
              <a:spcBef>
                <a:spcPts val="210"/>
              </a:spcBef>
            </a:pPr>
            <a:r>
              <a:rPr dirty="0" sz="1300">
                <a:latin typeface="Times New Roman"/>
                <a:cs typeface="Times New Roman"/>
              </a:rPr>
              <a:t>A</a:t>
            </a:r>
            <a:r>
              <a:rPr dirty="0" sz="1300" spc="-10">
                <a:latin typeface="Times New Roman"/>
                <a:cs typeface="Times New Roman"/>
              </a:rPr>
              <a:t> </a:t>
            </a:r>
            <a:r>
              <a:rPr dirty="0" sz="1300">
                <a:latin typeface="Times New Roman"/>
                <a:cs typeface="Times New Roman"/>
              </a:rPr>
              <a:t>second</a:t>
            </a:r>
            <a:r>
              <a:rPr dirty="0" sz="1300" spc="-5">
                <a:latin typeface="Times New Roman"/>
                <a:cs typeface="Times New Roman"/>
              </a:rPr>
              <a:t> </a:t>
            </a:r>
            <a:r>
              <a:rPr dirty="0" sz="1300">
                <a:latin typeface="Times New Roman"/>
                <a:cs typeface="Times New Roman"/>
              </a:rPr>
              <a:t>method</a:t>
            </a:r>
            <a:r>
              <a:rPr dirty="0" sz="1300" spc="-10">
                <a:latin typeface="Times New Roman"/>
                <a:cs typeface="Times New Roman"/>
              </a:rPr>
              <a:t> </a:t>
            </a:r>
            <a:r>
              <a:rPr dirty="0" sz="1300">
                <a:latin typeface="Times New Roman"/>
                <a:cs typeface="Times New Roman"/>
              </a:rPr>
              <a:t>for</a:t>
            </a:r>
            <a:r>
              <a:rPr dirty="0" sz="1300" spc="-5">
                <a:latin typeface="Times New Roman"/>
                <a:cs typeface="Times New Roman"/>
              </a:rPr>
              <a:t> </a:t>
            </a:r>
            <a:r>
              <a:rPr dirty="0" sz="1300">
                <a:latin typeface="Times New Roman"/>
                <a:cs typeface="Times New Roman"/>
              </a:rPr>
              <a:t>creating</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Times New Roman"/>
                <a:cs typeface="Times New Roman"/>
              </a:rPr>
              <a:t>table is</a:t>
            </a:r>
            <a:r>
              <a:rPr dirty="0" sz="1300" spc="-5">
                <a:latin typeface="Times New Roman"/>
                <a:cs typeface="Times New Roman"/>
              </a:rPr>
              <a:t> </a:t>
            </a:r>
            <a:r>
              <a:rPr dirty="0" sz="1300">
                <a:latin typeface="Times New Roman"/>
                <a:cs typeface="Times New Roman"/>
              </a:rPr>
              <a:t>to apply</a:t>
            </a:r>
            <a:r>
              <a:rPr dirty="0" sz="1300" spc="-5">
                <a:latin typeface="Times New Roman"/>
                <a:cs typeface="Times New Roman"/>
              </a:rPr>
              <a:t> </a:t>
            </a:r>
            <a:r>
              <a:rPr dirty="0" sz="1300">
                <a:latin typeface="Times New Roman"/>
                <a:cs typeface="Times New Roman"/>
              </a:rPr>
              <a:t>the</a:t>
            </a:r>
            <a:r>
              <a:rPr dirty="0" sz="1300" spc="-15">
                <a:latin typeface="Times New Roman"/>
                <a:cs typeface="Times New Roman"/>
              </a:rPr>
              <a:t> </a:t>
            </a:r>
            <a:r>
              <a:rPr dirty="0" sz="1300">
                <a:latin typeface="Courier New"/>
                <a:cs typeface="Courier New"/>
              </a:rPr>
              <a:t>AS</a:t>
            </a:r>
            <a:r>
              <a:rPr dirty="0" sz="1300" spc="-455">
                <a:latin typeface="Courier New"/>
                <a:cs typeface="Courier New"/>
              </a:rPr>
              <a:t> </a:t>
            </a:r>
            <a:r>
              <a:rPr dirty="0" sz="1300" i="1">
                <a:latin typeface="Courier New"/>
                <a:cs typeface="Courier New"/>
              </a:rPr>
              <a:t>subquery</a:t>
            </a:r>
            <a:r>
              <a:rPr dirty="0" sz="1300" spc="-459" i="1">
                <a:latin typeface="Courier New"/>
                <a:cs typeface="Courier New"/>
              </a:rPr>
              <a:t> </a:t>
            </a:r>
            <a:r>
              <a:rPr dirty="0" sz="1300">
                <a:latin typeface="Times New Roman"/>
                <a:cs typeface="Times New Roman"/>
              </a:rPr>
              <a:t>clause, which</a:t>
            </a:r>
            <a:r>
              <a:rPr dirty="0" sz="1300" spc="-10">
                <a:latin typeface="Times New Roman"/>
                <a:cs typeface="Times New Roman"/>
              </a:rPr>
              <a:t> </a:t>
            </a:r>
            <a:r>
              <a:rPr dirty="0" sz="1300">
                <a:latin typeface="Times New Roman"/>
                <a:cs typeface="Times New Roman"/>
              </a:rPr>
              <a:t>both creates  </a:t>
            </a:r>
            <a:r>
              <a:rPr dirty="0" sz="1300" spc="-5">
                <a:latin typeface="Times New Roman"/>
                <a:cs typeface="Times New Roman"/>
              </a:rPr>
              <a:t>the table and inserts rows returned from </a:t>
            </a:r>
            <a:r>
              <a:rPr dirty="0" sz="1300">
                <a:latin typeface="Times New Roman"/>
                <a:cs typeface="Times New Roman"/>
              </a:rPr>
              <a:t>the</a:t>
            </a:r>
            <a:r>
              <a:rPr dirty="0" sz="1300" spc="20">
                <a:latin typeface="Times New Roman"/>
                <a:cs typeface="Times New Roman"/>
              </a:rPr>
              <a:t> </a:t>
            </a:r>
            <a:r>
              <a:rPr dirty="0" sz="1300" spc="-5">
                <a:latin typeface="Times New Roman"/>
                <a:cs typeface="Times New Roman"/>
              </a:rPr>
              <a:t>subquery.</a:t>
            </a:r>
            <a:endParaRPr sz="1300">
              <a:latin typeface="Times New Roman"/>
              <a:cs typeface="Times New Roman"/>
            </a:endParaRPr>
          </a:p>
          <a:p>
            <a:pPr marL="136525">
              <a:lnSpc>
                <a:spcPct val="100000"/>
              </a:lnSpc>
              <a:spcBef>
                <a:spcPts val="395"/>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10" name="object 10"/>
          <p:cNvSpPr txBox="1"/>
          <p:nvPr/>
        </p:nvSpPr>
        <p:spPr>
          <a:xfrm>
            <a:off x="718811" y="6533633"/>
            <a:ext cx="623570" cy="422275"/>
          </a:xfrm>
          <a:prstGeom prst="rect">
            <a:avLst/>
          </a:prstGeom>
        </p:spPr>
        <p:txBody>
          <a:bodyPr wrap="square" lIns="0" tIns="12700" rIns="0" bIns="0" rtlCol="0" vert="horz">
            <a:spAutoFit/>
          </a:bodyPr>
          <a:lstStyle/>
          <a:p>
            <a:pPr marL="12700" marR="5080">
              <a:lnSpc>
                <a:spcPct val="100000"/>
              </a:lnSpc>
              <a:spcBef>
                <a:spcPts val="100"/>
              </a:spcBef>
            </a:pPr>
            <a:r>
              <a:rPr dirty="0" sz="1300" i="1">
                <a:latin typeface="Courier New"/>
                <a:cs typeface="Courier New"/>
              </a:rPr>
              <a:t>table  </a:t>
            </a:r>
            <a:r>
              <a:rPr dirty="0" sz="1300" i="1">
                <a:latin typeface="Courier New"/>
                <a:cs typeface="Courier New"/>
              </a:rPr>
              <a:t>column</a:t>
            </a:r>
            <a:endParaRPr sz="1300">
              <a:latin typeface="Courier New"/>
              <a:cs typeface="Courier New"/>
            </a:endParaRPr>
          </a:p>
        </p:txBody>
      </p:sp>
      <p:sp>
        <p:nvSpPr>
          <p:cNvPr id="11" name="object 11"/>
          <p:cNvSpPr txBox="1"/>
          <p:nvPr/>
        </p:nvSpPr>
        <p:spPr>
          <a:xfrm>
            <a:off x="1585198" y="6533633"/>
            <a:ext cx="4307840" cy="422275"/>
          </a:xfrm>
          <a:prstGeom prst="rect">
            <a:avLst/>
          </a:prstGeom>
        </p:spPr>
        <p:txBody>
          <a:bodyPr wrap="square" lIns="0" tIns="12700" rIns="0" bIns="0" rtlCol="0" vert="horz">
            <a:spAutoFit/>
          </a:bodyPr>
          <a:lstStyle/>
          <a:p>
            <a:pPr marL="12700">
              <a:lnSpc>
                <a:spcPct val="100000"/>
              </a:lnSpc>
              <a:spcBef>
                <a:spcPts val="100"/>
              </a:spcBef>
            </a:pPr>
            <a:r>
              <a:rPr dirty="0" sz="1300">
                <a:latin typeface="Times New Roman"/>
                <a:cs typeface="Times New Roman"/>
              </a:rPr>
              <a:t>is the name of the table</a:t>
            </a:r>
            <a:endParaRPr sz="1300">
              <a:latin typeface="Times New Roman"/>
              <a:cs typeface="Times New Roman"/>
            </a:endParaRPr>
          </a:p>
          <a:p>
            <a:pPr marL="12700">
              <a:lnSpc>
                <a:spcPct val="100000"/>
              </a:lnSpc>
            </a:pPr>
            <a:r>
              <a:rPr dirty="0" sz="1300">
                <a:latin typeface="Times New Roman"/>
                <a:cs typeface="Times New Roman"/>
              </a:rPr>
              <a:t>is the name of the column, default value, </a:t>
            </a:r>
            <a:r>
              <a:rPr dirty="0" sz="1300" spc="-5">
                <a:latin typeface="Times New Roman"/>
                <a:cs typeface="Times New Roman"/>
              </a:rPr>
              <a:t>and </a:t>
            </a:r>
            <a:r>
              <a:rPr dirty="0" sz="1300">
                <a:latin typeface="Times New Roman"/>
                <a:cs typeface="Times New Roman"/>
              </a:rPr>
              <a:t>integrity</a:t>
            </a:r>
            <a:r>
              <a:rPr dirty="0" sz="1300" spc="-30">
                <a:latin typeface="Times New Roman"/>
                <a:cs typeface="Times New Roman"/>
              </a:rPr>
              <a:t> </a:t>
            </a:r>
            <a:r>
              <a:rPr dirty="0" sz="1300">
                <a:latin typeface="Times New Roman"/>
                <a:cs typeface="Times New Roman"/>
              </a:rPr>
              <a:t>constraint</a:t>
            </a:r>
            <a:endParaRPr sz="1300">
              <a:latin typeface="Times New Roman"/>
              <a:cs typeface="Times New Roman"/>
            </a:endParaRPr>
          </a:p>
        </p:txBody>
      </p:sp>
      <p:sp>
        <p:nvSpPr>
          <p:cNvPr id="12" name="object 12"/>
          <p:cNvSpPr txBox="1"/>
          <p:nvPr/>
        </p:nvSpPr>
        <p:spPr>
          <a:xfrm>
            <a:off x="594590" y="6929128"/>
            <a:ext cx="6289675" cy="2510790"/>
          </a:xfrm>
          <a:prstGeom prst="rect">
            <a:avLst/>
          </a:prstGeom>
        </p:spPr>
        <p:txBody>
          <a:bodyPr wrap="square" lIns="0" tIns="3175" rIns="0" bIns="0" rtlCol="0" vert="horz">
            <a:spAutoFit/>
          </a:bodyPr>
          <a:lstStyle/>
          <a:p>
            <a:pPr marL="1003300" marR="554990" indent="-866775">
              <a:lnSpc>
                <a:spcPct val="105000"/>
              </a:lnSpc>
              <a:spcBef>
                <a:spcPts val="25"/>
              </a:spcBef>
            </a:pPr>
            <a:r>
              <a:rPr dirty="0" sz="1300" i="1">
                <a:latin typeface="Courier New"/>
                <a:cs typeface="Courier New"/>
              </a:rPr>
              <a:t>subquery</a:t>
            </a:r>
            <a:r>
              <a:rPr dirty="0" sz="1300" spc="-245" i="1">
                <a:latin typeface="Courier New"/>
                <a:cs typeface="Courier New"/>
              </a:rPr>
              <a:t> </a:t>
            </a:r>
            <a:r>
              <a:rPr dirty="0" sz="1300">
                <a:latin typeface="Times New Roman"/>
                <a:cs typeface="Times New Roman"/>
              </a:rPr>
              <a:t>is</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SELECT</a:t>
            </a:r>
            <a:r>
              <a:rPr dirty="0" sz="1300" spc="-465">
                <a:latin typeface="Courier New"/>
                <a:cs typeface="Courier New"/>
              </a:rPr>
              <a:t> </a:t>
            </a:r>
            <a:r>
              <a:rPr dirty="0" sz="1300">
                <a:latin typeface="Times New Roman"/>
                <a:cs typeface="Times New Roman"/>
              </a:rPr>
              <a:t>statement that defines the set</a:t>
            </a:r>
            <a:r>
              <a:rPr dirty="0" sz="1300" spc="10">
                <a:latin typeface="Times New Roman"/>
                <a:cs typeface="Times New Roman"/>
              </a:rPr>
              <a:t> </a:t>
            </a:r>
            <a:r>
              <a:rPr dirty="0" sz="1300" spc="-5">
                <a:latin typeface="Times New Roman"/>
                <a:cs typeface="Times New Roman"/>
              </a:rPr>
              <a:t>of rows </a:t>
            </a:r>
            <a:r>
              <a:rPr dirty="0" sz="1300">
                <a:latin typeface="Times New Roman"/>
                <a:cs typeface="Times New Roman"/>
              </a:rPr>
              <a:t>to</a:t>
            </a:r>
            <a:r>
              <a:rPr dirty="0" sz="1300" spc="-5">
                <a:latin typeface="Times New Roman"/>
                <a:cs typeface="Times New Roman"/>
              </a:rPr>
              <a:t> be </a:t>
            </a:r>
            <a:r>
              <a:rPr dirty="0" sz="1300">
                <a:latin typeface="Times New Roman"/>
                <a:cs typeface="Times New Roman"/>
              </a:rPr>
              <a:t>inserted</a:t>
            </a:r>
            <a:r>
              <a:rPr dirty="0" sz="1300" spc="-10">
                <a:latin typeface="Times New Roman"/>
                <a:cs typeface="Times New Roman"/>
              </a:rPr>
              <a:t> </a:t>
            </a:r>
            <a:r>
              <a:rPr dirty="0" sz="1300">
                <a:latin typeface="Times New Roman"/>
                <a:cs typeface="Times New Roman"/>
              </a:rPr>
              <a:t>into  the new</a:t>
            </a:r>
            <a:r>
              <a:rPr dirty="0" sz="1300" spc="-10">
                <a:latin typeface="Times New Roman"/>
                <a:cs typeface="Times New Roman"/>
              </a:rPr>
              <a:t> </a:t>
            </a:r>
            <a:r>
              <a:rPr dirty="0" sz="1300">
                <a:latin typeface="Times New Roman"/>
                <a:cs typeface="Times New Roman"/>
              </a:rPr>
              <a:t>table</a:t>
            </a:r>
            <a:endParaRPr sz="1300">
              <a:latin typeface="Times New Roman"/>
              <a:cs typeface="Times New Roman"/>
            </a:endParaRPr>
          </a:p>
          <a:p>
            <a:pPr marL="12700">
              <a:lnSpc>
                <a:spcPts val="1555"/>
              </a:lnSpc>
              <a:spcBef>
                <a:spcPts val="785"/>
              </a:spcBef>
            </a:pPr>
            <a:r>
              <a:rPr dirty="0" sz="1300" spc="-5" b="1">
                <a:latin typeface="Times New Roman"/>
                <a:cs typeface="Times New Roman"/>
              </a:rPr>
              <a:t>Guidelines</a:t>
            </a:r>
            <a:endParaRPr sz="1300">
              <a:latin typeface="Times New Roman"/>
              <a:cs typeface="Times New Roman"/>
            </a:endParaRPr>
          </a:p>
          <a:p>
            <a:pPr marL="445770" indent="-186055">
              <a:lnSpc>
                <a:spcPts val="1520"/>
              </a:lnSpc>
              <a:buChar char="•"/>
              <a:tabLst>
                <a:tab pos="445770" algn="l"/>
                <a:tab pos="446405" algn="l"/>
              </a:tabLst>
            </a:pPr>
            <a:r>
              <a:rPr dirty="0" sz="1300">
                <a:latin typeface="Times New Roman"/>
                <a:cs typeface="Times New Roman"/>
              </a:rPr>
              <a:t>The table is created with the specified column names, and the rows retrieved by</a:t>
            </a:r>
            <a:r>
              <a:rPr dirty="0" sz="1300" spc="-45">
                <a:latin typeface="Times New Roman"/>
                <a:cs typeface="Times New Roman"/>
              </a:rPr>
              <a:t> </a:t>
            </a:r>
            <a:r>
              <a:rPr dirty="0" sz="1300">
                <a:latin typeface="Times New Roman"/>
                <a:cs typeface="Times New Roman"/>
              </a:rPr>
              <a:t>the</a:t>
            </a:r>
            <a:endParaRPr sz="1300">
              <a:latin typeface="Times New Roman"/>
              <a:cs typeface="Times New Roman"/>
            </a:endParaRPr>
          </a:p>
          <a:p>
            <a:pPr marL="445770">
              <a:lnSpc>
                <a:spcPts val="1520"/>
              </a:lnSpc>
            </a:pPr>
            <a:r>
              <a:rPr dirty="0" sz="1300">
                <a:latin typeface="Courier New"/>
                <a:cs typeface="Courier New"/>
              </a:rPr>
              <a:t>SELECT</a:t>
            </a:r>
            <a:r>
              <a:rPr dirty="0" sz="1300" spc="-455">
                <a:latin typeface="Courier New"/>
                <a:cs typeface="Courier New"/>
              </a:rPr>
              <a:t> </a:t>
            </a:r>
            <a:r>
              <a:rPr dirty="0" sz="1300">
                <a:latin typeface="Times New Roman"/>
                <a:cs typeface="Times New Roman"/>
              </a:rPr>
              <a:t>statement are </a:t>
            </a:r>
            <a:r>
              <a:rPr dirty="0" sz="1300" spc="-5">
                <a:latin typeface="Times New Roman"/>
                <a:cs typeface="Times New Roman"/>
              </a:rPr>
              <a:t>inserted </a:t>
            </a:r>
            <a:r>
              <a:rPr dirty="0" sz="1300">
                <a:latin typeface="Times New Roman"/>
                <a:cs typeface="Times New Roman"/>
              </a:rPr>
              <a:t>into the table.</a:t>
            </a:r>
            <a:endParaRPr sz="1300">
              <a:latin typeface="Times New Roman"/>
              <a:cs typeface="Times New Roman"/>
            </a:endParaRPr>
          </a:p>
          <a:p>
            <a:pPr marL="445770" indent="-186690">
              <a:lnSpc>
                <a:spcPts val="1555"/>
              </a:lnSpc>
              <a:spcBef>
                <a:spcPts val="75"/>
              </a:spcBef>
              <a:buChar char="•"/>
              <a:tabLst>
                <a:tab pos="445770" algn="l"/>
                <a:tab pos="446405" algn="l"/>
              </a:tabLst>
            </a:pPr>
            <a:r>
              <a:rPr dirty="0" sz="1300">
                <a:latin typeface="Times New Roman"/>
                <a:cs typeface="Times New Roman"/>
              </a:rPr>
              <a:t>The column definition </a:t>
            </a:r>
            <a:r>
              <a:rPr dirty="0" sz="1300" spc="-5">
                <a:latin typeface="Times New Roman"/>
                <a:cs typeface="Times New Roman"/>
              </a:rPr>
              <a:t>can </a:t>
            </a:r>
            <a:r>
              <a:rPr dirty="0" sz="1300">
                <a:latin typeface="Times New Roman"/>
                <a:cs typeface="Times New Roman"/>
              </a:rPr>
              <a:t>contain only the column name and default</a:t>
            </a:r>
            <a:r>
              <a:rPr dirty="0" sz="1300" spc="-20">
                <a:latin typeface="Times New Roman"/>
                <a:cs typeface="Times New Roman"/>
              </a:rPr>
              <a:t> </a:t>
            </a:r>
            <a:r>
              <a:rPr dirty="0" sz="1300">
                <a:latin typeface="Times New Roman"/>
                <a:cs typeface="Times New Roman"/>
              </a:rPr>
              <a:t>value.</a:t>
            </a:r>
            <a:endParaRPr sz="1300">
              <a:latin typeface="Times New Roman"/>
              <a:cs typeface="Times New Roman"/>
            </a:endParaRPr>
          </a:p>
          <a:p>
            <a:pPr marL="445770" marR="233679" indent="-186055">
              <a:lnSpc>
                <a:spcPts val="1480"/>
              </a:lnSpc>
              <a:spcBef>
                <a:spcPts val="114"/>
              </a:spcBef>
              <a:buChar char="•"/>
              <a:tabLst>
                <a:tab pos="445770" algn="l"/>
                <a:tab pos="446405" algn="l"/>
              </a:tabLst>
            </a:pPr>
            <a:r>
              <a:rPr dirty="0" sz="1300">
                <a:latin typeface="Times New Roman"/>
                <a:cs typeface="Times New Roman"/>
              </a:rPr>
              <a:t>If column specifications are given, the number of columns </a:t>
            </a:r>
            <a:r>
              <a:rPr dirty="0" sz="1300" spc="-5">
                <a:latin typeface="Times New Roman"/>
                <a:cs typeface="Times New Roman"/>
              </a:rPr>
              <a:t>must </a:t>
            </a:r>
            <a:r>
              <a:rPr dirty="0" sz="1300">
                <a:latin typeface="Times New Roman"/>
                <a:cs typeface="Times New Roman"/>
              </a:rPr>
              <a:t>equal the number of  columns in the </a:t>
            </a:r>
            <a:r>
              <a:rPr dirty="0" sz="1300" spc="-5">
                <a:latin typeface="Times New Roman"/>
                <a:cs typeface="Times New Roman"/>
              </a:rPr>
              <a:t>subquery </a:t>
            </a:r>
            <a:r>
              <a:rPr dirty="0" sz="1300">
                <a:latin typeface="Courier New"/>
                <a:cs typeface="Courier New"/>
              </a:rPr>
              <a:t>SELECT</a:t>
            </a:r>
            <a:r>
              <a:rPr dirty="0" sz="1300" spc="-470">
                <a:latin typeface="Courier New"/>
                <a:cs typeface="Courier New"/>
              </a:rPr>
              <a:t> </a:t>
            </a:r>
            <a:r>
              <a:rPr dirty="0" sz="1300" spc="-5">
                <a:latin typeface="Times New Roman"/>
                <a:cs typeface="Times New Roman"/>
              </a:rPr>
              <a:t>list.</a:t>
            </a:r>
            <a:endParaRPr sz="1300">
              <a:latin typeface="Times New Roman"/>
              <a:cs typeface="Times New Roman"/>
            </a:endParaRPr>
          </a:p>
          <a:p>
            <a:pPr marL="445770" marR="5080" indent="-186055">
              <a:lnSpc>
                <a:spcPct val="100000"/>
              </a:lnSpc>
              <a:spcBef>
                <a:spcPts val="45"/>
              </a:spcBef>
              <a:buChar char="•"/>
              <a:tabLst>
                <a:tab pos="445770" algn="l"/>
                <a:tab pos="446405" algn="l"/>
              </a:tabLst>
            </a:pPr>
            <a:r>
              <a:rPr dirty="0" sz="1300">
                <a:latin typeface="Times New Roman"/>
                <a:cs typeface="Times New Roman"/>
              </a:rPr>
              <a:t>If no column specifications are given, the column names of the table are the same as the  </a:t>
            </a:r>
            <a:r>
              <a:rPr dirty="0" sz="1300" spc="-5">
                <a:latin typeface="Times New Roman"/>
                <a:cs typeface="Times New Roman"/>
              </a:rPr>
              <a:t>column names in </a:t>
            </a:r>
            <a:r>
              <a:rPr dirty="0" sz="1300">
                <a:latin typeface="Times New Roman"/>
                <a:cs typeface="Times New Roman"/>
              </a:rPr>
              <a:t>the</a:t>
            </a:r>
            <a:r>
              <a:rPr dirty="0" sz="1300" spc="10">
                <a:latin typeface="Times New Roman"/>
                <a:cs typeface="Times New Roman"/>
              </a:rPr>
              <a:t> </a:t>
            </a:r>
            <a:r>
              <a:rPr dirty="0" sz="1300" spc="-5">
                <a:latin typeface="Times New Roman"/>
                <a:cs typeface="Times New Roman"/>
              </a:rPr>
              <a:t>subquery.</a:t>
            </a:r>
            <a:endParaRPr sz="1300">
              <a:latin typeface="Times New Roman"/>
              <a:cs typeface="Times New Roman"/>
            </a:endParaRPr>
          </a:p>
          <a:p>
            <a:pPr marL="445770" marR="87630" indent="-186055">
              <a:lnSpc>
                <a:spcPts val="1560"/>
              </a:lnSpc>
              <a:spcBef>
                <a:spcPts val="45"/>
              </a:spcBef>
              <a:buChar char="•"/>
              <a:tabLst>
                <a:tab pos="445770" algn="l"/>
                <a:tab pos="446405" algn="l"/>
              </a:tabLst>
            </a:pPr>
            <a:r>
              <a:rPr dirty="0" sz="1300">
                <a:latin typeface="Times New Roman"/>
                <a:cs typeface="Times New Roman"/>
              </a:rPr>
              <a:t>The column data </a:t>
            </a:r>
            <a:r>
              <a:rPr dirty="0" sz="1300" spc="-5">
                <a:latin typeface="Times New Roman"/>
                <a:cs typeface="Times New Roman"/>
              </a:rPr>
              <a:t>type </a:t>
            </a:r>
            <a:r>
              <a:rPr dirty="0" sz="1300">
                <a:latin typeface="Times New Roman"/>
                <a:cs typeface="Times New Roman"/>
              </a:rPr>
              <a:t>definitions and </a:t>
            </a:r>
            <a:r>
              <a:rPr dirty="0" sz="1300" spc="-5">
                <a:latin typeface="Times New Roman"/>
                <a:cs typeface="Times New Roman"/>
              </a:rPr>
              <a:t>the NOT NULL </a:t>
            </a:r>
            <a:r>
              <a:rPr dirty="0" sz="1300">
                <a:latin typeface="Times New Roman"/>
                <a:cs typeface="Times New Roman"/>
              </a:rPr>
              <a:t>constraint are passed to the new  table. The other constraint rules are not passed to the new table. </a:t>
            </a:r>
            <a:r>
              <a:rPr dirty="0" sz="1300" spc="-5">
                <a:latin typeface="Times New Roman"/>
                <a:cs typeface="Times New Roman"/>
              </a:rPr>
              <a:t>However, </a:t>
            </a:r>
            <a:r>
              <a:rPr dirty="0" sz="1300">
                <a:latin typeface="Times New Roman"/>
                <a:cs typeface="Times New Roman"/>
              </a:rPr>
              <a:t>you can</a:t>
            </a:r>
            <a:r>
              <a:rPr dirty="0" sz="1300" spc="-15">
                <a:latin typeface="Times New Roman"/>
                <a:cs typeface="Times New Roman"/>
              </a:rPr>
              <a:t> </a:t>
            </a:r>
            <a:r>
              <a:rPr dirty="0" sz="1300">
                <a:latin typeface="Times New Roman"/>
                <a:cs typeface="Times New Roman"/>
              </a:rPr>
              <a:t>add</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660398" y="2036826"/>
            <a:ext cx="3183890" cy="949960"/>
          </a:xfrm>
          <a:prstGeom prst="rect">
            <a:avLst/>
          </a:prstGeom>
          <a:solidFill>
            <a:srgbClr val="CCCCCC"/>
          </a:solidFill>
          <a:ln w="20574">
            <a:solidFill>
              <a:srgbClr val="FF0000"/>
            </a:solidFill>
          </a:ln>
        </p:spPr>
        <p:txBody>
          <a:bodyPr wrap="square" lIns="0" tIns="0" rIns="0" bIns="0" rtlCol="0" vert="horz">
            <a:spAutoFit/>
          </a:bodyPr>
          <a:lstStyle/>
          <a:p>
            <a:pPr marL="98425">
              <a:lnSpc>
                <a:spcPts val="1245"/>
              </a:lnSpc>
              <a:tabLst>
                <a:tab pos="880110" algn="l"/>
              </a:tabLst>
            </a:pPr>
            <a:r>
              <a:rPr dirty="0" sz="1300" spc="-15" b="1">
                <a:latin typeface="Courier New"/>
                <a:cs typeface="Courier New"/>
              </a:rPr>
              <a:t>SELECT	</a:t>
            </a:r>
            <a:r>
              <a:rPr dirty="0" sz="1300" spc="-20" b="1">
                <a:latin typeface="Courier New"/>
                <a:cs typeface="Courier New"/>
              </a:rPr>
              <a:t>employee_id, last_name,</a:t>
            </a:r>
            <a:endParaRPr sz="1300">
              <a:latin typeface="Courier New"/>
              <a:cs typeface="Courier New"/>
            </a:endParaRPr>
          </a:p>
          <a:p>
            <a:pPr marL="879475" marR="636270">
              <a:lnSpc>
                <a:spcPts val="1550"/>
              </a:lnSpc>
              <a:spcBef>
                <a:spcPts val="50"/>
              </a:spcBef>
            </a:pPr>
            <a:r>
              <a:rPr dirty="0" sz="1300" spc="-15" b="1">
                <a:latin typeface="Courier New"/>
                <a:cs typeface="Courier New"/>
              </a:rPr>
              <a:t>salary*12 </a:t>
            </a:r>
            <a:r>
              <a:rPr dirty="0" sz="1300" spc="-20" b="1">
                <a:latin typeface="Courier New"/>
                <a:cs typeface="Courier New"/>
              </a:rPr>
              <a:t>ANNSAL,  hire_date</a:t>
            </a:r>
            <a:endParaRPr sz="1300">
              <a:latin typeface="Courier New"/>
              <a:cs typeface="Courier New"/>
            </a:endParaRPr>
          </a:p>
          <a:p>
            <a:pPr marL="98425">
              <a:lnSpc>
                <a:spcPts val="1485"/>
              </a:lnSpc>
              <a:tabLst>
                <a:tab pos="880110" algn="l"/>
              </a:tabLst>
            </a:pPr>
            <a:r>
              <a:rPr dirty="0" sz="1300" spc="-15" b="1">
                <a:latin typeface="Courier New"/>
                <a:cs typeface="Courier New"/>
              </a:rPr>
              <a:t>FROM	</a:t>
            </a:r>
            <a:r>
              <a:rPr dirty="0" sz="1300" spc="-20" b="1">
                <a:latin typeface="Courier New"/>
                <a:cs typeface="Courier New"/>
              </a:rPr>
              <a:t>employees</a:t>
            </a:r>
            <a:endParaRPr sz="1300">
              <a:latin typeface="Courier New"/>
              <a:cs typeface="Courier New"/>
            </a:endParaRPr>
          </a:p>
          <a:p>
            <a:pPr marL="98425">
              <a:lnSpc>
                <a:spcPts val="1555"/>
              </a:lnSpc>
              <a:tabLst>
                <a:tab pos="880110" algn="l"/>
              </a:tabLst>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a:t>
            </a:r>
            <a:r>
              <a:rPr dirty="0" sz="1300" spc="-30" b="1">
                <a:latin typeface="Courier New"/>
                <a:cs typeface="Courier New"/>
              </a:rPr>
              <a:t> </a:t>
            </a:r>
            <a:r>
              <a:rPr dirty="0" sz="1300" spc="-20" b="1">
                <a:latin typeface="Courier New"/>
                <a:cs typeface="Courier New"/>
              </a:rPr>
              <a:t>80;</a:t>
            </a:r>
            <a:endParaRPr sz="1300">
              <a:latin typeface="Courier New"/>
              <a:cs typeface="Courier New"/>
            </a:endParaRPr>
          </a:p>
        </p:txBody>
      </p:sp>
      <p:sp>
        <p:nvSpPr>
          <p:cNvPr id="4" name="object 4"/>
          <p:cNvSpPr txBox="1"/>
          <p:nvPr/>
        </p:nvSpPr>
        <p:spPr>
          <a:xfrm>
            <a:off x="1292352" y="1647444"/>
            <a:ext cx="5191125" cy="152908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215"/>
              </a:lnSpc>
            </a:pPr>
            <a:r>
              <a:rPr dirty="0" sz="1300" spc="-15" b="1">
                <a:latin typeface="Courier New"/>
                <a:cs typeface="Courier New"/>
              </a:rPr>
              <a:t>CREATE TABLE</a:t>
            </a:r>
            <a:r>
              <a:rPr dirty="0" sz="1300" spc="270" b="1">
                <a:latin typeface="Courier New"/>
                <a:cs typeface="Courier New"/>
              </a:rPr>
              <a:t> </a:t>
            </a:r>
            <a:r>
              <a:rPr dirty="0" sz="1300" spc="-20" b="1">
                <a:latin typeface="Courier New"/>
                <a:cs typeface="Courier New"/>
              </a:rPr>
              <a:t>dept80</a:t>
            </a:r>
            <a:endParaRPr sz="1300">
              <a:latin typeface="Courier New"/>
              <a:cs typeface="Courier New"/>
            </a:endParaRPr>
          </a:p>
          <a:p>
            <a:pPr marL="271145">
              <a:lnSpc>
                <a:spcPts val="1555"/>
              </a:lnSpc>
            </a:pPr>
            <a:r>
              <a:rPr dirty="0" sz="1300" spc="-15" b="1">
                <a:latin typeface="Courier New"/>
                <a:cs typeface="Courier New"/>
              </a:rPr>
              <a:t>AS</a:t>
            </a: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pPr>
            <a:endParaRPr sz="1300">
              <a:latin typeface="Courier New"/>
              <a:cs typeface="Courier New"/>
            </a:endParaRPr>
          </a:p>
          <a:p>
            <a:pPr>
              <a:lnSpc>
                <a:spcPct val="100000"/>
              </a:lnSpc>
              <a:spcBef>
                <a:spcPts val="15"/>
              </a:spcBef>
            </a:pPr>
            <a:endParaRPr sz="1600">
              <a:latin typeface="Courier New"/>
              <a:cs typeface="Courier New"/>
            </a:endParaRPr>
          </a:p>
          <a:p>
            <a:pPr marL="76200">
              <a:lnSpc>
                <a:spcPts val="1545"/>
              </a:lnSpc>
            </a:pPr>
            <a:r>
              <a:rPr dirty="0" sz="1300" spc="-15" b="1">
                <a:solidFill>
                  <a:srgbClr val="FF3300"/>
                </a:solidFill>
                <a:latin typeface="Courier New"/>
                <a:cs typeface="Courier New"/>
              </a:rPr>
              <a:t>CREATE TABLE</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5" name="object 5"/>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150">
              <a:latin typeface="Times New Roman"/>
              <a:cs typeface="Times New Roman"/>
            </a:endParaRPr>
          </a:p>
          <a:p>
            <a:pPr marL="2092325" marR="2089785" indent="256540">
              <a:lnSpc>
                <a:spcPct val="100800"/>
              </a:lnSpc>
            </a:pPr>
            <a:r>
              <a:rPr dirty="0" sz="1850" b="1">
                <a:latin typeface="Arial"/>
                <a:cs typeface="Arial"/>
              </a:rPr>
              <a:t>Creating </a:t>
            </a:r>
            <a:r>
              <a:rPr dirty="0" sz="1850" spc="5" b="1">
                <a:latin typeface="Arial"/>
                <a:cs typeface="Arial"/>
              </a:rPr>
              <a:t>a </a:t>
            </a:r>
            <a:r>
              <a:rPr dirty="0" sz="1850" b="1">
                <a:latin typeface="Arial"/>
                <a:cs typeface="Arial"/>
              </a:rPr>
              <a:t>Table  </a:t>
            </a:r>
            <a:r>
              <a:rPr dirty="0" sz="1850" spc="5" b="1">
                <a:latin typeface="Arial"/>
                <a:cs typeface="Arial"/>
              </a:rPr>
              <a:t>by </a:t>
            </a:r>
            <a:r>
              <a:rPr dirty="0" sz="1850" b="1">
                <a:latin typeface="Arial"/>
                <a:cs typeface="Arial"/>
              </a:rPr>
              <a:t>Using </a:t>
            </a:r>
            <a:r>
              <a:rPr dirty="0" sz="1850" spc="5" b="1">
                <a:latin typeface="Arial"/>
                <a:cs typeface="Arial"/>
              </a:rPr>
              <a:t>a</a:t>
            </a:r>
            <a:r>
              <a:rPr dirty="0" sz="1850" spc="-85" b="1">
                <a:latin typeface="Arial"/>
                <a:cs typeface="Arial"/>
              </a:rPr>
              <a:t> </a:t>
            </a:r>
            <a:r>
              <a:rPr dirty="0" sz="1850" spc="5" b="1">
                <a:latin typeface="Arial"/>
                <a:cs typeface="Arial"/>
              </a:rPr>
              <a:t>Subquery</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55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292352" y="3318509"/>
            <a:ext cx="5191125" cy="314325"/>
          </a:xfrm>
          <a:prstGeom prst="rect">
            <a:avLst/>
          </a:prstGeom>
          <a:solidFill>
            <a:srgbClr val="CCCCCC"/>
          </a:solidFill>
          <a:ln w="20574">
            <a:solidFill>
              <a:srgbClr val="000000"/>
            </a:solidFill>
          </a:ln>
        </p:spPr>
        <p:txBody>
          <a:bodyPr wrap="square" lIns="0" tIns="36830" rIns="0" bIns="0" rtlCol="0" vert="horz">
            <a:spAutoFit/>
          </a:bodyPr>
          <a:lstStyle/>
          <a:p>
            <a:pPr marL="76200">
              <a:lnSpc>
                <a:spcPct val="100000"/>
              </a:lnSpc>
              <a:spcBef>
                <a:spcPts val="290"/>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dept80</a:t>
            </a:r>
            <a:endParaRPr sz="1300">
              <a:latin typeface="Courier New"/>
              <a:cs typeface="Courier New"/>
            </a:endParaRPr>
          </a:p>
        </p:txBody>
      </p:sp>
      <p:grpSp>
        <p:nvGrpSpPr>
          <p:cNvPr id="7" name="object 7"/>
          <p:cNvGrpSpPr/>
          <p:nvPr/>
        </p:nvGrpSpPr>
        <p:grpSpPr>
          <a:xfrm>
            <a:off x="1320165" y="3772280"/>
            <a:ext cx="3072130" cy="986790"/>
            <a:chOff x="1320165" y="3772280"/>
            <a:chExt cx="3072130" cy="986790"/>
          </a:xfrm>
        </p:grpSpPr>
        <p:sp>
          <p:nvSpPr>
            <p:cNvPr id="8" name="object 8"/>
            <p:cNvSpPr/>
            <p:nvPr/>
          </p:nvSpPr>
          <p:spPr>
            <a:xfrm>
              <a:off x="1327403" y="3779519"/>
              <a:ext cx="3057906" cy="973074"/>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323593" y="3775709"/>
              <a:ext cx="3065145" cy="980440"/>
            </a:xfrm>
            <a:custGeom>
              <a:avLst/>
              <a:gdLst/>
              <a:ahLst/>
              <a:cxnLst/>
              <a:rect l="l" t="t" r="r" b="b"/>
              <a:pathLst>
                <a:path w="3065145" h="980439">
                  <a:moveTo>
                    <a:pt x="3064764" y="0"/>
                  </a:moveTo>
                  <a:lnTo>
                    <a:pt x="0" y="0"/>
                  </a:lnTo>
                  <a:lnTo>
                    <a:pt x="0" y="979932"/>
                  </a:lnTo>
                  <a:lnTo>
                    <a:pt x="3064764" y="979932"/>
                  </a:lnTo>
                  <a:lnTo>
                    <a:pt x="3064764" y="0"/>
                  </a:lnTo>
                  <a:close/>
                </a:path>
              </a:pathLst>
            </a:custGeom>
            <a:ln w="6857">
              <a:solidFill>
                <a:srgbClr val="000000"/>
              </a:solidFill>
            </a:ln>
          </p:spPr>
          <p:txBody>
            <a:bodyPr wrap="square" lIns="0" tIns="0" rIns="0" bIns="0" rtlCol="0"/>
            <a:lstStyle/>
            <a:p/>
          </p:txBody>
        </p:sp>
      </p:grpSp>
      <p:sp>
        <p:nvSpPr>
          <p:cNvPr id="10" name="object 10"/>
          <p:cNvSpPr txBox="1"/>
          <p:nvPr/>
        </p:nvSpPr>
        <p:spPr>
          <a:xfrm>
            <a:off x="594613" y="5621078"/>
            <a:ext cx="6520815" cy="1780539"/>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Creating </a:t>
            </a:r>
            <a:r>
              <a:rPr dirty="0" sz="1300" b="1">
                <a:latin typeface="Arial"/>
                <a:cs typeface="Arial"/>
              </a:rPr>
              <a:t>a Table from Rows in Another Table</a:t>
            </a:r>
            <a:r>
              <a:rPr dirty="0" sz="1300" spc="-25" b="1">
                <a:latin typeface="Arial"/>
                <a:cs typeface="Arial"/>
              </a:rPr>
              <a:t> </a:t>
            </a:r>
            <a:r>
              <a:rPr dirty="0" sz="1300" b="1">
                <a:latin typeface="Arial"/>
                <a:cs typeface="Arial"/>
              </a:rPr>
              <a:t>(continued)</a:t>
            </a:r>
            <a:endParaRPr sz="1300">
              <a:latin typeface="Arial"/>
              <a:cs typeface="Arial"/>
            </a:endParaRPr>
          </a:p>
          <a:p>
            <a:pPr marL="136525" marR="119380">
              <a:lnSpc>
                <a:spcPct val="100000"/>
              </a:lnSpc>
              <a:spcBef>
                <a:spcPts val="280"/>
              </a:spcBef>
            </a:pPr>
            <a:r>
              <a:rPr dirty="0" sz="1300">
                <a:latin typeface="Times New Roman"/>
                <a:cs typeface="Times New Roman"/>
              </a:rPr>
              <a:t>The </a:t>
            </a:r>
            <a:r>
              <a:rPr dirty="0" sz="1300" spc="-5">
                <a:latin typeface="Times New Roman"/>
                <a:cs typeface="Times New Roman"/>
              </a:rPr>
              <a:t>slide </a:t>
            </a:r>
            <a:r>
              <a:rPr dirty="0" sz="1300">
                <a:latin typeface="Times New Roman"/>
                <a:cs typeface="Times New Roman"/>
              </a:rPr>
              <a:t>example creates a table named </a:t>
            </a:r>
            <a:r>
              <a:rPr dirty="0" sz="1300">
                <a:latin typeface="Courier New"/>
                <a:cs typeface="Courier New"/>
              </a:rPr>
              <a:t>DEPT80</a:t>
            </a:r>
            <a:r>
              <a:rPr dirty="0" sz="1300">
                <a:latin typeface="Times New Roman"/>
                <a:cs typeface="Times New Roman"/>
              </a:rPr>
              <a:t>, which contains details of all the employees  working in department 80. Notice that the data for the </a:t>
            </a:r>
            <a:r>
              <a:rPr dirty="0" sz="1300">
                <a:latin typeface="Courier New"/>
                <a:cs typeface="Courier New"/>
              </a:rPr>
              <a:t>DEPT80 </a:t>
            </a:r>
            <a:r>
              <a:rPr dirty="0" sz="1300">
                <a:latin typeface="Times New Roman"/>
                <a:cs typeface="Times New Roman"/>
              </a:rPr>
              <a:t>table comes from the  </a:t>
            </a:r>
            <a:r>
              <a:rPr dirty="0" sz="1300">
                <a:latin typeface="Courier New"/>
                <a:cs typeface="Courier New"/>
              </a:rPr>
              <a:t>EMPLOYEES</a:t>
            </a:r>
            <a:r>
              <a:rPr dirty="0" sz="1300" spc="-459">
                <a:latin typeface="Courier New"/>
                <a:cs typeface="Courier New"/>
              </a:rPr>
              <a:t> </a:t>
            </a:r>
            <a:r>
              <a:rPr dirty="0" sz="1300">
                <a:latin typeface="Times New Roman"/>
                <a:cs typeface="Times New Roman"/>
              </a:rPr>
              <a:t>table.</a:t>
            </a:r>
            <a:endParaRPr sz="1300">
              <a:latin typeface="Times New Roman"/>
              <a:cs typeface="Times New Roman"/>
            </a:endParaRPr>
          </a:p>
          <a:p>
            <a:pPr marL="136525">
              <a:lnSpc>
                <a:spcPts val="1520"/>
              </a:lnSpc>
              <a:spcBef>
                <a:spcPts val="465"/>
              </a:spcBef>
            </a:pPr>
            <a:r>
              <a:rPr dirty="0" sz="1300" spc="-5">
                <a:latin typeface="Times New Roman"/>
                <a:cs typeface="Times New Roman"/>
              </a:rPr>
              <a:t>You </a:t>
            </a:r>
            <a:r>
              <a:rPr dirty="0" sz="1300">
                <a:latin typeface="Times New Roman"/>
                <a:cs typeface="Times New Roman"/>
              </a:rPr>
              <a:t>can verify the existence of a database table </a:t>
            </a:r>
            <a:r>
              <a:rPr dirty="0" sz="1300" spc="-5">
                <a:latin typeface="Times New Roman"/>
                <a:cs typeface="Times New Roman"/>
              </a:rPr>
              <a:t>and </a:t>
            </a:r>
            <a:r>
              <a:rPr dirty="0" sz="1300">
                <a:latin typeface="Times New Roman"/>
                <a:cs typeface="Times New Roman"/>
              </a:rPr>
              <a:t>check column </a:t>
            </a:r>
            <a:r>
              <a:rPr dirty="0" sz="1300" spc="-5">
                <a:latin typeface="Times New Roman"/>
                <a:cs typeface="Times New Roman"/>
              </a:rPr>
              <a:t>definitions </a:t>
            </a:r>
            <a:r>
              <a:rPr dirty="0" sz="1300">
                <a:latin typeface="Times New Roman"/>
                <a:cs typeface="Times New Roman"/>
              </a:rPr>
              <a:t>by using</a:t>
            </a:r>
            <a:r>
              <a:rPr dirty="0" sz="1300" spc="25">
                <a:latin typeface="Times New Roman"/>
                <a:cs typeface="Times New Roman"/>
              </a:rPr>
              <a:t> </a:t>
            </a:r>
            <a:r>
              <a:rPr dirty="0" sz="1300">
                <a:latin typeface="Times New Roman"/>
                <a:cs typeface="Times New Roman"/>
              </a:rPr>
              <a:t>the</a:t>
            </a:r>
            <a:endParaRPr sz="1300">
              <a:latin typeface="Times New Roman"/>
              <a:cs typeface="Times New Roman"/>
            </a:endParaRPr>
          </a:p>
          <a:p>
            <a:pPr marL="136525">
              <a:lnSpc>
                <a:spcPts val="1520"/>
              </a:lnSpc>
            </a:pPr>
            <a:r>
              <a:rPr dirty="0" sz="1300">
                <a:latin typeface="Courier New"/>
                <a:cs typeface="Courier New"/>
              </a:rPr>
              <a:t>DESCRIBE</a:t>
            </a:r>
            <a:r>
              <a:rPr dirty="0" sz="1300" spc="-459">
                <a:latin typeface="Courier New"/>
                <a:cs typeface="Courier New"/>
              </a:rPr>
              <a:t> </a:t>
            </a:r>
            <a:r>
              <a:rPr dirty="0" sz="1300">
                <a:latin typeface="Times New Roman"/>
                <a:cs typeface="Times New Roman"/>
              </a:rPr>
              <a:t>command.</a:t>
            </a:r>
            <a:endParaRPr sz="1300">
              <a:latin typeface="Times New Roman"/>
              <a:cs typeface="Times New Roman"/>
            </a:endParaRPr>
          </a:p>
          <a:p>
            <a:pPr marL="136525" marR="5080">
              <a:lnSpc>
                <a:spcPct val="100000"/>
              </a:lnSpc>
              <a:spcBef>
                <a:spcPts val="390"/>
              </a:spcBef>
            </a:pPr>
            <a:r>
              <a:rPr dirty="0" sz="1300" spc="-5">
                <a:latin typeface="Times New Roman"/>
                <a:cs typeface="Times New Roman"/>
              </a:rPr>
              <a:t>Be sure </a:t>
            </a:r>
            <a:r>
              <a:rPr dirty="0" sz="1300">
                <a:latin typeface="Times New Roman"/>
                <a:cs typeface="Times New Roman"/>
              </a:rPr>
              <a:t>to </a:t>
            </a:r>
            <a:r>
              <a:rPr dirty="0" sz="1300" spc="-5">
                <a:latin typeface="Times New Roman"/>
                <a:cs typeface="Times New Roman"/>
              </a:rPr>
              <a:t>provide </a:t>
            </a:r>
            <a:r>
              <a:rPr dirty="0" sz="1300">
                <a:latin typeface="Times New Roman"/>
                <a:cs typeface="Times New Roman"/>
              </a:rPr>
              <a:t>a column alias </a:t>
            </a:r>
            <a:r>
              <a:rPr dirty="0" sz="1300" spc="-5">
                <a:latin typeface="Times New Roman"/>
                <a:cs typeface="Times New Roman"/>
              </a:rPr>
              <a:t>when selecting </a:t>
            </a:r>
            <a:r>
              <a:rPr dirty="0" sz="1300">
                <a:latin typeface="Times New Roman"/>
                <a:cs typeface="Times New Roman"/>
              </a:rPr>
              <a:t>an expression. The expression </a:t>
            </a:r>
            <a:r>
              <a:rPr dirty="0" sz="1300">
                <a:latin typeface="Courier New"/>
                <a:cs typeface="Courier New"/>
              </a:rPr>
              <a:t>SALARY*12</a:t>
            </a:r>
            <a:r>
              <a:rPr dirty="0" sz="1300" spc="-405">
                <a:latin typeface="Courier New"/>
                <a:cs typeface="Courier New"/>
              </a:rPr>
              <a:t> </a:t>
            </a:r>
            <a:r>
              <a:rPr dirty="0" sz="1300" spc="-5">
                <a:latin typeface="Times New Roman"/>
                <a:cs typeface="Times New Roman"/>
              </a:rPr>
              <a:t>is  </a:t>
            </a:r>
            <a:r>
              <a:rPr dirty="0" sz="1300">
                <a:latin typeface="Times New Roman"/>
                <a:cs typeface="Times New Roman"/>
              </a:rPr>
              <a:t>given the alias </a:t>
            </a:r>
            <a:r>
              <a:rPr dirty="0" sz="1300">
                <a:latin typeface="Courier New"/>
                <a:cs typeface="Courier New"/>
              </a:rPr>
              <a:t>ANNSAL</a:t>
            </a:r>
            <a:r>
              <a:rPr dirty="0" sz="1300">
                <a:latin typeface="Times New Roman"/>
                <a:cs typeface="Times New Roman"/>
              </a:rPr>
              <a:t>. Without the alias, the following error is</a:t>
            </a:r>
            <a:r>
              <a:rPr dirty="0" sz="1300" spc="-5">
                <a:latin typeface="Times New Roman"/>
                <a:cs typeface="Times New Roman"/>
              </a:rPr>
              <a:t> </a:t>
            </a:r>
            <a:r>
              <a:rPr dirty="0" sz="1300">
                <a:latin typeface="Times New Roman"/>
                <a:cs typeface="Times New Roman"/>
              </a:rPr>
              <a:t>generated:</a:t>
            </a:r>
            <a:endParaRPr sz="1300">
              <a:latin typeface="Times New Roman"/>
              <a:cs typeface="Times New Roman"/>
            </a:endParaRPr>
          </a:p>
        </p:txBody>
      </p:sp>
      <p:grpSp>
        <p:nvGrpSpPr>
          <p:cNvPr id="11" name="object 11"/>
          <p:cNvGrpSpPr/>
          <p:nvPr/>
        </p:nvGrpSpPr>
        <p:grpSpPr>
          <a:xfrm>
            <a:off x="774954" y="7463028"/>
            <a:ext cx="3717290" cy="2110105"/>
            <a:chOff x="774954" y="7463028"/>
            <a:chExt cx="3717290" cy="2110105"/>
          </a:xfrm>
        </p:grpSpPr>
        <p:sp>
          <p:nvSpPr>
            <p:cNvPr id="12" name="object 12"/>
            <p:cNvSpPr/>
            <p:nvPr/>
          </p:nvSpPr>
          <p:spPr>
            <a:xfrm>
              <a:off x="785622" y="7473694"/>
              <a:ext cx="3695700" cy="2088642"/>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780288" y="7468362"/>
              <a:ext cx="3706495" cy="2099310"/>
            </a:xfrm>
            <a:custGeom>
              <a:avLst/>
              <a:gdLst/>
              <a:ahLst/>
              <a:cxnLst/>
              <a:rect l="l" t="t" r="r" b="b"/>
              <a:pathLst>
                <a:path w="3706495" h="2099309">
                  <a:moveTo>
                    <a:pt x="3706367" y="0"/>
                  </a:moveTo>
                  <a:lnTo>
                    <a:pt x="0" y="0"/>
                  </a:lnTo>
                  <a:lnTo>
                    <a:pt x="0" y="2099310"/>
                  </a:lnTo>
                  <a:lnTo>
                    <a:pt x="3706367" y="2099310"/>
                  </a:lnTo>
                  <a:lnTo>
                    <a:pt x="3706367" y="0"/>
                  </a:lnTo>
                  <a:close/>
                </a:path>
              </a:pathLst>
            </a:custGeom>
            <a:ln w="10668">
              <a:solidFill>
                <a:srgbClr val="000000"/>
              </a:solidFill>
            </a:ln>
          </p:spPr>
          <p:txBody>
            <a:bodyPr wrap="square" lIns="0" tIns="0" rIns="0" bIns="0" rtlCol="0"/>
            <a:lstStyle/>
            <a:p/>
          </p:txBody>
        </p:sp>
      </p:gr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3</a:t>
            </a:r>
            <a:r>
              <a:rPr dirty="0" sz="800" spc="-130"/>
              <a:t>ai</a:t>
            </a:r>
            <a:r>
              <a:rPr dirty="0" baseline="-30092" sz="1800" spc="-195" b="1">
                <a:latin typeface="Arial"/>
                <a:cs typeface="Arial"/>
              </a:rPr>
              <a:t>3</a:t>
            </a:r>
            <a:r>
              <a:rPr dirty="0" sz="800" spc="-130"/>
              <a:t>l.</a:t>
            </a:r>
            <a:r>
              <a:rPr dirty="0" sz="800" spc="-110"/>
              <a:t> </a:t>
            </a:r>
            <a:r>
              <a:rPr dirty="0" sz="800" spc="-40"/>
              <a:t>Contact</a:t>
            </a:r>
            <a:endParaRPr sz="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050">
              <a:latin typeface="Times New Roman"/>
              <a:cs typeface="Times New Roman"/>
            </a:endParaRPr>
          </a:p>
          <a:p>
            <a:pPr algn="ctr">
              <a:lnSpc>
                <a:spcPct val="100000"/>
              </a:lnSpc>
            </a:pPr>
            <a:r>
              <a:rPr dirty="0" sz="1850" spc="5" b="1">
                <a:latin typeface="Courier New"/>
                <a:cs typeface="Courier New"/>
              </a:rPr>
              <a:t>ALTER TABLE</a:t>
            </a:r>
            <a:r>
              <a:rPr dirty="0" sz="1850" spc="-605" b="1">
                <a:latin typeface="Courier New"/>
                <a:cs typeface="Courier New"/>
              </a:rPr>
              <a:t> </a:t>
            </a:r>
            <a:r>
              <a:rPr dirty="0" sz="1850" b="1">
                <a:latin typeface="Arial"/>
                <a:cs typeface="Arial"/>
              </a:rPr>
              <a:t>Statement</a:t>
            </a:r>
            <a:endParaRPr sz="1850">
              <a:latin typeface="Arial"/>
              <a:cs typeface="Arial"/>
            </a:endParaRPr>
          </a:p>
          <a:p>
            <a:pPr>
              <a:lnSpc>
                <a:spcPct val="100000"/>
              </a:lnSpc>
              <a:spcBef>
                <a:spcPts val="40"/>
              </a:spcBef>
            </a:pPr>
            <a:endParaRPr sz="3000">
              <a:latin typeface="Arial"/>
              <a:cs typeface="Arial"/>
            </a:endParaRPr>
          </a:p>
          <a:p>
            <a:pPr marL="446405">
              <a:lnSpc>
                <a:spcPct val="100000"/>
              </a:lnSpc>
            </a:pPr>
            <a:r>
              <a:rPr dirty="0" sz="1550" spc="10">
                <a:latin typeface="Arial"/>
                <a:cs typeface="Arial"/>
              </a:rPr>
              <a:t>Use the </a:t>
            </a:r>
            <a:r>
              <a:rPr dirty="0" sz="1550" spc="10">
                <a:latin typeface="Courier New"/>
                <a:cs typeface="Courier New"/>
              </a:rPr>
              <a:t>ALTER TABLE</a:t>
            </a:r>
            <a:r>
              <a:rPr dirty="0" sz="1550" spc="-500">
                <a:latin typeface="Courier New"/>
                <a:cs typeface="Courier New"/>
              </a:rPr>
              <a:t> </a:t>
            </a:r>
            <a:r>
              <a:rPr dirty="0" sz="1550" spc="10">
                <a:latin typeface="Arial"/>
                <a:cs typeface="Arial"/>
              </a:rPr>
              <a:t>statement </a:t>
            </a:r>
            <a:r>
              <a:rPr dirty="0" sz="1550" spc="5">
                <a:latin typeface="Arial"/>
                <a:cs typeface="Arial"/>
              </a:rPr>
              <a:t>to:</a:t>
            </a:r>
            <a:endParaRPr sz="1550">
              <a:latin typeface="Arial"/>
              <a:cs typeface="Arial"/>
            </a:endParaRPr>
          </a:p>
          <a:p>
            <a:pPr marL="857250" indent="-330200">
              <a:lnSpc>
                <a:spcPct val="100000"/>
              </a:lnSpc>
              <a:spcBef>
                <a:spcPts val="515"/>
              </a:spcBef>
              <a:buClr>
                <a:srgbClr val="FF0000"/>
              </a:buClr>
              <a:buChar char="•"/>
              <a:tabLst>
                <a:tab pos="856615" algn="l"/>
                <a:tab pos="857885" algn="l"/>
              </a:tabLst>
            </a:pPr>
            <a:r>
              <a:rPr dirty="0" sz="1550" spc="10">
                <a:latin typeface="Arial"/>
                <a:cs typeface="Arial"/>
              </a:rPr>
              <a:t>Add a new</a:t>
            </a:r>
            <a:r>
              <a:rPr dirty="0" sz="1550" spc="-10">
                <a:latin typeface="Arial"/>
                <a:cs typeface="Arial"/>
              </a:rPr>
              <a:t> </a:t>
            </a:r>
            <a:r>
              <a:rPr dirty="0" sz="1550" spc="10">
                <a:latin typeface="Arial"/>
                <a:cs typeface="Arial"/>
              </a:rPr>
              <a:t>column</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Modify an </a:t>
            </a:r>
            <a:r>
              <a:rPr dirty="0" sz="1550" spc="5">
                <a:latin typeface="Arial"/>
                <a:cs typeface="Arial"/>
              </a:rPr>
              <a:t>existing</a:t>
            </a:r>
            <a:r>
              <a:rPr dirty="0" sz="1550" spc="-10">
                <a:latin typeface="Arial"/>
                <a:cs typeface="Arial"/>
              </a:rPr>
              <a:t> </a:t>
            </a:r>
            <a:r>
              <a:rPr dirty="0" sz="1550" spc="10">
                <a:latin typeface="Arial"/>
                <a:cs typeface="Arial"/>
              </a:rPr>
              <a:t>column</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Define a </a:t>
            </a:r>
            <a:r>
              <a:rPr dirty="0" sz="1550" spc="5">
                <a:latin typeface="Arial"/>
                <a:cs typeface="Arial"/>
              </a:rPr>
              <a:t>default </a:t>
            </a:r>
            <a:r>
              <a:rPr dirty="0" sz="1550" spc="10">
                <a:latin typeface="Arial"/>
                <a:cs typeface="Arial"/>
              </a:rPr>
              <a:t>value </a:t>
            </a:r>
            <a:r>
              <a:rPr dirty="0" sz="1550" spc="5">
                <a:latin typeface="Arial"/>
                <a:cs typeface="Arial"/>
              </a:rPr>
              <a:t>for </a:t>
            </a:r>
            <a:r>
              <a:rPr dirty="0" sz="1550" spc="10">
                <a:latin typeface="Arial"/>
                <a:cs typeface="Arial"/>
              </a:rPr>
              <a:t>the new</a:t>
            </a:r>
            <a:r>
              <a:rPr dirty="0" sz="1550" spc="-20">
                <a:latin typeface="Arial"/>
                <a:cs typeface="Arial"/>
              </a:rPr>
              <a:t> </a:t>
            </a:r>
            <a:r>
              <a:rPr dirty="0" sz="1550" spc="10">
                <a:latin typeface="Arial"/>
                <a:cs typeface="Arial"/>
              </a:rPr>
              <a:t>column</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Drop a</a:t>
            </a:r>
            <a:r>
              <a:rPr dirty="0" sz="1550" spc="-5">
                <a:latin typeface="Arial"/>
                <a:cs typeface="Arial"/>
              </a:rPr>
              <a:t> </a:t>
            </a:r>
            <a:r>
              <a:rPr dirty="0" sz="1550" spc="10">
                <a:latin typeface="Arial"/>
                <a:cs typeface="Arial"/>
              </a:rPr>
              <a:t>column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23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3</a:t>
            </a:r>
            <a:r>
              <a:rPr dirty="0" sz="800" spc="-130"/>
              <a:t>ai</a:t>
            </a:r>
            <a:r>
              <a:rPr dirty="0" baseline="-30092" sz="1800" spc="-195" b="1">
                <a:latin typeface="Arial"/>
                <a:cs typeface="Arial"/>
              </a:rPr>
              <a:t>4</a:t>
            </a:r>
            <a:r>
              <a:rPr dirty="0" sz="800" spc="-130"/>
              <a:t>l.</a:t>
            </a:r>
            <a:r>
              <a:rPr dirty="0" sz="800" spc="-110"/>
              <a:t> </a:t>
            </a:r>
            <a:r>
              <a:rPr dirty="0" sz="800" spc="-40"/>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583733"/>
            <a:ext cx="6250305" cy="1767839"/>
          </a:xfrm>
          <a:prstGeom prst="rect">
            <a:avLst/>
          </a:prstGeom>
        </p:spPr>
        <p:txBody>
          <a:bodyPr wrap="square" lIns="0" tIns="71755" rIns="0" bIns="0" rtlCol="0" vert="horz">
            <a:spAutoFit/>
          </a:bodyPr>
          <a:lstStyle/>
          <a:p>
            <a:pPr marL="12700">
              <a:lnSpc>
                <a:spcPct val="100000"/>
              </a:lnSpc>
              <a:spcBef>
                <a:spcPts val="565"/>
              </a:spcBef>
            </a:pPr>
            <a:r>
              <a:rPr dirty="0" sz="1300" b="1">
                <a:latin typeface="Courier New"/>
                <a:cs typeface="Courier New"/>
              </a:rPr>
              <a:t>ALTER TABLE</a:t>
            </a:r>
            <a:r>
              <a:rPr dirty="0" sz="1300" spc="-415" b="1">
                <a:latin typeface="Courier New"/>
                <a:cs typeface="Courier New"/>
              </a:rPr>
              <a:t> </a:t>
            </a:r>
            <a:r>
              <a:rPr dirty="0" sz="1300" spc="-5" b="1">
                <a:latin typeface="Arial"/>
                <a:cs typeface="Arial"/>
              </a:rPr>
              <a:t>Statement</a:t>
            </a:r>
            <a:endParaRPr sz="1300">
              <a:latin typeface="Arial"/>
              <a:cs typeface="Arial"/>
            </a:endParaRPr>
          </a:p>
          <a:p>
            <a:pPr marL="136525" marR="5080">
              <a:lnSpc>
                <a:spcPct val="100000"/>
              </a:lnSpc>
              <a:spcBef>
                <a:spcPts val="470"/>
              </a:spcBef>
            </a:pPr>
            <a:r>
              <a:rPr dirty="0" sz="1300">
                <a:latin typeface="Times New Roman"/>
                <a:cs typeface="Times New Roman"/>
              </a:rPr>
              <a:t>After you create a table, you may need to change the table structure for any of the following  </a:t>
            </a:r>
            <a:r>
              <a:rPr dirty="0" sz="1300" spc="-5">
                <a:latin typeface="Times New Roman"/>
                <a:cs typeface="Times New Roman"/>
              </a:rPr>
              <a:t>reasons:</a:t>
            </a:r>
            <a:endParaRPr sz="1300">
              <a:latin typeface="Times New Roman"/>
              <a:cs typeface="Times New Roman"/>
            </a:endParaRPr>
          </a:p>
          <a:p>
            <a:pPr marL="445770" indent="-186690">
              <a:lnSpc>
                <a:spcPts val="1555"/>
              </a:lnSpc>
              <a:buChar char="•"/>
              <a:tabLst>
                <a:tab pos="445770" algn="l"/>
                <a:tab pos="446405" algn="l"/>
              </a:tabLst>
            </a:pPr>
            <a:r>
              <a:rPr dirty="0" sz="1300" spc="-5">
                <a:latin typeface="Times New Roman"/>
                <a:cs typeface="Times New Roman"/>
              </a:rPr>
              <a:t>You </a:t>
            </a:r>
            <a:r>
              <a:rPr dirty="0" sz="1300">
                <a:latin typeface="Times New Roman"/>
                <a:cs typeface="Times New Roman"/>
              </a:rPr>
              <a:t>omitted a column.</a:t>
            </a:r>
            <a:endParaRPr sz="1300">
              <a:latin typeface="Times New Roman"/>
              <a:cs typeface="Times New Roman"/>
            </a:endParaRPr>
          </a:p>
          <a:p>
            <a:pPr marL="445770" indent="-186690">
              <a:lnSpc>
                <a:spcPts val="1555"/>
              </a:lnSpc>
              <a:buChar char="•"/>
              <a:tabLst>
                <a:tab pos="445770" algn="l"/>
                <a:tab pos="446405" algn="l"/>
              </a:tabLst>
            </a:pPr>
            <a:r>
              <a:rPr dirty="0" sz="1300" spc="-5">
                <a:latin typeface="Times New Roman"/>
                <a:cs typeface="Times New Roman"/>
              </a:rPr>
              <a:t>Your </a:t>
            </a:r>
            <a:r>
              <a:rPr dirty="0" sz="1300">
                <a:latin typeface="Times New Roman"/>
                <a:cs typeface="Times New Roman"/>
              </a:rPr>
              <a:t>column definition needs to be</a:t>
            </a:r>
            <a:r>
              <a:rPr dirty="0" sz="1300" spc="-5">
                <a:latin typeface="Times New Roman"/>
                <a:cs typeface="Times New Roman"/>
              </a:rPr>
              <a:t> </a:t>
            </a:r>
            <a:r>
              <a:rPr dirty="0" sz="1300">
                <a:latin typeface="Times New Roman"/>
                <a:cs typeface="Times New Roman"/>
              </a:rPr>
              <a:t>changed.</a:t>
            </a:r>
            <a:endParaRPr sz="1300">
              <a:latin typeface="Times New Roman"/>
              <a:cs typeface="Times New Roman"/>
            </a:endParaRPr>
          </a:p>
          <a:p>
            <a:pPr marL="445770" indent="-186690">
              <a:lnSpc>
                <a:spcPts val="1555"/>
              </a:lnSpc>
              <a:buChar char="•"/>
              <a:tabLst>
                <a:tab pos="445770" algn="l"/>
                <a:tab pos="446405" algn="l"/>
              </a:tabLst>
            </a:pPr>
            <a:r>
              <a:rPr dirty="0" sz="1300" spc="-5">
                <a:latin typeface="Times New Roman"/>
                <a:cs typeface="Times New Roman"/>
              </a:rPr>
              <a:t>You </a:t>
            </a:r>
            <a:r>
              <a:rPr dirty="0" sz="1300">
                <a:latin typeface="Times New Roman"/>
                <a:cs typeface="Times New Roman"/>
              </a:rPr>
              <a:t>need to remove columns.</a:t>
            </a:r>
            <a:endParaRPr sz="1300">
              <a:latin typeface="Times New Roman"/>
              <a:cs typeface="Times New Roman"/>
            </a:endParaRPr>
          </a:p>
          <a:p>
            <a:pPr marL="136525">
              <a:lnSpc>
                <a:spcPct val="100000"/>
              </a:lnSpc>
              <a:spcBef>
                <a:spcPts val="310"/>
              </a:spcBef>
            </a:pPr>
            <a:r>
              <a:rPr dirty="0" sz="1300" spc="-5">
                <a:latin typeface="Times New Roman"/>
                <a:cs typeface="Times New Roman"/>
              </a:rPr>
              <a:t>You </a:t>
            </a:r>
            <a:r>
              <a:rPr dirty="0" sz="1300">
                <a:latin typeface="Times New Roman"/>
                <a:cs typeface="Times New Roman"/>
              </a:rPr>
              <a:t>can do this by using the </a:t>
            </a:r>
            <a:r>
              <a:rPr dirty="0" sz="1300">
                <a:latin typeface="Courier New"/>
                <a:cs typeface="Courier New"/>
              </a:rPr>
              <a:t>ALTER TABLE</a:t>
            </a:r>
            <a:r>
              <a:rPr dirty="0" sz="1300" spc="-480">
                <a:latin typeface="Courier New"/>
                <a:cs typeface="Courier New"/>
              </a:rPr>
              <a:t> </a:t>
            </a:r>
            <a:r>
              <a:rPr dirty="0" sz="1300">
                <a:latin typeface="Times New Roman"/>
                <a:cs typeface="Times New Roman"/>
              </a:rPr>
              <a:t>statement. </a:t>
            </a:r>
            <a:r>
              <a:rPr dirty="0" sz="1300" spc="-5">
                <a:latin typeface="Times New Roman"/>
                <a:cs typeface="Times New Roman"/>
              </a:rPr>
              <a:t>For </a:t>
            </a:r>
            <a:r>
              <a:rPr dirty="0" sz="1300">
                <a:latin typeface="Times New Roman"/>
                <a:cs typeface="Times New Roman"/>
              </a:rPr>
              <a:t>information about the</a:t>
            </a:r>
            <a:endParaRPr sz="1300">
              <a:latin typeface="Times New Roman"/>
              <a:cs typeface="Times New Roman"/>
            </a:endParaRPr>
          </a:p>
          <a:p>
            <a:pPr marL="136525">
              <a:lnSpc>
                <a:spcPct val="100000"/>
              </a:lnSpc>
            </a:pPr>
            <a:r>
              <a:rPr dirty="0" sz="1300">
                <a:latin typeface="Courier New"/>
                <a:cs typeface="Courier New"/>
              </a:rPr>
              <a:t>ALTER TABLE</a:t>
            </a:r>
            <a:r>
              <a:rPr dirty="0" sz="1300" spc="-459">
                <a:latin typeface="Courier New"/>
                <a:cs typeface="Courier New"/>
              </a:rPr>
              <a:t> </a:t>
            </a:r>
            <a:r>
              <a:rPr dirty="0" sz="1300">
                <a:latin typeface="Times New Roman"/>
                <a:cs typeface="Times New Roman"/>
              </a:rPr>
              <a:t>statement, </a:t>
            </a:r>
            <a:r>
              <a:rPr dirty="0" sz="1300" spc="-5">
                <a:latin typeface="Times New Roman"/>
                <a:cs typeface="Times New Roman"/>
              </a:rPr>
              <a:t>see </a:t>
            </a:r>
            <a:r>
              <a:rPr dirty="0" sz="1300">
                <a:latin typeface="Times New Roman"/>
                <a:cs typeface="Times New Roman"/>
              </a:rPr>
              <a:t>the </a:t>
            </a:r>
            <a:r>
              <a:rPr dirty="0" sz="1300" spc="-5" i="1">
                <a:latin typeface="Times New Roman"/>
                <a:cs typeface="Times New Roman"/>
              </a:rPr>
              <a:t>Oracle </a:t>
            </a:r>
            <a:r>
              <a:rPr dirty="0" sz="1300" i="1">
                <a:latin typeface="Times New Roman"/>
                <a:cs typeface="Times New Roman"/>
              </a:rPr>
              <a:t>Database 10g </a:t>
            </a:r>
            <a:r>
              <a:rPr dirty="0" sz="1300" spc="-5" i="1">
                <a:latin typeface="Times New Roman"/>
                <a:cs typeface="Times New Roman"/>
              </a:rPr>
              <a:t>SQL Fundamentals II </a:t>
            </a:r>
            <a:r>
              <a:rPr dirty="0" sz="1300" spc="-5">
                <a:latin typeface="Times New Roman"/>
                <a:cs typeface="Times New Roman"/>
              </a:rPr>
              <a:t>course.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3</a:t>
            </a:r>
            <a:r>
              <a:rPr dirty="0" sz="800" spc="-130"/>
              <a:t>ai</a:t>
            </a:r>
            <a:r>
              <a:rPr dirty="0" baseline="-30092" sz="1800" spc="-195" b="1">
                <a:latin typeface="Arial"/>
                <a:cs typeface="Arial"/>
              </a:rPr>
              <a:t>5</a:t>
            </a:r>
            <a:r>
              <a:rPr dirty="0" sz="800" spc="-130"/>
              <a:t>l.</a:t>
            </a:r>
            <a:r>
              <a:rPr dirty="0" sz="800" spc="-110"/>
              <a:t> </a:t>
            </a:r>
            <a:r>
              <a:rPr dirty="0" sz="800" spc="-40"/>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4735195" cy="2120900"/>
          </a:xfrm>
          <a:prstGeom prst="rect">
            <a:avLst/>
          </a:prstGeom>
        </p:spPr>
        <p:txBody>
          <a:bodyPr wrap="square" lIns="0" tIns="13970" rIns="0" bIns="0" rtlCol="0" vert="horz">
            <a:spAutoFit/>
          </a:bodyPr>
          <a:lstStyle/>
          <a:p>
            <a:pPr marL="1775460">
              <a:lnSpc>
                <a:spcPct val="100000"/>
              </a:lnSpc>
              <a:spcBef>
                <a:spcPts val="110"/>
              </a:spcBef>
            </a:pPr>
            <a:r>
              <a:rPr dirty="0" sz="1850" b="1">
                <a:latin typeface="Arial"/>
                <a:cs typeface="Arial"/>
              </a:rPr>
              <a:t>Dropping </a:t>
            </a:r>
            <a:r>
              <a:rPr dirty="0" sz="1850" spc="5" b="1">
                <a:latin typeface="Arial"/>
                <a:cs typeface="Arial"/>
              </a:rPr>
              <a:t>a</a:t>
            </a:r>
            <a:r>
              <a:rPr dirty="0" sz="1850" spc="-10" b="1">
                <a:latin typeface="Arial"/>
                <a:cs typeface="Arial"/>
              </a:rPr>
              <a:t> </a:t>
            </a:r>
            <a:r>
              <a:rPr dirty="0" sz="1850" b="1">
                <a:latin typeface="Arial"/>
                <a:cs typeface="Arial"/>
              </a:rPr>
              <a:t>Table</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5">
                <a:latin typeface="Arial"/>
                <a:cs typeface="Arial"/>
              </a:rPr>
              <a:t>All </a:t>
            </a:r>
            <a:r>
              <a:rPr dirty="0" sz="1550" spc="10">
                <a:latin typeface="Arial"/>
                <a:cs typeface="Arial"/>
              </a:rPr>
              <a:t>data and </a:t>
            </a:r>
            <a:r>
              <a:rPr dirty="0" sz="1550" spc="5">
                <a:latin typeface="Arial"/>
                <a:cs typeface="Arial"/>
              </a:rPr>
              <a:t>structure in </a:t>
            </a:r>
            <a:r>
              <a:rPr dirty="0" sz="1550" spc="10">
                <a:latin typeface="Arial"/>
                <a:cs typeface="Arial"/>
              </a:rPr>
              <a:t>the </a:t>
            </a:r>
            <a:r>
              <a:rPr dirty="0" sz="1550" spc="5">
                <a:latin typeface="Arial"/>
                <a:cs typeface="Arial"/>
              </a:rPr>
              <a:t>table </a:t>
            </a:r>
            <a:r>
              <a:rPr dirty="0" sz="1550" spc="10">
                <a:latin typeface="Arial"/>
                <a:cs typeface="Arial"/>
              </a:rPr>
              <a:t>are</a:t>
            </a:r>
            <a:r>
              <a:rPr dirty="0" sz="1550" spc="5">
                <a:latin typeface="Arial"/>
                <a:cs typeface="Arial"/>
              </a:rPr>
              <a:t> deleted.</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Any pending </a:t>
            </a:r>
            <a:r>
              <a:rPr dirty="0" sz="1550" spc="5">
                <a:latin typeface="Arial"/>
                <a:cs typeface="Arial"/>
              </a:rPr>
              <a:t>transactions </a:t>
            </a:r>
            <a:r>
              <a:rPr dirty="0" sz="1550" spc="10">
                <a:latin typeface="Arial"/>
                <a:cs typeface="Arial"/>
              </a:rPr>
              <a:t>are</a:t>
            </a:r>
            <a:r>
              <a:rPr dirty="0" sz="1550" spc="-10">
                <a:latin typeface="Arial"/>
                <a:cs typeface="Arial"/>
              </a:rPr>
              <a:t> </a:t>
            </a:r>
            <a:r>
              <a:rPr dirty="0" sz="1550" spc="10">
                <a:latin typeface="Arial"/>
                <a:cs typeface="Arial"/>
              </a:rPr>
              <a:t>committed.</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5">
                <a:latin typeface="Arial"/>
                <a:cs typeface="Arial"/>
              </a:rPr>
              <a:t>All </a:t>
            </a:r>
            <a:r>
              <a:rPr dirty="0" sz="1550" spc="10">
                <a:latin typeface="Arial"/>
                <a:cs typeface="Arial"/>
              </a:rPr>
              <a:t>indexes are</a:t>
            </a:r>
            <a:r>
              <a:rPr dirty="0" sz="1550" spc="-10">
                <a:latin typeface="Arial"/>
                <a:cs typeface="Arial"/>
              </a:rPr>
              <a:t> </a:t>
            </a:r>
            <a:r>
              <a:rPr dirty="0" sz="1550" spc="10">
                <a:latin typeface="Arial"/>
                <a:cs typeface="Arial"/>
              </a:rPr>
              <a:t>dropped.</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5">
                <a:latin typeface="Arial"/>
                <a:cs typeface="Arial"/>
              </a:rPr>
              <a:t>All constraints </a:t>
            </a:r>
            <a:r>
              <a:rPr dirty="0" sz="1550" spc="10">
                <a:latin typeface="Arial"/>
                <a:cs typeface="Arial"/>
              </a:rPr>
              <a:t>are</a:t>
            </a:r>
            <a:r>
              <a:rPr dirty="0" sz="1550">
                <a:latin typeface="Arial"/>
                <a:cs typeface="Arial"/>
              </a:rPr>
              <a:t> </a:t>
            </a:r>
            <a:r>
              <a:rPr dirty="0" sz="1550" spc="10">
                <a:latin typeface="Arial"/>
                <a:cs typeface="Arial"/>
              </a:rPr>
              <a:t>dropped.</a:t>
            </a:r>
            <a:endParaRPr sz="1550">
              <a:latin typeface="Arial"/>
              <a:cs typeface="Arial"/>
            </a:endParaRPr>
          </a:p>
          <a:p>
            <a:pPr marL="328930" indent="-329565">
              <a:lnSpc>
                <a:spcPct val="100000"/>
              </a:lnSpc>
              <a:spcBef>
                <a:spcPts val="285"/>
              </a:spcBef>
              <a:buClr>
                <a:srgbClr val="FF0000"/>
              </a:buClr>
              <a:buChar char="•"/>
              <a:tabLst>
                <a:tab pos="328930" algn="l"/>
                <a:tab pos="329565" algn="l"/>
              </a:tabLst>
            </a:pPr>
            <a:r>
              <a:rPr dirty="0" sz="1550" spc="10">
                <a:latin typeface="Arial"/>
                <a:cs typeface="Arial"/>
              </a:rPr>
              <a:t>You </a:t>
            </a:r>
            <a:r>
              <a:rPr dirty="0" sz="1550" spc="10" i="1">
                <a:latin typeface="Arial"/>
                <a:cs typeface="Arial"/>
              </a:rPr>
              <a:t>cannot </a:t>
            </a:r>
            <a:r>
              <a:rPr dirty="0" sz="1550" spc="5">
                <a:latin typeface="Arial"/>
                <a:cs typeface="Arial"/>
              </a:rPr>
              <a:t>roll </a:t>
            </a:r>
            <a:r>
              <a:rPr dirty="0" sz="1550" spc="10">
                <a:latin typeface="Arial"/>
                <a:cs typeface="Arial"/>
              </a:rPr>
              <a:t>back the </a:t>
            </a:r>
            <a:r>
              <a:rPr dirty="0" sz="1550" spc="10">
                <a:latin typeface="Courier New"/>
                <a:cs typeface="Courier New"/>
              </a:rPr>
              <a:t>DROP TABLE</a:t>
            </a:r>
            <a:r>
              <a:rPr dirty="0" sz="1550" spc="-540">
                <a:latin typeface="Courier New"/>
                <a:cs typeface="Courier New"/>
              </a:rPr>
              <a:t> </a:t>
            </a:r>
            <a:r>
              <a:rPr dirty="0" sz="1550" spc="10">
                <a:latin typeface="Arial"/>
                <a:cs typeface="Arial"/>
              </a:rPr>
              <a:t>statement.</a:t>
            </a:r>
            <a:endParaRPr sz="1550">
              <a:latin typeface="Arial"/>
              <a:cs typeface="Arial"/>
            </a:endParaRPr>
          </a:p>
        </p:txBody>
      </p:sp>
      <p:sp>
        <p:nvSpPr>
          <p:cNvPr id="7" name="object 7"/>
          <p:cNvSpPr txBox="1"/>
          <p:nvPr/>
        </p:nvSpPr>
        <p:spPr>
          <a:xfrm>
            <a:off x="1288541" y="3118866"/>
            <a:ext cx="5191125" cy="468630"/>
          </a:xfrm>
          <a:prstGeom prst="rect">
            <a:avLst/>
          </a:prstGeom>
          <a:solidFill>
            <a:srgbClr val="CCCCCC"/>
          </a:solidFill>
          <a:ln w="20574">
            <a:solidFill>
              <a:srgbClr val="000000"/>
            </a:solidFill>
          </a:ln>
        </p:spPr>
        <p:txBody>
          <a:bodyPr wrap="square" lIns="0" tIns="17780" rIns="0" bIns="0" rtlCol="0" vert="horz">
            <a:spAutoFit/>
          </a:bodyPr>
          <a:lstStyle/>
          <a:p>
            <a:pPr marL="76200">
              <a:lnSpc>
                <a:spcPts val="1550"/>
              </a:lnSpc>
              <a:spcBef>
                <a:spcPts val="140"/>
              </a:spcBef>
            </a:pPr>
            <a:r>
              <a:rPr dirty="0" sz="1300" spc="-15" b="1">
                <a:latin typeface="Courier New"/>
                <a:cs typeface="Courier New"/>
              </a:rPr>
              <a:t>DROP TABLE</a:t>
            </a:r>
            <a:r>
              <a:rPr dirty="0" sz="1300" spc="-20" b="1">
                <a:latin typeface="Courier New"/>
                <a:cs typeface="Courier New"/>
              </a:rPr>
              <a:t> dept80;</a:t>
            </a:r>
            <a:endParaRPr sz="1300">
              <a:latin typeface="Courier New"/>
              <a:cs typeface="Courier New"/>
            </a:endParaRPr>
          </a:p>
          <a:p>
            <a:pPr marL="76200">
              <a:lnSpc>
                <a:spcPts val="1550"/>
              </a:lnSpc>
            </a:pPr>
            <a:r>
              <a:rPr dirty="0" sz="1300" spc="-15" b="1">
                <a:solidFill>
                  <a:srgbClr val="FF3300"/>
                </a:solidFill>
                <a:latin typeface="Courier New"/>
                <a:cs typeface="Courier New"/>
              </a:rPr>
              <a:t>DROP TABLE</a:t>
            </a:r>
            <a:r>
              <a:rPr dirty="0" sz="1300" spc="-20" b="1">
                <a:solidFill>
                  <a:srgbClr val="FF3300"/>
                </a:solidFill>
                <a:latin typeface="Courier New"/>
                <a:cs typeface="Courier New"/>
              </a:rPr>
              <a:t> succeeded.</a:t>
            </a:r>
            <a:endParaRPr sz="1300">
              <a:latin typeface="Courier New"/>
              <a:cs typeface="Courier New"/>
            </a:endParaRPr>
          </a:p>
        </p:txBody>
      </p:sp>
      <p:sp>
        <p:nvSpPr>
          <p:cNvPr id="8" name="object 8"/>
          <p:cNvSpPr txBox="1"/>
          <p:nvPr/>
        </p:nvSpPr>
        <p:spPr>
          <a:xfrm>
            <a:off x="594613" y="5621078"/>
            <a:ext cx="6531609" cy="3512820"/>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Dropping </a:t>
            </a:r>
            <a:r>
              <a:rPr dirty="0" sz="1300" b="1">
                <a:latin typeface="Arial"/>
                <a:cs typeface="Arial"/>
              </a:rPr>
              <a:t>a Table</a:t>
            </a:r>
            <a:endParaRPr sz="1300">
              <a:latin typeface="Arial"/>
              <a:cs typeface="Arial"/>
            </a:endParaRPr>
          </a:p>
          <a:p>
            <a:pPr marL="136525" marR="82550" indent="-635">
              <a:lnSpc>
                <a:spcPct val="104600"/>
              </a:lnSpc>
              <a:spcBef>
                <a:spcPts val="210"/>
              </a:spcBef>
            </a:pPr>
            <a:r>
              <a:rPr dirty="0" sz="1300">
                <a:latin typeface="Times New Roman"/>
                <a:cs typeface="Times New Roman"/>
              </a:rPr>
              <a:t>The </a:t>
            </a:r>
            <a:r>
              <a:rPr dirty="0" sz="1300">
                <a:latin typeface="Courier New"/>
                <a:cs typeface="Courier New"/>
              </a:rPr>
              <a:t>DROP</a:t>
            </a:r>
            <a:r>
              <a:rPr dirty="0" sz="1300" spc="-455">
                <a:latin typeface="Courier New"/>
                <a:cs typeface="Courier New"/>
              </a:rPr>
              <a:t> </a:t>
            </a:r>
            <a:r>
              <a:rPr dirty="0" sz="1300">
                <a:latin typeface="Courier New"/>
                <a:cs typeface="Courier New"/>
              </a:rPr>
              <a:t>TABLE</a:t>
            </a:r>
            <a:r>
              <a:rPr dirty="0" sz="1300" spc="-459">
                <a:latin typeface="Courier New"/>
                <a:cs typeface="Courier New"/>
              </a:rPr>
              <a:t> </a:t>
            </a:r>
            <a:r>
              <a:rPr dirty="0" sz="1300">
                <a:latin typeface="Times New Roman"/>
                <a:cs typeface="Times New Roman"/>
              </a:rPr>
              <a:t>statement</a:t>
            </a:r>
            <a:r>
              <a:rPr dirty="0" sz="1300" spc="-10">
                <a:latin typeface="Times New Roman"/>
                <a:cs typeface="Times New Roman"/>
              </a:rPr>
              <a:t> </a:t>
            </a:r>
            <a:r>
              <a:rPr dirty="0" sz="1300">
                <a:latin typeface="Times New Roman"/>
                <a:cs typeface="Times New Roman"/>
              </a:rPr>
              <a:t>removes the definition</a:t>
            </a:r>
            <a:r>
              <a:rPr dirty="0" sz="1300" spc="-5">
                <a:latin typeface="Times New Roman"/>
                <a:cs typeface="Times New Roman"/>
              </a:rPr>
              <a:t> </a:t>
            </a:r>
            <a:r>
              <a:rPr dirty="0" sz="1300">
                <a:latin typeface="Times New Roman"/>
                <a:cs typeface="Times New Roman"/>
              </a:rPr>
              <a:t>of an</a:t>
            </a:r>
            <a:r>
              <a:rPr dirty="0" sz="1300" spc="15">
                <a:latin typeface="Times New Roman"/>
                <a:cs typeface="Times New Roman"/>
              </a:rPr>
              <a:t> </a:t>
            </a:r>
            <a:r>
              <a:rPr dirty="0" sz="1300">
                <a:latin typeface="Times New Roman"/>
                <a:cs typeface="Times New Roman"/>
              </a:rPr>
              <a:t>Oracle table.</a:t>
            </a:r>
            <a:r>
              <a:rPr dirty="0" sz="1300" spc="-5">
                <a:latin typeface="Times New Roman"/>
                <a:cs typeface="Times New Roman"/>
              </a:rPr>
              <a:t> </a:t>
            </a:r>
            <a:r>
              <a:rPr dirty="0" sz="1300">
                <a:latin typeface="Times New Roman"/>
                <a:cs typeface="Times New Roman"/>
              </a:rPr>
              <a:t>When</a:t>
            </a:r>
            <a:r>
              <a:rPr dirty="0" sz="1300" spc="5">
                <a:latin typeface="Times New Roman"/>
                <a:cs typeface="Times New Roman"/>
              </a:rPr>
              <a:t> </a:t>
            </a:r>
            <a:r>
              <a:rPr dirty="0" sz="1300">
                <a:latin typeface="Times New Roman"/>
                <a:cs typeface="Times New Roman"/>
              </a:rPr>
              <a:t>you </a:t>
            </a:r>
            <a:r>
              <a:rPr dirty="0" sz="1300" spc="-5">
                <a:latin typeface="Times New Roman"/>
                <a:cs typeface="Times New Roman"/>
              </a:rPr>
              <a:t>drop </a:t>
            </a:r>
            <a:r>
              <a:rPr dirty="0" sz="1300">
                <a:latin typeface="Times New Roman"/>
                <a:cs typeface="Times New Roman"/>
              </a:rPr>
              <a:t>a table,  the database loses all the </a:t>
            </a:r>
            <a:r>
              <a:rPr dirty="0" sz="1300" spc="-5">
                <a:latin typeface="Times New Roman"/>
                <a:cs typeface="Times New Roman"/>
              </a:rPr>
              <a:t>data </a:t>
            </a:r>
            <a:r>
              <a:rPr dirty="0" sz="1300">
                <a:latin typeface="Times New Roman"/>
                <a:cs typeface="Times New Roman"/>
              </a:rPr>
              <a:t>in the table and all the indexes associated with</a:t>
            </a:r>
            <a:r>
              <a:rPr dirty="0" sz="1300" spc="-15">
                <a:latin typeface="Times New Roman"/>
                <a:cs typeface="Times New Roman"/>
              </a:rPr>
              <a:t> </a:t>
            </a:r>
            <a:r>
              <a:rPr dirty="0" sz="1300">
                <a:latin typeface="Times New Roman"/>
                <a:cs typeface="Times New Roman"/>
              </a:rPr>
              <a:t>it.</a:t>
            </a:r>
            <a:endParaRPr sz="1300">
              <a:latin typeface="Times New Roman"/>
              <a:cs typeface="Times New Roman"/>
            </a:endParaRPr>
          </a:p>
          <a:p>
            <a:pPr marL="136525">
              <a:lnSpc>
                <a:spcPct val="100000"/>
              </a:lnSpc>
              <a:spcBef>
                <a:spcPts val="395"/>
              </a:spcBef>
            </a:pPr>
            <a:r>
              <a:rPr dirty="0" sz="1300" spc="-5" b="1">
                <a:latin typeface="Times New Roman"/>
                <a:cs typeface="Times New Roman"/>
              </a:rPr>
              <a:t>Syntax</a:t>
            </a:r>
            <a:endParaRPr sz="1300">
              <a:latin typeface="Times New Roman"/>
              <a:cs typeface="Times New Roman"/>
            </a:endParaRPr>
          </a:p>
          <a:p>
            <a:pPr marL="136525">
              <a:lnSpc>
                <a:spcPct val="100000"/>
              </a:lnSpc>
              <a:spcBef>
                <a:spcPts val="315"/>
              </a:spcBef>
            </a:pPr>
            <a:r>
              <a:rPr dirty="0" sz="1300">
                <a:latin typeface="Courier New"/>
                <a:cs typeface="Courier New"/>
              </a:rPr>
              <a:t>DROP TABLE</a:t>
            </a:r>
            <a:r>
              <a:rPr dirty="0" sz="1300" spc="5">
                <a:latin typeface="Courier New"/>
                <a:cs typeface="Courier New"/>
              </a:rPr>
              <a:t> </a:t>
            </a:r>
            <a:r>
              <a:rPr dirty="0" sz="1300" i="1">
                <a:latin typeface="Courier New"/>
                <a:cs typeface="Courier New"/>
              </a:rPr>
              <a:t>table</a:t>
            </a:r>
            <a:endParaRPr sz="1300">
              <a:latin typeface="Courier New"/>
              <a:cs typeface="Courier New"/>
            </a:endParaRPr>
          </a:p>
          <a:p>
            <a:pPr marL="136525">
              <a:lnSpc>
                <a:spcPct val="100000"/>
              </a:lnSpc>
              <a:spcBef>
                <a:spcPts val="390"/>
              </a:spcBef>
            </a:pPr>
            <a:r>
              <a:rPr dirty="0" sz="1300">
                <a:latin typeface="Times New Roman"/>
                <a:cs typeface="Times New Roman"/>
              </a:rPr>
              <a:t>In the </a:t>
            </a:r>
            <a:r>
              <a:rPr dirty="0" sz="1300" spc="-5">
                <a:latin typeface="Times New Roman"/>
                <a:cs typeface="Times New Roman"/>
              </a:rPr>
              <a:t>syntax, </a:t>
            </a:r>
            <a:r>
              <a:rPr dirty="0" sz="1300" i="1">
                <a:latin typeface="Courier New"/>
                <a:cs typeface="Courier New"/>
              </a:rPr>
              <a:t>table</a:t>
            </a:r>
            <a:r>
              <a:rPr dirty="0" sz="1300" spc="-465" i="1">
                <a:latin typeface="Courier New"/>
                <a:cs typeface="Courier New"/>
              </a:rPr>
              <a:t> </a:t>
            </a:r>
            <a:r>
              <a:rPr dirty="0" sz="1300">
                <a:latin typeface="Times New Roman"/>
                <a:cs typeface="Times New Roman"/>
              </a:rPr>
              <a:t>is the name of the table.</a:t>
            </a:r>
            <a:endParaRPr sz="1300">
              <a:latin typeface="Times New Roman"/>
              <a:cs typeface="Times New Roman"/>
            </a:endParaRPr>
          </a:p>
          <a:p>
            <a:pPr marL="136525">
              <a:lnSpc>
                <a:spcPct val="100000"/>
              </a:lnSpc>
              <a:spcBef>
                <a:spcPts val="465"/>
              </a:spcBef>
            </a:pPr>
            <a:r>
              <a:rPr dirty="0" sz="1300" spc="-5" b="1">
                <a:latin typeface="Times New Roman"/>
                <a:cs typeface="Times New Roman"/>
              </a:rPr>
              <a:t>Guidelines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All data is deleted from the</a:t>
            </a:r>
            <a:r>
              <a:rPr dirty="0" sz="1300" spc="-10">
                <a:latin typeface="Times New Roman"/>
                <a:cs typeface="Times New Roman"/>
              </a:rPr>
              <a:t> </a:t>
            </a:r>
            <a:r>
              <a:rPr dirty="0" sz="1300">
                <a:latin typeface="Times New Roman"/>
                <a:cs typeface="Times New Roman"/>
              </a:rPr>
              <a:t>table.</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Any views and synonyms </a:t>
            </a:r>
            <a:r>
              <a:rPr dirty="0" sz="1300">
                <a:latin typeface="Times New Roman"/>
                <a:cs typeface="Times New Roman"/>
              </a:rPr>
              <a:t>remain but are</a:t>
            </a:r>
            <a:r>
              <a:rPr dirty="0" sz="1300" spc="5">
                <a:latin typeface="Times New Roman"/>
                <a:cs typeface="Times New Roman"/>
              </a:rPr>
              <a:t> </a:t>
            </a:r>
            <a:r>
              <a:rPr dirty="0" sz="1300">
                <a:latin typeface="Times New Roman"/>
                <a:cs typeface="Times New Roman"/>
              </a:rPr>
              <a:t>invalid.</a:t>
            </a:r>
            <a:endParaRPr sz="1300">
              <a:latin typeface="Times New Roman"/>
              <a:cs typeface="Times New Roman"/>
            </a:endParaRPr>
          </a:p>
          <a:p>
            <a:pPr marL="445770" indent="-186055">
              <a:lnSpc>
                <a:spcPts val="1520"/>
              </a:lnSpc>
              <a:buChar char="•"/>
              <a:tabLst>
                <a:tab pos="445770" algn="l"/>
                <a:tab pos="446405" algn="l"/>
              </a:tabLst>
            </a:pPr>
            <a:r>
              <a:rPr dirty="0" sz="1300" spc="-5">
                <a:latin typeface="Times New Roman"/>
                <a:cs typeface="Times New Roman"/>
              </a:rPr>
              <a:t>Any </a:t>
            </a:r>
            <a:r>
              <a:rPr dirty="0" sz="1300">
                <a:latin typeface="Times New Roman"/>
                <a:cs typeface="Times New Roman"/>
              </a:rPr>
              <a:t>pending transactions are</a:t>
            </a:r>
            <a:r>
              <a:rPr dirty="0" sz="1300" spc="-5">
                <a:latin typeface="Times New Roman"/>
                <a:cs typeface="Times New Roman"/>
              </a:rPr>
              <a:t> </a:t>
            </a:r>
            <a:r>
              <a:rPr dirty="0" sz="1300">
                <a:latin typeface="Times New Roman"/>
                <a:cs typeface="Times New Roman"/>
              </a:rPr>
              <a:t>committed.</a:t>
            </a:r>
            <a:endParaRPr sz="1300">
              <a:latin typeface="Times New Roman"/>
              <a:cs typeface="Times New Roman"/>
            </a:endParaRPr>
          </a:p>
          <a:p>
            <a:pPr marL="445770" indent="-186055">
              <a:lnSpc>
                <a:spcPts val="1520"/>
              </a:lnSpc>
              <a:buChar char="•"/>
              <a:tabLst>
                <a:tab pos="445770" algn="l"/>
                <a:tab pos="446405" algn="l"/>
              </a:tabLst>
            </a:pPr>
            <a:r>
              <a:rPr dirty="0" sz="1300" spc="-5">
                <a:latin typeface="Times New Roman"/>
                <a:cs typeface="Times New Roman"/>
              </a:rPr>
              <a:t>Only </a:t>
            </a:r>
            <a:r>
              <a:rPr dirty="0" sz="1300">
                <a:latin typeface="Times New Roman"/>
                <a:cs typeface="Times New Roman"/>
              </a:rPr>
              <a:t>the creator of the </a:t>
            </a:r>
            <a:r>
              <a:rPr dirty="0" sz="1300" spc="-5">
                <a:latin typeface="Times New Roman"/>
                <a:cs typeface="Times New Roman"/>
              </a:rPr>
              <a:t>table </a:t>
            </a:r>
            <a:r>
              <a:rPr dirty="0" sz="1300">
                <a:latin typeface="Times New Roman"/>
                <a:cs typeface="Times New Roman"/>
              </a:rPr>
              <a:t>or a user with the</a:t>
            </a:r>
            <a:r>
              <a:rPr dirty="0" sz="1300" spc="5">
                <a:latin typeface="Times New Roman"/>
                <a:cs typeface="Times New Roman"/>
              </a:rPr>
              <a:t> </a:t>
            </a:r>
            <a:r>
              <a:rPr dirty="0" sz="1300">
                <a:latin typeface="Courier New"/>
                <a:cs typeface="Courier New"/>
              </a:rPr>
              <a:t>DROP</a:t>
            </a:r>
            <a:r>
              <a:rPr dirty="0" sz="1300" spc="-459">
                <a:latin typeface="Courier New"/>
                <a:cs typeface="Courier New"/>
              </a:rPr>
              <a:t> </a:t>
            </a:r>
            <a:r>
              <a:rPr dirty="0" sz="1300">
                <a:latin typeface="Courier New"/>
                <a:cs typeface="Courier New"/>
              </a:rPr>
              <a:t>ANY</a:t>
            </a:r>
            <a:r>
              <a:rPr dirty="0" sz="1300" spc="-455">
                <a:latin typeface="Courier New"/>
                <a:cs typeface="Courier New"/>
              </a:rPr>
              <a:t> </a:t>
            </a:r>
            <a:r>
              <a:rPr dirty="0" sz="1300">
                <a:latin typeface="Courier New"/>
                <a:cs typeface="Courier New"/>
              </a:rPr>
              <a:t>TABLE</a:t>
            </a:r>
            <a:r>
              <a:rPr dirty="0" sz="1300" spc="-455">
                <a:latin typeface="Courier New"/>
                <a:cs typeface="Courier New"/>
              </a:rPr>
              <a:t> </a:t>
            </a:r>
            <a:r>
              <a:rPr dirty="0" sz="1300">
                <a:latin typeface="Times New Roman"/>
                <a:cs typeface="Times New Roman"/>
              </a:rPr>
              <a:t>privilege can remove a</a:t>
            </a:r>
            <a:endParaRPr sz="1300">
              <a:latin typeface="Times New Roman"/>
              <a:cs typeface="Times New Roman"/>
            </a:endParaRPr>
          </a:p>
          <a:p>
            <a:pPr marL="445770">
              <a:lnSpc>
                <a:spcPct val="100000"/>
              </a:lnSpc>
              <a:spcBef>
                <a:spcPts val="80"/>
              </a:spcBef>
            </a:pPr>
            <a:r>
              <a:rPr dirty="0" sz="1300">
                <a:latin typeface="Times New Roman"/>
                <a:cs typeface="Times New Roman"/>
              </a:rPr>
              <a:t>table.</a:t>
            </a:r>
            <a:endParaRPr sz="1300">
              <a:latin typeface="Times New Roman"/>
              <a:cs typeface="Times New Roman"/>
            </a:endParaRPr>
          </a:p>
          <a:p>
            <a:pPr marL="136525" marR="5080" indent="-635">
              <a:lnSpc>
                <a:spcPct val="100000"/>
              </a:lnSpc>
              <a:spcBef>
                <a:spcPts val="310"/>
              </a:spcBef>
            </a:pPr>
            <a:r>
              <a:rPr dirty="0" sz="1300" spc="-5" b="1">
                <a:latin typeface="Times New Roman"/>
                <a:cs typeface="Times New Roman"/>
              </a:rPr>
              <a:t>Note: </a:t>
            </a:r>
            <a:r>
              <a:rPr dirty="0" sz="1300">
                <a:latin typeface="Times New Roman"/>
                <a:cs typeface="Times New Roman"/>
              </a:rPr>
              <a:t>The </a:t>
            </a:r>
            <a:r>
              <a:rPr dirty="0" sz="1300">
                <a:latin typeface="Courier New"/>
                <a:cs typeface="Courier New"/>
              </a:rPr>
              <a:t>DROP TABLE </a:t>
            </a:r>
            <a:r>
              <a:rPr dirty="0" sz="1300">
                <a:latin typeface="Times New Roman"/>
                <a:cs typeface="Times New Roman"/>
              </a:rPr>
              <a:t>statement, once executed, is </a:t>
            </a:r>
            <a:r>
              <a:rPr dirty="0" sz="1300" spc="-5">
                <a:latin typeface="Times New Roman"/>
                <a:cs typeface="Times New Roman"/>
              </a:rPr>
              <a:t>irreversible. </a:t>
            </a:r>
            <a:r>
              <a:rPr dirty="0" sz="1300">
                <a:latin typeface="Times New Roman"/>
                <a:cs typeface="Times New Roman"/>
              </a:rPr>
              <a:t>The Oracle </a:t>
            </a:r>
            <a:r>
              <a:rPr dirty="0" sz="1300" spc="-5">
                <a:latin typeface="Times New Roman"/>
                <a:cs typeface="Times New Roman"/>
              </a:rPr>
              <a:t>server </a:t>
            </a:r>
            <a:r>
              <a:rPr dirty="0" sz="1300">
                <a:latin typeface="Times New Roman"/>
                <a:cs typeface="Times New Roman"/>
              </a:rPr>
              <a:t>does </a:t>
            </a:r>
            <a:r>
              <a:rPr dirty="0" sz="1300" spc="-5">
                <a:latin typeface="Times New Roman"/>
                <a:cs typeface="Times New Roman"/>
              </a:rPr>
              <a:t>not  </a:t>
            </a:r>
            <a:r>
              <a:rPr dirty="0" sz="1300">
                <a:latin typeface="Times New Roman"/>
                <a:cs typeface="Times New Roman"/>
              </a:rPr>
              <a:t>question the action </a:t>
            </a:r>
            <a:r>
              <a:rPr dirty="0" sz="1300" spc="-5">
                <a:latin typeface="Times New Roman"/>
                <a:cs typeface="Times New Roman"/>
              </a:rPr>
              <a:t>when </a:t>
            </a:r>
            <a:r>
              <a:rPr dirty="0" sz="1300">
                <a:latin typeface="Times New Roman"/>
                <a:cs typeface="Times New Roman"/>
              </a:rPr>
              <a:t>you </a:t>
            </a:r>
            <a:r>
              <a:rPr dirty="0" sz="1300" spc="-5">
                <a:latin typeface="Times New Roman"/>
                <a:cs typeface="Times New Roman"/>
              </a:rPr>
              <a:t>issue </a:t>
            </a:r>
            <a:r>
              <a:rPr dirty="0" sz="1300">
                <a:latin typeface="Times New Roman"/>
                <a:cs typeface="Times New Roman"/>
              </a:rPr>
              <a:t>the </a:t>
            </a:r>
            <a:r>
              <a:rPr dirty="0" sz="1300">
                <a:latin typeface="Courier New"/>
                <a:cs typeface="Courier New"/>
              </a:rPr>
              <a:t>DROP TABLE</a:t>
            </a:r>
            <a:r>
              <a:rPr dirty="0" sz="1300" spc="-434">
                <a:latin typeface="Courier New"/>
                <a:cs typeface="Courier New"/>
              </a:rPr>
              <a:t> </a:t>
            </a:r>
            <a:r>
              <a:rPr dirty="0" sz="1300">
                <a:latin typeface="Times New Roman"/>
                <a:cs typeface="Times New Roman"/>
              </a:rPr>
              <a:t>statement. If you </a:t>
            </a:r>
            <a:r>
              <a:rPr dirty="0" sz="1300" spc="-5">
                <a:latin typeface="Times New Roman"/>
                <a:cs typeface="Times New Roman"/>
              </a:rPr>
              <a:t>own </a:t>
            </a:r>
            <a:r>
              <a:rPr dirty="0" sz="1300">
                <a:latin typeface="Times New Roman"/>
                <a:cs typeface="Times New Roman"/>
              </a:rPr>
              <a:t>that table or have a  high-level privilege, then the </a:t>
            </a:r>
            <a:r>
              <a:rPr dirty="0" sz="1300" spc="-5">
                <a:latin typeface="Times New Roman"/>
                <a:cs typeface="Times New Roman"/>
              </a:rPr>
              <a:t>table </a:t>
            </a:r>
            <a:r>
              <a:rPr dirty="0" sz="1300">
                <a:latin typeface="Times New Roman"/>
                <a:cs typeface="Times New Roman"/>
              </a:rPr>
              <a:t>is immediately removed. </a:t>
            </a:r>
            <a:r>
              <a:rPr dirty="0" sz="1300" spc="-5">
                <a:latin typeface="Times New Roman"/>
                <a:cs typeface="Times New Roman"/>
              </a:rPr>
              <a:t>As </a:t>
            </a:r>
            <a:r>
              <a:rPr dirty="0" sz="1300">
                <a:latin typeface="Times New Roman"/>
                <a:cs typeface="Times New Roman"/>
              </a:rPr>
              <a:t>with all </a:t>
            </a:r>
            <a:r>
              <a:rPr dirty="0" sz="1300" spc="-5">
                <a:latin typeface="Times New Roman"/>
                <a:cs typeface="Times New Roman"/>
              </a:rPr>
              <a:t>DDL statements, </a:t>
            </a:r>
            <a:r>
              <a:rPr dirty="0" sz="1300">
                <a:latin typeface="Courier New"/>
                <a:cs typeface="Courier New"/>
              </a:rPr>
              <a:t>DROP  TABLE</a:t>
            </a:r>
            <a:r>
              <a:rPr dirty="0" sz="1300" spc="-465">
                <a:latin typeface="Courier New"/>
                <a:cs typeface="Courier New"/>
              </a:rPr>
              <a:t> </a:t>
            </a:r>
            <a:r>
              <a:rPr dirty="0" sz="1300">
                <a:latin typeface="Times New Roman"/>
                <a:cs typeface="Times New Roman"/>
              </a:rPr>
              <a:t>is committed automatically.</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Summary</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5">
                <a:latin typeface="Arial"/>
                <a:cs typeface="Arial"/>
              </a:rPr>
              <a:t>In this </a:t>
            </a:r>
            <a:r>
              <a:rPr dirty="0" sz="1550" spc="10">
                <a:latin typeface="Arial"/>
                <a:cs typeface="Arial"/>
              </a:rPr>
              <a:t>lesson, you should have learned how</a:t>
            </a:r>
            <a:r>
              <a:rPr dirty="0" sz="1550" spc="-30">
                <a:latin typeface="Arial"/>
                <a:cs typeface="Arial"/>
              </a:rPr>
              <a:t> </a:t>
            </a:r>
            <a:r>
              <a:rPr dirty="0" sz="1550" spc="5">
                <a:latin typeface="Arial"/>
                <a:cs typeface="Arial"/>
              </a:rPr>
              <a:t>to:</a:t>
            </a:r>
            <a:endParaRPr sz="1550">
              <a:latin typeface="Arial"/>
              <a:cs typeface="Arial"/>
            </a:endParaRPr>
          </a:p>
          <a:p>
            <a:pPr marL="857250" marR="673735" indent="-329565">
              <a:lnSpc>
                <a:spcPct val="107700"/>
              </a:lnSpc>
              <a:spcBef>
                <a:spcPts val="140"/>
              </a:spcBef>
              <a:buClr>
                <a:srgbClr val="FF0000"/>
              </a:buClr>
              <a:buChar char="•"/>
              <a:tabLst>
                <a:tab pos="856615" algn="l"/>
                <a:tab pos="857885" algn="l"/>
              </a:tabLst>
            </a:pPr>
            <a:r>
              <a:rPr dirty="0" sz="1550" spc="10">
                <a:latin typeface="Arial"/>
                <a:cs typeface="Arial"/>
              </a:rPr>
              <a:t>Use the </a:t>
            </a:r>
            <a:r>
              <a:rPr dirty="0" sz="1550" spc="10">
                <a:latin typeface="Courier New"/>
                <a:cs typeface="Courier New"/>
              </a:rPr>
              <a:t>CREATE TABLE</a:t>
            </a:r>
            <a:r>
              <a:rPr dirty="0" sz="1550" spc="-520">
                <a:latin typeface="Courier New"/>
                <a:cs typeface="Courier New"/>
              </a:rPr>
              <a:t> </a:t>
            </a:r>
            <a:r>
              <a:rPr dirty="0" sz="1550" spc="10">
                <a:latin typeface="Arial"/>
                <a:cs typeface="Arial"/>
              </a:rPr>
              <a:t>statement </a:t>
            </a:r>
            <a:r>
              <a:rPr dirty="0" sz="1550" spc="5">
                <a:latin typeface="Arial"/>
                <a:cs typeface="Arial"/>
              </a:rPr>
              <a:t>to </a:t>
            </a:r>
            <a:r>
              <a:rPr dirty="0" sz="1550" spc="10">
                <a:latin typeface="Arial"/>
                <a:cs typeface="Arial"/>
              </a:rPr>
              <a:t>create a </a:t>
            </a:r>
            <a:r>
              <a:rPr dirty="0" sz="1550" spc="5">
                <a:latin typeface="Arial"/>
                <a:cs typeface="Arial"/>
              </a:rPr>
              <a:t>table </a:t>
            </a:r>
            <a:r>
              <a:rPr dirty="0" sz="1550" spc="10">
                <a:latin typeface="Arial"/>
                <a:cs typeface="Arial"/>
              </a:rPr>
              <a:t>and  include</a:t>
            </a:r>
            <a:r>
              <a:rPr dirty="0" sz="1550">
                <a:latin typeface="Arial"/>
                <a:cs typeface="Arial"/>
              </a:rPr>
              <a:t> </a:t>
            </a:r>
            <a:r>
              <a:rPr dirty="0" sz="1550" spc="5">
                <a:latin typeface="Arial"/>
                <a:cs typeface="Arial"/>
              </a:rPr>
              <a:t>constraints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Categorize the main database</a:t>
            </a:r>
            <a:r>
              <a:rPr dirty="0" sz="1550" spc="-20">
                <a:latin typeface="Arial"/>
                <a:cs typeface="Arial"/>
              </a:rPr>
              <a:t> </a:t>
            </a:r>
            <a:r>
              <a:rPr dirty="0" sz="1550" spc="10">
                <a:latin typeface="Arial"/>
                <a:cs typeface="Arial"/>
              </a:rPr>
              <a:t>objects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Review the </a:t>
            </a:r>
            <a:r>
              <a:rPr dirty="0" sz="1550" spc="5">
                <a:latin typeface="Arial"/>
                <a:cs typeface="Arial"/>
              </a:rPr>
              <a:t>table</a:t>
            </a:r>
            <a:r>
              <a:rPr dirty="0" sz="1550" spc="-10">
                <a:latin typeface="Arial"/>
                <a:cs typeface="Arial"/>
              </a:rPr>
              <a:t> </a:t>
            </a:r>
            <a:r>
              <a:rPr dirty="0" sz="1550" spc="5">
                <a:latin typeface="Arial"/>
                <a:cs typeface="Arial"/>
              </a:rPr>
              <a:t>structure</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5">
                <a:latin typeface="Arial"/>
                <a:cs typeface="Arial"/>
              </a:rPr>
              <a:t>List </a:t>
            </a:r>
            <a:r>
              <a:rPr dirty="0" sz="1550" spc="10">
                <a:latin typeface="Arial"/>
                <a:cs typeface="Arial"/>
              </a:rPr>
              <a:t>the data types </a:t>
            </a:r>
            <a:r>
              <a:rPr dirty="0" sz="1550" spc="5">
                <a:latin typeface="Arial"/>
                <a:cs typeface="Arial"/>
              </a:rPr>
              <a:t>that </a:t>
            </a:r>
            <a:r>
              <a:rPr dirty="0" sz="1550" spc="10">
                <a:latin typeface="Arial"/>
                <a:cs typeface="Arial"/>
              </a:rPr>
              <a:t>are </a:t>
            </a:r>
            <a:r>
              <a:rPr dirty="0" sz="1550" spc="5">
                <a:latin typeface="Arial"/>
                <a:cs typeface="Arial"/>
              </a:rPr>
              <a:t>available for</a:t>
            </a:r>
            <a:r>
              <a:rPr dirty="0" sz="1550" spc="-15">
                <a:latin typeface="Arial"/>
                <a:cs typeface="Arial"/>
              </a:rPr>
              <a:t> </a:t>
            </a:r>
            <a:r>
              <a:rPr dirty="0" sz="1550" spc="10">
                <a:latin typeface="Arial"/>
                <a:cs typeface="Arial"/>
              </a:rPr>
              <a:t>columns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Create a simple</a:t>
            </a:r>
            <a:r>
              <a:rPr dirty="0" sz="1550" spc="-10">
                <a:latin typeface="Arial"/>
                <a:cs typeface="Arial"/>
              </a:rPr>
              <a:t> </a:t>
            </a:r>
            <a:r>
              <a:rPr dirty="0" sz="1550" spc="5">
                <a:latin typeface="Arial"/>
                <a:cs typeface="Arial"/>
              </a:rPr>
              <a:t>table</a:t>
            </a:r>
            <a:endParaRPr sz="1550">
              <a:latin typeface="Arial"/>
              <a:cs typeface="Arial"/>
            </a:endParaRPr>
          </a:p>
          <a:p>
            <a:pPr marL="857250" marR="806450" indent="-329565">
              <a:lnSpc>
                <a:spcPct val="101299"/>
              </a:lnSpc>
              <a:spcBef>
                <a:spcPts val="380"/>
              </a:spcBef>
              <a:buClr>
                <a:srgbClr val="FF0000"/>
              </a:buClr>
              <a:buChar char="•"/>
              <a:tabLst>
                <a:tab pos="856615" algn="l"/>
                <a:tab pos="857885" algn="l"/>
              </a:tabLst>
            </a:pPr>
            <a:r>
              <a:rPr dirty="0" sz="1550" spc="10">
                <a:latin typeface="Arial"/>
                <a:cs typeface="Arial"/>
              </a:rPr>
              <a:t>Explain how </a:t>
            </a:r>
            <a:r>
              <a:rPr dirty="0" sz="1550" spc="5">
                <a:latin typeface="Arial"/>
                <a:cs typeface="Arial"/>
              </a:rPr>
              <a:t>constraints </a:t>
            </a:r>
            <a:r>
              <a:rPr dirty="0" sz="1550" spc="10">
                <a:latin typeface="Arial"/>
                <a:cs typeface="Arial"/>
              </a:rPr>
              <a:t>are </a:t>
            </a:r>
            <a:r>
              <a:rPr dirty="0" sz="1550" spc="5">
                <a:latin typeface="Arial"/>
                <a:cs typeface="Arial"/>
              </a:rPr>
              <a:t>created at </a:t>
            </a:r>
            <a:r>
              <a:rPr dirty="0" sz="1550" spc="10">
                <a:latin typeface="Arial"/>
                <a:cs typeface="Arial"/>
              </a:rPr>
              <a:t>the time </a:t>
            </a:r>
            <a:r>
              <a:rPr dirty="0" sz="1550" spc="5">
                <a:latin typeface="Arial"/>
                <a:cs typeface="Arial"/>
              </a:rPr>
              <a:t>of table  creation</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Describe how schema objects</a:t>
            </a:r>
            <a:r>
              <a:rPr dirty="0" sz="1550" spc="-15">
                <a:latin typeface="Arial"/>
                <a:cs typeface="Arial"/>
              </a:rPr>
              <a:t> </a:t>
            </a:r>
            <a:r>
              <a:rPr dirty="0" sz="1550" spc="10">
                <a:latin typeface="Arial"/>
                <a:cs typeface="Arial"/>
              </a:rPr>
              <a:t>work</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0"/>
              </a:spcBef>
            </a:pPr>
            <a:endParaRPr sz="17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3</a:t>
            </a:r>
            <a:r>
              <a:rPr dirty="0" sz="800" spc="-130"/>
              <a:t>ai</a:t>
            </a:r>
            <a:r>
              <a:rPr dirty="0" baseline="-30092" sz="1800" spc="-195" b="1">
                <a:latin typeface="Arial"/>
                <a:cs typeface="Arial"/>
              </a:rPr>
              <a:t>6</a:t>
            </a:r>
            <a:r>
              <a:rPr dirty="0" sz="800" spc="-130"/>
              <a:t>l.</a:t>
            </a:r>
            <a:r>
              <a:rPr dirty="0" sz="800" spc="-110"/>
              <a:t> </a:t>
            </a:r>
            <a:r>
              <a:rPr dirty="0" sz="800" spc="-40"/>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5574665" cy="180022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Summary</a:t>
            </a:r>
            <a:endParaRPr sz="1300">
              <a:latin typeface="Arial"/>
              <a:cs typeface="Arial"/>
            </a:endParaRPr>
          </a:p>
          <a:p>
            <a:pPr marL="136525">
              <a:lnSpc>
                <a:spcPct val="100000"/>
              </a:lnSpc>
              <a:spcBef>
                <a:spcPts val="359"/>
              </a:spcBef>
            </a:pPr>
            <a:r>
              <a:rPr dirty="0" sz="1300">
                <a:latin typeface="Times New Roman"/>
                <a:cs typeface="Times New Roman"/>
              </a:rPr>
              <a:t>In this lesson, you </a:t>
            </a:r>
            <a:r>
              <a:rPr dirty="0" sz="1300" spc="-5">
                <a:latin typeface="Times New Roman"/>
                <a:cs typeface="Times New Roman"/>
              </a:rPr>
              <a:t>should </a:t>
            </a:r>
            <a:r>
              <a:rPr dirty="0" sz="1300">
                <a:latin typeface="Times New Roman"/>
                <a:cs typeface="Times New Roman"/>
              </a:rPr>
              <a:t>have learned how to do the</a:t>
            </a:r>
            <a:r>
              <a:rPr dirty="0" sz="1300" spc="-45">
                <a:latin typeface="Times New Roman"/>
                <a:cs typeface="Times New Roman"/>
              </a:rPr>
              <a:t> </a:t>
            </a:r>
            <a:r>
              <a:rPr dirty="0" sz="1300">
                <a:latin typeface="Times New Roman"/>
                <a:cs typeface="Times New Roman"/>
              </a:rPr>
              <a:t>following:</a:t>
            </a:r>
            <a:endParaRPr sz="1300">
              <a:latin typeface="Times New Roman"/>
              <a:cs typeface="Times New Roman"/>
            </a:endParaRPr>
          </a:p>
          <a:p>
            <a:pPr marL="136525">
              <a:lnSpc>
                <a:spcPct val="100000"/>
              </a:lnSpc>
              <a:spcBef>
                <a:spcPts val="310"/>
              </a:spcBef>
            </a:pPr>
            <a:r>
              <a:rPr dirty="0" sz="1300" b="1">
                <a:latin typeface="Courier New"/>
                <a:cs typeface="Courier New"/>
              </a:rPr>
              <a:t>CREATE</a:t>
            </a:r>
            <a:r>
              <a:rPr dirty="0" sz="1300" spc="-459" b="1">
                <a:latin typeface="Courier New"/>
                <a:cs typeface="Courier New"/>
              </a:rPr>
              <a:t> </a:t>
            </a:r>
            <a:r>
              <a:rPr dirty="0" sz="1300" b="1">
                <a:latin typeface="Courier New"/>
                <a:cs typeface="Courier New"/>
              </a:rPr>
              <a:t>TABLE</a:t>
            </a:r>
            <a:endParaRPr sz="1300">
              <a:latin typeface="Courier New"/>
              <a:cs typeface="Courier New"/>
            </a:endParaRPr>
          </a:p>
          <a:p>
            <a:pPr marL="445770" indent="-186055">
              <a:lnSpc>
                <a:spcPct val="100000"/>
              </a:lnSpc>
              <a:buChar char="•"/>
              <a:tabLst>
                <a:tab pos="445770" algn="l"/>
                <a:tab pos="446405" algn="l"/>
              </a:tabLst>
            </a:pP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CREATE TABLE</a:t>
            </a:r>
            <a:r>
              <a:rPr dirty="0" sz="1300" spc="-470">
                <a:latin typeface="Courier New"/>
                <a:cs typeface="Courier New"/>
              </a:rPr>
              <a:t> </a:t>
            </a:r>
            <a:r>
              <a:rPr dirty="0" sz="1300">
                <a:latin typeface="Times New Roman"/>
                <a:cs typeface="Times New Roman"/>
              </a:rPr>
              <a:t>statement to create a table and include constraints.</a:t>
            </a:r>
            <a:endParaRPr sz="1300">
              <a:latin typeface="Times New Roman"/>
              <a:cs typeface="Times New Roman"/>
            </a:endParaRPr>
          </a:p>
          <a:p>
            <a:pPr marL="445770" indent="-186055">
              <a:lnSpc>
                <a:spcPct val="100000"/>
              </a:lnSpc>
              <a:spcBef>
                <a:spcPts val="70"/>
              </a:spcBef>
              <a:buChar char="•"/>
              <a:tabLst>
                <a:tab pos="445770" algn="l"/>
                <a:tab pos="446405" algn="l"/>
              </a:tabLst>
            </a:pPr>
            <a:r>
              <a:rPr dirty="0" sz="1300">
                <a:latin typeface="Times New Roman"/>
                <a:cs typeface="Times New Roman"/>
              </a:rPr>
              <a:t>Create a table based on another table by using a</a:t>
            </a:r>
            <a:r>
              <a:rPr dirty="0" sz="1300" spc="-15">
                <a:latin typeface="Times New Roman"/>
                <a:cs typeface="Times New Roman"/>
              </a:rPr>
              <a:t> </a:t>
            </a:r>
            <a:r>
              <a:rPr dirty="0" sz="1300">
                <a:latin typeface="Times New Roman"/>
                <a:cs typeface="Times New Roman"/>
              </a:rPr>
              <a:t>subquery.</a:t>
            </a:r>
            <a:endParaRPr sz="1300">
              <a:latin typeface="Times New Roman"/>
              <a:cs typeface="Times New Roman"/>
            </a:endParaRPr>
          </a:p>
          <a:p>
            <a:pPr marL="136525">
              <a:lnSpc>
                <a:spcPct val="100000"/>
              </a:lnSpc>
              <a:spcBef>
                <a:spcPts val="315"/>
              </a:spcBef>
            </a:pPr>
            <a:r>
              <a:rPr dirty="0" sz="1300" b="1">
                <a:latin typeface="Courier New"/>
                <a:cs typeface="Courier New"/>
              </a:rPr>
              <a:t>DROP</a:t>
            </a:r>
            <a:r>
              <a:rPr dirty="0" sz="1300" spc="-459" b="1">
                <a:latin typeface="Courier New"/>
                <a:cs typeface="Courier New"/>
              </a:rPr>
              <a:t> </a:t>
            </a:r>
            <a:r>
              <a:rPr dirty="0" sz="1300" b="1">
                <a:latin typeface="Courier New"/>
                <a:cs typeface="Courier New"/>
              </a:rPr>
              <a:t>TABLE</a:t>
            </a:r>
            <a:endParaRPr sz="1300">
              <a:latin typeface="Courier New"/>
              <a:cs typeface="Courier New"/>
            </a:endParaRPr>
          </a:p>
          <a:p>
            <a:pPr marL="445770" indent="-186690">
              <a:lnSpc>
                <a:spcPct val="100000"/>
              </a:lnSpc>
              <a:spcBef>
                <a:spcPts val="75"/>
              </a:spcBef>
              <a:buChar char="•"/>
              <a:tabLst>
                <a:tab pos="445770" algn="l"/>
                <a:tab pos="446405" algn="l"/>
              </a:tabLst>
            </a:pPr>
            <a:r>
              <a:rPr dirty="0" sz="1300">
                <a:latin typeface="Times New Roman"/>
                <a:cs typeface="Times New Roman"/>
              </a:rPr>
              <a:t>Remove </a:t>
            </a:r>
            <a:r>
              <a:rPr dirty="0" sz="1300" spc="-5">
                <a:latin typeface="Times New Roman"/>
                <a:cs typeface="Times New Roman"/>
              </a:rPr>
              <a:t>rows </a:t>
            </a:r>
            <a:r>
              <a:rPr dirty="0" sz="1300">
                <a:latin typeface="Times New Roman"/>
                <a:cs typeface="Times New Roman"/>
              </a:rPr>
              <a:t>and a table</a:t>
            </a:r>
            <a:r>
              <a:rPr dirty="0" sz="1300" spc="-10">
                <a:latin typeface="Times New Roman"/>
                <a:cs typeface="Times New Roman"/>
              </a:rPr>
              <a:t> </a:t>
            </a:r>
            <a:r>
              <a:rPr dirty="0" sz="1300">
                <a:latin typeface="Times New Roman"/>
                <a:cs typeface="Times New Roman"/>
              </a:rPr>
              <a:t>structure.</a:t>
            </a:r>
            <a:endParaRPr sz="1300">
              <a:latin typeface="Times New Roman"/>
              <a:cs typeface="Times New Roman"/>
            </a:endParaRPr>
          </a:p>
          <a:p>
            <a:pPr marL="445770" indent="-186690">
              <a:lnSpc>
                <a:spcPct val="100000"/>
              </a:lnSpc>
              <a:buChar char="•"/>
              <a:tabLst>
                <a:tab pos="445770" algn="l"/>
                <a:tab pos="446405" algn="l"/>
              </a:tabLst>
            </a:pPr>
            <a:r>
              <a:rPr dirty="0" sz="1300" spc="-5">
                <a:latin typeface="Times New Roman"/>
                <a:cs typeface="Times New Roman"/>
              </a:rPr>
              <a:t>Once </a:t>
            </a:r>
            <a:r>
              <a:rPr dirty="0" sz="1300">
                <a:latin typeface="Times New Roman"/>
                <a:cs typeface="Times New Roman"/>
              </a:rPr>
              <a:t>executed, this statement cannot be rolled</a:t>
            </a:r>
            <a:r>
              <a:rPr dirty="0" sz="1300" spc="5">
                <a:latin typeface="Times New Roman"/>
                <a:cs typeface="Times New Roman"/>
              </a:rPr>
              <a:t> </a:t>
            </a:r>
            <a:r>
              <a:rPr dirty="0" sz="1300">
                <a:latin typeface="Times New Roman"/>
                <a:cs typeface="Times New Roman"/>
              </a:rPr>
              <a:t>back.</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Practice 9:</a:t>
            </a:r>
            <a:r>
              <a:rPr dirty="0" sz="1850" spc="5" b="1">
                <a:latin typeface="Arial"/>
                <a:cs typeface="Arial"/>
              </a:rPr>
              <a:t> Overview</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10">
                <a:latin typeface="Arial"/>
                <a:cs typeface="Arial"/>
              </a:rPr>
              <a:t>This </a:t>
            </a:r>
            <a:r>
              <a:rPr dirty="0" sz="1550" spc="5">
                <a:latin typeface="Arial"/>
                <a:cs typeface="Arial"/>
              </a:rPr>
              <a:t>practice </a:t>
            </a:r>
            <a:r>
              <a:rPr dirty="0" sz="1550" spc="10">
                <a:latin typeface="Arial"/>
                <a:cs typeface="Arial"/>
              </a:rPr>
              <a:t>covers the </a:t>
            </a:r>
            <a:r>
              <a:rPr dirty="0" sz="1550" spc="5">
                <a:latin typeface="Arial"/>
                <a:cs typeface="Arial"/>
              </a:rPr>
              <a:t>following</a:t>
            </a:r>
            <a:r>
              <a:rPr dirty="0" sz="1550" spc="-10">
                <a:latin typeface="Arial"/>
                <a:cs typeface="Arial"/>
              </a:rPr>
              <a:t> </a:t>
            </a:r>
            <a:r>
              <a:rPr dirty="0" sz="1550" spc="5">
                <a:latin typeface="Arial"/>
                <a:cs typeface="Arial"/>
              </a:rPr>
              <a:t>topics: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Creating new</a:t>
            </a:r>
            <a:r>
              <a:rPr dirty="0" sz="1550" spc="-5">
                <a:latin typeface="Arial"/>
                <a:cs typeface="Arial"/>
              </a:rPr>
              <a:t> </a:t>
            </a:r>
            <a:r>
              <a:rPr dirty="0" sz="1550" spc="5">
                <a:latin typeface="Arial"/>
                <a:cs typeface="Arial"/>
              </a:rPr>
              <a:t>tables</a:t>
            </a:r>
            <a:endParaRPr sz="1550">
              <a:latin typeface="Arial"/>
              <a:cs typeface="Arial"/>
            </a:endParaRPr>
          </a:p>
          <a:p>
            <a:pPr marL="857250" indent="-330200">
              <a:lnSpc>
                <a:spcPct val="100000"/>
              </a:lnSpc>
              <a:spcBef>
                <a:spcPts val="285"/>
              </a:spcBef>
              <a:buClr>
                <a:srgbClr val="FF0000"/>
              </a:buClr>
              <a:buChar char="•"/>
              <a:tabLst>
                <a:tab pos="856615" algn="l"/>
                <a:tab pos="857885" algn="l"/>
              </a:tabLst>
            </a:pPr>
            <a:r>
              <a:rPr dirty="0" sz="1550" spc="10">
                <a:latin typeface="Arial"/>
                <a:cs typeface="Arial"/>
              </a:rPr>
              <a:t>Creating</a:t>
            </a:r>
            <a:r>
              <a:rPr dirty="0" sz="1550">
                <a:latin typeface="Arial"/>
                <a:cs typeface="Arial"/>
              </a:rPr>
              <a:t> </a:t>
            </a:r>
            <a:r>
              <a:rPr dirty="0" sz="1550" spc="10">
                <a:latin typeface="Arial"/>
                <a:cs typeface="Arial"/>
              </a:rPr>
              <a:t>a</a:t>
            </a:r>
            <a:r>
              <a:rPr dirty="0" sz="1550" spc="5">
                <a:latin typeface="Arial"/>
                <a:cs typeface="Arial"/>
              </a:rPr>
              <a:t> </a:t>
            </a:r>
            <a:r>
              <a:rPr dirty="0" sz="1550" spc="10">
                <a:latin typeface="Arial"/>
                <a:cs typeface="Arial"/>
              </a:rPr>
              <a:t>new</a:t>
            </a:r>
            <a:r>
              <a:rPr dirty="0" sz="1550" spc="5">
                <a:latin typeface="Arial"/>
                <a:cs typeface="Arial"/>
              </a:rPr>
              <a:t> table </a:t>
            </a:r>
            <a:r>
              <a:rPr dirty="0" sz="1550" spc="10">
                <a:latin typeface="Arial"/>
                <a:cs typeface="Arial"/>
              </a:rPr>
              <a:t>by</a:t>
            </a:r>
            <a:r>
              <a:rPr dirty="0" sz="1550" spc="5">
                <a:latin typeface="Arial"/>
                <a:cs typeface="Arial"/>
              </a:rPr>
              <a:t> </a:t>
            </a:r>
            <a:r>
              <a:rPr dirty="0" sz="1550" spc="10">
                <a:latin typeface="Arial"/>
                <a:cs typeface="Arial"/>
              </a:rPr>
              <a:t>using</a:t>
            </a:r>
            <a:r>
              <a:rPr dirty="0" sz="1550" spc="5">
                <a:latin typeface="Arial"/>
                <a:cs typeface="Arial"/>
              </a:rPr>
              <a:t> </a:t>
            </a:r>
            <a:r>
              <a:rPr dirty="0" sz="1550" spc="10">
                <a:latin typeface="Arial"/>
                <a:cs typeface="Arial"/>
              </a:rPr>
              <a:t>the</a:t>
            </a:r>
            <a:r>
              <a:rPr dirty="0" sz="1550">
                <a:latin typeface="Arial"/>
                <a:cs typeface="Arial"/>
              </a:rPr>
              <a:t> </a:t>
            </a:r>
            <a:r>
              <a:rPr dirty="0" sz="1550" spc="10">
                <a:latin typeface="Courier New"/>
                <a:cs typeface="Courier New"/>
              </a:rPr>
              <a:t>CREATE</a:t>
            </a:r>
            <a:r>
              <a:rPr dirty="0" sz="1550" spc="-490">
                <a:latin typeface="Courier New"/>
                <a:cs typeface="Courier New"/>
              </a:rPr>
              <a:t> </a:t>
            </a:r>
            <a:r>
              <a:rPr dirty="0" sz="1550" spc="10">
                <a:latin typeface="Courier New"/>
                <a:cs typeface="Courier New"/>
              </a:rPr>
              <a:t>TABLE</a:t>
            </a:r>
            <a:r>
              <a:rPr dirty="0" sz="1550" spc="-495">
                <a:latin typeface="Courier New"/>
                <a:cs typeface="Courier New"/>
              </a:rPr>
              <a:t> </a:t>
            </a:r>
            <a:r>
              <a:rPr dirty="0" sz="1550" spc="10">
                <a:latin typeface="Courier New"/>
                <a:cs typeface="Courier New"/>
              </a:rPr>
              <a:t>AS</a:t>
            </a:r>
            <a:endParaRPr sz="1550">
              <a:latin typeface="Courier New"/>
              <a:cs typeface="Courier New"/>
            </a:endParaRPr>
          </a:p>
          <a:p>
            <a:pPr marL="857250">
              <a:lnSpc>
                <a:spcPct val="100000"/>
              </a:lnSpc>
              <a:spcBef>
                <a:spcPts val="145"/>
              </a:spcBef>
            </a:pPr>
            <a:r>
              <a:rPr dirty="0" sz="1550" spc="10">
                <a:latin typeface="Arial"/>
                <a:cs typeface="Arial"/>
              </a:rPr>
              <a:t>syntax</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5">
                <a:latin typeface="Arial"/>
                <a:cs typeface="Arial"/>
              </a:rPr>
              <a:t>Verifying that tables exist</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Dropping</a:t>
            </a:r>
            <a:r>
              <a:rPr dirty="0" sz="1550">
                <a:latin typeface="Arial"/>
                <a:cs typeface="Arial"/>
              </a:rPr>
              <a:t> </a:t>
            </a:r>
            <a:r>
              <a:rPr dirty="0" sz="1550" spc="5">
                <a:latin typeface="Arial"/>
                <a:cs typeface="Arial"/>
              </a:rPr>
              <a:t>tables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5"/>
              </a:spcBef>
            </a:pPr>
            <a:endParaRPr sz="24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3</a:t>
            </a:r>
            <a:r>
              <a:rPr dirty="0" sz="800" spc="-130"/>
              <a:t>ai</a:t>
            </a:r>
            <a:r>
              <a:rPr dirty="0" baseline="-30092" sz="1800" spc="-195" b="1">
                <a:latin typeface="Arial"/>
                <a:cs typeface="Arial"/>
              </a:rPr>
              <a:t>7</a:t>
            </a:r>
            <a:r>
              <a:rPr dirty="0" sz="800" spc="-130"/>
              <a:t>l.</a:t>
            </a:r>
            <a:r>
              <a:rPr dirty="0" sz="800" spc="-110"/>
              <a:t> </a:t>
            </a:r>
            <a:r>
              <a:rPr dirty="0" sz="800" spc="-40"/>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21078"/>
            <a:ext cx="6483350" cy="899160"/>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Practice 9:</a:t>
            </a:r>
            <a:r>
              <a:rPr dirty="0" sz="1300" spc="-20" b="1">
                <a:latin typeface="Arial"/>
                <a:cs typeface="Arial"/>
              </a:rPr>
              <a:t> </a:t>
            </a:r>
            <a:r>
              <a:rPr dirty="0" sz="1300" spc="-5" b="1">
                <a:latin typeface="Arial"/>
                <a:cs typeface="Arial"/>
              </a:rPr>
              <a:t>Overview</a:t>
            </a:r>
            <a:endParaRPr sz="1300">
              <a:latin typeface="Arial"/>
              <a:cs typeface="Arial"/>
            </a:endParaRPr>
          </a:p>
          <a:p>
            <a:pPr marL="136525" marR="5080">
              <a:lnSpc>
                <a:spcPct val="102299"/>
              </a:lnSpc>
              <a:spcBef>
                <a:spcPts val="245"/>
              </a:spcBef>
            </a:pPr>
            <a:r>
              <a:rPr dirty="0" sz="1300">
                <a:latin typeface="Times New Roman"/>
                <a:cs typeface="Times New Roman"/>
              </a:rPr>
              <a:t>Create</a:t>
            </a:r>
            <a:r>
              <a:rPr dirty="0" sz="1300" spc="-10">
                <a:latin typeface="Times New Roman"/>
                <a:cs typeface="Times New Roman"/>
              </a:rPr>
              <a:t> </a:t>
            </a:r>
            <a:r>
              <a:rPr dirty="0" sz="1300">
                <a:latin typeface="Times New Roman"/>
                <a:cs typeface="Times New Roman"/>
              </a:rPr>
              <a:t>new</a:t>
            </a:r>
            <a:r>
              <a:rPr dirty="0" sz="1300" spc="-5">
                <a:latin typeface="Times New Roman"/>
                <a:cs typeface="Times New Roman"/>
              </a:rPr>
              <a:t> </a:t>
            </a:r>
            <a:r>
              <a:rPr dirty="0" sz="1300">
                <a:latin typeface="Times New Roman"/>
                <a:cs typeface="Times New Roman"/>
              </a:rPr>
              <a:t>tables by</a:t>
            </a:r>
            <a:r>
              <a:rPr dirty="0" sz="1300" spc="-10">
                <a:latin typeface="Times New Roman"/>
                <a:cs typeface="Times New Roman"/>
              </a:rPr>
              <a:t> </a:t>
            </a:r>
            <a:r>
              <a:rPr dirty="0" sz="1300">
                <a:latin typeface="Times New Roman"/>
                <a:cs typeface="Times New Roman"/>
              </a:rPr>
              <a:t>using</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CREATE</a:t>
            </a:r>
            <a:r>
              <a:rPr dirty="0" sz="1300" spc="-459">
                <a:latin typeface="Courier New"/>
                <a:cs typeface="Courier New"/>
              </a:rPr>
              <a:t> </a:t>
            </a:r>
            <a:r>
              <a:rPr dirty="0" sz="1300">
                <a:latin typeface="Courier New"/>
                <a:cs typeface="Courier New"/>
              </a:rPr>
              <a:t>TABLE</a:t>
            </a:r>
            <a:r>
              <a:rPr dirty="0" sz="1300" spc="-459">
                <a:latin typeface="Courier New"/>
                <a:cs typeface="Courier New"/>
              </a:rPr>
              <a:t> </a:t>
            </a:r>
            <a:r>
              <a:rPr dirty="0" sz="1300">
                <a:latin typeface="Times New Roman"/>
                <a:cs typeface="Times New Roman"/>
              </a:rPr>
              <a:t>statement. Confirm that</a:t>
            </a:r>
            <a:r>
              <a:rPr dirty="0" sz="1300" spc="-5">
                <a:latin typeface="Times New Roman"/>
                <a:cs typeface="Times New Roman"/>
              </a:rPr>
              <a:t> </a:t>
            </a:r>
            <a:r>
              <a:rPr dirty="0" sz="1300">
                <a:latin typeface="Times New Roman"/>
                <a:cs typeface="Times New Roman"/>
              </a:rPr>
              <a:t>the new table</a:t>
            </a:r>
            <a:r>
              <a:rPr dirty="0" sz="1300" spc="-5">
                <a:latin typeface="Times New Roman"/>
                <a:cs typeface="Times New Roman"/>
              </a:rPr>
              <a:t> </a:t>
            </a:r>
            <a:r>
              <a:rPr dirty="0" sz="1300">
                <a:latin typeface="Times New Roman"/>
                <a:cs typeface="Times New Roman"/>
              </a:rPr>
              <a:t>is added  to the database. Create the syntax in the command file, and then execute the command file to  create the table.</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1587519" y="8863871"/>
            <a:ext cx="2903220" cy="719455"/>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Using the </a:t>
            </a:r>
            <a:r>
              <a:rPr dirty="0" sz="1100" spc="-5">
                <a:latin typeface="Courier New"/>
                <a:cs typeface="Courier New"/>
              </a:rPr>
              <a:t>TO_CHAR </a:t>
            </a:r>
            <a:r>
              <a:rPr dirty="0" sz="1100" spc="-5">
                <a:latin typeface="Arial"/>
                <a:cs typeface="Arial"/>
              </a:rPr>
              <a:t>Function with Dates</a:t>
            </a:r>
            <a:r>
              <a:rPr dirty="0" sz="1100" spc="5">
                <a:latin typeface="Arial"/>
                <a:cs typeface="Arial"/>
              </a:rPr>
              <a:t> </a:t>
            </a:r>
            <a:r>
              <a:rPr dirty="0" sz="1100" spc="-5">
                <a:latin typeface="Arial"/>
                <a:cs typeface="Arial"/>
              </a:rPr>
              <a:t>3-32</a:t>
            </a:r>
            <a:endParaRPr sz="1100">
              <a:latin typeface="Arial"/>
              <a:cs typeface="Arial"/>
            </a:endParaRPr>
          </a:p>
          <a:p>
            <a:pPr>
              <a:lnSpc>
                <a:spcPct val="100000"/>
              </a:lnSpc>
            </a:pPr>
            <a:endParaRPr sz="1200">
              <a:latin typeface="Arial"/>
              <a:cs typeface="Arial"/>
            </a:endParaRPr>
          </a:p>
          <a:p>
            <a:pPr>
              <a:lnSpc>
                <a:spcPct val="100000"/>
              </a:lnSpc>
              <a:spcBef>
                <a:spcPts val="10"/>
              </a:spcBef>
            </a:pPr>
            <a:endParaRPr sz="1350">
              <a:latin typeface="Arial"/>
              <a:cs typeface="Arial"/>
            </a:endParaRPr>
          </a:p>
          <a:p>
            <a:pPr algn="r" marR="332740">
              <a:lnSpc>
                <a:spcPct val="100000"/>
              </a:lnSpc>
              <a:spcBef>
                <a:spcPts val="5"/>
              </a:spcBef>
            </a:pPr>
            <a:r>
              <a:rPr dirty="0" sz="1000" b="1">
                <a:latin typeface="Arial"/>
                <a:cs typeface="Arial"/>
              </a:rPr>
              <a:t>v</a:t>
            </a:r>
            <a:endParaRPr sz="1000">
              <a:latin typeface="Arial"/>
              <a:cs typeface="Arial"/>
            </a:endParaRPr>
          </a:p>
        </p:txBody>
      </p:sp>
      <p:sp>
        <p:nvSpPr>
          <p:cNvPr id="3" name="object 3"/>
          <p:cNvSpPr txBox="1"/>
          <p:nvPr/>
        </p:nvSpPr>
        <p:spPr>
          <a:xfrm>
            <a:off x="1358922" y="850333"/>
            <a:ext cx="4011929" cy="7197725"/>
          </a:xfrm>
          <a:prstGeom prst="rect">
            <a:avLst/>
          </a:prstGeom>
        </p:spPr>
        <p:txBody>
          <a:bodyPr wrap="square" lIns="0" tIns="14605" rIns="0" bIns="0" rtlCol="0" vert="horz">
            <a:spAutoFit/>
          </a:bodyPr>
          <a:lstStyle/>
          <a:p>
            <a:pPr marL="240665" marR="1896110">
              <a:lnSpc>
                <a:spcPct val="126200"/>
              </a:lnSpc>
              <a:spcBef>
                <a:spcPts val="115"/>
              </a:spcBef>
            </a:pPr>
            <a:r>
              <a:rPr dirty="0" sz="1100" spc="-5">
                <a:latin typeface="Arial"/>
                <a:cs typeface="Arial"/>
              </a:rPr>
              <a:t>Using the </a:t>
            </a:r>
            <a:r>
              <a:rPr dirty="0" sz="1100" spc="-5">
                <a:latin typeface="Courier New"/>
                <a:cs typeface="Courier New"/>
              </a:rPr>
              <a:t>AND </a:t>
            </a:r>
            <a:r>
              <a:rPr dirty="0" sz="1100" spc="-5">
                <a:latin typeface="Arial"/>
                <a:cs typeface="Arial"/>
              </a:rPr>
              <a:t>Operator</a:t>
            </a:r>
            <a:r>
              <a:rPr dirty="0" sz="1100" spc="254">
                <a:latin typeface="Arial"/>
                <a:cs typeface="Arial"/>
              </a:rPr>
              <a:t> </a:t>
            </a:r>
            <a:r>
              <a:rPr dirty="0" sz="1100" spc="-5">
                <a:latin typeface="Arial"/>
                <a:cs typeface="Arial"/>
              </a:rPr>
              <a:t>2-15  Using the </a:t>
            </a:r>
            <a:r>
              <a:rPr dirty="0" sz="1100" spc="-5">
                <a:latin typeface="Courier New"/>
                <a:cs typeface="Courier New"/>
              </a:rPr>
              <a:t>OR </a:t>
            </a:r>
            <a:r>
              <a:rPr dirty="0" sz="1100" spc="-5">
                <a:latin typeface="Arial"/>
                <a:cs typeface="Arial"/>
              </a:rPr>
              <a:t>Operator 2-16  Using the </a:t>
            </a:r>
            <a:r>
              <a:rPr dirty="0" sz="1100" spc="-5">
                <a:latin typeface="Courier New"/>
                <a:cs typeface="Courier New"/>
              </a:rPr>
              <a:t>NOT </a:t>
            </a:r>
            <a:r>
              <a:rPr dirty="0" sz="1100" spc="-5">
                <a:latin typeface="Arial"/>
                <a:cs typeface="Arial"/>
              </a:rPr>
              <a:t>Operator</a:t>
            </a:r>
            <a:r>
              <a:rPr dirty="0" sz="1100" spc="254">
                <a:latin typeface="Arial"/>
                <a:cs typeface="Arial"/>
              </a:rPr>
              <a:t> </a:t>
            </a:r>
            <a:r>
              <a:rPr dirty="0" sz="1100" spc="-5">
                <a:latin typeface="Arial"/>
                <a:cs typeface="Arial"/>
              </a:rPr>
              <a:t>2-17  Rules of Precedence</a:t>
            </a:r>
            <a:r>
              <a:rPr dirty="0" sz="1100" spc="5">
                <a:latin typeface="Arial"/>
                <a:cs typeface="Arial"/>
              </a:rPr>
              <a:t> </a:t>
            </a:r>
            <a:r>
              <a:rPr dirty="0" sz="1100" spc="-5">
                <a:latin typeface="Arial"/>
                <a:cs typeface="Arial"/>
              </a:rPr>
              <a:t>2-18</a:t>
            </a:r>
            <a:endParaRPr sz="1100">
              <a:latin typeface="Arial"/>
              <a:cs typeface="Arial"/>
            </a:endParaRPr>
          </a:p>
          <a:p>
            <a:pPr marL="240665" marR="1593215" indent="-635">
              <a:lnSpc>
                <a:spcPts val="1639"/>
              </a:lnSpc>
              <a:spcBef>
                <a:spcPts val="85"/>
              </a:spcBef>
            </a:pPr>
            <a:r>
              <a:rPr dirty="0" sz="1100" spc="-5">
                <a:latin typeface="Arial"/>
                <a:cs typeface="Arial"/>
              </a:rPr>
              <a:t>Using the </a:t>
            </a:r>
            <a:r>
              <a:rPr dirty="0" sz="1100" spc="-5">
                <a:latin typeface="Courier New"/>
                <a:cs typeface="Courier New"/>
              </a:rPr>
              <a:t>ORDER BY </a:t>
            </a:r>
            <a:r>
              <a:rPr dirty="0" sz="1100" spc="-5">
                <a:latin typeface="Arial"/>
                <a:cs typeface="Arial"/>
              </a:rPr>
              <a:t>Clause</a:t>
            </a:r>
            <a:r>
              <a:rPr dirty="0" sz="1100" spc="260">
                <a:latin typeface="Arial"/>
                <a:cs typeface="Arial"/>
              </a:rPr>
              <a:t> </a:t>
            </a:r>
            <a:r>
              <a:rPr dirty="0" sz="1100" spc="-5">
                <a:latin typeface="Arial"/>
                <a:cs typeface="Arial"/>
              </a:rPr>
              <a:t>2-20  Sorting</a:t>
            </a:r>
            <a:r>
              <a:rPr dirty="0" sz="1100" spc="5">
                <a:latin typeface="Arial"/>
                <a:cs typeface="Arial"/>
              </a:rPr>
              <a:t> </a:t>
            </a:r>
            <a:r>
              <a:rPr dirty="0" sz="1100" spc="-5">
                <a:latin typeface="Arial"/>
                <a:cs typeface="Arial"/>
              </a:rPr>
              <a:t>2-21</a:t>
            </a:r>
            <a:endParaRPr sz="1100">
              <a:latin typeface="Arial"/>
              <a:cs typeface="Arial"/>
            </a:endParaRPr>
          </a:p>
          <a:p>
            <a:pPr marL="240665">
              <a:lnSpc>
                <a:spcPct val="100000"/>
              </a:lnSpc>
              <a:spcBef>
                <a:spcPts val="155"/>
              </a:spcBef>
            </a:pPr>
            <a:r>
              <a:rPr dirty="0" sz="1100" spc="-5">
                <a:latin typeface="Arial"/>
                <a:cs typeface="Arial"/>
              </a:rPr>
              <a:t>Substitution Variables</a:t>
            </a:r>
            <a:r>
              <a:rPr dirty="0" sz="1100" spc="5">
                <a:latin typeface="Arial"/>
                <a:cs typeface="Arial"/>
              </a:rPr>
              <a:t> </a:t>
            </a:r>
            <a:r>
              <a:rPr dirty="0" sz="1100" spc="-5">
                <a:latin typeface="Arial"/>
                <a:cs typeface="Arial"/>
              </a:rPr>
              <a:t>2-22</a:t>
            </a:r>
            <a:endParaRPr sz="1100">
              <a:latin typeface="Arial"/>
              <a:cs typeface="Arial"/>
            </a:endParaRPr>
          </a:p>
          <a:p>
            <a:pPr marL="240665">
              <a:lnSpc>
                <a:spcPct val="100000"/>
              </a:lnSpc>
              <a:spcBef>
                <a:spcPts val="295"/>
              </a:spcBef>
            </a:pPr>
            <a:r>
              <a:rPr dirty="0" sz="1100" spc="-5">
                <a:latin typeface="Arial"/>
                <a:cs typeface="Arial"/>
              </a:rPr>
              <a:t>Using the </a:t>
            </a:r>
            <a:r>
              <a:rPr dirty="0" sz="1100" spc="-5">
                <a:latin typeface="Courier New"/>
                <a:cs typeface="Courier New"/>
              </a:rPr>
              <a:t>&amp; </a:t>
            </a:r>
            <a:r>
              <a:rPr dirty="0" sz="1100" spc="-5">
                <a:latin typeface="Arial"/>
                <a:cs typeface="Arial"/>
              </a:rPr>
              <a:t>Substitution Variable</a:t>
            </a:r>
            <a:r>
              <a:rPr dirty="0" sz="1100" spc="270">
                <a:latin typeface="Arial"/>
                <a:cs typeface="Arial"/>
              </a:rPr>
              <a:t> </a:t>
            </a:r>
            <a:r>
              <a:rPr dirty="0" sz="1100" spc="-5">
                <a:latin typeface="Arial"/>
                <a:cs typeface="Arial"/>
              </a:rPr>
              <a:t>2-24</a:t>
            </a:r>
            <a:endParaRPr sz="1100">
              <a:latin typeface="Arial"/>
              <a:cs typeface="Arial"/>
            </a:endParaRPr>
          </a:p>
          <a:p>
            <a:pPr marL="240665" marR="5080">
              <a:lnSpc>
                <a:spcPct val="121100"/>
              </a:lnSpc>
              <a:spcBef>
                <a:spcPts val="45"/>
              </a:spcBef>
            </a:pPr>
            <a:r>
              <a:rPr dirty="0" sz="1100" spc="-5">
                <a:latin typeface="Arial"/>
                <a:cs typeface="Arial"/>
              </a:rPr>
              <a:t>Character and Date Values with Substitution Variables 2-26  Specifying Column Names, Expressions, and Text 2-27  Using the </a:t>
            </a:r>
            <a:r>
              <a:rPr dirty="0" sz="1100" spc="-5">
                <a:latin typeface="Courier New"/>
                <a:cs typeface="Courier New"/>
              </a:rPr>
              <a:t>&amp;&amp; </a:t>
            </a:r>
            <a:r>
              <a:rPr dirty="0" sz="1100" spc="-5">
                <a:latin typeface="Arial"/>
                <a:cs typeface="Arial"/>
              </a:rPr>
              <a:t>Substitution Variable</a:t>
            </a:r>
            <a:r>
              <a:rPr dirty="0" sz="1100" spc="275">
                <a:latin typeface="Arial"/>
                <a:cs typeface="Arial"/>
              </a:rPr>
              <a:t> </a:t>
            </a:r>
            <a:r>
              <a:rPr dirty="0" sz="1100" spc="-5">
                <a:latin typeface="Arial"/>
                <a:cs typeface="Arial"/>
              </a:rPr>
              <a:t>2-28</a:t>
            </a:r>
            <a:endParaRPr sz="1100">
              <a:latin typeface="Arial"/>
              <a:cs typeface="Arial"/>
            </a:endParaRPr>
          </a:p>
          <a:p>
            <a:pPr algn="just" marL="240665" marR="1551940">
              <a:lnSpc>
                <a:spcPct val="125699"/>
              </a:lnSpc>
              <a:spcBef>
                <a:spcPts val="20"/>
              </a:spcBef>
            </a:pPr>
            <a:r>
              <a:rPr dirty="0" sz="1100" spc="-5">
                <a:latin typeface="Arial"/>
                <a:cs typeface="Arial"/>
              </a:rPr>
              <a:t>Using the </a:t>
            </a:r>
            <a:r>
              <a:rPr dirty="0" sz="1100" spc="-5">
                <a:latin typeface="Courier New"/>
                <a:cs typeface="Courier New"/>
              </a:rPr>
              <a:t>DEFINE </a:t>
            </a:r>
            <a:r>
              <a:rPr dirty="0" sz="1100" spc="-5">
                <a:latin typeface="Arial"/>
                <a:cs typeface="Arial"/>
              </a:rPr>
              <a:t>Command</a:t>
            </a:r>
            <a:r>
              <a:rPr dirty="0" sz="1100" spc="254">
                <a:latin typeface="Arial"/>
                <a:cs typeface="Arial"/>
              </a:rPr>
              <a:t> </a:t>
            </a:r>
            <a:r>
              <a:rPr dirty="0" sz="1100" spc="-5">
                <a:latin typeface="Arial"/>
                <a:cs typeface="Arial"/>
              </a:rPr>
              <a:t>2-29  Using the </a:t>
            </a:r>
            <a:r>
              <a:rPr dirty="0" sz="1100" spc="-5">
                <a:latin typeface="Courier New"/>
                <a:cs typeface="Courier New"/>
              </a:rPr>
              <a:t>VERIFY </a:t>
            </a:r>
            <a:r>
              <a:rPr dirty="0" sz="1100" spc="-5">
                <a:latin typeface="Arial"/>
                <a:cs typeface="Arial"/>
              </a:rPr>
              <a:t>Command</a:t>
            </a:r>
            <a:r>
              <a:rPr dirty="0" sz="1100" spc="254">
                <a:latin typeface="Arial"/>
                <a:cs typeface="Arial"/>
              </a:rPr>
              <a:t> </a:t>
            </a:r>
            <a:r>
              <a:rPr dirty="0" sz="1100" spc="-5">
                <a:latin typeface="Arial"/>
                <a:cs typeface="Arial"/>
              </a:rPr>
              <a:t>2-30  Summary</a:t>
            </a:r>
            <a:r>
              <a:rPr dirty="0" sz="1100" spc="10">
                <a:latin typeface="Arial"/>
                <a:cs typeface="Arial"/>
              </a:rPr>
              <a:t> </a:t>
            </a:r>
            <a:r>
              <a:rPr dirty="0" sz="1100" spc="-5">
                <a:latin typeface="Arial"/>
                <a:cs typeface="Arial"/>
              </a:rPr>
              <a:t>2-31</a:t>
            </a:r>
            <a:endParaRPr sz="1100">
              <a:latin typeface="Arial"/>
              <a:cs typeface="Arial"/>
            </a:endParaRPr>
          </a:p>
          <a:p>
            <a:pPr algn="just" marL="240665">
              <a:lnSpc>
                <a:spcPct val="100000"/>
              </a:lnSpc>
              <a:spcBef>
                <a:spcPts val="265"/>
              </a:spcBef>
            </a:pPr>
            <a:r>
              <a:rPr dirty="0" sz="1100" spc="-5">
                <a:latin typeface="Arial"/>
                <a:cs typeface="Arial"/>
              </a:rPr>
              <a:t>Practice 2: Overview</a:t>
            </a:r>
            <a:r>
              <a:rPr dirty="0" sz="1100" spc="5">
                <a:latin typeface="Arial"/>
                <a:cs typeface="Arial"/>
              </a:rPr>
              <a:t> </a:t>
            </a:r>
            <a:r>
              <a:rPr dirty="0" sz="1100" spc="-5">
                <a:latin typeface="Arial"/>
                <a:cs typeface="Arial"/>
              </a:rPr>
              <a:t>2-32</a:t>
            </a:r>
            <a:endParaRPr sz="1100">
              <a:latin typeface="Arial"/>
              <a:cs typeface="Arial"/>
            </a:endParaRPr>
          </a:p>
          <a:p>
            <a:pPr>
              <a:lnSpc>
                <a:spcPct val="100000"/>
              </a:lnSpc>
              <a:spcBef>
                <a:spcPts val="5"/>
              </a:spcBef>
            </a:pPr>
            <a:endParaRPr sz="1600">
              <a:latin typeface="Arial"/>
              <a:cs typeface="Arial"/>
            </a:endParaRPr>
          </a:p>
          <a:p>
            <a:pPr marL="12700">
              <a:lnSpc>
                <a:spcPct val="100000"/>
              </a:lnSpc>
              <a:spcBef>
                <a:spcPts val="5"/>
              </a:spcBef>
              <a:tabLst>
                <a:tab pos="240665" algn="l"/>
              </a:tabLst>
            </a:pPr>
            <a:r>
              <a:rPr dirty="0" sz="1100" spc="-5" b="1">
                <a:latin typeface="Arial"/>
                <a:cs typeface="Arial"/>
              </a:rPr>
              <a:t>3	Using Single-Row Functions to Customize</a:t>
            </a:r>
            <a:r>
              <a:rPr dirty="0" sz="1100" spc="45" b="1">
                <a:latin typeface="Arial"/>
                <a:cs typeface="Arial"/>
              </a:rPr>
              <a:t> </a:t>
            </a:r>
            <a:r>
              <a:rPr dirty="0" sz="1100" spc="-5" b="1">
                <a:latin typeface="Arial"/>
                <a:cs typeface="Arial"/>
              </a:rPr>
              <a:t>Output</a:t>
            </a:r>
            <a:endParaRPr sz="1100">
              <a:latin typeface="Arial"/>
              <a:cs typeface="Arial"/>
            </a:endParaRPr>
          </a:p>
          <a:p>
            <a:pPr marL="240665">
              <a:lnSpc>
                <a:spcPct val="100000"/>
              </a:lnSpc>
              <a:spcBef>
                <a:spcPts val="250"/>
              </a:spcBef>
            </a:pPr>
            <a:r>
              <a:rPr dirty="0" sz="1100" spc="-5">
                <a:latin typeface="Arial"/>
                <a:cs typeface="Arial"/>
              </a:rPr>
              <a:t>Objectives</a:t>
            </a:r>
            <a:r>
              <a:rPr dirty="0" sz="1100" spc="5">
                <a:latin typeface="Arial"/>
                <a:cs typeface="Arial"/>
              </a:rPr>
              <a:t> </a:t>
            </a:r>
            <a:r>
              <a:rPr dirty="0" sz="1100" spc="-5">
                <a:latin typeface="Arial"/>
                <a:cs typeface="Arial"/>
              </a:rPr>
              <a:t>3-2</a:t>
            </a:r>
            <a:endParaRPr sz="1100">
              <a:latin typeface="Arial"/>
              <a:cs typeface="Arial"/>
            </a:endParaRPr>
          </a:p>
          <a:p>
            <a:pPr marL="240665">
              <a:lnSpc>
                <a:spcPct val="100000"/>
              </a:lnSpc>
              <a:spcBef>
                <a:spcPts val="265"/>
              </a:spcBef>
            </a:pPr>
            <a:r>
              <a:rPr dirty="0" sz="1100" spc="-5">
                <a:latin typeface="Arial"/>
                <a:cs typeface="Arial"/>
              </a:rPr>
              <a:t>SQL Functions</a:t>
            </a:r>
            <a:r>
              <a:rPr dirty="0" sz="1100" spc="10">
                <a:latin typeface="Arial"/>
                <a:cs typeface="Arial"/>
              </a:rPr>
              <a:t> </a:t>
            </a:r>
            <a:r>
              <a:rPr dirty="0" sz="1100" spc="-5">
                <a:latin typeface="Arial"/>
                <a:cs typeface="Arial"/>
              </a:rPr>
              <a:t>3-3</a:t>
            </a:r>
            <a:endParaRPr sz="1100">
              <a:latin typeface="Arial"/>
              <a:cs typeface="Arial"/>
            </a:endParaRPr>
          </a:p>
          <a:p>
            <a:pPr marL="240665" marR="1642110">
              <a:lnSpc>
                <a:spcPct val="119500"/>
              </a:lnSpc>
              <a:spcBef>
                <a:spcPts val="5"/>
              </a:spcBef>
            </a:pPr>
            <a:r>
              <a:rPr dirty="0" sz="1100" spc="-5">
                <a:latin typeface="Arial"/>
                <a:cs typeface="Arial"/>
              </a:rPr>
              <a:t>Two Types of SQL Functions 3-4  Single-Row Functions</a:t>
            </a:r>
            <a:r>
              <a:rPr dirty="0" sz="1100" spc="5">
                <a:latin typeface="Arial"/>
                <a:cs typeface="Arial"/>
              </a:rPr>
              <a:t> </a:t>
            </a:r>
            <a:r>
              <a:rPr dirty="0" sz="1100" spc="-5">
                <a:latin typeface="Arial"/>
                <a:cs typeface="Arial"/>
              </a:rPr>
              <a:t>3-5</a:t>
            </a:r>
            <a:endParaRPr sz="1100">
              <a:latin typeface="Arial"/>
              <a:cs typeface="Arial"/>
            </a:endParaRPr>
          </a:p>
          <a:p>
            <a:pPr marL="240665">
              <a:lnSpc>
                <a:spcPct val="100000"/>
              </a:lnSpc>
              <a:spcBef>
                <a:spcPts val="265"/>
              </a:spcBef>
            </a:pPr>
            <a:r>
              <a:rPr dirty="0" sz="1100" spc="-5">
                <a:latin typeface="Arial"/>
                <a:cs typeface="Arial"/>
              </a:rPr>
              <a:t>Character Functions</a:t>
            </a:r>
            <a:r>
              <a:rPr dirty="0" sz="1100" spc="10">
                <a:latin typeface="Arial"/>
                <a:cs typeface="Arial"/>
              </a:rPr>
              <a:t> </a:t>
            </a:r>
            <a:r>
              <a:rPr dirty="0" sz="1100" spc="-5">
                <a:latin typeface="Arial"/>
                <a:cs typeface="Arial"/>
              </a:rPr>
              <a:t>3-7</a:t>
            </a:r>
            <a:endParaRPr sz="1100">
              <a:latin typeface="Arial"/>
              <a:cs typeface="Arial"/>
            </a:endParaRPr>
          </a:p>
          <a:p>
            <a:pPr marL="240665">
              <a:lnSpc>
                <a:spcPct val="100000"/>
              </a:lnSpc>
              <a:spcBef>
                <a:spcPts val="254"/>
              </a:spcBef>
            </a:pPr>
            <a:r>
              <a:rPr dirty="0" sz="1100" spc="-5">
                <a:latin typeface="Arial"/>
                <a:cs typeface="Arial"/>
              </a:rPr>
              <a:t>Case-Manipulation Functions</a:t>
            </a:r>
            <a:r>
              <a:rPr dirty="0" sz="1100" spc="15">
                <a:latin typeface="Arial"/>
                <a:cs typeface="Arial"/>
              </a:rPr>
              <a:t> </a:t>
            </a:r>
            <a:r>
              <a:rPr dirty="0" sz="1100" spc="-5">
                <a:latin typeface="Arial"/>
                <a:cs typeface="Arial"/>
              </a:rPr>
              <a:t>3-9</a:t>
            </a:r>
            <a:endParaRPr sz="1100">
              <a:latin typeface="Arial"/>
              <a:cs typeface="Arial"/>
            </a:endParaRPr>
          </a:p>
          <a:p>
            <a:pPr marL="240665" marR="1160780">
              <a:lnSpc>
                <a:spcPct val="119500"/>
              </a:lnSpc>
              <a:spcBef>
                <a:spcPts val="10"/>
              </a:spcBef>
            </a:pPr>
            <a:r>
              <a:rPr dirty="0" sz="1100" spc="-5">
                <a:latin typeface="Arial"/>
                <a:cs typeface="Arial"/>
              </a:rPr>
              <a:t>Using Case-Manipulation Functions 3-10  Character-Manipulation Functions</a:t>
            </a:r>
            <a:r>
              <a:rPr dirty="0" sz="1100" spc="25">
                <a:latin typeface="Arial"/>
                <a:cs typeface="Arial"/>
              </a:rPr>
              <a:t> </a:t>
            </a:r>
            <a:r>
              <a:rPr dirty="0" sz="1100" spc="-5">
                <a:latin typeface="Arial"/>
                <a:cs typeface="Arial"/>
              </a:rPr>
              <a:t>3-11</a:t>
            </a:r>
            <a:endParaRPr sz="1100">
              <a:latin typeface="Arial"/>
              <a:cs typeface="Arial"/>
            </a:endParaRPr>
          </a:p>
          <a:p>
            <a:pPr marL="240665" marR="641985">
              <a:lnSpc>
                <a:spcPct val="119500"/>
              </a:lnSpc>
              <a:spcBef>
                <a:spcPts val="5"/>
              </a:spcBef>
            </a:pPr>
            <a:r>
              <a:rPr dirty="0" sz="1100" spc="-5">
                <a:latin typeface="Arial"/>
                <a:cs typeface="Arial"/>
              </a:rPr>
              <a:t>Using the Character-Manipulation Functions 3-12  Number Functions</a:t>
            </a:r>
            <a:r>
              <a:rPr dirty="0" sz="1100" spc="10">
                <a:latin typeface="Arial"/>
                <a:cs typeface="Arial"/>
              </a:rPr>
              <a:t> </a:t>
            </a:r>
            <a:r>
              <a:rPr dirty="0" sz="1100" spc="-5">
                <a:latin typeface="Arial"/>
                <a:cs typeface="Arial"/>
              </a:rPr>
              <a:t>3-13</a:t>
            </a:r>
            <a:endParaRPr sz="1100">
              <a:latin typeface="Arial"/>
              <a:cs typeface="Arial"/>
            </a:endParaRPr>
          </a:p>
          <a:p>
            <a:pPr marL="240665" marR="1743710">
              <a:lnSpc>
                <a:spcPts val="1670"/>
              </a:lnSpc>
              <a:spcBef>
                <a:spcPts val="65"/>
              </a:spcBef>
            </a:pPr>
            <a:r>
              <a:rPr dirty="0" sz="1100" spc="-5">
                <a:latin typeface="Arial"/>
                <a:cs typeface="Arial"/>
              </a:rPr>
              <a:t>Using the </a:t>
            </a:r>
            <a:r>
              <a:rPr dirty="0" sz="1100" spc="-5">
                <a:latin typeface="Courier New"/>
                <a:cs typeface="Courier New"/>
              </a:rPr>
              <a:t>ROUND </a:t>
            </a:r>
            <a:r>
              <a:rPr dirty="0" sz="1100" spc="-5">
                <a:latin typeface="Arial"/>
                <a:cs typeface="Arial"/>
              </a:rPr>
              <a:t>Function</a:t>
            </a:r>
            <a:r>
              <a:rPr dirty="0" sz="1100" spc="260">
                <a:latin typeface="Arial"/>
                <a:cs typeface="Arial"/>
              </a:rPr>
              <a:t> </a:t>
            </a:r>
            <a:r>
              <a:rPr dirty="0" sz="1100" spc="-5">
                <a:latin typeface="Arial"/>
                <a:cs typeface="Arial"/>
              </a:rPr>
              <a:t>3-14  Using the </a:t>
            </a:r>
            <a:r>
              <a:rPr dirty="0" sz="1100" spc="-5">
                <a:latin typeface="Courier New"/>
                <a:cs typeface="Courier New"/>
              </a:rPr>
              <a:t>TRUNC </a:t>
            </a:r>
            <a:r>
              <a:rPr dirty="0" sz="1100" spc="-5">
                <a:latin typeface="Arial"/>
                <a:cs typeface="Arial"/>
              </a:rPr>
              <a:t>Function</a:t>
            </a:r>
            <a:r>
              <a:rPr dirty="0" sz="1100" spc="260">
                <a:latin typeface="Arial"/>
                <a:cs typeface="Arial"/>
              </a:rPr>
              <a:t> </a:t>
            </a:r>
            <a:r>
              <a:rPr dirty="0" sz="1100" spc="-5">
                <a:latin typeface="Arial"/>
                <a:cs typeface="Arial"/>
              </a:rPr>
              <a:t>3-15</a:t>
            </a:r>
            <a:endParaRPr sz="1100">
              <a:latin typeface="Arial"/>
              <a:cs typeface="Arial"/>
            </a:endParaRPr>
          </a:p>
          <a:p>
            <a:pPr marL="240665">
              <a:lnSpc>
                <a:spcPct val="100000"/>
              </a:lnSpc>
              <a:spcBef>
                <a:spcPts val="250"/>
              </a:spcBef>
            </a:pPr>
            <a:r>
              <a:rPr dirty="0" sz="1100" spc="-5">
                <a:latin typeface="Arial"/>
                <a:cs typeface="Arial"/>
              </a:rPr>
              <a:t>Using the </a:t>
            </a:r>
            <a:r>
              <a:rPr dirty="0" sz="1100" spc="-5">
                <a:latin typeface="Courier New"/>
                <a:cs typeface="Courier New"/>
              </a:rPr>
              <a:t>MOD </a:t>
            </a:r>
            <a:r>
              <a:rPr dirty="0" sz="1100" spc="-5">
                <a:latin typeface="Arial"/>
                <a:cs typeface="Arial"/>
              </a:rPr>
              <a:t>Function</a:t>
            </a:r>
            <a:r>
              <a:rPr dirty="0" sz="1100" spc="260">
                <a:latin typeface="Arial"/>
                <a:cs typeface="Arial"/>
              </a:rPr>
              <a:t> </a:t>
            </a:r>
            <a:r>
              <a:rPr dirty="0" sz="1100" spc="-5">
                <a:latin typeface="Arial"/>
                <a:cs typeface="Arial"/>
              </a:rPr>
              <a:t>3-16</a:t>
            </a:r>
            <a:endParaRPr sz="1100">
              <a:latin typeface="Arial"/>
              <a:cs typeface="Arial"/>
            </a:endParaRPr>
          </a:p>
          <a:p>
            <a:pPr marL="240665" marR="2054860">
              <a:lnSpc>
                <a:spcPct val="119500"/>
              </a:lnSpc>
              <a:spcBef>
                <a:spcPts val="65"/>
              </a:spcBef>
            </a:pPr>
            <a:r>
              <a:rPr dirty="0" sz="1100" spc="-5">
                <a:latin typeface="Arial"/>
                <a:cs typeface="Arial"/>
              </a:rPr>
              <a:t>Working with Dates 3-17  Arithmetic with Dates</a:t>
            </a:r>
            <a:r>
              <a:rPr dirty="0" sz="1100" spc="5">
                <a:latin typeface="Arial"/>
                <a:cs typeface="Arial"/>
              </a:rPr>
              <a:t> </a:t>
            </a:r>
            <a:r>
              <a:rPr dirty="0" sz="1100" spc="-5">
                <a:latin typeface="Arial"/>
                <a:cs typeface="Arial"/>
              </a:rPr>
              <a:t>3-20</a:t>
            </a:r>
            <a:endParaRPr sz="1100">
              <a:latin typeface="Arial"/>
              <a:cs typeface="Arial"/>
            </a:endParaRPr>
          </a:p>
          <a:p>
            <a:pPr marL="240665" marR="997585">
              <a:lnSpc>
                <a:spcPct val="119500"/>
              </a:lnSpc>
              <a:spcBef>
                <a:spcPts val="10"/>
              </a:spcBef>
            </a:pPr>
            <a:r>
              <a:rPr dirty="0" sz="1100" spc="-5">
                <a:latin typeface="Arial"/>
                <a:cs typeface="Arial"/>
              </a:rPr>
              <a:t>Using Arithmetic Operators with Dates 3-21  Date Functions</a:t>
            </a:r>
            <a:r>
              <a:rPr dirty="0" sz="1100" spc="10">
                <a:latin typeface="Arial"/>
                <a:cs typeface="Arial"/>
              </a:rPr>
              <a:t> </a:t>
            </a:r>
            <a:r>
              <a:rPr dirty="0" sz="1100" spc="-5">
                <a:latin typeface="Arial"/>
                <a:cs typeface="Arial"/>
              </a:rPr>
              <a:t>3-22</a:t>
            </a:r>
            <a:endParaRPr sz="1100">
              <a:latin typeface="Arial"/>
              <a:cs typeface="Arial"/>
            </a:endParaRPr>
          </a:p>
          <a:p>
            <a:pPr marL="240665">
              <a:lnSpc>
                <a:spcPct val="100000"/>
              </a:lnSpc>
              <a:spcBef>
                <a:spcPts val="260"/>
              </a:spcBef>
            </a:pPr>
            <a:r>
              <a:rPr dirty="0" sz="1100" spc="-5">
                <a:latin typeface="Arial"/>
                <a:cs typeface="Arial"/>
              </a:rPr>
              <a:t>Using Date Functions</a:t>
            </a:r>
            <a:r>
              <a:rPr dirty="0" sz="1100" spc="10">
                <a:latin typeface="Arial"/>
                <a:cs typeface="Arial"/>
              </a:rPr>
              <a:t> </a:t>
            </a:r>
            <a:r>
              <a:rPr dirty="0" sz="1100" spc="-5">
                <a:latin typeface="Arial"/>
                <a:cs typeface="Arial"/>
              </a:rPr>
              <a:t>3-23</a:t>
            </a:r>
            <a:endParaRPr sz="1100">
              <a:latin typeface="Arial"/>
              <a:cs typeface="Arial"/>
            </a:endParaRPr>
          </a:p>
        </p:txBody>
      </p:sp>
      <p:sp>
        <p:nvSpPr>
          <p:cNvPr id="4" name="object 4"/>
          <p:cNvSpPr txBox="1"/>
          <p:nvPr/>
        </p:nvSpPr>
        <p:spPr>
          <a:xfrm>
            <a:off x="1587519" y="8021563"/>
            <a:ext cx="1896745" cy="829310"/>
          </a:xfrm>
          <a:prstGeom prst="rect">
            <a:avLst/>
          </a:prstGeom>
        </p:spPr>
        <p:txBody>
          <a:bodyPr wrap="square" lIns="0" tIns="46355" rIns="0" bIns="0" rtlCol="0" vert="horz">
            <a:spAutoFit/>
          </a:bodyPr>
          <a:lstStyle/>
          <a:p>
            <a:pPr marL="12700">
              <a:lnSpc>
                <a:spcPct val="100000"/>
              </a:lnSpc>
              <a:spcBef>
                <a:spcPts val="365"/>
              </a:spcBef>
            </a:pPr>
            <a:r>
              <a:rPr dirty="0" sz="1100" spc="-5">
                <a:latin typeface="Arial"/>
                <a:cs typeface="Arial"/>
              </a:rPr>
              <a:t>Practice 3: Overview of Part</a:t>
            </a:r>
            <a:r>
              <a:rPr dirty="0" sz="1100" spc="15">
                <a:latin typeface="Arial"/>
                <a:cs typeface="Arial"/>
              </a:rPr>
              <a:t> </a:t>
            </a:r>
            <a:r>
              <a:rPr dirty="0" sz="1100" spc="-5">
                <a:latin typeface="Arial"/>
                <a:cs typeface="Arial"/>
              </a:rPr>
              <a:t>1</a:t>
            </a:r>
            <a:endParaRPr sz="1100">
              <a:latin typeface="Arial"/>
              <a:cs typeface="Arial"/>
            </a:endParaRPr>
          </a:p>
          <a:p>
            <a:pPr marL="12700" marR="5080">
              <a:lnSpc>
                <a:spcPct val="119800"/>
              </a:lnSpc>
            </a:pPr>
            <a:r>
              <a:rPr dirty="0" sz="1100" spc="-5">
                <a:latin typeface="Arial"/>
                <a:cs typeface="Arial"/>
              </a:rPr>
              <a:t>Conversion Functions 3-26  Implicit Data Type Conversion  Explicit Data Type</a:t>
            </a:r>
            <a:r>
              <a:rPr dirty="0" sz="1100" spc="10">
                <a:latin typeface="Arial"/>
                <a:cs typeface="Arial"/>
              </a:rPr>
              <a:t> </a:t>
            </a:r>
            <a:r>
              <a:rPr dirty="0" sz="1100" spc="-5">
                <a:latin typeface="Arial"/>
                <a:cs typeface="Arial"/>
              </a:rPr>
              <a:t>Conversion</a:t>
            </a:r>
            <a:endParaRPr sz="1100">
              <a:latin typeface="Arial"/>
              <a:cs typeface="Arial"/>
            </a:endParaRPr>
          </a:p>
        </p:txBody>
      </p:sp>
      <p:sp>
        <p:nvSpPr>
          <p:cNvPr id="5" name="object 5"/>
          <p:cNvSpPr txBox="1"/>
          <p:nvPr/>
        </p:nvSpPr>
        <p:spPr>
          <a:xfrm>
            <a:off x="3552584" y="8055392"/>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3-25</a:t>
            </a:r>
            <a:endParaRPr sz="1100">
              <a:latin typeface="Arial"/>
              <a:cs typeface="Arial"/>
            </a:endParaRPr>
          </a:p>
        </p:txBody>
      </p:sp>
      <p:sp>
        <p:nvSpPr>
          <p:cNvPr id="6" name="object 6"/>
          <p:cNvSpPr txBox="1"/>
          <p:nvPr/>
        </p:nvSpPr>
        <p:spPr>
          <a:xfrm>
            <a:off x="3568585" y="8424647"/>
            <a:ext cx="311785" cy="426720"/>
          </a:xfrm>
          <a:prstGeom prst="rect">
            <a:avLst/>
          </a:prstGeom>
        </p:spPr>
        <p:txBody>
          <a:bodyPr wrap="square" lIns="0" tIns="45085" rIns="0" bIns="0" rtlCol="0" vert="horz">
            <a:spAutoFit/>
          </a:bodyPr>
          <a:lstStyle/>
          <a:p>
            <a:pPr marL="12700">
              <a:lnSpc>
                <a:spcPct val="100000"/>
              </a:lnSpc>
              <a:spcBef>
                <a:spcPts val="355"/>
              </a:spcBef>
            </a:pPr>
            <a:r>
              <a:rPr dirty="0" sz="1100" spc="-5">
                <a:latin typeface="Arial"/>
                <a:cs typeface="Arial"/>
              </a:rPr>
              <a:t>3-27</a:t>
            </a:r>
            <a:endParaRPr sz="1100">
              <a:latin typeface="Arial"/>
              <a:cs typeface="Arial"/>
            </a:endParaRPr>
          </a:p>
          <a:p>
            <a:pPr marL="19050">
              <a:lnSpc>
                <a:spcPct val="100000"/>
              </a:lnSpc>
              <a:spcBef>
                <a:spcPts val="260"/>
              </a:spcBef>
            </a:pPr>
            <a:r>
              <a:rPr dirty="0" sz="1100" spc="-5">
                <a:latin typeface="Arial"/>
                <a:cs typeface="Arial"/>
              </a:rPr>
              <a:t>3-29</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4613" y="453181"/>
            <a:ext cx="6473190" cy="903605"/>
          </a:xfrm>
          <a:prstGeom prst="rect">
            <a:avLst/>
          </a:prstGeom>
        </p:spPr>
        <p:txBody>
          <a:bodyPr wrap="square" lIns="0" tIns="50800" rIns="0" bIns="0" rtlCol="0" vert="horz">
            <a:spAutoFit/>
          </a:bodyPr>
          <a:lstStyle/>
          <a:p>
            <a:pPr marL="12700">
              <a:lnSpc>
                <a:spcPct val="100000"/>
              </a:lnSpc>
              <a:spcBef>
                <a:spcPts val="400"/>
              </a:spcBef>
            </a:pPr>
            <a:r>
              <a:rPr dirty="0" sz="1300" spc="-5" b="1">
                <a:latin typeface="Arial"/>
                <a:cs typeface="Arial"/>
              </a:rPr>
              <a:t>Practice</a:t>
            </a:r>
            <a:r>
              <a:rPr dirty="0" sz="1300" spc="-15" b="1">
                <a:latin typeface="Arial"/>
                <a:cs typeface="Arial"/>
              </a:rPr>
              <a:t> </a:t>
            </a:r>
            <a:r>
              <a:rPr dirty="0" sz="1300" b="1">
                <a:latin typeface="Arial"/>
                <a:cs typeface="Arial"/>
              </a:rPr>
              <a:t>9</a:t>
            </a:r>
            <a:endParaRPr sz="1300">
              <a:latin typeface="Arial"/>
              <a:cs typeface="Arial"/>
            </a:endParaRPr>
          </a:p>
          <a:p>
            <a:pPr marL="260350">
              <a:lnSpc>
                <a:spcPct val="100000"/>
              </a:lnSpc>
              <a:spcBef>
                <a:spcPts val="300"/>
              </a:spcBef>
            </a:pPr>
            <a:r>
              <a:rPr dirty="0" sz="1300">
                <a:latin typeface="Times New Roman"/>
                <a:cs typeface="Times New Roman"/>
              </a:rPr>
              <a:t>1. Create the </a:t>
            </a:r>
            <a:r>
              <a:rPr dirty="0" sz="1300">
                <a:latin typeface="Courier New"/>
                <a:cs typeface="Courier New"/>
              </a:rPr>
              <a:t>DEPT</a:t>
            </a:r>
            <a:r>
              <a:rPr dirty="0" sz="1300" spc="-605">
                <a:latin typeface="Courier New"/>
                <a:cs typeface="Courier New"/>
              </a:rPr>
              <a:t> </a:t>
            </a:r>
            <a:r>
              <a:rPr dirty="0" sz="1300">
                <a:latin typeface="Times New Roman"/>
                <a:cs typeface="Times New Roman"/>
              </a:rPr>
              <a:t>table based on the following </a:t>
            </a:r>
            <a:r>
              <a:rPr dirty="0" sz="1300" spc="-5">
                <a:latin typeface="Times New Roman"/>
                <a:cs typeface="Times New Roman"/>
              </a:rPr>
              <a:t>table </a:t>
            </a:r>
            <a:r>
              <a:rPr dirty="0" sz="1300">
                <a:latin typeface="Times New Roman"/>
                <a:cs typeface="Times New Roman"/>
              </a:rPr>
              <a:t>instance chart. Place the</a:t>
            </a:r>
            <a:endParaRPr sz="1300">
              <a:latin typeface="Times New Roman"/>
              <a:cs typeface="Times New Roman"/>
            </a:endParaRPr>
          </a:p>
          <a:p>
            <a:pPr marL="445770">
              <a:lnSpc>
                <a:spcPct val="100000"/>
              </a:lnSpc>
            </a:pPr>
            <a:r>
              <a:rPr dirty="0" sz="1300">
                <a:latin typeface="Times New Roman"/>
                <a:cs typeface="Times New Roman"/>
              </a:rPr>
              <a:t>syntax in a script called </a:t>
            </a:r>
            <a:r>
              <a:rPr dirty="0" sz="1300">
                <a:latin typeface="Courier New"/>
                <a:cs typeface="Courier New"/>
              </a:rPr>
              <a:t>lab_09_01.sql</a:t>
            </a:r>
            <a:r>
              <a:rPr dirty="0" sz="1300">
                <a:latin typeface="Times New Roman"/>
                <a:cs typeface="Times New Roman"/>
              </a:rPr>
              <a:t>, and then execute the statement in the script</a:t>
            </a:r>
            <a:r>
              <a:rPr dirty="0" sz="1300" spc="-40">
                <a:latin typeface="Times New Roman"/>
                <a:cs typeface="Times New Roman"/>
              </a:rPr>
              <a:t> </a:t>
            </a:r>
            <a:r>
              <a:rPr dirty="0" sz="1300">
                <a:latin typeface="Times New Roman"/>
                <a:cs typeface="Times New Roman"/>
              </a:rPr>
              <a:t>to</a:t>
            </a:r>
            <a:endParaRPr sz="1300">
              <a:latin typeface="Times New Roman"/>
              <a:cs typeface="Times New Roman"/>
            </a:endParaRPr>
          </a:p>
          <a:p>
            <a:pPr marL="445770">
              <a:lnSpc>
                <a:spcPct val="100000"/>
              </a:lnSpc>
              <a:spcBef>
                <a:spcPts val="70"/>
              </a:spcBef>
            </a:pPr>
            <a:r>
              <a:rPr dirty="0" sz="1300">
                <a:latin typeface="Times New Roman"/>
                <a:cs typeface="Times New Roman"/>
              </a:rPr>
              <a:t>create the table. Confirm that the table is</a:t>
            </a:r>
            <a:r>
              <a:rPr dirty="0" sz="1300" spc="5">
                <a:latin typeface="Times New Roman"/>
                <a:cs typeface="Times New Roman"/>
              </a:rPr>
              <a:t> </a:t>
            </a:r>
            <a:r>
              <a:rPr dirty="0" sz="1300">
                <a:latin typeface="Times New Roman"/>
                <a:cs typeface="Times New Roman"/>
              </a:rPr>
              <a:t>created.</a:t>
            </a:r>
            <a:endParaRPr sz="1300">
              <a:latin typeface="Times New Roman"/>
              <a:cs typeface="Times New Roman"/>
            </a:endParaRPr>
          </a:p>
        </p:txBody>
      </p:sp>
      <p:sp>
        <p:nvSpPr>
          <p:cNvPr id="3" name="object 3"/>
          <p:cNvSpPr txBox="1"/>
          <p:nvPr/>
        </p:nvSpPr>
        <p:spPr>
          <a:xfrm>
            <a:off x="842264" y="4541789"/>
            <a:ext cx="6266815" cy="1085215"/>
          </a:xfrm>
          <a:prstGeom prst="rect">
            <a:avLst/>
          </a:prstGeom>
        </p:spPr>
        <p:txBody>
          <a:bodyPr wrap="square" lIns="0" tIns="3810" rIns="0" bIns="0" rtlCol="0" vert="horz">
            <a:spAutoFit/>
          </a:bodyPr>
          <a:lstStyle/>
          <a:p>
            <a:pPr marL="198120" marR="150495" indent="-186055">
              <a:lnSpc>
                <a:spcPct val="104600"/>
              </a:lnSpc>
              <a:spcBef>
                <a:spcPts val="30"/>
              </a:spcBef>
              <a:buAutoNum type="arabicPeriod" startAt="2"/>
              <a:tabLst>
                <a:tab pos="198755" algn="l"/>
              </a:tabLst>
            </a:pPr>
            <a:r>
              <a:rPr dirty="0" sz="1300" spc="-5">
                <a:latin typeface="Times New Roman"/>
                <a:cs typeface="Times New Roman"/>
              </a:rPr>
              <a:t>Populate</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DEPT</a:t>
            </a:r>
            <a:r>
              <a:rPr dirty="0" sz="1300" spc="-450">
                <a:latin typeface="Courier New"/>
                <a:cs typeface="Courier New"/>
              </a:rPr>
              <a:t> </a:t>
            </a:r>
            <a:r>
              <a:rPr dirty="0" sz="1300">
                <a:latin typeface="Times New Roman"/>
                <a:cs typeface="Times New Roman"/>
              </a:rPr>
              <a:t>table with data</a:t>
            </a:r>
            <a:r>
              <a:rPr dirty="0" sz="1300" spc="5">
                <a:latin typeface="Times New Roman"/>
                <a:cs typeface="Times New Roman"/>
              </a:rPr>
              <a:t> </a:t>
            </a:r>
            <a:r>
              <a:rPr dirty="0" sz="1300">
                <a:latin typeface="Times New Roman"/>
                <a:cs typeface="Times New Roman"/>
              </a:rPr>
              <a:t>from the</a:t>
            </a:r>
            <a:r>
              <a:rPr dirty="0" sz="1300" spc="20">
                <a:latin typeface="Times New Roman"/>
                <a:cs typeface="Times New Roman"/>
              </a:rPr>
              <a:t> </a:t>
            </a:r>
            <a:r>
              <a:rPr dirty="0" sz="1300">
                <a:latin typeface="Courier New"/>
                <a:cs typeface="Courier New"/>
              </a:rPr>
              <a:t>DEPARTMENTS</a:t>
            </a:r>
            <a:r>
              <a:rPr dirty="0" sz="1300" spc="-455">
                <a:latin typeface="Courier New"/>
                <a:cs typeface="Courier New"/>
              </a:rPr>
              <a:t> </a:t>
            </a:r>
            <a:r>
              <a:rPr dirty="0" sz="1300">
                <a:latin typeface="Times New Roman"/>
                <a:cs typeface="Times New Roman"/>
              </a:rPr>
              <a:t>table. Include</a:t>
            </a:r>
            <a:r>
              <a:rPr dirty="0" sz="1300" spc="5">
                <a:latin typeface="Times New Roman"/>
                <a:cs typeface="Times New Roman"/>
              </a:rPr>
              <a:t> </a:t>
            </a:r>
            <a:r>
              <a:rPr dirty="0" sz="1300">
                <a:latin typeface="Times New Roman"/>
                <a:cs typeface="Times New Roman"/>
              </a:rPr>
              <a:t>only </a:t>
            </a:r>
            <a:r>
              <a:rPr dirty="0" sz="1300" spc="-5">
                <a:latin typeface="Times New Roman"/>
                <a:cs typeface="Times New Roman"/>
              </a:rPr>
              <a:t>columns  </a:t>
            </a:r>
            <a:r>
              <a:rPr dirty="0" sz="1300">
                <a:latin typeface="Times New Roman"/>
                <a:cs typeface="Times New Roman"/>
              </a:rPr>
              <a:t>that you</a:t>
            </a:r>
            <a:r>
              <a:rPr dirty="0" sz="1300" spc="-5">
                <a:latin typeface="Times New Roman"/>
                <a:cs typeface="Times New Roman"/>
              </a:rPr>
              <a:t> </a:t>
            </a:r>
            <a:r>
              <a:rPr dirty="0" sz="1300">
                <a:latin typeface="Times New Roman"/>
                <a:cs typeface="Times New Roman"/>
              </a:rPr>
              <a:t>need.</a:t>
            </a:r>
            <a:endParaRPr sz="1300">
              <a:latin typeface="Times New Roman"/>
              <a:cs typeface="Times New Roman"/>
            </a:endParaRPr>
          </a:p>
          <a:p>
            <a:pPr marL="198120" indent="-186055">
              <a:lnSpc>
                <a:spcPct val="100000"/>
              </a:lnSpc>
              <a:spcBef>
                <a:spcPts val="395"/>
              </a:spcBef>
              <a:buAutoNum type="arabicPeriod" startAt="2"/>
              <a:tabLst>
                <a:tab pos="198755" algn="l"/>
              </a:tabLst>
            </a:pPr>
            <a:r>
              <a:rPr dirty="0" sz="1300">
                <a:latin typeface="Times New Roman"/>
                <a:cs typeface="Times New Roman"/>
              </a:rPr>
              <a:t>Create the </a:t>
            </a:r>
            <a:r>
              <a:rPr dirty="0" sz="1300">
                <a:latin typeface="Courier New"/>
                <a:cs typeface="Courier New"/>
              </a:rPr>
              <a:t>EMP</a:t>
            </a:r>
            <a:r>
              <a:rPr dirty="0" sz="1300" spc="-465">
                <a:latin typeface="Courier New"/>
                <a:cs typeface="Courier New"/>
              </a:rPr>
              <a:t> </a:t>
            </a:r>
            <a:r>
              <a:rPr dirty="0" sz="1300">
                <a:latin typeface="Times New Roman"/>
                <a:cs typeface="Times New Roman"/>
              </a:rPr>
              <a:t>table based on the following table instance chart. Place the syntax in</a:t>
            </a:r>
            <a:endParaRPr sz="1300">
              <a:latin typeface="Times New Roman"/>
              <a:cs typeface="Times New Roman"/>
            </a:endParaRPr>
          </a:p>
          <a:p>
            <a:pPr marL="198120">
              <a:lnSpc>
                <a:spcPct val="100000"/>
              </a:lnSpc>
            </a:pPr>
            <a:r>
              <a:rPr dirty="0" sz="1300">
                <a:latin typeface="Times New Roman"/>
                <a:cs typeface="Times New Roman"/>
              </a:rPr>
              <a:t>a script called </a:t>
            </a:r>
            <a:r>
              <a:rPr dirty="0" sz="1300">
                <a:latin typeface="Courier New"/>
                <a:cs typeface="Courier New"/>
              </a:rPr>
              <a:t>lab_09_03.sql</a:t>
            </a:r>
            <a:r>
              <a:rPr dirty="0" sz="1300">
                <a:latin typeface="Times New Roman"/>
                <a:cs typeface="Times New Roman"/>
              </a:rPr>
              <a:t>, and then execute the statement in the script to create</a:t>
            </a:r>
            <a:r>
              <a:rPr dirty="0" sz="1300" spc="-15">
                <a:latin typeface="Times New Roman"/>
                <a:cs typeface="Times New Roman"/>
              </a:rPr>
              <a:t> </a:t>
            </a:r>
            <a:r>
              <a:rPr dirty="0" sz="1300">
                <a:latin typeface="Times New Roman"/>
                <a:cs typeface="Times New Roman"/>
              </a:rPr>
              <a:t>the</a:t>
            </a:r>
            <a:endParaRPr sz="1300">
              <a:latin typeface="Times New Roman"/>
              <a:cs typeface="Times New Roman"/>
            </a:endParaRPr>
          </a:p>
          <a:p>
            <a:pPr marL="198120">
              <a:lnSpc>
                <a:spcPct val="100000"/>
              </a:lnSpc>
              <a:spcBef>
                <a:spcPts val="70"/>
              </a:spcBef>
            </a:pPr>
            <a:r>
              <a:rPr dirty="0" sz="1300">
                <a:latin typeface="Times New Roman"/>
                <a:cs typeface="Times New Roman"/>
              </a:rPr>
              <a:t>table. </a:t>
            </a:r>
            <a:r>
              <a:rPr dirty="0" sz="1300" spc="-5">
                <a:latin typeface="Times New Roman"/>
                <a:cs typeface="Times New Roman"/>
              </a:rPr>
              <a:t>Confirm </a:t>
            </a:r>
            <a:r>
              <a:rPr dirty="0" sz="1300">
                <a:latin typeface="Times New Roman"/>
                <a:cs typeface="Times New Roman"/>
              </a:rPr>
              <a:t>that the table is</a:t>
            </a:r>
            <a:r>
              <a:rPr dirty="0" sz="1300" spc="-5">
                <a:latin typeface="Times New Roman"/>
                <a:cs typeface="Times New Roman"/>
              </a:rPr>
              <a:t> </a:t>
            </a:r>
            <a:r>
              <a:rPr dirty="0" sz="1300">
                <a:latin typeface="Times New Roman"/>
                <a:cs typeface="Times New Roman"/>
              </a:rPr>
              <a:t>created.</a:t>
            </a:r>
            <a:endParaRPr sz="1300">
              <a:latin typeface="Times New Roman"/>
              <a:cs typeface="Times New Roman"/>
            </a:endParaRPr>
          </a:p>
        </p:txBody>
      </p:sp>
      <p:graphicFrame>
        <p:nvGraphicFramePr>
          <p:cNvPr id="4" name="object 4"/>
          <p:cNvGraphicFramePr>
            <a:graphicFrameLocks noGrp="1"/>
          </p:cNvGraphicFramePr>
          <p:nvPr/>
        </p:nvGraphicFramePr>
        <p:xfrm>
          <a:off x="1205864" y="1410080"/>
          <a:ext cx="5549265" cy="1771014"/>
        </p:xfrm>
        <a:graphic>
          <a:graphicData uri="http://schemas.openxmlformats.org/drawingml/2006/table">
            <a:tbl>
              <a:tblPr firstRow="1" bandRow="1">
                <a:tableStyleId>{2D5ABB26-0587-4C30-8999-92F81FD0307C}</a:tableStyleId>
              </a:tblPr>
              <a:tblGrid>
                <a:gridCol w="1727200"/>
                <a:gridCol w="2117090"/>
                <a:gridCol w="1689100"/>
              </a:tblGrid>
              <a:tr h="251460">
                <a:tc>
                  <a:txBody>
                    <a:bodyPr/>
                    <a:lstStyle/>
                    <a:p>
                      <a:pPr marL="71755">
                        <a:lnSpc>
                          <a:spcPct val="100000"/>
                        </a:lnSpc>
                        <a:spcBef>
                          <a:spcPts val="5"/>
                        </a:spcBef>
                      </a:pPr>
                      <a:r>
                        <a:rPr dirty="0" sz="1150" spc="-15" b="1">
                          <a:latin typeface="Times New Roman"/>
                          <a:cs typeface="Times New Roman"/>
                        </a:rPr>
                        <a:t>Column</a:t>
                      </a:r>
                      <a:r>
                        <a:rPr dirty="0" sz="1150" spc="-35" b="1">
                          <a:latin typeface="Times New Roman"/>
                          <a:cs typeface="Times New Roman"/>
                        </a:rPr>
                        <a:t> </a:t>
                      </a:r>
                      <a:r>
                        <a:rPr dirty="0" sz="1150" spc="-15" b="1">
                          <a:latin typeface="Times New Roman"/>
                          <a:cs typeface="Times New Roman"/>
                        </a:rPr>
                        <a:t>Name</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a:lnSpc>
                          <a:spcPts val="1205"/>
                        </a:lnSpc>
                      </a:pPr>
                      <a:r>
                        <a:rPr dirty="0" sz="1150" spc="20">
                          <a:latin typeface="Courier New"/>
                          <a:cs typeface="Courier New"/>
                        </a:rPr>
                        <a:t>ID</a:t>
                      </a:r>
                      <a:endParaRPr sz="1150">
                        <a:latin typeface="Courier New"/>
                        <a:cs typeface="Courier New"/>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205"/>
                        </a:lnSpc>
                      </a:pPr>
                      <a:r>
                        <a:rPr dirty="0" sz="1150" spc="15">
                          <a:latin typeface="Courier New"/>
                          <a:cs typeface="Courier New"/>
                        </a:rPr>
                        <a:t>NAME</a:t>
                      </a:r>
                      <a:endParaRPr sz="1150">
                        <a:latin typeface="Courier New"/>
                        <a:cs typeface="Courier New"/>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1460">
                <a:tc>
                  <a:txBody>
                    <a:bodyPr/>
                    <a:lstStyle/>
                    <a:p>
                      <a:pPr marL="71755">
                        <a:lnSpc>
                          <a:spcPct val="100000"/>
                        </a:lnSpc>
                        <a:spcBef>
                          <a:spcPts val="5"/>
                        </a:spcBef>
                      </a:pPr>
                      <a:r>
                        <a:rPr dirty="0" sz="1150" spc="5" b="1">
                          <a:latin typeface="Times New Roman"/>
                          <a:cs typeface="Times New Roman"/>
                        </a:rPr>
                        <a:t>Key</a:t>
                      </a:r>
                      <a:r>
                        <a:rPr dirty="0" sz="1150" spc="10" b="1">
                          <a:latin typeface="Times New Roman"/>
                          <a:cs typeface="Times New Roman"/>
                        </a:rPr>
                        <a:t> </a:t>
                      </a:r>
                      <a:r>
                        <a:rPr dirty="0" sz="1150" spc="5" b="1">
                          <a:latin typeface="Times New Roman"/>
                          <a:cs typeface="Times New Roman"/>
                        </a:rPr>
                        <a:t>Type</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a:lnSpc>
                          <a:spcPts val="1205"/>
                        </a:lnSpc>
                      </a:pPr>
                      <a:r>
                        <a:rPr dirty="0" sz="1150" spc="15">
                          <a:latin typeface="Courier New"/>
                          <a:cs typeface="Courier New"/>
                        </a:rPr>
                        <a:t>Primary</a:t>
                      </a:r>
                      <a:r>
                        <a:rPr dirty="0" sz="1150" spc="20">
                          <a:latin typeface="Courier New"/>
                          <a:cs typeface="Courier New"/>
                        </a:rPr>
                        <a:t> </a:t>
                      </a:r>
                      <a:r>
                        <a:rPr dirty="0" sz="1150" spc="15">
                          <a:latin typeface="Courier New"/>
                          <a:cs typeface="Courier New"/>
                        </a:rPr>
                        <a:t>key</a:t>
                      </a:r>
                      <a:endParaRPr sz="1150">
                        <a:latin typeface="Courier New"/>
                        <a:cs typeface="Courier New"/>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1459">
                <a:tc>
                  <a:txBody>
                    <a:bodyPr/>
                    <a:lstStyle/>
                    <a:p>
                      <a:pPr marL="71755">
                        <a:lnSpc>
                          <a:spcPct val="100000"/>
                        </a:lnSpc>
                        <a:spcBef>
                          <a:spcPts val="5"/>
                        </a:spcBef>
                      </a:pPr>
                      <a:r>
                        <a:rPr dirty="0" sz="1150" spc="-10" b="1">
                          <a:latin typeface="Times New Roman"/>
                          <a:cs typeface="Times New Roman"/>
                        </a:rPr>
                        <a:t>Nulls/Unique</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1459">
                <a:tc>
                  <a:txBody>
                    <a:bodyPr/>
                    <a:lstStyle/>
                    <a:p>
                      <a:pPr marL="71755">
                        <a:lnSpc>
                          <a:spcPct val="100000"/>
                        </a:lnSpc>
                        <a:spcBef>
                          <a:spcPts val="5"/>
                        </a:spcBef>
                      </a:pPr>
                      <a:r>
                        <a:rPr dirty="0" sz="1150" b="1">
                          <a:latin typeface="Times New Roman"/>
                          <a:cs typeface="Times New Roman"/>
                        </a:rPr>
                        <a:t>FK</a:t>
                      </a:r>
                      <a:r>
                        <a:rPr dirty="0" sz="1150" spc="15" b="1">
                          <a:latin typeface="Times New Roman"/>
                          <a:cs typeface="Times New Roman"/>
                        </a:rPr>
                        <a:t> </a:t>
                      </a:r>
                      <a:r>
                        <a:rPr dirty="0" sz="1150" spc="-5" b="1">
                          <a:latin typeface="Times New Roman"/>
                          <a:cs typeface="Times New Roman"/>
                        </a:rPr>
                        <a:t>Table</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1459">
                <a:tc>
                  <a:txBody>
                    <a:bodyPr/>
                    <a:lstStyle/>
                    <a:p>
                      <a:pPr marL="71755">
                        <a:lnSpc>
                          <a:spcPct val="100000"/>
                        </a:lnSpc>
                        <a:spcBef>
                          <a:spcPts val="10"/>
                        </a:spcBef>
                      </a:pPr>
                      <a:r>
                        <a:rPr dirty="0" sz="1150" b="1">
                          <a:latin typeface="Times New Roman"/>
                          <a:cs typeface="Times New Roman"/>
                        </a:rPr>
                        <a:t>FK</a:t>
                      </a:r>
                      <a:r>
                        <a:rPr dirty="0" sz="1150" spc="15" b="1">
                          <a:latin typeface="Times New Roman"/>
                          <a:cs typeface="Times New Roman"/>
                        </a:rPr>
                        <a:t> </a:t>
                      </a:r>
                      <a:r>
                        <a:rPr dirty="0" sz="1150" spc="-15" b="1">
                          <a:latin typeface="Times New Roman"/>
                          <a:cs typeface="Times New Roman"/>
                        </a:rPr>
                        <a:t>Column</a:t>
                      </a:r>
                      <a:endParaRPr sz="1150">
                        <a:latin typeface="Times New Roman"/>
                        <a:cs typeface="Times New Roman"/>
                      </a:endParaRPr>
                    </a:p>
                  </a:txBody>
                  <a:tcPr marL="0" marR="0" marB="0" marT="127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1841">
                <a:tc>
                  <a:txBody>
                    <a:bodyPr/>
                    <a:lstStyle/>
                    <a:p>
                      <a:pPr marL="71755">
                        <a:lnSpc>
                          <a:spcPct val="100000"/>
                        </a:lnSpc>
                        <a:spcBef>
                          <a:spcPts val="10"/>
                        </a:spcBef>
                      </a:pPr>
                      <a:r>
                        <a:rPr dirty="0" sz="1150" spc="-5" b="1">
                          <a:latin typeface="Times New Roman"/>
                          <a:cs typeface="Times New Roman"/>
                        </a:rPr>
                        <a:t>Data</a:t>
                      </a:r>
                      <a:r>
                        <a:rPr dirty="0" sz="1150" spc="-15" b="1">
                          <a:latin typeface="Times New Roman"/>
                          <a:cs typeface="Times New Roman"/>
                        </a:rPr>
                        <a:t> </a:t>
                      </a:r>
                      <a:r>
                        <a:rPr dirty="0" sz="1150" b="1">
                          <a:latin typeface="Times New Roman"/>
                          <a:cs typeface="Times New Roman"/>
                        </a:rPr>
                        <a:t>type</a:t>
                      </a:r>
                      <a:endParaRPr sz="1150">
                        <a:latin typeface="Times New Roman"/>
                        <a:cs typeface="Times New Roman"/>
                      </a:endParaRPr>
                    </a:p>
                  </a:txBody>
                  <a:tcPr marL="0" marR="0" marB="0" marT="127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1755">
                        <a:lnSpc>
                          <a:spcPts val="1205"/>
                        </a:lnSpc>
                      </a:pPr>
                      <a:r>
                        <a:rPr dirty="0" sz="1150" spc="15">
                          <a:latin typeface="Courier New"/>
                          <a:cs typeface="Courier New"/>
                        </a:rPr>
                        <a:t>NUMBER</a:t>
                      </a:r>
                      <a:endParaRPr sz="1150">
                        <a:latin typeface="Courier New"/>
                        <a:cs typeface="Courier New"/>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c>
                  <a:txBody>
                    <a:bodyPr/>
                    <a:lstStyle/>
                    <a:p>
                      <a:pPr marL="72390">
                        <a:lnSpc>
                          <a:spcPts val="1205"/>
                        </a:lnSpc>
                      </a:pPr>
                      <a:r>
                        <a:rPr dirty="0" sz="1150" spc="15">
                          <a:latin typeface="Courier New"/>
                          <a:cs typeface="Courier New"/>
                        </a:rPr>
                        <a:t>VARCHAR2</a:t>
                      </a:r>
                      <a:endParaRPr sz="1150">
                        <a:latin typeface="Courier New"/>
                        <a:cs typeface="Courier New"/>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51460">
                <a:tc>
                  <a:txBody>
                    <a:bodyPr/>
                    <a:lstStyle/>
                    <a:p>
                      <a:pPr marL="71755">
                        <a:lnSpc>
                          <a:spcPct val="100000"/>
                        </a:lnSpc>
                        <a:spcBef>
                          <a:spcPts val="10"/>
                        </a:spcBef>
                      </a:pPr>
                      <a:r>
                        <a:rPr dirty="0" sz="1150" spc="-5" b="1">
                          <a:latin typeface="Times New Roman"/>
                          <a:cs typeface="Times New Roman"/>
                        </a:rPr>
                        <a:t>Length</a:t>
                      </a:r>
                      <a:endParaRPr sz="1150">
                        <a:latin typeface="Times New Roman"/>
                        <a:cs typeface="Times New Roman"/>
                      </a:endParaRPr>
                    </a:p>
                  </a:txBody>
                  <a:tcPr marL="0" marR="0" marB="0" marT="127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marL="71755">
                        <a:lnSpc>
                          <a:spcPts val="1365"/>
                        </a:lnSpc>
                      </a:pPr>
                      <a:r>
                        <a:rPr dirty="0" sz="1150">
                          <a:latin typeface="Times New Roman"/>
                          <a:cs typeface="Times New Roman"/>
                        </a:rPr>
                        <a:t>7</a:t>
                      </a:r>
                      <a:endParaRPr sz="1150">
                        <a:latin typeface="Times New Roman"/>
                        <a:cs typeface="Times New Roman"/>
                      </a:endParaRPr>
                    </a:p>
                  </a:txBody>
                  <a:tcPr marL="0" marR="0" marB="0" marT="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2390">
                        <a:lnSpc>
                          <a:spcPts val="1365"/>
                        </a:lnSpc>
                      </a:pPr>
                      <a:r>
                        <a:rPr dirty="0" sz="1150" spc="5">
                          <a:latin typeface="Times New Roman"/>
                          <a:cs typeface="Times New Roman"/>
                        </a:rPr>
                        <a:t>25</a:t>
                      </a:r>
                      <a:endParaRPr sz="1150">
                        <a:latin typeface="Times New Roman"/>
                        <a:cs typeface="Times New Roman"/>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5" name="object 5"/>
          <p:cNvGraphicFramePr>
            <a:graphicFrameLocks noGrp="1"/>
          </p:cNvGraphicFramePr>
          <p:nvPr/>
        </p:nvGraphicFramePr>
        <p:xfrm>
          <a:off x="1184528" y="5687186"/>
          <a:ext cx="5554980" cy="1772285"/>
        </p:xfrm>
        <a:graphic>
          <a:graphicData uri="http://schemas.openxmlformats.org/drawingml/2006/table">
            <a:tbl>
              <a:tblPr firstRow="1" bandRow="1">
                <a:tableStyleId>{2D5ABB26-0587-4C30-8999-92F81FD0307C}</a:tableStyleId>
              </a:tblPr>
              <a:tblGrid>
                <a:gridCol w="1064260"/>
                <a:gridCol w="967740"/>
                <a:gridCol w="1151889"/>
                <a:gridCol w="1209675"/>
                <a:gridCol w="1145539"/>
              </a:tblGrid>
              <a:tr h="251459">
                <a:tc>
                  <a:txBody>
                    <a:bodyPr/>
                    <a:lstStyle/>
                    <a:p>
                      <a:pPr marL="72390">
                        <a:lnSpc>
                          <a:spcPct val="100000"/>
                        </a:lnSpc>
                        <a:spcBef>
                          <a:spcPts val="5"/>
                        </a:spcBef>
                      </a:pPr>
                      <a:r>
                        <a:rPr dirty="0" sz="1150" spc="-15" b="1">
                          <a:latin typeface="Times New Roman"/>
                          <a:cs typeface="Times New Roman"/>
                        </a:rPr>
                        <a:t>Column</a:t>
                      </a:r>
                      <a:r>
                        <a:rPr dirty="0" sz="1150" spc="-50" b="1">
                          <a:latin typeface="Times New Roman"/>
                          <a:cs typeface="Times New Roman"/>
                        </a:rPr>
                        <a:t> </a:t>
                      </a:r>
                      <a:r>
                        <a:rPr dirty="0" sz="1150" spc="-15" b="1">
                          <a:latin typeface="Times New Roman"/>
                          <a:cs typeface="Times New Roman"/>
                        </a:rPr>
                        <a:t>Name</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205"/>
                        </a:lnSpc>
                      </a:pPr>
                      <a:r>
                        <a:rPr dirty="0" sz="1150" spc="10">
                          <a:latin typeface="Courier New"/>
                          <a:cs typeface="Courier New"/>
                        </a:rPr>
                        <a:t>ID</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205"/>
                        </a:lnSpc>
                      </a:pPr>
                      <a:r>
                        <a:rPr dirty="0" sz="1150" spc="15">
                          <a:latin typeface="Courier New"/>
                          <a:cs typeface="Courier New"/>
                        </a:rPr>
                        <a:t>LAST_NAME</a:t>
                      </a:r>
                      <a:endParaRPr sz="1150">
                        <a:latin typeface="Courier New"/>
                        <a:cs typeface="Courier New"/>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205"/>
                        </a:lnSpc>
                      </a:pPr>
                      <a:r>
                        <a:rPr dirty="0" sz="1150" spc="15">
                          <a:latin typeface="Courier New"/>
                          <a:cs typeface="Courier New"/>
                        </a:rPr>
                        <a:t>FIRST_NAME</a:t>
                      </a:r>
                      <a:endParaRPr sz="1150">
                        <a:latin typeface="Courier New"/>
                        <a:cs typeface="Courier New"/>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ts val="1205"/>
                        </a:lnSpc>
                      </a:pPr>
                      <a:r>
                        <a:rPr dirty="0" sz="1150" spc="15">
                          <a:latin typeface="Courier New"/>
                          <a:cs typeface="Courier New"/>
                        </a:rPr>
                        <a:t>DEPT_ID</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1841">
                <a:tc>
                  <a:txBody>
                    <a:bodyPr/>
                    <a:lstStyle/>
                    <a:p>
                      <a:pPr marL="72390">
                        <a:lnSpc>
                          <a:spcPct val="100000"/>
                        </a:lnSpc>
                        <a:spcBef>
                          <a:spcPts val="10"/>
                        </a:spcBef>
                      </a:pPr>
                      <a:r>
                        <a:rPr dirty="0" sz="1150" spc="5" b="1">
                          <a:latin typeface="Times New Roman"/>
                          <a:cs typeface="Times New Roman"/>
                        </a:rPr>
                        <a:t>Key</a:t>
                      </a:r>
                      <a:r>
                        <a:rPr dirty="0" sz="1150" spc="10" b="1">
                          <a:latin typeface="Times New Roman"/>
                          <a:cs typeface="Times New Roman"/>
                        </a:rPr>
                        <a:t> </a:t>
                      </a:r>
                      <a:r>
                        <a:rPr dirty="0" sz="1150" b="1">
                          <a:latin typeface="Times New Roman"/>
                          <a:cs typeface="Times New Roman"/>
                        </a:rPr>
                        <a:t>Type</a:t>
                      </a:r>
                      <a:endParaRPr sz="1150">
                        <a:latin typeface="Times New Roman"/>
                        <a:cs typeface="Times New Roman"/>
                      </a:endParaRPr>
                    </a:p>
                  </a:txBody>
                  <a:tcPr marL="0" marR="0" marB="0" marT="127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51840">
                <a:tc>
                  <a:txBody>
                    <a:bodyPr/>
                    <a:lstStyle/>
                    <a:p>
                      <a:pPr marL="72390">
                        <a:lnSpc>
                          <a:spcPct val="100000"/>
                        </a:lnSpc>
                        <a:spcBef>
                          <a:spcPts val="10"/>
                        </a:spcBef>
                      </a:pPr>
                      <a:r>
                        <a:rPr dirty="0" sz="1150" spc="-10" b="1">
                          <a:latin typeface="Times New Roman"/>
                          <a:cs typeface="Times New Roman"/>
                        </a:rPr>
                        <a:t>Nulls/Unique</a:t>
                      </a:r>
                      <a:endParaRPr sz="1150">
                        <a:latin typeface="Times New Roman"/>
                        <a:cs typeface="Times New Roman"/>
                      </a:endParaRPr>
                    </a:p>
                  </a:txBody>
                  <a:tcPr marL="0" marR="0" marB="0" marT="127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251460">
                <a:tc>
                  <a:txBody>
                    <a:bodyPr/>
                    <a:lstStyle/>
                    <a:p>
                      <a:pPr marL="72390">
                        <a:lnSpc>
                          <a:spcPct val="100000"/>
                        </a:lnSpc>
                        <a:spcBef>
                          <a:spcPts val="5"/>
                        </a:spcBef>
                      </a:pPr>
                      <a:r>
                        <a:rPr dirty="0" sz="1150" spc="-5" b="1">
                          <a:latin typeface="Times New Roman"/>
                          <a:cs typeface="Times New Roman"/>
                        </a:rPr>
                        <a:t>FK</a:t>
                      </a:r>
                      <a:r>
                        <a:rPr dirty="0" sz="1150" spc="10" b="1">
                          <a:latin typeface="Times New Roman"/>
                          <a:cs typeface="Times New Roman"/>
                        </a:rPr>
                        <a:t> </a:t>
                      </a:r>
                      <a:r>
                        <a:rPr dirty="0" sz="1150" spc="-5" b="1">
                          <a:latin typeface="Times New Roman"/>
                          <a:cs typeface="Times New Roman"/>
                        </a:rPr>
                        <a:t>Table</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ts val="1205"/>
                        </a:lnSpc>
                      </a:pPr>
                      <a:r>
                        <a:rPr dirty="0" sz="1150" spc="15">
                          <a:latin typeface="Courier New"/>
                          <a:cs typeface="Courier New"/>
                        </a:rPr>
                        <a:t>DEPT</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51840">
                <a:tc>
                  <a:txBody>
                    <a:bodyPr/>
                    <a:lstStyle/>
                    <a:p>
                      <a:pPr marL="72390">
                        <a:lnSpc>
                          <a:spcPct val="100000"/>
                        </a:lnSpc>
                        <a:spcBef>
                          <a:spcPts val="5"/>
                        </a:spcBef>
                      </a:pPr>
                      <a:r>
                        <a:rPr dirty="0" sz="1150" spc="-5" b="1">
                          <a:latin typeface="Times New Roman"/>
                          <a:cs typeface="Times New Roman"/>
                        </a:rPr>
                        <a:t>FK</a:t>
                      </a:r>
                      <a:r>
                        <a:rPr dirty="0" sz="1150" spc="10" b="1">
                          <a:latin typeface="Times New Roman"/>
                          <a:cs typeface="Times New Roman"/>
                        </a:rPr>
                        <a:t> </a:t>
                      </a:r>
                      <a:r>
                        <a:rPr dirty="0" sz="1150" spc="-15" b="1">
                          <a:latin typeface="Times New Roman"/>
                          <a:cs typeface="Times New Roman"/>
                        </a:rPr>
                        <a:t>Column</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c>
                  <a:txBody>
                    <a:bodyPr/>
                    <a:lstStyle/>
                    <a:p>
                      <a:pPr marL="75565">
                        <a:lnSpc>
                          <a:spcPts val="1205"/>
                        </a:lnSpc>
                      </a:pPr>
                      <a:r>
                        <a:rPr dirty="0" sz="1150" spc="20">
                          <a:latin typeface="Courier New"/>
                          <a:cs typeface="Courier New"/>
                        </a:rPr>
                        <a:t>ID</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tr>
              <a:tr h="251840">
                <a:tc>
                  <a:txBody>
                    <a:bodyPr/>
                    <a:lstStyle/>
                    <a:p>
                      <a:pPr marL="72390">
                        <a:lnSpc>
                          <a:spcPct val="100000"/>
                        </a:lnSpc>
                        <a:spcBef>
                          <a:spcPts val="10"/>
                        </a:spcBef>
                      </a:pPr>
                      <a:r>
                        <a:rPr dirty="0" sz="1150" spc="-5" b="1">
                          <a:latin typeface="Times New Roman"/>
                          <a:cs typeface="Times New Roman"/>
                        </a:rPr>
                        <a:t>Data</a:t>
                      </a:r>
                      <a:r>
                        <a:rPr dirty="0" sz="1150" spc="-20" b="1">
                          <a:latin typeface="Times New Roman"/>
                          <a:cs typeface="Times New Roman"/>
                        </a:rPr>
                        <a:t> </a:t>
                      </a:r>
                      <a:r>
                        <a:rPr dirty="0" sz="1150" spc="-5" b="1">
                          <a:latin typeface="Times New Roman"/>
                          <a:cs typeface="Times New Roman"/>
                        </a:rPr>
                        <a:t>type</a:t>
                      </a:r>
                      <a:endParaRPr sz="1150">
                        <a:latin typeface="Times New Roman"/>
                        <a:cs typeface="Times New Roman"/>
                      </a:endParaRPr>
                    </a:p>
                  </a:txBody>
                  <a:tcPr marL="0" marR="0" marB="0" marT="127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2390">
                        <a:lnSpc>
                          <a:spcPts val="1205"/>
                        </a:lnSpc>
                      </a:pPr>
                      <a:r>
                        <a:rPr dirty="0" sz="1150" spc="15">
                          <a:latin typeface="Courier New"/>
                          <a:cs typeface="Courier New"/>
                        </a:rPr>
                        <a:t>NUMBER</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3025">
                        <a:lnSpc>
                          <a:spcPts val="1205"/>
                        </a:lnSpc>
                      </a:pPr>
                      <a:r>
                        <a:rPr dirty="0" sz="1150" spc="15">
                          <a:latin typeface="Courier New"/>
                          <a:cs typeface="Courier New"/>
                        </a:rPr>
                        <a:t>VARCHAR2</a:t>
                      </a:r>
                      <a:endParaRPr sz="1150">
                        <a:latin typeface="Courier New"/>
                        <a:cs typeface="Courier New"/>
                      </a:endParaRPr>
                    </a:p>
                  </a:txBody>
                  <a:tcPr marL="0" marR="0" marB="0" marT="0">
                    <a:lnL w="1270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marL="72390">
                        <a:lnSpc>
                          <a:spcPts val="1205"/>
                        </a:lnSpc>
                      </a:pPr>
                      <a:r>
                        <a:rPr dirty="0" sz="1150" spc="15">
                          <a:latin typeface="Courier New"/>
                          <a:cs typeface="Courier New"/>
                        </a:rPr>
                        <a:t>VARCHAR2</a:t>
                      </a:r>
                      <a:endParaRPr sz="1150">
                        <a:latin typeface="Courier New"/>
                        <a:cs typeface="Courier New"/>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c>
                  <a:txBody>
                    <a:bodyPr/>
                    <a:lstStyle/>
                    <a:p>
                      <a:pPr marL="75565">
                        <a:lnSpc>
                          <a:spcPts val="1205"/>
                        </a:lnSpc>
                      </a:pPr>
                      <a:r>
                        <a:rPr dirty="0" sz="1150" spc="15">
                          <a:latin typeface="Courier New"/>
                          <a:cs typeface="Courier New"/>
                        </a:rPr>
                        <a:t>NUMBER</a:t>
                      </a:r>
                      <a:endParaRPr sz="1150">
                        <a:latin typeface="Courier New"/>
                        <a:cs typeface="Courier New"/>
                      </a:endParaRPr>
                    </a:p>
                  </a:txBody>
                  <a:tcPr marL="0" marR="0" marB="0" marT="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r h="251460">
                <a:tc>
                  <a:txBody>
                    <a:bodyPr/>
                    <a:lstStyle/>
                    <a:p>
                      <a:pPr marL="72390">
                        <a:lnSpc>
                          <a:spcPct val="100000"/>
                        </a:lnSpc>
                        <a:spcBef>
                          <a:spcPts val="5"/>
                        </a:spcBef>
                      </a:pPr>
                      <a:r>
                        <a:rPr dirty="0" sz="1150" spc="-5" b="1">
                          <a:latin typeface="Times New Roman"/>
                          <a:cs typeface="Times New Roman"/>
                        </a:rPr>
                        <a:t>Length</a:t>
                      </a:r>
                      <a:endParaRPr sz="1150">
                        <a:latin typeface="Times New Roman"/>
                        <a:cs typeface="Times New Roman"/>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65"/>
                        </a:lnSpc>
                      </a:pPr>
                      <a:r>
                        <a:rPr dirty="0" sz="1150">
                          <a:latin typeface="Times New Roman"/>
                          <a:cs typeface="Times New Roman"/>
                        </a:rPr>
                        <a:t>7</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65"/>
                        </a:lnSpc>
                      </a:pPr>
                      <a:r>
                        <a:rPr dirty="0" sz="1150">
                          <a:latin typeface="Times New Roman"/>
                          <a:cs typeface="Times New Roman"/>
                        </a:rPr>
                        <a:t>25</a:t>
                      </a:r>
                      <a:endParaRPr sz="1150">
                        <a:latin typeface="Times New Roman"/>
                        <a:cs typeface="Times New Roman"/>
                      </a:endParaRPr>
                    </a:p>
                  </a:txBody>
                  <a:tcPr marL="0" marR="0" marB="0" marT="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72390">
                        <a:lnSpc>
                          <a:spcPts val="1365"/>
                        </a:lnSpc>
                      </a:pPr>
                      <a:r>
                        <a:rPr dirty="0" sz="1150" spc="5">
                          <a:latin typeface="Times New Roman"/>
                          <a:cs typeface="Times New Roman"/>
                        </a:rPr>
                        <a:t>25</a:t>
                      </a:r>
                      <a:endParaRPr sz="1150">
                        <a:latin typeface="Times New Roman"/>
                        <a:cs typeface="Times New Roman"/>
                      </a:endParaRPr>
                    </a:p>
                  </a:txBody>
                  <a:tcPr marL="0" marR="0" marB="0" marT="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ts val="1365"/>
                        </a:lnSpc>
                      </a:pPr>
                      <a:r>
                        <a:rPr dirty="0" sz="1150">
                          <a:latin typeface="Times New Roman"/>
                          <a:cs typeface="Times New Roman"/>
                        </a:rPr>
                        <a:t>7</a:t>
                      </a:r>
                      <a:endParaRPr sz="115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pSp>
        <p:nvGrpSpPr>
          <p:cNvPr id="6" name="object 6"/>
          <p:cNvGrpSpPr/>
          <p:nvPr/>
        </p:nvGrpSpPr>
        <p:grpSpPr>
          <a:xfrm>
            <a:off x="1216913" y="3306317"/>
            <a:ext cx="4163060" cy="1054100"/>
            <a:chOff x="1216913" y="3306317"/>
            <a:chExt cx="4163060" cy="1054100"/>
          </a:xfrm>
        </p:grpSpPr>
        <p:sp>
          <p:nvSpPr>
            <p:cNvPr id="7" name="object 7"/>
            <p:cNvSpPr/>
            <p:nvPr/>
          </p:nvSpPr>
          <p:spPr>
            <a:xfrm>
              <a:off x="1227581" y="3316985"/>
              <a:ext cx="4141470" cy="1032509"/>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222247" y="3311651"/>
              <a:ext cx="4152265" cy="1043305"/>
            </a:xfrm>
            <a:custGeom>
              <a:avLst/>
              <a:gdLst/>
              <a:ahLst/>
              <a:cxnLst/>
              <a:rect l="l" t="t" r="r" b="b"/>
              <a:pathLst>
                <a:path w="4152265" h="1043304">
                  <a:moveTo>
                    <a:pt x="4152138" y="0"/>
                  </a:moveTo>
                  <a:lnTo>
                    <a:pt x="0" y="0"/>
                  </a:lnTo>
                  <a:lnTo>
                    <a:pt x="0" y="1043177"/>
                  </a:lnTo>
                  <a:lnTo>
                    <a:pt x="4152138" y="1043177"/>
                  </a:lnTo>
                  <a:lnTo>
                    <a:pt x="4152138" y="0"/>
                  </a:lnTo>
                  <a:close/>
                </a:path>
              </a:pathLst>
            </a:custGeom>
            <a:ln w="10668">
              <a:solidFill>
                <a:srgbClr val="000000"/>
              </a:solidFill>
            </a:ln>
          </p:spPr>
          <p:txBody>
            <a:bodyPr wrap="square" lIns="0" tIns="0" rIns="0" bIns="0" rtlCol="0"/>
            <a:lstStyle/>
            <a:p/>
          </p:txBody>
        </p:sp>
      </p:grpSp>
      <p:grpSp>
        <p:nvGrpSpPr>
          <p:cNvPr id="9" name="object 9"/>
          <p:cNvGrpSpPr/>
          <p:nvPr/>
        </p:nvGrpSpPr>
        <p:grpSpPr>
          <a:xfrm>
            <a:off x="1215389" y="7614666"/>
            <a:ext cx="4202430" cy="1396365"/>
            <a:chOff x="1215389" y="7614666"/>
            <a:chExt cx="4202430" cy="1396365"/>
          </a:xfrm>
        </p:grpSpPr>
        <p:sp>
          <p:nvSpPr>
            <p:cNvPr id="10" name="object 10"/>
            <p:cNvSpPr/>
            <p:nvPr/>
          </p:nvSpPr>
          <p:spPr>
            <a:xfrm>
              <a:off x="1226057" y="7625334"/>
              <a:ext cx="4181094" cy="1374647"/>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220723" y="7620000"/>
              <a:ext cx="4192270" cy="1385570"/>
            </a:xfrm>
            <a:custGeom>
              <a:avLst/>
              <a:gdLst/>
              <a:ahLst/>
              <a:cxnLst/>
              <a:rect l="l" t="t" r="r" b="b"/>
              <a:pathLst>
                <a:path w="4192270" h="1385570">
                  <a:moveTo>
                    <a:pt x="4191762" y="0"/>
                  </a:moveTo>
                  <a:lnTo>
                    <a:pt x="0" y="0"/>
                  </a:lnTo>
                  <a:lnTo>
                    <a:pt x="0" y="1385316"/>
                  </a:lnTo>
                  <a:lnTo>
                    <a:pt x="4191762" y="1385316"/>
                  </a:lnTo>
                  <a:lnTo>
                    <a:pt x="4191762" y="0"/>
                  </a:lnTo>
                  <a:close/>
                </a:path>
              </a:pathLst>
            </a:custGeom>
            <a:ln w="10668">
              <a:solidFill>
                <a:srgbClr val="000000"/>
              </a:solidFill>
            </a:ln>
          </p:spPr>
          <p:txBody>
            <a:bodyPr wrap="square" lIns="0" tIns="0" rIns="0" bIns="0" rtlCol="0"/>
            <a:lstStyle/>
            <a:p/>
          </p:txBody>
        </p:sp>
      </p:gr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3</a:t>
            </a:r>
            <a:r>
              <a:rPr dirty="0" sz="800" spc="-130"/>
              <a:t>ai</a:t>
            </a:r>
            <a:r>
              <a:rPr dirty="0" baseline="-30092" sz="1800" spc="-195" b="1">
                <a:latin typeface="Arial"/>
                <a:cs typeface="Arial"/>
              </a:rPr>
              <a:t>8</a:t>
            </a:r>
            <a:r>
              <a:rPr dirty="0" sz="800" spc="-130"/>
              <a:t>l.</a:t>
            </a:r>
            <a:r>
              <a:rPr dirty="0" sz="800" spc="-110"/>
              <a:t> </a:t>
            </a:r>
            <a:r>
              <a:rPr dirty="0" sz="800" spc="-40"/>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9</a:t>
            </a:r>
            <a:r>
              <a:rPr dirty="0" sz="800" spc="-170"/>
              <a:t>d </a:t>
            </a:r>
            <a:r>
              <a:rPr dirty="0" sz="800" spc="-130"/>
              <a:t>e</a:t>
            </a:r>
            <a:r>
              <a:rPr dirty="0" baseline="-30092" sz="1800" spc="-195" b="1">
                <a:latin typeface="Arial"/>
                <a:cs typeface="Arial"/>
              </a:rPr>
              <a:t>-</a:t>
            </a:r>
            <a:r>
              <a:rPr dirty="0" sz="800" spc="-130"/>
              <a:t>m</a:t>
            </a:r>
            <a:r>
              <a:rPr dirty="0" baseline="-30092" sz="1800" spc="-195" b="1">
                <a:latin typeface="Arial"/>
                <a:cs typeface="Arial"/>
              </a:rPr>
              <a:t>3</a:t>
            </a:r>
            <a:r>
              <a:rPr dirty="0" sz="800" spc="-130"/>
              <a:t>ai</a:t>
            </a:r>
            <a:r>
              <a:rPr dirty="0" baseline="-30092" sz="1800" spc="-195" b="1">
                <a:latin typeface="Arial"/>
                <a:cs typeface="Arial"/>
              </a:rPr>
              <a:t>9</a:t>
            </a:r>
            <a:r>
              <a:rPr dirty="0" sz="800" spc="-130"/>
              <a:t>l.</a:t>
            </a:r>
            <a:r>
              <a:rPr dirty="0" sz="800" spc="-110"/>
              <a:t> </a:t>
            </a:r>
            <a:r>
              <a:rPr dirty="0" sz="800" spc="-40"/>
              <a:t>Contact</a:t>
            </a:r>
            <a:endParaRPr sz="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94613" y="457765"/>
            <a:ext cx="6561455" cy="134556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Practice </a:t>
            </a:r>
            <a:r>
              <a:rPr dirty="0" sz="1300" b="1">
                <a:latin typeface="Arial"/>
                <a:cs typeface="Arial"/>
              </a:rPr>
              <a:t>9</a:t>
            </a:r>
            <a:r>
              <a:rPr dirty="0" sz="1300" spc="-20" b="1">
                <a:latin typeface="Arial"/>
                <a:cs typeface="Arial"/>
              </a:rPr>
              <a:t> </a:t>
            </a:r>
            <a:r>
              <a:rPr dirty="0" sz="1300" b="1">
                <a:latin typeface="Arial"/>
                <a:cs typeface="Arial"/>
              </a:rPr>
              <a:t>(continued)</a:t>
            </a:r>
            <a:endParaRPr sz="1300">
              <a:latin typeface="Arial"/>
              <a:cs typeface="Arial"/>
            </a:endParaRPr>
          </a:p>
          <a:p>
            <a:pPr marL="445770" marR="5080" indent="-186055">
              <a:lnSpc>
                <a:spcPct val="100000"/>
              </a:lnSpc>
              <a:spcBef>
                <a:spcPts val="280"/>
              </a:spcBef>
              <a:buAutoNum type="arabicPeriod" startAt="4"/>
              <a:tabLst>
                <a:tab pos="446405" algn="l"/>
              </a:tabLst>
            </a:pPr>
            <a:r>
              <a:rPr dirty="0" sz="1300">
                <a:latin typeface="Times New Roman"/>
                <a:cs typeface="Times New Roman"/>
              </a:rPr>
              <a:t>Create the </a:t>
            </a:r>
            <a:r>
              <a:rPr dirty="0" sz="1300">
                <a:latin typeface="Courier New"/>
                <a:cs typeface="Courier New"/>
              </a:rPr>
              <a:t>EMPLOYEES2 </a:t>
            </a:r>
            <a:r>
              <a:rPr dirty="0" sz="1300">
                <a:latin typeface="Times New Roman"/>
                <a:cs typeface="Times New Roman"/>
              </a:rPr>
              <a:t>table based on the structure of the </a:t>
            </a:r>
            <a:r>
              <a:rPr dirty="0" sz="1300">
                <a:latin typeface="Courier New"/>
                <a:cs typeface="Courier New"/>
              </a:rPr>
              <a:t>EMPLOYEES </a:t>
            </a:r>
            <a:r>
              <a:rPr dirty="0" sz="1300">
                <a:latin typeface="Times New Roman"/>
                <a:cs typeface="Times New Roman"/>
              </a:rPr>
              <a:t>table. Include  only the </a:t>
            </a:r>
            <a:r>
              <a:rPr dirty="0" sz="1300">
                <a:latin typeface="Courier New"/>
                <a:cs typeface="Courier New"/>
              </a:rPr>
              <a:t>EMPLOYEE_ID</a:t>
            </a:r>
            <a:r>
              <a:rPr dirty="0" sz="1300">
                <a:latin typeface="Times New Roman"/>
                <a:cs typeface="Times New Roman"/>
              </a:rPr>
              <a:t>, </a:t>
            </a:r>
            <a:r>
              <a:rPr dirty="0" sz="1300">
                <a:latin typeface="Courier New"/>
                <a:cs typeface="Courier New"/>
              </a:rPr>
              <a:t>FIRST_NAME</a:t>
            </a:r>
            <a:r>
              <a:rPr dirty="0" sz="1300">
                <a:latin typeface="Times New Roman"/>
                <a:cs typeface="Times New Roman"/>
              </a:rPr>
              <a:t>, </a:t>
            </a:r>
            <a:r>
              <a:rPr dirty="0" sz="1300">
                <a:latin typeface="Courier New"/>
                <a:cs typeface="Courier New"/>
              </a:rPr>
              <a:t>LAST_NAME</a:t>
            </a:r>
            <a:r>
              <a:rPr dirty="0" sz="1300">
                <a:latin typeface="Times New Roman"/>
                <a:cs typeface="Times New Roman"/>
              </a:rPr>
              <a:t>, </a:t>
            </a:r>
            <a:r>
              <a:rPr dirty="0" sz="1300">
                <a:latin typeface="Courier New"/>
                <a:cs typeface="Courier New"/>
              </a:rPr>
              <a:t>SALARY</a:t>
            </a:r>
            <a:r>
              <a:rPr dirty="0" sz="1300">
                <a:latin typeface="Times New Roman"/>
                <a:cs typeface="Times New Roman"/>
              </a:rPr>
              <a:t>, and </a:t>
            </a:r>
            <a:r>
              <a:rPr dirty="0" sz="1300">
                <a:latin typeface="Courier New"/>
                <a:cs typeface="Courier New"/>
              </a:rPr>
              <a:t>DEPARTMENT_ID  </a:t>
            </a:r>
            <a:r>
              <a:rPr dirty="0" sz="1300">
                <a:latin typeface="Times New Roman"/>
                <a:cs typeface="Times New Roman"/>
              </a:rPr>
              <a:t>columns. </a:t>
            </a:r>
            <a:r>
              <a:rPr dirty="0" sz="1300" spc="-5">
                <a:latin typeface="Times New Roman"/>
                <a:cs typeface="Times New Roman"/>
              </a:rPr>
              <a:t>Name </a:t>
            </a:r>
            <a:r>
              <a:rPr dirty="0" sz="1300">
                <a:latin typeface="Times New Roman"/>
                <a:cs typeface="Times New Roman"/>
              </a:rPr>
              <a:t>the </a:t>
            </a:r>
            <a:r>
              <a:rPr dirty="0" sz="1300" spc="-5">
                <a:latin typeface="Times New Roman"/>
                <a:cs typeface="Times New Roman"/>
              </a:rPr>
              <a:t>columns </a:t>
            </a:r>
            <a:r>
              <a:rPr dirty="0" sz="1300">
                <a:latin typeface="Times New Roman"/>
                <a:cs typeface="Times New Roman"/>
              </a:rPr>
              <a:t>in </a:t>
            </a:r>
            <a:r>
              <a:rPr dirty="0" sz="1300" spc="-5">
                <a:latin typeface="Times New Roman"/>
                <a:cs typeface="Times New Roman"/>
              </a:rPr>
              <a:t>your new </a:t>
            </a:r>
            <a:r>
              <a:rPr dirty="0" sz="1300">
                <a:latin typeface="Times New Roman"/>
                <a:cs typeface="Times New Roman"/>
              </a:rPr>
              <a:t>table </a:t>
            </a:r>
            <a:r>
              <a:rPr dirty="0" sz="1300" spc="-5">
                <a:latin typeface="Courier New"/>
                <a:cs typeface="Courier New"/>
              </a:rPr>
              <a:t>ID</a:t>
            </a:r>
            <a:r>
              <a:rPr dirty="0" sz="1300" spc="-5">
                <a:latin typeface="Times New Roman"/>
                <a:cs typeface="Times New Roman"/>
              </a:rPr>
              <a:t>, </a:t>
            </a:r>
            <a:r>
              <a:rPr dirty="0" sz="1300">
                <a:latin typeface="Courier New"/>
                <a:cs typeface="Courier New"/>
              </a:rPr>
              <a:t>FIRST_NAME</a:t>
            </a:r>
            <a:r>
              <a:rPr dirty="0" sz="1300">
                <a:latin typeface="Times New Roman"/>
                <a:cs typeface="Times New Roman"/>
              </a:rPr>
              <a:t>, </a:t>
            </a:r>
            <a:r>
              <a:rPr dirty="0" sz="1300">
                <a:latin typeface="Courier New"/>
                <a:cs typeface="Courier New"/>
              </a:rPr>
              <a:t>LAST_NAME</a:t>
            </a:r>
            <a:r>
              <a:rPr dirty="0" sz="1300">
                <a:latin typeface="Times New Roman"/>
                <a:cs typeface="Times New Roman"/>
              </a:rPr>
              <a:t>, </a:t>
            </a:r>
            <a:r>
              <a:rPr dirty="0" sz="1300">
                <a:latin typeface="Courier New"/>
                <a:cs typeface="Courier New"/>
              </a:rPr>
              <a:t>SALARY</a:t>
            </a:r>
            <a:r>
              <a:rPr dirty="0" sz="1300">
                <a:latin typeface="Times New Roman"/>
                <a:cs typeface="Times New Roman"/>
              </a:rPr>
              <a:t>,  and </a:t>
            </a:r>
            <a:r>
              <a:rPr dirty="0" sz="1300">
                <a:latin typeface="Courier New"/>
                <a:cs typeface="Courier New"/>
              </a:rPr>
              <a:t>DEPT_ID</a:t>
            </a:r>
            <a:r>
              <a:rPr dirty="0" sz="1300">
                <a:latin typeface="Times New Roman"/>
                <a:cs typeface="Times New Roman"/>
              </a:rPr>
              <a:t>,</a:t>
            </a:r>
            <a:r>
              <a:rPr dirty="0" sz="1300" spc="-10">
                <a:latin typeface="Times New Roman"/>
                <a:cs typeface="Times New Roman"/>
              </a:rPr>
              <a:t> </a:t>
            </a:r>
            <a:r>
              <a:rPr dirty="0" sz="1300">
                <a:latin typeface="Times New Roman"/>
                <a:cs typeface="Times New Roman"/>
              </a:rPr>
              <a:t>respectively.</a:t>
            </a:r>
            <a:endParaRPr sz="1300">
              <a:latin typeface="Times New Roman"/>
              <a:cs typeface="Times New Roman"/>
            </a:endParaRPr>
          </a:p>
          <a:p>
            <a:pPr marL="445770" indent="-186055">
              <a:lnSpc>
                <a:spcPct val="100000"/>
              </a:lnSpc>
              <a:spcBef>
                <a:spcPts val="470"/>
              </a:spcBef>
              <a:buAutoNum type="arabicPeriod" startAt="4"/>
              <a:tabLst>
                <a:tab pos="446405" algn="l"/>
              </a:tabLst>
            </a:pPr>
            <a:r>
              <a:rPr dirty="0" sz="1300" spc="-5">
                <a:latin typeface="Times New Roman"/>
                <a:cs typeface="Times New Roman"/>
              </a:rPr>
              <a:t>Drop </a:t>
            </a:r>
            <a:r>
              <a:rPr dirty="0" sz="1300">
                <a:latin typeface="Times New Roman"/>
                <a:cs typeface="Times New Roman"/>
              </a:rPr>
              <a:t>the </a:t>
            </a:r>
            <a:r>
              <a:rPr dirty="0" sz="1300">
                <a:latin typeface="Courier New"/>
                <a:cs typeface="Courier New"/>
              </a:rPr>
              <a:t>EMP</a:t>
            </a:r>
            <a:r>
              <a:rPr dirty="0" sz="1300" spc="-455">
                <a:latin typeface="Courier New"/>
                <a:cs typeface="Courier New"/>
              </a:rPr>
              <a:t> </a:t>
            </a:r>
            <a:r>
              <a:rPr dirty="0" sz="1300">
                <a:latin typeface="Times New Roman"/>
                <a:cs typeface="Times New Roman"/>
              </a:rPr>
              <a:t>table.</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6822" y="1947672"/>
            <a:ext cx="2258060" cy="1735455"/>
          </a:xfrm>
          <a:custGeom>
            <a:avLst/>
            <a:gdLst/>
            <a:ahLst/>
            <a:cxnLst/>
            <a:rect l="l" t="t" r="r" b="b"/>
            <a:pathLst>
              <a:path w="2258060" h="1735454">
                <a:moveTo>
                  <a:pt x="899160" y="1655064"/>
                </a:moveTo>
                <a:lnTo>
                  <a:pt x="22097" y="1655064"/>
                </a:lnTo>
                <a:lnTo>
                  <a:pt x="22097" y="1700783"/>
                </a:lnTo>
                <a:lnTo>
                  <a:pt x="899160" y="1700783"/>
                </a:lnTo>
                <a:lnTo>
                  <a:pt x="899160" y="1655064"/>
                </a:lnTo>
                <a:close/>
              </a:path>
              <a:path w="2258060" h="1735454">
                <a:moveTo>
                  <a:pt x="653795" y="284987"/>
                </a:moveTo>
                <a:lnTo>
                  <a:pt x="174497" y="284987"/>
                </a:lnTo>
                <a:lnTo>
                  <a:pt x="193547" y="286511"/>
                </a:lnTo>
                <a:lnTo>
                  <a:pt x="211835" y="290322"/>
                </a:lnTo>
                <a:lnTo>
                  <a:pt x="257555" y="316229"/>
                </a:lnTo>
                <a:lnTo>
                  <a:pt x="284988" y="354329"/>
                </a:lnTo>
                <a:lnTo>
                  <a:pt x="293369" y="405383"/>
                </a:lnTo>
                <a:lnTo>
                  <a:pt x="295655" y="446531"/>
                </a:lnTo>
                <a:lnTo>
                  <a:pt x="295655" y="471677"/>
                </a:lnTo>
                <a:lnTo>
                  <a:pt x="296417" y="499109"/>
                </a:lnTo>
                <a:lnTo>
                  <a:pt x="296417" y="1381505"/>
                </a:lnTo>
                <a:lnTo>
                  <a:pt x="295687" y="1399031"/>
                </a:lnTo>
                <a:lnTo>
                  <a:pt x="295655" y="1417320"/>
                </a:lnTo>
                <a:lnTo>
                  <a:pt x="294963" y="1432559"/>
                </a:lnTo>
                <a:lnTo>
                  <a:pt x="294894" y="1450085"/>
                </a:lnTo>
                <a:lnTo>
                  <a:pt x="294131" y="1464563"/>
                </a:lnTo>
                <a:lnTo>
                  <a:pt x="293369" y="1478279"/>
                </a:lnTo>
                <a:lnTo>
                  <a:pt x="291845" y="1491233"/>
                </a:lnTo>
                <a:lnTo>
                  <a:pt x="291083" y="1503426"/>
                </a:lnTo>
                <a:lnTo>
                  <a:pt x="285750" y="1543050"/>
                </a:lnTo>
                <a:lnTo>
                  <a:pt x="281939" y="1556766"/>
                </a:lnTo>
                <a:lnTo>
                  <a:pt x="280415" y="1562861"/>
                </a:lnTo>
                <a:lnTo>
                  <a:pt x="249173" y="1609343"/>
                </a:lnTo>
                <a:lnTo>
                  <a:pt x="206501" y="1636014"/>
                </a:lnTo>
                <a:lnTo>
                  <a:pt x="157733" y="1648967"/>
                </a:lnTo>
                <a:lnTo>
                  <a:pt x="115823" y="1653539"/>
                </a:lnTo>
                <a:lnTo>
                  <a:pt x="66293" y="1655064"/>
                </a:lnTo>
                <a:lnTo>
                  <a:pt x="861060" y="1655064"/>
                </a:lnTo>
                <a:lnTo>
                  <a:pt x="817626" y="1653539"/>
                </a:lnTo>
                <a:lnTo>
                  <a:pt x="779526" y="1648205"/>
                </a:lnTo>
                <a:lnTo>
                  <a:pt x="735329" y="1634489"/>
                </a:lnTo>
                <a:lnTo>
                  <a:pt x="695705" y="1605533"/>
                </a:lnTo>
                <a:lnTo>
                  <a:pt x="671322" y="1568957"/>
                </a:lnTo>
                <a:lnTo>
                  <a:pt x="661415" y="1530096"/>
                </a:lnTo>
                <a:lnTo>
                  <a:pt x="658367" y="1500377"/>
                </a:lnTo>
                <a:lnTo>
                  <a:pt x="656843" y="1488185"/>
                </a:lnTo>
                <a:lnTo>
                  <a:pt x="656081" y="1475994"/>
                </a:lnTo>
                <a:lnTo>
                  <a:pt x="655446" y="1464563"/>
                </a:lnTo>
                <a:lnTo>
                  <a:pt x="655319" y="1447800"/>
                </a:lnTo>
                <a:lnTo>
                  <a:pt x="654634" y="1434083"/>
                </a:lnTo>
                <a:lnTo>
                  <a:pt x="654557" y="1416557"/>
                </a:lnTo>
                <a:lnTo>
                  <a:pt x="653829" y="1399794"/>
                </a:lnTo>
                <a:lnTo>
                  <a:pt x="653795" y="284987"/>
                </a:lnTo>
                <a:close/>
              </a:path>
              <a:path w="2258060" h="1735454">
                <a:moveTo>
                  <a:pt x="653795" y="0"/>
                </a:moveTo>
                <a:lnTo>
                  <a:pt x="613410" y="0"/>
                </a:lnTo>
                <a:lnTo>
                  <a:pt x="0" y="280416"/>
                </a:lnTo>
                <a:lnTo>
                  <a:pt x="22097" y="324611"/>
                </a:lnTo>
                <a:lnTo>
                  <a:pt x="44195" y="315468"/>
                </a:lnTo>
                <a:lnTo>
                  <a:pt x="65531" y="307085"/>
                </a:lnTo>
                <a:lnTo>
                  <a:pt x="105155" y="294894"/>
                </a:lnTo>
                <a:lnTo>
                  <a:pt x="158495" y="285750"/>
                </a:lnTo>
                <a:lnTo>
                  <a:pt x="174497" y="284987"/>
                </a:lnTo>
                <a:lnTo>
                  <a:pt x="653795" y="284987"/>
                </a:lnTo>
                <a:lnTo>
                  <a:pt x="653795" y="0"/>
                </a:lnTo>
                <a:close/>
              </a:path>
              <a:path w="2258060" h="1735454">
                <a:moveTo>
                  <a:pt x="1719072" y="0"/>
                </a:moveTo>
                <a:lnTo>
                  <a:pt x="1684019" y="1524"/>
                </a:lnTo>
                <a:lnTo>
                  <a:pt x="1648967" y="6096"/>
                </a:lnTo>
                <a:lnTo>
                  <a:pt x="1631441" y="9905"/>
                </a:lnTo>
                <a:lnTo>
                  <a:pt x="1614677" y="14477"/>
                </a:lnTo>
                <a:lnTo>
                  <a:pt x="1597152" y="19050"/>
                </a:lnTo>
                <a:lnTo>
                  <a:pt x="1546860" y="38861"/>
                </a:lnTo>
                <a:lnTo>
                  <a:pt x="1497329" y="66294"/>
                </a:lnTo>
                <a:lnTo>
                  <a:pt x="1465326" y="88392"/>
                </a:lnTo>
                <a:lnTo>
                  <a:pt x="1418081" y="126492"/>
                </a:lnTo>
                <a:lnTo>
                  <a:pt x="1389126" y="155448"/>
                </a:lnTo>
                <a:lnTo>
                  <a:pt x="1362455" y="187451"/>
                </a:lnTo>
                <a:lnTo>
                  <a:pt x="1337310" y="222503"/>
                </a:lnTo>
                <a:lnTo>
                  <a:pt x="1315212" y="259842"/>
                </a:lnTo>
                <a:lnTo>
                  <a:pt x="1293876" y="299466"/>
                </a:lnTo>
                <a:lnTo>
                  <a:pt x="1275588" y="342900"/>
                </a:lnTo>
                <a:lnTo>
                  <a:pt x="1258824" y="388620"/>
                </a:lnTo>
                <a:lnTo>
                  <a:pt x="1240536" y="445770"/>
                </a:lnTo>
                <a:lnTo>
                  <a:pt x="1225295" y="504444"/>
                </a:lnTo>
                <a:lnTo>
                  <a:pt x="1212341" y="565403"/>
                </a:lnTo>
                <a:lnTo>
                  <a:pt x="1201674" y="626363"/>
                </a:lnTo>
                <a:lnTo>
                  <a:pt x="1193291" y="689609"/>
                </a:lnTo>
                <a:lnTo>
                  <a:pt x="1187195" y="754379"/>
                </a:lnTo>
                <a:lnTo>
                  <a:pt x="1183386" y="819911"/>
                </a:lnTo>
                <a:lnTo>
                  <a:pt x="1182624" y="886968"/>
                </a:lnTo>
                <a:lnTo>
                  <a:pt x="1183386" y="937259"/>
                </a:lnTo>
                <a:lnTo>
                  <a:pt x="1185672" y="986789"/>
                </a:lnTo>
                <a:lnTo>
                  <a:pt x="1190243" y="1035557"/>
                </a:lnTo>
                <a:lnTo>
                  <a:pt x="1195577" y="1084326"/>
                </a:lnTo>
                <a:lnTo>
                  <a:pt x="1203198" y="1132331"/>
                </a:lnTo>
                <a:lnTo>
                  <a:pt x="1212341" y="1180337"/>
                </a:lnTo>
                <a:lnTo>
                  <a:pt x="1223010" y="1228344"/>
                </a:lnTo>
                <a:lnTo>
                  <a:pt x="1235202" y="1275587"/>
                </a:lnTo>
                <a:lnTo>
                  <a:pt x="1256538" y="1341120"/>
                </a:lnTo>
                <a:lnTo>
                  <a:pt x="1279398" y="1400555"/>
                </a:lnTo>
                <a:lnTo>
                  <a:pt x="1303781" y="1452372"/>
                </a:lnTo>
                <a:lnTo>
                  <a:pt x="1329689" y="1498092"/>
                </a:lnTo>
                <a:lnTo>
                  <a:pt x="1368552" y="1551431"/>
                </a:lnTo>
                <a:lnTo>
                  <a:pt x="1410462" y="1598676"/>
                </a:lnTo>
                <a:lnTo>
                  <a:pt x="1454657" y="1639824"/>
                </a:lnTo>
                <a:lnTo>
                  <a:pt x="1501902" y="1673352"/>
                </a:lnTo>
                <a:lnTo>
                  <a:pt x="1552193" y="1700022"/>
                </a:lnTo>
                <a:lnTo>
                  <a:pt x="1604772" y="1719833"/>
                </a:lnTo>
                <a:lnTo>
                  <a:pt x="1660398" y="1731264"/>
                </a:lnTo>
                <a:lnTo>
                  <a:pt x="1719072" y="1735074"/>
                </a:lnTo>
                <a:lnTo>
                  <a:pt x="1745741" y="1734312"/>
                </a:lnTo>
                <a:lnTo>
                  <a:pt x="1796033" y="1728215"/>
                </a:lnTo>
                <a:lnTo>
                  <a:pt x="1845564" y="1715262"/>
                </a:lnTo>
                <a:lnTo>
                  <a:pt x="1892045" y="1696974"/>
                </a:lnTo>
                <a:lnTo>
                  <a:pt x="1937003" y="1671827"/>
                </a:lnTo>
                <a:lnTo>
                  <a:pt x="1976475" y="1645157"/>
                </a:lnTo>
                <a:lnTo>
                  <a:pt x="1722881" y="1645157"/>
                </a:lnTo>
                <a:lnTo>
                  <a:pt x="1696212" y="1643633"/>
                </a:lnTo>
                <a:lnTo>
                  <a:pt x="1650491" y="1628393"/>
                </a:lnTo>
                <a:lnTo>
                  <a:pt x="1616202" y="1597152"/>
                </a:lnTo>
                <a:lnTo>
                  <a:pt x="1595627" y="1556003"/>
                </a:lnTo>
                <a:lnTo>
                  <a:pt x="1579626" y="1498853"/>
                </a:lnTo>
                <a:lnTo>
                  <a:pt x="1571243" y="1445513"/>
                </a:lnTo>
                <a:lnTo>
                  <a:pt x="1568195" y="1424177"/>
                </a:lnTo>
                <a:lnTo>
                  <a:pt x="1566672" y="1401318"/>
                </a:lnTo>
                <a:lnTo>
                  <a:pt x="1564386" y="1376172"/>
                </a:lnTo>
                <a:lnTo>
                  <a:pt x="1562862" y="1348739"/>
                </a:lnTo>
                <a:lnTo>
                  <a:pt x="1560576" y="1320546"/>
                </a:lnTo>
                <a:lnTo>
                  <a:pt x="1559814" y="1290066"/>
                </a:lnTo>
                <a:lnTo>
                  <a:pt x="1558289" y="1257300"/>
                </a:lnTo>
                <a:lnTo>
                  <a:pt x="1556765" y="1223009"/>
                </a:lnTo>
                <a:lnTo>
                  <a:pt x="1556003" y="1187196"/>
                </a:lnTo>
                <a:lnTo>
                  <a:pt x="1555241" y="1149096"/>
                </a:lnTo>
                <a:lnTo>
                  <a:pt x="1555227" y="1108709"/>
                </a:lnTo>
                <a:lnTo>
                  <a:pt x="1554479" y="1068324"/>
                </a:lnTo>
                <a:lnTo>
                  <a:pt x="1554479" y="945642"/>
                </a:lnTo>
                <a:lnTo>
                  <a:pt x="1555241" y="907542"/>
                </a:lnTo>
                <a:lnTo>
                  <a:pt x="1555241" y="766572"/>
                </a:lnTo>
                <a:lnTo>
                  <a:pt x="1556003" y="733805"/>
                </a:lnTo>
                <a:lnTo>
                  <a:pt x="1556062" y="669035"/>
                </a:lnTo>
                <a:lnTo>
                  <a:pt x="1556765" y="641603"/>
                </a:lnTo>
                <a:lnTo>
                  <a:pt x="1556765" y="613409"/>
                </a:lnTo>
                <a:lnTo>
                  <a:pt x="1557527" y="585977"/>
                </a:lnTo>
                <a:lnTo>
                  <a:pt x="1557527" y="560070"/>
                </a:lnTo>
                <a:lnTo>
                  <a:pt x="1558289" y="534161"/>
                </a:lnTo>
                <a:lnTo>
                  <a:pt x="1559052" y="510539"/>
                </a:lnTo>
                <a:lnTo>
                  <a:pt x="1559052" y="486918"/>
                </a:lnTo>
                <a:lnTo>
                  <a:pt x="1560576" y="443483"/>
                </a:lnTo>
                <a:lnTo>
                  <a:pt x="1561338" y="423672"/>
                </a:lnTo>
                <a:lnTo>
                  <a:pt x="1561338" y="404622"/>
                </a:lnTo>
                <a:lnTo>
                  <a:pt x="1563624" y="354329"/>
                </a:lnTo>
                <a:lnTo>
                  <a:pt x="1565910" y="313181"/>
                </a:lnTo>
                <a:lnTo>
                  <a:pt x="1568195" y="291083"/>
                </a:lnTo>
                <a:lnTo>
                  <a:pt x="1568957" y="281939"/>
                </a:lnTo>
                <a:lnTo>
                  <a:pt x="1575053" y="240029"/>
                </a:lnTo>
                <a:lnTo>
                  <a:pt x="1587245" y="193548"/>
                </a:lnTo>
                <a:lnTo>
                  <a:pt x="1602486" y="156209"/>
                </a:lnTo>
                <a:lnTo>
                  <a:pt x="1632203" y="114300"/>
                </a:lnTo>
                <a:lnTo>
                  <a:pt x="1668017" y="92201"/>
                </a:lnTo>
                <a:lnTo>
                  <a:pt x="1716024" y="84581"/>
                </a:lnTo>
                <a:lnTo>
                  <a:pt x="1970912" y="84581"/>
                </a:lnTo>
                <a:lnTo>
                  <a:pt x="1942338" y="65531"/>
                </a:lnTo>
                <a:lnTo>
                  <a:pt x="1926336" y="55625"/>
                </a:lnTo>
                <a:lnTo>
                  <a:pt x="1892807" y="38861"/>
                </a:lnTo>
                <a:lnTo>
                  <a:pt x="1876805" y="31242"/>
                </a:lnTo>
                <a:lnTo>
                  <a:pt x="1859279" y="25146"/>
                </a:lnTo>
                <a:lnTo>
                  <a:pt x="1842515" y="19050"/>
                </a:lnTo>
                <a:lnTo>
                  <a:pt x="1825752" y="13716"/>
                </a:lnTo>
                <a:lnTo>
                  <a:pt x="1790700" y="6096"/>
                </a:lnTo>
                <a:lnTo>
                  <a:pt x="1755648" y="1524"/>
                </a:lnTo>
                <a:lnTo>
                  <a:pt x="1719072" y="0"/>
                </a:lnTo>
                <a:close/>
              </a:path>
              <a:path w="2258060" h="1735454">
                <a:moveTo>
                  <a:pt x="1970912" y="84581"/>
                </a:moveTo>
                <a:lnTo>
                  <a:pt x="1716024" y="84581"/>
                </a:lnTo>
                <a:lnTo>
                  <a:pt x="1732026" y="85344"/>
                </a:lnTo>
                <a:lnTo>
                  <a:pt x="1748027" y="87629"/>
                </a:lnTo>
                <a:lnTo>
                  <a:pt x="1786889" y="100583"/>
                </a:lnTo>
                <a:lnTo>
                  <a:pt x="1821179" y="131825"/>
                </a:lnTo>
                <a:lnTo>
                  <a:pt x="1840991" y="172974"/>
                </a:lnTo>
                <a:lnTo>
                  <a:pt x="1853183" y="211835"/>
                </a:lnTo>
                <a:lnTo>
                  <a:pt x="1863089" y="259079"/>
                </a:lnTo>
                <a:lnTo>
                  <a:pt x="1870710" y="313944"/>
                </a:lnTo>
                <a:lnTo>
                  <a:pt x="1872233" y="334518"/>
                </a:lnTo>
                <a:lnTo>
                  <a:pt x="1874435" y="354329"/>
                </a:lnTo>
                <a:lnTo>
                  <a:pt x="1874519" y="365759"/>
                </a:lnTo>
                <a:lnTo>
                  <a:pt x="1875281" y="378713"/>
                </a:lnTo>
                <a:lnTo>
                  <a:pt x="1876043" y="395477"/>
                </a:lnTo>
                <a:lnTo>
                  <a:pt x="1876043" y="414527"/>
                </a:lnTo>
                <a:lnTo>
                  <a:pt x="1876805" y="435863"/>
                </a:lnTo>
                <a:lnTo>
                  <a:pt x="1876911" y="464820"/>
                </a:lnTo>
                <a:lnTo>
                  <a:pt x="1877525" y="486918"/>
                </a:lnTo>
                <a:lnTo>
                  <a:pt x="1877567" y="518922"/>
                </a:lnTo>
                <a:lnTo>
                  <a:pt x="1878329" y="552450"/>
                </a:lnTo>
                <a:lnTo>
                  <a:pt x="1878329" y="627126"/>
                </a:lnTo>
                <a:lnTo>
                  <a:pt x="1879091" y="669035"/>
                </a:lnTo>
                <a:lnTo>
                  <a:pt x="1879072" y="867155"/>
                </a:lnTo>
                <a:lnTo>
                  <a:pt x="1874519" y="1392935"/>
                </a:lnTo>
                <a:lnTo>
                  <a:pt x="1867662" y="1460753"/>
                </a:lnTo>
                <a:lnTo>
                  <a:pt x="1855469" y="1518666"/>
                </a:lnTo>
                <a:lnTo>
                  <a:pt x="1837943" y="1566672"/>
                </a:lnTo>
                <a:lnTo>
                  <a:pt x="1815083" y="1605533"/>
                </a:lnTo>
                <a:lnTo>
                  <a:pt x="1776983" y="1635252"/>
                </a:lnTo>
                <a:lnTo>
                  <a:pt x="1738122" y="1644395"/>
                </a:lnTo>
                <a:lnTo>
                  <a:pt x="1722881" y="1645157"/>
                </a:lnTo>
                <a:lnTo>
                  <a:pt x="1976475" y="1645157"/>
                </a:lnTo>
                <a:lnTo>
                  <a:pt x="2019300" y="1609343"/>
                </a:lnTo>
                <a:lnTo>
                  <a:pt x="2057400" y="1571244"/>
                </a:lnTo>
                <a:lnTo>
                  <a:pt x="2092452" y="1528572"/>
                </a:lnTo>
                <a:lnTo>
                  <a:pt x="2123693" y="1480566"/>
                </a:lnTo>
                <a:lnTo>
                  <a:pt x="2151888" y="1425702"/>
                </a:lnTo>
                <a:lnTo>
                  <a:pt x="2176272" y="1365503"/>
                </a:lnTo>
                <a:lnTo>
                  <a:pt x="2203704" y="1278635"/>
                </a:lnTo>
                <a:lnTo>
                  <a:pt x="2218181" y="1223009"/>
                </a:lnTo>
                <a:lnTo>
                  <a:pt x="2230374" y="1166622"/>
                </a:lnTo>
                <a:lnTo>
                  <a:pt x="2240279" y="1108709"/>
                </a:lnTo>
                <a:lnTo>
                  <a:pt x="2247900" y="1050035"/>
                </a:lnTo>
                <a:lnTo>
                  <a:pt x="2253233" y="989837"/>
                </a:lnTo>
                <a:lnTo>
                  <a:pt x="2256281" y="929639"/>
                </a:lnTo>
                <a:lnTo>
                  <a:pt x="2257805" y="867155"/>
                </a:lnTo>
                <a:lnTo>
                  <a:pt x="2256281" y="800100"/>
                </a:lnTo>
                <a:lnTo>
                  <a:pt x="2252472" y="733805"/>
                </a:lnTo>
                <a:lnTo>
                  <a:pt x="2245614" y="669035"/>
                </a:lnTo>
                <a:lnTo>
                  <a:pt x="2237231" y="605789"/>
                </a:lnTo>
                <a:lnTo>
                  <a:pt x="2225040" y="543305"/>
                </a:lnTo>
                <a:lnTo>
                  <a:pt x="2211324" y="482346"/>
                </a:lnTo>
                <a:lnTo>
                  <a:pt x="2194560" y="422909"/>
                </a:lnTo>
                <a:lnTo>
                  <a:pt x="2175510" y="364998"/>
                </a:lnTo>
                <a:lnTo>
                  <a:pt x="2159507" y="324611"/>
                </a:lnTo>
                <a:lnTo>
                  <a:pt x="2141219" y="285750"/>
                </a:lnTo>
                <a:lnTo>
                  <a:pt x="2121407" y="249174"/>
                </a:lnTo>
                <a:lnTo>
                  <a:pt x="2099310" y="214883"/>
                </a:lnTo>
                <a:lnTo>
                  <a:pt x="2075688" y="182879"/>
                </a:lnTo>
                <a:lnTo>
                  <a:pt x="2049017" y="152400"/>
                </a:lnTo>
                <a:lnTo>
                  <a:pt x="2020824" y="124968"/>
                </a:lnTo>
                <a:lnTo>
                  <a:pt x="1990343" y="99059"/>
                </a:lnTo>
                <a:lnTo>
                  <a:pt x="1974341" y="86868"/>
                </a:lnTo>
                <a:lnTo>
                  <a:pt x="1970912" y="84581"/>
                </a:lnTo>
                <a:close/>
              </a:path>
            </a:pathLst>
          </a:custGeom>
          <a:solidFill>
            <a:srgbClr val="CCCCCC"/>
          </a:solidFill>
        </p:spPr>
        <p:txBody>
          <a:bodyPr wrap="square" lIns="0" tIns="0" rIns="0" bIns="0" rtlCol="0"/>
          <a:lstStyle/>
          <a:p/>
        </p:txBody>
      </p:sp>
      <p:sp>
        <p:nvSpPr>
          <p:cNvPr id="3" name="object 3"/>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0" rIns="0" bIns="0" rtlCol="0" vert="horz">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600">
              <a:latin typeface="Times New Roman"/>
              <a:cs typeface="Times New Roman"/>
            </a:endParaRPr>
          </a:p>
          <a:p>
            <a:pPr algn="ctr">
              <a:lnSpc>
                <a:spcPct val="100000"/>
              </a:lnSpc>
            </a:pPr>
            <a:r>
              <a:rPr dirty="0" sz="1850" b="1">
                <a:latin typeface="Arial"/>
                <a:cs typeface="Arial"/>
              </a:rPr>
              <a:t>Creating </a:t>
            </a:r>
            <a:r>
              <a:rPr dirty="0" sz="1850" spc="5" b="1">
                <a:latin typeface="Arial"/>
                <a:cs typeface="Arial"/>
              </a:rPr>
              <a:t>Other Schema</a:t>
            </a:r>
            <a:r>
              <a:rPr dirty="0" sz="1850" spc="-15" b="1">
                <a:latin typeface="Arial"/>
                <a:cs typeface="Arial"/>
              </a:rPr>
              <a:t> </a:t>
            </a:r>
            <a:r>
              <a:rPr dirty="0" sz="1850" spc="5" b="1">
                <a:latin typeface="Arial"/>
                <a:cs typeface="Arial"/>
              </a:rPr>
              <a:t>Objects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35"/>
              </a:spcBef>
            </a:pPr>
            <a:endParaRPr sz="28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Objectives</a:t>
            </a:r>
            <a:endParaRPr sz="1850">
              <a:latin typeface="Arial"/>
              <a:cs typeface="Arial"/>
            </a:endParaRPr>
          </a:p>
          <a:p>
            <a:pPr>
              <a:lnSpc>
                <a:spcPct val="100000"/>
              </a:lnSpc>
              <a:spcBef>
                <a:spcPts val="45"/>
              </a:spcBef>
            </a:pPr>
            <a:endParaRPr sz="2950">
              <a:latin typeface="Arial"/>
              <a:cs typeface="Arial"/>
            </a:endParaRPr>
          </a:p>
          <a:p>
            <a:pPr marL="446405" marR="1018540">
              <a:lnSpc>
                <a:spcPct val="101600"/>
              </a:lnSpc>
            </a:pPr>
            <a:r>
              <a:rPr dirty="0" sz="1550" spc="5">
                <a:latin typeface="Arial"/>
                <a:cs typeface="Arial"/>
              </a:rPr>
              <a:t>After </a:t>
            </a:r>
            <a:r>
              <a:rPr dirty="0" sz="1550" spc="10">
                <a:latin typeface="Arial"/>
                <a:cs typeface="Arial"/>
              </a:rPr>
              <a:t>completing </a:t>
            </a:r>
            <a:r>
              <a:rPr dirty="0" sz="1550" spc="5">
                <a:latin typeface="Arial"/>
                <a:cs typeface="Arial"/>
              </a:rPr>
              <a:t>this </a:t>
            </a:r>
            <a:r>
              <a:rPr dirty="0" sz="1550" spc="10">
                <a:latin typeface="Arial"/>
                <a:cs typeface="Arial"/>
              </a:rPr>
              <a:t>lesson, you should be able </a:t>
            </a:r>
            <a:r>
              <a:rPr dirty="0" sz="1550" spc="5">
                <a:latin typeface="Arial"/>
                <a:cs typeface="Arial"/>
              </a:rPr>
              <a:t>to </a:t>
            </a:r>
            <a:r>
              <a:rPr dirty="0" sz="1550" spc="10">
                <a:latin typeface="Arial"/>
                <a:cs typeface="Arial"/>
              </a:rPr>
              <a:t>do the  </a:t>
            </a:r>
            <a:r>
              <a:rPr dirty="0" sz="1550" spc="5">
                <a:latin typeface="Arial"/>
                <a:cs typeface="Arial"/>
              </a:rPr>
              <a:t>following:</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Create simple and complex</a:t>
            </a:r>
            <a:r>
              <a:rPr dirty="0" sz="1550" spc="-15">
                <a:latin typeface="Arial"/>
                <a:cs typeface="Arial"/>
              </a:rPr>
              <a:t> </a:t>
            </a:r>
            <a:r>
              <a:rPr dirty="0" sz="1550" spc="10">
                <a:latin typeface="Arial"/>
                <a:cs typeface="Arial"/>
              </a:rPr>
              <a:t>views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Retrieve data from</a:t>
            </a:r>
            <a:r>
              <a:rPr dirty="0" sz="1550" spc="-10">
                <a:latin typeface="Arial"/>
                <a:cs typeface="Arial"/>
              </a:rPr>
              <a:t> </a:t>
            </a:r>
            <a:r>
              <a:rPr dirty="0" sz="1550" spc="10">
                <a:latin typeface="Arial"/>
                <a:cs typeface="Arial"/>
              </a:rPr>
              <a:t>views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Create, </a:t>
            </a:r>
            <a:r>
              <a:rPr dirty="0" sz="1550" spc="5">
                <a:latin typeface="Arial"/>
                <a:cs typeface="Arial"/>
              </a:rPr>
              <a:t>maintain, </a:t>
            </a:r>
            <a:r>
              <a:rPr dirty="0" sz="1550" spc="10">
                <a:latin typeface="Arial"/>
                <a:cs typeface="Arial"/>
              </a:rPr>
              <a:t>and use</a:t>
            </a:r>
            <a:r>
              <a:rPr dirty="0" sz="1550" spc="5">
                <a:latin typeface="Arial"/>
                <a:cs typeface="Arial"/>
              </a:rPr>
              <a:t> </a:t>
            </a:r>
            <a:r>
              <a:rPr dirty="0" sz="1550" spc="10">
                <a:latin typeface="Arial"/>
                <a:cs typeface="Arial"/>
              </a:rPr>
              <a:t>sequences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Create and maintain</a:t>
            </a:r>
            <a:r>
              <a:rPr dirty="0" sz="1550" spc="-10">
                <a:latin typeface="Arial"/>
                <a:cs typeface="Arial"/>
              </a:rPr>
              <a:t> </a:t>
            </a:r>
            <a:r>
              <a:rPr dirty="0" sz="1550" spc="10">
                <a:latin typeface="Arial"/>
                <a:cs typeface="Arial"/>
              </a:rPr>
              <a:t>indexes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Create </a:t>
            </a:r>
            <a:r>
              <a:rPr dirty="0" sz="1550" spc="5">
                <a:latin typeface="Arial"/>
                <a:cs typeface="Arial"/>
              </a:rPr>
              <a:t>private </a:t>
            </a:r>
            <a:r>
              <a:rPr dirty="0" sz="1550" spc="10">
                <a:latin typeface="Arial"/>
                <a:cs typeface="Arial"/>
              </a:rPr>
              <a:t>and </a:t>
            </a:r>
            <a:r>
              <a:rPr dirty="0" sz="1550" spc="5">
                <a:latin typeface="Arial"/>
                <a:cs typeface="Arial"/>
              </a:rPr>
              <a:t>public</a:t>
            </a:r>
            <a:r>
              <a:rPr dirty="0" sz="1550" spc="-10">
                <a:latin typeface="Arial"/>
                <a:cs typeface="Arial"/>
              </a:rPr>
              <a:t> </a:t>
            </a:r>
            <a:r>
              <a:rPr dirty="0" sz="1550" spc="10">
                <a:latin typeface="Arial"/>
                <a:cs typeface="Arial"/>
              </a:rPr>
              <a:t>synonyms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5"/>
              </a:spcBef>
            </a:pPr>
            <a:endParaRPr sz="215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0</a:t>
            </a:r>
            <a:r>
              <a:rPr dirty="0" sz="800" spc="-125"/>
              <a:t>em</a:t>
            </a:r>
            <a:r>
              <a:rPr dirty="0" baseline="-30092" sz="1800" spc="-187" b="1">
                <a:latin typeface="Arial"/>
                <a:cs typeface="Arial"/>
              </a:rPr>
              <a:t>-</a:t>
            </a:r>
            <a:r>
              <a:rPr dirty="0" sz="800" spc="-125"/>
              <a:t>ai</a:t>
            </a:r>
            <a:r>
              <a:rPr dirty="0" baseline="-30092" sz="1800" spc="-187" b="1">
                <a:latin typeface="Arial"/>
                <a:cs typeface="Arial"/>
              </a:rPr>
              <a:t>2</a:t>
            </a:r>
            <a:r>
              <a:rPr dirty="0" sz="800" spc="-125"/>
              <a:t>l.</a:t>
            </a:r>
            <a:r>
              <a:rPr dirty="0" sz="800" spc="-155"/>
              <a:t> </a:t>
            </a:r>
            <a:r>
              <a:rPr dirty="0" sz="800" spc="-40"/>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352540" cy="71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Objectives</a:t>
            </a:r>
            <a:endParaRPr sz="1300">
              <a:latin typeface="Arial"/>
              <a:cs typeface="Arial"/>
            </a:endParaRPr>
          </a:p>
          <a:p>
            <a:pPr marL="136525" marR="5080" indent="-635">
              <a:lnSpc>
                <a:spcPct val="100000"/>
              </a:lnSpc>
              <a:spcBef>
                <a:spcPts val="359"/>
              </a:spcBef>
            </a:pPr>
            <a:r>
              <a:rPr dirty="0" sz="1300">
                <a:latin typeface="Times New Roman"/>
                <a:cs typeface="Times New Roman"/>
              </a:rPr>
              <a:t>In this lesson, you are introduced to the view, sequence, synonym, and </a:t>
            </a:r>
            <a:r>
              <a:rPr dirty="0" sz="1300" spc="-5">
                <a:latin typeface="Times New Roman"/>
                <a:cs typeface="Times New Roman"/>
              </a:rPr>
              <a:t>index objects. </a:t>
            </a:r>
            <a:r>
              <a:rPr dirty="0" sz="1300">
                <a:latin typeface="Times New Roman"/>
                <a:cs typeface="Times New Roman"/>
              </a:rPr>
              <a:t>You are  taught the basics of creating and using views, sequences, and</a:t>
            </a:r>
            <a:r>
              <a:rPr dirty="0" sz="1300" spc="-35">
                <a:latin typeface="Times New Roman"/>
                <a:cs typeface="Times New Roman"/>
              </a:rPr>
              <a:t> </a:t>
            </a:r>
            <a:r>
              <a:rPr dirty="0" sz="1300">
                <a:latin typeface="Times New Roman"/>
                <a:cs typeface="Times New Roman"/>
              </a:rPr>
              <a:t>indexes.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0</a:t>
            </a:r>
            <a:r>
              <a:rPr dirty="0" sz="800" spc="-125"/>
              <a:t>em</a:t>
            </a:r>
            <a:r>
              <a:rPr dirty="0" baseline="-30092" sz="1800" spc="-187" b="1">
                <a:latin typeface="Arial"/>
                <a:cs typeface="Arial"/>
              </a:rPr>
              <a:t>-</a:t>
            </a:r>
            <a:r>
              <a:rPr dirty="0" sz="800" spc="-125"/>
              <a:t>ai</a:t>
            </a:r>
            <a:r>
              <a:rPr dirty="0" baseline="-30092" sz="1800" spc="-187" b="1">
                <a:latin typeface="Arial"/>
                <a:cs typeface="Arial"/>
              </a:rPr>
              <a:t>3</a:t>
            </a:r>
            <a:r>
              <a:rPr dirty="0" sz="800" spc="-125"/>
              <a:t>l.</a:t>
            </a:r>
            <a:r>
              <a:rPr dirty="0" sz="800" spc="-155"/>
              <a:t> </a:t>
            </a:r>
            <a:r>
              <a:rPr dirty="0" sz="800" spc="-40"/>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2879089" y="807973"/>
            <a:ext cx="2009139" cy="309245"/>
          </a:xfrm>
          <a:prstGeom prst="rect">
            <a:avLst/>
          </a:prstGeom>
        </p:spPr>
        <p:txBody>
          <a:bodyPr wrap="square" lIns="0" tIns="13970" rIns="0" bIns="0" rtlCol="0" vert="horz">
            <a:spAutoFit/>
          </a:bodyPr>
          <a:lstStyle/>
          <a:p>
            <a:pPr marL="12700">
              <a:lnSpc>
                <a:spcPct val="100000"/>
              </a:lnSpc>
              <a:spcBef>
                <a:spcPts val="110"/>
              </a:spcBef>
            </a:pPr>
            <a:r>
              <a:rPr dirty="0" sz="1850" spc="5" b="1">
                <a:latin typeface="Arial"/>
                <a:cs typeface="Arial"/>
              </a:rPr>
              <a:t>Database</a:t>
            </a:r>
            <a:r>
              <a:rPr dirty="0" sz="1850" spc="-80" b="1">
                <a:latin typeface="Arial"/>
                <a:cs typeface="Arial"/>
              </a:rPr>
              <a:t> </a:t>
            </a:r>
            <a:r>
              <a:rPr dirty="0" sz="1850" spc="5" b="1">
                <a:latin typeface="Arial"/>
                <a:cs typeface="Arial"/>
              </a:rPr>
              <a:t>Objects</a:t>
            </a:r>
            <a:endParaRPr sz="1850">
              <a:latin typeface="Arial"/>
              <a:cs typeface="Arial"/>
            </a:endParaRPr>
          </a:p>
        </p:txBody>
      </p:sp>
      <p:graphicFrame>
        <p:nvGraphicFramePr>
          <p:cNvPr id="7" name="object 7"/>
          <p:cNvGraphicFramePr>
            <a:graphicFrameLocks noGrp="1"/>
          </p:cNvGraphicFramePr>
          <p:nvPr/>
        </p:nvGraphicFramePr>
        <p:xfrm>
          <a:off x="1580769" y="1989201"/>
          <a:ext cx="4619625" cy="1903095"/>
        </p:xfrm>
        <a:graphic>
          <a:graphicData uri="http://schemas.openxmlformats.org/drawingml/2006/table">
            <a:tbl>
              <a:tblPr firstRow="1" bandRow="1">
                <a:tableStyleId>{2D5ABB26-0587-4C30-8999-92F81FD0307C}</a:tableStyleId>
              </a:tblPr>
              <a:tblGrid>
                <a:gridCol w="1209040"/>
                <a:gridCol w="3379470"/>
              </a:tblGrid>
              <a:tr h="370331">
                <a:tc>
                  <a:txBody>
                    <a:bodyPr/>
                    <a:lstStyle/>
                    <a:p>
                      <a:pPr marL="65405">
                        <a:lnSpc>
                          <a:spcPct val="100000"/>
                        </a:lnSpc>
                        <a:spcBef>
                          <a:spcPts val="395"/>
                        </a:spcBef>
                      </a:pPr>
                      <a:r>
                        <a:rPr dirty="0" sz="1300" spc="-15" b="1">
                          <a:latin typeface="Arial"/>
                          <a:cs typeface="Arial"/>
                        </a:rPr>
                        <a:t>Object</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5405">
                        <a:lnSpc>
                          <a:spcPct val="100000"/>
                        </a:lnSpc>
                        <a:spcBef>
                          <a:spcPts val="395"/>
                        </a:spcBef>
                      </a:pPr>
                      <a:r>
                        <a:rPr dirty="0" sz="1300" spc="-10" b="1">
                          <a:latin typeface="Arial"/>
                          <a:cs typeface="Arial"/>
                        </a:rPr>
                        <a:t>Description</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274320">
                <a:tc>
                  <a:txBody>
                    <a:bodyPr/>
                    <a:lstStyle/>
                    <a:p>
                      <a:pPr marL="65405">
                        <a:lnSpc>
                          <a:spcPct val="100000"/>
                        </a:lnSpc>
                        <a:spcBef>
                          <a:spcPts val="450"/>
                        </a:spcBef>
                      </a:pPr>
                      <a:r>
                        <a:rPr dirty="0" sz="1150" spc="-5">
                          <a:latin typeface="Arial"/>
                          <a:cs typeface="Arial"/>
                        </a:rPr>
                        <a:t>Table</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Basic unit </a:t>
                      </a:r>
                      <a:r>
                        <a:rPr dirty="0" sz="1150" spc="-5">
                          <a:latin typeface="Arial"/>
                          <a:cs typeface="Arial"/>
                        </a:rPr>
                        <a:t>of </a:t>
                      </a:r>
                      <a:r>
                        <a:rPr dirty="0" sz="1150" spc="-10">
                          <a:latin typeface="Arial"/>
                          <a:cs typeface="Arial"/>
                        </a:rPr>
                        <a:t>storage; composed </a:t>
                      </a:r>
                      <a:r>
                        <a:rPr dirty="0" sz="1150" spc="-5">
                          <a:latin typeface="Arial"/>
                          <a:cs typeface="Arial"/>
                        </a:rPr>
                        <a:t>of</a:t>
                      </a:r>
                      <a:r>
                        <a:rPr dirty="0" sz="1150" spc="20">
                          <a:latin typeface="Arial"/>
                          <a:cs typeface="Arial"/>
                        </a:rPr>
                        <a:t> </a:t>
                      </a:r>
                      <a:r>
                        <a:rPr dirty="0" sz="1150" spc="-10">
                          <a:latin typeface="Arial"/>
                          <a:cs typeface="Arial"/>
                        </a:rPr>
                        <a:t>rows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414527">
                <a:tc>
                  <a:txBody>
                    <a:bodyPr/>
                    <a:lstStyle/>
                    <a:p>
                      <a:pPr marL="65405">
                        <a:lnSpc>
                          <a:spcPct val="100000"/>
                        </a:lnSpc>
                        <a:spcBef>
                          <a:spcPts val="229"/>
                        </a:spcBef>
                      </a:pPr>
                      <a:r>
                        <a:rPr dirty="0" sz="1150" spc="-10">
                          <a:latin typeface="Arial"/>
                          <a:cs typeface="Arial"/>
                        </a:rPr>
                        <a:t>View</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marR="203200">
                        <a:lnSpc>
                          <a:spcPct val="100000"/>
                        </a:lnSpc>
                        <a:spcBef>
                          <a:spcPts val="229"/>
                        </a:spcBef>
                      </a:pPr>
                      <a:r>
                        <a:rPr dirty="0" sz="1150" spc="-10">
                          <a:latin typeface="Arial"/>
                          <a:cs typeface="Arial"/>
                        </a:rPr>
                        <a:t>Logically represents subsets </a:t>
                      </a:r>
                      <a:r>
                        <a:rPr dirty="0" sz="1150" spc="-5">
                          <a:latin typeface="Arial"/>
                          <a:cs typeface="Arial"/>
                        </a:rPr>
                        <a:t>of data from </a:t>
                      </a:r>
                      <a:r>
                        <a:rPr dirty="0" sz="1150" spc="-10">
                          <a:latin typeface="Arial"/>
                          <a:cs typeface="Arial"/>
                        </a:rPr>
                        <a:t>one or  more tables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5081">
                <a:tc>
                  <a:txBody>
                    <a:bodyPr/>
                    <a:lstStyle/>
                    <a:p>
                      <a:pPr marL="65405">
                        <a:lnSpc>
                          <a:spcPct val="100000"/>
                        </a:lnSpc>
                        <a:spcBef>
                          <a:spcPts val="450"/>
                        </a:spcBef>
                      </a:pPr>
                      <a:r>
                        <a:rPr dirty="0" sz="1150" spc="-10">
                          <a:latin typeface="Arial"/>
                          <a:cs typeface="Arial"/>
                        </a:rPr>
                        <a:t>Sequence</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Generates numeric values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8">
                <a:tc>
                  <a:txBody>
                    <a:bodyPr/>
                    <a:lstStyle/>
                    <a:p>
                      <a:pPr marL="65405">
                        <a:lnSpc>
                          <a:spcPct val="100000"/>
                        </a:lnSpc>
                        <a:spcBef>
                          <a:spcPts val="220"/>
                        </a:spcBef>
                      </a:pPr>
                      <a:r>
                        <a:rPr dirty="0" sz="1150" spc="-10">
                          <a:latin typeface="Arial"/>
                          <a:cs typeface="Arial"/>
                        </a:rPr>
                        <a:t>Index</a:t>
                      </a:r>
                      <a:endParaRPr sz="1150">
                        <a:latin typeface="Arial"/>
                        <a:cs typeface="Arial"/>
                      </a:endParaRPr>
                    </a:p>
                  </a:txBody>
                  <a:tcPr marL="0" marR="0" marB="0" marT="279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220"/>
                        </a:spcBef>
                      </a:pPr>
                      <a:r>
                        <a:rPr dirty="0" sz="1150" spc="-5">
                          <a:latin typeface="Arial"/>
                          <a:cs typeface="Arial"/>
                        </a:rPr>
                        <a:t>Improves the </a:t>
                      </a:r>
                      <a:r>
                        <a:rPr dirty="0" sz="1150" spc="-10">
                          <a:latin typeface="Arial"/>
                          <a:cs typeface="Arial"/>
                        </a:rPr>
                        <a:t>performance </a:t>
                      </a:r>
                      <a:r>
                        <a:rPr dirty="0" sz="1150" spc="-5">
                          <a:latin typeface="Arial"/>
                          <a:cs typeface="Arial"/>
                        </a:rPr>
                        <a:t>of </a:t>
                      </a:r>
                      <a:r>
                        <a:rPr dirty="0" sz="1150" spc="-10">
                          <a:latin typeface="Arial"/>
                          <a:cs typeface="Arial"/>
                        </a:rPr>
                        <a:t>some</a:t>
                      </a:r>
                      <a:r>
                        <a:rPr dirty="0" sz="1150">
                          <a:latin typeface="Arial"/>
                          <a:cs typeface="Arial"/>
                        </a:rPr>
                        <a:t> </a:t>
                      </a:r>
                      <a:r>
                        <a:rPr dirty="0" sz="1150" spc="-10">
                          <a:latin typeface="Arial"/>
                          <a:cs typeface="Arial"/>
                        </a:rPr>
                        <a:t>queries</a:t>
                      </a:r>
                      <a:endParaRPr sz="1150">
                        <a:latin typeface="Arial"/>
                        <a:cs typeface="Arial"/>
                      </a:endParaRPr>
                    </a:p>
                  </a:txBody>
                  <a:tcPr marL="0" marR="0" marB="0" marT="279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4319">
                <a:tc>
                  <a:txBody>
                    <a:bodyPr/>
                    <a:lstStyle/>
                    <a:p>
                      <a:pPr marL="65405">
                        <a:lnSpc>
                          <a:spcPct val="100000"/>
                        </a:lnSpc>
                        <a:spcBef>
                          <a:spcPts val="450"/>
                        </a:spcBef>
                      </a:pPr>
                      <a:r>
                        <a:rPr dirty="0" sz="1150" spc="-10">
                          <a:latin typeface="Arial"/>
                          <a:cs typeface="Arial"/>
                        </a:rPr>
                        <a:t>Synonym</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Gives alternative names </a:t>
                      </a:r>
                      <a:r>
                        <a:rPr dirty="0" sz="1150" spc="-5">
                          <a:latin typeface="Arial"/>
                          <a:cs typeface="Arial"/>
                        </a:rPr>
                        <a:t>to</a:t>
                      </a:r>
                      <a:r>
                        <a:rPr dirty="0" sz="1150" spc="5">
                          <a:latin typeface="Arial"/>
                          <a:cs typeface="Arial"/>
                        </a:rPr>
                        <a:t> </a:t>
                      </a:r>
                      <a:r>
                        <a:rPr dirty="0" sz="1150" spc="-10">
                          <a:latin typeface="Arial"/>
                          <a:cs typeface="Arial"/>
                        </a:rPr>
                        <a:t>objects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txBox="1"/>
          <p:nvPr/>
        </p:nvSpPr>
        <p:spPr>
          <a:xfrm>
            <a:off x="594613" y="5611157"/>
            <a:ext cx="6526530" cy="229552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Database</a:t>
            </a:r>
            <a:r>
              <a:rPr dirty="0" sz="1300" spc="-15" b="1">
                <a:latin typeface="Arial"/>
                <a:cs typeface="Arial"/>
              </a:rPr>
              <a:t> </a:t>
            </a:r>
            <a:r>
              <a:rPr dirty="0" sz="1300" spc="-5" b="1">
                <a:latin typeface="Arial"/>
                <a:cs typeface="Arial"/>
              </a:rPr>
              <a:t>Objects</a:t>
            </a:r>
            <a:endParaRPr sz="1300">
              <a:latin typeface="Arial"/>
              <a:cs typeface="Arial"/>
            </a:endParaRPr>
          </a:p>
          <a:p>
            <a:pPr marL="136525" marR="27305">
              <a:lnSpc>
                <a:spcPct val="100000"/>
              </a:lnSpc>
              <a:spcBef>
                <a:spcPts val="359"/>
              </a:spcBef>
            </a:pPr>
            <a:r>
              <a:rPr dirty="0" sz="1300">
                <a:latin typeface="Times New Roman"/>
                <a:cs typeface="Times New Roman"/>
              </a:rPr>
              <a:t>There are several other objects in a database in addition to tables. In this lesson, you learn about  </a:t>
            </a:r>
            <a:r>
              <a:rPr dirty="0" sz="1300" spc="-5">
                <a:latin typeface="Times New Roman"/>
                <a:cs typeface="Times New Roman"/>
              </a:rPr>
              <a:t>views, sequences, </a:t>
            </a:r>
            <a:r>
              <a:rPr dirty="0" sz="1300">
                <a:latin typeface="Times New Roman"/>
                <a:cs typeface="Times New Roman"/>
              </a:rPr>
              <a:t>indexes, and </a:t>
            </a:r>
            <a:r>
              <a:rPr dirty="0" sz="1300" spc="-5">
                <a:latin typeface="Times New Roman"/>
                <a:cs typeface="Times New Roman"/>
              </a:rPr>
              <a:t>synonyms.</a:t>
            </a:r>
            <a:endParaRPr sz="1300">
              <a:latin typeface="Times New Roman"/>
              <a:cs typeface="Times New Roman"/>
            </a:endParaRPr>
          </a:p>
          <a:p>
            <a:pPr marL="136525">
              <a:lnSpc>
                <a:spcPct val="100000"/>
              </a:lnSpc>
              <a:spcBef>
                <a:spcPts val="390"/>
              </a:spcBef>
            </a:pPr>
            <a:r>
              <a:rPr dirty="0" sz="1300">
                <a:latin typeface="Times New Roman"/>
                <a:cs typeface="Times New Roman"/>
              </a:rPr>
              <a:t>With </a:t>
            </a:r>
            <a:r>
              <a:rPr dirty="0" sz="1300" spc="-5">
                <a:latin typeface="Times New Roman"/>
                <a:cs typeface="Times New Roman"/>
              </a:rPr>
              <a:t>views, </a:t>
            </a:r>
            <a:r>
              <a:rPr dirty="0" sz="1300">
                <a:latin typeface="Times New Roman"/>
                <a:cs typeface="Times New Roman"/>
              </a:rPr>
              <a:t>you can present and hide data from</a:t>
            </a:r>
            <a:r>
              <a:rPr dirty="0" sz="1300" spc="-5">
                <a:latin typeface="Times New Roman"/>
                <a:cs typeface="Times New Roman"/>
              </a:rPr>
              <a:t> </a:t>
            </a:r>
            <a:r>
              <a:rPr dirty="0" sz="1300">
                <a:latin typeface="Times New Roman"/>
                <a:cs typeface="Times New Roman"/>
              </a:rPr>
              <a:t>tables.</a:t>
            </a:r>
            <a:endParaRPr sz="1300">
              <a:latin typeface="Times New Roman"/>
              <a:cs typeface="Times New Roman"/>
            </a:endParaRPr>
          </a:p>
          <a:p>
            <a:pPr marL="136525" marR="120014">
              <a:lnSpc>
                <a:spcPct val="100000"/>
              </a:lnSpc>
              <a:spcBef>
                <a:spcPts val="390"/>
              </a:spcBef>
            </a:pPr>
            <a:r>
              <a:rPr dirty="0" sz="1300">
                <a:latin typeface="Times New Roman"/>
                <a:cs typeface="Times New Roman"/>
              </a:rPr>
              <a:t>Many applications require the use of unique numbers as primary key values. You can either  build code into the application to handle this requirement or use a sequence to generate unique  numbers.</a:t>
            </a:r>
            <a:endParaRPr sz="1300">
              <a:latin typeface="Times New Roman"/>
              <a:cs typeface="Times New Roman"/>
            </a:endParaRPr>
          </a:p>
          <a:p>
            <a:pPr marL="136525" marR="5080">
              <a:lnSpc>
                <a:spcPct val="100000"/>
              </a:lnSpc>
              <a:spcBef>
                <a:spcPts val="380"/>
              </a:spcBef>
            </a:pPr>
            <a:r>
              <a:rPr dirty="0" sz="1300">
                <a:latin typeface="Times New Roman"/>
                <a:cs typeface="Times New Roman"/>
              </a:rPr>
              <a:t>If you want to improve the performance of some queries, you </a:t>
            </a:r>
            <a:r>
              <a:rPr dirty="0" sz="1300" spc="-5">
                <a:latin typeface="Times New Roman"/>
                <a:cs typeface="Times New Roman"/>
              </a:rPr>
              <a:t>should </a:t>
            </a:r>
            <a:r>
              <a:rPr dirty="0" sz="1300">
                <a:latin typeface="Times New Roman"/>
                <a:cs typeface="Times New Roman"/>
              </a:rPr>
              <a:t>consider creating an index.  </a:t>
            </a:r>
            <a:r>
              <a:rPr dirty="0" sz="1300" spc="-5">
                <a:latin typeface="Times New Roman"/>
                <a:cs typeface="Times New Roman"/>
              </a:rPr>
              <a:t>You </a:t>
            </a:r>
            <a:r>
              <a:rPr dirty="0" sz="1300">
                <a:latin typeface="Times New Roman"/>
                <a:cs typeface="Times New Roman"/>
              </a:rPr>
              <a:t>can also use indexes to enforce uniqueness on a column or a collection of</a:t>
            </a:r>
            <a:r>
              <a:rPr dirty="0" sz="1300" spc="-45">
                <a:latin typeface="Times New Roman"/>
                <a:cs typeface="Times New Roman"/>
              </a:rPr>
              <a:t> </a:t>
            </a:r>
            <a:r>
              <a:rPr dirty="0" sz="1300" spc="-5">
                <a:latin typeface="Times New Roman"/>
                <a:cs typeface="Times New Roman"/>
              </a:rPr>
              <a:t>columns.</a:t>
            </a:r>
            <a:endParaRPr sz="1300">
              <a:latin typeface="Times New Roman"/>
              <a:cs typeface="Times New Roman"/>
            </a:endParaRPr>
          </a:p>
          <a:p>
            <a:pPr marL="136525">
              <a:lnSpc>
                <a:spcPct val="100000"/>
              </a:lnSpc>
              <a:spcBef>
                <a:spcPts val="390"/>
              </a:spcBef>
            </a:pPr>
            <a:r>
              <a:rPr dirty="0" sz="1300" spc="-5">
                <a:latin typeface="Times New Roman"/>
                <a:cs typeface="Times New Roman"/>
              </a:rPr>
              <a:t>You </a:t>
            </a:r>
            <a:r>
              <a:rPr dirty="0" sz="1300">
                <a:latin typeface="Times New Roman"/>
                <a:cs typeface="Times New Roman"/>
              </a:rPr>
              <a:t>can provide alternative names for objects by using</a:t>
            </a:r>
            <a:r>
              <a:rPr dirty="0" sz="1300" spc="-30">
                <a:latin typeface="Times New Roman"/>
                <a:cs typeface="Times New Roman"/>
              </a:rPr>
              <a:t> </a:t>
            </a:r>
            <a:r>
              <a:rPr dirty="0" sz="1300" spc="-5">
                <a:latin typeface="Times New Roman"/>
                <a:cs typeface="Times New Roman"/>
              </a:rPr>
              <a:t>synonyms.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spc="5" b="1">
                <a:latin typeface="Arial"/>
                <a:cs typeface="Arial"/>
              </a:rPr>
              <a:t>What </a:t>
            </a:r>
            <a:r>
              <a:rPr dirty="0" sz="1850" b="1">
                <a:latin typeface="Arial"/>
                <a:cs typeface="Arial"/>
              </a:rPr>
              <a:t>Is </a:t>
            </a:r>
            <a:r>
              <a:rPr dirty="0" sz="1850" spc="5" b="1">
                <a:latin typeface="Arial"/>
                <a:cs typeface="Arial"/>
              </a:rPr>
              <a:t>a</a:t>
            </a:r>
            <a:r>
              <a:rPr dirty="0" sz="1850" b="1">
                <a:latin typeface="Arial"/>
                <a:cs typeface="Arial"/>
              </a:rPr>
              <a:t> View?</a:t>
            </a:r>
            <a:endParaRPr sz="1850">
              <a:latin typeface="Arial"/>
              <a:cs typeface="Arial"/>
            </a:endParaRPr>
          </a:p>
          <a:p>
            <a:pPr>
              <a:lnSpc>
                <a:spcPct val="100000"/>
              </a:lnSpc>
            </a:pPr>
            <a:endParaRPr sz="2100">
              <a:latin typeface="Arial"/>
              <a:cs typeface="Arial"/>
            </a:endParaRPr>
          </a:p>
          <a:p>
            <a:pPr>
              <a:lnSpc>
                <a:spcPct val="100000"/>
              </a:lnSpc>
              <a:spcBef>
                <a:spcPts val="30"/>
              </a:spcBef>
            </a:pPr>
            <a:endParaRPr sz="1850">
              <a:latin typeface="Arial"/>
              <a:cs typeface="Arial"/>
            </a:endParaRPr>
          </a:p>
          <a:p>
            <a:pPr marL="665480">
              <a:lnSpc>
                <a:spcPct val="100000"/>
              </a:lnSpc>
            </a:pPr>
            <a:r>
              <a:rPr dirty="0" sz="1550" spc="10" b="1">
                <a:latin typeface="Courier New"/>
                <a:cs typeface="Courier New"/>
              </a:rPr>
              <a:t>EMPLOYEES</a:t>
            </a:r>
            <a:r>
              <a:rPr dirty="0" sz="1550" spc="-495" b="1">
                <a:latin typeface="Courier New"/>
                <a:cs typeface="Courier New"/>
              </a:rPr>
              <a:t> </a:t>
            </a:r>
            <a:r>
              <a:rPr dirty="0" sz="1550" spc="5" b="1">
                <a:latin typeface="Arial"/>
                <a:cs typeface="Arial"/>
              </a:rPr>
              <a:t>table</a:t>
            </a:r>
            <a:endParaRPr sz="155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nSpc>
                <a:spcPct val="100000"/>
              </a:lnSpc>
            </a:pPr>
            <a:endParaRPr sz="1800">
              <a:latin typeface="Arial"/>
              <a:cs typeface="Arial"/>
            </a:endParaRPr>
          </a:p>
          <a:p>
            <a:pPr algn="ctr">
              <a:lnSpc>
                <a:spcPct val="100000"/>
              </a:lnSpc>
              <a:spcBef>
                <a:spcPts val="149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grpSp>
        <p:nvGrpSpPr>
          <p:cNvPr id="4" name="object 4"/>
          <p:cNvGrpSpPr/>
          <p:nvPr/>
        </p:nvGrpSpPr>
        <p:grpSpPr>
          <a:xfrm>
            <a:off x="1481709" y="1996821"/>
            <a:ext cx="4813935" cy="2764155"/>
            <a:chOff x="1481709" y="1996821"/>
            <a:chExt cx="4813935" cy="2764155"/>
          </a:xfrm>
        </p:grpSpPr>
        <p:sp>
          <p:nvSpPr>
            <p:cNvPr id="5" name="object 5"/>
            <p:cNvSpPr/>
            <p:nvPr/>
          </p:nvSpPr>
          <p:spPr>
            <a:xfrm>
              <a:off x="1488948" y="2004060"/>
              <a:ext cx="4799838" cy="275005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485138" y="2000250"/>
              <a:ext cx="4806950" cy="2757170"/>
            </a:xfrm>
            <a:custGeom>
              <a:avLst/>
              <a:gdLst/>
              <a:ahLst/>
              <a:cxnLst/>
              <a:rect l="l" t="t" r="r" b="b"/>
              <a:pathLst>
                <a:path w="4806950" h="2757170">
                  <a:moveTo>
                    <a:pt x="4806696" y="0"/>
                  </a:moveTo>
                  <a:lnTo>
                    <a:pt x="0" y="0"/>
                  </a:lnTo>
                  <a:lnTo>
                    <a:pt x="0" y="2756916"/>
                  </a:lnTo>
                  <a:lnTo>
                    <a:pt x="4806696" y="2756916"/>
                  </a:lnTo>
                  <a:lnTo>
                    <a:pt x="4806696" y="0"/>
                  </a:lnTo>
                  <a:close/>
                </a:path>
              </a:pathLst>
            </a:custGeom>
            <a:ln w="6857">
              <a:solidFill>
                <a:srgbClr val="000000"/>
              </a:solidFill>
            </a:ln>
          </p:spPr>
          <p:txBody>
            <a:bodyPr wrap="square" lIns="0" tIns="0" rIns="0" bIns="0" rtlCol="0"/>
            <a:lstStyle/>
            <a:p/>
          </p:txBody>
        </p:sp>
        <p:sp>
          <p:nvSpPr>
            <p:cNvPr id="7" name="object 7"/>
            <p:cNvSpPr/>
            <p:nvPr/>
          </p:nvSpPr>
          <p:spPr>
            <a:xfrm>
              <a:off x="5557266" y="2859786"/>
              <a:ext cx="0" cy="0"/>
            </a:xfrm>
            <a:custGeom>
              <a:avLst/>
              <a:gdLst/>
              <a:ahLst/>
              <a:cxnLst/>
              <a:rect l="l" t="t" r="r" b="b"/>
              <a:pathLst>
                <a:path w="0" h="0">
                  <a:moveTo>
                    <a:pt x="0" y="0"/>
                  </a:moveTo>
                  <a:lnTo>
                    <a:pt x="0" y="0"/>
                  </a:lnTo>
                </a:path>
              </a:pathLst>
            </a:custGeom>
            <a:ln w="20574">
              <a:solidFill>
                <a:srgbClr val="000000"/>
              </a:solidFill>
            </a:ln>
          </p:spPr>
          <p:txBody>
            <a:bodyPr wrap="square" lIns="0" tIns="0" rIns="0" bIns="0" rtlCol="0"/>
            <a:lstStyle/>
            <a:p/>
          </p:txBody>
        </p:sp>
        <p:sp>
          <p:nvSpPr>
            <p:cNvPr id="8" name="object 8"/>
            <p:cNvSpPr/>
            <p:nvPr/>
          </p:nvSpPr>
          <p:spPr>
            <a:xfrm>
              <a:off x="3096615" y="2519946"/>
              <a:ext cx="2733040" cy="214629"/>
            </a:xfrm>
            <a:custGeom>
              <a:avLst/>
              <a:gdLst/>
              <a:ahLst/>
              <a:cxnLst/>
              <a:rect l="l" t="t" r="r" b="b"/>
              <a:pathLst>
                <a:path w="2733040" h="214630">
                  <a:moveTo>
                    <a:pt x="2248039" y="213347"/>
                  </a:moveTo>
                  <a:lnTo>
                    <a:pt x="1397" y="213347"/>
                  </a:lnTo>
                  <a:lnTo>
                    <a:pt x="0" y="214109"/>
                  </a:lnTo>
                  <a:lnTo>
                    <a:pt x="2246312" y="214109"/>
                  </a:lnTo>
                  <a:lnTo>
                    <a:pt x="2248039" y="213347"/>
                  </a:lnTo>
                  <a:close/>
                </a:path>
                <a:path w="2733040" h="214630">
                  <a:moveTo>
                    <a:pt x="2254961" y="210299"/>
                  </a:moveTo>
                  <a:lnTo>
                    <a:pt x="7023" y="210299"/>
                  </a:lnTo>
                  <a:lnTo>
                    <a:pt x="5613" y="211061"/>
                  </a:lnTo>
                  <a:lnTo>
                    <a:pt x="2253221" y="211061"/>
                  </a:lnTo>
                  <a:lnTo>
                    <a:pt x="2254961" y="210299"/>
                  </a:lnTo>
                  <a:close/>
                </a:path>
                <a:path w="2733040" h="214630">
                  <a:moveTo>
                    <a:pt x="2261882" y="207251"/>
                  </a:moveTo>
                  <a:lnTo>
                    <a:pt x="12649" y="207251"/>
                  </a:lnTo>
                  <a:lnTo>
                    <a:pt x="11239" y="208013"/>
                  </a:lnTo>
                  <a:lnTo>
                    <a:pt x="2260142" y="208013"/>
                  </a:lnTo>
                  <a:lnTo>
                    <a:pt x="2261882" y="207251"/>
                  </a:lnTo>
                  <a:close/>
                </a:path>
                <a:path w="2733040" h="214630">
                  <a:moveTo>
                    <a:pt x="2268804" y="204203"/>
                  </a:moveTo>
                  <a:lnTo>
                    <a:pt x="18262" y="204203"/>
                  </a:lnTo>
                  <a:lnTo>
                    <a:pt x="16865" y="204965"/>
                  </a:lnTo>
                  <a:lnTo>
                    <a:pt x="2267064" y="204965"/>
                  </a:lnTo>
                  <a:lnTo>
                    <a:pt x="2268804" y="204203"/>
                  </a:lnTo>
                  <a:close/>
                </a:path>
                <a:path w="2733040" h="214630">
                  <a:moveTo>
                    <a:pt x="2275713" y="201168"/>
                  </a:moveTo>
                  <a:lnTo>
                    <a:pt x="23888" y="201168"/>
                  </a:lnTo>
                  <a:lnTo>
                    <a:pt x="22479" y="201917"/>
                  </a:lnTo>
                  <a:lnTo>
                    <a:pt x="2273985" y="201917"/>
                  </a:lnTo>
                  <a:lnTo>
                    <a:pt x="2275713" y="201168"/>
                  </a:lnTo>
                  <a:close/>
                </a:path>
                <a:path w="2733040" h="214630">
                  <a:moveTo>
                    <a:pt x="2282634" y="198120"/>
                  </a:moveTo>
                  <a:lnTo>
                    <a:pt x="29514" y="198120"/>
                  </a:lnTo>
                  <a:lnTo>
                    <a:pt x="28105" y="198869"/>
                  </a:lnTo>
                  <a:lnTo>
                    <a:pt x="2280907" y="198869"/>
                  </a:lnTo>
                  <a:lnTo>
                    <a:pt x="2282634" y="198120"/>
                  </a:lnTo>
                  <a:close/>
                </a:path>
                <a:path w="2733040" h="214630">
                  <a:moveTo>
                    <a:pt x="2289556" y="195072"/>
                  </a:moveTo>
                  <a:lnTo>
                    <a:pt x="35140" y="195072"/>
                  </a:lnTo>
                  <a:lnTo>
                    <a:pt x="33731" y="195821"/>
                  </a:lnTo>
                  <a:lnTo>
                    <a:pt x="2287828" y="195821"/>
                  </a:lnTo>
                  <a:lnTo>
                    <a:pt x="2289556" y="195072"/>
                  </a:lnTo>
                  <a:close/>
                </a:path>
                <a:path w="2733040" h="214630">
                  <a:moveTo>
                    <a:pt x="2296477" y="192024"/>
                  </a:moveTo>
                  <a:lnTo>
                    <a:pt x="40754" y="192024"/>
                  </a:lnTo>
                  <a:lnTo>
                    <a:pt x="39357" y="192773"/>
                  </a:lnTo>
                  <a:lnTo>
                    <a:pt x="2294750" y="192773"/>
                  </a:lnTo>
                  <a:lnTo>
                    <a:pt x="2296477" y="192024"/>
                  </a:lnTo>
                  <a:close/>
                </a:path>
                <a:path w="2733040" h="214630">
                  <a:moveTo>
                    <a:pt x="2303399" y="188976"/>
                  </a:moveTo>
                  <a:lnTo>
                    <a:pt x="46380" y="188976"/>
                  </a:lnTo>
                  <a:lnTo>
                    <a:pt x="44970" y="189725"/>
                  </a:lnTo>
                  <a:lnTo>
                    <a:pt x="2301671" y="189725"/>
                  </a:lnTo>
                  <a:lnTo>
                    <a:pt x="2303399" y="188976"/>
                  </a:lnTo>
                  <a:close/>
                </a:path>
                <a:path w="2733040" h="214630">
                  <a:moveTo>
                    <a:pt x="2310320" y="185928"/>
                  </a:moveTo>
                  <a:lnTo>
                    <a:pt x="52006" y="185928"/>
                  </a:lnTo>
                  <a:lnTo>
                    <a:pt x="50596" y="186677"/>
                  </a:lnTo>
                  <a:lnTo>
                    <a:pt x="2308593" y="186677"/>
                  </a:lnTo>
                  <a:lnTo>
                    <a:pt x="2310320" y="185928"/>
                  </a:lnTo>
                  <a:close/>
                </a:path>
                <a:path w="2733040" h="214630">
                  <a:moveTo>
                    <a:pt x="2317242" y="182867"/>
                  </a:moveTo>
                  <a:lnTo>
                    <a:pt x="57632" y="182867"/>
                  </a:lnTo>
                  <a:lnTo>
                    <a:pt x="56222" y="183629"/>
                  </a:lnTo>
                  <a:lnTo>
                    <a:pt x="2315514" y="183629"/>
                  </a:lnTo>
                  <a:lnTo>
                    <a:pt x="2317242" y="182867"/>
                  </a:lnTo>
                  <a:close/>
                </a:path>
                <a:path w="2733040" h="214630">
                  <a:moveTo>
                    <a:pt x="2324163" y="179819"/>
                  </a:moveTo>
                  <a:lnTo>
                    <a:pt x="63246" y="179819"/>
                  </a:lnTo>
                  <a:lnTo>
                    <a:pt x="61849" y="180581"/>
                  </a:lnTo>
                  <a:lnTo>
                    <a:pt x="2322436" y="180581"/>
                  </a:lnTo>
                  <a:lnTo>
                    <a:pt x="2324163" y="179819"/>
                  </a:lnTo>
                  <a:close/>
                </a:path>
                <a:path w="2733040" h="214630">
                  <a:moveTo>
                    <a:pt x="2331085" y="176771"/>
                  </a:moveTo>
                  <a:lnTo>
                    <a:pt x="68872" y="176771"/>
                  </a:lnTo>
                  <a:lnTo>
                    <a:pt x="67462" y="177533"/>
                  </a:lnTo>
                  <a:lnTo>
                    <a:pt x="2329357" y="177533"/>
                  </a:lnTo>
                  <a:lnTo>
                    <a:pt x="2331085" y="176771"/>
                  </a:lnTo>
                  <a:close/>
                </a:path>
                <a:path w="2733040" h="214630">
                  <a:moveTo>
                    <a:pt x="2338006" y="173723"/>
                  </a:moveTo>
                  <a:lnTo>
                    <a:pt x="74498" y="173723"/>
                  </a:lnTo>
                  <a:lnTo>
                    <a:pt x="73088" y="174485"/>
                  </a:lnTo>
                  <a:lnTo>
                    <a:pt x="2336279" y="174485"/>
                  </a:lnTo>
                  <a:lnTo>
                    <a:pt x="2338006" y="173723"/>
                  </a:lnTo>
                  <a:close/>
                </a:path>
                <a:path w="2733040" h="214630">
                  <a:moveTo>
                    <a:pt x="2344928" y="170675"/>
                  </a:moveTo>
                  <a:lnTo>
                    <a:pt x="80111" y="170675"/>
                  </a:lnTo>
                  <a:lnTo>
                    <a:pt x="78714" y="171437"/>
                  </a:lnTo>
                  <a:lnTo>
                    <a:pt x="2343188" y="171437"/>
                  </a:lnTo>
                  <a:lnTo>
                    <a:pt x="2344928" y="170675"/>
                  </a:lnTo>
                  <a:close/>
                </a:path>
                <a:path w="2733040" h="214630">
                  <a:moveTo>
                    <a:pt x="2351849" y="167627"/>
                  </a:moveTo>
                  <a:lnTo>
                    <a:pt x="85737" y="167627"/>
                  </a:lnTo>
                  <a:lnTo>
                    <a:pt x="84328" y="168389"/>
                  </a:lnTo>
                  <a:lnTo>
                    <a:pt x="2350109" y="168389"/>
                  </a:lnTo>
                  <a:lnTo>
                    <a:pt x="2351849" y="167627"/>
                  </a:lnTo>
                  <a:close/>
                </a:path>
                <a:path w="2733040" h="214630">
                  <a:moveTo>
                    <a:pt x="2358758" y="164592"/>
                  </a:moveTo>
                  <a:lnTo>
                    <a:pt x="91363" y="164592"/>
                  </a:lnTo>
                  <a:lnTo>
                    <a:pt x="89954" y="165341"/>
                  </a:lnTo>
                  <a:lnTo>
                    <a:pt x="2357031" y="165341"/>
                  </a:lnTo>
                  <a:lnTo>
                    <a:pt x="2358758" y="164592"/>
                  </a:lnTo>
                  <a:close/>
                </a:path>
                <a:path w="2733040" h="214630">
                  <a:moveTo>
                    <a:pt x="2365679" y="161544"/>
                  </a:moveTo>
                  <a:lnTo>
                    <a:pt x="96977" y="161544"/>
                  </a:lnTo>
                  <a:lnTo>
                    <a:pt x="95580" y="162293"/>
                  </a:lnTo>
                  <a:lnTo>
                    <a:pt x="2363952" y="162293"/>
                  </a:lnTo>
                  <a:lnTo>
                    <a:pt x="2365679" y="161544"/>
                  </a:lnTo>
                  <a:close/>
                </a:path>
                <a:path w="2733040" h="214630">
                  <a:moveTo>
                    <a:pt x="2372601" y="158496"/>
                  </a:moveTo>
                  <a:lnTo>
                    <a:pt x="102603" y="158496"/>
                  </a:lnTo>
                  <a:lnTo>
                    <a:pt x="101206" y="159245"/>
                  </a:lnTo>
                  <a:lnTo>
                    <a:pt x="2370874" y="159245"/>
                  </a:lnTo>
                  <a:lnTo>
                    <a:pt x="2372601" y="158496"/>
                  </a:lnTo>
                  <a:close/>
                </a:path>
                <a:path w="2733040" h="214630">
                  <a:moveTo>
                    <a:pt x="2379522" y="155448"/>
                  </a:moveTo>
                  <a:lnTo>
                    <a:pt x="108229" y="155448"/>
                  </a:lnTo>
                  <a:lnTo>
                    <a:pt x="106819" y="156197"/>
                  </a:lnTo>
                  <a:lnTo>
                    <a:pt x="2377795" y="156197"/>
                  </a:lnTo>
                  <a:lnTo>
                    <a:pt x="2379522" y="155448"/>
                  </a:lnTo>
                  <a:close/>
                </a:path>
                <a:path w="2733040" h="214630">
                  <a:moveTo>
                    <a:pt x="2386444" y="152400"/>
                  </a:moveTo>
                  <a:lnTo>
                    <a:pt x="113855" y="152400"/>
                  </a:lnTo>
                  <a:lnTo>
                    <a:pt x="112445" y="153149"/>
                  </a:lnTo>
                  <a:lnTo>
                    <a:pt x="2384717" y="153149"/>
                  </a:lnTo>
                  <a:lnTo>
                    <a:pt x="2386444" y="152400"/>
                  </a:lnTo>
                  <a:close/>
                </a:path>
                <a:path w="2733040" h="214630">
                  <a:moveTo>
                    <a:pt x="2393365" y="149352"/>
                  </a:moveTo>
                  <a:lnTo>
                    <a:pt x="119468" y="149352"/>
                  </a:lnTo>
                  <a:lnTo>
                    <a:pt x="118071" y="150101"/>
                  </a:lnTo>
                  <a:lnTo>
                    <a:pt x="2391638" y="150101"/>
                  </a:lnTo>
                  <a:lnTo>
                    <a:pt x="2393365" y="149352"/>
                  </a:lnTo>
                  <a:close/>
                </a:path>
                <a:path w="2733040" h="214630">
                  <a:moveTo>
                    <a:pt x="2400287" y="146291"/>
                  </a:moveTo>
                  <a:lnTo>
                    <a:pt x="125095" y="146291"/>
                  </a:lnTo>
                  <a:lnTo>
                    <a:pt x="123685" y="147053"/>
                  </a:lnTo>
                  <a:lnTo>
                    <a:pt x="2398560" y="147053"/>
                  </a:lnTo>
                  <a:lnTo>
                    <a:pt x="2400287" y="146291"/>
                  </a:lnTo>
                  <a:close/>
                </a:path>
                <a:path w="2733040" h="214630">
                  <a:moveTo>
                    <a:pt x="2407208" y="143243"/>
                  </a:moveTo>
                  <a:lnTo>
                    <a:pt x="130721" y="143243"/>
                  </a:lnTo>
                  <a:lnTo>
                    <a:pt x="129311" y="144005"/>
                  </a:lnTo>
                  <a:lnTo>
                    <a:pt x="2405481" y="144005"/>
                  </a:lnTo>
                  <a:lnTo>
                    <a:pt x="2407208" y="143243"/>
                  </a:lnTo>
                  <a:close/>
                </a:path>
                <a:path w="2733040" h="214630">
                  <a:moveTo>
                    <a:pt x="2414130" y="140195"/>
                  </a:moveTo>
                  <a:lnTo>
                    <a:pt x="136347" y="140195"/>
                  </a:lnTo>
                  <a:lnTo>
                    <a:pt x="134937" y="140957"/>
                  </a:lnTo>
                  <a:lnTo>
                    <a:pt x="2412403" y="140957"/>
                  </a:lnTo>
                  <a:lnTo>
                    <a:pt x="2414130" y="140195"/>
                  </a:lnTo>
                  <a:close/>
                </a:path>
                <a:path w="2733040" h="214630">
                  <a:moveTo>
                    <a:pt x="2421051" y="137147"/>
                  </a:moveTo>
                  <a:lnTo>
                    <a:pt x="141960" y="137147"/>
                  </a:lnTo>
                  <a:lnTo>
                    <a:pt x="140563" y="137909"/>
                  </a:lnTo>
                  <a:lnTo>
                    <a:pt x="2419324" y="137909"/>
                  </a:lnTo>
                  <a:lnTo>
                    <a:pt x="2421051" y="137147"/>
                  </a:lnTo>
                  <a:close/>
                </a:path>
                <a:path w="2733040" h="214630">
                  <a:moveTo>
                    <a:pt x="2427973" y="134099"/>
                  </a:moveTo>
                  <a:lnTo>
                    <a:pt x="147586" y="134099"/>
                  </a:lnTo>
                  <a:lnTo>
                    <a:pt x="146177" y="134861"/>
                  </a:lnTo>
                  <a:lnTo>
                    <a:pt x="2426233" y="134861"/>
                  </a:lnTo>
                  <a:lnTo>
                    <a:pt x="2427973" y="134099"/>
                  </a:lnTo>
                  <a:close/>
                </a:path>
                <a:path w="2733040" h="214630">
                  <a:moveTo>
                    <a:pt x="2434894" y="131051"/>
                  </a:moveTo>
                  <a:lnTo>
                    <a:pt x="153212" y="131051"/>
                  </a:lnTo>
                  <a:lnTo>
                    <a:pt x="151803" y="131813"/>
                  </a:lnTo>
                  <a:lnTo>
                    <a:pt x="2433155" y="131813"/>
                  </a:lnTo>
                  <a:lnTo>
                    <a:pt x="2434894" y="131051"/>
                  </a:lnTo>
                  <a:close/>
                </a:path>
                <a:path w="2733040" h="214630">
                  <a:moveTo>
                    <a:pt x="2441816" y="128003"/>
                  </a:moveTo>
                  <a:lnTo>
                    <a:pt x="158826" y="128003"/>
                  </a:lnTo>
                  <a:lnTo>
                    <a:pt x="157429" y="128765"/>
                  </a:lnTo>
                  <a:lnTo>
                    <a:pt x="2440076" y="128765"/>
                  </a:lnTo>
                  <a:lnTo>
                    <a:pt x="2441816" y="128003"/>
                  </a:lnTo>
                  <a:close/>
                </a:path>
                <a:path w="2733040" h="214630">
                  <a:moveTo>
                    <a:pt x="2448725" y="124968"/>
                  </a:moveTo>
                  <a:lnTo>
                    <a:pt x="164452" y="124968"/>
                  </a:lnTo>
                  <a:lnTo>
                    <a:pt x="163055" y="125717"/>
                  </a:lnTo>
                  <a:lnTo>
                    <a:pt x="2446998" y="125717"/>
                  </a:lnTo>
                  <a:lnTo>
                    <a:pt x="2448725" y="124968"/>
                  </a:lnTo>
                  <a:close/>
                </a:path>
                <a:path w="2733040" h="214630">
                  <a:moveTo>
                    <a:pt x="2455646" y="121920"/>
                  </a:moveTo>
                  <a:lnTo>
                    <a:pt x="170078" y="121920"/>
                  </a:lnTo>
                  <a:lnTo>
                    <a:pt x="168668" y="122669"/>
                  </a:lnTo>
                  <a:lnTo>
                    <a:pt x="2453919" y="122669"/>
                  </a:lnTo>
                  <a:lnTo>
                    <a:pt x="2455646" y="121920"/>
                  </a:lnTo>
                  <a:close/>
                </a:path>
                <a:path w="2733040" h="214630">
                  <a:moveTo>
                    <a:pt x="2462568" y="118872"/>
                  </a:moveTo>
                  <a:lnTo>
                    <a:pt x="175704" y="118872"/>
                  </a:lnTo>
                  <a:lnTo>
                    <a:pt x="174294" y="119621"/>
                  </a:lnTo>
                  <a:lnTo>
                    <a:pt x="2460841" y="119621"/>
                  </a:lnTo>
                  <a:lnTo>
                    <a:pt x="2462568" y="118872"/>
                  </a:lnTo>
                  <a:close/>
                </a:path>
                <a:path w="2733040" h="214630">
                  <a:moveTo>
                    <a:pt x="2469489" y="115824"/>
                  </a:moveTo>
                  <a:lnTo>
                    <a:pt x="181317" y="115824"/>
                  </a:lnTo>
                  <a:lnTo>
                    <a:pt x="179920" y="116573"/>
                  </a:lnTo>
                  <a:lnTo>
                    <a:pt x="2467762" y="116573"/>
                  </a:lnTo>
                  <a:lnTo>
                    <a:pt x="2469489" y="115824"/>
                  </a:lnTo>
                  <a:close/>
                </a:path>
                <a:path w="2733040" h="214630">
                  <a:moveTo>
                    <a:pt x="2476411" y="112776"/>
                  </a:moveTo>
                  <a:lnTo>
                    <a:pt x="186944" y="112776"/>
                  </a:lnTo>
                  <a:lnTo>
                    <a:pt x="185534" y="113525"/>
                  </a:lnTo>
                  <a:lnTo>
                    <a:pt x="2474684" y="113525"/>
                  </a:lnTo>
                  <a:lnTo>
                    <a:pt x="2476411" y="112776"/>
                  </a:lnTo>
                  <a:close/>
                </a:path>
                <a:path w="2733040" h="214630">
                  <a:moveTo>
                    <a:pt x="2483332" y="109728"/>
                  </a:moveTo>
                  <a:lnTo>
                    <a:pt x="192570" y="109728"/>
                  </a:lnTo>
                  <a:lnTo>
                    <a:pt x="191160" y="110477"/>
                  </a:lnTo>
                  <a:lnTo>
                    <a:pt x="2481605" y="110477"/>
                  </a:lnTo>
                  <a:lnTo>
                    <a:pt x="2483332" y="109728"/>
                  </a:lnTo>
                  <a:close/>
                </a:path>
                <a:path w="2733040" h="214630">
                  <a:moveTo>
                    <a:pt x="2490254" y="106667"/>
                  </a:moveTo>
                  <a:lnTo>
                    <a:pt x="198196" y="106667"/>
                  </a:lnTo>
                  <a:lnTo>
                    <a:pt x="196786" y="107429"/>
                  </a:lnTo>
                  <a:lnTo>
                    <a:pt x="2488527" y="107429"/>
                  </a:lnTo>
                  <a:lnTo>
                    <a:pt x="2490254" y="106667"/>
                  </a:lnTo>
                  <a:close/>
                </a:path>
                <a:path w="2733040" h="214630">
                  <a:moveTo>
                    <a:pt x="2497175" y="103619"/>
                  </a:moveTo>
                  <a:lnTo>
                    <a:pt x="203809" y="103619"/>
                  </a:lnTo>
                  <a:lnTo>
                    <a:pt x="202412" y="104381"/>
                  </a:lnTo>
                  <a:lnTo>
                    <a:pt x="2495448" y="104381"/>
                  </a:lnTo>
                  <a:lnTo>
                    <a:pt x="2497175" y="103619"/>
                  </a:lnTo>
                  <a:close/>
                </a:path>
                <a:path w="2733040" h="214630">
                  <a:moveTo>
                    <a:pt x="2504097" y="100571"/>
                  </a:moveTo>
                  <a:lnTo>
                    <a:pt x="209435" y="100571"/>
                  </a:lnTo>
                  <a:lnTo>
                    <a:pt x="208026" y="101333"/>
                  </a:lnTo>
                  <a:lnTo>
                    <a:pt x="2502370" y="101333"/>
                  </a:lnTo>
                  <a:lnTo>
                    <a:pt x="2504097" y="100571"/>
                  </a:lnTo>
                  <a:close/>
                </a:path>
                <a:path w="2733040" h="214630">
                  <a:moveTo>
                    <a:pt x="2511018" y="97523"/>
                  </a:moveTo>
                  <a:lnTo>
                    <a:pt x="215061" y="97523"/>
                  </a:lnTo>
                  <a:lnTo>
                    <a:pt x="213652" y="98285"/>
                  </a:lnTo>
                  <a:lnTo>
                    <a:pt x="2509291" y="98285"/>
                  </a:lnTo>
                  <a:lnTo>
                    <a:pt x="2511018" y="97523"/>
                  </a:lnTo>
                  <a:close/>
                </a:path>
                <a:path w="2733040" h="214630">
                  <a:moveTo>
                    <a:pt x="2517940" y="94475"/>
                  </a:moveTo>
                  <a:lnTo>
                    <a:pt x="220675" y="94475"/>
                  </a:lnTo>
                  <a:lnTo>
                    <a:pt x="219278" y="95237"/>
                  </a:lnTo>
                  <a:lnTo>
                    <a:pt x="2516200" y="95237"/>
                  </a:lnTo>
                  <a:lnTo>
                    <a:pt x="2517940" y="94475"/>
                  </a:lnTo>
                  <a:close/>
                </a:path>
                <a:path w="2733040" h="214630">
                  <a:moveTo>
                    <a:pt x="2524861" y="91427"/>
                  </a:moveTo>
                  <a:lnTo>
                    <a:pt x="226301" y="91427"/>
                  </a:lnTo>
                  <a:lnTo>
                    <a:pt x="224891" y="92189"/>
                  </a:lnTo>
                  <a:lnTo>
                    <a:pt x="2523121" y="92189"/>
                  </a:lnTo>
                  <a:lnTo>
                    <a:pt x="2524861" y="91427"/>
                  </a:lnTo>
                  <a:close/>
                </a:path>
                <a:path w="2733040" h="214630">
                  <a:moveTo>
                    <a:pt x="2531770" y="88392"/>
                  </a:moveTo>
                  <a:lnTo>
                    <a:pt x="231927" y="88392"/>
                  </a:lnTo>
                  <a:lnTo>
                    <a:pt x="230517" y="89141"/>
                  </a:lnTo>
                  <a:lnTo>
                    <a:pt x="2530043" y="89141"/>
                  </a:lnTo>
                  <a:lnTo>
                    <a:pt x="2531770" y="88392"/>
                  </a:lnTo>
                  <a:close/>
                </a:path>
                <a:path w="2733040" h="214630">
                  <a:moveTo>
                    <a:pt x="2538692" y="85344"/>
                  </a:moveTo>
                  <a:lnTo>
                    <a:pt x="237540" y="85344"/>
                  </a:lnTo>
                  <a:lnTo>
                    <a:pt x="236143" y="86093"/>
                  </a:lnTo>
                  <a:lnTo>
                    <a:pt x="2536964" y="86093"/>
                  </a:lnTo>
                  <a:lnTo>
                    <a:pt x="2538692" y="85344"/>
                  </a:lnTo>
                  <a:close/>
                </a:path>
                <a:path w="2733040" h="214630">
                  <a:moveTo>
                    <a:pt x="2545613" y="82296"/>
                  </a:moveTo>
                  <a:lnTo>
                    <a:pt x="243166" y="82296"/>
                  </a:lnTo>
                  <a:lnTo>
                    <a:pt x="241769" y="83045"/>
                  </a:lnTo>
                  <a:lnTo>
                    <a:pt x="2543886" y="83045"/>
                  </a:lnTo>
                  <a:lnTo>
                    <a:pt x="2545613" y="82296"/>
                  </a:lnTo>
                  <a:close/>
                </a:path>
                <a:path w="2733040" h="214630">
                  <a:moveTo>
                    <a:pt x="2552535" y="79248"/>
                  </a:moveTo>
                  <a:lnTo>
                    <a:pt x="248793" y="79248"/>
                  </a:lnTo>
                  <a:lnTo>
                    <a:pt x="247383" y="79997"/>
                  </a:lnTo>
                  <a:lnTo>
                    <a:pt x="2550807" y="79997"/>
                  </a:lnTo>
                  <a:lnTo>
                    <a:pt x="2552535" y="79248"/>
                  </a:lnTo>
                  <a:close/>
                </a:path>
                <a:path w="2733040" h="214630">
                  <a:moveTo>
                    <a:pt x="2559456" y="76200"/>
                  </a:moveTo>
                  <a:lnTo>
                    <a:pt x="254419" y="76200"/>
                  </a:lnTo>
                  <a:lnTo>
                    <a:pt x="253009" y="76949"/>
                  </a:lnTo>
                  <a:lnTo>
                    <a:pt x="2557729" y="76949"/>
                  </a:lnTo>
                  <a:lnTo>
                    <a:pt x="2559456" y="76200"/>
                  </a:lnTo>
                  <a:close/>
                </a:path>
                <a:path w="2733040" h="214630">
                  <a:moveTo>
                    <a:pt x="2566378" y="73152"/>
                  </a:moveTo>
                  <a:lnTo>
                    <a:pt x="260032" y="73152"/>
                  </a:lnTo>
                  <a:lnTo>
                    <a:pt x="258635" y="73901"/>
                  </a:lnTo>
                  <a:lnTo>
                    <a:pt x="2564650" y="73901"/>
                  </a:lnTo>
                  <a:lnTo>
                    <a:pt x="2566378" y="73152"/>
                  </a:lnTo>
                  <a:close/>
                </a:path>
                <a:path w="2733040" h="214630">
                  <a:moveTo>
                    <a:pt x="2573299" y="70091"/>
                  </a:moveTo>
                  <a:lnTo>
                    <a:pt x="265658" y="70091"/>
                  </a:lnTo>
                  <a:lnTo>
                    <a:pt x="264261" y="70853"/>
                  </a:lnTo>
                  <a:lnTo>
                    <a:pt x="2571572" y="70853"/>
                  </a:lnTo>
                  <a:lnTo>
                    <a:pt x="2573299" y="70091"/>
                  </a:lnTo>
                  <a:close/>
                </a:path>
                <a:path w="2733040" h="214630">
                  <a:moveTo>
                    <a:pt x="2580221" y="67043"/>
                  </a:moveTo>
                  <a:lnTo>
                    <a:pt x="271284" y="67043"/>
                  </a:lnTo>
                  <a:lnTo>
                    <a:pt x="269875" y="67805"/>
                  </a:lnTo>
                  <a:lnTo>
                    <a:pt x="2578493" y="67805"/>
                  </a:lnTo>
                  <a:lnTo>
                    <a:pt x="2580221" y="67043"/>
                  </a:lnTo>
                  <a:close/>
                </a:path>
                <a:path w="2733040" h="214630">
                  <a:moveTo>
                    <a:pt x="2587142" y="63995"/>
                  </a:moveTo>
                  <a:lnTo>
                    <a:pt x="276910" y="63995"/>
                  </a:lnTo>
                  <a:lnTo>
                    <a:pt x="275501" y="64757"/>
                  </a:lnTo>
                  <a:lnTo>
                    <a:pt x="2585415" y="64757"/>
                  </a:lnTo>
                  <a:lnTo>
                    <a:pt x="2587142" y="63995"/>
                  </a:lnTo>
                  <a:close/>
                </a:path>
                <a:path w="2733040" h="214630">
                  <a:moveTo>
                    <a:pt x="2594064" y="60947"/>
                  </a:moveTo>
                  <a:lnTo>
                    <a:pt x="282524" y="60947"/>
                  </a:lnTo>
                  <a:lnTo>
                    <a:pt x="281127" y="61709"/>
                  </a:lnTo>
                  <a:lnTo>
                    <a:pt x="2592336" y="61709"/>
                  </a:lnTo>
                  <a:lnTo>
                    <a:pt x="2594064" y="60947"/>
                  </a:lnTo>
                  <a:close/>
                </a:path>
                <a:path w="2733040" h="214630">
                  <a:moveTo>
                    <a:pt x="2600985" y="57899"/>
                  </a:moveTo>
                  <a:lnTo>
                    <a:pt x="288150" y="57899"/>
                  </a:lnTo>
                  <a:lnTo>
                    <a:pt x="286740" y="58661"/>
                  </a:lnTo>
                  <a:lnTo>
                    <a:pt x="2599258" y="58661"/>
                  </a:lnTo>
                  <a:lnTo>
                    <a:pt x="2600985" y="57899"/>
                  </a:lnTo>
                  <a:close/>
                </a:path>
                <a:path w="2733040" h="214630">
                  <a:moveTo>
                    <a:pt x="2607907" y="54851"/>
                  </a:moveTo>
                  <a:lnTo>
                    <a:pt x="293776" y="54851"/>
                  </a:lnTo>
                  <a:lnTo>
                    <a:pt x="292366" y="55613"/>
                  </a:lnTo>
                  <a:lnTo>
                    <a:pt x="2606167" y="55613"/>
                  </a:lnTo>
                  <a:lnTo>
                    <a:pt x="2607907" y="54851"/>
                  </a:lnTo>
                  <a:close/>
                </a:path>
                <a:path w="2733040" h="214630">
                  <a:moveTo>
                    <a:pt x="2614828" y="51803"/>
                  </a:moveTo>
                  <a:lnTo>
                    <a:pt x="299402" y="51803"/>
                  </a:lnTo>
                  <a:lnTo>
                    <a:pt x="297992" y="52565"/>
                  </a:lnTo>
                  <a:lnTo>
                    <a:pt x="2613088" y="52565"/>
                  </a:lnTo>
                  <a:lnTo>
                    <a:pt x="2614828" y="51803"/>
                  </a:lnTo>
                  <a:close/>
                </a:path>
                <a:path w="2733040" h="214630">
                  <a:moveTo>
                    <a:pt x="2621737" y="48768"/>
                  </a:moveTo>
                  <a:lnTo>
                    <a:pt x="305015" y="48768"/>
                  </a:lnTo>
                  <a:lnTo>
                    <a:pt x="303618" y="49517"/>
                  </a:lnTo>
                  <a:lnTo>
                    <a:pt x="2620010" y="49517"/>
                  </a:lnTo>
                  <a:lnTo>
                    <a:pt x="2621737" y="48768"/>
                  </a:lnTo>
                  <a:close/>
                </a:path>
                <a:path w="2733040" h="214630">
                  <a:moveTo>
                    <a:pt x="2628658" y="45720"/>
                  </a:moveTo>
                  <a:lnTo>
                    <a:pt x="310642" y="45720"/>
                  </a:lnTo>
                  <a:lnTo>
                    <a:pt x="309232" y="46469"/>
                  </a:lnTo>
                  <a:lnTo>
                    <a:pt x="2626931" y="46469"/>
                  </a:lnTo>
                  <a:lnTo>
                    <a:pt x="2628658" y="45720"/>
                  </a:lnTo>
                  <a:close/>
                </a:path>
                <a:path w="2733040" h="214630">
                  <a:moveTo>
                    <a:pt x="2635580" y="42672"/>
                  </a:moveTo>
                  <a:lnTo>
                    <a:pt x="316268" y="42672"/>
                  </a:lnTo>
                  <a:lnTo>
                    <a:pt x="314858" y="43421"/>
                  </a:lnTo>
                  <a:lnTo>
                    <a:pt x="2633853" y="43421"/>
                  </a:lnTo>
                  <a:lnTo>
                    <a:pt x="2635580" y="42672"/>
                  </a:lnTo>
                  <a:close/>
                </a:path>
                <a:path w="2733040" h="214630">
                  <a:moveTo>
                    <a:pt x="2642501" y="39624"/>
                  </a:moveTo>
                  <a:lnTo>
                    <a:pt x="321881" y="39624"/>
                  </a:lnTo>
                  <a:lnTo>
                    <a:pt x="320484" y="40373"/>
                  </a:lnTo>
                  <a:lnTo>
                    <a:pt x="2640774" y="40373"/>
                  </a:lnTo>
                  <a:lnTo>
                    <a:pt x="2642501" y="39624"/>
                  </a:lnTo>
                  <a:close/>
                </a:path>
                <a:path w="2733040" h="214630">
                  <a:moveTo>
                    <a:pt x="2649423" y="36576"/>
                  </a:moveTo>
                  <a:lnTo>
                    <a:pt x="327507" y="36576"/>
                  </a:lnTo>
                  <a:lnTo>
                    <a:pt x="326097" y="37325"/>
                  </a:lnTo>
                  <a:lnTo>
                    <a:pt x="2647696" y="37325"/>
                  </a:lnTo>
                  <a:lnTo>
                    <a:pt x="2649423" y="36576"/>
                  </a:lnTo>
                  <a:close/>
                </a:path>
                <a:path w="2733040" h="214630">
                  <a:moveTo>
                    <a:pt x="2656344" y="33528"/>
                  </a:moveTo>
                  <a:lnTo>
                    <a:pt x="333133" y="33528"/>
                  </a:lnTo>
                  <a:lnTo>
                    <a:pt x="331724" y="34277"/>
                  </a:lnTo>
                  <a:lnTo>
                    <a:pt x="2654617" y="34277"/>
                  </a:lnTo>
                  <a:lnTo>
                    <a:pt x="2656344" y="33528"/>
                  </a:lnTo>
                  <a:close/>
                </a:path>
                <a:path w="2733040" h="214630">
                  <a:moveTo>
                    <a:pt x="2663266" y="30467"/>
                  </a:moveTo>
                  <a:lnTo>
                    <a:pt x="338759" y="30467"/>
                  </a:lnTo>
                  <a:lnTo>
                    <a:pt x="337350" y="31229"/>
                  </a:lnTo>
                  <a:lnTo>
                    <a:pt x="2661539" y="31229"/>
                  </a:lnTo>
                  <a:lnTo>
                    <a:pt x="2663266" y="30467"/>
                  </a:lnTo>
                  <a:close/>
                </a:path>
                <a:path w="2733040" h="214630">
                  <a:moveTo>
                    <a:pt x="2670187" y="27419"/>
                  </a:moveTo>
                  <a:lnTo>
                    <a:pt x="344373" y="27419"/>
                  </a:lnTo>
                  <a:lnTo>
                    <a:pt x="342976" y="28181"/>
                  </a:lnTo>
                  <a:lnTo>
                    <a:pt x="2668460" y="28181"/>
                  </a:lnTo>
                  <a:lnTo>
                    <a:pt x="2670187" y="27419"/>
                  </a:lnTo>
                  <a:close/>
                </a:path>
                <a:path w="2733040" h="214630">
                  <a:moveTo>
                    <a:pt x="2677109" y="24371"/>
                  </a:moveTo>
                  <a:lnTo>
                    <a:pt x="349999" y="24371"/>
                  </a:lnTo>
                  <a:lnTo>
                    <a:pt x="348589" y="25133"/>
                  </a:lnTo>
                  <a:lnTo>
                    <a:pt x="2675382" y="25133"/>
                  </a:lnTo>
                  <a:lnTo>
                    <a:pt x="2677109" y="24371"/>
                  </a:lnTo>
                  <a:close/>
                </a:path>
                <a:path w="2733040" h="214630">
                  <a:moveTo>
                    <a:pt x="2684030" y="21323"/>
                  </a:moveTo>
                  <a:lnTo>
                    <a:pt x="355625" y="21323"/>
                  </a:lnTo>
                  <a:lnTo>
                    <a:pt x="354215" y="22085"/>
                  </a:lnTo>
                  <a:lnTo>
                    <a:pt x="2682303" y="22085"/>
                  </a:lnTo>
                  <a:lnTo>
                    <a:pt x="2684030" y="21323"/>
                  </a:lnTo>
                  <a:close/>
                </a:path>
                <a:path w="2733040" h="214630">
                  <a:moveTo>
                    <a:pt x="2690952" y="18275"/>
                  </a:moveTo>
                  <a:lnTo>
                    <a:pt x="361238" y="18275"/>
                  </a:lnTo>
                  <a:lnTo>
                    <a:pt x="359841" y="19037"/>
                  </a:lnTo>
                  <a:lnTo>
                    <a:pt x="2689225" y="19037"/>
                  </a:lnTo>
                  <a:lnTo>
                    <a:pt x="2690952" y="18275"/>
                  </a:lnTo>
                  <a:close/>
                </a:path>
                <a:path w="2733040" h="214630">
                  <a:moveTo>
                    <a:pt x="2697873" y="15227"/>
                  </a:moveTo>
                  <a:lnTo>
                    <a:pt x="366864" y="15227"/>
                  </a:lnTo>
                  <a:lnTo>
                    <a:pt x="365467" y="15989"/>
                  </a:lnTo>
                  <a:lnTo>
                    <a:pt x="2696133" y="15989"/>
                  </a:lnTo>
                  <a:lnTo>
                    <a:pt x="2697873" y="15227"/>
                  </a:lnTo>
                  <a:close/>
                </a:path>
                <a:path w="2733040" h="214630">
                  <a:moveTo>
                    <a:pt x="2704782" y="12192"/>
                  </a:moveTo>
                  <a:lnTo>
                    <a:pt x="372491" y="12192"/>
                  </a:lnTo>
                  <a:lnTo>
                    <a:pt x="371081" y="12941"/>
                  </a:lnTo>
                  <a:lnTo>
                    <a:pt x="2703055" y="12941"/>
                  </a:lnTo>
                  <a:lnTo>
                    <a:pt x="2704782" y="12192"/>
                  </a:lnTo>
                  <a:close/>
                </a:path>
                <a:path w="2733040" h="214630">
                  <a:moveTo>
                    <a:pt x="2711704" y="9144"/>
                  </a:moveTo>
                  <a:lnTo>
                    <a:pt x="378117" y="9144"/>
                  </a:lnTo>
                  <a:lnTo>
                    <a:pt x="376707" y="9893"/>
                  </a:lnTo>
                  <a:lnTo>
                    <a:pt x="2709976" y="9893"/>
                  </a:lnTo>
                  <a:lnTo>
                    <a:pt x="2711704" y="9144"/>
                  </a:lnTo>
                  <a:close/>
                </a:path>
                <a:path w="2733040" h="214630">
                  <a:moveTo>
                    <a:pt x="2718625" y="6096"/>
                  </a:moveTo>
                  <a:lnTo>
                    <a:pt x="383730" y="6096"/>
                  </a:lnTo>
                  <a:lnTo>
                    <a:pt x="382333" y="6845"/>
                  </a:lnTo>
                  <a:lnTo>
                    <a:pt x="2716898" y="6845"/>
                  </a:lnTo>
                  <a:lnTo>
                    <a:pt x="2718625" y="6096"/>
                  </a:lnTo>
                  <a:close/>
                </a:path>
                <a:path w="2733040" h="214630">
                  <a:moveTo>
                    <a:pt x="2725547" y="3048"/>
                  </a:moveTo>
                  <a:lnTo>
                    <a:pt x="389356" y="3048"/>
                  </a:lnTo>
                  <a:lnTo>
                    <a:pt x="387946" y="3797"/>
                  </a:lnTo>
                  <a:lnTo>
                    <a:pt x="2723819" y="3797"/>
                  </a:lnTo>
                  <a:lnTo>
                    <a:pt x="2725547" y="3048"/>
                  </a:lnTo>
                  <a:close/>
                </a:path>
                <a:path w="2733040" h="214630">
                  <a:moveTo>
                    <a:pt x="2732468" y="0"/>
                  </a:moveTo>
                  <a:lnTo>
                    <a:pt x="394982" y="0"/>
                  </a:lnTo>
                  <a:lnTo>
                    <a:pt x="393573" y="749"/>
                  </a:lnTo>
                  <a:lnTo>
                    <a:pt x="2730741" y="749"/>
                  </a:lnTo>
                  <a:lnTo>
                    <a:pt x="2732468" y="0"/>
                  </a:lnTo>
                  <a:close/>
                </a:path>
              </a:pathLst>
            </a:custGeom>
            <a:solidFill>
              <a:srgbClr val="9ACCFF"/>
            </a:solidFill>
          </p:spPr>
          <p:txBody>
            <a:bodyPr wrap="square" lIns="0" tIns="0" rIns="0" bIns="0" rtlCol="0"/>
            <a:lstStyle/>
            <a:p/>
          </p:txBody>
        </p:sp>
        <p:sp>
          <p:nvSpPr>
            <p:cNvPr id="9" name="object 9"/>
            <p:cNvSpPr/>
            <p:nvPr/>
          </p:nvSpPr>
          <p:spPr>
            <a:xfrm>
              <a:off x="2703030" y="2733293"/>
              <a:ext cx="2642235" cy="214629"/>
            </a:xfrm>
            <a:custGeom>
              <a:avLst/>
              <a:gdLst/>
              <a:ahLst/>
              <a:cxnLst/>
              <a:rect l="l" t="t" r="r" b="b"/>
              <a:pathLst>
                <a:path w="2642235" h="214630">
                  <a:moveTo>
                    <a:pt x="2157184" y="213372"/>
                  </a:moveTo>
                  <a:lnTo>
                    <a:pt x="1409" y="213372"/>
                  </a:lnTo>
                  <a:lnTo>
                    <a:pt x="0" y="214122"/>
                  </a:lnTo>
                  <a:lnTo>
                    <a:pt x="2155456" y="214122"/>
                  </a:lnTo>
                  <a:lnTo>
                    <a:pt x="2157184" y="213372"/>
                  </a:lnTo>
                  <a:close/>
                </a:path>
                <a:path w="2642235" h="214630">
                  <a:moveTo>
                    <a:pt x="2164105" y="210324"/>
                  </a:moveTo>
                  <a:lnTo>
                    <a:pt x="7023" y="210324"/>
                  </a:lnTo>
                  <a:lnTo>
                    <a:pt x="5626" y="211074"/>
                  </a:lnTo>
                  <a:lnTo>
                    <a:pt x="2162378" y="211074"/>
                  </a:lnTo>
                  <a:lnTo>
                    <a:pt x="2164105" y="210324"/>
                  </a:lnTo>
                  <a:close/>
                </a:path>
                <a:path w="2642235" h="214630">
                  <a:moveTo>
                    <a:pt x="2171027" y="207276"/>
                  </a:moveTo>
                  <a:lnTo>
                    <a:pt x="12649" y="207276"/>
                  </a:lnTo>
                  <a:lnTo>
                    <a:pt x="11239" y="208026"/>
                  </a:lnTo>
                  <a:lnTo>
                    <a:pt x="2169299" y="208026"/>
                  </a:lnTo>
                  <a:lnTo>
                    <a:pt x="2171027" y="207276"/>
                  </a:lnTo>
                  <a:close/>
                </a:path>
                <a:path w="2642235" h="214630">
                  <a:moveTo>
                    <a:pt x="2177948" y="204228"/>
                  </a:moveTo>
                  <a:lnTo>
                    <a:pt x="18275" y="204228"/>
                  </a:lnTo>
                  <a:lnTo>
                    <a:pt x="16865" y="204978"/>
                  </a:lnTo>
                  <a:lnTo>
                    <a:pt x="2176221" y="204978"/>
                  </a:lnTo>
                  <a:lnTo>
                    <a:pt x="2177948" y="204228"/>
                  </a:lnTo>
                  <a:close/>
                </a:path>
                <a:path w="2642235" h="214630">
                  <a:moveTo>
                    <a:pt x="2184870" y="201180"/>
                  </a:moveTo>
                  <a:lnTo>
                    <a:pt x="23901" y="201180"/>
                  </a:lnTo>
                  <a:lnTo>
                    <a:pt x="22491" y="201930"/>
                  </a:lnTo>
                  <a:lnTo>
                    <a:pt x="2183142" y="201930"/>
                  </a:lnTo>
                  <a:lnTo>
                    <a:pt x="2184870" y="201180"/>
                  </a:lnTo>
                  <a:close/>
                </a:path>
                <a:path w="2642235" h="214630">
                  <a:moveTo>
                    <a:pt x="2191791" y="198120"/>
                  </a:moveTo>
                  <a:lnTo>
                    <a:pt x="29514" y="198120"/>
                  </a:lnTo>
                  <a:lnTo>
                    <a:pt x="28117" y="198882"/>
                  </a:lnTo>
                  <a:lnTo>
                    <a:pt x="2190064" y="198882"/>
                  </a:lnTo>
                  <a:lnTo>
                    <a:pt x="2191791" y="198120"/>
                  </a:lnTo>
                  <a:close/>
                </a:path>
                <a:path w="2642235" h="214630">
                  <a:moveTo>
                    <a:pt x="2198713" y="195072"/>
                  </a:moveTo>
                  <a:lnTo>
                    <a:pt x="35140" y="195072"/>
                  </a:lnTo>
                  <a:lnTo>
                    <a:pt x="33731" y="195834"/>
                  </a:lnTo>
                  <a:lnTo>
                    <a:pt x="2196985" y="195834"/>
                  </a:lnTo>
                  <a:lnTo>
                    <a:pt x="2198713" y="195072"/>
                  </a:lnTo>
                  <a:close/>
                </a:path>
                <a:path w="2642235" h="214630">
                  <a:moveTo>
                    <a:pt x="2205634" y="192024"/>
                  </a:moveTo>
                  <a:lnTo>
                    <a:pt x="40767" y="192024"/>
                  </a:lnTo>
                  <a:lnTo>
                    <a:pt x="39357" y="192786"/>
                  </a:lnTo>
                  <a:lnTo>
                    <a:pt x="2203894" y="192786"/>
                  </a:lnTo>
                  <a:lnTo>
                    <a:pt x="2205634" y="192024"/>
                  </a:lnTo>
                  <a:close/>
                </a:path>
                <a:path w="2642235" h="214630">
                  <a:moveTo>
                    <a:pt x="2212556" y="188976"/>
                  </a:moveTo>
                  <a:lnTo>
                    <a:pt x="46380" y="188976"/>
                  </a:lnTo>
                  <a:lnTo>
                    <a:pt x="44983" y="189738"/>
                  </a:lnTo>
                  <a:lnTo>
                    <a:pt x="2210816" y="189738"/>
                  </a:lnTo>
                  <a:lnTo>
                    <a:pt x="2212556" y="188976"/>
                  </a:lnTo>
                  <a:close/>
                </a:path>
                <a:path w="2642235" h="214630">
                  <a:moveTo>
                    <a:pt x="2219477" y="185928"/>
                  </a:moveTo>
                  <a:lnTo>
                    <a:pt x="52006" y="185928"/>
                  </a:lnTo>
                  <a:lnTo>
                    <a:pt x="50596" y="186690"/>
                  </a:lnTo>
                  <a:lnTo>
                    <a:pt x="2217737" y="186690"/>
                  </a:lnTo>
                  <a:lnTo>
                    <a:pt x="2219477" y="185928"/>
                  </a:lnTo>
                  <a:close/>
                </a:path>
                <a:path w="2642235" h="214630">
                  <a:moveTo>
                    <a:pt x="2226386" y="182880"/>
                  </a:moveTo>
                  <a:lnTo>
                    <a:pt x="57632" y="182880"/>
                  </a:lnTo>
                  <a:lnTo>
                    <a:pt x="56222" y="183642"/>
                  </a:lnTo>
                  <a:lnTo>
                    <a:pt x="2224659" y="183642"/>
                  </a:lnTo>
                  <a:lnTo>
                    <a:pt x="2226386" y="182880"/>
                  </a:lnTo>
                  <a:close/>
                </a:path>
                <a:path w="2642235" h="214630">
                  <a:moveTo>
                    <a:pt x="2233307" y="179844"/>
                  </a:moveTo>
                  <a:lnTo>
                    <a:pt x="63258" y="179844"/>
                  </a:lnTo>
                  <a:lnTo>
                    <a:pt x="61849" y="180594"/>
                  </a:lnTo>
                  <a:lnTo>
                    <a:pt x="2231580" y="180594"/>
                  </a:lnTo>
                  <a:lnTo>
                    <a:pt x="2233307" y="179844"/>
                  </a:lnTo>
                  <a:close/>
                </a:path>
                <a:path w="2642235" h="214630">
                  <a:moveTo>
                    <a:pt x="2240229" y="176796"/>
                  </a:moveTo>
                  <a:lnTo>
                    <a:pt x="68872" y="176796"/>
                  </a:lnTo>
                  <a:lnTo>
                    <a:pt x="67475" y="177546"/>
                  </a:lnTo>
                  <a:lnTo>
                    <a:pt x="2238502" y="177546"/>
                  </a:lnTo>
                  <a:lnTo>
                    <a:pt x="2240229" y="176796"/>
                  </a:lnTo>
                  <a:close/>
                </a:path>
                <a:path w="2642235" h="214630">
                  <a:moveTo>
                    <a:pt x="2247150" y="173748"/>
                  </a:moveTo>
                  <a:lnTo>
                    <a:pt x="74498" y="173748"/>
                  </a:lnTo>
                  <a:lnTo>
                    <a:pt x="73088" y="174498"/>
                  </a:lnTo>
                  <a:lnTo>
                    <a:pt x="2245423" y="174498"/>
                  </a:lnTo>
                  <a:lnTo>
                    <a:pt x="2247150" y="173748"/>
                  </a:lnTo>
                  <a:close/>
                </a:path>
                <a:path w="2642235" h="214630">
                  <a:moveTo>
                    <a:pt x="2254072" y="170700"/>
                  </a:moveTo>
                  <a:lnTo>
                    <a:pt x="80124" y="170700"/>
                  </a:lnTo>
                  <a:lnTo>
                    <a:pt x="78714" y="171450"/>
                  </a:lnTo>
                  <a:lnTo>
                    <a:pt x="2252345" y="171450"/>
                  </a:lnTo>
                  <a:lnTo>
                    <a:pt x="2254072" y="170700"/>
                  </a:lnTo>
                  <a:close/>
                </a:path>
                <a:path w="2642235" h="214630">
                  <a:moveTo>
                    <a:pt x="2260993" y="167652"/>
                  </a:moveTo>
                  <a:lnTo>
                    <a:pt x="85750" y="167652"/>
                  </a:lnTo>
                  <a:lnTo>
                    <a:pt x="84340" y="168402"/>
                  </a:lnTo>
                  <a:lnTo>
                    <a:pt x="2259266" y="168402"/>
                  </a:lnTo>
                  <a:lnTo>
                    <a:pt x="2260993" y="167652"/>
                  </a:lnTo>
                  <a:close/>
                </a:path>
                <a:path w="2642235" h="214630">
                  <a:moveTo>
                    <a:pt x="2267915" y="164604"/>
                  </a:moveTo>
                  <a:lnTo>
                    <a:pt x="91363" y="164604"/>
                  </a:lnTo>
                  <a:lnTo>
                    <a:pt x="89966" y="165354"/>
                  </a:lnTo>
                  <a:lnTo>
                    <a:pt x="2266188" y="165354"/>
                  </a:lnTo>
                  <a:lnTo>
                    <a:pt x="2267915" y="164604"/>
                  </a:lnTo>
                  <a:close/>
                </a:path>
                <a:path w="2642235" h="214630">
                  <a:moveTo>
                    <a:pt x="2274836" y="161544"/>
                  </a:moveTo>
                  <a:lnTo>
                    <a:pt x="96989" y="161544"/>
                  </a:lnTo>
                  <a:lnTo>
                    <a:pt x="95580" y="162306"/>
                  </a:lnTo>
                  <a:lnTo>
                    <a:pt x="2273109" y="162306"/>
                  </a:lnTo>
                  <a:lnTo>
                    <a:pt x="2274836" y="161544"/>
                  </a:lnTo>
                  <a:close/>
                </a:path>
                <a:path w="2642235" h="214630">
                  <a:moveTo>
                    <a:pt x="2281758" y="158496"/>
                  </a:moveTo>
                  <a:lnTo>
                    <a:pt x="102616" y="158496"/>
                  </a:lnTo>
                  <a:lnTo>
                    <a:pt x="101206" y="159258"/>
                  </a:lnTo>
                  <a:lnTo>
                    <a:pt x="2280031" y="159258"/>
                  </a:lnTo>
                  <a:lnTo>
                    <a:pt x="2281758" y="158496"/>
                  </a:lnTo>
                  <a:close/>
                </a:path>
                <a:path w="2642235" h="214630">
                  <a:moveTo>
                    <a:pt x="2288679" y="155448"/>
                  </a:moveTo>
                  <a:lnTo>
                    <a:pt x="108229" y="155448"/>
                  </a:lnTo>
                  <a:lnTo>
                    <a:pt x="106832" y="156210"/>
                  </a:lnTo>
                  <a:lnTo>
                    <a:pt x="2286952" y="156210"/>
                  </a:lnTo>
                  <a:lnTo>
                    <a:pt x="2288679" y="155448"/>
                  </a:lnTo>
                  <a:close/>
                </a:path>
                <a:path w="2642235" h="214630">
                  <a:moveTo>
                    <a:pt x="2295601" y="152400"/>
                  </a:moveTo>
                  <a:lnTo>
                    <a:pt x="113855" y="152400"/>
                  </a:lnTo>
                  <a:lnTo>
                    <a:pt x="112445" y="153162"/>
                  </a:lnTo>
                  <a:lnTo>
                    <a:pt x="2293861" y="153162"/>
                  </a:lnTo>
                  <a:lnTo>
                    <a:pt x="2295601" y="152400"/>
                  </a:lnTo>
                  <a:close/>
                </a:path>
                <a:path w="2642235" h="214630">
                  <a:moveTo>
                    <a:pt x="2302522" y="149352"/>
                  </a:moveTo>
                  <a:lnTo>
                    <a:pt x="119481" y="149352"/>
                  </a:lnTo>
                  <a:lnTo>
                    <a:pt x="118071" y="150114"/>
                  </a:lnTo>
                  <a:lnTo>
                    <a:pt x="2300782" y="150114"/>
                  </a:lnTo>
                  <a:lnTo>
                    <a:pt x="2302522" y="149352"/>
                  </a:lnTo>
                  <a:close/>
                </a:path>
                <a:path w="2642235" h="214630">
                  <a:moveTo>
                    <a:pt x="2309444" y="146304"/>
                  </a:moveTo>
                  <a:lnTo>
                    <a:pt x="125107" y="146304"/>
                  </a:lnTo>
                  <a:lnTo>
                    <a:pt x="123698" y="147066"/>
                  </a:lnTo>
                  <a:lnTo>
                    <a:pt x="2307704" y="147066"/>
                  </a:lnTo>
                  <a:lnTo>
                    <a:pt x="2309444" y="146304"/>
                  </a:lnTo>
                  <a:close/>
                </a:path>
                <a:path w="2642235" h="214630">
                  <a:moveTo>
                    <a:pt x="2316353" y="143256"/>
                  </a:moveTo>
                  <a:lnTo>
                    <a:pt x="130721" y="143256"/>
                  </a:lnTo>
                  <a:lnTo>
                    <a:pt x="129324" y="144018"/>
                  </a:lnTo>
                  <a:lnTo>
                    <a:pt x="2314625" y="144018"/>
                  </a:lnTo>
                  <a:lnTo>
                    <a:pt x="2316353" y="143256"/>
                  </a:lnTo>
                  <a:close/>
                </a:path>
                <a:path w="2642235" h="214630">
                  <a:moveTo>
                    <a:pt x="2323274" y="140220"/>
                  </a:moveTo>
                  <a:lnTo>
                    <a:pt x="136347" y="140220"/>
                  </a:lnTo>
                  <a:lnTo>
                    <a:pt x="134937" y="140970"/>
                  </a:lnTo>
                  <a:lnTo>
                    <a:pt x="2321547" y="140970"/>
                  </a:lnTo>
                  <a:lnTo>
                    <a:pt x="2323274" y="140220"/>
                  </a:lnTo>
                  <a:close/>
                </a:path>
                <a:path w="2642235" h="214630">
                  <a:moveTo>
                    <a:pt x="2330196" y="137172"/>
                  </a:moveTo>
                  <a:lnTo>
                    <a:pt x="141973" y="137172"/>
                  </a:lnTo>
                  <a:lnTo>
                    <a:pt x="140563" y="137922"/>
                  </a:lnTo>
                  <a:lnTo>
                    <a:pt x="2328468" y="137922"/>
                  </a:lnTo>
                  <a:lnTo>
                    <a:pt x="2330196" y="137172"/>
                  </a:lnTo>
                  <a:close/>
                </a:path>
                <a:path w="2642235" h="214630">
                  <a:moveTo>
                    <a:pt x="2337117" y="134124"/>
                  </a:moveTo>
                  <a:lnTo>
                    <a:pt x="147586" y="134124"/>
                  </a:lnTo>
                  <a:lnTo>
                    <a:pt x="146189" y="134874"/>
                  </a:lnTo>
                  <a:lnTo>
                    <a:pt x="2335390" y="134874"/>
                  </a:lnTo>
                  <a:lnTo>
                    <a:pt x="2337117" y="134124"/>
                  </a:lnTo>
                  <a:close/>
                </a:path>
                <a:path w="2642235" h="214630">
                  <a:moveTo>
                    <a:pt x="2344039" y="131076"/>
                  </a:moveTo>
                  <a:lnTo>
                    <a:pt x="153212" y="131076"/>
                  </a:lnTo>
                  <a:lnTo>
                    <a:pt x="151803" y="131826"/>
                  </a:lnTo>
                  <a:lnTo>
                    <a:pt x="2342311" y="131826"/>
                  </a:lnTo>
                  <a:lnTo>
                    <a:pt x="2344039" y="131076"/>
                  </a:lnTo>
                  <a:close/>
                </a:path>
                <a:path w="2642235" h="214630">
                  <a:moveTo>
                    <a:pt x="2350960" y="128028"/>
                  </a:moveTo>
                  <a:lnTo>
                    <a:pt x="158838" y="128028"/>
                  </a:lnTo>
                  <a:lnTo>
                    <a:pt x="157429" y="128778"/>
                  </a:lnTo>
                  <a:lnTo>
                    <a:pt x="2349233" y="128778"/>
                  </a:lnTo>
                  <a:lnTo>
                    <a:pt x="2350960" y="128028"/>
                  </a:lnTo>
                  <a:close/>
                </a:path>
                <a:path w="2642235" h="214630">
                  <a:moveTo>
                    <a:pt x="2357882" y="124980"/>
                  </a:moveTo>
                  <a:lnTo>
                    <a:pt x="164465" y="124980"/>
                  </a:lnTo>
                  <a:lnTo>
                    <a:pt x="163055" y="125730"/>
                  </a:lnTo>
                  <a:lnTo>
                    <a:pt x="2356154" y="125730"/>
                  </a:lnTo>
                  <a:lnTo>
                    <a:pt x="2357882" y="124980"/>
                  </a:lnTo>
                  <a:close/>
                </a:path>
                <a:path w="2642235" h="214630">
                  <a:moveTo>
                    <a:pt x="2364803" y="121920"/>
                  </a:moveTo>
                  <a:lnTo>
                    <a:pt x="170078" y="121920"/>
                  </a:lnTo>
                  <a:lnTo>
                    <a:pt x="168681" y="122682"/>
                  </a:lnTo>
                  <a:lnTo>
                    <a:pt x="2363076" y="122682"/>
                  </a:lnTo>
                  <a:lnTo>
                    <a:pt x="2364803" y="121920"/>
                  </a:lnTo>
                  <a:close/>
                </a:path>
                <a:path w="2642235" h="214630">
                  <a:moveTo>
                    <a:pt x="2371725" y="118872"/>
                  </a:moveTo>
                  <a:lnTo>
                    <a:pt x="175704" y="118872"/>
                  </a:lnTo>
                  <a:lnTo>
                    <a:pt x="174294" y="119634"/>
                  </a:lnTo>
                  <a:lnTo>
                    <a:pt x="2369997" y="119634"/>
                  </a:lnTo>
                  <a:lnTo>
                    <a:pt x="2371725" y="118872"/>
                  </a:lnTo>
                  <a:close/>
                </a:path>
                <a:path w="2642235" h="214630">
                  <a:moveTo>
                    <a:pt x="2378646" y="115824"/>
                  </a:moveTo>
                  <a:lnTo>
                    <a:pt x="181330" y="115824"/>
                  </a:lnTo>
                  <a:lnTo>
                    <a:pt x="179920" y="116586"/>
                  </a:lnTo>
                  <a:lnTo>
                    <a:pt x="2376919" y="116586"/>
                  </a:lnTo>
                  <a:lnTo>
                    <a:pt x="2378646" y="115824"/>
                  </a:lnTo>
                  <a:close/>
                </a:path>
                <a:path w="2642235" h="214630">
                  <a:moveTo>
                    <a:pt x="2385568" y="112776"/>
                  </a:moveTo>
                  <a:lnTo>
                    <a:pt x="186956" y="112776"/>
                  </a:lnTo>
                  <a:lnTo>
                    <a:pt x="185547" y="113538"/>
                  </a:lnTo>
                  <a:lnTo>
                    <a:pt x="2383828" y="113538"/>
                  </a:lnTo>
                  <a:lnTo>
                    <a:pt x="2385568" y="112776"/>
                  </a:lnTo>
                  <a:close/>
                </a:path>
                <a:path w="2642235" h="214630">
                  <a:moveTo>
                    <a:pt x="2392489" y="109728"/>
                  </a:moveTo>
                  <a:lnTo>
                    <a:pt x="192570" y="109728"/>
                  </a:lnTo>
                  <a:lnTo>
                    <a:pt x="191173" y="110490"/>
                  </a:lnTo>
                  <a:lnTo>
                    <a:pt x="2390749" y="110490"/>
                  </a:lnTo>
                  <a:lnTo>
                    <a:pt x="2392489" y="109728"/>
                  </a:lnTo>
                  <a:close/>
                </a:path>
                <a:path w="2642235" h="214630">
                  <a:moveTo>
                    <a:pt x="2399411" y="106680"/>
                  </a:moveTo>
                  <a:lnTo>
                    <a:pt x="198196" y="106680"/>
                  </a:lnTo>
                  <a:lnTo>
                    <a:pt x="196786" y="107442"/>
                  </a:lnTo>
                  <a:lnTo>
                    <a:pt x="2397671" y="107442"/>
                  </a:lnTo>
                  <a:lnTo>
                    <a:pt x="2399411" y="106680"/>
                  </a:lnTo>
                  <a:close/>
                </a:path>
                <a:path w="2642235" h="214630">
                  <a:moveTo>
                    <a:pt x="2406319" y="103644"/>
                  </a:moveTo>
                  <a:lnTo>
                    <a:pt x="203822" y="103644"/>
                  </a:lnTo>
                  <a:lnTo>
                    <a:pt x="202412" y="104394"/>
                  </a:lnTo>
                  <a:lnTo>
                    <a:pt x="2404592" y="104394"/>
                  </a:lnTo>
                  <a:lnTo>
                    <a:pt x="2406319" y="103644"/>
                  </a:lnTo>
                  <a:close/>
                </a:path>
                <a:path w="2642235" h="214630">
                  <a:moveTo>
                    <a:pt x="2413241" y="100596"/>
                  </a:moveTo>
                  <a:lnTo>
                    <a:pt x="209435" y="100596"/>
                  </a:lnTo>
                  <a:lnTo>
                    <a:pt x="208038" y="101346"/>
                  </a:lnTo>
                  <a:lnTo>
                    <a:pt x="2411514" y="101346"/>
                  </a:lnTo>
                  <a:lnTo>
                    <a:pt x="2413241" y="100596"/>
                  </a:lnTo>
                  <a:close/>
                </a:path>
                <a:path w="2642235" h="214630">
                  <a:moveTo>
                    <a:pt x="2420162" y="97548"/>
                  </a:moveTo>
                  <a:lnTo>
                    <a:pt x="215061" y="97548"/>
                  </a:lnTo>
                  <a:lnTo>
                    <a:pt x="213652" y="98298"/>
                  </a:lnTo>
                  <a:lnTo>
                    <a:pt x="2418435" y="98298"/>
                  </a:lnTo>
                  <a:lnTo>
                    <a:pt x="2420162" y="97548"/>
                  </a:lnTo>
                  <a:close/>
                </a:path>
                <a:path w="2642235" h="214630">
                  <a:moveTo>
                    <a:pt x="2427084" y="94500"/>
                  </a:moveTo>
                  <a:lnTo>
                    <a:pt x="220687" y="94500"/>
                  </a:lnTo>
                  <a:lnTo>
                    <a:pt x="219278" y="95250"/>
                  </a:lnTo>
                  <a:lnTo>
                    <a:pt x="2425357" y="95250"/>
                  </a:lnTo>
                  <a:lnTo>
                    <a:pt x="2427084" y="94500"/>
                  </a:lnTo>
                  <a:close/>
                </a:path>
                <a:path w="2642235" h="214630">
                  <a:moveTo>
                    <a:pt x="2434005" y="91452"/>
                  </a:moveTo>
                  <a:lnTo>
                    <a:pt x="226314" y="91452"/>
                  </a:lnTo>
                  <a:lnTo>
                    <a:pt x="224904" y="92202"/>
                  </a:lnTo>
                  <a:lnTo>
                    <a:pt x="2432278" y="92202"/>
                  </a:lnTo>
                  <a:lnTo>
                    <a:pt x="2434005" y="91452"/>
                  </a:lnTo>
                  <a:close/>
                </a:path>
                <a:path w="2642235" h="214630">
                  <a:moveTo>
                    <a:pt x="2440927" y="88404"/>
                  </a:moveTo>
                  <a:lnTo>
                    <a:pt x="231927" y="88404"/>
                  </a:lnTo>
                  <a:lnTo>
                    <a:pt x="230530" y="89154"/>
                  </a:lnTo>
                  <a:lnTo>
                    <a:pt x="2439200" y="89154"/>
                  </a:lnTo>
                  <a:lnTo>
                    <a:pt x="2440927" y="88404"/>
                  </a:lnTo>
                  <a:close/>
                </a:path>
                <a:path w="2642235" h="214630">
                  <a:moveTo>
                    <a:pt x="2447848" y="85344"/>
                  </a:moveTo>
                  <a:lnTo>
                    <a:pt x="237553" y="85344"/>
                  </a:lnTo>
                  <a:lnTo>
                    <a:pt x="236143" y="86106"/>
                  </a:lnTo>
                  <a:lnTo>
                    <a:pt x="2446121" y="86106"/>
                  </a:lnTo>
                  <a:lnTo>
                    <a:pt x="2447848" y="85344"/>
                  </a:lnTo>
                  <a:close/>
                </a:path>
                <a:path w="2642235" h="214630">
                  <a:moveTo>
                    <a:pt x="2454770" y="82296"/>
                  </a:moveTo>
                  <a:lnTo>
                    <a:pt x="243179" y="82296"/>
                  </a:lnTo>
                  <a:lnTo>
                    <a:pt x="241769" y="83058"/>
                  </a:lnTo>
                  <a:lnTo>
                    <a:pt x="2453043" y="83058"/>
                  </a:lnTo>
                  <a:lnTo>
                    <a:pt x="2454770" y="82296"/>
                  </a:lnTo>
                  <a:close/>
                </a:path>
                <a:path w="2642235" h="214630">
                  <a:moveTo>
                    <a:pt x="2461691" y="79248"/>
                  </a:moveTo>
                  <a:lnTo>
                    <a:pt x="248793" y="79248"/>
                  </a:lnTo>
                  <a:lnTo>
                    <a:pt x="247396" y="80010"/>
                  </a:lnTo>
                  <a:lnTo>
                    <a:pt x="2459964" y="80010"/>
                  </a:lnTo>
                  <a:lnTo>
                    <a:pt x="2461691" y="79248"/>
                  </a:lnTo>
                  <a:close/>
                </a:path>
                <a:path w="2642235" h="214630">
                  <a:moveTo>
                    <a:pt x="2468613" y="76200"/>
                  </a:moveTo>
                  <a:lnTo>
                    <a:pt x="254419" y="76200"/>
                  </a:lnTo>
                  <a:lnTo>
                    <a:pt x="253022" y="76962"/>
                  </a:lnTo>
                  <a:lnTo>
                    <a:pt x="2466886" y="76962"/>
                  </a:lnTo>
                  <a:lnTo>
                    <a:pt x="2468613" y="76200"/>
                  </a:lnTo>
                  <a:close/>
                </a:path>
                <a:path w="2642235" h="214630">
                  <a:moveTo>
                    <a:pt x="2475534" y="73152"/>
                  </a:moveTo>
                  <a:lnTo>
                    <a:pt x="260045" y="73152"/>
                  </a:lnTo>
                  <a:lnTo>
                    <a:pt x="258635" y="73914"/>
                  </a:lnTo>
                  <a:lnTo>
                    <a:pt x="2473795" y="73914"/>
                  </a:lnTo>
                  <a:lnTo>
                    <a:pt x="2475534" y="73152"/>
                  </a:lnTo>
                  <a:close/>
                </a:path>
                <a:path w="2642235" h="214630">
                  <a:moveTo>
                    <a:pt x="2482456" y="70104"/>
                  </a:moveTo>
                  <a:lnTo>
                    <a:pt x="265671" y="70104"/>
                  </a:lnTo>
                  <a:lnTo>
                    <a:pt x="264261" y="70866"/>
                  </a:lnTo>
                  <a:lnTo>
                    <a:pt x="2480716" y="70866"/>
                  </a:lnTo>
                  <a:lnTo>
                    <a:pt x="2482456" y="70104"/>
                  </a:lnTo>
                  <a:close/>
                </a:path>
                <a:path w="2642235" h="214630">
                  <a:moveTo>
                    <a:pt x="2489365" y="67056"/>
                  </a:moveTo>
                  <a:lnTo>
                    <a:pt x="271284" y="67056"/>
                  </a:lnTo>
                  <a:lnTo>
                    <a:pt x="269887" y="67818"/>
                  </a:lnTo>
                  <a:lnTo>
                    <a:pt x="2487638" y="67818"/>
                  </a:lnTo>
                  <a:lnTo>
                    <a:pt x="2489365" y="67056"/>
                  </a:lnTo>
                  <a:close/>
                </a:path>
                <a:path w="2642235" h="214630">
                  <a:moveTo>
                    <a:pt x="2496286" y="64020"/>
                  </a:moveTo>
                  <a:lnTo>
                    <a:pt x="276910" y="64020"/>
                  </a:lnTo>
                  <a:lnTo>
                    <a:pt x="275501" y="64770"/>
                  </a:lnTo>
                  <a:lnTo>
                    <a:pt x="2494559" y="64770"/>
                  </a:lnTo>
                  <a:lnTo>
                    <a:pt x="2496286" y="64020"/>
                  </a:lnTo>
                  <a:close/>
                </a:path>
                <a:path w="2642235" h="214630">
                  <a:moveTo>
                    <a:pt x="2503208" y="60972"/>
                  </a:moveTo>
                  <a:lnTo>
                    <a:pt x="282536" y="60972"/>
                  </a:lnTo>
                  <a:lnTo>
                    <a:pt x="281127" y="61722"/>
                  </a:lnTo>
                  <a:lnTo>
                    <a:pt x="2501481" y="61722"/>
                  </a:lnTo>
                  <a:lnTo>
                    <a:pt x="2503208" y="60972"/>
                  </a:lnTo>
                  <a:close/>
                </a:path>
                <a:path w="2642235" h="214630">
                  <a:moveTo>
                    <a:pt x="2510129" y="57924"/>
                  </a:moveTo>
                  <a:lnTo>
                    <a:pt x="288163" y="57924"/>
                  </a:lnTo>
                  <a:lnTo>
                    <a:pt x="286753" y="58674"/>
                  </a:lnTo>
                  <a:lnTo>
                    <a:pt x="2508402" y="58674"/>
                  </a:lnTo>
                  <a:lnTo>
                    <a:pt x="2510129" y="57924"/>
                  </a:lnTo>
                  <a:close/>
                </a:path>
                <a:path w="2642235" h="214630">
                  <a:moveTo>
                    <a:pt x="2517051" y="54876"/>
                  </a:moveTo>
                  <a:lnTo>
                    <a:pt x="293776" y="54876"/>
                  </a:lnTo>
                  <a:lnTo>
                    <a:pt x="292379" y="55626"/>
                  </a:lnTo>
                  <a:lnTo>
                    <a:pt x="2515324" y="55626"/>
                  </a:lnTo>
                  <a:lnTo>
                    <a:pt x="2517051" y="54876"/>
                  </a:lnTo>
                  <a:close/>
                </a:path>
                <a:path w="2642235" h="214630">
                  <a:moveTo>
                    <a:pt x="2523972" y="51828"/>
                  </a:moveTo>
                  <a:lnTo>
                    <a:pt x="299402" y="51828"/>
                  </a:lnTo>
                  <a:lnTo>
                    <a:pt x="297992" y="52578"/>
                  </a:lnTo>
                  <a:lnTo>
                    <a:pt x="2522245" y="52578"/>
                  </a:lnTo>
                  <a:lnTo>
                    <a:pt x="2523972" y="51828"/>
                  </a:lnTo>
                  <a:close/>
                </a:path>
                <a:path w="2642235" h="214630">
                  <a:moveTo>
                    <a:pt x="2530894" y="48780"/>
                  </a:moveTo>
                  <a:lnTo>
                    <a:pt x="305028" y="48780"/>
                  </a:lnTo>
                  <a:lnTo>
                    <a:pt x="303618" y="49530"/>
                  </a:lnTo>
                  <a:lnTo>
                    <a:pt x="2529167" y="49530"/>
                  </a:lnTo>
                  <a:lnTo>
                    <a:pt x="2530894" y="48780"/>
                  </a:lnTo>
                  <a:close/>
                </a:path>
                <a:path w="2642235" h="214630">
                  <a:moveTo>
                    <a:pt x="2537815" y="45720"/>
                  </a:moveTo>
                  <a:lnTo>
                    <a:pt x="310654" y="45720"/>
                  </a:lnTo>
                  <a:lnTo>
                    <a:pt x="309245" y="46482"/>
                  </a:lnTo>
                  <a:lnTo>
                    <a:pt x="2536088" y="46482"/>
                  </a:lnTo>
                  <a:lnTo>
                    <a:pt x="2537815" y="45720"/>
                  </a:lnTo>
                  <a:close/>
                </a:path>
                <a:path w="2642235" h="214630">
                  <a:moveTo>
                    <a:pt x="2544737" y="42672"/>
                  </a:moveTo>
                  <a:lnTo>
                    <a:pt x="316268" y="42672"/>
                  </a:lnTo>
                  <a:lnTo>
                    <a:pt x="314858" y="43434"/>
                  </a:lnTo>
                  <a:lnTo>
                    <a:pt x="2543010" y="43434"/>
                  </a:lnTo>
                  <a:lnTo>
                    <a:pt x="2544737" y="42672"/>
                  </a:lnTo>
                  <a:close/>
                </a:path>
                <a:path w="2642235" h="214630">
                  <a:moveTo>
                    <a:pt x="2551658" y="39624"/>
                  </a:moveTo>
                  <a:lnTo>
                    <a:pt x="321894" y="39624"/>
                  </a:lnTo>
                  <a:lnTo>
                    <a:pt x="320484" y="40386"/>
                  </a:lnTo>
                  <a:lnTo>
                    <a:pt x="2549931" y="40386"/>
                  </a:lnTo>
                  <a:lnTo>
                    <a:pt x="2551658" y="39624"/>
                  </a:lnTo>
                  <a:close/>
                </a:path>
                <a:path w="2642235" h="214630">
                  <a:moveTo>
                    <a:pt x="2558580" y="36576"/>
                  </a:moveTo>
                  <a:lnTo>
                    <a:pt x="327520" y="36576"/>
                  </a:lnTo>
                  <a:lnTo>
                    <a:pt x="326110" y="37338"/>
                  </a:lnTo>
                  <a:lnTo>
                    <a:pt x="2556840" y="37338"/>
                  </a:lnTo>
                  <a:lnTo>
                    <a:pt x="2558580" y="36576"/>
                  </a:lnTo>
                  <a:close/>
                </a:path>
                <a:path w="2642235" h="214630">
                  <a:moveTo>
                    <a:pt x="2565501" y="33528"/>
                  </a:moveTo>
                  <a:lnTo>
                    <a:pt x="333133" y="33528"/>
                  </a:lnTo>
                  <a:lnTo>
                    <a:pt x="331736" y="34290"/>
                  </a:lnTo>
                  <a:lnTo>
                    <a:pt x="2563761" y="34290"/>
                  </a:lnTo>
                  <a:lnTo>
                    <a:pt x="2565501" y="33528"/>
                  </a:lnTo>
                  <a:close/>
                </a:path>
                <a:path w="2642235" h="214630">
                  <a:moveTo>
                    <a:pt x="2572423" y="30480"/>
                  </a:moveTo>
                  <a:lnTo>
                    <a:pt x="338759" y="30480"/>
                  </a:lnTo>
                  <a:lnTo>
                    <a:pt x="337350" y="31242"/>
                  </a:lnTo>
                  <a:lnTo>
                    <a:pt x="2570683" y="31242"/>
                  </a:lnTo>
                  <a:lnTo>
                    <a:pt x="2572423" y="30480"/>
                  </a:lnTo>
                  <a:close/>
                </a:path>
                <a:path w="2642235" h="214630">
                  <a:moveTo>
                    <a:pt x="2579332" y="27444"/>
                  </a:moveTo>
                  <a:lnTo>
                    <a:pt x="344385" y="27444"/>
                  </a:lnTo>
                  <a:lnTo>
                    <a:pt x="342976" y="28194"/>
                  </a:lnTo>
                  <a:lnTo>
                    <a:pt x="2577604" y="28194"/>
                  </a:lnTo>
                  <a:lnTo>
                    <a:pt x="2579332" y="27444"/>
                  </a:lnTo>
                  <a:close/>
                </a:path>
                <a:path w="2642235" h="214630">
                  <a:moveTo>
                    <a:pt x="2586253" y="24396"/>
                  </a:moveTo>
                  <a:lnTo>
                    <a:pt x="349999" y="24396"/>
                  </a:lnTo>
                  <a:lnTo>
                    <a:pt x="348602" y="25146"/>
                  </a:lnTo>
                  <a:lnTo>
                    <a:pt x="2584526" y="25146"/>
                  </a:lnTo>
                  <a:lnTo>
                    <a:pt x="2586253" y="24396"/>
                  </a:lnTo>
                  <a:close/>
                </a:path>
                <a:path w="2642235" h="214630">
                  <a:moveTo>
                    <a:pt x="2593175" y="21348"/>
                  </a:moveTo>
                  <a:lnTo>
                    <a:pt x="355625" y="21348"/>
                  </a:lnTo>
                  <a:lnTo>
                    <a:pt x="354228" y="22098"/>
                  </a:lnTo>
                  <a:lnTo>
                    <a:pt x="2591447" y="22098"/>
                  </a:lnTo>
                  <a:lnTo>
                    <a:pt x="2593175" y="21348"/>
                  </a:lnTo>
                  <a:close/>
                </a:path>
                <a:path w="2642235" h="214630">
                  <a:moveTo>
                    <a:pt x="2600096" y="18300"/>
                  </a:moveTo>
                  <a:lnTo>
                    <a:pt x="361251" y="18300"/>
                  </a:lnTo>
                  <a:lnTo>
                    <a:pt x="359841" y="19050"/>
                  </a:lnTo>
                  <a:lnTo>
                    <a:pt x="2598369" y="19050"/>
                  </a:lnTo>
                  <a:lnTo>
                    <a:pt x="2600096" y="18300"/>
                  </a:lnTo>
                  <a:close/>
                </a:path>
                <a:path w="2642235" h="214630">
                  <a:moveTo>
                    <a:pt x="2607018" y="15252"/>
                  </a:moveTo>
                  <a:lnTo>
                    <a:pt x="366877" y="15252"/>
                  </a:lnTo>
                  <a:lnTo>
                    <a:pt x="365467" y="16002"/>
                  </a:lnTo>
                  <a:lnTo>
                    <a:pt x="2605290" y="16002"/>
                  </a:lnTo>
                  <a:lnTo>
                    <a:pt x="2607018" y="15252"/>
                  </a:lnTo>
                  <a:close/>
                </a:path>
                <a:path w="2642235" h="214630">
                  <a:moveTo>
                    <a:pt x="2613939" y="12204"/>
                  </a:moveTo>
                  <a:lnTo>
                    <a:pt x="372491" y="12204"/>
                  </a:lnTo>
                  <a:lnTo>
                    <a:pt x="371094" y="12954"/>
                  </a:lnTo>
                  <a:lnTo>
                    <a:pt x="2612212" y="12954"/>
                  </a:lnTo>
                  <a:lnTo>
                    <a:pt x="2613939" y="12204"/>
                  </a:lnTo>
                  <a:close/>
                </a:path>
                <a:path w="2642235" h="214630">
                  <a:moveTo>
                    <a:pt x="2620861" y="9144"/>
                  </a:moveTo>
                  <a:lnTo>
                    <a:pt x="378117" y="9144"/>
                  </a:lnTo>
                  <a:lnTo>
                    <a:pt x="376707" y="9906"/>
                  </a:lnTo>
                  <a:lnTo>
                    <a:pt x="2619133" y="9906"/>
                  </a:lnTo>
                  <a:lnTo>
                    <a:pt x="2620861" y="9144"/>
                  </a:lnTo>
                  <a:close/>
                </a:path>
                <a:path w="2642235" h="214630">
                  <a:moveTo>
                    <a:pt x="2627782" y="6096"/>
                  </a:moveTo>
                  <a:lnTo>
                    <a:pt x="383743" y="6096"/>
                  </a:lnTo>
                  <a:lnTo>
                    <a:pt x="382333" y="6858"/>
                  </a:lnTo>
                  <a:lnTo>
                    <a:pt x="2626055" y="6858"/>
                  </a:lnTo>
                  <a:lnTo>
                    <a:pt x="2627782" y="6096"/>
                  </a:lnTo>
                  <a:close/>
                </a:path>
                <a:path w="2642235" h="214630">
                  <a:moveTo>
                    <a:pt x="2634704" y="3048"/>
                  </a:moveTo>
                  <a:lnTo>
                    <a:pt x="389369" y="3048"/>
                  </a:lnTo>
                  <a:lnTo>
                    <a:pt x="387959" y="3810"/>
                  </a:lnTo>
                  <a:lnTo>
                    <a:pt x="2632976" y="3810"/>
                  </a:lnTo>
                  <a:lnTo>
                    <a:pt x="2634704" y="3048"/>
                  </a:lnTo>
                  <a:close/>
                </a:path>
                <a:path w="2642235" h="214630">
                  <a:moveTo>
                    <a:pt x="2641625" y="0"/>
                  </a:moveTo>
                  <a:lnTo>
                    <a:pt x="394982" y="0"/>
                  </a:lnTo>
                  <a:lnTo>
                    <a:pt x="393585" y="762"/>
                  </a:lnTo>
                  <a:lnTo>
                    <a:pt x="2639898" y="762"/>
                  </a:lnTo>
                  <a:lnTo>
                    <a:pt x="2641625" y="0"/>
                  </a:lnTo>
                  <a:close/>
                </a:path>
              </a:pathLst>
            </a:custGeom>
            <a:solidFill>
              <a:srgbClr val="9ACCFF"/>
            </a:solidFill>
          </p:spPr>
          <p:txBody>
            <a:bodyPr wrap="square" lIns="0" tIns="0" rIns="0" bIns="0" rtlCol="0"/>
            <a:lstStyle/>
            <a:p/>
          </p:txBody>
        </p:sp>
        <p:sp>
          <p:nvSpPr>
            <p:cNvPr id="10" name="object 10"/>
            <p:cNvSpPr/>
            <p:nvPr/>
          </p:nvSpPr>
          <p:spPr>
            <a:xfrm>
              <a:off x="2691790" y="2946666"/>
              <a:ext cx="2168525" cy="6985"/>
            </a:xfrm>
            <a:custGeom>
              <a:avLst/>
              <a:gdLst/>
              <a:ahLst/>
              <a:cxnLst/>
              <a:rect l="l" t="t" r="r" b="b"/>
              <a:pathLst>
                <a:path w="2168525" h="6985">
                  <a:moveTo>
                    <a:pt x="2154580" y="6083"/>
                  </a:moveTo>
                  <a:lnTo>
                    <a:pt x="1397" y="6083"/>
                  </a:lnTo>
                  <a:lnTo>
                    <a:pt x="0" y="6845"/>
                  </a:lnTo>
                  <a:lnTo>
                    <a:pt x="2152853" y="6845"/>
                  </a:lnTo>
                  <a:lnTo>
                    <a:pt x="2154580" y="6083"/>
                  </a:lnTo>
                  <a:close/>
                </a:path>
                <a:path w="2168525" h="6985">
                  <a:moveTo>
                    <a:pt x="2161502" y="3048"/>
                  </a:moveTo>
                  <a:lnTo>
                    <a:pt x="7023" y="3048"/>
                  </a:lnTo>
                  <a:lnTo>
                    <a:pt x="5613" y="3797"/>
                  </a:lnTo>
                  <a:lnTo>
                    <a:pt x="2159774" y="3797"/>
                  </a:lnTo>
                  <a:lnTo>
                    <a:pt x="2161502" y="3048"/>
                  </a:lnTo>
                  <a:close/>
                </a:path>
                <a:path w="2168525" h="6985">
                  <a:moveTo>
                    <a:pt x="2168423" y="0"/>
                  </a:moveTo>
                  <a:lnTo>
                    <a:pt x="12649" y="0"/>
                  </a:lnTo>
                  <a:lnTo>
                    <a:pt x="11239" y="749"/>
                  </a:lnTo>
                  <a:lnTo>
                    <a:pt x="2166696" y="749"/>
                  </a:lnTo>
                  <a:lnTo>
                    <a:pt x="2168423" y="0"/>
                  </a:lnTo>
                  <a:close/>
                </a:path>
              </a:pathLst>
            </a:custGeom>
            <a:solidFill>
              <a:srgbClr val="9ACCFF"/>
            </a:solidFill>
          </p:spPr>
          <p:txBody>
            <a:bodyPr wrap="square" lIns="0" tIns="0" rIns="0" bIns="0" rtlCol="0"/>
            <a:lstStyle/>
            <a:p/>
          </p:txBody>
        </p:sp>
        <p:sp>
          <p:nvSpPr>
            <p:cNvPr id="11" name="object 11"/>
            <p:cNvSpPr/>
            <p:nvPr/>
          </p:nvSpPr>
          <p:spPr>
            <a:xfrm>
              <a:off x="5128996" y="2519946"/>
              <a:ext cx="711200" cy="214629"/>
            </a:xfrm>
            <a:custGeom>
              <a:avLst/>
              <a:gdLst/>
              <a:ahLst/>
              <a:cxnLst/>
              <a:rect l="l" t="t" r="r" b="b"/>
              <a:pathLst>
                <a:path w="711200" h="214630">
                  <a:moveTo>
                    <a:pt x="710971" y="213347"/>
                  </a:moveTo>
                  <a:lnTo>
                    <a:pt x="2514" y="213347"/>
                  </a:lnTo>
                  <a:lnTo>
                    <a:pt x="0" y="214109"/>
                  </a:lnTo>
                  <a:lnTo>
                    <a:pt x="710971" y="214109"/>
                  </a:lnTo>
                  <a:lnTo>
                    <a:pt x="710971" y="213347"/>
                  </a:lnTo>
                  <a:close/>
                </a:path>
                <a:path w="711200" h="214630">
                  <a:moveTo>
                    <a:pt x="710971" y="210299"/>
                  </a:moveTo>
                  <a:lnTo>
                    <a:pt x="12598" y="210299"/>
                  </a:lnTo>
                  <a:lnTo>
                    <a:pt x="10083" y="211061"/>
                  </a:lnTo>
                  <a:lnTo>
                    <a:pt x="710971" y="211061"/>
                  </a:lnTo>
                  <a:lnTo>
                    <a:pt x="710971" y="210299"/>
                  </a:lnTo>
                  <a:close/>
                </a:path>
                <a:path w="711200" h="214630">
                  <a:moveTo>
                    <a:pt x="710971" y="207251"/>
                  </a:moveTo>
                  <a:lnTo>
                    <a:pt x="22682" y="207251"/>
                  </a:lnTo>
                  <a:lnTo>
                    <a:pt x="20167" y="208013"/>
                  </a:lnTo>
                  <a:lnTo>
                    <a:pt x="710971" y="208013"/>
                  </a:lnTo>
                  <a:lnTo>
                    <a:pt x="710971" y="207251"/>
                  </a:lnTo>
                  <a:close/>
                </a:path>
                <a:path w="711200" h="214630">
                  <a:moveTo>
                    <a:pt x="710971" y="204203"/>
                  </a:moveTo>
                  <a:lnTo>
                    <a:pt x="32766" y="204203"/>
                  </a:lnTo>
                  <a:lnTo>
                    <a:pt x="30251" y="204965"/>
                  </a:lnTo>
                  <a:lnTo>
                    <a:pt x="710971" y="204965"/>
                  </a:lnTo>
                  <a:lnTo>
                    <a:pt x="710971" y="204203"/>
                  </a:lnTo>
                  <a:close/>
                </a:path>
                <a:path w="711200" h="214630">
                  <a:moveTo>
                    <a:pt x="710971" y="201168"/>
                  </a:moveTo>
                  <a:lnTo>
                    <a:pt x="42849" y="201168"/>
                  </a:lnTo>
                  <a:lnTo>
                    <a:pt x="40335" y="201917"/>
                  </a:lnTo>
                  <a:lnTo>
                    <a:pt x="710971" y="201917"/>
                  </a:lnTo>
                  <a:lnTo>
                    <a:pt x="710971" y="201168"/>
                  </a:lnTo>
                  <a:close/>
                </a:path>
                <a:path w="711200" h="214630">
                  <a:moveTo>
                    <a:pt x="710971" y="198120"/>
                  </a:moveTo>
                  <a:lnTo>
                    <a:pt x="52933" y="198120"/>
                  </a:lnTo>
                  <a:lnTo>
                    <a:pt x="50419" y="198869"/>
                  </a:lnTo>
                  <a:lnTo>
                    <a:pt x="710971" y="198869"/>
                  </a:lnTo>
                  <a:lnTo>
                    <a:pt x="710971" y="198120"/>
                  </a:lnTo>
                  <a:close/>
                </a:path>
                <a:path w="711200" h="214630">
                  <a:moveTo>
                    <a:pt x="710971" y="195072"/>
                  </a:moveTo>
                  <a:lnTo>
                    <a:pt x="63030" y="195072"/>
                  </a:lnTo>
                  <a:lnTo>
                    <a:pt x="60502" y="195821"/>
                  </a:lnTo>
                  <a:lnTo>
                    <a:pt x="710971" y="195821"/>
                  </a:lnTo>
                  <a:lnTo>
                    <a:pt x="710971" y="195072"/>
                  </a:lnTo>
                  <a:close/>
                </a:path>
                <a:path w="711200" h="214630">
                  <a:moveTo>
                    <a:pt x="710971" y="192024"/>
                  </a:moveTo>
                  <a:lnTo>
                    <a:pt x="73113" y="192024"/>
                  </a:lnTo>
                  <a:lnTo>
                    <a:pt x="70586" y="192773"/>
                  </a:lnTo>
                  <a:lnTo>
                    <a:pt x="710971" y="192773"/>
                  </a:lnTo>
                  <a:lnTo>
                    <a:pt x="710971" y="192024"/>
                  </a:lnTo>
                  <a:close/>
                </a:path>
                <a:path w="711200" h="214630">
                  <a:moveTo>
                    <a:pt x="710971" y="188976"/>
                  </a:moveTo>
                  <a:lnTo>
                    <a:pt x="83197" y="188976"/>
                  </a:lnTo>
                  <a:lnTo>
                    <a:pt x="80670" y="189725"/>
                  </a:lnTo>
                  <a:lnTo>
                    <a:pt x="710971" y="189725"/>
                  </a:lnTo>
                  <a:lnTo>
                    <a:pt x="710971" y="188976"/>
                  </a:lnTo>
                  <a:close/>
                </a:path>
                <a:path w="711200" h="214630">
                  <a:moveTo>
                    <a:pt x="710971" y="185928"/>
                  </a:moveTo>
                  <a:lnTo>
                    <a:pt x="93281" y="185928"/>
                  </a:lnTo>
                  <a:lnTo>
                    <a:pt x="90754" y="186677"/>
                  </a:lnTo>
                  <a:lnTo>
                    <a:pt x="710971" y="186677"/>
                  </a:lnTo>
                  <a:lnTo>
                    <a:pt x="710971" y="185928"/>
                  </a:lnTo>
                  <a:close/>
                </a:path>
                <a:path w="711200" h="214630">
                  <a:moveTo>
                    <a:pt x="710971" y="182867"/>
                  </a:moveTo>
                  <a:lnTo>
                    <a:pt x="103365" y="182867"/>
                  </a:lnTo>
                  <a:lnTo>
                    <a:pt x="100838" y="183629"/>
                  </a:lnTo>
                  <a:lnTo>
                    <a:pt x="710971" y="183629"/>
                  </a:lnTo>
                  <a:lnTo>
                    <a:pt x="710971" y="182867"/>
                  </a:lnTo>
                  <a:close/>
                </a:path>
                <a:path w="711200" h="214630">
                  <a:moveTo>
                    <a:pt x="710971" y="179819"/>
                  </a:moveTo>
                  <a:lnTo>
                    <a:pt x="113449" y="179819"/>
                  </a:lnTo>
                  <a:lnTo>
                    <a:pt x="110921" y="180581"/>
                  </a:lnTo>
                  <a:lnTo>
                    <a:pt x="710971" y="180581"/>
                  </a:lnTo>
                  <a:lnTo>
                    <a:pt x="710971" y="179819"/>
                  </a:lnTo>
                  <a:close/>
                </a:path>
                <a:path w="711200" h="214630">
                  <a:moveTo>
                    <a:pt x="710971" y="176771"/>
                  </a:moveTo>
                  <a:lnTo>
                    <a:pt x="123532" y="176771"/>
                  </a:lnTo>
                  <a:lnTo>
                    <a:pt x="121005" y="177533"/>
                  </a:lnTo>
                  <a:lnTo>
                    <a:pt x="710971" y="177533"/>
                  </a:lnTo>
                  <a:lnTo>
                    <a:pt x="710971" y="176771"/>
                  </a:lnTo>
                  <a:close/>
                </a:path>
                <a:path w="711200" h="214630">
                  <a:moveTo>
                    <a:pt x="710971" y="173723"/>
                  </a:moveTo>
                  <a:lnTo>
                    <a:pt x="133616" y="173723"/>
                  </a:lnTo>
                  <a:lnTo>
                    <a:pt x="131102" y="174485"/>
                  </a:lnTo>
                  <a:lnTo>
                    <a:pt x="710971" y="174485"/>
                  </a:lnTo>
                  <a:lnTo>
                    <a:pt x="710971" y="173723"/>
                  </a:lnTo>
                  <a:close/>
                </a:path>
                <a:path w="711200" h="214630">
                  <a:moveTo>
                    <a:pt x="710971" y="170675"/>
                  </a:moveTo>
                  <a:lnTo>
                    <a:pt x="143700" y="170675"/>
                  </a:lnTo>
                  <a:lnTo>
                    <a:pt x="141185" y="171437"/>
                  </a:lnTo>
                  <a:lnTo>
                    <a:pt x="710971" y="171437"/>
                  </a:lnTo>
                  <a:lnTo>
                    <a:pt x="710971" y="170675"/>
                  </a:lnTo>
                  <a:close/>
                </a:path>
                <a:path w="711200" h="214630">
                  <a:moveTo>
                    <a:pt x="710971" y="167627"/>
                  </a:moveTo>
                  <a:lnTo>
                    <a:pt x="153784" y="167627"/>
                  </a:lnTo>
                  <a:lnTo>
                    <a:pt x="151269" y="168389"/>
                  </a:lnTo>
                  <a:lnTo>
                    <a:pt x="710971" y="168389"/>
                  </a:lnTo>
                  <a:lnTo>
                    <a:pt x="710971" y="167627"/>
                  </a:lnTo>
                  <a:close/>
                </a:path>
                <a:path w="711200" h="214630">
                  <a:moveTo>
                    <a:pt x="710971" y="164592"/>
                  </a:moveTo>
                  <a:lnTo>
                    <a:pt x="163868" y="164592"/>
                  </a:lnTo>
                  <a:lnTo>
                    <a:pt x="161353" y="165341"/>
                  </a:lnTo>
                  <a:lnTo>
                    <a:pt x="710971" y="165341"/>
                  </a:lnTo>
                  <a:lnTo>
                    <a:pt x="710971" y="164592"/>
                  </a:lnTo>
                  <a:close/>
                </a:path>
                <a:path w="711200" h="214630">
                  <a:moveTo>
                    <a:pt x="710971" y="161544"/>
                  </a:moveTo>
                  <a:lnTo>
                    <a:pt x="173951" y="161544"/>
                  </a:lnTo>
                  <a:lnTo>
                    <a:pt x="171437" y="162293"/>
                  </a:lnTo>
                  <a:lnTo>
                    <a:pt x="710971" y="162293"/>
                  </a:lnTo>
                  <a:lnTo>
                    <a:pt x="710971" y="161544"/>
                  </a:lnTo>
                  <a:close/>
                </a:path>
                <a:path w="711200" h="214630">
                  <a:moveTo>
                    <a:pt x="710971" y="158496"/>
                  </a:moveTo>
                  <a:lnTo>
                    <a:pt x="184035" y="158496"/>
                  </a:lnTo>
                  <a:lnTo>
                    <a:pt x="181521" y="159245"/>
                  </a:lnTo>
                  <a:lnTo>
                    <a:pt x="710971" y="159245"/>
                  </a:lnTo>
                  <a:lnTo>
                    <a:pt x="710971" y="158496"/>
                  </a:lnTo>
                  <a:close/>
                </a:path>
                <a:path w="711200" h="214630">
                  <a:moveTo>
                    <a:pt x="710971" y="155448"/>
                  </a:moveTo>
                  <a:lnTo>
                    <a:pt x="194119" y="155448"/>
                  </a:lnTo>
                  <a:lnTo>
                    <a:pt x="191604" y="156197"/>
                  </a:lnTo>
                  <a:lnTo>
                    <a:pt x="710971" y="156197"/>
                  </a:lnTo>
                  <a:lnTo>
                    <a:pt x="710971" y="155448"/>
                  </a:lnTo>
                  <a:close/>
                </a:path>
                <a:path w="711200" h="214630">
                  <a:moveTo>
                    <a:pt x="710971" y="152400"/>
                  </a:moveTo>
                  <a:lnTo>
                    <a:pt x="204216" y="152400"/>
                  </a:lnTo>
                  <a:lnTo>
                    <a:pt x="201688" y="153149"/>
                  </a:lnTo>
                  <a:lnTo>
                    <a:pt x="710971" y="153149"/>
                  </a:lnTo>
                  <a:lnTo>
                    <a:pt x="710971" y="152400"/>
                  </a:lnTo>
                  <a:close/>
                </a:path>
                <a:path w="711200" h="214630">
                  <a:moveTo>
                    <a:pt x="710971" y="149352"/>
                  </a:moveTo>
                  <a:lnTo>
                    <a:pt x="214299" y="149352"/>
                  </a:lnTo>
                  <a:lnTo>
                    <a:pt x="211772" y="150101"/>
                  </a:lnTo>
                  <a:lnTo>
                    <a:pt x="710971" y="150101"/>
                  </a:lnTo>
                  <a:lnTo>
                    <a:pt x="710971" y="149352"/>
                  </a:lnTo>
                  <a:close/>
                </a:path>
                <a:path w="711200" h="214630">
                  <a:moveTo>
                    <a:pt x="710971" y="146291"/>
                  </a:moveTo>
                  <a:lnTo>
                    <a:pt x="224383" y="146291"/>
                  </a:lnTo>
                  <a:lnTo>
                    <a:pt x="221856" y="147053"/>
                  </a:lnTo>
                  <a:lnTo>
                    <a:pt x="710971" y="147053"/>
                  </a:lnTo>
                  <a:lnTo>
                    <a:pt x="710971" y="146291"/>
                  </a:lnTo>
                  <a:close/>
                </a:path>
                <a:path w="711200" h="214630">
                  <a:moveTo>
                    <a:pt x="710971" y="143243"/>
                  </a:moveTo>
                  <a:lnTo>
                    <a:pt x="234467" y="143243"/>
                  </a:lnTo>
                  <a:lnTo>
                    <a:pt x="231940" y="144005"/>
                  </a:lnTo>
                  <a:lnTo>
                    <a:pt x="710971" y="144005"/>
                  </a:lnTo>
                  <a:lnTo>
                    <a:pt x="710971" y="143243"/>
                  </a:lnTo>
                  <a:close/>
                </a:path>
                <a:path w="711200" h="214630">
                  <a:moveTo>
                    <a:pt x="710971" y="140195"/>
                  </a:moveTo>
                  <a:lnTo>
                    <a:pt x="244551" y="140195"/>
                  </a:lnTo>
                  <a:lnTo>
                    <a:pt x="242023" y="140957"/>
                  </a:lnTo>
                  <a:lnTo>
                    <a:pt x="710971" y="140957"/>
                  </a:lnTo>
                  <a:lnTo>
                    <a:pt x="710971" y="140195"/>
                  </a:lnTo>
                  <a:close/>
                </a:path>
                <a:path w="711200" h="214630">
                  <a:moveTo>
                    <a:pt x="710971" y="137147"/>
                  </a:moveTo>
                  <a:lnTo>
                    <a:pt x="254635" y="137147"/>
                  </a:lnTo>
                  <a:lnTo>
                    <a:pt x="252107" y="137909"/>
                  </a:lnTo>
                  <a:lnTo>
                    <a:pt x="710971" y="137909"/>
                  </a:lnTo>
                  <a:lnTo>
                    <a:pt x="710971" y="137147"/>
                  </a:lnTo>
                  <a:close/>
                </a:path>
                <a:path w="711200" h="214630">
                  <a:moveTo>
                    <a:pt x="710971" y="134099"/>
                  </a:moveTo>
                  <a:lnTo>
                    <a:pt x="264718" y="134099"/>
                  </a:lnTo>
                  <a:lnTo>
                    <a:pt x="262191" y="134861"/>
                  </a:lnTo>
                  <a:lnTo>
                    <a:pt x="710971" y="134861"/>
                  </a:lnTo>
                  <a:lnTo>
                    <a:pt x="710971" y="134099"/>
                  </a:lnTo>
                  <a:close/>
                </a:path>
                <a:path w="711200" h="214630">
                  <a:moveTo>
                    <a:pt x="710971" y="131051"/>
                  </a:moveTo>
                  <a:lnTo>
                    <a:pt x="274802" y="131051"/>
                  </a:lnTo>
                  <a:lnTo>
                    <a:pt x="272288" y="131813"/>
                  </a:lnTo>
                  <a:lnTo>
                    <a:pt x="710971" y="131813"/>
                  </a:lnTo>
                  <a:lnTo>
                    <a:pt x="710971" y="131051"/>
                  </a:lnTo>
                  <a:close/>
                </a:path>
                <a:path w="711200" h="214630">
                  <a:moveTo>
                    <a:pt x="710971" y="128003"/>
                  </a:moveTo>
                  <a:lnTo>
                    <a:pt x="284886" y="128003"/>
                  </a:lnTo>
                  <a:lnTo>
                    <a:pt x="282371" y="128765"/>
                  </a:lnTo>
                  <a:lnTo>
                    <a:pt x="710971" y="128765"/>
                  </a:lnTo>
                  <a:lnTo>
                    <a:pt x="710971" y="128003"/>
                  </a:lnTo>
                  <a:close/>
                </a:path>
                <a:path w="711200" h="214630">
                  <a:moveTo>
                    <a:pt x="710971" y="124968"/>
                  </a:moveTo>
                  <a:lnTo>
                    <a:pt x="294970" y="124968"/>
                  </a:lnTo>
                  <a:lnTo>
                    <a:pt x="292455" y="125717"/>
                  </a:lnTo>
                  <a:lnTo>
                    <a:pt x="710971" y="125717"/>
                  </a:lnTo>
                  <a:lnTo>
                    <a:pt x="710971" y="124968"/>
                  </a:lnTo>
                  <a:close/>
                </a:path>
                <a:path w="711200" h="214630">
                  <a:moveTo>
                    <a:pt x="710971" y="121920"/>
                  </a:moveTo>
                  <a:lnTo>
                    <a:pt x="305054" y="121920"/>
                  </a:lnTo>
                  <a:lnTo>
                    <a:pt x="302539" y="122669"/>
                  </a:lnTo>
                  <a:lnTo>
                    <a:pt x="710971" y="122669"/>
                  </a:lnTo>
                  <a:lnTo>
                    <a:pt x="710971" y="121920"/>
                  </a:lnTo>
                  <a:close/>
                </a:path>
                <a:path w="711200" h="214630">
                  <a:moveTo>
                    <a:pt x="710971" y="118872"/>
                  </a:moveTo>
                  <a:lnTo>
                    <a:pt x="315137" y="118872"/>
                  </a:lnTo>
                  <a:lnTo>
                    <a:pt x="312623" y="119621"/>
                  </a:lnTo>
                  <a:lnTo>
                    <a:pt x="710971" y="119621"/>
                  </a:lnTo>
                  <a:lnTo>
                    <a:pt x="710971" y="118872"/>
                  </a:lnTo>
                  <a:close/>
                </a:path>
                <a:path w="711200" h="214630">
                  <a:moveTo>
                    <a:pt x="710971" y="115824"/>
                  </a:moveTo>
                  <a:lnTo>
                    <a:pt x="325221" y="115824"/>
                  </a:lnTo>
                  <a:lnTo>
                    <a:pt x="322707" y="116573"/>
                  </a:lnTo>
                  <a:lnTo>
                    <a:pt x="710971" y="116573"/>
                  </a:lnTo>
                  <a:lnTo>
                    <a:pt x="710971" y="115824"/>
                  </a:lnTo>
                  <a:close/>
                </a:path>
                <a:path w="711200" h="214630">
                  <a:moveTo>
                    <a:pt x="710971" y="112776"/>
                  </a:moveTo>
                  <a:lnTo>
                    <a:pt x="335305" y="112776"/>
                  </a:lnTo>
                  <a:lnTo>
                    <a:pt x="332790" y="113525"/>
                  </a:lnTo>
                  <a:lnTo>
                    <a:pt x="710971" y="113525"/>
                  </a:lnTo>
                  <a:lnTo>
                    <a:pt x="710971" y="112776"/>
                  </a:lnTo>
                  <a:close/>
                </a:path>
                <a:path w="711200" h="214630">
                  <a:moveTo>
                    <a:pt x="710971" y="109728"/>
                  </a:moveTo>
                  <a:lnTo>
                    <a:pt x="345389" y="109728"/>
                  </a:lnTo>
                  <a:lnTo>
                    <a:pt x="342874" y="110477"/>
                  </a:lnTo>
                  <a:lnTo>
                    <a:pt x="710971" y="110477"/>
                  </a:lnTo>
                  <a:lnTo>
                    <a:pt x="710971" y="109728"/>
                  </a:lnTo>
                  <a:close/>
                </a:path>
                <a:path w="711200" h="214630">
                  <a:moveTo>
                    <a:pt x="710971" y="106667"/>
                  </a:moveTo>
                  <a:lnTo>
                    <a:pt x="355485" y="106667"/>
                  </a:lnTo>
                  <a:lnTo>
                    <a:pt x="352958" y="107429"/>
                  </a:lnTo>
                  <a:lnTo>
                    <a:pt x="710971" y="107429"/>
                  </a:lnTo>
                  <a:lnTo>
                    <a:pt x="710971" y="106667"/>
                  </a:lnTo>
                  <a:close/>
                </a:path>
                <a:path w="711200" h="214630">
                  <a:moveTo>
                    <a:pt x="710971" y="103619"/>
                  </a:moveTo>
                  <a:lnTo>
                    <a:pt x="365569" y="103619"/>
                  </a:lnTo>
                  <a:lnTo>
                    <a:pt x="363042" y="104381"/>
                  </a:lnTo>
                  <a:lnTo>
                    <a:pt x="710971" y="104381"/>
                  </a:lnTo>
                  <a:lnTo>
                    <a:pt x="710971" y="103619"/>
                  </a:lnTo>
                  <a:close/>
                </a:path>
                <a:path w="711200" h="214630">
                  <a:moveTo>
                    <a:pt x="710971" y="100571"/>
                  </a:moveTo>
                  <a:lnTo>
                    <a:pt x="375653" y="100571"/>
                  </a:lnTo>
                  <a:lnTo>
                    <a:pt x="373126" y="101333"/>
                  </a:lnTo>
                  <a:lnTo>
                    <a:pt x="710971" y="101333"/>
                  </a:lnTo>
                  <a:lnTo>
                    <a:pt x="710971" y="100571"/>
                  </a:lnTo>
                  <a:close/>
                </a:path>
                <a:path w="711200" h="214630">
                  <a:moveTo>
                    <a:pt x="710971" y="97523"/>
                  </a:moveTo>
                  <a:lnTo>
                    <a:pt x="385737" y="97523"/>
                  </a:lnTo>
                  <a:lnTo>
                    <a:pt x="383209" y="98285"/>
                  </a:lnTo>
                  <a:lnTo>
                    <a:pt x="710971" y="98285"/>
                  </a:lnTo>
                  <a:lnTo>
                    <a:pt x="710971" y="97523"/>
                  </a:lnTo>
                  <a:close/>
                </a:path>
                <a:path w="711200" h="214630">
                  <a:moveTo>
                    <a:pt x="710971" y="94475"/>
                  </a:moveTo>
                  <a:lnTo>
                    <a:pt x="395820" y="94475"/>
                  </a:lnTo>
                  <a:lnTo>
                    <a:pt x="393293" y="95237"/>
                  </a:lnTo>
                  <a:lnTo>
                    <a:pt x="710971" y="95237"/>
                  </a:lnTo>
                  <a:lnTo>
                    <a:pt x="710971" y="94475"/>
                  </a:lnTo>
                  <a:close/>
                </a:path>
                <a:path w="711200" h="214630">
                  <a:moveTo>
                    <a:pt x="710971" y="91427"/>
                  </a:moveTo>
                  <a:lnTo>
                    <a:pt x="405904" y="91427"/>
                  </a:lnTo>
                  <a:lnTo>
                    <a:pt x="403377" y="92189"/>
                  </a:lnTo>
                  <a:lnTo>
                    <a:pt x="710971" y="92189"/>
                  </a:lnTo>
                  <a:lnTo>
                    <a:pt x="710971" y="91427"/>
                  </a:lnTo>
                  <a:close/>
                </a:path>
                <a:path w="711200" h="214630">
                  <a:moveTo>
                    <a:pt x="710971" y="88392"/>
                  </a:moveTo>
                  <a:lnTo>
                    <a:pt x="415988" y="88392"/>
                  </a:lnTo>
                  <a:lnTo>
                    <a:pt x="413461" y="89141"/>
                  </a:lnTo>
                  <a:lnTo>
                    <a:pt x="710971" y="89141"/>
                  </a:lnTo>
                  <a:lnTo>
                    <a:pt x="710971" y="88392"/>
                  </a:lnTo>
                  <a:close/>
                </a:path>
                <a:path w="711200" h="214630">
                  <a:moveTo>
                    <a:pt x="710971" y="85344"/>
                  </a:moveTo>
                  <a:lnTo>
                    <a:pt x="426072" y="85344"/>
                  </a:lnTo>
                  <a:lnTo>
                    <a:pt x="423557" y="86093"/>
                  </a:lnTo>
                  <a:lnTo>
                    <a:pt x="710971" y="86093"/>
                  </a:lnTo>
                  <a:lnTo>
                    <a:pt x="710971" y="85344"/>
                  </a:lnTo>
                  <a:close/>
                </a:path>
                <a:path w="711200" h="214630">
                  <a:moveTo>
                    <a:pt x="710971" y="82296"/>
                  </a:moveTo>
                  <a:lnTo>
                    <a:pt x="436156" y="82296"/>
                  </a:lnTo>
                  <a:lnTo>
                    <a:pt x="433641" y="83045"/>
                  </a:lnTo>
                  <a:lnTo>
                    <a:pt x="710971" y="83045"/>
                  </a:lnTo>
                  <a:lnTo>
                    <a:pt x="710971" y="82296"/>
                  </a:lnTo>
                  <a:close/>
                </a:path>
                <a:path w="711200" h="214630">
                  <a:moveTo>
                    <a:pt x="710971" y="79248"/>
                  </a:moveTo>
                  <a:lnTo>
                    <a:pt x="446239" y="79248"/>
                  </a:lnTo>
                  <a:lnTo>
                    <a:pt x="443725" y="79997"/>
                  </a:lnTo>
                  <a:lnTo>
                    <a:pt x="710971" y="79997"/>
                  </a:lnTo>
                  <a:lnTo>
                    <a:pt x="710971" y="79248"/>
                  </a:lnTo>
                  <a:close/>
                </a:path>
                <a:path w="711200" h="214630">
                  <a:moveTo>
                    <a:pt x="710971" y="76200"/>
                  </a:moveTo>
                  <a:lnTo>
                    <a:pt x="456323" y="76200"/>
                  </a:lnTo>
                  <a:lnTo>
                    <a:pt x="453809" y="76949"/>
                  </a:lnTo>
                  <a:lnTo>
                    <a:pt x="710971" y="76949"/>
                  </a:lnTo>
                  <a:lnTo>
                    <a:pt x="710971" y="76200"/>
                  </a:lnTo>
                  <a:close/>
                </a:path>
                <a:path w="711200" h="214630">
                  <a:moveTo>
                    <a:pt x="710971" y="73152"/>
                  </a:moveTo>
                  <a:lnTo>
                    <a:pt x="466407" y="73152"/>
                  </a:lnTo>
                  <a:lnTo>
                    <a:pt x="463892" y="73901"/>
                  </a:lnTo>
                  <a:lnTo>
                    <a:pt x="710971" y="73901"/>
                  </a:lnTo>
                  <a:lnTo>
                    <a:pt x="710971" y="73152"/>
                  </a:lnTo>
                  <a:close/>
                </a:path>
                <a:path w="711200" h="214630">
                  <a:moveTo>
                    <a:pt x="710971" y="70091"/>
                  </a:moveTo>
                  <a:lnTo>
                    <a:pt x="476504" y="70091"/>
                  </a:lnTo>
                  <a:lnTo>
                    <a:pt x="473976" y="70853"/>
                  </a:lnTo>
                  <a:lnTo>
                    <a:pt x="710971" y="70853"/>
                  </a:lnTo>
                  <a:lnTo>
                    <a:pt x="710971" y="70091"/>
                  </a:lnTo>
                  <a:close/>
                </a:path>
                <a:path w="711200" h="214630">
                  <a:moveTo>
                    <a:pt x="710971" y="67043"/>
                  </a:moveTo>
                  <a:lnTo>
                    <a:pt x="486587" y="67043"/>
                  </a:lnTo>
                  <a:lnTo>
                    <a:pt x="484060" y="67805"/>
                  </a:lnTo>
                  <a:lnTo>
                    <a:pt x="710971" y="67805"/>
                  </a:lnTo>
                  <a:lnTo>
                    <a:pt x="710971" y="67043"/>
                  </a:lnTo>
                  <a:close/>
                </a:path>
                <a:path w="711200" h="214630">
                  <a:moveTo>
                    <a:pt x="710971" y="63995"/>
                  </a:moveTo>
                  <a:lnTo>
                    <a:pt x="496671" y="63995"/>
                  </a:lnTo>
                  <a:lnTo>
                    <a:pt x="494144" y="64757"/>
                  </a:lnTo>
                  <a:lnTo>
                    <a:pt x="710971" y="64757"/>
                  </a:lnTo>
                  <a:lnTo>
                    <a:pt x="710971" y="63995"/>
                  </a:lnTo>
                  <a:close/>
                </a:path>
                <a:path w="711200" h="214630">
                  <a:moveTo>
                    <a:pt x="710971" y="60947"/>
                  </a:moveTo>
                  <a:lnTo>
                    <a:pt x="506755" y="60947"/>
                  </a:lnTo>
                  <a:lnTo>
                    <a:pt x="504228" y="61709"/>
                  </a:lnTo>
                  <a:lnTo>
                    <a:pt x="710971" y="61709"/>
                  </a:lnTo>
                  <a:lnTo>
                    <a:pt x="710971" y="60947"/>
                  </a:lnTo>
                  <a:close/>
                </a:path>
                <a:path w="711200" h="214630">
                  <a:moveTo>
                    <a:pt x="710971" y="57899"/>
                  </a:moveTo>
                  <a:lnTo>
                    <a:pt x="516839" y="57899"/>
                  </a:lnTo>
                  <a:lnTo>
                    <a:pt x="514311" y="58661"/>
                  </a:lnTo>
                  <a:lnTo>
                    <a:pt x="710971" y="58661"/>
                  </a:lnTo>
                  <a:lnTo>
                    <a:pt x="710971" y="57899"/>
                  </a:lnTo>
                  <a:close/>
                </a:path>
                <a:path w="711200" h="214630">
                  <a:moveTo>
                    <a:pt x="710971" y="54851"/>
                  </a:moveTo>
                  <a:lnTo>
                    <a:pt x="526923" y="54851"/>
                  </a:lnTo>
                  <a:lnTo>
                    <a:pt x="524395" y="55613"/>
                  </a:lnTo>
                  <a:lnTo>
                    <a:pt x="710971" y="55613"/>
                  </a:lnTo>
                  <a:lnTo>
                    <a:pt x="710971" y="54851"/>
                  </a:lnTo>
                  <a:close/>
                </a:path>
                <a:path w="711200" h="214630">
                  <a:moveTo>
                    <a:pt x="710971" y="51803"/>
                  </a:moveTo>
                  <a:lnTo>
                    <a:pt x="537006" y="51803"/>
                  </a:lnTo>
                  <a:lnTo>
                    <a:pt x="534479" y="52565"/>
                  </a:lnTo>
                  <a:lnTo>
                    <a:pt x="710971" y="52565"/>
                  </a:lnTo>
                  <a:lnTo>
                    <a:pt x="710971" y="51803"/>
                  </a:lnTo>
                  <a:close/>
                </a:path>
                <a:path w="711200" h="214630">
                  <a:moveTo>
                    <a:pt x="710971" y="48768"/>
                  </a:moveTo>
                  <a:lnTo>
                    <a:pt x="547090" y="48768"/>
                  </a:lnTo>
                  <a:lnTo>
                    <a:pt x="544563" y="49517"/>
                  </a:lnTo>
                  <a:lnTo>
                    <a:pt x="710971" y="49517"/>
                  </a:lnTo>
                  <a:lnTo>
                    <a:pt x="710971" y="48768"/>
                  </a:lnTo>
                  <a:close/>
                </a:path>
                <a:path w="711200" h="214630">
                  <a:moveTo>
                    <a:pt x="710971" y="45720"/>
                  </a:moveTo>
                  <a:lnTo>
                    <a:pt x="557174" y="45720"/>
                  </a:lnTo>
                  <a:lnTo>
                    <a:pt x="554647" y="46469"/>
                  </a:lnTo>
                  <a:lnTo>
                    <a:pt x="710971" y="46469"/>
                  </a:lnTo>
                  <a:lnTo>
                    <a:pt x="710971" y="45720"/>
                  </a:lnTo>
                  <a:close/>
                </a:path>
                <a:path w="711200" h="214630">
                  <a:moveTo>
                    <a:pt x="710971" y="42672"/>
                  </a:moveTo>
                  <a:lnTo>
                    <a:pt x="567258" y="42672"/>
                  </a:lnTo>
                  <a:lnTo>
                    <a:pt x="564730" y="43421"/>
                  </a:lnTo>
                  <a:lnTo>
                    <a:pt x="710971" y="43421"/>
                  </a:lnTo>
                  <a:lnTo>
                    <a:pt x="710971" y="42672"/>
                  </a:lnTo>
                  <a:close/>
                </a:path>
                <a:path w="711200" h="214630">
                  <a:moveTo>
                    <a:pt x="710971" y="39624"/>
                  </a:moveTo>
                  <a:lnTo>
                    <a:pt x="577342" y="39624"/>
                  </a:lnTo>
                  <a:lnTo>
                    <a:pt x="574827" y="40373"/>
                  </a:lnTo>
                  <a:lnTo>
                    <a:pt x="710971" y="40373"/>
                  </a:lnTo>
                  <a:lnTo>
                    <a:pt x="710971" y="39624"/>
                  </a:lnTo>
                  <a:close/>
                </a:path>
                <a:path w="711200" h="214630">
                  <a:moveTo>
                    <a:pt x="710971" y="36576"/>
                  </a:moveTo>
                  <a:lnTo>
                    <a:pt x="587425" y="36576"/>
                  </a:lnTo>
                  <a:lnTo>
                    <a:pt x="584911" y="37325"/>
                  </a:lnTo>
                  <a:lnTo>
                    <a:pt x="710971" y="37325"/>
                  </a:lnTo>
                  <a:lnTo>
                    <a:pt x="710971" y="36576"/>
                  </a:lnTo>
                  <a:close/>
                </a:path>
                <a:path w="711200" h="214630">
                  <a:moveTo>
                    <a:pt x="710971" y="33528"/>
                  </a:moveTo>
                  <a:lnTo>
                    <a:pt x="597509" y="33528"/>
                  </a:lnTo>
                  <a:lnTo>
                    <a:pt x="594995" y="34277"/>
                  </a:lnTo>
                  <a:lnTo>
                    <a:pt x="710971" y="34277"/>
                  </a:lnTo>
                  <a:lnTo>
                    <a:pt x="710971" y="33528"/>
                  </a:lnTo>
                  <a:close/>
                </a:path>
                <a:path w="711200" h="214630">
                  <a:moveTo>
                    <a:pt x="710971" y="30467"/>
                  </a:moveTo>
                  <a:lnTo>
                    <a:pt x="607593" y="30467"/>
                  </a:lnTo>
                  <a:lnTo>
                    <a:pt x="605078" y="31229"/>
                  </a:lnTo>
                  <a:lnTo>
                    <a:pt x="710971" y="31229"/>
                  </a:lnTo>
                  <a:lnTo>
                    <a:pt x="710971" y="30467"/>
                  </a:lnTo>
                  <a:close/>
                </a:path>
                <a:path w="711200" h="214630">
                  <a:moveTo>
                    <a:pt x="710971" y="27419"/>
                  </a:moveTo>
                  <a:lnTo>
                    <a:pt x="617689" y="27419"/>
                  </a:lnTo>
                  <a:lnTo>
                    <a:pt x="615162" y="28181"/>
                  </a:lnTo>
                  <a:lnTo>
                    <a:pt x="710971" y="28181"/>
                  </a:lnTo>
                  <a:lnTo>
                    <a:pt x="710971" y="27419"/>
                  </a:lnTo>
                  <a:close/>
                </a:path>
                <a:path w="711200" h="214630">
                  <a:moveTo>
                    <a:pt x="710971" y="24371"/>
                  </a:moveTo>
                  <a:lnTo>
                    <a:pt x="627761" y="24371"/>
                  </a:lnTo>
                  <a:lnTo>
                    <a:pt x="625246" y="25133"/>
                  </a:lnTo>
                  <a:lnTo>
                    <a:pt x="710971" y="25133"/>
                  </a:lnTo>
                  <a:lnTo>
                    <a:pt x="710971" y="24371"/>
                  </a:lnTo>
                  <a:close/>
                </a:path>
                <a:path w="711200" h="214630">
                  <a:moveTo>
                    <a:pt x="710971" y="21323"/>
                  </a:moveTo>
                  <a:lnTo>
                    <a:pt x="637844" y="21323"/>
                  </a:lnTo>
                  <a:lnTo>
                    <a:pt x="635330" y="22085"/>
                  </a:lnTo>
                  <a:lnTo>
                    <a:pt x="710971" y="22085"/>
                  </a:lnTo>
                  <a:lnTo>
                    <a:pt x="710971" y="21323"/>
                  </a:lnTo>
                  <a:close/>
                </a:path>
                <a:path w="711200" h="214630">
                  <a:moveTo>
                    <a:pt x="710971" y="18275"/>
                  </a:moveTo>
                  <a:lnTo>
                    <a:pt x="647941" y="18275"/>
                  </a:lnTo>
                  <a:lnTo>
                    <a:pt x="645414" y="19037"/>
                  </a:lnTo>
                  <a:lnTo>
                    <a:pt x="710971" y="19037"/>
                  </a:lnTo>
                  <a:lnTo>
                    <a:pt x="710971" y="18275"/>
                  </a:lnTo>
                  <a:close/>
                </a:path>
                <a:path w="711200" h="214630">
                  <a:moveTo>
                    <a:pt x="710971" y="15227"/>
                  </a:moveTo>
                  <a:lnTo>
                    <a:pt x="658025" y="15227"/>
                  </a:lnTo>
                  <a:lnTo>
                    <a:pt x="655497" y="15989"/>
                  </a:lnTo>
                  <a:lnTo>
                    <a:pt x="710971" y="15989"/>
                  </a:lnTo>
                  <a:lnTo>
                    <a:pt x="710971" y="15227"/>
                  </a:lnTo>
                  <a:close/>
                </a:path>
                <a:path w="711200" h="214630">
                  <a:moveTo>
                    <a:pt x="710971" y="12192"/>
                  </a:moveTo>
                  <a:lnTo>
                    <a:pt x="668108" y="12192"/>
                  </a:lnTo>
                  <a:lnTo>
                    <a:pt x="665581" y="12941"/>
                  </a:lnTo>
                  <a:lnTo>
                    <a:pt x="710971" y="12941"/>
                  </a:lnTo>
                  <a:lnTo>
                    <a:pt x="710971" y="12192"/>
                  </a:lnTo>
                  <a:close/>
                </a:path>
                <a:path w="711200" h="214630">
                  <a:moveTo>
                    <a:pt x="710971" y="9144"/>
                  </a:moveTo>
                  <a:lnTo>
                    <a:pt x="678192" y="9144"/>
                  </a:lnTo>
                  <a:lnTo>
                    <a:pt x="675665" y="9893"/>
                  </a:lnTo>
                  <a:lnTo>
                    <a:pt x="710971" y="9893"/>
                  </a:lnTo>
                  <a:lnTo>
                    <a:pt x="710971" y="9144"/>
                  </a:lnTo>
                  <a:close/>
                </a:path>
                <a:path w="711200" h="214630">
                  <a:moveTo>
                    <a:pt x="710971" y="6096"/>
                  </a:moveTo>
                  <a:lnTo>
                    <a:pt x="688276" y="6096"/>
                  </a:lnTo>
                  <a:lnTo>
                    <a:pt x="685749" y="6845"/>
                  </a:lnTo>
                  <a:lnTo>
                    <a:pt x="710971" y="6845"/>
                  </a:lnTo>
                  <a:lnTo>
                    <a:pt x="710971" y="6096"/>
                  </a:lnTo>
                  <a:close/>
                </a:path>
                <a:path w="711200" h="214630">
                  <a:moveTo>
                    <a:pt x="710971" y="3048"/>
                  </a:moveTo>
                  <a:lnTo>
                    <a:pt x="698360" y="3048"/>
                  </a:lnTo>
                  <a:lnTo>
                    <a:pt x="695833" y="3797"/>
                  </a:lnTo>
                  <a:lnTo>
                    <a:pt x="710971" y="3797"/>
                  </a:lnTo>
                  <a:lnTo>
                    <a:pt x="710971" y="3048"/>
                  </a:lnTo>
                  <a:close/>
                </a:path>
                <a:path w="711200" h="214630">
                  <a:moveTo>
                    <a:pt x="710971" y="0"/>
                  </a:moveTo>
                  <a:lnTo>
                    <a:pt x="708444" y="0"/>
                  </a:lnTo>
                  <a:lnTo>
                    <a:pt x="705916" y="749"/>
                  </a:lnTo>
                  <a:lnTo>
                    <a:pt x="710971" y="749"/>
                  </a:lnTo>
                  <a:lnTo>
                    <a:pt x="710971" y="0"/>
                  </a:lnTo>
                  <a:close/>
                </a:path>
              </a:pathLst>
            </a:custGeom>
            <a:solidFill>
              <a:srgbClr val="339AFF"/>
            </a:solidFill>
          </p:spPr>
          <p:txBody>
            <a:bodyPr wrap="square" lIns="0" tIns="0" rIns="0" bIns="0" rtlCol="0"/>
            <a:lstStyle/>
            <a:p/>
          </p:txBody>
        </p:sp>
        <p:sp>
          <p:nvSpPr>
            <p:cNvPr id="12" name="object 12"/>
            <p:cNvSpPr/>
            <p:nvPr/>
          </p:nvSpPr>
          <p:spPr>
            <a:xfrm>
              <a:off x="4423067" y="2733293"/>
              <a:ext cx="1417320" cy="214629"/>
            </a:xfrm>
            <a:custGeom>
              <a:avLst/>
              <a:gdLst/>
              <a:ahLst/>
              <a:cxnLst/>
              <a:rect l="l" t="t" r="r" b="b"/>
              <a:pathLst>
                <a:path w="1417320" h="214630">
                  <a:moveTo>
                    <a:pt x="1416900" y="213372"/>
                  </a:moveTo>
                  <a:lnTo>
                    <a:pt x="2514" y="213372"/>
                  </a:lnTo>
                  <a:lnTo>
                    <a:pt x="0" y="214122"/>
                  </a:lnTo>
                  <a:lnTo>
                    <a:pt x="1416900" y="214122"/>
                  </a:lnTo>
                  <a:lnTo>
                    <a:pt x="1416900" y="213372"/>
                  </a:lnTo>
                  <a:close/>
                </a:path>
                <a:path w="1417320" h="214630">
                  <a:moveTo>
                    <a:pt x="1416900" y="210324"/>
                  </a:moveTo>
                  <a:lnTo>
                    <a:pt x="12598" y="210324"/>
                  </a:lnTo>
                  <a:lnTo>
                    <a:pt x="10083" y="211074"/>
                  </a:lnTo>
                  <a:lnTo>
                    <a:pt x="1416900" y="211074"/>
                  </a:lnTo>
                  <a:lnTo>
                    <a:pt x="1416900" y="210324"/>
                  </a:lnTo>
                  <a:close/>
                </a:path>
                <a:path w="1417320" h="214630">
                  <a:moveTo>
                    <a:pt x="1416900" y="207276"/>
                  </a:moveTo>
                  <a:lnTo>
                    <a:pt x="22682" y="207276"/>
                  </a:lnTo>
                  <a:lnTo>
                    <a:pt x="20167" y="208026"/>
                  </a:lnTo>
                  <a:lnTo>
                    <a:pt x="1416900" y="208026"/>
                  </a:lnTo>
                  <a:lnTo>
                    <a:pt x="1416900" y="207276"/>
                  </a:lnTo>
                  <a:close/>
                </a:path>
                <a:path w="1417320" h="214630">
                  <a:moveTo>
                    <a:pt x="1416900" y="204228"/>
                  </a:moveTo>
                  <a:lnTo>
                    <a:pt x="32778" y="204228"/>
                  </a:lnTo>
                  <a:lnTo>
                    <a:pt x="30251" y="204978"/>
                  </a:lnTo>
                  <a:lnTo>
                    <a:pt x="1416900" y="204978"/>
                  </a:lnTo>
                  <a:lnTo>
                    <a:pt x="1416900" y="204228"/>
                  </a:lnTo>
                  <a:close/>
                </a:path>
                <a:path w="1417320" h="214630">
                  <a:moveTo>
                    <a:pt x="1416900" y="201180"/>
                  </a:moveTo>
                  <a:lnTo>
                    <a:pt x="42862" y="201180"/>
                  </a:lnTo>
                  <a:lnTo>
                    <a:pt x="40335" y="201930"/>
                  </a:lnTo>
                  <a:lnTo>
                    <a:pt x="1416900" y="201930"/>
                  </a:lnTo>
                  <a:lnTo>
                    <a:pt x="1416900" y="201180"/>
                  </a:lnTo>
                  <a:close/>
                </a:path>
                <a:path w="1417320" h="214630">
                  <a:moveTo>
                    <a:pt x="1416900" y="198120"/>
                  </a:moveTo>
                  <a:lnTo>
                    <a:pt x="52946" y="198120"/>
                  </a:lnTo>
                  <a:lnTo>
                    <a:pt x="50419" y="198882"/>
                  </a:lnTo>
                  <a:lnTo>
                    <a:pt x="1416900" y="198882"/>
                  </a:lnTo>
                  <a:lnTo>
                    <a:pt x="1416900" y="198120"/>
                  </a:lnTo>
                  <a:close/>
                </a:path>
                <a:path w="1417320" h="214630">
                  <a:moveTo>
                    <a:pt x="1416900" y="195072"/>
                  </a:moveTo>
                  <a:lnTo>
                    <a:pt x="63030" y="195072"/>
                  </a:lnTo>
                  <a:lnTo>
                    <a:pt x="60502" y="195834"/>
                  </a:lnTo>
                  <a:lnTo>
                    <a:pt x="1416900" y="195834"/>
                  </a:lnTo>
                  <a:lnTo>
                    <a:pt x="1416900" y="195072"/>
                  </a:lnTo>
                  <a:close/>
                </a:path>
                <a:path w="1417320" h="214630">
                  <a:moveTo>
                    <a:pt x="1416900" y="192024"/>
                  </a:moveTo>
                  <a:lnTo>
                    <a:pt x="73113" y="192024"/>
                  </a:lnTo>
                  <a:lnTo>
                    <a:pt x="70586" y="192786"/>
                  </a:lnTo>
                  <a:lnTo>
                    <a:pt x="1416900" y="192786"/>
                  </a:lnTo>
                  <a:lnTo>
                    <a:pt x="1416900" y="192024"/>
                  </a:lnTo>
                  <a:close/>
                </a:path>
                <a:path w="1417320" h="214630">
                  <a:moveTo>
                    <a:pt x="1416900" y="188976"/>
                  </a:moveTo>
                  <a:lnTo>
                    <a:pt x="83197" y="188976"/>
                  </a:lnTo>
                  <a:lnTo>
                    <a:pt x="80670" y="189738"/>
                  </a:lnTo>
                  <a:lnTo>
                    <a:pt x="1416900" y="189738"/>
                  </a:lnTo>
                  <a:lnTo>
                    <a:pt x="1416900" y="188976"/>
                  </a:lnTo>
                  <a:close/>
                </a:path>
                <a:path w="1417320" h="214630">
                  <a:moveTo>
                    <a:pt x="1416900" y="185928"/>
                  </a:moveTo>
                  <a:lnTo>
                    <a:pt x="93281" y="185928"/>
                  </a:lnTo>
                  <a:lnTo>
                    <a:pt x="90754" y="186690"/>
                  </a:lnTo>
                  <a:lnTo>
                    <a:pt x="1416900" y="186690"/>
                  </a:lnTo>
                  <a:lnTo>
                    <a:pt x="1416900" y="185928"/>
                  </a:lnTo>
                  <a:close/>
                </a:path>
                <a:path w="1417320" h="214630">
                  <a:moveTo>
                    <a:pt x="1416900" y="182880"/>
                  </a:moveTo>
                  <a:lnTo>
                    <a:pt x="103365" y="182880"/>
                  </a:lnTo>
                  <a:lnTo>
                    <a:pt x="100850" y="183642"/>
                  </a:lnTo>
                  <a:lnTo>
                    <a:pt x="1416900" y="183642"/>
                  </a:lnTo>
                  <a:lnTo>
                    <a:pt x="1416900" y="182880"/>
                  </a:lnTo>
                  <a:close/>
                </a:path>
                <a:path w="1417320" h="214630">
                  <a:moveTo>
                    <a:pt x="1416900" y="179844"/>
                  </a:moveTo>
                  <a:lnTo>
                    <a:pt x="113449" y="179844"/>
                  </a:lnTo>
                  <a:lnTo>
                    <a:pt x="110934" y="180594"/>
                  </a:lnTo>
                  <a:lnTo>
                    <a:pt x="1416900" y="180594"/>
                  </a:lnTo>
                  <a:lnTo>
                    <a:pt x="1416900" y="179844"/>
                  </a:lnTo>
                  <a:close/>
                </a:path>
                <a:path w="1417320" h="214630">
                  <a:moveTo>
                    <a:pt x="1416900" y="176796"/>
                  </a:moveTo>
                  <a:lnTo>
                    <a:pt x="123532" y="176796"/>
                  </a:lnTo>
                  <a:lnTo>
                    <a:pt x="121018" y="177546"/>
                  </a:lnTo>
                  <a:lnTo>
                    <a:pt x="1416900" y="177546"/>
                  </a:lnTo>
                  <a:lnTo>
                    <a:pt x="1416900" y="176796"/>
                  </a:lnTo>
                  <a:close/>
                </a:path>
                <a:path w="1417320" h="214630">
                  <a:moveTo>
                    <a:pt x="1416900" y="173748"/>
                  </a:moveTo>
                  <a:lnTo>
                    <a:pt x="133616" y="173748"/>
                  </a:lnTo>
                  <a:lnTo>
                    <a:pt x="131102" y="174498"/>
                  </a:lnTo>
                  <a:lnTo>
                    <a:pt x="1416900" y="174498"/>
                  </a:lnTo>
                  <a:lnTo>
                    <a:pt x="1416900" y="173748"/>
                  </a:lnTo>
                  <a:close/>
                </a:path>
                <a:path w="1417320" h="214630">
                  <a:moveTo>
                    <a:pt x="1416900" y="170700"/>
                  </a:moveTo>
                  <a:lnTo>
                    <a:pt x="143700" y="170700"/>
                  </a:lnTo>
                  <a:lnTo>
                    <a:pt x="141185" y="171450"/>
                  </a:lnTo>
                  <a:lnTo>
                    <a:pt x="1416900" y="171450"/>
                  </a:lnTo>
                  <a:lnTo>
                    <a:pt x="1416900" y="170700"/>
                  </a:lnTo>
                  <a:close/>
                </a:path>
                <a:path w="1417320" h="214630">
                  <a:moveTo>
                    <a:pt x="1416900" y="167652"/>
                  </a:moveTo>
                  <a:lnTo>
                    <a:pt x="153784" y="167652"/>
                  </a:lnTo>
                  <a:lnTo>
                    <a:pt x="151269" y="168402"/>
                  </a:lnTo>
                  <a:lnTo>
                    <a:pt x="1416900" y="168402"/>
                  </a:lnTo>
                  <a:lnTo>
                    <a:pt x="1416900" y="167652"/>
                  </a:lnTo>
                  <a:close/>
                </a:path>
                <a:path w="1417320" h="214630">
                  <a:moveTo>
                    <a:pt x="1416900" y="164604"/>
                  </a:moveTo>
                  <a:lnTo>
                    <a:pt x="163868" y="164604"/>
                  </a:lnTo>
                  <a:lnTo>
                    <a:pt x="161353" y="165354"/>
                  </a:lnTo>
                  <a:lnTo>
                    <a:pt x="1416900" y="165354"/>
                  </a:lnTo>
                  <a:lnTo>
                    <a:pt x="1416900" y="164604"/>
                  </a:lnTo>
                  <a:close/>
                </a:path>
                <a:path w="1417320" h="214630">
                  <a:moveTo>
                    <a:pt x="1416900" y="161544"/>
                  </a:moveTo>
                  <a:lnTo>
                    <a:pt x="173964" y="161544"/>
                  </a:lnTo>
                  <a:lnTo>
                    <a:pt x="171437" y="162306"/>
                  </a:lnTo>
                  <a:lnTo>
                    <a:pt x="1416900" y="162306"/>
                  </a:lnTo>
                  <a:lnTo>
                    <a:pt x="1416900" y="161544"/>
                  </a:lnTo>
                  <a:close/>
                </a:path>
                <a:path w="1417320" h="214630">
                  <a:moveTo>
                    <a:pt x="1416900" y="158496"/>
                  </a:moveTo>
                  <a:lnTo>
                    <a:pt x="184048" y="158496"/>
                  </a:lnTo>
                  <a:lnTo>
                    <a:pt x="181521" y="159258"/>
                  </a:lnTo>
                  <a:lnTo>
                    <a:pt x="1416900" y="159258"/>
                  </a:lnTo>
                  <a:lnTo>
                    <a:pt x="1416900" y="158496"/>
                  </a:lnTo>
                  <a:close/>
                </a:path>
                <a:path w="1417320" h="214630">
                  <a:moveTo>
                    <a:pt x="1416900" y="155448"/>
                  </a:moveTo>
                  <a:lnTo>
                    <a:pt x="194132" y="155448"/>
                  </a:lnTo>
                  <a:lnTo>
                    <a:pt x="191604" y="156210"/>
                  </a:lnTo>
                  <a:lnTo>
                    <a:pt x="1416900" y="156210"/>
                  </a:lnTo>
                  <a:lnTo>
                    <a:pt x="1416900" y="155448"/>
                  </a:lnTo>
                  <a:close/>
                </a:path>
                <a:path w="1417320" h="214630">
                  <a:moveTo>
                    <a:pt x="1416900" y="152400"/>
                  </a:moveTo>
                  <a:lnTo>
                    <a:pt x="204216" y="152400"/>
                  </a:lnTo>
                  <a:lnTo>
                    <a:pt x="201688" y="153162"/>
                  </a:lnTo>
                  <a:lnTo>
                    <a:pt x="1416900" y="153162"/>
                  </a:lnTo>
                  <a:lnTo>
                    <a:pt x="1416900" y="152400"/>
                  </a:lnTo>
                  <a:close/>
                </a:path>
                <a:path w="1417320" h="214630">
                  <a:moveTo>
                    <a:pt x="1416900" y="149352"/>
                  </a:moveTo>
                  <a:lnTo>
                    <a:pt x="214299" y="149352"/>
                  </a:lnTo>
                  <a:lnTo>
                    <a:pt x="211772" y="150114"/>
                  </a:lnTo>
                  <a:lnTo>
                    <a:pt x="1416900" y="150114"/>
                  </a:lnTo>
                  <a:lnTo>
                    <a:pt x="1416900" y="149352"/>
                  </a:lnTo>
                  <a:close/>
                </a:path>
                <a:path w="1417320" h="214630">
                  <a:moveTo>
                    <a:pt x="1416900" y="146304"/>
                  </a:moveTo>
                  <a:lnTo>
                    <a:pt x="224383" y="146304"/>
                  </a:lnTo>
                  <a:lnTo>
                    <a:pt x="221856" y="147066"/>
                  </a:lnTo>
                  <a:lnTo>
                    <a:pt x="1416900" y="147066"/>
                  </a:lnTo>
                  <a:lnTo>
                    <a:pt x="1416900" y="146304"/>
                  </a:lnTo>
                  <a:close/>
                </a:path>
                <a:path w="1417320" h="214630">
                  <a:moveTo>
                    <a:pt x="1416900" y="143256"/>
                  </a:moveTo>
                  <a:lnTo>
                    <a:pt x="234467" y="143256"/>
                  </a:lnTo>
                  <a:lnTo>
                    <a:pt x="231940" y="144018"/>
                  </a:lnTo>
                  <a:lnTo>
                    <a:pt x="1416900" y="144018"/>
                  </a:lnTo>
                  <a:lnTo>
                    <a:pt x="1416900" y="143256"/>
                  </a:lnTo>
                  <a:close/>
                </a:path>
                <a:path w="1417320" h="214630">
                  <a:moveTo>
                    <a:pt x="1416900" y="140220"/>
                  </a:moveTo>
                  <a:lnTo>
                    <a:pt x="244551" y="140220"/>
                  </a:lnTo>
                  <a:lnTo>
                    <a:pt x="242023" y="140970"/>
                  </a:lnTo>
                  <a:lnTo>
                    <a:pt x="1416900" y="140970"/>
                  </a:lnTo>
                  <a:lnTo>
                    <a:pt x="1416900" y="140220"/>
                  </a:lnTo>
                  <a:close/>
                </a:path>
                <a:path w="1417320" h="214630">
                  <a:moveTo>
                    <a:pt x="1416900" y="137172"/>
                  </a:moveTo>
                  <a:lnTo>
                    <a:pt x="254635" y="137172"/>
                  </a:lnTo>
                  <a:lnTo>
                    <a:pt x="252120" y="137922"/>
                  </a:lnTo>
                  <a:lnTo>
                    <a:pt x="1416900" y="137922"/>
                  </a:lnTo>
                  <a:lnTo>
                    <a:pt x="1416900" y="137172"/>
                  </a:lnTo>
                  <a:close/>
                </a:path>
                <a:path w="1417320" h="214630">
                  <a:moveTo>
                    <a:pt x="1416900" y="134124"/>
                  </a:moveTo>
                  <a:lnTo>
                    <a:pt x="264718" y="134124"/>
                  </a:lnTo>
                  <a:lnTo>
                    <a:pt x="262204" y="134874"/>
                  </a:lnTo>
                  <a:lnTo>
                    <a:pt x="1416900" y="134874"/>
                  </a:lnTo>
                  <a:lnTo>
                    <a:pt x="1416900" y="134124"/>
                  </a:lnTo>
                  <a:close/>
                </a:path>
                <a:path w="1417320" h="214630">
                  <a:moveTo>
                    <a:pt x="1416900" y="131076"/>
                  </a:moveTo>
                  <a:lnTo>
                    <a:pt x="274802" y="131076"/>
                  </a:lnTo>
                  <a:lnTo>
                    <a:pt x="272288" y="131826"/>
                  </a:lnTo>
                  <a:lnTo>
                    <a:pt x="1416900" y="131826"/>
                  </a:lnTo>
                  <a:lnTo>
                    <a:pt x="1416900" y="131076"/>
                  </a:lnTo>
                  <a:close/>
                </a:path>
                <a:path w="1417320" h="214630">
                  <a:moveTo>
                    <a:pt x="1416900" y="128028"/>
                  </a:moveTo>
                  <a:lnTo>
                    <a:pt x="284886" y="128028"/>
                  </a:lnTo>
                  <a:lnTo>
                    <a:pt x="282371" y="128778"/>
                  </a:lnTo>
                  <a:lnTo>
                    <a:pt x="1416900" y="128778"/>
                  </a:lnTo>
                  <a:lnTo>
                    <a:pt x="1416900" y="128028"/>
                  </a:lnTo>
                  <a:close/>
                </a:path>
                <a:path w="1417320" h="214630">
                  <a:moveTo>
                    <a:pt x="1416900" y="124980"/>
                  </a:moveTo>
                  <a:lnTo>
                    <a:pt x="294970" y="124980"/>
                  </a:lnTo>
                  <a:lnTo>
                    <a:pt x="292455" y="125730"/>
                  </a:lnTo>
                  <a:lnTo>
                    <a:pt x="1416900" y="125730"/>
                  </a:lnTo>
                  <a:lnTo>
                    <a:pt x="1416900" y="124980"/>
                  </a:lnTo>
                  <a:close/>
                </a:path>
                <a:path w="1417320" h="214630">
                  <a:moveTo>
                    <a:pt x="1416900" y="121920"/>
                  </a:moveTo>
                  <a:lnTo>
                    <a:pt x="305066" y="121920"/>
                  </a:lnTo>
                  <a:lnTo>
                    <a:pt x="302539" y="122682"/>
                  </a:lnTo>
                  <a:lnTo>
                    <a:pt x="1416900" y="122682"/>
                  </a:lnTo>
                  <a:lnTo>
                    <a:pt x="1416900" y="121920"/>
                  </a:lnTo>
                  <a:close/>
                </a:path>
                <a:path w="1417320" h="214630">
                  <a:moveTo>
                    <a:pt x="1416900" y="118872"/>
                  </a:moveTo>
                  <a:lnTo>
                    <a:pt x="315150" y="118872"/>
                  </a:lnTo>
                  <a:lnTo>
                    <a:pt x="312623" y="119634"/>
                  </a:lnTo>
                  <a:lnTo>
                    <a:pt x="1416900" y="119634"/>
                  </a:lnTo>
                  <a:lnTo>
                    <a:pt x="1416900" y="118872"/>
                  </a:lnTo>
                  <a:close/>
                </a:path>
                <a:path w="1417320" h="214630">
                  <a:moveTo>
                    <a:pt x="1416900" y="115824"/>
                  </a:moveTo>
                  <a:lnTo>
                    <a:pt x="325234" y="115824"/>
                  </a:lnTo>
                  <a:lnTo>
                    <a:pt x="322707" y="116586"/>
                  </a:lnTo>
                  <a:lnTo>
                    <a:pt x="1416900" y="116586"/>
                  </a:lnTo>
                  <a:lnTo>
                    <a:pt x="1416900" y="115824"/>
                  </a:lnTo>
                  <a:close/>
                </a:path>
                <a:path w="1417320" h="214630">
                  <a:moveTo>
                    <a:pt x="1416900" y="112776"/>
                  </a:moveTo>
                  <a:lnTo>
                    <a:pt x="335318" y="112776"/>
                  </a:lnTo>
                  <a:lnTo>
                    <a:pt x="332790" y="113538"/>
                  </a:lnTo>
                  <a:lnTo>
                    <a:pt x="1416900" y="113538"/>
                  </a:lnTo>
                  <a:lnTo>
                    <a:pt x="1416900" y="112776"/>
                  </a:lnTo>
                  <a:close/>
                </a:path>
                <a:path w="1417320" h="214630">
                  <a:moveTo>
                    <a:pt x="1416900" y="109728"/>
                  </a:moveTo>
                  <a:lnTo>
                    <a:pt x="345401" y="109728"/>
                  </a:lnTo>
                  <a:lnTo>
                    <a:pt x="342874" y="110490"/>
                  </a:lnTo>
                  <a:lnTo>
                    <a:pt x="1416900" y="110490"/>
                  </a:lnTo>
                  <a:lnTo>
                    <a:pt x="1416900" y="109728"/>
                  </a:lnTo>
                  <a:close/>
                </a:path>
                <a:path w="1417320" h="214630">
                  <a:moveTo>
                    <a:pt x="1416900" y="106680"/>
                  </a:moveTo>
                  <a:lnTo>
                    <a:pt x="355485" y="106680"/>
                  </a:lnTo>
                  <a:lnTo>
                    <a:pt x="352958" y="107442"/>
                  </a:lnTo>
                  <a:lnTo>
                    <a:pt x="1416900" y="107442"/>
                  </a:lnTo>
                  <a:lnTo>
                    <a:pt x="1416900" y="106680"/>
                  </a:lnTo>
                  <a:close/>
                </a:path>
                <a:path w="1417320" h="214630">
                  <a:moveTo>
                    <a:pt x="1416900" y="103644"/>
                  </a:moveTo>
                  <a:lnTo>
                    <a:pt x="365569" y="103644"/>
                  </a:lnTo>
                  <a:lnTo>
                    <a:pt x="363042" y="104394"/>
                  </a:lnTo>
                  <a:lnTo>
                    <a:pt x="1416900" y="104394"/>
                  </a:lnTo>
                  <a:lnTo>
                    <a:pt x="1416900" y="103644"/>
                  </a:lnTo>
                  <a:close/>
                </a:path>
                <a:path w="1417320" h="214630">
                  <a:moveTo>
                    <a:pt x="1416900" y="100596"/>
                  </a:moveTo>
                  <a:lnTo>
                    <a:pt x="375653" y="100596"/>
                  </a:lnTo>
                  <a:lnTo>
                    <a:pt x="373126" y="101346"/>
                  </a:lnTo>
                  <a:lnTo>
                    <a:pt x="1416900" y="101346"/>
                  </a:lnTo>
                  <a:lnTo>
                    <a:pt x="1416900" y="100596"/>
                  </a:lnTo>
                  <a:close/>
                </a:path>
                <a:path w="1417320" h="214630">
                  <a:moveTo>
                    <a:pt x="1416900" y="97548"/>
                  </a:moveTo>
                  <a:lnTo>
                    <a:pt x="385737" y="97548"/>
                  </a:lnTo>
                  <a:lnTo>
                    <a:pt x="383209" y="98298"/>
                  </a:lnTo>
                  <a:lnTo>
                    <a:pt x="1416900" y="98298"/>
                  </a:lnTo>
                  <a:lnTo>
                    <a:pt x="1416900" y="97548"/>
                  </a:lnTo>
                  <a:close/>
                </a:path>
                <a:path w="1417320" h="214630">
                  <a:moveTo>
                    <a:pt x="1416900" y="94500"/>
                  </a:moveTo>
                  <a:lnTo>
                    <a:pt x="395820" y="94500"/>
                  </a:lnTo>
                  <a:lnTo>
                    <a:pt x="393293" y="95250"/>
                  </a:lnTo>
                  <a:lnTo>
                    <a:pt x="1416900" y="95250"/>
                  </a:lnTo>
                  <a:lnTo>
                    <a:pt x="1416900" y="94500"/>
                  </a:lnTo>
                  <a:close/>
                </a:path>
                <a:path w="1417320" h="214630">
                  <a:moveTo>
                    <a:pt x="1416900" y="91452"/>
                  </a:moveTo>
                  <a:lnTo>
                    <a:pt x="405904" y="91452"/>
                  </a:lnTo>
                  <a:lnTo>
                    <a:pt x="403390" y="92202"/>
                  </a:lnTo>
                  <a:lnTo>
                    <a:pt x="1416900" y="92202"/>
                  </a:lnTo>
                  <a:lnTo>
                    <a:pt x="1416900" y="91452"/>
                  </a:lnTo>
                  <a:close/>
                </a:path>
                <a:path w="1417320" h="214630">
                  <a:moveTo>
                    <a:pt x="1416900" y="88404"/>
                  </a:moveTo>
                  <a:lnTo>
                    <a:pt x="415988" y="88404"/>
                  </a:lnTo>
                  <a:lnTo>
                    <a:pt x="413473" y="89154"/>
                  </a:lnTo>
                  <a:lnTo>
                    <a:pt x="1416900" y="89154"/>
                  </a:lnTo>
                  <a:lnTo>
                    <a:pt x="1416900" y="88404"/>
                  </a:lnTo>
                  <a:close/>
                </a:path>
                <a:path w="1417320" h="214630">
                  <a:moveTo>
                    <a:pt x="1416900" y="85344"/>
                  </a:moveTo>
                  <a:lnTo>
                    <a:pt x="426072" y="85344"/>
                  </a:lnTo>
                  <a:lnTo>
                    <a:pt x="423557" y="86106"/>
                  </a:lnTo>
                  <a:lnTo>
                    <a:pt x="1416900" y="86106"/>
                  </a:lnTo>
                  <a:lnTo>
                    <a:pt x="1416900" y="85344"/>
                  </a:lnTo>
                  <a:close/>
                </a:path>
                <a:path w="1417320" h="214630">
                  <a:moveTo>
                    <a:pt x="1416900" y="82296"/>
                  </a:moveTo>
                  <a:lnTo>
                    <a:pt x="436156" y="82296"/>
                  </a:lnTo>
                  <a:lnTo>
                    <a:pt x="433641" y="83058"/>
                  </a:lnTo>
                  <a:lnTo>
                    <a:pt x="1416900" y="83058"/>
                  </a:lnTo>
                  <a:lnTo>
                    <a:pt x="1416900" y="82296"/>
                  </a:lnTo>
                  <a:close/>
                </a:path>
                <a:path w="1417320" h="214630">
                  <a:moveTo>
                    <a:pt x="1416900" y="79248"/>
                  </a:moveTo>
                  <a:lnTo>
                    <a:pt x="446239" y="79248"/>
                  </a:lnTo>
                  <a:lnTo>
                    <a:pt x="443725" y="80010"/>
                  </a:lnTo>
                  <a:lnTo>
                    <a:pt x="1416900" y="80010"/>
                  </a:lnTo>
                  <a:lnTo>
                    <a:pt x="1416900" y="79248"/>
                  </a:lnTo>
                  <a:close/>
                </a:path>
                <a:path w="1417320" h="214630">
                  <a:moveTo>
                    <a:pt x="1416900" y="76200"/>
                  </a:moveTo>
                  <a:lnTo>
                    <a:pt x="456323" y="76200"/>
                  </a:lnTo>
                  <a:lnTo>
                    <a:pt x="453809" y="76962"/>
                  </a:lnTo>
                  <a:lnTo>
                    <a:pt x="1416900" y="76962"/>
                  </a:lnTo>
                  <a:lnTo>
                    <a:pt x="1416900" y="76200"/>
                  </a:lnTo>
                  <a:close/>
                </a:path>
                <a:path w="1417320" h="214630">
                  <a:moveTo>
                    <a:pt x="1416900" y="73152"/>
                  </a:moveTo>
                  <a:lnTo>
                    <a:pt x="466407" y="73152"/>
                  </a:lnTo>
                  <a:lnTo>
                    <a:pt x="463892" y="73914"/>
                  </a:lnTo>
                  <a:lnTo>
                    <a:pt x="1416900" y="73914"/>
                  </a:lnTo>
                  <a:lnTo>
                    <a:pt x="1416900" y="73152"/>
                  </a:lnTo>
                  <a:close/>
                </a:path>
                <a:path w="1417320" h="214630">
                  <a:moveTo>
                    <a:pt x="1416900" y="70104"/>
                  </a:moveTo>
                  <a:lnTo>
                    <a:pt x="476504" y="70104"/>
                  </a:lnTo>
                  <a:lnTo>
                    <a:pt x="473976" y="70866"/>
                  </a:lnTo>
                  <a:lnTo>
                    <a:pt x="1416900" y="70866"/>
                  </a:lnTo>
                  <a:lnTo>
                    <a:pt x="1416900" y="70104"/>
                  </a:lnTo>
                  <a:close/>
                </a:path>
                <a:path w="1417320" h="214630">
                  <a:moveTo>
                    <a:pt x="1416900" y="67056"/>
                  </a:moveTo>
                  <a:lnTo>
                    <a:pt x="486587" y="67056"/>
                  </a:lnTo>
                  <a:lnTo>
                    <a:pt x="484060" y="67818"/>
                  </a:lnTo>
                  <a:lnTo>
                    <a:pt x="1416900" y="67818"/>
                  </a:lnTo>
                  <a:lnTo>
                    <a:pt x="1416900" y="67056"/>
                  </a:lnTo>
                  <a:close/>
                </a:path>
                <a:path w="1417320" h="214630">
                  <a:moveTo>
                    <a:pt x="1416900" y="64020"/>
                  </a:moveTo>
                  <a:lnTo>
                    <a:pt x="496671" y="64020"/>
                  </a:lnTo>
                  <a:lnTo>
                    <a:pt x="494144" y="64770"/>
                  </a:lnTo>
                  <a:lnTo>
                    <a:pt x="1416900" y="64770"/>
                  </a:lnTo>
                  <a:lnTo>
                    <a:pt x="1416900" y="64020"/>
                  </a:lnTo>
                  <a:close/>
                </a:path>
                <a:path w="1417320" h="214630">
                  <a:moveTo>
                    <a:pt x="1416900" y="60972"/>
                  </a:moveTo>
                  <a:lnTo>
                    <a:pt x="506755" y="60972"/>
                  </a:lnTo>
                  <a:lnTo>
                    <a:pt x="504228" y="61722"/>
                  </a:lnTo>
                  <a:lnTo>
                    <a:pt x="1416900" y="61722"/>
                  </a:lnTo>
                  <a:lnTo>
                    <a:pt x="1416900" y="60972"/>
                  </a:lnTo>
                  <a:close/>
                </a:path>
                <a:path w="1417320" h="214630">
                  <a:moveTo>
                    <a:pt x="1416900" y="57924"/>
                  </a:moveTo>
                  <a:lnTo>
                    <a:pt x="516839" y="57924"/>
                  </a:lnTo>
                  <a:lnTo>
                    <a:pt x="514311" y="58674"/>
                  </a:lnTo>
                  <a:lnTo>
                    <a:pt x="1416900" y="58674"/>
                  </a:lnTo>
                  <a:lnTo>
                    <a:pt x="1416900" y="57924"/>
                  </a:lnTo>
                  <a:close/>
                </a:path>
                <a:path w="1417320" h="214630">
                  <a:moveTo>
                    <a:pt x="1416900" y="54876"/>
                  </a:moveTo>
                  <a:lnTo>
                    <a:pt x="526923" y="54876"/>
                  </a:lnTo>
                  <a:lnTo>
                    <a:pt x="524395" y="55626"/>
                  </a:lnTo>
                  <a:lnTo>
                    <a:pt x="1416900" y="55626"/>
                  </a:lnTo>
                  <a:lnTo>
                    <a:pt x="1416900" y="54876"/>
                  </a:lnTo>
                  <a:close/>
                </a:path>
                <a:path w="1417320" h="214630">
                  <a:moveTo>
                    <a:pt x="1416900" y="51828"/>
                  </a:moveTo>
                  <a:lnTo>
                    <a:pt x="537006" y="51828"/>
                  </a:lnTo>
                  <a:lnTo>
                    <a:pt x="534479" y="52578"/>
                  </a:lnTo>
                  <a:lnTo>
                    <a:pt x="1416900" y="52578"/>
                  </a:lnTo>
                  <a:lnTo>
                    <a:pt x="1416900" y="51828"/>
                  </a:lnTo>
                  <a:close/>
                </a:path>
                <a:path w="1417320" h="214630">
                  <a:moveTo>
                    <a:pt x="1416900" y="48780"/>
                  </a:moveTo>
                  <a:lnTo>
                    <a:pt x="547090" y="48780"/>
                  </a:lnTo>
                  <a:lnTo>
                    <a:pt x="544576" y="49530"/>
                  </a:lnTo>
                  <a:lnTo>
                    <a:pt x="1416900" y="49530"/>
                  </a:lnTo>
                  <a:lnTo>
                    <a:pt x="1416900" y="48780"/>
                  </a:lnTo>
                  <a:close/>
                </a:path>
                <a:path w="1417320" h="214630">
                  <a:moveTo>
                    <a:pt x="1416900" y="45720"/>
                  </a:moveTo>
                  <a:lnTo>
                    <a:pt x="557174" y="45720"/>
                  </a:lnTo>
                  <a:lnTo>
                    <a:pt x="554659" y="46482"/>
                  </a:lnTo>
                  <a:lnTo>
                    <a:pt x="1416900" y="46482"/>
                  </a:lnTo>
                  <a:lnTo>
                    <a:pt x="1416900" y="45720"/>
                  </a:lnTo>
                  <a:close/>
                </a:path>
                <a:path w="1417320" h="214630">
                  <a:moveTo>
                    <a:pt x="1416900" y="42672"/>
                  </a:moveTo>
                  <a:lnTo>
                    <a:pt x="567258" y="42672"/>
                  </a:lnTo>
                  <a:lnTo>
                    <a:pt x="564743" y="43434"/>
                  </a:lnTo>
                  <a:lnTo>
                    <a:pt x="1416900" y="43434"/>
                  </a:lnTo>
                  <a:lnTo>
                    <a:pt x="1416900" y="42672"/>
                  </a:lnTo>
                  <a:close/>
                </a:path>
                <a:path w="1417320" h="214630">
                  <a:moveTo>
                    <a:pt x="1416900" y="39624"/>
                  </a:moveTo>
                  <a:lnTo>
                    <a:pt x="577342" y="39624"/>
                  </a:lnTo>
                  <a:lnTo>
                    <a:pt x="574827" y="40386"/>
                  </a:lnTo>
                  <a:lnTo>
                    <a:pt x="1416900" y="40386"/>
                  </a:lnTo>
                  <a:lnTo>
                    <a:pt x="1416900" y="39624"/>
                  </a:lnTo>
                  <a:close/>
                </a:path>
                <a:path w="1417320" h="214630">
                  <a:moveTo>
                    <a:pt x="1416900" y="36576"/>
                  </a:moveTo>
                  <a:lnTo>
                    <a:pt x="587425" y="36576"/>
                  </a:lnTo>
                  <a:lnTo>
                    <a:pt x="584911" y="37338"/>
                  </a:lnTo>
                  <a:lnTo>
                    <a:pt x="1416900" y="37338"/>
                  </a:lnTo>
                  <a:lnTo>
                    <a:pt x="1416900" y="36576"/>
                  </a:lnTo>
                  <a:close/>
                </a:path>
                <a:path w="1417320" h="214630">
                  <a:moveTo>
                    <a:pt x="1416900" y="33528"/>
                  </a:moveTo>
                  <a:lnTo>
                    <a:pt x="597509" y="33528"/>
                  </a:lnTo>
                  <a:lnTo>
                    <a:pt x="594995" y="34290"/>
                  </a:lnTo>
                  <a:lnTo>
                    <a:pt x="1416900" y="34290"/>
                  </a:lnTo>
                  <a:lnTo>
                    <a:pt x="1416900" y="33528"/>
                  </a:lnTo>
                  <a:close/>
                </a:path>
                <a:path w="1417320" h="214630">
                  <a:moveTo>
                    <a:pt x="1416900" y="30480"/>
                  </a:moveTo>
                  <a:lnTo>
                    <a:pt x="607593" y="30480"/>
                  </a:lnTo>
                  <a:lnTo>
                    <a:pt x="605078" y="31242"/>
                  </a:lnTo>
                  <a:lnTo>
                    <a:pt x="1416900" y="31242"/>
                  </a:lnTo>
                  <a:lnTo>
                    <a:pt x="1416900" y="30480"/>
                  </a:lnTo>
                  <a:close/>
                </a:path>
                <a:path w="1417320" h="214630">
                  <a:moveTo>
                    <a:pt x="1416900" y="27444"/>
                  </a:moveTo>
                  <a:lnTo>
                    <a:pt x="617677" y="27444"/>
                  </a:lnTo>
                  <a:lnTo>
                    <a:pt x="615162" y="28194"/>
                  </a:lnTo>
                  <a:lnTo>
                    <a:pt x="1416900" y="28194"/>
                  </a:lnTo>
                  <a:lnTo>
                    <a:pt x="1416900" y="27444"/>
                  </a:lnTo>
                  <a:close/>
                </a:path>
                <a:path w="1417320" h="214630">
                  <a:moveTo>
                    <a:pt x="1416900" y="24396"/>
                  </a:moveTo>
                  <a:lnTo>
                    <a:pt x="627761" y="24396"/>
                  </a:lnTo>
                  <a:lnTo>
                    <a:pt x="625246" y="25146"/>
                  </a:lnTo>
                  <a:lnTo>
                    <a:pt x="1416900" y="25146"/>
                  </a:lnTo>
                  <a:lnTo>
                    <a:pt x="1416900" y="24396"/>
                  </a:lnTo>
                  <a:close/>
                </a:path>
                <a:path w="1417320" h="214630">
                  <a:moveTo>
                    <a:pt x="1416900" y="21348"/>
                  </a:moveTo>
                  <a:lnTo>
                    <a:pt x="637857" y="21348"/>
                  </a:lnTo>
                  <a:lnTo>
                    <a:pt x="635330" y="22098"/>
                  </a:lnTo>
                  <a:lnTo>
                    <a:pt x="1416900" y="22098"/>
                  </a:lnTo>
                  <a:lnTo>
                    <a:pt x="1416900" y="21348"/>
                  </a:lnTo>
                  <a:close/>
                </a:path>
                <a:path w="1417320" h="214630">
                  <a:moveTo>
                    <a:pt x="1416900" y="18300"/>
                  </a:moveTo>
                  <a:lnTo>
                    <a:pt x="647941" y="18300"/>
                  </a:lnTo>
                  <a:lnTo>
                    <a:pt x="645414" y="19050"/>
                  </a:lnTo>
                  <a:lnTo>
                    <a:pt x="1416900" y="19050"/>
                  </a:lnTo>
                  <a:lnTo>
                    <a:pt x="1416900" y="18300"/>
                  </a:lnTo>
                  <a:close/>
                </a:path>
                <a:path w="1417320" h="214630">
                  <a:moveTo>
                    <a:pt x="1416900" y="15252"/>
                  </a:moveTo>
                  <a:lnTo>
                    <a:pt x="658025" y="15252"/>
                  </a:lnTo>
                  <a:lnTo>
                    <a:pt x="655497" y="16002"/>
                  </a:lnTo>
                  <a:lnTo>
                    <a:pt x="1416900" y="16002"/>
                  </a:lnTo>
                  <a:lnTo>
                    <a:pt x="1416900" y="15252"/>
                  </a:lnTo>
                  <a:close/>
                </a:path>
                <a:path w="1417320" h="214630">
                  <a:moveTo>
                    <a:pt x="1416900" y="12204"/>
                  </a:moveTo>
                  <a:lnTo>
                    <a:pt x="668108" y="12204"/>
                  </a:lnTo>
                  <a:lnTo>
                    <a:pt x="665581" y="12954"/>
                  </a:lnTo>
                  <a:lnTo>
                    <a:pt x="1416900" y="12954"/>
                  </a:lnTo>
                  <a:lnTo>
                    <a:pt x="1416900" y="12204"/>
                  </a:lnTo>
                  <a:close/>
                </a:path>
                <a:path w="1417320" h="214630">
                  <a:moveTo>
                    <a:pt x="1416900" y="9144"/>
                  </a:moveTo>
                  <a:lnTo>
                    <a:pt x="678192" y="9144"/>
                  </a:lnTo>
                  <a:lnTo>
                    <a:pt x="675665" y="9906"/>
                  </a:lnTo>
                  <a:lnTo>
                    <a:pt x="1416900" y="9906"/>
                  </a:lnTo>
                  <a:lnTo>
                    <a:pt x="1416900" y="9144"/>
                  </a:lnTo>
                  <a:close/>
                </a:path>
                <a:path w="1417320" h="214630">
                  <a:moveTo>
                    <a:pt x="1416900" y="6096"/>
                  </a:moveTo>
                  <a:lnTo>
                    <a:pt x="688276" y="6096"/>
                  </a:lnTo>
                  <a:lnTo>
                    <a:pt x="685761" y="6858"/>
                  </a:lnTo>
                  <a:lnTo>
                    <a:pt x="1416900" y="6858"/>
                  </a:lnTo>
                  <a:lnTo>
                    <a:pt x="1416900" y="6096"/>
                  </a:lnTo>
                  <a:close/>
                </a:path>
                <a:path w="1417320" h="214630">
                  <a:moveTo>
                    <a:pt x="1416900" y="3048"/>
                  </a:moveTo>
                  <a:lnTo>
                    <a:pt x="698360" y="3048"/>
                  </a:lnTo>
                  <a:lnTo>
                    <a:pt x="695845" y="3810"/>
                  </a:lnTo>
                  <a:lnTo>
                    <a:pt x="1416900" y="3810"/>
                  </a:lnTo>
                  <a:lnTo>
                    <a:pt x="1416900" y="3048"/>
                  </a:lnTo>
                  <a:close/>
                </a:path>
                <a:path w="1417320" h="214630">
                  <a:moveTo>
                    <a:pt x="1416900" y="0"/>
                  </a:moveTo>
                  <a:lnTo>
                    <a:pt x="708444" y="0"/>
                  </a:lnTo>
                  <a:lnTo>
                    <a:pt x="705929" y="762"/>
                  </a:lnTo>
                  <a:lnTo>
                    <a:pt x="1416900" y="762"/>
                  </a:lnTo>
                  <a:lnTo>
                    <a:pt x="1416900" y="0"/>
                  </a:lnTo>
                  <a:close/>
                </a:path>
              </a:pathLst>
            </a:custGeom>
            <a:solidFill>
              <a:srgbClr val="339AFF"/>
            </a:solidFill>
          </p:spPr>
          <p:txBody>
            <a:bodyPr wrap="square" lIns="0" tIns="0" rIns="0" bIns="0" rtlCol="0"/>
            <a:lstStyle/>
            <a:p/>
          </p:txBody>
        </p:sp>
        <p:sp>
          <p:nvSpPr>
            <p:cNvPr id="13" name="object 13"/>
            <p:cNvSpPr/>
            <p:nvPr/>
          </p:nvSpPr>
          <p:spPr>
            <a:xfrm>
              <a:off x="4377715" y="2946666"/>
              <a:ext cx="1462405" cy="214629"/>
            </a:xfrm>
            <a:custGeom>
              <a:avLst/>
              <a:gdLst/>
              <a:ahLst/>
              <a:cxnLst/>
              <a:rect l="l" t="t" r="r" b="b"/>
              <a:pathLst>
                <a:path w="1462404" h="214630">
                  <a:moveTo>
                    <a:pt x="983335" y="213347"/>
                  </a:moveTo>
                  <a:lnTo>
                    <a:pt x="7200" y="213347"/>
                  </a:lnTo>
                  <a:lnTo>
                    <a:pt x="7226" y="214109"/>
                  </a:lnTo>
                  <a:lnTo>
                    <a:pt x="980922" y="214109"/>
                  </a:lnTo>
                  <a:lnTo>
                    <a:pt x="983335" y="213347"/>
                  </a:lnTo>
                  <a:close/>
                </a:path>
                <a:path w="1462404" h="214630">
                  <a:moveTo>
                    <a:pt x="993013" y="210299"/>
                  </a:moveTo>
                  <a:lnTo>
                    <a:pt x="7086" y="210299"/>
                  </a:lnTo>
                  <a:lnTo>
                    <a:pt x="7112" y="211061"/>
                  </a:lnTo>
                  <a:lnTo>
                    <a:pt x="990587" y="211061"/>
                  </a:lnTo>
                  <a:lnTo>
                    <a:pt x="993013" y="210299"/>
                  </a:lnTo>
                  <a:close/>
                </a:path>
                <a:path w="1462404" h="214630">
                  <a:moveTo>
                    <a:pt x="1002690" y="207251"/>
                  </a:moveTo>
                  <a:lnTo>
                    <a:pt x="6985" y="207251"/>
                  </a:lnTo>
                  <a:lnTo>
                    <a:pt x="7010" y="208013"/>
                  </a:lnTo>
                  <a:lnTo>
                    <a:pt x="1000264" y="208013"/>
                  </a:lnTo>
                  <a:lnTo>
                    <a:pt x="1002690" y="207251"/>
                  </a:lnTo>
                  <a:close/>
                </a:path>
                <a:path w="1462404" h="214630">
                  <a:moveTo>
                    <a:pt x="1012355" y="204203"/>
                  </a:moveTo>
                  <a:lnTo>
                    <a:pt x="6870" y="204203"/>
                  </a:lnTo>
                  <a:lnTo>
                    <a:pt x="6896" y="204965"/>
                  </a:lnTo>
                  <a:lnTo>
                    <a:pt x="1009942" y="204965"/>
                  </a:lnTo>
                  <a:lnTo>
                    <a:pt x="1012355" y="204203"/>
                  </a:lnTo>
                  <a:close/>
                </a:path>
                <a:path w="1462404" h="214630">
                  <a:moveTo>
                    <a:pt x="1022032" y="201155"/>
                  </a:moveTo>
                  <a:lnTo>
                    <a:pt x="6756" y="201155"/>
                  </a:lnTo>
                  <a:lnTo>
                    <a:pt x="6781" y="201917"/>
                  </a:lnTo>
                  <a:lnTo>
                    <a:pt x="1019619" y="201917"/>
                  </a:lnTo>
                  <a:lnTo>
                    <a:pt x="1022032" y="201155"/>
                  </a:lnTo>
                  <a:close/>
                </a:path>
                <a:path w="1462404" h="214630">
                  <a:moveTo>
                    <a:pt x="1031709" y="198120"/>
                  </a:moveTo>
                  <a:lnTo>
                    <a:pt x="6642" y="198120"/>
                  </a:lnTo>
                  <a:lnTo>
                    <a:pt x="6680" y="198869"/>
                  </a:lnTo>
                  <a:lnTo>
                    <a:pt x="1029296" y="198869"/>
                  </a:lnTo>
                  <a:lnTo>
                    <a:pt x="1031709" y="198120"/>
                  </a:lnTo>
                  <a:close/>
                </a:path>
                <a:path w="1462404" h="214630">
                  <a:moveTo>
                    <a:pt x="1041387" y="195072"/>
                  </a:moveTo>
                  <a:lnTo>
                    <a:pt x="6540" y="195072"/>
                  </a:lnTo>
                  <a:lnTo>
                    <a:pt x="6565" y="195821"/>
                  </a:lnTo>
                  <a:lnTo>
                    <a:pt x="1038961" y="195821"/>
                  </a:lnTo>
                  <a:lnTo>
                    <a:pt x="1041387" y="195072"/>
                  </a:lnTo>
                  <a:close/>
                </a:path>
                <a:path w="1462404" h="214630">
                  <a:moveTo>
                    <a:pt x="1051064" y="192024"/>
                  </a:moveTo>
                  <a:lnTo>
                    <a:pt x="6426" y="192024"/>
                  </a:lnTo>
                  <a:lnTo>
                    <a:pt x="6451" y="192773"/>
                  </a:lnTo>
                  <a:lnTo>
                    <a:pt x="1048639" y="192773"/>
                  </a:lnTo>
                  <a:lnTo>
                    <a:pt x="1051064" y="192024"/>
                  </a:lnTo>
                  <a:close/>
                </a:path>
                <a:path w="1462404" h="214630">
                  <a:moveTo>
                    <a:pt x="1060729" y="188976"/>
                  </a:moveTo>
                  <a:lnTo>
                    <a:pt x="6311" y="188976"/>
                  </a:lnTo>
                  <a:lnTo>
                    <a:pt x="6337" y="189725"/>
                  </a:lnTo>
                  <a:lnTo>
                    <a:pt x="1058316" y="189725"/>
                  </a:lnTo>
                  <a:lnTo>
                    <a:pt x="1060729" y="188976"/>
                  </a:lnTo>
                  <a:close/>
                </a:path>
                <a:path w="1462404" h="214630">
                  <a:moveTo>
                    <a:pt x="1070406" y="185928"/>
                  </a:moveTo>
                  <a:lnTo>
                    <a:pt x="6197" y="185928"/>
                  </a:lnTo>
                  <a:lnTo>
                    <a:pt x="6235" y="186677"/>
                  </a:lnTo>
                  <a:lnTo>
                    <a:pt x="1067993" y="186677"/>
                  </a:lnTo>
                  <a:lnTo>
                    <a:pt x="1070406" y="185928"/>
                  </a:lnTo>
                  <a:close/>
                </a:path>
                <a:path w="1462404" h="214630">
                  <a:moveTo>
                    <a:pt x="1080084" y="182880"/>
                  </a:moveTo>
                  <a:lnTo>
                    <a:pt x="6096" y="182880"/>
                  </a:lnTo>
                  <a:lnTo>
                    <a:pt x="6121" y="183629"/>
                  </a:lnTo>
                  <a:lnTo>
                    <a:pt x="1077671" y="183629"/>
                  </a:lnTo>
                  <a:lnTo>
                    <a:pt x="1080084" y="182880"/>
                  </a:lnTo>
                  <a:close/>
                </a:path>
                <a:path w="1462404" h="214630">
                  <a:moveTo>
                    <a:pt x="1089761" y="179819"/>
                  </a:moveTo>
                  <a:lnTo>
                    <a:pt x="5981" y="179819"/>
                  </a:lnTo>
                  <a:lnTo>
                    <a:pt x="6007" y="180581"/>
                  </a:lnTo>
                  <a:lnTo>
                    <a:pt x="1087335" y="180581"/>
                  </a:lnTo>
                  <a:lnTo>
                    <a:pt x="1089761" y="179819"/>
                  </a:lnTo>
                  <a:close/>
                </a:path>
                <a:path w="1462404" h="214630">
                  <a:moveTo>
                    <a:pt x="1099439" y="176771"/>
                  </a:moveTo>
                  <a:lnTo>
                    <a:pt x="5867" y="176771"/>
                  </a:lnTo>
                  <a:lnTo>
                    <a:pt x="5892" y="177533"/>
                  </a:lnTo>
                  <a:lnTo>
                    <a:pt x="1097013" y="177533"/>
                  </a:lnTo>
                  <a:lnTo>
                    <a:pt x="1099439" y="176771"/>
                  </a:lnTo>
                  <a:close/>
                </a:path>
                <a:path w="1462404" h="214630">
                  <a:moveTo>
                    <a:pt x="1109116" y="173723"/>
                  </a:moveTo>
                  <a:lnTo>
                    <a:pt x="5753" y="173723"/>
                  </a:lnTo>
                  <a:lnTo>
                    <a:pt x="5791" y="174485"/>
                  </a:lnTo>
                  <a:lnTo>
                    <a:pt x="1106690" y="174485"/>
                  </a:lnTo>
                  <a:lnTo>
                    <a:pt x="1109116" y="173723"/>
                  </a:lnTo>
                  <a:close/>
                </a:path>
                <a:path w="1462404" h="214630">
                  <a:moveTo>
                    <a:pt x="1118781" y="170675"/>
                  </a:moveTo>
                  <a:lnTo>
                    <a:pt x="5651" y="170675"/>
                  </a:lnTo>
                  <a:lnTo>
                    <a:pt x="5676" y="171437"/>
                  </a:lnTo>
                  <a:lnTo>
                    <a:pt x="1116368" y="171437"/>
                  </a:lnTo>
                  <a:lnTo>
                    <a:pt x="1118781" y="170675"/>
                  </a:lnTo>
                  <a:close/>
                </a:path>
                <a:path w="1462404" h="214630">
                  <a:moveTo>
                    <a:pt x="1128458" y="167627"/>
                  </a:moveTo>
                  <a:lnTo>
                    <a:pt x="5537" y="167627"/>
                  </a:lnTo>
                  <a:lnTo>
                    <a:pt x="5562" y="168389"/>
                  </a:lnTo>
                  <a:lnTo>
                    <a:pt x="1126045" y="168389"/>
                  </a:lnTo>
                  <a:lnTo>
                    <a:pt x="1128458" y="167627"/>
                  </a:lnTo>
                  <a:close/>
                </a:path>
                <a:path w="1462404" h="214630">
                  <a:moveTo>
                    <a:pt x="1138135" y="164579"/>
                  </a:moveTo>
                  <a:lnTo>
                    <a:pt x="5422" y="164579"/>
                  </a:lnTo>
                  <a:lnTo>
                    <a:pt x="5461" y="165341"/>
                  </a:lnTo>
                  <a:lnTo>
                    <a:pt x="1135710" y="165341"/>
                  </a:lnTo>
                  <a:lnTo>
                    <a:pt x="1138135" y="164579"/>
                  </a:lnTo>
                  <a:close/>
                </a:path>
                <a:path w="1462404" h="214630">
                  <a:moveTo>
                    <a:pt x="1147813" y="161531"/>
                  </a:moveTo>
                  <a:lnTo>
                    <a:pt x="5321" y="161531"/>
                  </a:lnTo>
                  <a:lnTo>
                    <a:pt x="5346" y="162293"/>
                  </a:lnTo>
                  <a:lnTo>
                    <a:pt x="1145387" y="162293"/>
                  </a:lnTo>
                  <a:lnTo>
                    <a:pt x="1147813" y="161531"/>
                  </a:lnTo>
                  <a:close/>
                </a:path>
                <a:path w="1462404" h="214630">
                  <a:moveTo>
                    <a:pt x="1157490" y="158483"/>
                  </a:moveTo>
                  <a:lnTo>
                    <a:pt x="5207" y="158483"/>
                  </a:lnTo>
                  <a:lnTo>
                    <a:pt x="5232" y="159245"/>
                  </a:lnTo>
                  <a:lnTo>
                    <a:pt x="1155065" y="159245"/>
                  </a:lnTo>
                  <a:lnTo>
                    <a:pt x="1157490" y="158483"/>
                  </a:lnTo>
                  <a:close/>
                </a:path>
                <a:path w="1462404" h="214630">
                  <a:moveTo>
                    <a:pt x="1167155" y="155448"/>
                  </a:moveTo>
                  <a:lnTo>
                    <a:pt x="5092" y="155448"/>
                  </a:lnTo>
                  <a:lnTo>
                    <a:pt x="5118" y="156197"/>
                  </a:lnTo>
                  <a:lnTo>
                    <a:pt x="1164742" y="156197"/>
                  </a:lnTo>
                  <a:lnTo>
                    <a:pt x="1167155" y="155448"/>
                  </a:lnTo>
                  <a:close/>
                </a:path>
                <a:path w="1462404" h="214630">
                  <a:moveTo>
                    <a:pt x="1176832" y="152400"/>
                  </a:moveTo>
                  <a:lnTo>
                    <a:pt x="4978" y="152400"/>
                  </a:lnTo>
                  <a:lnTo>
                    <a:pt x="5016" y="153149"/>
                  </a:lnTo>
                  <a:lnTo>
                    <a:pt x="1174419" y="153149"/>
                  </a:lnTo>
                  <a:lnTo>
                    <a:pt x="1176832" y="152400"/>
                  </a:lnTo>
                  <a:close/>
                </a:path>
                <a:path w="1462404" h="214630">
                  <a:moveTo>
                    <a:pt x="1186510" y="149352"/>
                  </a:moveTo>
                  <a:lnTo>
                    <a:pt x="4876" y="149352"/>
                  </a:lnTo>
                  <a:lnTo>
                    <a:pt x="4902" y="150101"/>
                  </a:lnTo>
                  <a:lnTo>
                    <a:pt x="1184084" y="150101"/>
                  </a:lnTo>
                  <a:lnTo>
                    <a:pt x="1186510" y="149352"/>
                  </a:lnTo>
                  <a:close/>
                </a:path>
                <a:path w="1462404" h="214630">
                  <a:moveTo>
                    <a:pt x="1196187" y="146304"/>
                  </a:moveTo>
                  <a:lnTo>
                    <a:pt x="4762" y="146304"/>
                  </a:lnTo>
                  <a:lnTo>
                    <a:pt x="4787" y="147053"/>
                  </a:lnTo>
                  <a:lnTo>
                    <a:pt x="1193761" y="147053"/>
                  </a:lnTo>
                  <a:lnTo>
                    <a:pt x="1196187" y="146304"/>
                  </a:lnTo>
                  <a:close/>
                </a:path>
                <a:path w="1462404" h="214630">
                  <a:moveTo>
                    <a:pt x="1205865" y="143256"/>
                  </a:moveTo>
                  <a:lnTo>
                    <a:pt x="4648" y="143256"/>
                  </a:lnTo>
                  <a:lnTo>
                    <a:pt x="4673" y="144005"/>
                  </a:lnTo>
                  <a:lnTo>
                    <a:pt x="1203439" y="144005"/>
                  </a:lnTo>
                  <a:lnTo>
                    <a:pt x="1205865" y="143256"/>
                  </a:lnTo>
                  <a:close/>
                </a:path>
                <a:path w="1462404" h="214630">
                  <a:moveTo>
                    <a:pt x="1215529" y="140208"/>
                  </a:moveTo>
                  <a:lnTo>
                    <a:pt x="4546" y="140208"/>
                  </a:lnTo>
                  <a:lnTo>
                    <a:pt x="4572" y="140957"/>
                  </a:lnTo>
                  <a:lnTo>
                    <a:pt x="1213116" y="140957"/>
                  </a:lnTo>
                  <a:lnTo>
                    <a:pt x="1215529" y="140208"/>
                  </a:lnTo>
                  <a:close/>
                </a:path>
                <a:path w="1462404" h="214630">
                  <a:moveTo>
                    <a:pt x="1225207" y="137147"/>
                  </a:moveTo>
                  <a:lnTo>
                    <a:pt x="4432" y="137147"/>
                  </a:lnTo>
                  <a:lnTo>
                    <a:pt x="4457" y="137909"/>
                  </a:lnTo>
                  <a:lnTo>
                    <a:pt x="1222794" y="137909"/>
                  </a:lnTo>
                  <a:lnTo>
                    <a:pt x="1225207" y="137147"/>
                  </a:lnTo>
                  <a:close/>
                </a:path>
                <a:path w="1462404" h="214630">
                  <a:moveTo>
                    <a:pt x="1234884" y="134099"/>
                  </a:moveTo>
                  <a:lnTo>
                    <a:pt x="4318" y="134099"/>
                  </a:lnTo>
                  <a:lnTo>
                    <a:pt x="4343" y="134861"/>
                  </a:lnTo>
                  <a:lnTo>
                    <a:pt x="1232471" y="134861"/>
                  </a:lnTo>
                  <a:lnTo>
                    <a:pt x="1234884" y="134099"/>
                  </a:lnTo>
                  <a:close/>
                </a:path>
                <a:path w="1462404" h="214630">
                  <a:moveTo>
                    <a:pt x="1244561" y="131051"/>
                  </a:moveTo>
                  <a:lnTo>
                    <a:pt x="4203" y="131051"/>
                  </a:lnTo>
                  <a:lnTo>
                    <a:pt x="4241" y="131813"/>
                  </a:lnTo>
                  <a:lnTo>
                    <a:pt x="1242136" y="131813"/>
                  </a:lnTo>
                  <a:lnTo>
                    <a:pt x="1244561" y="131051"/>
                  </a:lnTo>
                  <a:close/>
                </a:path>
                <a:path w="1462404" h="214630">
                  <a:moveTo>
                    <a:pt x="1254239" y="128003"/>
                  </a:moveTo>
                  <a:lnTo>
                    <a:pt x="4102" y="128003"/>
                  </a:lnTo>
                  <a:lnTo>
                    <a:pt x="4127" y="128765"/>
                  </a:lnTo>
                  <a:lnTo>
                    <a:pt x="1251813" y="128765"/>
                  </a:lnTo>
                  <a:lnTo>
                    <a:pt x="1254239" y="128003"/>
                  </a:lnTo>
                  <a:close/>
                </a:path>
                <a:path w="1462404" h="214630">
                  <a:moveTo>
                    <a:pt x="1263904" y="124955"/>
                  </a:moveTo>
                  <a:lnTo>
                    <a:pt x="3987" y="124955"/>
                  </a:lnTo>
                  <a:lnTo>
                    <a:pt x="4013" y="125717"/>
                  </a:lnTo>
                  <a:lnTo>
                    <a:pt x="1261491" y="125717"/>
                  </a:lnTo>
                  <a:lnTo>
                    <a:pt x="1263904" y="124955"/>
                  </a:lnTo>
                  <a:close/>
                </a:path>
                <a:path w="1462404" h="214630">
                  <a:moveTo>
                    <a:pt x="1273581" y="121907"/>
                  </a:moveTo>
                  <a:lnTo>
                    <a:pt x="3873" y="121907"/>
                  </a:lnTo>
                  <a:lnTo>
                    <a:pt x="3898" y="122669"/>
                  </a:lnTo>
                  <a:lnTo>
                    <a:pt x="1271168" y="122669"/>
                  </a:lnTo>
                  <a:lnTo>
                    <a:pt x="1273581" y="121907"/>
                  </a:lnTo>
                  <a:close/>
                </a:path>
                <a:path w="1462404" h="214630">
                  <a:moveTo>
                    <a:pt x="1283258" y="118872"/>
                  </a:moveTo>
                  <a:lnTo>
                    <a:pt x="3759" y="118872"/>
                  </a:lnTo>
                  <a:lnTo>
                    <a:pt x="3797" y="119621"/>
                  </a:lnTo>
                  <a:lnTo>
                    <a:pt x="1280845" y="119621"/>
                  </a:lnTo>
                  <a:lnTo>
                    <a:pt x="1283258" y="118872"/>
                  </a:lnTo>
                  <a:close/>
                </a:path>
                <a:path w="1462404" h="214630">
                  <a:moveTo>
                    <a:pt x="1292936" y="115824"/>
                  </a:moveTo>
                  <a:lnTo>
                    <a:pt x="3657" y="115824"/>
                  </a:lnTo>
                  <a:lnTo>
                    <a:pt x="3683" y="116573"/>
                  </a:lnTo>
                  <a:lnTo>
                    <a:pt x="1290510" y="116573"/>
                  </a:lnTo>
                  <a:lnTo>
                    <a:pt x="1292936" y="115824"/>
                  </a:lnTo>
                  <a:close/>
                </a:path>
                <a:path w="1462404" h="214630">
                  <a:moveTo>
                    <a:pt x="1302613" y="112776"/>
                  </a:moveTo>
                  <a:lnTo>
                    <a:pt x="3543" y="112776"/>
                  </a:lnTo>
                  <a:lnTo>
                    <a:pt x="3568" y="113525"/>
                  </a:lnTo>
                  <a:lnTo>
                    <a:pt x="1300187" y="113525"/>
                  </a:lnTo>
                  <a:lnTo>
                    <a:pt x="1302613" y="112776"/>
                  </a:lnTo>
                  <a:close/>
                </a:path>
                <a:path w="1462404" h="214630">
                  <a:moveTo>
                    <a:pt x="1312278" y="109728"/>
                  </a:moveTo>
                  <a:lnTo>
                    <a:pt x="3429" y="109728"/>
                  </a:lnTo>
                  <a:lnTo>
                    <a:pt x="3454" y="110477"/>
                  </a:lnTo>
                  <a:lnTo>
                    <a:pt x="1309865" y="110477"/>
                  </a:lnTo>
                  <a:lnTo>
                    <a:pt x="1312278" y="109728"/>
                  </a:lnTo>
                  <a:close/>
                </a:path>
                <a:path w="1462404" h="214630">
                  <a:moveTo>
                    <a:pt x="1321955" y="106680"/>
                  </a:moveTo>
                  <a:lnTo>
                    <a:pt x="3327" y="106680"/>
                  </a:lnTo>
                  <a:lnTo>
                    <a:pt x="3352" y="107429"/>
                  </a:lnTo>
                  <a:lnTo>
                    <a:pt x="1319542" y="107429"/>
                  </a:lnTo>
                  <a:lnTo>
                    <a:pt x="1321955" y="106680"/>
                  </a:lnTo>
                  <a:close/>
                </a:path>
                <a:path w="1462404" h="214630">
                  <a:moveTo>
                    <a:pt x="1331633" y="103632"/>
                  </a:moveTo>
                  <a:lnTo>
                    <a:pt x="3213" y="103632"/>
                  </a:lnTo>
                  <a:lnTo>
                    <a:pt x="3238" y="104381"/>
                  </a:lnTo>
                  <a:lnTo>
                    <a:pt x="1329220" y="104381"/>
                  </a:lnTo>
                  <a:lnTo>
                    <a:pt x="1331633" y="103632"/>
                  </a:lnTo>
                  <a:close/>
                </a:path>
                <a:path w="1462404" h="214630">
                  <a:moveTo>
                    <a:pt x="1341310" y="100571"/>
                  </a:moveTo>
                  <a:lnTo>
                    <a:pt x="3098" y="100571"/>
                  </a:lnTo>
                  <a:lnTo>
                    <a:pt x="3124" y="101333"/>
                  </a:lnTo>
                  <a:lnTo>
                    <a:pt x="1338884" y="101333"/>
                  </a:lnTo>
                  <a:lnTo>
                    <a:pt x="1341310" y="100571"/>
                  </a:lnTo>
                  <a:close/>
                </a:path>
                <a:path w="1462404" h="214630">
                  <a:moveTo>
                    <a:pt x="1350987" y="97523"/>
                  </a:moveTo>
                  <a:lnTo>
                    <a:pt x="2984" y="97523"/>
                  </a:lnTo>
                  <a:lnTo>
                    <a:pt x="3022" y="98285"/>
                  </a:lnTo>
                  <a:lnTo>
                    <a:pt x="1348562" y="98285"/>
                  </a:lnTo>
                  <a:lnTo>
                    <a:pt x="1350987" y="97523"/>
                  </a:lnTo>
                  <a:close/>
                </a:path>
                <a:path w="1462404" h="214630">
                  <a:moveTo>
                    <a:pt x="1360665" y="94475"/>
                  </a:moveTo>
                  <a:lnTo>
                    <a:pt x="2882" y="94475"/>
                  </a:lnTo>
                  <a:lnTo>
                    <a:pt x="2908" y="95237"/>
                  </a:lnTo>
                  <a:lnTo>
                    <a:pt x="1358239" y="95237"/>
                  </a:lnTo>
                  <a:lnTo>
                    <a:pt x="1360665" y="94475"/>
                  </a:lnTo>
                  <a:close/>
                </a:path>
                <a:path w="1462404" h="214630">
                  <a:moveTo>
                    <a:pt x="1370330" y="91427"/>
                  </a:moveTo>
                  <a:lnTo>
                    <a:pt x="2768" y="91427"/>
                  </a:lnTo>
                  <a:lnTo>
                    <a:pt x="2794" y="92189"/>
                  </a:lnTo>
                  <a:lnTo>
                    <a:pt x="1367917" y="92189"/>
                  </a:lnTo>
                  <a:lnTo>
                    <a:pt x="1370330" y="91427"/>
                  </a:lnTo>
                  <a:close/>
                </a:path>
                <a:path w="1462404" h="214630">
                  <a:moveTo>
                    <a:pt x="1380007" y="88379"/>
                  </a:moveTo>
                  <a:lnTo>
                    <a:pt x="2654" y="88379"/>
                  </a:lnTo>
                  <a:lnTo>
                    <a:pt x="2679" y="89141"/>
                  </a:lnTo>
                  <a:lnTo>
                    <a:pt x="1377594" y="89141"/>
                  </a:lnTo>
                  <a:lnTo>
                    <a:pt x="1380007" y="88379"/>
                  </a:lnTo>
                  <a:close/>
                </a:path>
                <a:path w="1462404" h="214630">
                  <a:moveTo>
                    <a:pt x="1389684" y="85331"/>
                  </a:moveTo>
                  <a:lnTo>
                    <a:pt x="2540" y="85331"/>
                  </a:lnTo>
                  <a:lnTo>
                    <a:pt x="2578" y="86093"/>
                  </a:lnTo>
                  <a:lnTo>
                    <a:pt x="1387259" y="86093"/>
                  </a:lnTo>
                  <a:lnTo>
                    <a:pt x="1389684" y="85331"/>
                  </a:lnTo>
                  <a:close/>
                </a:path>
                <a:path w="1462404" h="214630">
                  <a:moveTo>
                    <a:pt x="1399362" y="82283"/>
                  </a:moveTo>
                  <a:lnTo>
                    <a:pt x="2438" y="82283"/>
                  </a:lnTo>
                  <a:lnTo>
                    <a:pt x="2463" y="83045"/>
                  </a:lnTo>
                  <a:lnTo>
                    <a:pt x="1396936" y="83045"/>
                  </a:lnTo>
                  <a:lnTo>
                    <a:pt x="1399362" y="82283"/>
                  </a:lnTo>
                  <a:close/>
                </a:path>
                <a:path w="1462404" h="214630">
                  <a:moveTo>
                    <a:pt x="1409026" y="79248"/>
                  </a:moveTo>
                  <a:lnTo>
                    <a:pt x="2324" y="79248"/>
                  </a:lnTo>
                  <a:lnTo>
                    <a:pt x="2349" y="79997"/>
                  </a:lnTo>
                  <a:lnTo>
                    <a:pt x="1406613" y="79997"/>
                  </a:lnTo>
                  <a:lnTo>
                    <a:pt x="1409026" y="79248"/>
                  </a:lnTo>
                  <a:close/>
                </a:path>
                <a:path w="1462404" h="214630">
                  <a:moveTo>
                    <a:pt x="1418704" y="76200"/>
                  </a:moveTo>
                  <a:lnTo>
                    <a:pt x="2209" y="76200"/>
                  </a:lnTo>
                  <a:lnTo>
                    <a:pt x="2235" y="76949"/>
                  </a:lnTo>
                  <a:lnTo>
                    <a:pt x="1416291" y="76949"/>
                  </a:lnTo>
                  <a:lnTo>
                    <a:pt x="1418704" y="76200"/>
                  </a:lnTo>
                  <a:close/>
                </a:path>
                <a:path w="1462404" h="214630">
                  <a:moveTo>
                    <a:pt x="1428381" y="73152"/>
                  </a:moveTo>
                  <a:lnTo>
                    <a:pt x="2108" y="73152"/>
                  </a:lnTo>
                  <a:lnTo>
                    <a:pt x="2133" y="73901"/>
                  </a:lnTo>
                  <a:lnTo>
                    <a:pt x="1425968" y="73901"/>
                  </a:lnTo>
                  <a:lnTo>
                    <a:pt x="1428381" y="73152"/>
                  </a:lnTo>
                  <a:close/>
                </a:path>
                <a:path w="1462404" h="214630">
                  <a:moveTo>
                    <a:pt x="1438059" y="70104"/>
                  </a:moveTo>
                  <a:lnTo>
                    <a:pt x="1993" y="70104"/>
                  </a:lnTo>
                  <a:lnTo>
                    <a:pt x="2019" y="70853"/>
                  </a:lnTo>
                  <a:lnTo>
                    <a:pt x="1435646" y="70853"/>
                  </a:lnTo>
                  <a:lnTo>
                    <a:pt x="1438059" y="70104"/>
                  </a:lnTo>
                  <a:close/>
                </a:path>
                <a:path w="1462404" h="214630">
                  <a:moveTo>
                    <a:pt x="1447736" y="67056"/>
                  </a:moveTo>
                  <a:lnTo>
                    <a:pt x="1879" y="67056"/>
                  </a:lnTo>
                  <a:lnTo>
                    <a:pt x="1905" y="67805"/>
                  </a:lnTo>
                  <a:lnTo>
                    <a:pt x="1445310" y="67805"/>
                  </a:lnTo>
                  <a:lnTo>
                    <a:pt x="1447736" y="67056"/>
                  </a:lnTo>
                  <a:close/>
                </a:path>
                <a:path w="1462404" h="214630">
                  <a:moveTo>
                    <a:pt x="1457413" y="64008"/>
                  </a:moveTo>
                  <a:lnTo>
                    <a:pt x="1765" y="64008"/>
                  </a:lnTo>
                  <a:lnTo>
                    <a:pt x="1803" y="64757"/>
                  </a:lnTo>
                  <a:lnTo>
                    <a:pt x="1454988" y="64757"/>
                  </a:lnTo>
                  <a:lnTo>
                    <a:pt x="1457413" y="64008"/>
                  </a:lnTo>
                  <a:close/>
                </a:path>
                <a:path w="1462404" h="214630">
                  <a:moveTo>
                    <a:pt x="1462252" y="60947"/>
                  </a:moveTo>
                  <a:lnTo>
                    <a:pt x="1663" y="60947"/>
                  </a:lnTo>
                  <a:lnTo>
                    <a:pt x="1689" y="61709"/>
                  </a:lnTo>
                  <a:lnTo>
                    <a:pt x="1462252" y="61709"/>
                  </a:lnTo>
                  <a:lnTo>
                    <a:pt x="1462252" y="60947"/>
                  </a:lnTo>
                  <a:close/>
                </a:path>
                <a:path w="1462404" h="214630">
                  <a:moveTo>
                    <a:pt x="1462252" y="57899"/>
                  </a:moveTo>
                  <a:lnTo>
                    <a:pt x="1549" y="57899"/>
                  </a:lnTo>
                  <a:lnTo>
                    <a:pt x="1574" y="58661"/>
                  </a:lnTo>
                  <a:lnTo>
                    <a:pt x="1462252" y="58661"/>
                  </a:lnTo>
                  <a:lnTo>
                    <a:pt x="1462252" y="57899"/>
                  </a:lnTo>
                  <a:close/>
                </a:path>
                <a:path w="1462404" h="214630">
                  <a:moveTo>
                    <a:pt x="1462252" y="54851"/>
                  </a:moveTo>
                  <a:lnTo>
                    <a:pt x="1435" y="54851"/>
                  </a:lnTo>
                  <a:lnTo>
                    <a:pt x="1460" y="55613"/>
                  </a:lnTo>
                  <a:lnTo>
                    <a:pt x="1462252" y="55613"/>
                  </a:lnTo>
                  <a:lnTo>
                    <a:pt x="1462252" y="54851"/>
                  </a:lnTo>
                  <a:close/>
                </a:path>
                <a:path w="1462404" h="214630">
                  <a:moveTo>
                    <a:pt x="1462252" y="51803"/>
                  </a:moveTo>
                  <a:lnTo>
                    <a:pt x="1320" y="51803"/>
                  </a:lnTo>
                  <a:lnTo>
                    <a:pt x="1358" y="52565"/>
                  </a:lnTo>
                  <a:lnTo>
                    <a:pt x="1462252" y="52565"/>
                  </a:lnTo>
                  <a:lnTo>
                    <a:pt x="1462252" y="51803"/>
                  </a:lnTo>
                  <a:close/>
                </a:path>
                <a:path w="1462404" h="214630">
                  <a:moveTo>
                    <a:pt x="1462252" y="48755"/>
                  </a:moveTo>
                  <a:lnTo>
                    <a:pt x="1219" y="48755"/>
                  </a:lnTo>
                  <a:lnTo>
                    <a:pt x="1244" y="49517"/>
                  </a:lnTo>
                  <a:lnTo>
                    <a:pt x="1462252" y="49517"/>
                  </a:lnTo>
                  <a:lnTo>
                    <a:pt x="1462252" y="48755"/>
                  </a:lnTo>
                  <a:close/>
                </a:path>
                <a:path w="1462404" h="214630">
                  <a:moveTo>
                    <a:pt x="1462252" y="45707"/>
                  </a:moveTo>
                  <a:lnTo>
                    <a:pt x="1104" y="45707"/>
                  </a:lnTo>
                  <a:lnTo>
                    <a:pt x="1130" y="46469"/>
                  </a:lnTo>
                  <a:lnTo>
                    <a:pt x="1462252" y="46469"/>
                  </a:lnTo>
                  <a:lnTo>
                    <a:pt x="1462252" y="45707"/>
                  </a:lnTo>
                  <a:close/>
                </a:path>
                <a:path w="1462404" h="214630">
                  <a:moveTo>
                    <a:pt x="1462252" y="42672"/>
                  </a:moveTo>
                  <a:lnTo>
                    <a:pt x="990" y="42672"/>
                  </a:lnTo>
                  <a:lnTo>
                    <a:pt x="1016" y="43421"/>
                  </a:lnTo>
                  <a:lnTo>
                    <a:pt x="1462252" y="43421"/>
                  </a:lnTo>
                  <a:lnTo>
                    <a:pt x="1462252" y="42672"/>
                  </a:lnTo>
                  <a:close/>
                </a:path>
                <a:path w="1462404" h="214630">
                  <a:moveTo>
                    <a:pt x="1462252" y="39624"/>
                  </a:moveTo>
                  <a:lnTo>
                    <a:pt x="889" y="39624"/>
                  </a:lnTo>
                  <a:lnTo>
                    <a:pt x="914" y="40373"/>
                  </a:lnTo>
                  <a:lnTo>
                    <a:pt x="1462252" y="40373"/>
                  </a:lnTo>
                  <a:lnTo>
                    <a:pt x="1462252" y="39624"/>
                  </a:lnTo>
                  <a:close/>
                </a:path>
                <a:path w="1462404" h="214630">
                  <a:moveTo>
                    <a:pt x="1462252" y="36576"/>
                  </a:moveTo>
                  <a:lnTo>
                    <a:pt x="774" y="36576"/>
                  </a:lnTo>
                  <a:lnTo>
                    <a:pt x="800" y="37325"/>
                  </a:lnTo>
                  <a:lnTo>
                    <a:pt x="1462252" y="37325"/>
                  </a:lnTo>
                  <a:lnTo>
                    <a:pt x="1462252" y="36576"/>
                  </a:lnTo>
                  <a:close/>
                </a:path>
                <a:path w="1462404" h="214630">
                  <a:moveTo>
                    <a:pt x="1462252" y="33528"/>
                  </a:moveTo>
                  <a:lnTo>
                    <a:pt x="660" y="33528"/>
                  </a:lnTo>
                  <a:lnTo>
                    <a:pt x="685" y="34277"/>
                  </a:lnTo>
                  <a:lnTo>
                    <a:pt x="1462252" y="34277"/>
                  </a:lnTo>
                  <a:lnTo>
                    <a:pt x="1462252" y="33528"/>
                  </a:lnTo>
                  <a:close/>
                </a:path>
                <a:path w="1462404" h="214630">
                  <a:moveTo>
                    <a:pt x="1462252" y="30480"/>
                  </a:moveTo>
                  <a:lnTo>
                    <a:pt x="546" y="30480"/>
                  </a:lnTo>
                  <a:lnTo>
                    <a:pt x="584" y="31229"/>
                  </a:lnTo>
                  <a:lnTo>
                    <a:pt x="1462252" y="31229"/>
                  </a:lnTo>
                  <a:lnTo>
                    <a:pt x="1462252" y="30480"/>
                  </a:lnTo>
                  <a:close/>
                </a:path>
                <a:path w="1462404" h="214630">
                  <a:moveTo>
                    <a:pt x="1462252" y="27432"/>
                  </a:moveTo>
                  <a:lnTo>
                    <a:pt x="444" y="27432"/>
                  </a:lnTo>
                  <a:lnTo>
                    <a:pt x="469" y="28181"/>
                  </a:lnTo>
                  <a:lnTo>
                    <a:pt x="1462252" y="28181"/>
                  </a:lnTo>
                  <a:lnTo>
                    <a:pt x="1462252" y="27432"/>
                  </a:lnTo>
                  <a:close/>
                </a:path>
                <a:path w="1462404" h="214630">
                  <a:moveTo>
                    <a:pt x="1462252" y="24371"/>
                  </a:moveTo>
                  <a:lnTo>
                    <a:pt x="330" y="24371"/>
                  </a:lnTo>
                  <a:lnTo>
                    <a:pt x="355" y="25133"/>
                  </a:lnTo>
                  <a:lnTo>
                    <a:pt x="1462252" y="25133"/>
                  </a:lnTo>
                  <a:lnTo>
                    <a:pt x="1462252" y="24371"/>
                  </a:lnTo>
                  <a:close/>
                </a:path>
                <a:path w="1462404" h="214630">
                  <a:moveTo>
                    <a:pt x="1462252" y="21323"/>
                  </a:moveTo>
                  <a:lnTo>
                    <a:pt x="215" y="21323"/>
                  </a:lnTo>
                  <a:lnTo>
                    <a:pt x="241" y="22085"/>
                  </a:lnTo>
                  <a:lnTo>
                    <a:pt x="1462252" y="22085"/>
                  </a:lnTo>
                  <a:lnTo>
                    <a:pt x="1462252" y="21323"/>
                  </a:lnTo>
                  <a:close/>
                </a:path>
                <a:path w="1462404" h="214630">
                  <a:moveTo>
                    <a:pt x="1462252" y="18275"/>
                  </a:moveTo>
                  <a:lnTo>
                    <a:pt x="101" y="18275"/>
                  </a:lnTo>
                  <a:lnTo>
                    <a:pt x="139" y="19037"/>
                  </a:lnTo>
                  <a:lnTo>
                    <a:pt x="1462252" y="19037"/>
                  </a:lnTo>
                  <a:lnTo>
                    <a:pt x="1462252" y="18275"/>
                  </a:lnTo>
                  <a:close/>
                </a:path>
                <a:path w="1462404" h="214630">
                  <a:moveTo>
                    <a:pt x="1462252" y="15227"/>
                  </a:moveTo>
                  <a:lnTo>
                    <a:pt x="0" y="15227"/>
                  </a:lnTo>
                  <a:lnTo>
                    <a:pt x="25" y="15989"/>
                  </a:lnTo>
                  <a:lnTo>
                    <a:pt x="1462252" y="15989"/>
                  </a:lnTo>
                  <a:lnTo>
                    <a:pt x="1462252" y="15227"/>
                  </a:lnTo>
                  <a:close/>
                </a:path>
                <a:path w="1462404" h="214630">
                  <a:moveTo>
                    <a:pt x="1462252" y="12179"/>
                  </a:moveTo>
                  <a:lnTo>
                    <a:pt x="7531" y="12179"/>
                  </a:lnTo>
                  <a:lnTo>
                    <a:pt x="5016" y="12941"/>
                  </a:lnTo>
                  <a:lnTo>
                    <a:pt x="1462252" y="12941"/>
                  </a:lnTo>
                  <a:lnTo>
                    <a:pt x="1462252" y="12179"/>
                  </a:lnTo>
                  <a:close/>
                </a:path>
                <a:path w="1462404" h="214630">
                  <a:moveTo>
                    <a:pt x="1462252" y="9131"/>
                  </a:moveTo>
                  <a:lnTo>
                    <a:pt x="17614" y="9131"/>
                  </a:lnTo>
                  <a:lnTo>
                    <a:pt x="15100" y="9893"/>
                  </a:lnTo>
                  <a:lnTo>
                    <a:pt x="1462252" y="9893"/>
                  </a:lnTo>
                  <a:lnTo>
                    <a:pt x="1462252" y="9131"/>
                  </a:lnTo>
                  <a:close/>
                </a:path>
                <a:path w="1462404" h="214630">
                  <a:moveTo>
                    <a:pt x="1462252" y="6083"/>
                  </a:moveTo>
                  <a:lnTo>
                    <a:pt x="27698" y="6083"/>
                  </a:lnTo>
                  <a:lnTo>
                    <a:pt x="25184" y="6845"/>
                  </a:lnTo>
                  <a:lnTo>
                    <a:pt x="1462252" y="6845"/>
                  </a:lnTo>
                  <a:lnTo>
                    <a:pt x="1462252" y="6083"/>
                  </a:lnTo>
                  <a:close/>
                </a:path>
                <a:path w="1462404" h="214630">
                  <a:moveTo>
                    <a:pt x="1462252" y="3048"/>
                  </a:moveTo>
                  <a:lnTo>
                    <a:pt x="37782" y="3048"/>
                  </a:lnTo>
                  <a:lnTo>
                    <a:pt x="35267" y="3797"/>
                  </a:lnTo>
                  <a:lnTo>
                    <a:pt x="1462252" y="3797"/>
                  </a:lnTo>
                  <a:lnTo>
                    <a:pt x="1462252" y="3048"/>
                  </a:lnTo>
                  <a:close/>
                </a:path>
                <a:path w="1462404" h="214630">
                  <a:moveTo>
                    <a:pt x="1462252" y="0"/>
                  </a:moveTo>
                  <a:lnTo>
                    <a:pt x="47866" y="0"/>
                  </a:lnTo>
                  <a:lnTo>
                    <a:pt x="45351" y="749"/>
                  </a:lnTo>
                  <a:lnTo>
                    <a:pt x="1462252" y="749"/>
                  </a:lnTo>
                  <a:lnTo>
                    <a:pt x="1462252" y="0"/>
                  </a:lnTo>
                  <a:close/>
                </a:path>
              </a:pathLst>
            </a:custGeom>
            <a:solidFill>
              <a:srgbClr val="339AFF"/>
            </a:solidFill>
          </p:spPr>
          <p:txBody>
            <a:bodyPr wrap="square" lIns="0" tIns="0" rIns="0" bIns="0" rtlCol="0"/>
            <a:lstStyle/>
            <a:p/>
          </p:txBody>
        </p:sp>
        <p:sp>
          <p:nvSpPr>
            <p:cNvPr id="14" name="object 14"/>
            <p:cNvSpPr/>
            <p:nvPr/>
          </p:nvSpPr>
          <p:spPr>
            <a:xfrm>
              <a:off x="4384916" y="3160013"/>
              <a:ext cx="976630" cy="214629"/>
            </a:xfrm>
            <a:custGeom>
              <a:avLst/>
              <a:gdLst/>
              <a:ahLst/>
              <a:cxnLst/>
              <a:rect l="l" t="t" r="r" b="b"/>
              <a:pathLst>
                <a:path w="976629" h="214629">
                  <a:moveTo>
                    <a:pt x="298881" y="213372"/>
                  </a:moveTo>
                  <a:lnTo>
                    <a:pt x="7759" y="213372"/>
                  </a:lnTo>
                  <a:lnTo>
                    <a:pt x="7785" y="214122"/>
                  </a:lnTo>
                  <a:lnTo>
                    <a:pt x="296468" y="214122"/>
                  </a:lnTo>
                  <a:lnTo>
                    <a:pt x="298881" y="213372"/>
                  </a:lnTo>
                  <a:close/>
                </a:path>
                <a:path w="976629" h="214629">
                  <a:moveTo>
                    <a:pt x="308559" y="210324"/>
                  </a:moveTo>
                  <a:lnTo>
                    <a:pt x="7645" y="210324"/>
                  </a:lnTo>
                  <a:lnTo>
                    <a:pt x="7670" y="211074"/>
                  </a:lnTo>
                  <a:lnTo>
                    <a:pt x="306146" y="211074"/>
                  </a:lnTo>
                  <a:lnTo>
                    <a:pt x="308559" y="210324"/>
                  </a:lnTo>
                  <a:close/>
                </a:path>
                <a:path w="976629" h="214629">
                  <a:moveTo>
                    <a:pt x="318236" y="207276"/>
                  </a:moveTo>
                  <a:lnTo>
                    <a:pt x="7531" y="207276"/>
                  </a:lnTo>
                  <a:lnTo>
                    <a:pt x="7569" y="208026"/>
                  </a:lnTo>
                  <a:lnTo>
                    <a:pt x="315810" y="208026"/>
                  </a:lnTo>
                  <a:lnTo>
                    <a:pt x="318236" y="207276"/>
                  </a:lnTo>
                  <a:close/>
                </a:path>
                <a:path w="976629" h="214629">
                  <a:moveTo>
                    <a:pt x="327914" y="204228"/>
                  </a:moveTo>
                  <a:lnTo>
                    <a:pt x="7429" y="204228"/>
                  </a:lnTo>
                  <a:lnTo>
                    <a:pt x="7454" y="204978"/>
                  </a:lnTo>
                  <a:lnTo>
                    <a:pt x="325488" y="204978"/>
                  </a:lnTo>
                  <a:lnTo>
                    <a:pt x="327914" y="204228"/>
                  </a:lnTo>
                  <a:close/>
                </a:path>
                <a:path w="976629" h="214629">
                  <a:moveTo>
                    <a:pt x="337591" y="201180"/>
                  </a:moveTo>
                  <a:lnTo>
                    <a:pt x="7315" y="201180"/>
                  </a:lnTo>
                  <a:lnTo>
                    <a:pt x="7340" y="201930"/>
                  </a:lnTo>
                  <a:lnTo>
                    <a:pt x="335165" y="201930"/>
                  </a:lnTo>
                  <a:lnTo>
                    <a:pt x="337591" y="201180"/>
                  </a:lnTo>
                  <a:close/>
                </a:path>
                <a:path w="976629" h="214629">
                  <a:moveTo>
                    <a:pt x="347256" y="198132"/>
                  </a:moveTo>
                  <a:lnTo>
                    <a:pt x="7200" y="198132"/>
                  </a:lnTo>
                  <a:lnTo>
                    <a:pt x="7226" y="198882"/>
                  </a:lnTo>
                  <a:lnTo>
                    <a:pt x="344843" y="198882"/>
                  </a:lnTo>
                  <a:lnTo>
                    <a:pt x="347256" y="198132"/>
                  </a:lnTo>
                  <a:close/>
                </a:path>
                <a:path w="976629" h="214629">
                  <a:moveTo>
                    <a:pt x="356933" y="195072"/>
                  </a:moveTo>
                  <a:lnTo>
                    <a:pt x="7086" y="195072"/>
                  </a:lnTo>
                  <a:lnTo>
                    <a:pt x="7124" y="195834"/>
                  </a:lnTo>
                  <a:lnTo>
                    <a:pt x="354520" y="195834"/>
                  </a:lnTo>
                  <a:lnTo>
                    <a:pt x="356933" y="195072"/>
                  </a:lnTo>
                  <a:close/>
                </a:path>
                <a:path w="976629" h="214629">
                  <a:moveTo>
                    <a:pt x="366610" y="192024"/>
                  </a:moveTo>
                  <a:lnTo>
                    <a:pt x="6985" y="192024"/>
                  </a:lnTo>
                  <a:lnTo>
                    <a:pt x="7010" y="192786"/>
                  </a:lnTo>
                  <a:lnTo>
                    <a:pt x="364197" y="192786"/>
                  </a:lnTo>
                  <a:lnTo>
                    <a:pt x="366610" y="192024"/>
                  </a:lnTo>
                  <a:close/>
                </a:path>
                <a:path w="976629" h="214629">
                  <a:moveTo>
                    <a:pt x="376288" y="188976"/>
                  </a:moveTo>
                  <a:lnTo>
                    <a:pt x="6870" y="188976"/>
                  </a:lnTo>
                  <a:lnTo>
                    <a:pt x="6896" y="189738"/>
                  </a:lnTo>
                  <a:lnTo>
                    <a:pt x="373862" y="189738"/>
                  </a:lnTo>
                  <a:lnTo>
                    <a:pt x="376288" y="188976"/>
                  </a:lnTo>
                  <a:close/>
                </a:path>
                <a:path w="976629" h="214629">
                  <a:moveTo>
                    <a:pt x="385965" y="185928"/>
                  </a:moveTo>
                  <a:lnTo>
                    <a:pt x="6756" y="185928"/>
                  </a:lnTo>
                  <a:lnTo>
                    <a:pt x="6794" y="186690"/>
                  </a:lnTo>
                  <a:lnTo>
                    <a:pt x="383540" y="186690"/>
                  </a:lnTo>
                  <a:lnTo>
                    <a:pt x="385965" y="185928"/>
                  </a:lnTo>
                  <a:close/>
                </a:path>
                <a:path w="976629" h="214629">
                  <a:moveTo>
                    <a:pt x="395630" y="182880"/>
                  </a:moveTo>
                  <a:lnTo>
                    <a:pt x="6654" y="182880"/>
                  </a:lnTo>
                  <a:lnTo>
                    <a:pt x="6680" y="183642"/>
                  </a:lnTo>
                  <a:lnTo>
                    <a:pt x="393217" y="183642"/>
                  </a:lnTo>
                  <a:lnTo>
                    <a:pt x="395630" y="182880"/>
                  </a:lnTo>
                  <a:close/>
                </a:path>
                <a:path w="976629" h="214629">
                  <a:moveTo>
                    <a:pt x="405307" y="179832"/>
                  </a:moveTo>
                  <a:lnTo>
                    <a:pt x="6540" y="179832"/>
                  </a:lnTo>
                  <a:lnTo>
                    <a:pt x="6565" y="180594"/>
                  </a:lnTo>
                  <a:lnTo>
                    <a:pt x="402894" y="180594"/>
                  </a:lnTo>
                  <a:lnTo>
                    <a:pt x="405307" y="179832"/>
                  </a:lnTo>
                  <a:close/>
                </a:path>
                <a:path w="976629" h="214629">
                  <a:moveTo>
                    <a:pt x="414985" y="176784"/>
                  </a:moveTo>
                  <a:lnTo>
                    <a:pt x="6426" y="176784"/>
                  </a:lnTo>
                  <a:lnTo>
                    <a:pt x="6451" y="177546"/>
                  </a:lnTo>
                  <a:lnTo>
                    <a:pt x="412572" y="177546"/>
                  </a:lnTo>
                  <a:lnTo>
                    <a:pt x="414985" y="176784"/>
                  </a:lnTo>
                  <a:close/>
                </a:path>
                <a:path w="976629" h="214629">
                  <a:moveTo>
                    <a:pt x="424662" y="173748"/>
                  </a:moveTo>
                  <a:lnTo>
                    <a:pt x="6311" y="173748"/>
                  </a:lnTo>
                  <a:lnTo>
                    <a:pt x="6350" y="174498"/>
                  </a:lnTo>
                  <a:lnTo>
                    <a:pt x="422236" y="174498"/>
                  </a:lnTo>
                  <a:lnTo>
                    <a:pt x="424662" y="173748"/>
                  </a:lnTo>
                  <a:close/>
                </a:path>
                <a:path w="976629" h="214629">
                  <a:moveTo>
                    <a:pt x="434340" y="170700"/>
                  </a:moveTo>
                  <a:lnTo>
                    <a:pt x="6210" y="170700"/>
                  </a:lnTo>
                  <a:lnTo>
                    <a:pt x="6235" y="171450"/>
                  </a:lnTo>
                  <a:lnTo>
                    <a:pt x="431914" y="171450"/>
                  </a:lnTo>
                  <a:lnTo>
                    <a:pt x="434340" y="170700"/>
                  </a:lnTo>
                  <a:close/>
                </a:path>
                <a:path w="976629" h="214629">
                  <a:moveTo>
                    <a:pt x="444004" y="167652"/>
                  </a:moveTo>
                  <a:lnTo>
                    <a:pt x="6096" y="167652"/>
                  </a:lnTo>
                  <a:lnTo>
                    <a:pt x="6121" y="168402"/>
                  </a:lnTo>
                  <a:lnTo>
                    <a:pt x="441591" y="168402"/>
                  </a:lnTo>
                  <a:lnTo>
                    <a:pt x="444004" y="167652"/>
                  </a:lnTo>
                  <a:close/>
                </a:path>
                <a:path w="976629" h="214629">
                  <a:moveTo>
                    <a:pt x="453682" y="164604"/>
                  </a:moveTo>
                  <a:lnTo>
                    <a:pt x="5981" y="164604"/>
                  </a:lnTo>
                  <a:lnTo>
                    <a:pt x="6007" y="165354"/>
                  </a:lnTo>
                  <a:lnTo>
                    <a:pt x="451269" y="165354"/>
                  </a:lnTo>
                  <a:lnTo>
                    <a:pt x="453682" y="164604"/>
                  </a:lnTo>
                  <a:close/>
                </a:path>
                <a:path w="976629" h="214629">
                  <a:moveTo>
                    <a:pt x="463359" y="161556"/>
                  </a:moveTo>
                  <a:lnTo>
                    <a:pt x="5880" y="161556"/>
                  </a:lnTo>
                  <a:lnTo>
                    <a:pt x="5905" y="162306"/>
                  </a:lnTo>
                  <a:lnTo>
                    <a:pt x="460946" y="162306"/>
                  </a:lnTo>
                  <a:lnTo>
                    <a:pt x="463359" y="161556"/>
                  </a:lnTo>
                  <a:close/>
                </a:path>
                <a:path w="976629" h="214629">
                  <a:moveTo>
                    <a:pt x="473036" y="158508"/>
                  </a:moveTo>
                  <a:lnTo>
                    <a:pt x="5765" y="158508"/>
                  </a:lnTo>
                  <a:lnTo>
                    <a:pt x="5791" y="159258"/>
                  </a:lnTo>
                  <a:lnTo>
                    <a:pt x="470611" y="159258"/>
                  </a:lnTo>
                  <a:lnTo>
                    <a:pt x="473036" y="158508"/>
                  </a:lnTo>
                  <a:close/>
                </a:path>
                <a:path w="976629" h="214629">
                  <a:moveTo>
                    <a:pt x="482714" y="155448"/>
                  </a:moveTo>
                  <a:lnTo>
                    <a:pt x="5651" y="155448"/>
                  </a:lnTo>
                  <a:lnTo>
                    <a:pt x="5676" y="156210"/>
                  </a:lnTo>
                  <a:lnTo>
                    <a:pt x="480288" y="156210"/>
                  </a:lnTo>
                  <a:lnTo>
                    <a:pt x="482714" y="155448"/>
                  </a:lnTo>
                  <a:close/>
                </a:path>
                <a:path w="976629" h="214629">
                  <a:moveTo>
                    <a:pt x="492379" y="152400"/>
                  </a:moveTo>
                  <a:lnTo>
                    <a:pt x="5537" y="152400"/>
                  </a:lnTo>
                  <a:lnTo>
                    <a:pt x="5562" y="153162"/>
                  </a:lnTo>
                  <a:lnTo>
                    <a:pt x="489966" y="153162"/>
                  </a:lnTo>
                  <a:lnTo>
                    <a:pt x="492379" y="152400"/>
                  </a:lnTo>
                  <a:close/>
                </a:path>
                <a:path w="976629" h="214629">
                  <a:moveTo>
                    <a:pt x="502056" y="149352"/>
                  </a:moveTo>
                  <a:lnTo>
                    <a:pt x="5435" y="149352"/>
                  </a:lnTo>
                  <a:lnTo>
                    <a:pt x="5461" y="150114"/>
                  </a:lnTo>
                  <a:lnTo>
                    <a:pt x="499643" y="150114"/>
                  </a:lnTo>
                  <a:lnTo>
                    <a:pt x="502056" y="149352"/>
                  </a:lnTo>
                  <a:close/>
                </a:path>
                <a:path w="976629" h="214629">
                  <a:moveTo>
                    <a:pt x="511733" y="146304"/>
                  </a:moveTo>
                  <a:lnTo>
                    <a:pt x="5321" y="146304"/>
                  </a:lnTo>
                  <a:lnTo>
                    <a:pt x="5346" y="147066"/>
                  </a:lnTo>
                  <a:lnTo>
                    <a:pt x="509320" y="147066"/>
                  </a:lnTo>
                  <a:lnTo>
                    <a:pt x="511733" y="146304"/>
                  </a:lnTo>
                  <a:close/>
                </a:path>
                <a:path w="976629" h="214629">
                  <a:moveTo>
                    <a:pt x="521411" y="143256"/>
                  </a:moveTo>
                  <a:lnTo>
                    <a:pt x="5207" y="143256"/>
                  </a:lnTo>
                  <a:lnTo>
                    <a:pt x="5232" y="144018"/>
                  </a:lnTo>
                  <a:lnTo>
                    <a:pt x="518985" y="144018"/>
                  </a:lnTo>
                  <a:lnTo>
                    <a:pt x="521411" y="143256"/>
                  </a:lnTo>
                  <a:close/>
                </a:path>
                <a:path w="976629" h="214629">
                  <a:moveTo>
                    <a:pt x="531088" y="140208"/>
                  </a:moveTo>
                  <a:lnTo>
                    <a:pt x="5092" y="140208"/>
                  </a:lnTo>
                  <a:lnTo>
                    <a:pt x="5130" y="140970"/>
                  </a:lnTo>
                  <a:lnTo>
                    <a:pt x="528662" y="140970"/>
                  </a:lnTo>
                  <a:lnTo>
                    <a:pt x="531088" y="140208"/>
                  </a:lnTo>
                  <a:close/>
                </a:path>
                <a:path w="976629" h="214629">
                  <a:moveTo>
                    <a:pt x="540753" y="137172"/>
                  </a:moveTo>
                  <a:lnTo>
                    <a:pt x="4991" y="137172"/>
                  </a:lnTo>
                  <a:lnTo>
                    <a:pt x="5016" y="137922"/>
                  </a:lnTo>
                  <a:lnTo>
                    <a:pt x="538340" y="137922"/>
                  </a:lnTo>
                  <a:lnTo>
                    <a:pt x="540753" y="137172"/>
                  </a:lnTo>
                  <a:close/>
                </a:path>
                <a:path w="976629" h="214629">
                  <a:moveTo>
                    <a:pt x="550430" y="134124"/>
                  </a:moveTo>
                  <a:lnTo>
                    <a:pt x="4876" y="134124"/>
                  </a:lnTo>
                  <a:lnTo>
                    <a:pt x="4902" y="134874"/>
                  </a:lnTo>
                  <a:lnTo>
                    <a:pt x="548017" y="134874"/>
                  </a:lnTo>
                  <a:lnTo>
                    <a:pt x="550430" y="134124"/>
                  </a:lnTo>
                  <a:close/>
                </a:path>
                <a:path w="976629" h="214629">
                  <a:moveTo>
                    <a:pt x="560108" y="131076"/>
                  </a:moveTo>
                  <a:lnTo>
                    <a:pt x="4762" y="131076"/>
                  </a:lnTo>
                  <a:lnTo>
                    <a:pt x="4787" y="131826"/>
                  </a:lnTo>
                  <a:lnTo>
                    <a:pt x="557695" y="131826"/>
                  </a:lnTo>
                  <a:lnTo>
                    <a:pt x="560108" y="131076"/>
                  </a:lnTo>
                  <a:close/>
                </a:path>
                <a:path w="976629" h="214629">
                  <a:moveTo>
                    <a:pt x="569785" y="128028"/>
                  </a:moveTo>
                  <a:lnTo>
                    <a:pt x="4648" y="128028"/>
                  </a:lnTo>
                  <a:lnTo>
                    <a:pt x="4686" y="128778"/>
                  </a:lnTo>
                  <a:lnTo>
                    <a:pt x="567372" y="128778"/>
                  </a:lnTo>
                  <a:lnTo>
                    <a:pt x="569785" y="128028"/>
                  </a:lnTo>
                  <a:close/>
                </a:path>
                <a:path w="976629" h="214629">
                  <a:moveTo>
                    <a:pt x="579462" y="124980"/>
                  </a:moveTo>
                  <a:lnTo>
                    <a:pt x="4546" y="124980"/>
                  </a:lnTo>
                  <a:lnTo>
                    <a:pt x="4572" y="125730"/>
                  </a:lnTo>
                  <a:lnTo>
                    <a:pt x="577037" y="125730"/>
                  </a:lnTo>
                  <a:lnTo>
                    <a:pt x="579462" y="124980"/>
                  </a:lnTo>
                  <a:close/>
                </a:path>
                <a:path w="976629" h="214629">
                  <a:moveTo>
                    <a:pt x="589140" y="121932"/>
                  </a:moveTo>
                  <a:lnTo>
                    <a:pt x="4432" y="121932"/>
                  </a:lnTo>
                  <a:lnTo>
                    <a:pt x="4457" y="122682"/>
                  </a:lnTo>
                  <a:lnTo>
                    <a:pt x="586714" y="122682"/>
                  </a:lnTo>
                  <a:lnTo>
                    <a:pt x="589140" y="121932"/>
                  </a:lnTo>
                  <a:close/>
                </a:path>
                <a:path w="976629" h="214629">
                  <a:moveTo>
                    <a:pt x="598817" y="118872"/>
                  </a:moveTo>
                  <a:lnTo>
                    <a:pt x="4318" y="118872"/>
                  </a:lnTo>
                  <a:lnTo>
                    <a:pt x="4343" y="119634"/>
                  </a:lnTo>
                  <a:lnTo>
                    <a:pt x="596392" y="119634"/>
                  </a:lnTo>
                  <a:lnTo>
                    <a:pt x="598817" y="118872"/>
                  </a:lnTo>
                  <a:close/>
                </a:path>
                <a:path w="976629" h="214629">
                  <a:moveTo>
                    <a:pt x="608482" y="115824"/>
                  </a:moveTo>
                  <a:lnTo>
                    <a:pt x="4216" y="115824"/>
                  </a:lnTo>
                  <a:lnTo>
                    <a:pt x="4241" y="116586"/>
                  </a:lnTo>
                  <a:lnTo>
                    <a:pt x="606069" y="116586"/>
                  </a:lnTo>
                  <a:lnTo>
                    <a:pt x="608482" y="115824"/>
                  </a:lnTo>
                  <a:close/>
                </a:path>
                <a:path w="976629" h="214629">
                  <a:moveTo>
                    <a:pt x="618159" y="112776"/>
                  </a:moveTo>
                  <a:lnTo>
                    <a:pt x="4102" y="112776"/>
                  </a:lnTo>
                  <a:lnTo>
                    <a:pt x="4127" y="113538"/>
                  </a:lnTo>
                  <a:lnTo>
                    <a:pt x="615746" y="113538"/>
                  </a:lnTo>
                  <a:lnTo>
                    <a:pt x="618159" y="112776"/>
                  </a:lnTo>
                  <a:close/>
                </a:path>
                <a:path w="976629" h="214629">
                  <a:moveTo>
                    <a:pt x="627837" y="109728"/>
                  </a:moveTo>
                  <a:lnTo>
                    <a:pt x="3987" y="109728"/>
                  </a:lnTo>
                  <a:lnTo>
                    <a:pt x="4013" y="110490"/>
                  </a:lnTo>
                  <a:lnTo>
                    <a:pt x="625411" y="110490"/>
                  </a:lnTo>
                  <a:lnTo>
                    <a:pt x="627837" y="109728"/>
                  </a:lnTo>
                  <a:close/>
                </a:path>
                <a:path w="976629" h="214629">
                  <a:moveTo>
                    <a:pt x="637514" y="106680"/>
                  </a:moveTo>
                  <a:lnTo>
                    <a:pt x="3873" y="106680"/>
                  </a:lnTo>
                  <a:lnTo>
                    <a:pt x="3911" y="107442"/>
                  </a:lnTo>
                  <a:lnTo>
                    <a:pt x="635088" y="107442"/>
                  </a:lnTo>
                  <a:lnTo>
                    <a:pt x="637514" y="106680"/>
                  </a:lnTo>
                  <a:close/>
                </a:path>
                <a:path w="976629" h="214629">
                  <a:moveTo>
                    <a:pt x="647179" y="103632"/>
                  </a:moveTo>
                  <a:lnTo>
                    <a:pt x="3771" y="103632"/>
                  </a:lnTo>
                  <a:lnTo>
                    <a:pt x="3797" y="104394"/>
                  </a:lnTo>
                  <a:lnTo>
                    <a:pt x="644766" y="104394"/>
                  </a:lnTo>
                  <a:lnTo>
                    <a:pt x="647179" y="103632"/>
                  </a:lnTo>
                  <a:close/>
                </a:path>
                <a:path w="976629" h="214629">
                  <a:moveTo>
                    <a:pt x="656856" y="100584"/>
                  </a:moveTo>
                  <a:lnTo>
                    <a:pt x="3657" y="100584"/>
                  </a:lnTo>
                  <a:lnTo>
                    <a:pt x="3683" y="101346"/>
                  </a:lnTo>
                  <a:lnTo>
                    <a:pt x="654443" y="101346"/>
                  </a:lnTo>
                  <a:lnTo>
                    <a:pt x="656856" y="100584"/>
                  </a:lnTo>
                  <a:close/>
                </a:path>
                <a:path w="976629" h="214629">
                  <a:moveTo>
                    <a:pt x="666534" y="97548"/>
                  </a:moveTo>
                  <a:lnTo>
                    <a:pt x="3543" y="97548"/>
                  </a:lnTo>
                  <a:lnTo>
                    <a:pt x="3568" y="98298"/>
                  </a:lnTo>
                  <a:lnTo>
                    <a:pt x="664121" y="98298"/>
                  </a:lnTo>
                  <a:lnTo>
                    <a:pt x="666534" y="97548"/>
                  </a:lnTo>
                  <a:close/>
                </a:path>
                <a:path w="976629" h="214629">
                  <a:moveTo>
                    <a:pt x="676211" y="94500"/>
                  </a:moveTo>
                  <a:lnTo>
                    <a:pt x="3429" y="94500"/>
                  </a:lnTo>
                  <a:lnTo>
                    <a:pt x="3467" y="95250"/>
                  </a:lnTo>
                  <a:lnTo>
                    <a:pt x="673785" y="95250"/>
                  </a:lnTo>
                  <a:lnTo>
                    <a:pt x="676211" y="94500"/>
                  </a:lnTo>
                  <a:close/>
                </a:path>
                <a:path w="976629" h="214629">
                  <a:moveTo>
                    <a:pt x="685888" y="91452"/>
                  </a:moveTo>
                  <a:lnTo>
                    <a:pt x="3327" y="91452"/>
                  </a:lnTo>
                  <a:lnTo>
                    <a:pt x="3352" y="92202"/>
                  </a:lnTo>
                  <a:lnTo>
                    <a:pt x="683463" y="92202"/>
                  </a:lnTo>
                  <a:lnTo>
                    <a:pt x="685888" y="91452"/>
                  </a:lnTo>
                  <a:close/>
                </a:path>
                <a:path w="976629" h="214629">
                  <a:moveTo>
                    <a:pt x="695553" y="88404"/>
                  </a:moveTo>
                  <a:lnTo>
                    <a:pt x="3213" y="88404"/>
                  </a:lnTo>
                  <a:lnTo>
                    <a:pt x="3238" y="89154"/>
                  </a:lnTo>
                  <a:lnTo>
                    <a:pt x="693140" y="89154"/>
                  </a:lnTo>
                  <a:lnTo>
                    <a:pt x="695553" y="88404"/>
                  </a:lnTo>
                  <a:close/>
                </a:path>
                <a:path w="976629" h="214629">
                  <a:moveTo>
                    <a:pt x="705231" y="85356"/>
                  </a:moveTo>
                  <a:lnTo>
                    <a:pt x="3098" y="85356"/>
                  </a:lnTo>
                  <a:lnTo>
                    <a:pt x="3124" y="86106"/>
                  </a:lnTo>
                  <a:lnTo>
                    <a:pt x="702818" y="86106"/>
                  </a:lnTo>
                  <a:lnTo>
                    <a:pt x="705231" y="85356"/>
                  </a:lnTo>
                  <a:close/>
                </a:path>
                <a:path w="976629" h="214629">
                  <a:moveTo>
                    <a:pt x="714908" y="82308"/>
                  </a:moveTo>
                  <a:lnTo>
                    <a:pt x="2997" y="82308"/>
                  </a:lnTo>
                  <a:lnTo>
                    <a:pt x="3022" y="83058"/>
                  </a:lnTo>
                  <a:lnTo>
                    <a:pt x="712495" y="83058"/>
                  </a:lnTo>
                  <a:lnTo>
                    <a:pt x="714908" y="82308"/>
                  </a:lnTo>
                  <a:close/>
                </a:path>
                <a:path w="976629" h="214629">
                  <a:moveTo>
                    <a:pt x="724585" y="79248"/>
                  </a:moveTo>
                  <a:lnTo>
                    <a:pt x="2882" y="79248"/>
                  </a:lnTo>
                  <a:lnTo>
                    <a:pt x="2908" y="80010"/>
                  </a:lnTo>
                  <a:lnTo>
                    <a:pt x="722160" y="80010"/>
                  </a:lnTo>
                  <a:lnTo>
                    <a:pt x="724585" y="79248"/>
                  </a:lnTo>
                  <a:close/>
                </a:path>
                <a:path w="976629" h="214629">
                  <a:moveTo>
                    <a:pt x="734263" y="76200"/>
                  </a:moveTo>
                  <a:lnTo>
                    <a:pt x="2768" y="76200"/>
                  </a:lnTo>
                  <a:lnTo>
                    <a:pt x="2794" y="76962"/>
                  </a:lnTo>
                  <a:lnTo>
                    <a:pt x="731837" y="76962"/>
                  </a:lnTo>
                  <a:lnTo>
                    <a:pt x="734263" y="76200"/>
                  </a:lnTo>
                  <a:close/>
                </a:path>
                <a:path w="976629" h="214629">
                  <a:moveTo>
                    <a:pt x="743940" y="73152"/>
                  </a:moveTo>
                  <a:lnTo>
                    <a:pt x="2654" y="73152"/>
                  </a:lnTo>
                  <a:lnTo>
                    <a:pt x="2692" y="73914"/>
                  </a:lnTo>
                  <a:lnTo>
                    <a:pt x="741514" y="73914"/>
                  </a:lnTo>
                  <a:lnTo>
                    <a:pt x="743940" y="73152"/>
                  </a:lnTo>
                  <a:close/>
                </a:path>
                <a:path w="976629" h="214629">
                  <a:moveTo>
                    <a:pt x="753605" y="70104"/>
                  </a:moveTo>
                  <a:lnTo>
                    <a:pt x="2552" y="70104"/>
                  </a:lnTo>
                  <a:lnTo>
                    <a:pt x="2578" y="70866"/>
                  </a:lnTo>
                  <a:lnTo>
                    <a:pt x="751192" y="70866"/>
                  </a:lnTo>
                  <a:lnTo>
                    <a:pt x="753605" y="70104"/>
                  </a:lnTo>
                  <a:close/>
                </a:path>
                <a:path w="976629" h="214629">
                  <a:moveTo>
                    <a:pt x="763282" y="67056"/>
                  </a:moveTo>
                  <a:lnTo>
                    <a:pt x="2438" y="67056"/>
                  </a:lnTo>
                  <a:lnTo>
                    <a:pt x="2463" y="67818"/>
                  </a:lnTo>
                  <a:lnTo>
                    <a:pt x="760869" y="67818"/>
                  </a:lnTo>
                  <a:lnTo>
                    <a:pt x="763282" y="67056"/>
                  </a:lnTo>
                  <a:close/>
                </a:path>
                <a:path w="976629" h="214629">
                  <a:moveTo>
                    <a:pt x="772960" y="64008"/>
                  </a:moveTo>
                  <a:lnTo>
                    <a:pt x="2324" y="64008"/>
                  </a:lnTo>
                  <a:lnTo>
                    <a:pt x="2349" y="64770"/>
                  </a:lnTo>
                  <a:lnTo>
                    <a:pt x="770547" y="64770"/>
                  </a:lnTo>
                  <a:lnTo>
                    <a:pt x="772960" y="64008"/>
                  </a:lnTo>
                  <a:close/>
                </a:path>
                <a:path w="976629" h="214629">
                  <a:moveTo>
                    <a:pt x="782637" y="60972"/>
                  </a:moveTo>
                  <a:lnTo>
                    <a:pt x="2222" y="60972"/>
                  </a:lnTo>
                  <a:lnTo>
                    <a:pt x="2247" y="61722"/>
                  </a:lnTo>
                  <a:lnTo>
                    <a:pt x="780211" y="61722"/>
                  </a:lnTo>
                  <a:lnTo>
                    <a:pt x="782637" y="60972"/>
                  </a:lnTo>
                  <a:close/>
                </a:path>
                <a:path w="976629" h="214629">
                  <a:moveTo>
                    <a:pt x="792314" y="57924"/>
                  </a:moveTo>
                  <a:lnTo>
                    <a:pt x="2108" y="57924"/>
                  </a:lnTo>
                  <a:lnTo>
                    <a:pt x="2133" y="58674"/>
                  </a:lnTo>
                  <a:lnTo>
                    <a:pt x="789889" y="58674"/>
                  </a:lnTo>
                  <a:lnTo>
                    <a:pt x="792314" y="57924"/>
                  </a:lnTo>
                  <a:close/>
                </a:path>
                <a:path w="976629" h="214629">
                  <a:moveTo>
                    <a:pt x="801979" y="54876"/>
                  </a:moveTo>
                  <a:lnTo>
                    <a:pt x="1993" y="54876"/>
                  </a:lnTo>
                  <a:lnTo>
                    <a:pt x="2019" y="55626"/>
                  </a:lnTo>
                  <a:lnTo>
                    <a:pt x="799566" y="55626"/>
                  </a:lnTo>
                  <a:lnTo>
                    <a:pt x="801979" y="54876"/>
                  </a:lnTo>
                  <a:close/>
                </a:path>
                <a:path w="976629" h="214629">
                  <a:moveTo>
                    <a:pt x="811657" y="51828"/>
                  </a:moveTo>
                  <a:lnTo>
                    <a:pt x="1879" y="51828"/>
                  </a:lnTo>
                  <a:lnTo>
                    <a:pt x="1917" y="52578"/>
                  </a:lnTo>
                  <a:lnTo>
                    <a:pt x="809244" y="52578"/>
                  </a:lnTo>
                  <a:lnTo>
                    <a:pt x="811657" y="51828"/>
                  </a:lnTo>
                  <a:close/>
                </a:path>
                <a:path w="976629" h="214629">
                  <a:moveTo>
                    <a:pt x="821334" y="48780"/>
                  </a:moveTo>
                  <a:lnTo>
                    <a:pt x="1778" y="48780"/>
                  </a:lnTo>
                  <a:lnTo>
                    <a:pt x="1803" y="49530"/>
                  </a:lnTo>
                  <a:lnTo>
                    <a:pt x="818921" y="49530"/>
                  </a:lnTo>
                  <a:lnTo>
                    <a:pt x="821334" y="48780"/>
                  </a:lnTo>
                  <a:close/>
                </a:path>
                <a:path w="976629" h="214629">
                  <a:moveTo>
                    <a:pt x="831011" y="45732"/>
                  </a:moveTo>
                  <a:lnTo>
                    <a:pt x="1663" y="45732"/>
                  </a:lnTo>
                  <a:lnTo>
                    <a:pt x="1689" y="46482"/>
                  </a:lnTo>
                  <a:lnTo>
                    <a:pt x="828586" y="46482"/>
                  </a:lnTo>
                  <a:lnTo>
                    <a:pt x="831011" y="45732"/>
                  </a:lnTo>
                  <a:close/>
                </a:path>
                <a:path w="976629" h="214629">
                  <a:moveTo>
                    <a:pt x="840689" y="42672"/>
                  </a:moveTo>
                  <a:lnTo>
                    <a:pt x="1549" y="42672"/>
                  </a:lnTo>
                  <a:lnTo>
                    <a:pt x="1574" y="43434"/>
                  </a:lnTo>
                  <a:lnTo>
                    <a:pt x="838263" y="43434"/>
                  </a:lnTo>
                  <a:lnTo>
                    <a:pt x="840689" y="42672"/>
                  </a:lnTo>
                  <a:close/>
                </a:path>
                <a:path w="976629" h="214629">
                  <a:moveTo>
                    <a:pt x="850366" y="39624"/>
                  </a:moveTo>
                  <a:lnTo>
                    <a:pt x="1435" y="39624"/>
                  </a:lnTo>
                  <a:lnTo>
                    <a:pt x="1473" y="40386"/>
                  </a:lnTo>
                  <a:lnTo>
                    <a:pt x="847940" y="40386"/>
                  </a:lnTo>
                  <a:lnTo>
                    <a:pt x="850366" y="39624"/>
                  </a:lnTo>
                  <a:close/>
                </a:path>
                <a:path w="976629" h="214629">
                  <a:moveTo>
                    <a:pt x="860031" y="36576"/>
                  </a:moveTo>
                  <a:lnTo>
                    <a:pt x="1333" y="36576"/>
                  </a:lnTo>
                  <a:lnTo>
                    <a:pt x="1358" y="37338"/>
                  </a:lnTo>
                  <a:lnTo>
                    <a:pt x="857618" y="37338"/>
                  </a:lnTo>
                  <a:lnTo>
                    <a:pt x="860031" y="36576"/>
                  </a:lnTo>
                  <a:close/>
                </a:path>
                <a:path w="976629" h="214629">
                  <a:moveTo>
                    <a:pt x="869708" y="33528"/>
                  </a:moveTo>
                  <a:lnTo>
                    <a:pt x="1219" y="33528"/>
                  </a:lnTo>
                  <a:lnTo>
                    <a:pt x="1244" y="34290"/>
                  </a:lnTo>
                  <a:lnTo>
                    <a:pt x="867295" y="34290"/>
                  </a:lnTo>
                  <a:lnTo>
                    <a:pt x="869708" y="33528"/>
                  </a:lnTo>
                  <a:close/>
                </a:path>
                <a:path w="976629" h="214629">
                  <a:moveTo>
                    <a:pt x="879386" y="30480"/>
                  </a:moveTo>
                  <a:lnTo>
                    <a:pt x="1104" y="30480"/>
                  </a:lnTo>
                  <a:lnTo>
                    <a:pt x="1130" y="31242"/>
                  </a:lnTo>
                  <a:lnTo>
                    <a:pt x="876960" y="31242"/>
                  </a:lnTo>
                  <a:lnTo>
                    <a:pt x="879386" y="30480"/>
                  </a:lnTo>
                  <a:close/>
                </a:path>
                <a:path w="976629" h="214629">
                  <a:moveTo>
                    <a:pt x="889063" y="27432"/>
                  </a:moveTo>
                  <a:lnTo>
                    <a:pt x="990" y="27432"/>
                  </a:lnTo>
                  <a:lnTo>
                    <a:pt x="1028" y="28194"/>
                  </a:lnTo>
                  <a:lnTo>
                    <a:pt x="886637" y="28194"/>
                  </a:lnTo>
                  <a:lnTo>
                    <a:pt x="889063" y="27432"/>
                  </a:lnTo>
                  <a:close/>
                </a:path>
                <a:path w="976629" h="214629">
                  <a:moveTo>
                    <a:pt x="898728" y="24384"/>
                  </a:moveTo>
                  <a:lnTo>
                    <a:pt x="889" y="24384"/>
                  </a:lnTo>
                  <a:lnTo>
                    <a:pt x="914" y="25146"/>
                  </a:lnTo>
                  <a:lnTo>
                    <a:pt x="896315" y="25146"/>
                  </a:lnTo>
                  <a:lnTo>
                    <a:pt x="898728" y="24384"/>
                  </a:lnTo>
                  <a:close/>
                </a:path>
                <a:path w="976629" h="214629">
                  <a:moveTo>
                    <a:pt x="908405" y="21348"/>
                  </a:moveTo>
                  <a:lnTo>
                    <a:pt x="774" y="21348"/>
                  </a:lnTo>
                  <a:lnTo>
                    <a:pt x="800" y="22098"/>
                  </a:lnTo>
                  <a:lnTo>
                    <a:pt x="905992" y="22098"/>
                  </a:lnTo>
                  <a:lnTo>
                    <a:pt x="908405" y="21348"/>
                  </a:lnTo>
                  <a:close/>
                </a:path>
                <a:path w="976629" h="214629">
                  <a:moveTo>
                    <a:pt x="918083" y="18300"/>
                  </a:moveTo>
                  <a:lnTo>
                    <a:pt x="660" y="18300"/>
                  </a:lnTo>
                  <a:lnTo>
                    <a:pt x="698" y="19050"/>
                  </a:lnTo>
                  <a:lnTo>
                    <a:pt x="915670" y="19050"/>
                  </a:lnTo>
                  <a:lnTo>
                    <a:pt x="918083" y="18300"/>
                  </a:lnTo>
                  <a:close/>
                </a:path>
                <a:path w="976629" h="214629">
                  <a:moveTo>
                    <a:pt x="927760" y="15252"/>
                  </a:moveTo>
                  <a:lnTo>
                    <a:pt x="558" y="15252"/>
                  </a:lnTo>
                  <a:lnTo>
                    <a:pt x="584" y="16002"/>
                  </a:lnTo>
                  <a:lnTo>
                    <a:pt x="925334" y="16002"/>
                  </a:lnTo>
                  <a:lnTo>
                    <a:pt x="927760" y="15252"/>
                  </a:lnTo>
                  <a:close/>
                </a:path>
                <a:path w="976629" h="214629">
                  <a:moveTo>
                    <a:pt x="937437" y="12204"/>
                  </a:moveTo>
                  <a:lnTo>
                    <a:pt x="444" y="12204"/>
                  </a:lnTo>
                  <a:lnTo>
                    <a:pt x="469" y="12954"/>
                  </a:lnTo>
                  <a:lnTo>
                    <a:pt x="935012" y="12954"/>
                  </a:lnTo>
                  <a:lnTo>
                    <a:pt x="937437" y="12204"/>
                  </a:lnTo>
                  <a:close/>
                </a:path>
                <a:path w="976629" h="214629">
                  <a:moveTo>
                    <a:pt x="947115" y="9156"/>
                  </a:moveTo>
                  <a:lnTo>
                    <a:pt x="330" y="9156"/>
                  </a:lnTo>
                  <a:lnTo>
                    <a:pt x="355" y="9906"/>
                  </a:lnTo>
                  <a:lnTo>
                    <a:pt x="944689" y="9906"/>
                  </a:lnTo>
                  <a:lnTo>
                    <a:pt x="947115" y="9156"/>
                  </a:lnTo>
                  <a:close/>
                </a:path>
                <a:path w="976629" h="214629">
                  <a:moveTo>
                    <a:pt x="956792" y="6096"/>
                  </a:moveTo>
                  <a:lnTo>
                    <a:pt x="215" y="6096"/>
                  </a:lnTo>
                  <a:lnTo>
                    <a:pt x="254" y="6858"/>
                  </a:lnTo>
                  <a:lnTo>
                    <a:pt x="954366" y="6858"/>
                  </a:lnTo>
                  <a:lnTo>
                    <a:pt x="956792" y="6096"/>
                  </a:lnTo>
                  <a:close/>
                </a:path>
                <a:path w="976629" h="214629">
                  <a:moveTo>
                    <a:pt x="966457" y="3048"/>
                  </a:moveTo>
                  <a:lnTo>
                    <a:pt x="114" y="3048"/>
                  </a:lnTo>
                  <a:lnTo>
                    <a:pt x="139" y="3810"/>
                  </a:lnTo>
                  <a:lnTo>
                    <a:pt x="964044" y="3810"/>
                  </a:lnTo>
                  <a:lnTo>
                    <a:pt x="966457" y="3048"/>
                  </a:lnTo>
                  <a:close/>
                </a:path>
                <a:path w="976629" h="214629">
                  <a:moveTo>
                    <a:pt x="976134" y="0"/>
                  </a:moveTo>
                  <a:lnTo>
                    <a:pt x="0" y="0"/>
                  </a:lnTo>
                  <a:lnTo>
                    <a:pt x="25" y="762"/>
                  </a:lnTo>
                  <a:lnTo>
                    <a:pt x="973721" y="762"/>
                  </a:lnTo>
                  <a:lnTo>
                    <a:pt x="976134" y="0"/>
                  </a:lnTo>
                  <a:close/>
                </a:path>
              </a:pathLst>
            </a:custGeom>
            <a:solidFill>
              <a:srgbClr val="339AFF"/>
            </a:solidFill>
          </p:spPr>
          <p:txBody>
            <a:bodyPr wrap="square" lIns="0" tIns="0" rIns="0" bIns="0" rtlCol="0"/>
            <a:lstStyle/>
            <a:p/>
          </p:txBody>
        </p:sp>
        <p:sp>
          <p:nvSpPr>
            <p:cNvPr id="15" name="object 15"/>
            <p:cNvSpPr/>
            <p:nvPr/>
          </p:nvSpPr>
          <p:spPr>
            <a:xfrm>
              <a:off x="4392676" y="3373386"/>
              <a:ext cx="291465" cy="89535"/>
            </a:xfrm>
            <a:custGeom>
              <a:avLst/>
              <a:gdLst/>
              <a:ahLst/>
              <a:cxnLst/>
              <a:rect l="l" t="t" r="r" b="b"/>
              <a:pathLst>
                <a:path w="291464" h="89535">
                  <a:moveTo>
                    <a:pt x="10553" y="88392"/>
                  </a:moveTo>
                  <a:lnTo>
                    <a:pt x="3213" y="88392"/>
                  </a:lnTo>
                  <a:lnTo>
                    <a:pt x="3238" y="89141"/>
                  </a:lnTo>
                  <a:lnTo>
                    <a:pt x="8128" y="89141"/>
                  </a:lnTo>
                  <a:lnTo>
                    <a:pt x="10553" y="88392"/>
                  </a:lnTo>
                  <a:close/>
                </a:path>
                <a:path w="291464" h="89535">
                  <a:moveTo>
                    <a:pt x="20231" y="85344"/>
                  </a:moveTo>
                  <a:lnTo>
                    <a:pt x="3098" y="85344"/>
                  </a:lnTo>
                  <a:lnTo>
                    <a:pt x="3124" y="86093"/>
                  </a:lnTo>
                  <a:lnTo>
                    <a:pt x="17805" y="86093"/>
                  </a:lnTo>
                  <a:lnTo>
                    <a:pt x="20231" y="85344"/>
                  </a:lnTo>
                  <a:close/>
                </a:path>
                <a:path w="291464" h="89535">
                  <a:moveTo>
                    <a:pt x="29895" y="82283"/>
                  </a:moveTo>
                  <a:lnTo>
                    <a:pt x="2997" y="82283"/>
                  </a:lnTo>
                  <a:lnTo>
                    <a:pt x="3022" y="83045"/>
                  </a:lnTo>
                  <a:lnTo>
                    <a:pt x="27482" y="83045"/>
                  </a:lnTo>
                  <a:lnTo>
                    <a:pt x="29895" y="82283"/>
                  </a:lnTo>
                  <a:close/>
                </a:path>
                <a:path w="291464" h="89535">
                  <a:moveTo>
                    <a:pt x="39573" y="79235"/>
                  </a:moveTo>
                  <a:lnTo>
                    <a:pt x="2882" y="79235"/>
                  </a:lnTo>
                  <a:lnTo>
                    <a:pt x="2908" y="79997"/>
                  </a:lnTo>
                  <a:lnTo>
                    <a:pt x="37160" y="79997"/>
                  </a:lnTo>
                  <a:lnTo>
                    <a:pt x="39573" y="79235"/>
                  </a:lnTo>
                  <a:close/>
                </a:path>
                <a:path w="291464" h="89535">
                  <a:moveTo>
                    <a:pt x="49250" y="76200"/>
                  </a:moveTo>
                  <a:lnTo>
                    <a:pt x="2768" y="76200"/>
                  </a:lnTo>
                  <a:lnTo>
                    <a:pt x="2794" y="76949"/>
                  </a:lnTo>
                  <a:lnTo>
                    <a:pt x="46837" y="76949"/>
                  </a:lnTo>
                  <a:lnTo>
                    <a:pt x="49250" y="76200"/>
                  </a:lnTo>
                  <a:close/>
                </a:path>
                <a:path w="291464" h="89535">
                  <a:moveTo>
                    <a:pt x="58928" y="73152"/>
                  </a:moveTo>
                  <a:lnTo>
                    <a:pt x="2654" y="73152"/>
                  </a:lnTo>
                  <a:lnTo>
                    <a:pt x="2692" y="73914"/>
                  </a:lnTo>
                  <a:lnTo>
                    <a:pt x="56502" y="73914"/>
                  </a:lnTo>
                  <a:lnTo>
                    <a:pt x="58928" y="73152"/>
                  </a:lnTo>
                  <a:close/>
                </a:path>
                <a:path w="291464" h="89535">
                  <a:moveTo>
                    <a:pt x="68605" y="70104"/>
                  </a:moveTo>
                  <a:lnTo>
                    <a:pt x="2552" y="70104"/>
                  </a:lnTo>
                  <a:lnTo>
                    <a:pt x="2578" y="70866"/>
                  </a:lnTo>
                  <a:lnTo>
                    <a:pt x="66179" y="70866"/>
                  </a:lnTo>
                  <a:lnTo>
                    <a:pt x="68605" y="70104"/>
                  </a:lnTo>
                  <a:close/>
                </a:path>
                <a:path w="291464" h="89535">
                  <a:moveTo>
                    <a:pt x="78282" y="67056"/>
                  </a:moveTo>
                  <a:lnTo>
                    <a:pt x="2438" y="67056"/>
                  </a:lnTo>
                  <a:lnTo>
                    <a:pt x="2463" y="67818"/>
                  </a:lnTo>
                  <a:lnTo>
                    <a:pt x="75857" y="67818"/>
                  </a:lnTo>
                  <a:lnTo>
                    <a:pt x="78282" y="67056"/>
                  </a:lnTo>
                  <a:close/>
                </a:path>
                <a:path w="291464" h="89535">
                  <a:moveTo>
                    <a:pt x="87947" y="64008"/>
                  </a:moveTo>
                  <a:lnTo>
                    <a:pt x="2324" y="64008"/>
                  </a:lnTo>
                  <a:lnTo>
                    <a:pt x="2349" y="64757"/>
                  </a:lnTo>
                  <a:lnTo>
                    <a:pt x="85534" y="64757"/>
                  </a:lnTo>
                  <a:lnTo>
                    <a:pt x="87947" y="64008"/>
                  </a:lnTo>
                  <a:close/>
                </a:path>
                <a:path w="291464" h="89535">
                  <a:moveTo>
                    <a:pt x="97624" y="60960"/>
                  </a:moveTo>
                  <a:lnTo>
                    <a:pt x="2209" y="60960"/>
                  </a:lnTo>
                  <a:lnTo>
                    <a:pt x="2247" y="61709"/>
                  </a:lnTo>
                  <a:lnTo>
                    <a:pt x="95211" y="61709"/>
                  </a:lnTo>
                  <a:lnTo>
                    <a:pt x="97624" y="60960"/>
                  </a:lnTo>
                  <a:close/>
                </a:path>
                <a:path w="291464" h="89535">
                  <a:moveTo>
                    <a:pt x="107302" y="57899"/>
                  </a:moveTo>
                  <a:lnTo>
                    <a:pt x="2108" y="57899"/>
                  </a:lnTo>
                  <a:lnTo>
                    <a:pt x="2133" y="58661"/>
                  </a:lnTo>
                  <a:lnTo>
                    <a:pt x="104876" y="58661"/>
                  </a:lnTo>
                  <a:lnTo>
                    <a:pt x="107302" y="57899"/>
                  </a:lnTo>
                  <a:close/>
                </a:path>
                <a:path w="291464" h="89535">
                  <a:moveTo>
                    <a:pt x="116979" y="54851"/>
                  </a:moveTo>
                  <a:lnTo>
                    <a:pt x="1993" y="54851"/>
                  </a:lnTo>
                  <a:lnTo>
                    <a:pt x="2019" y="55613"/>
                  </a:lnTo>
                  <a:lnTo>
                    <a:pt x="114554" y="55613"/>
                  </a:lnTo>
                  <a:lnTo>
                    <a:pt x="116979" y="54851"/>
                  </a:lnTo>
                  <a:close/>
                </a:path>
                <a:path w="291464" h="89535">
                  <a:moveTo>
                    <a:pt x="126657" y="51816"/>
                  </a:moveTo>
                  <a:lnTo>
                    <a:pt x="1879" y="51816"/>
                  </a:lnTo>
                  <a:lnTo>
                    <a:pt x="1905" y="52565"/>
                  </a:lnTo>
                  <a:lnTo>
                    <a:pt x="124231" y="52565"/>
                  </a:lnTo>
                  <a:lnTo>
                    <a:pt x="126657" y="51816"/>
                  </a:lnTo>
                  <a:close/>
                </a:path>
                <a:path w="291464" h="89535">
                  <a:moveTo>
                    <a:pt x="136321" y="48768"/>
                  </a:moveTo>
                  <a:lnTo>
                    <a:pt x="1778" y="48768"/>
                  </a:lnTo>
                  <a:lnTo>
                    <a:pt x="1803" y="49517"/>
                  </a:lnTo>
                  <a:lnTo>
                    <a:pt x="133908" y="49517"/>
                  </a:lnTo>
                  <a:lnTo>
                    <a:pt x="136321" y="48768"/>
                  </a:lnTo>
                  <a:close/>
                </a:path>
                <a:path w="291464" h="89535">
                  <a:moveTo>
                    <a:pt x="145999" y="45707"/>
                  </a:moveTo>
                  <a:lnTo>
                    <a:pt x="1663" y="45707"/>
                  </a:lnTo>
                  <a:lnTo>
                    <a:pt x="1689" y="46469"/>
                  </a:lnTo>
                  <a:lnTo>
                    <a:pt x="143586" y="46469"/>
                  </a:lnTo>
                  <a:lnTo>
                    <a:pt x="145999" y="45707"/>
                  </a:lnTo>
                  <a:close/>
                </a:path>
                <a:path w="291464" h="89535">
                  <a:moveTo>
                    <a:pt x="155676" y="42659"/>
                  </a:moveTo>
                  <a:lnTo>
                    <a:pt x="1549" y="42659"/>
                  </a:lnTo>
                  <a:lnTo>
                    <a:pt x="1574" y="43421"/>
                  </a:lnTo>
                  <a:lnTo>
                    <a:pt x="153263" y="43421"/>
                  </a:lnTo>
                  <a:lnTo>
                    <a:pt x="155676" y="42659"/>
                  </a:lnTo>
                  <a:close/>
                </a:path>
                <a:path w="291464" h="89535">
                  <a:moveTo>
                    <a:pt x="165354" y="39611"/>
                  </a:moveTo>
                  <a:lnTo>
                    <a:pt x="1435" y="39611"/>
                  </a:lnTo>
                  <a:lnTo>
                    <a:pt x="1473" y="40373"/>
                  </a:lnTo>
                  <a:lnTo>
                    <a:pt x="162928" y="40373"/>
                  </a:lnTo>
                  <a:lnTo>
                    <a:pt x="165354" y="39611"/>
                  </a:lnTo>
                  <a:close/>
                </a:path>
                <a:path w="291464" h="89535">
                  <a:moveTo>
                    <a:pt x="175031" y="36563"/>
                  </a:moveTo>
                  <a:lnTo>
                    <a:pt x="1333" y="36563"/>
                  </a:lnTo>
                  <a:lnTo>
                    <a:pt x="1358" y="37325"/>
                  </a:lnTo>
                  <a:lnTo>
                    <a:pt x="172605" y="37325"/>
                  </a:lnTo>
                  <a:lnTo>
                    <a:pt x="175031" y="36563"/>
                  </a:lnTo>
                  <a:close/>
                </a:path>
                <a:path w="291464" h="89535">
                  <a:moveTo>
                    <a:pt x="184696" y="33528"/>
                  </a:moveTo>
                  <a:lnTo>
                    <a:pt x="1219" y="33528"/>
                  </a:lnTo>
                  <a:lnTo>
                    <a:pt x="1244" y="34290"/>
                  </a:lnTo>
                  <a:lnTo>
                    <a:pt x="182283" y="34290"/>
                  </a:lnTo>
                  <a:lnTo>
                    <a:pt x="184696" y="33528"/>
                  </a:lnTo>
                  <a:close/>
                </a:path>
                <a:path w="291464" h="89535">
                  <a:moveTo>
                    <a:pt x="194373" y="30480"/>
                  </a:moveTo>
                  <a:lnTo>
                    <a:pt x="1104" y="30480"/>
                  </a:lnTo>
                  <a:lnTo>
                    <a:pt x="1130" y="31242"/>
                  </a:lnTo>
                  <a:lnTo>
                    <a:pt x="191960" y="31242"/>
                  </a:lnTo>
                  <a:lnTo>
                    <a:pt x="194373" y="30480"/>
                  </a:lnTo>
                  <a:close/>
                </a:path>
                <a:path w="291464" h="89535">
                  <a:moveTo>
                    <a:pt x="204050" y="27432"/>
                  </a:moveTo>
                  <a:lnTo>
                    <a:pt x="990" y="27432"/>
                  </a:lnTo>
                  <a:lnTo>
                    <a:pt x="1028" y="28194"/>
                  </a:lnTo>
                  <a:lnTo>
                    <a:pt x="201637" y="28194"/>
                  </a:lnTo>
                  <a:lnTo>
                    <a:pt x="204050" y="27432"/>
                  </a:lnTo>
                  <a:close/>
                </a:path>
                <a:path w="291464" h="89535">
                  <a:moveTo>
                    <a:pt x="213728" y="24384"/>
                  </a:moveTo>
                  <a:lnTo>
                    <a:pt x="889" y="24384"/>
                  </a:lnTo>
                  <a:lnTo>
                    <a:pt x="914" y="25133"/>
                  </a:lnTo>
                  <a:lnTo>
                    <a:pt x="211302" y="25133"/>
                  </a:lnTo>
                  <a:lnTo>
                    <a:pt x="213728" y="24384"/>
                  </a:lnTo>
                  <a:close/>
                </a:path>
                <a:path w="291464" h="89535">
                  <a:moveTo>
                    <a:pt x="223405" y="21336"/>
                  </a:moveTo>
                  <a:lnTo>
                    <a:pt x="774" y="21336"/>
                  </a:lnTo>
                  <a:lnTo>
                    <a:pt x="800" y="22085"/>
                  </a:lnTo>
                  <a:lnTo>
                    <a:pt x="220980" y="22085"/>
                  </a:lnTo>
                  <a:lnTo>
                    <a:pt x="223405" y="21336"/>
                  </a:lnTo>
                  <a:close/>
                </a:path>
                <a:path w="291464" h="89535">
                  <a:moveTo>
                    <a:pt x="233083" y="18275"/>
                  </a:moveTo>
                  <a:lnTo>
                    <a:pt x="660" y="18275"/>
                  </a:lnTo>
                  <a:lnTo>
                    <a:pt x="685" y="19037"/>
                  </a:lnTo>
                  <a:lnTo>
                    <a:pt x="230657" y="19037"/>
                  </a:lnTo>
                  <a:lnTo>
                    <a:pt x="233083" y="18275"/>
                  </a:lnTo>
                  <a:close/>
                </a:path>
                <a:path w="291464" h="89535">
                  <a:moveTo>
                    <a:pt x="242747" y="15227"/>
                  </a:moveTo>
                  <a:lnTo>
                    <a:pt x="558" y="15227"/>
                  </a:lnTo>
                  <a:lnTo>
                    <a:pt x="584" y="15989"/>
                  </a:lnTo>
                  <a:lnTo>
                    <a:pt x="240334" y="15989"/>
                  </a:lnTo>
                  <a:lnTo>
                    <a:pt x="242747" y="15227"/>
                  </a:lnTo>
                  <a:close/>
                </a:path>
                <a:path w="291464" h="89535">
                  <a:moveTo>
                    <a:pt x="252425" y="12179"/>
                  </a:moveTo>
                  <a:lnTo>
                    <a:pt x="444" y="12179"/>
                  </a:lnTo>
                  <a:lnTo>
                    <a:pt x="469" y="12941"/>
                  </a:lnTo>
                  <a:lnTo>
                    <a:pt x="250012" y="12941"/>
                  </a:lnTo>
                  <a:lnTo>
                    <a:pt x="252425" y="12179"/>
                  </a:lnTo>
                  <a:close/>
                </a:path>
                <a:path w="291464" h="89535">
                  <a:moveTo>
                    <a:pt x="262102" y="9131"/>
                  </a:moveTo>
                  <a:lnTo>
                    <a:pt x="330" y="9131"/>
                  </a:lnTo>
                  <a:lnTo>
                    <a:pt x="355" y="9893"/>
                  </a:lnTo>
                  <a:lnTo>
                    <a:pt x="259676" y="9893"/>
                  </a:lnTo>
                  <a:lnTo>
                    <a:pt x="262102" y="9131"/>
                  </a:lnTo>
                  <a:close/>
                </a:path>
                <a:path w="291464" h="89535">
                  <a:moveTo>
                    <a:pt x="271780" y="6083"/>
                  </a:moveTo>
                  <a:lnTo>
                    <a:pt x="215" y="6083"/>
                  </a:lnTo>
                  <a:lnTo>
                    <a:pt x="254" y="6845"/>
                  </a:lnTo>
                  <a:lnTo>
                    <a:pt x="269354" y="6845"/>
                  </a:lnTo>
                  <a:lnTo>
                    <a:pt x="271780" y="6083"/>
                  </a:lnTo>
                  <a:close/>
                </a:path>
                <a:path w="291464" h="89535">
                  <a:moveTo>
                    <a:pt x="281457" y="3035"/>
                  </a:moveTo>
                  <a:lnTo>
                    <a:pt x="114" y="3035"/>
                  </a:lnTo>
                  <a:lnTo>
                    <a:pt x="139" y="3797"/>
                  </a:lnTo>
                  <a:lnTo>
                    <a:pt x="279031" y="3797"/>
                  </a:lnTo>
                  <a:lnTo>
                    <a:pt x="281457" y="3035"/>
                  </a:lnTo>
                  <a:close/>
                </a:path>
                <a:path w="291464" h="89535">
                  <a:moveTo>
                    <a:pt x="291122" y="0"/>
                  </a:moveTo>
                  <a:lnTo>
                    <a:pt x="0" y="0"/>
                  </a:lnTo>
                  <a:lnTo>
                    <a:pt x="25" y="749"/>
                  </a:lnTo>
                  <a:lnTo>
                    <a:pt x="288709" y="749"/>
                  </a:lnTo>
                  <a:lnTo>
                    <a:pt x="291122" y="0"/>
                  </a:lnTo>
                  <a:close/>
                </a:path>
              </a:pathLst>
            </a:custGeom>
            <a:solidFill>
              <a:srgbClr val="339AFF"/>
            </a:solidFill>
          </p:spPr>
          <p:txBody>
            <a:bodyPr wrap="square" lIns="0" tIns="0" rIns="0" bIns="0" rtlCol="0"/>
            <a:lstStyle/>
            <a:p/>
          </p:txBody>
        </p:sp>
        <p:sp>
          <p:nvSpPr>
            <p:cNvPr id="16" name="object 16"/>
            <p:cNvSpPr/>
            <p:nvPr/>
          </p:nvSpPr>
          <p:spPr>
            <a:xfrm>
              <a:off x="2705100" y="2961132"/>
              <a:ext cx="1693164" cy="521970"/>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2701290" y="2957322"/>
              <a:ext cx="1700530" cy="528955"/>
            </a:xfrm>
            <a:custGeom>
              <a:avLst/>
              <a:gdLst/>
              <a:ahLst/>
              <a:cxnLst/>
              <a:rect l="l" t="t" r="r" b="b"/>
              <a:pathLst>
                <a:path w="1700529" h="528954">
                  <a:moveTo>
                    <a:pt x="1700022" y="0"/>
                  </a:moveTo>
                  <a:lnTo>
                    <a:pt x="0" y="0"/>
                  </a:lnTo>
                  <a:lnTo>
                    <a:pt x="0" y="528827"/>
                  </a:lnTo>
                  <a:lnTo>
                    <a:pt x="1700022" y="528827"/>
                  </a:lnTo>
                  <a:lnTo>
                    <a:pt x="1700022" y="0"/>
                  </a:lnTo>
                  <a:close/>
                </a:path>
              </a:pathLst>
            </a:custGeom>
            <a:ln w="6857">
              <a:solidFill>
                <a:srgbClr val="000000"/>
              </a:solidFill>
            </a:ln>
          </p:spPr>
          <p:txBody>
            <a:bodyPr wrap="square" lIns="0" tIns="0" rIns="0" bIns="0" rtlCol="0"/>
            <a:lstStyle/>
            <a:p/>
          </p:txBody>
        </p:sp>
      </p:grpSp>
      <p:sp>
        <p:nvSpPr>
          <p:cNvPr id="18" name="object 18"/>
          <p:cNvSpPr txBox="1"/>
          <p:nvPr/>
        </p:nvSpPr>
        <p:spPr>
          <a:xfrm>
            <a:off x="594613" y="5611157"/>
            <a:ext cx="6539230" cy="1097280"/>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What Is a</a:t>
            </a:r>
            <a:r>
              <a:rPr dirty="0" sz="1300" spc="-20" b="1">
                <a:latin typeface="Arial"/>
                <a:cs typeface="Arial"/>
              </a:rPr>
              <a:t> </a:t>
            </a:r>
            <a:r>
              <a:rPr dirty="0" sz="1300" spc="-5" b="1">
                <a:latin typeface="Arial"/>
                <a:cs typeface="Arial"/>
              </a:rPr>
              <a:t>View?</a:t>
            </a:r>
            <a:endParaRPr sz="1300">
              <a:latin typeface="Arial"/>
              <a:cs typeface="Arial"/>
            </a:endParaRPr>
          </a:p>
          <a:p>
            <a:pPr marL="136525" marR="5080">
              <a:lnSpc>
                <a:spcPct val="98200"/>
              </a:lnSpc>
              <a:spcBef>
                <a:spcPts val="385"/>
              </a:spcBef>
            </a:pPr>
            <a:r>
              <a:rPr dirty="0" sz="1300" spc="-5">
                <a:latin typeface="Times New Roman"/>
                <a:cs typeface="Times New Roman"/>
              </a:rPr>
              <a:t>You </a:t>
            </a:r>
            <a:r>
              <a:rPr dirty="0" sz="1300">
                <a:latin typeface="Times New Roman"/>
                <a:cs typeface="Times New Roman"/>
              </a:rPr>
              <a:t>can present logical subsets or combinations of data by creating views of tables. A view is a  logical table based on a table or another view. A view contains no data of </a:t>
            </a:r>
            <a:r>
              <a:rPr dirty="0" sz="1300" spc="-5">
                <a:latin typeface="Times New Roman"/>
                <a:cs typeface="Times New Roman"/>
              </a:rPr>
              <a:t>its own but is like </a:t>
            </a:r>
            <a:r>
              <a:rPr dirty="0" sz="1300">
                <a:latin typeface="Times New Roman"/>
                <a:cs typeface="Times New Roman"/>
              </a:rPr>
              <a:t>a  </a:t>
            </a:r>
            <a:r>
              <a:rPr dirty="0" sz="1300" spc="-5">
                <a:latin typeface="Times New Roman"/>
                <a:cs typeface="Times New Roman"/>
              </a:rPr>
              <a:t>window </a:t>
            </a:r>
            <a:r>
              <a:rPr dirty="0" sz="1300">
                <a:latin typeface="Times New Roman"/>
                <a:cs typeface="Times New Roman"/>
              </a:rPr>
              <a:t>through </a:t>
            </a:r>
            <a:r>
              <a:rPr dirty="0" sz="1300" spc="-5">
                <a:latin typeface="Times New Roman"/>
                <a:cs typeface="Times New Roman"/>
              </a:rPr>
              <a:t>which data </a:t>
            </a:r>
            <a:r>
              <a:rPr dirty="0" sz="1300">
                <a:latin typeface="Times New Roman"/>
                <a:cs typeface="Times New Roman"/>
              </a:rPr>
              <a:t>from tables can be viewed or changed. The tables on which a view  is based are called </a:t>
            </a:r>
            <a:r>
              <a:rPr dirty="0" sz="1300" spc="-5" i="1">
                <a:latin typeface="Times New Roman"/>
                <a:cs typeface="Times New Roman"/>
              </a:rPr>
              <a:t>base </a:t>
            </a:r>
            <a:r>
              <a:rPr dirty="0" sz="1300" i="1">
                <a:latin typeface="Times New Roman"/>
                <a:cs typeface="Times New Roman"/>
              </a:rPr>
              <a:t>tables</a:t>
            </a:r>
            <a:r>
              <a:rPr dirty="0" sz="1300">
                <a:latin typeface="Times New Roman"/>
                <a:cs typeface="Times New Roman"/>
              </a:rPr>
              <a:t>. The </a:t>
            </a:r>
            <a:r>
              <a:rPr dirty="0" sz="1300" spc="-5">
                <a:latin typeface="Times New Roman"/>
                <a:cs typeface="Times New Roman"/>
              </a:rPr>
              <a:t>view </a:t>
            </a:r>
            <a:r>
              <a:rPr dirty="0" sz="1300">
                <a:latin typeface="Times New Roman"/>
                <a:cs typeface="Times New Roman"/>
              </a:rPr>
              <a:t>is </a:t>
            </a:r>
            <a:r>
              <a:rPr dirty="0" sz="1300" spc="-5">
                <a:latin typeface="Times New Roman"/>
                <a:cs typeface="Times New Roman"/>
              </a:rPr>
              <a:t>stored </a:t>
            </a:r>
            <a:r>
              <a:rPr dirty="0" sz="1300">
                <a:latin typeface="Times New Roman"/>
                <a:cs typeface="Times New Roman"/>
              </a:rPr>
              <a:t>as a </a:t>
            </a:r>
            <a:r>
              <a:rPr dirty="0" sz="1300">
                <a:latin typeface="Courier New"/>
                <a:cs typeface="Courier New"/>
              </a:rPr>
              <a:t>SELECT</a:t>
            </a:r>
            <a:r>
              <a:rPr dirty="0" sz="1300" spc="-455">
                <a:latin typeface="Courier New"/>
                <a:cs typeface="Courier New"/>
              </a:rPr>
              <a:t> </a:t>
            </a:r>
            <a:r>
              <a:rPr dirty="0" sz="1300">
                <a:latin typeface="Times New Roman"/>
                <a:cs typeface="Times New Roman"/>
              </a:rPr>
              <a:t>statement in the data dictionary.</a:t>
            </a:r>
            <a:endParaRPr sz="1300">
              <a:latin typeface="Times New Roman"/>
              <a:cs typeface="Times New Roman"/>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0</a:t>
            </a:r>
            <a:r>
              <a:rPr dirty="0" sz="800" spc="-125"/>
              <a:t>em</a:t>
            </a:r>
            <a:r>
              <a:rPr dirty="0" baseline="-30092" sz="1800" spc="-187" b="1">
                <a:latin typeface="Arial"/>
                <a:cs typeface="Arial"/>
              </a:rPr>
              <a:t>-</a:t>
            </a:r>
            <a:r>
              <a:rPr dirty="0" sz="800" spc="-125"/>
              <a:t>ai</a:t>
            </a:r>
            <a:r>
              <a:rPr dirty="0" baseline="-30092" sz="1800" spc="-187" b="1">
                <a:latin typeface="Arial"/>
                <a:cs typeface="Arial"/>
              </a:rPr>
              <a:t>4</a:t>
            </a:r>
            <a:r>
              <a:rPr dirty="0" sz="800" spc="-125"/>
              <a:t>l.</a:t>
            </a:r>
            <a:r>
              <a:rPr dirty="0" sz="800" spc="-155"/>
              <a:t> </a:t>
            </a:r>
            <a:r>
              <a:rPr dirty="0" sz="800" spc="-40"/>
              <a:t>Contact</a:t>
            </a:r>
            <a:endParaRPr sz="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Advantages of</a:t>
            </a:r>
            <a:r>
              <a:rPr dirty="0" sz="1850" spc="5" b="1">
                <a:latin typeface="Arial"/>
                <a:cs typeface="Arial"/>
              </a:rPr>
              <a:t> Views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p:nvPr/>
        </p:nvSpPr>
        <p:spPr>
          <a:xfrm>
            <a:off x="2384298" y="2439162"/>
            <a:ext cx="2916936" cy="1421129"/>
          </a:xfrm>
          <a:prstGeom prst="rect">
            <a:avLst/>
          </a:prstGeom>
          <a:blipFill>
            <a:blip r:embed="rId3" cstate="print"/>
            <a:stretch>
              <a:fillRect/>
            </a:stretch>
          </a:blipFill>
        </p:spPr>
        <p:txBody>
          <a:bodyPr wrap="square" lIns="0" tIns="0" rIns="0" bIns="0" rtlCol="0"/>
          <a:lstStyle/>
          <a:p/>
        </p:txBody>
      </p:sp>
      <p:sp>
        <p:nvSpPr>
          <p:cNvPr id="5" name="object 5"/>
          <p:cNvSpPr txBox="1"/>
          <p:nvPr/>
        </p:nvSpPr>
        <p:spPr>
          <a:xfrm>
            <a:off x="1250441" y="1804416"/>
            <a:ext cx="1158240" cy="533400"/>
          </a:xfrm>
          <a:prstGeom prst="rect">
            <a:avLst/>
          </a:prstGeom>
          <a:solidFill>
            <a:srgbClr val="9ACCFF"/>
          </a:solidFill>
          <a:ln w="20574">
            <a:solidFill>
              <a:srgbClr val="000000"/>
            </a:solidFill>
          </a:ln>
        </p:spPr>
        <p:txBody>
          <a:bodyPr wrap="square" lIns="0" tIns="44450" rIns="0" bIns="0" rtlCol="0" vert="horz">
            <a:spAutoFit/>
          </a:bodyPr>
          <a:lstStyle/>
          <a:p>
            <a:pPr marL="114935" marR="109855" indent="62865">
              <a:lnSpc>
                <a:spcPts val="1550"/>
              </a:lnSpc>
              <a:spcBef>
                <a:spcPts val="350"/>
              </a:spcBef>
            </a:pPr>
            <a:r>
              <a:rPr dirty="0" sz="1300" spc="-10" b="1">
                <a:latin typeface="Arial"/>
                <a:cs typeface="Arial"/>
              </a:rPr>
              <a:t>To restrict  data</a:t>
            </a:r>
            <a:r>
              <a:rPr dirty="0" sz="1300" spc="-75" b="1">
                <a:latin typeface="Arial"/>
                <a:cs typeface="Arial"/>
              </a:rPr>
              <a:t> </a:t>
            </a:r>
            <a:r>
              <a:rPr dirty="0" sz="1300" spc="-15" b="1">
                <a:latin typeface="Arial"/>
                <a:cs typeface="Arial"/>
              </a:rPr>
              <a:t>access</a:t>
            </a:r>
            <a:endParaRPr sz="130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0</a:t>
            </a:r>
            <a:r>
              <a:rPr dirty="0" sz="800" spc="-125"/>
              <a:t>em</a:t>
            </a:r>
            <a:r>
              <a:rPr dirty="0" baseline="-30092" sz="1800" spc="-187" b="1">
                <a:latin typeface="Arial"/>
                <a:cs typeface="Arial"/>
              </a:rPr>
              <a:t>-</a:t>
            </a:r>
            <a:r>
              <a:rPr dirty="0" sz="800" spc="-125"/>
              <a:t>ai</a:t>
            </a:r>
            <a:r>
              <a:rPr dirty="0" baseline="-30092" sz="1800" spc="-187" b="1">
                <a:latin typeface="Arial"/>
                <a:cs typeface="Arial"/>
              </a:rPr>
              <a:t>5</a:t>
            </a:r>
            <a:r>
              <a:rPr dirty="0" sz="800" spc="-125"/>
              <a:t>l.</a:t>
            </a:r>
            <a:r>
              <a:rPr dirty="0" sz="800" spc="-155"/>
              <a:t> </a:t>
            </a:r>
            <a:r>
              <a:rPr dirty="0" sz="800" spc="-40"/>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4716017" y="1804416"/>
            <a:ext cx="1719580" cy="538480"/>
          </a:xfrm>
          <a:prstGeom prst="rect">
            <a:avLst/>
          </a:prstGeom>
          <a:solidFill>
            <a:srgbClr val="9ACCFF"/>
          </a:solidFill>
          <a:ln w="20574">
            <a:solidFill>
              <a:srgbClr val="000000"/>
            </a:solidFill>
          </a:ln>
        </p:spPr>
        <p:txBody>
          <a:bodyPr wrap="square" lIns="0" tIns="44450" rIns="0" bIns="0" rtlCol="0" vert="horz">
            <a:spAutoFit/>
          </a:bodyPr>
          <a:lstStyle/>
          <a:p>
            <a:pPr marL="364490" marR="165735" indent="-192405">
              <a:lnSpc>
                <a:spcPts val="1550"/>
              </a:lnSpc>
              <a:spcBef>
                <a:spcPts val="350"/>
              </a:spcBef>
            </a:pPr>
            <a:r>
              <a:rPr dirty="0" sz="1300" spc="-10" b="1">
                <a:latin typeface="Arial"/>
                <a:cs typeface="Arial"/>
              </a:rPr>
              <a:t>To </a:t>
            </a:r>
            <a:r>
              <a:rPr dirty="0" sz="1300" spc="-15" b="1">
                <a:latin typeface="Arial"/>
                <a:cs typeface="Arial"/>
              </a:rPr>
              <a:t>make complex  </a:t>
            </a:r>
            <a:r>
              <a:rPr dirty="0" sz="1300" spc="-10" b="1">
                <a:latin typeface="Arial"/>
                <a:cs typeface="Arial"/>
              </a:rPr>
              <a:t>queries</a:t>
            </a:r>
            <a:r>
              <a:rPr dirty="0" sz="1300" spc="-30" b="1">
                <a:latin typeface="Arial"/>
                <a:cs typeface="Arial"/>
              </a:rPr>
              <a:t> </a:t>
            </a:r>
            <a:r>
              <a:rPr dirty="0" sz="1300" spc="-10" b="1">
                <a:latin typeface="Arial"/>
                <a:cs typeface="Arial"/>
              </a:rPr>
              <a:t>easy</a:t>
            </a:r>
            <a:endParaRPr sz="1300">
              <a:latin typeface="Arial"/>
              <a:cs typeface="Arial"/>
            </a:endParaRPr>
          </a:p>
        </p:txBody>
      </p:sp>
      <p:sp>
        <p:nvSpPr>
          <p:cNvPr id="7" name="object 7"/>
          <p:cNvSpPr txBox="1"/>
          <p:nvPr/>
        </p:nvSpPr>
        <p:spPr>
          <a:xfrm>
            <a:off x="1250441" y="3816858"/>
            <a:ext cx="1281430" cy="679450"/>
          </a:xfrm>
          <a:prstGeom prst="rect">
            <a:avLst/>
          </a:prstGeom>
          <a:solidFill>
            <a:srgbClr val="9ACCFF"/>
          </a:solidFill>
          <a:ln w="20574">
            <a:solidFill>
              <a:srgbClr val="000000"/>
            </a:solidFill>
          </a:ln>
        </p:spPr>
        <p:txBody>
          <a:bodyPr wrap="square" lIns="0" tIns="39370" rIns="0" bIns="0" rtlCol="0" vert="horz">
            <a:spAutoFit/>
          </a:bodyPr>
          <a:lstStyle/>
          <a:p>
            <a:pPr algn="ctr" marL="89535" marR="83185">
              <a:lnSpc>
                <a:spcPct val="99000"/>
              </a:lnSpc>
              <a:spcBef>
                <a:spcPts val="310"/>
              </a:spcBef>
            </a:pPr>
            <a:r>
              <a:rPr dirty="0" sz="1300" spc="-10" b="1">
                <a:latin typeface="Arial"/>
                <a:cs typeface="Arial"/>
              </a:rPr>
              <a:t>To </a:t>
            </a:r>
            <a:r>
              <a:rPr dirty="0" sz="1300" spc="-15" b="1">
                <a:latin typeface="Arial"/>
                <a:cs typeface="Arial"/>
              </a:rPr>
              <a:t>provide  </a:t>
            </a:r>
            <a:r>
              <a:rPr dirty="0" sz="1300" spc="-10" b="1">
                <a:latin typeface="Arial"/>
                <a:cs typeface="Arial"/>
              </a:rPr>
              <a:t>data   </a:t>
            </a:r>
            <a:r>
              <a:rPr dirty="0" sz="1300" spc="-15" b="1">
                <a:latin typeface="Arial"/>
                <a:cs typeface="Arial"/>
              </a:rPr>
              <a:t>independence</a:t>
            </a:r>
            <a:endParaRPr sz="1300">
              <a:latin typeface="Arial"/>
              <a:cs typeface="Arial"/>
            </a:endParaRPr>
          </a:p>
        </p:txBody>
      </p:sp>
      <p:sp>
        <p:nvSpPr>
          <p:cNvPr id="8" name="object 8"/>
          <p:cNvSpPr txBox="1"/>
          <p:nvPr/>
        </p:nvSpPr>
        <p:spPr>
          <a:xfrm>
            <a:off x="4797552" y="3761232"/>
            <a:ext cx="1637664" cy="734695"/>
          </a:xfrm>
          <a:prstGeom prst="rect">
            <a:avLst/>
          </a:prstGeom>
          <a:solidFill>
            <a:srgbClr val="9ACCFF"/>
          </a:solidFill>
          <a:ln w="20574">
            <a:solidFill>
              <a:srgbClr val="000000"/>
            </a:solidFill>
          </a:ln>
        </p:spPr>
        <p:txBody>
          <a:bodyPr wrap="square" lIns="0" tIns="39370" rIns="0" bIns="0" rtlCol="0" vert="horz">
            <a:spAutoFit/>
          </a:bodyPr>
          <a:lstStyle/>
          <a:p>
            <a:pPr algn="ctr" marL="145415" marR="139065">
              <a:lnSpc>
                <a:spcPct val="99000"/>
              </a:lnSpc>
              <a:spcBef>
                <a:spcPts val="310"/>
              </a:spcBef>
            </a:pPr>
            <a:r>
              <a:rPr dirty="0" sz="1300" spc="-10" b="1">
                <a:latin typeface="Arial"/>
                <a:cs typeface="Arial"/>
              </a:rPr>
              <a:t>To </a:t>
            </a:r>
            <a:r>
              <a:rPr dirty="0" sz="1300" spc="-15" b="1">
                <a:latin typeface="Arial"/>
                <a:cs typeface="Arial"/>
              </a:rPr>
              <a:t>present  </a:t>
            </a:r>
            <a:r>
              <a:rPr dirty="0" sz="1300" spc="-5" b="1">
                <a:latin typeface="Arial"/>
                <a:cs typeface="Arial"/>
              </a:rPr>
              <a:t>different</a:t>
            </a:r>
            <a:r>
              <a:rPr dirty="0" sz="1300" spc="-50" b="1">
                <a:latin typeface="Arial"/>
                <a:cs typeface="Arial"/>
              </a:rPr>
              <a:t> </a:t>
            </a:r>
            <a:r>
              <a:rPr dirty="0" sz="1300" spc="-10" b="1">
                <a:latin typeface="Arial"/>
                <a:cs typeface="Arial"/>
              </a:rPr>
              <a:t>views</a:t>
            </a:r>
            <a:r>
              <a:rPr dirty="0" sz="1300" spc="-45" b="1">
                <a:latin typeface="Arial"/>
                <a:cs typeface="Arial"/>
              </a:rPr>
              <a:t> </a:t>
            </a:r>
            <a:r>
              <a:rPr dirty="0" sz="1300" spc="-10" b="1">
                <a:latin typeface="Arial"/>
                <a:cs typeface="Arial"/>
              </a:rPr>
              <a:t>of </a:t>
            </a:r>
            <a:r>
              <a:rPr dirty="0" sz="1300" spc="-5" b="1">
                <a:latin typeface="Arial"/>
                <a:cs typeface="Arial"/>
              </a:rPr>
              <a:t> </a:t>
            </a:r>
            <a:r>
              <a:rPr dirty="0" sz="1300" spc="-10" b="1">
                <a:latin typeface="Arial"/>
                <a:cs typeface="Arial"/>
              </a:rPr>
              <a:t>the </a:t>
            </a:r>
            <a:r>
              <a:rPr dirty="0" sz="1300" spc="-15" b="1">
                <a:latin typeface="Arial"/>
                <a:cs typeface="Arial"/>
              </a:rPr>
              <a:t>same</a:t>
            </a:r>
            <a:r>
              <a:rPr dirty="0" sz="1300" spc="-35" b="1">
                <a:latin typeface="Arial"/>
                <a:cs typeface="Arial"/>
              </a:rPr>
              <a:t> </a:t>
            </a:r>
            <a:r>
              <a:rPr dirty="0" sz="1300" spc="-15" b="1">
                <a:latin typeface="Arial"/>
                <a:cs typeface="Arial"/>
              </a:rPr>
              <a:t>data</a:t>
            </a:r>
            <a:endParaRPr sz="1300">
              <a:latin typeface="Arial"/>
              <a:cs typeface="Arial"/>
            </a:endParaRPr>
          </a:p>
        </p:txBody>
      </p:sp>
      <p:sp>
        <p:nvSpPr>
          <p:cNvPr id="9" name="object 9"/>
          <p:cNvSpPr txBox="1"/>
          <p:nvPr/>
        </p:nvSpPr>
        <p:spPr>
          <a:xfrm>
            <a:off x="594613" y="5611157"/>
            <a:ext cx="6565265" cy="213550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Advantages </a:t>
            </a:r>
            <a:r>
              <a:rPr dirty="0" sz="1300" b="1">
                <a:latin typeface="Arial"/>
                <a:cs typeface="Arial"/>
              </a:rPr>
              <a:t>of</a:t>
            </a:r>
            <a:r>
              <a:rPr dirty="0" sz="1300" spc="-10" b="1">
                <a:latin typeface="Arial"/>
                <a:cs typeface="Arial"/>
              </a:rPr>
              <a:t> </a:t>
            </a:r>
            <a:r>
              <a:rPr dirty="0" sz="1300" spc="-5" b="1">
                <a:latin typeface="Arial"/>
                <a:cs typeface="Arial"/>
              </a:rPr>
              <a:t>Views</a:t>
            </a:r>
            <a:endParaRPr sz="1300">
              <a:latin typeface="Arial"/>
              <a:cs typeface="Arial"/>
            </a:endParaRPr>
          </a:p>
          <a:p>
            <a:pPr marL="445770" marR="241300" indent="-186055">
              <a:lnSpc>
                <a:spcPct val="100000"/>
              </a:lnSpc>
              <a:spcBef>
                <a:spcPts val="359"/>
              </a:spcBef>
              <a:buChar char="•"/>
              <a:tabLst>
                <a:tab pos="445770" algn="l"/>
                <a:tab pos="446405" algn="l"/>
              </a:tabLst>
            </a:pPr>
            <a:r>
              <a:rPr dirty="0" sz="1300">
                <a:latin typeface="Times New Roman"/>
                <a:cs typeface="Times New Roman"/>
              </a:rPr>
              <a:t>Views </a:t>
            </a:r>
            <a:r>
              <a:rPr dirty="0" sz="1300" spc="-5">
                <a:latin typeface="Times New Roman"/>
                <a:cs typeface="Times New Roman"/>
              </a:rPr>
              <a:t>restrict </a:t>
            </a:r>
            <a:r>
              <a:rPr dirty="0" sz="1300">
                <a:latin typeface="Times New Roman"/>
                <a:cs typeface="Times New Roman"/>
              </a:rPr>
              <a:t>access to the data because </a:t>
            </a:r>
            <a:r>
              <a:rPr dirty="0" sz="1300" spc="5">
                <a:latin typeface="Times New Roman"/>
                <a:cs typeface="Times New Roman"/>
              </a:rPr>
              <a:t>the </a:t>
            </a:r>
            <a:r>
              <a:rPr dirty="0" sz="1300">
                <a:latin typeface="Times New Roman"/>
                <a:cs typeface="Times New Roman"/>
              </a:rPr>
              <a:t>view can display selected columns from the  table.</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Views can </a:t>
            </a:r>
            <a:r>
              <a:rPr dirty="0" sz="1300" spc="-5">
                <a:latin typeface="Times New Roman"/>
                <a:cs typeface="Times New Roman"/>
              </a:rPr>
              <a:t>be used </a:t>
            </a:r>
            <a:r>
              <a:rPr dirty="0" sz="1300">
                <a:latin typeface="Times New Roman"/>
                <a:cs typeface="Times New Roman"/>
              </a:rPr>
              <a:t>to </a:t>
            </a:r>
            <a:r>
              <a:rPr dirty="0" sz="1300" spc="-5">
                <a:latin typeface="Times New Roman"/>
                <a:cs typeface="Times New Roman"/>
              </a:rPr>
              <a:t>make </a:t>
            </a:r>
            <a:r>
              <a:rPr dirty="0" sz="1300">
                <a:latin typeface="Times New Roman"/>
                <a:cs typeface="Times New Roman"/>
              </a:rPr>
              <a:t>simple queries to retrieve the </a:t>
            </a:r>
            <a:r>
              <a:rPr dirty="0" sz="1300" spc="-5">
                <a:latin typeface="Times New Roman"/>
                <a:cs typeface="Times New Roman"/>
              </a:rPr>
              <a:t>results </a:t>
            </a:r>
            <a:r>
              <a:rPr dirty="0" sz="1300">
                <a:latin typeface="Times New Roman"/>
                <a:cs typeface="Times New Roman"/>
              </a:rPr>
              <a:t>of complicated </a:t>
            </a:r>
            <a:r>
              <a:rPr dirty="0" sz="1300" spc="-5">
                <a:latin typeface="Times New Roman"/>
                <a:cs typeface="Times New Roman"/>
              </a:rPr>
              <a:t>queries.</a:t>
            </a:r>
            <a:r>
              <a:rPr dirty="0" sz="1300" spc="15">
                <a:latin typeface="Times New Roman"/>
                <a:cs typeface="Times New Roman"/>
              </a:rPr>
              <a:t> </a:t>
            </a:r>
            <a:r>
              <a:rPr dirty="0" sz="1300">
                <a:latin typeface="Times New Roman"/>
                <a:cs typeface="Times New Roman"/>
              </a:rPr>
              <a:t>For</a:t>
            </a:r>
            <a:endParaRPr sz="1300">
              <a:latin typeface="Times New Roman"/>
              <a:cs typeface="Times New Roman"/>
            </a:endParaRPr>
          </a:p>
          <a:p>
            <a:pPr marL="445770" marR="362585">
              <a:lnSpc>
                <a:spcPct val="100000"/>
              </a:lnSpc>
            </a:pPr>
            <a:r>
              <a:rPr dirty="0" sz="1300" spc="-5">
                <a:latin typeface="Times New Roman"/>
                <a:cs typeface="Times New Roman"/>
              </a:rPr>
              <a:t>example, </a:t>
            </a:r>
            <a:r>
              <a:rPr dirty="0" sz="1300">
                <a:latin typeface="Times New Roman"/>
                <a:cs typeface="Times New Roman"/>
              </a:rPr>
              <a:t>views can be used to query information from multiple </a:t>
            </a:r>
            <a:r>
              <a:rPr dirty="0" sz="1300" spc="-5">
                <a:latin typeface="Times New Roman"/>
                <a:cs typeface="Times New Roman"/>
              </a:rPr>
              <a:t>tables without </a:t>
            </a:r>
            <a:r>
              <a:rPr dirty="0" sz="1300">
                <a:latin typeface="Times New Roman"/>
                <a:cs typeface="Times New Roman"/>
              </a:rPr>
              <a:t>the </a:t>
            </a:r>
            <a:r>
              <a:rPr dirty="0" sz="1300" spc="-5">
                <a:latin typeface="Times New Roman"/>
                <a:cs typeface="Times New Roman"/>
              </a:rPr>
              <a:t>user  knowing how to write </a:t>
            </a:r>
            <a:r>
              <a:rPr dirty="0" sz="1300">
                <a:latin typeface="Times New Roman"/>
                <a:cs typeface="Times New Roman"/>
              </a:rPr>
              <a:t>a join</a:t>
            </a:r>
            <a:r>
              <a:rPr dirty="0" sz="1300" spc="10">
                <a:latin typeface="Times New Roman"/>
                <a:cs typeface="Times New Roman"/>
              </a:rPr>
              <a:t> </a:t>
            </a:r>
            <a:r>
              <a:rPr dirty="0" sz="1300" spc="-5">
                <a:latin typeface="Times New Roman"/>
                <a:cs typeface="Times New Roman"/>
              </a:rPr>
              <a:t>statement.</a:t>
            </a:r>
            <a:endParaRPr sz="1300">
              <a:latin typeface="Times New Roman"/>
              <a:cs typeface="Times New Roman"/>
            </a:endParaRPr>
          </a:p>
          <a:p>
            <a:pPr marL="445770" marR="62230" indent="-186055">
              <a:lnSpc>
                <a:spcPts val="1560"/>
              </a:lnSpc>
              <a:spcBef>
                <a:spcPts val="45"/>
              </a:spcBef>
              <a:buChar char="•"/>
              <a:tabLst>
                <a:tab pos="445770" algn="l"/>
                <a:tab pos="446405" algn="l"/>
              </a:tabLst>
            </a:pPr>
            <a:r>
              <a:rPr dirty="0" sz="1300">
                <a:latin typeface="Times New Roman"/>
                <a:cs typeface="Times New Roman"/>
              </a:rPr>
              <a:t>Views provide data independence for ad hoc users and application </a:t>
            </a:r>
            <a:r>
              <a:rPr dirty="0" sz="1300" spc="-5">
                <a:latin typeface="Times New Roman"/>
                <a:cs typeface="Times New Roman"/>
              </a:rPr>
              <a:t>programs. One </a:t>
            </a:r>
            <a:r>
              <a:rPr dirty="0" sz="1300">
                <a:latin typeface="Times New Roman"/>
                <a:cs typeface="Times New Roman"/>
              </a:rPr>
              <a:t>view can  be used to retrieve data from several</a:t>
            </a:r>
            <a:r>
              <a:rPr dirty="0" sz="1300" spc="-10">
                <a:latin typeface="Times New Roman"/>
                <a:cs typeface="Times New Roman"/>
              </a:rPr>
              <a:t> </a:t>
            </a:r>
            <a:r>
              <a:rPr dirty="0" sz="1300">
                <a:latin typeface="Times New Roman"/>
                <a:cs typeface="Times New Roman"/>
              </a:rPr>
              <a:t>tables.</a:t>
            </a:r>
            <a:endParaRPr sz="1300">
              <a:latin typeface="Times New Roman"/>
              <a:cs typeface="Times New Roman"/>
            </a:endParaRPr>
          </a:p>
          <a:p>
            <a:pPr marL="445770" indent="-186690">
              <a:lnSpc>
                <a:spcPts val="1500"/>
              </a:lnSpc>
              <a:buChar char="•"/>
              <a:tabLst>
                <a:tab pos="445770" algn="l"/>
                <a:tab pos="446405" algn="l"/>
              </a:tabLst>
            </a:pPr>
            <a:r>
              <a:rPr dirty="0" sz="1300">
                <a:latin typeface="Times New Roman"/>
                <a:cs typeface="Times New Roman"/>
              </a:rPr>
              <a:t>Views </a:t>
            </a:r>
            <a:r>
              <a:rPr dirty="0" sz="1300" spc="-5">
                <a:latin typeface="Times New Roman"/>
                <a:cs typeface="Times New Roman"/>
              </a:rPr>
              <a:t>provide </a:t>
            </a:r>
            <a:r>
              <a:rPr dirty="0" sz="1300">
                <a:latin typeface="Times New Roman"/>
                <a:cs typeface="Times New Roman"/>
              </a:rPr>
              <a:t>groups of </a:t>
            </a:r>
            <a:r>
              <a:rPr dirty="0" sz="1300" spc="-5">
                <a:latin typeface="Times New Roman"/>
                <a:cs typeface="Times New Roman"/>
              </a:rPr>
              <a:t>users </a:t>
            </a:r>
            <a:r>
              <a:rPr dirty="0" sz="1300">
                <a:latin typeface="Times New Roman"/>
                <a:cs typeface="Times New Roman"/>
              </a:rPr>
              <a:t>access to data according to their particular</a:t>
            </a:r>
            <a:r>
              <a:rPr dirty="0" sz="1300" spc="-15">
                <a:latin typeface="Times New Roman"/>
                <a:cs typeface="Times New Roman"/>
              </a:rPr>
              <a:t> </a:t>
            </a:r>
            <a:r>
              <a:rPr dirty="0" sz="1300">
                <a:latin typeface="Times New Roman"/>
                <a:cs typeface="Times New Roman"/>
              </a:rPr>
              <a:t>criteria.</a:t>
            </a:r>
            <a:endParaRPr sz="1300">
              <a:latin typeface="Times New Roman"/>
              <a:cs typeface="Times New Roman"/>
            </a:endParaRPr>
          </a:p>
          <a:p>
            <a:pPr marL="136525">
              <a:lnSpc>
                <a:spcPct val="100000"/>
              </a:lnSpc>
              <a:spcBef>
                <a:spcPts val="310"/>
              </a:spcBef>
            </a:pPr>
            <a:r>
              <a:rPr dirty="0" sz="1300" spc="-5">
                <a:latin typeface="Times New Roman"/>
                <a:cs typeface="Times New Roman"/>
              </a:rPr>
              <a:t>For </a:t>
            </a:r>
            <a:r>
              <a:rPr dirty="0" sz="1300">
                <a:latin typeface="Times New Roman"/>
                <a:cs typeface="Times New Roman"/>
              </a:rPr>
              <a:t>more information,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CREATE VIEW</a:t>
            </a:r>
            <a:r>
              <a:rPr dirty="0" sz="1300">
                <a:latin typeface="Times New Roman"/>
                <a:cs typeface="Times New Roman"/>
              </a:rPr>
              <a:t>” in the </a:t>
            </a:r>
            <a:r>
              <a:rPr dirty="0" sz="1300" spc="-5" i="1">
                <a:latin typeface="Times New Roman"/>
                <a:cs typeface="Times New Roman"/>
              </a:rPr>
              <a:t>Oracle SQL</a:t>
            </a:r>
            <a:r>
              <a:rPr dirty="0" sz="1300" spc="15" i="1">
                <a:latin typeface="Times New Roman"/>
                <a:cs typeface="Times New Roman"/>
              </a:rPr>
              <a:t>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0</a:t>
            </a:r>
            <a:r>
              <a:rPr dirty="0" sz="800" spc="-125"/>
              <a:t>em</a:t>
            </a:r>
            <a:r>
              <a:rPr dirty="0" baseline="-30092" sz="1800" spc="-187" b="1">
                <a:latin typeface="Arial"/>
                <a:cs typeface="Arial"/>
              </a:rPr>
              <a:t>-</a:t>
            </a:r>
            <a:r>
              <a:rPr dirty="0" sz="800" spc="-125"/>
              <a:t>ai</a:t>
            </a:r>
            <a:r>
              <a:rPr dirty="0" baseline="-30092" sz="1800" spc="-187" b="1">
                <a:latin typeface="Arial"/>
                <a:cs typeface="Arial"/>
              </a:rPr>
              <a:t>6</a:t>
            </a:r>
            <a:r>
              <a:rPr dirty="0" sz="800" spc="-125"/>
              <a:t>l.</a:t>
            </a:r>
            <a:r>
              <a:rPr dirty="0" sz="800" spc="-155"/>
              <a:t> </a:t>
            </a:r>
            <a:r>
              <a:rPr dirty="0" sz="800" spc="-40"/>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972310" y="807973"/>
            <a:ext cx="3822065" cy="309245"/>
          </a:xfrm>
          <a:prstGeom prst="rect">
            <a:avLst/>
          </a:prstGeom>
        </p:spPr>
        <p:txBody>
          <a:bodyPr wrap="square" lIns="0" tIns="13970" rIns="0" bIns="0" rtlCol="0" vert="horz">
            <a:spAutoFit/>
          </a:bodyPr>
          <a:lstStyle/>
          <a:p>
            <a:pPr marL="12700">
              <a:lnSpc>
                <a:spcPct val="100000"/>
              </a:lnSpc>
              <a:spcBef>
                <a:spcPts val="110"/>
              </a:spcBef>
            </a:pPr>
            <a:r>
              <a:rPr dirty="0" sz="1850" spc="5" b="1">
                <a:latin typeface="Arial"/>
                <a:cs typeface="Arial"/>
              </a:rPr>
              <a:t>Simple Views and Complex</a:t>
            </a:r>
            <a:r>
              <a:rPr dirty="0" sz="1850" spc="-95" b="1">
                <a:latin typeface="Arial"/>
                <a:cs typeface="Arial"/>
              </a:rPr>
              <a:t> </a:t>
            </a:r>
            <a:r>
              <a:rPr dirty="0" sz="1850" spc="5" b="1">
                <a:latin typeface="Arial"/>
                <a:cs typeface="Arial"/>
              </a:rPr>
              <a:t>Views</a:t>
            </a:r>
            <a:endParaRPr sz="1850">
              <a:latin typeface="Arial"/>
              <a:cs typeface="Arial"/>
            </a:endParaRPr>
          </a:p>
        </p:txBody>
      </p:sp>
      <p:graphicFrame>
        <p:nvGraphicFramePr>
          <p:cNvPr id="7" name="object 7"/>
          <p:cNvGraphicFramePr>
            <a:graphicFrameLocks noGrp="1"/>
          </p:cNvGraphicFramePr>
          <p:nvPr/>
        </p:nvGraphicFramePr>
        <p:xfrm>
          <a:off x="1266825" y="1836039"/>
          <a:ext cx="5250815" cy="1601470"/>
        </p:xfrm>
        <a:graphic>
          <a:graphicData uri="http://schemas.openxmlformats.org/drawingml/2006/table">
            <a:tbl>
              <a:tblPr firstRow="1" bandRow="1">
                <a:tableStyleId>{2D5ABB26-0587-4C30-8999-92F81FD0307C}</a:tableStyleId>
              </a:tblPr>
              <a:tblGrid>
                <a:gridCol w="2007235"/>
                <a:gridCol w="1437005"/>
                <a:gridCol w="1775460"/>
              </a:tblGrid>
              <a:tr h="290322">
                <a:tc>
                  <a:txBody>
                    <a:bodyPr/>
                    <a:lstStyle/>
                    <a:p>
                      <a:pPr marL="66040">
                        <a:lnSpc>
                          <a:spcPct val="100000"/>
                        </a:lnSpc>
                        <a:spcBef>
                          <a:spcPts val="390"/>
                        </a:spcBef>
                      </a:pPr>
                      <a:r>
                        <a:rPr dirty="0" sz="1300" spc="-15" b="1">
                          <a:latin typeface="Arial"/>
                          <a:cs typeface="Arial"/>
                        </a:rPr>
                        <a:t>Feature</a:t>
                      </a:r>
                      <a:endParaRPr sz="1300">
                        <a:latin typeface="Arial"/>
                        <a:cs typeface="Arial"/>
                      </a:endParaRPr>
                    </a:p>
                  </a:txBody>
                  <a:tcPr marL="0" marR="0" marB="0" marT="4953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5405">
                        <a:lnSpc>
                          <a:spcPct val="100000"/>
                        </a:lnSpc>
                        <a:spcBef>
                          <a:spcPts val="390"/>
                        </a:spcBef>
                      </a:pPr>
                      <a:r>
                        <a:rPr dirty="0" sz="1300" spc="-10" b="1">
                          <a:latin typeface="Arial"/>
                          <a:cs typeface="Arial"/>
                        </a:rPr>
                        <a:t>Simple</a:t>
                      </a:r>
                      <a:r>
                        <a:rPr dirty="0" sz="1300" spc="-20" b="1">
                          <a:latin typeface="Arial"/>
                          <a:cs typeface="Arial"/>
                        </a:rPr>
                        <a:t> </a:t>
                      </a:r>
                      <a:r>
                        <a:rPr dirty="0" sz="1300" spc="-10" b="1">
                          <a:latin typeface="Arial"/>
                          <a:cs typeface="Arial"/>
                        </a:rPr>
                        <a:t>Views</a:t>
                      </a:r>
                      <a:endParaRPr sz="1300">
                        <a:latin typeface="Arial"/>
                        <a:cs typeface="Arial"/>
                      </a:endParaRPr>
                    </a:p>
                  </a:txBody>
                  <a:tcPr marL="0" marR="0" marB="0" marT="4953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6040">
                        <a:lnSpc>
                          <a:spcPct val="100000"/>
                        </a:lnSpc>
                        <a:spcBef>
                          <a:spcPts val="390"/>
                        </a:spcBef>
                      </a:pPr>
                      <a:r>
                        <a:rPr dirty="0" sz="1300" spc="-15" b="1">
                          <a:latin typeface="Arial"/>
                          <a:cs typeface="Arial"/>
                        </a:rPr>
                        <a:t>Complex</a:t>
                      </a:r>
                      <a:r>
                        <a:rPr dirty="0" sz="1300" spc="-20" b="1">
                          <a:latin typeface="Arial"/>
                          <a:cs typeface="Arial"/>
                        </a:rPr>
                        <a:t> </a:t>
                      </a:r>
                      <a:r>
                        <a:rPr dirty="0" sz="1300" spc="-10" b="1">
                          <a:latin typeface="Arial"/>
                          <a:cs typeface="Arial"/>
                        </a:rPr>
                        <a:t>Views</a:t>
                      </a:r>
                      <a:endParaRPr sz="1300">
                        <a:latin typeface="Arial"/>
                        <a:cs typeface="Arial"/>
                      </a:endParaRPr>
                    </a:p>
                  </a:txBody>
                  <a:tcPr marL="0" marR="0" marB="0" marT="4953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291846">
                <a:tc>
                  <a:txBody>
                    <a:bodyPr/>
                    <a:lstStyle/>
                    <a:p>
                      <a:pPr marL="66040">
                        <a:lnSpc>
                          <a:spcPct val="100000"/>
                        </a:lnSpc>
                        <a:spcBef>
                          <a:spcPts val="565"/>
                        </a:spcBef>
                      </a:pPr>
                      <a:r>
                        <a:rPr dirty="0" sz="1150" spc="-10">
                          <a:latin typeface="Arial"/>
                          <a:cs typeface="Arial"/>
                        </a:rPr>
                        <a:t>Number </a:t>
                      </a:r>
                      <a:r>
                        <a:rPr dirty="0" sz="1150" spc="-5">
                          <a:latin typeface="Arial"/>
                          <a:cs typeface="Arial"/>
                        </a:rPr>
                        <a:t>of </a:t>
                      </a:r>
                      <a:r>
                        <a:rPr dirty="0" sz="1150" spc="-10">
                          <a:latin typeface="Arial"/>
                          <a:cs typeface="Arial"/>
                        </a:rPr>
                        <a:t>tables</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565"/>
                        </a:spcBef>
                      </a:pPr>
                      <a:r>
                        <a:rPr dirty="0" sz="1150" spc="-5">
                          <a:latin typeface="Arial"/>
                          <a:cs typeface="Arial"/>
                        </a:rPr>
                        <a:t>One</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565"/>
                        </a:spcBef>
                      </a:pPr>
                      <a:r>
                        <a:rPr dirty="0" sz="1150" spc="-5">
                          <a:latin typeface="Arial"/>
                          <a:cs typeface="Arial"/>
                        </a:rPr>
                        <a:t>One or</a:t>
                      </a:r>
                      <a:r>
                        <a:rPr dirty="0" sz="1150" spc="-15">
                          <a:latin typeface="Arial"/>
                          <a:cs typeface="Arial"/>
                        </a:rPr>
                        <a:t> </a:t>
                      </a:r>
                      <a:r>
                        <a:rPr dirty="0" sz="1150" spc="-5">
                          <a:latin typeface="Arial"/>
                          <a:cs typeface="Arial"/>
                        </a:rPr>
                        <a:t>more</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291846">
                <a:tc>
                  <a:txBody>
                    <a:bodyPr/>
                    <a:lstStyle/>
                    <a:p>
                      <a:pPr marL="66040">
                        <a:lnSpc>
                          <a:spcPct val="100000"/>
                        </a:lnSpc>
                        <a:spcBef>
                          <a:spcPts val="565"/>
                        </a:spcBef>
                      </a:pPr>
                      <a:r>
                        <a:rPr dirty="0" sz="1150" spc="-10">
                          <a:latin typeface="Arial"/>
                          <a:cs typeface="Arial"/>
                        </a:rPr>
                        <a:t>Contain functions</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565"/>
                        </a:spcBef>
                      </a:pPr>
                      <a:r>
                        <a:rPr dirty="0" sz="1150" spc="-5">
                          <a:latin typeface="Arial"/>
                          <a:cs typeface="Arial"/>
                        </a:rPr>
                        <a:t>No</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565"/>
                        </a:spcBef>
                      </a:pPr>
                      <a:r>
                        <a:rPr dirty="0" sz="1150" spc="-10">
                          <a:latin typeface="Arial"/>
                          <a:cs typeface="Arial"/>
                        </a:rPr>
                        <a:t>Yes</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91845">
                <a:tc>
                  <a:txBody>
                    <a:bodyPr/>
                    <a:lstStyle/>
                    <a:p>
                      <a:pPr marL="66040">
                        <a:lnSpc>
                          <a:spcPct val="100000"/>
                        </a:lnSpc>
                        <a:spcBef>
                          <a:spcPts val="565"/>
                        </a:spcBef>
                      </a:pPr>
                      <a:r>
                        <a:rPr dirty="0" sz="1150" spc="-10">
                          <a:latin typeface="Arial"/>
                          <a:cs typeface="Arial"/>
                        </a:rPr>
                        <a:t>Contain groups </a:t>
                      </a:r>
                      <a:r>
                        <a:rPr dirty="0" sz="1150" spc="-5">
                          <a:latin typeface="Arial"/>
                          <a:cs typeface="Arial"/>
                        </a:rPr>
                        <a:t>of </a:t>
                      </a:r>
                      <a:r>
                        <a:rPr dirty="0" sz="1150" spc="-10">
                          <a:latin typeface="Arial"/>
                          <a:cs typeface="Arial"/>
                        </a:rPr>
                        <a:t>data</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565"/>
                        </a:spcBef>
                      </a:pPr>
                      <a:r>
                        <a:rPr dirty="0" sz="1150" spc="-5">
                          <a:latin typeface="Arial"/>
                          <a:cs typeface="Arial"/>
                        </a:rPr>
                        <a:t>No</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565"/>
                        </a:spcBef>
                      </a:pPr>
                      <a:r>
                        <a:rPr dirty="0" sz="1150" spc="-10">
                          <a:latin typeface="Arial"/>
                          <a:cs typeface="Arial"/>
                        </a:rPr>
                        <a:t>Yes</a:t>
                      </a:r>
                      <a:endParaRPr sz="1150">
                        <a:latin typeface="Arial"/>
                        <a:cs typeface="Arial"/>
                      </a:endParaRPr>
                    </a:p>
                  </a:txBody>
                  <a:tcPr marL="0" marR="0" marB="0" marT="7175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414528">
                <a:tc>
                  <a:txBody>
                    <a:bodyPr/>
                    <a:lstStyle/>
                    <a:p>
                      <a:pPr marL="66040" marR="253365">
                        <a:lnSpc>
                          <a:spcPct val="100000"/>
                        </a:lnSpc>
                        <a:spcBef>
                          <a:spcPts val="229"/>
                        </a:spcBef>
                      </a:pPr>
                      <a:r>
                        <a:rPr dirty="0" sz="1150" spc="-10">
                          <a:latin typeface="Arial"/>
                          <a:cs typeface="Arial"/>
                        </a:rPr>
                        <a:t>DML operations through </a:t>
                      </a:r>
                      <a:r>
                        <a:rPr dirty="0" sz="1150" spc="-5">
                          <a:latin typeface="Arial"/>
                          <a:cs typeface="Arial"/>
                        </a:rPr>
                        <a:t>a  </a:t>
                      </a:r>
                      <a:r>
                        <a:rPr dirty="0" sz="1150" spc="-10">
                          <a:latin typeface="Arial"/>
                          <a:cs typeface="Arial"/>
                        </a:rPr>
                        <a:t>view</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229"/>
                        </a:spcBef>
                      </a:pPr>
                      <a:r>
                        <a:rPr dirty="0" sz="1150" spc="-10">
                          <a:latin typeface="Arial"/>
                          <a:cs typeface="Arial"/>
                        </a:rPr>
                        <a:t>Yes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6040">
                        <a:lnSpc>
                          <a:spcPct val="100000"/>
                        </a:lnSpc>
                        <a:spcBef>
                          <a:spcPts val="229"/>
                        </a:spcBef>
                      </a:pPr>
                      <a:r>
                        <a:rPr dirty="0" sz="1150" spc="-10">
                          <a:latin typeface="Arial"/>
                          <a:cs typeface="Arial"/>
                        </a:rPr>
                        <a:t>Not always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txBox="1"/>
          <p:nvPr/>
        </p:nvSpPr>
        <p:spPr>
          <a:xfrm>
            <a:off x="594613" y="5611157"/>
            <a:ext cx="6383020" cy="2294255"/>
          </a:xfrm>
          <a:prstGeom prst="rect">
            <a:avLst/>
          </a:prstGeom>
        </p:spPr>
        <p:txBody>
          <a:bodyPr wrap="square" lIns="0" tIns="58419" rIns="0" bIns="0" rtlCol="0" vert="horz">
            <a:spAutoFit/>
          </a:bodyPr>
          <a:lstStyle/>
          <a:p>
            <a:pPr marL="12700">
              <a:lnSpc>
                <a:spcPct val="100000"/>
              </a:lnSpc>
              <a:spcBef>
                <a:spcPts val="459"/>
              </a:spcBef>
            </a:pPr>
            <a:r>
              <a:rPr dirty="0" sz="1300" b="1">
                <a:latin typeface="Arial"/>
                <a:cs typeface="Arial"/>
              </a:rPr>
              <a:t>Simple Views and </a:t>
            </a:r>
            <a:r>
              <a:rPr dirty="0" sz="1300" spc="-5" b="1">
                <a:latin typeface="Arial"/>
                <a:cs typeface="Arial"/>
              </a:rPr>
              <a:t>Complex</a:t>
            </a:r>
            <a:r>
              <a:rPr dirty="0" sz="1300" spc="-25" b="1">
                <a:latin typeface="Arial"/>
                <a:cs typeface="Arial"/>
              </a:rPr>
              <a:t> </a:t>
            </a:r>
            <a:r>
              <a:rPr dirty="0" sz="1300" b="1">
                <a:latin typeface="Arial"/>
                <a:cs typeface="Arial"/>
              </a:rPr>
              <a:t>Views</a:t>
            </a:r>
            <a:endParaRPr sz="1300">
              <a:latin typeface="Arial"/>
              <a:cs typeface="Arial"/>
            </a:endParaRPr>
          </a:p>
          <a:p>
            <a:pPr marL="136525" marR="5080" indent="-635">
              <a:lnSpc>
                <a:spcPts val="1480"/>
              </a:lnSpc>
              <a:spcBef>
                <a:spcPts val="475"/>
              </a:spcBef>
            </a:pPr>
            <a:r>
              <a:rPr dirty="0" sz="1300">
                <a:latin typeface="Times New Roman"/>
                <a:cs typeface="Times New Roman"/>
              </a:rPr>
              <a:t>There are two classifications for views: simple and complex. The </a:t>
            </a:r>
            <a:r>
              <a:rPr dirty="0" sz="1300" spc="-5">
                <a:latin typeface="Times New Roman"/>
                <a:cs typeface="Times New Roman"/>
              </a:rPr>
              <a:t>basic </a:t>
            </a:r>
            <a:r>
              <a:rPr dirty="0" sz="1300">
                <a:latin typeface="Times New Roman"/>
                <a:cs typeface="Times New Roman"/>
              </a:rPr>
              <a:t>difference is related to  the DML (</a:t>
            </a:r>
            <a:r>
              <a:rPr dirty="0" sz="1300">
                <a:latin typeface="Courier New"/>
                <a:cs typeface="Courier New"/>
              </a:rPr>
              <a:t>INSERT</a:t>
            </a:r>
            <a:r>
              <a:rPr dirty="0" sz="1300">
                <a:latin typeface="Times New Roman"/>
                <a:cs typeface="Times New Roman"/>
              </a:rPr>
              <a:t>, </a:t>
            </a:r>
            <a:r>
              <a:rPr dirty="0" sz="1300">
                <a:latin typeface="Courier New"/>
                <a:cs typeface="Courier New"/>
              </a:rPr>
              <a:t>UPDATE</a:t>
            </a:r>
            <a:r>
              <a:rPr dirty="0" sz="1300">
                <a:latin typeface="Times New Roman"/>
                <a:cs typeface="Times New Roman"/>
              </a:rPr>
              <a:t>, and </a:t>
            </a:r>
            <a:r>
              <a:rPr dirty="0" sz="1300">
                <a:latin typeface="Courier New"/>
                <a:cs typeface="Courier New"/>
              </a:rPr>
              <a:t>DELETE</a:t>
            </a:r>
            <a:r>
              <a:rPr dirty="0" sz="1300">
                <a:latin typeface="Times New Roman"/>
                <a:cs typeface="Times New Roman"/>
              </a:rPr>
              <a:t>)</a:t>
            </a:r>
            <a:r>
              <a:rPr dirty="0" sz="1300" spc="-10">
                <a:latin typeface="Times New Roman"/>
                <a:cs typeface="Times New Roman"/>
              </a:rPr>
              <a:t> </a:t>
            </a:r>
            <a:r>
              <a:rPr dirty="0" sz="1300">
                <a:latin typeface="Times New Roman"/>
                <a:cs typeface="Times New Roman"/>
              </a:rPr>
              <a:t>operations.</a:t>
            </a:r>
            <a:endParaRPr sz="1300">
              <a:latin typeface="Times New Roman"/>
              <a:cs typeface="Times New Roman"/>
            </a:endParaRPr>
          </a:p>
          <a:p>
            <a:pPr marL="445770" indent="-186055">
              <a:lnSpc>
                <a:spcPct val="100000"/>
              </a:lnSpc>
              <a:spcBef>
                <a:spcPts val="35"/>
              </a:spcBef>
              <a:buChar char="•"/>
              <a:tabLst>
                <a:tab pos="445770" algn="l"/>
                <a:tab pos="446405" algn="l"/>
              </a:tabLst>
            </a:pPr>
            <a:r>
              <a:rPr dirty="0" sz="1300">
                <a:latin typeface="Times New Roman"/>
                <a:cs typeface="Times New Roman"/>
              </a:rPr>
              <a:t>A simple view is one</a:t>
            </a:r>
            <a:r>
              <a:rPr dirty="0" sz="1300" spc="-30">
                <a:latin typeface="Times New Roman"/>
                <a:cs typeface="Times New Roman"/>
              </a:rPr>
              <a:t> </a:t>
            </a:r>
            <a:r>
              <a:rPr dirty="0" sz="1300">
                <a:latin typeface="Times New Roman"/>
                <a:cs typeface="Times New Roman"/>
              </a:rPr>
              <a:t>that:</a:t>
            </a:r>
            <a:endParaRPr sz="1300">
              <a:latin typeface="Times New Roman"/>
              <a:cs typeface="Times New Roman"/>
            </a:endParaRPr>
          </a:p>
          <a:p>
            <a:pPr lvl="1" marL="755650" indent="-186690">
              <a:lnSpc>
                <a:spcPts val="1555"/>
              </a:lnSpc>
              <a:buChar char="-"/>
              <a:tabLst>
                <a:tab pos="755650" algn="l"/>
                <a:tab pos="756285" algn="l"/>
              </a:tabLst>
            </a:pPr>
            <a:r>
              <a:rPr dirty="0" sz="1300">
                <a:latin typeface="Times New Roman"/>
                <a:cs typeface="Times New Roman"/>
              </a:rPr>
              <a:t>Derives data from only one</a:t>
            </a:r>
            <a:r>
              <a:rPr dirty="0" sz="1300" spc="-20">
                <a:latin typeface="Times New Roman"/>
                <a:cs typeface="Times New Roman"/>
              </a:rPr>
              <a:t> </a:t>
            </a:r>
            <a:r>
              <a:rPr dirty="0" sz="1300">
                <a:latin typeface="Times New Roman"/>
                <a:cs typeface="Times New Roman"/>
              </a:rPr>
              <a:t>table</a:t>
            </a:r>
            <a:endParaRPr sz="1300">
              <a:latin typeface="Times New Roman"/>
              <a:cs typeface="Times New Roman"/>
            </a:endParaRPr>
          </a:p>
          <a:p>
            <a:pPr lvl="1" marL="755015" indent="-186055">
              <a:lnSpc>
                <a:spcPts val="1555"/>
              </a:lnSpc>
              <a:buChar char="-"/>
              <a:tabLst>
                <a:tab pos="755015" algn="l"/>
                <a:tab pos="755650" algn="l"/>
              </a:tabLst>
            </a:pPr>
            <a:r>
              <a:rPr dirty="0" sz="1300">
                <a:latin typeface="Times New Roman"/>
                <a:cs typeface="Times New Roman"/>
              </a:rPr>
              <a:t>Contains no functions or groups of</a:t>
            </a:r>
            <a:r>
              <a:rPr dirty="0" sz="1300" spc="-50">
                <a:latin typeface="Times New Roman"/>
                <a:cs typeface="Times New Roman"/>
              </a:rPr>
              <a:t> </a:t>
            </a:r>
            <a:r>
              <a:rPr dirty="0" sz="1300">
                <a:latin typeface="Times New Roman"/>
                <a:cs typeface="Times New Roman"/>
              </a:rPr>
              <a:t>data</a:t>
            </a:r>
            <a:endParaRPr sz="1300">
              <a:latin typeface="Times New Roman"/>
              <a:cs typeface="Times New Roman"/>
            </a:endParaRPr>
          </a:p>
          <a:p>
            <a:pPr lvl="1" marL="755015" indent="-186055">
              <a:lnSpc>
                <a:spcPct val="100000"/>
              </a:lnSpc>
              <a:buChar char="-"/>
              <a:tabLst>
                <a:tab pos="755015" algn="l"/>
                <a:tab pos="755650" algn="l"/>
              </a:tabLst>
            </a:pPr>
            <a:r>
              <a:rPr dirty="0" sz="1300">
                <a:latin typeface="Times New Roman"/>
                <a:cs typeface="Times New Roman"/>
              </a:rPr>
              <a:t>Can perform </a:t>
            </a:r>
            <a:r>
              <a:rPr dirty="0" sz="1300" spc="-5">
                <a:latin typeface="Times New Roman"/>
                <a:cs typeface="Times New Roman"/>
              </a:rPr>
              <a:t>DML </a:t>
            </a:r>
            <a:r>
              <a:rPr dirty="0" sz="1300">
                <a:latin typeface="Times New Roman"/>
                <a:cs typeface="Times New Roman"/>
              </a:rPr>
              <a:t>operations through the</a:t>
            </a:r>
            <a:r>
              <a:rPr dirty="0" sz="1300" spc="-35">
                <a:latin typeface="Times New Roman"/>
                <a:cs typeface="Times New Roman"/>
              </a:rPr>
              <a:t> </a:t>
            </a:r>
            <a:r>
              <a:rPr dirty="0" sz="1300">
                <a:latin typeface="Times New Roman"/>
                <a:cs typeface="Times New Roman"/>
              </a:rPr>
              <a:t>view</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A complex view is one</a:t>
            </a:r>
            <a:r>
              <a:rPr dirty="0" sz="1300" spc="-15">
                <a:latin typeface="Times New Roman"/>
                <a:cs typeface="Times New Roman"/>
              </a:rPr>
              <a:t> </a:t>
            </a:r>
            <a:r>
              <a:rPr dirty="0" sz="1300">
                <a:latin typeface="Times New Roman"/>
                <a:cs typeface="Times New Roman"/>
              </a:rPr>
              <a:t>that:</a:t>
            </a:r>
            <a:endParaRPr sz="1300">
              <a:latin typeface="Times New Roman"/>
              <a:cs typeface="Times New Roman"/>
            </a:endParaRPr>
          </a:p>
          <a:p>
            <a:pPr lvl="1" marL="755015" indent="-186055">
              <a:lnSpc>
                <a:spcPts val="1555"/>
              </a:lnSpc>
              <a:buChar char="-"/>
              <a:tabLst>
                <a:tab pos="755015" algn="l"/>
                <a:tab pos="755650" algn="l"/>
              </a:tabLst>
            </a:pPr>
            <a:r>
              <a:rPr dirty="0" sz="1300">
                <a:latin typeface="Times New Roman"/>
                <a:cs typeface="Times New Roman"/>
              </a:rPr>
              <a:t>Derives </a:t>
            </a:r>
            <a:r>
              <a:rPr dirty="0" sz="1300" spc="-5">
                <a:latin typeface="Times New Roman"/>
                <a:cs typeface="Times New Roman"/>
              </a:rPr>
              <a:t>data from </a:t>
            </a:r>
            <a:r>
              <a:rPr dirty="0" sz="1300">
                <a:latin typeface="Times New Roman"/>
                <a:cs typeface="Times New Roman"/>
              </a:rPr>
              <a:t>many</a:t>
            </a:r>
            <a:r>
              <a:rPr dirty="0" sz="1300" spc="5">
                <a:latin typeface="Times New Roman"/>
                <a:cs typeface="Times New Roman"/>
              </a:rPr>
              <a:t> </a:t>
            </a:r>
            <a:r>
              <a:rPr dirty="0" sz="1300">
                <a:latin typeface="Times New Roman"/>
                <a:cs typeface="Times New Roman"/>
              </a:rPr>
              <a:t>tables</a:t>
            </a:r>
            <a:endParaRPr sz="1300">
              <a:latin typeface="Times New Roman"/>
              <a:cs typeface="Times New Roman"/>
            </a:endParaRPr>
          </a:p>
          <a:p>
            <a:pPr lvl="1" marL="755650" indent="-186690">
              <a:lnSpc>
                <a:spcPct val="100000"/>
              </a:lnSpc>
              <a:buChar char="-"/>
              <a:tabLst>
                <a:tab pos="755015" algn="l"/>
                <a:tab pos="756285" algn="l"/>
              </a:tabLst>
            </a:pPr>
            <a:r>
              <a:rPr dirty="0" sz="1300">
                <a:latin typeface="Times New Roman"/>
                <a:cs typeface="Times New Roman"/>
              </a:rPr>
              <a:t>Contains functions or groups of</a:t>
            </a:r>
            <a:r>
              <a:rPr dirty="0" sz="1300" spc="-30">
                <a:latin typeface="Times New Roman"/>
                <a:cs typeface="Times New Roman"/>
              </a:rPr>
              <a:t> </a:t>
            </a:r>
            <a:r>
              <a:rPr dirty="0" sz="1300">
                <a:latin typeface="Times New Roman"/>
                <a:cs typeface="Times New Roman"/>
              </a:rPr>
              <a:t>data</a:t>
            </a:r>
            <a:endParaRPr sz="1300">
              <a:latin typeface="Times New Roman"/>
              <a:cs typeface="Times New Roman"/>
            </a:endParaRPr>
          </a:p>
          <a:p>
            <a:pPr lvl="1" marL="755650" indent="-186690">
              <a:lnSpc>
                <a:spcPct val="100000"/>
              </a:lnSpc>
              <a:spcBef>
                <a:spcPts val="5"/>
              </a:spcBef>
              <a:buChar char="-"/>
              <a:tabLst>
                <a:tab pos="755015" algn="l"/>
                <a:tab pos="756285" algn="l"/>
              </a:tabLst>
            </a:pPr>
            <a:r>
              <a:rPr dirty="0" sz="1300" spc="-5">
                <a:latin typeface="Times New Roman"/>
                <a:cs typeface="Times New Roman"/>
              </a:rPr>
              <a:t>Does </a:t>
            </a:r>
            <a:r>
              <a:rPr dirty="0" sz="1300">
                <a:latin typeface="Times New Roman"/>
                <a:cs typeface="Times New Roman"/>
              </a:rPr>
              <a:t>not always allow </a:t>
            </a:r>
            <a:r>
              <a:rPr dirty="0" sz="1300" spc="-5">
                <a:latin typeface="Times New Roman"/>
                <a:cs typeface="Times New Roman"/>
              </a:rPr>
              <a:t>DML </a:t>
            </a:r>
            <a:r>
              <a:rPr dirty="0" sz="1300">
                <a:latin typeface="Times New Roman"/>
                <a:cs typeface="Times New Roman"/>
              </a:rPr>
              <a:t>operations through the</a:t>
            </a:r>
            <a:r>
              <a:rPr dirty="0" sz="1300" spc="-5">
                <a:latin typeface="Times New Roman"/>
                <a:cs typeface="Times New Roman"/>
              </a:rPr>
              <a:t> </a:t>
            </a:r>
            <a:r>
              <a:rPr dirty="0" sz="1300">
                <a:latin typeface="Times New Roman"/>
                <a:cs typeface="Times New Roman"/>
              </a:rPr>
              <a:t>view</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0</a:t>
            </a:r>
            <a:r>
              <a:rPr dirty="0" sz="800" spc="-125"/>
              <a:t>em</a:t>
            </a:r>
            <a:r>
              <a:rPr dirty="0" baseline="-30092" sz="1800" spc="-187" b="1">
                <a:latin typeface="Arial"/>
                <a:cs typeface="Arial"/>
              </a:rPr>
              <a:t>-</a:t>
            </a:r>
            <a:r>
              <a:rPr dirty="0" sz="800" spc="-125"/>
              <a:t>ai</a:t>
            </a:r>
            <a:r>
              <a:rPr dirty="0" baseline="-30092" sz="1800" spc="-187" b="1">
                <a:latin typeface="Arial"/>
                <a:cs typeface="Arial"/>
              </a:rPr>
              <a:t>7</a:t>
            </a:r>
            <a:r>
              <a:rPr dirty="0" sz="800" spc="-125"/>
              <a:t>l.</a:t>
            </a:r>
            <a:r>
              <a:rPr dirty="0" sz="800" spc="-155"/>
              <a:t> </a:t>
            </a:r>
            <a:r>
              <a:rPr dirty="0" sz="800" spc="-40"/>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323205" cy="971550"/>
          </a:xfrm>
          <a:prstGeom prst="rect">
            <a:avLst/>
          </a:prstGeom>
        </p:spPr>
        <p:txBody>
          <a:bodyPr wrap="square" lIns="0" tIns="13970" rIns="0" bIns="0" rtlCol="0" vert="horz">
            <a:spAutoFit/>
          </a:bodyPr>
          <a:lstStyle/>
          <a:p>
            <a:pPr algn="ctr" marL="154940">
              <a:lnSpc>
                <a:spcPct val="100000"/>
              </a:lnSpc>
              <a:spcBef>
                <a:spcPts val="110"/>
              </a:spcBef>
            </a:pPr>
            <a:r>
              <a:rPr dirty="0" sz="1850" b="1">
                <a:latin typeface="Arial"/>
                <a:cs typeface="Arial"/>
              </a:rPr>
              <a:t>Creating </a:t>
            </a:r>
            <a:r>
              <a:rPr dirty="0" sz="1850" spc="5" b="1">
                <a:latin typeface="Arial"/>
                <a:cs typeface="Arial"/>
              </a:rPr>
              <a:t>a</a:t>
            </a:r>
            <a:r>
              <a:rPr dirty="0" sz="1850" spc="-10" b="1">
                <a:latin typeface="Arial"/>
                <a:cs typeface="Arial"/>
              </a:rPr>
              <a:t> </a:t>
            </a:r>
            <a:r>
              <a:rPr dirty="0" sz="1850" b="1">
                <a:latin typeface="Arial"/>
                <a:cs typeface="Arial"/>
              </a:rPr>
              <a:t>View</a:t>
            </a:r>
            <a:endParaRPr sz="1850">
              <a:latin typeface="Arial"/>
              <a:cs typeface="Arial"/>
            </a:endParaRPr>
          </a:p>
          <a:p>
            <a:pPr>
              <a:lnSpc>
                <a:spcPct val="100000"/>
              </a:lnSpc>
              <a:spcBef>
                <a:spcPts val="15"/>
              </a:spcBef>
            </a:pPr>
            <a:endParaRPr sz="2900">
              <a:latin typeface="Arial"/>
              <a:cs typeface="Arial"/>
            </a:endParaRPr>
          </a:p>
          <a:p>
            <a:pPr marL="328930" indent="-329565">
              <a:lnSpc>
                <a:spcPct val="100000"/>
              </a:lnSpc>
              <a:spcBef>
                <a:spcPts val="5"/>
              </a:spcBef>
              <a:buClr>
                <a:srgbClr val="FF0000"/>
              </a:buClr>
              <a:buChar char="•"/>
              <a:tabLst>
                <a:tab pos="328930" algn="l"/>
                <a:tab pos="329565" algn="l"/>
              </a:tabLst>
            </a:pPr>
            <a:r>
              <a:rPr dirty="0" sz="1550" spc="10">
                <a:latin typeface="Arial"/>
                <a:cs typeface="Arial"/>
              </a:rPr>
              <a:t>You embed a subquery </a:t>
            </a:r>
            <a:r>
              <a:rPr dirty="0" sz="1550" spc="5">
                <a:latin typeface="Arial"/>
                <a:cs typeface="Arial"/>
              </a:rPr>
              <a:t>in </a:t>
            </a:r>
            <a:r>
              <a:rPr dirty="0" sz="1550" spc="10">
                <a:latin typeface="Arial"/>
                <a:cs typeface="Arial"/>
              </a:rPr>
              <a:t>the </a:t>
            </a:r>
            <a:r>
              <a:rPr dirty="0" sz="1550" spc="10">
                <a:latin typeface="Courier New"/>
                <a:cs typeface="Courier New"/>
              </a:rPr>
              <a:t>CREATE VIEW</a:t>
            </a:r>
            <a:r>
              <a:rPr dirty="0" sz="1550" spc="-530">
                <a:latin typeface="Courier New"/>
                <a:cs typeface="Courier New"/>
              </a:rPr>
              <a:t> </a:t>
            </a:r>
            <a:r>
              <a:rPr dirty="0" sz="1550" spc="10">
                <a:latin typeface="Arial"/>
                <a:cs typeface="Arial"/>
              </a:rPr>
              <a:t>statement:</a:t>
            </a:r>
            <a:endParaRPr sz="1550">
              <a:latin typeface="Arial"/>
              <a:cs typeface="Arial"/>
            </a:endParaRPr>
          </a:p>
        </p:txBody>
      </p:sp>
      <p:sp>
        <p:nvSpPr>
          <p:cNvPr id="7" name="object 7"/>
          <p:cNvSpPr txBox="1"/>
          <p:nvPr/>
        </p:nvSpPr>
        <p:spPr>
          <a:xfrm>
            <a:off x="1143781" y="2950726"/>
            <a:ext cx="4911090" cy="265430"/>
          </a:xfrm>
          <a:prstGeom prst="rect">
            <a:avLst/>
          </a:prstGeom>
        </p:spPr>
        <p:txBody>
          <a:bodyPr wrap="square" lIns="0" tIns="15240" rIns="0" bIns="0" rtlCol="0" vert="horz">
            <a:spAutoFit/>
          </a:bodyPr>
          <a:lstStyle/>
          <a:p>
            <a:pPr marL="328930" indent="-329565">
              <a:lnSpc>
                <a:spcPct val="100000"/>
              </a:lnSpc>
              <a:spcBef>
                <a:spcPts val="120"/>
              </a:spcBef>
              <a:buClr>
                <a:srgbClr val="FF0000"/>
              </a:buClr>
              <a:buChar char="•"/>
              <a:tabLst>
                <a:tab pos="328930" algn="l"/>
                <a:tab pos="329565" algn="l"/>
              </a:tabLst>
            </a:pPr>
            <a:r>
              <a:rPr dirty="0" sz="1550" spc="10">
                <a:latin typeface="Arial"/>
                <a:cs typeface="Arial"/>
              </a:rPr>
              <a:t>The subquery can contain complex </a:t>
            </a:r>
            <a:r>
              <a:rPr dirty="0" sz="1550" spc="10">
                <a:latin typeface="Courier New"/>
                <a:cs typeface="Courier New"/>
              </a:rPr>
              <a:t>SELECT</a:t>
            </a:r>
            <a:r>
              <a:rPr dirty="0" sz="1550" spc="-565">
                <a:latin typeface="Courier New"/>
                <a:cs typeface="Courier New"/>
              </a:rPr>
              <a:t> </a:t>
            </a:r>
            <a:r>
              <a:rPr dirty="0" sz="1550" spc="10">
                <a:latin typeface="Arial"/>
                <a:cs typeface="Arial"/>
              </a:rPr>
              <a:t>syntax.</a:t>
            </a:r>
            <a:endParaRPr sz="1550">
              <a:latin typeface="Arial"/>
              <a:cs typeface="Arial"/>
            </a:endParaRPr>
          </a:p>
        </p:txBody>
      </p:sp>
      <p:sp>
        <p:nvSpPr>
          <p:cNvPr id="8" name="object 8"/>
          <p:cNvSpPr txBox="1"/>
          <p:nvPr/>
        </p:nvSpPr>
        <p:spPr>
          <a:xfrm>
            <a:off x="1279397" y="1858517"/>
            <a:ext cx="5215255" cy="1047750"/>
          </a:xfrm>
          <a:prstGeom prst="rect">
            <a:avLst/>
          </a:prstGeom>
          <a:solidFill>
            <a:srgbClr val="CCCCCC"/>
          </a:solidFill>
          <a:ln w="20573">
            <a:solidFill>
              <a:srgbClr val="000000"/>
            </a:solidFill>
          </a:ln>
        </p:spPr>
        <p:txBody>
          <a:bodyPr wrap="square" lIns="0" tIns="11430" rIns="0" bIns="0" rtlCol="0" vert="horz">
            <a:spAutoFit/>
          </a:bodyPr>
          <a:lstStyle/>
          <a:p>
            <a:pPr marL="75565">
              <a:lnSpc>
                <a:spcPts val="1555"/>
              </a:lnSpc>
              <a:spcBef>
                <a:spcPts val="90"/>
              </a:spcBef>
            </a:pPr>
            <a:r>
              <a:rPr dirty="0" sz="1300" spc="-15" b="1">
                <a:latin typeface="Courier New"/>
                <a:cs typeface="Courier New"/>
              </a:rPr>
              <a:t>CREATE [OR REPLACE] </a:t>
            </a:r>
            <a:r>
              <a:rPr dirty="0" sz="1300" spc="-20" b="1">
                <a:latin typeface="Courier New"/>
                <a:cs typeface="Courier New"/>
              </a:rPr>
              <a:t>[FORCE|</a:t>
            </a:r>
            <a:r>
              <a:rPr dirty="0" u="heavy" sz="1300" spc="-20" b="1">
                <a:uFill>
                  <a:solidFill>
                    <a:srgbClr val="000000"/>
                  </a:solidFill>
                </a:uFill>
                <a:latin typeface="Courier New"/>
                <a:cs typeface="Courier New"/>
              </a:rPr>
              <a:t>NOFORCE</a:t>
            </a:r>
            <a:r>
              <a:rPr dirty="0" sz="1300" spc="-20" b="1">
                <a:latin typeface="Courier New"/>
                <a:cs typeface="Courier New"/>
              </a:rPr>
              <a:t>] </a:t>
            </a:r>
            <a:r>
              <a:rPr dirty="0" sz="1300" spc="-10" b="1">
                <a:latin typeface="Courier New"/>
                <a:cs typeface="Courier New"/>
              </a:rPr>
              <a:t>VIEW</a:t>
            </a:r>
            <a:r>
              <a:rPr dirty="0" sz="1300" spc="-35" b="1">
                <a:latin typeface="Courier New"/>
                <a:cs typeface="Courier New"/>
              </a:rPr>
              <a:t> </a:t>
            </a:r>
            <a:r>
              <a:rPr dirty="0" sz="1300" spc="-20" b="1" i="1">
                <a:latin typeface="Courier New"/>
                <a:cs typeface="Courier New"/>
              </a:rPr>
              <a:t>view</a:t>
            </a:r>
            <a:endParaRPr sz="1300">
              <a:latin typeface="Courier New"/>
              <a:cs typeface="Courier New"/>
            </a:endParaRPr>
          </a:p>
          <a:p>
            <a:pPr marL="271145">
              <a:lnSpc>
                <a:spcPts val="1550"/>
              </a:lnSpc>
            </a:pPr>
            <a:r>
              <a:rPr dirty="0" sz="1300" spc="-15" b="1">
                <a:latin typeface="Courier New"/>
                <a:cs typeface="Courier New"/>
              </a:rPr>
              <a:t>[(</a:t>
            </a:r>
            <a:r>
              <a:rPr dirty="0" sz="1300" spc="-15" b="1" i="1">
                <a:latin typeface="Courier New"/>
                <a:cs typeface="Courier New"/>
              </a:rPr>
              <a:t>alias</a:t>
            </a:r>
            <a:r>
              <a:rPr dirty="0" sz="1300" spc="-15" b="1">
                <a:latin typeface="Courier New"/>
                <a:cs typeface="Courier New"/>
              </a:rPr>
              <a:t>[,</a:t>
            </a:r>
            <a:r>
              <a:rPr dirty="0" sz="1300" spc="-20" b="1">
                <a:latin typeface="Courier New"/>
                <a:cs typeface="Courier New"/>
              </a:rPr>
              <a:t> </a:t>
            </a:r>
            <a:r>
              <a:rPr dirty="0" sz="1300" spc="-15" b="1" i="1">
                <a:latin typeface="Courier New"/>
                <a:cs typeface="Courier New"/>
              </a:rPr>
              <a:t>alias</a:t>
            </a:r>
            <a:r>
              <a:rPr dirty="0" sz="1300" spc="-15" b="1">
                <a:latin typeface="Courier New"/>
                <a:cs typeface="Courier New"/>
              </a:rPr>
              <a:t>]...)]</a:t>
            </a:r>
            <a:endParaRPr sz="1300">
              <a:latin typeface="Courier New"/>
              <a:cs typeface="Courier New"/>
            </a:endParaRPr>
          </a:p>
          <a:p>
            <a:pPr marL="173355">
              <a:lnSpc>
                <a:spcPts val="1545"/>
              </a:lnSpc>
            </a:pPr>
            <a:r>
              <a:rPr dirty="0" sz="1300" spc="-15" b="1">
                <a:latin typeface="Courier New"/>
                <a:cs typeface="Courier New"/>
              </a:rPr>
              <a:t>AS</a:t>
            </a:r>
            <a:r>
              <a:rPr dirty="0" sz="1300" spc="-20" b="1">
                <a:latin typeface="Courier New"/>
                <a:cs typeface="Courier New"/>
              </a:rPr>
              <a:t> </a:t>
            </a:r>
            <a:r>
              <a:rPr dirty="0" sz="1300" spc="-20" b="1" i="1">
                <a:latin typeface="Courier New"/>
                <a:cs typeface="Courier New"/>
              </a:rPr>
              <a:t>subquery</a:t>
            </a:r>
            <a:endParaRPr sz="1300">
              <a:latin typeface="Courier New"/>
              <a:cs typeface="Courier New"/>
            </a:endParaRPr>
          </a:p>
          <a:p>
            <a:pPr marL="75565" marR="932180">
              <a:lnSpc>
                <a:spcPts val="1550"/>
              </a:lnSpc>
              <a:spcBef>
                <a:spcPts val="50"/>
              </a:spcBef>
            </a:pPr>
            <a:r>
              <a:rPr dirty="0" sz="1300" spc="-15" b="1">
                <a:latin typeface="Courier New"/>
                <a:cs typeface="Courier New"/>
              </a:rPr>
              <a:t>[WITH CHECK OPTION </a:t>
            </a:r>
            <a:r>
              <a:rPr dirty="0" sz="1300" spc="-20" b="1">
                <a:latin typeface="Courier New"/>
                <a:cs typeface="Courier New"/>
              </a:rPr>
              <a:t>[CONSTRAINT </a:t>
            </a:r>
            <a:r>
              <a:rPr dirty="0" sz="1300" spc="-15" b="1" i="1">
                <a:latin typeface="Courier New"/>
                <a:cs typeface="Courier New"/>
              </a:rPr>
              <a:t>constraint</a:t>
            </a:r>
            <a:r>
              <a:rPr dirty="0" sz="1300" spc="-15" b="1">
                <a:latin typeface="Courier New"/>
                <a:cs typeface="Courier New"/>
              </a:rPr>
              <a:t>]]  [WITH READ ONLY </a:t>
            </a:r>
            <a:r>
              <a:rPr dirty="0" sz="1300" spc="-20" b="1">
                <a:latin typeface="Courier New"/>
                <a:cs typeface="Courier New"/>
              </a:rPr>
              <a:t>[CONSTRAINT</a:t>
            </a:r>
            <a:r>
              <a:rPr dirty="0" sz="1300" spc="-55" b="1">
                <a:latin typeface="Courier New"/>
                <a:cs typeface="Courier New"/>
              </a:rPr>
              <a:t> </a:t>
            </a:r>
            <a:r>
              <a:rPr dirty="0" sz="1300" spc="-15" b="1" i="1">
                <a:latin typeface="Courier New"/>
                <a:cs typeface="Courier New"/>
              </a:rPr>
              <a:t>constraint</a:t>
            </a:r>
            <a:r>
              <a:rPr dirty="0" sz="1300" spc="-15" b="1">
                <a:latin typeface="Courier New"/>
                <a:cs typeface="Courier New"/>
              </a:rPr>
              <a:t>]];</a:t>
            </a:r>
            <a:endParaRPr sz="1300">
              <a:latin typeface="Courier New"/>
              <a:cs typeface="Courier New"/>
            </a:endParaRPr>
          </a:p>
        </p:txBody>
      </p:sp>
      <p:sp>
        <p:nvSpPr>
          <p:cNvPr id="9" name="object 9"/>
          <p:cNvSpPr txBox="1"/>
          <p:nvPr/>
        </p:nvSpPr>
        <p:spPr>
          <a:xfrm>
            <a:off x="594613" y="5621078"/>
            <a:ext cx="5638800" cy="75120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Creating </a:t>
            </a:r>
            <a:r>
              <a:rPr dirty="0" sz="1300" b="1">
                <a:latin typeface="Arial"/>
                <a:cs typeface="Arial"/>
              </a:rPr>
              <a:t>a </a:t>
            </a:r>
            <a:r>
              <a:rPr dirty="0" sz="1300" spc="-5" b="1">
                <a:latin typeface="Arial"/>
                <a:cs typeface="Arial"/>
              </a:rPr>
              <a:t>View</a:t>
            </a:r>
            <a:endParaRPr sz="1300">
              <a:latin typeface="Arial"/>
              <a:cs typeface="Arial"/>
            </a:endParaRPr>
          </a:p>
          <a:p>
            <a:pPr marL="136525">
              <a:lnSpc>
                <a:spcPct val="100000"/>
              </a:lnSpc>
              <a:spcBef>
                <a:spcPts val="280"/>
              </a:spcBef>
            </a:pPr>
            <a:r>
              <a:rPr dirty="0" sz="1300">
                <a:latin typeface="Times New Roman"/>
                <a:cs typeface="Times New Roman"/>
              </a:rPr>
              <a:t>You can create a view by embedding a subquery in the </a:t>
            </a:r>
            <a:r>
              <a:rPr dirty="0" sz="1300">
                <a:latin typeface="Courier New"/>
                <a:cs typeface="Courier New"/>
              </a:rPr>
              <a:t>CREATE VIEW</a:t>
            </a:r>
            <a:r>
              <a:rPr dirty="0" sz="1300" spc="-495">
                <a:latin typeface="Courier New"/>
                <a:cs typeface="Courier New"/>
              </a:rPr>
              <a:t> </a:t>
            </a:r>
            <a:r>
              <a:rPr dirty="0" sz="1300">
                <a:latin typeface="Times New Roman"/>
                <a:cs typeface="Times New Roman"/>
              </a:rPr>
              <a:t>statement.</a:t>
            </a:r>
            <a:endParaRPr sz="1300">
              <a:latin typeface="Times New Roman"/>
              <a:cs typeface="Times New Roman"/>
            </a:endParaRPr>
          </a:p>
          <a:p>
            <a:pPr marL="136525">
              <a:lnSpc>
                <a:spcPct val="100000"/>
              </a:lnSpc>
              <a:spcBef>
                <a:spcPts val="470"/>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10" name="object 10"/>
          <p:cNvSpPr txBox="1"/>
          <p:nvPr/>
        </p:nvSpPr>
        <p:spPr>
          <a:xfrm>
            <a:off x="718827" y="6336267"/>
            <a:ext cx="1022985" cy="1015365"/>
          </a:xfrm>
          <a:prstGeom prst="rect">
            <a:avLst/>
          </a:prstGeom>
        </p:spPr>
        <p:txBody>
          <a:bodyPr wrap="square" lIns="0" tIns="12700" rIns="0" bIns="0" rtlCol="0" vert="horz">
            <a:spAutoFit/>
          </a:bodyPr>
          <a:lstStyle/>
          <a:p>
            <a:pPr marL="12700" marR="5080">
              <a:lnSpc>
                <a:spcPct val="100000"/>
              </a:lnSpc>
              <a:spcBef>
                <a:spcPts val="100"/>
              </a:spcBef>
            </a:pPr>
            <a:r>
              <a:rPr dirty="0" sz="1300">
                <a:latin typeface="Courier New"/>
                <a:cs typeface="Courier New"/>
              </a:rPr>
              <a:t>OR</a:t>
            </a:r>
            <a:r>
              <a:rPr dirty="0" sz="1300" spc="-80">
                <a:latin typeface="Courier New"/>
                <a:cs typeface="Courier New"/>
              </a:rPr>
              <a:t> </a:t>
            </a:r>
            <a:r>
              <a:rPr dirty="0" sz="1300">
                <a:latin typeface="Courier New"/>
                <a:cs typeface="Courier New"/>
              </a:rPr>
              <a:t>REPLACE  FORCE  NOFORCE</a:t>
            </a:r>
            <a:endParaRPr sz="1300">
              <a:latin typeface="Courier New"/>
              <a:cs typeface="Courier New"/>
            </a:endParaRPr>
          </a:p>
          <a:p>
            <a:pPr marL="12700" marR="502920">
              <a:lnSpc>
                <a:spcPts val="1560"/>
              </a:lnSpc>
              <a:spcBef>
                <a:spcPts val="40"/>
              </a:spcBef>
            </a:pPr>
            <a:r>
              <a:rPr dirty="0" sz="1300" i="1">
                <a:latin typeface="Courier New"/>
                <a:cs typeface="Courier New"/>
              </a:rPr>
              <a:t>view  </a:t>
            </a:r>
            <a:r>
              <a:rPr dirty="0" sz="1300" i="1">
                <a:latin typeface="Courier New"/>
                <a:cs typeface="Courier New"/>
              </a:rPr>
              <a:t>alias</a:t>
            </a:r>
            <a:endParaRPr sz="1300">
              <a:latin typeface="Courier New"/>
              <a:cs typeface="Courier New"/>
            </a:endParaRPr>
          </a:p>
        </p:txBody>
      </p:sp>
      <p:sp>
        <p:nvSpPr>
          <p:cNvPr id="11" name="object 11"/>
          <p:cNvSpPr txBox="1"/>
          <p:nvPr/>
        </p:nvSpPr>
        <p:spPr>
          <a:xfrm>
            <a:off x="2575819" y="6336267"/>
            <a:ext cx="4389755" cy="2597785"/>
          </a:xfrm>
          <a:prstGeom prst="rect">
            <a:avLst/>
          </a:prstGeom>
        </p:spPr>
        <p:txBody>
          <a:bodyPr wrap="square" lIns="0" tIns="12700" rIns="0" bIns="0" rtlCol="0" vert="horz">
            <a:spAutoFit/>
          </a:bodyPr>
          <a:lstStyle/>
          <a:p>
            <a:pPr algn="just" marL="12700">
              <a:lnSpc>
                <a:spcPts val="1555"/>
              </a:lnSpc>
              <a:spcBef>
                <a:spcPts val="100"/>
              </a:spcBef>
            </a:pPr>
            <a:r>
              <a:rPr dirty="0" sz="1300">
                <a:latin typeface="Times New Roman"/>
                <a:cs typeface="Times New Roman"/>
              </a:rPr>
              <a:t>Re-creates the view if it already</a:t>
            </a:r>
            <a:r>
              <a:rPr dirty="0" sz="1300" spc="-15">
                <a:latin typeface="Times New Roman"/>
                <a:cs typeface="Times New Roman"/>
              </a:rPr>
              <a:t> </a:t>
            </a:r>
            <a:r>
              <a:rPr dirty="0" sz="1300">
                <a:latin typeface="Times New Roman"/>
                <a:cs typeface="Times New Roman"/>
              </a:rPr>
              <a:t>exists</a:t>
            </a:r>
            <a:endParaRPr sz="1300">
              <a:latin typeface="Times New Roman"/>
              <a:cs typeface="Times New Roman"/>
            </a:endParaRPr>
          </a:p>
          <a:p>
            <a:pPr algn="just" marL="12700" marR="5080">
              <a:lnSpc>
                <a:spcPct val="99800"/>
              </a:lnSpc>
            </a:pPr>
            <a:r>
              <a:rPr dirty="0" sz="1300">
                <a:latin typeface="Times New Roman"/>
                <a:cs typeface="Times New Roman"/>
              </a:rPr>
              <a:t>Creates the view regardless of </a:t>
            </a:r>
            <a:r>
              <a:rPr dirty="0" sz="1300" spc="-5">
                <a:latin typeface="Times New Roman"/>
                <a:cs typeface="Times New Roman"/>
              </a:rPr>
              <a:t>whether </a:t>
            </a:r>
            <a:r>
              <a:rPr dirty="0" sz="1300">
                <a:latin typeface="Times New Roman"/>
                <a:cs typeface="Times New Roman"/>
              </a:rPr>
              <a:t>or not the base tables exist  Creates the view only if the base tables exist (This is the default.)  Is the name of the</a:t>
            </a:r>
            <a:r>
              <a:rPr dirty="0" sz="1300" spc="-30">
                <a:latin typeface="Times New Roman"/>
                <a:cs typeface="Times New Roman"/>
              </a:rPr>
              <a:t> </a:t>
            </a:r>
            <a:r>
              <a:rPr dirty="0" sz="1300">
                <a:latin typeface="Times New Roman"/>
                <a:cs typeface="Times New Roman"/>
              </a:rPr>
              <a:t>view</a:t>
            </a:r>
            <a:endParaRPr sz="1300">
              <a:latin typeface="Times New Roman"/>
              <a:cs typeface="Times New Roman"/>
            </a:endParaRPr>
          </a:p>
          <a:p>
            <a:pPr marL="12700">
              <a:lnSpc>
                <a:spcPct val="100000"/>
              </a:lnSpc>
            </a:pPr>
            <a:r>
              <a:rPr dirty="0" sz="1300" spc="-5">
                <a:latin typeface="Times New Roman"/>
                <a:cs typeface="Times New Roman"/>
              </a:rPr>
              <a:t>Specifies names for the expressions </a:t>
            </a:r>
            <a:r>
              <a:rPr dirty="0" sz="1300">
                <a:latin typeface="Times New Roman"/>
                <a:cs typeface="Times New Roman"/>
              </a:rPr>
              <a:t>selected by the view’s query</a:t>
            </a:r>
            <a:endParaRPr sz="1300">
              <a:latin typeface="Times New Roman"/>
              <a:cs typeface="Times New Roman"/>
            </a:endParaRPr>
          </a:p>
          <a:p>
            <a:pPr marL="12700" marR="254000">
              <a:lnSpc>
                <a:spcPct val="100000"/>
              </a:lnSpc>
              <a:spcBef>
                <a:spcPts val="80"/>
              </a:spcBef>
            </a:pPr>
            <a:r>
              <a:rPr dirty="0" sz="1300">
                <a:latin typeface="Times New Roman"/>
                <a:cs typeface="Times New Roman"/>
              </a:rPr>
              <a:t>(The number of aliases </a:t>
            </a:r>
            <a:r>
              <a:rPr dirty="0" sz="1300" spc="-5">
                <a:latin typeface="Times New Roman"/>
                <a:cs typeface="Times New Roman"/>
              </a:rPr>
              <a:t>must </a:t>
            </a:r>
            <a:r>
              <a:rPr dirty="0" sz="1300">
                <a:latin typeface="Times New Roman"/>
                <a:cs typeface="Times New Roman"/>
              </a:rPr>
              <a:t>match the number of </a:t>
            </a:r>
            <a:r>
              <a:rPr dirty="0" sz="1300" spc="-5">
                <a:latin typeface="Times New Roman"/>
                <a:cs typeface="Times New Roman"/>
              </a:rPr>
              <a:t>expressions  selected </a:t>
            </a:r>
            <a:r>
              <a:rPr dirty="0" sz="1300">
                <a:latin typeface="Times New Roman"/>
                <a:cs typeface="Times New Roman"/>
              </a:rPr>
              <a:t>by the view.)</a:t>
            </a:r>
            <a:endParaRPr sz="1300">
              <a:latin typeface="Times New Roman"/>
              <a:cs typeface="Times New Roman"/>
            </a:endParaRPr>
          </a:p>
          <a:p>
            <a:pPr marL="12700">
              <a:lnSpc>
                <a:spcPts val="1475"/>
              </a:lnSpc>
            </a:pPr>
            <a:r>
              <a:rPr dirty="0" sz="1300" spc="-5">
                <a:latin typeface="Courier New"/>
                <a:cs typeface="Courier New"/>
              </a:rPr>
              <a:t>I</a:t>
            </a:r>
            <a:r>
              <a:rPr dirty="0" sz="1300" spc="-5">
                <a:latin typeface="Times New Roman"/>
                <a:cs typeface="Times New Roman"/>
              </a:rPr>
              <a:t>s </a:t>
            </a:r>
            <a:r>
              <a:rPr dirty="0" sz="1300">
                <a:latin typeface="Times New Roman"/>
                <a:cs typeface="Times New Roman"/>
              </a:rPr>
              <a:t>a </a:t>
            </a:r>
            <a:r>
              <a:rPr dirty="0" sz="1300" spc="-5">
                <a:latin typeface="Times New Roman"/>
                <a:cs typeface="Times New Roman"/>
              </a:rPr>
              <a:t>complete </a:t>
            </a:r>
            <a:r>
              <a:rPr dirty="0" sz="1300">
                <a:latin typeface="Courier New"/>
                <a:cs typeface="Courier New"/>
              </a:rPr>
              <a:t>SELECT</a:t>
            </a:r>
            <a:r>
              <a:rPr dirty="0" sz="1300" spc="-455">
                <a:latin typeface="Courier New"/>
                <a:cs typeface="Courier New"/>
              </a:rPr>
              <a:t> </a:t>
            </a:r>
            <a:r>
              <a:rPr dirty="0" sz="1300">
                <a:latin typeface="Times New Roman"/>
                <a:cs typeface="Times New Roman"/>
              </a:rPr>
              <a:t>statement </a:t>
            </a:r>
            <a:r>
              <a:rPr dirty="0" sz="1300" spc="-5">
                <a:latin typeface="Times New Roman"/>
                <a:cs typeface="Times New Roman"/>
              </a:rPr>
              <a:t>(You </a:t>
            </a:r>
            <a:r>
              <a:rPr dirty="0" sz="1300">
                <a:latin typeface="Times New Roman"/>
                <a:cs typeface="Times New Roman"/>
              </a:rPr>
              <a:t>can use aliases for the</a:t>
            </a:r>
            <a:endParaRPr sz="1300">
              <a:latin typeface="Times New Roman"/>
              <a:cs typeface="Times New Roman"/>
            </a:endParaRPr>
          </a:p>
          <a:p>
            <a:pPr marL="12700">
              <a:lnSpc>
                <a:spcPts val="1555"/>
              </a:lnSpc>
            </a:pPr>
            <a:r>
              <a:rPr dirty="0" sz="1300" spc="-5">
                <a:latin typeface="Times New Roman"/>
                <a:cs typeface="Times New Roman"/>
              </a:rPr>
              <a:t>columns in the </a:t>
            </a:r>
            <a:r>
              <a:rPr dirty="0" sz="1300">
                <a:latin typeface="Courier New"/>
                <a:cs typeface="Courier New"/>
              </a:rPr>
              <a:t>SELECT</a:t>
            </a:r>
            <a:r>
              <a:rPr dirty="0" sz="1300" spc="-450">
                <a:latin typeface="Courier New"/>
                <a:cs typeface="Courier New"/>
              </a:rPr>
              <a:t> </a:t>
            </a:r>
            <a:r>
              <a:rPr dirty="0" sz="1300" spc="-5">
                <a:latin typeface="Times New Roman"/>
                <a:cs typeface="Times New Roman"/>
              </a:rPr>
              <a:t>list.)</a:t>
            </a:r>
            <a:endParaRPr sz="1300">
              <a:latin typeface="Times New Roman"/>
              <a:cs typeface="Times New Roman"/>
            </a:endParaRPr>
          </a:p>
          <a:p>
            <a:pPr marL="12700">
              <a:lnSpc>
                <a:spcPts val="1555"/>
              </a:lnSpc>
            </a:pPr>
            <a:r>
              <a:rPr dirty="0" sz="1300">
                <a:latin typeface="Times New Roman"/>
                <a:cs typeface="Times New Roman"/>
              </a:rPr>
              <a:t>Specifies that only </a:t>
            </a:r>
            <a:r>
              <a:rPr dirty="0" sz="1300" spc="-5">
                <a:latin typeface="Times New Roman"/>
                <a:cs typeface="Times New Roman"/>
              </a:rPr>
              <a:t>those </a:t>
            </a:r>
            <a:r>
              <a:rPr dirty="0" sz="1300">
                <a:latin typeface="Times New Roman"/>
                <a:cs typeface="Times New Roman"/>
              </a:rPr>
              <a:t>rows that are accessible to the view</a:t>
            </a:r>
            <a:r>
              <a:rPr dirty="0" sz="1300" spc="-20">
                <a:latin typeface="Times New Roman"/>
                <a:cs typeface="Times New Roman"/>
              </a:rPr>
              <a:t> </a:t>
            </a:r>
            <a:r>
              <a:rPr dirty="0" sz="1300">
                <a:latin typeface="Times New Roman"/>
                <a:cs typeface="Times New Roman"/>
              </a:rPr>
              <a:t>can</a:t>
            </a:r>
            <a:endParaRPr sz="1300">
              <a:latin typeface="Times New Roman"/>
              <a:cs typeface="Times New Roman"/>
            </a:endParaRPr>
          </a:p>
          <a:p>
            <a:pPr marL="12700">
              <a:lnSpc>
                <a:spcPts val="1520"/>
              </a:lnSpc>
              <a:spcBef>
                <a:spcPts val="75"/>
              </a:spcBef>
            </a:pPr>
            <a:r>
              <a:rPr dirty="0" sz="1300">
                <a:latin typeface="Times New Roman"/>
                <a:cs typeface="Times New Roman"/>
              </a:rPr>
              <a:t>be inserted or</a:t>
            </a:r>
            <a:r>
              <a:rPr dirty="0" sz="1300" spc="-15">
                <a:latin typeface="Times New Roman"/>
                <a:cs typeface="Times New Roman"/>
              </a:rPr>
              <a:t> </a:t>
            </a:r>
            <a:r>
              <a:rPr dirty="0" sz="1300">
                <a:latin typeface="Times New Roman"/>
                <a:cs typeface="Times New Roman"/>
              </a:rPr>
              <a:t>updated</a:t>
            </a:r>
            <a:endParaRPr sz="1300">
              <a:latin typeface="Times New Roman"/>
              <a:cs typeface="Times New Roman"/>
            </a:endParaRPr>
          </a:p>
          <a:p>
            <a:pPr marL="12700" marR="188595">
              <a:lnSpc>
                <a:spcPts val="1550"/>
              </a:lnSpc>
              <a:spcBef>
                <a:spcPts val="25"/>
              </a:spcBef>
            </a:pPr>
            <a:r>
              <a:rPr dirty="0" sz="1300">
                <a:latin typeface="Times New Roman"/>
                <a:cs typeface="Times New Roman"/>
              </a:rPr>
              <a:t>Is the name assigned to the </a:t>
            </a:r>
            <a:r>
              <a:rPr dirty="0" sz="1300">
                <a:latin typeface="Courier New"/>
                <a:cs typeface="Courier New"/>
              </a:rPr>
              <a:t>CHECK OPTION </a:t>
            </a:r>
            <a:r>
              <a:rPr dirty="0" sz="1300">
                <a:latin typeface="Times New Roman"/>
                <a:cs typeface="Times New Roman"/>
              </a:rPr>
              <a:t>constraint  ensures that no </a:t>
            </a:r>
            <a:r>
              <a:rPr dirty="0" sz="1300" spc="-5">
                <a:latin typeface="Times New Roman"/>
                <a:cs typeface="Times New Roman"/>
              </a:rPr>
              <a:t>DML </a:t>
            </a:r>
            <a:r>
              <a:rPr dirty="0" sz="1300">
                <a:latin typeface="Times New Roman"/>
                <a:cs typeface="Times New Roman"/>
              </a:rPr>
              <a:t>operations can be performed on this</a:t>
            </a:r>
            <a:r>
              <a:rPr dirty="0" sz="1300" spc="-85">
                <a:latin typeface="Times New Roman"/>
                <a:cs typeface="Times New Roman"/>
              </a:rPr>
              <a:t> </a:t>
            </a:r>
            <a:r>
              <a:rPr dirty="0" sz="1300">
                <a:latin typeface="Times New Roman"/>
                <a:cs typeface="Times New Roman"/>
              </a:rPr>
              <a:t>view</a:t>
            </a:r>
            <a:endParaRPr sz="1300">
              <a:latin typeface="Times New Roman"/>
              <a:cs typeface="Times New Roman"/>
            </a:endParaRPr>
          </a:p>
        </p:txBody>
      </p:sp>
      <p:sp>
        <p:nvSpPr>
          <p:cNvPr id="12" name="object 12"/>
          <p:cNvSpPr txBox="1"/>
          <p:nvPr/>
        </p:nvSpPr>
        <p:spPr>
          <a:xfrm>
            <a:off x="718827" y="7720826"/>
            <a:ext cx="1721485" cy="1213485"/>
          </a:xfrm>
          <a:prstGeom prst="rect">
            <a:avLst/>
          </a:prstGeom>
        </p:spPr>
        <p:txBody>
          <a:bodyPr wrap="square" lIns="0" tIns="12700" rIns="0" bIns="0" rtlCol="0" vert="horz">
            <a:spAutoFit/>
          </a:bodyPr>
          <a:lstStyle/>
          <a:p>
            <a:pPr marL="12700">
              <a:lnSpc>
                <a:spcPct val="100000"/>
              </a:lnSpc>
              <a:spcBef>
                <a:spcPts val="100"/>
              </a:spcBef>
            </a:pPr>
            <a:r>
              <a:rPr dirty="0" sz="1300" i="1">
                <a:latin typeface="Courier New"/>
                <a:cs typeface="Courier New"/>
              </a:rPr>
              <a:t>subquery</a:t>
            </a:r>
            <a:endParaRPr sz="1300">
              <a:latin typeface="Courier New"/>
              <a:cs typeface="Courier New"/>
            </a:endParaRPr>
          </a:p>
          <a:p>
            <a:pPr>
              <a:lnSpc>
                <a:spcPct val="100000"/>
              </a:lnSpc>
              <a:spcBef>
                <a:spcPts val="25"/>
              </a:spcBef>
            </a:pPr>
            <a:endParaRPr sz="1350">
              <a:latin typeface="Courier New"/>
              <a:cs typeface="Courier New"/>
            </a:endParaRPr>
          </a:p>
          <a:p>
            <a:pPr marL="12700">
              <a:lnSpc>
                <a:spcPct val="100000"/>
              </a:lnSpc>
            </a:pPr>
            <a:r>
              <a:rPr dirty="0" sz="1300">
                <a:latin typeface="Courier New"/>
                <a:cs typeface="Courier New"/>
              </a:rPr>
              <a:t>WITH CHECK</a:t>
            </a:r>
            <a:r>
              <a:rPr dirty="0" sz="1300" spc="-70">
                <a:latin typeface="Courier New"/>
                <a:cs typeface="Courier New"/>
              </a:rPr>
              <a:t> </a:t>
            </a:r>
            <a:r>
              <a:rPr dirty="0" sz="1300">
                <a:latin typeface="Courier New"/>
                <a:cs typeface="Courier New"/>
              </a:rPr>
              <a:t>OPTION</a:t>
            </a:r>
            <a:endParaRPr sz="1300">
              <a:latin typeface="Courier New"/>
              <a:cs typeface="Courier New"/>
            </a:endParaRPr>
          </a:p>
          <a:p>
            <a:pPr>
              <a:lnSpc>
                <a:spcPct val="100000"/>
              </a:lnSpc>
              <a:spcBef>
                <a:spcPts val="30"/>
              </a:spcBef>
            </a:pPr>
            <a:endParaRPr sz="1350">
              <a:latin typeface="Courier New"/>
              <a:cs typeface="Courier New"/>
            </a:endParaRPr>
          </a:p>
          <a:p>
            <a:pPr marL="12700">
              <a:lnSpc>
                <a:spcPts val="1555"/>
              </a:lnSpc>
            </a:pPr>
            <a:r>
              <a:rPr dirty="0" sz="1300" i="1">
                <a:latin typeface="Courier New"/>
                <a:cs typeface="Courier New"/>
              </a:rPr>
              <a:t>constraint</a:t>
            </a:r>
            <a:endParaRPr sz="1300">
              <a:latin typeface="Courier New"/>
              <a:cs typeface="Courier New"/>
            </a:endParaRPr>
          </a:p>
          <a:p>
            <a:pPr marL="12700">
              <a:lnSpc>
                <a:spcPts val="1555"/>
              </a:lnSpc>
            </a:pPr>
            <a:r>
              <a:rPr dirty="0" sz="1300">
                <a:latin typeface="Courier New"/>
                <a:cs typeface="Courier New"/>
              </a:rPr>
              <a:t>WITH READ</a:t>
            </a:r>
            <a:r>
              <a:rPr dirty="0" sz="1300" spc="-25">
                <a:latin typeface="Courier New"/>
                <a:cs typeface="Courier New"/>
              </a:rPr>
              <a:t> </a:t>
            </a:r>
            <a:r>
              <a:rPr dirty="0" sz="1300">
                <a:latin typeface="Courier New"/>
                <a:cs typeface="Courier New"/>
              </a:rPr>
              <a:t>ONLY</a:t>
            </a:r>
            <a:endParaRPr sz="1300">
              <a:latin typeface="Courier New"/>
              <a:cs typeface="Courier New"/>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3591559" y="9404857"/>
            <a:ext cx="130175" cy="178435"/>
          </a:xfrm>
          <a:prstGeom prst="rect">
            <a:avLst/>
          </a:prstGeom>
        </p:spPr>
        <p:txBody>
          <a:bodyPr wrap="square" lIns="0" tIns="12700" rIns="0" bIns="0" rtlCol="0" vert="horz">
            <a:spAutoFit/>
          </a:bodyPr>
          <a:lstStyle/>
          <a:p>
            <a:pPr marL="12700">
              <a:lnSpc>
                <a:spcPct val="100000"/>
              </a:lnSpc>
              <a:spcBef>
                <a:spcPts val="100"/>
              </a:spcBef>
            </a:pPr>
            <a:r>
              <a:rPr dirty="0" sz="1000" spc="-10" b="1">
                <a:latin typeface="Arial"/>
                <a:cs typeface="Arial"/>
              </a:rPr>
              <a:t>vi</a:t>
            </a:r>
            <a:endParaRPr sz="1000">
              <a:latin typeface="Arial"/>
              <a:cs typeface="Arial"/>
            </a:endParaRPr>
          </a:p>
        </p:txBody>
      </p:sp>
      <p:sp>
        <p:nvSpPr>
          <p:cNvPr id="3" name="object 3"/>
          <p:cNvSpPr txBox="1"/>
          <p:nvPr/>
        </p:nvSpPr>
        <p:spPr>
          <a:xfrm>
            <a:off x="1130300" y="853390"/>
            <a:ext cx="3104515" cy="649605"/>
          </a:xfrm>
          <a:prstGeom prst="rect">
            <a:avLst/>
          </a:prstGeom>
        </p:spPr>
        <p:txBody>
          <a:bodyPr wrap="square" lIns="0" tIns="12700" rIns="0" bIns="0" rtlCol="0" vert="horz">
            <a:spAutoFit/>
          </a:bodyPr>
          <a:lstStyle/>
          <a:p>
            <a:pPr marL="12700" marR="206375">
              <a:lnSpc>
                <a:spcPct val="122700"/>
              </a:lnSpc>
              <a:spcBef>
                <a:spcPts val="100"/>
              </a:spcBef>
            </a:pPr>
            <a:r>
              <a:rPr dirty="0" sz="1100" spc="-5">
                <a:latin typeface="Arial"/>
                <a:cs typeface="Arial"/>
              </a:rPr>
              <a:t>Elements of the Date Format Model 3-33  Using the </a:t>
            </a:r>
            <a:r>
              <a:rPr dirty="0" sz="1100" spc="-5">
                <a:latin typeface="Courier New"/>
                <a:cs typeface="Courier New"/>
              </a:rPr>
              <a:t>TO_CHAR </a:t>
            </a:r>
            <a:r>
              <a:rPr dirty="0" sz="1100" spc="-5">
                <a:latin typeface="Arial"/>
                <a:cs typeface="Arial"/>
              </a:rPr>
              <a:t>Function with Dates</a:t>
            </a:r>
            <a:r>
              <a:rPr dirty="0" sz="1100" spc="5">
                <a:latin typeface="Arial"/>
                <a:cs typeface="Arial"/>
              </a:rPr>
              <a:t> </a:t>
            </a:r>
            <a:r>
              <a:rPr dirty="0" sz="1100" spc="-5">
                <a:latin typeface="Arial"/>
                <a:cs typeface="Arial"/>
              </a:rPr>
              <a:t>3-37</a:t>
            </a:r>
            <a:endParaRPr sz="1100">
              <a:latin typeface="Arial"/>
              <a:cs typeface="Arial"/>
            </a:endParaRPr>
          </a:p>
          <a:p>
            <a:pPr marL="12700">
              <a:lnSpc>
                <a:spcPct val="100000"/>
              </a:lnSpc>
              <a:spcBef>
                <a:spcPts val="355"/>
              </a:spcBef>
            </a:pPr>
            <a:r>
              <a:rPr dirty="0" sz="1100" spc="-5">
                <a:latin typeface="Arial"/>
                <a:cs typeface="Arial"/>
              </a:rPr>
              <a:t>Using the </a:t>
            </a:r>
            <a:r>
              <a:rPr dirty="0" sz="1100" spc="-5">
                <a:latin typeface="Courier New"/>
                <a:cs typeface="Courier New"/>
              </a:rPr>
              <a:t>TO_CHAR </a:t>
            </a:r>
            <a:r>
              <a:rPr dirty="0" sz="1100" spc="-5">
                <a:latin typeface="Arial"/>
                <a:cs typeface="Arial"/>
              </a:rPr>
              <a:t>Function with Numbers</a:t>
            </a:r>
            <a:r>
              <a:rPr dirty="0" sz="1100" spc="10">
                <a:latin typeface="Arial"/>
                <a:cs typeface="Arial"/>
              </a:rPr>
              <a:t> </a:t>
            </a:r>
            <a:r>
              <a:rPr dirty="0" sz="1100" spc="-5">
                <a:latin typeface="Arial"/>
                <a:cs typeface="Arial"/>
              </a:rPr>
              <a:t>3-38</a:t>
            </a:r>
            <a:endParaRPr sz="1100">
              <a:latin typeface="Arial"/>
              <a:cs typeface="Arial"/>
            </a:endParaRPr>
          </a:p>
        </p:txBody>
      </p:sp>
      <p:sp>
        <p:nvSpPr>
          <p:cNvPr id="4" name="object 4"/>
          <p:cNvSpPr txBox="1"/>
          <p:nvPr/>
        </p:nvSpPr>
        <p:spPr>
          <a:xfrm>
            <a:off x="1130322" y="1477451"/>
            <a:ext cx="2952115" cy="3596004"/>
          </a:xfrm>
          <a:prstGeom prst="rect">
            <a:avLst/>
          </a:prstGeom>
        </p:spPr>
        <p:txBody>
          <a:bodyPr wrap="square" lIns="0" tIns="58419" rIns="0" bIns="0" rtlCol="0" vert="horz">
            <a:spAutoFit/>
          </a:bodyPr>
          <a:lstStyle/>
          <a:p>
            <a:pPr marL="12700">
              <a:lnSpc>
                <a:spcPct val="100000"/>
              </a:lnSpc>
              <a:spcBef>
                <a:spcPts val="459"/>
              </a:spcBef>
            </a:pPr>
            <a:r>
              <a:rPr dirty="0" sz="1100" spc="-5">
                <a:latin typeface="Arial"/>
                <a:cs typeface="Arial"/>
              </a:rPr>
              <a:t>Using</a:t>
            </a:r>
            <a:r>
              <a:rPr dirty="0" sz="1100" spc="5">
                <a:latin typeface="Arial"/>
                <a:cs typeface="Arial"/>
              </a:rPr>
              <a:t> </a:t>
            </a:r>
            <a:r>
              <a:rPr dirty="0" sz="1100" spc="-5">
                <a:latin typeface="Arial"/>
                <a:cs typeface="Arial"/>
              </a:rPr>
              <a:t>the</a:t>
            </a:r>
            <a:r>
              <a:rPr dirty="0" sz="1100" spc="5">
                <a:latin typeface="Arial"/>
                <a:cs typeface="Arial"/>
              </a:rPr>
              <a:t> </a:t>
            </a:r>
            <a:r>
              <a:rPr dirty="0" sz="1100" spc="-5">
                <a:latin typeface="Courier New"/>
                <a:cs typeface="Courier New"/>
              </a:rPr>
              <a:t>TO_NUMBER</a:t>
            </a:r>
            <a:r>
              <a:rPr dirty="0" sz="1100" spc="-350">
                <a:latin typeface="Courier New"/>
                <a:cs typeface="Courier New"/>
              </a:rPr>
              <a:t> </a:t>
            </a:r>
            <a:r>
              <a:rPr dirty="0" sz="1100" spc="-5">
                <a:latin typeface="Arial"/>
                <a:cs typeface="Arial"/>
              </a:rPr>
              <a:t>and</a:t>
            </a:r>
            <a:r>
              <a:rPr dirty="0" sz="1100" spc="5">
                <a:latin typeface="Arial"/>
                <a:cs typeface="Arial"/>
              </a:rPr>
              <a:t> </a:t>
            </a:r>
            <a:r>
              <a:rPr dirty="0" sz="1100" spc="-5">
                <a:latin typeface="Courier New"/>
                <a:cs typeface="Courier New"/>
              </a:rPr>
              <a:t>TO_DATE</a:t>
            </a:r>
            <a:r>
              <a:rPr dirty="0" sz="1100" spc="-350">
                <a:latin typeface="Courier New"/>
                <a:cs typeface="Courier New"/>
              </a:rPr>
              <a:t> </a:t>
            </a:r>
            <a:r>
              <a:rPr dirty="0" sz="1100" spc="-5">
                <a:latin typeface="Arial"/>
                <a:cs typeface="Arial"/>
              </a:rPr>
              <a:t>Functions</a:t>
            </a:r>
            <a:endParaRPr sz="1100">
              <a:latin typeface="Arial"/>
              <a:cs typeface="Arial"/>
            </a:endParaRPr>
          </a:p>
          <a:p>
            <a:pPr marL="12700">
              <a:lnSpc>
                <a:spcPct val="100000"/>
              </a:lnSpc>
              <a:spcBef>
                <a:spcPts val="360"/>
              </a:spcBef>
            </a:pPr>
            <a:r>
              <a:rPr dirty="0" sz="1100" spc="-5">
                <a:latin typeface="Courier New"/>
                <a:cs typeface="Courier New"/>
              </a:rPr>
              <a:t>RR </a:t>
            </a:r>
            <a:r>
              <a:rPr dirty="0" sz="1100" spc="-5">
                <a:latin typeface="Arial"/>
                <a:cs typeface="Arial"/>
              </a:rPr>
              <a:t>Date Format</a:t>
            </a:r>
            <a:r>
              <a:rPr dirty="0" sz="1100" spc="260">
                <a:latin typeface="Arial"/>
                <a:cs typeface="Arial"/>
              </a:rPr>
              <a:t> </a:t>
            </a:r>
            <a:r>
              <a:rPr dirty="0" sz="1100" spc="-5">
                <a:latin typeface="Arial"/>
                <a:cs typeface="Arial"/>
              </a:rPr>
              <a:t>3-43</a:t>
            </a:r>
            <a:endParaRPr sz="1100">
              <a:latin typeface="Arial"/>
              <a:cs typeface="Arial"/>
            </a:endParaRPr>
          </a:p>
          <a:p>
            <a:pPr marL="12700" marR="930275">
              <a:lnSpc>
                <a:spcPct val="124500"/>
              </a:lnSpc>
              <a:spcBef>
                <a:spcPts val="30"/>
              </a:spcBef>
            </a:pPr>
            <a:r>
              <a:rPr dirty="0" sz="1100" spc="-5">
                <a:latin typeface="Courier New"/>
                <a:cs typeface="Courier New"/>
              </a:rPr>
              <a:t>RR </a:t>
            </a:r>
            <a:r>
              <a:rPr dirty="0" sz="1100" spc="-5">
                <a:latin typeface="Arial"/>
                <a:cs typeface="Arial"/>
              </a:rPr>
              <a:t>Date Format: Example</a:t>
            </a:r>
            <a:r>
              <a:rPr dirty="0" sz="1100" spc="270">
                <a:latin typeface="Arial"/>
                <a:cs typeface="Arial"/>
              </a:rPr>
              <a:t> </a:t>
            </a:r>
            <a:r>
              <a:rPr dirty="0" sz="1100" spc="-5">
                <a:latin typeface="Arial"/>
                <a:cs typeface="Arial"/>
              </a:rPr>
              <a:t>3-44  Nesting Functions</a:t>
            </a:r>
            <a:r>
              <a:rPr dirty="0" sz="1100" spc="5">
                <a:latin typeface="Arial"/>
                <a:cs typeface="Arial"/>
              </a:rPr>
              <a:t> </a:t>
            </a:r>
            <a:r>
              <a:rPr dirty="0" sz="1100" spc="-5">
                <a:latin typeface="Arial"/>
                <a:cs typeface="Arial"/>
              </a:rPr>
              <a:t>3-45</a:t>
            </a:r>
            <a:endParaRPr sz="1100">
              <a:latin typeface="Arial"/>
              <a:cs typeface="Arial"/>
            </a:endParaRPr>
          </a:p>
          <a:p>
            <a:pPr marL="12700">
              <a:lnSpc>
                <a:spcPct val="100000"/>
              </a:lnSpc>
              <a:spcBef>
                <a:spcPts val="265"/>
              </a:spcBef>
            </a:pPr>
            <a:r>
              <a:rPr dirty="0" sz="1100" spc="-5">
                <a:latin typeface="Arial"/>
                <a:cs typeface="Arial"/>
              </a:rPr>
              <a:t>General Functions   3-47</a:t>
            </a:r>
            <a:endParaRPr sz="1100">
              <a:latin typeface="Arial"/>
              <a:cs typeface="Arial"/>
            </a:endParaRPr>
          </a:p>
          <a:p>
            <a:pPr marL="12700">
              <a:lnSpc>
                <a:spcPct val="100000"/>
              </a:lnSpc>
              <a:spcBef>
                <a:spcPts val="295"/>
              </a:spcBef>
            </a:pPr>
            <a:r>
              <a:rPr dirty="0" sz="1100" spc="-5">
                <a:latin typeface="Courier New"/>
                <a:cs typeface="Courier New"/>
              </a:rPr>
              <a:t>NVL </a:t>
            </a:r>
            <a:r>
              <a:rPr dirty="0" sz="1100" spc="-5">
                <a:latin typeface="Arial"/>
                <a:cs typeface="Arial"/>
              </a:rPr>
              <a:t>Function</a:t>
            </a:r>
            <a:r>
              <a:rPr dirty="0" sz="1100" spc="254">
                <a:latin typeface="Arial"/>
                <a:cs typeface="Arial"/>
              </a:rPr>
              <a:t> </a:t>
            </a:r>
            <a:r>
              <a:rPr dirty="0" sz="1100" spc="-5">
                <a:latin typeface="Arial"/>
                <a:cs typeface="Arial"/>
              </a:rPr>
              <a:t>3-48</a:t>
            </a:r>
            <a:endParaRPr sz="1100">
              <a:latin typeface="Arial"/>
              <a:cs typeface="Arial"/>
            </a:endParaRPr>
          </a:p>
          <a:p>
            <a:pPr marL="12700" marR="827405">
              <a:lnSpc>
                <a:spcPct val="127000"/>
              </a:lnSpc>
            </a:pPr>
            <a:r>
              <a:rPr dirty="0" sz="1100" spc="-5">
                <a:latin typeface="Arial"/>
                <a:cs typeface="Arial"/>
              </a:rPr>
              <a:t>Using the </a:t>
            </a:r>
            <a:r>
              <a:rPr dirty="0" sz="1100" spc="-5">
                <a:latin typeface="Courier New"/>
                <a:cs typeface="Courier New"/>
              </a:rPr>
              <a:t>NVL </a:t>
            </a:r>
            <a:r>
              <a:rPr dirty="0" sz="1100" spc="-5">
                <a:latin typeface="Arial"/>
                <a:cs typeface="Arial"/>
              </a:rPr>
              <a:t>Function 3-49  Using the </a:t>
            </a:r>
            <a:r>
              <a:rPr dirty="0" sz="1100" spc="-5">
                <a:latin typeface="Courier New"/>
                <a:cs typeface="Courier New"/>
              </a:rPr>
              <a:t>NVL2 </a:t>
            </a:r>
            <a:r>
              <a:rPr dirty="0" sz="1100" spc="-5">
                <a:latin typeface="Arial"/>
                <a:cs typeface="Arial"/>
              </a:rPr>
              <a:t>Function 3-50  Using the </a:t>
            </a:r>
            <a:r>
              <a:rPr dirty="0" sz="1100" spc="-5">
                <a:latin typeface="Courier New"/>
                <a:cs typeface="Courier New"/>
              </a:rPr>
              <a:t>NULLIF </a:t>
            </a:r>
            <a:r>
              <a:rPr dirty="0" sz="1100" spc="-5">
                <a:latin typeface="Arial"/>
                <a:cs typeface="Arial"/>
              </a:rPr>
              <a:t>Function</a:t>
            </a:r>
            <a:r>
              <a:rPr dirty="0" sz="1100" spc="260">
                <a:latin typeface="Arial"/>
                <a:cs typeface="Arial"/>
              </a:rPr>
              <a:t> </a:t>
            </a:r>
            <a:r>
              <a:rPr dirty="0" sz="1100" spc="-5">
                <a:latin typeface="Arial"/>
                <a:cs typeface="Arial"/>
              </a:rPr>
              <a:t>3-51</a:t>
            </a:r>
            <a:endParaRPr sz="1100">
              <a:latin typeface="Arial"/>
              <a:cs typeface="Arial"/>
            </a:endParaRPr>
          </a:p>
          <a:p>
            <a:pPr marL="12700" marR="661035" indent="-635">
              <a:lnSpc>
                <a:spcPct val="124500"/>
              </a:lnSpc>
              <a:spcBef>
                <a:spcPts val="40"/>
              </a:spcBef>
            </a:pPr>
            <a:r>
              <a:rPr dirty="0" sz="1100" spc="-5">
                <a:latin typeface="Arial"/>
                <a:cs typeface="Arial"/>
              </a:rPr>
              <a:t>Using the </a:t>
            </a:r>
            <a:r>
              <a:rPr dirty="0" sz="1100" spc="-5">
                <a:latin typeface="Courier New"/>
                <a:cs typeface="Courier New"/>
              </a:rPr>
              <a:t>COALESCE </a:t>
            </a:r>
            <a:r>
              <a:rPr dirty="0" sz="1100" spc="-5">
                <a:latin typeface="Arial"/>
                <a:cs typeface="Arial"/>
              </a:rPr>
              <a:t>Function</a:t>
            </a:r>
            <a:r>
              <a:rPr dirty="0" sz="1100" spc="265">
                <a:latin typeface="Arial"/>
                <a:cs typeface="Arial"/>
              </a:rPr>
              <a:t> </a:t>
            </a:r>
            <a:r>
              <a:rPr dirty="0" sz="1100" spc="-5">
                <a:latin typeface="Arial"/>
                <a:cs typeface="Arial"/>
              </a:rPr>
              <a:t>3-52  Conditional Expressions</a:t>
            </a:r>
            <a:r>
              <a:rPr dirty="0" sz="1100" spc="5">
                <a:latin typeface="Arial"/>
                <a:cs typeface="Arial"/>
              </a:rPr>
              <a:t> </a:t>
            </a:r>
            <a:r>
              <a:rPr dirty="0" sz="1100" spc="-5">
                <a:latin typeface="Arial"/>
                <a:cs typeface="Arial"/>
              </a:rPr>
              <a:t>3-54</a:t>
            </a:r>
            <a:endParaRPr sz="1100">
              <a:latin typeface="Arial"/>
              <a:cs typeface="Arial"/>
            </a:endParaRPr>
          </a:p>
          <a:p>
            <a:pPr marL="12700">
              <a:lnSpc>
                <a:spcPct val="100000"/>
              </a:lnSpc>
              <a:spcBef>
                <a:spcPts val="290"/>
              </a:spcBef>
            </a:pPr>
            <a:r>
              <a:rPr dirty="0" sz="1100" spc="-5">
                <a:latin typeface="Courier New"/>
                <a:cs typeface="Courier New"/>
              </a:rPr>
              <a:t>CASE </a:t>
            </a:r>
            <a:r>
              <a:rPr dirty="0" sz="1100" spc="-5">
                <a:latin typeface="Arial"/>
                <a:cs typeface="Arial"/>
              </a:rPr>
              <a:t>Expression</a:t>
            </a:r>
            <a:r>
              <a:rPr dirty="0" sz="1100" spc="254">
                <a:latin typeface="Arial"/>
                <a:cs typeface="Arial"/>
              </a:rPr>
              <a:t> </a:t>
            </a:r>
            <a:r>
              <a:rPr dirty="0" sz="1100" spc="-5">
                <a:latin typeface="Arial"/>
                <a:cs typeface="Arial"/>
              </a:rPr>
              <a:t>3-55</a:t>
            </a:r>
            <a:endParaRPr sz="1100">
              <a:latin typeface="Arial"/>
              <a:cs typeface="Arial"/>
            </a:endParaRPr>
          </a:p>
          <a:p>
            <a:pPr marL="12700">
              <a:lnSpc>
                <a:spcPct val="100000"/>
              </a:lnSpc>
              <a:spcBef>
                <a:spcPts val="360"/>
              </a:spcBef>
            </a:pPr>
            <a:r>
              <a:rPr dirty="0" sz="1100" spc="-5">
                <a:latin typeface="Arial"/>
                <a:cs typeface="Arial"/>
              </a:rPr>
              <a:t>Using the </a:t>
            </a:r>
            <a:r>
              <a:rPr dirty="0" sz="1100" spc="-5">
                <a:latin typeface="Courier New"/>
                <a:cs typeface="Courier New"/>
              </a:rPr>
              <a:t>CASE </a:t>
            </a:r>
            <a:r>
              <a:rPr dirty="0" sz="1100" spc="-5">
                <a:latin typeface="Arial"/>
                <a:cs typeface="Arial"/>
              </a:rPr>
              <a:t>Expression</a:t>
            </a:r>
            <a:r>
              <a:rPr dirty="0" sz="1100" spc="270">
                <a:latin typeface="Arial"/>
                <a:cs typeface="Arial"/>
              </a:rPr>
              <a:t> </a:t>
            </a:r>
            <a:r>
              <a:rPr dirty="0" sz="1100" spc="-5">
                <a:latin typeface="Arial"/>
                <a:cs typeface="Arial"/>
              </a:rPr>
              <a:t>3-56</a:t>
            </a:r>
            <a:endParaRPr sz="1100">
              <a:latin typeface="Arial"/>
              <a:cs typeface="Arial"/>
            </a:endParaRPr>
          </a:p>
          <a:p>
            <a:pPr marL="12700">
              <a:lnSpc>
                <a:spcPct val="100000"/>
              </a:lnSpc>
              <a:spcBef>
                <a:spcPts val="360"/>
              </a:spcBef>
            </a:pPr>
            <a:r>
              <a:rPr dirty="0" sz="1100" spc="-5">
                <a:latin typeface="Courier New"/>
                <a:cs typeface="Courier New"/>
              </a:rPr>
              <a:t>DECODE </a:t>
            </a:r>
            <a:r>
              <a:rPr dirty="0" sz="1100" spc="-5">
                <a:latin typeface="Arial"/>
                <a:cs typeface="Arial"/>
              </a:rPr>
              <a:t>Function</a:t>
            </a:r>
            <a:r>
              <a:rPr dirty="0" sz="1100" spc="254">
                <a:latin typeface="Arial"/>
                <a:cs typeface="Arial"/>
              </a:rPr>
              <a:t> </a:t>
            </a:r>
            <a:r>
              <a:rPr dirty="0" sz="1100" spc="-5">
                <a:latin typeface="Arial"/>
                <a:cs typeface="Arial"/>
              </a:rPr>
              <a:t>3-57</a:t>
            </a:r>
            <a:endParaRPr sz="1100">
              <a:latin typeface="Arial"/>
              <a:cs typeface="Arial"/>
            </a:endParaRPr>
          </a:p>
          <a:p>
            <a:pPr marL="12700" marR="827405">
              <a:lnSpc>
                <a:spcPct val="124500"/>
              </a:lnSpc>
              <a:spcBef>
                <a:spcPts val="35"/>
              </a:spcBef>
            </a:pPr>
            <a:r>
              <a:rPr dirty="0" sz="1100" spc="-5">
                <a:latin typeface="Arial"/>
                <a:cs typeface="Arial"/>
              </a:rPr>
              <a:t>Using the </a:t>
            </a:r>
            <a:r>
              <a:rPr dirty="0" sz="1100" spc="-5">
                <a:latin typeface="Courier New"/>
                <a:cs typeface="Courier New"/>
              </a:rPr>
              <a:t>DECODE </a:t>
            </a:r>
            <a:r>
              <a:rPr dirty="0" sz="1100" spc="-5">
                <a:latin typeface="Arial"/>
                <a:cs typeface="Arial"/>
              </a:rPr>
              <a:t>Function</a:t>
            </a:r>
            <a:r>
              <a:rPr dirty="0" sz="1100" spc="260">
                <a:latin typeface="Arial"/>
                <a:cs typeface="Arial"/>
              </a:rPr>
              <a:t> </a:t>
            </a:r>
            <a:r>
              <a:rPr dirty="0" sz="1100" spc="-5">
                <a:latin typeface="Arial"/>
                <a:cs typeface="Arial"/>
              </a:rPr>
              <a:t>3-58  Summary</a:t>
            </a:r>
            <a:r>
              <a:rPr dirty="0" sz="1100" spc="5">
                <a:latin typeface="Arial"/>
                <a:cs typeface="Arial"/>
              </a:rPr>
              <a:t> </a:t>
            </a:r>
            <a:r>
              <a:rPr dirty="0" sz="1100" spc="-5">
                <a:latin typeface="Arial"/>
                <a:cs typeface="Arial"/>
              </a:rPr>
              <a:t>3-60</a:t>
            </a:r>
            <a:endParaRPr sz="1100">
              <a:latin typeface="Arial"/>
              <a:cs typeface="Arial"/>
            </a:endParaRPr>
          </a:p>
          <a:p>
            <a:pPr marL="12700">
              <a:lnSpc>
                <a:spcPct val="100000"/>
              </a:lnSpc>
              <a:spcBef>
                <a:spcPts val="260"/>
              </a:spcBef>
            </a:pPr>
            <a:r>
              <a:rPr dirty="0" sz="1100" spc="-5">
                <a:latin typeface="Arial"/>
                <a:cs typeface="Arial"/>
              </a:rPr>
              <a:t>Practice 3: Overview of Part 2</a:t>
            </a:r>
            <a:r>
              <a:rPr dirty="0" sz="1100" spc="35">
                <a:latin typeface="Arial"/>
                <a:cs typeface="Arial"/>
              </a:rPr>
              <a:t> </a:t>
            </a:r>
            <a:r>
              <a:rPr dirty="0" sz="1100" spc="-5">
                <a:latin typeface="Arial"/>
                <a:cs typeface="Arial"/>
              </a:rPr>
              <a:t>3-61</a:t>
            </a:r>
            <a:endParaRPr sz="1100">
              <a:latin typeface="Arial"/>
              <a:cs typeface="Arial"/>
            </a:endParaRPr>
          </a:p>
        </p:txBody>
      </p:sp>
      <p:sp>
        <p:nvSpPr>
          <p:cNvPr id="5" name="object 5"/>
          <p:cNvSpPr txBox="1"/>
          <p:nvPr/>
        </p:nvSpPr>
        <p:spPr>
          <a:xfrm>
            <a:off x="4172314" y="1523484"/>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3-41</a:t>
            </a:r>
            <a:endParaRPr sz="1100">
              <a:latin typeface="Arial"/>
              <a:cs typeface="Arial"/>
            </a:endParaRPr>
          </a:p>
        </p:txBody>
      </p:sp>
      <p:sp>
        <p:nvSpPr>
          <p:cNvPr id="6" name="object 6"/>
          <p:cNvSpPr txBox="1"/>
          <p:nvPr/>
        </p:nvSpPr>
        <p:spPr>
          <a:xfrm>
            <a:off x="901745" y="5250169"/>
            <a:ext cx="3910329" cy="3728720"/>
          </a:xfrm>
          <a:prstGeom prst="rect">
            <a:avLst/>
          </a:prstGeom>
        </p:spPr>
        <p:txBody>
          <a:bodyPr wrap="square" lIns="0" tIns="44450" rIns="0" bIns="0" rtlCol="0" vert="horz">
            <a:spAutoFit/>
          </a:bodyPr>
          <a:lstStyle/>
          <a:p>
            <a:pPr marL="12700">
              <a:lnSpc>
                <a:spcPct val="100000"/>
              </a:lnSpc>
              <a:spcBef>
                <a:spcPts val="350"/>
              </a:spcBef>
              <a:tabLst>
                <a:tab pos="240665" algn="l"/>
              </a:tabLst>
            </a:pPr>
            <a:r>
              <a:rPr dirty="0" sz="1100" spc="-5" b="1">
                <a:latin typeface="Arial"/>
                <a:cs typeface="Arial"/>
              </a:rPr>
              <a:t>4	Reporting Aggregated Data Using the Group</a:t>
            </a:r>
            <a:r>
              <a:rPr dirty="0" sz="1100" spc="110" b="1">
                <a:latin typeface="Arial"/>
                <a:cs typeface="Arial"/>
              </a:rPr>
              <a:t> </a:t>
            </a:r>
            <a:r>
              <a:rPr dirty="0" sz="1100" spc="-5" b="1">
                <a:latin typeface="Arial"/>
                <a:cs typeface="Arial"/>
              </a:rPr>
              <a:t>Functions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4-2</a:t>
            </a:r>
            <a:endParaRPr sz="1100">
              <a:latin typeface="Arial"/>
              <a:cs typeface="Arial"/>
            </a:endParaRPr>
          </a:p>
          <a:p>
            <a:pPr marL="240665" marR="1609725">
              <a:lnSpc>
                <a:spcPct val="119800"/>
              </a:lnSpc>
            </a:pPr>
            <a:r>
              <a:rPr dirty="0" sz="1100" spc="-5">
                <a:latin typeface="Arial"/>
                <a:cs typeface="Arial"/>
              </a:rPr>
              <a:t>What Are Group Functions? 4-3  Types of Group Functions 4-4  Group Functions: Syntax</a:t>
            </a:r>
            <a:r>
              <a:rPr dirty="0" sz="1100" spc="15">
                <a:latin typeface="Arial"/>
                <a:cs typeface="Arial"/>
              </a:rPr>
              <a:t> </a:t>
            </a:r>
            <a:r>
              <a:rPr dirty="0" sz="1100" spc="-5">
                <a:latin typeface="Arial"/>
                <a:cs typeface="Arial"/>
              </a:rPr>
              <a:t>4-5</a:t>
            </a:r>
            <a:endParaRPr sz="1100">
              <a:latin typeface="Arial"/>
              <a:cs typeface="Arial"/>
            </a:endParaRPr>
          </a:p>
          <a:p>
            <a:pPr algn="just" marL="240665" marR="1254760">
              <a:lnSpc>
                <a:spcPts val="1680"/>
              </a:lnSpc>
              <a:spcBef>
                <a:spcPts val="50"/>
              </a:spcBef>
            </a:pPr>
            <a:r>
              <a:rPr dirty="0" sz="1100" spc="-5">
                <a:latin typeface="Arial"/>
                <a:cs typeface="Arial"/>
              </a:rPr>
              <a:t>Using</a:t>
            </a:r>
            <a:r>
              <a:rPr dirty="0" sz="1100">
                <a:latin typeface="Arial"/>
                <a:cs typeface="Arial"/>
              </a:rPr>
              <a:t> </a:t>
            </a:r>
            <a:r>
              <a:rPr dirty="0" sz="1100" spc="-5">
                <a:latin typeface="Arial"/>
                <a:cs typeface="Arial"/>
              </a:rPr>
              <a:t>the</a:t>
            </a:r>
            <a:r>
              <a:rPr dirty="0" sz="1100">
                <a:latin typeface="Arial"/>
                <a:cs typeface="Arial"/>
              </a:rPr>
              <a:t> </a:t>
            </a:r>
            <a:r>
              <a:rPr dirty="0" sz="1100" spc="-5">
                <a:latin typeface="Courier New"/>
                <a:cs typeface="Courier New"/>
              </a:rPr>
              <a:t>AVG</a:t>
            </a:r>
            <a:r>
              <a:rPr dirty="0" sz="1100" spc="-355">
                <a:latin typeface="Courier New"/>
                <a:cs typeface="Courier New"/>
              </a:rPr>
              <a:t> </a:t>
            </a:r>
            <a:r>
              <a:rPr dirty="0" sz="1100" spc="-5">
                <a:latin typeface="Arial"/>
                <a:cs typeface="Arial"/>
              </a:rPr>
              <a:t>and</a:t>
            </a:r>
            <a:r>
              <a:rPr dirty="0" sz="1100">
                <a:latin typeface="Arial"/>
                <a:cs typeface="Arial"/>
              </a:rPr>
              <a:t> </a:t>
            </a:r>
            <a:r>
              <a:rPr dirty="0" sz="1100" spc="-5">
                <a:latin typeface="Courier New"/>
                <a:cs typeface="Courier New"/>
              </a:rPr>
              <a:t>SUM</a:t>
            </a:r>
            <a:r>
              <a:rPr dirty="0" sz="1100" spc="-350">
                <a:latin typeface="Courier New"/>
                <a:cs typeface="Courier New"/>
              </a:rPr>
              <a:t> </a:t>
            </a:r>
            <a:r>
              <a:rPr dirty="0" sz="1100" spc="-5">
                <a:latin typeface="Arial"/>
                <a:cs typeface="Arial"/>
              </a:rPr>
              <a:t>Functions</a:t>
            </a:r>
            <a:r>
              <a:rPr dirty="0" sz="1100" spc="5">
                <a:latin typeface="Arial"/>
                <a:cs typeface="Arial"/>
              </a:rPr>
              <a:t> </a:t>
            </a:r>
            <a:r>
              <a:rPr dirty="0" sz="1100" spc="-5">
                <a:latin typeface="Arial"/>
                <a:cs typeface="Arial"/>
              </a:rPr>
              <a:t>4-6  Using</a:t>
            </a:r>
            <a:r>
              <a:rPr dirty="0" sz="1100">
                <a:latin typeface="Arial"/>
                <a:cs typeface="Arial"/>
              </a:rPr>
              <a:t> </a:t>
            </a:r>
            <a:r>
              <a:rPr dirty="0" sz="1100" spc="-5">
                <a:latin typeface="Arial"/>
                <a:cs typeface="Arial"/>
              </a:rPr>
              <a:t>the</a:t>
            </a:r>
            <a:r>
              <a:rPr dirty="0" sz="1100">
                <a:latin typeface="Arial"/>
                <a:cs typeface="Arial"/>
              </a:rPr>
              <a:t> </a:t>
            </a:r>
            <a:r>
              <a:rPr dirty="0" sz="1100" spc="-5">
                <a:latin typeface="Courier New"/>
                <a:cs typeface="Courier New"/>
              </a:rPr>
              <a:t>MIN</a:t>
            </a:r>
            <a:r>
              <a:rPr dirty="0" sz="1100" spc="-355">
                <a:latin typeface="Courier New"/>
                <a:cs typeface="Courier New"/>
              </a:rPr>
              <a:t> </a:t>
            </a:r>
            <a:r>
              <a:rPr dirty="0" sz="1100" spc="-5">
                <a:latin typeface="Arial"/>
                <a:cs typeface="Arial"/>
              </a:rPr>
              <a:t>and</a:t>
            </a:r>
            <a:r>
              <a:rPr dirty="0" sz="1100">
                <a:latin typeface="Arial"/>
                <a:cs typeface="Arial"/>
              </a:rPr>
              <a:t> </a:t>
            </a:r>
            <a:r>
              <a:rPr dirty="0" sz="1100" spc="-5">
                <a:latin typeface="Courier New"/>
                <a:cs typeface="Courier New"/>
              </a:rPr>
              <a:t>MAX</a:t>
            </a:r>
            <a:r>
              <a:rPr dirty="0" sz="1100" spc="-350">
                <a:latin typeface="Courier New"/>
                <a:cs typeface="Courier New"/>
              </a:rPr>
              <a:t> </a:t>
            </a:r>
            <a:r>
              <a:rPr dirty="0" sz="1100" spc="-5">
                <a:latin typeface="Arial"/>
                <a:cs typeface="Arial"/>
              </a:rPr>
              <a:t>Functions</a:t>
            </a:r>
            <a:r>
              <a:rPr dirty="0" sz="1100" spc="5">
                <a:latin typeface="Arial"/>
                <a:cs typeface="Arial"/>
              </a:rPr>
              <a:t> </a:t>
            </a:r>
            <a:r>
              <a:rPr dirty="0" sz="1100" spc="-5">
                <a:latin typeface="Arial"/>
                <a:cs typeface="Arial"/>
              </a:rPr>
              <a:t>4-7  Using the </a:t>
            </a:r>
            <a:r>
              <a:rPr dirty="0" sz="1100" spc="-5">
                <a:latin typeface="Courier New"/>
                <a:cs typeface="Courier New"/>
              </a:rPr>
              <a:t>COUNT </a:t>
            </a:r>
            <a:r>
              <a:rPr dirty="0" sz="1100" spc="-5">
                <a:latin typeface="Arial"/>
                <a:cs typeface="Arial"/>
              </a:rPr>
              <a:t>Function</a:t>
            </a:r>
            <a:r>
              <a:rPr dirty="0" sz="1100" spc="265">
                <a:latin typeface="Arial"/>
                <a:cs typeface="Arial"/>
              </a:rPr>
              <a:t> </a:t>
            </a:r>
            <a:r>
              <a:rPr dirty="0" sz="1100" spc="-5">
                <a:latin typeface="Arial"/>
                <a:cs typeface="Arial"/>
              </a:rPr>
              <a:t>4-8</a:t>
            </a:r>
            <a:endParaRPr sz="1100">
              <a:latin typeface="Arial"/>
              <a:cs typeface="Arial"/>
            </a:endParaRPr>
          </a:p>
          <a:p>
            <a:pPr algn="just" marL="240665">
              <a:lnSpc>
                <a:spcPct val="100000"/>
              </a:lnSpc>
              <a:spcBef>
                <a:spcPts val="245"/>
              </a:spcBef>
            </a:pPr>
            <a:r>
              <a:rPr dirty="0" sz="1100" spc="-5">
                <a:latin typeface="Arial"/>
                <a:cs typeface="Arial"/>
              </a:rPr>
              <a:t>Using the </a:t>
            </a:r>
            <a:r>
              <a:rPr dirty="0" sz="1100" spc="-5">
                <a:latin typeface="Courier New"/>
                <a:cs typeface="Courier New"/>
              </a:rPr>
              <a:t>DISTINCT </a:t>
            </a:r>
            <a:r>
              <a:rPr dirty="0" sz="1100" spc="-5">
                <a:latin typeface="Arial"/>
                <a:cs typeface="Arial"/>
              </a:rPr>
              <a:t>Keyword</a:t>
            </a:r>
            <a:r>
              <a:rPr dirty="0" sz="1100" spc="270">
                <a:latin typeface="Arial"/>
                <a:cs typeface="Arial"/>
              </a:rPr>
              <a:t> </a:t>
            </a:r>
            <a:r>
              <a:rPr dirty="0" sz="1100" spc="-5">
                <a:latin typeface="Arial"/>
                <a:cs typeface="Arial"/>
              </a:rPr>
              <a:t>4-9</a:t>
            </a:r>
            <a:endParaRPr sz="1100">
              <a:latin typeface="Arial"/>
              <a:cs typeface="Arial"/>
            </a:endParaRPr>
          </a:p>
          <a:p>
            <a:pPr marL="241300" marR="1214120">
              <a:lnSpc>
                <a:spcPct val="120000"/>
              </a:lnSpc>
              <a:spcBef>
                <a:spcPts val="55"/>
              </a:spcBef>
            </a:pPr>
            <a:r>
              <a:rPr dirty="0" sz="1100" spc="-5">
                <a:latin typeface="Arial"/>
                <a:cs typeface="Arial"/>
              </a:rPr>
              <a:t>Group Functions and Null Values 4-10  Creating Groups of Data</a:t>
            </a:r>
            <a:r>
              <a:rPr dirty="0" sz="1100" spc="20">
                <a:latin typeface="Arial"/>
                <a:cs typeface="Arial"/>
              </a:rPr>
              <a:t> </a:t>
            </a:r>
            <a:r>
              <a:rPr dirty="0" sz="1100" spc="-5">
                <a:latin typeface="Arial"/>
                <a:cs typeface="Arial"/>
              </a:rPr>
              <a:t>4-11</a:t>
            </a:r>
            <a:endParaRPr sz="1100">
              <a:latin typeface="Arial"/>
              <a:cs typeface="Arial"/>
            </a:endParaRPr>
          </a:p>
          <a:p>
            <a:pPr marL="241300" marR="62230">
              <a:lnSpc>
                <a:spcPts val="1680"/>
              </a:lnSpc>
              <a:spcBef>
                <a:spcPts val="50"/>
              </a:spcBef>
            </a:pPr>
            <a:r>
              <a:rPr dirty="0" sz="1100" spc="-5">
                <a:latin typeface="Arial"/>
                <a:cs typeface="Arial"/>
              </a:rPr>
              <a:t>Creating Groups of Data: </a:t>
            </a:r>
            <a:r>
              <a:rPr dirty="0" sz="1100" spc="-5">
                <a:latin typeface="Courier New"/>
                <a:cs typeface="Courier New"/>
              </a:rPr>
              <a:t>GROUP BY </a:t>
            </a:r>
            <a:r>
              <a:rPr dirty="0" sz="1100" spc="-5">
                <a:latin typeface="Arial"/>
                <a:cs typeface="Arial"/>
              </a:rPr>
              <a:t>Clause Syntax</a:t>
            </a:r>
            <a:r>
              <a:rPr dirty="0" sz="1100" spc="65">
                <a:latin typeface="Arial"/>
                <a:cs typeface="Arial"/>
              </a:rPr>
              <a:t> </a:t>
            </a:r>
            <a:r>
              <a:rPr dirty="0" sz="1100" spc="-5">
                <a:latin typeface="Arial"/>
                <a:cs typeface="Arial"/>
              </a:rPr>
              <a:t>4-12  Using the</a:t>
            </a:r>
            <a:r>
              <a:rPr dirty="0" sz="1100">
                <a:latin typeface="Arial"/>
                <a:cs typeface="Arial"/>
              </a:rPr>
              <a:t> </a:t>
            </a:r>
            <a:r>
              <a:rPr dirty="0" sz="1100" spc="-5">
                <a:latin typeface="Courier New"/>
                <a:cs typeface="Courier New"/>
              </a:rPr>
              <a:t>GROUP</a:t>
            </a:r>
            <a:r>
              <a:rPr dirty="0" sz="1100" spc="-385">
                <a:latin typeface="Courier New"/>
                <a:cs typeface="Courier New"/>
              </a:rPr>
              <a:t> </a:t>
            </a:r>
            <a:r>
              <a:rPr dirty="0" sz="1100" spc="-5">
                <a:latin typeface="Courier New"/>
                <a:cs typeface="Courier New"/>
              </a:rPr>
              <a:t>BY</a:t>
            </a:r>
            <a:r>
              <a:rPr dirty="0" sz="1100" spc="-355">
                <a:latin typeface="Courier New"/>
                <a:cs typeface="Courier New"/>
              </a:rPr>
              <a:t> </a:t>
            </a:r>
            <a:r>
              <a:rPr dirty="0" sz="1100" spc="-5">
                <a:latin typeface="Arial"/>
                <a:cs typeface="Arial"/>
              </a:rPr>
              <a:t>Clause</a:t>
            </a:r>
            <a:r>
              <a:rPr dirty="0" sz="1100" spc="10">
                <a:latin typeface="Arial"/>
                <a:cs typeface="Arial"/>
              </a:rPr>
              <a:t> </a:t>
            </a:r>
            <a:r>
              <a:rPr dirty="0" sz="1100" spc="-5">
                <a:latin typeface="Arial"/>
                <a:cs typeface="Arial"/>
              </a:rPr>
              <a:t>4-13</a:t>
            </a:r>
            <a:endParaRPr sz="1100">
              <a:latin typeface="Arial"/>
              <a:cs typeface="Arial"/>
            </a:endParaRPr>
          </a:p>
          <a:p>
            <a:pPr marL="241300">
              <a:lnSpc>
                <a:spcPct val="100000"/>
              </a:lnSpc>
              <a:spcBef>
                <a:spcPts val="204"/>
              </a:spcBef>
            </a:pPr>
            <a:r>
              <a:rPr dirty="0" sz="1100" spc="-5">
                <a:latin typeface="Arial"/>
                <a:cs typeface="Arial"/>
              </a:rPr>
              <a:t>Grouping by More Than One Column</a:t>
            </a:r>
            <a:r>
              <a:rPr dirty="0" sz="1100" spc="40">
                <a:latin typeface="Arial"/>
                <a:cs typeface="Arial"/>
              </a:rPr>
              <a:t> </a:t>
            </a:r>
            <a:r>
              <a:rPr dirty="0" sz="1100" spc="-5">
                <a:latin typeface="Arial"/>
                <a:cs typeface="Arial"/>
              </a:rPr>
              <a:t>4-15</a:t>
            </a:r>
            <a:endParaRPr sz="1100">
              <a:latin typeface="Arial"/>
              <a:cs typeface="Arial"/>
            </a:endParaRPr>
          </a:p>
          <a:p>
            <a:pPr marL="241300" marR="186690" indent="-635">
              <a:lnSpc>
                <a:spcPts val="1639"/>
              </a:lnSpc>
              <a:spcBef>
                <a:spcPts val="85"/>
              </a:spcBef>
            </a:pPr>
            <a:r>
              <a:rPr dirty="0" sz="1100" spc="-5">
                <a:latin typeface="Arial"/>
                <a:cs typeface="Arial"/>
              </a:rPr>
              <a:t>Using the </a:t>
            </a:r>
            <a:r>
              <a:rPr dirty="0" sz="1100" spc="-5">
                <a:latin typeface="Courier New"/>
                <a:cs typeface="Courier New"/>
              </a:rPr>
              <a:t>GROUP BY </a:t>
            </a:r>
            <a:r>
              <a:rPr dirty="0" sz="1100" spc="-5">
                <a:latin typeface="Arial"/>
                <a:cs typeface="Arial"/>
              </a:rPr>
              <a:t>Clause on Multiple Columns</a:t>
            </a:r>
            <a:r>
              <a:rPr dirty="0" sz="1100" spc="45">
                <a:latin typeface="Arial"/>
                <a:cs typeface="Arial"/>
              </a:rPr>
              <a:t> </a:t>
            </a:r>
            <a:r>
              <a:rPr dirty="0" sz="1100" spc="-5">
                <a:latin typeface="Arial"/>
                <a:cs typeface="Arial"/>
              </a:rPr>
              <a:t>4-16  Illegal Queries Using Group Functions</a:t>
            </a:r>
            <a:r>
              <a:rPr dirty="0" sz="1100" spc="40">
                <a:latin typeface="Arial"/>
                <a:cs typeface="Arial"/>
              </a:rPr>
              <a:t> </a:t>
            </a:r>
            <a:r>
              <a:rPr dirty="0" sz="1100" spc="-5">
                <a:latin typeface="Arial"/>
                <a:cs typeface="Arial"/>
              </a:rPr>
              <a:t>4-17</a:t>
            </a:r>
            <a:endParaRPr sz="1100">
              <a:latin typeface="Arial"/>
              <a:cs typeface="Arial"/>
            </a:endParaRPr>
          </a:p>
          <a:p>
            <a:pPr marL="241300">
              <a:lnSpc>
                <a:spcPct val="100000"/>
              </a:lnSpc>
              <a:spcBef>
                <a:spcPts val="160"/>
              </a:spcBef>
            </a:pPr>
            <a:r>
              <a:rPr dirty="0" sz="1100" spc="-5">
                <a:latin typeface="Arial"/>
                <a:cs typeface="Arial"/>
              </a:rPr>
              <a:t>Restricting Group Results</a:t>
            </a:r>
            <a:r>
              <a:rPr dirty="0" sz="1100" spc="10">
                <a:latin typeface="Arial"/>
                <a:cs typeface="Arial"/>
              </a:rPr>
              <a:t> </a:t>
            </a:r>
            <a:r>
              <a:rPr dirty="0" sz="1100" spc="-5">
                <a:latin typeface="Arial"/>
                <a:cs typeface="Arial"/>
              </a:rPr>
              <a:t>4-19</a:t>
            </a:r>
            <a:endParaRPr sz="1100">
              <a:latin typeface="Arial"/>
              <a:cs typeface="Arial"/>
            </a:endParaRPr>
          </a:p>
          <a:p>
            <a:pPr marL="241300">
              <a:lnSpc>
                <a:spcPct val="100000"/>
              </a:lnSpc>
              <a:spcBef>
                <a:spcPts val="295"/>
              </a:spcBef>
            </a:pPr>
            <a:r>
              <a:rPr dirty="0" sz="1100" spc="-5">
                <a:latin typeface="Arial"/>
                <a:cs typeface="Arial"/>
              </a:rPr>
              <a:t>Restricting Group Results with the </a:t>
            </a:r>
            <a:r>
              <a:rPr dirty="0" sz="1100" spc="-5">
                <a:latin typeface="Courier New"/>
                <a:cs typeface="Courier New"/>
              </a:rPr>
              <a:t>HAVING </a:t>
            </a:r>
            <a:r>
              <a:rPr dirty="0" sz="1100" spc="-5">
                <a:latin typeface="Arial"/>
                <a:cs typeface="Arial"/>
              </a:rPr>
              <a:t>Clause</a:t>
            </a:r>
            <a:r>
              <a:rPr dirty="0" sz="1100" spc="30">
                <a:latin typeface="Arial"/>
                <a:cs typeface="Arial"/>
              </a:rPr>
              <a:t> </a:t>
            </a:r>
            <a:r>
              <a:rPr dirty="0" sz="1100" spc="-5">
                <a:latin typeface="Arial"/>
                <a:cs typeface="Arial"/>
              </a:rPr>
              <a:t>4-20</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4906645" cy="1226185"/>
          </a:xfrm>
          <a:prstGeom prst="rect">
            <a:avLst/>
          </a:prstGeom>
        </p:spPr>
        <p:txBody>
          <a:bodyPr wrap="square" lIns="0" tIns="13970" rIns="0" bIns="0" rtlCol="0" vert="horz">
            <a:spAutoFit/>
          </a:bodyPr>
          <a:lstStyle/>
          <a:p>
            <a:pPr marL="1859914">
              <a:lnSpc>
                <a:spcPct val="100000"/>
              </a:lnSpc>
              <a:spcBef>
                <a:spcPts val="110"/>
              </a:spcBef>
            </a:pPr>
            <a:r>
              <a:rPr dirty="0" sz="1850" b="1">
                <a:latin typeface="Arial"/>
                <a:cs typeface="Arial"/>
              </a:rPr>
              <a:t>Creating </a:t>
            </a:r>
            <a:r>
              <a:rPr dirty="0" sz="1850" spc="5" b="1">
                <a:latin typeface="Arial"/>
                <a:cs typeface="Arial"/>
              </a:rPr>
              <a:t>a</a:t>
            </a:r>
            <a:r>
              <a:rPr dirty="0" sz="1850" spc="-10" b="1">
                <a:latin typeface="Arial"/>
                <a:cs typeface="Arial"/>
              </a:rPr>
              <a:t> </a:t>
            </a:r>
            <a:r>
              <a:rPr dirty="0" sz="1850" b="1">
                <a:latin typeface="Arial"/>
                <a:cs typeface="Arial"/>
              </a:rPr>
              <a:t>View</a:t>
            </a:r>
            <a:endParaRPr sz="1850">
              <a:latin typeface="Arial"/>
              <a:cs typeface="Arial"/>
            </a:endParaRPr>
          </a:p>
          <a:p>
            <a:pPr>
              <a:lnSpc>
                <a:spcPct val="100000"/>
              </a:lnSpc>
              <a:spcBef>
                <a:spcPts val="45"/>
              </a:spcBef>
            </a:pPr>
            <a:endParaRPr sz="2750">
              <a:latin typeface="Arial"/>
              <a:cs typeface="Arial"/>
            </a:endParaRPr>
          </a:p>
          <a:p>
            <a:pPr marL="328930" marR="5080" indent="-329565">
              <a:lnSpc>
                <a:spcPct val="107700"/>
              </a:lnSpc>
              <a:buClr>
                <a:srgbClr val="FF0000"/>
              </a:buClr>
              <a:buChar char="•"/>
              <a:tabLst>
                <a:tab pos="328930" algn="l"/>
                <a:tab pos="329565" algn="l"/>
              </a:tabLst>
            </a:pPr>
            <a:r>
              <a:rPr dirty="0" sz="1550" spc="10">
                <a:latin typeface="Arial"/>
                <a:cs typeface="Arial"/>
              </a:rPr>
              <a:t>Create the </a:t>
            </a:r>
            <a:r>
              <a:rPr dirty="0" sz="1550" spc="10">
                <a:latin typeface="Courier New"/>
                <a:cs typeface="Courier New"/>
              </a:rPr>
              <a:t>EMPVU80</a:t>
            </a:r>
            <a:r>
              <a:rPr dirty="0" sz="1550" spc="-545">
                <a:latin typeface="Courier New"/>
                <a:cs typeface="Courier New"/>
              </a:rPr>
              <a:t> </a:t>
            </a:r>
            <a:r>
              <a:rPr dirty="0" sz="1550" spc="10">
                <a:latin typeface="Arial"/>
                <a:cs typeface="Arial"/>
              </a:rPr>
              <a:t>view, which contains </a:t>
            </a:r>
            <a:r>
              <a:rPr dirty="0" sz="1550" spc="5">
                <a:latin typeface="Arial"/>
                <a:cs typeface="Arial"/>
              </a:rPr>
              <a:t>details of  </a:t>
            </a:r>
            <a:r>
              <a:rPr dirty="0" sz="1550" spc="10">
                <a:latin typeface="Arial"/>
                <a:cs typeface="Arial"/>
              </a:rPr>
              <a:t>employees </a:t>
            </a:r>
            <a:r>
              <a:rPr dirty="0" sz="1550" spc="5">
                <a:latin typeface="Arial"/>
                <a:cs typeface="Arial"/>
              </a:rPr>
              <a:t>in </a:t>
            </a:r>
            <a:r>
              <a:rPr dirty="0" sz="1550" spc="10">
                <a:latin typeface="Arial"/>
                <a:cs typeface="Arial"/>
              </a:rPr>
              <a:t>department</a:t>
            </a:r>
            <a:r>
              <a:rPr dirty="0" sz="1550" spc="-5">
                <a:latin typeface="Arial"/>
                <a:cs typeface="Arial"/>
              </a:rPr>
              <a:t> </a:t>
            </a:r>
            <a:r>
              <a:rPr dirty="0" sz="1550" spc="10">
                <a:latin typeface="Arial"/>
                <a:cs typeface="Arial"/>
              </a:rPr>
              <a:t>80:</a:t>
            </a:r>
            <a:endParaRPr sz="1550">
              <a:latin typeface="Arial"/>
              <a:cs typeface="Arial"/>
            </a:endParaRPr>
          </a:p>
        </p:txBody>
      </p:sp>
      <p:sp>
        <p:nvSpPr>
          <p:cNvPr id="7" name="object 7"/>
          <p:cNvSpPr txBox="1"/>
          <p:nvPr/>
        </p:nvSpPr>
        <p:spPr>
          <a:xfrm>
            <a:off x="1143766" y="3176564"/>
            <a:ext cx="5462270" cy="533400"/>
          </a:xfrm>
          <a:prstGeom prst="rect">
            <a:avLst/>
          </a:prstGeom>
        </p:spPr>
        <p:txBody>
          <a:bodyPr wrap="square" lIns="0" tIns="29209" rIns="0" bIns="0" rtlCol="0" vert="horz">
            <a:spAutoFit/>
          </a:bodyPr>
          <a:lstStyle/>
          <a:p>
            <a:pPr marL="328930" indent="-329565">
              <a:lnSpc>
                <a:spcPct val="100000"/>
              </a:lnSpc>
              <a:spcBef>
                <a:spcPts val="229"/>
              </a:spcBef>
              <a:buClr>
                <a:srgbClr val="FF0000"/>
              </a:buClr>
              <a:buChar char="•"/>
              <a:tabLst>
                <a:tab pos="328930" algn="l"/>
                <a:tab pos="329565" algn="l"/>
              </a:tabLst>
            </a:pPr>
            <a:r>
              <a:rPr dirty="0" sz="1550" spc="10">
                <a:latin typeface="Arial"/>
                <a:cs typeface="Arial"/>
              </a:rPr>
              <a:t>Describe the </a:t>
            </a:r>
            <a:r>
              <a:rPr dirty="0" sz="1550" spc="5">
                <a:latin typeface="Arial"/>
                <a:cs typeface="Arial"/>
              </a:rPr>
              <a:t>structure of </a:t>
            </a:r>
            <a:r>
              <a:rPr dirty="0" sz="1550" spc="10">
                <a:latin typeface="Arial"/>
                <a:cs typeface="Arial"/>
              </a:rPr>
              <a:t>the view by using the</a:t>
            </a:r>
            <a:r>
              <a:rPr dirty="0" sz="1550" spc="-35">
                <a:latin typeface="Arial"/>
                <a:cs typeface="Arial"/>
              </a:rPr>
              <a:t> </a:t>
            </a:r>
            <a:r>
              <a:rPr dirty="0" sz="1550" spc="10">
                <a:latin typeface="Courier New"/>
                <a:cs typeface="Courier New"/>
              </a:rPr>
              <a:t>DESCRIBE</a:t>
            </a:r>
            <a:endParaRPr sz="1550">
              <a:latin typeface="Courier New"/>
              <a:cs typeface="Courier New"/>
            </a:endParaRPr>
          </a:p>
          <a:p>
            <a:pPr marL="328930">
              <a:lnSpc>
                <a:spcPct val="100000"/>
              </a:lnSpc>
              <a:spcBef>
                <a:spcPts val="140"/>
              </a:spcBef>
            </a:pPr>
            <a:r>
              <a:rPr dirty="0" sz="1550" spc="10">
                <a:latin typeface="Arial"/>
                <a:cs typeface="Arial"/>
              </a:rPr>
              <a:t>command:</a:t>
            </a:r>
            <a:endParaRPr sz="1550">
              <a:latin typeface="Arial"/>
              <a:cs typeface="Arial"/>
            </a:endParaRPr>
          </a:p>
        </p:txBody>
      </p:sp>
      <p:sp>
        <p:nvSpPr>
          <p:cNvPr id="8" name="object 8"/>
          <p:cNvSpPr txBox="1"/>
          <p:nvPr/>
        </p:nvSpPr>
        <p:spPr>
          <a:xfrm>
            <a:off x="1277111" y="3816096"/>
            <a:ext cx="5219700" cy="322580"/>
          </a:xfrm>
          <a:prstGeom prst="rect">
            <a:avLst/>
          </a:prstGeom>
          <a:solidFill>
            <a:srgbClr val="CCCCCC"/>
          </a:solidFill>
          <a:ln w="20574">
            <a:solidFill>
              <a:srgbClr val="000000"/>
            </a:solidFill>
          </a:ln>
        </p:spPr>
        <p:txBody>
          <a:bodyPr wrap="square" lIns="0" tIns="41275" rIns="0" bIns="0" rtlCol="0" vert="horz">
            <a:spAutoFit/>
          </a:bodyPr>
          <a:lstStyle/>
          <a:p>
            <a:pPr marL="76200">
              <a:lnSpc>
                <a:spcPct val="100000"/>
              </a:lnSpc>
              <a:spcBef>
                <a:spcPts val="325"/>
              </a:spcBef>
            </a:pPr>
            <a:r>
              <a:rPr dirty="0" sz="1300" spc="-15" b="1">
                <a:latin typeface="Courier New"/>
                <a:cs typeface="Courier New"/>
              </a:rPr>
              <a:t>DESCRIBE</a:t>
            </a:r>
            <a:r>
              <a:rPr dirty="0" sz="1300" spc="-25" b="1">
                <a:latin typeface="Courier New"/>
                <a:cs typeface="Courier New"/>
              </a:rPr>
              <a:t> </a:t>
            </a:r>
            <a:r>
              <a:rPr dirty="0" sz="1300" spc="-20" b="1">
                <a:latin typeface="Courier New"/>
                <a:cs typeface="Courier New"/>
              </a:rPr>
              <a:t>empvu80</a:t>
            </a:r>
            <a:endParaRPr sz="1300">
              <a:latin typeface="Courier New"/>
              <a:cs typeface="Courier New"/>
            </a:endParaRPr>
          </a:p>
        </p:txBody>
      </p:sp>
      <p:sp>
        <p:nvSpPr>
          <p:cNvPr id="9" name="object 9"/>
          <p:cNvSpPr txBox="1"/>
          <p:nvPr/>
        </p:nvSpPr>
        <p:spPr>
          <a:xfrm>
            <a:off x="1277111" y="2117598"/>
            <a:ext cx="5213350" cy="98806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410"/>
              </a:lnSpc>
              <a:tabLst>
                <a:tab pos="1383030" algn="l"/>
              </a:tabLst>
            </a:pPr>
            <a:r>
              <a:rPr dirty="0" sz="1300" spc="-15" b="1">
                <a:latin typeface="Courier New"/>
                <a:cs typeface="Courier New"/>
              </a:rPr>
              <a:t>CREATE</a:t>
            </a:r>
            <a:r>
              <a:rPr dirty="0" sz="1300" spc="-10" b="1">
                <a:latin typeface="Courier New"/>
                <a:cs typeface="Courier New"/>
              </a:rPr>
              <a:t> VIEW	</a:t>
            </a:r>
            <a:r>
              <a:rPr dirty="0" sz="1300" spc="-15" b="1">
                <a:latin typeface="Courier New"/>
                <a:cs typeface="Courier New"/>
              </a:rPr>
              <a:t>empvu80</a:t>
            </a:r>
            <a:endParaRPr sz="1300">
              <a:latin typeface="Courier New"/>
              <a:cs typeface="Courier New"/>
            </a:endParaRPr>
          </a:p>
          <a:p>
            <a:pPr marL="466725" marR="1029335" indent="-293370">
              <a:lnSpc>
                <a:spcPts val="1550"/>
              </a:lnSpc>
              <a:spcBef>
                <a:spcPts val="50"/>
              </a:spcBef>
              <a:tabLst>
                <a:tab pos="1247775" algn="l"/>
              </a:tabLst>
            </a:pPr>
            <a:r>
              <a:rPr dirty="0" sz="1300" spc="-15" b="1">
                <a:latin typeface="Courier New"/>
                <a:cs typeface="Courier New"/>
              </a:rPr>
              <a:t>AS</a:t>
            </a:r>
            <a:r>
              <a:rPr dirty="0" sz="1300" spc="-10" b="1">
                <a:latin typeface="Courier New"/>
                <a:cs typeface="Courier New"/>
              </a:rPr>
              <a:t> </a:t>
            </a:r>
            <a:r>
              <a:rPr dirty="0" sz="1300" spc="-15" b="1">
                <a:latin typeface="Courier New"/>
                <a:cs typeface="Courier New"/>
              </a:rPr>
              <a:t>SELECT	</a:t>
            </a:r>
            <a:r>
              <a:rPr dirty="0" sz="1300" spc="-20" b="1">
                <a:latin typeface="Courier New"/>
                <a:cs typeface="Courier New"/>
              </a:rPr>
              <a:t>employee_id, last_name, salary  </a:t>
            </a:r>
            <a:r>
              <a:rPr dirty="0" sz="1300" spc="-15" b="1">
                <a:latin typeface="Courier New"/>
                <a:cs typeface="Courier New"/>
              </a:rPr>
              <a:t>FROM	</a:t>
            </a:r>
            <a:r>
              <a:rPr dirty="0" sz="1300" spc="-20" b="1">
                <a:latin typeface="Courier New"/>
                <a:cs typeface="Courier New"/>
              </a:rPr>
              <a:t>employees</a:t>
            </a:r>
            <a:endParaRPr sz="1300">
              <a:latin typeface="Courier New"/>
              <a:cs typeface="Courier New"/>
            </a:endParaRPr>
          </a:p>
          <a:p>
            <a:pPr marL="466725">
              <a:lnSpc>
                <a:spcPts val="1485"/>
              </a:lnSpc>
              <a:tabLst>
                <a:tab pos="1247775" algn="l"/>
              </a:tabLst>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80;</a:t>
            </a:r>
            <a:endParaRPr sz="1300">
              <a:latin typeface="Courier New"/>
              <a:cs typeface="Courier New"/>
            </a:endParaRPr>
          </a:p>
          <a:p>
            <a:pPr marL="76200">
              <a:lnSpc>
                <a:spcPts val="1555"/>
              </a:lnSpc>
            </a:pPr>
            <a:r>
              <a:rPr dirty="0" sz="1300" spc="-15" b="1">
                <a:solidFill>
                  <a:srgbClr val="FF3300"/>
                </a:solidFill>
                <a:latin typeface="Courier New"/>
                <a:cs typeface="Courier New"/>
              </a:rPr>
              <a:t>CREATE VIEW</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10" name="object 10"/>
          <p:cNvSpPr txBox="1"/>
          <p:nvPr/>
        </p:nvSpPr>
        <p:spPr>
          <a:xfrm>
            <a:off x="594613" y="5611157"/>
            <a:ext cx="6157595" cy="94932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View</a:t>
            </a:r>
            <a:r>
              <a:rPr dirty="0" sz="1300" spc="15" b="1">
                <a:latin typeface="Arial"/>
                <a:cs typeface="Arial"/>
              </a:rPr>
              <a:t> </a:t>
            </a:r>
            <a:r>
              <a:rPr dirty="0" sz="1300" spc="-5" b="1">
                <a:latin typeface="Arial"/>
                <a:cs typeface="Arial"/>
              </a:rPr>
              <a:t>(continued)</a:t>
            </a:r>
            <a:endParaRPr sz="1300">
              <a:latin typeface="Arial"/>
              <a:cs typeface="Arial"/>
            </a:endParaRPr>
          </a:p>
          <a:p>
            <a:pPr marL="136525" marR="5080">
              <a:lnSpc>
                <a:spcPct val="100000"/>
              </a:lnSpc>
              <a:spcBef>
                <a:spcPts val="359"/>
              </a:spcBef>
            </a:pPr>
            <a:r>
              <a:rPr dirty="0" sz="1300">
                <a:latin typeface="Times New Roman"/>
                <a:cs typeface="Times New Roman"/>
              </a:rPr>
              <a:t>The example in the slide creates a view that contains the </a:t>
            </a:r>
            <a:r>
              <a:rPr dirty="0" sz="1300" spc="-5">
                <a:latin typeface="Times New Roman"/>
                <a:cs typeface="Times New Roman"/>
              </a:rPr>
              <a:t>employee </a:t>
            </a:r>
            <a:r>
              <a:rPr dirty="0" sz="1300">
                <a:latin typeface="Times New Roman"/>
                <a:cs typeface="Times New Roman"/>
              </a:rPr>
              <a:t>number, </a:t>
            </a:r>
            <a:r>
              <a:rPr dirty="0" sz="1300" spc="-5">
                <a:latin typeface="Times New Roman"/>
                <a:cs typeface="Times New Roman"/>
              </a:rPr>
              <a:t>last </a:t>
            </a:r>
            <a:r>
              <a:rPr dirty="0" sz="1300">
                <a:latin typeface="Times New Roman"/>
                <a:cs typeface="Times New Roman"/>
              </a:rPr>
              <a:t>name, and  salary for each employee in department</a:t>
            </a:r>
            <a:r>
              <a:rPr dirty="0" sz="1300" spc="-5">
                <a:latin typeface="Times New Roman"/>
                <a:cs typeface="Times New Roman"/>
              </a:rPr>
              <a:t> </a:t>
            </a:r>
            <a:r>
              <a:rPr dirty="0" sz="1300">
                <a:latin typeface="Times New Roman"/>
                <a:cs typeface="Times New Roman"/>
              </a:rPr>
              <a:t>80.</a:t>
            </a:r>
            <a:endParaRPr sz="1300">
              <a:latin typeface="Times New Roman"/>
              <a:cs typeface="Times New Roman"/>
            </a:endParaRPr>
          </a:p>
          <a:p>
            <a:pPr marL="136525">
              <a:lnSpc>
                <a:spcPct val="100000"/>
              </a:lnSpc>
              <a:spcBef>
                <a:spcPts val="310"/>
              </a:spcBef>
            </a:pPr>
            <a:r>
              <a:rPr dirty="0" sz="1300" spc="-5">
                <a:latin typeface="Times New Roman"/>
                <a:cs typeface="Times New Roman"/>
              </a:rPr>
              <a:t>You </a:t>
            </a:r>
            <a:r>
              <a:rPr dirty="0" sz="1300">
                <a:latin typeface="Times New Roman"/>
                <a:cs typeface="Times New Roman"/>
              </a:rPr>
              <a:t>can display the structure of the view by using the </a:t>
            </a:r>
            <a:r>
              <a:rPr dirty="0" sz="1300">
                <a:latin typeface="Courier New"/>
                <a:cs typeface="Courier New"/>
              </a:rPr>
              <a:t>DESCRIBE</a:t>
            </a:r>
            <a:r>
              <a:rPr dirty="0" sz="1300" spc="-475">
                <a:latin typeface="Courier New"/>
                <a:cs typeface="Courier New"/>
              </a:rPr>
              <a:t> </a:t>
            </a:r>
            <a:r>
              <a:rPr dirty="0" sz="1300">
                <a:latin typeface="Times New Roman"/>
                <a:cs typeface="Times New Roman"/>
              </a:rPr>
              <a:t>command.</a:t>
            </a:r>
            <a:endParaRPr sz="1300">
              <a:latin typeface="Times New Roman"/>
              <a:cs typeface="Times New Roman"/>
            </a:endParaRPr>
          </a:p>
        </p:txBody>
      </p:sp>
      <p:sp>
        <p:nvSpPr>
          <p:cNvPr id="11" name="object 11"/>
          <p:cNvSpPr txBox="1"/>
          <p:nvPr/>
        </p:nvSpPr>
        <p:spPr>
          <a:xfrm>
            <a:off x="718831" y="7859527"/>
            <a:ext cx="6169660" cy="1411605"/>
          </a:xfrm>
          <a:prstGeom prst="rect">
            <a:avLst/>
          </a:prstGeom>
        </p:spPr>
        <p:txBody>
          <a:bodyPr wrap="square" lIns="0" tIns="12700" rIns="0" bIns="0" rtlCol="0" vert="horz">
            <a:spAutoFit/>
          </a:bodyPr>
          <a:lstStyle/>
          <a:p>
            <a:pPr marL="12700">
              <a:lnSpc>
                <a:spcPts val="1520"/>
              </a:lnSpc>
              <a:spcBef>
                <a:spcPts val="100"/>
              </a:spcBef>
            </a:pPr>
            <a:r>
              <a:rPr dirty="0" sz="1300" b="1">
                <a:latin typeface="Times New Roman"/>
                <a:cs typeface="Times New Roman"/>
              </a:rPr>
              <a:t>Guidelines </a:t>
            </a:r>
            <a:r>
              <a:rPr dirty="0" sz="1300" spc="-5" b="1">
                <a:latin typeface="Times New Roman"/>
                <a:cs typeface="Times New Roman"/>
              </a:rPr>
              <a:t>for </a:t>
            </a:r>
            <a:r>
              <a:rPr dirty="0" sz="1300" b="1">
                <a:latin typeface="Times New Roman"/>
                <a:cs typeface="Times New Roman"/>
              </a:rPr>
              <a:t>Creating a</a:t>
            </a:r>
            <a:r>
              <a:rPr dirty="0" sz="1300" spc="-30" b="1">
                <a:latin typeface="Times New Roman"/>
                <a:cs typeface="Times New Roman"/>
              </a:rPr>
              <a:t> </a:t>
            </a:r>
            <a:r>
              <a:rPr dirty="0" sz="1300" b="1">
                <a:latin typeface="Times New Roman"/>
                <a:cs typeface="Times New Roman"/>
              </a:rPr>
              <a:t>View</a:t>
            </a:r>
            <a:endParaRPr sz="1300">
              <a:latin typeface="Times New Roman"/>
              <a:cs typeface="Times New Roman"/>
            </a:endParaRPr>
          </a:p>
          <a:p>
            <a:pPr marL="321945" indent="-186690">
              <a:lnSpc>
                <a:spcPts val="1520"/>
              </a:lnSpc>
              <a:buChar char="•"/>
              <a:tabLst>
                <a:tab pos="321945" algn="l"/>
                <a:tab pos="322580" algn="l"/>
              </a:tabLst>
            </a:pPr>
            <a:r>
              <a:rPr dirty="0" sz="1300">
                <a:latin typeface="Times New Roman"/>
                <a:cs typeface="Times New Roman"/>
              </a:rPr>
              <a:t>The subquery that defines a view </a:t>
            </a:r>
            <a:r>
              <a:rPr dirty="0" sz="1300" spc="-5">
                <a:latin typeface="Times New Roman"/>
                <a:cs typeface="Times New Roman"/>
              </a:rPr>
              <a:t>can </a:t>
            </a:r>
            <a:r>
              <a:rPr dirty="0" sz="1300">
                <a:latin typeface="Times New Roman"/>
                <a:cs typeface="Times New Roman"/>
              </a:rPr>
              <a:t>contain complex </a:t>
            </a:r>
            <a:r>
              <a:rPr dirty="0" sz="1300">
                <a:latin typeface="Courier New"/>
                <a:cs typeface="Courier New"/>
              </a:rPr>
              <a:t>SELECT</a:t>
            </a:r>
            <a:r>
              <a:rPr dirty="0" sz="1300" spc="-509">
                <a:latin typeface="Courier New"/>
                <a:cs typeface="Courier New"/>
              </a:rPr>
              <a:t> </a:t>
            </a:r>
            <a:r>
              <a:rPr dirty="0" sz="1300">
                <a:latin typeface="Times New Roman"/>
                <a:cs typeface="Times New Roman"/>
              </a:rPr>
              <a:t>syntax, including joins,</a:t>
            </a:r>
            <a:endParaRPr sz="1300">
              <a:latin typeface="Times New Roman"/>
              <a:cs typeface="Times New Roman"/>
            </a:endParaRPr>
          </a:p>
          <a:p>
            <a:pPr marL="321945">
              <a:lnSpc>
                <a:spcPts val="1520"/>
              </a:lnSpc>
              <a:spcBef>
                <a:spcPts val="80"/>
              </a:spcBef>
            </a:pPr>
            <a:r>
              <a:rPr dirty="0" sz="1300" spc="-5">
                <a:latin typeface="Times New Roman"/>
                <a:cs typeface="Times New Roman"/>
              </a:rPr>
              <a:t>groups, and</a:t>
            </a:r>
            <a:r>
              <a:rPr dirty="0" sz="1300" spc="-10">
                <a:latin typeface="Times New Roman"/>
                <a:cs typeface="Times New Roman"/>
              </a:rPr>
              <a:t> </a:t>
            </a:r>
            <a:r>
              <a:rPr dirty="0" sz="1300" spc="-5">
                <a:latin typeface="Times New Roman"/>
                <a:cs typeface="Times New Roman"/>
              </a:rPr>
              <a:t>subqueries.</a:t>
            </a:r>
            <a:endParaRPr sz="1300">
              <a:latin typeface="Times New Roman"/>
              <a:cs typeface="Times New Roman"/>
            </a:endParaRPr>
          </a:p>
          <a:p>
            <a:pPr marL="321945" marR="399415" indent="-186055">
              <a:lnSpc>
                <a:spcPts val="1560"/>
              </a:lnSpc>
              <a:spcBef>
                <a:spcPts val="10"/>
              </a:spcBef>
              <a:buChar char="•"/>
              <a:tabLst>
                <a:tab pos="321310" algn="l"/>
                <a:tab pos="322580" algn="l"/>
              </a:tabLst>
            </a:pPr>
            <a:r>
              <a:rPr dirty="0" sz="1300">
                <a:latin typeface="Times New Roman"/>
                <a:cs typeface="Times New Roman"/>
              </a:rPr>
              <a:t>If you do not specify a constraint </a:t>
            </a:r>
            <a:r>
              <a:rPr dirty="0" sz="1300" spc="-5">
                <a:latin typeface="Times New Roman"/>
                <a:cs typeface="Times New Roman"/>
              </a:rPr>
              <a:t>name for </a:t>
            </a:r>
            <a:r>
              <a:rPr dirty="0" sz="1300">
                <a:latin typeface="Times New Roman"/>
                <a:cs typeface="Times New Roman"/>
              </a:rPr>
              <a:t>a </a:t>
            </a:r>
            <a:r>
              <a:rPr dirty="0" sz="1300" spc="-5">
                <a:latin typeface="Times New Roman"/>
                <a:cs typeface="Times New Roman"/>
              </a:rPr>
              <a:t>view </a:t>
            </a:r>
            <a:r>
              <a:rPr dirty="0" sz="1300">
                <a:latin typeface="Times New Roman"/>
                <a:cs typeface="Times New Roman"/>
              </a:rPr>
              <a:t>created with the </a:t>
            </a:r>
            <a:r>
              <a:rPr dirty="0" sz="1300">
                <a:latin typeface="Courier New"/>
                <a:cs typeface="Courier New"/>
              </a:rPr>
              <a:t>WITH CHECK  OPTION</a:t>
            </a:r>
            <a:r>
              <a:rPr dirty="0" sz="1300">
                <a:latin typeface="Times New Roman"/>
                <a:cs typeface="Times New Roman"/>
              </a:rPr>
              <a:t>, the </a:t>
            </a:r>
            <a:r>
              <a:rPr dirty="0" sz="1300" spc="-5">
                <a:latin typeface="Times New Roman"/>
                <a:cs typeface="Times New Roman"/>
              </a:rPr>
              <a:t>system assigns </a:t>
            </a:r>
            <a:r>
              <a:rPr dirty="0" sz="1300">
                <a:latin typeface="Times New Roman"/>
                <a:cs typeface="Times New Roman"/>
              </a:rPr>
              <a:t>a </a:t>
            </a:r>
            <a:r>
              <a:rPr dirty="0" sz="1300" spc="-5">
                <a:latin typeface="Times New Roman"/>
                <a:cs typeface="Times New Roman"/>
              </a:rPr>
              <a:t>default </a:t>
            </a:r>
            <a:r>
              <a:rPr dirty="0" sz="1300">
                <a:latin typeface="Times New Roman"/>
                <a:cs typeface="Times New Roman"/>
              </a:rPr>
              <a:t>name in </a:t>
            </a:r>
            <a:r>
              <a:rPr dirty="0" sz="1300" spc="-5">
                <a:latin typeface="Times New Roman"/>
                <a:cs typeface="Times New Roman"/>
              </a:rPr>
              <a:t>the format</a:t>
            </a:r>
            <a:r>
              <a:rPr dirty="0" sz="1300" spc="15">
                <a:latin typeface="Times New Roman"/>
                <a:cs typeface="Times New Roman"/>
              </a:rPr>
              <a:t> </a:t>
            </a:r>
            <a:r>
              <a:rPr dirty="0" sz="1300">
                <a:latin typeface="Courier New"/>
                <a:cs typeface="Courier New"/>
              </a:rPr>
              <a:t>SYS_C</a:t>
            </a:r>
            <a:r>
              <a:rPr dirty="0" sz="1300" i="1">
                <a:latin typeface="Courier New"/>
                <a:cs typeface="Courier New"/>
              </a:rPr>
              <a:t>n</a:t>
            </a:r>
            <a:r>
              <a:rPr dirty="0" sz="1300">
                <a:latin typeface="Times New Roman"/>
                <a:cs typeface="Times New Roman"/>
              </a:rPr>
              <a:t>.</a:t>
            </a:r>
            <a:endParaRPr sz="1300">
              <a:latin typeface="Times New Roman"/>
              <a:cs typeface="Times New Roman"/>
            </a:endParaRPr>
          </a:p>
          <a:p>
            <a:pPr marL="321945" indent="-186690">
              <a:lnSpc>
                <a:spcPts val="1510"/>
              </a:lnSpc>
              <a:buChar char="•"/>
              <a:tabLst>
                <a:tab pos="321945" algn="l"/>
                <a:tab pos="322580" algn="l"/>
              </a:tabLst>
            </a:pP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 </a:t>
            </a:r>
            <a:r>
              <a:rPr dirty="0" sz="1300">
                <a:latin typeface="Times New Roman"/>
                <a:cs typeface="Times New Roman"/>
              </a:rPr>
              <a:t>the </a:t>
            </a:r>
            <a:r>
              <a:rPr dirty="0" sz="1300">
                <a:latin typeface="Courier New"/>
                <a:cs typeface="Courier New"/>
              </a:rPr>
              <a:t>OR REPLACE</a:t>
            </a:r>
            <a:r>
              <a:rPr dirty="0" sz="1300" spc="-445">
                <a:latin typeface="Courier New"/>
                <a:cs typeface="Courier New"/>
              </a:rPr>
              <a:t> </a:t>
            </a:r>
            <a:r>
              <a:rPr dirty="0" sz="1300">
                <a:latin typeface="Times New Roman"/>
                <a:cs typeface="Times New Roman"/>
              </a:rPr>
              <a:t>option to change the </a:t>
            </a:r>
            <a:r>
              <a:rPr dirty="0" sz="1300" spc="-5">
                <a:latin typeface="Times New Roman"/>
                <a:cs typeface="Times New Roman"/>
              </a:rPr>
              <a:t>definition </a:t>
            </a:r>
            <a:r>
              <a:rPr dirty="0" sz="1300">
                <a:latin typeface="Times New Roman"/>
                <a:cs typeface="Times New Roman"/>
              </a:rPr>
              <a:t>of the view without</a:t>
            </a:r>
            <a:endParaRPr sz="1300">
              <a:latin typeface="Times New Roman"/>
              <a:cs typeface="Times New Roman"/>
            </a:endParaRPr>
          </a:p>
          <a:p>
            <a:pPr marL="321945">
              <a:lnSpc>
                <a:spcPct val="100000"/>
              </a:lnSpc>
              <a:spcBef>
                <a:spcPts val="70"/>
              </a:spcBef>
            </a:pPr>
            <a:r>
              <a:rPr dirty="0" sz="1300">
                <a:latin typeface="Times New Roman"/>
                <a:cs typeface="Times New Roman"/>
              </a:rPr>
              <a:t>dropping and re-creating it or regranting object privileges </a:t>
            </a:r>
            <a:r>
              <a:rPr dirty="0" sz="1300" spc="-5">
                <a:latin typeface="Times New Roman"/>
                <a:cs typeface="Times New Roman"/>
              </a:rPr>
              <a:t>previously </a:t>
            </a:r>
            <a:r>
              <a:rPr dirty="0" sz="1300">
                <a:latin typeface="Times New Roman"/>
                <a:cs typeface="Times New Roman"/>
              </a:rPr>
              <a:t>granted on</a:t>
            </a:r>
            <a:r>
              <a:rPr dirty="0" sz="1300" spc="5">
                <a:latin typeface="Times New Roman"/>
                <a:cs typeface="Times New Roman"/>
              </a:rPr>
              <a:t> </a:t>
            </a:r>
            <a:r>
              <a:rPr dirty="0" sz="1300">
                <a:latin typeface="Times New Roman"/>
                <a:cs typeface="Times New Roman"/>
              </a:rPr>
              <a:t>it.</a:t>
            </a:r>
            <a:endParaRPr sz="1300">
              <a:latin typeface="Times New Roman"/>
              <a:cs typeface="Times New Roman"/>
            </a:endParaRPr>
          </a:p>
        </p:txBody>
      </p:sp>
      <p:grpSp>
        <p:nvGrpSpPr>
          <p:cNvPr id="12" name="object 12"/>
          <p:cNvGrpSpPr/>
          <p:nvPr/>
        </p:nvGrpSpPr>
        <p:grpSpPr>
          <a:xfrm>
            <a:off x="818388" y="6608064"/>
            <a:ext cx="4211955" cy="1232535"/>
            <a:chOff x="818388" y="6608064"/>
            <a:chExt cx="4211955" cy="1232535"/>
          </a:xfrm>
        </p:grpSpPr>
        <p:sp>
          <p:nvSpPr>
            <p:cNvPr id="13" name="object 13"/>
            <p:cNvSpPr/>
            <p:nvPr/>
          </p:nvSpPr>
          <p:spPr>
            <a:xfrm>
              <a:off x="829056" y="6618732"/>
              <a:ext cx="4191000" cy="1210818"/>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823722" y="6613398"/>
              <a:ext cx="4201160" cy="1221740"/>
            </a:xfrm>
            <a:custGeom>
              <a:avLst/>
              <a:gdLst/>
              <a:ahLst/>
              <a:cxnLst/>
              <a:rect l="l" t="t" r="r" b="b"/>
              <a:pathLst>
                <a:path w="4201160" h="1221740">
                  <a:moveTo>
                    <a:pt x="4200906" y="0"/>
                  </a:moveTo>
                  <a:lnTo>
                    <a:pt x="0" y="0"/>
                  </a:lnTo>
                  <a:lnTo>
                    <a:pt x="0" y="1221486"/>
                  </a:lnTo>
                  <a:lnTo>
                    <a:pt x="4200906" y="1221486"/>
                  </a:lnTo>
                  <a:lnTo>
                    <a:pt x="4200906" y="0"/>
                  </a:lnTo>
                  <a:close/>
                </a:path>
              </a:pathLst>
            </a:custGeom>
            <a:ln w="10668">
              <a:solidFill>
                <a:srgbClr val="000000"/>
              </a:solidFill>
            </a:ln>
          </p:spPr>
          <p:txBody>
            <a:bodyPr wrap="square" lIns="0" tIns="0" rIns="0" bIns="0" rtlCol="0"/>
            <a:lstStyle/>
            <a:p/>
          </p:txBody>
        </p:sp>
      </p:grpSp>
      <p:sp>
        <p:nvSpPr>
          <p:cNvPr id="15" name="object 1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6" name="object 1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0</a:t>
            </a:r>
            <a:r>
              <a:rPr dirty="0" sz="800" spc="-125"/>
              <a:t>em</a:t>
            </a:r>
            <a:r>
              <a:rPr dirty="0" baseline="-30092" sz="1800" spc="-187" b="1">
                <a:latin typeface="Arial"/>
                <a:cs typeface="Arial"/>
              </a:rPr>
              <a:t>-</a:t>
            </a:r>
            <a:r>
              <a:rPr dirty="0" sz="800" spc="-125"/>
              <a:t>ai</a:t>
            </a:r>
            <a:r>
              <a:rPr dirty="0" baseline="-30092" sz="1800" spc="-187" b="1">
                <a:latin typeface="Arial"/>
                <a:cs typeface="Arial"/>
              </a:rPr>
              <a:t>8</a:t>
            </a:r>
            <a:r>
              <a:rPr dirty="0" sz="800" spc="-125"/>
              <a:t>l.</a:t>
            </a:r>
            <a:r>
              <a:rPr dirty="0" sz="800" spc="-155"/>
              <a:t> </a:t>
            </a:r>
            <a:r>
              <a:rPr dirty="0" sz="800" spc="-40"/>
              <a:t>Contact</a:t>
            </a:r>
            <a:endParaRPr sz="800">
              <a:latin typeface="Arial"/>
              <a:cs typeface="Arial"/>
            </a:endParaRPr>
          </a:p>
        </p:txBody>
      </p:sp>
      <p:sp>
        <p:nvSpPr>
          <p:cNvPr id="18" name="object 1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spc="-235"/>
              <a:t>A</a:t>
            </a:r>
            <a:r>
              <a:rPr dirty="0" baseline="-30092" sz="1800" spc="-352" b="1">
                <a:latin typeface="Arial"/>
                <a:cs typeface="Arial"/>
              </a:rPr>
              <a:t>O</a:t>
            </a:r>
            <a:r>
              <a:rPr dirty="0" sz="800" spc="-235"/>
              <a:t>ll </a:t>
            </a:r>
            <a:r>
              <a:rPr dirty="0" sz="800" spc="-305"/>
              <a:t>W</a:t>
            </a:r>
            <a:r>
              <a:rPr dirty="0" baseline="-30092" sz="1800" spc="-457" b="1">
                <a:latin typeface="Arial"/>
                <a:cs typeface="Arial"/>
              </a:rPr>
              <a:t>ra</a:t>
            </a:r>
            <a:r>
              <a:rPr dirty="0" sz="800" spc="-305"/>
              <a:t>D</a:t>
            </a:r>
            <a:r>
              <a:rPr dirty="0" baseline="-30092" sz="1800" spc="-457" b="1">
                <a:latin typeface="Arial"/>
                <a:cs typeface="Arial"/>
              </a:rPr>
              <a:t>c</a:t>
            </a:r>
            <a:r>
              <a:rPr dirty="0" sz="800" spc="-305"/>
              <a:t>P</a:t>
            </a:r>
            <a:r>
              <a:rPr dirty="0" sz="800" spc="-215"/>
              <a:t> </a:t>
            </a:r>
            <a:r>
              <a:rPr dirty="0" baseline="-30092" sz="1800" spc="-352" b="1">
                <a:latin typeface="Arial"/>
                <a:cs typeface="Arial"/>
              </a:rPr>
              <a:t>l</a:t>
            </a:r>
            <a:r>
              <a:rPr dirty="0" sz="800" spc="-235"/>
              <a:t>s</a:t>
            </a:r>
            <a:r>
              <a:rPr dirty="0" baseline="-30092" sz="1800" spc="-352" b="1">
                <a:latin typeface="Arial"/>
                <a:cs typeface="Arial"/>
              </a:rPr>
              <a:t>e</a:t>
            </a:r>
            <a:r>
              <a:rPr dirty="0" sz="800" spc="-235"/>
              <a:t>tud</a:t>
            </a:r>
            <a:r>
              <a:rPr dirty="0" baseline="-30092" sz="1800" spc="-352" b="1">
                <a:latin typeface="Arial"/>
                <a:cs typeface="Arial"/>
              </a:rPr>
              <a:t>D</a:t>
            </a:r>
            <a:r>
              <a:rPr dirty="0" sz="800" spc="-235"/>
              <a:t>en</a:t>
            </a:r>
            <a:r>
              <a:rPr dirty="0" baseline="-30092" sz="1800" spc="-352" b="1">
                <a:latin typeface="Arial"/>
                <a:cs typeface="Arial"/>
              </a:rPr>
              <a:t>a</a:t>
            </a:r>
            <a:r>
              <a:rPr dirty="0" sz="800" spc="-235"/>
              <a:t>ts</a:t>
            </a:r>
            <a:r>
              <a:rPr dirty="0" baseline="-30092" sz="1800" spc="-352" b="1">
                <a:latin typeface="Arial"/>
                <a:cs typeface="Arial"/>
              </a:rPr>
              <a:t>ta</a:t>
            </a:r>
            <a:r>
              <a:rPr dirty="0" sz="800" spc="-235"/>
              <a:t>m</a:t>
            </a:r>
            <a:r>
              <a:rPr dirty="0" baseline="-30092" sz="1800" spc="-352" b="1">
                <a:latin typeface="Arial"/>
                <a:cs typeface="Arial"/>
              </a:rPr>
              <a:t>b</a:t>
            </a:r>
            <a:r>
              <a:rPr dirty="0" sz="800" spc="-235"/>
              <a:t>us</a:t>
            </a:r>
            <a:r>
              <a:rPr dirty="0" baseline="-30092" sz="1800" spc="-352" b="1">
                <a:latin typeface="Arial"/>
                <a:cs typeface="Arial"/>
              </a:rPr>
              <a:t>a</a:t>
            </a:r>
            <a:r>
              <a:rPr dirty="0" sz="800" spc="-235"/>
              <a:t>t </a:t>
            </a:r>
            <a:r>
              <a:rPr dirty="0" baseline="-30092" sz="1800" spc="-345" b="1">
                <a:latin typeface="Arial"/>
                <a:cs typeface="Arial"/>
              </a:rPr>
              <a:t>s</a:t>
            </a:r>
            <a:r>
              <a:rPr dirty="0" sz="800" spc="-229"/>
              <a:t>re</a:t>
            </a:r>
            <a:r>
              <a:rPr dirty="0" baseline="-30092" sz="1800" spc="-345" b="1">
                <a:latin typeface="Arial"/>
                <a:cs typeface="Arial"/>
              </a:rPr>
              <a:t>e</a:t>
            </a:r>
            <a:r>
              <a:rPr dirty="0" sz="800" spc="-229"/>
              <a:t>cei</a:t>
            </a:r>
            <a:r>
              <a:rPr dirty="0" baseline="-30092" sz="1800" spc="-345" b="1">
                <a:latin typeface="Arial"/>
                <a:cs typeface="Arial"/>
              </a:rPr>
              <a:t>1</a:t>
            </a:r>
            <a:r>
              <a:rPr dirty="0" sz="800" spc="-229"/>
              <a:t>ve</a:t>
            </a:r>
            <a:r>
              <a:rPr dirty="0" baseline="-30092" sz="1800" spc="-345" b="1">
                <a:latin typeface="Arial"/>
                <a:cs typeface="Arial"/>
              </a:rPr>
              <a:t>0</a:t>
            </a:r>
            <a:r>
              <a:rPr dirty="0" sz="800" spc="-229"/>
              <a:t>a</a:t>
            </a:r>
            <a:r>
              <a:rPr dirty="0" baseline="-30092" sz="1800" spc="-345" b="1" i="1">
                <a:latin typeface="Arial"/>
                <a:cs typeface="Arial"/>
              </a:rPr>
              <a:t>g</a:t>
            </a:r>
            <a:r>
              <a:rPr dirty="0" sz="800" spc="-229"/>
              <a:t>n</a:t>
            </a:r>
            <a:r>
              <a:rPr dirty="0" baseline="-30092" sz="1800" spc="-345" b="1">
                <a:latin typeface="Arial"/>
                <a:cs typeface="Arial"/>
              </a:rPr>
              <a:t>:</a:t>
            </a:r>
            <a:r>
              <a:rPr dirty="0" sz="800" spc="-229"/>
              <a:t>e</a:t>
            </a:r>
            <a:r>
              <a:rPr dirty="0" baseline="-30092" sz="1800" spc="-345" b="1">
                <a:latin typeface="Arial"/>
                <a:cs typeface="Arial"/>
              </a:rPr>
              <a:t>S</a:t>
            </a:r>
            <a:r>
              <a:rPr dirty="0" sz="800" spc="-229"/>
              <a:t>Kit</a:t>
            </a:r>
            <a:r>
              <a:rPr dirty="0" baseline="-30092" sz="1800" spc="-345" b="1">
                <a:latin typeface="Arial"/>
                <a:cs typeface="Arial"/>
              </a:rPr>
              <a:t>Q</a:t>
            </a:r>
            <a:r>
              <a:rPr dirty="0" sz="800" spc="-229"/>
              <a:t>w</a:t>
            </a:r>
            <a:r>
              <a:rPr dirty="0" baseline="-30092" sz="1800" spc="-345" b="1">
                <a:latin typeface="Arial"/>
                <a:cs typeface="Arial"/>
              </a:rPr>
              <a:t>L</a:t>
            </a:r>
            <a:r>
              <a:rPr dirty="0" sz="800" spc="-229"/>
              <a:t>ate</a:t>
            </a:r>
            <a:r>
              <a:rPr dirty="0" baseline="-30092" sz="1800" spc="-345" b="1">
                <a:latin typeface="Arial"/>
                <a:cs typeface="Arial"/>
              </a:rPr>
              <a:t>F</a:t>
            </a:r>
            <a:r>
              <a:rPr dirty="0" sz="800" spc="-229"/>
              <a:t>rm</a:t>
            </a:r>
            <a:r>
              <a:rPr dirty="0" baseline="-30092" sz="1800" spc="-345" b="1">
                <a:latin typeface="Arial"/>
                <a:cs typeface="Arial"/>
              </a:rPr>
              <a:t>u</a:t>
            </a:r>
            <a:r>
              <a:rPr dirty="0" sz="800" spc="-229"/>
              <a:t>ar</a:t>
            </a:r>
            <a:r>
              <a:rPr dirty="0" baseline="-30092" sz="1800" spc="-345" b="1">
                <a:latin typeface="Arial"/>
                <a:cs typeface="Arial"/>
              </a:rPr>
              <a:t>n</a:t>
            </a:r>
            <a:r>
              <a:rPr dirty="0" sz="800" spc="-229"/>
              <a:t>ke</a:t>
            </a:r>
            <a:r>
              <a:rPr dirty="0" baseline="-30092" sz="1800" spc="-345" b="1">
                <a:latin typeface="Arial"/>
                <a:cs typeface="Arial"/>
              </a:rPr>
              <a:t>d</a:t>
            </a:r>
            <a:r>
              <a:rPr dirty="0" sz="800" spc="-229"/>
              <a:t>d</a:t>
            </a:r>
            <a:r>
              <a:rPr dirty="0" baseline="-30092" sz="1800" spc="-345" b="1">
                <a:latin typeface="Arial"/>
                <a:cs typeface="Arial"/>
              </a:rPr>
              <a:t>a</a:t>
            </a:r>
            <a:r>
              <a:rPr dirty="0" sz="800" spc="-229"/>
              <a:t>w</a:t>
            </a:r>
            <a:r>
              <a:rPr dirty="0" baseline="-30092" sz="1800" spc="-345" b="1">
                <a:latin typeface="Arial"/>
                <a:cs typeface="Arial"/>
              </a:rPr>
              <a:t>m</a:t>
            </a:r>
            <a:r>
              <a:rPr dirty="0" sz="800" spc="-229"/>
              <a:t>ith</a:t>
            </a:r>
            <a:r>
              <a:rPr dirty="0" baseline="-30092" sz="1800" spc="-345" b="1">
                <a:latin typeface="Arial"/>
                <a:cs typeface="Arial"/>
              </a:rPr>
              <a:t>e</a:t>
            </a:r>
            <a:r>
              <a:rPr dirty="0" sz="800" spc="-229"/>
              <a:t>th</a:t>
            </a:r>
            <a:r>
              <a:rPr dirty="0" baseline="-30092" sz="1800" spc="-345" b="1">
                <a:latin typeface="Arial"/>
                <a:cs typeface="Arial"/>
              </a:rPr>
              <a:t>n</a:t>
            </a:r>
            <a:r>
              <a:rPr dirty="0" sz="800" spc="-229"/>
              <a:t>ei</a:t>
            </a:r>
            <a:r>
              <a:rPr dirty="0" baseline="-30092" sz="1800" spc="-345" b="1">
                <a:latin typeface="Arial"/>
                <a:cs typeface="Arial"/>
              </a:rPr>
              <a:t>t</a:t>
            </a:r>
            <a:r>
              <a:rPr dirty="0" sz="800" spc="-229"/>
              <a:t>r</a:t>
            </a:r>
            <a:r>
              <a:rPr dirty="0" baseline="-30092" sz="1800" spc="-345" b="1">
                <a:latin typeface="Arial"/>
                <a:cs typeface="Arial"/>
              </a:rPr>
              <a:t>a</a:t>
            </a:r>
            <a:r>
              <a:rPr dirty="0" sz="800" spc="-229"/>
              <a:t>na</a:t>
            </a:r>
            <a:r>
              <a:rPr dirty="0" baseline="-30092" sz="1800" spc="-345" b="1">
                <a:latin typeface="Arial"/>
                <a:cs typeface="Arial"/>
              </a:rPr>
              <a:t>ls</a:t>
            </a:r>
            <a:r>
              <a:rPr dirty="0" sz="800" spc="-229"/>
              <a:t>me</a:t>
            </a:r>
            <a:r>
              <a:rPr dirty="0" baseline="-30092" sz="1800" spc="-345" b="1">
                <a:latin typeface="Arial"/>
                <a:cs typeface="Arial"/>
              </a:rPr>
              <a:t>I </a:t>
            </a:r>
            <a:r>
              <a:rPr dirty="0" sz="800" spc="-170"/>
              <a:t>an</a:t>
            </a:r>
            <a:r>
              <a:rPr dirty="0" baseline="-30092" sz="1800" spc="-254" b="1">
                <a:latin typeface="Arial"/>
                <a:cs typeface="Arial"/>
              </a:rPr>
              <a:t>1</a:t>
            </a:r>
            <a:r>
              <a:rPr dirty="0" sz="800" spc="-170"/>
              <a:t>d </a:t>
            </a:r>
            <a:r>
              <a:rPr dirty="0" baseline="-30092" sz="1800" spc="-187" b="1">
                <a:latin typeface="Arial"/>
                <a:cs typeface="Arial"/>
              </a:rPr>
              <a:t>0</a:t>
            </a:r>
            <a:r>
              <a:rPr dirty="0" sz="800" spc="-125"/>
              <a:t>em</a:t>
            </a:r>
            <a:r>
              <a:rPr dirty="0" baseline="-30092" sz="1800" spc="-187" b="1">
                <a:latin typeface="Arial"/>
                <a:cs typeface="Arial"/>
              </a:rPr>
              <a:t>-</a:t>
            </a:r>
            <a:r>
              <a:rPr dirty="0" sz="800" spc="-125"/>
              <a:t>ai</a:t>
            </a:r>
            <a:r>
              <a:rPr dirty="0" baseline="-30092" sz="1800" spc="-187" b="1">
                <a:latin typeface="Arial"/>
                <a:cs typeface="Arial"/>
              </a:rPr>
              <a:t>9</a:t>
            </a:r>
            <a:r>
              <a:rPr dirty="0" sz="800" spc="-125"/>
              <a:t>l.</a:t>
            </a:r>
            <a:r>
              <a:rPr dirty="0" sz="800" spc="-155"/>
              <a:t> </a:t>
            </a:r>
            <a:r>
              <a:rPr dirty="0" sz="800" spc="-40"/>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220970" cy="986155"/>
          </a:xfrm>
          <a:prstGeom prst="rect">
            <a:avLst/>
          </a:prstGeom>
        </p:spPr>
        <p:txBody>
          <a:bodyPr wrap="square" lIns="0" tIns="13970" rIns="0" bIns="0" rtlCol="0" vert="horz">
            <a:spAutoFit/>
          </a:bodyPr>
          <a:lstStyle/>
          <a:p>
            <a:pPr algn="ctr" marL="257175">
              <a:lnSpc>
                <a:spcPct val="100000"/>
              </a:lnSpc>
              <a:spcBef>
                <a:spcPts val="110"/>
              </a:spcBef>
            </a:pPr>
            <a:r>
              <a:rPr dirty="0" sz="1850" b="1">
                <a:latin typeface="Arial"/>
                <a:cs typeface="Arial"/>
              </a:rPr>
              <a:t>Creating </a:t>
            </a:r>
            <a:r>
              <a:rPr dirty="0" sz="1850" spc="5" b="1">
                <a:latin typeface="Arial"/>
                <a:cs typeface="Arial"/>
              </a:rPr>
              <a:t>a</a:t>
            </a:r>
            <a:r>
              <a:rPr dirty="0" sz="1850" spc="-10" b="1">
                <a:latin typeface="Arial"/>
                <a:cs typeface="Arial"/>
              </a:rPr>
              <a:t> </a:t>
            </a:r>
            <a:r>
              <a:rPr dirty="0" sz="1850" b="1">
                <a:latin typeface="Arial"/>
                <a:cs typeface="Arial"/>
              </a:rPr>
              <a:t>View</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Create a view by using column </a:t>
            </a:r>
            <a:r>
              <a:rPr dirty="0" sz="1550" spc="5">
                <a:latin typeface="Arial"/>
                <a:cs typeface="Arial"/>
              </a:rPr>
              <a:t>aliases in </a:t>
            </a:r>
            <a:r>
              <a:rPr dirty="0" sz="1550" spc="10">
                <a:latin typeface="Arial"/>
                <a:cs typeface="Arial"/>
              </a:rPr>
              <a:t>the</a:t>
            </a:r>
            <a:r>
              <a:rPr dirty="0" sz="1550" spc="-50">
                <a:latin typeface="Arial"/>
                <a:cs typeface="Arial"/>
              </a:rPr>
              <a:t> </a:t>
            </a:r>
            <a:r>
              <a:rPr dirty="0" sz="1550" spc="10">
                <a:latin typeface="Arial"/>
                <a:cs typeface="Arial"/>
              </a:rPr>
              <a:t>subquery:</a:t>
            </a:r>
            <a:endParaRPr sz="1550">
              <a:latin typeface="Arial"/>
              <a:cs typeface="Arial"/>
            </a:endParaRPr>
          </a:p>
        </p:txBody>
      </p:sp>
      <p:sp>
        <p:nvSpPr>
          <p:cNvPr id="7" name="object 7"/>
          <p:cNvSpPr txBox="1"/>
          <p:nvPr/>
        </p:nvSpPr>
        <p:spPr>
          <a:xfrm>
            <a:off x="1143761" y="3252474"/>
            <a:ext cx="4909820" cy="505459"/>
          </a:xfrm>
          <a:prstGeom prst="rect">
            <a:avLst/>
          </a:prstGeom>
        </p:spPr>
        <p:txBody>
          <a:bodyPr wrap="square" lIns="0" tIns="11430" rIns="0" bIns="0" rtlCol="0" vert="horz">
            <a:spAutoFit/>
          </a:bodyPr>
          <a:lstStyle/>
          <a:p>
            <a:pPr marL="328930" marR="5080" indent="-329565">
              <a:lnSpc>
                <a:spcPct val="101600"/>
              </a:lnSpc>
              <a:spcBef>
                <a:spcPts val="90"/>
              </a:spcBef>
              <a:buClr>
                <a:srgbClr val="FF0000"/>
              </a:buClr>
              <a:buChar char="•"/>
              <a:tabLst>
                <a:tab pos="328930" algn="l"/>
                <a:tab pos="329565" algn="l"/>
              </a:tabLst>
            </a:pPr>
            <a:r>
              <a:rPr dirty="0" sz="1550" spc="10">
                <a:latin typeface="Arial"/>
                <a:cs typeface="Arial"/>
              </a:rPr>
              <a:t>Select the columns from </a:t>
            </a:r>
            <a:r>
              <a:rPr dirty="0" sz="1550" spc="5">
                <a:latin typeface="Arial"/>
                <a:cs typeface="Arial"/>
              </a:rPr>
              <a:t>this </a:t>
            </a:r>
            <a:r>
              <a:rPr dirty="0" sz="1550" spc="10">
                <a:latin typeface="Arial"/>
                <a:cs typeface="Arial"/>
              </a:rPr>
              <a:t>view by the given</a:t>
            </a:r>
            <a:r>
              <a:rPr dirty="0" sz="1550" spc="-70">
                <a:latin typeface="Arial"/>
                <a:cs typeface="Arial"/>
              </a:rPr>
              <a:t> </a:t>
            </a:r>
            <a:r>
              <a:rPr dirty="0" sz="1550" spc="5">
                <a:latin typeface="Arial"/>
                <a:cs typeface="Arial"/>
              </a:rPr>
              <a:t>alias  </a:t>
            </a:r>
            <a:r>
              <a:rPr dirty="0" sz="1550" spc="10">
                <a:latin typeface="Arial"/>
                <a:cs typeface="Arial"/>
              </a:rPr>
              <a:t>names:</a:t>
            </a:r>
            <a:endParaRPr sz="1550">
              <a:latin typeface="Arial"/>
              <a:cs typeface="Arial"/>
            </a:endParaRPr>
          </a:p>
        </p:txBody>
      </p:sp>
      <p:sp>
        <p:nvSpPr>
          <p:cNvPr id="8" name="object 8"/>
          <p:cNvSpPr txBox="1"/>
          <p:nvPr/>
        </p:nvSpPr>
        <p:spPr>
          <a:xfrm>
            <a:off x="1283969" y="1920239"/>
            <a:ext cx="5213350" cy="1175385"/>
          </a:xfrm>
          <a:prstGeom prst="rect">
            <a:avLst/>
          </a:prstGeom>
          <a:solidFill>
            <a:srgbClr val="CCCCCC"/>
          </a:solidFill>
          <a:ln w="20574">
            <a:solidFill>
              <a:srgbClr val="000000"/>
            </a:solidFill>
          </a:ln>
        </p:spPr>
        <p:txBody>
          <a:bodyPr wrap="square" lIns="0" tIns="0" rIns="0" bIns="0" rtlCol="0" vert="horz">
            <a:spAutoFit/>
          </a:bodyPr>
          <a:lstStyle/>
          <a:p>
            <a:pPr marL="75565">
              <a:lnSpc>
                <a:spcPts val="1375"/>
              </a:lnSpc>
              <a:tabLst>
                <a:tab pos="1383030" algn="l"/>
              </a:tabLst>
            </a:pPr>
            <a:r>
              <a:rPr dirty="0" sz="1300" spc="-15" b="1">
                <a:latin typeface="Courier New"/>
                <a:cs typeface="Courier New"/>
              </a:rPr>
              <a:t>CREATE</a:t>
            </a:r>
            <a:r>
              <a:rPr dirty="0" sz="1300" spc="-10" b="1">
                <a:latin typeface="Courier New"/>
                <a:cs typeface="Courier New"/>
              </a:rPr>
              <a:t> VIEW	</a:t>
            </a:r>
            <a:r>
              <a:rPr dirty="0" sz="1300" spc="-15" b="1">
                <a:latin typeface="Courier New"/>
                <a:cs typeface="Courier New"/>
              </a:rPr>
              <a:t>salvu50</a:t>
            </a:r>
            <a:endParaRPr sz="1300">
              <a:latin typeface="Courier New"/>
              <a:cs typeface="Courier New"/>
            </a:endParaRPr>
          </a:p>
          <a:p>
            <a:pPr marL="1247775" marR="248920" indent="-1075055">
              <a:lnSpc>
                <a:spcPts val="1540"/>
              </a:lnSpc>
              <a:spcBef>
                <a:spcPts val="60"/>
              </a:spcBef>
              <a:tabLst>
                <a:tab pos="1247775" algn="l"/>
              </a:tabLst>
            </a:pPr>
            <a:r>
              <a:rPr dirty="0" sz="1300" spc="-15" b="1">
                <a:latin typeface="Courier New"/>
                <a:cs typeface="Courier New"/>
              </a:rPr>
              <a:t>AS</a:t>
            </a:r>
            <a:r>
              <a:rPr dirty="0" sz="1300" spc="-10" b="1">
                <a:latin typeface="Courier New"/>
                <a:cs typeface="Courier New"/>
              </a:rPr>
              <a:t> </a:t>
            </a:r>
            <a:r>
              <a:rPr dirty="0" sz="1300" spc="-15" b="1">
                <a:latin typeface="Courier New"/>
                <a:cs typeface="Courier New"/>
              </a:rPr>
              <a:t>SELECT	</a:t>
            </a:r>
            <a:r>
              <a:rPr dirty="0" sz="1300" spc="-20" b="1">
                <a:latin typeface="Courier New"/>
                <a:cs typeface="Courier New"/>
              </a:rPr>
              <a:t>employee_id </a:t>
            </a:r>
            <a:r>
              <a:rPr dirty="0" sz="1300" spc="-15" b="1">
                <a:latin typeface="Courier New"/>
                <a:cs typeface="Courier New"/>
              </a:rPr>
              <a:t>ID_NUMBER, last_name </a:t>
            </a:r>
            <a:r>
              <a:rPr dirty="0" sz="1300" spc="-20" b="1">
                <a:latin typeface="Courier New"/>
                <a:cs typeface="Courier New"/>
              </a:rPr>
              <a:t>NAME,  </a:t>
            </a:r>
            <a:r>
              <a:rPr dirty="0" sz="1300" spc="-15" b="1">
                <a:latin typeface="Courier New"/>
                <a:cs typeface="Courier New"/>
              </a:rPr>
              <a:t>salary*12</a:t>
            </a:r>
            <a:r>
              <a:rPr dirty="0" sz="1300" spc="-25" b="1">
                <a:latin typeface="Courier New"/>
                <a:cs typeface="Courier New"/>
              </a:rPr>
              <a:t> </a:t>
            </a:r>
            <a:r>
              <a:rPr dirty="0" sz="1300" spc="-20" b="1">
                <a:latin typeface="Courier New"/>
                <a:cs typeface="Courier New"/>
              </a:rPr>
              <a:t>ANN_SALARY</a:t>
            </a:r>
            <a:endParaRPr sz="1300">
              <a:latin typeface="Courier New"/>
              <a:cs typeface="Courier New"/>
            </a:endParaRPr>
          </a:p>
          <a:p>
            <a:pPr marL="466725">
              <a:lnSpc>
                <a:spcPts val="1495"/>
              </a:lnSpc>
              <a:tabLst>
                <a:tab pos="1247775" algn="l"/>
              </a:tabLst>
            </a:pPr>
            <a:r>
              <a:rPr dirty="0" sz="1300" spc="-15" b="1">
                <a:latin typeface="Courier New"/>
                <a:cs typeface="Courier New"/>
              </a:rPr>
              <a:t>FROM	</a:t>
            </a:r>
            <a:r>
              <a:rPr dirty="0" sz="1300" spc="-20" b="1">
                <a:latin typeface="Courier New"/>
                <a:cs typeface="Courier New"/>
              </a:rPr>
              <a:t>employees</a:t>
            </a:r>
            <a:endParaRPr sz="1300">
              <a:latin typeface="Courier New"/>
              <a:cs typeface="Courier New"/>
            </a:endParaRPr>
          </a:p>
          <a:p>
            <a:pPr marL="76200" marR="2101850" indent="390525">
              <a:lnSpc>
                <a:spcPts val="1550"/>
              </a:lnSpc>
              <a:spcBef>
                <a:spcPts val="55"/>
              </a:spcBef>
              <a:tabLst>
                <a:tab pos="1247775" algn="l"/>
              </a:tabLst>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 </a:t>
            </a:r>
            <a:r>
              <a:rPr dirty="0" sz="1300" spc="-20" b="1">
                <a:latin typeface="Courier New"/>
                <a:cs typeface="Courier New"/>
              </a:rPr>
              <a:t>50;  </a:t>
            </a:r>
            <a:r>
              <a:rPr dirty="0" sz="1300" spc="-15" b="1">
                <a:solidFill>
                  <a:srgbClr val="FF3300"/>
                </a:solidFill>
                <a:latin typeface="Courier New"/>
                <a:cs typeface="Courier New"/>
              </a:rPr>
              <a:t>CREATE VIEW</a:t>
            </a:r>
            <a:r>
              <a:rPr dirty="0" sz="1300" spc="-35"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9" name="object 9"/>
          <p:cNvSpPr txBox="1"/>
          <p:nvPr/>
        </p:nvSpPr>
        <p:spPr>
          <a:xfrm>
            <a:off x="594613" y="5611157"/>
            <a:ext cx="6562090" cy="206565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View</a:t>
            </a:r>
            <a:r>
              <a:rPr dirty="0" sz="1300" spc="15" b="1">
                <a:latin typeface="Arial"/>
                <a:cs typeface="Arial"/>
              </a:rPr>
              <a:t> </a:t>
            </a:r>
            <a:r>
              <a:rPr dirty="0" sz="1300" spc="-5" b="1">
                <a:latin typeface="Arial"/>
                <a:cs typeface="Arial"/>
              </a:rPr>
              <a:t>(continued)</a:t>
            </a:r>
            <a:endParaRPr sz="1300">
              <a:latin typeface="Arial"/>
              <a:cs typeface="Arial"/>
            </a:endParaRPr>
          </a:p>
          <a:p>
            <a:pPr marL="136525">
              <a:lnSpc>
                <a:spcPct val="100000"/>
              </a:lnSpc>
              <a:spcBef>
                <a:spcPts val="359"/>
              </a:spcBef>
            </a:pPr>
            <a:r>
              <a:rPr dirty="0" sz="1300" spc="-5">
                <a:latin typeface="Times New Roman"/>
                <a:cs typeface="Times New Roman"/>
              </a:rPr>
              <a:t>You </a:t>
            </a:r>
            <a:r>
              <a:rPr dirty="0" sz="1300">
                <a:latin typeface="Times New Roman"/>
                <a:cs typeface="Times New Roman"/>
              </a:rPr>
              <a:t>can control the column </a:t>
            </a:r>
            <a:r>
              <a:rPr dirty="0" sz="1300" spc="-5">
                <a:latin typeface="Times New Roman"/>
                <a:cs typeface="Times New Roman"/>
              </a:rPr>
              <a:t>names by </a:t>
            </a:r>
            <a:r>
              <a:rPr dirty="0" sz="1300">
                <a:latin typeface="Times New Roman"/>
                <a:cs typeface="Times New Roman"/>
              </a:rPr>
              <a:t>including column aliases in the</a:t>
            </a:r>
            <a:r>
              <a:rPr dirty="0" sz="1300" spc="-10">
                <a:latin typeface="Times New Roman"/>
                <a:cs typeface="Times New Roman"/>
              </a:rPr>
              <a:t> </a:t>
            </a:r>
            <a:r>
              <a:rPr dirty="0" sz="1300">
                <a:latin typeface="Times New Roman"/>
                <a:cs typeface="Times New Roman"/>
              </a:rPr>
              <a:t>subquery.</a:t>
            </a:r>
            <a:endParaRPr sz="1300">
              <a:latin typeface="Times New Roman"/>
              <a:cs typeface="Times New Roman"/>
            </a:endParaRPr>
          </a:p>
          <a:p>
            <a:pPr marL="136525" marR="5080">
              <a:lnSpc>
                <a:spcPct val="100000"/>
              </a:lnSpc>
              <a:spcBef>
                <a:spcPts val="310"/>
              </a:spcBef>
            </a:pPr>
            <a:r>
              <a:rPr dirty="0" sz="1300">
                <a:latin typeface="Times New Roman"/>
                <a:cs typeface="Times New Roman"/>
              </a:rPr>
              <a:t>The example in the slide creates a view containing the employee number (</a:t>
            </a:r>
            <a:r>
              <a:rPr dirty="0" sz="1300">
                <a:latin typeface="Courier New"/>
                <a:cs typeface="Courier New"/>
              </a:rPr>
              <a:t>EMPLOYEE_ID</a:t>
            </a:r>
            <a:r>
              <a:rPr dirty="0" sz="1300">
                <a:latin typeface="Times New Roman"/>
                <a:cs typeface="Times New Roman"/>
              </a:rPr>
              <a:t>) with  the alias </a:t>
            </a:r>
            <a:r>
              <a:rPr dirty="0" sz="1300">
                <a:latin typeface="Courier New"/>
                <a:cs typeface="Courier New"/>
              </a:rPr>
              <a:t>ID_NUMBER</a:t>
            </a:r>
            <a:r>
              <a:rPr dirty="0" sz="1300">
                <a:latin typeface="Times New Roman"/>
                <a:cs typeface="Times New Roman"/>
              </a:rPr>
              <a:t>, name (</a:t>
            </a:r>
            <a:r>
              <a:rPr dirty="0" sz="1300">
                <a:latin typeface="Courier New"/>
                <a:cs typeface="Courier New"/>
              </a:rPr>
              <a:t>LAST_NAME</a:t>
            </a:r>
            <a:r>
              <a:rPr dirty="0" sz="1300">
                <a:latin typeface="Times New Roman"/>
                <a:cs typeface="Times New Roman"/>
              </a:rPr>
              <a:t>) </a:t>
            </a:r>
            <a:r>
              <a:rPr dirty="0" sz="1300" spc="-5">
                <a:latin typeface="Times New Roman"/>
                <a:cs typeface="Times New Roman"/>
              </a:rPr>
              <a:t>with </a:t>
            </a:r>
            <a:r>
              <a:rPr dirty="0" sz="1300">
                <a:latin typeface="Times New Roman"/>
                <a:cs typeface="Times New Roman"/>
              </a:rPr>
              <a:t>the alias </a:t>
            </a:r>
            <a:r>
              <a:rPr dirty="0" sz="1300">
                <a:latin typeface="Courier New"/>
                <a:cs typeface="Courier New"/>
              </a:rPr>
              <a:t>NAME</a:t>
            </a:r>
            <a:r>
              <a:rPr dirty="0" sz="1300">
                <a:latin typeface="Times New Roman"/>
                <a:cs typeface="Times New Roman"/>
              </a:rPr>
              <a:t>, and annual salary (</a:t>
            </a:r>
            <a:r>
              <a:rPr dirty="0" sz="1300">
                <a:latin typeface="Courier New"/>
                <a:cs typeface="Courier New"/>
              </a:rPr>
              <a:t>SALARY</a:t>
            </a:r>
            <a:r>
              <a:rPr dirty="0" sz="1300">
                <a:latin typeface="Times New Roman"/>
                <a:cs typeface="Times New Roman"/>
              </a:rPr>
              <a:t>)  with the alias </a:t>
            </a:r>
            <a:r>
              <a:rPr dirty="0" sz="1300">
                <a:latin typeface="Courier New"/>
                <a:cs typeface="Courier New"/>
              </a:rPr>
              <a:t>ANN_SALARY</a:t>
            </a:r>
            <a:r>
              <a:rPr dirty="0" sz="1300" spc="-465">
                <a:latin typeface="Courier New"/>
                <a:cs typeface="Courier New"/>
              </a:rPr>
              <a:t> </a:t>
            </a:r>
            <a:r>
              <a:rPr dirty="0" sz="1300">
                <a:latin typeface="Times New Roman"/>
                <a:cs typeface="Times New Roman"/>
              </a:rPr>
              <a:t>for every employee in department 50.</a:t>
            </a:r>
            <a:endParaRPr sz="1300">
              <a:latin typeface="Times New Roman"/>
              <a:cs typeface="Times New Roman"/>
            </a:endParaRPr>
          </a:p>
          <a:p>
            <a:pPr marL="136525" marR="279400">
              <a:lnSpc>
                <a:spcPct val="102499"/>
              </a:lnSpc>
              <a:spcBef>
                <a:spcPts val="345"/>
              </a:spcBef>
            </a:pPr>
            <a:r>
              <a:rPr dirty="0" sz="1300" spc="-5">
                <a:latin typeface="Times New Roman"/>
                <a:cs typeface="Times New Roman"/>
              </a:rPr>
              <a:t>As </a:t>
            </a:r>
            <a:r>
              <a:rPr dirty="0" sz="1300">
                <a:latin typeface="Times New Roman"/>
                <a:cs typeface="Times New Roman"/>
              </a:rPr>
              <a:t>an alternative, you </a:t>
            </a:r>
            <a:r>
              <a:rPr dirty="0" sz="1300" spc="-5">
                <a:latin typeface="Times New Roman"/>
                <a:cs typeface="Times New Roman"/>
              </a:rPr>
              <a:t>can </a:t>
            </a:r>
            <a:r>
              <a:rPr dirty="0" sz="1300">
                <a:latin typeface="Times New Roman"/>
                <a:cs typeface="Times New Roman"/>
              </a:rPr>
              <a:t>use an alias after the </a:t>
            </a:r>
            <a:r>
              <a:rPr dirty="0" sz="1300">
                <a:latin typeface="Courier New"/>
                <a:cs typeface="Courier New"/>
              </a:rPr>
              <a:t>CREATE </a:t>
            </a:r>
            <a:r>
              <a:rPr dirty="0" sz="1300">
                <a:latin typeface="Times New Roman"/>
                <a:cs typeface="Times New Roman"/>
              </a:rPr>
              <a:t>statement and before the </a:t>
            </a:r>
            <a:r>
              <a:rPr dirty="0" sz="1300">
                <a:latin typeface="Courier New"/>
                <a:cs typeface="Courier New"/>
              </a:rPr>
              <a:t>SELECT  </a:t>
            </a:r>
            <a:r>
              <a:rPr dirty="0" sz="1300">
                <a:latin typeface="Times New Roman"/>
                <a:cs typeface="Times New Roman"/>
              </a:rPr>
              <a:t>subquery. The number of aliases listed must match the number of </a:t>
            </a:r>
            <a:r>
              <a:rPr dirty="0" sz="1300" spc="-5">
                <a:latin typeface="Times New Roman"/>
                <a:cs typeface="Times New Roman"/>
              </a:rPr>
              <a:t>expressions selected in the  subquery.</a:t>
            </a:r>
            <a:endParaRPr sz="1300">
              <a:latin typeface="Times New Roman"/>
              <a:cs typeface="Times New Roman"/>
            </a:endParaRPr>
          </a:p>
          <a:p>
            <a:pPr marL="569595">
              <a:lnSpc>
                <a:spcPct val="100000"/>
              </a:lnSpc>
              <a:spcBef>
                <a:spcPts val="650"/>
              </a:spcBef>
              <a:tabLst>
                <a:tab pos="2847975" algn="l"/>
              </a:tabLst>
            </a:pPr>
            <a:r>
              <a:rPr dirty="0" sz="1200" spc="-5">
                <a:latin typeface="Courier New"/>
                <a:cs typeface="Courier New"/>
              </a:rPr>
              <a:t>CREATE OR</a:t>
            </a:r>
            <a:r>
              <a:rPr dirty="0" sz="1200" spc="15">
                <a:latin typeface="Courier New"/>
                <a:cs typeface="Courier New"/>
              </a:rPr>
              <a:t> </a:t>
            </a:r>
            <a:r>
              <a:rPr dirty="0" sz="1200" spc="-5">
                <a:latin typeface="Courier New"/>
                <a:cs typeface="Courier New"/>
              </a:rPr>
              <a:t>REPLACE VIEW	salvu50 (ID_NUMBER, NAME,</a:t>
            </a:r>
            <a:r>
              <a:rPr dirty="0" sz="1200" spc="-30">
                <a:latin typeface="Courier New"/>
                <a:cs typeface="Courier New"/>
              </a:rPr>
              <a:t> </a:t>
            </a:r>
            <a:r>
              <a:rPr dirty="0" sz="1200" spc="-5">
                <a:latin typeface="Courier New"/>
                <a:cs typeface="Courier New"/>
              </a:rPr>
              <a:t>ANN_SALARY)</a:t>
            </a:r>
            <a:endParaRPr sz="1200">
              <a:latin typeface="Courier New"/>
              <a:cs typeface="Courier New"/>
            </a:endParaRPr>
          </a:p>
        </p:txBody>
      </p:sp>
      <p:sp>
        <p:nvSpPr>
          <p:cNvPr id="10" name="object 10"/>
          <p:cNvSpPr txBox="1"/>
          <p:nvPr/>
        </p:nvSpPr>
        <p:spPr>
          <a:xfrm>
            <a:off x="1151654" y="7651494"/>
            <a:ext cx="1028700" cy="757555"/>
          </a:xfrm>
          <a:prstGeom prst="rect">
            <a:avLst/>
          </a:prstGeom>
        </p:spPr>
        <p:txBody>
          <a:bodyPr wrap="square" lIns="0" tIns="11430" rIns="0" bIns="0" rtlCol="0" vert="horz">
            <a:spAutoFit/>
          </a:bodyPr>
          <a:lstStyle/>
          <a:p>
            <a:pPr marL="467995" marR="5080" indent="-273685">
              <a:lnSpc>
                <a:spcPct val="100000"/>
              </a:lnSpc>
              <a:spcBef>
                <a:spcPts val="90"/>
              </a:spcBef>
            </a:pPr>
            <a:r>
              <a:rPr dirty="0" sz="1200" spc="-5">
                <a:latin typeface="Courier New"/>
                <a:cs typeface="Courier New"/>
              </a:rPr>
              <a:t>AS</a:t>
            </a:r>
            <a:r>
              <a:rPr dirty="0" sz="1200" spc="-90">
                <a:latin typeface="Courier New"/>
                <a:cs typeface="Courier New"/>
              </a:rPr>
              <a:t> </a:t>
            </a:r>
            <a:r>
              <a:rPr dirty="0" sz="1200" spc="-5">
                <a:latin typeface="Courier New"/>
                <a:cs typeface="Courier New"/>
              </a:rPr>
              <a:t>SELECT  FROM  WHERE</a:t>
            </a:r>
            <a:endParaRPr sz="1200">
              <a:latin typeface="Courier New"/>
              <a:cs typeface="Courier New"/>
            </a:endParaRPr>
          </a:p>
          <a:p>
            <a:pPr marL="12700">
              <a:lnSpc>
                <a:spcPct val="100000"/>
              </a:lnSpc>
              <a:spcBef>
                <a:spcPts val="15"/>
              </a:spcBef>
            </a:pPr>
            <a:r>
              <a:rPr dirty="0" sz="1200" spc="-5">
                <a:latin typeface="Courier New"/>
                <a:cs typeface="Courier New"/>
              </a:rPr>
              <a:t>CREATE</a:t>
            </a:r>
            <a:r>
              <a:rPr dirty="0" sz="1200" spc="-80">
                <a:latin typeface="Courier New"/>
                <a:cs typeface="Courier New"/>
              </a:rPr>
              <a:t> </a:t>
            </a:r>
            <a:r>
              <a:rPr dirty="0" sz="1200" spc="-5">
                <a:latin typeface="Courier New"/>
                <a:cs typeface="Courier New"/>
              </a:rPr>
              <a:t>VIEW</a:t>
            </a:r>
            <a:endParaRPr sz="1200">
              <a:latin typeface="Courier New"/>
              <a:cs typeface="Courier New"/>
            </a:endParaRPr>
          </a:p>
        </p:txBody>
      </p:sp>
      <p:sp>
        <p:nvSpPr>
          <p:cNvPr id="11" name="object 11"/>
          <p:cNvSpPr txBox="1"/>
          <p:nvPr/>
        </p:nvSpPr>
        <p:spPr>
          <a:xfrm>
            <a:off x="2245115" y="7651494"/>
            <a:ext cx="3125470" cy="757555"/>
          </a:xfrm>
          <a:prstGeom prst="rect">
            <a:avLst/>
          </a:prstGeom>
        </p:spPr>
        <p:txBody>
          <a:bodyPr wrap="square" lIns="0" tIns="11430" rIns="0" bIns="0" rtlCol="0" vert="horz">
            <a:spAutoFit/>
          </a:bodyPr>
          <a:lstStyle/>
          <a:p>
            <a:pPr marL="104139" marR="5080">
              <a:lnSpc>
                <a:spcPct val="100000"/>
              </a:lnSpc>
              <a:spcBef>
                <a:spcPts val="90"/>
              </a:spcBef>
            </a:pPr>
            <a:r>
              <a:rPr dirty="0" sz="1200" spc="-5">
                <a:latin typeface="Courier New"/>
                <a:cs typeface="Courier New"/>
              </a:rPr>
              <a:t>employee_id, last_name,</a:t>
            </a:r>
            <a:r>
              <a:rPr dirty="0" sz="1200" spc="-80">
                <a:latin typeface="Courier New"/>
                <a:cs typeface="Courier New"/>
              </a:rPr>
              <a:t> </a:t>
            </a:r>
            <a:r>
              <a:rPr dirty="0" sz="1200" spc="-5">
                <a:latin typeface="Courier New"/>
                <a:cs typeface="Courier New"/>
              </a:rPr>
              <a:t>salary*12  employees</a:t>
            </a:r>
            <a:endParaRPr sz="1200">
              <a:latin typeface="Courier New"/>
              <a:cs typeface="Courier New"/>
            </a:endParaRPr>
          </a:p>
          <a:p>
            <a:pPr marL="12700" marR="1280795" indent="91440">
              <a:lnSpc>
                <a:spcPts val="1460"/>
              </a:lnSpc>
              <a:spcBef>
                <a:spcPts val="30"/>
              </a:spcBef>
            </a:pPr>
            <a:r>
              <a:rPr dirty="0" sz="1200" spc="-5">
                <a:latin typeface="Courier New"/>
                <a:cs typeface="Courier New"/>
              </a:rPr>
              <a:t>department_id =</a:t>
            </a:r>
            <a:r>
              <a:rPr dirty="0" sz="1200" spc="-90">
                <a:latin typeface="Courier New"/>
                <a:cs typeface="Courier New"/>
              </a:rPr>
              <a:t> </a:t>
            </a:r>
            <a:r>
              <a:rPr dirty="0" sz="1200" spc="-5">
                <a:latin typeface="Courier New"/>
                <a:cs typeface="Courier New"/>
              </a:rPr>
              <a:t>50;  succeeded.</a:t>
            </a:r>
            <a:endParaRPr sz="1200">
              <a:latin typeface="Courier New"/>
              <a:cs typeface="Courier New"/>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graphicFrame>
        <p:nvGraphicFramePr>
          <p:cNvPr id="6" name="object 6"/>
          <p:cNvGraphicFramePr>
            <a:graphicFrameLocks noGrp="1"/>
          </p:cNvGraphicFramePr>
          <p:nvPr/>
        </p:nvGraphicFramePr>
        <p:xfrm>
          <a:off x="1266825" y="1832229"/>
          <a:ext cx="5342255" cy="427990"/>
        </p:xfrm>
        <a:graphic>
          <a:graphicData uri="http://schemas.openxmlformats.org/drawingml/2006/table">
            <a:tbl>
              <a:tblPr firstRow="1" bandRow="1">
                <a:tableStyleId>{2D5ABB26-0587-4C30-8999-92F81FD0307C}</a:tableStyleId>
              </a:tblPr>
              <a:tblGrid>
                <a:gridCol w="675640"/>
                <a:gridCol w="867410"/>
                <a:gridCol w="3766820"/>
              </a:tblGrid>
              <a:tr h="191261">
                <a:tc gridSpan="3">
                  <a:txBody>
                    <a:bodyPr/>
                    <a:lstStyle/>
                    <a:p>
                      <a:pPr marL="76200">
                        <a:lnSpc>
                          <a:spcPts val="1405"/>
                        </a:lnSpc>
                      </a:pPr>
                      <a:r>
                        <a:rPr dirty="0" sz="1300" spc="-15" b="1">
                          <a:latin typeface="Courier New"/>
                          <a:cs typeface="Courier New"/>
                        </a:rPr>
                        <a:t>SELECT</a:t>
                      </a:r>
                      <a:r>
                        <a:rPr dirty="0" sz="1300" spc="-25" b="1">
                          <a:latin typeface="Courier New"/>
                          <a:cs typeface="Courier New"/>
                        </a:rPr>
                        <a:t> </a:t>
                      </a:r>
                      <a:r>
                        <a:rPr dirty="0" sz="1300" spc="-10" b="1">
                          <a:latin typeface="Courier New"/>
                          <a:cs typeface="Courier New"/>
                        </a:rPr>
                        <a:t>*</a:t>
                      </a:r>
                      <a:endParaRPr sz="1300">
                        <a:latin typeface="Courier New"/>
                        <a:cs typeface="Courier New"/>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solidFill>
                      <a:srgbClr val="CCCCCC"/>
                    </a:solidFill>
                  </a:tcPr>
                </a:tc>
                <a:tc hMerge="1">
                  <a:txBody>
                    <a:bodyPr/>
                    <a:lstStyle/>
                    <a:p>
                      <a:pPr/>
                    </a:p>
                  </a:txBody>
                  <a:tcPr marL="0" marR="0" marB="0" marT="0"/>
                </a:tc>
                <a:tc hMerge="1">
                  <a:txBody>
                    <a:bodyPr/>
                    <a:lstStyle/>
                    <a:p>
                      <a:pPr/>
                    </a:p>
                  </a:txBody>
                  <a:tcPr marL="0" marR="0" marB="0" marT="0"/>
                </a:tc>
              </a:tr>
              <a:tr h="215646">
                <a:tc>
                  <a:txBody>
                    <a:bodyPr/>
                    <a:lstStyle/>
                    <a:p>
                      <a:pPr marL="76200">
                        <a:lnSpc>
                          <a:spcPts val="1490"/>
                        </a:lnSpc>
                      </a:pPr>
                      <a:r>
                        <a:rPr dirty="0" sz="1300" spc="-20" b="1">
                          <a:latin typeface="Courier New"/>
                          <a:cs typeface="Courier New"/>
                        </a:rPr>
                        <a:t>FROM</a:t>
                      </a:r>
                      <a:endParaRPr sz="1300">
                        <a:latin typeface="Courier New"/>
                        <a:cs typeface="Courier New"/>
                      </a:endParaRPr>
                    </a:p>
                  </a:txBody>
                  <a:tcPr marL="0" marR="0" marB="0" marT="0">
                    <a:lnL w="28575">
                      <a:solidFill>
                        <a:srgbClr val="000000"/>
                      </a:solidFill>
                      <a:prstDash val="solid"/>
                    </a:lnL>
                    <a:lnR w="28575">
                      <a:solidFill>
                        <a:srgbClr val="FF0000"/>
                      </a:solidFill>
                      <a:prstDash val="solid"/>
                    </a:lnR>
                    <a:lnB w="28575">
                      <a:solidFill>
                        <a:srgbClr val="000000"/>
                      </a:solidFill>
                      <a:prstDash val="solid"/>
                    </a:lnB>
                    <a:solidFill>
                      <a:srgbClr val="CCCCCC"/>
                    </a:solidFill>
                  </a:tcPr>
                </a:tc>
                <a:tc>
                  <a:txBody>
                    <a:bodyPr/>
                    <a:lstStyle/>
                    <a:p>
                      <a:pPr marL="83185">
                        <a:lnSpc>
                          <a:spcPts val="1490"/>
                        </a:lnSpc>
                      </a:pPr>
                      <a:r>
                        <a:rPr dirty="0" sz="1300" spc="-10" b="1">
                          <a:latin typeface="Courier New"/>
                          <a:cs typeface="Courier New"/>
                        </a:rPr>
                        <a:t>salvu50;</a:t>
                      </a:r>
                      <a:endParaRPr sz="1300">
                        <a:latin typeface="Courier New"/>
                        <a:cs typeface="Courier New"/>
                      </a:endParaRPr>
                    </a:p>
                  </a:txBody>
                  <a:tcPr marL="0" marR="0" marB="0" marT="0">
                    <a:lnL w="28575">
                      <a:solidFill>
                        <a:srgbClr val="FF0000"/>
                      </a:solidFill>
                      <a:prstDash val="solid"/>
                    </a:lnL>
                    <a:lnR w="28575">
                      <a:solidFill>
                        <a:srgbClr val="FF0000"/>
                      </a:solidFill>
                      <a:prstDash val="solid"/>
                    </a:lnR>
                    <a:lnT w="28575">
                      <a:solidFill>
                        <a:srgbClr val="FF0000"/>
                      </a:solidFill>
                      <a:prstDash val="solid"/>
                    </a:lnT>
                    <a:lnB w="28575">
                      <a:solidFill>
                        <a:srgbClr val="FF0000"/>
                      </a:solidFill>
                      <a:prstDash val="solid"/>
                    </a:lnB>
                    <a:solidFill>
                      <a:srgbClr val="CCCCCC"/>
                    </a:solidFill>
                  </a:tcPr>
                </a:tc>
                <a:tc>
                  <a:txBody>
                    <a:bodyPr/>
                    <a:lstStyle/>
                    <a:p>
                      <a:pPr>
                        <a:lnSpc>
                          <a:spcPct val="100000"/>
                        </a:lnSpc>
                      </a:pPr>
                      <a:endParaRPr sz="900">
                        <a:latin typeface="Times New Roman"/>
                        <a:cs typeface="Times New Roman"/>
                      </a:endParaRPr>
                    </a:p>
                  </a:txBody>
                  <a:tcPr marL="0" marR="0" marB="0" marT="0">
                    <a:lnL w="28575">
                      <a:solidFill>
                        <a:srgbClr val="FF0000"/>
                      </a:solidFill>
                      <a:prstDash val="solid"/>
                    </a:lnL>
                    <a:lnR w="28575">
                      <a:solidFill>
                        <a:srgbClr val="000000"/>
                      </a:solidFill>
                      <a:prstDash val="solid"/>
                    </a:lnR>
                    <a:lnB w="28575">
                      <a:solidFill>
                        <a:srgbClr val="000000"/>
                      </a:solidFill>
                      <a:prstDash val="solid"/>
                    </a:lnB>
                    <a:solidFill>
                      <a:srgbClr val="CCCCCC"/>
                    </a:solidFill>
                  </a:tcPr>
                </a:tc>
              </a:tr>
            </a:tbl>
          </a:graphicData>
        </a:graphic>
      </p:graphicFrame>
      <p:sp>
        <p:nvSpPr>
          <p:cNvPr id="7" name="object 7"/>
          <p:cNvSpPr txBox="1"/>
          <p:nvPr/>
        </p:nvSpPr>
        <p:spPr>
          <a:xfrm>
            <a:off x="2308351" y="807973"/>
            <a:ext cx="3148965" cy="309245"/>
          </a:xfrm>
          <a:prstGeom prst="rect">
            <a:avLst/>
          </a:prstGeom>
        </p:spPr>
        <p:txBody>
          <a:bodyPr wrap="square" lIns="0" tIns="13970" rIns="0" bIns="0" rtlCol="0" vert="horz">
            <a:spAutoFit/>
          </a:bodyPr>
          <a:lstStyle/>
          <a:p>
            <a:pPr marL="12700">
              <a:lnSpc>
                <a:spcPct val="100000"/>
              </a:lnSpc>
              <a:spcBef>
                <a:spcPts val="110"/>
              </a:spcBef>
            </a:pPr>
            <a:r>
              <a:rPr dirty="0" sz="1850" b="1">
                <a:latin typeface="Arial"/>
                <a:cs typeface="Arial"/>
              </a:rPr>
              <a:t>Retrieving Data from </a:t>
            </a:r>
            <a:r>
              <a:rPr dirty="0" sz="1850" spc="5" b="1">
                <a:latin typeface="Arial"/>
                <a:cs typeface="Arial"/>
              </a:rPr>
              <a:t>a</a:t>
            </a:r>
            <a:r>
              <a:rPr dirty="0" sz="1850" spc="-75" b="1">
                <a:latin typeface="Arial"/>
                <a:cs typeface="Arial"/>
              </a:rPr>
              <a:t> </a:t>
            </a:r>
            <a:r>
              <a:rPr dirty="0" sz="1850" spc="5" b="1">
                <a:latin typeface="Arial"/>
                <a:cs typeface="Arial"/>
              </a:rPr>
              <a:t>View</a:t>
            </a:r>
            <a:endParaRPr sz="1850">
              <a:latin typeface="Arial"/>
              <a:cs typeface="Arial"/>
            </a:endParaRPr>
          </a:p>
        </p:txBody>
      </p:sp>
      <p:grpSp>
        <p:nvGrpSpPr>
          <p:cNvPr id="8" name="object 8"/>
          <p:cNvGrpSpPr/>
          <p:nvPr/>
        </p:nvGrpSpPr>
        <p:grpSpPr>
          <a:xfrm>
            <a:off x="1311021" y="2457830"/>
            <a:ext cx="2385060" cy="994410"/>
            <a:chOff x="1311021" y="2457830"/>
            <a:chExt cx="2385060" cy="994410"/>
          </a:xfrm>
        </p:grpSpPr>
        <p:sp>
          <p:nvSpPr>
            <p:cNvPr id="9" name="object 9"/>
            <p:cNvSpPr/>
            <p:nvPr/>
          </p:nvSpPr>
          <p:spPr>
            <a:xfrm>
              <a:off x="1318259" y="2465069"/>
              <a:ext cx="2371343" cy="980694"/>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314449" y="2461259"/>
              <a:ext cx="2378710" cy="988060"/>
            </a:xfrm>
            <a:custGeom>
              <a:avLst/>
              <a:gdLst/>
              <a:ahLst/>
              <a:cxnLst/>
              <a:rect l="l" t="t" r="r" b="b"/>
              <a:pathLst>
                <a:path w="2378710" h="988060">
                  <a:moveTo>
                    <a:pt x="2378202" y="0"/>
                  </a:moveTo>
                  <a:lnTo>
                    <a:pt x="0" y="0"/>
                  </a:lnTo>
                  <a:lnTo>
                    <a:pt x="0" y="987551"/>
                  </a:lnTo>
                  <a:lnTo>
                    <a:pt x="2378202" y="987551"/>
                  </a:lnTo>
                  <a:lnTo>
                    <a:pt x="2378202" y="0"/>
                  </a:lnTo>
                  <a:close/>
                </a:path>
              </a:pathLst>
            </a:custGeom>
            <a:ln w="6857">
              <a:solidFill>
                <a:srgbClr val="000000"/>
              </a:solidFill>
            </a:ln>
          </p:spPr>
          <p:txBody>
            <a:bodyPr wrap="square" lIns="0" tIns="0" rIns="0" bIns="0" rtlCol="0"/>
            <a:lstStyle/>
            <a:p/>
          </p:txBody>
        </p:sp>
      </p:grpSp>
      <p:sp>
        <p:nvSpPr>
          <p:cNvPr id="11" name="object 11"/>
          <p:cNvSpPr txBox="1"/>
          <p:nvPr/>
        </p:nvSpPr>
        <p:spPr>
          <a:xfrm>
            <a:off x="594613" y="5611157"/>
            <a:ext cx="6163945" cy="71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Retrieving Data from </a:t>
            </a:r>
            <a:r>
              <a:rPr dirty="0" sz="1300" b="1">
                <a:latin typeface="Arial"/>
                <a:cs typeface="Arial"/>
              </a:rPr>
              <a:t>a</a:t>
            </a:r>
            <a:r>
              <a:rPr dirty="0" sz="1300" spc="-5" b="1">
                <a:latin typeface="Arial"/>
                <a:cs typeface="Arial"/>
              </a:rPr>
              <a:t> View</a:t>
            </a:r>
            <a:endParaRPr sz="1300">
              <a:latin typeface="Arial"/>
              <a:cs typeface="Arial"/>
            </a:endParaRPr>
          </a:p>
          <a:p>
            <a:pPr marL="136525" marR="5080">
              <a:lnSpc>
                <a:spcPct val="100000"/>
              </a:lnSpc>
              <a:spcBef>
                <a:spcPts val="359"/>
              </a:spcBef>
            </a:pPr>
            <a:r>
              <a:rPr dirty="0" sz="1300" spc="-5">
                <a:latin typeface="Times New Roman"/>
                <a:cs typeface="Times New Roman"/>
              </a:rPr>
              <a:t>You </a:t>
            </a:r>
            <a:r>
              <a:rPr dirty="0" sz="1300">
                <a:latin typeface="Times New Roman"/>
                <a:cs typeface="Times New Roman"/>
              </a:rPr>
              <a:t>can retrieve data from a view as you </a:t>
            </a:r>
            <a:r>
              <a:rPr dirty="0" sz="1300" spc="-5">
                <a:latin typeface="Times New Roman"/>
                <a:cs typeface="Times New Roman"/>
              </a:rPr>
              <a:t>would </a:t>
            </a:r>
            <a:r>
              <a:rPr dirty="0" sz="1300">
                <a:latin typeface="Times New Roman"/>
                <a:cs typeface="Times New Roman"/>
              </a:rPr>
              <a:t>from any </a:t>
            </a:r>
            <a:r>
              <a:rPr dirty="0" sz="1300" spc="-5">
                <a:latin typeface="Times New Roman"/>
                <a:cs typeface="Times New Roman"/>
              </a:rPr>
              <a:t>table. </a:t>
            </a:r>
            <a:r>
              <a:rPr dirty="0" sz="1300">
                <a:latin typeface="Times New Roman"/>
                <a:cs typeface="Times New Roman"/>
              </a:rPr>
              <a:t>You can display either the  contents of the entire view or </a:t>
            </a:r>
            <a:r>
              <a:rPr dirty="0" sz="1300" spc="-5">
                <a:latin typeface="Times New Roman"/>
                <a:cs typeface="Times New Roman"/>
              </a:rPr>
              <a:t>just specific rows and columns.</a:t>
            </a:r>
            <a:endParaRPr sz="1300">
              <a:latin typeface="Times New Roman"/>
              <a:cs typeface="Times New Roman"/>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baseline="-30092" sz="1800" spc="-352" b="1">
                <a:latin typeface="Arial"/>
                <a:cs typeface="Arial"/>
              </a:rPr>
              <a:t>O</a:t>
            </a:r>
            <a:r>
              <a:rPr dirty="0" sz="800" spc="-235">
                <a:latin typeface="Garuda"/>
                <a:cs typeface="Garuda"/>
              </a:rPr>
              <a:t>All</a:t>
            </a:r>
            <a:r>
              <a:rPr dirty="0" baseline="-30092" sz="1800" spc="-352" b="1">
                <a:latin typeface="Arial"/>
                <a:cs typeface="Arial"/>
              </a:rPr>
              <a:t>r</a:t>
            </a:r>
            <a:r>
              <a:rPr dirty="0" sz="800" spc="-235">
                <a:latin typeface="Garuda"/>
                <a:cs typeface="Garuda"/>
              </a:rPr>
              <a:t>W</a:t>
            </a:r>
            <a:r>
              <a:rPr dirty="0" baseline="-30092" sz="1800" spc="-352" b="1">
                <a:latin typeface="Arial"/>
                <a:cs typeface="Arial"/>
              </a:rPr>
              <a:t>a</a:t>
            </a:r>
            <a:r>
              <a:rPr dirty="0" sz="800" spc="-235">
                <a:latin typeface="Garuda"/>
                <a:cs typeface="Garuda"/>
              </a:rPr>
              <a:t>D</a:t>
            </a:r>
            <a:r>
              <a:rPr dirty="0" baseline="-30092" sz="1800" spc="-352" b="1">
                <a:latin typeface="Arial"/>
                <a:cs typeface="Arial"/>
              </a:rPr>
              <a:t>c</a:t>
            </a:r>
            <a:r>
              <a:rPr dirty="0" sz="800" spc="-235">
                <a:latin typeface="Garuda"/>
                <a:cs typeface="Garuda"/>
              </a:rPr>
              <a:t>P</a:t>
            </a:r>
            <a:r>
              <a:rPr dirty="0" baseline="-30092" sz="1800" spc="-352" b="1">
                <a:latin typeface="Arial"/>
                <a:cs typeface="Arial"/>
              </a:rPr>
              <a:t>le</a:t>
            </a:r>
            <a:r>
              <a:rPr dirty="0" sz="800" spc="-235">
                <a:latin typeface="Garuda"/>
                <a:cs typeface="Garuda"/>
              </a:rPr>
              <a:t>stu</a:t>
            </a:r>
            <a:r>
              <a:rPr dirty="0" baseline="-30092" sz="1800" spc="-352" b="1">
                <a:latin typeface="Arial"/>
                <a:cs typeface="Arial"/>
              </a:rPr>
              <a:t>D</a:t>
            </a:r>
            <a:r>
              <a:rPr dirty="0" sz="800" spc="-235">
                <a:latin typeface="Garuda"/>
                <a:cs typeface="Garuda"/>
              </a:rPr>
              <a:t>de</a:t>
            </a:r>
            <a:r>
              <a:rPr dirty="0" baseline="-30092" sz="1800" spc="-352" b="1">
                <a:latin typeface="Arial"/>
                <a:cs typeface="Arial"/>
              </a:rPr>
              <a:t>a</a:t>
            </a:r>
            <a:r>
              <a:rPr dirty="0" sz="800" spc="-235">
                <a:latin typeface="Garuda"/>
                <a:cs typeface="Garuda"/>
              </a:rPr>
              <a:t>n</a:t>
            </a:r>
            <a:r>
              <a:rPr dirty="0" baseline="-30092" sz="1800" spc="-352" b="1">
                <a:latin typeface="Arial"/>
                <a:cs typeface="Arial"/>
              </a:rPr>
              <a:t>t</a:t>
            </a:r>
            <a:r>
              <a:rPr dirty="0" sz="800" spc="-235">
                <a:latin typeface="Garuda"/>
                <a:cs typeface="Garuda"/>
              </a:rPr>
              <a:t>ts</a:t>
            </a:r>
            <a:r>
              <a:rPr dirty="0" baseline="-30092" sz="1800" spc="-352" b="1">
                <a:latin typeface="Arial"/>
                <a:cs typeface="Arial"/>
              </a:rPr>
              <a:t>a</a:t>
            </a:r>
            <a:r>
              <a:rPr dirty="0" sz="800" spc="-235">
                <a:latin typeface="Garuda"/>
                <a:cs typeface="Garuda"/>
              </a:rPr>
              <a:t>m</a:t>
            </a:r>
            <a:r>
              <a:rPr dirty="0" baseline="-30092" sz="1800" spc="-352" b="1">
                <a:latin typeface="Arial"/>
                <a:cs typeface="Arial"/>
              </a:rPr>
              <a:t>b</a:t>
            </a:r>
            <a:r>
              <a:rPr dirty="0" sz="800" spc="-235">
                <a:latin typeface="Garuda"/>
                <a:cs typeface="Garuda"/>
              </a:rPr>
              <a:t>u</a:t>
            </a:r>
            <a:r>
              <a:rPr dirty="0" baseline="-30092" sz="1800" spc="-352" b="1">
                <a:latin typeface="Arial"/>
                <a:cs typeface="Arial"/>
              </a:rPr>
              <a:t>a</a:t>
            </a:r>
            <a:r>
              <a:rPr dirty="0" sz="800" spc="-235">
                <a:latin typeface="Garuda"/>
                <a:cs typeface="Garuda"/>
              </a:rPr>
              <a:t>st</a:t>
            </a:r>
            <a:r>
              <a:rPr dirty="0" baseline="-30092" sz="1800" spc="-352" b="1">
                <a:latin typeface="Arial"/>
                <a:cs typeface="Arial"/>
              </a:rPr>
              <a:t>s</a:t>
            </a:r>
            <a:r>
              <a:rPr dirty="0" sz="800" spc="-235">
                <a:latin typeface="Garuda"/>
                <a:cs typeface="Garuda"/>
              </a:rPr>
              <a:t>r</a:t>
            </a:r>
            <a:r>
              <a:rPr dirty="0" baseline="-30092" sz="1800" spc="-352" b="1">
                <a:latin typeface="Arial"/>
                <a:cs typeface="Arial"/>
              </a:rPr>
              <a:t>e</a:t>
            </a:r>
            <a:r>
              <a:rPr dirty="0" sz="800" spc="-235">
                <a:latin typeface="Garuda"/>
                <a:cs typeface="Garuda"/>
              </a:rPr>
              <a:t>ece</a:t>
            </a:r>
            <a:r>
              <a:rPr dirty="0" baseline="-30092" sz="1800" spc="-352" b="1">
                <a:latin typeface="Arial"/>
                <a:cs typeface="Arial"/>
              </a:rPr>
              <a:t>1</a:t>
            </a:r>
            <a:r>
              <a:rPr dirty="0" sz="800" spc="-235">
                <a:latin typeface="Garuda"/>
                <a:cs typeface="Garuda"/>
              </a:rPr>
              <a:t>iv</a:t>
            </a:r>
            <a:r>
              <a:rPr dirty="0" baseline="-30092" sz="1800" spc="-352" b="1">
                <a:latin typeface="Arial"/>
                <a:cs typeface="Arial"/>
              </a:rPr>
              <a:t>0</a:t>
            </a:r>
            <a:r>
              <a:rPr dirty="0" sz="800" spc="-235">
                <a:latin typeface="Garuda"/>
                <a:cs typeface="Garuda"/>
              </a:rPr>
              <a:t>e</a:t>
            </a:r>
            <a:r>
              <a:rPr dirty="0" baseline="-30092" sz="1800" spc="-352" b="1" i="1">
                <a:latin typeface="Arial"/>
                <a:cs typeface="Arial"/>
              </a:rPr>
              <a:t>g</a:t>
            </a:r>
            <a:r>
              <a:rPr dirty="0" sz="800" spc="-235">
                <a:latin typeface="Garuda"/>
                <a:cs typeface="Garuda"/>
              </a:rPr>
              <a:t>an</a:t>
            </a:r>
            <a:r>
              <a:rPr dirty="0" baseline="-30092" sz="1800" spc="-352" b="1">
                <a:latin typeface="Arial"/>
                <a:cs typeface="Arial"/>
              </a:rPr>
              <a:t>: </a:t>
            </a:r>
            <a:r>
              <a:rPr dirty="0" sz="800" spc="-295">
                <a:latin typeface="Garuda"/>
                <a:cs typeface="Garuda"/>
              </a:rPr>
              <a:t>e</a:t>
            </a:r>
            <a:r>
              <a:rPr dirty="0" baseline="-30092" sz="1800" spc="-442" b="1">
                <a:latin typeface="Arial"/>
                <a:cs typeface="Arial"/>
              </a:rPr>
              <a:t>S</a:t>
            </a:r>
            <a:r>
              <a:rPr dirty="0" sz="800" spc="-295">
                <a:latin typeface="Garuda"/>
                <a:cs typeface="Garuda"/>
              </a:rPr>
              <a:t>K</a:t>
            </a:r>
            <a:r>
              <a:rPr dirty="0" baseline="-30092" sz="1800" spc="-442" b="1">
                <a:latin typeface="Arial"/>
                <a:cs typeface="Arial"/>
              </a:rPr>
              <a:t>Q</a:t>
            </a:r>
            <a:r>
              <a:rPr dirty="0" sz="800" spc="-295">
                <a:latin typeface="Garuda"/>
                <a:cs typeface="Garuda"/>
              </a:rPr>
              <a:t>it</a:t>
            </a:r>
            <a:r>
              <a:rPr dirty="0" sz="800" spc="-40">
                <a:latin typeface="Garuda"/>
                <a:cs typeface="Garuda"/>
              </a:rPr>
              <a:t> </a:t>
            </a:r>
            <a:r>
              <a:rPr dirty="0" sz="800" spc="-245">
                <a:latin typeface="Garuda"/>
                <a:cs typeface="Garuda"/>
              </a:rPr>
              <a:t>w</a:t>
            </a:r>
            <a:r>
              <a:rPr dirty="0" baseline="-30092" sz="1800" spc="-367" b="1">
                <a:latin typeface="Arial"/>
                <a:cs typeface="Arial"/>
              </a:rPr>
              <a:t>L</a:t>
            </a:r>
            <a:r>
              <a:rPr dirty="0" sz="800" spc="-245">
                <a:latin typeface="Garuda"/>
                <a:cs typeface="Garuda"/>
              </a:rPr>
              <a:t>ate</a:t>
            </a:r>
            <a:r>
              <a:rPr dirty="0" baseline="-30092" sz="1800" spc="-367" b="1">
                <a:latin typeface="Arial"/>
                <a:cs typeface="Arial"/>
              </a:rPr>
              <a:t>F</a:t>
            </a:r>
            <a:r>
              <a:rPr dirty="0" sz="800" spc="-245">
                <a:latin typeface="Garuda"/>
                <a:cs typeface="Garuda"/>
              </a:rPr>
              <a:t>rm</a:t>
            </a:r>
            <a:r>
              <a:rPr dirty="0" baseline="-30092" sz="1800" spc="-367" b="1">
                <a:latin typeface="Arial"/>
                <a:cs typeface="Arial"/>
              </a:rPr>
              <a:t>u</a:t>
            </a:r>
            <a:r>
              <a:rPr dirty="0" sz="800" spc="-245">
                <a:latin typeface="Garuda"/>
                <a:cs typeface="Garuda"/>
              </a:rPr>
              <a:t>a</a:t>
            </a:r>
            <a:r>
              <a:rPr dirty="0" baseline="-30092" sz="1800" spc="-367" b="1">
                <a:latin typeface="Arial"/>
                <a:cs typeface="Arial"/>
              </a:rPr>
              <a:t>n</a:t>
            </a:r>
            <a:r>
              <a:rPr dirty="0" sz="800" spc="-245">
                <a:latin typeface="Garuda"/>
                <a:cs typeface="Garuda"/>
              </a:rPr>
              <a:t>rk</a:t>
            </a:r>
            <a:r>
              <a:rPr dirty="0" baseline="-30092" sz="1800" spc="-367" b="1">
                <a:latin typeface="Arial"/>
                <a:cs typeface="Arial"/>
              </a:rPr>
              <a:t>d</a:t>
            </a:r>
            <a:r>
              <a:rPr dirty="0" sz="800" spc="-245">
                <a:latin typeface="Garuda"/>
                <a:cs typeface="Garuda"/>
              </a:rPr>
              <a:t>ed</a:t>
            </a:r>
            <a:r>
              <a:rPr dirty="0" baseline="-30092" sz="1800" spc="-367" b="1">
                <a:latin typeface="Arial"/>
                <a:cs typeface="Arial"/>
              </a:rPr>
              <a:t>a</a:t>
            </a:r>
            <a:r>
              <a:rPr dirty="0" sz="800" spc="-245">
                <a:latin typeface="Garuda"/>
                <a:cs typeface="Garuda"/>
              </a:rPr>
              <a:t>w</a:t>
            </a:r>
            <a:r>
              <a:rPr dirty="0" baseline="-30092" sz="1800" spc="-367" b="1">
                <a:latin typeface="Arial"/>
                <a:cs typeface="Arial"/>
              </a:rPr>
              <a:t>m</a:t>
            </a:r>
            <a:r>
              <a:rPr dirty="0" sz="800" spc="-245">
                <a:latin typeface="Garuda"/>
                <a:cs typeface="Garuda"/>
              </a:rPr>
              <a:t>ith</a:t>
            </a:r>
            <a:r>
              <a:rPr dirty="0" baseline="-30092" sz="1800" spc="-367" b="1">
                <a:latin typeface="Arial"/>
                <a:cs typeface="Arial"/>
              </a:rPr>
              <a:t>e</a:t>
            </a:r>
            <a:r>
              <a:rPr dirty="0" sz="800" spc="-245">
                <a:latin typeface="Garuda"/>
                <a:cs typeface="Garuda"/>
              </a:rPr>
              <a:t>t</a:t>
            </a:r>
            <a:r>
              <a:rPr dirty="0" baseline="-30092" sz="1800" spc="-367" b="1">
                <a:latin typeface="Arial"/>
                <a:cs typeface="Arial"/>
              </a:rPr>
              <a:t>n</a:t>
            </a:r>
            <a:r>
              <a:rPr dirty="0" sz="800" spc="-245">
                <a:latin typeface="Garuda"/>
                <a:cs typeface="Garuda"/>
              </a:rPr>
              <a:t>he</a:t>
            </a:r>
            <a:r>
              <a:rPr dirty="0" baseline="-30092" sz="1800" spc="-367" b="1">
                <a:latin typeface="Arial"/>
                <a:cs typeface="Arial"/>
              </a:rPr>
              <a:t>t</a:t>
            </a:r>
            <a:r>
              <a:rPr dirty="0" sz="800" spc="-245">
                <a:latin typeface="Garuda"/>
                <a:cs typeface="Garuda"/>
              </a:rPr>
              <a:t>i</a:t>
            </a:r>
            <a:r>
              <a:rPr dirty="0" baseline="-30092" sz="1800" spc="-367" b="1">
                <a:latin typeface="Arial"/>
                <a:cs typeface="Arial"/>
              </a:rPr>
              <a:t>a</a:t>
            </a:r>
            <a:r>
              <a:rPr dirty="0" sz="800" spc="-245">
                <a:latin typeface="Garuda"/>
                <a:cs typeface="Garuda"/>
              </a:rPr>
              <a:t>r </a:t>
            </a:r>
            <a:r>
              <a:rPr dirty="0" sz="800" spc="-195">
                <a:latin typeface="Garuda"/>
                <a:cs typeface="Garuda"/>
              </a:rPr>
              <a:t>n</a:t>
            </a:r>
            <a:r>
              <a:rPr dirty="0" baseline="-30092" sz="1800" spc="-292" b="1">
                <a:latin typeface="Arial"/>
                <a:cs typeface="Arial"/>
              </a:rPr>
              <a:t>l</a:t>
            </a:r>
            <a:r>
              <a:rPr dirty="0" sz="800" spc="-195">
                <a:latin typeface="Garuda"/>
                <a:cs typeface="Garuda"/>
              </a:rPr>
              <a:t>a</a:t>
            </a:r>
            <a:r>
              <a:rPr dirty="0" baseline="-30092" sz="1800" spc="-292" b="1">
                <a:latin typeface="Arial"/>
                <a:cs typeface="Arial"/>
              </a:rPr>
              <a:t>s</a:t>
            </a:r>
            <a:r>
              <a:rPr dirty="0" sz="800" spc="-195">
                <a:latin typeface="Garuda"/>
                <a:cs typeface="Garuda"/>
              </a:rPr>
              <a:t>m</a:t>
            </a:r>
            <a:r>
              <a:rPr dirty="0" baseline="-30092" sz="1800" spc="-292" b="1">
                <a:latin typeface="Arial"/>
                <a:cs typeface="Arial"/>
              </a:rPr>
              <a:t>I</a:t>
            </a:r>
            <a:r>
              <a:rPr dirty="0" sz="800" spc="-195">
                <a:latin typeface="Garuda"/>
                <a:cs typeface="Garuda"/>
              </a:rPr>
              <a:t>e</a:t>
            </a:r>
            <a:r>
              <a:rPr dirty="0" sz="800" spc="-180">
                <a:latin typeface="Garuda"/>
                <a:cs typeface="Garuda"/>
              </a:rPr>
              <a:t> </a:t>
            </a:r>
            <a:r>
              <a:rPr dirty="0" sz="800" spc="-130">
                <a:latin typeface="Garuda"/>
                <a:cs typeface="Garuda"/>
              </a:rPr>
              <a:t>an</a:t>
            </a:r>
            <a:r>
              <a:rPr dirty="0" baseline="-30092" sz="1800" spc="-195" b="1">
                <a:latin typeface="Arial"/>
                <a:cs typeface="Arial"/>
              </a:rPr>
              <a:t>1</a:t>
            </a:r>
            <a:r>
              <a:rPr dirty="0" sz="800" spc="-130">
                <a:latin typeface="Garuda"/>
                <a:cs typeface="Garuda"/>
              </a:rPr>
              <a:t>d</a:t>
            </a:r>
            <a:r>
              <a:rPr dirty="0" baseline="-30092" sz="1800" spc="-195" b="1">
                <a:latin typeface="Arial"/>
                <a:cs typeface="Arial"/>
              </a:rPr>
              <a:t>0</a:t>
            </a:r>
            <a:r>
              <a:rPr dirty="0" sz="800" spc="-130">
                <a:latin typeface="Garuda"/>
                <a:cs typeface="Garuda"/>
              </a:rPr>
              <a:t>em</a:t>
            </a:r>
            <a:r>
              <a:rPr dirty="0" baseline="-30092" sz="1800" spc="-195" b="1">
                <a:latin typeface="Arial"/>
                <a:cs typeface="Arial"/>
              </a:rPr>
              <a:t>-</a:t>
            </a:r>
            <a:r>
              <a:rPr dirty="0" sz="800" spc="-130">
                <a:latin typeface="Garuda"/>
                <a:cs typeface="Garuda"/>
              </a:rPr>
              <a:t>a</a:t>
            </a:r>
            <a:r>
              <a:rPr dirty="0" baseline="-30092" sz="1800" spc="-195" b="1">
                <a:latin typeface="Arial"/>
                <a:cs typeface="Arial"/>
              </a:rPr>
              <a:t>1</a:t>
            </a:r>
            <a:r>
              <a:rPr dirty="0" sz="800" spc="-130">
                <a:latin typeface="Garuda"/>
                <a:cs typeface="Garuda"/>
              </a:rPr>
              <a:t>il.</a:t>
            </a:r>
            <a:r>
              <a:rPr dirty="0" baseline="-30092" sz="1800" spc="-195" b="1">
                <a:latin typeface="Arial"/>
                <a:cs typeface="Arial"/>
              </a:rPr>
              <a:t>0</a:t>
            </a:r>
            <a:r>
              <a:rPr dirty="0" sz="800" spc="-130">
                <a:latin typeface="Garuda"/>
                <a:cs typeface="Garuda"/>
              </a:rPr>
              <a:t>Contact</a:t>
            </a:r>
            <a:endParaRPr sz="800">
              <a:latin typeface="Garuda"/>
              <a:cs typeface="Garuda"/>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1</a:t>
            </a:r>
            <a:r>
              <a:rPr dirty="0" sz="800" spc="-114"/>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107305" cy="1465580"/>
          </a:xfrm>
          <a:prstGeom prst="rect">
            <a:avLst/>
          </a:prstGeom>
        </p:spPr>
        <p:txBody>
          <a:bodyPr wrap="square" lIns="0" tIns="13970" rIns="0" bIns="0" rtlCol="0" vert="horz">
            <a:spAutoFit/>
          </a:bodyPr>
          <a:lstStyle/>
          <a:p>
            <a:pPr algn="ctr" marL="372110">
              <a:lnSpc>
                <a:spcPct val="100000"/>
              </a:lnSpc>
              <a:spcBef>
                <a:spcPts val="110"/>
              </a:spcBef>
            </a:pPr>
            <a:r>
              <a:rPr dirty="0" sz="1850" b="1">
                <a:latin typeface="Arial"/>
                <a:cs typeface="Arial"/>
              </a:rPr>
              <a:t>Modifying </a:t>
            </a:r>
            <a:r>
              <a:rPr dirty="0" sz="1850" spc="5" b="1">
                <a:latin typeface="Arial"/>
                <a:cs typeface="Arial"/>
              </a:rPr>
              <a:t>a</a:t>
            </a:r>
            <a:r>
              <a:rPr dirty="0" sz="1850" spc="-10" b="1">
                <a:latin typeface="Arial"/>
                <a:cs typeface="Arial"/>
              </a:rPr>
              <a:t> </a:t>
            </a:r>
            <a:r>
              <a:rPr dirty="0" sz="1850" b="1">
                <a:latin typeface="Arial"/>
                <a:cs typeface="Arial"/>
              </a:rPr>
              <a:t>View</a:t>
            </a:r>
            <a:endParaRPr sz="1850">
              <a:latin typeface="Arial"/>
              <a:cs typeface="Arial"/>
            </a:endParaRPr>
          </a:p>
          <a:p>
            <a:pPr>
              <a:lnSpc>
                <a:spcPct val="100000"/>
              </a:lnSpc>
              <a:spcBef>
                <a:spcPts val="50"/>
              </a:spcBef>
            </a:pPr>
            <a:endParaRPr sz="2800">
              <a:latin typeface="Arial"/>
              <a:cs typeface="Arial"/>
            </a:endParaRPr>
          </a:p>
          <a:p>
            <a:pPr marL="328930" marR="5080" indent="-329565">
              <a:lnSpc>
                <a:spcPct val="104500"/>
              </a:lnSpc>
              <a:buClr>
                <a:srgbClr val="FF0000"/>
              </a:buClr>
              <a:buChar char="•"/>
              <a:tabLst>
                <a:tab pos="328930" algn="l"/>
                <a:tab pos="329565" algn="l"/>
              </a:tabLst>
            </a:pPr>
            <a:r>
              <a:rPr dirty="0" sz="1550" spc="10">
                <a:latin typeface="Arial"/>
                <a:cs typeface="Arial"/>
              </a:rPr>
              <a:t>Modify the </a:t>
            </a:r>
            <a:r>
              <a:rPr dirty="0" sz="1550" spc="10">
                <a:latin typeface="Courier New"/>
                <a:cs typeface="Courier New"/>
              </a:rPr>
              <a:t>EMPVU80 </a:t>
            </a:r>
            <a:r>
              <a:rPr dirty="0" sz="1550" spc="10">
                <a:latin typeface="Arial"/>
                <a:cs typeface="Arial"/>
              </a:rPr>
              <a:t>view by using a </a:t>
            </a:r>
            <a:r>
              <a:rPr dirty="0" sz="1550" spc="10">
                <a:latin typeface="Courier New"/>
                <a:cs typeface="Courier New"/>
              </a:rPr>
              <a:t>CREATE OR  REPLACE VIEW</a:t>
            </a:r>
            <a:r>
              <a:rPr dirty="0" sz="1550" spc="-509">
                <a:latin typeface="Courier New"/>
                <a:cs typeface="Courier New"/>
              </a:rPr>
              <a:t> </a:t>
            </a:r>
            <a:r>
              <a:rPr dirty="0" sz="1550" spc="10">
                <a:latin typeface="Arial"/>
                <a:cs typeface="Arial"/>
              </a:rPr>
              <a:t>clause. Add an </a:t>
            </a:r>
            <a:r>
              <a:rPr dirty="0" sz="1550" spc="5">
                <a:latin typeface="Arial"/>
                <a:cs typeface="Arial"/>
              </a:rPr>
              <a:t>alias for </a:t>
            </a:r>
            <a:r>
              <a:rPr dirty="0" sz="1550" spc="10">
                <a:latin typeface="Arial"/>
                <a:cs typeface="Arial"/>
              </a:rPr>
              <a:t>each column  name:</a:t>
            </a:r>
            <a:endParaRPr sz="1550">
              <a:latin typeface="Arial"/>
              <a:cs typeface="Arial"/>
            </a:endParaRPr>
          </a:p>
        </p:txBody>
      </p:sp>
      <p:sp>
        <p:nvSpPr>
          <p:cNvPr id="7" name="object 7"/>
          <p:cNvSpPr txBox="1"/>
          <p:nvPr/>
        </p:nvSpPr>
        <p:spPr>
          <a:xfrm>
            <a:off x="1143783" y="3703125"/>
            <a:ext cx="5346065" cy="773430"/>
          </a:xfrm>
          <a:prstGeom prst="rect">
            <a:avLst/>
          </a:prstGeom>
        </p:spPr>
        <p:txBody>
          <a:bodyPr wrap="square" lIns="0" tIns="19050" rIns="0" bIns="0" rtlCol="0" vert="horz">
            <a:spAutoFit/>
          </a:bodyPr>
          <a:lstStyle/>
          <a:p>
            <a:pPr marL="328930" marR="5080" indent="-329565">
              <a:lnSpc>
                <a:spcPct val="104500"/>
              </a:lnSpc>
              <a:spcBef>
                <a:spcPts val="150"/>
              </a:spcBef>
              <a:buClr>
                <a:srgbClr val="FF0000"/>
              </a:buClr>
              <a:buChar char="•"/>
              <a:tabLst>
                <a:tab pos="328930" algn="l"/>
                <a:tab pos="329565" algn="l"/>
              </a:tabLst>
            </a:pPr>
            <a:r>
              <a:rPr dirty="0" sz="1550" spc="10">
                <a:latin typeface="Arial"/>
                <a:cs typeface="Arial"/>
              </a:rPr>
              <a:t>Column </a:t>
            </a:r>
            <a:r>
              <a:rPr dirty="0" sz="1550" spc="5">
                <a:latin typeface="Arial"/>
                <a:cs typeface="Arial"/>
              </a:rPr>
              <a:t>aliases in </a:t>
            </a:r>
            <a:r>
              <a:rPr dirty="0" sz="1550" spc="10">
                <a:latin typeface="Arial"/>
                <a:cs typeface="Arial"/>
              </a:rPr>
              <a:t>the </a:t>
            </a:r>
            <a:r>
              <a:rPr dirty="0" sz="1550" spc="10">
                <a:latin typeface="Courier New"/>
                <a:cs typeface="Courier New"/>
              </a:rPr>
              <a:t>CREATE OR REPLACE VIEW  </a:t>
            </a:r>
            <a:r>
              <a:rPr dirty="0" sz="1550" spc="10">
                <a:latin typeface="Arial"/>
                <a:cs typeface="Arial"/>
              </a:rPr>
              <a:t>clause are </a:t>
            </a:r>
            <a:r>
              <a:rPr dirty="0" sz="1550" spc="5">
                <a:latin typeface="Arial"/>
                <a:cs typeface="Arial"/>
              </a:rPr>
              <a:t>listed in </a:t>
            </a:r>
            <a:r>
              <a:rPr dirty="0" sz="1550" spc="10">
                <a:latin typeface="Arial"/>
                <a:cs typeface="Arial"/>
              </a:rPr>
              <a:t>the same order as the columns </a:t>
            </a:r>
            <a:r>
              <a:rPr dirty="0" sz="1550" spc="5">
                <a:latin typeface="Arial"/>
                <a:cs typeface="Arial"/>
              </a:rPr>
              <a:t>in </a:t>
            </a:r>
            <a:r>
              <a:rPr dirty="0" sz="1550" spc="10">
                <a:latin typeface="Arial"/>
                <a:cs typeface="Arial"/>
              </a:rPr>
              <a:t>the  subquery.</a:t>
            </a:r>
            <a:endParaRPr sz="1550">
              <a:latin typeface="Arial"/>
              <a:cs typeface="Arial"/>
            </a:endParaRPr>
          </a:p>
        </p:txBody>
      </p:sp>
      <p:sp>
        <p:nvSpPr>
          <p:cNvPr id="8" name="object 8"/>
          <p:cNvSpPr txBox="1"/>
          <p:nvPr/>
        </p:nvSpPr>
        <p:spPr>
          <a:xfrm>
            <a:off x="1277111" y="2294382"/>
            <a:ext cx="5213350" cy="1403985"/>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500"/>
              </a:lnSpc>
            </a:pPr>
            <a:r>
              <a:rPr dirty="0" sz="1300" spc="-15" b="1">
                <a:latin typeface="Courier New"/>
                <a:cs typeface="Courier New"/>
              </a:rPr>
              <a:t>CREATE OR REPLACE VIEW</a:t>
            </a:r>
            <a:r>
              <a:rPr dirty="0" sz="1300" spc="-45" b="1">
                <a:latin typeface="Courier New"/>
                <a:cs typeface="Courier New"/>
              </a:rPr>
              <a:t> </a:t>
            </a:r>
            <a:r>
              <a:rPr dirty="0" sz="1300" spc="-20" b="1">
                <a:latin typeface="Courier New"/>
                <a:cs typeface="Courier New"/>
              </a:rPr>
              <a:t>empvu80</a:t>
            </a:r>
            <a:endParaRPr sz="1300">
              <a:latin typeface="Courier New"/>
              <a:cs typeface="Courier New"/>
            </a:endParaRPr>
          </a:p>
          <a:p>
            <a:pPr marL="76200" marR="1123950" indent="194945">
              <a:lnSpc>
                <a:spcPts val="1550"/>
              </a:lnSpc>
              <a:spcBef>
                <a:spcPts val="50"/>
              </a:spcBef>
              <a:tabLst>
                <a:tab pos="1149985" algn="l"/>
              </a:tabLst>
            </a:pPr>
            <a:r>
              <a:rPr dirty="0" sz="1300" spc="-20" b="1">
                <a:latin typeface="Courier New"/>
                <a:cs typeface="Courier New"/>
              </a:rPr>
              <a:t>(id_number, </a:t>
            </a:r>
            <a:r>
              <a:rPr dirty="0" sz="1300" spc="-15" b="1">
                <a:latin typeface="Courier New"/>
                <a:cs typeface="Courier New"/>
              </a:rPr>
              <a:t>name, sal, </a:t>
            </a:r>
            <a:r>
              <a:rPr dirty="0" sz="1300" spc="-20" b="1">
                <a:latin typeface="Courier New"/>
                <a:cs typeface="Courier New"/>
              </a:rPr>
              <a:t>department_id)  </a:t>
            </a:r>
            <a:r>
              <a:rPr dirty="0" sz="1300" spc="-10" b="1">
                <a:latin typeface="Courier New"/>
                <a:cs typeface="Courier New"/>
              </a:rPr>
              <a:t>AS</a:t>
            </a:r>
            <a:r>
              <a:rPr dirty="0" sz="1300" spc="-5" b="1">
                <a:latin typeface="Courier New"/>
                <a:cs typeface="Courier New"/>
              </a:rPr>
              <a:t> </a:t>
            </a:r>
            <a:r>
              <a:rPr dirty="0" sz="1300" spc="-15" b="1">
                <a:latin typeface="Courier New"/>
                <a:cs typeface="Courier New"/>
              </a:rPr>
              <a:t>SELECT	employee_id, first_name </a:t>
            </a:r>
            <a:r>
              <a:rPr dirty="0" sz="1300" spc="-10" b="1">
                <a:latin typeface="Courier New"/>
                <a:cs typeface="Courier New"/>
              </a:rPr>
              <a:t>|| '</a:t>
            </a:r>
            <a:r>
              <a:rPr dirty="0" sz="1300" spc="-35" b="1">
                <a:latin typeface="Courier New"/>
                <a:cs typeface="Courier New"/>
              </a:rPr>
              <a:t> </a:t>
            </a:r>
            <a:r>
              <a:rPr dirty="0" sz="1300" spc="-10" b="1">
                <a:latin typeface="Courier New"/>
                <a:cs typeface="Courier New"/>
              </a:rPr>
              <a:t>'</a:t>
            </a:r>
            <a:endParaRPr sz="1300">
              <a:latin typeface="Courier New"/>
              <a:cs typeface="Courier New"/>
            </a:endParaRPr>
          </a:p>
          <a:p>
            <a:pPr marL="1149985">
              <a:lnSpc>
                <a:spcPts val="1490"/>
              </a:lnSpc>
            </a:pPr>
            <a:r>
              <a:rPr dirty="0" sz="1300" spc="-15" b="1">
                <a:latin typeface="Courier New"/>
                <a:cs typeface="Courier New"/>
              </a:rPr>
              <a:t>|| </a:t>
            </a:r>
            <a:r>
              <a:rPr dirty="0" sz="1300" spc="-20" b="1">
                <a:latin typeface="Courier New"/>
                <a:cs typeface="Courier New"/>
              </a:rPr>
              <a:t>last_name, </a:t>
            </a:r>
            <a:r>
              <a:rPr dirty="0" sz="1300" spc="-15" b="1">
                <a:latin typeface="Courier New"/>
                <a:cs typeface="Courier New"/>
              </a:rPr>
              <a:t>salary,</a:t>
            </a:r>
            <a:r>
              <a:rPr dirty="0" sz="1300" spc="-25" b="1">
                <a:latin typeface="Courier New"/>
                <a:cs typeface="Courier New"/>
              </a:rPr>
              <a:t> </a:t>
            </a:r>
            <a:r>
              <a:rPr dirty="0" sz="1300" spc="-20" b="1">
                <a:latin typeface="Courier New"/>
                <a:cs typeface="Courier New"/>
              </a:rPr>
              <a:t>department_id</a:t>
            </a:r>
            <a:endParaRPr sz="1300">
              <a:latin typeface="Courier New"/>
              <a:cs typeface="Courier New"/>
            </a:endParaRPr>
          </a:p>
          <a:p>
            <a:pPr marL="368300">
              <a:lnSpc>
                <a:spcPts val="1545"/>
              </a:lnSpc>
              <a:tabLst>
                <a:tab pos="1149985" algn="l"/>
              </a:tabLst>
            </a:pPr>
            <a:r>
              <a:rPr dirty="0" sz="1300" spc="-10" b="1">
                <a:latin typeface="Courier New"/>
                <a:cs typeface="Courier New"/>
              </a:rPr>
              <a:t>FROM	</a:t>
            </a:r>
            <a:r>
              <a:rPr dirty="0" sz="1300" spc="-15" b="1">
                <a:latin typeface="Courier New"/>
                <a:cs typeface="Courier New"/>
              </a:rPr>
              <a:t>employees</a:t>
            </a:r>
            <a:endParaRPr sz="1300">
              <a:latin typeface="Courier New"/>
              <a:cs typeface="Courier New"/>
            </a:endParaRPr>
          </a:p>
          <a:p>
            <a:pPr marL="76200" marR="2199640" indent="292100">
              <a:lnSpc>
                <a:spcPts val="1550"/>
              </a:lnSpc>
              <a:spcBef>
                <a:spcPts val="55"/>
              </a:spcBef>
              <a:tabLst>
                <a:tab pos="1149985" algn="l"/>
              </a:tabLst>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 </a:t>
            </a:r>
            <a:r>
              <a:rPr dirty="0" sz="1300" spc="-20" b="1">
                <a:latin typeface="Courier New"/>
                <a:cs typeface="Courier New"/>
              </a:rPr>
              <a:t>80;  </a:t>
            </a:r>
            <a:r>
              <a:rPr dirty="0" sz="1300" spc="-15" b="1">
                <a:solidFill>
                  <a:srgbClr val="FF0000"/>
                </a:solidFill>
                <a:latin typeface="Courier New"/>
                <a:cs typeface="Courier New"/>
              </a:rPr>
              <a:t>CREATE VIEW</a:t>
            </a:r>
            <a:r>
              <a:rPr dirty="0" sz="1300" spc="-40" b="1">
                <a:solidFill>
                  <a:srgbClr val="FF0000"/>
                </a:solidFill>
                <a:latin typeface="Courier New"/>
                <a:cs typeface="Courier New"/>
              </a:rPr>
              <a:t> </a:t>
            </a:r>
            <a:r>
              <a:rPr dirty="0" sz="1300" spc="-20" b="1">
                <a:solidFill>
                  <a:srgbClr val="FF0000"/>
                </a:solidFill>
                <a:latin typeface="Courier New"/>
                <a:cs typeface="Courier New"/>
              </a:rPr>
              <a:t>succeeded.</a:t>
            </a:r>
            <a:endParaRPr sz="1300">
              <a:latin typeface="Courier New"/>
              <a:cs typeface="Courier New"/>
            </a:endParaRPr>
          </a:p>
        </p:txBody>
      </p:sp>
      <p:sp>
        <p:nvSpPr>
          <p:cNvPr id="9" name="object 9"/>
          <p:cNvSpPr txBox="1"/>
          <p:nvPr/>
        </p:nvSpPr>
        <p:spPr>
          <a:xfrm>
            <a:off x="594613" y="5621078"/>
            <a:ext cx="6522720" cy="1344930"/>
          </a:xfrm>
          <a:prstGeom prst="rect">
            <a:avLst/>
          </a:prstGeom>
        </p:spPr>
        <p:txBody>
          <a:bodyPr wrap="square" lIns="0" tIns="48260" rIns="0" bIns="0" rtlCol="0" vert="horz">
            <a:spAutoFit/>
          </a:bodyPr>
          <a:lstStyle/>
          <a:p>
            <a:pPr marL="12700">
              <a:lnSpc>
                <a:spcPct val="100000"/>
              </a:lnSpc>
              <a:spcBef>
                <a:spcPts val="380"/>
              </a:spcBef>
            </a:pPr>
            <a:r>
              <a:rPr dirty="0" sz="1300" b="1">
                <a:latin typeface="Arial"/>
                <a:cs typeface="Arial"/>
              </a:rPr>
              <a:t>Modifying a</a:t>
            </a:r>
            <a:r>
              <a:rPr dirty="0" sz="1300" spc="-5" b="1">
                <a:latin typeface="Arial"/>
                <a:cs typeface="Arial"/>
              </a:rPr>
              <a:t> View</a:t>
            </a:r>
            <a:endParaRPr sz="1300">
              <a:latin typeface="Arial"/>
              <a:cs typeface="Arial"/>
            </a:endParaRPr>
          </a:p>
          <a:p>
            <a:pPr algn="just" marL="136525" marR="5080" indent="-635">
              <a:lnSpc>
                <a:spcPct val="102299"/>
              </a:lnSpc>
              <a:spcBef>
                <a:spcPts val="245"/>
              </a:spcBef>
            </a:pPr>
            <a:r>
              <a:rPr dirty="0" sz="1300">
                <a:latin typeface="Times New Roman"/>
                <a:cs typeface="Times New Roman"/>
              </a:rPr>
              <a:t>With the </a:t>
            </a:r>
            <a:r>
              <a:rPr dirty="0" sz="1300">
                <a:latin typeface="Courier New"/>
                <a:cs typeface="Courier New"/>
              </a:rPr>
              <a:t>OR REPLACE</a:t>
            </a:r>
            <a:r>
              <a:rPr dirty="0" sz="1300" spc="-484">
                <a:latin typeface="Courier New"/>
                <a:cs typeface="Courier New"/>
              </a:rPr>
              <a:t> </a:t>
            </a:r>
            <a:r>
              <a:rPr dirty="0" sz="1300">
                <a:latin typeface="Times New Roman"/>
                <a:cs typeface="Times New Roman"/>
              </a:rPr>
              <a:t>option, a view can be created even if one exists with this name already,  thus replacing the old version of the view for its owner. This means that the view can be altered  without dropping, re-creating, and regranting object</a:t>
            </a:r>
            <a:r>
              <a:rPr dirty="0" sz="1300" spc="-10">
                <a:latin typeface="Times New Roman"/>
                <a:cs typeface="Times New Roman"/>
              </a:rPr>
              <a:t> </a:t>
            </a:r>
            <a:r>
              <a:rPr dirty="0" sz="1300">
                <a:latin typeface="Times New Roman"/>
                <a:cs typeface="Times New Roman"/>
              </a:rPr>
              <a:t>privileges.</a:t>
            </a:r>
            <a:endParaRPr sz="1300">
              <a:latin typeface="Times New Roman"/>
              <a:cs typeface="Times New Roman"/>
            </a:endParaRPr>
          </a:p>
          <a:p>
            <a:pPr algn="just" marL="136525" marR="8890">
              <a:lnSpc>
                <a:spcPct val="105000"/>
              </a:lnSpc>
              <a:spcBef>
                <a:spcPts val="235"/>
              </a:spcBef>
            </a:pPr>
            <a:r>
              <a:rPr dirty="0" sz="1300" spc="-5" b="1">
                <a:latin typeface="Times New Roman"/>
                <a:cs typeface="Times New Roman"/>
              </a:rPr>
              <a:t>Note: </a:t>
            </a:r>
            <a:r>
              <a:rPr dirty="0" sz="1300">
                <a:latin typeface="Times New Roman"/>
                <a:cs typeface="Times New Roman"/>
              </a:rPr>
              <a:t>When assigning column aliases in the </a:t>
            </a:r>
            <a:r>
              <a:rPr dirty="0" sz="1300">
                <a:latin typeface="Courier New"/>
                <a:cs typeface="Courier New"/>
              </a:rPr>
              <a:t>CREATE OR REPLACE VIEW</a:t>
            </a:r>
            <a:r>
              <a:rPr dirty="0" sz="1300" spc="-450">
                <a:latin typeface="Courier New"/>
                <a:cs typeface="Courier New"/>
              </a:rPr>
              <a:t> </a:t>
            </a:r>
            <a:r>
              <a:rPr dirty="0" sz="1300" spc="-5">
                <a:latin typeface="Times New Roman"/>
                <a:cs typeface="Times New Roman"/>
              </a:rPr>
              <a:t>clause, </a:t>
            </a:r>
            <a:r>
              <a:rPr dirty="0" sz="1300">
                <a:latin typeface="Times New Roman"/>
                <a:cs typeface="Times New Roman"/>
              </a:rPr>
              <a:t>remember  that the </a:t>
            </a:r>
            <a:r>
              <a:rPr dirty="0" sz="1300" spc="-5">
                <a:latin typeface="Times New Roman"/>
                <a:cs typeface="Times New Roman"/>
              </a:rPr>
              <a:t>aliases </a:t>
            </a:r>
            <a:r>
              <a:rPr dirty="0" sz="1300">
                <a:latin typeface="Times New Roman"/>
                <a:cs typeface="Times New Roman"/>
              </a:rPr>
              <a:t>are </a:t>
            </a:r>
            <a:r>
              <a:rPr dirty="0" sz="1300" spc="-5">
                <a:latin typeface="Times New Roman"/>
                <a:cs typeface="Times New Roman"/>
              </a:rPr>
              <a:t>listed </a:t>
            </a:r>
            <a:r>
              <a:rPr dirty="0" sz="1300">
                <a:latin typeface="Times New Roman"/>
                <a:cs typeface="Times New Roman"/>
              </a:rPr>
              <a:t>in the </a:t>
            </a:r>
            <a:r>
              <a:rPr dirty="0" sz="1300" spc="-5">
                <a:latin typeface="Times New Roman"/>
                <a:cs typeface="Times New Roman"/>
              </a:rPr>
              <a:t>same order </a:t>
            </a:r>
            <a:r>
              <a:rPr dirty="0" sz="1300">
                <a:latin typeface="Times New Roman"/>
                <a:cs typeface="Times New Roman"/>
              </a:rPr>
              <a:t>as the columns in the</a:t>
            </a:r>
            <a:r>
              <a:rPr dirty="0" sz="1300" spc="30">
                <a:latin typeface="Times New Roman"/>
                <a:cs typeface="Times New Roman"/>
              </a:rPr>
              <a:t> </a:t>
            </a:r>
            <a:r>
              <a:rPr dirty="0" sz="1300" spc="-5">
                <a:latin typeface="Times New Roman"/>
                <a:cs typeface="Times New Roman"/>
              </a:rPr>
              <a:t>subquery.</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Creating </a:t>
            </a:r>
            <a:r>
              <a:rPr dirty="0" sz="1850" spc="5" b="1">
                <a:latin typeface="Arial"/>
                <a:cs typeface="Arial"/>
              </a:rPr>
              <a:t>a </a:t>
            </a:r>
            <a:r>
              <a:rPr dirty="0" sz="1850" b="1">
                <a:latin typeface="Arial"/>
                <a:cs typeface="Arial"/>
              </a:rPr>
              <a:t>Complex</a:t>
            </a:r>
            <a:r>
              <a:rPr dirty="0" sz="1850" spc="-15" b="1">
                <a:latin typeface="Arial"/>
                <a:cs typeface="Arial"/>
              </a:rPr>
              <a:t> </a:t>
            </a:r>
            <a:r>
              <a:rPr dirty="0" sz="1850" b="1">
                <a:latin typeface="Arial"/>
                <a:cs typeface="Arial"/>
              </a:rPr>
              <a:t>View</a:t>
            </a:r>
            <a:endParaRPr sz="1850">
              <a:latin typeface="Arial"/>
              <a:cs typeface="Arial"/>
            </a:endParaRPr>
          </a:p>
          <a:p>
            <a:pPr>
              <a:lnSpc>
                <a:spcPct val="100000"/>
              </a:lnSpc>
              <a:spcBef>
                <a:spcPts val="45"/>
              </a:spcBef>
            </a:pPr>
            <a:endParaRPr sz="2950">
              <a:latin typeface="Arial"/>
              <a:cs typeface="Arial"/>
            </a:endParaRPr>
          </a:p>
          <a:p>
            <a:pPr marL="446405" marR="549910">
              <a:lnSpc>
                <a:spcPct val="101600"/>
              </a:lnSpc>
            </a:pPr>
            <a:r>
              <a:rPr dirty="0" sz="1550" spc="10">
                <a:latin typeface="Arial"/>
                <a:cs typeface="Arial"/>
              </a:rPr>
              <a:t>Create a complex view </a:t>
            </a:r>
            <a:r>
              <a:rPr dirty="0" sz="1550" spc="5">
                <a:latin typeface="Arial"/>
                <a:cs typeface="Arial"/>
              </a:rPr>
              <a:t>that </a:t>
            </a:r>
            <a:r>
              <a:rPr dirty="0" sz="1550" spc="10">
                <a:latin typeface="Arial"/>
                <a:cs typeface="Arial"/>
              </a:rPr>
              <a:t>contains group </a:t>
            </a:r>
            <a:r>
              <a:rPr dirty="0" sz="1550" spc="5">
                <a:latin typeface="Arial"/>
                <a:cs typeface="Arial"/>
              </a:rPr>
              <a:t>functions to display  </a:t>
            </a:r>
            <a:r>
              <a:rPr dirty="0" sz="1550" spc="10">
                <a:latin typeface="Arial"/>
                <a:cs typeface="Arial"/>
              </a:rPr>
              <a:t>values from two</a:t>
            </a:r>
            <a:r>
              <a:rPr dirty="0" sz="1550" spc="-10">
                <a:latin typeface="Arial"/>
                <a:cs typeface="Arial"/>
              </a:rPr>
              <a:t> </a:t>
            </a:r>
            <a:r>
              <a:rPr dirty="0" sz="1550" spc="5">
                <a:latin typeface="Arial"/>
                <a:cs typeface="Arial"/>
              </a:rPr>
              <a:t>tables: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4" name="object 4"/>
          <p:cNvSpPr txBox="1"/>
          <p:nvPr/>
        </p:nvSpPr>
        <p:spPr>
          <a:xfrm>
            <a:off x="1277111" y="2138172"/>
            <a:ext cx="5219700" cy="156972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380"/>
              </a:lnSpc>
            </a:pPr>
            <a:r>
              <a:rPr dirty="0" sz="1300" spc="-15" b="1">
                <a:latin typeface="Courier New"/>
                <a:cs typeface="Courier New"/>
              </a:rPr>
              <a:t>CREATE OR REPLACE VIEW</a:t>
            </a:r>
            <a:r>
              <a:rPr dirty="0" sz="1300" spc="-45" b="1">
                <a:latin typeface="Courier New"/>
                <a:cs typeface="Courier New"/>
              </a:rPr>
              <a:t> </a:t>
            </a:r>
            <a:r>
              <a:rPr dirty="0" sz="1300" spc="-20" b="1">
                <a:latin typeface="Courier New"/>
                <a:cs typeface="Courier New"/>
              </a:rPr>
              <a:t>dept_sum_vu</a:t>
            </a:r>
            <a:endParaRPr sz="1300">
              <a:latin typeface="Courier New"/>
              <a:cs typeface="Courier New"/>
            </a:endParaRPr>
          </a:p>
          <a:p>
            <a:pPr marL="271145">
              <a:lnSpc>
                <a:spcPts val="1550"/>
              </a:lnSpc>
            </a:pPr>
            <a:r>
              <a:rPr dirty="0" sz="1300" spc="-15" b="1">
                <a:latin typeface="Courier New"/>
                <a:cs typeface="Courier New"/>
              </a:rPr>
              <a:t>(name, minsal, maxsal,</a:t>
            </a:r>
            <a:r>
              <a:rPr dirty="0" sz="1300" spc="-40" b="1">
                <a:latin typeface="Courier New"/>
                <a:cs typeface="Courier New"/>
              </a:rPr>
              <a:t> </a:t>
            </a:r>
            <a:r>
              <a:rPr dirty="0" sz="1300" spc="-20" b="1">
                <a:latin typeface="Courier New"/>
                <a:cs typeface="Courier New"/>
              </a:rPr>
              <a:t>avgsal)</a:t>
            </a:r>
            <a:endParaRPr sz="1300">
              <a:latin typeface="Courier New"/>
              <a:cs typeface="Courier New"/>
            </a:endParaRPr>
          </a:p>
          <a:p>
            <a:pPr marL="1247775" marR="741680" indent="-1172210">
              <a:lnSpc>
                <a:spcPts val="1550"/>
              </a:lnSpc>
              <a:spcBef>
                <a:spcPts val="50"/>
              </a:spcBef>
              <a:tabLst>
                <a:tab pos="1247775" algn="l"/>
              </a:tabLst>
            </a:pPr>
            <a:r>
              <a:rPr dirty="0" sz="1300" spc="-15" b="1">
                <a:latin typeface="Courier New"/>
                <a:cs typeface="Courier New"/>
              </a:rPr>
              <a:t>AS SELECT	</a:t>
            </a:r>
            <a:r>
              <a:rPr dirty="0" sz="1300" spc="-20" b="1">
                <a:latin typeface="Courier New"/>
                <a:cs typeface="Courier New"/>
              </a:rPr>
              <a:t>d.department_name, MIN(e.salary),  MAX(e.salary),AVG(e.salary)</a:t>
            </a:r>
            <a:endParaRPr sz="1300">
              <a:latin typeface="Courier New"/>
              <a:cs typeface="Courier New"/>
            </a:endParaRPr>
          </a:p>
          <a:p>
            <a:pPr marL="368300">
              <a:lnSpc>
                <a:spcPts val="1485"/>
              </a:lnSpc>
              <a:tabLst>
                <a:tab pos="1247140" algn="l"/>
              </a:tabLst>
            </a:pPr>
            <a:r>
              <a:rPr dirty="0" sz="1300" spc="-15" b="1">
                <a:latin typeface="Courier New"/>
                <a:cs typeface="Courier New"/>
              </a:rPr>
              <a:t>FROM	employees </a:t>
            </a:r>
            <a:r>
              <a:rPr dirty="0" sz="1300" spc="-10" b="1">
                <a:latin typeface="Courier New"/>
                <a:cs typeface="Courier New"/>
              </a:rPr>
              <a:t>e </a:t>
            </a:r>
            <a:r>
              <a:rPr dirty="0" sz="1300" spc="-15" b="1">
                <a:latin typeface="Courier New"/>
                <a:cs typeface="Courier New"/>
              </a:rPr>
              <a:t>JOIN </a:t>
            </a:r>
            <a:r>
              <a:rPr dirty="0" sz="1300" spc="-20" b="1">
                <a:latin typeface="Courier New"/>
                <a:cs typeface="Courier New"/>
              </a:rPr>
              <a:t>departments</a:t>
            </a:r>
            <a:r>
              <a:rPr dirty="0" sz="1300" spc="-45" b="1">
                <a:latin typeface="Courier New"/>
                <a:cs typeface="Courier New"/>
              </a:rPr>
              <a:t> </a:t>
            </a:r>
            <a:r>
              <a:rPr dirty="0" sz="1300" spc="-10" b="1">
                <a:latin typeface="Courier New"/>
                <a:cs typeface="Courier New"/>
              </a:rPr>
              <a:t>d</a:t>
            </a:r>
            <a:endParaRPr sz="1300">
              <a:latin typeface="Courier New"/>
              <a:cs typeface="Courier New"/>
            </a:endParaRPr>
          </a:p>
          <a:p>
            <a:pPr marL="368300" marR="548005">
              <a:lnSpc>
                <a:spcPts val="1550"/>
              </a:lnSpc>
              <a:spcBef>
                <a:spcPts val="55"/>
              </a:spcBef>
              <a:tabLst>
                <a:tab pos="1247140" algn="l"/>
              </a:tabLst>
            </a:pPr>
            <a:r>
              <a:rPr dirty="0" sz="1300" spc="-15" b="1">
                <a:latin typeface="Courier New"/>
                <a:cs typeface="Courier New"/>
              </a:rPr>
              <a:t>ON	(e.department_id </a:t>
            </a:r>
            <a:r>
              <a:rPr dirty="0" sz="1300" spc="-10" b="1">
                <a:latin typeface="Courier New"/>
                <a:cs typeface="Courier New"/>
              </a:rPr>
              <a:t>= </a:t>
            </a:r>
            <a:r>
              <a:rPr dirty="0" sz="1300" spc="-20" b="1">
                <a:latin typeface="Courier New"/>
                <a:cs typeface="Courier New"/>
              </a:rPr>
              <a:t>d.department_id)  </a:t>
            </a:r>
            <a:r>
              <a:rPr dirty="0" sz="1300" spc="-15" b="1">
                <a:latin typeface="Courier New"/>
                <a:cs typeface="Courier New"/>
              </a:rPr>
              <a:t>GROUP BY</a:t>
            </a:r>
            <a:r>
              <a:rPr dirty="0" sz="1300" spc="-30" b="1">
                <a:latin typeface="Courier New"/>
                <a:cs typeface="Courier New"/>
              </a:rPr>
              <a:t> </a:t>
            </a:r>
            <a:r>
              <a:rPr dirty="0" sz="1300" spc="-20" b="1">
                <a:latin typeface="Courier New"/>
                <a:cs typeface="Courier New"/>
              </a:rPr>
              <a:t>d.department_name;</a:t>
            </a:r>
            <a:endParaRPr sz="1300">
              <a:latin typeface="Courier New"/>
              <a:cs typeface="Courier New"/>
            </a:endParaRPr>
          </a:p>
          <a:p>
            <a:pPr marL="76200">
              <a:lnSpc>
                <a:spcPts val="1495"/>
              </a:lnSpc>
            </a:pPr>
            <a:r>
              <a:rPr dirty="0" sz="1300" spc="-15" b="1">
                <a:solidFill>
                  <a:srgbClr val="FF3300"/>
                </a:solidFill>
                <a:latin typeface="Courier New"/>
                <a:cs typeface="Courier New"/>
              </a:rPr>
              <a:t>CREATE VIEW</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5" name="object 5"/>
          <p:cNvSpPr txBox="1"/>
          <p:nvPr/>
        </p:nvSpPr>
        <p:spPr>
          <a:xfrm>
            <a:off x="594613" y="5611157"/>
            <a:ext cx="6536690" cy="190563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Complex</a:t>
            </a:r>
            <a:r>
              <a:rPr dirty="0" sz="1300" spc="-10" b="1">
                <a:latin typeface="Arial"/>
                <a:cs typeface="Arial"/>
              </a:rPr>
              <a:t> </a:t>
            </a:r>
            <a:r>
              <a:rPr dirty="0" sz="1300" spc="-5" b="1">
                <a:latin typeface="Arial"/>
                <a:cs typeface="Arial"/>
              </a:rPr>
              <a:t>View</a:t>
            </a:r>
            <a:endParaRPr sz="1300">
              <a:latin typeface="Arial"/>
              <a:cs typeface="Arial"/>
            </a:endParaRPr>
          </a:p>
          <a:p>
            <a:pPr marL="136525" marR="161290">
              <a:lnSpc>
                <a:spcPct val="100000"/>
              </a:lnSpc>
              <a:spcBef>
                <a:spcPts val="359"/>
              </a:spcBef>
            </a:pPr>
            <a:r>
              <a:rPr dirty="0" sz="1300">
                <a:latin typeface="Times New Roman"/>
                <a:cs typeface="Times New Roman"/>
              </a:rPr>
              <a:t>The example in the slide creates a complex view of </a:t>
            </a:r>
            <a:r>
              <a:rPr dirty="0" sz="1300" spc="-5">
                <a:latin typeface="Times New Roman"/>
                <a:cs typeface="Times New Roman"/>
              </a:rPr>
              <a:t>department </a:t>
            </a:r>
            <a:r>
              <a:rPr dirty="0" sz="1300">
                <a:latin typeface="Times New Roman"/>
                <a:cs typeface="Times New Roman"/>
              </a:rPr>
              <a:t>names, minimum salaries,  maximum salaries, and average salaries by department. Note that alternative names have been  </a:t>
            </a:r>
            <a:r>
              <a:rPr dirty="0" sz="1300" spc="-5">
                <a:latin typeface="Times New Roman"/>
                <a:cs typeface="Times New Roman"/>
              </a:rPr>
              <a:t>specified </a:t>
            </a:r>
            <a:r>
              <a:rPr dirty="0" sz="1300">
                <a:latin typeface="Times New Roman"/>
                <a:cs typeface="Times New Roman"/>
              </a:rPr>
              <a:t>for the view. This is a requirement if any column of the view is derived from a  function or an</a:t>
            </a:r>
            <a:r>
              <a:rPr dirty="0" sz="1300" spc="-5">
                <a:latin typeface="Times New Roman"/>
                <a:cs typeface="Times New Roman"/>
              </a:rPr>
              <a:t> </a:t>
            </a:r>
            <a:r>
              <a:rPr dirty="0" sz="1300">
                <a:latin typeface="Times New Roman"/>
                <a:cs typeface="Times New Roman"/>
              </a:rPr>
              <a:t>expression.</a:t>
            </a:r>
            <a:endParaRPr sz="1300">
              <a:latin typeface="Times New Roman"/>
              <a:cs typeface="Times New Roman"/>
            </a:endParaRPr>
          </a:p>
          <a:p>
            <a:pPr marL="136525" marR="5080">
              <a:lnSpc>
                <a:spcPct val="100000"/>
              </a:lnSpc>
              <a:spcBef>
                <a:spcPts val="305"/>
              </a:spcBef>
            </a:pPr>
            <a:r>
              <a:rPr dirty="0" sz="1300" spc="-5">
                <a:latin typeface="Times New Roman"/>
                <a:cs typeface="Times New Roman"/>
              </a:rPr>
              <a:t>You </a:t>
            </a:r>
            <a:r>
              <a:rPr dirty="0" sz="1300">
                <a:latin typeface="Times New Roman"/>
                <a:cs typeface="Times New Roman"/>
              </a:rPr>
              <a:t>can view the structure of the view by </a:t>
            </a:r>
            <a:r>
              <a:rPr dirty="0" sz="1300" spc="-5">
                <a:latin typeface="Times New Roman"/>
                <a:cs typeface="Times New Roman"/>
              </a:rPr>
              <a:t>using </a:t>
            </a:r>
            <a:r>
              <a:rPr dirty="0" sz="1300">
                <a:latin typeface="Times New Roman"/>
                <a:cs typeface="Times New Roman"/>
              </a:rPr>
              <a:t>the </a:t>
            </a:r>
            <a:r>
              <a:rPr dirty="0" sz="1300">
                <a:latin typeface="Courier New"/>
                <a:cs typeface="Courier New"/>
              </a:rPr>
              <a:t>DESCRIBE</a:t>
            </a:r>
            <a:r>
              <a:rPr dirty="0" sz="1300" spc="-484">
                <a:latin typeface="Courier New"/>
                <a:cs typeface="Courier New"/>
              </a:rPr>
              <a:t> </a:t>
            </a:r>
            <a:r>
              <a:rPr dirty="0" sz="1300">
                <a:latin typeface="Times New Roman"/>
                <a:cs typeface="Times New Roman"/>
              </a:rPr>
              <a:t>command. Display the contents  of the view by </a:t>
            </a:r>
            <a:r>
              <a:rPr dirty="0" sz="1300" spc="-5">
                <a:latin typeface="Times New Roman"/>
                <a:cs typeface="Times New Roman"/>
              </a:rPr>
              <a:t>issuing </a:t>
            </a:r>
            <a:r>
              <a:rPr dirty="0" sz="1300">
                <a:latin typeface="Times New Roman"/>
                <a:cs typeface="Times New Roman"/>
              </a:rPr>
              <a:t>a </a:t>
            </a:r>
            <a:r>
              <a:rPr dirty="0" sz="1300">
                <a:latin typeface="Courier New"/>
                <a:cs typeface="Courier New"/>
              </a:rPr>
              <a:t>SELECT</a:t>
            </a:r>
            <a:r>
              <a:rPr dirty="0" sz="1300" spc="-475">
                <a:latin typeface="Courier New"/>
                <a:cs typeface="Courier New"/>
              </a:rPr>
              <a:t> </a:t>
            </a:r>
            <a:r>
              <a:rPr dirty="0" sz="1300" spc="-5">
                <a:latin typeface="Times New Roman"/>
                <a:cs typeface="Times New Roman"/>
              </a:rPr>
              <a:t>statement.</a:t>
            </a:r>
            <a:endParaRPr sz="1300">
              <a:latin typeface="Times New Roman"/>
              <a:cs typeface="Times New Roman"/>
            </a:endParaRPr>
          </a:p>
          <a:p>
            <a:pPr marL="941069">
              <a:lnSpc>
                <a:spcPts val="1425"/>
              </a:lnSpc>
              <a:tabLst>
                <a:tab pos="1670685" algn="l"/>
              </a:tabLst>
            </a:pPr>
            <a:r>
              <a:rPr dirty="0" sz="1200" spc="-5">
                <a:latin typeface="Courier New"/>
                <a:cs typeface="Courier New"/>
              </a:rPr>
              <a:t>SELECT	*</a:t>
            </a:r>
            <a:endParaRPr sz="1200">
              <a:latin typeface="Courier New"/>
              <a:cs typeface="Courier New"/>
            </a:endParaRPr>
          </a:p>
          <a:p>
            <a:pPr marL="941069">
              <a:lnSpc>
                <a:spcPts val="1435"/>
              </a:lnSpc>
              <a:tabLst>
                <a:tab pos="1670685" algn="l"/>
              </a:tabLst>
            </a:pPr>
            <a:r>
              <a:rPr dirty="0" sz="1200" spc="-5">
                <a:latin typeface="Courier New"/>
                <a:cs typeface="Courier New"/>
              </a:rPr>
              <a:t>FROM	dept_sum_vu;</a:t>
            </a:r>
            <a:endParaRPr sz="1200">
              <a:latin typeface="Courier New"/>
              <a:cs typeface="Courier New"/>
            </a:endParaRPr>
          </a:p>
        </p:txBody>
      </p:sp>
      <p:grpSp>
        <p:nvGrpSpPr>
          <p:cNvPr id="6" name="object 6"/>
          <p:cNvGrpSpPr/>
          <p:nvPr/>
        </p:nvGrpSpPr>
        <p:grpSpPr>
          <a:xfrm>
            <a:off x="829817" y="7586471"/>
            <a:ext cx="6144895" cy="1805939"/>
            <a:chOff x="829817" y="7586471"/>
            <a:chExt cx="6144895" cy="1805939"/>
          </a:xfrm>
        </p:grpSpPr>
        <p:sp>
          <p:nvSpPr>
            <p:cNvPr id="7" name="object 7"/>
            <p:cNvSpPr/>
            <p:nvPr/>
          </p:nvSpPr>
          <p:spPr>
            <a:xfrm>
              <a:off x="840485" y="7597138"/>
              <a:ext cx="6123432" cy="1784604"/>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835151" y="7591805"/>
              <a:ext cx="6134100" cy="1795780"/>
            </a:xfrm>
            <a:custGeom>
              <a:avLst/>
              <a:gdLst/>
              <a:ahLst/>
              <a:cxnLst/>
              <a:rect l="l" t="t" r="r" b="b"/>
              <a:pathLst>
                <a:path w="6134100" h="1795779">
                  <a:moveTo>
                    <a:pt x="6134100" y="0"/>
                  </a:moveTo>
                  <a:lnTo>
                    <a:pt x="0" y="0"/>
                  </a:lnTo>
                  <a:lnTo>
                    <a:pt x="0" y="1795272"/>
                  </a:lnTo>
                  <a:lnTo>
                    <a:pt x="6134100" y="1795272"/>
                  </a:lnTo>
                  <a:lnTo>
                    <a:pt x="6134100" y="0"/>
                  </a:lnTo>
                  <a:close/>
                </a:path>
              </a:pathLst>
            </a:custGeom>
            <a:ln w="10668">
              <a:solidFill>
                <a:srgbClr val="000000"/>
              </a:solidFill>
            </a:ln>
          </p:spPr>
          <p:txBody>
            <a:bodyPr wrap="square" lIns="0" tIns="0" rIns="0" bIns="0" rtlCol="0"/>
            <a:lstStyle/>
            <a:p/>
          </p:txBody>
        </p:sp>
      </p:gr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2</a:t>
            </a:r>
            <a:r>
              <a:rPr dirty="0" sz="800" spc="-114"/>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4699635" cy="2784475"/>
          </a:xfrm>
          <a:prstGeom prst="rect">
            <a:avLst/>
          </a:prstGeom>
        </p:spPr>
        <p:txBody>
          <a:bodyPr wrap="square" lIns="0" tIns="11430" rIns="0" bIns="0" rtlCol="0" vert="horz">
            <a:spAutoFit/>
          </a:bodyPr>
          <a:lstStyle/>
          <a:p>
            <a:pPr marL="1249045" marR="460375" indent="314960">
              <a:lnSpc>
                <a:spcPct val="100800"/>
              </a:lnSpc>
              <a:spcBef>
                <a:spcPts val="90"/>
              </a:spcBef>
            </a:pPr>
            <a:r>
              <a:rPr dirty="0" sz="1850" b="1">
                <a:latin typeface="Arial"/>
                <a:cs typeface="Arial"/>
              </a:rPr>
              <a:t>Rules for </a:t>
            </a:r>
            <a:r>
              <a:rPr dirty="0" sz="1850" spc="5" b="1">
                <a:latin typeface="Arial"/>
                <a:cs typeface="Arial"/>
              </a:rPr>
              <a:t>Performing  DML Operations on a</a:t>
            </a:r>
            <a:r>
              <a:rPr dirty="0" sz="1850" spc="-100" b="1">
                <a:latin typeface="Arial"/>
                <a:cs typeface="Arial"/>
              </a:rPr>
              <a:t> </a:t>
            </a:r>
            <a:r>
              <a:rPr dirty="0" sz="1850" spc="5" b="1">
                <a:latin typeface="Arial"/>
                <a:cs typeface="Arial"/>
              </a:rPr>
              <a:t>View</a:t>
            </a:r>
            <a:endParaRPr sz="1850">
              <a:latin typeface="Arial"/>
              <a:cs typeface="Arial"/>
            </a:endParaRPr>
          </a:p>
          <a:p>
            <a:pPr marL="328930" marR="739775" indent="-329565">
              <a:lnSpc>
                <a:spcPct val="101600"/>
              </a:lnSpc>
              <a:spcBef>
                <a:spcPts val="1200"/>
              </a:spcBef>
              <a:buClr>
                <a:srgbClr val="FF0000"/>
              </a:buClr>
              <a:buChar char="•"/>
              <a:tabLst>
                <a:tab pos="328930" algn="l"/>
                <a:tab pos="329565" algn="l"/>
              </a:tabLst>
            </a:pPr>
            <a:r>
              <a:rPr dirty="0" sz="1550" spc="10">
                <a:latin typeface="Arial"/>
                <a:cs typeface="Arial"/>
              </a:rPr>
              <a:t>You can </a:t>
            </a:r>
            <a:r>
              <a:rPr dirty="0" sz="1550" spc="5">
                <a:latin typeface="Arial"/>
                <a:cs typeface="Arial"/>
              </a:rPr>
              <a:t>usually </a:t>
            </a:r>
            <a:r>
              <a:rPr dirty="0" sz="1550" spc="10">
                <a:latin typeface="Arial"/>
                <a:cs typeface="Arial"/>
              </a:rPr>
              <a:t>perform </a:t>
            </a:r>
            <a:r>
              <a:rPr dirty="0" sz="1550" spc="15">
                <a:latin typeface="Arial"/>
                <a:cs typeface="Arial"/>
              </a:rPr>
              <a:t>DML</a:t>
            </a:r>
            <a:r>
              <a:rPr dirty="0" sz="1550" spc="-55">
                <a:latin typeface="Arial"/>
                <a:cs typeface="Arial"/>
              </a:rPr>
              <a:t> </a:t>
            </a:r>
            <a:r>
              <a:rPr dirty="0" sz="1550" spc="10">
                <a:latin typeface="Arial"/>
                <a:cs typeface="Arial"/>
              </a:rPr>
              <a:t>operations  on simple</a:t>
            </a:r>
            <a:r>
              <a:rPr dirty="0" sz="1550" spc="-5">
                <a:latin typeface="Arial"/>
                <a:cs typeface="Arial"/>
              </a:rPr>
              <a:t> </a:t>
            </a:r>
            <a:r>
              <a:rPr dirty="0" sz="1550" spc="10">
                <a:latin typeface="Arial"/>
                <a:cs typeface="Arial"/>
              </a:rPr>
              <a:t>views.</a:t>
            </a:r>
            <a:endParaRPr sz="1550">
              <a:latin typeface="Arial"/>
              <a:cs typeface="Arial"/>
            </a:endParaRPr>
          </a:p>
          <a:p>
            <a:pPr marL="328930" marR="5080" indent="-329565">
              <a:lnSpc>
                <a:spcPct val="101299"/>
              </a:lnSpc>
              <a:spcBef>
                <a:spcPts val="380"/>
              </a:spcBef>
              <a:buClr>
                <a:srgbClr val="FF0000"/>
              </a:buClr>
              <a:buChar char="•"/>
              <a:tabLst>
                <a:tab pos="328930" algn="l"/>
                <a:tab pos="329565" algn="l"/>
              </a:tabLst>
            </a:pPr>
            <a:r>
              <a:rPr dirty="0" sz="1550" spc="10">
                <a:latin typeface="Arial"/>
                <a:cs typeface="Arial"/>
              </a:rPr>
              <a:t>You cannot remove a row </a:t>
            </a:r>
            <a:r>
              <a:rPr dirty="0" sz="1550" spc="5">
                <a:latin typeface="Arial"/>
                <a:cs typeface="Arial"/>
              </a:rPr>
              <a:t>if </a:t>
            </a:r>
            <a:r>
              <a:rPr dirty="0" sz="1550" spc="10">
                <a:latin typeface="Arial"/>
                <a:cs typeface="Arial"/>
              </a:rPr>
              <a:t>the view contains</a:t>
            </a:r>
            <a:r>
              <a:rPr dirty="0" sz="1550" spc="-85">
                <a:latin typeface="Arial"/>
                <a:cs typeface="Arial"/>
              </a:rPr>
              <a:t> </a:t>
            </a:r>
            <a:r>
              <a:rPr dirty="0" sz="1550" spc="10">
                <a:latin typeface="Arial"/>
                <a:cs typeface="Arial"/>
              </a:rPr>
              <a:t>the  </a:t>
            </a:r>
            <a:r>
              <a:rPr dirty="0" sz="1550" spc="5">
                <a:latin typeface="Arial"/>
                <a:cs typeface="Arial"/>
              </a:rPr>
              <a:t>following:</a:t>
            </a:r>
            <a:endParaRPr sz="1550">
              <a:latin typeface="Arial"/>
              <a:cs typeface="Arial"/>
            </a:endParaRPr>
          </a:p>
          <a:p>
            <a:pPr lvl="1" marL="648335" indent="-238760">
              <a:lnSpc>
                <a:spcPct val="100000"/>
              </a:lnSpc>
              <a:spcBef>
                <a:spcPts val="384"/>
              </a:spcBef>
              <a:buClr>
                <a:srgbClr val="FF0000"/>
              </a:buClr>
              <a:buChar char="–"/>
              <a:tabLst>
                <a:tab pos="648335" algn="l"/>
                <a:tab pos="648970" algn="l"/>
              </a:tabLst>
            </a:pPr>
            <a:r>
              <a:rPr dirty="0" sz="1400" spc="10">
                <a:latin typeface="Arial"/>
                <a:cs typeface="Arial"/>
              </a:rPr>
              <a:t>Group</a:t>
            </a:r>
            <a:r>
              <a:rPr dirty="0" sz="1400">
                <a:latin typeface="Arial"/>
                <a:cs typeface="Arial"/>
              </a:rPr>
              <a:t> </a:t>
            </a:r>
            <a:r>
              <a:rPr dirty="0" sz="1400" spc="5">
                <a:latin typeface="Arial"/>
                <a:cs typeface="Arial"/>
              </a:rPr>
              <a:t>functions</a:t>
            </a:r>
            <a:endParaRPr sz="1400">
              <a:latin typeface="Arial"/>
              <a:cs typeface="Arial"/>
            </a:endParaRPr>
          </a:p>
          <a:p>
            <a:pPr lvl="1" marL="648335" indent="-238760">
              <a:lnSpc>
                <a:spcPct val="100000"/>
              </a:lnSpc>
              <a:spcBef>
                <a:spcPts val="260"/>
              </a:spcBef>
              <a:buClr>
                <a:srgbClr val="FF0000"/>
              </a:buClr>
              <a:buChar char="–"/>
              <a:tabLst>
                <a:tab pos="648335" algn="l"/>
                <a:tab pos="648970" algn="l"/>
              </a:tabLst>
            </a:pPr>
            <a:r>
              <a:rPr dirty="0" sz="1400" spc="15">
                <a:latin typeface="Arial"/>
                <a:cs typeface="Arial"/>
              </a:rPr>
              <a:t>A </a:t>
            </a:r>
            <a:r>
              <a:rPr dirty="0" sz="1400" spc="15">
                <a:latin typeface="Courier New"/>
                <a:cs typeface="Courier New"/>
              </a:rPr>
              <a:t>GROUP BY</a:t>
            </a:r>
            <a:r>
              <a:rPr dirty="0" sz="1400" spc="-459">
                <a:latin typeface="Courier New"/>
                <a:cs typeface="Courier New"/>
              </a:rPr>
              <a:t> </a:t>
            </a:r>
            <a:r>
              <a:rPr dirty="0" sz="1400" spc="10">
                <a:latin typeface="Arial"/>
                <a:cs typeface="Arial"/>
              </a:rPr>
              <a:t>clause</a:t>
            </a:r>
            <a:endParaRPr sz="140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0">
                <a:latin typeface="Arial"/>
                <a:cs typeface="Arial"/>
              </a:rPr>
              <a:t>The </a:t>
            </a:r>
            <a:r>
              <a:rPr dirty="0" sz="1400" spc="15">
                <a:latin typeface="Courier New"/>
                <a:cs typeface="Courier New"/>
              </a:rPr>
              <a:t>DISTINCT</a:t>
            </a:r>
            <a:r>
              <a:rPr dirty="0" sz="1400" spc="-455">
                <a:latin typeface="Courier New"/>
                <a:cs typeface="Courier New"/>
              </a:rPr>
              <a:t> </a:t>
            </a:r>
            <a:r>
              <a:rPr dirty="0" sz="1400" spc="10">
                <a:latin typeface="Arial"/>
                <a:cs typeface="Arial"/>
              </a:rPr>
              <a:t>keyword</a:t>
            </a:r>
            <a:endParaRPr sz="140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5">
                <a:latin typeface="Arial"/>
                <a:cs typeface="Arial"/>
              </a:rPr>
              <a:t>The </a:t>
            </a:r>
            <a:r>
              <a:rPr dirty="0" sz="1400" spc="10">
                <a:latin typeface="Arial"/>
                <a:cs typeface="Arial"/>
              </a:rPr>
              <a:t>pseudocolumn </a:t>
            </a:r>
            <a:r>
              <a:rPr dirty="0" sz="1400" spc="15">
                <a:latin typeface="Courier New"/>
                <a:cs typeface="Courier New"/>
              </a:rPr>
              <a:t>ROWNUM</a:t>
            </a:r>
            <a:r>
              <a:rPr dirty="0" sz="1400" spc="-455">
                <a:latin typeface="Courier New"/>
                <a:cs typeface="Courier New"/>
              </a:rPr>
              <a:t> </a:t>
            </a:r>
            <a:r>
              <a:rPr dirty="0" sz="1400" spc="10">
                <a:latin typeface="Arial"/>
                <a:cs typeface="Arial"/>
              </a:rPr>
              <a:t>keyword</a:t>
            </a:r>
            <a:endParaRPr sz="1400">
              <a:latin typeface="Arial"/>
              <a:cs typeface="Arial"/>
            </a:endParaRPr>
          </a:p>
        </p:txBody>
      </p:sp>
      <p:grpSp>
        <p:nvGrpSpPr>
          <p:cNvPr id="7" name="object 7"/>
          <p:cNvGrpSpPr/>
          <p:nvPr/>
        </p:nvGrpSpPr>
        <p:grpSpPr>
          <a:xfrm>
            <a:off x="5679947" y="1538477"/>
            <a:ext cx="588645" cy="1784985"/>
            <a:chOff x="5679947" y="1538477"/>
            <a:chExt cx="588645" cy="1784985"/>
          </a:xfrm>
        </p:grpSpPr>
        <p:sp>
          <p:nvSpPr>
            <p:cNvPr id="8" name="object 8"/>
            <p:cNvSpPr/>
            <p:nvPr/>
          </p:nvSpPr>
          <p:spPr>
            <a:xfrm>
              <a:off x="5740145" y="1538477"/>
              <a:ext cx="528066" cy="40462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5809106" y="1943100"/>
              <a:ext cx="0" cy="6350"/>
            </a:xfrm>
            <a:custGeom>
              <a:avLst/>
              <a:gdLst/>
              <a:ahLst/>
              <a:cxnLst/>
              <a:rect l="l" t="t" r="r" b="b"/>
              <a:pathLst>
                <a:path w="0" h="6350">
                  <a:moveTo>
                    <a:pt x="-2667" y="3048"/>
                  </a:moveTo>
                  <a:lnTo>
                    <a:pt x="2667" y="3048"/>
                  </a:lnTo>
                </a:path>
              </a:pathLst>
            </a:custGeom>
            <a:ln w="6096">
              <a:solidFill>
                <a:srgbClr val="FDFEFD"/>
              </a:solidFill>
            </a:ln>
          </p:spPr>
          <p:txBody>
            <a:bodyPr wrap="square" lIns="0" tIns="0" rIns="0" bIns="0" rtlCol="0"/>
            <a:lstStyle/>
            <a:p/>
          </p:txBody>
        </p:sp>
        <p:sp>
          <p:nvSpPr>
            <p:cNvPr id="10" name="object 10"/>
            <p:cNvSpPr/>
            <p:nvPr/>
          </p:nvSpPr>
          <p:spPr>
            <a:xfrm>
              <a:off x="5817869" y="1943100"/>
              <a:ext cx="138684" cy="116967"/>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5679947" y="2795016"/>
              <a:ext cx="528065" cy="528065"/>
            </a:xfrm>
            <a:prstGeom prst="rect">
              <a:avLst/>
            </a:prstGeom>
            <a:blipFill>
              <a:blip r:embed="rId5" cstate="print"/>
              <a:stretch>
                <a:fillRect/>
              </a:stretch>
            </a:blipFill>
          </p:spPr>
          <p:txBody>
            <a:bodyPr wrap="square" lIns="0" tIns="0" rIns="0" bIns="0" rtlCol="0"/>
            <a:lstStyle/>
            <a:p/>
          </p:txBody>
        </p:sp>
      </p:grpSp>
      <p:sp>
        <p:nvSpPr>
          <p:cNvPr id="12" name="object 12"/>
          <p:cNvSpPr txBox="1"/>
          <p:nvPr/>
        </p:nvSpPr>
        <p:spPr>
          <a:xfrm>
            <a:off x="594613" y="5611157"/>
            <a:ext cx="6207125" cy="173990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Performing </a:t>
            </a:r>
            <a:r>
              <a:rPr dirty="0" sz="1300" b="1">
                <a:latin typeface="Arial"/>
                <a:cs typeface="Arial"/>
              </a:rPr>
              <a:t>DML </a:t>
            </a:r>
            <a:r>
              <a:rPr dirty="0" sz="1300" spc="-5" b="1">
                <a:latin typeface="Arial"/>
                <a:cs typeface="Arial"/>
              </a:rPr>
              <a:t>Operations </a:t>
            </a:r>
            <a:r>
              <a:rPr dirty="0" sz="1300" b="1">
                <a:latin typeface="Arial"/>
                <a:cs typeface="Arial"/>
              </a:rPr>
              <a:t>on a</a:t>
            </a:r>
            <a:r>
              <a:rPr dirty="0" sz="1300" spc="-15" b="1">
                <a:latin typeface="Arial"/>
                <a:cs typeface="Arial"/>
              </a:rPr>
              <a:t> </a:t>
            </a:r>
            <a:r>
              <a:rPr dirty="0" sz="1300" b="1">
                <a:latin typeface="Arial"/>
                <a:cs typeface="Arial"/>
              </a:rPr>
              <a:t>View</a:t>
            </a:r>
            <a:endParaRPr sz="1300">
              <a:latin typeface="Arial"/>
              <a:cs typeface="Arial"/>
            </a:endParaRPr>
          </a:p>
          <a:p>
            <a:pPr marL="136525" marR="5080">
              <a:lnSpc>
                <a:spcPct val="100000"/>
              </a:lnSpc>
              <a:spcBef>
                <a:spcPts val="359"/>
              </a:spcBef>
            </a:pPr>
            <a:r>
              <a:rPr dirty="0" sz="1300" spc="-5">
                <a:latin typeface="Times New Roman"/>
                <a:cs typeface="Times New Roman"/>
              </a:rPr>
              <a:t>You </a:t>
            </a:r>
            <a:r>
              <a:rPr dirty="0" sz="1300">
                <a:latin typeface="Times New Roman"/>
                <a:cs typeface="Times New Roman"/>
              </a:rPr>
              <a:t>can perform </a:t>
            </a:r>
            <a:r>
              <a:rPr dirty="0" sz="1300" spc="-5">
                <a:latin typeface="Times New Roman"/>
                <a:cs typeface="Times New Roman"/>
              </a:rPr>
              <a:t>DML </a:t>
            </a:r>
            <a:r>
              <a:rPr dirty="0" sz="1300">
                <a:latin typeface="Times New Roman"/>
                <a:cs typeface="Times New Roman"/>
              </a:rPr>
              <a:t>operations on data through a view if those operations </a:t>
            </a:r>
            <a:r>
              <a:rPr dirty="0" sz="1300" spc="-5">
                <a:latin typeface="Times New Roman"/>
                <a:cs typeface="Times New Roman"/>
              </a:rPr>
              <a:t>follow </a:t>
            </a:r>
            <a:r>
              <a:rPr dirty="0" sz="1300">
                <a:latin typeface="Times New Roman"/>
                <a:cs typeface="Times New Roman"/>
              </a:rPr>
              <a:t>certain  </a:t>
            </a:r>
            <a:r>
              <a:rPr dirty="0" sz="1300" spc="-5">
                <a:latin typeface="Times New Roman"/>
                <a:cs typeface="Times New Roman"/>
              </a:rPr>
              <a:t>rules.</a:t>
            </a:r>
            <a:endParaRPr sz="1300">
              <a:latin typeface="Times New Roman"/>
              <a:cs typeface="Times New Roman"/>
            </a:endParaRPr>
          </a:p>
          <a:p>
            <a:pPr marL="136525">
              <a:lnSpc>
                <a:spcPts val="1555"/>
              </a:lnSpc>
              <a:spcBef>
                <a:spcPts val="390"/>
              </a:spcBef>
            </a:pP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remove </a:t>
            </a:r>
            <a:r>
              <a:rPr dirty="0" sz="1300">
                <a:latin typeface="Times New Roman"/>
                <a:cs typeface="Times New Roman"/>
              </a:rPr>
              <a:t>a row from a view unless it contains any of the</a:t>
            </a:r>
            <a:r>
              <a:rPr dirty="0" sz="1300" spc="-15">
                <a:latin typeface="Times New Roman"/>
                <a:cs typeface="Times New Roman"/>
              </a:rPr>
              <a:t> </a:t>
            </a:r>
            <a:r>
              <a:rPr dirty="0" sz="1300">
                <a:latin typeface="Times New Roman"/>
                <a:cs typeface="Times New Roman"/>
              </a:rPr>
              <a:t>following:</a:t>
            </a:r>
            <a:endParaRPr sz="1300">
              <a:latin typeface="Times New Roman"/>
              <a:cs typeface="Times New Roman"/>
            </a:endParaRPr>
          </a:p>
          <a:p>
            <a:pPr marL="445770" indent="-186055">
              <a:lnSpc>
                <a:spcPts val="1520"/>
              </a:lnSpc>
              <a:buChar char="•"/>
              <a:tabLst>
                <a:tab pos="445770" algn="l"/>
                <a:tab pos="446405" algn="l"/>
              </a:tabLst>
            </a:pPr>
            <a:r>
              <a:rPr dirty="0" sz="1300" spc="-5">
                <a:latin typeface="Times New Roman"/>
                <a:cs typeface="Times New Roman"/>
              </a:rPr>
              <a:t>Group</a:t>
            </a:r>
            <a:r>
              <a:rPr dirty="0" sz="1300" spc="-10">
                <a:latin typeface="Times New Roman"/>
                <a:cs typeface="Times New Roman"/>
              </a:rPr>
              <a:t> </a:t>
            </a:r>
            <a:r>
              <a:rPr dirty="0" sz="1300">
                <a:latin typeface="Times New Roman"/>
                <a:cs typeface="Times New Roman"/>
              </a:rPr>
              <a:t>functions</a:t>
            </a:r>
            <a:endParaRPr sz="1300">
              <a:latin typeface="Times New Roman"/>
              <a:cs typeface="Times New Roman"/>
            </a:endParaRPr>
          </a:p>
          <a:p>
            <a:pPr marL="445770" indent="-186055">
              <a:lnSpc>
                <a:spcPts val="1520"/>
              </a:lnSpc>
              <a:buChar char="•"/>
              <a:tabLst>
                <a:tab pos="445770" algn="l"/>
                <a:tab pos="446405" algn="l"/>
              </a:tabLst>
            </a:pPr>
            <a:r>
              <a:rPr dirty="0" sz="1300">
                <a:latin typeface="Times New Roman"/>
                <a:cs typeface="Times New Roman"/>
              </a:rPr>
              <a:t>A </a:t>
            </a:r>
            <a:r>
              <a:rPr dirty="0" sz="1300">
                <a:latin typeface="Courier New"/>
                <a:cs typeface="Courier New"/>
              </a:rPr>
              <a:t>GROUP BY</a:t>
            </a:r>
            <a:r>
              <a:rPr dirty="0" sz="1300" spc="-455">
                <a:latin typeface="Courier New"/>
                <a:cs typeface="Courier New"/>
              </a:rPr>
              <a:t> </a:t>
            </a:r>
            <a:r>
              <a:rPr dirty="0" sz="1300">
                <a:latin typeface="Times New Roman"/>
                <a:cs typeface="Times New Roman"/>
              </a:rPr>
              <a:t>clause</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The </a:t>
            </a:r>
            <a:r>
              <a:rPr dirty="0" sz="1300">
                <a:latin typeface="Courier New"/>
                <a:cs typeface="Courier New"/>
              </a:rPr>
              <a:t>DISTINCT</a:t>
            </a:r>
            <a:r>
              <a:rPr dirty="0" sz="1300" spc="-465">
                <a:latin typeface="Courier New"/>
                <a:cs typeface="Courier New"/>
              </a:rPr>
              <a:t> </a:t>
            </a:r>
            <a:r>
              <a:rPr dirty="0" sz="1300">
                <a:latin typeface="Times New Roman"/>
                <a:cs typeface="Times New Roman"/>
              </a:rPr>
              <a:t>keyword</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The pseudocolumn </a:t>
            </a:r>
            <a:r>
              <a:rPr dirty="0" sz="1300">
                <a:latin typeface="Courier New"/>
                <a:cs typeface="Courier New"/>
              </a:rPr>
              <a:t>ROWNUM</a:t>
            </a:r>
            <a:r>
              <a:rPr dirty="0" sz="1300" spc="-470">
                <a:latin typeface="Courier New"/>
                <a:cs typeface="Courier New"/>
              </a:rPr>
              <a:t> </a:t>
            </a:r>
            <a:r>
              <a:rPr dirty="0" sz="1300">
                <a:latin typeface="Times New Roman"/>
                <a:cs typeface="Times New Roman"/>
              </a:rPr>
              <a:t>keyword</a:t>
            </a:r>
            <a:endParaRPr sz="1300">
              <a:latin typeface="Times New Roman"/>
              <a:cs typeface="Times New Roman"/>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3</a:t>
            </a:r>
            <a:r>
              <a:rPr dirty="0" sz="800" spc="-114"/>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6"/>
              </a:rPr>
              <a:t>OracleWDP_ww@oracle.com</a:t>
            </a:r>
            <a:r>
              <a:rPr dirty="0" sz="800" spc="-55">
                <a:latin typeface="Garuda"/>
                <a:cs typeface="Garuda"/>
                <a:hlinkClick r:id="rId6"/>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150">
              <a:latin typeface="Times New Roman"/>
              <a:cs typeface="Times New Roman"/>
            </a:endParaRPr>
          </a:p>
          <a:p>
            <a:pPr marL="1777364" marR="1773555" indent="314960">
              <a:lnSpc>
                <a:spcPct val="100800"/>
              </a:lnSpc>
            </a:pPr>
            <a:r>
              <a:rPr dirty="0" sz="1850" b="1">
                <a:latin typeface="Arial"/>
                <a:cs typeface="Arial"/>
              </a:rPr>
              <a:t>Rules for </a:t>
            </a:r>
            <a:r>
              <a:rPr dirty="0" sz="1850" spc="5" b="1">
                <a:latin typeface="Arial"/>
                <a:cs typeface="Arial"/>
              </a:rPr>
              <a:t>Performing  DML Operations on a</a:t>
            </a:r>
            <a:r>
              <a:rPr dirty="0" sz="1850" spc="-100" b="1">
                <a:latin typeface="Arial"/>
                <a:cs typeface="Arial"/>
              </a:rPr>
              <a:t> </a:t>
            </a:r>
            <a:r>
              <a:rPr dirty="0" sz="1850" spc="5" b="1">
                <a:latin typeface="Arial"/>
                <a:cs typeface="Arial"/>
              </a:rPr>
              <a:t>View</a:t>
            </a:r>
            <a:endParaRPr sz="1850">
              <a:latin typeface="Arial"/>
              <a:cs typeface="Arial"/>
            </a:endParaRPr>
          </a:p>
          <a:p>
            <a:pPr marL="446405">
              <a:lnSpc>
                <a:spcPct val="100000"/>
              </a:lnSpc>
              <a:spcBef>
                <a:spcPts val="1230"/>
              </a:spcBef>
            </a:pPr>
            <a:r>
              <a:rPr dirty="0" sz="1550" spc="10">
                <a:latin typeface="Arial"/>
                <a:cs typeface="Arial"/>
              </a:rPr>
              <a:t>You cannot modify data </a:t>
            </a:r>
            <a:r>
              <a:rPr dirty="0" sz="1550" spc="5">
                <a:latin typeface="Arial"/>
                <a:cs typeface="Arial"/>
              </a:rPr>
              <a:t>in </a:t>
            </a:r>
            <a:r>
              <a:rPr dirty="0" sz="1550" spc="10">
                <a:latin typeface="Arial"/>
                <a:cs typeface="Arial"/>
              </a:rPr>
              <a:t>a view </a:t>
            </a:r>
            <a:r>
              <a:rPr dirty="0" sz="1550" spc="5">
                <a:latin typeface="Arial"/>
                <a:cs typeface="Arial"/>
              </a:rPr>
              <a:t>if it</a:t>
            </a:r>
            <a:r>
              <a:rPr dirty="0" sz="1550" spc="-30">
                <a:latin typeface="Arial"/>
                <a:cs typeface="Arial"/>
              </a:rPr>
              <a:t> </a:t>
            </a:r>
            <a:r>
              <a:rPr dirty="0" sz="1550" spc="5">
                <a:latin typeface="Arial"/>
                <a:cs typeface="Arial"/>
              </a:rPr>
              <a:t>contains: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Group</a:t>
            </a:r>
            <a:r>
              <a:rPr dirty="0" sz="1550">
                <a:latin typeface="Arial"/>
                <a:cs typeface="Arial"/>
              </a:rPr>
              <a:t> </a:t>
            </a:r>
            <a:r>
              <a:rPr dirty="0" sz="1550" spc="5">
                <a:latin typeface="Arial"/>
                <a:cs typeface="Arial"/>
              </a:rPr>
              <a:t>functions</a:t>
            </a:r>
            <a:endParaRPr sz="1550">
              <a:latin typeface="Arial"/>
              <a:cs typeface="Arial"/>
            </a:endParaRPr>
          </a:p>
          <a:p>
            <a:pPr marL="857250" indent="-330200">
              <a:lnSpc>
                <a:spcPct val="100000"/>
              </a:lnSpc>
              <a:spcBef>
                <a:spcPts val="285"/>
              </a:spcBef>
              <a:buClr>
                <a:srgbClr val="FF0000"/>
              </a:buClr>
              <a:buChar char="•"/>
              <a:tabLst>
                <a:tab pos="856615" algn="l"/>
                <a:tab pos="857885" algn="l"/>
              </a:tabLst>
            </a:pPr>
            <a:r>
              <a:rPr dirty="0" sz="1550" spc="10">
                <a:latin typeface="Arial"/>
                <a:cs typeface="Arial"/>
              </a:rPr>
              <a:t>A </a:t>
            </a:r>
            <a:r>
              <a:rPr dirty="0" sz="1550" spc="10">
                <a:latin typeface="Courier New"/>
                <a:cs typeface="Courier New"/>
              </a:rPr>
              <a:t>GROUP BY</a:t>
            </a:r>
            <a:r>
              <a:rPr dirty="0" sz="1550" spc="-500">
                <a:latin typeface="Courier New"/>
                <a:cs typeface="Courier New"/>
              </a:rPr>
              <a:t> </a:t>
            </a:r>
            <a:r>
              <a:rPr dirty="0" sz="1550" spc="10">
                <a:latin typeface="Arial"/>
                <a:cs typeface="Arial"/>
              </a:rPr>
              <a:t>clause</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The </a:t>
            </a:r>
            <a:r>
              <a:rPr dirty="0" sz="1550" spc="10">
                <a:latin typeface="Courier New"/>
                <a:cs typeface="Courier New"/>
              </a:rPr>
              <a:t>DISTINCT</a:t>
            </a:r>
            <a:r>
              <a:rPr dirty="0" sz="1550" spc="-495">
                <a:latin typeface="Courier New"/>
                <a:cs typeface="Courier New"/>
              </a:rPr>
              <a:t> </a:t>
            </a:r>
            <a:r>
              <a:rPr dirty="0" sz="1550" spc="10">
                <a:latin typeface="Arial"/>
                <a:cs typeface="Arial"/>
              </a:rPr>
              <a:t>keyword</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The pseudocolumn </a:t>
            </a:r>
            <a:r>
              <a:rPr dirty="0" sz="1550" spc="10">
                <a:latin typeface="Courier New"/>
                <a:cs typeface="Courier New"/>
              </a:rPr>
              <a:t>ROWNUM</a:t>
            </a:r>
            <a:r>
              <a:rPr dirty="0" sz="1550" spc="-500">
                <a:latin typeface="Courier New"/>
                <a:cs typeface="Courier New"/>
              </a:rPr>
              <a:t> </a:t>
            </a:r>
            <a:r>
              <a:rPr dirty="0" sz="1550" spc="10">
                <a:latin typeface="Arial"/>
                <a:cs typeface="Arial"/>
              </a:rPr>
              <a:t>keyword</a:t>
            </a:r>
            <a:endParaRPr sz="1550">
              <a:latin typeface="Arial"/>
              <a:cs typeface="Arial"/>
            </a:endParaRPr>
          </a:p>
          <a:p>
            <a:pPr marL="857250" indent="-330200">
              <a:lnSpc>
                <a:spcPct val="100000"/>
              </a:lnSpc>
              <a:spcBef>
                <a:spcPts val="515"/>
              </a:spcBef>
              <a:buClr>
                <a:srgbClr val="FF0000"/>
              </a:buClr>
              <a:buChar char="•"/>
              <a:tabLst>
                <a:tab pos="856615" algn="l"/>
                <a:tab pos="857885" algn="l"/>
              </a:tabLst>
            </a:pPr>
            <a:r>
              <a:rPr dirty="0" sz="1550" spc="10">
                <a:latin typeface="Arial"/>
                <a:cs typeface="Arial"/>
              </a:rPr>
              <a:t>Columns defined by</a:t>
            </a:r>
            <a:r>
              <a:rPr dirty="0" sz="1550" spc="-10">
                <a:latin typeface="Arial"/>
                <a:cs typeface="Arial"/>
              </a:rPr>
              <a:t> </a:t>
            </a:r>
            <a:r>
              <a:rPr dirty="0" sz="1550" spc="10">
                <a:latin typeface="Arial"/>
                <a:cs typeface="Arial"/>
              </a:rPr>
              <a:t>expressions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0"/>
              </a:spcBef>
            </a:pPr>
            <a:endParaRPr sz="21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4</a:t>
            </a:r>
            <a:r>
              <a:rPr dirty="0" sz="800" spc="-114"/>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348730" cy="70104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Performing </a:t>
            </a:r>
            <a:r>
              <a:rPr dirty="0" sz="1300" b="1">
                <a:latin typeface="Arial"/>
                <a:cs typeface="Arial"/>
              </a:rPr>
              <a:t>DML </a:t>
            </a:r>
            <a:r>
              <a:rPr dirty="0" sz="1300" spc="-5" b="1">
                <a:latin typeface="Arial"/>
                <a:cs typeface="Arial"/>
              </a:rPr>
              <a:t>Operations </a:t>
            </a:r>
            <a:r>
              <a:rPr dirty="0" sz="1300" b="1">
                <a:latin typeface="Arial"/>
                <a:cs typeface="Arial"/>
              </a:rPr>
              <a:t>on a View</a:t>
            </a:r>
            <a:r>
              <a:rPr dirty="0" sz="1300" spc="15" b="1">
                <a:latin typeface="Arial"/>
                <a:cs typeface="Arial"/>
              </a:rPr>
              <a:t> </a:t>
            </a:r>
            <a:r>
              <a:rPr dirty="0" sz="1300" b="1">
                <a:latin typeface="Arial"/>
                <a:cs typeface="Arial"/>
              </a:rPr>
              <a:t>(continued)</a:t>
            </a:r>
            <a:endParaRPr sz="1300">
              <a:latin typeface="Arial"/>
              <a:cs typeface="Arial"/>
            </a:endParaRPr>
          </a:p>
          <a:p>
            <a:pPr marL="136525" marR="5080">
              <a:lnSpc>
                <a:spcPts val="1480"/>
              </a:lnSpc>
              <a:spcBef>
                <a:spcPts val="475"/>
              </a:spcBef>
            </a:pPr>
            <a:r>
              <a:rPr dirty="0" sz="1300" spc="-5">
                <a:latin typeface="Times New Roman"/>
                <a:cs typeface="Times New Roman"/>
              </a:rPr>
              <a:t>You </a:t>
            </a:r>
            <a:r>
              <a:rPr dirty="0" sz="1300">
                <a:latin typeface="Times New Roman"/>
                <a:cs typeface="Times New Roman"/>
              </a:rPr>
              <a:t>can modify data </a:t>
            </a:r>
            <a:r>
              <a:rPr dirty="0" sz="1300" spc="-5">
                <a:latin typeface="Times New Roman"/>
                <a:cs typeface="Times New Roman"/>
              </a:rPr>
              <a:t>through </a:t>
            </a:r>
            <a:r>
              <a:rPr dirty="0" sz="1300">
                <a:latin typeface="Times New Roman"/>
                <a:cs typeface="Times New Roman"/>
              </a:rPr>
              <a:t>a view unless it contains any of the conditions mentioned in the  previous slide or columns defined by expressions (for example, </a:t>
            </a:r>
            <a:r>
              <a:rPr dirty="0" sz="1300">
                <a:latin typeface="Courier New"/>
                <a:cs typeface="Courier New"/>
              </a:rPr>
              <a:t>SALARY *</a:t>
            </a:r>
            <a:r>
              <a:rPr dirty="0" sz="1300" spc="-50">
                <a:latin typeface="Courier New"/>
                <a:cs typeface="Courier New"/>
              </a:rPr>
              <a:t> </a:t>
            </a:r>
            <a:r>
              <a:rPr dirty="0" sz="1300" spc="-5">
                <a:latin typeface="Courier New"/>
                <a:cs typeface="Courier New"/>
              </a:rPr>
              <a:t>12</a:t>
            </a:r>
            <a:r>
              <a:rPr dirty="0" sz="1300" spc="-5">
                <a:latin typeface="Times New Roman"/>
                <a:cs typeface="Times New Roman"/>
              </a:rPr>
              <a: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3175" rIns="0" bIns="0" rtlCol="0" vert="horz">
            <a:spAutoFit/>
          </a:bodyPr>
          <a:lstStyle/>
          <a:p>
            <a:pPr>
              <a:lnSpc>
                <a:spcPct val="100000"/>
              </a:lnSpc>
              <a:spcBef>
                <a:spcPts val="25"/>
              </a:spcBef>
            </a:pPr>
            <a:endParaRPr sz="2150">
              <a:latin typeface="Times New Roman"/>
              <a:cs typeface="Times New Roman"/>
            </a:endParaRPr>
          </a:p>
          <a:p>
            <a:pPr marL="1777364" marR="1773555" indent="314960">
              <a:lnSpc>
                <a:spcPct val="100800"/>
              </a:lnSpc>
            </a:pPr>
            <a:r>
              <a:rPr dirty="0" sz="1850" b="1">
                <a:latin typeface="Arial"/>
                <a:cs typeface="Arial"/>
              </a:rPr>
              <a:t>Rules for </a:t>
            </a:r>
            <a:r>
              <a:rPr dirty="0" sz="1850" spc="5" b="1">
                <a:latin typeface="Arial"/>
                <a:cs typeface="Arial"/>
              </a:rPr>
              <a:t>Performing  DML Operations on a</a:t>
            </a:r>
            <a:r>
              <a:rPr dirty="0" sz="1850" spc="-100" b="1">
                <a:latin typeface="Arial"/>
                <a:cs typeface="Arial"/>
              </a:rPr>
              <a:t> </a:t>
            </a:r>
            <a:r>
              <a:rPr dirty="0" sz="1850" spc="5" b="1">
                <a:latin typeface="Arial"/>
                <a:cs typeface="Arial"/>
              </a:rPr>
              <a:t>View</a:t>
            </a:r>
            <a:endParaRPr sz="1850">
              <a:latin typeface="Arial"/>
              <a:cs typeface="Arial"/>
            </a:endParaRPr>
          </a:p>
          <a:p>
            <a:pPr marL="446405">
              <a:lnSpc>
                <a:spcPct val="100000"/>
              </a:lnSpc>
              <a:spcBef>
                <a:spcPts val="1230"/>
              </a:spcBef>
            </a:pPr>
            <a:r>
              <a:rPr dirty="0" sz="1550" spc="10">
                <a:latin typeface="Arial"/>
                <a:cs typeface="Arial"/>
              </a:rPr>
              <a:t>You cannot add data through a view </a:t>
            </a:r>
            <a:r>
              <a:rPr dirty="0" sz="1550" spc="5">
                <a:latin typeface="Arial"/>
                <a:cs typeface="Arial"/>
              </a:rPr>
              <a:t>if </a:t>
            </a:r>
            <a:r>
              <a:rPr dirty="0" sz="1550" spc="10">
                <a:latin typeface="Arial"/>
                <a:cs typeface="Arial"/>
              </a:rPr>
              <a:t>the view</a:t>
            </a:r>
            <a:r>
              <a:rPr dirty="0" sz="1550" spc="-45">
                <a:latin typeface="Arial"/>
                <a:cs typeface="Arial"/>
              </a:rPr>
              <a:t> </a:t>
            </a:r>
            <a:r>
              <a:rPr dirty="0" sz="1550" spc="5">
                <a:latin typeface="Arial"/>
                <a:cs typeface="Arial"/>
              </a:rPr>
              <a:t>includes: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Group</a:t>
            </a:r>
            <a:r>
              <a:rPr dirty="0" sz="1550">
                <a:latin typeface="Arial"/>
                <a:cs typeface="Arial"/>
              </a:rPr>
              <a:t> </a:t>
            </a:r>
            <a:r>
              <a:rPr dirty="0" sz="1550" spc="5">
                <a:latin typeface="Arial"/>
                <a:cs typeface="Arial"/>
              </a:rPr>
              <a:t>functions</a:t>
            </a:r>
            <a:endParaRPr sz="1550">
              <a:latin typeface="Arial"/>
              <a:cs typeface="Arial"/>
            </a:endParaRPr>
          </a:p>
          <a:p>
            <a:pPr marL="857250" indent="-330200">
              <a:lnSpc>
                <a:spcPct val="100000"/>
              </a:lnSpc>
              <a:spcBef>
                <a:spcPts val="285"/>
              </a:spcBef>
              <a:buClr>
                <a:srgbClr val="FF0000"/>
              </a:buClr>
              <a:buChar char="•"/>
              <a:tabLst>
                <a:tab pos="856615" algn="l"/>
                <a:tab pos="857885" algn="l"/>
              </a:tabLst>
            </a:pPr>
            <a:r>
              <a:rPr dirty="0" sz="1550" spc="10">
                <a:latin typeface="Arial"/>
                <a:cs typeface="Arial"/>
              </a:rPr>
              <a:t>A </a:t>
            </a:r>
            <a:r>
              <a:rPr dirty="0" sz="1550" spc="10">
                <a:latin typeface="Courier New"/>
                <a:cs typeface="Courier New"/>
              </a:rPr>
              <a:t>GROUP BY</a:t>
            </a:r>
            <a:r>
              <a:rPr dirty="0" sz="1550" spc="-500">
                <a:latin typeface="Courier New"/>
                <a:cs typeface="Courier New"/>
              </a:rPr>
              <a:t> </a:t>
            </a:r>
            <a:r>
              <a:rPr dirty="0" sz="1550" spc="10">
                <a:latin typeface="Arial"/>
                <a:cs typeface="Arial"/>
              </a:rPr>
              <a:t>clause</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The </a:t>
            </a:r>
            <a:r>
              <a:rPr dirty="0" sz="1550" spc="10">
                <a:latin typeface="Courier New"/>
                <a:cs typeface="Courier New"/>
              </a:rPr>
              <a:t>DISTINCT</a:t>
            </a:r>
            <a:r>
              <a:rPr dirty="0" sz="1550" spc="-495">
                <a:latin typeface="Courier New"/>
                <a:cs typeface="Courier New"/>
              </a:rPr>
              <a:t> </a:t>
            </a:r>
            <a:r>
              <a:rPr dirty="0" sz="1550" spc="10">
                <a:latin typeface="Arial"/>
                <a:cs typeface="Arial"/>
              </a:rPr>
              <a:t>keyword</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The pseudocolumn </a:t>
            </a:r>
            <a:r>
              <a:rPr dirty="0" sz="1550" spc="10">
                <a:latin typeface="Courier New"/>
                <a:cs typeface="Courier New"/>
              </a:rPr>
              <a:t>ROWNUM</a:t>
            </a:r>
            <a:r>
              <a:rPr dirty="0" sz="1550" spc="-500">
                <a:latin typeface="Courier New"/>
                <a:cs typeface="Courier New"/>
              </a:rPr>
              <a:t> </a:t>
            </a:r>
            <a:r>
              <a:rPr dirty="0" sz="1550" spc="10">
                <a:latin typeface="Arial"/>
                <a:cs typeface="Arial"/>
              </a:rPr>
              <a:t>keyword</a:t>
            </a:r>
            <a:endParaRPr sz="1550">
              <a:latin typeface="Arial"/>
              <a:cs typeface="Arial"/>
            </a:endParaRPr>
          </a:p>
          <a:p>
            <a:pPr marL="857250" indent="-330200">
              <a:lnSpc>
                <a:spcPct val="100000"/>
              </a:lnSpc>
              <a:spcBef>
                <a:spcPts val="515"/>
              </a:spcBef>
              <a:buClr>
                <a:srgbClr val="FF0000"/>
              </a:buClr>
              <a:buChar char="•"/>
              <a:tabLst>
                <a:tab pos="856615" algn="l"/>
                <a:tab pos="857885" algn="l"/>
              </a:tabLst>
            </a:pPr>
            <a:r>
              <a:rPr dirty="0" sz="1550" spc="10">
                <a:latin typeface="Arial"/>
                <a:cs typeface="Arial"/>
              </a:rPr>
              <a:t>Columns defined by</a:t>
            </a:r>
            <a:r>
              <a:rPr dirty="0" sz="1550" spc="-10">
                <a:latin typeface="Arial"/>
                <a:cs typeface="Arial"/>
              </a:rPr>
              <a:t> </a:t>
            </a:r>
            <a:r>
              <a:rPr dirty="0" sz="1550" spc="10">
                <a:latin typeface="Arial"/>
                <a:cs typeface="Arial"/>
              </a:rPr>
              <a:t>expressions</a:t>
            </a:r>
            <a:endParaRPr sz="1550">
              <a:latin typeface="Arial"/>
              <a:cs typeface="Arial"/>
            </a:endParaRPr>
          </a:p>
          <a:p>
            <a:pPr marL="857250" marR="485140" indent="-329565">
              <a:lnSpc>
                <a:spcPct val="107700"/>
              </a:lnSpc>
              <a:spcBef>
                <a:spcPts val="145"/>
              </a:spcBef>
              <a:buClr>
                <a:srgbClr val="FF0000"/>
              </a:buClr>
              <a:buFont typeface="Arial"/>
              <a:buChar char="•"/>
              <a:tabLst>
                <a:tab pos="856615" algn="l"/>
                <a:tab pos="857885" algn="l"/>
              </a:tabLst>
            </a:pPr>
            <a:r>
              <a:rPr dirty="0" sz="1550" spc="10">
                <a:latin typeface="Courier New"/>
                <a:cs typeface="Courier New"/>
              </a:rPr>
              <a:t>NOT</a:t>
            </a:r>
            <a:r>
              <a:rPr dirty="0" sz="1550" spc="-495">
                <a:latin typeface="Courier New"/>
                <a:cs typeface="Courier New"/>
              </a:rPr>
              <a:t> </a:t>
            </a:r>
            <a:r>
              <a:rPr dirty="0" sz="1550" spc="10">
                <a:latin typeface="Courier New"/>
                <a:cs typeface="Courier New"/>
              </a:rPr>
              <a:t>NULL</a:t>
            </a:r>
            <a:r>
              <a:rPr dirty="0" sz="1550" spc="-495">
                <a:latin typeface="Courier New"/>
                <a:cs typeface="Courier New"/>
              </a:rPr>
              <a:t> </a:t>
            </a:r>
            <a:r>
              <a:rPr dirty="0" sz="1550" spc="10">
                <a:latin typeface="Arial"/>
                <a:cs typeface="Arial"/>
              </a:rPr>
              <a:t>columns</a:t>
            </a:r>
            <a:r>
              <a:rPr dirty="0" sz="1550" spc="5">
                <a:latin typeface="Arial"/>
                <a:cs typeface="Arial"/>
              </a:rPr>
              <a:t> in </a:t>
            </a:r>
            <a:r>
              <a:rPr dirty="0" sz="1550" spc="10">
                <a:latin typeface="Arial"/>
                <a:cs typeface="Arial"/>
              </a:rPr>
              <a:t>the base</a:t>
            </a:r>
            <a:r>
              <a:rPr dirty="0" sz="1550" spc="5">
                <a:latin typeface="Arial"/>
                <a:cs typeface="Arial"/>
              </a:rPr>
              <a:t> tables</a:t>
            </a:r>
            <a:r>
              <a:rPr dirty="0" sz="1550" spc="10">
                <a:latin typeface="Arial"/>
                <a:cs typeface="Arial"/>
              </a:rPr>
              <a:t> </a:t>
            </a:r>
            <a:r>
              <a:rPr dirty="0" sz="1550" spc="5">
                <a:latin typeface="Arial"/>
                <a:cs typeface="Arial"/>
              </a:rPr>
              <a:t>that</a:t>
            </a:r>
            <a:r>
              <a:rPr dirty="0" sz="1550" spc="10">
                <a:latin typeface="Arial"/>
                <a:cs typeface="Arial"/>
              </a:rPr>
              <a:t> are</a:t>
            </a:r>
            <a:r>
              <a:rPr dirty="0" sz="1550" spc="5">
                <a:latin typeface="Arial"/>
                <a:cs typeface="Arial"/>
              </a:rPr>
              <a:t> </a:t>
            </a:r>
            <a:r>
              <a:rPr dirty="0" sz="1550" spc="10">
                <a:latin typeface="Arial"/>
                <a:cs typeface="Arial"/>
              </a:rPr>
              <a:t>not</a:t>
            </a:r>
            <a:r>
              <a:rPr dirty="0" sz="1550" spc="5">
                <a:latin typeface="Arial"/>
                <a:cs typeface="Arial"/>
              </a:rPr>
              <a:t> </a:t>
            </a:r>
            <a:r>
              <a:rPr dirty="0" sz="1550" spc="10">
                <a:latin typeface="Arial"/>
                <a:cs typeface="Arial"/>
              </a:rPr>
              <a:t>selected  by the</a:t>
            </a:r>
            <a:r>
              <a:rPr dirty="0" sz="1550" spc="-5">
                <a:latin typeface="Arial"/>
                <a:cs typeface="Arial"/>
              </a:rPr>
              <a:t> </a:t>
            </a:r>
            <a:r>
              <a:rPr dirty="0" sz="1550" spc="10">
                <a:latin typeface="Arial"/>
                <a:cs typeface="Arial"/>
              </a:rPr>
              <a:t>view</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9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5</a:t>
            </a:r>
            <a:r>
              <a:rPr dirty="0" sz="800" spc="-114"/>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549390" cy="134493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Performing </a:t>
            </a:r>
            <a:r>
              <a:rPr dirty="0" sz="1300" b="1">
                <a:latin typeface="Arial"/>
                <a:cs typeface="Arial"/>
              </a:rPr>
              <a:t>DML </a:t>
            </a:r>
            <a:r>
              <a:rPr dirty="0" sz="1300" spc="-5" b="1">
                <a:latin typeface="Arial"/>
                <a:cs typeface="Arial"/>
              </a:rPr>
              <a:t>Operations </a:t>
            </a:r>
            <a:r>
              <a:rPr dirty="0" sz="1300" b="1">
                <a:latin typeface="Arial"/>
                <a:cs typeface="Arial"/>
              </a:rPr>
              <a:t>on a View</a:t>
            </a:r>
            <a:r>
              <a:rPr dirty="0" sz="1300" spc="15" b="1">
                <a:latin typeface="Arial"/>
                <a:cs typeface="Arial"/>
              </a:rPr>
              <a:t> </a:t>
            </a:r>
            <a:r>
              <a:rPr dirty="0" sz="1300" b="1">
                <a:latin typeface="Arial"/>
                <a:cs typeface="Arial"/>
              </a:rPr>
              <a:t>(continued)</a:t>
            </a:r>
            <a:endParaRPr sz="1300">
              <a:latin typeface="Arial"/>
              <a:cs typeface="Arial"/>
            </a:endParaRPr>
          </a:p>
          <a:p>
            <a:pPr marL="136525" marR="5080">
              <a:lnSpc>
                <a:spcPct val="99900"/>
              </a:lnSpc>
              <a:spcBef>
                <a:spcPts val="360"/>
              </a:spcBef>
            </a:pPr>
            <a:r>
              <a:rPr dirty="0" sz="1300" spc="-5">
                <a:latin typeface="Times New Roman"/>
                <a:cs typeface="Times New Roman"/>
              </a:rPr>
              <a:t>You </a:t>
            </a:r>
            <a:r>
              <a:rPr dirty="0" sz="1300">
                <a:latin typeface="Times New Roman"/>
                <a:cs typeface="Times New Roman"/>
              </a:rPr>
              <a:t>can add data through a view </a:t>
            </a:r>
            <a:r>
              <a:rPr dirty="0" sz="1300" spc="-5">
                <a:latin typeface="Times New Roman"/>
                <a:cs typeface="Times New Roman"/>
              </a:rPr>
              <a:t>unless </a:t>
            </a:r>
            <a:r>
              <a:rPr dirty="0" sz="1300">
                <a:latin typeface="Times New Roman"/>
                <a:cs typeface="Times New Roman"/>
              </a:rPr>
              <a:t>it contains any of the items </a:t>
            </a:r>
            <a:r>
              <a:rPr dirty="0" sz="1300" spc="-5">
                <a:latin typeface="Times New Roman"/>
                <a:cs typeface="Times New Roman"/>
              </a:rPr>
              <a:t>listed </a:t>
            </a:r>
            <a:r>
              <a:rPr dirty="0" sz="1300">
                <a:latin typeface="Times New Roman"/>
                <a:cs typeface="Times New Roman"/>
              </a:rPr>
              <a:t>in the </a:t>
            </a:r>
            <a:r>
              <a:rPr dirty="0" sz="1300" spc="-5">
                <a:latin typeface="Times New Roman"/>
                <a:cs typeface="Times New Roman"/>
              </a:rPr>
              <a:t>slide. You  </a:t>
            </a:r>
            <a:r>
              <a:rPr dirty="0" sz="1300">
                <a:latin typeface="Times New Roman"/>
                <a:cs typeface="Times New Roman"/>
              </a:rPr>
              <a:t>cannot add data to a view if the view contains </a:t>
            </a:r>
            <a:r>
              <a:rPr dirty="0" sz="1300">
                <a:latin typeface="Courier New"/>
                <a:cs typeface="Courier New"/>
              </a:rPr>
              <a:t>NOT NULL</a:t>
            </a:r>
            <a:r>
              <a:rPr dirty="0" sz="1300" spc="-505">
                <a:latin typeface="Courier New"/>
                <a:cs typeface="Courier New"/>
              </a:rPr>
              <a:t> </a:t>
            </a:r>
            <a:r>
              <a:rPr dirty="0" sz="1300">
                <a:latin typeface="Times New Roman"/>
                <a:cs typeface="Times New Roman"/>
              </a:rPr>
              <a:t>columns without default values in the  base table. All required values must be present in the view. </a:t>
            </a:r>
            <a:r>
              <a:rPr dirty="0" sz="1300" spc="-5">
                <a:latin typeface="Times New Roman"/>
                <a:cs typeface="Times New Roman"/>
              </a:rPr>
              <a:t>Remember </a:t>
            </a:r>
            <a:r>
              <a:rPr dirty="0" sz="1300">
                <a:latin typeface="Times New Roman"/>
                <a:cs typeface="Times New Roman"/>
              </a:rPr>
              <a:t>that you are adding  values directly to the underlying table </a:t>
            </a:r>
            <a:r>
              <a:rPr dirty="0" sz="1300" i="1">
                <a:latin typeface="Times New Roman"/>
                <a:cs typeface="Times New Roman"/>
              </a:rPr>
              <a:t>through </a:t>
            </a:r>
            <a:r>
              <a:rPr dirty="0" sz="1300">
                <a:latin typeface="Times New Roman"/>
                <a:cs typeface="Times New Roman"/>
              </a:rPr>
              <a:t>the</a:t>
            </a:r>
            <a:r>
              <a:rPr dirty="0" sz="1300" spc="-15">
                <a:latin typeface="Times New Roman"/>
                <a:cs typeface="Times New Roman"/>
              </a:rPr>
              <a:t> </a:t>
            </a:r>
            <a:r>
              <a:rPr dirty="0" sz="1300" spc="-5">
                <a:latin typeface="Times New Roman"/>
                <a:cs typeface="Times New Roman"/>
              </a:rPr>
              <a:t>view.</a:t>
            </a:r>
            <a:endParaRPr sz="1300">
              <a:latin typeface="Times New Roman"/>
              <a:cs typeface="Times New Roman"/>
            </a:endParaRPr>
          </a:p>
          <a:p>
            <a:pPr marL="136525">
              <a:lnSpc>
                <a:spcPct val="100000"/>
              </a:lnSpc>
              <a:spcBef>
                <a:spcPts val="310"/>
              </a:spcBef>
            </a:pPr>
            <a:r>
              <a:rPr dirty="0" sz="1300" spc="-5">
                <a:latin typeface="Times New Roman"/>
                <a:cs typeface="Times New Roman"/>
              </a:rPr>
              <a:t>For </a:t>
            </a:r>
            <a:r>
              <a:rPr dirty="0" sz="1300">
                <a:latin typeface="Times New Roman"/>
                <a:cs typeface="Times New Roman"/>
              </a:rPr>
              <a:t>more information,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CREATE VIEW</a:t>
            </a:r>
            <a:r>
              <a:rPr dirty="0" sz="1300">
                <a:latin typeface="Times New Roman"/>
                <a:cs typeface="Times New Roman"/>
              </a:rPr>
              <a:t>” in the </a:t>
            </a:r>
            <a:r>
              <a:rPr dirty="0" sz="1300" spc="-5" i="1">
                <a:latin typeface="Times New Roman"/>
                <a:cs typeface="Times New Roman"/>
              </a:rPr>
              <a:t>Oracle SQL</a:t>
            </a:r>
            <a:r>
              <a:rPr dirty="0" sz="1300" spc="15" i="1">
                <a:latin typeface="Times New Roman"/>
                <a:cs typeface="Times New Roman"/>
              </a:rPr>
              <a:t>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6</a:t>
            </a:r>
            <a:r>
              <a:rPr dirty="0" sz="800" spc="-114"/>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791210"/>
            <a:ext cx="5178425" cy="1467485"/>
          </a:xfrm>
          <a:prstGeom prst="rect">
            <a:avLst/>
          </a:prstGeom>
        </p:spPr>
        <p:txBody>
          <a:bodyPr wrap="square" lIns="0" tIns="13970" rIns="0" bIns="0" rtlCol="0" vert="horz">
            <a:spAutoFit/>
          </a:bodyPr>
          <a:lstStyle/>
          <a:p>
            <a:pPr marL="542290">
              <a:lnSpc>
                <a:spcPct val="100000"/>
              </a:lnSpc>
              <a:spcBef>
                <a:spcPts val="110"/>
              </a:spcBef>
            </a:pPr>
            <a:r>
              <a:rPr dirty="0" sz="1850" b="1">
                <a:latin typeface="Arial"/>
                <a:cs typeface="Arial"/>
              </a:rPr>
              <a:t>Using the </a:t>
            </a:r>
            <a:r>
              <a:rPr dirty="0" sz="1850" spc="5" b="1">
                <a:latin typeface="Courier New"/>
                <a:cs typeface="Courier New"/>
              </a:rPr>
              <a:t>WITH CHECK OPTION</a:t>
            </a:r>
            <a:r>
              <a:rPr dirty="0" sz="1850" spc="-630" b="1">
                <a:latin typeface="Courier New"/>
                <a:cs typeface="Courier New"/>
              </a:rPr>
              <a:t> </a:t>
            </a:r>
            <a:r>
              <a:rPr dirty="0" sz="1850" b="1">
                <a:latin typeface="Arial"/>
                <a:cs typeface="Arial"/>
              </a:rPr>
              <a:t>Clause</a:t>
            </a:r>
            <a:endParaRPr sz="1850">
              <a:latin typeface="Arial"/>
              <a:cs typeface="Arial"/>
            </a:endParaRPr>
          </a:p>
          <a:p>
            <a:pPr>
              <a:lnSpc>
                <a:spcPct val="100000"/>
              </a:lnSpc>
            </a:pPr>
            <a:endParaRPr sz="2100">
              <a:latin typeface="Arial"/>
              <a:cs typeface="Arial"/>
            </a:endParaRPr>
          </a:p>
          <a:p>
            <a:pPr marL="328930" marR="5080" indent="-329565">
              <a:lnSpc>
                <a:spcPct val="98400"/>
              </a:lnSpc>
              <a:spcBef>
                <a:spcPts val="1215"/>
              </a:spcBef>
              <a:buClr>
                <a:srgbClr val="FF0000"/>
              </a:buClr>
              <a:buChar char="•"/>
              <a:tabLst>
                <a:tab pos="328930" algn="l"/>
                <a:tab pos="329565" algn="l"/>
              </a:tabLst>
            </a:pPr>
            <a:r>
              <a:rPr dirty="0" sz="1550" spc="10">
                <a:latin typeface="Arial"/>
                <a:cs typeface="Arial"/>
              </a:rPr>
              <a:t>You can ensure </a:t>
            </a:r>
            <a:r>
              <a:rPr dirty="0" sz="1550" spc="5">
                <a:latin typeface="Arial"/>
                <a:cs typeface="Arial"/>
              </a:rPr>
              <a:t>that </a:t>
            </a:r>
            <a:r>
              <a:rPr dirty="0" sz="1550" spc="15">
                <a:latin typeface="Arial"/>
                <a:cs typeface="Arial"/>
              </a:rPr>
              <a:t>DML </a:t>
            </a:r>
            <a:r>
              <a:rPr dirty="0" sz="1550" spc="10">
                <a:latin typeface="Arial"/>
                <a:cs typeface="Arial"/>
              </a:rPr>
              <a:t>operations performed on</a:t>
            </a:r>
            <a:r>
              <a:rPr dirty="0" sz="1550" spc="-75">
                <a:latin typeface="Arial"/>
                <a:cs typeface="Arial"/>
              </a:rPr>
              <a:t> </a:t>
            </a:r>
            <a:r>
              <a:rPr dirty="0" sz="1550" spc="10">
                <a:latin typeface="Arial"/>
                <a:cs typeface="Arial"/>
              </a:rPr>
              <a:t>the  view stay </a:t>
            </a:r>
            <a:r>
              <a:rPr dirty="0" sz="1550" spc="5">
                <a:latin typeface="Arial"/>
                <a:cs typeface="Arial"/>
              </a:rPr>
              <a:t>in </a:t>
            </a:r>
            <a:r>
              <a:rPr dirty="0" sz="1550" spc="10">
                <a:latin typeface="Arial"/>
                <a:cs typeface="Arial"/>
              </a:rPr>
              <a:t>the domain </a:t>
            </a:r>
            <a:r>
              <a:rPr dirty="0" sz="1550" spc="5">
                <a:latin typeface="Arial"/>
                <a:cs typeface="Arial"/>
              </a:rPr>
              <a:t>of </a:t>
            </a:r>
            <a:r>
              <a:rPr dirty="0" sz="1550" spc="10">
                <a:latin typeface="Arial"/>
                <a:cs typeface="Arial"/>
              </a:rPr>
              <a:t>the view by using the </a:t>
            </a:r>
            <a:r>
              <a:rPr dirty="0" sz="1550" spc="10">
                <a:latin typeface="Courier New"/>
                <a:cs typeface="Courier New"/>
              </a:rPr>
              <a:t>WITH  CHECK OPTION</a:t>
            </a:r>
            <a:r>
              <a:rPr dirty="0" sz="1550" spc="-490">
                <a:latin typeface="Courier New"/>
                <a:cs typeface="Courier New"/>
              </a:rPr>
              <a:t> </a:t>
            </a:r>
            <a:r>
              <a:rPr dirty="0" sz="1550" spc="10">
                <a:latin typeface="Arial"/>
                <a:cs typeface="Arial"/>
              </a:rPr>
              <a:t>clause:</a:t>
            </a:r>
            <a:endParaRPr sz="1550">
              <a:latin typeface="Arial"/>
              <a:cs typeface="Arial"/>
            </a:endParaRPr>
          </a:p>
        </p:txBody>
      </p:sp>
      <p:sp>
        <p:nvSpPr>
          <p:cNvPr id="7" name="object 7"/>
          <p:cNvSpPr txBox="1"/>
          <p:nvPr/>
        </p:nvSpPr>
        <p:spPr>
          <a:xfrm>
            <a:off x="1143764" y="3731779"/>
            <a:ext cx="5524500" cy="730250"/>
          </a:xfrm>
          <a:prstGeom prst="rect">
            <a:avLst/>
          </a:prstGeom>
        </p:spPr>
        <p:txBody>
          <a:bodyPr wrap="square" lIns="0" tIns="19050" rIns="0" bIns="0" rtlCol="0" vert="horz">
            <a:spAutoFit/>
          </a:bodyPr>
          <a:lstStyle/>
          <a:p>
            <a:pPr marL="328930" marR="5080" indent="-329565">
              <a:lnSpc>
                <a:spcPct val="98400"/>
              </a:lnSpc>
              <a:spcBef>
                <a:spcPts val="150"/>
              </a:spcBef>
              <a:buClr>
                <a:srgbClr val="FF0000"/>
              </a:buClr>
              <a:buChar char="•"/>
              <a:tabLst>
                <a:tab pos="328930" algn="l"/>
                <a:tab pos="329565" algn="l"/>
              </a:tabLst>
            </a:pPr>
            <a:r>
              <a:rPr dirty="0" sz="1550" spc="10">
                <a:latin typeface="Arial"/>
                <a:cs typeface="Arial"/>
              </a:rPr>
              <a:t>Any attempt </a:t>
            </a:r>
            <a:r>
              <a:rPr dirty="0" sz="1550" spc="5">
                <a:latin typeface="Arial"/>
                <a:cs typeface="Arial"/>
              </a:rPr>
              <a:t>to </a:t>
            </a:r>
            <a:r>
              <a:rPr dirty="0" sz="1550" spc="10">
                <a:latin typeface="Arial"/>
                <a:cs typeface="Arial"/>
              </a:rPr>
              <a:t>change the department number </a:t>
            </a:r>
            <a:r>
              <a:rPr dirty="0" sz="1550" spc="5">
                <a:latin typeface="Arial"/>
                <a:cs typeface="Arial"/>
              </a:rPr>
              <a:t>for </a:t>
            </a:r>
            <a:r>
              <a:rPr dirty="0" sz="1550" spc="10">
                <a:latin typeface="Arial"/>
                <a:cs typeface="Arial"/>
              </a:rPr>
              <a:t>any row  </a:t>
            </a:r>
            <a:r>
              <a:rPr dirty="0" sz="1550" spc="5">
                <a:latin typeface="Arial"/>
                <a:cs typeface="Arial"/>
              </a:rPr>
              <a:t>in </a:t>
            </a:r>
            <a:r>
              <a:rPr dirty="0" sz="1550" spc="10">
                <a:latin typeface="Arial"/>
                <a:cs typeface="Arial"/>
              </a:rPr>
              <a:t>the view </a:t>
            </a:r>
            <a:r>
              <a:rPr dirty="0" sz="1550" spc="5">
                <a:latin typeface="Arial"/>
                <a:cs typeface="Arial"/>
              </a:rPr>
              <a:t>fails </a:t>
            </a:r>
            <a:r>
              <a:rPr dirty="0" sz="1550" spc="10">
                <a:latin typeface="Arial"/>
                <a:cs typeface="Arial"/>
              </a:rPr>
              <a:t>because </a:t>
            </a:r>
            <a:r>
              <a:rPr dirty="0" sz="1550" spc="5">
                <a:latin typeface="Arial"/>
                <a:cs typeface="Arial"/>
              </a:rPr>
              <a:t>it violates </a:t>
            </a:r>
            <a:r>
              <a:rPr dirty="0" sz="1550" spc="10">
                <a:latin typeface="Arial"/>
                <a:cs typeface="Arial"/>
              </a:rPr>
              <a:t>the </a:t>
            </a:r>
            <a:r>
              <a:rPr dirty="0" sz="1550" spc="10">
                <a:latin typeface="Courier New"/>
                <a:cs typeface="Courier New"/>
              </a:rPr>
              <a:t>WITH CHECK  OPTION</a:t>
            </a:r>
            <a:r>
              <a:rPr dirty="0" sz="1550" spc="-495">
                <a:latin typeface="Courier New"/>
                <a:cs typeface="Courier New"/>
              </a:rPr>
              <a:t> </a:t>
            </a:r>
            <a:r>
              <a:rPr dirty="0" sz="1550" spc="5">
                <a:latin typeface="Arial"/>
                <a:cs typeface="Arial"/>
              </a:rPr>
              <a:t>constraint.</a:t>
            </a:r>
            <a:endParaRPr sz="1550">
              <a:latin typeface="Arial"/>
              <a:cs typeface="Arial"/>
            </a:endParaRPr>
          </a:p>
        </p:txBody>
      </p:sp>
      <p:sp>
        <p:nvSpPr>
          <p:cNvPr id="8" name="object 8"/>
          <p:cNvSpPr txBox="1"/>
          <p:nvPr/>
        </p:nvSpPr>
        <p:spPr>
          <a:xfrm>
            <a:off x="1573530" y="3218688"/>
            <a:ext cx="3909060" cy="195580"/>
          </a:xfrm>
          <a:prstGeom prst="rect">
            <a:avLst/>
          </a:prstGeom>
          <a:solidFill>
            <a:srgbClr val="CCCCCC"/>
          </a:solidFill>
          <a:ln w="20574">
            <a:solidFill>
              <a:srgbClr val="FF0000"/>
            </a:solidFill>
          </a:ln>
        </p:spPr>
        <p:txBody>
          <a:bodyPr wrap="square" lIns="0" tIns="0" rIns="0" bIns="0" rtlCol="0" vert="horz">
            <a:spAutoFit/>
          </a:bodyPr>
          <a:lstStyle/>
          <a:p>
            <a:pPr marL="65405">
              <a:lnSpc>
                <a:spcPts val="1320"/>
              </a:lnSpc>
            </a:pPr>
            <a:r>
              <a:rPr dirty="0" sz="1300" spc="-15" b="1">
                <a:latin typeface="Courier New"/>
                <a:cs typeface="Courier New"/>
              </a:rPr>
              <a:t>WITH CHECK OPTION CONSTRAINT</a:t>
            </a:r>
            <a:r>
              <a:rPr dirty="0" sz="1300" spc="-65" b="1">
                <a:latin typeface="Courier New"/>
                <a:cs typeface="Courier New"/>
              </a:rPr>
              <a:t> </a:t>
            </a:r>
            <a:r>
              <a:rPr dirty="0" sz="1300" spc="-20" b="1">
                <a:latin typeface="Courier New"/>
                <a:cs typeface="Courier New"/>
              </a:rPr>
              <a:t>empvu20_ck</a:t>
            </a:r>
            <a:endParaRPr sz="1300">
              <a:latin typeface="Courier New"/>
              <a:cs typeface="Courier New"/>
            </a:endParaRPr>
          </a:p>
        </p:txBody>
      </p:sp>
      <p:sp>
        <p:nvSpPr>
          <p:cNvPr id="9" name="object 9"/>
          <p:cNvSpPr txBox="1"/>
          <p:nvPr/>
        </p:nvSpPr>
        <p:spPr>
          <a:xfrm>
            <a:off x="1270253" y="2416301"/>
            <a:ext cx="5219700" cy="1193800"/>
          </a:xfrm>
          <a:prstGeom prst="rect">
            <a:avLst/>
          </a:prstGeom>
          <a:solidFill>
            <a:srgbClr val="CCCCCC"/>
          </a:solidFill>
          <a:ln w="20574">
            <a:solidFill>
              <a:srgbClr val="000000"/>
            </a:solidFill>
          </a:ln>
        </p:spPr>
        <p:txBody>
          <a:bodyPr wrap="square" lIns="0" tIns="0" rIns="0" bIns="0" rtlCol="0" vert="horz">
            <a:spAutoFit/>
          </a:bodyPr>
          <a:lstStyle/>
          <a:p>
            <a:pPr marL="76200">
              <a:lnSpc>
                <a:spcPts val="1450"/>
              </a:lnSpc>
            </a:pPr>
            <a:r>
              <a:rPr dirty="0" sz="1300" spc="-15" b="1">
                <a:latin typeface="Courier New"/>
                <a:cs typeface="Courier New"/>
              </a:rPr>
              <a:t>CREATE OR REPLACE VIEW</a:t>
            </a:r>
            <a:r>
              <a:rPr dirty="0" sz="1300" spc="-45" b="1">
                <a:latin typeface="Courier New"/>
                <a:cs typeface="Courier New"/>
              </a:rPr>
              <a:t> </a:t>
            </a:r>
            <a:r>
              <a:rPr dirty="0" sz="1300" spc="-20" b="1">
                <a:latin typeface="Courier New"/>
                <a:cs typeface="Courier New"/>
              </a:rPr>
              <a:t>empvu20</a:t>
            </a:r>
            <a:endParaRPr sz="1300">
              <a:latin typeface="Courier New"/>
              <a:cs typeface="Courier New"/>
            </a:endParaRPr>
          </a:p>
          <a:p>
            <a:pPr marL="76200">
              <a:lnSpc>
                <a:spcPts val="1545"/>
              </a:lnSpc>
              <a:tabLst>
                <a:tab pos="1383030" algn="l"/>
              </a:tabLst>
            </a:pPr>
            <a:r>
              <a:rPr dirty="0" sz="1300" spc="-15" b="1">
                <a:latin typeface="Courier New"/>
                <a:cs typeface="Courier New"/>
              </a:rPr>
              <a:t>AS SELECT	</a:t>
            </a:r>
            <a:r>
              <a:rPr dirty="0" sz="1300" spc="-10" b="1">
                <a:latin typeface="Courier New"/>
                <a:cs typeface="Courier New"/>
              </a:rPr>
              <a:t>*</a:t>
            </a:r>
            <a:endParaRPr sz="1300">
              <a:latin typeface="Courier New"/>
              <a:cs typeface="Courier New"/>
            </a:endParaRPr>
          </a:p>
          <a:p>
            <a:pPr marL="368300">
              <a:lnSpc>
                <a:spcPts val="1545"/>
              </a:lnSpc>
              <a:tabLst>
                <a:tab pos="1247775" algn="l"/>
              </a:tabLst>
            </a:pPr>
            <a:r>
              <a:rPr dirty="0" sz="1300" spc="-10" b="1">
                <a:latin typeface="Courier New"/>
                <a:cs typeface="Courier New"/>
              </a:rPr>
              <a:t>FROM	</a:t>
            </a:r>
            <a:r>
              <a:rPr dirty="0" sz="1300" spc="-15" b="1">
                <a:latin typeface="Courier New"/>
                <a:cs typeface="Courier New"/>
              </a:rPr>
              <a:t>employees</a:t>
            </a:r>
            <a:endParaRPr sz="1300">
              <a:latin typeface="Courier New"/>
              <a:cs typeface="Courier New"/>
            </a:endParaRPr>
          </a:p>
          <a:p>
            <a:pPr marL="368300">
              <a:lnSpc>
                <a:spcPts val="1550"/>
              </a:lnSpc>
              <a:tabLst>
                <a:tab pos="1247140" algn="l"/>
              </a:tabLst>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20</a:t>
            </a:r>
            <a:endParaRPr sz="1300">
              <a:latin typeface="Courier New"/>
              <a:cs typeface="Courier New"/>
            </a:endParaRPr>
          </a:p>
          <a:p>
            <a:pPr marL="4274185">
              <a:lnSpc>
                <a:spcPts val="1550"/>
              </a:lnSpc>
            </a:pPr>
            <a:r>
              <a:rPr dirty="0" sz="1300" spc="-10" b="1">
                <a:latin typeface="Courier New"/>
                <a:cs typeface="Courier New"/>
              </a:rPr>
              <a:t>;</a:t>
            </a:r>
            <a:endParaRPr sz="1300">
              <a:latin typeface="Courier New"/>
              <a:cs typeface="Courier New"/>
            </a:endParaRPr>
          </a:p>
          <a:p>
            <a:pPr marL="76200">
              <a:lnSpc>
                <a:spcPts val="1555"/>
              </a:lnSpc>
            </a:pPr>
            <a:r>
              <a:rPr dirty="0" sz="1300" spc="-15" b="1">
                <a:solidFill>
                  <a:srgbClr val="FF3300"/>
                </a:solidFill>
                <a:latin typeface="Courier New"/>
                <a:cs typeface="Courier New"/>
              </a:rPr>
              <a:t>CREATE VIEW</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10" name="object 10"/>
          <p:cNvSpPr txBox="1"/>
          <p:nvPr/>
        </p:nvSpPr>
        <p:spPr>
          <a:xfrm>
            <a:off x="594613" y="5583733"/>
            <a:ext cx="6563995" cy="2400300"/>
          </a:xfrm>
          <a:prstGeom prst="rect">
            <a:avLst/>
          </a:prstGeom>
        </p:spPr>
        <p:txBody>
          <a:bodyPr wrap="square" lIns="0" tIns="71755" rIns="0" bIns="0" rtlCol="0" vert="horz">
            <a:spAutoFit/>
          </a:bodyPr>
          <a:lstStyle/>
          <a:p>
            <a:pPr marL="12700">
              <a:lnSpc>
                <a:spcPct val="100000"/>
              </a:lnSpc>
              <a:spcBef>
                <a:spcPts val="565"/>
              </a:spcBef>
            </a:pPr>
            <a:r>
              <a:rPr dirty="0" sz="1300" b="1">
                <a:latin typeface="Arial"/>
                <a:cs typeface="Arial"/>
              </a:rPr>
              <a:t>Using the </a:t>
            </a:r>
            <a:r>
              <a:rPr dirty="0" sz="1300" b="1">
                <a:latin typeface="Courier New"/>
                <a:cs typeface="Courier New"/>
              </a:rPr>
              <a:t>WITH CHECK OPTION</a:t>
            </a:r>
            <a:r>
              <a:rPr dirty="0" sz="1300" spc="-405" b="1">
                <a:latin typeface="Courier New"/>
                <a:cs typeface="Courier New"/>
              </a:rPr>
              <a:t> </a:t>
            </a:r>
            <a:r>
              <a:rPr dirty="0" sz="1300" spc="-5" b="1">
                <a:latin typeface="Arial"/>
                <a:cs typeface="Arial"/>
              </a:rPr>
              <a:t>Clause</a:t>
            </a:r>
            <a:endParaRPr sz="1300">
              <a:latin typeface="Arial"/>
              <a:cs typeface="Arial"/>
            </a:endParaRPr>
          </a:p>
          <a:p>
            <a:pPr marL="136525" marR="257175">
              <a:lnSpc>
                <a:spcPct val="100000"/>
              </a:lnSpc>
              <a:spcBef>
                <a:spcPts val="470"/>
              </a:spcBef>
            </a:pPr>
            <a:r>
              <a:rPr dirty="0" sz="1300">
                <a:latin typeface="Times New Roman"/>
                <a:cs typeface="Times New Roman"/>
              </a:rPr>
              <a:t>It is possible to perform </a:t>
            </a:r>
            <a:r>
              <a:rPr dirty="0" sz="1300" spc="-5">
                <a:latin typeface="Times New Roman"/>
                <a:cs typeface="Times New Roman"/>
              </a:rPr>
              <a:t>referential </a:t>
            </a:r>
            <a:r>
              <a:rPr dirty="0" sz="1300">
                <a:latin typeface="Times New Roman"/>
                <a:cs typeface="Times New Roman"/>
              </a:rPr>
              <a:t>integrity </a:t>
            </a:r>
            <a:r>
              <a:rPr dirty="0" sz="1300" spc="-5">
                <a:latin typeface="Times New Roman"/>
                <a:cs typeface="Times New Roman"/>
              </a:rPr>
              <a:t>checks </a:t>
            </a:r>
            <a:r>
              <a:rPr dirty="0" sz="1300">
                <a:latin typeface="Times New Roman"/>
                <a:cs typeface="Times New Roman"/>
              </a:rPr>
              <a:t>through views. </a:t>
            </a:r>
            <a:r>
              <a:rPr dirty="0" sz="1300" spc="-5">
                <a:latin typeface="Times New Roman"/>
                <a:cs typeface="Times New Roman"/>
              </a:rPr>
              <a:t>You </a:t>
            </a:r>
            <a:r>
              <a:rPr dirty="0" sz="1300">
                <a:latin typeface="Times New Roman"/>
                <a:cs typeface="Times New Roman"/>
              </a:rPr>
              <a:t>can also enforce  constraints at the </a:t>
            </a:r>
            <a:r>
              <a:rPr dirty="0" sz="1300" spc="-5">
                <a:latin typeface="Times New Roman"/>
                <a:cs typeface="Times New Roman"/>
              </a:rPr>
              <a:t>database </a:t>
            </a:r>
            <a:r>
              <a:rPr dirty="0" sz="1300">
                <a:latin typeface="Times New Roman"/>
                <a:cs typeface="Times New Roman"/>
              </a:rPr>
              <a:t>level. The view can be used to </a:t>
            </a:r>
            <a:r>
              <a:rPr dirty="0" sz="1300" spc="-5">
                <a:latin typeface="Times New Roman"/>
                <a:cs typeface="Times New Roman"/>
              </a:rPr>
              <a:t>protect </a:t>
            </a:r>
            <a:r>
              <a:rPr dirty="0" sz="1300">
                <a:latin typeface="Times New Roman"/>
                <a:cs typeface="Times New Roman"/>
              </a:rPr>
              <a:t>data integrity, but the use is  very</a:t>
            </a:r>
            <a:r>
              <a:rPr dirty="0" sz="1300" spc="-5">
                <a:latin typeface="Times New Roman"/>
                <a:cs typeface="Times New Roman"/>
              </a:rPr>
              <a:t> </a:t>
            </a:r>
            <a:r>
              <a:rPr dirty="0" sz="1300">
                <a:latin typeface="Times New Roman"/>
                <a:cs typeface="Times New Roman"/>
              </a:rPr>
              <a:t>limited.</a:t>
            </a:r>
            <a:endParaRPr sz="1300">
              <a:latin typeface="Times New Roman"/>
              <a:cs typeface="Times New Roman"/>
            </a:endParaRPr>
          </a:p>
          <a:p>
            <a:pPr marL="136525" marR="82550">
              <a:lnSpc>
                <a:spcPct val="96700"/>
              </a:lnSpc>
              <a:spcBef>
                <a:spcPts val="305"/>
              </a:spcBef>
            </a:pPr>
            <a:r>
              <a:rPr dirty="0" sz="1300">
                <a:latin typeface="Times New Roman"/>
                <a:cs typeface="Times New Roman"/>
              </a:rPr>
              <a:t>The </a:t>
            </a:r>
            <a:r>
              <a:rPr dirty="0" sz="1300">
                <a:latin typeface="Courier New"/>
                <a:cs typeface="Courier New"/>
              </a:rPr>
              <a:t>WITH CHECK OPTION</a:t>
            </a:r>
            <a:r>
              <a:rPr dirty="0" sz="1300" spc="-509">
                <a:latin typeface="Courier New"/>
                <a:cs typeface="Courier New"/>
              </a:rPr>
              <a:t> </a:t>
            </a:r>
            <a:r>
              <a:rPr dirty="0" sz="1300">
                <a:latin typeface="Times New Roman"/>
                <a:cs typeface="Times New Roman"/>
              </a:rPr>
              <a:t>clause specifies that </a:t>
            </a:r>
            <a:r>
              <a:rPr dirty="0" sz="1300">
                <a:latin typeface="Courier New"/>
                <a:cs typeface="Courier New"/>
              </a:rPr>
              <a:t>INSERT</a:t>
            </a:r>
            <a:r>
              <a:rPr dirty="0" sz="1300">
                <a:latin typeface="Times New Roman"/>
                <a:cs typeface="Times New Roman"/>
              </a:rPr>
              <a:t>s and </a:t>
            </a:r>
            <a:r>
              <a:rPr dirty="0" sz="1300">
                <a:latin typeface="Courier New"/>
                <a:cs typeface="Courier New"/>
              </a:rPr>
              <a:t>UPDATE</a:t>
            </a:r>
            <a:r>
              <a:rPr dirty="0" sz="1300">
                <a:latin typeface="Times New Roman"/>
                <a:cs typeface="Times New Roman"/>
              </a:rPr>
              <a:t>s performed through  the view cannot create </a:t>
            </a:r>
            <a:r>
              <a:rPr dirty="0" sz="1300" spc="-5">
                <a:latin typeface="Times New Roman"/>
                <a:cs typeface="Times New Roman"/>
              </a:rPr>
              <a:t>rows </a:t>
            </a:r>
            <a:r>
              <a:rPr dirty="0" sz="1300">
                <a:latin typeface="Times New Roman"/>
                <a:cs typeface="Times New Roman"/>
              </a:rPr>
              <a:t>that the view cannot select, and therefore it enables integrity  constraints and data validation checks to be enforced on data being inserted or</a:t>
            </a:r>
            <a:r>
              <a:rPr dirty="0" sz="1300" spc="-40">
                <a:latin typeface="Times New Roman"/>
                <a:cs typeface="Times New Roman"/>
              </a:rPr>
              <a:t> </a:t>
            </a:r>
            <a:r>
              <a:rPr dirty="0" sz="1300">
                <a:latin typeface="Times New Roman"/>
                <a:cs typeface="Times New Roman"/>
              </a:rPr>
              <a:t>updated.</a:t>
            </a:r>
            <a:endParaRPr sz="1300">
              <a:latin typeface="Times New Roman"/>
              <a:cs typeface="Times New Roman"/>
            </a:endParaRPr>
          </a:p>
          <a:p>
            <a:pPr marL="136525" marR="5080">
              <a:lnSpc>
                <a:spcPts val="1550"/>
              </a:lnSpc>
              <a:spcBef>
                <a:spcPts val="300"/>
              </a:spcBef>
            </a:pPr>
            <a:r>
              <a:rPr dirty="0" sz="1300" spc="-5" b="1">
                <a:latin typeface="Times New Roman"/>
                <a:cs typeface="Times New Roman"/>
              </a:rPr>
              <a:t>Note: </a:t>
            </a:r>
            <a:r>
              <a:rPr dirty="0" sz="1300">
                <a:latin typeface="Times New Roman"/>
                <a:cs typeface="Times New Roman"/>
              </a:rPr>
              <a:t>The </a:t>
            </a:r>
            <a:r>
              <a:rPr dirty="0" sz="1300">
                <a:latin typeface="Courier New"/>
                <a:cs typeface="Courier New"/>
              </a:rPr>
              <a:t>WITH CHECK OPTION</a:t>
            </a:r>
            <a:r>
              <a:rPr dirty="0" sz="1300" spc="-375">
                <a:latin typeface="Courier New"/>
                <a:cs typeface="Courier New"/>
              </a:rPr>
              <a:t> </a:t>
            </a:r>
            <a:r>
              <a:rPr dirty="0" sz="1300" spc="-5">
                <a:latin typeface="Times New Roman"/>
                <a:cs typeface="Times New Roman"/>
              </a:rPr>
              <a:t>clause relates to inserts and updates </a:t>
            </a:r>
            <a:r>
              <a:rPr dirty="0" sz="1300">
                <a:latin typeface="Times New Roman"/>
                <a:cs typeface="Times New Roman"/>
              </a:rPr>
              <a:t>on the view only. It has  no effect on</a:t>
            </a:r>
            <a:r>
              <a:rPr dirty="0" sz="1300" spc="-5">
                <a:latin typeface="Times New Roman"/>
                <a:cs typeface="Times New Roman"/>
              </a:rPr>
              <a:t> </a:t>
            </a:r>
            <a:r>
              <a:rPr dirty="0" sz="1300">
                <a:latin typeface="Times New Roman"/>
                <a:cs typeface="Times New Roman"/>
              </a:rPr>
              <a:t>deletes.</a:t>
            </a:r>
            <a:endParaRPr sz="1300">
              <a:latin typeface="Times New Roman"/>
              <a:cs typeface="Times New Roman"/>
            </a:endParaRPr>
          </a:p>
          <a:p>
            <a:pPr marL="136525" marR="328295" indent="40640">
              <a:lnSpc>
                <a:spcPts val="1480"/>
              </a:lnSpc>
              <a:spcBef>
                <a:spcPts val="370"/>
              </a:spcBef>
            </a:pPr>
            <a:r>
              <a:rPr dirty="0" sz="1300">
                <a:latin typeface="Times New Roman"/>
                <a:cs typeface="Times New Roman"/>
              </a:rPr>
              <a:t>If there is an attempt to perform DML operations on rows that the view has not selected, an  error is displayed, along </a:t>
            </a:r>
            <a:r>
              <a:rPr dirty="0" sz="1300" spc="-5">
                <a:latin typeface="Times New Roman"/>
                <a:cs typeface="Times New Roman"/>
              </a:rPr>
              <a:t>with </a:t>
            </a:r>
            <a:r>
              <a:rPr dirty="0" sz="1300">
                <a:latin typeface="Times New Roman"/>
                <a:cs typeface="Times New Roman"/>
              </a:rPr>
              <a:t>the constraint name if that </a:t>
            </a:r>
            <a:r>
              <a:rPr dirty="0" sz="1300" spc="-5">
                <a:latin typeface="Times New Roman"/>
                <a:cs typeface="Times New Roman"/>
              </a:rPr>
              <a:t>has </a:t>
            </a:r>
            <a:r>
              <a:rPr dirty="0" sz="1300">
                <a:latin typeface="Times New Roman"/>
                <a:cs typeface="Times New Roman"/>
              </a:rPr>
              <a:t>been</a:t>
            </a:r>
            <a:r>
              <a:rPr dirty="0" sz="1300" spc="-30">
                <a:latin typeface="Times New Roman"/>
                <a:cs typeface="Times New Roman"/>
              </a:rPr>
              <a:t> </a:t>
            </a:r>
            <a:r>
              <a:rPr dirty="0" sz="1300" spc="-5">
                <a:latin typeface="Times New Roman"/>
                <a:cs typeface="Times New Roman"/>
              </a:rPr>
              <a:t>specified.</a:t>
            </a:r>
            <a:endParaRPr sz="1300">
              <a:latin typeface="Times New Roman"/>
              <a:cs typeface="Times New Roman"/>
            </a:endParaRPr>
          </a:p>
        </p:txBody>
      </p:sp>
      <p:sp>
        <p:nvSpPr>
          <p:cNvPr id="11" name="object 11"/>
          <p:cNvSpPr txBox="1"/>
          <p:nvPr/>
        </p:nvSpPr>
        <p:spPr>
          <a:xfrm>
            <a:off x="1523491" y="8038592"/>
            <a:ext cx="572770" cy="554990"/>
          </a:xfrm>
          <a:prstGeom prst="rect">
            <a:avLst/>
          </a:prstGeom>
        </p:spPr>
        <p:txBody>
          <a:bodyPr wrap="square" lIns="0" tIns="24765" rIns="0" bIns="0" rtlCol="0" vert="horz">
            <a:spAutoFit/>
          </a:bodyPr>
          <a:lstStyle/>
          <a:p>
            <a:pPr marL="12700" marR="5080">
              <a:lnSpc>
                <a:spcPts val="1370"/>
              </a:lnSpc>
              <a:spcBef>
                <a:spcPts val="195"/>
              </a:spcBef>
            </a:pPr>
            <a:r>
              <a:rPr dirty="0" sz="1200" spc="-5">
                <a:latin typeface="Courier New"/>
                <a:cs typeface="Courier New"/>
              </a:rPr>
              <a:t>UPDATE  </a:t>
            </a:r>
            <a:r>
              <a:rPr dirty="0" sz="1200" spc="-5">
                <a:latin typeface="Courier New"/>
                <a:cs typeface="Courier New"/>
              </a:rPr>
              <a:t>SET  WHERE</a:t>
            </a:r>
            <a:endParaRPr sz="1200">
              <a:latin typeface="Courier New"/>
              <a:cs typeface="Courier New"/>
            </a:endParaRPr>
          </a:p>
        </p:txBody>
      </p:sp>
      <p:sp>
        <p:nvSpPr>
          <p:cNvPr id="12" name="object 12"/>
          <p:cNvSpPr txBox="1"/>
          <p:nvPr/>
        </p:nvSpPr>
        <p:spPr>
          <a:xfrm>
            <a:off x="2161736" y="8038592"/>
            <a:ext cx="1666875" cy="554990"/>
          </a:xfrm>
          <a:prstGeom prst="rect">
            <a:avLst/>
          </a:prstGeom>
        </p:spPr>
        <p:txBody>
          <a:bodyPr wrap="square" lIns="0" tIns="24765" rIns="0" bIns="0" rtlCol="0" vert="horz">
            <a:spAutoFit/>
          </a:bodyPr>
          <a:lstStyle/>
          <a:p>
            <a:pPr marL="12700" marR="5715" indent="-635">
              <a:lnSpc>
                <a:spcPts val="1370"/>
              </a:lnSpc>
              <a:spcBef>
                <a:spcPts val="195"/>
              </a:spcBef>
            </a:pPr>
            <a:r>
              <a:rPr dirty="0" sz="1200" spc="-5">
                <a:latin typeface="Courier New"/>
                <a:cs typeface="Courier New"/>
              </a:rPr>
              <a:t>empvu20  department_id =</a:t>
            </a:r>
            <a:r>
              <a:rPr dirty="0" sz="1200" spc="-85">
                <a:latin typeface="Courier New"/>
                <a:cs typeface="Courier New"/>
              </a:rPr>
              <a:t> </a:t>
            </a:r>
            <a:r>
              <a:rPr dirty="0" sz="1200" spc="-5">
                <a:latin typeface="Courier New"/>
                <a:cs typeface="Courier New"/>
              </a:rPr>
              <a:t>10</a:t>
            </a:r>
            <a:endParaRPr sz="1200">
              <a:latin typeface="Courier New"/>
              <a:cs typeface="Courier New"/>
            </a:endParaRPr>
          </a:p>
          <a:p>
            <a:pPr marL="12700">
              <a:lnSpc>
                <a:spcPts val="1330"/>
              </a:lnSpc>
            </a:pPr>
            <a:r>
              <a:rPr dirty="0" sz="1200" spc="-5">
                <a:latin typeface="Courier New"/>
                <a:cs typeface="Courier New"/>
              </a:rPr>
              <a:t>employee_id =</a:t>
            </a:r>
            <a:r>
              <a:rPr dirty="0" sz="1200" spc="-95">
                <a:latin typeface="Courier New"/>
                <a:cs typeface="Courier New"/>
              </a:rPr>
              <a:t> </a:t>
            </a:r>
            <a:r>
              <a:rPr dirty="0" sz="1200" spc="-5">
                <a:latin typeface="Courier New"/>
                <a:cs typeface="Courier New"/>
              </a:rPr>
              <a:t>201;</a:t>
            </a:r>
            <a:endParaRPr sz="1200">
              <a:latin typeface="Courier New"/>
              <a:cs typeface="Courier New"/>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4613" y="479552"/>
            <a:ext cx="4055745" cy="224154"/>
          </a:xfrm>
          <a:prstGeom prst="rect">
            <a:avLst/>
          </a:prstGeom>
        </p:spPr>
        <p:txBody>
          <a:bodyPr wrap="square" lIns="0" tIns="12700" rIns="0" bIns="0" rtlCol="0" vert="horz">
            <a:spAutoFit/>
          </a:bodyPr>
          <a:lstStyle/>
          <a:p>
            <a:pPr marL="12700">
              <a:lnSpc>
                <a:spcPct val="100000"/>
              </a:lnSpc>
              <a:spcBef>
                <a:spcPts val="100"/>
              </a:spcBef>
            </a:pPr>
            <a:r>
              <a:rPr dirty="0" sz="1300" b="1">
                <a:latin typeface="Arial"/>
                <a:cs typeface="Arial"/>
              </a:rPr>
              <a:t>Using the </a:t>
            </a:r>
            <a:r>
              <a:rPr dirty="0" sz="1300" b="1">
                <a:latin typeface="Courier New"/>
                <a:cs typeface="Courier New"/>
              </a:rPr>
              <a:t>WITH CHECK OPTION</a:t>
            </a:r>
            <a:r>
              <a:rPr dirty="0" sz="1300" spc="-470" b="1">
                <a:latin typeface="Courier New"/>
                <a:cs typeface="Courier New"/>
              </a:rPr>
              <a:t> </a:t>
            </a:r>
            <a:r>
              <a:rPr dirty="0" sz="1300" b="1">
                <a:latin typeface="Arial"/>
                <a:cs typeface="Arial"/>
              </a:rPr>
              <a:t>Clause (continued)</a:t>
            </a:r>
            <a:endParaRPr sz="1300">
              <a:latin typeface="Arial"/>
              <a:cs typeface="Arial"/>
            </a:endParaRPr>
          </a:p>
        </p:txBody>
      </p:sp>
      <p:sp>
        <p:nvSpPr>
          <p:cNvPr id="3" name="object 3"/>
          <p:cNvSpPr txBox="1"/>
          <p:nvPr/>
        </p:nvSpPr>
        <p:spPr>
          <a:xfrm>
            <a:off x="718811" y="3577078"/>
            <a:ext cx="6363970" cy="787400"/>
          </a:xfrm>
          <a:prstGeom prst="rect">
            <a:avLst/>
          </a:prstGeom>
        </p:spPr>
        <p:txBody>
          <a:bodyPr wrap="square" lIns="0" tIns="23495" rIns="0" bIns="0" rtlCol="0" vert="horz">
            <a:spAutoFit/>
          </a:bodyPr>
          <a:lstStyle/>
          <a:p>
            <a:pPr marL="12700" marR="5080">
              <a:lnSpc>
                <a:spcPct val="94700"/>
              </a:lnSpc>
              <a:spcBef>
                <a:spcPts val="185"/>
              </a:spcBef>
            </a:pPr>
            <a:r>
              <a:rPr dirty="0" sz="1300" spc="-5" b="1">
                <a:latin typeface="Times New Roman"/>
                <a:cs typeface="Times New Roman"/>
              </a:rPr>
              <a:t>Note: </a:t>
            </a:r>
            <a:r>
              <a:rPr dirty="0" sz="1300">
                <a:latin typeface="Times New Roman"/>
                <a:cs typeface="Times New Roman"/>
              </a:rPr>
              <a:t>No </a:t>
            </a:r>
            <a:r>
              <a:rPr dirty="0" sz="1300" spc="-5">
                <a:latin typeface="Times New Roman"/>
                <a:cs typeface="Times New Roman"/>
              </a:rPr>
              <a:t>rows </a:t>
            </a:r>
            <a:r>
              <a:rPr dirty="0" sz="1300">
                <a:latin typeface="Times New Roman"/>
                <a:cs typeface="Times New Roman"/>
              </a:rPr>
              <a:t>are updated because if the department </a:t>
            </a:r>
            <a:r>
              <a:rPr dirty="0" sz="1300" spc="-5">
                <a:latin typeface="Times New Roman"/>
                <a:cs typeface="Times New Roman"/>
              </a:rPr>
              <a:t>number </a:t>
            </a:r>
            <a:r>
              <a:rPr dirty="0" sz="1300">
                <a:latin typeface="Times New Roman"/>
                <a:cs typeface="Times New Roman"/>
              </a:rPr>
              <a:t>were to change to 10, the view  </a:t>
            </a:r>
            <a:r>
              <a:rPr dirty="0" sz="1300" spc="-5">
                <a:latin typeface="Times New Roman"/>
                <a:cs typeface="Times New Roman"/>
              </a:rPr>
              <a:t>would </a:t>
            </a:r>
            <a:r>
              <a:rPr dirty="0" sz="1300">
                <a:latin typeface="Times New Roman"/>
                <a:cs typeface="Times New Roman"/>
              </a:rPr>
              <a:t>no longer be able to see that employee. With the </a:t>
            </a:r>
            <a:r>
              <a:rPr dirty="0" sz="1300">
                <a:latin typeface="Courier New"/>
                <a:cs typeface="Courier New"/>
              </a:rPr>
              <a:t>WITH CHECK OPTION </a:t>
            </a:r>
            <a:r>
              <a:rPr dirty="0" sz="1300">
                <a:latin typeface="Times New Roman"/>
                <a:cs typeface="Times New Roman"/>
              </a:rPr>
              <a:t>clause,  therefore, the view can see only employees in department 20 and does not allow the department  number for those employees to be changed through the</a:t>
            </a:r>
            <a:r>
              <a:rPr dirty="0" sz="1300" spc="-10">
                <a:latin typeface="Times New Roman"/>
                <a:cs typeface="Times New Roman"/>
              </a:rPr>
              <a:t> </a:t>
            </a:r>
            <a:r>
              <a:rPr dirty="0" sz="1300">
                <a:latin typeface="Times New Roman"/>
                <a:cs typeface="Times New Roman"/>
              </a:rPr>
              <a:t>view.</a:t>
            </a:r>
            <a:endParaRPr sz="1300">
              <a:latin typeface="Times New Roman"/>
              <a:cs typeface="Times New Roman"/>
            </a:endParaRPr>
          </a:p>
        </p:txBody>
      </p:sp>
      <p:grpSp>
        <p:nvGrpSpPr>
          <p:cNvPr id="4" name="object 4"/>
          <p:cNvGrpSpPr/>
          <p:nvPr/>
        </p:nvGrpSpPr>
        <p:grpSpPr>
          <a:xfrm>
            <a:off x="747522" y="863346"/>
            <a:ext cx="4460240" cy="2529840"/>
            <a:chOff x="747522" y="863346"/>
            <a:chExt cx="4460240" cy="2529840"/>
          </a:xfrm>
        </p:grpSpPr>
        <p:sp>
          <p:nvSpPr>
            <p:cNvPr id="5" name="object 5"/>
            <p:cNvSpPr/>
            <p:nvPr/>
          </p:nvSpPr>
          <p:spPr>
            <a:xfrm>
              <a:off x="758190" y="874014"/>
              <a:ext cx="4438650" cy="2508504"/>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752856" y="868680"/>
              <a:ext cx="4449445" cy="2519680"/>
            </a:xfrm>
            <a:custGeom>
              <a:avLst/>
              <a:gdLst/>
              <a:ahLst/>
              <a:cxnLst/>
              <a:rect l="l" t="t" r="r" b="b"/>
              <a:pathLst>
                <a:path w="4449445" h="2519679">
                  <a:moveTo>
                    <a:pt x="4449318" y="0"/>
                  </a:moveTo>
                  <a:lnTo>
                    <a:pt x="0" y="0"/>
                  </a:lnTo>
                  <a:lnTo>
                    <a:pt x="0" y="2519172"/>
                  </a:lnTo>
                  <a:lnTo>
                    <a:pt x="4449318" y="2519172"/>
                  </a:lnTo>
                  <a:lnTo>
                    <a:pt x="4449318" y="0"/>
                  </a:lnTo>
                  <a:close/>
                </a:path>
              </a:pathLst>
            </a:custGeom>
            <a:ln w="10668">
              <a:solidFill>
                <a:srgbClr val="000000"/>
              </a:solidFill>
            </a:ln>
          </p:spPr>
          <p:txBody>
            <a:bodyPr wrap="square" lIns="0" tIns="0" rIns="0" bIns="0" rtlCol="0"/>
            <a:lstStyle/>
            <a:p/>
          </p:txBody>
        </p:sp>
      </p:gr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7</a:t>
            </a:r>
            <a:r>
              <a:rPr dirty="0" sz="800" spc="-114"/>
              <a:t>Contact</a:t>
            </a:r>
            <a:endParaRPr sz="800">
              <a:latin typeface="Arial"/>
              <a:cs typeface="Arial"/>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1359045" y="8036790"/>
            <a:ext cx="2901315" cy="1546225"/>
          </a:xfrm>
          <a:prstGeom prst="rect">
            <a:avLst/>
          </a:prstGeom>
        </p:spPr>
        <p:txBody>
          <a:bodyPr wrap="square" lIns="0" tIns="44450" rIns="0" bIns="0" rtlCol="0" vert="horz">
            <a:spAutoFit/>
          </a:bodyPr>
          <a:lstStyle/>
          <a:p>
            <a:pPr marL="12700">
              <a:lnSpc>
                <a:spcPct val="100000"/>
              </a:lnSpc>
              <a:spcBef>
                <a:spcPts val="350"/>
              </a:spcBef>
              <a:tabLst>
                <a:tab pos="240665" algn="l"/>
              </a:tabLst>
            </a:pPr>
            <a:r>
              <a:rPr dirty="0" sz="1100" spc="-5" b="1">
                <a:latin typeface="Arial"/>
                <a:cs typeface="Arial"/>
              </a:rPr>
              <a:t>6	Using Subqueries to Solve</a:t>
            </a:r>
            <a:r>
              <a:rPr dirty="0" sz="1100" spc="20" b="1">
                <a:latin typeface="Arial"/>
                <a:cs typeface="Arial"/>
              </a:rPr>
              <a:t> </a:t>
            </a:r>
            <a:r>
              <a:rPr dirty="0" sz="1100" spc="-5" b="1">
                <a:latin typeface="Arial"/>
                <a:cs typeface="Arial"/>
              </a:rPr>
              <a:t>Queries</a:t>
            </a:r>
            <a:endParaRPr sz="1100">
              <a:latin typeface="Arial"/>
              <a:cs typeface="Arial"/>
            </a:endParaRPr>
          </a:p>
          <a:p>
            <a:pPr marL="240665">
              <a:lnSpc>
                <a:spcPct val="100000"/>
              </a:lnSpc>
              <a:spcBef>
                <a:spcPts val="254"/>
              </a:spcBef>
            </a:pPr>
            <a:r>
              <a:rPr dirty="0" sz="1100" spc="-5">
                <a:latin typeface="Arial"/>
                <a:cs typeface="Arial"/>
              </a:rPr>
              <a:t>Objectives</a:t>
            </a:r>
            <a:r>
              <a:rPr dirty="0" sz="1100" spc="5">
                <a:latin typeface="Arial"/>
                <a:cs typeface="Arial"/>
              </a:rPr>
              <a:t> </a:t>
            </a:r>
            <a:r>
              <a:rPr dirty="0" sz="1100" spc="-5">
                <a:latin typeface="Arial"/>
                <a:cs typeface="Arial"/>
              </a:rPr>
              <a:t>6-2</a:t>
            </a:r>
            <a:endParaRPr sz="1100">
              <a:latin typeface="Arial"/>
              <a:cs typeface="Arial"/>
            </a:endParaRPr>
          </a:p>
          <a:p>
            <a:pPr marL="240665" marR="5080">
              <a:lnSpc>
                <a:spcPct val="119500"/>
              </a:lnSpc>
              <a:spcBef>
                <a:spcPts val="5"/>
              </a:spcBef>
            </a:pPr>
            <a:r>
              <a:rPr dirty="0" sz="1100" spc="-5">
                <a:latin typeface="Arial"/>
                <a:cs typeface="Arial"/>
              </a:rPr>
              <a:t>Using a Subquery to Solve a Problem 6-3  Subquery Syntax</a:t>
            </a:r>
            <a:r>
              <a:rPr dirty="0" sz="1100" spc="10">
                <a:latin typeface="Arial"/>
                <a:cs typeface="Arial"/>
              </a:rPr>
              <a:t> </a:t>
            </a:r>
            <a:r>
              <a:rPr dirty="0" sz="1100" spc="-5">
                <a:latin typeface="Arial"/>
                <a:cs typeface="Arial"/>
              </a:rPr>
              <a:t>6-4</a:t>
            </a:r>
            <a:endParaRPr sz="1100">
              <a:latin typeface="Arial"/>
              <a:cs typeface="Arial"/>
            </a:endParaRPr>
          </a:p>
          <a:p>
            <a:pPr marL="240665">
              <a:lnSpc>
                <a:spcPct val="100000"/>
              </a:lnSpc>
              <a:spcBef>
                <a:spcPts val="265"/>
              </a:spcBef>
            </a:pPr>
            <a:r>
              <a:rPr dirty="0" sz="1100" spc="-5">
                <a:latin typeface="Arial"/>
                <a:cs typeface="Arial"/>
              </a:rPr>
              <a:t>Using a Subquery</a:t>
            </a:r>
            <a:r>
              <a:rPr dirty="0" sz="1100" spc="15">
                <a:latin typeface="Arial"/>
                <a:cs typeface="Arial"/>
              </a:rPr>
              <a:t> </a:t>
            </a:r>
            <a:r>
              <a:rPr dirty="0" sz="1100" spc="-5">
                <a:latin typeface="Arial"/>
                <a:cs typeface="Arial"/>
              </a:rPr>
              <a:t>6-5</a:t>
            </a:r>
            <a:endParaRPr sz="1100">
              <a:latin typeface="Arial"/>
              <a:cs typeface="Arial"/>
            </a:endParaRPr>
          </a:p>
          <a:p>
            <a:pPr>
              <a:lnSpc>
                <a:spcPct val="100000"/>
              </a:lnSpc>
            </a:pPr>
            <a:endParaRPr sz="1200">
              <a:latin typeface="Arial"/>
              <a:cs typeface="Arial"/>
            </a:endParaRPr>
          </a:p>
          <a:p>
            <a:pPr>
              <a:lnSpc>
                <a:spcPct val="100000"/>
              </a:lnSpc>
              <a:spcBef>
                <a:spcPts val="5"/>
              </a:spcBef>
            </a:pPr>
            <a:endParaRPr sz="1300">
              <a:latin typeface="Arial"/>
              <a:cs typeface="Arial"/>
            </a:endParaRPr>
          </a:p>
          <a:p>
            <a:pPr algn="r" marR="68580">
              <a:lnSpc>
                <a:spcPct val="100000"/>
              </a:lnSpc>
            </a:pPr>
            <a:r>
              <a:rPr dirty="0" sz="1000" spc="-5" b="1">
                <a:latin typeface="Arial"/>
                <a:cs typeface="Arial"/>
              </a:rPr>
              <a:t>vii</a:t>
            </a:r>
            <a:endParaRPr sz="1000">
              <a:latin typeface="Arial"/>
              <a:cs typeface="Arial"/>
            </a:endParaRPr>
          </a:p>
        </p:txBody>
      </p:sp>
      <p:sp>
        <p:nvSpPr>
          <p:cNvPr id="3" name="object 3"/>
          <p:cNvSpPr txBox="1"/>
          <p:nvPr/>
        </p:nvSpPr>
        <p:spPr>
          <a:xfrm>
            <a:off x="1358920" y="854908"/>
            <a:ext cx="3472815" cy="4733925"/>
          </a:xfrm>
          <a:prstGeom prst="rect">
            <a:avLst/>
          </a:prstGeom>
        </p:spPr>
        <p:txBody>
          <a:bodyPr wrap="square" lIns="0" tIns="17145" rIns="0" bIns="0" rtlCol="0" vert="horz">
            <a:spAutoFit/>
          </a:bodyPr>
          <a:lstStyle/>
          <a:p>
            <a:pPr marL="240665" marR="1176020" indent="-635">
              <a:lnSpc>
                <a:spcPct val="122000"/>
              </a:lnSpc>
              <a:spcBef>
                <a:spcPts val="135"/>
              </a:spcBef>
            </a:pPr>
            <a:r>
              <a:rPr dirty="0" sz="1100" spc="-5">
                <a:latin typeface="Arial"/>
                <a:cs typeface="Arial"/>
              </a:rPr>
              <a:t>Using the </a:t>
            </a:r>
            <a:r>
              <a:rPr dirty="0" sz="1100" spc="-5">
                <a:latin typeface="Courier New"/>
                <a:cs typeface="Courier New"/>
              </a:rPr>
              <a:t>HAVING </a:t>
            </a:r>
            <a:r>
              <a:rPr dirty="0" sz="1100" spc="-5">
                <a:latin typeface="Arial"/>
                <a:cs typeface="Arial"/>
              </a:rPr>
              <a:t>Clause</a:t>
            </a:r>
            <a:r>
              <a:rPr dirty="0" sz="1100" spc="15">
                <a:latin typeface="Arial"/>
                <a:cs typeface="Arial"/>
              </a:rPr>
              <a:t> </a:t>
            </a:r>
            <a:r>
              <a:rPr dirty="0" sz="1100" spc="-5">
                <a:latin typeface="Arial"/>
                <a:cs typeface="Arial"/>
              </a:rPr>
              <a:t>4-21  Nesting Group Functions 4-23  Summary</a:t>
            </a:r>
            <a:r>
              <a:rPr dirty="0" sz="1100" spc="5">
                <a:latin typeface="Arial"/>
                <a:cs typeface="Arial"/>
              </a:rPr>
              <a:t> </a:t>
            </a:r>
            <a:r>
              <a:rPr dirty="0" sz="1100" spc="-5">
                <a:latin typeface="Arial"/>
                <a:cs typeface="Arial"/>
              </a:rPr>
              <a:t>4-24</a:t>
            </a:r>
            <a:endParaRPr sz="1100">
              <a:latin typeface="Arial"/>
              <a:cs typeface="Arial"/>
            </a:endParaRPr>
          </a:p>
          <a:p>
            <a:pPr marL="240665">
              <a:lnSpc>
                <a:spcPct val="100000"/>
              </a:lnSpc>
              <a:spcBef>
                <a:spcPts val="260"/>
              </a:spcBef>
            </a:pPr>
            <a:r>
              <a:rPr dirty="0" sz="1100" spc="-5">
                <a:latin typeface="Arial"/>
                <a:cs typeface="Arial"/>
              </a:rPr>
              <a:t>Practice 4: Overview</a:t>
            </a:r>
            <a:r>
              <a:rPr dirty="0" sz="1100" spc="5">
                <a:latin typeface="Arial"/>
                <a:cs typeface="Arial"/>
              </a:rPr>
              <a:t> </a:t>
            </a:r>
            <a:r>
              <a:rPr dirty="0" sz="1100" spc="-5">
                <a:latin typeface="Arial"/>
                <a:cs typeface="Arial"/>
              </a:rPr>
              <a:t>4-25</a:t>
            </a:r>
            <a:endParaRPr sz="1100">
              <a:latin typeface="Arial"/>
              <a:cs typeface="Arial"/>
            </a:endParaRPr>
          </a:p>
          <a:p>
            <a:pPr>
              <a:lnSpc>
                <a:spcPct val="100000"/>
              </a:lnSpc>
              <a:spcBef>
                <a:spcPts val="10"/>
              </a:spcBef>
            </a:pPr>
            <a:endParaRPr sz="1600">
              <a:latin typeface="Arial"/>
              <a:cs typeface="Arial"/>
            </a:endParaRPr>
          </a:p>
          <a:p>
            <a:pPr marL="12700">
              <a:lnSpc>
                <a:spcPct val="100000"/>
              </a:lnSpc>
              <a:tabLst>
                <a:tab pos="240665" algn="l"/>
              </a:tabLst>
            </a:pPr>
            <a:r>
              <a:rPr dirty="0" sz="1100" spc="-5" b="1">
                <a:latin typeface="Arial"/>
                <a:cs typeface="Arial"/>
              </a:rPr>
              <a:t>5	Displaying Data from Multiple</a:t>
            </a:r>
            <a:r>
              <a:rPr dirty="0" sz="1100" spc="25" b="1">
                <a:latin typeface="Arial"/>
                <a:cs typeface="Arial"/>
              </a:rPr>
              <a:t> </a:t>
            </a:r>
            <a:r>
              <a:rPr dirty="0" sz="1100" spc="-5" b="1">
                <a:latin typeface="Arial"/>
                <a:cs typeface="Arial"/>
              </a:rPr>
              <a:t>Tables</a:t>
            </a:r>
            <a:endParaRPr sz="1100">
              <a:latin typeface="Arial"/>
              <a:cs typeface="Arial"/>
            </a:endParaRPr>
          </a:p>
          <a:p>
            <a:pPr marL="240665">
              <a:lnSpc>
                <a:spcPct val="100000"/>
              </a:lnSpc>
              <a:spcBef>
                <a:spcPts val="250"/>
              </a:spcBef>
            </a:pPr>
            <a:r>
              <a:rPr dirty="0" sz="1100" spc="-5">
                <a:latin typeface="Arial"/>
                <a:cs typeface="Arial"/>
              </a:rPr>
              <a:t>Objectives</a:t>
            </a:r>
            <a:r>
              <a:rPr dirty="0" sz="1100" spc="5">
                <a:latin typeface="Arial"/>
                <a:cs typeface="Arial"/>
              </a:rPr>
              <a:t> </a:t>
            </a:r>
            <a:r>
              <a:rPr dirty="0" sz="1100" spc="-5">
                <a:latin typeface="Arial"/>
                <a:cs typeface="Arial"/>
              </a:rPr>
              <a:t>5-2</a:t>
            </a:r>
            <a:endParaRPr sz="1100">
              <a:latin typeface="Arial"/>
              <a:cs typeface="Arial"/>
            </a:endParaRPr>
          </a:p>
          <a:p>
            <a:pPr marL="240665" marR="675640">
              <a:lnSpc>
                <a:spcPct val="119500"/>
              </a:lnSpc>
              <a:spcBef>
                <a:spcPts val="10"/>
              </a:spcBef>
            </a:pPr>
            <a:r>
              <a:rPr dirty="0" sz="1100" spc="-5">
                <a:latin typeface="Arial"/>
                <a:cs typeface="Arial"/>
              </a:rPr>
              <a:t>Obtaining Data from Multiple Tables 5-3  Types of Joins</a:t>
            </a:r>
            <a:r>
              <a:rPr dirty="0" sz="1100" spc="15">
                <a:latin typeface="Arial"/>
                <a:cs typeface="Arial"/>
              </a:rPr>
              <a:t> </a:t>
            </a:r>
            <a:r>
              <a:rPr dirty="0" sz="1100" spc="-5">
                <a:latin typeface="Arial"/>
                <a:cs typeface="Arial"/>
              </a:rPr>
              <a:t>5-4</a:t>
            </a:r>
            <a:endParaRPr sz="1100">
              <a:latin typeface="Arial"/>
              <a:cs typeface="Arial"/>
            </a:endParaRPr>
          </a:p>
          <a:p>
            <a:pPr marL="240665" marR="474980">
              <a:lnSpc>
                <a:spcPct val="119500"/>
              </a:lnSpc>
              <a:spcBef>
                <a:spcPts val="5"/>
              </a:spcBef>
            </a:pPr>
            <a:r>
              <a:rPr dirty="0" sz="1100" spc="-5">
                <a:latin typeface="Arial"/>
                <a:cs typeface="Arial"/>
              </a:rPr>
              <a:t>Joining Tables Using SQL:1999 Syntax 5-5  Creating Natural Joins</a:t>
            </a:r>
            <a:r>
              <a:rPr dirty="0" sz="1100" spc="10">
                <a:latin typeface="Arial"/>
                <a:cs typeface="Arial"/>
              </a:rPr>
              <a:t> </a:t>
            </a:r>
            <a:r>
              <a:rPr dirty="0" sz="1100" spc="-5">
                <a:latin typeface="Arial"/>
                <a:cs typeface="Arial"/>
              </a:rPr>
              <a:t>5-6</a:t>
            </a:r>
            <a:endParaRPr sz="1100">
              <a:latin typeface="Arial"/>
              <a:cs typeface="Arial"/>
            </a:endParaRPr>
          </a:p>
          <a:p>
            <a:pPr marL="240665" marR="560705">
              <a:lnSpc>
                <a:spcPts val="1610"/>
              </a:lnSpc>
              <a:spcBef>
                <a:spcPts val="75"/>
              </a:spcBef>
            </a:pPr>
            <a:r>
              <a:rPr dirty="0" sz="1100" spc="-5">
                <a:latin typeface="Arial"/>
                <a:cs typeface="Arial"/>
              </a:rPr>
              <a:t>Retrieving Records with Natural Joins 5-7  Creating Joins with the </a:t>
            </a:r>
            <a:r>
              <a:rPr dirty="0" sz="1100" spc="-5">
                <a:latin typeface="Courier New"/>
                <a:cs typeface="Courier New"/>
              </a:rPr>
              <a:t>USING </a:t>
            </a:r>
            <a:r>
              <a:rPr dirty="0" sz="1100" spc="-5">
                <a:latin typeface="Arial"/>
                <a:cs typeface="Arial"/>
              </a:rPr>
              <a:t>Clause</a:t>
            </a:r>
            <a:r>
              <a:rPr dirty="0" sz="1100" spc="10">
                <a:latin typeface="Arial"/>
                <a:cs typeface="Arial"/>
              </a:rPr>
              <a:t> </a:t>
            </a:r>
            <a:r>
              <a:rPr dirty="0" sz="1100" spc="-5">
                <a:latin typeface="Arial"/>
                <a:cs typeface="Arial"/>
              </a:rPr>
              <a:t>5-8</a:t>
            </a:r>
            <a:endParaRPr sz="1100">
              <a:latin typeface="Arial"/>
              <a:cs typeface="Arial"/>
            </a:endParaRPr>
          </a:p>
          <a:p>
            <a:pPr marL="240665">
              <a:lnSpc>
                <a:spcPct val="100000"/>
              </a:lnSpc>
              <a:spcBef>
                <a:spcPts val="225"/>
              </a:spcBef>
            </a:pPr>
            <a:r>
              <a:rPr dirty="0" sz="1100" spc="-5">
                <a:latin typeface="Arial"/>
                <a:cs typeface="Arial"/>
              </a:rPr>
              <a:t>Joining Column Names</a:t>
            </a:r>
            <a:r>
              <a:rPr dirty="0" sz="1100" spc="15">
                <a:latin typeface="Arial"/>
                <a:cs typeface="Arial"/>
              </a:rPr>
              <a:t> </a:t>
            </a:r>
            <a:r>
              <a:rPr dirty="0" sz="1100" spc="-5">
                <a:latin typeface="Arial"/>
                <a:cs typeface="Arial"/>
              </a:rPr>
              <a:t>5-9</a:t>
            </a:r>
            <a:endParaRPr sz="1100">
              <a:latin typeface="Arial"/>
              <a:cs typeface="Arial"/>
            </a:endParaRPr>
          </a:p>
          <a:p>
            <a:pPr marL="241300" marR="188595" indent="-635">
              <a:lnSpc>
                <a:spcPct val="122000"/>
              </a:lnSpc>
              <a:spcBef>
                <a:spcPts val="10"/>
              </a:spcBef>
            </a:pPr>
            <a:r>
              <a:rPr dirty="0" sz="1100" spc="-5">
                <a:latin typeface="Arial"/>
                <a:cs typeface="Arial"/>
              </a:rPr>
              <a:t>Retrieving Records with the </a:t>
            </a:r>
            <a:r>
              <a:rPr dirty="0" sz="1100" spc="-5">
                <a:latin typeface="Courier New"/>
                <a:cs typeface="Courier New"/>
              </a:rPr>
              <a:t>USING </a:t>
            </a:r>
            <a:r>
              <a:rPr dirty="0" sz="1100" spc="-5">
                <a:latin typeface="Arial"/>
                <a:cs typeface="Arial"/>
              </a:rPr>
              <a:t>Clause</a:t>
            </a:r>
            <a:r>
              <a:rPr dirty="0" sz="1100" spc="25">
                <a:latin typeface="Arial"/>
                <a:cs typeface="Arial"/>
              </a:rPr>
              <a:t> </a:t>
            </a:r>
            <a:r>
              <a:rPr dirty="0" sz="1100" spc="-5">
                <a:latin typeface="Arial"/>
                <a:cs typeface="Arial"/>
              </a:rPr>
              <a:t>5-10  Qualifying Ambiguous Column Names 5-11  Using Table Aliases</a:t>
            </a:r>
            <a:r>
              <a:rPr dirty="0" sz="1100" spc="10">
                <a:latin typeface="Arial"/>
                <a:cs typeface="Arial"/>
              </a:rPr>
              <a:t> </a:t>
            </a:r>
            <a:r>
              <a:rPr dirty="0" sz="1100" spc="-5">
                <a:latin typeface="Arial"/>
                <a:cs typeface="Arial"/>
              </a:rPr>
              <a:t>5-12</a:t>
            </a:r>
            <a:endParaRPr sz="1100">
              <a:latin typeface="Arial"/>
              <a:cs typeface="Arial"/>
            </a:endParaRPr>
          </a:p>
          <a:p>
            <a:pPr marL="241300" marR="438150">
              <a:lnSpc>
                <a:spcPts val="1680"/>
              </a:lnSpc>
              <a:spcBef>
                <a:spcPts val="50"/>
              </a:spcBef>
            </a:pPr>
            <a:r>
              <a:rPr dirty="0" sz="1100" spc="-5">
                <a:latin typeface="Arial"/>
                <a:cs typeface="Arial"/>
              </a:rPr>
              <a:t>Creating Joins with the </a:t>
            </a:r>
            <a:r>
              <a:rPr dirty="0" sz="1100" spc="-5">
                <a:latin typeface="Courier New"/>
                <a:cs typeface="Courier New"/>
              </a:rPr>
              <a:t>ON </a:t>
            </a:r>
            <a:r>
              <a:rPr dirty="0" sz="1100" spc="-5">
                <a:latin typeface="Arial"/>
                <a:cs typeface="Arial"/>
              </a:rPr>
              <a:t>Clause 5-13  Retrieving Records with the </a:t>
            </a:r>
            <a:r>
              <a:rPr dirty="0" sz="1100" spc="-5">
                <a:latin typeface="Courier New"/>
                <a:cs typeface="Courier New"/>
              </a:rPr>
              <a:t>ON </a:t>
            </a:r>
            <a:r>
              <a:rPr dirty="0" sz="1100" spc="-5">
                <a:latin typeface="Arial"/>
                <a:cs typeface="Arial"/>
              </a:rPr>
              <a:t>Clause</a:t>
            </a:r>
            <a:r>
              <a:rPr dirty="0" sz="1100" spc="20">
                <a:latin typeface="Arial"/>
                <a:cs typeface="Arial"/>
              </a:rPr>
              <a:t> </a:t>
            </a:r>
            <a:r>
              <a:rPr dirty="0" sz="1100" spc="-5">
                <a:latin typeface="Arial"/>
                <a:cs typeface="Arial"/>
              </a:rPr>
              <a:t>5-14</a:t>
            </a:r>
            <a:endParaRPr sz="1100">
              <a:latin typeface="Arial"/>
              <a:cs typeface="Arial"/>
            </a:endParaRPr>
          </a:p>
          <a:p>
            <a:pPr marL="241300" marR="372745" indent="-635">
              <a:lnSpc>
                <a:spcPts val="1639"/>
              </a:lnSpc>
              <a:spcBef>
                <a:spcPts val="35"/>
              </a:spcBef>
            </a:pPr>
            <a:r>
              <a:rPr dirty="0" sz="1100" spc="-5">
                <a:latin typeface="Arial"/>
                <a:cs typeface="Arial"/>
              </a:rPr>
              <a:t>Self-Joins Using the </a:t>
            </a:r>
            <a:r>
              <a:rPr dirty="0" sz="1100" spc="-5">
                <a:latin typeface="Courier New"/>
                <a:cs typeface="Courier New"/>
              </a:rPr>
              <a:t>ON </a:t>
            </a:r>
            <a:r>
              <a:rPr dirty="0" sz="1100" spc="-5">
                <a:latin typeface="Arial"/>
                <a:cs typeface="Arial"/>
              </a:rPr>
              <a:t>Clause 5-15  Applying Additional Conditions to a Join</a:t>
            </a:r>
            <a:r>
              <a:rPr dirty="0" sz="1100" spc="75">
                <a:latin typeface="Arial"/>
                <a:cs typeface="Arial"/>
              </a:rPr>
              <a:t> </a:t>
            </a:r>
            <a:r>
              <a:rPr dirty="0" sz="1100" spc="-5">
                <a:latin typeface="Arial"/>
                <a:cs typeface="Arial"/>
              </a:rPr>
              <a:t>5-17</a:t>
            </a:r>
            <a:endParaRPr sz="1100">
              <a:latin typeface="Arial"/>
              <a:cs typeface="Arial"/>
            </a:endParaRPr>
          </a:p>
          <a:p>
            <a:pPr marL="241300">
              <a:lnSpc>
                <a:spcPct val="100000"/>
              </a:lnSpc>
              <a:spcBef>
                <a:spcPts val="190"/>
              </a:spcBef>
            </a:pPr>
            <a:r>
              <a:rPr dirty="0" sz="1100" spc="-5">
                <a:latin typeface="Arial"/>
                <a:cs typeface="Arial"/>
              </a:rPr>
              <a:t>Creating Three-Way Joins with the </a:t>
            </a:r>
            <a:r>
              <a:rPr dirty="0" sz="1100" spc="-5">
                <a:latin typeface="Courier New"/>
                <a:cs typeface="Courier New"/>
              </a:rPr>
              <a:t>ON </a:t>
            </a:r>
            <a:r>
              <a:rPr dirty="0" sz="1100" spc="-5">
                <a:latin typeface="Arial"/>
                <a:cs typeface="Arial"/>
              </a:rPr>
              <a:t>Clause</a:t>
            </a:r>
            <a:r>
              <a:rPr dirty="0" sz="1100" spc="35">
                <a:latin typeface="Arial"/>
                <a:cs typeface="Arial"/>
              </a:rPr>
              <a:t> </a:t>
            </a:r>
            <a:r>
              <a:rPr dirty="0" sz="1100" spc="-5">
                <a:latin typeface="Arial"/>
                <a:cs typeface="Arial"/>
              </a:rPr>
              <a:t>5-18</a:t>
            </a:r>
            <a:endParaRPr sz="1100">
              <a:latin typeface="Arial"/>
              <a:cs typeface="Arial"/>
            </a:endParaRPr>
          </a:p>
          <a:p>
            <a:pPr marL="241300">
              <a:lnSpc>
                <a:spcPct val="100000"/>
              </a:lnSpc>
              <a:spcBef>
                <a:spcPts val="320"/>
              </a:spcBef>
            </a:pPr>
            <a:r>
              <a:rPr dirty="0" sz="1100" spc="-5">
                <a:latin typeface="Arial"/>
                <a:cs typeface="Arial"/>
              </a:rPr>
              <a:t>Nonequijoins</a:t>
            </a:r>
            <a:r>
              <a:rPr dirty="0" sz="1100" spc="5">
                <a:latin typeface="Arial"/>
                <a:cs typeface="Arial"/>
              </a:rPr>
              <a:t> </a:t>
            </a:r>
            <a:r>
              <a:rPr dirty="0" sz="1100" spc="-5">
                <a:latin typeface="Arial"/>
                <a:cs typeface="Arial"/>
              </a:rPr>
              <a:t>5-19</a:t>
            </a:r>
            <a:endParaRPr sz="1100">
              <a:latin typeface="Arial"/>
              <a:cs typeface="Arial"/>
            </a:endParaRPr>
          </a:p>
        </p:txBody>
      </p:sp>
      <p:sp>
        <p:nvSpPr>
          <p:cNvPr id="4" name="object 4"/>
          <p:cNvSpPr txBox="1"/>
          <p:nvPr/>
        </p:nvSpPr>
        <p:spPr>
          <a:xfrm>
            <a:off x="1587548" y="5562570"/>
            <a:ext cx="2386965" cy="2297430"/>
          </a:xfrm>
          <a:prstGeom prst="rect">
            <a:avLst/>
          </a:prstGeom>
        </p:spPr>
        <p:txBody>
          <a:bodyPr wrap="square" lIns="0" tIns="12700" rIns="0" bIns="0" rtlCol="0" vert="horz">
            <a:spAutoFit/>
          </a:bodyPr>
          <a:lstStyle/>
          <a:p>
            <a:pPr marL="12700" marR="45085">
              <a:lnSpc>
                <a:spcPct val="120000"/>
              </a:lnSpc>
              <a:spcBef>
                <a:spcPts val="100"/>
              </a:spcBef>
            </a:pPr>
            <a:r>
              <a:rPr dirty="0" sz="1100" spc="-5">
                <a:latin typeface="Arial"/>
                <a:cs typeface="Arial"/>
              </a:rPr>
              <a:t>Retrieving Records with Nonequijoins  Outer Joins</a:t>
            </a:r>
            <a:r>
              <a:rPr dirty="0" sz="1100" spc="5">
                <a:latin typeface="Arial"/>
                <a:cs typeface="Arial"/>
              </a:rPr>
              <a:t> </a:t>
            </a:r>
            <a:r>
              <a:rPr dirty="0" sz="1100" spc="-5">
                <a:latin typeface="Arial"/>
                <a:cs typeface="Arial"/>
              </a:rPr>
              <a:t>5-21</a:t>
            </a:r>
            <a:endParaRPr sz="1100">
              <a:latin typeface="Arial"/>
              <a:cs typeface="Arial"/>
            </a:endParaRPr>
          </a:p>
          <a:p>
            <a:pPr marL="12700">
              <a:lnSpc>
                <a:spcPct val="100000"/>
              </a:lnSpc>
              <a:spcBef>
                <a:spcPts val="295"/>
              </a:spcBef>
            </a:pPr>
            <a:r>
              <a:rPr dirty="0" sz="1100" spc="-5">
                <a:latin typeface="Courier New"/>
                <a:cs typeface="Courier New"/>
              </a:rPr>
              <a:t>INNER</a:t>
            </a:r>
            <a:r>
              <a:rPr dirty="0" sz="1100" spc="-360">
                <a:latin typeface="Courier New"/>
                <a:cs typeface="Courier New"/>
              </a:rPr>
              <a:t> </a:t>
            </a:r>
            <a:r>
              <a:rPr dirty="0" sz="1100" spc="-5">
                <a:latin typeface="Arial"/>
                <a:cs typeface="Arial"/>
              </a:rPr>
              <a:t>Versus</a:t>
            </a:r>
            <a:r>
              <a:rPr dirty="0" sz="1100">
                <a:latin typeface="Arial"/>
                <a:cs typeface="Arial"/>
              </a:rPr>
              <a:t> </a:t>
            </a:r>
            <a:r>
              <a:rPr dirty="0" sz="1100" spc="-5">
                <a:latin typeface="Courier New"/>
                <a:cs typeface="Courier New"/>
              </a:rPr>
              <a:t>OUTER</a:t>
            </a:r>
            <a:r>
              <a:rPr dirty="0" sz="1100" spc="-355">
                <a:latin typeface="Courier New"/>
                <a:cs typeface="Courier New"/>
              </a:rPr>
              <a:t> </a:t>
            </a:r>
            <a:r>
              <a:rPr dirty="0" sz="1100" spc="-5">
                <a:latin typeface="Arial"/>
                <a:cs typeface="Arial"/>
              </a:rPr>
              <a:t>Joins</a:t>
            </a:r>
            <a:r>
              <a:rPr dirty="0" sz="1100" spc="10">
                <a:latin typeface="Arial"/>
                <a:cs typeface="Arial"/>
              </a:rPr>
              <a:t> </a:t>
            </a:r>
            <a:r>
              <a:rPr dirty="0" sz="1100" spc="-5">
                <a:latin typeface="Arial"/>
                <a:cs typeface="Arial"/>
              </a:rPr>
              <a:t>5-22</a:t>
            </a:r>
            <a:endParaRPr sz="1100">
              <a:latin typeface="Arial"/>
              <a:cs typeface="Arial"/>
            </a:endParaRPr>
          </a:p>
          <a:p>
            <a:pPr marL="12700" marR="725805" indent="-635">
              <a:lnSpc>
                <a:spcPct val="127299"/>
              </a:lnSpc>
            </a:pPr>
            <a:r>
              <a:rPr dirty="0" sz="1100" spc="-5">
                <a:latin typeface="Courier New"/>
                <a:cs typeface="Courier New"/>
              </a:rPr>
              <a:t>LEFT OUTER JOIN </a:t>
            </a:r>
            <a:r>
              <a:rPr dirty="0" sz="1100" spc="-5">
                <a:latin typeface="Arial"/>
                <a:cs typeface="Arial"/>
              </a:rPr>
              <a:t>5-23  </a:t>
            </a:r>
            <a:r>
              <a:rPr dirty="0" sz="1100" spc="-5">
                <a:latin typeface="Courier New"/>
                <a:cs typeface="Courier New"/>
              </a:rPr>
              <a:t>RIGHT OUTER</a:t>
            </a:r>
            <a:r>
              <a:rPr dirty="0" sz="1100" spc="-535">
                <a:latin typeface="Courier New"/>
                <a:cs typeface="Courier New"/>
              </a:rPr>
              <a:t> </a:t>
            </a:r>
            <a:r>
              <a:rPr dirty="0" sz="1100" spc="-5">
                <a:latin typeface="Courier New"/>
                <a:cs typeface="Courier New"/>
              </a:rPr>
              <a:t>JOIN </a:t>
            </a:r>
            <a:r>
              <a:rPr dirty="0" sz="1100" spc="-5">
                <a:latin typeface="Arial"/>
                <a:cs typeface="Arial"/>
              </a:rPr>
              <a:t>5-24  </a:t>
            </a:r>
            <a:r>
              <a:rPr dirty="0" sz="1100" spc="-5">
                <a:latin typeface="Courier New"/>
                <a:cs typeface="Courier New"/>
              </a:rPr>
              <a:t>FULL OUTER</a:t>
            </a:r>
            <a:r>
              <a:rPr dirty="0" sz="1100" spc="-525">
                <a:latin typeface="Courier New"/>
                <a:cs typeface="Courier New"/>
              </a:rPr>
              <a:t> </a:t>
            </a:r>
            <a:r>
              <a:rPr dirty="0" sz="1100" spc="-5">
                <a:latin typeface="Courier New"/>
                <a:cs typeface="Courier New"/>
              </a:rPr>
              <a:t>JOIN </a:t>
            </a:r>
            <a:r>
              <a:rPr dirty="0" sz="1100" spc="-5">
                <a:latin typeface="Arial"/>
                <a:cs typeface="Arial"/>
              </a:rPr>
              <a:t>5-25</a:t>
            </a:r>
            <a:endParaRPr sz="1100">
              <a:latin typeface="Arial"/>
              <a:cs typeface="Arial"/>
            </a:endParaRPr>
          </a:p>
          <a:p>
            <a:pPr marL="12700">
              <a:lnSpc>
                <a:spcPct val="100000"/>
              </a:lnSpc>
              <a:spcBef>
                <a:spcPts val="315"/>
              </a:spcBef>
            </a:pPr>
            <a:r>
              <a:rPr dirty="0" sz="1100" spc="-5">
                <a:latin typeface="Arial"/>
                <a:cs typeface="Arial"/>
              </a:rPr>
              <a:t>Cartesian Products</a:t>
            </a:r>
            <a:r>
              <a:rPr dirty="0" sz="1100" spc="10">
                <a:latin typeface="Arial"/>
                <a:cs typeface="Arial"/>
              </a:rPr>
              <a:t> </a:t>
            </a:r>
            <a:r>
              <a:rPr dirty="0" sz="1100" spc="-5">
                <a:latin typeface="Arial"/>
                <a:cs typeface="Arial"/>
              </a:rPr>
              <a:t>5-26</a:t>
            </a:r>
            <a:endParaRPr sz="1100">
              <a:latin typeface="Arial"/>
              <a:cs typeface="Arial"/>
            </a:endParaRPr>
          </a:p>
          <a:p>
            <a:pPr marL="12700" marR="5080">
              <a:lnSpc>
                <a:spcPts val="1610"/>
              </a:lnSpc>
              <a:spcBef>
                <a:spcPts val="75"/>
              </a:spcBef>
            </a:pPr>
            <a:r>
              <a:rPr dirty="0" sz="1100" spc="-5">
                <a:latin typeface="Arial"/>
                <a:cs typeface="Arial"/>
              </a:rPr>
              <a:t>Generating a Cartesian Product 5-27  Creating </a:t>
            </a:r>
            <a:r>
              <a:rPr dirty="0" sz="1100" spc="-5">
                <a:latin typeface="Courier New"/>
                <a:cs typeface="Courier New"/>
              </a:rPr>
              <a:t>Cross Joins</a:t>
            </a:r>
            <a:r>
              <a:rPr dirty="0" sz="1100" spc="265">
                <a:latin typeface="Courier New"/>
                <a:cs typeface="Courier New"/>
              </a:rPr>
              <a:t> </a:t>
            </a:r>
            <a:r>
              <a:rPr dirty="0" sz="1100" spc="-5">
                <a:latin typeface="Arial"/>
                <a:cs typeface="Arial"/>
              </a:rPr>
              <a:t>5-28</a:t>
            </a:r>
            <a:endParaRPr sz="1100">
              <a:latin typeface="Arial"/>
              <a:cs typeface="Arial"/>
            </a:endParaRPr>
          </a:p>
          <a:p>
            <a:pPr marL="12700">
              <a:lnSpc>
                <a:spcPct val="100000"/>
              </a:lnSpc>
              <a:spcBef>
                <a:spcPts val="225"/>
              </a:spcBef>
            </a:pPr>
            <a:r>
              <a:rPr dirty="0" sz="1100" spc="-5">
                <a:latin typeface="Arial"/>
                <a:cs typeface="Arial"/>
              </a:rPr>
              <a:t>Summary</a:t>
            </a:r>
            <a:r>
              <a:rPr dirty="0" sz="1100" spc="10">
                <a:latin typeface="Arial"/>
                <a:cs typeface="Arial"/>
              </a:rPr>
              <a:t> </a:t>
            </a:r>
            <a:r>
              <a:rPr dirty="0" sz="1100" spc="-5">
                <a:latin typeface="Arial"/>
                <a:cs typeface="Arial"/>
              </a:rPr>
              <a:t>5-29</a:t>
            </a:r>
            <a:endParaRPr sz="1100">
              <a:latin typeface="Arial"/>
              <a:cs typeface="Arial"/>
            </a:endParaRPr>
          </a:p>
          <a:p>
            <a:pPr marL="12700">
              <a:lnSpc>
                <a:spcPct val="100000"/>
              </a:lnSpc>
              <a:spcBef>
                <a:spcPts val="265"/>
              </a:spcBef>
            </a:pPr>
            <a:r>
              <a:rPr dirty="0" sz="1100" spc="-5">
                <a:latin typeface="Arial"/>
                <a:cs typeface="Arial"/>
              </a:rPr>
              <a:t>Practice 5: Overview</a:t>
            </a:r>
            <a:r>
              <a:rPr dirty="0" sz="1100" spc="5">
                <a:latin typeface="Arial"/>
                <a:cs typeface="Arial"/>
              </a:rPr>
              <a:t> </a:t>
            </a:r>
            <a:r>
              <a:rPr dirty="0" sz="1100" spc="-5">
                <a:latin typeface="Arial"/>
                <a:cs typeface="Arial"/>
              </a:rPr>
              <a:t>5-30</a:t>
            </a:r>
            <a:endParaRPr sz="1100">
              <a:latin typeface="Arial"/>
              <a:cs typeface="Arial"/>
            </a:endParaRPr>
          </a:p>
        </p:txBody>
      </p:sp>
      <p:sp>
        <p:nvSpPr>
          <p:cNvPr id="5" name="object 5"/>
          <p:cNvSpPr txBox="1"/>
          <p:nvPr/>
        </p:nvSpPr>
        <p:spPr>
          <a:xfrm>
            <a:off x="4025349" y="5596400"/>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5-20</a:t>
            </a:r>
            <a:endParaRPr sz="1100">
              <a:latin typeface="Arial"/>
              <a:cs typeface="Arial"/>
            </a:endParaRPr>
          </a:p>
        </p:txBody>
      </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489575" cy="1752600"/>
          </a:xfrm>
          <a:prstGeom prst="rect">
            <a:avLst/>
          </a:prstGeom>
        </p:spPr>
        <p:txBody>
          <a:bodyPr wrap="square" lIns="0" tIns="13970" rIns="0" bIns="0" rtlCol="0" vert="horz">
            <a:spAutoFit/>
          </a:bodyPr>
          <a:lstStyle/>
          <a:p>
            <a:pPr algn="ctr" marR="2540">
              <a:lnSpc>
                <a:spcPct val="100000"/>
              </a:lnSpc>
              <a:spcBef>
                <a:spcPts val="110"/>
              </a:spcBef>
            </a:pPr>
            <a:r>
              <a:rPr dirty="0" sz="1850" b="1">
                <a:latin typeface="Arial"/>
                <a:cs typeface="Arial"/>
              </a:rPr>
              <a:t>Denying DML</a:t>
            </a:r>
            <a:r>
              <a:rPr dirty="0" sz="1850" spc="-10" b="1">
                <a:latin typeface="Arial"/>
                <a:cs typeface="Arial"/>
              </a:rPr>
              <a:t> </a:t>
            </a:r>
            <a:r>
              <a:rPr dirty="0" sz="1850" b="1">
                <a:latin typeface="Arial"/>
                <a:cs typeface="Arial"/>
              </a:rPr>
              <a:t>Operations</a:t>
            </a:r>
            <a:endParaRPr sz="1850">
              <a:latin typeface="Arial"/>
              <a:cs typeface="Arial"/>
            </a:endParaRPr>
          </a:p>
          <a:p>
            <a:pPr>
              <a:lnSpc>
                <a:spcPct val="100000"/>
              </a:lnSpc>
              <a:spcBef>
                <a:spcPts val="25"/>
              </a:spcBef>
            </a:pPr>
            <a:endParaRPr sz="3100">
              <a:latin typeface="Arial"/>
              <a:cs typeface="Arial"/>
            </a:endParaRPr>
          </a:p>
          <a:p>
            <a:pPr marL="328930" marR="150495" indent="-329565">
              <a:lnSpc>
                <a:spcPts val="1780"/>
              </a:lnSpc>
              <a:spcBef>
                <a:spcPts val="5"/>
              </a:spcBef>
              <a:buClr>
                <a:srgbClr val="FF0000"/>
              </a:buClr>
              <a:buChar char="•"/>
              <a:tabLst>
                <a:tab pos="328930" algn="l"/>
                <a:tab pos="329565" algn="l"/>
              </a:tabLst>
            </a:pPr>
            <a:r>
              <a:rPr dirty="0" sz="1550" spc="10">
                <a:latin typeface="Arial"/>
                <a:cs typeface="Arial"/>
              </a:rPr>
              <a:t>You can ensure </a:t>
            </a:r>
            <a:r>
              <a:rPr dirty="0" sz="1550" spc="5">
                <a:latin typeface="Arial"/>
                <a:cs typeface="Arial"/>
              </a:rPr>
              <a:t>that </a:t>
            </a:r>
            <a:r>
              <a:rPr dirty="0" sz="1550" spc="10">
                <a:latin typeface="Arial"/>
                <a:cs typeface="Arial"/>
              </a:rPr>
              <a:t>no </a:t>
            </a:r>
            <a:r>
              <a:rPr dirty="0" sz="1550" spc="15">
                <a:latin typeface="Arial"/>
                <a:cs typeface="Arial"/>
              </a:rPr>
              <a:t>DML </a:t>
            </a:r>
            <a:r>
              <a:rPr dirty="0" sz="1550" spc="10">
                <a:latin typeface="Arial"/>
                <a:cs typeface="Arial"/>
              </a:rPr>
              <a:t>operations occur by</a:t>
            </a:r>
            <a:r>
              <a:rPr dirty="0" sz="1550" spc="-70">
                <a:latin typeface="Arial"/>
                <a:cs typeface="Arial"/>
              </a:rPr>
              <a:t> </a:t>
            </a:r>
            <a:r>
              <a:rPr dirty="0" sz="1550" spc="10">
                <a:latin typeface="Arial"/>
                <a:cs typeface="Arial"/>
              </a:rPr>
              <a:t>adding  the </a:t>
            </a:r>
            <a:r>
              <a:rPr dirty="0" sz="1550" spc="10">
                <a:latin typeface="Courier New"/>
                <a:cs typeface="Courier New"/>
              </a:rPr>
              <a:t>WITH READ ONLY</a:t>
            </a:r>
            <a:r>
              <a:rPr dirty="0" sz="1550" spc="-509">
                <a:latin typeface="Courier New"/>
                <a:cs typeface="Courier New"/>
              </a:rPr>
              <a:t> </a:t>
            </a:r>
            <a:r>
              <a:rPr dirty="0" sz="1550" spc="10">
                <a:latin typeface="Arial"/>
                <a:cs typeface="Arial"/>
              </a:rPr>
              <a:t>option </a:t>
            </a:r>
            <a:r>
              <a:rPr dirty="0" sz="1550" spc="5">
                <a:latin typeface="Arial"/>
                <a:cs typeface="Arial"/>
              </a:rPr>
              <a:t>to </a:t>
            </a:r>
            <a:r>
              <a:rPr dirty="0" sz="1550" spc="10">
                <a:latin typeface="Arial"/>
                <a:cs typeface="Arial"/>
              </a:rPr>
              <a:t>your view </a:t>
            </a:r>
            <a:r>
              <a:rPr dirty="0" sz="1550" spc="5">
                <a:latin typeface="Arial"/>
                <a:cs typeface="Arial"/>
              </a:rPr>
              <a:t>definition.</a:t>
            </a:r>
            <a:endParaRPr sz="1550">
              <a:latin typeface="Arial"/>
              <a:cs typeface="Arial"/>
            </a:endParaRPr>
          </a:p>
          <a:p>
            <a:pPr marL="328930" marR="5080" indent="-329565">
              <a:lnSpc>
                <a:spcPct val="101299"/>
              </a:lnSpc>
              <a:spcBef>
                <a:spcPts val="440"/>
              </a:spcBef>
              <a:buClr>
                <a:srgbClr val="FF0000"/>
              </a:buClr>
              <a:buChar char="•"/>
              <a:tabLst>
                <a:tab pos="328930" algn="l"/>
                <a:tab pos="329565" algn="l"/>
              </a:tabLst>
            </a:pPr>
            <a:r>
              <a:rPr dirty="0" sz="1550" spc="10">
                <a:latin typeface="Arial"/>
                <a:cs typeface="Arial"/>
              </a:rPr>
              <a:t>Any attempt </a:t>
            </a:r>
            <a:r>
              <a:rPr dirty="0" sz="1550" spc="5">
                <a:latin typeface="Arial"/>
                <a:cs typeface="Arial"/>
              </a:rPr>
              <a:t>to </a:t>
            </a:r>
            <a:r>
              <a:rPr dirty="0" sz="1550" spc="10">
                <a:latin typeface="Arial"/>
                <a:cs typeface="Arial"/>
              </a:rPr>
              <a:t>perform a </a:t>
            </a:r>
            <a:r>
              <a:rPr dirty="0" sz="1550" spc="15">
                <a:latin typeface="Arial"/>
                <a:cs typeface="Arial"/>
              </a:rPr>
              <a:t>DML </a:t>
            </a:r>
            <a:r>
              <a:rPr dirty="0" sz="1550" spc="10">
                <a:latin typeface="Arial"/>
                <a:cs typeface="Arial"/>
              </a:rPr>
              <a:t>operation on any row </a:t>
            </a:r>
            <a:r>
              <a:rPr dirty="0" sz="1550" spc="5">
                <a:latin typeface="Arial"/>
                <a:cs typeface="Arial"/>
              </a:rPr>
              <a:t>in</a:t>
            </a:r>
            <a:r>
              <a:rPr dirty="0" sz="1550" spc="-95">
                <a:latin typeface="Arial"/>
                <a:cs typeface="Arial"/>
              </a:rPr>
              <a:t> </a:t>
            </a:r>
            <a:r>
              <a:rPr dirty="0" sz="1550" spc="10">
                <a:latin typeface="Arial"/>
                <a:cs typeface="Arial"/>
              </a:rPr>
              <a:t>the  view </a:t>
            </a:r>
            <a:r>
              <a:rPr dirty="0" sz="1550" spc="5">
                <a:latin typeface="Arial"/>
                <a:cs typeface="Arial"/>
              </a:rPr>
              <a:t>results in an </a:t>
            </a:r>
            <a:r>
              <a:rPr dirty="0" sz="1550" spc="10">
                <a:latin typeface="Arial"/>
                <a:cs typeface="Arial"/>
              </a:rPr>
              <a:t>Oracle server</a:t>
            </a:r>
            <a:r>
              <a:rPr dirty="0" sz="1550" spc="-5">
                <a:latin typeface="Arial"/>
                <a:cs typeface="Arial"/>
              </a:rPr>
              <a:t> </a:t>
            </a:r>
            <a:r>
              <a:rPr dirty="0" sz="1550" spc="10">
                <a:latin typeface="Arial"/>
                <a:cs typeface="Arial"/>
              </a:rPr>
              <a:t>error.</a:t>
            </a:r>
            <a:endParaRPr sz="1550">
              <a:latin typeface="Arial"/>
              <a:cs typeface="Arial"/>
            </a:endParaRPr>
          </a:p>
        </p:txBody>
      </p:sp>
      <p:grpSp>
        <p:nvGrpSpPr>
          <p:cNvPr id="7" name="object 7"/>
          <p:cNvGrpSpPr/>
          <p:nvPr/>
        </p:nvGrpSpPr>
        <p:grpSpPr>
          <a:xfrm>
            <a:off x="3458717" y="3256026"/>
            <a:ext cx="843280" cy="1079500"/>
            <a:chOff x="3458717" y="3256026"/>
            <a:chExt cx="843280" cy="1079500"/>
          </a:xfrm>
        </p:grpSpPr>
        <p:sp>
          <p:nvSpPr>
            <p:cNvPr id="8" name="object 8"/>
            <p:cNvSpPr/>
            <p:nvPr/>
          </p:nvSpPr>
          <p:spPr>
            <a:xfrm>
              <a:off x="3466337" y="3256026"/>
              <a:ext cx="835152" cy="457581"/>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458717" y="3713022"/>
              <a:ext cx="842772" cy="621995"/>
            </a:xfrm>
            <a:prstGeom prst="rect">
              <a:avLst/>
            </a:prstGeom>
            <a:blipFill>
              <a:blip r:embed="rId4" cstate="print"/>
              <a:stretch>
                <a:fillRect/>
              </a:stretch>
            </a:blipFill>
          </p:spPr>
          <p:txBody>
            <a:bodyPr wrap="square" lIns="0" tIns="0" rIns="0" bIns="0" rtlCol="0"/>
            <a:lstStyle/>
            <a:p/>
          </p:txBody>
        </p:sp>
      </p:grpSp>
      <p:sp>
        <p:nvSpPr>
          <p:cNvPr id="10" name="object 10"/>
          <p:cNvSpPr txBox="1"/>
          <p:nvPr/>
        </p:nvSpPr>
        <p:spPr>
          <a:xfrm>
            <a:off x="594613" y="5621078"/>
            <a:ext cx="6572250" cy="899160"/>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Denying DML</a:t>
            </a:r>
            <a:r>
              <a:rPr dirty="0" sz="1300" b="1">
                <a:latin typeface="Arial"/>
                <a:cs typeface="Arial"/>
              </a:rPr>
              <a:t> </a:t>
            </a:r>
            <a:r>
              <a:rPr dirty="0" sz="1300" spc="-5" b="1">
                <a:latin typeface="Arial"/>
                <a:cs typeface="Arial"/>
              </a:rPr>
              <a:t>Operations</a:t>
            </a:r>
            <a:endParaRPr sz="1300">
              <a:latin typeface="Arial"/>
              <a:cs typeface="Arial"/>
            </a:endParaRPr>
          </a:p>
          <a:p>
            <a:pPr marL="136525" marR="5080">
              <a:lnSpc>
                <a:spcPct val="102299"/>
              </a:lnSpc>
              <a:spcBef>
                <a:spcPts val="245"/>
              </a:spcBef>
            </a:pPr>
            <a:r>
              <a:rPr dirty="0" sz="1300" spc="-5">
                <a:latin typeface="Times New Roman"/>
                <a:cs typeface="Times New Roman"/>
              </a:rPr>
              <a:t>You </a:t>
            </a:r>
            <a:r>
              <a:rPr dirty="0" sz="1300">
                <a:latin typeface="Times New Roman"/>
                <a:cs typeface="Times New Roman"/>
              </a:rPr>
              <a:t>can ensure that no </a:t>
            </a:r>
            <a:r>
              <a:rPr dirty="0" sz="1300" spc="-5">
                <a:latin typeface="Times New Roman"/>
                <a:cs typeface="Times New Roman"/>
              </a:rPr>
              <a:t>DML </a:t>
            </a:r>
            <a:r>
              <a:rPr dirty="0" sz="1300">
                <a:latin typeface="Times New Roman"/>
                <a:cs typeface="Times New Roman"/>
              </a:rPr>
              <a:t>operations occur on your view by creating it with the </a:t>
            </a:r>
            <a:r>
              <a:rPr dirty="0" sz="1300">
                <a:latin typeface="Courier New"/>
                <a:cs typeface="Courier New"/>
              </a:rPr>
              <a:t>WITH READ  ONLY </a:t>
            </a:r>
            <a:r>
              <a:rPr dirty="0" sz="1300">
                <a:latin typeface="Times New Roman"/>
                <a:cs typeface="Times New Roman"/>
              </a:rPr>
              <a:t>option. The example in the next slide modifies the </a:t>
            </a:r>
            <a:r>
              <a:rPr dirty="0" sz="1300">
                <a:latin typeface="Courier New"/>
                <a:cs typeface="Courier New"/>
              </a:rPr>
              <a:t>EMPVU10 </a:t>
            </a:r>
            <a:r>
              <a:rPr dirty="0" sz="1300">
                <a:latin typeface="Times New Roman"/>
                <a:cs typeface="Times New Roman"/>
              </a:rPr>
              <a:t>view to prevent any </a:t>
            </a:r>
            <a:r>
              <a:rPr dirty="0" sz="1300" spc="-5">
                <a:latin typeface="Times New Roman"/>
                <a:cs typeface="Times New Roman"/>
              </a:rPr>
              <a:t>DML  </a:t>
            </a:r>
            <a:r>
              <a:rPr dirty="0" sz="1300">
                <a:latin typeface="Times New Roman"/>
                <a:cs typeface="Times New Roman"/>
              </a:rPr>
              <a:t>operations on the</a:t>
            </a:r>
            <a:r>
              <a:rPr dirty="0" sz="1300" spc="-20">
                <a:latin typeface="Times New Roman"/>
                <a:cs typeface="Times New Roman"/>
              </a:rPr>
              <a:t> </a:t>
            </a:r>
            <a:r>
              <a:rPr dirty="0" sz="1300" spc="-5">
                <a:latin typeface="Times New Roman"/>
                <a:cs typeface="Times New Roman"/>
              </a:rPr>
              <a:t>view.</a:t>
            </a:r>
            <a:endParaRPr sz="1300">
              <a:latin typeface="Times New Roman"/>
              <a:cs typeface="Times New Roman"/>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8</a:t>
            </a:r>
            <a:r>
              <a:rPr dirty="0" sz="800" spc="-114"/>
              <a:t>Contact</a:t>
            </a:r>
            <a:endParaRPr sz="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573530" y="2823972"/>
            <a:ext cx="1510030" cy="204470"/>
          </a:xfrm>
          <a:prstGeom prst="rect">
            <a:avLst/>
          </a:prstGeom>
          <a:solidFill>
            <a:srgbClr val="CCCCCC"/>
          </a:solidFill>
          <a:ln w="20574">
            <a:solidFill>
              <a:srgbClr val="FF0000"/>
            </a:solidFill>
          </a:ln>
        </p:spPr>
        <p:txBody>
          <a:bodyPr wrap="square" lIns="0" tIns="0" rIns="0" bIns="0" rtlCol="0" vert="horz">
            <a:spAutoFit/>
          </a:bodyPr>
          <a:lstStyle/>
          <a:p>
            <a:pPr marL="71755">
              <a:lnSpc>
                <a:spcPts val="1480"/>
              </a:lnSpc>
            </a:pPr>
            <a:r>
              <a:rPr dirty="0" sz="1300" spc="-15" b="1">
                <a:latin typeface="Courier New"/>
                <a:cs typeface="Courier New"/>
              </a:rPr>
              <a:t>WITH READ</a:t>
            </a:r>
            <a:r>
              <a:rPr dirty="0" sz="1300" spc="-80" b="1">
                <a:latin typeface="Courier New"/>
                <a:cs typeface="Courier New"/>
              </a:rPr>
              <a:t> </a:t>
            </a:r>
            <a:r>
              <a:rPr dirty="0" sz="1300" spc="-20" b="1">
                <a:latin typeface="Courier New"/>
                <a:cs typeface="Courier New"/>
              </a:rPr>
              <a:t>ONLY</a:t>
            </a:r>
            <a:endParaRPr sz="1300">
              <a:latin typeface="Courier New"/>
              <a:cs typeface="Courier New"/>
            </a:endParaRPr>
          </a:p>
        </p:txBody>
      </p:sp>
      <p:sp>
        <p:nvSpPr>
          <p:cNvPr id="4" name="object 4"/>
          <p:cNvSpPr txBox="1"/>
          <p:nvPr/>
        </p:nvSpPr>
        <p:spPr>
          <a:xfrm>
            <a:off x="1277111" y="1798320"/>
            <a:ext cx="5219700" cy="1484630"/>
          </a:xfrm>
          <a:prstGeom prst="rect">
            <a:avLst/>
          </a:prstGeom>
          <a:solidFill>
            <a:srgbClr val="CCCCCC"/>
          </a:solidFill>
          <a:ln w="20574">
            <a:solidFill>
              <a:srgbClr val="000000"/>
            </a:solidFill>
          </a:ln>
        </p:spPr>
        <p:txBody>
          <a:bodyPr wrap="square" lIns="0" tIns="33020" rIns="0" bIns="0" rtlCol="0" vert="horz">
            <a:spAutoFit/>
          </a:bodyPr>
          <a:lstStyle/>
          <a:p>
            <a:pPr marL="76200">
              <a:lnSpc>
                <a:spcPts val="1555"/>
              </a:lnSpc>
              <a:spcBef>
                <a:spcPts val="260"/>
              </a:spcBef>
            </a:pPr>
            <a:r>
              <a:rPr dirty="0" sz="1300" spc="-15" b="1">
                <a:latin typeface="Courier New"/>
                <a:cs typeface="Courier New"/>
              </a:rPr>
              <a:t>CREATE OR REPLACE VIEW</a:t>
            </a:r>
            <a:r>
              <a:rPr dirty="0" sz="1300" spc="-45" b="1">
                <a:latin typeface="Courier New"/>
                <a:cs typeface="Courier New"/>
              </a:rPr>
              <a:t> </a:t>
            </a:r>
            <a:r>
              <a:rPr dirty="0" sz="1300" spc="-20" b="1">
                <a:latin typeface="Courier New"/>
                <a:cs typeface="Courier New"/>
              </a:rPr>
              <a:t>empvu10</a:t>
            </a:r>
            <a:endParaRPr sz="1300">
              <a:latin typeface="Courier New"/>
              <a:cs typeface="Courier New"/>
            </a:endParaRPr>
          </a:p>
          <a:p>
            <a:pPr marL="76200" marR="547370" indent="390525">
              <a:lnSpc>
                <a:spcPts val="1550"/>
              </a:lnSpc>
              <a:spcBef>
                <a:spcPts val="55"/>
              </a:spcBef>
              <a:tabLst>
                <a:tab pos="1383030" algn="l"/>
              </a:tabLst>
            </a:pPr>
            <a:r>
              <a:rPr dirty="0" sz="1300" spc="-20" b="1">
                <a:latin typeface="Courier New"/>
                <a:cs typeface="Courier New"/>
              </a:rPr>
              <a:t>(employee_number, </a:t>
            </a:r>
            <a:r>
              <a:rPr dirty="0" sz="1300" spc="-15" b="1">
                <a:latin typeface="Courier New"/>
                <a:cs typeface="Courier New"/>
              </a:rPr>
              <a:t>employee_name, </a:t>
            </a:r>
            <a:r>
              <a:rPr dirty="0" sz="1300" spc="-20" b="1">
                <a:latin typeface="Courier New"/>
                <a:cs typeface="Courier New"/>
              </a:rPr>
              <a:t>job_title)  </a:t>
            </a:r>
            <a:r>
              <a:rPr dirty="0" sz="1300" spc="-15" b="1">
                <a:latin typeface="Courier New"/>
                <a:cs typeface="Courier New"/>
              </a:rPr>
              <a:t>AS SELECT	employee_id, </a:t>
            </a:r>
            <a:r>
              <a:rPr dirty="0" sz="1300" spc="-20" b="1">
                <a:latin typeface="Courier New"/>
                <a:cs typeface="Courier New"/>
              </a:rPr>
              <a:t>last_name,</a:t>
            </a:r>
            <a:r>
              <a:rPr dirty="0" sz="1300" spc="-35" b="1">
                <a:latin typeface="Courier New"/>
                <a:cs typeface="Courier New"/>
              </a:rPr>
              <a:t> </a:t>
            </a:r>
            <a:r>
              <a:rPr dirty="0" sz="1300" spc="-20" b="1">
                <a:latin typeface="Courier New"/>
                <a:cs typeface="Courier New"/>
              </a:rPr>
              <a:t>job_id</a:t>
            </a:r>
            <a:endParaRPr sz="1300">
              <a:latin typeface="Courier New"/>
              <a:cs typeface="Courier New"/>
            </a:endParaRPr>
          </a:p>
          <a:p>
            <a:pPr marL="368300">
              <a:lnSpc>
                <a:spcPts val="1490"/>
              </a:lnSpc>
              <a:tabLst>
                <a:tab pos="1247775" algn="l"/>
              </a:tabLst>
            </a:pPr>
            <a:r>
              <a:rPr dirty="0" sz="1300" spc="-10" b="1">
                <a:latin typeface="Courier New"/>
                <a:cs typeface="Courier New"/>
              </a:rPr>
              <a:t>FROM	</a:t>
            </a:r>
            <a:r>
              <a:rPr dirty="0" sz="1300" spc="-15" b="1">
                <a:latin typeface="Courier New"/>
                <a:cs typeface="Courier New"/>
              </a:rPr>
              <a:t>employees</a:t>
            </a:r>
            <a:endParaRPr sz="1300">
              <a:latin typeface="Courier New"/>
              <a:cs typeface="Courier New"/>
            </a:endParaRPr>
          </a:p>
          <a:p>
            <a:pPr marL="368300">
              <a:lnSpc>
                <a:spcPts val="1545"/>
              </a:lnSpc>
              <a:tabLst>
                <a:tab pos="1247140" algn="l"/>
              </a:tabLst>
            </a:pPr>
            <a:r>
              <a:rPr dirty="0" sz="1300" spc="-15" b="1">
                <a:latin typeface="Courier New"/>
                <a:cs typeface="Courier New"/>
              </a:rPr>
              <a:t>WHERE	</a:t>
            </a:r>
            <a:r>
              <a:rPr dirty="0" sz="1300" spc="-20" b="1">
                <a:latin typeface="Courier New"/>
                <a:cs typeface="Courier New"/>
              </a:rPr>
              <a:t>department_id </a:t>
            </a:r>
            <a:r>
              <a:rPr dirty="0" sz="1300" spc="-10" b="1">
                <a:latin typeface="Courier New"/>
                <a:cs typeface="Courier New"/>
              </a:rPr>
              <a:t>=</a:t>
            </a:r>
            <a:r>
              <a:rPr dirty="0" sz="1300" spc="-25" b="1">
                <a:latin typeface="Courier New"/>
                <a:cs typeface="Courier New"/>
              </a:rPr>
              <a:t> </a:t>
            </a:r>
            <a:r>
              <a:rPr dirty="0" sz="1300" spc="-20" b="1">
                <a:latin typeface="Courier New"/>
                <a:cs typeface="Courier New"/>
              </a:rPr>
              <a:t>10</a:t>
            </a:r>
            <a:endParaRPr sz="1300">
              <a:latin typeface="Courier New"/>
              <a:cs typeface="Courier New"/>
            </a:endParaRPr>
          </a:p>
          <a:p>
            <a:pPr algn="ctr" marR="1445895">
              <a:lnSpc>
                <a:spcPts val="1545"/>
              </a:lnSpc>
            </a:pPr>
            <a:r>
              <a:rPr dirty="0" sz="1300" spc="-10" b="1">
                <a:latin typeface="Courier New"/>
                <a:cs typeface="Courier New"/>
              </a:rPr>
              <a:t>;</a:t>
            </a:r>
            <a:endParaRPr sz="1300">
              <a:latin typeface="Courier New"/>
              <a:cs typeface="Courier New"/>
            </a:endParaRPr>
          </a:p>
          <a:p>
            <a:pPr marL="76200">
              <a:lnSpc>
                <a:spcPts val="1555"/>
              </a:lnSpc>
            </a:pPr>
            <a:r>
              <a:rPr dirty="0" sz="1300" spc="-15" b="1">
                <a:solidFill>
                  <a:srgbClr val="FF3300"/>
                </a:solidFill>
                <a:latin typeface="Courier New"/>
                <a:cs typeface="Courier New"/>
              </a:rPr>
              <a:t>CREATE VIEW</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5" name="object 5"/>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Denying DML</a:t>
            </a:r>
            <a:r>
              <a:rPr dirty="0" sz="1850" spc="-5" b="1">
                <a:latin typeface="Arial"/>
                <a:cs typeface="Arial"/>
              </a:rPr>
              <a:t> </a:t>
            </a:r>
            <a:r>
              <a:rPr dirty="0" sz="1850" b="1">
                <a:latin typeface="Arial"/>
                <a:cs typeface="Arial"/>
              </a:rPr>
              <a:t>Operations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gn="ctr">
              <a:lnSpc>
                <a:spcPct val="100000"/>
              </a:lnSpc>
              <a:spcBef>
                <a:spcPts val="1370"/>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594613" y="5611157"/>
            <a:ext cx="6006465" cy="97028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Denying DML Operations</a:t>
            </a:r>
            <a:r>
              <a:rPr dirty="0" sz="1300" spc="5" b="1">
                <a:latin typeface="Arial"/>
                <a:cs typeface="Arial"/>
              </a:rPr>
              <a:t> </a:t>
            </a:r>
            <a:r>
              <a:rPr dirty="0" sz="1300" b="1">
                <a:latin typeface="Arial"/>
                <a:cs typeface="Arial"/>
              </a:rPr>
              <a:t>(continued)</a:t>
            </a:r>
            <a:endParaRPr sz="1300">
              <a:latin typeface="Arial"/>
              <a:cs typeface="Arial"/>
            </a:endParaRPr>
          </a:p>
          <a:p>
            <a:pPr marL="136525">
              <a:lnSpc>
                <a:spcPct val="100000"/>
              </a:lnSpc>
              <a:spcBef>
                <a:spcPts val="359"/>
              </a:spcBef>
            </a:pPr>
            <a:r>
              <a:rPr dirty="0" sz="1300" spc="-5">
                <a:latin typeface="Times New Roman"/>
                <a:cs typeface="Times New Roman"/>
              </a:rPr>
              <a:t>Any </a:t>
            </a:r>
            <a:r>
              <a:rPr dirty="0" sz="1300">
                <a:latin typeface="Times New Roman"/>
                <a:cs typeface="Times New Roman"/>
              </a:rPr>
              <a:t>attempt to remove a </a:t>
            </a:r>
            <a:r>
              <a:rPr dirty="0" sz="1300" spc="-5">
                <a:latin typeface="Times New Roman"/>
                <a:cs typeface="Times New Roman"/>
              </a:rPr>
              <a:t>row from </a:t>
            </a:r>
            <a:r>
              <a:rPr dirty="0" sz="1300">
                <a:latin typeface="Times New Roman"/>
                <a:cs typeface="Times New Roman"/>
              </a:rPr>
              <a:t>a view </a:t>
            </a:r>
            <a:r>
              <a:rPr dirty="0" sz="1300" spc="-5">
                <a:latin typeface="Times New Roman"/>
                <a:cs typeface="Times New Roman"/>
              </a:rPr>
              <a:t>with </a:t>
            </a:r>
            <a:r>
              <a:rPr dirty="0" sz="1300">
                <a:latin typeface="Times New Roman"/>
                <a:cs typeface="Times New Roman"/>
              </a:rPr>
              <a:t>a read-only constraint </a:t>
            </a:r>
            <a:r>
              <a:rPr dirty="0" sz="1300" spc="-5">
                <a:latin typeface="Times New Roman"/>
                <a:cs typeface="Times New Roman"/>
              </a:rPr>
              <a:t>results in an</a:t>
            </a:r>
            <a:r>
              <a:rPr dirty="0" sz="1300" spc="15">
                <a:latin typeface="Times New Roman"/>
                <a:cs typeface="Times New Roman"/>
              </a:rPr>
              <a:t> </a:t>
            </a:r>
            <a:r>
              <a:rPr dirty="0" sz="1300" spc="-5">
                <a:latin typeface="Times New Roman"/>
                <a:cs typeface="Times New Roman"/>
              </a:rPr>
              <a:t>error:</a:t>
            </a:r>
            <a:endParaRPr sz="1300">
              <a:latin typeface="Times New Roman"/>
              <a:cs typeface="Times New Roman"/>
            </a:endParaRPr>
          </a:p>
          <a:p>
            <a:pPr marL="941069">
              <a:lnSpc>
                <a:spcPts val="1435"/>
              </a:lnSpc>
              <a:spcBef>
                <a:spcPts val="720"/>
              </a:spcBef>
            </a:pPr>
            <a:r>
              <a:rPr dirty="0" sz="1200" spc="-5">
                <a:latin typeface="Courier New"/>
                <a:cs typeface="Courier New"/>
              </a:rPr>
              <a:t>DELETE FROM</a:t>
            </a:r>
            <a:r>
              <a:rPr dirty="0" sz="1200">
                <a:latin typeface="Courier New"/>
                <a:cs typeface="Courier New"/>
              </a:rPr>
              <a:t> </a:t>
            </a:r>
            <a:r>
              <a:rPr dirty="0" sz="1200" spc="-5">
                <a:latin typeface="Courier New"/>
                <a:cs typeface="Courier New"/>
              </a:rPr>
              <a:t>empvu10</a:t>
            </a:r>
            <a:endParaRPr sz="1200">
              <a:latin typeface="Courier New"/>
              <a:cs typeface="Courier New"/>
            </a:endParaRPr>
          </a:p>
          <a:p>
            <a:pPr marL="941069">
              <a:lnSpc>
                <a:spcPts val="1435"/>
              </a:lnSpc>
              <a:tabLst>
                <a:tab pos="1579245" algn="l"/>
              </a:tabLst>
            </a:pPr>
            <a:r>
              <a:rPr dirty="0" sz="1200" spc="-5">
                <a:latin typeface="Courier New"/>
                <a:cs typeface="Courier New"/>
              </a:rPr>
              <a:t>WHERE	employee_number =</a:t>
            </a:r>
            <a:r>
              <a:rPr dirty="0" sz="1200" spc="-15">
                <a:latin typeface="Courier New"/>
                <a:cs typeface="Courier New"/>
              </a:rPr>
              <a:t> </a:t>
            </a:r>
            <a:r>
              <a:rPr dirty="0" sz="1200" spc="-5">
                <a:latin typeface="Courier New"/>
                <a:cs typeface="Courier New"/>
              </a:rPr>
              <a:t>200;</a:t>
            </a:r>
            <a:endParaRPr sz="1200">
              <a:latin typeface="Courier New"/>
              <a:cs typeface="Courier New"/>
            </a:endParaRPr>
          </a:p>
        </p:txBody>
      </p:sp>
      <p:sp>
        <p:nvSpPr>
          <p:cNvPr id="7" name="object 7"/>
          <p:cNvSpPr txBox="1"/>
          <p:nvPr/>
        </p:nvSpPr>
        <p:spPr>
          <a:xfrm>
            <a:off x="718819" y="8845550"/>
            <a:ext cx="6423660" cy="593090"/>
          </a:xfrm>
          <a:prstGeom prst="rect">
            <a:avLst/>
          </a:prstGeom>
        </p:spPr>
        <p:txBody>
          <a:bodyPr wrap="square" lIns="0" tIns="27305" rIns="0" bIns="0" rtlCol="0" vert="horz">
            <a:spAutoFit/>
          </a:bodyPr>
          <a:lstStyle/>
          <a:p>
            <a:pPr marL="12700" marR="5080" indent="-635">
              <a:lnSpc>
                <a:spcPts val="1480"/>
              </a:lnSpc>
              <a:spcBef>
                <a:spcPts val="215"/>
              </a:spcBef>
            </a:pPr>
            <a:r>
              <a:rPr dirty="0" sz="1300" spc="-5">
                <a:latin typeface="Times New Roman"/>
                <a:cs typeface="Times New Roman"/>
              </a:rPr>
              <a:t>Any </a:t>
            </a:r>
            <a:r>
              <a:rPr dirty="0" sz="1300">
                <a:latin typeface="Times New Roman"/>
                <a:cs typeface="Times New Roman"/>
              </a:rPr>
              <a:t>attempt to insert a row or </a:t>
            </a:r>
            <a:r>
              <a:rPr dirty="0" sz="1300" spc="-5">
                <a:latin typeface="Times New Roman"/>
                <a:cs typeface="Times New Roman"/>
              </a:rPr>
              <a:t>modify </a:t>
            </a:r>
            <a:r>
              <a:rPr dirty="0" sz="1300">
                <a:latin typeface="Times New Roman"/>
                <a:cs typeface="Times New Roman"/>
              </a:rPr>
              <a:t>a row using the view </a:t>
            </a:r>
            <a:r>
              <a:rPr dirty="0" sz="1300" spc="-5">
                <a:latin typeface="Times New Roman"/>
                <a:cs typeface="Times New Roman"/>
              </a:rPr>
              <a:t>with </a:t>
            </a:r>
            <a:r>
              <a:rPr dirty="0" sz="1300">
                <a:latin typeface="Times New Roman"/>
                <a:cs typeface="Times New Roman"/>
              </a:rPr>
              <a:t>a read-only </a:t>
            </a:r>
            <a:r>
              <a:rPr dirty="0" sz="1300" spc="-5">
                <a:latin typeface="Times New Roman"/>
                <a:cs typeface="Times New Roman"/>
              </a:rPr>
              <a:t>constraint </a:t>
            </a:r>
            <a:r>
              <a:rPr dirty="0" sz="1300">
                <a:latin typeface="Times New Roman"/>
                <a:cs typeface="Times New Roman"/>
              </a:rPr>
              <a:t>results in  an </a:t>
            </a:r>
            <a:r>
              <a:rPr dirty="0" sz="1300" spc="-5">
                <a:latin typeface="Times New Roman"/>
                <a:cs typeface="Times New Roman"/>
              </a:rPr>
              <a:t>Oracle server</a:t>
            </a:r>
            <a:r>
              <a:rPr dirty="0" sz="1300">
                <a:latin typeface="Times New Roman"/>
                <a:cs typeface="Times New Roman"/>
              </a:rPr>
              <a:t> error:</a:t>
            </a:r>
            <a:endParaRPr sz="1300">
              <a:latin typeface="Times New Roman"/>
              <a:cs typeface="Times New Roman"/>
            </a:endParaRPr>
          </a:p>
          <a:p>
            <a:pPr marL="817244">
              <a:lnSpc>
                <a:spcPts val="1390"/>
              </a:lnSpc>
            </a:pPr>
            <a:r>
              <a:rPr dirty="0" sz="1200" spc="-5">
                <a:latin typeface="Courier New"/>
                <a:cs typeface="Courier New"/>
              </a:rPr>
              <a:t>01733: virtual </a:t>
            </a:r>
            <a:r>
              <a:rPr dirty="0" sz="1200" spc="-10">
                <a:latin typeface="Courier New"/>
                <a:cs typeface="Courier New"/>
              </a:rPr>
              <a:t>column </a:t>
            </a:r>
            <a:r>
              <a:rPr dirty="0" sz="1200" spc="-5">
                <a:latin typeface="Courier New"/>
                <a:cs typeface="Courier New"/>
              </a:rPr>
              <a:t>not </a:t>
            </a:r>
            <a:r>
              <a:rPr dirty="0" sz="1200" spc="-10">
                <a:latin typeface="Courier New"/>
                <a:cs typeface="Courier New"/>
              </a:rPr>
              <a:t>allowed</a:t>
            </a:r>
            <a:r>
              <a:rPr dirty="0" sz="1200" spc="10">
                <a:latin typeface="Courier New"/>
                <a:cs typeface="Courier New"/>
              </a:rPr>
              <a:t> </a:t>
            </a:r>
            <a:r>
              <a:rPr dirty="0" sz="1200" spc="-5">
                <a:latin typeface="Courier New"/>
                <a:cs typeface="Courier New"/>
              </a:rPr>
              <a:t>here.</a:t>
            </a:r>
            <a:endParaRPr sz="1200">
              <a:latin typeface="Courier New"/>
              <a:cs typeface="Courier New"/>
            </a:endParaRPr>
          </a:p>
        </p:txBody>
      </p:sp>
      <p:grpSp>
        <p:nvGrpSpPr>
          <p:cNvPr id="8" name="object 8"/>
          <p:cNvGrpSpPr/>
          <p:nvPr/>
        </p:nvGrpSpPr>
        <p:grpSpPr>
          <a:xfrm>
            <a:off x="1561338" y="6595871"/>
            <a:ext cx="4776470" cy="2115820"/>
            <a:chOff x="1561338" y="6595871"/>
            <a:chExt cx="4776470" cy="2115820"/>
          </a:xfrm>
        </p:grpSpPr>
        <p:sp>
          <p:nvSpPr>
            <p:cNvPr id="9" name="object 9"/>
            <p:cNvSpPr/>
            <p:nvPr/>
          </p:nvSpPr>
          <p:spPr>
            <a:xfrm>
              <a:off x="1572006" y="6606539"/>
              <a:ext cx="4755642" cy="2093976"/>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66672" y="6601205"/>
              <a:ext cx="4765675" cy="2105025"/>
            </a:xfrm>
            <a:custGeom>
              <a:avLst/>
              <a:gdLst/>
              <a:ahLst/>
              <a:cxnLst/>
              <a:rect l="l" t="t" r="r" b="b"/>
              <a:pathLst>
                <a:path w="4765675" h="2105025">
                  <a:moveTo>
                    <a:pt x="4765548" y="0"/>
                  </a:moveTo>
                  <a:lnTo>
                    <a:pt x="0" y="0"/>
                  </a:lnTo>
                  <a:lnTo>
                    <a:pt x="0" y="2104644"/>
                  </a:lnTo>
                  <a:lnTo>
                    <a:pt x="4765548" y="2104644"/>
                  </a:lnTo>
                  <a:lnTo>
                    <a:pt x="4765548" y="0"/>
                  </a:lnTo>
                  <a:close/>
                </a:path>
              </a:pathLst>
            </a:custGeom>
            <a:ln w="10668">
              <a:solidFill>
                <a:srgbClr val="000000"/>
              </a:solidFill>
            </a:ln>
          </p:spPr>
          <p:txBody>
            <a:bodyPr wrap="square" lIns="0" tIns="0" rIns="0" bIns="0" rtlCol="0"/>
            <a:lstStyle/>
            <a:p/>
          </p:txBody>
        </p:sp>
      </p:gr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1</a:t>
            </a:r>
            <a:r>
              <a:rPr dirty="0" sz="800" spc="-114"/>
              <a:t>il.</a:t>
            </a:r>
            <a:r>
              <a:rPr dirty="0" baseline="-30092" sz="1800" spc="-172" b="1">
                <a:latin typeface="Arial"/>
                <a:cs typeface="Arial"/>
              </a:rPr>
              <a:t>9</a:t>
            </a:r>
            <a:r>
              <a:rPr dirty="0" sz="800" spc="-114"/>
              <a:t>Contact</a:t>
            </a:r>
            <a:endParaRPr sz="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Removing </a:t>
            </a:r>
            <a:r>
              <a:rPr dirty="0" sz="1850" spc="5" b="1">
                <a:latin typeface="Arial"/>
                <a:cs typeface="Arial"/>
              </a:rPr>
              <a:t>a View</a:t>
            </a:r>
            <a:endParaRPr sz="1850">
              <a:latin typeface="Arial"/>
              <a:cs typeface="Arial"/>
            </a:endParaRPr>
          </a:p>
          <a:p>
            <a:pPr>
              <a:lnSpc>
                <a:spcPct val="100000"/>
              </a:lnSpc>
              <a:spcBef>
                <a:spcPts val="45"/>
              </a:spcBef>
            </a:pPr>
            <a:endParaRPr sz="2950">
              <a:latin typeface="Arial"/>
              <a:cs typeface="Arial"/>
            </a:endParaRPr>
          </a:p>
          <a:p>
            <a:pPr marL="446405" marR="664210">
              <a:lnSpc>
                <a:spcPct val="101600"/>
              </a:lnSpc>
            </a:pPr>
            <a:r>
              <a:rPr dirty="0" sz="1550" spc="10">
                <a:latin typeface="Arial"/>
                <a:cs typeface="Arial"/>
              </a:rPr>
              <a:t>You can remove a view without </a:t>
            </a:r>
            <a:r>
              <a:rPr dirty="0" sz="1550" spc="5">
                <a:latin typeface="Arial"/>
                <a:cs typeface="Arial"/>
              </a:rPr>
              <a:t>losing </a:t>
            </a:r>
            <a:r>
              <a:rPr dirty="0" sz="1550" spc="10">
                <a:latin typeface="Arial"/>
                <a:cs typeface="Arial"/>
              </a:rPr>
              <a:t>data because a view </a:t>
            </a:r>
            <a:r>
              <a:rPr dirty="0" sz="1550" spc="5">
                <a:latin typeface="Arial"/>
                <a:cs typeface="Arial"/>
              </a:rPr>
              <a:t>is  </a:t>
            </a:r>
            <a:r>
              <a:rPr dirty="0" sz="1550" spc="10">
                <a:latin typeface="Arial"/>
                <a:cs typeface="Arial"/>
              </a:rPr>
              <a:t>based on underlying </a:t>
            </a:r>
            <a:r>
              <a:rPr dirty="0" sz="1550" spc="5">
                <a:latin typeface="Arial"/>
                <a:cs typeface="Arial"/>
              </a:rPr>
              <a:t>tables in </a:t>
            </a:r>
            <a:r>
              <a:rPr dirty="0" sz="1550" spc="10">
                <a:latin typeface="Arial"/>
                <a:cs typeface="Arial"/>
              </a:rPr>
              <a:t>the</a:t>
            </a:r>
            <a:r>
              <a:rPr dirty="0" sz="1550" spc="-20">
                <a:latin typeface="Arial"/>
                <a:cs typeface="Arial"/>
              </a:rPr>
              <a:t> </a:t>
            </a:r>
            <a:r>
              <a:rPr dirty="0" sz="1550" spc="10">
                <a:latin typeface="Arial"/>
                <a:cs typeface="Arial"/>
              </a:rPr>
              <a:t>database.</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8" name="object 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9" name="object 9"/>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baseline="-30092" sz="1800" spc="-352" b="1">
                <a:latin typeface="Arial"/>
                <a:cs typeface="Arial"/>
              </a:rPr>
              <a:t>O</a:t>
            </a:r>
            <a:r>
              <a:rPr dirty="0" sz="800" spc="-235">
                <a:latin typeface="Garuda"/>
                <a:cs typeface="Garuda"/>
              </a:rPr>
              <a:t>All</a:t>
            </a:r>
            <a:r>
              <a:rPr dirty="0" baseline="-30092" sz="1800" spc="-352" b="1">
                <a:latin typeface="Arial"/>
                <a:cs typeface="Arial"/>
              </a:rPr>
              <a:t>r</a:t>
            </a:r>
            <a:r>
              <a:rPr dirty="0" sz="800" spc="-235">
                <a:latin typeface="Garuda"/>
                <a:cs typeface="Garuda"/>
              </a:rPr>
              <a:t>W</a:t>
            </a:r>
            <a:r>
              <a:rPr dirty="0" baseline="-30092" sz="1800" spc="-352" b="1">
                <a:latin typeface="Arial"/>
                <a:cs typeface="Arial"/>
              </a:rPr>
              <a:t>a</a:t>
            </a:r>
            <a:r>
              <a:rPr dirty="0" sz="800" spc="-235">
                <a:latin typeface="Garuda"/>
                <a:cs typeface="Garuda"/>
              </a:rPr>
              <a:t>D</a:t>
            </a:r>
            <a:r>
              <a:rPr dirty="0" baseline="-30092" sz="1800" spc="-352" b="1">
                <a:latin typeface="Arial"/>
                <a:cs typeface="Arial"/>
              </a:rPr>
              <a:t>c</a:t>
            </a:r>
            <a:r>
              <a:rPr dirty="0" sz="800" spc="-235">
                <a:latin typeface="Garuda"/>
                <a:cs typeface="Garuda"/>
              </a:rPr>
              <a:t>P</a:t>
            </a:r>
            <a:r>
              <a:rPr dirty="0" baseline="-30092" sz="1800" spc="-352" b="1">
                <a:latin typeface="Arial"/>
                <a:cs typeface="Arial"/>
              </a:rPr>
              <a:t>le</a:t>
            </a:r>
            <a:r>
              <a:rPr dirty="0" sz="800" spc="-235">
                <a:latin typeface="Garuda"/>
                <a:cs typeface="Garuda"/>
              </a:rPr>
              <a:t>stu</a:t>
            </a:r>
            <a:r>
              <a:rPr dirty="0" baseline="-30092" sz="1800" spc="-352" b="1">
                <a:latin typeface="Arial"/>
                <a:cs typeface="Arial"/>
              </a:rPr>
              <a:t>D</a:t>
            </a:r>
            <a:r>
              <a:rPr dirty="0" sz="800" spc="-235">
                <a:latin typeface="Garuda"/>
                <a:cs typeface="Garuda"/>
              </a:rPr>
              <a:t>de</a:t>
            </a:r>
            <a:r>
              <a:rPr dirty="0" baseline="-30092" sz="1800" spc="-352" b="1">
                <a:latin typeface="Arial"/>
                <a:cs typeface="Arial"/>
              </a:rPr>
              <a:t>a</a:t>
            </a:r>
            <a:r>
              <a:rPr dirty="0" sz="800" spc="-235">
                <a:latin typeface="Garuda"/>
                <a:cs typeface="Garuda"/>
              </a:rPr>
              <a:t>n</a:t>
            </a:r>
            <a:r>
              <a:rPr dirty="0" baseline="-30092" sz="1800" spc="-352" b="1">
                <a:latin typeface="Arial"/>
                <a:cs typeface="Arial"/>
              </a:rPr>
              <a:t>t</a:t>
            </a:r>
            <a:r>
              <a:rPr dirty="0" sz="800" spc="-235">
                <a:latin typeface="Garuda"/>
                <a:cs typeface="Garuda"/>
              </a:rPr>
              <a:t>ts</a:t>
            </a:r>
            <a:r>
              <a:rPr dirty="0" baseline="-30092" sz="1800" spc="-352" b="1">
                <a:latin typeface="Arial"/>
                <a:cs typeface="Arial"/>
              </a:rPr>
              <a:t>a</a:t>
            </a:r>
            <a:r>
              <a:rPr dirty="0" sz="800" spc="-235">
                <a:latin typeface="Garuda"/>
                <a:cs typeface="Garuda"/>
              </a:rPr>
              <a:t>m</a:t>
            </a:r>
            <a:r>
              <a:rPr dirty="0" baseline="-30092" sz="1800" spc="-352" b="1">
                <a:latin typeface="Arial"/>
                <a:cs typeface="Arial"/>
              </a:rPr>
              <a:t>b</a:t>
            </a:r>
            <a:r>
              <a:rPr dirty="0" sz="800" spc="-235">
                <a:latin typeface="Garuda"/>
                <a:cs typeface="Garuda"/>
              </a:rPr>
              <a:t>u</a:t>
            </a:r>
            <a:r>
              <a:rPr dirty="0" baseline="-30092" sz="1800" spc="-352" b="1">
                <a:latin typeface="Arial"/>
                <a:cs typeface="Arial"/>
              </a:rPr>
              <a:t>a</a:t>
            </a:r>
            <a:r>
              <a:rPr dirty="0" sz="800" spc="-235">
                <a:latin typeface="Garuda"/>
                <a:cs typeface="Garuda"/>
              </a:rPr>
              <a:t>st</a:t>
            </a:r>
            <a:r>
              <a:rPr dirty="0" baseline="-30092" sz="1800" spc="-352" b="1">
                <a:latin typeface="Arial"/>
                <a:cs typeface="Arial"/>
              </a:rPr>
              <a:t>s</a:t>
            </a:r>
            <a:r>
              <a:rPr dirty="0" sz="800" spc="-235">
                <a:latin typeface="Garuda"/>
                <a:cs typeface="Garuda"/>
              </a:rPr>
              <a:t>r</a:t>
            </a:r>
            <a:r>
              <a:rPr dirty="0" baseline="-30092" sz="1800" spc="-352" b="1">
                <a:latin typeface="Arial"/>
                <a:cs typeface="Arial"/>
              </a:rPr>
              <a:t>e</a:t>
            </a:r>
            <a:r>
              <a:rPr dirty="0" sz="800" spc="-235">
                <a:latin typeface="Garuda"/>
                <a:cs typeface="Garuda"/>
              </a:rPr>
              <a:t>ece</a:t>
            </a:r>
            <a:r>
              <a:rPr dirty="0" baseline="-30092" sz="1800" spc="-352" b="1">
                <a:latin typeface="Arial"/>
                <a:cs typeface="Arial"/>
              </a:rPr>
              <a:t>1</a:t>
            </a:r>
            <a:r>
              <a:rPr dirty="0" sz="800" spc="-235">
                <a:latin typeface="Garuda"/>
                <a:cs typeface="Garuda"/>
              </a:rPr>
              <a:t>iv</a:t>
            </a:r>
            <a:r>
              <a:rPr dirty="0" baseline="-30092" sz="1800" spc="-352" b="1">
                <a:latin typeface="Arial"/>
                <a:cs typeface="Arial"/>
              </a:rPr>
              <a:t>0</a:t>
            </a:r>
            <a:r>
              <a:rPr dirty="0" sz="800" spc="-235">
                <a:latin typeface="Garuda"/>
                <a:cs typeface="Garuda"/>
              </a:rPr>
              <a:t>e</a:t>
            </a:r>
            <a:r>
              <a:rPr dirty="0" baseline="-30092" sz="1800" spc="-352" b="1" i="1">
                <a:latin typeface="Arial"/>
                <a:cs typeface="Arial"/>
              </a:rPr>
              <a:t>g</a:t>
            </a:r>
            <a:r>
              <a:rPr dirty="0" sz="800" spc="-235">
                <a:latin typeface="Garuda"/>
                <a:cs typeface="Garuda"/>
              </a:rPr>
              <a:t>an</a:t>
            </a:r>
            <a:r>
              <a:rPr dirty="0" baseline="-30092" sz="1800" spc="-352" b="1">
                <a:latin typeface="Arial"/>
                <a:cs typeface="Arial"/>
              </a:rPr>
              <a:t>: </a:t>
            </a:r>
            <a:r>
              <a:rPr dirty="0" sz="800" spc="-295">
                <a:latin typeface="Garuda"/>
                <a:cs typeface="Garuda"/>
              </a:rPr>
              <a:t>e</a:t>
            </a:r>
            <a:r>
              <a:rPr dirty="0" baseline="-30092" sz="1800" spc="-442" b="1">
                <a:latin typeface="Arial"/>
                <a:cs typeface="Arial"/>
              </a:rPr>
              <a:t>S</a:t>
            </a:r>
            <a:r>
              <a:rPr dirty="0" sz="800" spc="-295">
                <a:latin typeface="Garuda"/>
                <a:cs typeface="Garuda"/>
              </a:rPr>
              <a:t>K</a:t>
            </a:r>
            <a:r>
              <a:rPr dirty="0" baseline="-30092" sz="1800" spc="-442" b="1">
                <a:latin typeface="Arial"/>
                <a:cs typeface="Arial"/>
              </a:rPr>
              <a:t>Q</a:t>
            </a:r>
            <a:r>
              <a:rPr dirty="0" sz="800" spc="-295">
                <a:latin typeface="Garuda"/>
                <a:cs typeface="Garuda"/>
              </a:rPr>
              <a:t>it</a:t>
            </a:r>
            <a:r>
              <a:rPr dirty="0" sz="800" spc="-40">
                <a:latin typeface="Garuda"/>
                <a:cs typeface="Garuda"/>
              </a:rPr>
              <a:t> </a:t>
            </a:r>
            <a:r>
              <a:rPr dirty="0" sz="800" spc="-245">
                <a:latin typeface="Garuda"/>
                <a:cs typeface="Garuda"/>
              </a:rPr>
              <a:t>w</a:t>
            </a:r>
            <a:r>
              <a:rPr dirty="0" baseline="-30092" sz="1800" spc="-367" b="1">
                <a:latin typeface="Arial"/>
                <a:cs typeface="Arial"/>
              </a:rPr>
              <a:t>L</a:t>
            </a:r>
            <a:r>
              <a:rPr dirty="0" sz="800" spc="-245">
                <a:latin typeface="Garuda"/>
                <a:cs typeface="Garuda"/>
              </a:rPr>
              <a:t>ate</a:t>
            </a:r>
            <a:r>
              <a:rPr dirty="0" baseline="-30092" sz="1800" spc="-367" b="1">
                <a:latin typeface="Arial"/>
                <a:cs typeface="Arial"/>
              </a:rPr>
              <a:t>F</a:t>
            </a:r>
            <a:r>
              <a:rPr dirty="0" sz="800" spc="-245">
                <a:latin typeface="Garuda"/>
                <a:cs typeface="Garuda"/>
              </a:rPr>
              <a:t>rm</a:t>
            </a:r>
            <a:r>
              <a:rPr dirty="0" baseline="-30092" sz="1800" spc="-367" b="1">
                <a:latin typeface="Arial"/>
                <a:cs typeface="Arial"/>
              </a:rPr>
              <a:t>u</a:t>
            </a:r>
            <a:r>
              <a:rPr dirty="0" sz="800" spc="-245">
                <a:latin typeface="Garuda"/>
                <a:cs typeface="Garuda"/>
              </a:rPr>
              <a:t>a</a:t>
            </a:r>
            <a:r>
              <a:rPr dirty="0" baseline="-30092" sz="1800" spc="-367" b="1">
                <a:latin typeface="Arial"/>
                <a:cs typeface="Arial"/>
              </a:rPr>
              <a:t>n</a:t>
            </a:r>
            <a:r>
              <a:rPr dirty="0" sz="800" spc="-245">
                <a:latin typeface="Garuda"/>
                <a:cs typeface="Garuda"/>
              </a:rPr>
              <a:t>rk</a:t>
            </a:r>
            <a:r>
              <a:rPr dirty="0" baseline="-30092" sz="1800" spc="-367" b="1">
                <a:latin typeface="Arial"/>
                <a:cs typeface="Arial"/>
              </a:rPr>
              <a:t>d</a:t>
            </a:r>
            <a:r>
              <a:rPr dirty="0" sz="800" spc="-245">
                <a:latin typeface="Garuda"/>
                <a:cs typeface="Garuda"/>
              </a:rPr>
              <a:t>ed</a:t>
            </a:r>
            <a:r>
              <a:rPr dirty="0" baseline="-30092" sz="1800" spc="-367" b="1">
                <a:latin typeface="Arial"/>
                <a:cs typeface="Arial"/>
              </a:rPr>
              <a:t>a</a:t>
            </a:r>
            <a:r>
              <a:rPr dirty="0" sz="800" spc="-245">
                <a:latin typeface="Garuda"/>
                <a:cs typeface="Garuda"/>
              </a:rPr>
              <a:t>w</a:t>
            </a:r>
            <a:r>
              <a:rPr dirty="0" baseline="-30092" sz="1800" spc="-367" b="1">
                <a:latin typeface="Arial"/>
                <a:cs typeface="Arial"/>
              </a:rPr>
              <a:t>m</a:t>
            </a:r>
            <a:r>
              <a:rPr dirty="0" sz="800" spc="-245">
                <a:latin typeface="Garuda"/>
                <a:cs typeface="Garuda"/>
              </a:rPr>
              <a:t>ith</a:t>
            </a:r>
            <a:r>
              <a:rPr dirty="0" baseline="-30092" sz="1800" spc="-367" b="1">
                <a:latin typeface="Arial"/>
                <a:cs typeface="Arial"/>
              </a:rPr>
              <a:t>e</a:t>
            </a:r>
            <a:r>
              <a:rPr dirty="0" sz="800" spc="-245">
                <a:latin typeface="Garuda"/>
                <a:cs typeface="Garuda"/>
              </a:rPr>
              <a:t>t</a:t>
            </a:r>
            <a:r>
              <a:rPr dirty="0" baseline="-30092" sz="1800" spc="-367" b="1">
                <a:latin typeface="Arial"/>
                <a:cs typeface="Arial"/>
              </a:rPr>
              <a:t>n</a:t>
            </a:r>
            <a:r>
              <a:rPr dirty="0" sz="800" spc="-245">
                <a:latin typeface="Garuda"/>
                <a:cs typeface="Garuda"/>
              </a:rPr>
              <a:t>he</a:t>
            </a:r>
            <a:r>
              <a:rPr dirty="0" baseline="-30092" sz="1800" spc="-367" b="1">
                <a:latin typeface="Arial"/>
                <a:cs typeface="Arial"/>
              </a:rPr>
              <a:t>t</a:t>
            </a:r>
            <a:r>
              <a:rPr dirty="0" sz="800" spc="-245">
                <a:latin typeface="Garuda"/>
                <a:cs typeface="Garuda"/>
              </a:rPr>
              <a:t>i</a:t>
            </a:r>
            <a:r>
              <a:rPr dirty="0" baseline="-30092" sz="1800" spc="-367" b="1">
                <a:latin typeface="Arial"/>
                <a:cs typeface="Arial"/>
              </a:rPr>
              <a:t>a</a:t>
            </a:r>
            <a:r>
              <a:rPr dirty="0" sz="800" spc="-245">
                <a:latin typeface="Garuda"/>
                <a:cs typeface="Garuda"/>
              </a:rPr>
              <a:t>r </a:t>
            </a:r>
            <a:r>
              <a:rPr dirty="0" sz="800" spc="-195">
                <a:latin typeface="Garuda"/>
                <a:cs typeface="Garuda"/>
              </a:rPr>
              <a:t>n</a:t>
            </a:r>
            <a:r>
              <a:rPr dirty="0" baseline="-30092" sz="1800" spc="-292" b="1">
                <a:latin typeface="Arial"/>
                <a:cs typeface="Arial"/>
              </a:rPr>
              <a:t>l</a:t>
            </a:r>
            <a:r>
              <a:rPr dirty="0" sz="800" spc="-195">
                <a:latin typeface="Garuda"/>
                <a:cs typeface="Garuda"/>
              </a:rPr>
              <a:t>a</a:t>
            </a:r>
            <a:r>
              <a:rPr dirty="0" baseline="-30092" sz="1800" spc="-292" b="1">
                <a:latin typeface="Arial"/>
                <a:cs typeface="Arial"/>
              </a:rPr>
              <a:t>s</a:t>
            </a:r>
            <a:r>
              <a:rPr dirty="0" sz="800" spc="-195">
                <a:latin typeface="Garuda"/>
                <a:cs typeface="Garuda"/>
              </a:rPr>
              <a:t>m</a:t>
            </a:r>
            <a:r>
              <a:rPr dirty="0" baseline="-30092" sz="1800" spc="-292" b="1">
                <a:latin typeface="Arial"/>
                <a:cs typeface="Arial"/>
              </a:rPr>
              <a:t>I</a:t>
            </a:r>
            <a:r>
              <a:rPr dirty="0" sz="800" spc="-195">
                <a:latin typeface="Garuda"/>
                <a:cs typeface="Garuda"/>
              </a:rPr>
              <a:t>e</a:t>
            </a:r>
            <a:r>
              <a:rPr dirty="0" sz="800" spc="-180">
                <a:latin typeface="Garuda"/>
                <a:cs typeface="Garuda"/>
              </a:rPr>
              <a:t> </a:t>
            </a:r>
            <a:r>
              <a:rPr dirty="0" sz="800" spc="-130">
                <a:latin typeface="Garuda"/>
                <a:cs typeface="Garuda"/>
              </a:rPr>
              <a:t>an</a:t>
            </a:r>
            <a:r>
              <a:rPr dirty="0" baseline="-30092" sz="1800" spc="-195" b="1">
                <a:latin typeface="Arial"/>
                <a:cs typeface="Arial"/>
              </a:rPr>
              <a:t>1</a:t>
            </a:r>
            <a:r>
              <a:rPr dirty="0" sz="800" spc="-130">
                <a:latin typeface="Garuda"/>
                <a:cs typeface="Garuda"/>
              </a:rPr>
              <a:t>d</a:t>
            </a:r>
            <a:r>
              <a:rPr dirty="0" baseline="-30092" sz="1800" spc="-195" b="1">
                <a:latin typeface="Arial"/>
                <a:cs typeface="Arial"/>
              </a:rPr>
              <a:t>0</a:t>
            </a:r>
            <a:r>
              <a:rPr dirty="0" sz="800" spc="-130">
                <a:latin typeface="Garuda"/>
                <a:cs typeface="Garuda"/>
              </a:rPr>
              <a:t>em</a:t>
            </a:r>
            <a:r>
              <a:rPr dirty="0" baseline="-30092" sz="1800" spc="-195" b="1">
                <a:latin typeface="Arial"/>
                <a:cs typeface="Arial"/>
              </a:rPr>
              <a:t>-</a:t>
            </a:r>
            <a:r>
              <a:rPr dirty="0" sz="800" spc="-130">
                <a:latin typeface="Garuda"/>
                <a:cs typeface="Garuda"/>
              </a:rPr>
              <a:t>a</a:t>
            </a:r>
            <a:r>
              <a:rPr dirty="0" baseline="-30092" sz="1800" spc="-195" b="1">
                <a:latin typeface="Arial"/>
                <a:cs typeface="Arial"/>
              </a:rPr>
              <a:t>2</a:t>
            </a:r>
            <a:r>
              <a:rPr dirty="0" sz="800" spc="-130">
                <a:latin typeface="Garuda"/>
                <a:cs typeface="Garuda"/>
              </a:rPr>
              <a:t>il.</a:t>
            </a:r>
            <a:r>
              <a:rPr dirty="0" baseline="-30092" sz="1800" spc="-195" b="1">
                <a:latin typeface="Arial"/>
                <a:cs typeface="Arial"/>
              </a:rPr>
              <a:t>0</a:t>
            </a:r>
            <a:r>
              <a:rPr dirty="0" sz="800" spc="-130">
                <a:latin typeface="Garuda"/>
                <a:cs typeface="Garuda"/>
              </a:rPr>
              <a:t>Contact</a:t>
            </a:r>
            <a:endParaRPr sz="800">
              <a:latin typeface="Garuda"/>
              <a:cs typeface="Garuda"/>
            </a:endParaRPr>
          </a:p>
        </p:txBody>
      </p:sp>
      <p:sp>
        <p:nvSpPr>
          <p:cNvPr id="10" name="object 1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229867" y="2430779"/>
            <a:ext cx="5212080" cy="241935"/>
          </a:xfrm>
          <a:prstGeom prst="rect">
            <a:avLst/>
          </a:prstGeom>
          <a:solidFill>
            <a:srgbClr val="CCCCCC"/>
          </a:solidFill>
          <a:ln w="20574">
            <a:solidFill>
              <a:srgbClr val="000000"/>
            </a:solidFill>
          </a:ln>
        </p:spPr>
        <p:txBody>
          <a:bodyPr wrap="square" lIns="0" tIns="1270" rIns="0" bIns="0" rtlCol="0" vert="horz">
            <a:spAutoFit/>
          </a:bodyPr>
          <a:lstStyle/>
          <a:p>
            <a:pPr marL="75565">
              <a:lnSpc>
                <a:spcPct val="100000"/>
              </a:lnSpc>
              <a:spcBef>
                <a:spcPts val="10"/>
              </a:spcBef>
            </a:pPr>
            <a:r>
              <a:rPr dirty="0" sz="1300" spc="-15" b="1">
                <a:latin typeface="Courier New"/>
                <a:cs typeface="Courier New"/>
              </a:rPr>
              <a:t>DROP VIEW</a:t>
            </a:r>
            <a:r>
              <a:rPr dirty="0" sz="1300" spc="-30" b="1">
                <a:latin typeface="Courier New"/>
                <a:cs typeface="Courier New"/>
              </a:rPr>
              <a:t> </a:t>
            </a:r>
            <a:r>
              <a:rPr dirty="0" sz="1300" spc="-15" b="1" i="1">
                <a:latin typeface="Courier New"/>
                <a:cs typeface="Courier New"/>
              </a:rPr>
              <a:t>view</a:t>
            </a:r>
            <a:r>
              <a:rPr dirty="0" sz="1300" spc="-15" b="1">
                <a:latin typeface="Courier New"/>
                <a:cs typeface="Courier New"/>
              </a:rPr>
              <a:t>;</a:t>
            </a:r>
            <a:endParaRPr sz="1300">
              <a:latin typeface="Courier New"/>
              <a:cs typeface="Courier New"/>
            </a:endParaRPr>
          </a:p>
        </p:txBody>
      </p:sp>
      <p:sp>
        <p:nvSpPr>
          <p:cNvPr id="5" name="object 5"/>
          <p:cNvSpPr txBox="1"/>
          <p:nvPr/>
        </p:nvSpPr>
        <p:spPr>
          <a:xfrm>
            <a:off x="1229867" y="2881883"/>
            <a:ext cx="5219065" cy="470534"/>
          </a:xfrm>
          <a:prstGeom prst="rect">
            <a:avLst/>
          </a:prstGeom>
          <a:solidFill>
            <a:srgbClr val="CCCCCC"/>
          </a:solidFill>
          <a:ln w="20574">
            <a:solidFill>
              <a:srgbClr val="000000"/>
            </a:solidFill>
          </a:ln>
        </p:spPr>
        <p:txBody>
          <a:bodyPr wrap="square" lIns="0" tIns="17145" rIns="0" bIns="0" rtlCol="0" vert="horz">
            <a:spAutoFit/>
          </a:bodyPr>
          <a:lstStyle/>
          <a:p>
            <a:pPr marL="76200">
              <a:lnSpc>
                <a:spcPts val="1555"/>
              </a:lnSpc>
              <a:spcBef>
                <a:spcPts val="135"/>
              </a:spcBef>
            </a:pPr>
            <a:r>
              <a:rPr dirty="0" sz="1300" spc="-15" b="1">
                <a:latin typeface="Courier New"/>
                <a:cs typeface="Courier New"/>
              </a:rPr>
              <a:t>DROP VIEW</a:t>
            </a:r>
            <a:r>
              <a:rPr dirty="0" sz="1300" spc="-30" b="1">
                <a:latin typeface="Courier New"/>
                <a:cs typeface="Courier New"/>
              </a:rPr>
              <a:t> </a:t>
            </a:r>
            <a:r>
              <a:rPr dirty="0" sz="1300" spc="-20" b="1">
                <a:latin typeface="Courier New"/>
                <a:cs typeface="Courier New"/>
              </a:rPr>
              <a:t>empvu80;</a:t>
            </a:r>
            <a:endParaRPr sz="1300">
              <a:latin typeface="Courier New"/>
              <a:cs typeface="Courier New"/>
            </a:endParaRPr>
          </a:p>
          <a:p>
            <a:pPr marL="76200">
              <a:lnSpc>
                <a:spcPts val="1555"/>
              </a:lnSpc>
            </a:pPr>
            <a:r>
              <a:rPr dirty="0" sz="1300" spc="-15" b="1">
                <a:solidFill>
                  <a:srgbClr val="FF3300"/>
                </a:solidFill>
                <a:latin typeface="Courier New"/>
                <a:cs typeface="Courier New"/>
              </a:rPr>
              <a:t>DROP VIEW empvu80</a:t>
            </a:r>
            <a:r>
              <a:rPr dirty="0" sz="1300" spc="-4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6" name="object 6"/>
          <p:cNvSpPr txBox="1"/>
          <p:nvPr/>
        </p:nvSpPr>
        <p:spPr>
          <a:xfrm>
            <a:off x="594613" y="5621078"/>
            <a:ext cx="6516370" cy="1582420"/>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Removing </a:t>
            </a:r>
            <a:r>
              <a:rPr dirty="0" sz="1300" b="1">
                <a:latin typeface="Arial"/>
                <a:cs typeface="Arial"/>
              </a:rPr>
              <a:t>a</a:t>
            </a:r>
            <a:r>
              <a:rPr dirty="0" sz="1300" spc="-10" b="1">
                <a:latin typeface="Arial"/>
                <a:cs typeface="Arial"/>
              </a:rPr>
              <a:t> </a:t>
            </a:r>
            <a:r>
              <a:rPr dirty="0" sz="1300" spc="-5" b="1">
                <a:latin typeface="Arial"/>
                <a:cs typeface="Arial"/>
              </a:rPr>
              <a:t>View</a:t>
            </a:r>
            <a:endParaRPr sz="1300">
              <a:latin typeface="Arial"/>
              <a:cs typeface="Arial"/>
            </a:endParaRPr>
          </a:p>
          <a:p>
            <a:pPr marL="136525" marR="5080">
              <a:lnSpc>
                <a:spcPct val="99900"/>
              </a:lnSpc>
              <a:spcBef>
                <a:spcPts val="285"/>
              </a:spcBef>
            </a:pPr>
            <a:r>
              <a:rPr dirty="0" sz="1300" spc="-5">
                <a:latin typeface="Times New Roman"/>
                <a:cs typeface="Times New Roman"/>
              </a:rPr>
              <a:t>You use the </a:t>
            </a:r>
            <a:r>
              <a:rPr dirty="0" sz="1300">
                <a:latin typeface="Courier New"/>
                <a:cs typeface="Courier New"/>
              </a:rPr>
              <a:t>DROP VIEW </a:t>
            </a:r>
            <a:r>
              <a:rPr dirty="0" sz="1300">
                <a:latin typeface="Times New Roman"/>
                <a:cs typeface="Times New Roman"/>
              </a:rPr>
              <a:t>statement </a:t>
            </a:r>
            <a:r>
              <a:rPr dirty="0" sz="1300" spc="-5">
                <a:latin typeface="Times New Roman"/>
                <a:cs typeface="Times New Roman"/>
              </a:rPr>
              <a:t>to </a:t>
            </a:r>
            <a:r>
              <a:rPr dirty="0" sz="1300">
                <a:latin typeface="Times New Roman"/>
                <a:cs typeface="Times New Roman"/>
              </a:rPr>
              <a:t>remove a view. The statement removes the view  definition from the </a:t>
            </a:r>
            <a:r>
              <a:rPr dirty="0" sz="1300" spc="-5">
                <a:latin typeface="Times New Roman"/>
                <a:cs typeface="Times New Roman"/>
              </a:rPr>
              <a:t>database. Dropping views </a:t>
            </a:r>
            <a:r>
              <a:rPr dirty="0" sz="1300">
                <a:latin typeface="Times New Roman"/>
                <a:cs typeface="Times New Roman"/>
              </a:rPr>
              <a:t>has no effect on the tables on which the view was  based. Views or other applications based on deleted </a:t>
            </a:r>
            <a:r>
              <a:rPr dirty="0" sz="1300" spc="-5">
                <a:latin typeface="Times New Roman"/>
                <a:cs typeface="Times New Roman"/>
              </a:rPr>
              <a:t>views </a:t>
            </a:r>
            <a:r>
              <a:rPr dirty="0" sz="1300">
                <a:latin typeface="Times New Roman"/>
                <a:cs typeface="Times New Roman"/>
              </a:rPr>
              <a:t>become invalid. </a:t>
            </a:r>
            <a:r>
              <a:rPr dirty="0" sz="1300" spc="-5">
                <a:latin typeface="Times New Roman"/>
                <a:cs typeface="Times New Roman"/>
              </a:rPr>
              <a:t>Only </a:t>
            </a:r>
            <a:r>
              <a:rPr dirty="0" sz="1300">
                <a:latin typeface="Times New Roman"/>
                <a:cs typeface="Times New Roman"/>
              </a:rPr>
              <a:t>the creator or a  </a:t>
            </a:r>
            <a:r>
              <a:rPr dirty="0" sz="1300" spc="-5">
                <a:latin typeface="Times New Roman"/>
                <a:cs typeface="Times New Roman"/>
              </a:rPr>
              <a:t>user</a:t>
            </a:r>
            <a:r>
              <a:rPr dirty="0" sz="1300" spc="-10">
                <a:latin typeface="Times New Roman"/>
                <a:cs typeface="Times New Roman"/>
              </a:rPr>
              <a:t> </a:t>
            </a:r>
            <a:r>
              <a:rPr dirty="0" sz="1300" spc="-5">
                <a:latin typeface="Times New Roman"/>
                <a:cs typeface="Times New Roman"/>
              </a:rPr>
              <a:t>with </a:t>
            </a:r>
            <a:r>
              <a:rPr dirty="0" sz="1300">
                <a:latin typeface="Times New Roman"/>
                <a:cs typeface="Times New Roman"/>
              </a:rPr>
              <a:t>the </a:t>
            </a:r>
            <a:r>
              <a:rPr dirty="0" sz="1300">
                <a:latin typeface="Courier New"/>
                <a:cs typeface="Courier New"/>
              </a:rPr>
              <a:t>DROP</a:t>
            </a:r>
            <a:r>
              <a:rPr dirty="0" sz="1300" spc="-455">
                <a:latin typeface="Courier New"/>
                <a:cs typeface="Courier New"/>
              </a:rPr>
              <a:t> </a:t>
            </a:r>
            <a:r>
              <a:rPr dirty="0" sz="1300">
                <a:latin typeface="Courier New"/>
                <a:cs typeface="Courier New"/>
              </a:rPr>
              <a:t>ANY</a:t>
            </a:r>
            <a:r>
              <a:rPr dirty="0" sz="1300" spc="-455">
                <a:latin typeface="Courier New"/>
                <a:cs typeface="Courier New"/>
              </a:rPr>
              <a:t> </a:t>
            </a:r>
            <a:r>
              <a:rPr dirty="0" sz="1300">
                <a:latin typeface="Courier New"/>
                <a:cs typeface="Courier New"/>
              </a:rPr>
              <a:t>VIEW</a:t>
            </a:r>
            <a:r>
              <a:rPr dirty="0" sz="1300" spc="-459">
                <a:latin typeface="Courier New"/>
                <a:cs typeface="Courier New"/>
              </a:rPr>
              <a:t> </a:t>
            </a:r>
            <a:r>
              <a:rPr dirty="0" sz="1300">
                <a:latin typeface="Times New Roman"/>
                <a:cs typeface="Times New Roman"/>
              </a:rPr>
              <a:t>privilege</a:t>
            </a:r>
            <a:r>
              <a:rPr dirty="0" sz="1300" spc="-5">
                <a:latin typeface="Times New Roman"/>
                <a:cs typeface="Times New Roman"/>
              </a:rPr>
              <a:t> </a:t>
            </a:r>
            <a:r>
              <a:rPr dirty="0" sz="1300">
                <a:latin typeface="Times New Roman"/>
                <a:cs typeface="Times New Roman"/>
              </a:rPr>
              <a:t>can remove a view.</a:t>
            </a:r>
            <a:endParaRPr sz="1300">
              <a:latin typeface="Times New Roman"/>
              <a:cs typeface="Times New Roman"/>
            </a:endParaRPr>
          </a:p>
          <a:p>
            <a:pPr marL="136525">
              <a:lnSpc>
                <a:spcPct val="100000"/>
              </a:lnSpc>
              <a:spcBef>
                <a:spcPts val="465"/>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a:p>
            <a:pPr marL="136525">
              <a:lnSpc>
                <a:spcPct val="100000"/>
              </a:lnSpc>
              <a:spcBef>
                <a:spcPts val="315"/>
              </a:spcBef>
              <a:tabLst>
                <a:tab pos="1002665" algn="l"/>
              </a:tabLst>
            </a:pPr>
            <a:r>
              <a:rPr dirty="0" sz="1300" i="1">
                <a:latin typeface="Courier New"/>
                <a:cs typeface="Courier New"/>
              </a:rPr>
              <a:t>view	</a:t>
            </a:r>
            <a:r>
              <a:rPr dirty="0" sz="1300">
                <a:latin typeface="Times New Roman"/>
                <a:cs typeface="Times New Roman"/>
              </a:rPr>
              <a:t>is the name of the view</a:t>
            </a:r>
            <a:endParaRPr sz="1300">
              <a:latin typeface="Times New Roman"/>
              <a:cs typeface="Times New Roman"/>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Practice 10: </a:t>
            </a:r>
            <a:r>
              <a:rPr dirty="0" sz="1850" spc="5" b="1">
                <a:latin typeface="Arial"/>
                <a:cs typeface="Arial"/>
              </a:rPr>
              <a:t>Overview </a:t>
            </a:r>
            <a:r>
              <a:rPr dirty="0" sz="1850" b="1">
                <a:latin typeface="Arial"/>
                <a:cs typeface="Arial"/>
              </a:rPr>
              <a:t>of Part</a:t>
            </a:r>
            <a:r>
              <a:rPr dirty="0" sz="1850" spc="15" b="1">
                <a:latin typeface="Arial"/>
                <a:cs typeface="Arial"/>
              </a:rPr>
              <a:t> </a:t>
            </a:r>
            <a:r>
              <a:rPr dirty="0" sz="1850" spc="5" b="1">
                <a:latin typeface="Arial"/>
                <a:cs typeface="Arial"/>
              </a:rPr>
              <a:t>1</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10">
                <a:latin typeface="Arial"/>
                <a:cs typeface="Arial"/>
              </a:rPr>
              <a:t>This </a:t>
            </a:r>
            <a:r>
              <a:rPr dirty="0" sz="1550" spc="5">
                <a:latin typeface="Arial"/>
                <a:cs typeface="Arial"/>
              </a:rPr>
              <a:t>practice </a:t>
            </a:r>
            <a:r>
              <a:rPr dirty="0" sz="1550" spc="10">
                <a:latin typeface="Arial"/>
                <a:cs typeface="Arial"/>
              </a:rPr>
              <a:t>covers the </a:t>
            </a:r>
            <a:r>
              <a:rPr dirty="0" sz="1550" spc="5">
                <a:latin typeface="Arial"/>
                <a:cs typeface="Arial"/>
              </a:rPr>
              <a:t>following</a:t>
            </a:r>
            <a:r>
              <a:rPr dirty="0" sz="1550" spc="-10">
                <a:latin typeface="Arial"/>
                <a:cs typeface="Arial"/>
              </a:rPr>
              <a:t> </a:t>
            </a:r>
            <a:r>
              <a:rPr dirty="0" sz="1550" spc="5">
                <a:latin typeface="Arial"/>
                <a:cs typeface="Arial"/>
              </a:rPr>
              <a:t>topics: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Creating a simple</a:t>
            </a:r>
            <a:r>
              <a:rPr dirty="0" sz="1550" spc="-10">
                <a:latin typeface="Arial"/>
                <a:cs typeface="Arial"/>
              </a:rPr>
              <a:t> </a:t>
            </a:r>
            <a:r>
              <a:rPr dirty="0" sz="1550" spc="10">
                <a:latin typeface="Arial"/>
                <a:cs typeface="Arial"/>
              </a:rPr>
              <a:t>view</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Creating a complex</a:t>
            </a:r>
            <a:r>
              <a:rPr dirty="0" sz="1550" spc="-10">
                <a:latin typeface="Arial"/>
                <a:cs typeface="Arial"/>
              </a:rPr>
              <a:t> </a:t>
            </a:r>
            <a:r>
              <a:rPr dirty="0" sz="1550" spc="10">
                <a:latin typeface="Arial"/>
                <a:cs typeface="Arial"/>
              </a:rPr>
              <a:t>view</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Creating a view </a:t>
            </a:r>
            <a:r>
              <a:rPr dirty="0" sz="1550" spc="5">
                <a:latin typeface="Arial"/>
                <a:cs typeface="Arial"/>
              </a:rPr>
              <a:t>with </a:t>
            </a:r>
            <a:r>
              <a:rPr dirty="0" sz="1550" spc="10">
                <a:latin typeface="Arial"/>
                <a:cs typeface="Arial"/>
              </a:rPr>
              <a:t>a check</a:t>
            </a:r>
            <a:r>
              <a:rPr dirty="0" sz="1550" spc="-20">
                <a:latin typeface="Arial"/>
                <a:cs typeface="Arial"/>
              </a:rPr>
              <a:t> </a:t>
            </a:r>
            <a:r>
              <a:rPr dirty="0" sz="1550" spc="5">
                <a:latin typeface="Arial"/>
                <a:cs typeface="Arial"/>
              </a:rPr>
              <a:t>constraint</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Attempting </a:t>
            </a:r>
            <a:r>
              <a:rPr dirty="0" sz="1550" spc="5">
                <a:latin typeface="Arial"/>
                <a:cs typeface="Arial"/>
              </a:rPr>
              <a:t>to </a:t>
            </a:r>
            <a:r>
              <a:rPr dirty="0" sz="1550" spc="10">
                <a:latin typeface="Arial"/>
                <a:cs typeface="Arial"/>
              </a:rPr>
              <a:t>modify data </a:t>
            </a:r>
            <a:r>
              <a:rPr dirty="0" sz="1550" spc="5">
                <a:latin typeface="Arial"/>
                <a:cs typeface="Arial"/>
              </a:rPr>
              <a:t>in </a:t>
            </a:r>
            <a:r>
              <a:rPr dirty="0" sz="1550" spc="10">
                <a:latin typeface="Arial"/>
                <a:cs typeface="Arial"/>
              </a:rPr>
              <a:t>the</a:t>
            </a:r>
            <a:r>
              <a:rPr dirty="0" sz="1550" spc="-20">
                <a:latin typeface="Arial"/>
                <a:cs typeface="Arial"/>
              </a:rPr>
              <a:t> </a:t>
            </a:r>
            <a:r>
              <a:rPr dirty="0" sz="1550" spc="10">
                <a:latin typeface="Arial"/>
                <a:cs typeface="Arial"/>
              </a:rPr>
              <a:t>view</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Removing</a:t>
            </a:r>
            <a:r>
              <a:rPr dirty="0" sz="1550">
                <a:latin typeface="Arial"/>
                <a:cs typeface="Arial"/>
              </a:rPr>
              <a:t> </a:t>
            </a:r>
            <a:r>
              <a:rPr dirty="0" sz="1550" spc="10">
                <a:latin typeface="Arial"/>
                <a:cs typeface="Arial"/>
              </a:rPr>
              <a:t>views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30"/>
              </a:spcBef>
            </a:pPr>
            <a:endParaRPr sz="21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1</a:t>
            </a:r>
            <a:r>
              <a:rPr dirty="0" sz="800" spc="-114"/>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327775" cy="95885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Practice 10: Overview </a:t>
            </a:r>
            <a:r>
              <a:rPr dirty="0" sz="1300" b="1">
                <a:latin typeface="Arial"/>
                <a:cs typeface="Arial"/>
              </a:rPr>
              <a:t>of </a:t>
            </a:r>
            <a:r>
              <a:rPr dirty="0" sz="1300" spc="-5" b="1">
                <a:latin typeface="Arial"/>
                <a:cs typeface="Arial"/>
              </a:rPr>
              <a:t>Part </a:t>
            </a:r>
            <a:r>
              <a:rPr dirty="0" sz="1300" b="1">
                <a:latin typeface="Arial"/>
                <a:cs typeface="Arial"/>
              </a:rPr>
              <a:t>1</a:t>
            </a:r>
            <a:endParaRPr sz="1300">
              <a:latin typeface="Arial"/>
              <a:cs typeface="Arial"/>
            </a:endParaRPr>
          </a:p>
          <a:p>
            <a:pPr marL="136525" marR="5080">
              <a:lnSpc>
                <a:spcPct val="100000"/>
              </a:lnSpc>
              <a:spcBef>
                <a:spcPts val="359"/>
              </a:spcBef>
            </a:pPr>
            <a:r>
              <a:rPr dirty="0" sz="1300">
                <a:latin typeface="Times New Roman"/>
                <a:cs typeface="Times New Roman"/>
              </a:rPr>
              <a:t>Part 1 of this lesson’s practice provides you with a variety of exercises in creating, using, and  removing</a:t>
            </a:r>
            <a:r>
              <a:rPr dirty="0" sz="1300" spc="-10">
                <a:latin typeface="Times New Roman"/>
                <a:cs typeface="Times New Roman"/>
              </a:rPr>
              <a:t> </a:t>
            </a:r>
            <a:r>
              <a:rPr dirty="0" sz="1300">
                <a:latin typeface="Times New Roman"/>
                <a:cs typeface="Times New Roman"/>
              </a:rPr>
              <a:t>views.</a:t>
            </a:r>
            <a:endParaRPr sz="1300">
              <a:latin typeface="Times New Roman"/>
              <a:cs typeface="Times New Roman"/>
            </a:endParaRPr>
          </a:p>
          <a:p>
            <a:pPr marL="136525">
              <a:lnSpc>
                <a:spcPct val="100000"/>
              </a:lnSpc>
              <a:spcBef>
                <a:spcPts val="390"/>
              </a:spcBef>
            </a:pPr>
            <a:r>
              <a:rPr dirty="0" sz="1300">
                <a:latin typeface="Times New Roman"/>
                <a:cs typeface="Times New Roman"/>
              </a:rPr>
              <a:t>Complete questions 1–6 at the end of this</a:t>
            </a:r>
            <a:r>
              <a:rPr dirty="0" sz="1300" spc="-20">
                <a:latin typeface="Times New Roman"/>
                <a:cs typeface="Times New Roman"/>
              </a:rPr>
              <a:t> </a:t>
            </a:r>
            <a:r>
              <a:rPr dirty="0" sz="1300">
                <a:latin typeface="Times New Roman"/>
                <a:cs typeface="Times New Roman"/>
              </a:rPr>
              <a:t>lesson.</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2</a:t>
            </a:r>
            <a:r>
              <a:rPr dirty="0" sz="800" spc="-114"/>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3247135" y="807973"/>
            <a:ext cx="1274445" cy="309245"/>
          </a:xfrm>
          <a:prstGeom prst="rect">
            <a:avLst/>
          </a:prstGeom>
        </p:spPr>
        <p:txBody>
          <a:bodyPr wrap="square" lIns="0" tIns="13970" rIns="0" bIns="0" rtlCol="0" vert="horz">
            <a:spAutoFit/>
          </a:bodyPr>
          <a:lstStyle/>
          <a:p>
            <a:pPr marL="12700">
              <a:lnSpc>
                <a:spcPct val="100000"/>
              </a:lnSpc>
              <a:spcBef>
                <a:spcPts val="110"/>
              </a:spcBef>
            </a:pPr>
            <a:r>
              <a:rPr dirty="0" sz="1850" spc="5" b="1">
                <a:latin typeface="Arial"/>
                <a:cs typeface="Arial"/>
              </a:rPr>
              <a:t>Sequences</a:t>
            </a:r>
            <a:endParaRPr sz="1850">
              <a:latin typeface="Arial"/>
              <a:cs typeface="Arial"/>
            </a:endParaRPr>
          </a:p>
        </p:txBody>
      </p:sp>
      <p:graphicFrame>
        <p:nvGraphicFramePr>
          <p:cNvPr id="7" name="object 7"/>
          <p:cNvGraphicFramePr>
            <a:graphicFrameLocks noGrp="1"/>
          </p:cNvGraphicFramePr>
          <p:nvPr/>
        </p:nvGraphicFramePr>
        <p:xfrm>
          <a:off x="1580769" y="1766697"/>
          <a:ext cx="4619625" cy="1903095"/>
        </p:xfrm>
        <a:graphic>
          <a:graphicData uri="http://schemas.openxmlformats.org/drawingml/2006/table">
            <a:tbl>
              <a:tblPr firstRow="1" bandRow="1">
                <a:tableStyleId>{2D5ABB26-0587-4C30-8999-92F81FD0307C}</a:tableStyleId>
              </a:tblPr>
              <a:tblGrid>
                <a:gridCol w="1209040"/>
                <a:gridCol w="3379470"/>
              </a:tblGrid>
              <a:tr h="370332">
                <a:tc>
                  <a:txBody>
                    <a:bodyPr/>
                    <a:lstStyle/>
                    <a:p>
                      <a:pPr marL="65405">
                        <a:lnSpc>
                          <a:spcPct val="100000"/>
                        </a:lnSpc>
                        <a:spcBef>
                          <a:spcPts val="395"/>
                        </a:spcBef>
                      </a:pPr>
                      <a:r>
                        <a:rPr dirty="0" sz="1300" spc="-15" b="1">
                          <a:latin typeface="Arial"/>
                          <a:cs typeface="Arial"/>
                        </a:rPr>
                        <a:t>Object</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5405">
                        <a:lnSpc>
                          <a:spcPct val="100000"/>
                        </a:lnSpc>
                        <a:spcBef>
                          <a:spcPts val="395"/>
                        </a:spcBef>
                      </a:pPr>
                      <a:r>
                        <a:rPr dirty="0" sz="1300" spc="-10" b="1">
                          <a:latin typeface="Arial"/>
                          <a:cs typeface="Arial"/>
                        </a:rPr>
                        <a:t>Description</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274319">
                <a:tc>
                  <a:txBody>
                    <a:bodyPr/>
                    <a:lstStyle/>
                    <a:p>
                      <a:pPr marL="65405">
                        <a:lnSpc>
                          <a:spcPct val="100000"/>
                        </a:lnSpc>
                        <a:spcBef>
                          <a:spcPts val="445"/>
                        </a:spcBef>
                      </a:pPr>
                      <a:r>
                        <a:rPr dirty="0" sz="1150" spc="-5">
                          <a:latin typeface="Arial"/>
                          <a:cs typeface="Arial"/>
                        </a:rPr>
                        <a:t>Table</a:t>
                      </a:r>
                      <a:endParaRPr sz="1150">
                        <a:latin typeface="Arial"/>
                        <a:cs typeface="Arial"/>
                      </a:endParaRPr>
                    </a:p>
                  </a:txBody>
                  <a:tcPr marL="0" marR="0" marB="0" marT="5651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45"/>
                        </a:spcBef>
                      </a:pPr>
                      <a:r>
                        <a:rPr dirty="0" sz="1150" spc="-10">
                          <a:latin typeface="Arial"/>
                          <a:cs typeface="Arial"/>
                        </a:rPr>
                        <a:t>Basic unit </a:t>
                      </a:r>
                      <a:r>
                        <a:rPr dirty="0" sz="1150" spc="-5">
                          <a:latin typeface="Arial"/>
                          <a:cs typeface="Arial"/>
                        </a:rPr>
                        <a:t>of </a:t>
                      </a:r>
                      <a:r>
                        <a:rPr dirty="0" sz="1150" spc="-10">
                          <a:latin typeface="Arial"/>
                          <a:cs typeface="Arial"/>
                        </a:rPr>
                        <a:t>storage; composed </a:t>
                      </a:r>
                      <a:r>
                        <a:rPr dirty="0" sz="1150" spc="-5">
                          <a:latin typeface="Arial"/>
                          <a:cs typeface="Arial"/>
                        </a:rPr>
                        <a:t>of</a:t>
                      </a:r>
                      <a:r>
                        <a:rPr dirty="0" sz="1150" spc="20">
                          <a:latin typeface="Arial"/>
                          <a:cs typeface="Arial"/>
                        </a:rPr>
                        <a:t> </a:t>
                      </a:r>
                      <a:r>
                        <a:rPr dirty="0" sz="1150" spc="-10">
                          <a:latin typeface="Arial"/>
                          <a:cs typeface="Arial"/>
                        </a:rPr>
                        <a:t>rows</a:t>
                      </a:r>
                      <a:endParaRPr sz="1150">
                        <a:latin typeface="Arial"/>
                        <a:cs typeface="Arial"/>
                      </a:endParaRPr>
                    </a:p>
                  </a:txBody>
                  <a:tcPr marL="0" marR="0" marB="0" marT="5651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414528">
                <a:tc>
                  <a:txBody>
                    <a:bodyPr/>
                    <a:lstStyle/>
                    <a:p>
                      <a:pPr marL="65405">
                        <a:lnSpc>
                          <a:spcPct val="100000"/>
                        </a:lnSpc>
                        <a:spcBef>
                          <a:spcPts val="229"/>
                        </a:spcBef>
                      </a:pPr>
                      <a:r>
                        <a:rPr dirty="0" sz="1150" spc="-10">
                          <a:latin typeface="Arial"/>
                          <a:cs typeface="Arial"/>
                        </a:rPr>
                        <a:t>View</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marR="203200">
                        <a:lnSpc>
                          <a:spcPct val="100000"/>
                        </a:lnSpc>
                        <a:spcBef>
                          <a:spcPts val="229"/>
                        </a:spcBef>
                      </a:pPr>
                      <a:r>
                        <a:rPr dirty="0" sz="1150" spc="-10">
                          <a:latin typeface="Arial"/>
                          <a:cs typeface="Arial"/>
                        </a:rPr>
                        <a:t>Logically represents subsets </a:t>
                      </a:r>
                      <a:r>
                        <a:rPr dirty="0" sz="1150" spc="-5">
                          <a:latin typeface="Arial"/>
                          <a:cs typeface="Arial"/>
                        </a:rPr>
                        <a:t>of data from </a:t>
                      </a:r>
                      <a:r>
                        <a:rPr dirty="0" sz="1150" spc="-10">
                          <a:latin typeface="Arial"/>
                          <a:cs typeface="Arial"/>
                        </a:rPr>
                        <a:t>one or  more tables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5081">
                <a:tc>
                  <a:txBody>
                    <a:bodyPr/>
                    <a:lstStyle/>
                    <a:p>
                      <a:pPr marL="65405">
                        <a:lnSpc>
                          <a:spcPct val="100000"/>
                        </a:lnSpc>
                        <a:spcBef>
                          <a:spcPts val="450"/>
                        </a:spcBef>
                      </a:pPr>
                      <a:r>
                        <a:rPr dirty="0" sz="1150" spc="-10">
                          <a:latin typeface="Arial"/>
                          <a:cs typeface="Arial"/>
                        </a:rPr>
                        <a:t>Sequence</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Generates numeric values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7">
                <a:tc>
                  <a:txBody>
                    <a:bodyPr/>
                    <a:lstStyle/>
                    <a:p>
                      <a:pPr marL="65405">
                        <a:lnSpc>
                          <a:spcPct val="100000"/>
                        </a:lnSpc>
                        <a:spcBef>
                          <a:spcPts val="220"/>
                        </a:spcBef>
                      </a:pPr>
                      <a:r>
                        <a:rPr dirty="0" sz="1150" spc="-10">
                          <a:latin typeface="Arial"/>
                          <a:cs typeface="Arial"/>
                        </a:rPr>
                        <a:t>Index</a:t>
                      </a:r>
                      <a:endParaRPr sz="1150">
                        <a:latin typeface="Arial"/>
                        <a:cs typeface="Arial"/>
                      </a:endParaRPr>
                    </a:p>
                  </a:txBody>
                  <a:tcPr marL="0" marR="0" marB="0" marT="279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220"/>
                        </a:spcBef>
                      </a:pPr>
                      <a:r>
                        <a:rPr dirty="0" sz="1150" spc="-5">
                          <a:latin typeface="Arial"/>
                          <a:cs typeface="Arial"/>
                        </a:rPr>
                        <a:t>Improves the </a:t>
                      </a:r>
                      <a:r>
                        <a:rPr dirty="0" sz="1150" spc="-10">
                          <a:latin typeface="Arial"/>
                          <a:cs typeface="Arial"/>
                        </a:rPr>
                        <a:t>performance </a:t>
                      </a:r>
                      <a:r>
                        <a:rPr dirty="0" sz="1150" spc="-5">
                          <a:latin typeface="Arial"/>
                          <a:cs typeface="Arial"/>
                        </a:rPr>
                        <a:t>of </a:t>
                      </a:r>
                      <a:r>
                        <a:rPr dirty="0" sz="1150" spc="-10">
                          <a:latin typeface="Arial"/>
                          <a:cs typeface="Arial"/>
                        </a:rPr>
                        <a:t>some</a:t>
                      </a:r>
                      <a:r>
                        <a:rPr dirty="0" sz="1150">
                          <a:latin typeface="Arial"/>
                          <a:cs typeface="Arial"/>
                        </a:rPr>
                        <a:t> </a:t>
                      </a:r>
                      <a:r>
                        <a:rPr dirty="0" sz="1150" spc="-10">
                          <a:latin typeface="Arial"/>
                          <a:cs typeface="Arial"/>
                        </a:rPr>
                        <a:t>queries</a:t>
                      </a:r>
                      <a:endParaRPr sz="1150">
                        <a:latin typeface="Arial"/>
                        <a:cs typeface="Arial"/>
                      </a:endParaRPr>
                    </a:p>
                  </a:txBody>
                  <a:tcPr marL="0" marR="0" marB="0" marT="279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4320">
                <a:tc>
                  <a:txBody>
                    <a:bodyPr/>
                    <a:lstStyle/>
                    <a:p>
                      <a:pPr marL="65405">
                        <a:lnSpc>
                          <a:spcPct val="100000"/>
                        </a:lnSpc>
                        <a:spcBef>
                          <a:spcPts val="450"/>
                        </a:spcBef>
                      </a:pPr>
                      <a:r>
                        <a:rPr dirty="0" sz="1150" spc="-10">
                          <a:latin typeface="Arial"/>
                          <a:cs typeface="Arial"/>
                        </a:rPr>
                        <a:t>Synonym</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Gives alternative names </a:t>
                      </a:r>
                      <a:r>
                        <a:rPr dirty="0" sz="1150" spc="-5">
                          <a:latin typeface="Arial"/>
                          <a:cs typeface="Arial"/>
                        </a:rPr>
                        <a:t>to</a:t>
                      </a:r>
                      <a:r>
                        <a:rPr dirty="0" sz="1150" spc="5">
                          <a:latin typeface="Arial"/>
                          <a:cs typeface="Arial"/>
                        </a:rPr>
                        <a:t> </a:t>
                      </a:r>
                      <a:r>
                        <a:rPr dirty="0" sz="1150" spc="-10">
                          <a:latin typeface="Arial"/>
                          <a:cs typeface="Arial"/>
                        </a:rPr>
                        <a:t>objects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txBox="1"/>
          <p:nvPr/>
        </p:nvSpPr>
        <p:spPr>
          <a:xfrm>
            <a:off x="594613" y="5611157"/>
            <a:ext cx="6399530" cy="71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Sequences</a:t>
            </a:r>
            <a:endParaRPr sz="1300">
              <a:latin typeface="Arial"/>
              <a:cs typeface="Arial"/>
            </a:endParaRPr>
          </a:p>
          <a:p>
            <a:pPr marL="136525" marR="5080" indent="-635">
              <a:lnSpc>
                <a:spcPct val="100000"/>
              </a:lnSpc>
              <a:spcBef>
                <a:spcPts val="359"/>
              </a:spcBef>
            </a:pPr>
            <a:r>
              <a:rPr dirty="0" sz="1300">
                <a:latin typeface="Times New Roman"/>
                <a:cs typeface="Times New Roman"/>
              </a:rPr>
              <a:t>A sequence is a database object that creates </a:t>
            </a:r>
            <a:r>
              <a:rPr dirty="0" sz="1300" spc="-5">
                <a:latin typeface="Times New Roman"/>
                <a:cs typeface="Times New Roman"/>
              </a:rPr>
              <a:t>integer values. You can </a:t>
            </a:r>
            <a:r>
              <a:rPr dirty="0" sz="1300">
                <a:latin typeface="Times New Roman"/>
                <a:cs typeface="Times New Roman"/>
              </a:rPr>
              <a:t>create </a:t>
            </a:r>
            <a:r>
              <a:rPr dirty="0" sz="1300" spc="-5">
                <a:latin typeface="Times New Roman"/>
                <a:cs typeface="Times New Roman"/>
              </a:rPr>
              <a:t>sequences </a:t>
            </a:r>
            <a:r>
              <a:rPr dirty="0" sz="1300">
                <a:latin typeface="Times New Roman"/>
                <a:cs typeface="Times New Roman"/>
              </a:rPr>
              <a:t>and then  use them to generate</a:t>
            </a:r>
            <a:r>
              <a:rPr dirty="0" sz="1300" spc="-5">
                <a:latin typeface="Times New Roman"/>
                <a:cs typeface="Times New Roman"/>
              </a:rPr>
              <a:t> </a:t>
            </a:r>
            <a:r>
              <a:rPr dirty="0" sz="1300">
                <a:latin typeface="Times New Roman"/>
                <a:cs typeface="Times New Roman"/>
              </a:rPr>
              <a:t>numbers.</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062227" y="807973"/>
            <a:ext cx="5323205" cy="2662555"/>
          </a:xfrm>
          <a:prstGeom prst="rect">
            <a:avLst/>
          </a:prstGeom>
        </p:spPr>
        <p:txBody>
          <a:bodyPr wrap="square" lIns="0" tIns="13970" rIns="0" bIns="0" rtlCol="0" vert="horz">
            <a:spAutoFit/>
          </a:bodyPr>
          <a:lstStyle/>
          <a:p>
            <a:pPr algn="ctr" marL="321310">
              <a:lnSpc>
                <a:spcPct val="100000"/>
              </a:lnSpc>
              <a:spcBef>
                <a:spcPts val="110"/>
              </a:spcBef>
            </a:pPr>
            <a:r>
              <a:rPr dirty="0" sz="1850" spc="5" b="1">
                <a:latin typeface="Arial"/>
                <a:cs typeface="Arial"/>
              </a:rPr>
              <a:t>Sequences</a:t>
            </a:r>
            <a:endParaRPr sz="1850">
              <a:latin typeface="Arial"/>
              <a:cs typeface="Arial"/>
            </a:endParaRPr>
          </a:p>
          <a:p>
            <a:pPr>
              <a:lnSpc>
                <a:spcPct val="100000"/>
              </a:lnSpc>
              <a:spcBef>
                <a:spcPts val="15"/>
              </a:spcBef>
            </a:pPr>
            <a:endParaRPr sz="3000">
              <a:latin typeface="Arial"/>
              <a:cs typeface="Arial"/>
            </a:endParaRPr>
          </a:p>
          <a:p>
            <a:pPr>
              <a:lnSpc>
                <a:spcPct val="100000"/>
              </a:lnSpc>
            </a:pPr>
            <a:r>
              <a:rPr dirty="0" sz="1550" spc="10">
                <a:latin typeface="Arial"/>
                <a:cs typeface="Arial"/>
              </a:rPr>
              <a:t>A</a:t>
            </a:r>
            <a:r>
              <a:rPr dirty="0" sz="1550">
                <a:latin typeface="Arial"/>
                <a:cs typeface="Arial"/>
              </a:rPr>
              <a:t> </a:t>
            </a:r>
            <a:r>
              <a:rPr dirty="0" sz="1550" spc="10">
                <a:latin typeface="Arial"/>
                <a:cs typeface="Arial"/>
              </a:rPr>
              <a:t>sequence:</a:t>
            </a:r>
            <a:endParaRPr sz="1550">
              <a:latin typeface="Arial"/>
              <a:cs typeface="Arial"/>
            </a:endParaRPr>
          </a:p>
          <a:p>
            <a:pPr marL="410209" indent="-329565">
              <a:lnSpc>
                <a:spcPct val="100000"/>
              </a:lnSpc>
              <a:spcBef>
                <a:spcPts val="405"/>
              </a:spcBef>
              <a:buClr>
                <a:srgbClr val="FF0000"/>
              </a:buClr>
              <a:buChar char="•"/>
              <a:tabLst>
                <a:tab pos="410209" algn="l"/>
                <a:tab pos="410845" algn="l"/>
              </a:tabLst>
            </a:pPr>
            <a:r>
              <a:rPr dirty="0" sz="1550" spc="10">
                <a:latin typeface="Arial"/>
                <a:cs typeface="Arial"/>
              </a:rPr>
              <a:t>Can </a:t>
            </a:r>
            <a:r>
              <a:rPr dirty="0" sz="1550" spc="5">
                <a:latin typeface="Arial"/>
                <a:cs typeface="Arial"/>
              </a:rPr>
              <a:t>automatically </a:t>
            </a:r>
            <a:r>
              <a:rPr dirty="0" sz="1550" spc="10">
                <a:latin typeface="Arial"/>
                <a:cs typeface="Arial"/>
              </a:rPr>
              <a:t>generate unique</a:t>
            </a:r>
            <a:r>
              <a:rPr dirty="0" sz="1550" spc="-5">
                <a:latin typeface="Arial"/>
                <a:cs typeface="Arial"/>
              </a:rPr>
              <a:t> </a:t>
            </a:r>
            <a:r>
              <a:rPr dirty="0" sz="1550" spc="10">
                <a:latin typeface="Arial"/>
                <a:cs typeface="Arial"/>
              </a:rPr>
              <a:t>numbers</a:t>
            </a:r>
            <a:endParaRPr sz="1550">
              <a:latin typeface="Arial"/>
              <a:cs typeface="Arial"/>
            </a:endParaRPr>
          </a:p>
          <a:p>
            <a:pPr marL="410209" indent="-329565">
              <a:lnSpc>
                <a:spcPct val="100000"/>
              </a:lnSpc>
              <a:spcBef>
                <a:spcPts val="400"/>
              </a:spcBef>
              <a:buClr>
                <a:srgbClr val="FF0000"/>
              </a:buClr>
              <a:buChar char="•"/>
              <a:tabLst>
                <a:tab pos="410209" algn="l"/>
                <a:tab pos="410845" algn="l"/>
              </a:tabLst>
            </a:pPr>
            <a:r>
              <a:rPr dirty="0" sz="1550" spc="5">
                <a:latin typeface="Arial"/>
                <a:cs typeface="Arial"/>
              </a:rPr>
              <a:t>Is </a:t>
            </a:r>
            <a:r>
              <a:rPr dirty="0" sz="1550" spc="10">
                <a:latin typeface="Arial"/>
                <a:cs typeface="Arial"/>
              </a:rPr>
              <a:t>a sharable</a:t>
            </a:r>
            <a:r>
              <a:rPr dirty="0" sz="1550" spc="-5">
                <a:latin typeface="Arial"/>
                <a:cs typeface="Arial"/>
              </a:rPr>
              <a:t> </a:t>
            </a:r>
            <a:r>
              <a:rPr dirty="0" sz="1550" spc="5">
                <a:latin typeface="Arial"/>
                <a:cs typeface="Arial"/>
              </a:rPr>
              <a:t>object</a:t>
            </a:r>
            <a:endParaRPr sz="1550">
              <a:latin typeface="Arial"/>
              <a:cs typeface="Arial"/>
            </a:endParaRPr>
          </a:p>
          <a:p>
            <a:pPr marL="410209" indent="-329565">
              <a:lnSpc>
                <a:spcPct val="100000"/>
              </a:lnSpc>
              <a:spcBef>
                <a:spcPts val="405"/>
              </a:spcBef>
              <a:buClr>
                <a:srgbClr val="FF0000"/>
              </a:buClr>
              <a:buChar char="•"/>
              <a:tabLst>
                <a:tab pos="410209" algn="l"/>
                <a:tab pos="410845" algn="l"/>
              </a:tabLst>
            </a:pPr>
            <a:r>
              <a:rPr dirty="0" sz="1550" spc="10">
                <a:latin typeface="Arial"/>
                <a:cs typeface="Arial"/>
              </a:rPr>
              <a:t>Can be used </a:t>
            </a:r>
            <a:r>
              <a:rPr dirty="0" sz="1550" spc="5">
                <a:latin typeface="Arial"/>
                <a:cs typeface="Arial"/>
              </a:rPr>
              <a:t>to </a:t>
            </a:r>
            <a:r>
              <a:rPr dirty="0" sz="1550" spc="10">
                <a:latin typeface="Arial"/>
                <a:cs typeface="Arial"/>
              </a:rPr>
              <a:t>create a primary key</a:t>
            </a:r>
            <a:r>
              <a:rPr dirty="0" sz="1550" spc="-30">
                <a:latin typeface="Arial"/>
                <a:cs typeface="Arial"/>
              </a:rPr>
              <a:t> </a:t>
            </a:r>
            <a:r>
              <a:rPr dirty="0" sz="1550" spc="10">
                <a:latin typeface="Arial"/>
                <a:cs typeface="Arial"/>
              </a:rPr>
              <a:t>value</a:t>
            </a:r>
            <a:endParaRPr sz="1550">
              <a:latin typeface="Arial"/>
              <a:cs typeface="Arial"/>
            </a:endParaRPr>
          </a:p>
          <a:p>
            <a:pPr marL="410209" indent="-329565">
              <a:lnSpc>
                <a:spcPct val="100000"/>
              </a:lnSpc>
              <a:spcBef>
                <a:spcPts val="400"/>
              </a:spcBef>
              <a:buClr>
                <a:srgbClr val="FF0000"/>
              </a:buClr>
              <a:buChar char="•"/>
              <a:tabLst>
                <a:tab pos="410209" algn="l"/>
                <a:tab pos="410845" algn="l"/>
              </a:tabLst>
            </a:pPr>
            <a:r>
              <a:rPr dirty="0" sz="1550" spc="10">
                <a:latin typeface="Arial"/>
                <a:cs typeface="Arial"/>
              </a:rPr>
              <a:t>Replaces </a:t>
            </a:r>
            <a:r>
              <a:rPr dirty="0" sz="1550" spc="5">
                <a:latin typeface="Arial"/>
                <a:cs typeface="Arial"/>
              </a:rPr>
              <a:t>application</a:t>
            </a:r>
            <a:r>
              <a:rPr dirty="0" sz="1550" spc="-5">
                <a:latin typeface="Arial"/>
                <a:cs typeface="Arial"/>
              </a:rPr>
              <a:t> </a:t>
            </a:r>
            <a:r>
              <a:rPr dirty="0" sz="1550" spc="10">
                <a:latin typeface="Arial"/>
                <a:cs typeface="Arial"/>
              </a:rPr>
              <a:t>code</a:t>
            </a:r>
            <a:endParaRPr sz="1550">
              <a:latin typeface="Arial"/>
              <a:cs typeface="Arial"/>
            </a:endParaRPr>
          </a:p>
          <a:p>
            <a:pPr marL="410209" marR="5080" indent="-329565">
              <a:lnSpc>
                <a:spcPct val="101600"/>
              </a:lnSpc>
              <a:spcBef>
                <a:spcPts val="370"/>
              </a:spcBef>
              <a:buClr>
                <a:srgbClr val="FF0000"/>
              </a:buClr>
              <a:buChar char="•"/>
              <a:tabLst>
                <a:tab pos="410209" algn="l"/>
                <a:tab pos="410845" algn="l"/>
              </a:tabLst>
            </a:pPr>
            <a:r>
              <a:rPr dirty="0" sz="1550" spc="10">
                <a:latin typeface="Arial"/>
                <a:cs typeface="Arial"/>
              </a:rPr>
              <a:t>Speeds up the </a:t>
            </a:r>
            <a:r>
              <a:rPr dirty="0" sz="1550" spc="5">
                <a:latin typeface="Arial"/>
                <a:cs typeface="Arial"/>
              </a:rPr>
              <a:t>efficiency of </a:t>
            </a:r>
            <a:r>
              <a:rPr dirty="0" sz="1550" spc="10">
                <a:latin typeface="Arial"/>
                <a:cs typeface="Arial"/>
              </a:rPr>
              <a:t>accessing sequence values  when cached </a:t>
            </a:r>
            <a:r>
              <a:rPr dirty="0" sz="1550" spc="5">
                <a:latin typeface="Arial"/>
                <a:cs typeface="Arial"/>
              </a:rPr>
              <a:t>in</a:t>
            </a:r>
            <a:r>
              <a:rPr dirty="0" sz="1550" spc="-10">
                <a:latin typeface="Arial"/>
                <a:cs typeface="Arial"/>
              </a:rPr>
              <a:t> </a:t>
            </a:r>
            <a:r>
              <a:rPr dirty="0" sz="1550" spc="10">
                <a:latin typeface="Arial"/>
                <a:cs typeface="Arial"/>
              </a:rPr>
              <a:t>memory</a:t>
            </a:r>
            <a:endParaRPr sz="1550">
              <a:latin typeface="Arial"/>
              <a:cs typeface="Arial"/>
            </a:endParaRPr>
          </a:p>
        </p:txBody>
      </p:sp>
      <p:grpSp>
        <p:nvGrpSpPr>
          <p:cNvPr id="7" name="object 7"/>
          <p:cNvGrpSpPr/>
          <p:nvPr/>
        </p:nvGrpSpPr>
        <p:grpSpPr>
          <a:xfrm>
            <a:off x="2108454" y="3881628"/>
            <a:ext cx="3530600" cy="1050925"/>
            <a:chOff x="2108454" y="3881628"/>
            <a:chExt cx="3530600" cy="1050925"/>
          </a:xfrm>
        </p:grpSpPr>
        <p:sp>
          <p:nvSpPr>
            <p:cNvPr id="8" name="object 8"/>
            <p:cNvSpPr/>
            <p:nvPr/>
          </p:nvSpPr>
          <p:spPr>
            <a:xfrm>
              <a:off x="2108454" y="3881628"/>
              <a:ext cx="1187958" cy="739139"/>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103626" y="4476369"/>
              <a:ext cx="22225" cy="0"/>
            </a:xfrm>
            <a:custGeom>
              <a:avLst/>
              <a:gdLst/>
              <a:ahLst/>
              <a:cxnLst/>
              <a:rect l="l" t="t" r="r" b="b"/>
              <a:pathLst>
                <a:path w="22225" h="0">
                  <a:moveTo>
                    <a:pt x="0" y="0"/>
                  </a:moveTo>
                  <a:lnTo>
                    <a:pt x="22098" y="0"/>
                  </a:lnTo>
                </a:path>
              </a:pathLst>
            </a:custGeom>
            <a:ln w="11429">
              <a:solidFill>
                <a:srgbClr val="FBFBFB"/>
              </a:solidFill>
            </a:ln>
          </p:spPr>
          <p:txBody>
            <a:bodyPr wrap="square" lIns="0" tIns="0" rIns="0" bIns="0" rtlCol="0"/>
            <a:lstStyle/>
            <a:p/>
          </p:txBody>
        </p:sp>
        <p:sp>
          <p:nvSpPr>
            <p:cNvPr id="10" name="object 10"/>
            <p:cNvSpPr/>
            <p:nvPr/>
          </p:nvSpPr>
          <p:spPr>
            <a:xfrm>
              <a:off x="2322576" y="4620895"/>
              <a:ext cx="985265" cy="311531"/>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536698" y="4819650"/>
              <a:ext cx="10795" cy="0"/>
            </a:xfrm>
            <a:custGeom>
              <a:avLst/>
              <a:gdLst/>
              <a:ahLst/>
              <a:cxnLst/>
              <a:rect l="l" t="t" r="r" b="b"/>
              <a:pathLst>
                <a:path w="10794" h="0">
                  <a:moveTo>
                    <a:pt x="0" y="0"/>
                  </a:moveTo>
                  <a:lnTo>
                    <a:pt x="10668" y="0"/>
                  </a:lnTo>
                </a:path>
              </a:pathLst>
            </a:custGeom>
            <a:ln w="10667">
              <a:solidFill>
                <a:srgbClr val="F7F7F6"/>
              </a:solidFill>
            </a:ln>
          </p:spPr>
          <p:txBody>
            <a:bodyPr wrap="square" lIns="0" tIns="0" rIns="0" bIns="0" rtlCol="0"/>
            <a:lstStyle/>
            <a:p/>
          </p:txBody>
        </p:sp>
        <p:sp>
          <p:nvSpPr>
            <p:cNvPr id="12" name="object 12"/>
            <p:cNvSpPr/>
            <p:nvPr/>
          </p:nvSpPr>
          <p:spPr>
            <a:xfrm>
              <a:off x="3198876" y="4498086"/>
              <a:ext cx="218440" cy="163830"/>
            </a:xfrm>
            <a:custGeom>
              <a:avLst/>
              <a:gdLst/>
              <a:ahLst/>
              <a:cxnLst/>
              <a:rect l="l" t="t" r="r" b="b"/>
              <a:pathLst>
                <a:path w="218439" h="163829">
                  <a:moveTo>
                    <a:pt x="108965" y="0"/>
                  </a:moveTo>
                  <a:lnTo>
                    <a:pt x="66544" y="6417"/>
                  </a:lnTo>
                  <a:lnTo>
                    <a:pt x="31908" y="23907"/>
                  </a:lnTo>
                  <a:lnTo>
                    <a:pt x="8560" y="49827"/>
                  </a:lnTo>
                  <a:lnTo>
                    <a:pt x="0" y="81534"/>
                  </a:lnTo>
                  <a:lnTo>
                    <a:pt x="8560" y="113359"/>
                  </a:lnTo>
                  <a:lnTo>
                    <a:pt x="31908" y="139541"/>
                  </a:lnTo>
                  <a:lnTo>
                    <a:pt x="66544" y="157293"/>
                  </a:lnTo>
                  <a:lnTo>
                    <a:pt x="108965" y="163829"/>
                  </a:lnTo>
                  <a:lnTo>
                    <a:pt x="151387" y="157293"/>
                  </a:lnTo>
                  <a:lnTo>
                    <a:pt x="186023" y="139541"/>
                  </a:lnTo>
                  <a:lnTo>
                    <a:pt x="209371" y="113359"/>
                  </a:lnTo>
                  <a:lnTo>
                    <a:pt x="217932" y="81534"/>
                  </a:lnTo>
                  <a:lnTo>
                    <a:pt x="209371" y="49827"/>
                  </a:lnTo>
                  <a:lnTo>
                    <a:pt x="186023" y="23907"/>
                  </a:lnTo>
                  <a:lnTo>
                    <a:pt x="151387" y="6417"/>
                  </a:lnTo>
                  <a:lnTo>
                    <a:pt x="108965" y="0"/>
                  </a:lnTo>
                  <a:close/>
                </a:path>
              </a:pathLst>
            </a:custGeom>
            <a:solidFill>
              <a:srgbClr val="CCCCFF"/>
            </a:solidFill>
          </p:spPr>
          <p:txBody>
            <a:bodyPr wrap="square" lIns="0" tIns="0" rIns="0" bIns="0" rtlCol="0"/>
            <a:lstStyle/>
            <a:p/>
          </p:txBody>
        </p:sp>
        <p:sp>
          <p:nvSpPr>
            <p:cNvPr id="13" name="object 13"/>
            <p:cNvSpPr/>
            <p:nvPr/>
          </p:nvSpPr>
          <p:spPr>
            <a:xfrm>
              <a:off x="3198876" y="4498086"/>
              <a:ext cx="218440" cy="163830"/>
            </a:xfrm>
            <a:custGeom>
              <a:avLst/>
              <a:gdLst/>
              <a:ahLst/>
              <a:cxnLst/>
              <a:rect l="l" t="t" r="r" b="b"/>
              <a:pathLst>
                <a:path w="218439" h="163829">
                  <a:moveTo>
                    <a:pt x="217932" y="81534"/>
                  </a:moveTo>
                  <a:lnTo>
                    <a:pt x="209371" y="49827"/>
                  </a:lnTo>
                  <a:lnTo>
                    <a:pt x="186023" y="23907"/>
                  </a:lnTo>
                  <a:lnTo>
                    <a:pt x="151387" y="6417"/>
                  </a:lnTo>
                  <a:lnTo>
                    <a:pt x="108965" y="0"/>
                  </a:lnTo>
                  <a:lnTo>
                    <a:pt x="66544" y="6417"/>
                  </a:lnTo>
                  <a:lnTo>
                    <a:pt x="31908" y="23907"/>
                  </a:lnTo>
                  <a:lnTo>
                    <a:pt x="8560" y="49827"/>
                  </a:lnTo>
                  <a:lnTo>
                    <a:pt x="0" y="81534"/>
                  </a:lnTo>
                  <a:lnTo>
                    <a:pt x="8560" y="113359"/>
                  </a:lnTo>
                  <a:lnTo>
                    <a:pt x="31908" y="139541"/>
                  </a:lnTo>
                  <a:lnTo>
                    <a:pt x="66544" y="157293"/>
                  </a:lnTo>
                  <a:lnTo>
                    <a:pt x="108965" y="163829"/>
                  </a:lnTo>
                  <a:lnTo>
                    <a:pt x="151387" y="157293"/>
                  </a:lnTo>
                  <a:lnTo>
                    <a:pt x="186023" y="139541"/>
                  </a:lnTo>
                  <a:lnTo>
                    <a:pt x="209371" y="113359"/>
                  </a:lnTo>
                  <a:lnTo>
                    <a:pt x="217932" y="81534"/>
                  </a:lnTo>
                  <a:close/>
                </a:path>
              </a:pathLst>
            </a:custGeom>
            <a:ln w="20574">
              <a:solidFill>
                <a:srgbClr val="000000"/>
              </a:solidFill>
            </a:ln>
          </p:spPr>
          <p:txBody>
            <a:bodyPr wrap="square" lIns="0" tIns="0" rIns="0" bIns="0" rtlCol="0"/>
            <a:lstStyle/>
            <a:p/>
          </p:txBody>
        </p:sp>
        <p:sp>
          <p:nvSpPr>
            <p:cNvPr id="14" name="object 14"/>
            <p:cNvSpPr/>
            <p:nvPr/>
          </p:nvSpPr>
          <p:spPr>
            <a:xfrm>
              <a:off x="3444240" y="4296156"/>
              <a:ext cx="218440" cy="163830"/>
            </a:xfrm>
            <a:custGeom>
              <a:avLst/>
              <a:gdLst/>
              <a:ahLst/>
              <a:cxnLst/>
              <a:rect l="l" t="t" r="r" b="b"/>
              <a:pathLst>
                <a:path w="218439" h="163829">
                  <a:moveTo>
                    <a:pt x="108965" y="0"/>
                  </a:moveTo>
                  <a:lnTo>
                    <a:pt x="66544" y="6417"/>
                  </a:lnTo>
                  <a:lnTo>
                    <a:pt x="31908" y="23907"/>
                  </a:lnTo>
                  <a:lnTo>
                    <a:pt x="8560" y="49827"/>
                  </a:lnTo>
                  <a:lnTo>
                    <a:pt x="0" y="81534"/>
                  </a:lnTo>
                  <a:lnTo>
                    <a:pt x="8560" y="113359"/>
                  </a:lnTo>
                  <a:lnTo>
                    <a:pt x="31908" y="139541"/>
                  </a:lnTo>
                  <a:lnTo>
                    <a:pt x="66544" y="157293"/>
                  </a:lnTo>
                  <a:lnTo>
                    <a:pt x="108965" y="163830"/>
                  </a:lnTo>
                  <a:lnTo>
                    <a:pt x="151387" y="157293"/>
                  </a:lnTo>
                  <a:lnTo>
                    <a:pt x="186023" y="139541"/>
                  </a:lnTo>
                  <a:lnTo>
                    <a:pt x="209371" y="113359"/>
                  </a:lnTo>
                  <a:lnTo>
                    <a:pt x="217932" y="81534"/>
                  </a:lnTo>
                  <a:lnTo>
                    <a:pt x="209371" y="49827"/>
                  </a:lnTo>
                  <a:lnTo>
                    <a:pt x="186023" y="23907"/>
                  </a:lnTo>
                  <a:lnTo>
                    <a:pt x="151387" y="6417"/>
                  </a:lnTo>
                  <a:lnTo>
                    <a:pt x="108965" y="0"/>
                  </a:lnTo>
                  <a:close/>
                </a:path>
              </a:pathLst>
            </a:custGeom>
            <a:solidFill>
              <a:srgbClr val="CCCCFF"/>
            </a:solidFill>
          </p:spPr>
          <p:txBody>
            <a:bodyPr wrap="square" lIns="0" tIns="0" rIns="0" bIns="0" rtlCol="0"/>
            <a:lstStyle/>
            <a:p/>
          </p:txBody>
        </p:sp>
        <p:sp>
          <p:nvSpPr>
            <p:cNvPr id="15" name="object 15"/>
            <p:cNvSpPr/>
            <p:nvPr/>
          </p:nvSpPr>
          <p:spPr>
            <a:xfrm>
              <a:off x="3444240" y="4296156"/>
              <a:ext cx="218440" cy="163830"/>
            </a:xfrm>
            <a:custGeom>
              <a:avLst/>
              <a:gdLst/>
              <a:ahLst/>
              <a:cxnLst/>
              <a:rect l="l" t="t" r="r" b="b"/>
              <a:pathLst>
                <a:path w="218439" h="163829">
                  <a:moveTo>
                    <a:pt x="217932" y="81534"/>
                  </a:moveTo>
                  <a:lnTo>
                    <a:pt x="209371" y="49827"/>
                  </a:lnTo>
                  <a:lnTo>
                    <a:pt x="186023" y="23907"/>
                  </a:lnTo>
                  <a:lnTo>
                    <a:pt x="151387" y="6417"/>
                  </a:lnTo>
                  <a:lnTo>
                    <a:pt x="108965" y="0"/>
                  </a:lnTo>
                  <a:lnTo>
                    <a:pt x="66544" y="6417"/>
                  </a:lnTo>
                  <a:lnTo>
                    <a:pt x="31908" y="23907"/>
                  </a:lnTo>
                  <a:lnTo>
                    <a:pt x="8560" y="49827"/>
                  </a:lnTo>
                  <a:lnTo>
                    <a:pt x="0" y="81534"/>
                  </a:lnTo>
                  <a:lnTo>
                    <a:pt x="8560" y="113359"/>
                  </a:lnTo>
                  <a:lnTo>
                    <a:pt x="31908" y="139541"/>
                  </a:lnTo>
                  <a:lnTo>
                    <a:pt x="66544" y="157293"/>
                  </a:lnTo>
                  <a:lnTo>
                    <a:pt x="108965" y="163830"/>
                  </a:lnTo>
                  <a:lnTo>
                    <a:pt x="151387" y="157293"/>
                  </a:lnTo>
                  <a:lnTo>
                    <a:pt x="186023" y="139541"/>
                  </a:lnTo>
                  <a:lnTo>
                    <a:pt x="209371" y="113359"/>
                  </a:lnTo>
                  <a:lnTo>
                    <a:pt x="217932" y="81534"/>
                  </a:lnTo>
                  <a:close/>
                </a:path>
              </a:pathLst>
            </a:custGeom>
            <a:ln w="20574">
              <a:solidFill>
                <a:srgbClr val="000000"/>
              </a:solidFill>
            </a:ln>
          </p:spPr>
          <p:txBody>
            <a:bodyPr wrap="square" lIns="0" tIns="0" rIns="0" bIns="0" rtlCol="0"/>
            <a:lstStyle/>
            <a:p/>
          </p:txBody>
        </p:sp>
        <p:sp>
          <p:nvSpPr>
            <p:cNvPr id="16" name="object 16"/>
            <p:cNvSpPr/>
            <p:nvPr/>
          </p:nvSpPr>
          <p:spPr>
            <a:xfrm>
              <a:off x="3935730" y="4296156"/>
              <a:ext cx="218440" cy="163830"/>
            </a:xfrm>
            <a:custGeom>
              <a:avLst/>
              <a:gdLst/>
              <a:ahLst/>
              <a:cxnLst/>
              <a:rect l="l" t="t" r="r" b="b"/>
              <a:pathLst>
                <a:path w="218439" h="163829">
                  <a:moveTo>
                    <a:pt x="108966" y="0"/>
                  </a:moveTo>
                  <a:lnTo>
                    <a:pt x="66544" y="6417"/>
                  </a:lnTo>
                  <a:lnTo>
                    <a:pt x="31908" y="23907"/>
                  </a:lnTo>
                  <a:lnTo>
                    <a:pt x="8560" y="49827"/>
                  </a:lnTo>
                  <a:lnTo>
                    <a:pt x="0" y="81534"/>
                  </a:lnTo>
                  <a:lnTo>
                    <a:pt x="8560" y="113359"/>
                  </a:lnTo>
                  <a:lnTo>
                    <a:pt x="31908" y="139541"/>
                  </a:lnTo>
                  <a:lnTo>
                    <a:pt x="66544" y="157293"/>
                  </a:lnTo>
                  <a:lnTo>
                    <a:pt x="108966" y="163830"/>
                  </a:lnTo>
                  <a:lnTo>
                    <a:pt x="151387" y="157293"/>
                  </a:lnTo>
                  <a:lnTo>
                    <a:pt x="186023" y="139541"/>
                  </a:lnTo>
                  <a:lnTo>
                    <a:pt x="209371" y="113359"/>
                  </a:lnTo>
                  <a:lnTo>
                    <a:pt x="217932" y="81534"/>
                  </a:lnTo>
                  <a:lnTo>
                    <a:pt x="209371" y="49827"/>
                  </a:lnTo>
                  <a:lnTo>
                    <a:pt x="186023" y="23907"/>
                  </a:lnTo>
                  <a:lnTo>
                    <a:pt x="151387" y="6417"/>
                  </a:lnTo>
                  <a:lnTo>
                    <a:pt x="108966" y="0"/>
                  </a:lnTo>
                  <a:close/>
                </a:path>
              </a:pathLst>
            </a:custGeom>
            <a:solidFill>
              <a:srgbClr val="CCCCFF"/>
            </a:solidFill>
          </p:spPr>
          <p:txBody>
            <a:bodyPr wrap="square" lIns="0" tIns="0" rIns="0" bIns="0" rtlCol="0"/>
            <a:lstStyle/>
            <a:p/>
          </p:txBody>
        </p:sp>
        <p:sp>
          <p:nvSpPr>
            <p:cNvPr id="17" name="object 17"/>
            <p:cNvSpPr/>
            <p:nvPr/>
          </p:nvSpPr>
          <p:spPr>
            <a:xfrm>
              <a:off x="3935730" y="4296156"/>
              <a:ext cx="218440" cy="163830"/>
            </a:xfrm>
            <a:custGeom>
              <a:avLst/>
              <a:gdLst/>
              <a:ahLst/>
              <a:cxnLst/>
              <a:rect l="l" t="t" r="r" b="b"/>
              <a:pathLst>
                <a:path w="218439" h="163829">
                  <a:moveTo>
                    <a:pt x="217932" y="81534"/>
                  </a:moveTo>
                  <a:lnTo>
                    <a:pt x="209371" y="49827"/>
                  </a:lnTo>
                  <a:lnTo>
                    <a:pt x="186023" y="23907"/>
                  </a:lnTo>
                  <a:lnTo>
                    <a:pt x="151387" y="6417"/>
                  </a:lnTo>
                  <a:lnTo>
                    <a:pt x="108966" y="0"/>
                  </a:lnTo>
                  <a:lnTo>
                    <a:pt x="66544" y="6417"/>
                  </a:lnTo>
                  <a:lnTo>
                    <a:pt x="31908" y="23907"/>
                  </a:lnTo>
                  <a:lnTo>
                    <a:pt x="8560" y="49827"/>
                  </a:lnTo>
                  <a:lnTo>
                    <a:pt x="0" y="81534"/>
                  </a:lnTo>
                  <a:lnTo>
                    <a:pt x="8560" y="113359"/>
                  </a:lnTo>
                  <a:lnTo>
                    <a:pt x="31908" y="139541"/>
                  </a:lnTo>
                  <a:lnTo>
                    <a:pt x="66544" y="157293"/>
                  </a:lnTo>
                  <a:lnTo>
                    <a:pt x="108966" y="163830"/>
                  </a:lnTo>
                  <a:lnTo>
                    <a:pt x="151387" y="157293"/>
                  </a:lnTo>
                  <a:lnTo>
                    <a:pt x="186023" y="139541"/>
                  </a:lnTo>
                  <a:lnTo>
                    <a:pt x="209371" y="113359"/>
                  </a:lnTo>
                  <a:lnTo>
                    <a:pt x="217932" y="81534"/>
                  </a:lnTo>
                  <a:close/>
                </a:path>
              </a:pathLst>
            </a:custGeom>
            <a:ln w="20574">
              <a:solidFill>
                <a:srgbClr val="000000"/>
              </a:solidFill>
            </a:ln>
          </p:spPr>
          <p:txBody>
            <a:bodyPr wrap="square" lIns="0" tIns="0" rIns="0" bIns="0" rtlCol="0"/>
            <a:lstStyle/>
            <a:p/>
          </p:txBody>
        </p:sp>
        <p:sp>
          <p:nvSpPr>
            <p:cNvPr id="18" name="object 18"/>
            <p:cNvSpPr/>
            <p:nvPr/>
          </p:nvSpPr>
          <p:spPr>
            <a:xfrm>
              <a:off x="3689604" y="4498086"/>
              <a:ext cx="218440" cy="163830"/>
            </a:xfrm>
            <a:custGeom>
              <a:avLst/>
              <a:gdLst/>
              <a:ahLst/>
              <a:cxnLst/>
              <a:rect l="l" t="t" r="r" b="b"/>
              <a:pathLst>
                <a:path w="218439" h="163829">
                  <a:moveTo>
                    <a:pt x="108966" y="0"/>
                  </a:moveTo>
                  <a:lnTo>
                    <a:pt x="66544" y="6417"/>
                  </a:lnTo>
                  <a:lnTo>
                    <a:pt x="31908" y="23907"/>
                  </a:lnTo>
                  <a:lnTo>
                    <a:pt x="8560" y="49827"/>
                  </a:lnTo>
                  <a:lnTo>
                    <a:pt x="0" y="81534"/>
                  </a:lnTo>
                  <a:lnTo>
                    <a:pt x="8560" y="113359"/>
                  </a:lnTo>
                  <a:lnTo>
                    <a:pt x="31908" y="139541"/>
                  </a:lnTo>
                  <a:lnTo>
                    <a:pt x="66544" y="157293"/>
                  </a:lnTo>
                  <a:lnTo>
                    <a:pt x="108966" y="163829"/>
                  </a:lnTo>
                  <a:lnTo>
                    <a:pt x="151387" y="157293"/>
                  </a:lnTo>
                  <a:lnTo>
                    <a:pt x="186023" y="139541"/>
                  </a:lnTo>
                  <a:lnTo>
                    <a:pt x="209371" y="113359"/>
                  </a:lnTo>
                  <a:lnTo>
                    <a:pt x="217932" y="81534"/>
                  </a:lnTo>
                  <a:lnTo>
                    <a:pt x="209371" y="49827"/>
                  </a:lnTo>
                  <a:lnTo>
                    <a:pt x="186023" y="23907"/>
                  </a:lnTo>
                  <a:lnTo>
                    <a:pt x="151387" y="6417"/>
                  </a:lnTo>
                  <a:lnTo>
                    <a:pt x="108966" y="0"/>
                  </a:lnTo>
                  <a:close/>
                </a:path>
              </a:pathLst>
            </a:custGeom>
            <a:solidFill>
              <a:srgbClr val="CCCCFF"/>
            </a:solidFill>
          </p:spPr>
          <p:txBody>
            <a:bodyPr wrap="square" lIns="0" tIns="0" rIns="0" bIns="0" rtlCol="0"/>
            <a:lstStyle/>
            <a:p/>
          </p:txBody>
        </p:sp>
        <p:sp>
          <p:nvSpPr>
            <p:cNvPr id="19" name="object 19"/>
            <p:cNvSpPr/>
            <p:nvPr/>
          </p:nvSpPr>
          <p:spPr>
            <a:xfrm>
              <a:off x="3689604" y="4498086"/>
              <a:ext cx="218440" cy="163830"/>
            </a:xfrm>
            <a:custGeom>
              <a:avLst/>
              <a:gdLst/>
              <a:ahLst/>
              <a:cxnLst/>
              <a:rect l="l" t="t" r="r" b="b"/>
              <a:pathLst>
                <a:path w="218439" h="163829">
                  <a:moveTo>
                    <a:pt x="217932" y="81534"/>
                  </a:moveTo>
                  <a:lnTo>
                    <a:pt x="209371" y="49827"/>
                  </a:lnTo>
                  <a:lnTo>
                    <a:pt x="186023" y="23907"/>
                  </a:lnTo>
                  <a:lnTo>
                    <a:pt x="151387" y="6417"/>
                  </a:lnTo>
                  <a:lnTo>
                    <a:pt x="108966" y="0"/>
                  </a:lnTo>
                  <a:lnTo>
                    <a:pt x="66544" y="6417"/>
                  </a:lnTo>
                  <a:lnTo>
                    <a:pt x="31908" y="23907"/>
                  </a:lnTo>
                  <a:lnTo>
                    <a:pt x="8560" y="49827"/>
                  </a:lnTo>
                  <a:lnTo>
                    <a:pt x="0" y="81534"/>
                  </a:lnTo>
                  <a:lnTo>
                    <a:pt x="8560" y="113359"/>
                  </a:lnTo>
                  <a:lnTo>
                    <a:pt x="31908" y="139541"/>
                  </a:lnTo>
                  <a:lnTo>
                    <a:pt x="66544" y="157293"/>
                  </a:lnTo>
                  <a:lnTo>
                    <a:pt x="108966" y="163829"/>
                  </a:lnTo>
                  <a:lnTo>
                    <a:pt x="151387" y="157293"/>
                  </a:lnTo>
                  <a:lnTo>
                    <a:pt x="186023" y="139541"/>
                  </a:lnTo>
                  <a:lnTo>
                    <a:pt x="209371" y="113359"/>
                  </a:lnTo>
                  <a:lnTo>
                    <a:pt x="217932" y="81534"/>
                  </a:lnTo>
                  <a:close/>
                </a:path>
              </a:pathLst>
            </a:custGeom>
            <a:ln w="20574">
              <a:solidFill>
                <a:srgbClr val="000000"/>
              </a:solidFill>
            </a:ln>
          </p:spPr>
          <p:txBody>
            <a:bodyPr wrap="square" lIns="0" tIns="0" rIns="0" bIns="0" rtlCol="0"/>
            <a:lstStyle/>
            <a:p/>
          </p:txBody>
        </p:sp>
        <p:sp>
          <p:nvSpPr>
            <p:cNvPr id="20" name="object 20"/>
            <p:cNvSpPr/>
            <p:nvPr/>
          </p:nvSpPr>
          <p:spPr>
            <a:xfrm>
              <a:off x="4181094" y="4498086"/>
              <a:ext cx="218440" cy="163830"/>
            </a:xfrm>
            <a:custGeom>
              <a:avLst/>
              <a:gdLst/>
              <a:ahLst/>
              <a:cxnLst/>
              <a:rect l="l" t="t" r="r" b="b"/>
              <a:pathLst>
                <a:path w="218439" h="163829">
                  <a:moveTo>
                    <a:pt x="108965" y="0"/>
                  </a:moveTo>
                  <a:lnTo>
                    <a:pt x="66544" y="6417"/>
                  </a:lnTo>
                  <a:lnTo>
                    <a:pt x="31908" y="23907"/>
                  </a:lnTo>
                  <a:lnTo>
                    <a:pt x="8560" y="49827"/>
                  </a:lnTo>
                  <a:lnTo>
                    <a:pt x="0" y="81534"/>
                  </a:lnTo>
                  <a:lnTo>
                    <a:pt x="8560" y="113359"/>
                  </a:lnTo>
                  <a:lnTo>
                    <a:pt x="31908" y="139541"/>
                  </a:lnTo>
                  <a:lnTo>
                    <a:pt x="66544" y="157293"/>
                  </a:lnTo>
                  <a:lnTo>
                    <a:pt x="108965" y="163829"/>
                  </a:lnTo>
                  <a:lnTo>
                    <a:pt x="151387" y="157293"/>
                  </a:lnTo>
                  <a:lnTo>
                    <a:pt x="186023" y="139541"/>
                  </a:lnTo>
                  <a:lnTo>
                    <a:pt x="209371" y="113359"/>
                  </a:lnTo>
                  <a:lnTo>
                    <a:pt x="217931" y="81534"/>
                  </a:lnTo>
                  <a:lnTo>
                    <a:pt x="209371" y="49827"/>
                  </a:lnTo>
                  <a:lnTo>
                    <a:pt x="186023" y="23907"/>
                  </a:lnTo>
                  <a:lnTo>
                    <a:pt x="151387" y="6417"/>
                  </a:lnTo>
                  <a:lnTo>
                    <a:pt x="108965" y="0"/>
                  </a:lnTo>
                  <a:close/>
                </a:path>
              </a:pathLst>
            </a:custGeom>
            <a:solidFill>
              <a:srgbClr val="CCCCFF"/>
            </a:solidFill>
          </p:spPr>
          <p:txBody>
            <a:bodyPr wrap="square" lIns="0" tIns="0" rIns="0" bIns="0" rtlCol="0"/>
            <a:lstStyle/>
            <a:p/>
          </p:txBody>
        </p:sp>
        <p:sp>
          <p:nvSpPr>
            <p:cNvPr id="21" name="object 21"/>
            <p:cNvSpPr/>
            <p:nvPr/>
          </p:nvSpPr>
          <p:spPr>
            <a:xfrm>
              <a:off x="4181094" y="4498086"/>
              <a:ext cx="218440" cy="163830"/>
            </a:xfrm>
            <a:custGeom>
              <a:avLst/>
              <a:gdLst/>
              <a:ahLst/>
              <a:cxnLst/>
              <a:rect l="l" t="t" r="r" b="b"/>
              <a:pathLst>
                <a:path w="218439" h="163829">
                  <a:moveTo>
                    <a:pt x="217931" y="81534"/>
                  </a:moveTo>
                  <a:lnTo>
                    <a:pt x="209371" y="49827"/>
                  </a:lnTo>
                  <a:lnTo>
                    <a:pt x="186023" y="23907"/>
                  </a:lnTo>
                  <a:lnTo>
                    <a:pt x="151387" y="6417"/>
                  </a:lnTo>
                  <a:lnTo>
                    <a:pt x="108965" y="0"/>
                  </a:lnTo>
                  <a:lnTo>
                    <a:pt x="66544" y="6417"/>
                  </a:lnTo>
                  <a:lnTo>
                    <a:pt x="31908" y="23907"/>
                  </a:lnTo>
                  <a:lnTo>
                    <a:pt x="8560" y="49827"/>
                  </a:lnTo>
                  <a:lnTo>
                    <a:pt x="0" y="81534"/>
                  </a:lnTo>
                  <a:lnTo>
                    <a:pt x="8560" y="113359"/>
                  </a:lnTo>
                  <a:lnTo>
                    <a:pt x="31908" y="139541"/>
                  </a:lnTo>
                  <a:lnTo>
                    <a:pt x="66544" y="157293"/>
                  </a:lnTo>
                  <a:lnTo>
                    <a:pt x="108965" y="163829"/>
                  </a:lnTo>
                  <a:lnTo>
                    <a:pt x="151387" y="157293"/>
                  </a:lnTo>
                  <a:lnTo>
                    <a:pt x="186023" y="139541"/>
                  </a:lnTo>
                  <a:lnTo>
                    <a:pt x="209371" y="113359"/>
                  </a:lnTo>
                  <a:lnTo>
                    <a:pt x="217931" y="81534"/>
                  </a:lnTo>
                  <a:close/>
                </a:path>
              </a:pathLst>
            </a:custGeom>
            <a:ln w="20574">
              <a:solidFill>
                <a:srgbClr val="000000"/>
              </a:solidFill>
            </a:ln>
          </p:spPr>
          <p:txBody>
            <a:bodyPr wrap="square" lIns="0" tIns="0" rIns="0" bIns="0" rtlCol="0"/>
            <a:lstStyle/>
            <a:p/>
          </p:txBody>
        </p:sp>
        <p:sp>
          <p:nvSpPr>
            <p:cNvPr id="22" name="object 22"/>
            <p:cNvSpPr/>
            <p:nvPr/>
          </p:nvSpPr>
          <p:spPr>
            <a:xfrm>
              <a:off x="4426458" y="4296156"/>
              <a:ext cx="218440" cy="163830"/>
            </a:xfrm>
            <a:custGeom>
              <a:avLst/>
              <a:gdLst/>
              <a:ahLst/>
              <a:cxnLst/>
              <a:rect l="l" t="t" r="r" b="b"/>
              <a:pathLst>
                <a:path w="218439" h="163829">
                  <a:moveTo>
                    <a:pt x="108965" y="0"/>
                  </a:moveTo>
                  <a:lnTo>
                    <a:pt x="66544" y="6417"/>
                  </a:lnTo>
                  <a:lnTo>
                    <a:pt x="31908" y="23907"/>
                  </a:lnTo>
                  <a:lnTo>
                    <a:pt x="8560" y="49827"/>
                  </a:lnTo>
                  <a:lnTo>
                    <a:pt x="0" y="81534"/>
                  </a:lnTo>
                  <a:lnTo>
                    <a:pt x="8560" y="113359"/>
                  </a:lnTo>
                  <a:lnTo>
                    <a:pt x="31908" y="139541"/>
                  </a:lnTo>
                  <a:lnTo>
                    <a:pt x="66544" y="157293"/>
                  </a:lnTo>
                  <a:lnTo>
                    <a:pt x="108965" y="163830"/>
                  </a:lnTo>
                  <a:lnTo>
                    <a:pt x="151387" y="157293"/>
                  </a:lnTo>
                  <a:lnTo>
                    <a:pt x="186023" y="139541"/>
                  </a:lnTo>
                  <a:lnTo>
                    <a:pt x="209371" y="113359"/>
                  </a:lnTo>
                  <a:lnTo>
                    <a:pt x="217931" y="81534"/>
                  </a:lnTo>
                  <a:lnTo>
                    <a:pt x="209371" y="49827"/>
                  </a:lnTo>
                  <a:lnTo>
                    <a:pt x="186023" y="23907"/>
                  </a:lnTo>
                  <a:lnTo>
                    <a:pt x="151387" y="6417"/>
                  </a:lnTo>
                  <a:lnTo>
                    <a:pt x="108965" y="0"/>
                  </a:lnTo>
                  <a:close/>
                </a:path>
              </a:pathLst>
            </a:custGeom>
            <a:solidFill>
              <a:srgbClr val="CCCCFF"/>
            </a:solidFill>
          </p:spPr>
          <p:txBody>
            <a:bodyPr wrap="square" lIns="0" tIns="0" rIns="0" bIns="0" rtlCol="0"/>
            <a:lstStyle/>
            <a:p/>
          </p:txBody>
        </p:sp>
        <p:sp>
          <p:nvSpPr>
            <p:cNvPr id="23" name="object 23"/>
            <p:cNvSpPr/>
            <p:nvPr/>
          </p:nvSpPr>
          <p:spPr>
            <a:xfrm>
              <a:off x="4426458" y="4296156"/>
              <a:ext cx="218440" cy="163830"/>
            </a:xfrm>
            <a:custGeom>
              <a:avLst/>
              <a:gdLst/>
              <a:ahLst/>
              <a:cxnLst/>
              <a:rect l="l" t="t" r="r" b="b"/>
              <a:pathLst>
                <a:path w="218439" h="163829">
                  <a:moveTo>
                    <a:pt x="217931" y="81534"/>
                  </a:moveTo>
                  <a:lnTo>
                    <a:pt x="209371" y="49827"/>
                  </a:lnTo>
                  <a:lnTo>
                    <a:pt x="186023" y="23907"/>
                  </a:lnTo>
                  <a:lnTo>
                    <a:pt x="151387" y="6417"/>
                  </a:lnTo>
                  <a:lnTo>
                    <a:pt x="108965" y="0"/>
                  </a:lnTo>
                  <a:lnTo>
                    <a:pt x="66544" y="6417"/>
                  </a:lnTo>
                  <a:lnTo>
                    <a:pt x="31908" y="23907"/>
                  </a:lnTo>
                  <a:lnTo>
                    <a:pt x="8560" y="49827"/>
                  </a:lnTo>
                  <a:lnTo>
                    <a:pt x="0" y="81534"/>
                  </a:lnTo>
                  <a:lnTo>
                    <a:pt x="8560" y="113359"/>
                  </a:lnTo>
                  <a:lnTo>
                    <a:pt x="31908" y="139541"/>
                  </a:lnTo>
                  <a:lnTo>
                    <a:pt x="66544" y="157293"/>
                  </a:lnTo>
                  <a:lnTo>
                    <a:pt x="108965" y="163830"/>
                  </a:lnTo>
                  <a:lnTo>
                    <a:pt x="151387" y="157293"/>
                  </a:lnTo>
                  <a:lnTo>
                    <a:pt x="186023" y="139541"/>
                  </a:lnTo>
                  <a:lnTo>
                    <a:pt x="209371" y="113359"/>
                  </a:lnTo>
                  <a:lnTo>
                    <a:pt x="217931" y="81534"/>
                  </a:lnTo>
                  <a:close/>
                </a:path>
              </a:pathLst>
            </a:custGeom>
            <a:ln w="20574">
              <a:solidFill>
                <a:srgbClr val="000000"/>
              </a:solidFill>
            </a:ln>
          </p:spPr>
          <p:txBody>
            <a:bodyPr wrap="square" lIns="0" tIns="0" rIns="0" bIns="0" rtlCol="0"/>
            <a:lstStyle/>
            <a:p/>
          </p:txBody>
        </p:sp>
        <p:sp>
          <p:nvSpPr>
            <p:cNvPr id="24" name="object 24"/>
            <p:cNvSpPr/>
            <p:nvPr/>
          </p:nvSpPr>
          <p:spPr>
            <a:xfrm>
              <a:off x="4917948" y="4296156"/>
              <a:ext cx="218440" cy="163830"/>
            </a:xfrm>
            <a:custGeom>
              <a:avLst/>
              <a:gdLst/>
              <a:ahLst/>
              <a:cxnLst/>
              <a:rect l="l" t="t" r="r" b="b"/>
              <a:pathLst>
                <a:path w="218439" h="163829">
                  <a:moveTo>
                    <a:pt x="108965" y="0"/>
                  </a:moveTo>
                  <a:lnTo>
                    <a:pt x="66544" y="6417"/>
                  </a:lnTo>
                  <a:lnTo>
                    <a:pt x="31908" y="23907"/>
                  </a:lnTo>
                  <a:lnTo>
                    <a:pt x="8560" y="49827"/>
                  </a:lnTo>
                  <a:lnTo>
                    <a:pt x="0" y="81534"/>
                  </a:lnTo>
                  <a:lnTo>
                    <a:pt x="8560" y="113359"/>
                  </a:lnTo>
                  <a:lnTo>
                    <a:pt x="31908" y="139541"/>
                  </a:lnTo>
                  <a:lnTo>
                    <a:pt x="66544" y="157293"/>
                  </a:lnTo>
                  <a:lnTo>
                    <a:pt x="108965" y="163830"/>
                  </a:lnTo>
                  <a:lnTo>
                    <a:pt x="151387" y="157293"/>
                  </a:lnTo>
                  <a:lnTo>
                    <a:pt x="186023" y="139541"/>
                  </a:lnTo>
                  <a:lnTo>
                    <a:pt x="209371" y="113359"/>
                  </a:lnTo>
                  <a:lnTo>
                    <a:pt x="217931" y="81534"/>
                  </a:lnTo>
                  <a:lnTo>
                    <a:pt x="209371" y="49827"/>
                  </a:lnTo>
                  <a:lnTo>
                    <a:pt x="186023" y="23907"/>
                  </a:lnTo>
                  <a:lnTo>
                    <a:pt x="151387" y="6417"/>
                  </a:lnTo>
                  <a:lnTo>
                    <a:pt x="108965" y="0"/>
                  </a:lnTo>
                  <a:close/>
                </a:path>
              </a:pathLst>
            </a:custGeom>
            <a:solidFill>
              <a:srgbClr val="CCCCFF"/>
            </a:solidFill>
          </p:spPr>
          <p:txBody>
            <a:bodyPr wrap="square" lIns="0" tIns="0" rIns="0" bIns="0" rtlCol="0"/>
            <a:lstStyle/>
            <a:p/>
          </p:txBody>
        </p:sp>
        <p:sp>
          <p:nvSpPr>
            <p:cNvPr id="25" name="object 25"/>
            <p:cNvSpPr/>
            <p:nvPr/>
          </p:nvSpPr>
          <p:spPr>
            <a:xfrm>
              <a:off x="4917948" y="4296156"/>
              <a:ext cx="218440" cy="163830"/>
            </a:xfrm>
            <a:custGeom>
              <a:avLst/>
              <a:gdLst/>
              <a:ahLst/>
              <a:cxnLst/>
              <a:rect l="l" t="t" r="r" b="b"/>
              <a:pathLst>
                <a:path w="218439" h="163829">
                  <a:moveTo>
                    <a:pt x="217931" y="81534"/>
                  </a:moveTo>
                  <a:lnTo>
                    <a:pt x="209371" y="49827"/>
                  </a:lnTo>
                  <a:lnTo>
                    <a:pt x="186023" y="23907"/>
                  </a:lnTo>
                  <a:lnTo>
                    <a:pt x="151387" y="6417"/>
                  </a:lnTo>
                  <a:lnTo>
                    <a:pt x="108965" y="0"/>
                  </a:lnTo>
                  <a:lnTo>
                    <a:pt x="66544" y="6417"/>
                  </a:lnTo>
                  <a:lnTo>
                    <a:pt x="31908" y="23907"/>
                  </a:lnTo>
                  <a:lnTo>
                    <a:pt x="8560" y="49827"/>
                  </a:lnTo>
                  <a:lnTo>
                    <a:pt x="0" y="81534"/>
                  </a:lnTo>
                  <a:lnTo>
                    <a:pt x="8560" y="113359"/>
                  </a:lnTo>
                  <a:lnTo>
                    <a:pt x="31908" y="139541"/>
                  </a:lnTo>
                  <a:lnTo>
                    <a:pt x="66544" y="157293"/>
                  </a:lnTo>
                  <a:lnTo>
                    <a:pt x="108965" y="163830"/>
                  </a:lnTo>
                  <a:lnTo>
                    <a:pt x="151387" y="157293"/>
                  </a:lnTo>
                  <a:lnTo>
                    <a:pt x="186023" y="139541"/>
                  </a:lnTo>
                  <a:lnTo>
                    <a:pt x="209371" y="113359"/>
                  </a:lnTo>
                  <a:lnTo>
                    <a:pt x="217931" y="81534"/>
                  </a:lnTo>
                  <a:close/>
                </a:path>
              </a:pathLst>
            </a:custGeom>
            <a:ln w="20574">
              <a:solidFill>
                <a:srgbClr val="000000"/>
              </a:solidFill>
            </a:ln>
          </p:spPr>
          <p:txBody>
            <a:bodyPr wrap="square" lIns="0" tIns="0" rIns="0" bIns="0" rtlCol="0"/>
            <a:lstStyle/>
            <a:p/>
          </p:txBody>
        </p:sp>
        <p:sp>
          <p:nvSpPr>
            <p:cNvPr id="26" name="object 26"/>
            <p:cNvSpPr/>
            <p:nvPr/>
          </p:nvSpPr>
          <p:spPr>
            <a:xfrm>
              <a:off x="4672583" y="4498086"/>
              <a:ext cx="219075" cy="163830"/>
            </a:xfrm>
            <a:custGeom>
              <a:avLst/>
              <a:gdLst/>
              <a:ahLst/>
              <a:cxnLst/>
              <a:rect l="l" t="t" r="r" b="b"/>
              <a:pathLst>
                <a:path w="219075" h="163829">
                  <a:moveTo>
                    <a:pt x="108965" y="0"/>
                  </a:moveTo>
                  <a:lnTo>
                    <a:pt x="66544" y="6417"/>
                  </a:lnTo>
                  <a:lnTo>
                    <a:pt x="31908" y="23907"/>
                  </a:lnTo>
                  <a:lnTo>
                    <a:pt x="8560" y="49827"/>
                  </a:lnTo>
                  <a:lnTo>
                    <a:pt x="0" y="81534"/>
                  </a:lnTo>
                  <a:lnTo>
                    <a:pt x="8560" y="113359"/>
                  </a:lnTo>
                  <a:lnTo>
                    <a:pt x="31908" y="139541"/>
                  </a:lnTo>
                  <a:lnTo>
                    <a:pt x="66544" y="157293"/>
                  </a:lnTo>
                  <a:lnTo>
                    <a:pt x="108965" y="163829"/>
                  </a:lnTo>
                  <a:lnTo>
                    <a:pt x="151507" y="157293"/>
                  </a:lnTo>
                  <a:lnTo>
                    <a:pt x="186404" y="139541"/>
                  </a:lnTo>
                  <a:lnTo>
                    <a:pt x="210014" y="113359"/>
                  </a:lnTo>
                  <a:lnTo>
                    <a:pt x="218693" y="81534"/>
                  </a:lnTo>
                  <a:lnTo>
                    <a:pt x="210014" y="49827"/>
                  </a:lnTo>
                  <a:lnTo>
                    <a:pt x="186404" y="23907"/>
                  </a:lnTo>
                  <a:lnTo>
                    <a:pt x="151507" y="6417"/>
                  </a:lnTo>
                  <a:lnTo>
                    <a:pt x="108965" y="0"/>
                  </a:lnTo>
                  <a:close/>
                </a:path>
              </a:pathLst>
            </a:custGeom>
            <a:solidFill>
              <a:srgbClr val="CCCCFF"/>
            </a:solidFill>
          </p:spPr>
          <p:txBody>
            <a:bodyPr wrap="square" lIns="0" tIns="0" rIns="0" bIns="0" rtlCol="0"/>
            <a:lstStyle/>
            <a:p/>
          </p:txBody>
        </p:sp>
        <p:sp>
          <p:nvSpPr>
            <p:cNvPr id="27" name="object 27"/>
            <p:cNvSpPr/>
            <p:nvPr/>
          </p:nvSpPr>
          <p:spPr>
            <a:xfrm>
              <a:off x="4672583" y="4498086"/>
              <a:ext cx="219075" cy="163830"/>
            </a:xfrm>
            <a:custGeom>
              <a:avLst/>
              <a:gdLst/>
              <a:ahLst/>
              <a:cxnLst/>
              <a:rect l="l" t="t" r="r" b="b"/>
              <a:pathLst>
                <a:path w="219075" h="163829">
                  <a:moveTo>
                    <a:pt x="218693" y="81534"/>
                  </a:moveTo>
                  <a:lnTo>
                    <a:pt x="210014" y="49827"/>
                  </a:lnTo>
                  <a:lnTo>
                    <a:pt x="186404" y="23907"/>
                  </a:lnTo>
                  <a:lnTo>
                    <a:pt x="151507" y="6417"/>
                  </a:lnTo>
                  <a:lnTo>
                    <a:pt x="108965" y="0"/>
                  </a:lnTo>
                  <a:lnTo>
                    <a:pt x="66544" y="6417"/>
                  </a:lnTo>
                  <a:lnTo>
                    <a:pt x="31908" y="23907"/>
                  </a:lnTo>
                  <a:lnTo>
                    <a:pt x="8560" y="49827"/>
                  </a:lnTo>
                  <a:lnTo>
                    <a:pt x="0" y="81534"/>
                  </a:lnTo>
                  <a:lnTo>
                    <a:pt x="8560" y="113359"/>
                  </a:lnTo>
                  <a:lnTo>
                    <a:pt x="31908" y="139541"/>
                  </a:lnTo>
                  <a:lnTo>
                    <a:pt x="66544" y="157293"/>
                  </a:lnTo>
                  <a:lnTo>
                    <a:pt x="108965" y="163829"/>
                  </a:lnTo>
                  <a:lnTo>
                    <a:pt x="151507" y="157293"/>
                  </a:lnTo>
                  <a:lnTo>
                    <a:pt x="186404" y="139541"/>
                  </a:lnTo>
                  <a:lnTo>
                    <a:pt x="210014" y="113359"/>
                  </a:lnTo>
                  <a:lnTo>
                    <a:pt x="218693" y="81534"/>
                  </a:lnTo>
                  <a:close/>
                </a:path>
              </a:pathLst>
            </a:custGeom>
            <a:ln w="20574">
              <a:solidFill>
                <a:srgbClr val="000000"/>
              </a:solidFill>
            </a:ln>
          </p:spPr>
          <p:txBody>
            <a:bodyPr wrap="square" lIns="0" tIns="0" rIns="0" bIns="0" rtlCol="0"/>
            <a:lstStyle/>
            <a:p/>
          </p:txBody>
        </p:sp>
        <p:sp>
          <p:nvSpPr>
            <p:cNvPr id="28" name="object 28"/>
            <p:cNvSpPr/>
            <p:nvPr/>
          </p:nvSpPr>
          <p:spPr>
            <a:xfrm>
              <a:off x="5410200" y="4296156"/>
              <a:ext cx="218440" cy="163830"/>
            </a:xfrm>
            <a:custGeom>
              <a:avLst/>
              <a:gdLst/>
              <a:ahLst/>
              <a:cxnLst/>
              <a:rect l="l" t="t" r="r" b="b"/>
              <a:pathLst>
                <a:path w="218439" h="163829">
                  <a:moveTo>
                    <a:pt x="108965" y="0"/>
                  </a:moveTo>
                  <a:lnTo>
                    <a:pt x="66544" y="6417"/>
                  </a:lnTo>
                  <a:lnTo>
                    <a:pt x="31908" y="23907"/>
                  </a:lnTo>
                  <a:lnTo>
                    <a:pt x="8560" y="49827"/>
                  </a:lnTo>
                  <a:lnTo>
                    <a:pt x="0" y="81534"/>
                  </a:lnTo>
                  <a:lnTo>
                    <a:pt x="8560" y="113359"/>
                  </a:lnTo>
                  <a:lnTo>
                    <a:pt x="31908" y="139541"/>
                  </a:lnTo>
                  <a:lnTo>
                    <a:pt x="66544" y="157293"/>
                  </a:lnTo>
                  <a:lnTo>
                    <a:pt x="108965" y="163830"/>
                  </a:lnTo>
                  <a:lnTo>
                    <a:pt x="151387" y="157293"/>
                  </a:lnTo>
                  <a:lnTo>
                    <a:pt x="186023" y="139541"/>
                  </a:lnTo>
                  <a:lnTo>
                    <a:pt x="209371" y="113359"/>
                  </a:lnTo>
                  <a:lnTo>
                    <a:pt x="217932" y="81534"/>
                  </a:lnTo>
                  <a:lnTo>
                    <a:pt x="209371" y="49827"/>
                  </a:lnTo>
                  <a:lnTo>
                    <a:pt x="186023" y="23907"/>
                  </a:lnTo>
                  <a:lnTo>
                    <a:pt x="151387" y="6417"/>
                  </a:lnTo>
                  <a:lnTo>
                    <a:pt x="108965" y="0"/>
                  </a:lnTo>
                  <a:close/>
                </a:path>
              </a:pathLst>
            </a:custGeom>
            <a:solidFill>
              <a:srgbClr val="CCCCFF"/>
            </a:solidFill>
          </p:spPr>
          <p:txBody>
            <a:bodyPr wrap="square" lIns="0" tIns="0" rIns="0" bIns="0" rtlCol="0"/>
            <a:lstStyle/>
            <a:p/>
          </p:txBody>
        </p:sp>
        <p:sp>
          <p:nvSpPr>
            <p:cNvPr id="29" name="object 29"/>
            <p:cNvSpPr/>
            <p:nvPr/>
          </p:nvSpPr>
          <p:spPr>
            <a:xfrm>
              <a:off x="5410200" y="4296156"/>
              <a:ext cx="218440" cy="163830"/>
            </a:xfrm>
            <a:custGeom>
              <a:avLst/>
              <a:gdLst/>
              <a:ahLst/>
              <a:cxnLst/>
              <a:rect l="l" t="t" r="r" b="b"/>
              <a:pathLst>
                <a:path w="218439" h="163829">
                  <a:moveTo>
                    <a:pt x="217932" y="81534"/>
                  </a:moveTo>
                  <a:lnTo>
                    <a:pt x="209371" y="49827"/>
                  </a:lnTo>
                  <a:lnTo>
                    <a:pt x="186023" y="23907"/>
                  </a:lnTo>
                  <a:lnTo>
                    <a:pt x="151387" y="6417"/>
                  </a:lnTo>
                  <a:lnTo>
                    <a:pt x="108965" y="0"/>
                  </a:lnTo>
                  <a:lnTo>
                    <a:pt x="66544" y="6417"/>
                  </a:lnTo>
                  <a:lnTo>
                    <a:pt x="31908" y="23907"/>
                  </a:lnTo>
                  <a:lnTo>
                    <a:pt x="8560" y="49827"/>
                  </a:lnTo>
                  <a:lnTo>
                    <a:pt x="0" y="81534"/>
                  </a:lnTo>
                  <a:lnTo>
                    <a:pt x="8560" y="113359"/>
                  </a:lnTo>
                  <a:lnTo>
                    <a:pt x="31908" y="139541"/>
                  </a:lnTo>
                  <a:lnTo>
                    <a:pt x="66544" y="157293"/>
                  </a:lnTo>
                  <a:lnTo>
                    <a:pt x="108965" y="163830"/>
                  </a:lnTo>
                  <a:lnTo>
                    <a:pt x="151387" y="157293"/>
                  </a:lnTo>
                  <a:lnTo>
                    <a:pt x="186023" y="139541"/>
                  </a:lnTo>
                  <a:lnTo>
                    <a:pt x="209371" y="113359"/>
                  </a:lnTo>
                  <a:lnTo>
                    <a:pt x="217932" y="81534"/>
                  </a:lnTo>
                  <a:close/>
                </a:path>
              </a:pathLst>
            </a:custGeom>
            <a:ln w="20574">
              <a:solidFill>
                <a:srgbClr val="000000"/>
              </a:solidFill>
            </a:ln>
          </p:spPr>
          <p:txBody>
            <a:bodyPr wrap="square" lIns="0" tIns="0" rIns="0" bIns="0" rtlCol="0"/>
            <a:lstStyle/>
            <a:p/>
          </p:txBody>
        </p:sp>
      </p:grpSp>
      <p:sp>
        <p:nvSpPr>
          <p:cNvPr id="30" name="object 30"/>
          <p:cNvSpPr txBox="1"/>
          <p:nvPr/>
        </p:nvSpPr>
        <p:spPr>
          <a:xfrm>
            <a:off x="5458967" y="4298696"/>
            <a:ext cx="133350" cy="156210"/>
          </a:xfrm>
          <a:prstGeom prst="rect">
            <a:avLst/>
          </a:prstGeom>
        </p:spPr>
        <p:txBody>
          <a:bodyPr wrap="square" lIns="0" tIns="13335" rIns="0" bIns="0" rtlCol="0" vert="horz">
            <a:spAutoFit/>
          </a:bodyPr>
          <a:lstStyle/>
          <a:p>
            <a:pPr>
              <a:lnSpc>
                <a:spcPct val="100000"/>
              </a:lnSpc>
              <a:spcBef>
                <a:spcPts val="105"/>
              </a:spcBef>
            </a:pPr>
            <a:r>
              <a:rPr dirty="0" sz="850" spc="-5" b="1">
                <a:latin typeface="Arial"/>
                <a:cs typeface="Arial"/>
              </a:rPr>
              <a:t>10</a:t>
            </a:r>
            <a:endParaRPr sz="850">
              <a:latin typeface="Arial"/>
              <a:cs typeface="Arial"/>
            </a:endParaRPr>
          </a:p>
        </p:txBody>
      </p:sp>
      <p:grpSp>
        <p:nvGrpSpPr>
          <p:cNvPr id="31" name="object 31"/>
          <p:cNvGrpSpPr/>
          <p:nvPr/>
        </p:nvGrpSpPr>
        <p:grpSpPr>
          <a:xfrm>
            <a:off x="5153025" y="4487798"/>
            <a:ext cx="238760" cy="184785"/>
            <a:chOff x="5153025" y="4487798"/>
            <a:chExt cx="238760" cy="184785"/>
          </a:xfrm>
        </p:grpSpPr>
        <p:sp>
          <p:nvSpPr>
            <p:cNvPr id="32" name="object 32"/>
            <p:cNvSpPr/>
            <p:nvPr/>
          </p:nvSpPr>
          <p:spPr>
            <a:xfrm>
              <a:off x="5163312" y="4498085"/>
              <a:ext cx="218440" cy="163830"/>
            </a:xfrm>
            <a:custGeom>
              <a:avLst/>
              <a:gdLst/>
              <a:ahLst/>
              <a:cxnLst/>
              <a:rect l="l" t="t" r="r" b="b"/>
              <a:pathLst>
                <a:path w="218439" h="163829">
                  <a:moveTo>
                    <a:pt x="108965" y="0"/>
                  </a:moveTo>
                  <a:lnTo>
                    <a:pt x="66544" y="6417"/>
                  </a:lnTo>
                  <a:lnTo>
                    <a:pt x="31908" y="23907"/>
                  </a:lnTo>
                  <a:lnTo>
                    <a:pt x="8560" y="49827"/>
                  </a:lnTo>
                  <a:lnTo>
                    <a:pt x="0" y="81534"/>
                  </a:lnTo>
                  <a:lnTo>
                    <a:pt x="8560" y="113359"/>
                  </a:lnTo>
                  <a:lnTo>
                    <a:pt x="31908" y="139541"/>
                  </a:lnTo>
                  <a:lnTo>
                    <a:pt x="66544" y="157293"/>
                  </a:lnTo>
                  <a:lnTo>
                    <a:pt x="108965" y="163829"/>
                  </a:lnTo>
                  <a:lnTo>
                    <a:pt x="151387" y="157293"/>
                  </a:lnTo>
                  <a:lnTo>
                    <a:pt x="186023" y="139541"/>
                  </a:lnTo>
                  <a:lnTo>
                    <a:pt x="209371" y="113359"/>
                  </a:lnTo>
                  <a:lnTo>
                    <a:pt x="217932" y="81534"/>
                  </a:lnTo>
                  <a:lnTo>
                    <a:pt x="209371" y="49827"/>
                  </a:lnTo>
                  <a:lnTo>
                    <a:pt x="186023" y="23907"/>
                  </a:lnTo>
                  <a:lnTo>
                    <a:pt x="151387" y="6417"/>
                  </a:lnTo>
                  <a:lnTo>
                    <a:pt x="108965" y="0"/>
                  </a:lnTo>
                  <a:close/>
                </a:path>
              </a:pathLst>
            </a:custGeom>
            <a:solidFill>
              <a:srgbClr val="CCCCFF"/>
            </a:solidFill>
          </p:spPr>
          <p:txBody>
            <a:bodyPr wrap="square" lIns="0" tIns="0" rIns="0" bIns="0" rtlCol="0"/>
            <a:lstStyle/>
            <a:p/>
          </p:txBody>
        </p:sp>
        <p:sp>
          <p:nvSpPr>
            <p:cNvPr id="33" name="object 33"/>
            <p:cNvSpPr/>
            <p:nvPr/>
          </p:nvSpPr>
          <p:spPr>
            <a:xfrm>
              <a:off x="5163312" y="4498085"/>
              <a:ext cx="218440" cy="163830"/>
            </a:xfrm>
            <a:custGeom>
              <a:avLst/>
              <a:gdLst/>
              <a:ahLst/>
              <a:cxnLst/>
              <a:rect l="l" t="t" r="r" b="b"/>
              <a:pathLst>
                <a:path w="218439" h="163829">
                  <a:moveTo>
                    <a:pt x="217932" y="81534"/>
                  </a:moveTo>
                  <a:lnTo>
                    <a:pt x="209371" y="49827"/>
                  </a:lnTo>
                  <a:lnTo>
                    <a:pt x="186023" y="23907"/>
                  </a:lnTo>
                  <a:lnTo>
                    <a:pt x="151387" y="6417"/>
                  </a:lnTo>
                  <a:lnTo>
                    <a:pt x="108965" y="0"/>
                  </a:lnTo>
                  <a:lnTo>
                    <a:pt x="66544" y="6417"/>
                  </a:lnTo>
                  <a:lnTo>
                    <a:pt x="31908" y="23907"/>
                  </a:lnTo>
                  <a:lnTo>
                    <a:pt x="8560" y="49827"/>
                  </a:lnTo>
                  <a:lnTo>
                    <a:pt x="0" y="81534"/>
                  </a:lnTo>
                  <a:lnTo>
                    <a:pt x="8560" y="113359"/>
                  </a:lnTo>
                  <a:lnTo>
                    <a:pt x="31908" y="139541"/>
                  </a:lnTo>
                  <a:lnTo>
                    <a:pt x="66544" y="157293"/>
                  </a:lnTo>
                  <a:lnTo>
                    <a:pt x="108965" y="163829"/>
                  </a:lnTo>
                  <a:lnTo>
                    <a:pt x="151387" y="157293"/>
                  </a:lnTo>
                  <a:lnTo>
                    <a:pt x="186023" y="139541"/>
                  </a:lnTo>
                  <a:lnTo>
                    <a:pt x="209371" y="113359"/>
                  </a:lnTo>
                  <a:lnTo>
                    <a:pt x="217932" y="81534"/>
                  </a:lnTo>
                  <a:close/>
                </a:path>
              </a:pathLst>
            </a:custGeom>
            <a:ln w="20574">
              <a:solidFill>
                <a:srgbClr val="000000"/>
              </a:solidFill>
            </a:ln>
          </p:spPr>
          <p:txBody>
            <a:bodyPr wrap="square" lIns="0" tIns="0" rIns="0" bIns="0" rtlCol="0"/>
            <a:lstStyle/>
            <a:p/>
          </p:txBody>
        </p:sp>
      </p:grpSp>
      <p:sp>
        <p:nvSpPr>
          <p:cNvPr id="34" name="object 34"/>
          <p:cNvSpPr txBox="1"/>
          <p:nvPr/>
        </p:nvSpPr>
        <p:spPr>
          <a:xfrm>
            <a:off x="3278123" y="4227525"/>
            <a:ext cx="2038985" cy="429259"/>
          </a:xfrm>
          <a:prstGeom prst="rect">
            <a:avLst/>
          </a:prstGeom>
        </p:spPr>
        <p:txBody>
          <a:bodyPr wrap="square" lIns="0" tIns="84455" rIns="0" bIns="0" rtlCol="0" vert="horz">
            <a:spAutoFit/>
          </a:bodyPr>
          <a:lstStyle/>
          <a:p>
            <a:pPr algn="ctr" marR="5080">
              <a:lnSpc>
                <a:spcPct val="100000"/>
              </a:lnSpc>
              <a:spcBef>
                <a:spcPts val="665"/>
              </a:spcBef>
              <a:tabLst>
                <a:tab pos="490855" algn="l"/>
                <a:tab pos="981710" algn="l"/>
                <a:tab pos="1473835" algn="l"/>
              </a:tabLst>
            </a:pPr>
            <a:r>
              <a:rPr dirty="0" sz="850" b="1">
                <a:latin typeface="Arial"/>
                <a:cs typeface="Arial"/>
              </a:rPr>
              <a:t>2	4	6	8</a:t>
            </a:r>
            <a:endParaRPr sz="850">
              <a:latin typeface="Arial"/>
              <a:cs typeface="Arial"/>
            </a:endParaRPr>
          </a:p>
          <a:p>
            <a:pPr algn="ctr" marR="5080">
              <a:lnSpc>
                <a:spcPct val="100000"/>
              </a:lnSpc>
              <a:spcBef>
                <a:spcPts val="570"/>
              </a:spcBef>
              <a:tabLst>
                <a:tab pos="490220" algn="l"/>
                <a:tab pos="981710" algn="l"/>
                <a:tab pos="1473835" algn="l"/>
                <a:tab pos="1964689" algn="l"/>
              </a:tabLst>
            </a:pPr>
            <a:r>
              <a:rPr dirty="0" sz="850" b="1">
                <a:latin typeface="Arial"/>
                <a:cs typeface="Arial"/>
              </a:rPr>
              <a:t>1</a:t>
            </a:r>
            <a:r>
              <a:rPr dirty="0" sz="850" b="1">
                <a:latin typeface="Arial"/>
                <a:cs typeface="Arial"/>
              </a:rPr>
              <a:t>	</a:t>
            </a:r>
            <a:r>
              <a:rPr dirty="0" sz="850" b="1">
                <a:latin typeface="Arial"/>
                <a:cs typeface="Arial"/>
              </a:rPr>
              <a:t>3</a:t>
            </a:r>
            <a:r>
              <a:rPr dirty="0" sz="850" b="1">
                <a:latin typeface="Arial"/>
                <a:cs typeface="Arial"/>
              </a:rPr>
              <a:t>	</a:t>
            </a:r>
            <a:r>
              <a:rPr dirty="0" sz="850" b="1">
                <a:latin typeface="Arial"/>
                <a:cs typeface="Arial"/>
              </a:rPr>
              <a:t>5</a:t>
            </a:r>
            <a:r>
              <a:rPr dirty="0" sz="850" b="1">
                <a:latin typeface="Arial"/>
                <a:cs typeface="Arial"/>
              </a:rPr>
              <a:t>	</a:t>
            </a:r>
            <a:r>
              <a:rPr dirty="0" sz="850" b="1">
                <a:latin typeface="Arial"/>
                <a:cs typeface="Arial"/>
              </a:rPr>
              <a:t>7</a:t>
            </a:r>
            <a:r>
              <a:rPr dirty="0" sz="850" b="1">
                <a:latin typeface="Arial"/>
                <a:cs typeface="Arial"/>
              </a:rPr>
              <a:t>	</a:t>
            </a:r>
            <a:r>
              <a:rPr dirty="0" sz="850" b="1">
                <a:latin typeface="Arial"/>
                <a:cs typeface="Arial"/>
              </a:rPr>
              <a:t>9</a:t>
            </a:r>
            <a:endParaRPr sz="850">
              <a:latin typeface="Arial"/>
              <a:cs typeface="Arial"/>
            </a:endParaRPr>
          </a:p>
        </p:txBody>
      </p:sp>
      <p:sp>
        <p:nvSpPr>
          <p:cNvPr id="37" name="object 3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38" name="object 3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3</a:t>
            </a:r>
            <a:r>
              <a:rPr dirty="0" sz="800" spc="-114"/>
              <a:t>Contact</a:t>
            </a:r>
            <a:endParaRPr sz="800">
              <a:latin typeface="Arial"/>
              <a:cs typeface="Arial"/>
            </a:endParaRPr>
          </a:p>
        </p:txBody>
      </p:sp>
      <p:sp>
        <p:nvSpPr>
          <p:cNvPr id="39" name="object 3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35" name="object 35"/>
          <p:cNvSpPr txBox="1"/>
          <p:nvPr/>
        </p:nvSpPr>
        <p:spPr>
          <a:xfrm>
            <a:off x="594613" y="5611157"/>
            <a:ext cx="6539865" cy="244348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Sequences </a:t>
            </a:r>
            <a:r>
              <a:rPr dirty="0" sz="1300" b="1">
                <a:latin typeface="Arial"/>
                <a:cs typeface="Arial"/>
              </a:rPr>
              <a:t>(continued)</a:t>
            </a:r>
            <a:endParaRPr sz="1300">
              <a:latin typeface="Arial"/>
              <a:cs typeface="Arial"/>
            </a:endParaRPr>
          </a:p>
          <a:p>
            <a:pPr marL="136525" marR="262890" indent="-635">
              <a:lnSpc>
                <a:spcPct val="100000"/>
              </a:lnSpc>
              <a:spcBef>
                <a:spcPts val="359"/>
              </a:spcBef>
            </a:pPr>
            <a:r>
              <a:rPr dirty="0" sz="1300">
                <a:latin typeface="Times New Roman"/>
                <a:cs typeface="Times New Roman"/>
              </a:rPr>
              <a:t>A sequence is a user-created database object that can be shared by </a:t>
            </a:r>
            <a:r>
              <a:rPr dirty="0" sz="1300" spc="-5">
                <a:latin typeface="Times New Roman"/>
                <a:cs typeface="Times New Roman"/>
              </a:rPr>
              <a:t>multiple </a:t>
            </a:r>
            <a:r>
              <a:rPr dirty="0" sz="1300">
                <a:latin typeface="Times New Roman"/>
                <a:cs typeface="Times New Roman"/>
              </a:rPr>
              <a:t>users to generate  </a:t>
            </a:r>
            <a:r>
              <a:rPr dirty="0" sz="1300" spc="-5">
                <a:latin typeface="Times New Roman"/>
                <a:cs typeface="Times New Roman"/>
              </a:rPr>
              <a:t>integers.</a:t>
            </a:r>
            <a:endParaRPr sz="1300">
              <a:latin typeface="Times New Roman"/>
              <a:cs typeface="Times New Roman"/>
            </a:endParaRPr>
          </a:p>
          <a:p>
            <a:pPr marL="136525" marR="241935">
              <a:lnSpc>
                <a:spcPct val="100000"/>
              </a:lnSpc>
              <a:spcBef>
                <a:spcPts val="390"/>
              </a:spcBef>
            </a:pPr>
            <a:r>
              <a:rPr dirty="0" sz="1300" spc="-5">
                <a:latin typeface="Times New Roman"/>
                <a:cs typeface="Times New Roman"/>
              </a:rPr>
              <a:t>You </a:t>
            </a:r>
            <a:r>
              <a:rPr dirty="0" sz="1300">
                <a:latin typeface="Times New Roman"/>
                <a:cs typeface="Times New Roman"/>
              </a:rPr>
              <a:t>can define a sequence to generate unique values or to recycle and use the same </a:t>
            </a:r>
            <a:r>
              <a:rPr dirty="0" sz="1300" spc="-5">
                <a:latin typeface="Times New Roman"/>
                <a:cs typeface="Times New Roman"/>
              </a:rPr>
              <a:t>numbers  </a:t>
            </a:r>
            <a:r>
              <a:rPr dirty="0" sz="1300">
                <a:latin typeface="Times New Roman"/>
                <a:cs typeface="Times New Roman"/>
              </a:rPr>
              <a:t>again.</a:t>
            </a:r>
            <a:endParaRPr sz="1300">
              <a:latin typeface="Times New Roman"/>
              <a:cs typeface="Times New Roman"/>
            </a:endParaRPr>
          </a:p>
          <a:p>
            <a:pPr marL="136525" marR="5080">
              <a:lnSpc>
                <a:spcPct val="100000"/>
              </a:lnSpc>
              <a:spcBef>
                <a:spcPts val="380"/>
              </a:spcBef>
            </a:pPr>
            <a:r>
              <a:rPr dirty="0" sz="1300">
                <a:latin typeface="Times New Roman"/>
                <a:cs typeface="Times New Roman"/>
              </a:rPr>
              <a:t>A typical usage for sequences is to create a primary key value, which </a:t>
            </a:r>
            <a:r>
              <a:rPr dirty="0" sz="1300" spc="-5">
                <a:latin typeface="Times New Roman"/>
                <a:cs typeface="Times New Roman"/>
              </a:rPr>
              <a:t>must </a:t>
            </a:r>
            <a:r>
              <a:rPr dirty="0" sz="1300">
                <a:latin typeface="Times New Roman"/>
                <a:cs typeface="Times New Roman"/>
              </a:rPr>
              <a:t>be unique for each  row. The sequence is generated </a:t>
            </a:r>
            <a:r>
              <a:rPr dirty="0" sz="1300" spc="5">
                <a:latin typeface="Times New Roman"/>
                <a:cs typeface="Times New Roman"/>
              </a:rPr>
              <a:t>and </a:t>
            </a:r>
            <a:r>
              <a:rPr dirty="0" sz="1300">
                <a:latin typeface="Times New Roman"/>
                <a:cs typeface="Times New Roman"/>
              </a:rPr>
              <a:t>incremented (or decremented) by an internal Oracle routine.  This can be a time-saving object because it can reduce the amount of application code needed to  write a sequence-generating</a:t>
            </a:r>
            <a:r>
              <a:rPr dirty="0" sz="1300" spc="-5">
                <a:latin typeface="Times New Roman"/>
                <a:cs typeface="Times New Roman"/>
              </a:rPr>
              <a:t> </a:t>
            </a:r>
            <a:r>
              <a:rPr dirty="0" sz="1300">
                <a:latin typeface="Times New Roman"/>
                <a:cs typeface="Times New Roman"/>
              </a:rPr>
              <a:t>routine.</a:t>
            </a:r>
            <a:endParaRPr sz="1300">
              <a:latin typeface="Times New Roman"/>
              <a:cs typeface="Times New Roman"/>
            </a:endParaRPr>
          </a:p>
          <a:p>
            <a:pPr marL="136525" marR="504190">
              <a:lnSpc>
                <a:spcPct val="100000"/>
              </a:lnSpc>
              <a:spcBef>
                <a:spcPts val="385"/>
              </a:spcBef>
            </a:pPr>
            <a:r>
              <a:rPr dirty="0" sz="1300" spc="-5">
                <a:latin typeface="Times New Roman"/>
                <a:cs typeface="Times New Roman"/>
              </a:rPr>
              <a:t>Sequence </a:t>
            </a:r>
            <a:r>
              <a:rPr dirty="0" sz="1300">
                <a:latin typeface="Times New Roman"/>
                <a:cs typeface="Times New Roman"/>
              </a:rPr>
              <a:t>numbers are </a:t>
            </a:r>
            <a:r>
              <a:rPr dirty="0" sz="1300" spc="-5">
                <a:latin typeface="Times New Roman"/>
                <a:cs typeface="Times New Roman"/>
              </a:rPr>
              <a:t>stored and </a:t>
            </a:r>
            <a:r>
              <a:rPr dirty="0" sz="1300">
                <a:latin typeface="Times New Roman"/>
                <a:cs typeface="Times New Roman"/>
              </a:rPr>
              <a:t>generated independently of tables. Therefore, the same  sequence can be used for </a:t>
            </a:r>
            <a:r>
              <a:rPr dirty="0" sz="1300" spc="-5">
                <a:latin typeface="Times New Roman"/>
                <a:cs typeface="Times New Roman"/>
              </a:rPr>
              <a:t>multiple</a:t>
            </a:r>
            <a:r>
              <a:rPr dirty="0" sz="1300">
                <a:latin typeface="Times New Roman"/>
                <a:cs typeface="Times New Roman"/>
              </a:rPr>
              <a:t> tables.</a:t>
            </a:r>
            <a:endParaRPr sz="1300">
              <a:latin typeface="Times New Roman"/>
              <a:cs typeface="Times New Roman"/>
            </a:endParaRPr>
          </a:p>
        </p:txBody>
      </p:sp>
      <p:sp>
        <p:nvSpPr>
          <p:cNvPr id="36" name="object 3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6350" rIns="0" bIns="0" rtlCol="0" vert="horz">
            <a:spAutoFit/>
          </a:bodyPr>
          <a:lstStyle/>
          <a:p>
            <a:pPr>
              <a:lnSpc>
                <a:spcPct val="100000"/>
              </a:lnSpc>
              <a:spcBef>
                <a:spcPts val="50"/>
              </a:spcBef>
            </a:pPr>
            <a:endParaRPr sz="1900">
              <a:latin typeface="Times New Roman"/>
              <a:cs typeface="Times New Roman"/>
            </a:endParaRPr>
          </a:p>
          <a:p>
            <a:pPr algn="ctr" marL="1560830" marR="1558290">
              <a:lnSpc>
                <a:spcPct val="106800"/>
              </a:lnSpc>
            </a:pPr>
            <a:r>
              <a:rPr dirty="0" sz="1850" spc="5" b="1">
                <a:latin typeface="Courier New"/>
                <a:cs typeface="Courier New"/>
              </a:rPr>
              <a:t>CREATE SEQUENCE</a:t>
            </a:r>
            <a:r>
              <a:rPr dirty="0" sz="1850" spc="-675" b="1">
                <a:latin typeface="Courier New"/>
                <a:cs typeface="Courier New"/>
              </a:rPr>
              <a:t> </a:t>
            </a:r>
            <a:r>
              <a:rPr dirty="0" sz="1850" b="1">
                <a:latin typeface="Arial"/>
                <a:cs typeface="Arial"/>
              </a:rPr>
              <a:t>Statement:  Syntax</a:t>
            </a:r>
            <a:endParaRPr sz="1850">
              <a:latin typeface="Arial"/>
              <a:cs typeface="Arial"/>
            </a:endParaRPr>
          </a:p>
          <a:p>
            <a:pPr marL="446405" marR="1550670">
              <a:lnSpc>
                <a:spcPct val="101600"/>
              </a:lnSpc>
              <a:spcBef>
                <a:spcPts val="1200"/>
              </a:spcBef>
            </a:pPr>
            <a:r>
              <a:rPr dirty="0" sz="1550" spc="10">
                <a:latin typeface="Arial"/>
                <a:cs typeface="Arial"/>
              </a:rPr>
              <a:t>Define a sequence </a:t>
            </a:r>
            <a:r>
              <a:rPr dirty="0" sz="1550" spc="5">
                <a:latin typeface="Arial"/>
                <a:cs typeface="Arial"/>
              </a:rPr>
              <a:t>to </a:t>
            </a:r>
            <a:r>
              <a:rPr dirty="0" sz="1550" spc="10">
                <a:latin typeface="Arial"/>
                <a:cs typeface="Arial"/>
              </a:rPr>
              <a:t>generate sequential</a:t>
            </a:r>
            <a:r>
              <a:rPr dirty="0" sz="1550" spc="-65">
                <a:latin typeface="Arial"/>
                <a:cs typeface="Arial"/>
              </a:rPr>
              <a:t> </a:t>
            </a:r>
            <a:r>
              <a:rPr dirty="0" sz="1550" spc="10">
                <a:latin typeface="Arial"/>
                <a:cs typeface="Arial"/>
              </a:rPr>
              <a:t>numbers  </a:t>
            </a:r>
            <a:r>
              <a:rPr dirty="0" sz="1550" spc="5">
                <a:latin typeface="Arial"/>
                <a:cs typeface="Arial"/>
              </a:rPr>
              <a:t>automatically:</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12" name="object 12"/>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4</a:t>
            </a:r>
            <a:r>
              <a:rPr dirty="0" sz="800" spc="-114"/>
              <a:t>Contact</a:t>
            </a:r>
            <a:endParaRPr sz="800">
              <a:latin typeface="Arial"/>
              <a:cs typeface="Arial"/>
            </a:endParaRPr>
          </a:p>
        </p:txBody>
      </p:sp>
      <p:sp>
        <p:nvSpPr>
          <p:cNvPr id="14" name="object 14"/>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229867" y="2465070"/>
            <a:ext cx="5219065" cy="1441450"/>
          </a:xfrm>
          <a:prstGeom prst="rect">
            <a:avLst/>
          </a:prstGeom>
          <a:solidFill>
            <a:srgbClr val="CCCCCC"/>
          </a:solidFill>
          <a:ln w="20574">
            <a:solidFill>
              <a:srgbClr val="000000"/>
            </a:solidFill>
          </a:ln>
        </p:spPr>
        <p:txBody>
          <a:bodyPr wrap="square" lIns="0" tIns="13335" rIns="0" bIns="0" rtlCol="0" vert="horz">
            <a:spAutoFit/>
          </a:bodyPr>
          <a:lstStyle/>
          <a:p>
            <a:pPr marL="759460" marR="2791460" indent="-683895">
              <a:lnSpc>
                <a:spcPct val="99000"/>
              </a:lnSpc>
              <a:spcBef>
                <a:spcPts val="105"/>
              </a:spcBef>
            </a:pPr>
            <a:r>
              <a:rPr dirty="0" sz="1300" spc="-15" b="1">
                <a:latin typeface="Courier New"/>
                <a:cs typeface="Courier New"/>
              </a:rPr>
              <a:t>CREATE SEQUENCE </a:t>
            </a:r>
            <a:r>
              <a:rPr dirty="0" sz="1300" spc="-20" b="1" i="1">
                <a:latin typeface="Courier New"/>
                <a:cs typeface="Courier New"/>
              </a:rPr>
              <a:t>sequence  </a:t>
            </a:r>
            <a:r>
              <a:rPr dirty="0" sz="1300" spc="-20" b="1">
                <a:latin typeface="Courier New"/>
                <a:cs typeface="Courier New"/>
              </a:rPr>
              <a:t>[INCREMENT </a:t>
            </a:r>
            <a:r>
              <a:rPr dirty="0" sz="1300" spc="-15" b="1">
                <a:latin typeface="Courier New"/>
                <a:cs typeface="Courier New"/>
              </a:rPr>
              <a:t>BY </a:t>
            </a:r>
            <a:r>
              <a:rPr dirty="0" sz="1300" spc="-15" b="1" i="1">
                <a:latin typeface="Courier New"/>
                <a:cs typeface="Courier New"/>
              </a:rPr>
              <a:t>n</a:t>
            </a:r>
            <a:r>
              <a:rPr dirty="0" sz="1300" spc="-15" b="1">
                <a:latin typeface="Courier New"/>
                <a:cs typeface="Courier New"/>
              </a:rPr>
              <a:t>]  [START </a:t>
            </a:r>
            <a:r>
              <a:rPr dirty="0" sz="1300" spc="-10" b="1">
                <a:latin typeface="Courier New"/>
                <a:cs typeface="Courier New"/>
              </a:rPr>
              <a:t>WITH</a:t>
            </a:r>
            <a:r>
              <a:rPr dirty="0" sz="1300" spc="-55" b="1">
                <a:latin typeface="Courier New"/>
                <a:cs typeface="Courier New"/>
              </a:rPr>
              <a:t> </a:t>
            </a:r>
            <a:r>
              <a:rPr dirty="0" sz="1300" spc="-15" b="1" i="1">
                <a:latin typeface="Courier New"/>
                <a:cs typeface="Courier New"/>
              </a:rPr>
              <a:t>n</a:t>
            </a:r>
            <a:r>
              <a:rPr dirty="0" sz="1300" spc="-15" b="1">
                <a:latin typeface="Courier New"/>
                <a:cs typeface="Courier New"/>
              </a:rPr>
              <a:t>]</a:t>
            </a:r>
            <a:endParaRPr sz="1300">
              <a:latin typeface="Courier New"/>
              <a:cs typeface="Courier New"/>
            </a:endParaRPr>
          </a:p>
          <a:p>
            <a:pPr marL="759460" marR="1816100">
              <a:lnSpc>
                <a:spcPct val="99100"/>
              </a:lnSpc>
              <a:spcBef>
                <a:spcPts val="5"/>
              </a:spcBef>
            </a:pPr>
            <a:r>
              <a:rPr dirty="0" sz="1300" spc="-20" b="1">
                <a:latin typeface="Courier New"/>
                <a:cs typeface="Courier New"/>
              </a:rPr>
              <a:t>[{MAXVALUE </a:t>
            </a:r>
            <a:r>
              <a:rPr dirty="0" sz="1300" spc="-10" b="1" i="1">
                <a:latin typeface="Courier New"/>
                <a:cs typeface="Courier New"/>
              </a:rPr>
              <a:t>n </a:t>
            </a:r>
            <a:r>
              <a:rPr dirty="0" sz="1300" spc="-10" b="1">
                <a:latin typeface="Courier New"/>
                <a:cs typeface="Courier New"/>
              </a:rPr>
              <a:t>| </a:t>
            </a:r>
            <a:r>
              <a:rPr dirty="0" u="heavy" sz="1300" spc="-20" b="1">
                <a:uFill>
                  <a:solidFill>
                    <a:srgbClr val="000000"/>
                  </a:solidFill>
                </a:uFill>
                <a:latin typeface="Courier New"/>
                <a:cs typeface="Courier New"/>
              </a:rPr>
              <a:t>NOMAXVALUE</a:t>
            </a:r>
            <a:r>
              <a:rPr dirty="0" sz="1300" spc="-20" b="1">
                <a:latin typeface="Courier New"/>
                <a:cs typeface="Courier New"/>
              </a:rPr>
              <a:t>}]  [{MINVALUE </a:t>
            </a:r>
            <a:r>
              <a:rPr dirty="0" sz="1300" spc="-10" b="1" i="1">
                <a:latin typeface="Courier New"/>
                <a:cs typeface="Courier New"/>
              </a:rPr>
              <a:t>n </a:t>
            </a:r>
            <a:r>
              <a:rPr dirty="0" sz="1300" spc="-10" b="1">
                <a:latin typeface="Courier New"/>
                <a:cs typeface="Courier New"/>
              </a:rPr>
              <a:t>| </a:t>
            </a:r>
            <a:r>
              <a:rPr dirty="0" u="heavy" sz="1300" spc="-20" b="1">
                <a:uFill>
                  <a:solidFill>
                    <a:srgbClr val="000000"/>
                  </a:solidFill>
                </a:uFill>
                <a:latin typeface="Courier New"/>
                <a:cs typeface="Courier New"/>
              </a:rPr>
              <a:t>NOMINVALUE</a:t>
            </a:r>
            <a:r>
              <a:rPr dirty="0" sz="1300" spc="-20" b="1">
                <a:latin typeface="Courier New"/>
                <a:cs typeface="Courier New"/>
              </a:rPr>
              <a:t>}]  </a:t>
            </a:r>
            <a:r>
              <a:rPr dirty="0" sz="1300" spc="-15" b="1">
                <a:latin typeface="Courier New"/>
                <a:cs typeface="Courier New"/>
              </a:rPr>
              <a:t>[{CYCLE </a:t>
            </a:r>
            <a:r>
              <a:rPr dirty="0" sz="1300" spc="-10" b="1">
                <a:latin typeface="Courier New"/>
                <a:cs typeface="Courier New"/>
              </a:rPr>
              <a:t>| </a:t>
            </a:r>
            <a:r>
              <a:rPr dirty="0" u="heavy" sz="1300" spc="-15" b="1">
                <a:uFill>
                  <a:solidFill>
                    <a:srgbClr val="000000"/>
                  </a:solidFill>
                </a:uFill>
                <a:latin typeface="Courier New"/>
                <a:cs typeface="Courier New"/>
              </a:rPr>
              <a:t>NOCYCLE</a:t>
            </a:r>
            <a:r>
              <a:rPr dirty="0" sz="1300" spc="-15" b="1">
                <a:latin typeface="Courier New"/>
                <a:cs typeface="Courier New"/>
              </a:rPr>
              <a:t>}]  [{CACHE </a:t>
            </a:r>
            <a:r>
              <a:rPr dirty="0" sz="1300" spc="-10" b="1" i="1">
                <a:latin typeface="Courier New"/>
                <a:cs typeface="Courier New"/>
              </a:rPr>
              <a:t>n </a:t>
            </a:r>
            <a:r>
              <a:rPr dirty="0" sz="1300" spc="-10" b="1">
                <a:latin typeface="Courier New"/>
                <a:cs typeface="Courier New"/>
              </a:rPr>
              <a:t>|</a:t>
            </a:r>
            <a:r>
              <a:rPr dirty="0" sz="1300" spc="-55" b="1">
                <a:latin typeface="Courier New"/>
                <a:cs typeface="Courier New"/>
              </a:rPr>
              <a:t> </a:t>
            </a:r>
            <a:r>
              <a:rPr dirty="0" sz="1300" spc="-15" b="1">
                <a:latin typeface="Courier New"/>
                <a:cs typeface="Courier New"/>
              </a:rPr>
              <a:t>NOCACHE}];</a:t>
            </a:r>
            <a:endParaRPr sz="1300">
              <a:latin typeface="Courier New"/>
              <a:cs typeface="Courier New"/>
            </a:endParaRPr>
          </a:p>
        </p:txBody>
      </p:sp>
      <p:sp>
        <p:nvSpPr>
          <p:cNvPr id="5" name="object 5"/>
          <p:cNvSpPr txBox="1"/>
          <p:nvPr/>
        </p:nvSpPr>
        <p:spPr>
          <a:xfrm>
            <a:off x="594613" y="5621078"/>
            <a:ext cx="6073140" cy="75120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Creating </a:t>
            </a:r>
            <a:r>
              <a:rPr dirty="0" sz="1300" b="1">
                <a:latin typeface="Arial"/>
                <a:cs typeface="Arial"/>
              </a:rPr>
              <a:t>a </a:t>
            </a:r>
            <a:r>
              <a:rPr dirty="0" sz="1300" spc="-5" b="1">
                <a:latin typeface="Arial"/>
                <a:cs typeface="Arial"/>
              </a:rPr>
              <a:t>Sequence</a:t>
            </a:r>
            <a:endParaRPr sz="1300">
              <a:latin typeface="Arial"/>
              <a:cs typeface="Arial"/>
            </a:endParaRPr>
          </a:p>
          <a:p>
            <a:pPr marL="136525">
              <a:lnSpc>
                <a:spcPct val="100000"/>
              </a:lnSpc>
              <a:spcBef>
                <a:spcPts val="280"/>
              </a:spcBef>
            </a:pPr>
            <a:r>
              <a:rPr dirty="0" sz="1300">
                <a:latin typeface="Times New Roman"/>
                <a:cs typeface="Times New Roman"/>
              </a:rPr>
              <a:t>Automatically</a:t>
            </a:r>
            <a:r>
              <a:rPr dirty="0" sz="1300" spc="-5">
                <a:latin typeface="Times New Roman"/>
                <a:cs typeface="Times New Roman"/>
              </a:rPr>
              <a:t> </a:t>
            </a:r>
            <a:r>
              <a:rPr dirty="0" sz="1300">
                <a:latin typeface="Times New Roman"/>
                <a:cs typeface="Times New Roman"/>
              </a:rPr>
              <a:t>generate sequential numbers by using</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CREATE</a:t>
            </a:r>
            <a:r>
              <a:rPr dirty="0" sz="1300" spc="-455">
                <a:latin typeface="Courier New"/>
                <a:cs typeface="Courier New"/>
              </a:rPr>
              <a:t> </a:t>
            </a:r>
            <a:r>
              <a:rPr dirty="0" sz="1300">
                <a:latin typeface="Courier New"/>
                <a:cs typeface="Courier New"/>
              </a:rPr>
              <a:t>SEQUENCE</a:t>
            </a:r>
            <a:r>
              <a:rPr dirty="0" sz="1300" spc="-455">
                <a:latin typeface="Courier New"/>
                <a:cs typeface="Courier New"/>
              </a:rPr>
              <a:t> </a:t>
            </a:r>
            <a:r>
              <a:rPr dirty="0" sz="1300" spc="-5">
                <a:latin typeface="Times New Roman"/>
                <a:cs typeface="Times New Roman"/>
              </a:rPr>
              <a:t>statement.</a:t>
            </a:r>
            <a:endParaRPr sz="1300">
              <a:latin typeface="Times New Roman"/>
              <a:cs typeface="Times New Roman"/>
            </a:endParaRPr>
          </a:p>
          <a:p>
            <a:pPr marL="136525">
              <a:lnSpc>
                <a:spcPct val="100000"/>
              </a:lnSpc>
              <a:spcBef>
                <a:spcPts val="470"/>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6" name="object 6"/>
          <p:cNvSpPr txBox="1"/>
          <p:nvPr/>
        </p:nvSpPr>
        <p:spPr>
          <a:xfrm>
            <a:off x="842282" y="6336267"/>
            <a:ext cx="1421130" cy="421640"/>
          </a:xfrm>
          <a:prstGeom prst="rect">
            <a:avLst/>
          </a:prstGeom>
        </p:spPr>
        <p:txBody>
          <a:bodyPr wrap="square" lIns="0" tIns="12700" rIns="0" bIns="0" rtlCol="0" vert="horz">
            <a:spAutoFit/>
          </a:bodyPr>
          <a:lstStyle/>
          <a:p>
            <a:pPr marL="12700">
              <a:lnSpc>
                <a:spcPts val="1555"/>
              </a:lnSpc>
              <a:spcBef>
                <a:spcPts val="100"/>
              </a:spcBef>
            </a:pPr>
            <a:r>
              <a:rPr dirty="0" sz="1300" i="1">
                <a:latin typeface="Courier New"/>
                <a:cs typeface="Courier New"/>
              </a:rPr>
              <a:t>sequence</a:t>
            </a:r>
            <a:endParaRPr sz="1300">
              <a:latin typeface="Courier New"/>
              <a:cs typeface="Courier New"/>
            </a:endParaRPr>
          </a:p>
          <a:p>
            <a:pPr marL="12700">
              <a:lnSpc>
                <a:spcPts val="1555"/>
              </a:lnSpc>
            </a:pPr>
            <a:r>
              <a:rPr dirty="0" sz="1300">
                <a:latin typeface="Courier New"/>
                <a:cs typeface="Courier New"/>
              </a:rPr>
              <a:t>INCREMENT BY</a:t>
            </a:r>
            <a:r>
              <a:rPr dirty="0" sz="1300" spc="-70">
                <a:latin typeface="Courier New"/>
                <a:cs typeface="Courier New"/>
              </a:rPr>
              <a:t> </a:t>
            </a:r>
            <a:r>
              <a:rPr dirty="0" sz="1300" i="1">
                <a:latin typeface="Courier New"/>
                <a:cs typeface="Courier New"/>
              </a:rPr>
              <a:t>n</a:t>
            </a:r>
            <a:endParaRPr sz="1300">
              <a:latin typeface="Courier New"/>
              <a:cs typeface="Courier New"/>
            </a:endParaRPr>
          </a:p>
        </p:txBody>
      </p:sp>
      <p:sp>
        <p:nvSpPr>
          <p:cNvPr id="7" name="object 7"/>
          <p:cNvSpPr txBox="1"/>
          <p:nvPr/>
        </p:nvSpPr>
        <p:spPr>
          <a:xfrm>
            <a:off x="3071120" y="6336267"/>
            <a:ext cx="3975100" cy="2806065"/>
          </a:xfrm>
          <a:prstGeom prst="rect">
            <a:avLst/>
          </a:prstGeom>
        </p:spPr>
        <p:txBody>
          <a:bodyPr wrap="square" lIns="0" tIns="12700" rIns="0" bIns="0" rtlCol="0" vert="horz">
            <a:spAutoFit/>
          </a:bodyPr>
          <a:lstStyle/>
          <a:p>
            <a:pPr marL="12700">
              <a:lnSpc>
                <a:spcPts val="1555"/>
              </a:lnSpc>
              <a:spcBef>
                <a:spcPts val="100"/>
              </a:spcBef>
            </a:pPr>
            <a:r>
              <a:rPr dirty="0" sz="1300">
                <a:latin typeface="Times New Roman"/>
                <a:cs typeface="Times New Roman"/>
              </a:rPr>
              <a:t>Is the name of the sequence</a:t>
            </a:r>
            <a:r>
              <a:rPr dirty="0" sz="1300" spc="-20">
                <a:latin typeface="Times New Roman"/>
                <a:cs typeface="Times New Roman"/>
              </a:rPr>
              <a:t> </a:t>
            </a:r>
            <a:r>
              <a:rPr dirty="0" sz="1300">
                <a:latin typeface="Times New Roman"/>
                <a:cs typeface="Times New Roman"/>
              </a:rPr>
              <a:t>generator</a:t>
            </a:r>
            <a:endParaRPr sz="1300">
              <a:latin typeface="Times New Roman"/>
              <a:cs typeface="Times New Roman"/>
            </a:endParaRPr>
          </a:p>
          <a:p>
            <a:pPr marL="12700">
              <a:lnSpc>
                <a:spcPts val="1555"/>
              </a:lnSpc>
            </a:pPr>
            <a:r>
              <a:rPr dirty="0" sz="1300">
                <a:latin typeface="Times New Roman"/>
                <a:cs typeface="Times New Roman"/>
              </a:rPr>
              <a:t>Specifies the interval between sequence numbers,</a:t>
            </a:r>
            <a:r>
              <a:rPr dirty="0" sz="1300" spc="-25">
                <a:latin typeface="Times New Roman"/>
                <a:cs typeface="Times New Roman"/>
              </a:rPr>
              <a:t> </a:t>
            </a:r>
            <a:r>
              <a:rPr dirty="0" sz="1300">
                <a:latin typeface="Times New Roman"/>
                <a:cs typeface="Times New Roman"/>
              </a:rPr>
              <a:t>where</a:t>
            </a:r>
            <a:endParaRPr sz="1300">
              <a:latin typeface="Times New Roman"/>
              <a:cs typeface="Times New Roman"/>
            </a:endParaRPr>
          </a:p>
          <a:p>
            <a:pPr marL="12700">
              <a:lnSpc>
                <a:spcPct val="100000"/>
              </a:lnSpc>
            </a:pPr>
            <a:r>
              <a:rPr dirty="0" sz="1300" i="1">
                <a:latin typeface="Courier New"/>
                <a:cs typeface="Courier New"/>
              </a:rPr>
              <a:t>n</a:t>
            </a:r>
            <a:r>
              <a:rPr dirty="0" sz="1300" spc="-490" i="1">
                <a:latin typeface="Courier New"/>
                <a:cs typeface="Courier New"/>
              </a:rPr>
              <a:t> </a:t>
            </a:r>
            <a:r>
              <a:rPr dirty="0" sz="1300">
                <a:latin typeface="Times New Roman"/>
                <a:cs typeface="Times New Roman"/>
              </a:rPr>
              <a:t>is an integer (If this clause is omitted, the </a:t>
            </a:r>
            <a:r>
              <a:rPr dirty="0" sz="1300" spc="-5">
                <a:latin typeface="Times New Roman"/>
                <a:cs typeface="Times New Roman"/>
              </a:rPr>
              <a:t>sequence</a:t>
            </a:r>
            <a:endParaRPr sz="1300">
              <a:latin typeface="Times New Roman"/>
              <a:cs typeface="Times New Roman"/>
            </a:endParaRPr>
          </a:p>
          <a:p>
            <a:pPr marL="12700">
              <a:lnSpc>
                <a:spcPts val="1520"/>
              </a:lnSpc>
              <a:spcBef>
                <a:spcPts val="75"/>
              </a:spcBef>
            </a:pPr>
            <a:r>
              <a:rPr dirty="0" sz="1300">
                <a:latin typeface="Times New Roman"/>
                <a:cs typeface="Times New Roman"/>
              </a:rPr>
              <a:t>increments by</a:t>
            </a:r>
            <a:r>
              <a:rPr dirty="0" sz="1300" spc="-5">
                <a:latin typeface="Times New Roman"/>
                <a:cs typeface="Times New Roman"/>
              </a:rPr>
              <a:t> </a:t>
            </a:r>
            <a:r>
              <a:rPr dirty="0" sz="1300">
                <a:latin typeface="Times New Roman"/>
                <a:cs typeface="Times New Roman"/>
              </a:rPr>
              <a:t>1.)</a:t>
            </a:r>
            <a:endParaRPr sz="1300">
              <a:latin typeface="Times New Roman"/>
              <a:cs typeface="Times New Roman"/>
            </a:endParaRPr>
          </a:p>
          <a:p>
            <a:pPr marL="12700">
              <a:lnSpc>
                <a:spcPts val="1520"/>
              </a:lnSpc>
            </a:pPr>
            <a:r>
              <a:rPr dirty="0" sz="1300">
                <a:latin typeface="Times New Roman"/>
                <a:cs typeface="Times New Roman"/>
              </a:rPr>
              <a:t>Specifies the first sequence </a:t>
            </a:r>
            <a:r>
              <a:rPr dirty="0" sz="1300" spc="-5">
                <a:latin typeface="Times New Roman"/>
                <a:cs typeface="Times New Roman"/>
              </a:rPr>
              <a:t>number </a:t>
            </a:r>
            <a:r>
              <a:rPr dirty="0" sz="1300">
                <a:latin typeface="Times New Roman"/>
                <a:cs typeface="Times New Roman"/>
              </a:rPr>
              <a:t>to be generated (If</a:t>
            </a:r>
            <a:r>
              <a:rPr dirty="0" sz="1300" spc="290">
                <a:latin typeface="Times New Roman"/>
                <a:cs typeface="Times New Roman"/>
              </a:rPr>
              <a:t> </a:t>
            </a:r>
            <a:r>
              <a:rPr dirty="0" sz="1300">
                <a:latin typeface="Times New Roman"/>
                <a:cs typeface="Times New Roman"/>
              </a:rPr>
              <a:t>this</a:t>
            </a:r>
            <a:endParaRPr sz="1300">
              <a:latin typeface="Times New Roman"/>
              <a:cs typeface="Times New Roman"/>
            </a:endParaRPr>
          </a:p>
          <a:p>
            <a:pPr marL="12700">
              <a:lnSpc>
                <a:spcPts val="1520"/>
              </a:lnSpc>
              <a:spcBef>
                <a:spcPts val="75"/>
              </a:spcBef>
            </a:pPr>
            <a:r>
              <a:rPr dirty="0" sz="1300">
                <a:latin typeface="Times New Roman"/>
                <a:cs typeface="Times New Roman"/>
              </a:rPr>
              <a:t>clause is omitted, the </a:t>
            </a:r>
            <a:r>
              <a:rPr dirty="0" sz="1300" spc="-5">
                <a:latin typeface="Times New Roman"/>
                <a:cs typeface="Times New Roman"/>
              </a:rPr>
              <a:t>sequence starts with </a:t>
            </a:r>
            <a:r>
              <a:rPr dirty="0" sz="1300">
                <a:latin typeface="Times New Roman"/>
                <a:cs typeface="Times New Roman"/>
              </a:rPr>
              <a:t>1.)</a:t>
            </a:r>
            <a:endParaRPr sz="1300">
              <a:latin typeface="Times New Roman"/>
              <a:cs typeface="Times New Roman"/>
            </a:endParaRPr>
          </a:p>
          <a:p>
            <a:pPr marL="12700" marR="220979">
              <a:lnSpc>
                <a:spcPts val="1560"/>
              </a:lnSpc>
              <a:spcBef>
                <a:spcPts val="10"/>
              </a:spcBef>
            </a:pPr>
            <a:r>
              <a:rPr dirty="0" sz="1300" spc="-5">
                <a:latin typeface="Times New Roman"/>
                <a:cs typeface="Times New Roman"/>
              </a:rPr>
              <a:t>Specifies the maximum </a:t>
            </a:r>
            <a:r>
              <a:rPr dirty="0" sz="1300">
                <a:latin typeface="Times New Roman"/>
                <a:cs typeface="Times New Roman"/>
              </a:rPr>
              <a:t>value the sequence can generate  </a:t>
            </a:r>
            <a:r>
              <a:rPr dirty="0" sz="1300" spc="-5">
                <a:latin typeface="Times New Roman"/>
                <a:cs typeface="Times New Roman"/>
              </a:rPr>
              <a:t>Specifies </a:t>
            </a:r>
            <a:r>
              <a:rPr dirty="0" sz="1300">
                <a:latin typeface="Times New Roman"/>
                <a:cs typeface="Times New Roman"/>
              </a:rPr>
              <a:t>a maximum </a:t>
            </a:r>
            <a:r>
              <a:rPr dirty="0" sz="1300" spc="-5">
                <a:latin typeface="Times New Roman"/>
                <a:cs typeface="Times New Roman"/>
              </a:rPr>
              <a:t>value </a:t>
            </a:r>
            <a:r>
              <a:rPr dirty="0" sz="1300">
                <a:latin typeface="Times New Roman"/>
                <a:cs typeface="Times New Roman"/>
              </a:rPr>
              <a:t>of 10^27 for an</a:t>
            </a:r>
            <a:r>
              <a:rPr dirty="0" sz="1300" spc="-20">
                <a:latin typeface="Times New Roman"/>
                <a:cs typeface="Times New Roman"/>
              </a:rPr>
              <a:t> </a:t>
            </a:r>
            <a:r>
              <a:rPr dirty="0" sz="1300">
                <a:latin typeface="Times New Roman"/>
                <a:cs typeface="Times New Roman"/>
              </a:rPr>
              <a:t>ascending</a:t>
            </a:r>
            <a:endParaRPr sz="1300">
              <a:latin typeface="Times New Roman"/>
              <a:cs typeface="Times New Roman"/>
            </a:endParaRPr>
          </a:p>
          <a:p>
            <a:pPr marL="12700" marR="292735">
              <a:lnSpc>
                <a:spcPct val="100000"/>
              </a:lnSpc>
              <a:spcBef>
                <a:spcPts val="25"/>
              </a:spcBef>
            </a:pPr>
            <a:r>
              <a:rPr dirty="0" sz="1300">
                <a:latin typeface="Times New Roman"/>
                <a:cs typeface="Times New Roman"/>
              </a:rPr>
              <a:t>sequence and –1 </a:t>
            </a:r>
            <a:r>
              <a:rPr dirty="0" sz="1300" spc="-5">
                <a:latin typeface="Times New Roman"/>
                <a:cs typeface="Times New Roman"/>
              </a:rPr>
              <a:t>for </a:t>
            </a:r>
            <a:r>
              <a:rPr dirty="0" sz="1300">
                <a:latin typeface="Times New Roman"/>
                <a:cs typeface="Times New Roman"/>
              </a:rPr>
              <a:t>a descending </a:t>
            </a:r>
            <a:r>
              <a:rPr dirty="0" sz="1300" spc="-5">
                <a:latin typeface="Times New Roman"/>
                <a:cs typeface="Times New Roman"/>
              </a:rPr>
              <a:t>sequence </a:t>
            </a:r>
            <a:r>
              <a:rPr dirty="0" sz="1300">
                <a:latin typeface="Times New Roman"/>
                <a:cs typeface="Times New Roman"/>
              </a:rPr>
              <a:t>(This is the  default</a:t>
            </a:r>
            <a:r>
              <a:rPr dirty="0" sz="1300" spc="-5">
                <a:latin typeface="Times New Roman"/>
                <a:cs typeface="Times New Roman"/>
              </a:rPr>
              <a:t> </a:t>
            </a:r>
            <a:r>
              <a:rPr dirty="0" sz="1300">
                <a:latin typeface="Times New Roman"/>
                <a:cs typeface="Times New Roman"/>
              </a:rPr>
              <a:t>option.)</a:t>
            </a:r>
            <a:endParaRPr sz="1300">
              <a:latin typeface="Times New Roman"/>
              <a:cs typeface="Times New Roman"/>
            </a:endParaRPr>
          </a:p>
          <a:p>
            <a:pPr marL="12700">
              <a:lnSpc>
                <a:spcPts val="1475"/>
              </a:lnSpc>
            </a:pPr>
            <a:r>
              <a:rPr dirty="0" sz="1300" spc="-5">
                <a:latin typeface="Times New Roman"/>
                <a:cs typeface="Times New Roman"/>
              </a:rPr>
              <a:t>Specifies </a:t>
            </a:r>
            <a:r>
              <a:rPr dirty="0" sz="1300">
                <a:latin typeface="Times New Roman"/>
                <a:cs typeface="Times New Roman"/>
              </a:rPr>
              <a:t>the minimum sequence</a:t>
            </a:r>
            <a:r>
              <a:rPr dirty="0" sz="1300" spc="-5">
                <a:latin typeface="Times New Roman"/>
                <a:cs typeface="Times New Roman"/>
              </a:rPr>
              <a:t> </a:t>
            </a:r>
            <a:r>
              <a:rPr dirty="0" sz="1300">
                <a:latin typeface="Times New Roman"/>
                <a:cs typeface="Times New Roman"/>
              </a:rPr>
              <a:t>value</a:t>
            </a:r>
            <a:endParaRPr sz="1300">
              <a:latin typeface="Times New Roman"/>
              <a:cs typeface="Times New Roman"/>
            </a:endParaRPr>
          </a:p>
          <a:p>
            <a:pPr marL="12700">
              <a:lnSpc>
                <a:spcPct val="100000"/>
              </a:lnSpc>
            </a:pPr>
            <a:r>
              <a:rPr dirty="0" sz="1300">
                <a:latin typeface="Times New Roman"/>
                <a:cs typeface="Times New Roman"/>
              </a:rPr>
              <a:t>Specifies a minimum value of 1 for an ascending</a:t>
            </a:r>
            <a:r>
              <a:rPr dirty="0" sz="1300" spc="-55">
                <a:latin typeface="Times New Roman"/>
                <a:cs typeface="Times New Roman"/>
              </a:rPr>
              <a:t> </a:t>
            </a:r>
            <a:r>
              <a:rPr dirty="0" sz="1300">
                <a:latin typeface="Times New Roman"/>
                <a:cs typeface="Times New Roman"/>
              </a:rPr>
              <a:t>sequence</a:t>
            </a:r>
            <a:endParaRPr sz="1300">
              <a:latin typeface="Times New Roman"/>
              <a:cs typeface="Times New Roman"/>
            </a:endParaRPr>
          </a:p>
          <a:p>
            <a:pPr marL="12700" marR="5080">
              <a:lnSpc>
                <a:spcPct val="100000"/>
              </a:lnSpc>
              <a:spcBef>
                <a:spcPts val="75"/>
              </a:spcBef>
            </a:pPr>
            <a:r>
              <a:rPr dirty="0" sz="1300">
                <a:latin typeface="Times New Roman"/>
                <a:cs typeface="Times New Roman"/>
              </a:rPr>
              <a:t>and </a:t>
            </a:r>
            <a:r>
              <a:rPr dirty="0" sz="1300" spc="-5">
                <a:latin typeface="Times New Roman"/>
                <a:cs typeface="Times New Roman"/>
              </a:rPr>
              <a:t>–(10^26) </a:t>
            </a:r>
            <a:r>
              <a:rPr dirty="0" sz="1300">
                <a:latin typeface="Times New Roman"/>
                <a:cs typeface="Times New Roman"/>
              </a:rPr>
              <a:t>for a descending </a:t>
            </a:r>
            <a:r>
              <a:rPr dirty="0" sz="1300" spc="-5">
                <a:latin typeface="Times New Roman"/>
                <a:cs typeface="Times New Roman"/>
              </a:rPr>
              <a:t>sequence </a:t>
            </a:r>
            <a:r>
              <a:rPr dirty="0" sz="1300">
                <a:latin typeface="Times New Roman"/>
                <a:cs typeface="Times New Roman"/>
              </a:rPr>
              <a:t>(This is the default  option.)</a:t>
            </a:r>
            <a:endParaRPr sz="1300">
              <a:latin typeface="Times New Roman"/>
              <a:cs typeface="Times New Roman"/>
            </a:endParaRPr>
          </a:p>
        </p:txBody>
      </p:sp>
      <p:sp>
        <p:nvSpPr>
          <p:cNvPr id="8" name="object 8"/>
          <p:cNvSpPr txBox="1"/>
          <p:nvPr/>
        </p:nvSpPr>
        <p:spPr>
          <a:xfrm>
            <a:off x="842281" y="7127220"/>
            <a:ext cx="1222375"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START WITH</a:t>
            </a:r>
            <a:r>
              <a:rPr dirty="0" sz="1300" spc="-70">
                <a:latin typeface="Courier New"/>
                <a:cs typeface="Courier New"/>
              </a:rPr>
              <a:t> </a:t>
            </a:r>
            <a:r>
              <a:rPr dirty="0" sz="1300" i="1">
                <a:latin typeface="Courier New"/>
                <a:cs typeface="Courier New"/>
              </a:rPr>
              <a:t>n</a:t>
            </a:r>
            <a:endParaRPr sz="1300">
              <a:latin typeface="Courier New"/>
              <a:cs typeface="Courier New"/>
            </a:endParaRPr>
          </a:p>
        </p:txBody>
      </p:sp>
      <p:sp>
        <p:nvSpPr>
          <p:cNvPr id="9" name="object 9"/>
          <p:cNvSpPr txBox="1"/>
          <p:nvPr/>
        </p:nvSpPr>
        <p:spPr>
          <a:xfrm>
            <a:off x="842279" y="7522698"/>
            <a:ext cx="1022985" cy="422275"/>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MAXVALUE</a:t>
            </a:r>
            <a:r>
              <a:rPr dirty="0" sz="1300" spc="-90">
                <a:latin typeface="Courier New"/>
                <a:cs typeface="Courier New"/>
              </a:rPr>
              <a:t> </a:t>
            </a:r>
            <a:r>
              <a:rPr dirty="0" sz="1300" i="1">
                <a:latin typeface="Courier New"/>
                <a:cs typeface="Courier New"/>
              </a:rPr>
              <a:t>n</a:t>
            </a:r>
            <a:endParaRPr sz="1300">
              <a:latin typeface="Courier New"/>
              <a:cs typeface="Courier New"/>
            </a:endParaRPr>
          </a:p>
          <a:p>
            <a:pPr marL="12700">
              <a:lnSpc>
                <a:spcPct val="100000"/>
              </a:lnSpc>
            </a:pPr>
            <a:r>
              <a:rPr dirty="0" sz="1300">
                <a:latin typeface="Courier New"/>
                <a:cs typeface="Courier New"/>
              </a:rPr>
              <a:t>NOMAXVALUE</a:t>
            </a:r>
            <a:endParaRPr sz="1300">
              <a:latin typeface="Courier New"/>
              <a:cs typeface="Courier New"/>
            </a:endParaRPr>
          </a:p>
        </p:txBody>
      </p:sp>
      <p:sp>
        <p:nvSpPr>
          <p:cNvPr id="10" name="object 10"/>
          <p:cNvSpPr txBox="1"/>
          <p:nvPr/>
        </p:nvSpPr>
        <p:spPr>
          <a:xfrm>
            <a:off x="842277" y="8314414"/>
            <a:ext cx="1022985" cy="422275"/>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MINVALUE</a:t>
            </a:r>
            <a:r>
              <a:rPr dirty="0" sz="1300" spc="-90">
                <a:latin typeface="Courier New"/>
                <a:cs typeface="Courier New"/>
              </a:rPr>
              <a:t> </a:t>
            </a:r>
            <a:r>
              <a:rPr dirty="0" sz="1300" i="1">
                <a:latin typeface="Courier New"/>
                <a:cs typeface="Courier New"/>
              </a:rPr>
              <a:t>n</a:t>
            </a:r>
            <a:endParaRPr sz="1300">
              <a:latin typeface="Courier New"/>
              <a:cs typeface="Courier New"/>
            </a:endParaRPr>
          </a:p>
          <a:p>
            <a:pPr marL="12700">
              <a:lnSpc>
                <a:spcPct val="100000"/>
              </a:lnSpc>
            </a:pPr>
            <a:r>
              <a:rPr dirty="0" sz="1300">
                <a:latin typeface="Courier New"/>
                <a:cs typeface="Courier New"/>
              </a:rPr>
              <a:t>NOMINVALUE</a:t>
            </a:r>
            <a:endParaRPr sz="1300">
              <a:latin typeface="Courier New"/>
              <a:cs typeface="Courier New"/>
            </a:endParaRPr>
          </a:p>
        </p:txBody>
      </p:sp>
      <p:sp>
        <p:nvSpPr>
          <p:cNvPr id="11" name="object 11"/>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4" name="object 1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5" name="object 1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5</a:t>
            </a:r>
            <a:r>
              <a:rPr dirty="0" sz="800" spc="-114"/>
              <a:t>Contact</a:t>
            </a:r>
            <a:endParaRPr sz="800">
              <a:latin typeface="Arial"/>
              <a:cs typeface="Arial"/>
            </a:endParaRPr>
          </a:p>
        </p:txBody>
      </p:sp>
      <p:sp>
        <p:nvSpPr>
          <p:cNvPr id="16" name="object 1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549900" cy="1499235"/>
          </a:xfrm>
          <a:prstGeom prst="rect">
            <a:avLst/>
          </a:prstGeom>
        </p:spPr>
        <p:txBody>
          <a:bodyPr wrap="square" lIns="0" tIns="13970" rIns="0" bIns="0" rtlCol="0" vert="horz">
            <a:spAutoFit/>
          </a:bodyPr>
          <a:lstStyle/>
          <a:p>
            <a:pPr algn="ctr" marR="61594">
              <a:lnSpc>
                <a:spcPct val="100000"/>
              </a:lnSpc>
              <a:spcBef>
                <a:spcPts val="110"/>
              </a:spcBef>
            </a:pPr>
            <a:r>
              <a:rPr dirty="0" sz="1850" b="1">
                <a:latin typeface="Arial"/>
                <a:cs typeface="Arial"/>
              </a:rPr>
              <a:t>Creating </a:t>
            </a:r>
            <a:r>
              <a:rPr dirty="0" sz="1850" spc="5" b="1">
                <a:latin typeface="Arial"/>
                <a:cs typeface="Arial"/>
              </a:rPr>
              <a:t>a</a:t>
            </a:r>
            <a:r>
              <a:rPr dirty="0" sz="1850" spc="-10" b="1">
                <a:latin typeface="Arial"/>
                <a:cs typeface="Arial"/>
              </a:rPr>
              <a:t> </a:t>
            </a:r>
            <a:r>
              <a:rPr dirty="0" sz="1850" spc="5" b="1">
                <a:latin typeface="Arial"/>
                <a:cs typeface="Arial"/>
              </a:rPr>
              <a:t>Sequence</a:t>
            </a:r>
            <a:endParaRPr sz="1850">
              <a:latin typeface="Arial"/>
              <a:cs typeface="Arial"/>
            </a:endParaRPr>
          </a:p>
          <a:p>
            <a:pPr>
              <a:lnSpc>
                <a:spcPct val="100000"/>
              </a:lnSpc>
              <a:spcBef>
                <a:spcPts val="45"/>
              </a:spcBef>
            </a:pPr>
            <a:endParaRPr sz="2850">
              <a:latin typeface="Arial"/>
              <a:cs typeface="Arial"/>
            </a:endParaRPr>
          </a:p>
          <a:p>
            <a:pPr marL="328930" marR="5080" indent="-329565">
              <a:lnSpc>
                <a:spcPct val="101600"/>
              </a:lnSpc>
              <a:buClr>
                <a:srgbClr val="FF0000"/>
              </a:buClr>
              <a:buChar char="•"/>
              <a:tabLst>
                <a:tab pos="328930" algn="l"/>
                <a:tab pos="329565" algn="l"/>
              </a:tabLst>
            </a:pPr>
            <a:r>
              <a:rPr dirty="0" sz="1550" spc="10">
                <a:latin typeface="Arial"/>
                <a:cs typeface="Arial"/>
              </a:rPr>
              <a:t>Create a sequence named </a:t>
            </a:r>
            <a:r>
              <a:rPr dirty="0" sz="1550" spc="10">
                <a:latin typeface="Courier New"/>
                <a:cs typeface="Courier New"/>
              </a:rPr>
              <a:t>DEPT_DEPTID_SEQ</a:t>
            </a:r>
            <a:r>
              <a:rPr dirty="0" sz="1550" spc="-509">
                <a:latin typeface="Courier New"/>
                <a:cs typeface="Courier New"/>
              </a:rPr>
              <a:t> </a:t>
            </a:r>
            <a:r>
              <a:rPr dirty="0" sz="1550" spc="5">
                <a:latin typeface="Arial"/>
                <a:cs typeface="Arial"/>
              </a:rPr>
              <a:t>to </a:t>
            </a:r>
            <a:r>
              <a:rPr dirty="0" sz="1550" spc="10">
                <a:latin typeface="Arial"/>
                <a:cs typeface="Arial"/>
              </a:rPr>
              <a:t>be used  </a:t>
            </a:r>
            <a:r>
              <a:rPr dirty="0" sz="1550" spc="5">
                <a:latin typeface="Arial"/>
                <a:cs typeface="Arial"/>
              </a:rPr>
              <a:t>for </a:t>
            </a:r>
            <a:r>
              <a:rPr dirty="0" sz="1550" spc="10">
                <a:latin typeface="Arial"/>
                <a:cs typeface="Arial"/>
              </a:rPr>
              <a:t>the primary key </a:t>
            </a:r>
            <a:r>
              <a:rPr dirty="0" sz="1550" spc="5">
                <a:latin typeface="Arial"/>
                <a:cs typeface="Arial"/>
              </a:rPr>
              <a:t>of </a:t>
            </a:r>
            <a:r>
              <a:rPr dirty="0" sz="1550" spc="10">
                <a:latin typeface="Arial"/>
                <a:cs typeface="Arial"/>
              </a:rPr>
              <a:t>the </a:t>
            </a:r>
            <a:r>
              <a:rPr dirty="0" sz="1550" spc="10">
                <a:latin typeface="Courier New"/>
                <a:cs typeface="Courier New"/>
              </a:rPr>
              <a:t>DEPARTMENTS</a:t>
            </a:r>
            <a:r>
              <a:rPr dirty="0" sz="1550" spc="-515">
                <a:latin typeface="Courier New"/>
                <a:cs typeface="Courier New"/>
              </a:rPr>
              <a:t> </a:t>
            </a:r>
            <a:r>
              <a:rPr dirty="0" sz="1550" spc="5">
                <a:latin typeface="Arial"/>
                <a:cs typeface="Arial"/>
              </a:rPr>
              <a:t>table.</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Do not use the </a:t>
            </a:r>
            <a:r>
              <a:rPr dirty="0" sz="1550" spc="10">
                <a:latin typeface="Courier New"/>
                <a:cs typeface="Courier New"/>
              </a:rPr>
              <a:t>CYCLE</a:t>
            </a:r>
            <a:r>
              <a:rPr dirty="0" sz="1550" spc="-515">
                <a:latin typeface="Courier New"/>
                <a:cs typeface="Courier New"/>
              </a:rPr>
              <a:t> </a:t>
            </a:r>
            <a:r>
              <a:rPr dirty="0" sz="1550" spc="5">
                <a:latin typeface="Arial"/>
                <a:cs typeface="Arial"/>
              </a:rPr>
              <a:t>option.</a:t>
            </a:r>
            <a:endParaRPr sz="1550">
              <a:latin typeface="Arial"/>
              <a:cs typeface="Arial"/>
            </a:endParaRPr>
          </a:p>
        </p:txBody>
      </p:sp>
      <p:sp>
        <p:nvSpPr>
          <p:cNvPr id="7" name="object 7"/>
          <p:cNvSpPr txBox="1"/>
          <p:nvPr/>
        </p:nvSpPr>
        <p:spPr>
          <a:xfrm>
            <a:off x="1229867" y="2910077"/>
            <a:ext cx="5219065" cy="1538605"/>
          </a:xfrm>
          <a:prstGeom prst="rect">
            <a:avLst/>
          </a:prstGeom>
          <a:solidFill>
            <a:srgbClr val="CCCCCC"/>
          </a:solidFill>
          <a:ln w="20574">
            <a:solidFill>
              <a:srgbClr val="000000"/>
            </a:solidFill>
          </a:ln>
        </p:spPr>
        <p:txBody>
          <a:bodyPr wrap="square" lIns="0" tIns="60325" rIns="0" bIns="0" rtlCol="0" vert="horz">
            <a:spAutoFit/>
          </a:bodyPr>
          <a:lstStyle/>
          <a:p>
            <a:pPr algn="r" marR="2108835">
              <a:lnSpc>
                <a:spcPts val="1555"/>
              </a:lnSpc>
              <a:spcBef>
                <a:spcPts val="475"/>
              </a:spcBef>
            </a:pPr>
            <a:r>
              <a:rPr dirty="0" sz="1300" spc="-15" b="1">
                <a:latin typeface="Courier New"/>
                <a:cs typeface="Courier New"/>
              </a:rPr>
              <a:t>CREATE SEQUENCE</a:t>
            </a:r>
            <a:r>
              <a:rPr dirty="0" sz="1300" spc="-65" b="1">
                <a:latin typeface="Courier New"/>
                <a:cs typeface="Courier New"/>
              </a:rPr>
              <a:t> </a:t>
            </a:r>
            <a:r>
              <a:rPr dirty="0" sz="1300" spc="-20" b="1">
                <a:latin typeface="Courier New"/>
                <a:cs typeface="Courier New"/>
              </a:rPr>
              <a:t>dept_deptid_seq</a:t>
            </a:r>
            <a:endParaRPr sz="1300">
              <a:latin typeface="Courier New"/>
              <a:cs typeface="Courier New"/>
            </a:endParaRPr>
          </a:p>
          <a:p>
            <a:pPr algn="r" marR="2109470">
              <a:lnSpc>
                <a:spcPts val="1550"/>
              </a:lnSpc>
            </a:pPr>
            <a:r>
              <a:rPr dirty="0" sz="1300" spc="-15" b="1">
                <a:latin typeface="Courier New"/>
                <a:cs typeface="Courier New"/>
              </a:rPr>
              <a:t>INCREMENT BY</a:t>
            </a:r>
            <a:r>
              <a:rPr dirty="0" sz="1300" spc="-110" b="1">
                <a:latin typeface="Courier New"/>
                <a:cs typeface="Courier New"/>
              </a:rPr>
              <a:t> </a:t>
            </a:r>
            <a:r>
              <a:rPr dirty="0" sz="1300" spc="-20" b="1">
                <a:latin typeface="Courier New"/>
                <a:cs typeface="Courier New"/>
              </a:rPr>
              <a:t>10</a:t>
            </a:r>
            <a:endParaRPr sz="1300">
              <a:latin typeface="Courier New"/>
              <a:cs typeface="Courier New"/>
            </a:endParaRPr>
          </a:p>
          <a:p>
            <a:pPr marL="1638300">
              <a:lnSpc>
                <a:spcPts val="1545"/>
              </a:lnSpc>
            </a:pPr>
            <a:r>
              <a:rPr dirty="0" sz="1300" spc="-15" b="1">
                <a:latin typeface="Courier New"/>
                <a:cs typeface="Courier New"/>
              </a:rPr>
              <a:t>START WITH</a:t>
            </a:r>
            <a:r>
              <a:rPr dirty="0" sz="1300" spc="-35" b="1">
                <a:latin typeface="Courier New"/>
                <a:cs typeface="Courier New"/>
              </a:rPr>
              <a:t> </a:t>
            </a:r>
            <a:r>
              <a:rPr dirty="0" sz="1300" spc="-20" b="1">
                <a:latin typeface="Courier New"/>
                <a:cs typeface="Courier New"/>
              </a:rPr>
              <a:t>120</a:t>
            </a:r>
            <a:endParaRPr sz="1300">
              <a:latin typeface="Courier New"/>
              <a:cs typeface="Courier New"/>
            </a:endParaRPr>
          </a:p>
          <a:p>
            <a:pPr marL="1638300" marR="2303145">
              <a:lnSpc>
                <a:spcPts val="1550"/>
              </a:lnSpc>
              <a:spcBef>
                <a:spcPts val="50"/>
              </a:spcBef>
            </a:pPr>
            <a:r>
              <a:rPr dirty="0" sz="1300" spc="-15" b="1">
                <a:latin typeface="Courier New"/>
                <a:cs typeface="Courier New"/>
              </a:rPr>
              <a:t>MAXVALUE</a:t>
            </a:r>
            <a:r>
              <a:rPr dirty="0" sz="1300" spc="-95" b="1">
                <a:latin typeface="Courier New"/>
                <a:cs typeface="Courier New"/>
              </a:rPr>
              <a:t> </a:t>
            </a:r>
            <a:r>
              <a:rPr dirty="0" sz="1300" spc="-20" b="1">
                <a:latin typeface="Courier New"/>
                <a:cs typeface="Courier New"/>
              </a:rPr>
              <a:t>9999  NOCACHE  NOCYCLE;</a:t>
            </a:r>
            <a:endParaRPr sz="1300">
              <a:latin typeface="Courier New"/>
              <a:cs typeface="Courier New"/>
            </a:endParaRPr>
          </a:p>
          <a:p>
            <a:pPr marL="76200">
              <a:lnSpc>
                <a:spcPts val="1495"/>
              </a:lnSpc>
            </a:pPr>
            <a:r>
              <a:rPr dirty="0" sz="1300" spc="-15" b="1">
                <a:solidFill>
                  <a:srgbClr val="FF3300"/>
                </a:solidFill>
                <a:latin typeface="Courier New"/>
                <a:cs typeface="Courier New"/>
              </a:rPr>
              <a:t>CREATE SEQUENCE</a:t>
            </a:r>
            <a:r>
              <a:rPr dirty="0" sz="1300" spc="-25" b="1">
                <a:solidFill>
                  <a:srgbClr val="FF3300"/>
                </a:solidFill>
                <a:latin typeface="Courier New"/>
                <a:cs typeface="Courier New"/>
              </a:rPr>
              <a:t> </a:t>
            </a:r>
            <a:r>
              <a:rPr dirty="0" sz="1300" spc="-15" b="1">
                <a:solidFill>
                  <a:srgbClr val="FF3300"/>
                </a:solidFill>
                <a:latin typeface="Courier New"/>
                <a:cs typeface="Courier New"/>
              </a:rPr>
              <a:t>succeeded.</a:t>
            </a:r>
            <a:endParaRPr sz="1300">
              <a:latin typeface="Courier New"/>
              <a:cs typeface="Courier New"/>
            </a:endParaRPr>
          </a:p>
        </p:txBody>
      </p:sp>
      <p:sp>
        <p:nvSpPr>
          <p:cNvPr id="8" name="object 8"/>
          <p:cNvSpPr txBox="1"/>
          <p:nvPr/>
        </p:nvSpPr>
        <p:spPr>
          <a:xfrm>
            <a:off x="594613" y="5656580"/>
            <a:ext cx="2606675" cy="224154"/>
          </a:xfrm>
          <a:prstGeom prst="rect">
            <a:avLst/>
          </a:prstGeom>
        </p:spPr>
        <p:txBody>
          <a:bodyPr wrap="square" lIns="0" tIns="12700" rIns="0" bIns="0" rtlCol="0" vert="horz">
            <a:spAutoFit/>
          </a:bodyPr>
          <a:lstStyle/>
          <a:p>
            <a:pPr marL="12700">
              <a:lnSpc>
                <a:spcPct val="100000"/>
              </a:lnSpc>
              <a:spcBef>
                <a:spcPts val="100"/>
              </a:spcBef>
            </a:pPr>
            <a:r>
              <a:rPr dirty="0" sz="1300" spc="-5" b="1">
                <a:latin typeface="Arial"/>
                <a:cs typeface="Arial"/>
              </a:rPr>
              <a:t>Creating </a:t>
            </a:r>
            <a:r>
              <a:rPr dirty="0" sz="1300" b="1">
                <a:latin typeface="Arial"/>
                <a:cs typeface="Arial"/>
              </a:rPr>
              <a:t>a </a:t>
            </a:r>
            <a:r>
              <a:rPr dirty="0" sz="1300" spc="-5" b="1">
                <a:latin typeface="Arial"/>
                <a:cs typeface="Arial"/>
              </a:rPr>
              <a:t>Sequence</a:t>
            </a:r>
            <a:r>
              <a:rPr dirty="0" sz="1300" spc="-25" b="1">
                <a:latin typeface="Arial"/>
                <a:cs typeface="Arial"/>
              </a:rPr>
              <a:t> </a:t>
            </a:r>
            <a:r>
              <a:rPr dirty="0" sz="1300" b="1">
                <a:latin typeface="Arial"/>
                <a:cs typeface="Arial"/>
              </a:rPr>
              <a:t>(continued)</a:t>
            </a:r>
            <a:endParaRPr sz="1300">
              <a:latin typeface="Arial"/>
              <a:cs typeface="Arial"/>
            </a:endParaRPr>
          </a:p>
        </p:txBody>
      </p:sp>
      <p:sp>
        <p:nvSpPr>
          <p:cNvPr id="9" name="object 9"/>
          <p:cNvSpPr txBox="1"/>
          <p:nvPr/>
        </p:nvSpPr>
        <p:spPr>
          <a:xfrm>
            <a:off x="842264" y="5890506"/>
            <a:ext cx="1522095"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CYCLE |</a:t>
            </a:r>
            <a:r>
              <a:rPr dirty="0" sz="1300" spc="-70">
                <a:latin typeface="Courier New"/>
                <a:cs typeface="Courier New"/>
              </a:rPr>
              <a:t> </a:t>
            </a:r>
            <a:r>
              <a:rPr dirty="0" sz="1300">
                <a:latin typeface="Courier New"/>
                <a:cs typeface="Courier New"/>
              </a:rPr>
              <a:t>NOCYCLE</a:t>
            </a:r>
            <a:endParaRPr sz="1300">
              <a:latin typeface="Courier New"/>
              <a:cs typeface="Courier New"/>
            </a:endParaRPr>
          </a:p>
        </p:txBody>
      </p:sp>
      <p:sp>
        <p:nvSpPr>
          <p:cNvPr id="10" name="object 10"/>
          <p:cNvSpPr txBox="1"/>
          <p:nvPr/>
        </p:nvSpPr>
        <p:spPr>
          <a:xfrm>
            <a:off x="3071120" y="5890506"/>
            <a:ext cx="3839210" cy="1223010"/>
          </a:xfrm>
          <a:prstGeom prst="rect">
            <a:avLst/>
          </a:prstGeom>
        </p:spPr>
        <p:txBody>
          <a:bodyPr wrap="square" lIns="0" tIns="13335" rIns="0" bIns="0" rtlCol="0" vert="horz">
            <a:spAutoFit/>
          </a:bodyPr>
          <a:lstStyle/>
          <a:p>
            <a:pPr algn="just" marL="12700" marR="262255">
              <a:lnSpc>
                <a:spcPct val="99800"/>
              </a:lnSpc>
              <a:spcBef>
                <a:spcPts val="105"/>
              </a:spcBef>
            </a:pPr>
            <a:r>
              <a:rPr dirty="0" sz="1300">
                <a:latin typeface="Times New Roman"/>
                <a:cs typeface="Times New Roman"/>
              </a:rPr>
              <a:t>Specifies whether the sequence continues to generate  values after reaching its </a:t>
            </a:r>
            <a:r>
              <a:rPr dirty="0" sz="1300" spc="-5">
                <a:latin typeface="Times New Roman"/>
                <a:cs typeface="Times New Roman"/>
              </a:rPr>
              <a:t>maximum or minimum value  </a:t>
            </a:r>
            <a:r>
              <a:rPr dirty="0" sz="1300">
                <a:latin typeface="Times New Roman"/>
                <a:cs typeface="Times New Roman"/>
              </a:rPr>
              <a:t>(</a:t>
            </a:r>
            <a:r>
              <a:rPr dirty="0" sz="1300">
                <a:latin typeface="Courier New"/>
                <a:cs typeface="Courier New"/>
              </a:rPr>
              <a:t>NOCYCLE</a:t>
            </a:r>
            <a:r>
              <a:rPr dirty="0" sz="1300" spc="-465">
                <a:latin typeface="Courier New"/>
                <a:cs typeface="Courier New"/>
              </a:rPr>
              <a:t> </a:t>
            </a:r>
            <a:r>
              <a:rPr dirty="0" sz="1300">
                <a:latin typeface="Times New Roman"/>
                <a:cs typeface="Times New Roman"/>
              </a:rPr>
              <a:t>is the default option.)</a:t>
            </a:r>
            <a:endParaRPr sz="1300">
              <a:latin typeface="Times New Roman"/>
              <a:cs typeface="Times New Roman"/>
            </a:endParaRPr>
          </a:p>
          <a:p>
            <a:pPr marL="12700">
              <a:lnSpc>
                <a:spcPct val="100000"/>
              </a:lnSpc>
            </a:pPr>
            <a:r>
              <a:rPr dirty="0" sz="1300">
                <a:latin typeface="Times New Roman"/>
                <a:cs typeface="Times New Roman"/>
              </a:rPr>
              <a:t>Specifies how many values the </a:t>
            </a:r>
            <a:r>
              <a:rPr dirty="0" sz="1300" spc="-5">
                <a:latin typeface="Times New Roman"/>
                <a:cs typeface="Times New Roman"/>
              </a:rPr>
              <a:t>Oracle </a:t>
            </a:r>
            <a:r>
              <a:rPr dirty="0" sz="1300">
                <a:latin typeface="Times New Roman"/>
                <a:cs typeface="Times New Roman"/>
              </a:rPr>
              <a:t>server</a:t>
            </a:r>
            <a:r>
              <a:rPr dirty="0" sz="1300" spc="-30">
                <a:latin typeface="Times New Roman"/>
                <a:cs typeface="Times New Roman"/>
              </a:rPr>
              <a:t> </a:t>
            </a:r>
            <a:r>
              <a:rPr dirty="0" sz="1300">
                <a:latin typeface="Times New Roman"/>
                <a:cs typeface="Times New Roman"/>
              </a:rPr>
              <a:t>preallocates</a:t>
            </a:r>
            <a:endParaRPr sz="1300">
              <a:latin typeface="Times New Roman"/>
              <a:cs typeface="Times New Roman"/>
            </a:endParaRPr>
          </a:p>
          <a:p>
            <a:pPr marL="12700" marR="392430">
              <a:lnSpc>
                <a:spcPct val="100000"/>
              </a:lnSpc>
              <a:spcBef>
                <a:spcPts val="70"/>
              </a:spcBef>
            </a:pPr>
            <a:r>
              <a:rPr dirty="0" sz="1300">
                <a:latin typeface="Times New Roman"/>
                <a:cs typeface="Times New Roman"/>
              </a:rPr>
              <a:t>and keeps in </a:t>
            </a:r>
            <a:r>
              <a:rPr dirty="0" sz="1300" spc="-5">
                <a:latin typeface="Times New Roman"/>
                <a:cs typeface="Times New Roman"/>
              </a:rPr>
              <a:t>memory </a:t>
            </a:r>
            <a:r>
              <a:rPr dirty="0" sz="1300">
                <a:latin typeface="Times New Roman"/>
                <a:cs typeface="Times New Roman"/>
              </a:rPr>
              <a:t>(By default, the Oracle </a:t>
            </a:r>
            <a:r>
              <a:rPr dirty="0" sz="1300" spc="-5">
                <a:latin typeface="Times New Roman"/>
                <a:cs typeface="Times New Roman"/>
              </a:rPr>
              <a:t>server  </a:t>
            </a:r>
            <a:r>
              <a:rPr dirty="0" sz="1300">
                <a:latin typeface="Times New Roman"/>
                <a:cs typeface="Times New Roman"/>
              </a:rPr>
              <a:t>caches 20</a:t>
            </a:r>
            <a:r>
              <a:rPr dirty="0" sz="1300" spc="-20">
                <a:latin typeface="Times New Roman"/>
                <a:cs typeface="Times New Roman"/>
              </a:rPr>
              <a:t> </a:t>
            </a:r>
            <a:r>
              <a:rPr dirty="0" sz="1300" spc="-5">
                <a:latin typeface="Times New Roman"/>
                <a:cs typeface="Times New Roman"/>
              </a:rPr>
              <a:t>values.)</a:t>
            </a:r>
            <a:endParaRPr sz="1300">
              <a:latin typeface="Times New Roman"/>
              <a:cs typeface="Times New Roman"/>
            </a:endParaRPr>
          </a:p>
        </p:txBody>
      </p:sp>
      <p:sp>
        <p:nvSpPr>
          <p:cNvPr id="11" name="object 11"/>
          <p:cNvSpPr txBox="1"/>
          <p:nvPr/>
        </p:nvSpPr>
        <p:spPr>
          <a:xfrm>
            <a:off x="842281" y="6484109"/>
            <a:ext cx="1721485" cy="224154"/>
          </a:xfrm>
          <a:prstGeom prst="rect">
            <a:avLst/>
          </a:prstGeom>
        </p:spPr>
        <p:txBody>
          <a:bodyPr wrap="square" lIns="0" tIns="12700" rIns="0" bIns="0" rtlCol="0" vert="horz">
            <a:spAutoFit/>
          </a:bodyPr>
          <a:lstStyle/>
          <a:p>
            <a:pPr marL="12700">
              <a:lnSpc>
                <a:spcPct val="100000"/>
              </a:lnSpc>
              <a:spcBef>
                <a:spcPts val="100"/>
              </a:spcBef>
            </a:pPr>
            <a:r>
              <a:rPr dirty="0" sz="1300">
                <a:latin typeface="Courier New"/>
                <a:cs typeface="Courier New"/>
              </a:rPr>
              <a:t>CACHE </a:t>
            </a:r>
            <a:r>
              <a:rPr dirty="0" sz="1300" i="1">
                <a:latin typeface="Courier New"/>
                <a:cs typeface="Courier New"/>
              </a:rPr>
              <a:t>n </a:t>
            </a:r>
            <a:r>
              <a:rPr dirty="0" sz="1300">
                <a:latin typeface="Courier New"/>
                <a:cs typeface="Courier New"/>
              </a:rPr>
              <a:t>|</a:t>
            </a:r>
            <a:r>
              <a:rPr dirty="0" sz="1300" spc="-60">
                <a:latin typeface="Courier New"/>
                <a:cs typeface="Courier New"/>
              </a:rPr>
              <a:t> </a:t>
            </a:r>
            <a:r>
              <a:rPr dirty="0" sz="1300">
                <a:latin typeface="Courier New"/>
                <a:cs typeface="Courier New"/>
              </a:rPr>
              <a:t>NOCACHE</a:t>
            </a:r>
            <a:endParaRPr sz="1300">
              <a:latin typeface="Courier New"/>
              <a:cs typeface="Courier New"/>
            </a:endParaRPr>
          </a:p>
        </p:txBody>
      </p:sp>
      <p:sp>
        <p:nvSpPr>
          <p:cNvPr id="12" name="object 12"/>
          <p:cNvSpPr txBox="1"/>
          <p:nvPr/>
        </p:nvSpPr>
        <p:spPr>
          <a:xfrm>
            <a:off x="718824" y="7127253"/>
            <a:ext cx="6388735" cy="1768475"/>
          </a:xfrm>
          <a:prstGeom prst="rect">
            <a:avLst/>
          </a:prstGeom>
        </p:spPr>
        <p:txBody>
          <a:bodyPr wrap="square" lIns="0" tIns="8255" rIns="0" bIns="0" rtlCol="0" vert="horz">
            <a:spAutoFit/>
          </a:bodyPr>
          <a:lstStyle/>
          <a:p>
            <a:pPr marL="12700" marR="139700">
              <a:lnSpc>
                <a:spcPct val="102299"/>
              </a:lnSpc>
              <a:spcBef>
                <a:spcPts val="65"/>
              </a:spcBef>
            </a:pPr>
            <a:r>
              <a:rPr dirty="0" sz="1300">
                <a:latin typeface="Times New Roman"/>
                <a:cs typeface="Times New Roman"/>
              </a:rPr>
              <a:t>The example in the </a:t>
            </a:r>
            <a:r>
              <a:rPr dirty="0" sz="1300" spc="-5">
                <a:latin typeface="Times New Roman"/>
                <a:cs typeface="Times New Roman"/>
              </a:rPr>
              <a:t>slide </a:t>
            </a:r>
            <a:r>
              <a:rPr dirty="0" sz="1300">
                <a:latin typeface="Times New Roman"/>
                <a:cs typeface="Times New Roman"/>
              </a:rPr>
              <a:t>creates a sequence named </a:t>
            </a:r>
            <a:r>
              <a:rPr dirty="0" sz="1300">
                <a:latin typeface="Courier New"/>
                <a:cs typeface="Courier New"/>
              </a:rPr>
              <a:t>DEPT_DEPTID_SEQ </a:t>
            </a:r>
            <a:r>
              <a:rPr dirty="0" sz="1300">
                <a:latin typeface="Times New Roman"/>
                <a:cs typeface="Times New Roman"/>
              </a:rPr>
              <a:t>to </a:t>
            </a:r>
            <a:r>
              <a:rPr dirty="0" sz="1300" spc="-5">
                <a:latin typeface="Times New Roman"/>
                <a:cs typeface="Times New Roman"/>
              </a:rPr>
              <a:t>be used for </a:t>
            </a:r>
            <a:r>
              <a:rPr dirty="0" sz="1300">
                <a:latin typeface="Times New Roman"/>
                <a:cs typeface="Times New Roman"/>
              </a:rPr>
              <a:t>the  </a:t>
            </a:r>
            <a:r>
              <a:rPr dirty="0" sz="1300">
                <a:latin typeface="Courier New"/>
                <a:cs typeface="Courier New"/>
              </a:rPr>
              <a:t>DEPARTMENT_ID</a:t>
            </a:r>
            <a:r>
              <a:rPr dirty="0" sz="1300" spc="-450">
                <a:latin typeface="Courier New"/>
                <a:cs typeface="Courier New"/>
              </a:rPr>
              <a:t> </a:t>
            </a:r>
            <a:r>
              <a:rPr dirty="0" sz="1300">
                <a:latin typeface="Times New Roman"/>
                <a:cs typeface="Times New Roman"/>
              </a:rPr>
              <a:t>column</a:t>
            </a:r>
            <a:r>
              <a:rPr dirty="0" sz="1300" spc="-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Courier New"/>
                <a:cs typeface="Courier New"/>
              </a:rPr>
              <a:t>DEPARTMENTS</a:t>
            </a:r>
            <a:r>
              <a:rPr dirty="0" sz="1300" spc="-459">
                <a:latin typeface="Courier New"/>
                <a:cs typeface="Courier New"/>
              </a:rPr>
              <a:t> </a:t>
            </a:r>
            <a:r>
              <a:rPr dirty="0" sz="1300">
                <a:latin typeface="Times New Roman"/>
                <a:cs typeface="Times New Roman"/>
              </a:rPr>
              <a:t>table. The sequence</a:t>
            </a:r>
            <a:r>
              <a:rPr dirty="0" sz="1300" spc="-5">
                <a:latin typeface="Times New Roman"/>
                <a:cs typeface="Times New Roman"/>
              </a:rPr>
              <a:t> </a:t>
            </a:r>
            <a:r>
              <a:rPr dirty="0" sz="1300">
                <a:latin typeface="Times New Roman"/>
                <a:cs typeface="Times New Roman"/>
              </a:rPr>
              <a:t>starts</a:t>
            </a:r>
            <a:r>
              <a:rPr dirty="0" sz="1300" spc="-5">
                <a:latin typeface="Times New Roman"/>
                <a:cs typeface="Times New Roman"/>
              </a:rPr>
              <a:t> </a:t>
            </a:r>
            <a:r>
              <a:rPr dirty="0" sz="1300">
                <a:latin typeface="Times New Roman"/>
                <a:cs typeface="Times New Roman"/>
              </a:rPr>
              <a:t>at</a:t>
            </a:r>
            <a:r>
              <a:rPr dirty="0" sz="1300" spc="-10">
                <a:latin typeface="Times New Roman"/>
                <a:cs typeface="Times New Roman"/>
              </a:rPr>
              <a:t> </a:t>
            </a:r>
            <a:r>
              <a:rPr dirty="0" sz="1300" spc="-5">
                <a:latin typeface="Times New Roman"/>
                <a:cs typeface="Times New Roman"/>
              </a:rPr>
              <a:t>120, does not  </a:t>
            </a:r>
            <a:r>
              <a:rPr dirty="0" sz="1300">
                <a:latin typeface="Times New Roman"/>
                <a:cs typeface="Times New Roman"/>
              </a:rPr>
              <a:t>allow caching, and does not</a:t>
            </a:r>
            <a:r>
              <a:rPr dirty="0" sz="1300" spc="-20">
                <a:latin typeface="Times New Roman"/>
                <a:cs typeface="Times New Roman"/>
              </a:rPr>
              <a:t> </a:t>
            </a:r>
            <a:r>
              <a:rPr dirty="0" sz="1300">
                <a:latin typeface="Times New Roman"/>
                <a:cs typeface="Times New Roman"/>
              </a:rPr>
              <a:t>cycle.</a:t>
            </a:r>
            <a:endParaRPr sz="1300">
              <a:latin typeface="Times New Roman"/>
              <a:cs typeface="Times New Roman"/>
            </a:endParaRPr>
          </a:p>
          <a:p>
            <a:pPr marL="12700" marR="5080" indent="-635">
              <a:lnSpc>
                <a:spcPct val="104600"/>
              </a:lnSpc>
              <a:spcBef>
                <a:spcPts val="245"/>
              </a:spcBef>
            </a:pPr>
            <a:r>
              <a:rPr dirty="0" sz="1300" spc="-5">
                <a:latin typeface="Times New Roman"/>
                <a:cs typeface="Times New Roman"/>
              </a:rPr>
              <a:t>Do not use the </a:t>
            </a:r>
            <a:r>
              <a:rPr dirty="0" sz="1300">
                <a:latin typeface="Courier New"/>
                <a:cs typeface="Courier New"/>
              </a:rPr>
              <a:t>CYCLE</a:t>
            </a:r>
            <a:r>
              <a:rPr dirty="0" sz="1300" spc="-430">
                <a:latin typeface="Courier New"/>
                <a:cs typeface="Courier New"/>
              </a:rPr>
              <a:t> </a:t>
            </a:r>
            <a:r>
              <a:rPr dirty="0" sz="1300">
                <a:latin typeface="Times New Roman"/>
                <a:cs typeface="Times New Roman"/>
              </a:rPr>
              <a:t>option </a:t>
            </a:r>
            <a:r>
              <a:rPr dirty="0" sz="1300" spc="-5">
                <a:latin typeface="Times New Roman"/>
                <a:cs typeface="Times New Roman"/>
              </a:rPr>
              <a:t>if </a:t>
            </a:r>
            <a:r>
              <a:rPr dirty="0" sz="1300">
                <a:latin typeface="Times New Roman"/>
                <a:cs typeface="Times New Roman"/>
              </a:rPr>
              <a:t>the </a:t>
            </a:r>
            <a:r>
              <a:rPr dirty="0" sz="1300" spc="-5">
                <a:latin typeface="Times New Roman"/>
                <a:cs typeface="Times New Roman"/>
              </a:rPr>
              <a:t>sequence </a:t>
            </a:r>
            <a:r>
              <a:rPr dirty="0" sz="1300">
                <a:latin typeface="Times New Roman"/>
                <a:cs typeface="Times New Roman"/>
              </a:rPr>
              <a:t>is used to generate primary key values, unless you  have a reliable mechanism that purges old </a:t>
            </a:r>
            <a:r>
              <a:rPr dirty="0" sz="1300" spc="-5">
                <a:latin typeface="Times New Roman"/>
                <a:cs typeface="Times New Roman"/>
              </a:rPr>
              <a:t>rows </a:t>
            </a:r>
            <a:r>
              <a:rPr dirty="0" sz="1300">
                <a:latin typeface="Times New Roman"/>
                <a:cs typeface="Times New Roman"/>
              </a:rPr>
              <a:t>faster than the sequence</a:t>
            </a:r>
            <a:r>
              <a:rPr dirty="0" sz="1300" spc="-10">
                <a:latin typeface="Times New Roman"/>
                <a:cs typeface="Times New Roman"/>
              </a:rPr>
              <a:t> </a:t>
            </a:r>
            <a:r>
              <a:rPr dirty="0" sz="1300">
                <a:latin typeface="Times New Roman"/>
                <a:cs typeface="Times New Roman"/>
              </a:rPr>
              <a:t>cycles.</a:t>
            </a:r>
            <a:endParaRPr sz="1300">
              <a:latin typeface="Times New Roman"/>
              <a:cs typeface="Times New Roman"/>
            </a:endParaRPr>
          </a:p>
          <a:p>
            <a:pPr marL="12700">
              <a:lnSpc>
                <a:spcPct val="100000"/>
              </a:lnSpc>
              <a:spcBef>
                <a:spcPts val="315"/>
              </a:spcBef>
            </a:pPr>
            <a:r>
              <a:rPr dirty="0" sz="1300" spc="-5">
                <a:latin typeface="Times New Roman"/>
                <a:cs typeface="Times New Roman"/>
              </a:rPr>
              <a:t>For </a:t>
            </a:r>
            <a:r>
              <a:rPr dirty="0" sz="1300">
                <a:latin typeface="Times New Roman"/>
                <a:cs typeface="Times New Roman"/>
              </a:rPr>
              <a:t>more information,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CREATE SEQUENCE</a:t>
            </a:r>
            <a:r>
              <a:rPr dirty="0" sz="1300">
                <a:latin typeface="Times New Roman"/>
                <a:cs typeface="Times New Roman"/>
              </a:rPr>
              <a:t>” in the </a:t>
            </a:r>
            <a:r>
              <a:rPr dirty="0" sz="1300" spc="-5" i="1">
                <a:latin typeface="Times New Roman"/>
                <a:cs typeface="Times New Roman"/>
              </a:rPr>
              <a:t>Oracle SQL</a:t>
            </a:r>
            <a:r>
              <a:rPr dirty="0" sz="1300" spc="20" i="1">
                <a:latin typeface="Times New Roman"/>
                <a:cs typeface="Times New Roman"/>
              </a:rPr>
              <a:t>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a:p>
            <a:pPr marL="12700" marR="306070">
              <a:lnSpc>
                <a:spcPct val="100000"/>
              </a:lnSpc>
              <a:spcBef>
                <a:spcPts val="465"/>
              </a:spcBef>
            </a:pPr>
            <a:r>
              <a:rPr dirty="0" sz="1300" spc="-5" b="1">
                <a:latin typeface="Times New Roman"/>
                <a:cs typeface="Times New Roman"/>
              </a:rPr>
              <a:t>Note: </a:t>
            </a:r>
            <a:r>
              <a:rPr dirty="0" sz="1300">
                <a:latin typeface="Times New Roman"/>
                <a:cs typeface="Times New Roman"/>
              </a:rPr>
              <a:t>The sequence is not tied to a table. Generally, you </a:t>
            </a:r>
            <a:r>
              <a:rPr dirty="0" sz="1300" spc="-5">
                <a:latin typeface="Times New Roman"/>
                <a:cs typeface="Times New Roman"/>
              </a:rPr>
              <a:t>should </a:t>
            </a:r>
            <a:r>
              <a:rPr dirty="0" sz="1300">
                <a:latin typeface="Times New Roman"/>
                <a:cs typeface="Times New Roman"/>
              </a:rPr>
              <a:t>name the sequence after its  intended </a:t>
            </a:r>
            <a:r>
              <a:rPr dirty="0" sz="1300" spc="-5">
                <a:latin typeface="Times New Roman"/>
                <a:cs typeface="Times New Roman"/>
              </a:rPr>
              <a:t>use. </a:t>
            </a:r>
            <a:r>
              <a:rPr dirty="0" sz="1300">
                <a:latin typeface="Times New Roman"/>
                <a:cs typeface="Times New Roman"/>
              </a:rPr>
              <a:t>However, the sequence can be used </a:t>
            </a:r>
            <a:r>
              <a:rPr dirty="0" sz="1300" spc="-5">
                <a:latin typeface="Times New Roman"/>
                <a:cs typeface="Times New Roman"/>
              </a:rPr>
              <a:t>anywhere, </a:t>
            </a:r>
            <a:r>
              <a:rPr dirty="0" sz="1300">
                <a:latin typeface="Times New Roman"/>
                <a:cs typeface="Times New Roman"/>
              </a:rPr>
              <a:t>regardless of its</a:t>
            </a:r>
            <a:r>
              <a:rPr dirty="0" sz="1300" spc="-5">
                <a:latin typeface="Times New Roman"/>
                <a:cs typeface="Times New Roman"/>
              </a:rPr>
              <a:t> </a:t>
            </a:r>
            <a:r>
              <a:rPr dirty="0" sz="1300">
                <a:latin typeface="Times New Roman"/>
                <a:cs typeface="Times New Roman"/>
              </a:rPr>
              <a:t>name.</a:t>
            </a:r>
            <a:endParaRPr sz="1300">
              <a:latin typeface="Times New Roman"/>
              <a:cs typeface="Times New Roman"/>
            </a:endParaRPr>
          </a:p>
        </p:txBody>
      </p:sp>
      <p:sp>
        <p:nvSpPr>
          <p:cNvPr id="13" name="object 1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6</a:t>
            </a:r>
            <a:r>
              <a:rPr dirty="0" sz="800" spc="-114"/>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791210"/>
            <a:ext cx="5501640" cy="2281555"/>
          </a:xfrm>
          <a:prstGeom prst="rect">
            <a:avLst/>
          </a:prstGeom>
        </p:spPr>
        <p:txBody>
          <a:bodyPr wrap="square" lIns="0" tIns="13970" rIns="0" bIns="0" rtlCol="0" vert="horz">
            <a:spAutoFit/>
          </a:bodyPr>
          <a:lstStyle/>
          <a:p>
            <a:pPr marL="525780">
              <a:lnSpc>
                <a:spcPct val="100000"/>
              </a:lnSpc>
              <a:spcBef>
                <a:spcPts val="110"/>
              </a:spcBef>
            </a:pPr>
            <a:r>
              <a:rPr dirty="0" sz="1850" spc="5" b="1">
                <a:latin typeface="Courier New"/>
                <a:cs typeface="Courier New"/>
              </a:rPr>
              <a:t>NEXTVAL</a:t>
            </a:r>
            <a:r>
              <a:rPr dirty="0" sz="1850" spc="-600" b="1">
                <a:latin typeface="Courier New"/>
                <a:cs typeface="Courier New"/>
              </a:rPr>
              <a:t> </a:t>
            </a:r>
            <a:r>
              <a:rPr dirty="0" sz="1850" spc="5" b="1">
                <a:latin typeface="Arial"/>
                <a:cs typeface="Arial"/>
              </a:rPr>
              <a:t>and</a:t>
            </a:r>
            <a:r>
              <a:rPr dirty="0" sz="1850" spc="-5" b="1">
                <a:latin typeface="Arial"/>
                <a:cs typeface="Arial"/>
              </a:rPr>
              <a:t> </a:t>
            </a:r>
            <a:r>
              <a:rPr dirty="0" sz="1850" spc="5" b="1">
                <a:latin typeface="Courier New"/>
                <a:cs typeface="Courier New"/>
              </a:rPr>
              <a:t>CURRVAL</a:t>
            </a:r>
            <a:r>
              <a:rPr dirty="0" sz="1850" spc="-600" b="1">
                <a:latin typeface="Courier New"/>
                <a:cs typeface="Courier New"/>
              </a:rPr>
              <a:t> </a:t>
            </a:r>
            <a:r>
              <a:rPr dirty="0" sz="1850" b="1">
                <a:latin typeface="Arial"/>
                <a:cs typeface="Arial"/>
              </a:rPr>
              <a:t>Pseudocolumns</a:t>
            </a:r>
            <a:endParaRPr sz="1850">
              <a:latin typeface="Arial"/>
              <a:cs typeface="Arial"/>
            </a:endParaRPr>
          </a:p>
          <a:p>
            <a:pPr>
              <a:lnSpc>
                <a:spcPct val="100000"/>
              </a:lnSpc>
              <a:spcBef>
                <a:spcPts val="10"/>
              </a:spcBef>
            </a:pPr>
            <a:endParaRPr sz="2950">
              <a:latin typeface="Arial"/>
              <a:cs typeface="Arial"/>
            </a:endParaRPr>
          </a:p>
          <a:p>
            <a:pPr marL="328930" marR="5080" indent="-329565">
              <a:lnSpc>
                <a:spcPct val="104500"/>
              </a:lnSpc>
              <a:buClr>
                <a:srgbClr val="FF0000"/>
              </a:buClr>
              <a:buFont typeface="Arial"/>
              <a:buChar char="•"/>
              <a:tabLst>
                <a:tab pos="328930" algn="l"/>
                <a:tab pos="329565" algn="l"/>
              </a:tabLst>
            </a:pPr>
            <a:r>
              <a:rPr dirty="0" sz="1550" spc="10">
                <a:latin typeface="Courier New"/>
                <a:cs typeface="Courier New"/>
              </a:rPr>
              <a:t>NEXTVAL </a:t>
            </a:r>
            <a:r>
              <a:rPr dirty="0" sz="1550" spc="5">
                <a:latin typeface="Arial"/>
                <a:cs typeface="Arial"/>
              </a:rPr>
              <a:t>returns </a:t>
            </a:r>
            <a:r>
              <a:rPr dirty="0" sz="1550" spc="10">
                <a:latin typeface="Arial"/>
                <a:cs typeface="Arial"/>
              </a:rPr>
              <a:t>the next </a:t>
            </a:r>
            <a:r>
              <a:rPr dirty="0" sz="1550" spc="5">
                <a:latin typeface="Arial"/>
                <a:cs typeface="Arial"/>
              </a:rPr>
              <a:t>available </a:t>
            </a:r>
            <a:r>
              <a:rPr dirty="0" sz="1550" spc="10">
                <a:latin typeface="Arial"/>
                <a:cs typeface="Arial"/>
              </a:rPr>
              <a:t>sequence </a:t>
            </a:r>
            <a:r>
              <a:rPr dirty="0" sz="1550" spc="5">
                <a:latin typeface="Arial"/>
                <a:cs typeface="Arial"/>
              </a:rPr>
              <a:t>value. It  returns </a:t>
            </a:r>
            <a:r>
              <a:rPr dirty="0" sz="1550" spc="10">
                <a:latin typeface="Arial"/>
                <a:cs typeface="Arial"/>
              </a:rPr>
              <a:t>a unique value every time </a:t>
            </a:r>
            <a:r>
              <a:rPr dirty="0" sz="1550" spc="5">
                <a:latin typeface="Arial"/>
                <a:cs typeface="Arial"/>
              </a:rPr>
              <a:t>it is </a:t>
            </a:r>
            <a:r>
              <a:rPr dirty="0" sz="1550" spc="10">
                <a:latin typeface="Arial"/>
                <a:cs typeface="Arial"/>
              </a:rPr>
              <a:t>referenced, even </a:t>
            </a:r>
            <a:r>
              <a:rPr dirty="0" sz="1550" spc="5">
                <a:latin typeface="Arial"/>
                <a:cs typeface="Arial"/>
              </a:rPr>
              <a:t>for  different </a:t>
            </a:r>
            <a:r>
              <a:rPr dirty="0" sz="1550" spc="10">
                <a:latin typeface="Arial"/>
                <a:cs typeface="Arial"/>
              </a:rPr>
              <a:t>users.</a:t>
            </a:r>
            <a:endParaRPr sz="1550">
              <a:latin typeface="Arial"/>
              <a:cs typeface="Arial"/>
            </a:endParaRPr>
          </a:p>
          <a:p>
            <a:pPr marL="328930" indent="-329565">
              <a:lnSpc>
                <a:spcPct val="100000"/>
              </a:lnSpc>
              <a:spcBef>
                <a:spcPts val="285"/>
              </a:spcBef>
              <a:buClr>
                <a:srgbClr val="FF0000"/>
              </a:buClr>
              <a:buFont typeface="Arial"/>
              <a:buChar char="•"/>
              <a:tabLst>
                <a:tab pos="328930" algn="l"/>
                <a:tab pos="329565" algn="l"/>
              </a:tabLst>
            </a:pPr>
            <a:r>
              <a:rPr dirty="0" sz="1550" spc="10">
                <a:latin typeface="Courier New"/>
                <a:cs typeface="Courier New"/>
              </a:rPr>
              <a:t>CURRVAL</a:t>
            </a:r>
            <a:r>
              <a:rPr dirty="0" sz="1550" spc="-509">
                <a:latin typeface="Courier New"/>
                <a:cs typeface="Courier New"/>
              </a:rPr>
              <a:t> </a:t>
            </a:r>
            <a:r>
              <a:rPr dirty="0" sz="1550" spc="10">
                <a:latin typeface="Arial"/>
                <a:cs typeface="Arial"/>
              </a:rPr>
              <a:t>obtains the </a:t>
            </a:r>
            <a:r>
              <a:rPr dirty="0" sz="1550" spc="5">
                <a:latin typeface="Arial"/>
                <a:cs typeface="Arial"/>
              </a:rPr>
              <a:t>current </a:t>
            </a:r>
            <a:r>
              <a:rPr dirty="0" sz="1550" spc="10">
                <a:latin typeface="Arial"/>
                <a:cs typeface="Arial"/>
              </a:rPr>
              <a:t>sequence </a:t>
            </a:r>
            <a:r>
              <a:rPr dirty="0" sz="1550" spc="5">
                <a:latin typeface="Arial"/>
                <a:cs typeface="Arial"/>
              </a:rPr>
              <a:t>value.</a:t>
            </a:r>
            <a:endParaRPr sz="1550">
              <a:latin typeface="Arial"/>
              <a:cs typeface="Arial"/>
            </a:endParaRPr>
          </a:p>
          <a:p>
            <a:pPr marL="328930" indent="-329565">
              <a:lnSpc>
                <a:spcPct val="100000"/>
              </a:lnSpc>
              <a:spcBef>
                <a:spcPts val="405"/>
              </a:spcBef>
              <a:buClr>
                <a:srgbClr val="FF0000"/>
              </a:buClr>
              <a:buFont typeface="Arial"/>
              <a:buChar char="•"/>
              <a:tabLst>
                <a:tab pos="328930" algn="l"/>
                <a:tab pos="329565" algn="l"/>
              </a:tabLst>
            </a:pPr>
            <a:r>
              <a:rPr dirty="0" sz="1550" spc="10">
                <a:latin typeface="Courier New"/>
                <a:cs typeface="Courier New"/>
              </a:rPr>
              <a:t>NEXTVAL</a:t>
            </a:r>
            <a:r>
              <a:rPr dirty="0" sz="1550" spc="-500">
                <a:latin typeface="Courier New"/>
                <a:cs typeface="Courier New"/>
              </a:rPr>
              <a:t> </a:t>
            </a:r>
            <a:r>
              <a:rPr dirty="0" sz="1550" spc="10">
                <a:latin typeface="Arial"/>
                <a:cs typeface="Arial"/>
              </a:rPr>
              <a:t>must be issued </a:t>
            </a:r>
            <a:r>
              <a:rPr dirty="0" sz="1550" spc="5">
                <a:latin typeface="Arial"/>
                <a:cs typeface="Arial"/>
              </a:rPr>
              <a:t>for that </a:t>
            </a:r>
            <a:r>
              <a:rPr dirty="0" sz="1550" spc="10">
                <a:latin typeface="Arial"/>
                <a:cs typeface="Arial"/>
              </a:rPr>
              <a:t>sequence before</a:t>
            </a:r>
            <a:endParaRPr sz="1550">
              <a:latin typeface="Arial"/>
              <a:cs typeface="Arial"/>
            </a:endParaRPr>
          </a:p>
          <a:p>
            <a:pPr marL="328930">
              <a:lnSpc>
                <a:spcPct val="100000"/>
              </a:lnSpc>
              <a:spcBef>
                <a:spcPts val="25"/>
              </a:spcBef>
            </a:pPr>
            <a:r>
              <a:rPr dirty="0" sz="1550" spc="10">
                <a:latin typeface="Courier New"/>
                <a:cs typeface="Courier New"/>
              </a:rPr>
              <a:t>CURRVAL</a:t>
            </a:r>
            <a:r>
              <a:rPr dirty="0" sz="1550" spc="-509">
                <a:latin typeface="Courier New"/>
                <a:cs typeface="Courier New"/>
              </a:rPr>
              <a:t> </a:t>
            </a:r>
            <a:r>
              <a:rPr dirty="0" sz="1550" spc="10">
                <a:latin typeface="Arial"/>
                <a:cs typeface="Arial"/>
              </a:rPr>
              <a:t>contains a </a:t>
            </a:r>
            <a:r>
              <a:rPr dirty="0" sz="1550" spc="5">
                <a:latin typeface="Arial"/>
                <a:cs typeface="Arial"/>
              </a:rPr>
              <a:t>value.</a:t>
            </a:r>
            <a:endParaRPr sz="1550">
              <a:latin typeface="Arial"/>
              <a:cs typeface="Arial"/>
            </a:endParaRPr>
          </a:p>
        </p:txBody>
      </p:sp>
      <p:sp>
        <p:nvSpPr>
          <p:cNvPr id="7" name="object 7"/>
          <p:cNvSpPr txBox="1"/>
          <p:nvPr/>
        </p:nvSpPr>
        <p:spPr>
          <a:xfrm>
            <a:off x="594613" y="5583733"/>
            <a:ext cx="6577330" cy="2618740"/>
          </a:xfrm>
          <a:prstGeom prst="rect">
            <a:avLst/>
          </a:prstGeom>
        </p:spPr>
        <p:txBody>
          <a:bodyPr wrap="square" lIns="0" tIns="71755" rIns="0" bIns="0" rtlCol="0" vert="horz">
            <a:spAutoFit/>
          </a:bodyPr>
          <a:lstStyle/>
          <a:p>
            <a:pPr marL="12700">
              <a:lnSpc>
                <a:spcPct val="100000"/>
              </a:lnSpc>
              <a:spcBef>
                <a:spcPts val="565"/>
              </a:spcBef>
            </a:pPr>
            <a:r>
              <a:rPr dirty="0" sz="1300" b="1">
                <a:latin typeface="Courier New"/>
                <a:cs typeface="Courier New"/>
              </a:rPr>
              <a:t>NEXTVAL</a:t>
            </a:r>
            <a:r>
              <a:rPr dirty="0" sz="1300" spc="-415" b="1">
                <a:latin typeface="Courier New"/>
                <a:cs typeface="Courier New"/>
              </a:rPr>
              <a:t> </a:t>
            </a:r>
            <a:r>
              <a:rPr dirty="0" sz="1300" b="1">
                <a:latin typeface="Arial"/>
                <a:cs typeface="Arial"/>
              </a:rPr>
              <a:t>and </a:t>
            </a:r>
            <a:r>
              <a:rPr dirty="0" sz="1300" b="1">
                <a:latin typeface="Courier New"/>
                <a:cs typeface="Courier New"/>
              </a:rPr>
              <a:t>CURRVAL</a:t>
            </a:r>
            <a:r>
              <a:rPr dirty="0" sz="1300" spc="-420" b="1">
                <a:latin typeface="Courier New"/>
                <a:cs typeface="Courier New"/>
              </a:rPr>
              <a:t> </a:t>
            </a:r>
            <a:r>
              <a:rPr dirty="0" sz="1300" spc="-5" b="1">
                <a:latin typeface="Arial"/>
                <a:cs typeface="Arial"/>
              </a:rPr>
              <a:t>Pseudocolumns</a:t>
            </a:r>
            <a:endParaRPr sz="1300">
              <a:latin typeface="Arial"/>
              <a:cs typeface="Arial"/>
            </a:endParaRPr>
          </a:p>
          <a:p>
            <a:pPr marL="136525" marR="5080">
              <a:lnSpc>
                <a:spcPts val="1480"/>
              </a:lnSpc>
              <a:spcBef>
                <a:spcPts val="585"/>
              </a:spcBef>
            </a:pPr>
            <a:r>
              <a:rPr dirty="0" sz="1300">
                <a:latin typeface="Times New Roman"/>
                <a:cs typeface="Times New Roman"/>
              </a:rPr>
              <a:t>After you create your </a:t>
            </a:r>
            <a:r>
              <a:rPr dirty="0" sz="1300" spc="-5">
                <a:latin typeface="Times New Roman"/>
                <a:cs typeface="Times New Roman"/>
              </a:rPr>
              <a:t>sequence, </a:t>
            </a:r>
            <a:r>
              <a:rPr dirty="0" sz="1300">
                <a:latin typeface="Times New Roman"/>
                <a:cs typeface="Times New Roman"/>
              </a:rPr>
              <a:t>it generates sequential numbers for use in your tables. Reference  the</a:t>
            </a:r>
            <a:r>
              <a:rPr dirty="0" sz="1300" spc="-10">
                <a:latin typeface="Times New Roman"/>
                <a:cs typeface="Times New Roman"/>
              </a:rPr>
              <a:t> </a:t>
            </a:r>
            <a:r>
              <a:rPr dirty="0" sz="1300">
                <a:latin typeface="Times New Roman"/>
                <a:cs typeface="Times New Roman"/>
              </a:rPr>
              <a:t>sequence</a:t>
            </a:r>
            <a:r>
              <a:rPr dirty="0" sz="1300" spc="-5">
                <a:latin typeface="Times New Roman"/>
                <a:cs typeface="Times New Roman"/>
              </a:rPr>
              <a:t> </a:t>
            </a:r>
            <a:r>
              <a:rPr dirty="0" sz="1300">
                <a:latin typeface="Times New Roman"/>
                <a:cs typeface="Times New Roman"/>
              </a:rPr>
              <a:t>values</a:t>
            </a:r>
            <a:r>
              <a:rPr dirty="0" sz="1300" spc="-5">
                <a:latin typeface="Times New Roman"/>
                <a:cs typeface="Times New Roman"/>
              </a:rPr>
              <a:t> </a:t>
            </a:r>
            <a:r>
              <a:rPr dirty="0" sz="1300">
                <a:latin typeface="Times New Roman"/>
                <a:cs typeface="Times New Roman"/>
              </a:rPr>
              <a:t>by</a:t>
            </a:r>
            <a:r>
              <a:rPr dirty="0" sz="1300" spc="-5">
                <a:latin typeface="Times New Roman"/>
                <a:cs typeface="Times New Roman"/>
              </a:rPr>
              <a:t> </a:t>
            </a:r>
            <a:r>
              <a:rPr dirty="0" sz="1300">
                <a:latin typeface="Times New Roman"/>
                <a:cs typeface="Times New Roman"/>
              </a:rPr>
              <a:t>using</a:t>
            </a:r>
            <a:r>
              <a:rPr dirty="0" sz="1300" spc="-10">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NEXTVAL</a:t>
            </a:r>
            <a:r>
              <a:rPr dirty="0" sz="1300" spc="-455">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CURRVAL</a:t>
            </a:r>
            <a:r>
              <a:rPr dirty="0" sz="1300" spc="-465">
                <a:latin typeface="Courier New"/>
                <a:cs typeface="Courier New"/>
              </a:rPr>
              <a:t> </a:t>
            </a:r>
            <a:r>
              <a:rPr dirty="0" sz="1300">
                <a:latin typeface="Times New Roman"/>
                <a:cs typeface="Times New Roman"/>
              </a:rPr>
              <a:t>pseudocolumns.</a:t>
            </a:r>
            <a:endParaRPr sz="1300">
              <a:latin typeface="Times New Roman"/>
              <a:cs typeface="Times New Roman"/>
            </a:endParaRPr>
          </a:p>
          <a:p>
            <a:pPr marL="136525" marR="102235" indent="-635">
              <a:lnSpc>
                <a:spcPct val="100000"/>
              </a:lnSpc>
              <a:spcBef>
                <a:spcPts val="355"/>
              </a:spcBef>
            </a:pPr>
            <a:r>
              <a:rPr dirty="0" sz="1300">
                <a:latin typeface="Times New Roman"/>
                <a:cs typeface="Times New Roman"/>
              </a:rPr>
              <a:t>The </a:t>
            </a:r>
            <a:r>
              <a:rPr dirty="0" sz="1300">
                <a:latin typeface="Courier New"/>
                <a:cs typeface="Courier New"/>
              </a:rPr>
              <a:t>NEXTVAL </a:t>
            </a:r>
            <a:r>
              <a:rPr dirty="0" sz="1300" spc="-5">
                <a:latin typeface="Times New Roman"/>
                <a:cs typeface="Times New Roman"/>
              </a:rPr>
              <a:t>pseudocolumn </a:t>
            </a:r>
            <a:r>
              <a:rPr dirty="0" sz="1300">
                <a:latin typeface="Times New Roman"/>
                <a:cs typeface="Times New Roman"/>
              </a:rPr>
              <a:t>is </a:t>
            </a:r>
            <a:r>
              <a:rPr dirty="0" sz="1300" spc="-5">
                <a:latin typeface="Times New Roman"/>
                <a:cs typeface="Times New Roman"/>
              </a:rPr>
              <a:t>used </a:t>
            </a:r>
            <a:r>
              <a:rPr dirty="0" sz="1300">
                <a:latin typeface="Times New Roman"/>
                <a:cs typeface="Times New Roman"/>
              </a:rPr>
              <a:t>to </a:t>
            </a:r>
            <a:r>
              <a:rPr dirty="0" sz="1300" spc="-5">
                <a:latin typeface="Times New Roman"/>
                <a:cs typeface="Times New Roman"/>
              </a:rPr>
              <a:t>extract successive sequence numbers from </a:t>
            </a:r>
            <a:r>
              <a:rPr dirty="0" sz="1300">
                <a:latin typeface="Times New Roman"/>
                <a:cs typeface="Times New Roman"/>
              </a:rPr>
              <a:t>a </a:t>
            </a:r>
            <a:r>
              <a:rPr dirty="0" sz="1300" spc="-5">
                <a:latin typeface="Times New Roman"/>
                <a:cs typeface="Times New Roman"/>
              </a:rPr>
              <a:t>specified  </a:t>
            </a:r>
            <a:r>
              <a:rPr dirty="0" sz="1300">
                <a:latin typeface="Times New Roman"/>
                <a:cs typeface="Times New Roman"/>
              </a:rPr>
              <a:t>sequence. </a:t>
            </a:r>
            <a:r>
              <a:rPr dirty="0" sz="1300" spc="-5">
                <a:latin typeface="Times New Roman"/>
                <a:cs typeface="Times New Roman"/>
              </a:rPr>
              <a:t>You must </a:t>
            </a:r>
            <a:r>
              <a:rPr dirty="0" sz="1300">
                <a:latin typeface="Times New Roman"/>
                <a:cs typeface="Times New Roman"/>
              </a:rPr>
              <a:t>qualify </a:t>
            </a:r>
            <a:r>
              <a:rPr dirty="0" sz="1300">
                <a:latin typeface="Courier New"/>
                <a:cs typeface="Courier New"/>
              </a:rPr>
              <a:t>NEXTVAL </a:t>
            </a:r>
            <a:r>
              <a:rPr dirty="0" sz="1300">
                <a:latin typeface="Times New Roman"/>
                <a:cs typeface="Times New Roman"/>
              </a:rPr>
              <a:t>with the sequence name. When you reference  </a:t>
            </a:r>
            <a:r>
              <a:rPr dirty="0" sz="1300" i="1">
                <a:latin typeface="Courier New"/>
                <a:cs typeface="Courier New"/>
              </a:rPr>
              <a:t>sequence</a:t>
            </a:r>
            <a:r>
              <a:rPr dirty="0" sz="1300">
                <a:latin typeface="Courier New"/>
                <a:cs typeface="Courier New"/>
              </a:rPr>
              <a:t>.NEXTVAL</a:t>
            </a:r>
            <a:r>
              <a:rPr dirty="0" sz="1300">
                <a:latin typeface="Times New Roman"/>
                <a:cs typeface="Times New Roman"/>
              </a:rPr>
              <a:t>, a new </a:t>
            </a:r>
            <a:r>
              <a:rPr dirty="0" sz="1300" spc="-5">
                <a:latin typeface="Times New Roman"/>
                <a:cs typeface="Times New Roman"/>
              </a:rPr>
              <a:t>sequence </a:t>
            </a:r>
            <a:r>
              <a:rPr dirty="0" sz="1300">
                <a:latin typeface="Times New Roman"/>
                <a:cs typeface="Times New Roman"/>
              </a:rPr>
              <a:t>number is generated and the current sequence number  is placed in</a:t>
            </a:r>
            <a:r>
              <a:rPr dirty="0" sz="1300" spc="-5">
                <a:latin typeface="Times New Roman"/>
                <a:cs typeface="Times New Roman"/>
              </a:rPr>
              <a:t> </a:t>
            </a:r>
            <a:r>
              <a:rPr dirty="0" sz="1300">
                <a:latin typeface="Courier New"/>
                <a:cs typeface="Courier New"/>
              </a:rPr>
              <a:t>CURRVAL</a:t>
            </a:r>
            <a:r>
              <a:rPr dirty="0" sz="1300">
                <a:latin typeface="Times New Roman"/>
                <a:cs typeface="Times New Roman"/>
              </a:rPr>
              <a:t>.</a:t>
            </a:r>
            <a:endParaRPr sz="1300">
              <a:latin typeface="Times New Roman"/>
              <a:cs typeface="Times New Roman"/>
            </a:endParaRPr>
          </a:p>
          <a:p>
            <a:pPr marL="136525" marR="26034">
              <a:lnSpc>
                <a:spcPct val="100000"/>
              </a:lnSpc>
              <a:spcBef>
                <a:spcPts val="385"/>
              </a:spcBef>
            </a:pPr>
            <a:r>
              <a:rPr dirty="0" sz="1300">
                <a:latin typeface="Times New Roman"/>
                <a:cs typeface="Times New Roman"/>
              </a:rPr>
              <a:t>The </a:t>
            </a:r>
            <a:r>
              <a:rPr dirty="0" sz="1300">
                <a:latin typeface="Courier New"/>
                <a:cs typeface="Courier New"/>
              </a:rPr>
              <a:t>CURRVAL</a:t>
            </a:r>
            <a:r>
              <a:rPr dirty="0" sz="1300" spc="-445">
                <a:latin typeface="Courier New"/>
                <a:cs typeface="Courier New"/>
              </a:rPr>
              <a:t> </a:t>
            </a:r>
            <a:r>
              <a:rPr dirty="0" sz="1300" spc="-5">
                <a:latin typeface="Times New Roman"/>
                <a:cs typeface="Times New Roman"/>
              </a:rPr>
              <a:t>pseudocolumn </a:t>
            </a:r>
            <a:r>
              <a:rPr dirty="0" sz="1300">
                <a:latin typeface="Times New Roman"/>
                <a:cs typeface="Times New Roman"/>
              </a:rPr>
              <a:t>is </a:t>
            </a:r>
            <a:r>
              <a:rPr dirty="0" sz="1300" spc="-5">
                <a:latin typeface="Times New Roman"/>
                <a:cs typeface="Times New Roman"/>
              </a:rPr>
              <a:t>used </a:t>
            </a:r>
            <a:r>
              <a:rPr dirty="0" sz="1300">
                <a:latin typeface="Times New Roman"/>
                <a:cs typeface="Times New Roman"/>
              </a:rPr>
              <a:t>to refer to a sequence number that the </a:t>
            </a:r>
            <a:r>
              <a:rPr dirty="0" sz="1300" spc="-5">
                <a:latin typeface="Times New Roman"/>
                <a:cs typeface="Times New Roman"/>
              </a:rPr>
              <a:t>current user </a:t>
            </a:r>
            <a:r>
              <a:rPr dirty="0" sz="1300">
                <a:latin typeface="Times New Roman"/>
                <a:cs typeface="Times New Roman"/>
              </a:rPr>
              <a:t>has just  generated. </a:t>
            </a:r>
            <a:r>
              <a:rPr dirty="0" sz="1300">
                <a:latin typeface="Courier New"/>
                <a:cs typeface="Courier New"/>
              </a:rPr>
              <a:t>NEXTVAL </a:t>
            </a:r>
            <a:r>
              <a:rPr dirty="0" sz="1300">
                <a:latin typeface="Times New Roman"/>
                <a:cs typeface="Times New Roman"/>
              </a:rPr>
              <a:t>must be used to generate a sequence number in the current </a:t>
            </a:r>
            <a:r>
              <a:rPr dirty="0" sz="1300" spc="-5">
                <a:latin typeface="Times New Roman"/>
                <a:cs typeface="Times New Roman"/>
              </a:rPr>
              <a:t>user’s session  before</a:t>
            </a:r>
            <a:r>
              <a:rPr dirty="0" sz="1300">
                <a:latin typeface="Times New Roman"/>
                <a:cs typeface="Times New Roman"/>
              </a:rPr>
              <a:t> </a:t>
            </a:r>
            <a:r>
              <a:rPr dirty="0" sz="1300">
                <a:latin typeface="Courier New"/>
                <a:cs typeface="Courier New"/>
              </a:rPr>
              <a:t>CURRVAL</a:t>
            </a:r>
            <a:r>
              <a:rPr dirty="0" sz="1300" spc="-455">
                <a:latin typeface="Courier New"/>
                <a:cs typeface="Courier New"/>
              </a:rPr>
              <a:t> </a:t>
            </a:r>
            <a:r>
              <a:rPr dirty="0" sz="1300">
                <a:latin typeface="Times New Roman"/>
                <a:cs typeface="Times New Roman"/>
              </a:rPr>
              <a:t>can be referenced. You</a:t>
            </a:r>
            <a:r>
              <a:rPr dirty="0" sz="1300" spc="-5">
                <a:latin typeface="Times New Roman"/>
                <a:cs typeface="Times New Roman"/>
              </a:rPr>
              <a:t> must </a:t>
            </a:r>
            <a:r>
              <a:rPr dirty="0" sz="1300">
                <a:latin typeface="Times New Roman"/>
                <a:cs typeface="Times New Roman"/>
              </a:rPr>
              <a:t>qualify</a:t>
            </a:r>
            <a:r>
              <a:rPr dirty="0" sz="1300" spc="5">
                <a:latin typeface="Times New Roman"/>
                <a:cs typeface="Times New Roman"/>
              </a:rPr>
              <a:t> </a:t>
            </a:r>
            <a:r>
              <a:rPr dirty="0" sz="1300">
                <a:latin typeface="Courier New"/>
                <a:cs typeface="Courier New"/>
              </a:rPr>
              <a:t>CURRVAL</a:t>
            </a:r>
            <a:r>
              <a:rPr dirty="0" sz="1300" spc="-455">
                <a:latin typeface="Courier New"/>
                <a:cs typeface="Courier New"/>
              </a:rPr>
              <a:t> </a:t>
            </a:r>
            <a:r>
              <a:rPr dirty="0" sz="1300" spc="-5">
                <a:latin typeface="Times New Roman"/>
                <a:cs typeface="Times New Roman"/>
              </a:rPr>
              <a:t>with</a:t>
            </a:r>
            <a:r>
              <a:rPr dirty="0" sz="1300">
                <a:latin typeface="Times New Roman"/>
                <a:cs typeface="Times New Roman"/>
              </a:rPr>
              <a:t> the sequence name.</a:t>
            </a:r>
            <a:endParaRPr sz="1300">
              <a:latin typeface="Times New Roman"/>
              <a:cs typeface="Times New Roman"/>
            </a:endParaRPr>
          </a:p>
          <a:p>
            <a:pPr marL="136525">
              <a:lnSpc>
                <a:spcPts val="1555"/>
              </a:lnSpc>
            </a:pPr>
            <a:r>
              <a:rPr dirty="0" sz="1300">
                <a:latin typeface="Times New Roman"/>
                <a:cs typeface="Times New Roman"/>
              </a:rPr>
              <a:t>When you reference </a:t>
            </a:r>
            <a:r>
              <a:rPr dirty="0" sz="1300" i="1">
                <a:latin typeface="Courier New"/>
                <a:cs typeface="Courier New"/>
              </a:rPr>
              <a:t>sequence</a:t>
            </a:r>
            <a:r>
              <a:rPr dirty="0" sz="1300">
                <a:latin typeface="Courier New"/>
                <a:cs typeface="Courier New"/>
              </a:rPr>
              <a:t>.CURRVAL</a:t>
            </a:r>
            <a:r>
              <a:rPr dirty="0" sz="1300">
                <a:latin typeface="Times New Roman"/>
                <a:cs typeface="Times New Roman"/>
              </a:rPr>
              <a:t>, the last value returned to that </a:t>
            </a:r>
            <a:r>
              <a:rPr dirty="0" sz="1300" spc="-5">
                <a:latin typeface="Times New Roman"/>
                <a:cs typeface="Times New Roman"/>
              </a:rPr>
              <a:t>user’s process</a:t>
            </a:r>
            <a:r>
              <a:rPr dirty="0" sz="1300" spc="-10">
                <a:latin typeface="Times New Roman"/>
                <a:cs typeface="Times New Roman"/>
              </a:rPr>
              <a:t> </a:t>
            </a:r>
            <a:r>
              <a:rPr dirty="0" sz="1300">
                <a:latin typeface="Times New Roman"/>
                <a:cs typeface="Times New Roman"/>
              </a:rPr>
              <a:t>is</a:t>
            </a:r>
            <a:endParaRPr sz="1300">
              <a:latin typeface="Times New Roman"/>
              <a:cs typeface="Times New Roman"/>
            </a:endParaRPr>
          </a:p>
          <a:p>
            <a:pPr marL="136525">
              <a:lnSpc>
                <a:spcPct val="100000"/>
              </a:lnSpc>
              <a:spcBef>
                <a:spcPts val="70"/>
              </a:spcBef>
            </a:pPr>
            <a:r>
              <a:rPr dirty="0" sz="1300">
                <a:latin typeface="Times New Roman"/>
                <a:cs typeface="Times New Roman"/>
              </a:rPr>
              <a:t>displayed.</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7</a:t>
            </a:r>
            <a:r>
              <a:rPr dirty="0" sz="800" spc="-114"/>
              <a:t>Contact</a:t>
            </a:r>
            <a:endParaRPr sz="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93090" y="428801"/>
            <a:ext cx="6016625" cy="3253104"/>
          </a:xfrm>
          <a:prstGeom prst="rect">
            <a:avLst/>
          </a:prstGeom>
        </p:spPr>
        <p:txBody>
          <a:bodyPr wrap="square" lIns="0" tIns="62229" rIns="0" bIns="0" rtlCol="0" vert="horz">
            <a:spAutoFit/>
          </a:bodyPr>
          <a:lstStyle/>
          <a:p>
            <a:pPr marL="12700">
              <a:lnSpc>
                <a:spcPct val="100000"/>
              </a:lnSpc>
              <a:spcBef>
                <a:spcPts val="489"/>
              </a:spcBef>
            </a:pPr>
            <a:r>
              <a:rPr dirty="0" sz="1300" b="1">
                <a:latin typeface="Courier New"/>
                <a:cs typeface="Courier New"/>
              </a:rPr>
              <a:t>NEXTVAL</a:t>
            </a:r>
            <a:r>
              <a:rPr dirty="0" sz="1300" spc="-415" b="1">
                <a:latin typeface="Courier New"/>
                <a:cs typeface="Courier New"/>
              </a:rPr>
              <a:t> </a:t>
            </a:r>
            <a:r>
              <a:rPr dirty="0" sz="1300" b="1">
                <a:latin typeface="Arial"/>
                <a:cs typeface="Arial"/>
              </a:rPr>
              <a:t>and </a:t>
            </a:r>
            <a:r>
              <a:rPr dirty="0" sz="1300" b="1">
                <a:latin typeface="Courier New"/>
                <a:cs typeface="Courier New"/>
              </a:rPr>
              <a:t>CURRVAL</a:t>
            </a:r>
            <a:r>
              <a:rPr dirty="0" sz="1300" spc="-420" b="1">
                <a:latin typeface="Courier New"/>
                <a:cs typeface="Courier New"/>
              </a:rPr>
              <a:t> </a:t>
            </a:r>
            <a:r>
              <a:rPr dirty="0" sz="1300" spc="-5" b="1">
                <a:latin typeface="Arial"/>
                <a:cs typeface="Arial"/>
              </a:rPr>
              <a:t>Pseudocolumns</a:t>
            </a:r>
            <a:r>
              <a:rPr dirty="0" sz="1300" b="1">
                <a:latin typeface="Arial"/>
                <a:cs typeface="Arial"/>
              </a:rPr>
              <a:t> (continued)</a:t>
            </a:r>
            <a:endParaRPr sz="1300">
              <a:latin typeface="Arial"/>
              <a:cs typeface="Arial"/>
            </a:endParaRPr>
          </a:p>
          <a:p>
            <a:pPr marL="136525">
              <a:lnSpc>
                <a:spcPct val="100000"/>
              </a:lnSpc>
              <a:spcBef>
                <a:spcPts val="390"/>
              </a:spcBef>
            </a:pPr>
            <a:r>
              <a:rPr dirty="0" sz="1300" spc="-5" b="1">
                <a:latin typeface="Times New Roman"/>
                <a:cs typeface="Times New Roman"/>
              </a:rPr>
              <a:t>Rules for Using </a:t>
            </a:r>
            <a:r>
              <a:rPr dirty="0" sz="1300" b="1">
                <a:latin typeface="Courier New"/>
                <a:cs typeface="Courier New"/>
              </a:rPr>
              <a:t>NEXTVAL</a:t>
            </a:r>
            <a:r>
              <a:rPr dirty="0" sz="1300" spc="-455" b="1">
                <a:latin typeface="Courier New"/>
                <a:cs typeface="Courier New"/>
              </a:rPr>
              <a:t> </a:t>
            </a:r>
            <a:r>
              <a:rPr dirty="0" sz="1300" spc="-5" b="1">
                <a:latin typeface="Times New Roman"/>
                <a:cs typeface="Times New Roman"/>
              </a:rPr>
              <a:t>and </a:t>
            </a:r>
            <a:r>
              <a:rPr dirty="0" sz="1300" b="1">
                <a:latin typeface="Courier New"/>
                <a:cs typeface="Courier New"/>
              </a:rPr>
              <a:t>CURRVAL</a:t>
            </a:r>
            <a:endParaRPr sz="1300">
              <a:latin typeface="Courier New"/>
              <a:cs typeface="Courier New"/>
            </a:endParaRPr>
          </a:p>
          <a:p>
            <a:pPr marL="136525">
              <a:lnSpc>
                <a:spcPct val="100000"/>
              </a:lnSpc>
              <a:spcBef>
                <a:spcPts val="390"/>
              </a:spcBef>
            </a:pPr>
            <a:r>
              <a:rPr dirty="0" sz="1300" spc="-5">
                <a:latin typeface="Times New Roman"/>
                <a:cs typeface="Times New Roman"/>
              </a:rPr>
              <a:t>You </a:t>
            </a:r>
            <a:r>
              <a:rPr dirty="0" sz="1300">
                <a:latin typeface="Times New Roman"/>
                <a:cs typeface="Times New Roman"/>
              </a:rPr>
              <a:t>can </a:t>
            </a:r>
            <a:r>
              <a:rPr dirty="0" sz="1300" spc="-5">
                <a:latin typeface="Times New Roman"/>
                <a:cs typeface="Times New Roman"/>
              </a:rPr>
              <a:t>use</a:t>
            </a:r>
            <a:r>
              <a:rPr dirty="0" sz="1300" spc="5">
                <a:latin typeface="Times New Roman"/>
                <a:cs typeface="Times New Roman"/>
              </a:rPr>
              <a:t> </a:t>
            </a:r>
            <a:r>
              <a:rPr dirty="0" sz="1300">
                <a:latin typeface="Courier New"/>
                <a:cs typeface="Courier New"/>
              </a:rPr>
              <a:t>NEXTVAL</a:t>
            </a:r>
            <a:r>
              <a:rPr dirty="0" sz="1300" spc="-455">
                <a:latin typeface="Courier New"/>
                <a:cs typeface="Courier New"/>
              </a:rPr>
              <a:t> </a:t>
            </a:r>
            <a:r>
              <a:rPr dirty="0" sz="1300">
                <a:latin typeface="Times New Roman"/>
                <a:cs typeface="Times New Roman"/>
              </a:rPr>
              <a:t>and</a:t>
            </a:r>
            <a:r>
              <a:rPr dirty="0" sz="1300" spc="-5">
                <a:latin typeface="Times New Roman"/>
                <a:cs typeface="Times New Roman"/>
              </a:rPr>
              <a:t> </a:t>
            </a:r>
            <a:r>
              <a:rPr dirty="0" sz="1300">
                <a:latin typeface="Courier New"/>
                <a:cs typeface="Courier New"/>
              </a:rPr>
              <a:t>CURRVAL</a:t>
            </a:r>
            <a:r>
              <a:rPr dirty="0" sz="1300" spc="-455">
                <a:latin typeface="Courier New"/>
                <a:cs typeface="Courier New"/>
              </a:rPr>
              <a:t> </a:t>
            </a:r>
            <a:r>
              <a:rPr dirty="0" sz="1300">
                <a:latin typeface="Times New Roman"/>
                <a:cs typeface="Times New Roman"/>
              </a:rPr>
              <a:t>in</a:t>
            </a:r>
            <a:r>
              <a:rPr dirty="0" sz="1300" spc="-10">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following</a:t>
            </a:r>
            <a:r>
              <a:rPr dirty="0" sz="1300" spc="-5">
                <a:latin typeface="Times New Roman"/>
                <a:cs typeface="Times New Roman"/>
              </a:rPr>
              <a:t> </a:t>
            </a:r>
            <a:r>
              <a:rPr dirty="0" sz="1300">
                <a:latin typeface="Times New Roman"/>
                <a:cs typeface="Times New Roman"/>
              </a:rPr>
              <a:t>contexts:</a:t>
            </a:r>
            <a:endParaRPr sz="1300">
              <a:latin typeface="Times New Roman"/>
              <a:cs typeface="Times New Roman"/>
            </a:endParaRPr>
          </a:p>
          <a:p>
            <a:pPr marL="445770" indent="-186690">
              <a:lnSpc>
                <a:spcPts val="1555"/>
              </a:lnSpc>
              <a:buChar char="•"/>
              <a:tabLst>
                <a:tab pos="445770" algn="l"/>
                <a:tab pos="446405" algn="l"/>
              </a:tabLst>
            </a:pPr>
            <a:r>
              <a:rPr dirty="0" sz="1300">
                <a:latin typeface="Times New Roman"/>
                <a:cs typeface="Times New Roman"/>
              </a:rPr>
              <a:t>The</a:t>
            </a:r>
            <a:r>
              <a:rPr dirty="0" sz="1300" spc="-5">
                <a:latin typeface="Times New Roman"/>
                <a:cs typeface="Times New Roman"/>
              </a:rPr>
              <a:t> </a:t>
            </a:r>
            <a:r>
              <a:rPr dirty="0" sz="1300">
                <a:latin typeface="Courier New"/>
                <a:cs typeface="Courier New"/>
              </a:rPr>
              <a:t>SELECT</a:t>
            </a:r>
            <a:r>
              <a:rPr dirty="0" sz="1300" spc="-455">
                <a:latin typeface="Courier New"/>
                <a:cs typeface="Courier New"/>
              </a:rPr>
              <a:t> </a:t>
            </a:r>
            <a:r>
              <a:rPr dirty="0" sz="1300" spc="-5">
                <a:latin typeface="Times New Roman"/>
                <a:cs typeface="Times New Roman"/>
              </a:rPr>
              <a:t>list</a:t>
            </a:r>
            <a:r>
              <a:rPr dirty="0" sz="1300">
                <a:latin typeface="Times New Roman"/>
                <a:cs typeface="Times New Roman"/>
              </a:rPr>
              <a:t> of a </a:t>
            </a:r>
            <a:r>
              <a:rPr dirty="0" sz="1300">
                <a:latin typeface="Courier New"/>
                <a:cs typeface="Courier New"/>
              </a:rPr>
              <a:t>SELECT</a:t>
            </a:r>
            <a:r>
              <a:rPr dirty="0" sz="1300" spc="-459">
                <a:latin typeface="Courier New"/>
                <a:cs typeface="Courier New"/>
              </a:rPr>
              <a:t> </a:t>
            </a:r>
            <a:r>
              <a:rPr dirty="0" sz="1300">
                <a:latin typeface="Times New Roman"/>
                <a:cs typeface="Times New Roman"/>
              </a:rPr>
              <a:t>statement</a:t>
            </a:r>
            <a:r>
              <a:rPr dirty="0" sz="1300" spc="5">
                <a:latin typeface="Times New Roman"/>
                <a:cs typeface="Times New Roman"/>
              </a:rPr>
              <a:t> </a:t>
            </a:r>
            <a:r>
              <a:rPr dirty="0" sz="1300">
                <a:latin typeface="Times New Roman"/>
                <a:cs typeface="Times New Roman"/>
              </a:rPr>
              <a:t>that</a:t>
            </a:r>
            <a:r>
              <a:rPr dirty="0" sz="1300" spc="5">
                <a:latin typeface="Times New Roman"/>
                <a:cs typeface="Times New Roman"/>
              </a:rPr>
              <a:t> </a:t>
            </a:r>
            <a:r>
              <a:rPr dirty="0" sz="1300">
                <a:latin typeface="Times New Roman"/>
                <a:cs typeface="Times New Roman"/>
              </a:rPr>
              <a:t>is not</a:t>
            </a:r>
            <a:r>
              <a:rPr dirty="0" sz="1300" spc="-5">
                <a:latin typeface="Times New Roman"/>
                <a:cs typeface="Times New Roman"/>
              </a:rPr>
              <a:t> part of</a:t>
            </a:r>
            <a:r>
              <a:rPr dirty="0" sz="1300" spc="-10">
                <a:latin typeface="Times New Roman"/>
                <a:cs typeface="Times New Roman"/>
              </a:rPr>
              <a:t> </a:t>
            </a:r>
            <a:r>
              <a:rPr dirty="0" sz="1300">
                <a:latin typeface="Times New Roman"/>
                <a:cs typeface="Times New Roman"/>
              </a:rPr>
              <a:t>a</a:t>
            </a:r>
            <a:r>
              <a:rPr dirty="0" sz="1300" spc="-5">
                <a:latin typeface="Times New Roman"/>
                <a:cs typeface="Times New Roman"/>
              </a:rPr>
              <a:t> subquery</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The</a:t>
            </a:r>
            <a:r>
              <a:rPr dirty="0" sz="1300" spc="-5">
                <a:latin typeface="Times New Roman"/>
                <a:cs typeface="Times New Roman"/>
              </a:rPr>
              <a:t> </a:t>
            </a:r>
            <a:r>
              <a:rPr dirty="0" sz="1300">
                <a:latin typeface="Courier New"/>
                <a:cs typeface="Courier New"/>
              </a:rPr>
              <a:t>SELECT</a:t>
            </a:r>
            <a:r>
              <a:rPr dirty="0" sz="1300" spc="-455">
                <a:latin typeface="Courier New"/>
                <a:cs typeface="Courier New"/>
              </a:rPr>
              <a:t> </a:t>
            </a:r>
            <a:r>
              <a:rPr dirty="0" sz="1300">
                <a:latin typeface="Times New Roman"/>
                <a:cs typeface="Times New Roman"/>
              </a:rPr>
              <a:t>list </a:t>
            </a:r>
            <a:r>
              <a:rPr dirty="0" sz="1300" spc="-5">
                <a:latin typeface="Times New Roman"/>
                <a:cs typeface="Times New Roman"/>
              </a:rPr>
              <a:t>of</a:t>
            </a:r>
            <a:r>
              <a:rPr dirty="0" sz="1300">
                <a:latin typeface="Times New Roman"/>
                <a:cs typeface="Times New Roman"/>
              </a:rPr>
              <a:t> a </a:t>
            </a:r>
            <a:r>
              <a:rPr dirty="0" sz="1300" spc="-5">
                <a:latin typeface="Times New Roman"/>
                <a:cs typeface="Times New Roman"/>
              </a:rPr>
              <a:t>subquery </a:t>
            </a:r>
            <a:r>
              <a:rPr dirty="0" sz="1300">
                <a:latin typeface="Times New Roman"/>
                <a:cs typeface="Times New Roman"/>
              </a:rPr>
              <a:t>in an</a:t>
            </a:r>
            <a:r>
              <a:rPr dirty="0" sz="1300" spc="5">
                <a:latin typeface="Times New Roman"/>
                <a:cs typeface="Times New Roman"/>
              </a:rPr>
              <a:t> </a:t>
            </a:r>
            <a:r>
              <a:rPr dirty="0" sz="1300">
                <a:latin typeface="Courier New"/>
                <a:cs typeface="Courier New"/>
              </a:rPr>
              <a:t>INSERT</a:t>
            </a:r>
            <a:r>
              <a:rPr dirty="0" sz="1300" spc="-459">
                <a:latin typeface="Courier New"/>
                <a:cs typeface="Courier New"/>
              </a:rPr>
              <a:t> </a:t>
            </a:r>
            <a:r>
              <a:rPr dirty="0" sz="1300">
                <a:latin typeface="Times New Roman"/>
                <a:cs typeface="Times New Roman"/>
              </a:rPr>
              <a:t>statement</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The</a:t>
            </a:r>
            <a:r>
              <a:rPr dirty="0" sz="1300" spc="-5">
                <a:latin typeface="Times New Roman"/>
                <a:cs typeface="Times New Roman"/>
              </a:rPr>
              <a:t> </a:t>
            </a:r>
            <a:r>
              <a:rPr dirty="0" sz="1300">
                <a:latin typeface="Courier New"/>
                <a:cs typeface="Courier New"/>
              </a:rPr>
              <a:t>VALUES</a:t>
            </a:r>
            <a:r>
              <a:rPr dirty="0" sz="1300" spc="-455">
                <a:latin typeface="Courier New"/>
                <a:cs typeface="Courier New"/>
              </a:rPr>
              <a:t> </a:t>
            </a:r>
            <a:r>
              <a:rPr dirty="0" sz="1300">
                <a:latin typeface="Times New Roman"/>
                <a:cs typeface="Times New Roman"/>
              </a:rPr>
              <a:t>clause</a:t>
            </a:r>
            <a:r>
              <a:rPr dirty="0" sz="1300" spc="-5">
                <a:latin typeface="Times New Roman"/>
                <a:cs typeface="Times New Roman"/>
              </a:rPr>
              <a:t> </a:t>
            </a:r>
            <a:r>
              <a:rPr dirty="0" sz="1300">
                <a:latin typeface="Times New Roman"/>
                <a:cs typeface="Times New Roman"/>
              </a:rPr>
              <a:t>of</a:t>
            </a:r>
            <a:r>
              <a:rPr dirty="0" sz="1300" spc="-5">
                <a:latin typeface="Times New Roman"/>
                <a:cs typeface="Times New Roman"/>
              </a:rPr>
              <a:t> </a:t>
            </a:r>
            <a:r>
              <a:rPr dirty="0" sz="1300">
                <a:latin typeface="Times New Roman"/>
                <a:cs typeface="Times New Roman"/>
              </a:rPr>
              <a:t>an </a:t>
            </a:r>
            <a:r>
              <a:rPr dirty="0" sz="1300">
                <a:latin typeface="Courier New"/>
                <a:cs typeface="Courier New"/>
              </a:rPr>
              <a:t>INSERT</a:t>
            </a:r>
            <a:r>
              <a:rPr dirty="0" sz="1300" spc="-459">
                <a:latin typeface="Courier New"/>
                <a:cs typeface="Courier New"/>
              </a:rPr>
              <a:t> </a:t>
            </a:r>
            <a:r>
              <a:rPr dirty="0" sz="1300">
                <a:latin typeface="Times New Roman"/>
                <a:cs typeface="Times New Roman"/>
              </a:rPr>
              <a:t>statement</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The</a:t>
            </a:r>
            <a:r>
              <a:rPr dirty="0" sz="1300" spc="-5">
                <a:latin typeface="Times New Roman"/>
                <a:cs typeface="Times New Roman"/>
              </a:rPr>
              <a:t> </a:t>
            </a:r>
            <a:r>
              <a:rPr dirty="0" sz="1300">
                <a:latin typeface="Courier New"/>
                <a:cs typeface="Courier New"/>
              </a:rPr>
              <a:t>SET</a:t>
            </a:r>
            <a:r>
              <a:rPr dirty="0" sz="1300" spc="-450">
                <a:latin typeface="Courier New"/>
                <a:cs typeface="Courier New"/>
              </a:rPr>
              <a:t> </a:t>
            </a:r>
            <a:r>
              <a:rPr dirty="0" sz="1300">
                <a:latin typeface="Times New Roman"/>
                <a:cs typeface="Times New Roman"/>
              </a:rPr>
              <a:t>clause of an</a:t>
            </a:r>
            <a:r>
              <a:rPr dirty="0" sz="1300" spc="-5">
                <a:latin typeface="Times New Roman"/>
                <a:cs typeface="Times New Roman"/>
              </a:rPr>
              <a:t> </a:t>
            </a:r>
            <a:r>
              <a:rPr dirty="0" sz="1300">
                <a:latin typeface="Courier New"/>
                <a:cs typeface="Courier New"/>
              </a:rPr>
              <a:t>UPDATE</a:t>
            </a:r>
            <a:r>
              <a:rPr dirty="0" sz="1300" spc="-459">
                <a:latin typeface="Courier New"/>
                <a:cs typeface="Courier New"/>
              </a:rPr>
              <a:t> </a:t>
            </a:r>
            <a:r>
              <a:rPr dirty="0" sz="1300">
                <a:latin typeface="Times New Roman"/>
                <a:cs typeface="Times New Roman"/>
              </a:rPr>
              <a:t>statement</a:t>
            </a:r>
            <a:endParaRPr sz="1300">
              <a:latin typeface="Times New Roman"/>
              <a:cs typeface="Times New Roman"/>
            </a:endParaRPr>
          </a:p>
          <a:p>
            <a:pPr marL="136525">
              <a:lnSpc>
                <a:spcPts val="1555"/>
              </a:lnSpc>
              <a:spcBef>
                <a:spcPts val="390"/>
              </a:spcBef>
            </a:pPr>
            <a:r>
              <a:rPr dirty="0" sz="1300" spc="-5">
                <a:latin typeface="Times New Roman"/>
                <a:cs typeface="Times New Roman"/>
              </a:rPr>
              <a:t>You</a:t>
            </a:r>
            <a:r>
              <a:rPr dirty="0" sz="1300" spc="-10">
                <a:latin typeface="Times New Roman"/>
                <a:cs typeface="Times New Roman"/>
              </a:rPr>
              <a:t> </a:t>
            </a:r>
            <a:r>
              <a:rPr dirty="0" sz="1300">
                <a:latin typeface="Times New Roman"/>
                <a:cs typeface="Times New Roman"/>
              </a:rPr>
              <a:t>cannot use </a:t>
            </a:r>
            <a:r>
              <a:rPr dirty="0" sz="1300">
                <a:latin typeface="Courier New"/>
                <a:cs typeface="Courier New"/>
              </a:rPr>
              <a:t>NEXTVAL</a:t>
            </a:r>
            <a:r>
              <a:rPr dirty="0" sz="1300" spc="-455">
                <a:latin typeface="Courier New"/>
                <a:cs typeface="Courier New"/>
              </a:rPr>
              <a:t> </a:t>
            </a:r>
            <a:r>
              <a:rPr dirty="0" sz="1300">
                <a:latin typeface="Times New Roman"/>
                <a:cs typeface="Times New Roman"/>
              </a:rPr>
              <a:t>and</a:t>
            </a:r>
            <a:r>
              <a:rPr dirty="0" sz="1300" spc="-10">
                <a:latin typeface="Times New Roman"/>
                <a:cs typeface="Times New Roman"/>
              </a:rPr>
              <a:t> </a:t>
            </a:r>
            <a:r>
              <a:rPr dirty="0" sz="1300">
                <a:latin typeface="Courier New"/>
                <a:cs typeface="Courier New"/>
              </a:rPr>
              <a:t>CURRVAL</a:t>
            </a:r>
            <a:r>
              <a:rPr dirty="0" sz="1300" spc="-450">
                <a:latin typeface="Courier New"/>
                <a:cs typeface="Courier New"/>
              </a:rPr>
              <a:t> </a:t>
            </a:r>
            <a:r>
              <a:rPr dirty="0" sz="1300">
                <a:latin typeface="Times New Roman"/>
                <a:cs typeface="Times New Roman"/>
              </a:rPr>
              <a:t>in the following</a:t>
            </a:r>
            <a:r>
              <a:rPr dirty="0" sz="1300" spc="-5">
                <a:latin typeface="Times New Roman"/>
                <a:cs typeface="Times New Roman"/>
              </a:rPr>
              <a:t> </a:t>
            </a:r>
            <a:r>
              <a:rPr dirty="0" sz="1300">
                <a:latin typeface="Times New Roman"/>
                <a:cs typeface="Times New Roman"/>
              </a:rPr>
              <a:t>contexts: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The </a:t>
            </a:r>
            <a:r>
              <a:rPr dirty="0" sz="1300">
                <a:latin typeface="Courier New"/>
                <a:cs typeface="Courier New"/>
              </a:rPr>
              <a:t>SELECT</a:t>
            </a:r>
            <a:r>
              <a:rPr dirty="0" sz="1300" spc="-455">
                <a:latin typeface="Courier New"/>
                <a:cs typeface="Courier New"/>
              </a:rPr>
              <a:t> </a:t>
            </a:r>
            <a:r>
              <a:rPr dirty="0" sz="1300">
                <a:latin typeface="Times New Roman"/>
                <a:cs typeface="Times New Roman"/>
              </a:rPr>
              <a:t>list </a:t>
            </a:r>
            <a:r>
              <a:rPr dirty="0" sz="1300" spc="-5">
                <a:latin typeface="Times New Roman"/>
                <a:cs typeface="Times New Roman"/>
              </a:rPr>
              <a:t>of </a:t>
            </a:r>
            <a:r>
              <a:rPr dirty="0" sz="1300">
                <a:latin typeface="Times New Roman"/>
                <a:cs typeface="Times New Roman"/>
              </a:rPr>
              <a:t>a </a:t>
            </a:r>
            <a:r>
              <a:rPr dirty="0" sz="1300" spc="-5">
                <a:latin typeface="Times New Roman"/>
                <a:cs typeface="Times New Roman"/>
              </a:rPr>
              <a:t>view</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A</a:t>
            </a:r>
            <a:r>
              <a:rPr dirty="0" sz="1300" spc="-5">
                <a:latin typeface="Times New Roman"/>
                <a:cs typeface="Times New Roman"/>
              </a:rPr>
              <a:t> </a:t>
            </a:r>
            <a:r>
              <a:rPr dirty="0" sz="1300">
                <a:latin typeface="Courier New"/>
                <a:cs typeface="Courier New"/>
              </a:rPr>
              <a:t>SELECT</a:t>
            </a:r>
            <a:r>
              <a:rPr dirty="0" sz="1300" spc="-455">
                <a:latin typeface="Courier New"/>
                <a:cs typeface="Courier New"/>
              </a:rPr>
              <a:t> </a:t>
            </a:r>
            <a:r>
              <a:rPr dirty="0" sz="1300">
                <a:latin typeface="Times New Roman"/>
                <a:cs typeface="Times New Roman"/>
              </a:rPr>
              <a:t>statement with the </a:t>
            </a:r>
            <a:r>
              <a:rPr dirty="0" sz="1300">
                <a:latin typeface="Courier New"/>
                <a:cs typeface="Courier New"/>
              </a:rPr>
              <a:t>DISTINCT</a:t>
            </a:r>
            <a:r>
              <a:rPr dirty="0" sz="1300" spc="-455">
                <a:latin typeface="Courier New"/>
                <a:cs typeface="Courier New"/>
              </a:rPr>
              <a:t> </a:t>
            </a:r>
            <a:r>
              <a:rPr dirty="0" sz="1300">
                <a:latin typeface="Times New Roman"/>
                <a:cs typeface="Times New Roman"/>
              </a:rPr>
              <a:t>keyword</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A</a:t>
            </a:r>
            <a:r>
              <a:rPr dirty="0" sz="1300" spc="-5">
                <a:latin typeface="Times New Roman"/>
                <a:cs typeface="Times New Roman"/>
              </a:rPr>
              <a:t> </a:t>
            </a:r>
            <a:r>
              <a:rPr dirty="0" sz="1300">
                <a:latin typeface="Courier New"/>
                <a:cs typeface="Courier New"/>
              </a:rPr>
              <a:t>SELECT</a:t>
            </a:r>
            <a:r>
              <a:rPr dirty="0" sz="1300" spc="-455">
                <a:latin typeface="Courier New"/>
                <a:cs typeface="Courier New"/>
              </a:rPr>
              <a:t> </a:t>
            </a:r>
            <a:r>
              <a:rPr dirty="0" sz="1300">
                <a:latin typeface="Times New Roman"/>
                <a:cs typeface="Times New Roman"/>
              </a:rPr>
              <a:t>statement</a:t>
            </a:r>
            <a:r>
              <a:rPr dirty="0" sz="1300" spc="5">
                <a:latin typeface="Times New Roman"/>
                <a:cs typeface="Times New Roman"/>
              </a:rPr>
              <a:t> </a:t>
            </a:r>
            <a:r>
              <a:rPr dirty="0" sz="1300">
                <a:latin typeface="Times New Roman"/>
                <a:cs typeface="Times New Roman"/>
              </a:rPr>
              <a:t>with</a:t>
            </a:r>
            <a:r>
              <a:rPr dirty="0" sz="1300" spc="5">
                <a:latin typeface="Times New Roman"/>
                <a:cs typeface="Times New Roman"/>
              </a:rPr>
              <a:t> </a:t>
            </a:r>
            <a:r>
              <a:rPr dirty="0" sz="1300">
                <a:latin typeface="Courier New"/>
                <a:cs typeface="Courier New"/>
              </a:rPr>
              <a:t>GROUP</a:t>
            </a:r>
            <a:r>
              <a:rPr dirty="0" sz="1300" spc="10">
                <a:latin typeface="Courier New"/>
                <a:cs typeface="Courier New"/>
              </a:rPr>
              <a:t> </a:t>
            </a:r>
            <a:r>
              <a:rPr dirty="0" sz="1300" spc="-5">
                <a:latin typeface="Courier New"/>
                <a:cs typeface="Courier New"/>
              </a:rPr>
              <a:t>BY</a:t>
            </a:r>
            <a:r>
              <a:rPr dirty="0" sz="1300" spc="-5">
                <a:latin typeface="Times New Roman"/>
                <a:cs typeface="Times New Roman"/>
              </a:rPr>
              <a:t>,</a:t>
            </a:r>
            <a:r>
              <a:rPr dirty="0" sz="1300">
                <a:latin typeface="Times New Roman"/>
                <a:cs typeface="Times New Roman"/>
              </a:rPr>
              <a:t> </a:t>
            </a:r>
            <a:r>
              <a:rPr dirty="0" sz="1300">
                <a:latin typeface="Courier New"/>
                <a:cs typeface="Courier New"/>
              </a:rPr>
              <a:t>HAVING</a:t>
            </a:r>
            <a:r>
              <a:rPr dirty="0" sz="1300">
                <a:latin typeface="Times New Roman"/>
                <a:cs typeface="Times New Roman"/>
              </a:rPr>
              <a:t>,</a:t>
            </a:r>
            <a:r>
              <a:rPr dirty="0" sz="1300" spc="-5">
                <a:latin typeface="Times New Roman"/>
                <a:cs typeface="Times New Roman"/>
              </a:rPr>
              <a:t> or</a:t>
            </a:r>
            <a:r>
              <a:rPr dirty="0" sz="1300" spc="5">
                <a:latin typeface="Times New Roman"/>
                <a:cs typeface="Times New Roman"/>
              </a:rPr>
              <a:t> </a:t>
            </a:r>
            <a:r>
              <a:rPr dirty="0" sz="1300">
                <a:latin typeface="Courier New"/>
                <a:cs typeface="Courier New"/>
              </a:rPr>
              <a:t>ORDER</a:t>
            </a:r>
            <a:r>
              <a:rPr dirty="0" sz="1300" spc="-5">
                <a:latin typeface="Courier New"/>
                <a:cs typeface="Courier New"/>
              </a:rPr>
              <a:t> </a:t>
            </a:r>
            <a:r>
              <a:rPr dirty="0" sz="1300">
                <a:latin typeface="Courier New"/>
                <a:cs typeface="Courier New"/>
              </a:rPr>
              <a:t>BY</a:t>
            </a:r>
            <a:r>
              <a:rPr dirty="0" sz="1300" spc="-455">
                <a:latin typeface="Courier New"/>
                <a:cs typeface="Courier New"/>
              </a:rPr>
              <a:t> </a:t>
            </a:r>
            <a:r>
              <a:rPr dirty="0" sz="1300" spc="-5">
                <a:latin typeface="Times New Roman"/>
                <a:cs typeface="Times New Roman"/>
              </a:rPr>
              <a:t>clauses</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A </a:t>
            </a:r>
            <a:r>
              <a:rPr dirty="0" sz="1300" spc="-5">
                <a:latin typeface="Times New Roman"/>
                <a:cs typeface="Times New Roman"/>
              </a:rPr>
              <a:t>subquery in </a:t>
            </a:r>
            <a:r>
              <a:rPr dirty="0" sz="1300">
                <a:latin typeface="Times New Roman"/>
                <a:cs typeface="Times New Roman"/>
              </a:rPr>
              <a:t>a </a:t>
            </a:r>
            <a:r>
              <a:rPr dirty="0" sz="1300">
                <a:latin typeface="Courier New"/>
                <a:cs typeface="Courier New"/>
              </a:rPr>
              <a:t>SELECT</a:t>
            </a:r>
            <a:r>
              <a:rPr dirty="0" sz="1300">
                <a:latin typeface="Times New Roman"/>
                <a:cs typeface="Times New Roman"/>
              </a:rPr>
              <a:t>, </a:t>
            </a:r>
            <a:r>
              <a:rPr dirty="0" sz="1300">
                <a:latin typeface="Courier New"/>
                <a:cs typeface="Courier New"/>
              </a:rPr>
              <a:t>DELETE</a:t>
            </a:r>
            <a:r>
              <a:rPr dirty="0" sz="1300">
                <a:latin typeface="Times New Roman"/>
                <a:cs typeface="Times New Roman"/>
              </a:rPr>
              <a:t>, </a:t>
            </a:r>
            <a:r>
              <a:rPr dirty="0" sz="1300" spc="-5">
                <a:latin typeface="Times New Roman"/>
                <a:cs typeface="Times New Roman"/>
              </a:rPr>
              <a:t>or </a:t>
            </a:r>
            <a:r>
              <a:rPr dirty="0" sz="1300">
                <a:latin typeface="Courier New"/>
                <a:cs typeface="Courier New"/>
              </a:rPr>
              <a:t>UPDATE</a:t>
            </a:r>
            <a:r>
              <a:rPr dirty="0" sz="1300" spc="-470">
                <a:latin typeface="Courier New"/>
                <a:cs typeface="Courier New"/>
              </a:rPr>
              <a:t> </a:t>
            </a:r>
            <a:r>
              <a:rPr dirty="0" sz="1300">
                <a:latin typeface="Times New Roman"/>
                <a:cs typeface="Times New Roman"/>
              </a:rPr>
              <a:t>statement</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The</a:t>
            </a:r>
            <a:r>
              <a:rPr dirty="0" sz="1300" spc="-5">
                <a:latin typeface="Times New Roman"/>
                <a:cs typeface="Times New Roman"/>
              </a:rPr>
              <a:t> </a:t>
            </a:r>
            <a:r>
              <a:rPr dirty="0" sz="1300">
                <a:latin typeface="Courier New"/>
                <a:cs typeface="Courier New"/>
              </a:rPr>
              <a:t>DEFAULT</a:t>
            </a:r>
            <a:r>
              <a:rPr dirty="0" sz="1300" spc="-455">
                <a:latin typeface="Courier New"/>
                <a:cs typeface="Courier New"/>
              </a:rPr>
              <a:t> </a:t>
            </a:r>
            <a:r>
              <a:rPr dirty="0" sz="1300">
                <a:latin typeface="Times New Roman"/>
                <a:cs typeface="Times New Roman"/>
              </a:rPr>
              <a:t>expression</a:t>
            </a:r>
            <a:r>
              <a:rPr dirty="0" sz="1300" spc="-10">
                <a:latin typeface="Times New Roman"/>
                <a:cs typeface="Times New Roman"/>
              </a:rPr>
              <a:t> </a:t>
            </a:r>
            <a:r>
              <a:rPr dirty="0" sz="1300">
                <a:latin typeface="Times New Roman"/>
                <a:cs typeface="Times New Roman"/>
              </a:rPr>
              <a:t>in</a:t>
            </a:r>
            <a:r>
              <a:rPr dirty="0" sz="1300" spc="-5">
                <a:latin typeface="Times New Roman"/>
                <a:cs typeface="Times New Roman"/>
              </a:rPr>
              <a:t> </a:t>
            </a:r>
            <a:r>
              <a:rPr dirty="0" sz="1300">
                <a:latin typeface="Times New Roman"/>
                <a:cs typeface="Times New Roman"/>
              </a:rPr>
              <a:t>a</a:t>
            </a:r>
            <a:r>
              <a:rPr dirty="0" sz="1300" spc="-5">
                <a:latin typeface="Times New Roman"/>
                <a:cs typeface="Times New Roman"/>
              </a:rPr>
              <a:t> </a:t>
            </a:r>
            <a:r>
              <a:rPr dirty="0" sz="1300">
                <a:latin typeface="Courier New"/>
                <a:cs typeface="Courier New"/>
              </a:rPr>
              <a:t>CREATE</a:t>
            </a:r>
            <a:r>
              <a:rPr dirty="0" sz="1300" spc="5">
                <a:latin typeface="Courier New"/>
                <a:cs typeface="Courier New"/>
              </a:rPr>
              <a:t> </a:t>
            </a:r>
            <a:r>
              <a:rPr dirty="0" sz="1300">
                <a:latin typeface="Courier New"/>
                <a:cs typeface="Courier New"/>
              </a:rPr>
              <a:t>TABLE</a:t>
            </a:r>
            <a:r>
              <a:rPr dirty="0" sz="1300" spc="-459">
                <a:latin typeface="Courier New"/>
                <a:cs typeface="Courier New"/>
              </a:rPr>
              <a:t> </a:t>
            </a:r>
            <a:r>
              <a:rPr dirty="0" sz="1300">
                <a:latin typeface="Times New Roman"/>
                <a:cs typeface="Times New Roman"/>
              </a:rPr>
              <a:t>or</a:t>
            </a:r>
            <a:r>
              <a:rPr dirty="0" sz="1300" spc="-10">
                <a:latin typeface="Times New Roman"/>
                <a:cs typeface="Times New Roman"/>
              </a:rPr>
              <a:t> </a:t>
            </a:r>
            <a:r>
              <a:rPr dirty="0" sz="1300">
                <a:latin typeface="Courier New"/>
                <a:cs typeface="Courier New"/>
              </a:rPr>
              <a:t>ALTER</a:t>
            </a:r>
            <a:r>
              <a:rPr dirty="0" sz="1300" spc="-5">
                <a:latin typeface="Courier New"/>
                <a:cs typeface="Courier New"/>
              </a:rPr>
              <a:t> </a:t>
            </a:r>
            <a:r>
              <a:rPr dirty="0" sz="1300">
                <a:latin typeface="Courier New"/>
                <a:cs typeface="Courier New"/>
              </a:rPr>
              <a:t>TABLE</a:t>
            </a:r>
            <a:r>
              <a:rPr dirty="0" sz="1300" spc="-459">
                <a:latin typeface="Courier New"/>
                <a:cs typeface="Courier New"/>
              </a:rPr>
              <a:t> </a:t>
            </a:r>
            <a:r>
              <a:rPr dirty="0" sz="1300">
                <a:latin typeface="Times New Roman"/>
                <a:cs typeface="Times New Roman"/>
              </a:rPr>
              <a:t>statement</a:t>
            </a:r>
            <a:endParaRPr sz="1300">
              <a:latin typeface="Times New Roman"/>
              <a:cs typeface="Times New Roman"/>
            </a:endParaRPr>
          </a:p>
          <a:p>
            <a:pPr marL="136525" marR="5080" indent="-635">
              <a:lnSpc>
                <a:spcPct val="105000"/>
              </a:lnSpc>
              <a:spcBef>
                <a:spcPts val="310"/>
              </a:spcBef>
            </a:pPr>
            <a:r>
              <a:rPr dirty="0" sz="1300" spc="-5">
                <a:latin typeface="Times New Roman"/>
                <a:cs typeface="Times New Roman"/>
              </a:rPr>
              <a:t>For </a:t>
            </a:r>
            <a:r>
              <a:rPr dirty="0" sz="1300">
                <a:latin typeface="Times New Roman"/>
                <a:cs typeface="Times New Roman"/>
              </a:rPr>
              <a:t>more information, </a:t>
            </a:r>
            <a:r>
              <a:rPr dirty="0" sz="1300" spc="-5">
                <a:latin typeface="Times New Roman"/>
                <a:cs typeface="Times New Roman"/>
              </a:rPr>
              <a:t>see </a:t>
            </a:r>
            <a:r>
              <a:rPr dirty="0" sz="1300">
                <a:latin typeface="Times New Roman"/>
                <a:cs typeface="Times New Roman"/>
              </a:rPr>
              <a:t>“Pseudocolumns” and “</a:t>
            </a:r>
            <a:r>
              <a:rPr dirty="0" sz="1300">
                <a:latin typeface="Courier New"/>
                <a:cs typeface="Courier New"/>
              </a:rPr>
              <a:t>CREATE</a:t>
            </a:r>
            <a:r>
              <a:rPr dirty="0" sz="1300" spc="-445">
                <a:latin typeface="Courier New"/>
                <a:cs typeface="Courier New"/>
              </a:rPr>
              <a:t> </a:t>
            </a:r>
            <a:r>
              <a:rPr dirty="0" sz="1300">
                <a:latin typeface="Courier New"/>
                <a:cs typeface="Courier New"/>
              </a:rPr>
              <a:t>SEQUENCE</a:t>
            </a:r>
            <a:r>
              <a:rPr dirty="0" sz="1300">
                <a:latin typeface="Times New Roman"/>
                <a:cs typeface="Times New Roman"/>
              </a:rPr>
              <a:t>” </a:t>
            </a:r>
            <a:r>
              <a:rPr dirty="0" sz="1300" spc="-5">
                <a:latin typeface="Times New Roman"/>
                <a:cs typeface="Times New Roman"/>
              </a:rPr>
              <a:t>in </a:t>
            </a:r>
            <a:r>
              <a:rPr dirty="0" sz="1300" spc="-5" i="1">
                <a:latin typeface="Times New Roman"/>
                <a:cs typeface="Times New Roman"/>
              </a:rPr>
              <a:t>Oracle SQL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901724" y="3908247"/>
            <a:ext cx="3288665" cy="5674995"/>
          </a:xfrm>
          <a:prstGeom prst="rect">
            <a:avLst/>
          </a:prstGeom>
        </p:spPr>
        <p:txBody>
          <a:bodyPr wrap="square" lIns="0" tIns="45085" rIns="0" bIns="0" rtlCol="0" vert="horz">
            <a:spAutoFit/>
          </a:bodyPr>
          <a:lstStyle/>
          <a:p>
            <a:pPr marL="240665" indent="-228600">
              <a:lnSpc>
                <a:spcPct val="100000"/>
              </a:lnSpc>
              <a:spcBef>
                <a:spcPts val="355"/>
              </a:spcBef>
              <a:buAutoNum type="arabicPlain" startAt="7"/>
              <a:tabLst>
                <a:tab pos="240665" algn="l"/>
                <a:tab pos="241300" algn="l"/>
              </a:tabLst>
            </a:pPr>
            <a:r>
              <a:rPr dirty="0" sz="1100" spc="-5" b="1">
                <a:latin typeface="Arial"/>
                <a:cs typeface="Arial"/>
              </a:rPr>
              <a:t>Using the Set</a:t>
            </a:r>
            <a:r>
              <a:rPr dirty="0" sz="1100" spc="5" b="1">
                <a:latin typeface="Arial"/>
                <a:cs typeface="Arial"/>
              </a:rPr>
              <a:t> </a:t>
            </a:r>
            <a:r>
              <a:rPr dirty="0" sz="1100" spc="-5" b="1">
                <a:latin typeface="Arial"/>
                <a:cs typeface="Arial"/>
              </a:rPr>
              <a:t>Operators</a:t>
            </a:r>
            <a:endParaRPr sz="1100">
              <a:latin typeface="Arial"/>
              <a:cs typeface="Arial"/>
            </a:endParaRPr>
          </a:p>
          <a:p>
            <a:pPr marL="240665">
              <a:lnSpc>
                <a:spcPct val="100000"/>
              </a:lnSpc>
              <a:spcBef>
                <a:spcPts val="260"/>
              </a:spcBef>
            </a:pPr>
            <a:r>
              <a:rPr dirty="0" sz="1100" spc="-5">
                <a:latin typeface="Arial"/>
                <a:cs typeface="Arial"/>
              </a:rPr>
              <a:t>Objectives</a:t>
            </a:r>
            <a:r>
              <a:rPr dirty="0" sz="1100" spc="5">
                <a:latin typeface="Arial"/>
                <a:cs typeface="Arial"/>
              </a:rPr>
              <a:t> </a:t>
            </a:r>
            <a:r>
              <a:rPr dirty="0" sz="1100" spc="-5">
                <a:latin typeface="Arial"/>
                <a:cs typeface="Arial"/>
              </a:rPr>
              <a:t>7-2</a:t>
            </a:r>
            <a:endParaRPr sz="1100">
              <a:latin typeface="Arial"/>
              <a:cs typeface="Arial"/>
            </a:endParaRPr>
          </a:p>
          <a:p>
            <a:pPr marL="240665">
              <a:lnSpc>
                <a:spcPct val="100000"/>
              </a:lnSpc>
              <a:spcBef>
                <a:spcPts val="259"/>
              </a:spcBef>
            </a:pPr>
            <a:r>
              <a:rPr dirty="0" sz="1100" spc="-5">
                <a:latin typeface="Arial"/>
                <a:cs typeface="Arial"/>
              </a:rPr>
              <a:t>Set Operators</a:t>
            </a:r>
            <a:r>
              <a:rPr dirty="0" sz="1100" spc="10">
                <a:latin typeface="Arial"/>
                <a:cs typeface="Arial"/>
              </a:rPr>
              <a:t> </a:t>
            </a:r>
            <a:r>
              <a:rPr dirty="0" sz="1100" spc="-5">
                <a:latin typeface="Arial"/>
                <a:cs typeface="Arial"/>
              </a:rPr>
              <a:t>7-3</a:t>
            </a:r>
            <a:endParaRPr sz="1100">
              <a:latin typeface="Arial"/>
              <a:cs typeface="Arial"/>
            </a:endParaRPr>
          </a:p>
          <a:p>
            <a:pPr marL="240665">
              <a:lnSpc>
                <a:spcPct val="100000"/>
              </a:lnSpc>
              <a:spcBef>
                <a:spcPts val="260"/>
              </a:spcBef>
            </a:pPr>
            <a:r>
              <a:rPr dirty="0" sz="1100" spc="-5">
                <a:latin typeface="Arial"/>
                <a:cs typeface="Arial"/>
              </a:rPr>
              <a:t>Tables Used in This Lesson</a:t>
            </a:r>
            <a:r>
              <a:rPr dirty="0" sz="1100" spc="25">
                <a:latin typeface="Arial"/>
                <a:cs typeface="Arial"/>
              </a:rPr>
              <a:t> </a:t>
            </a:r>
            <a:r>
              <a:rPr dirty="0" sz="1100" spc="-5">
                <a:latin typeface="Arial"/>
                <a:cs typeface="Arial"/>
              </a:rPr>
              <a:t>7-4</a:t>
            </a:r>
            <a:endParaRPr sz="1100">
              <a:latin typeface="Arial"/>
              <a:cs typeface="Arial"/>
            </a:endParaRPr>
          </a:p>
          <a:p>
            <a:pPr marL="240665">
              <a:lnSpc>
                <a:spcPct val="100000"/>
              </a:lnSpc>
              <a:spcBef>
                <a:spcPts val="300"/>
              </a:spcBef>
            </a:pPr>
            <a:r>
              <a:rPr dirty="0" sz="1100" spc="-5">
                <a:latin typeface="Courier New"/>
                <a:cs typeface="Courier New"/>
              </a:rPr>
              <a:t>UNION </a:t>
            </a:r>
            <a:r>
              <a:rPr dirty="0" sz="1100" spc="-5">
                <a:latin typeface="Arial"/>
                <a:cs typeface="Arial"/>
              </a:rPr>
              <a:t>Operator</a:t>
            </a:r>
            <a:r>
              <a:rPr dirty="0" sz="1100" spc="254">
                <a:latin typeface="Arial"/>
                <a:cs typeface="Arial"/>
              </a:rPr>
              <a:t> </a:t>
            </a:r>
            <a:r>
              <a:rPr dirty="0" sz="1100" spc="-5">
                <a:latin typeface="Arial"/>
                <a:cs typeface="Arial"/>
              </a:rPr>
              <a:t>7-8</a:t>
            </a:r>
            <a:endParaRPr sz="1100">
              <a:latin typeface="Arial"/>
              <a:cs typeface="Arial"/>
            </a:endParaRPr>
          </a:p>
          <a:p>
            <a:pPr marL="240665">
              <a:lnSpc>
                <a:spcPct val="100000"/>
              </a:lnSpc>
              <a:spcBef>
                <a:spcPts val="355"/>
              </a:spcBef>
            </a:pPr>
            <a:r>
              <a:rPr dirty="0" sz="1100" spc="-5">
                <a:latin typeface="Arial"/>
                <a:cs typeface="Arial"/>
              </a:rPr>
              <a:t>Using the </a:t>
            </a:r>
            <a:r>
              <a:rPr dirty="0" sz="1100" spc="-5">
                <a:latin typeface="Courier New"/>
                <a:cs typeface="Courier New"/>
              </a:rPr>
              <a:t>UNION </a:t>
            </a:r>
            <a:r>
              <a:rPr dirty="0" sz="1100" spc="-5">
                <a:latin typeface="Arial"/>
                <a:cs typeface="Arial"/>
              </a:rPr>
              <a:t>Operator</a:t>
            </a:r>
            <a:r>
              <a:rPr dirty="0" sz="1100" spc="265">
                <a:latin typeface="Arial"/>
                <a:cs typeface="Arial"/>
              </a:rPr>
              <a:t> </a:t>
            </a:r>
            <a:r>
              <a:rPr dirty="0" sz="1100" spc="-5">
                <a:latin typeface="Arial"/>
                <a:cs typeface="Arial"/>
              </a:rPr>
              <a:t>7-9</a:t>
            </a:r>
            <a:endParaRPr sz="1100">
              <a:latin typeface="Arial"/>
              <a:cs typeface="Arial"/>
            </a:endParaRPr>
          </a:p>
          <a:p>
            <a:pPr marL="240665">
              <a:lnSpc>
                <a:spcPct val="100000"/>
              </a:lnSpc>
              <a:spcBef>
                <a:spcPts val="360"/>
              </a:spcBef>
            </a:pPr>
            <a:r>
              <a:rPr dirty="0" sz="1100" spc="-5">
                <a:latin typeface="Courier New"/>
                <a:cs typeface="Courier New"/>
              </a:rPr>
              <a:t>UNION ALL </a:t>
            </a:r>
            <a:r>
              <a:rPr dirty="0" sz="1100" spc="-5">
                <a:latin typeface="Arial"/>
                <a:cs typeface="Arial"/>
              </a:rPr>
              <a:t>Operator</a:t>
            </a:r>
            <a:r>
              <a:rPr dirty="0" sz="1100" spc="260">
                <a:latin typeface="Arial"/>
                <a:cs typeface="Arial"/>
              </a:rPr>
              <a:t> </a:t>
            </a:r>
            <a:r>
              <a:rPr dirty="0" sz="1100" spc="-5">
                <a:latin typeface="Arial"/>
                <a:cs typeface="Arial"/>
              </a:rPr>
              <a:t>7-11</a:t>
            </a:r>
            <a:endParaRPr sz="1100">
              <a:latin typeface="Arial"/>
              <a:cs typeface="Arial"/>
            </a:endParaRPr>
          </a:p>
          <a:p>
            <a:pPr marL="240665">
              <a:lnSpc>
                <a:spcPct val="100000"/>
              </a:lnSpc>
              <a:spcBef>
                <a:spcPts val="360"/>
              </a:spcBef>
            </a:pPr>
            <a:r>
              <a:rPr dirty="0" sz="1100" spc="-5">
                <a:latin typeface="Arial"/>
                <a:cs typeface="Arial"/>
              </a:rPr>
              <a:t>Using the </a:t>
            </a:r>
            <a:r>
              <a:rPr dirty="0" sz="1100" spc="-5">
                <a:latin typeface="Courier New"/>
                <a:cs typeface="Courier New"/>
              </a:rPr>
              <a:t>UNION ALL </a:t>
            </a:r>
            <a:r>
              <a:rPr dirty="0" sz="1100" spc="-5">
                <a:latin typeface="Arial"/>
                <a:cs typeface="Arial"/>
              </a:rPr>
              <a:t>Operator</a:t>
            </a:r>
            <a:r>
              <a:rPr dirty="0" sz="1100" spc="275">
                <a:latin typeface="Arial"/>
                <a:cs typeface="Arial"/>
              </a:rPr>
              <a:t> </a:t>
            </a:r>
            <a:r>
              <a:rPr dirty="0" sz="1100" spc="-5">
                <a:latin typeface="Arial"/>
                <a:cs typeface="Arial"/>
              </a:rPr>
              <a:t>7-12</a:t>
            </a:r>
            <a:endParaRPr sz="1100">
              <a:latin typeface="Arial"/>
              <a:cs typeface="Arial"/>
            </a:endParaRPr>
          </a:p>
          <a:p>
            <a:pPr marL="241300">
              <a:lnSpc>
                <a:spcPct val="100000"/>
              </a:lnSpc>
              <a:spcBef>
                <a:spcPts val="355"/>
              </a:spcBef>
            </a:pPr>
            <a:r>
              <a:rPr dirty="0" sz="1100" spc="-5">
                <a:latin typeface="Courier New"/>
                <a:cs typeface="Courier New"/>
              </a:rPr>
              <a:t>INTERSECT </a:t>
            </a:r>
            <a:r>
              <a:rPr dirty="0" sz="1100" spc="-5">
                <a:latin typeface="Arial"/>
                <a:cs typeface="Arial"/>
              </a:rPr>
              <a:t>Operator</a:t>
            </a:r>
            <a:r>
              <a:rPr dirty="0" sz="1100" spc="254">
                <a:latin typeface="Arial"/>
                <a:cs typeface="Arial"/>
              </a:rPr>
              <a:t> </a:t>
            </a:r>
            <a:r>
              <a:rPr dirty="0" sz="1100" spc="-5">
                <a:latin typeface="Arial"/>
                <a:cs typeface="Arial"/>
              </a:rPr>
              <a:t>7-13</a:t>
            </a:r>
            <a:endParaRPr sz="1100">
              <a:latin typeface="Arial"/>
              <a:cs typeface="Arial"/>
            </a:endParaRPr>
          </a:p>
          <a:p>
            <a:pPr marL="241300">
              <a:lnSpc>
                <a:spcPct val="100000"/>
              </a:lnSpc>
              <a:spcBef>
                <a:spcPts val="360"/>
              </a:spcBef>
            </a:pPr>
            <a:r>
              <a:rPr dirty="0" sz="1100" spc="-5">
                <a:latin typeface="Arial"/>
                <a:cs typeface="Arial"/>
              </a:rPr>
              <a:t>Using the </a:t>
            </a:r>
            <a:r>
              <a:rPr dirty="0" sz="1100" spc="-5">
                <a:latin typeface="Courier New"/>
                <a:cs typeface="Courier New"/>
              </a:rPr>
              <a:t>INTERSECT </a:t>
            </a:r>
            <a:r>
              <a:rPr dirty="0" sz="1100" spc="-5">
                <a:latin typeface="Arial"/>
                <a:cs typeface="Arial"/>
              </a:rPr>
              <a:t>Operator</a:t>
            </a:r>
            <a:r>
              <a:rPr dirty="0" sz="1100" spc="270">
                <a:latin typeface="Arial"/>
                <a:cs typeface="Arial"/>
              </a:rPr>
              <a:t> </a:t>
            </a:r>
            <a:r>
              <a:rPr dirty="0" sz="1100" spc="-5">
                <a:latin typeface="Arial"/>
                <a:cs typeface="Arial"/>
              </a:rPr>
              <a:t>7-14</a:t>
            </a:r>
            <a:endParaRPr sz="1100">
              <a:latin typeface="Arial"/>
              <a:cs typeface="Arial"/>
            </a:endParaRPr>
          </a:p>
          <a:p>
            <a:pPr marL="241300">
              <a:lnSpc>
                <a:spcPct val="100000"/>
              </a:lnSpc>
              <a:spcBef>
                <a:spcPts val="360"/>
              </a:spcBef>
            </a:pPr>
            <a:r>
              <a:rPr dirty="0" sz="1100" spc="-5">
                <a:latin typeface="Courier New"/>
                <a:cs typeface="Courier New"/>
              </a:rPr>
              <a:t>MINUS </a:t>
            </a:r>
            <a:r>
              <a:rPr dirty="0" sz="1100" spc="-5">
                <a:latin typeface="Arial"/>
                <a:cs typeface="Arial"/>
              </a:rPr>
              <a:t>Operator</a:t>
            </a:r>
            <a:r>
              <a:rPr dirty="0" sz="1100" spc="254">
                <a:latin typeface="Arial"/>
                <a:cs typeface="Arial"/>
              </a:rPr>
              <a:t> </a:t>
            </a:r>
            <a:r>
              <a:rPr dirty="0" sz="1100" spc="-5">
                <a:latin typeface="Arial"/>
                <a:cs typeface="Arial"/>
              </a:rPr>
              <a:t>7-15</a:t>
            </a:r>
            <a:endParaRPr sz="1100">
              <a:latin typeface="Arial"/>
              <a:cs typeface="Arial"/>
            </a:endParaRPr>
          </a:p>
          <a:p>
            <a:pPr marL="241300">
              <a:lnSpc>
                <a:spcPct val="100000"/>
              </a:lnSpc>
              <a:spcBef>
                <a:spcPts val="325"/>
              </a:spcBef>
            </a:pPr>
            <a:r>
              <a:rPr dirty="0" sz="1100" spc="-5">
                <a:latin typeface="Arial"/>
                <a:cs typeface="Arial"/>
              </a:rPr>
              <a:t>Set Operator Guidelines</a:t>
            </a:r>
            <a:r>
              <a:rPr dirty="0" sz="1100" spc="20">
                <a:latin typeface="Arial"/>
                <a:cs typeface="Arial"/>
              </a:rPr>
              <a:t> </a:t>
            </a:r>
            <a:r>
              <a:rPr dirty="0" sz="1100" spc="-5">
                <a:latin typeface="Arial"/>
                <a:cs typeface="Arial"/>
              </a:rPr>
              <a:t>7-17</a:t>
            </a:r>
            <a:endParaRPr sz="1100">
              <a:latin typeface="Arial"/>
              <a:cs typeface="Arial"/>
            </a:endParaRPr>
          </a:p>
          <a:p>
            <a:pPr marL="241300" marR="320040">
              <a:lnSpc>
                <a:spcPts val="1620"/>
              </a:lnSpc>
              <a:spcBef>
                <a:spcPts val="60"/>
              </a:spcBef>
            </a:pPr>
            <a:r>
              <a:rPr dirty="0" sz="1100" spc="-5">
                <a:latin typeface="Arial"/>
                <a:cs typeface="Arial"/>
              </a:rPr>
              <a:t>The Oracle Server and Set Operators 7-18  Matching the </a:t>
            </a:r>
            <a:r>
              <a:rPr dirty="0" sz="1100" spc="-5">
                <a:latin typeface="Courier New"/>
                <a:cs typeface="Courier New"/>
              </a:rPr>
              <a:t>SELECT </a:t>
            </a:r>
            <a:r>
              <a:rPr dirty="0" sz="1100" spc="-5">
                <a:latin typeface="Arial"/>
                <a:cs typeface="Arial"/>
              </a:rPr>
              <a:t>Statements</a:t>
            </a:r>
            <a:r>
              <a:rPr dirty="0" sz="1100" spc="280">
                <a:latin typeface="Arial"/>
                <a:cs typeface="Arial"/>
              </a:rPr>
              <a:t> </a:t>
            </a:r>
            <a:r>
              <a:rPr dirty="0" sz="1100" spc="-5">
                <a:latin typeface="Arial"/>
                <a:cs typeface="Arial"/>
              </a:rPr>
              <a:t>7-19</a:t>
            </a:r>
            <a:endParaRPr sz="1100">
              <a:latin typeface="Arial"/>
              <a:cs typeface="Arial"/>
            </a:endParaRPr>
          </a:p>
          <a:p>
            <a:pPr marL="241300" marR="5080" indent="-635">
              <a:lnSpc>
                <a:spcPts val="1639"/>
              </a:lnSpc>
              <a:spcBef>
                <a:spcPts val="40"/>
              </a:spcBef>
            </a:pPr>
            <a:r>
              <a:rPr dirty="0" sz="1100" spc="-5">
                <a:latin typeface="Arial"/>
                <a:cs typeface="Arial"/>
              </a:rPr>
              <a:t>Matching the </a:t>
            </a:r>
            <a:r>
              <a:rPr dirty="0" sz="1100" spc="-5">
                <a:latin typeface="Courier New"/>
                <a:cs typeface="Courier New"/>
              </a:rPr>
              <a:t>SELECT </a:t>
            </a:r>
            <a:r>
              <a:rPr dirty="0" sz="1100" spc="-5">
                <a:latin typeface="Arial"/>
                <a:cs typeface="Arial"/>
              </a:rPr>
              <a:t>Statement: Example</a:t>
            </a:r>
            <a:r>
              <a:rPr dirty="0" sz="1100" spc="5">
                <a:latin typeface="Arial"/>
                <a:cs typeface="Arial"/>
              </a:rPr>
              <a:t> </a:t>
            </a:r>
            <a:r>
              <a:rPr dirty="0" sz="1100">
                <a:latin typeface="Arial"/>
                <a:cs typeface="Arial"/>
              </a:rPr>
              <a:t>7-20  </a:t>
            </a:r>
            <a:r>
              <a:rPr dirty="0" sz="1100" spc="-5">
                <a:latin typeface="Arial"/>
                <a:cs typeface="Arial"/>
              </a:rPr>
              <a:t>Controlling the Order of Rows</a:t>
            </a:r>
            <a:r>
              <a:rPr dirty="0" sz="1100" spc="30">
                <a:latin typeface="Arial"/>
                <a:cs typeface="Arial"/>
              </a:rPr>
              <a:t> </a:t>
            </a:r>
            <a:r>
              <a:rPr dirty="0" sz="1100" spc="-5">
                <a:latin typeface="Arial"/>
                <a:cs typeface="Arial"/>
              </a:rPr>
              <a:t>7-21</a:t>
            </a:r>
            <a:endParaRPr sz="1100">
              <a:latin typeface="Arial"/>
              <a:cs typeface="Arial"/>
            </a:endParaRPr>
          </a:p>
          <a:p>
            <a:pPr marL="241300">
              <a:lnSpc>
                <a:spcPct val="100000"/>
              </a:lnSpc>
              <a:spcBef>
                <a:spcPts val="160"/>
              </a:spcBef>
            </a:pPr>
            <a:r>
              <a:rPr dirty="0" sz="1100" spc="-5">
                <a:latin typeface="Arial"/>
                <a:cs typeface="Arial"/>
              </a:rPr>
              <a:t>Summary</a:t>
            </a:r>
            <a:r>
              <a:rPr dirty="0" sz="1100" spc="10">
                <a:latin typeface="Arial"/>
                <a:cs typeface="Arial"/>
              </a:rPr>
              <a:t> </a:t>
            </a:r>
            <a:r>
              <a:rPr dirty="0" sz="1100" spc="-5">
                <a:latin typeface="Arial"/>
                <a:cs typeface="Arial"/>
              </a:rPr>
              <a:t>7-22</a:t>
            </a:r>
            <a:endParaRPr sz="1100">
              <a:latin typeface="Arial"/>
              <a:cs typeface="Arial"/>
            </a:endParaRPr>
          </a:p>
          <a:p>
            <a:pPr marL="241300">
              <a:lnSpc>
                <a:spcPct val="100000"/>
              </a:lnSpc>
              <a:spcBef>
                <a:spcPts val="254"/>
              </a:spcBef>
            </a:pPr>
            <a:r>
              <a:rPr dirty="0" sz="1100" spc="-5">
                <a:latin typeface="Arial"/>
                <a:cs typeface="Arial"/>
              </a:rPr>
              <a:t>Practice 7: Overview</a:t>
            </a:r>
            <a:r>
              <a:rPr dirty="0" sz="1100" spc="5">
                <a:latin typeface="Arial"/>
                <a:cs typeface="Arial"/>
              </a:rPr>
              <a:t> </a:t>
            </a:r>
            <a:r>
              <a:rPr dirty="0" sz="1100" spc="-5">
                <a:latin typeface="Arial"/>
                <a:cs typeface="Arial"/>
              </a:rPr>
              <a:t>7-23</a:t>
            </a:r>
            <a:endParaRPr sz="1100">
              <a:latin typeface="Arial"/>
              <a:cs typeface="Arial"/>
            </a:endParaRPr>
          </a:p>
          <a:p>
            <a:pPr>
              <a:lnSpc>
                <a:spcPct val="100000"/>
              </a:lnSpc>
              <a:spcBef>
                <a:spcPts val="10"/>
              </a:spcBef>
            </a:pPr>
            <a:endParaRPr sz="1600">
              <a:latin typeface="Arial"/>
              <a:cs typeface="Arial"/>
            </a:endParaRPr>
          </a:p>
          <a:p>
            <a:pPr marL="240665" indent="-228600">
              <a:lnSpc>
                <a:spcPct val="100000"/>
              </a:lnSpc>
              <a:buAutoNum type="arabicPlain" startAt="8"/>
              <a:tabLst>
                <a:tab pos="240665" algn="l"/>
                <a:tab pos="241300" algn="l"/>
              </a:tabLst>
            </a:pPr>
            <a:r>
              <a:rPr dirty="0" sz="1100" spc="-5" b="1">
                <a:latin typeface="Arial"/>
                <a:cs typeface="Arial"/>
              </a:rPr>
              <a:t>Manipulating Data</a:t>
            </a:r>
            <a:endParaRPr sz="1100">
              <a:latin typeface="Arial"/>
              <a:cs typeface="Arial"/>
            </a:endParaRPr>
          </a:p>
          <a:p>
            <a:pPr marL="241300">
              <a:lnSpc>
                <a:spcPct val="100000"/>
              </a:lnSpc>
              <a:spcBef>
                <a:spcPts val="259"/>
              </a:spcBef>
            </a:pPr>
            <a:r>
              <a:rPr dirty="0" sz="1100" spc="-5">
                <a:latin typeface="Arial"/>
                <a:cs typeface="Arial"/>
              </a:rPr>
              <a:t>Objectives</a:t>
            </a:r>
            <a:r>
              <a:rPr dirty="0" sz="1100" spc="5">
                <a:latin typeface="Arial"/>
                <a:cs typeface="Arial"/>
              </a:rPr>
              <a:t> </a:t>
            </a:r>
            <a:r>
              <a:rPr dirty="0" sz="1100" spc="-5">
                <a:latin typeface="Arial"/>
                <a:cs typeface="Arial"/>
              </a:rPr>
              <a:t>8-2</a:t>
            </a:r>
            <a:endParaRPr sz="1100">
              <a:latin typeface="Arial"/>
              <a:cs typeface="Arial"/>
            </a:endParaRPr>
          </a:p>
          <a:p>
            <a:pPr marL="241300" marR="872490">
              <a:lnSpc>
                <a:spcPts val="1580"/>
              </a:lnSpc>
              <a:spcBef>
                <a:spcPts val="95"/>
              </a:spcBef>
            </a:pPr>
            <a:r>
              <a:rPr dirty="0" sz="1100" spc="-5">
                <a:latin typeface="Arial"/>
                <a:cs typeface="Arial"/>
              </a:rPr>
              <a:t>Data Manipulation Language 8-3  Adding a New Row to a Table</a:t>
            </a:r>
            <a:r>
              <a:rPr dirty="0" sz="1100" spc="35">
                <a:latin typeface="Arial"/>
                <a:cs typeface="Arial"/>
              </a:rPr>
              <a:t> </a:t>
            </a:r>
            <a:r>
              <a:rPr dirty="0" sz="1100" spc="-5">
                <a:latin typeface="Arial"/>
                <a:cs typeface="Arial"/>
              </a:rPr>
              <a:t>8-4</a:t>
            </a:r>
            <a:endParaRPr sz="1100">
              <a:latin typeface="Arial"/>
              <a:cs typeface="Arial"/>
            </a:endParaRPr>
          </a:p>
          <a:p>
            <a:pPr marL="241300">
              <a:lnSpc>
                <a:spcPct val="100000"/>
              </a:lnSpc>
              <a:spcBef>
                <a:spcPts val="200"/>
              </a:spcBef>
            </a:pPr>
            <a:r>
              <a:rPr dirty="0" sz="1100" spc="-5">
                <a:latin typeface="Courier New"/>
                <a:cs typeface="Courier New"/>
              </a:rPr>
              <a:t>INSERT </a:t>
            </a:r>
            <a:r>
              <a:rPr dirty="0" sz="1100" spc="-5">
                <a:latin typeface="Arial"/>
                <a:cs typeface="Arial"/>
              </a:rPr>
              <a:t>Statement Syntax</a:t>
            </a:r>
            <a:r>
              <a:rPr dirty="0" sz="1100" spc="265">
                <a:latin typeface="Arial"/>
                <a:cs typeface="Arial"/>
              </a:rPr>
              <a:t> </a:t>
            </a:r>
            <a:r>
              <a:rPr dirty="0" sz="1100" spc="-5">
                <a:latin typeface="Arial"/>
                <a:cs typeface="Arial"/>
              </a:rPr>
              <a:t>8-5</a:t>
            </a:r>
            <a:endParaRPr sz="1100">
              <a:latin typeface="Arial"/>
              <a:cs typeface="Arial"/>
            </a:endParaRPr>
          </a:p>
          <a:p>
            <a:pPr marL="241300">
              <a:lnSpc>
                <a:spcPct val="100000"/>
              </a:lnSpc>
              <a:spcBef>
                <a:spcPts val="325"/>
              </a:spcBef>
            </a:pPr>
            <a:r>
              <a:rPr dirty="0" sz="1100" spc="-5">
                <a:latin typeface="Arial"/>
                <a:cs typeface="Arial"/>
              </a:rPr>
              <a:t>Inserting New Rows</a:t>
            </a:r>
            <a:r>
              <a:rPr dirty="0" sz="1100" spc="15">
                <a:latin typeface="Arial"/>
                <a:cs typeface="Arial"/>
              </a:rPr>
              <a:t> </a:t>
            </a:r>
            <a:r>
              <a:rPr dirty="0" sz="1100">
                <a:latin typeface="Arial"/>
                <a:cs typeface="Arial"/>
              </a:rPr>
              <a:t>8-6</a:t>
            </a:r>
            <a:endParaRPr sz="1100">
              <a:latin typeface="Arial"/>
              <a:cs typeface="Arial"/>
            </a:endParaRPr>
          </a:p>
          <a:p>
            <a:pPr>
              <a:lnSpc>
                <a:spcPct val="100000"/>
              </a:lnSpc>
            </a:pPr>
            <a:endParaRPr sz="1200">
              <a:latin typeface="Arial"/>
              <a:cs typeface="Arial"/>
            </a:endParaRPr>
          </a:p>
          <a:p>
            <a:pPr>
              <a:lnSpc>
                <a:spcPct val="100000"/>
              </a:lnSpc>
              <a:spcBef>
                <a:spcPts val="25"/>
              </a:spcBef>
            </a:pPr>
            <a:endParaRPr sz="1200">
              <a:latin typeface="Arial"/>
              <a:cs typeface="Arial"/>
            </a:endParaRPr>
          </a:p>
          <a:p>
            <a:pPr algn="r" marR="436880">
              <a:lnSpc>
                <a:spcPct val="100000"/>
              </a:lnSpc>
            </a:pPr>
            <a:r>
              <a:rPr dirty="0" sz="1000" spc="-5" b="1">
                <a:latin typeface="Arial"/>
                <a:cs typeface="Arial"/>
              </a:rPr>
              <a:t>vi</a:t>
            </a:r>
            <a:r>
              <a:rPr dirty="0" sz="1000" b="1">
                <a:latin typeface="Arial"/>
                <a:cs typeface="Arial"/>
              </a:rPr>
              <a:t>ii</a:t>
            </a:r>
            <a:endParaRPr sz="1000">
              <a:latin typeface="Arial"/>
              <a:cs typeface="Arial"/>
            </a:endParaRPr>
          </a:p>
        </p:txBody>
      </p:sp>
      <p:sp>
        <p:nvSpPr>
          <p:cNvPr id="3" name="object 3"/>
          <p:cNvSpPr txBox="1"/>
          <p:nvPr/>
        </p:nvSpPr>
        <p:spPr>
          <a:xfrm>
            <a:off x="1130300" y="857964"/>
            <a:ext cx="3235960" cy="2874010"/>
          </a:xfrm>
          <a:prstGeom prst="rect">
            <a:avLst/>
          </a:prstGeom>
        </p:spPr>
        <p:txBody>
          <a:bodyPr wrap="square" lIns="0" tIns="12700" rIns="0" bIns="0" rtlCol="0" vert="horz">
            <a:spAutoFit/>
          </a:bodyPr>
          <a:lstStyle/>
          <a:p>
            <a:pPr marL="12700" marR="892810">
              <a:lnSpc>
                <a:spcPct val="120000"/>
              </a:lnSpc>
              <a:spcBef>
                <a:spcPts val="100"/>
              </a:spcBef>
            </a:pPr>
            <a:r>
              <a:rPr dirty="0" sz="1100" spc="-5">
                <a:latin typeface="Arial"/>
                <a:cs typeface="Arial"/>
              </a:rPr>
              <a:t>Guidelines for Using Subqueries 6-6  Types of Subqueries</a:t>
            </a:r>
            <a:r>
              <a:rPr dirty="0" sz="1100" spc="10">
                <a:latin typeface="Arial"/>
                <a:cs typeface="Arial"/>
              </a:rPr>
              <a:t> </a:t>
            </a:r>
            <a:r>
              <a:rPr dirty="0" sz="1100" spc="-5">
                <a:latin typeface="Arial"/>
                <a:cs typeface="Arial"/>
              </a:rPr>
              <a:t>6-7</a:t>
            </a:r>
            <a:endParaRPr sz="1100">
              <a:latin typeface="Arial"/>
              <a:cs typeface="Arial"/>
            </a:endParaRPr>
          </a:p>
          <a:p>
            <a:pPr marL="12700">
              <a:lnSpc>
                <a:spcPct val="100000"/>
              </a:lnSpc>
              <a:spcBef>
                <a:spcPts val="254"/>
              </a:spcBef>
            </a:pPr>
            <a:r>
              <a:rPr dirty="0" sz="1100" spc="-5">
                <a:latin typeface="Arial"/>
                <a:cs typeface="Arial"/>
              </a:rPr>
              <a:t>Single-Row Subqueries</a:t>
            </a:r>
            <a:r>
              <a:rPr dirty="0" sz="1100" spc="5">
                <a:latin typeface="Arial"/>
                <a:cs typeface="Arial"/>
              </a:rPr>
              <a:t> </a:t>
            </a:r>
            <a:r>
              <a:rPr dirty="0" sz="1100" spc="-5">
                <a:latin typeface="Arial"/>
                <a:cs typeface="Arial"/>
              </a:rPr>
              <a:t>6-8</a:t>
            </a:r>
            <a:endParaRPr sz="1100">
              <a:latin typeface="Arial"/>
              <a:cs typeface="Arial"/>
            </a:endParaRPr>
          </a:p>
          <a:p>
            <a:pPr marL="12700" marR="489584">
              <a:lnSpc>
                <a:spcPct val="119500"/>
              </a:lnSpc>
              <a:spcBef>
                <a:spcPts val="10"/>
              </a:spcBef>
            </a:pPr>
            <a:r>
              <a:rPr dirty="0" sz="1100" spc="-5">
                <a:latin typeface="Arial"/>
                <a:cs typeface="Arial"/>
              </a:rPr>
              <a:t>Executing Single-Row Subqueries 6-9  Using Group Functions in a Subquery</a:t>
            </a:r>
            <a:r>
              <a:rPr dirty="0" sz="1100" spc="60">
                <a:latin typeface="Arial"/>
                <a:cs typeface="Arial"/>
              </a:rPr>
              <a:t> </a:t>
            </a:r>
            <a:r>
              <a:rPr dirty="0" sz="1100" spc="-5">
                <a:latin typeface="Arial"/>
                <a:cs typeface="Arial"/>
              </a:rPr>
              <a:t>6-10</a:t>
            </a:r>
            <a:endParaRPr sz="1100">
              <a:latin typeface="Arial"/>
              <a:cs typeface="Arial"/>
            </a:endParaRPr>
          </a:p>
          <a:p>
            <a:pPr marL="12700" marR="528955" indent="-635">
              <a:lnSpc>
                <a:spcPct val="121200"/>
              </a:lnSpc>
              <a:spcBef>
                <a:spcPts val="20"/>
              </a:spcBef>
            </a:pPr>
            <a:r>
              <a:rPr dirty="0" sz="1100" spc="-5">
                <a:latin typeface="Arial"/>
                <a:cs typeface="Arial"/>
              </a:rPr>
              <a:t>The </a:t>
            </a:r>
            <a:r>
              <a:rPr dirty="0" sz="1100" spc="-5">
                <a:latin typeface="Courier New"/>
                <a:cs typeface="Courier New"/>
              </a:rPr>
              <a:t>HAVING </a:t>
            </a:r>
            <a:r>
              <a:rPr dirty="0" sz="1100" spc="-5">
                <a:latin typeface="Arial"/>
                <a:cs typeface="Arial"/>
              </a:rPr>
              <a:t>Clause with Subqueries</a:t>
            </a:r>
            <a:r>
              <a:rPr dirty="0" sz="1100">
                <a:latin typeface="Arial"/>
                <a:cs typeface="Arial"/>
              </a:rPr>
              <a:t> </a:t>
            </a:r>
            <a:r>
              <a:rPr dirty="0" sz="1100" spc="-5">
                <a:latin typeface="Arial"/>
                <a:cs typeface="Arial"/>
              </a:rPr>
              <a:t>6-11  What Is Wrong with This Statement? 6-12  Will This Statement Return Rows? 6-13  Multiple-Row Subqueries</a:t>
            </a:r>
            <a:r>
              <a:rPr dirty="0" sz="1100" spc="15">
                <a:latin typeface="Arial"/>
                <a:cs typeface="Arial"/>
              </a:rPr>
              <a:t> </a:t>
            </a:r>
            <a:r>
              <a:rPr dirty="0" sz="1100" spc="-5">
                <a:latin typeface="Arial"/>
                <a:cs typeface="Arial"/>
              </a:rPr>
              <a:t>6-14</a:t>
            </a:r>
            <a:endParaRPr sz="1100">
              <a:latin typeface="Arial"/>
              <a:cs typeface="Arial"/>
            </a:endParaRPr>
          </a:p>
          <a:p>
            <a:pPr marL="12700">
              <a:lnSpc>
                <a:spcPct val="100000"/>
              </a:lnSpc>
              <a:spcBef>
                <a:spcPts val="300"/>
              </a:spcBef>
            </a:pPr>
            <a:r>
              <a:rPr dirty="0" sz="1100" spc="-5">
                <a:latin typeface="Arial"/>
                <a:cs typeface="Arial"/>
              </a:rPr>
              <a:t>Using the </a:t>
            </a:r>
            <a:r>
              <a:rPr dirty="0" sz="1100" spc="-5">
                <a:latin typeface="Courier New"/>
                <a:cs typeface="Courier New"/>
              </a:rPr>
              <a:t>ANY</a:t>
            </a:r>
            <a:r>
              <a:rPr dirty="0" sz="1100" spc="-280">
                <a:latin typeface="Courier New"/>
                <a:cs typeface="Courier New"/>
              </a:rPr>
              <a:t> </a:t>
            </a:r>
            <a:r>
              <a:rPr dirty="0" sz="1100" spc="-5">
                <a:latin typeface="Arial"/>
                <a:cs typeface="Arial"/>
              </a:rPr>
              <a:t>Operator in Multiple-Row Subqueries</a:t>
            </a:r>
            <a:endParaRPr sz="1100">
              <a:latin typeface="Arial"/>
              <a:cs typeface="Arial"/>
            </a:endParaRPr>
          </a:p>
          <a:p>
            <a:pPr marL="12700" marR="5080">
              <a:lnSpc>
                <a:spcPct val="124100"/>
              </a:lnSpc>
              <a:spcBef>
                <a:spcPts val="40"/>
              </a:spcBef>
            </a:pPr>
            <a:r>
              <a:rPr dirty="0" sz="1100" spc="-5">
                <a:latin typeface="Arial"/>
                <a:cs typeface="Arial"/>
              </a:rPr>
              <a:t>Using the </a:t>
            </a:r>
            <a:r>
              <a:rPr dirty="0" sz="1100" spc="-5">
                <a:latin typeface="Courier New"/>
                <a:cs typeface="Courier New"/>
              </a:rPr>
              <a:t>ALL</a:t>
            </a:r>
            <a:r>
              <a:rPr dirty="0" sz="1100" spc="-280">
                <a:latin typeface="Courier New"/>
                <a:cs typeface="Courier New"/>
              </a:rPr>
              <a:t> </a:t>
            </a:r>
            <a:r>
              <a:rPr dirty="0" sz="1100" spc="-5">
                <a:latin typeface="Arial"/>
                <a:cs typeface="Arial"/>
              </a:rPr>
              <a:t>Operator in Multiple-Row Subqueries  Null Values in a Subquery</a:t>
            </a:r>
            <a:r>
              <a:rPr dirty="0" sz="1100" spc="30">
                <a:latin typeface="Arial"/>
                <a:cs typeface="Arial"/>
              </a:rPr>
              <a:t> </a:t>
            </a:r>
            <a:r>
              <a:rPr dirty="0" sz="1100" spc="-5">
                <a:latin typeface="Arial"/>
                <a:cs typeface="Arial"/>
              </a:rPr>
              <a:t>6-17</a:t>
            </a:r>
            <a:endParaRPr sz="1100">
              <a:latin typeface="Arial"/>
              <a:cs typeface="Arial"/>
            </a:endParaRPr>
          </a:p>
          <a:p>
            <a:pPr marL="12700">
              <a:lnSpc>
                <a:spcPct val="100000"/>
              </a:lnSpc>
              <a:spcBef>
                <a:spcPts val="265"/>
              </a:spcBef>
            </a:pPr>
            <a:r>
              <a:rPr dirty="0" sz="1100" spc="-5">
                <a:latin typeface="Arial"/>
                <a:cs typeface="Arial"/>
              </a:rPr>
              <a:t>Summary</a:t>
            </a:r>
            <a:r>
              <a:rPr dirty="0" sz="1100" spc="10">
                <a:latin typeface="Arial"/>
                <a:cs typeface="Arial"/>
              </a:rPr>
              <a:t> </a:t>
            </a:r>
            <a:r>
              <a:rPr dirty="0" sz="1100" spc="-5">
                <a:latin typeface="Arial"/>
                <a:cs typeface="Arial"/>
              </a:rPr>
              <a:t>6-19</a:t>
            </a:r>
            <a:endParaRPr sz="1100">
              <a:latin typeface="Arial"/>
              <a:cs typeface="Arial"/>
            </a:endParaRPr>
          </a:p>
          <a:p>
            <a:pPr marL="12700">
              <a:lnSpc>
                <a:spcPct val="100000"/>
              </a:lnSpc>
              <a:spcBef>
                <a:spcPts val="259"/>
              </a:spcBef>
            </a:pPr>
            <a:r>
              <a:rPr dirty="0" sz="1100" spc="-5">
                <a:latin typeface="Arial"/>
                <a:cs typeface="Arial"/>
              </a:rPr>
              <a:t>Practice 6: Overview</a:t>
            </a:r>
            <a:r>
              <a:rPr dirty="0" sz="1100" spc="5">
                <a:latin typeface="Arial"/>
                <a:cs typeface="Arial"/>
              </a:rPr>
              <a:t> </a:t>
            </a:r>
            <a:r>
              <a:rPr dirty="0" sz="1100" spc="-5">
                <a:latin typeface="Arial"/>
                <a:cs typeface="Arial"/>
              </a:rPr>
              <a:t>6-20</a:t>
            </a:r>
            <a:endParaRPr sz="1100">
              <a:latin typeface="Arial"/>
              <a:cs typeface="Arial"/>
            </a:endParaRPr>
          </a:p>
        </p:txBody>
      </p:sp>
      <p:sp>
        <p:nvSpPr>
          <p:cNvPr id="4" name="object 4"/>
          <p:cNvSpPr txBox="1"/>
          <p:nvPr/>
        </p:nvSpPr>
        <p:spPr>
          <a:xfrm>
            <a:off x="4457048" y="2669991"/>
            <a:ext cx="305435" cy="452755"/>
          </a:xfrm>
          <a:prstGeom prst="rect">
            <a:avLst/>
          </a:prstGeom>
        </p:spPr>
        <p:txBody>
          <a:bodyPr wrap="square" lIns="0" tIns="58419" rIns="0" bIns="0" rtlCol="0" vert="horz">
            <a:spAutoFit/>
          </a:bodyPr>
          <a:lstStyle/>
          <a:p>
            <a:pPr marL="12700">
              <a:lnSpc>
                <a:spcPct val="100000"/>
              </a:lnSpc>
              <a:spcBef>
                <a:spcPts val="459"/>
              </a:spcBef>
            </a:pPr>
            <a:r>
              <a:rPr dirty="0" sz="1100" spc="-5">
                <a:latin typeface="Arial"/>
                <a:cs typeface="Arial"/>
              </a:rPr>
              <a:t>6-15</a:t>
            </a:r>
            <a:endParaRPr sz="1100">
              <a:latin typeface="Arial"/>
              <a:cs typeface="Arial"/>
            </a:endParaRPr>
          </a:p>
          <a:p>
            <a:pPr marL="12700">
              <a:lnSpc>
                <a:spcPct val="100000"/>
              </a:lnSpc>
              <a:spcBef>
                <a:spcPts val="360"/>
              </a:spcBef>
            </a:pPr>
            <a:r>
              <a:rPr dirty="0" sz="1100" spc="-5">
                <a:latin typeface="Arial"/>
                <a:cs typeface="Arial"/>
              </a:rPr>
              <a:t>6-16</a:t>
            </a:r>
            <a:endParaRPr sz="1100">
              <a:latin typeface="Arial"/>
              <a:cs typeface="Arial"/>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267960" cy="1226185"/>
          </a:xfrm>
          <a:prstGeom prst="rect">
            <a:avLst/>
          </a:prstGeom>
        </p:spPr>
        <p:txBody>
          <a:bodyPr wrap="square" lIns="0" tIns="13970" rIns="0" bIns="0" rtlCol="0" vert="horz">
            <a:spAutoFit/>
          </a:bodyPr>
          <a:lstStyle/>
          <a:p>
            <a:pPr algn="ctr" marL="211454">
              <a:lnSpc>
                <a:spcPct val="100000"/>
              </a:lnSpc>
              <a:spcBef>
                <a:spcPts val="110"/>
              </a:spcBef>
            </a:pPr>
            <a:r>
              <a:rPr dirty="0" sz="1850" b="1">
                <a:latin typeface="Arial"/>
                <a:cs typeface="Arial"/>
              </a:rPr>
              <a:t>Using </a:t>
            </a:r>
            <a:r>
              <a:rPr dirty="0" sz="1850" spc="5" b="1">
                <a:latin typeface="Arial"/>
                <a:cs typeface="Arial"/>
              </a:rPr>
              <a:t>a</a:t>
            </a:r>
            <a:r>
              <a:rPr dirty="0" sz="1850" spc="-10" b="1">
                <a:latin typeface="Arial"/>
                <a:cs typeface="Arial"/>
              </a:rPr>
              <a:t> </a:t>
            </a:r>
            <a:r>
              <a:rPr dirty="0" sz="1850" spc="5" b="1">
                <a:latin typeface="Arial"/>
                <a:cs typeface="Arial"/>
              </a:rPr>
              <a:t>Sequence</a:t>
            </a:r>
            <a:endParaRPr sz="1850">
              <a:latin typeface="Arial"/>
              <a:cs typeface="Arial"/>
            </a:endParaRPr>
          </a:p>
          <a:p>
            <a:pPr>
              <a:lnSpc>
                <a:spcPct val="100000"/>
              </a:lnSpc>
              <a:spcBef>
                <a:spcPts val="45"/>
              </a:spcBef>
            </a:pPr>
            <a:endParaRPr sz="2950">
              <a:latin typeface="Arial"/>
              <a:cs typeface="Arial"/>
            </a:endParaRPr>
          </a:p>
          <a:p>
            <a:pPr marL="328930" marR="5080" indent="-329565">
              <a:lnSpc>
                <a:spcPct val="101600"/>
              </a:lnSpc>
              <a:buClr>
                <a:srgbClr val="FF0000"/>
              </a:buClr>
              <a:buChar char="•"/>
              <a:tabLst>
                <a:tab pos="328930" algn="l"/>
                <a:tab pos="329565" algn="l"/>
              </a:tabLst>
            </a:pPr>
            <a:r>
              <a:rPr dirty="0" sz="1550" spc="5">
                <a:latin typeface="Arial"/>
                <a:cs typeface="Arial"/>
              </a:rPr>
              <a:t>Insert </a:t>
            </a:r>
            <a:r>
              <a:rPr dirty="0" sz="1550" spc="10">
                <a:latin typeface="Arial"/>
                <a:cs typeface="Arial"/>
              </a:rPr>
              <a:t>a new department named “Support” </a:t>
            </a:r>
            <a:r>
              <a:rPr dirty="0" sz="1550" spc="5">
                <a:latin typeface="Arial"/>
                <a:cs typeface="Arial"/>
              </a:rPr>
              <a:t>in location </a:t>
            </a:r>
            <a:r>
              <a:rPr dirty="0" sz="1550" spc="10">
                <a:latin typeface="Arial"/>
                <a:cs typeface="Arial"/>
              </a:rPr>
              <a:t>ID  2500:</a:t>
            </a:r>
            <a:endParaRPr sz="1550">
              <a:latin typeface="Arial"/>
              <a:cs typeface="Arial"/>
            </a:endParaRPr>
          </a:p>
        </p:txBody>
      </p:sp>
      <p:sp>
        <p:nvSpPr>
          <p:cNvPr id="7" name="object 7"/>
          <p:cNvSpPr txBox="1"/>
          <p:nvPr/>
        </p:nvSpPr>
        <p:spPr>
          <a:xfrm>
            <a:off x="1143761" y="3357942"/>
            <a:ext cx="4803775" cy="534670"/>
          </a:xfrm>
          <a:prstGeom prst="rect">
            <a:avLst/>
          </a:prstGeom>
        </p:spPr>
        <p:txBody>
          <a:bodyPr wrap="square" lIns="0" tIns="30480" rIns="0" bIns="0" rtlCol="0" vert="horz">
            <a:spAutoFit/>
          </a:bodyPr>
          <a:lstStyle/>
          <a:p>
            <a:pPr marL="328930" indent="-329565">
              <a:lnSpc>
                <a:spcPct val="100000"/>
              </a:lnSpc>
              <a:spcBef>
                <a:spcPts val="240"/>
              </a:spcBef>
              <a:buClr>
                <a:srgbClr val="FF0000"/>
              </a:buClr>
              <a:buChar char="•"/>
              <a:tabLst>
                <a:tab pos="328930" algn="l"/>
                <a:tab pos="329565" algn="l"/>
              </a:tabLst>
            </a:pPr>
            <a:r>
              <a:rPr dirty="0" sz="1550" spc="10">
                <a:latin typeface="Arial"/>
                <a:cs typeface="Arial"/>
              </a:rPr>
              <a:t>View the </a:t>
            </a:r>
            <a:r>
              <a:rPr dirty="0" sz="1550" spc="5">
                <a:latin typeface="Arial"/>
                <a:cs typeface="Arial"/>
              </a:rPr>
              <a:t>current </a:t>
            </a:r>
            <a:r>
              <a:rPr dirty="0" sz="1550" spc="10">
                <a:latin typeface="Arial"/>
                <a:cs typeface="Arial"/>
              </a:rPr>
              <a:t>value </a:t>
            </a:r>
            <a:r>
              <a:rPr dirty="0" sz="1550" spc="5">
                <a:latin typeface="Arial"/>
                <a:cs typeface="Arial"/>
              </a:rPr>
              <a:t>for </a:t>
            </a:r>
            <a:r>
              <a:rPr dirty="0" sz="1550" spc="10">
                <a:latin typeface="Arial"/>
                <a:cs typeface="Arial"/>
              </a:rPr>
              <a:t>the</a:t>
            </a:r>
            <a:r>
              <a:rPr dirty="0" sz="1550" spc="5">
                <a:latin typeface="Arial"/>
                <a:cs typeface="Arial"/>
              </a:rPr>
              <a:t> </a:t>
            </a:r>
            <a:r>
              <a:rPr dirty="0" sz="1550" spc="10">
                <a:latin typeface="Courier New"/>
                <a:cs typeface="Courier New"/>
              </a:rPr>
              <a:t>DEPT_DEPTID_SEQ</a:t>
            </a:r>
            <a:endParaRPr sz="1550">
              <a:latin typeface="Courier New"/>
              <a:cs typeface="Courier New"/>
            </a:endParaRPr>
          </a:p>
          <a:p>
            <a:pPr marL="328930">
              <a:lnSpc>
                <a:spcPct val="100000"/>
              </a:lnSpc>
              <a:spcBef>
                <a:spcPts val="140"/>
              </a:spcBef>
            </a:pPr>
            <a:r>
              <a:rPr dirty="0" sz="1550" spc="10">
                <a:latin typeface="Arial"/>
                <a:cs typeface="Arial"/>
              </a:rPr>
              <a:t>sequence:</a:t>
            </a:r>
            <a:endParaRPr sz="1550">
              <a:latin typeface="Arial"/>
              <a:cs typeface="Arial"/>
            </a:endParaRPr>
          </a:p>
        </p:txBody>
      </p:sp>
      <p:sp>
        <p:nvSpPr>
          <p:cNvPr id="8" name="object 8"/>
          <p:cNvSpPr txBox="1"/>
          <p:nvPr/>
        </p:nvSpPr>
        <p:spPr>
          <a:xfrm>
            <a:off x="1277111" y="2192273"/>
            <a:ext cx="5219700" cy="1093470"/>
          </a:xfrm>
          <a:prstGeom prst="rect">
            <a:avLst/>
          </a:prstGeom>
          <a:solidFill>
            <a:srgbClr val="CCCCCC"/>
          </a:solidFill>
          <a:ln w="20574">
            <a:solidFill>
              <a:srgbClr val="000000"/>
            </a:solidFill>
          </a:ln>
        </p:spPr>
        <p:txBody>
          <a:bodyPr wrap="square" lIns="0" tIns="34290" rIns="0" bIns="0" rtlCol="0" vert="horz">
            <a:spAutoFit/>
          </a:bodyPr>
          <a:lstStyle/>
          <a:p>
            <a:pPr marL="76200">
              <a:lnSpc>
                <a:spcPts val="1555"/>
              </a:lnSpc>
              <a:spcBef>
                <a:spcPts val="270"/>
              </a:spcBef>
            </a:pPr>
            <a:r>
              <a:rPr dirty="0" sz="1300" spc="-15" b="1">
                <a:latin typeface="Courier New"/>
                <a:cs typeface="Courier New"/>
              </a:rPr>
              <a:t>INSERT INTO</a:t>
            </a:r>
            <a:r>
              <a:rPr dirty="0" sz="1300" spc="-25" b="1">
                <a:latin typeface="Courier New"/>
                <a:cs typeface="Courier New"/>
              </a:rPr>
              <a:t> </a:t>
            </a:r>
            <a:r>
              <a:rPr dirty="0" sz="1300" spc="-20" b="1">
                <a:latin typeface="Courier New"/>
                <a:cs typeface="Courier New"/>
              </a:rPr>
              <a:t>departments(department_id,</a:t>
            </a:r>
            <a:endParaRPr sz="1300">
              <a:latin typeface="Courier New"/>
              <a:cs typeface="Courier New"/>
            </a:endParaRPr>
          </a:p>
          <a:p>
            <a:pPr marL="75565" marR="1134110" indent="1171575">
              <a:lnSpc>
                <a:spcPts val="1550"/>
              </a:lnSpc>
              <a:spcBef>
                <a:spcPts val="55"/>
              </a:spcBef>
              <a:tabLst>
                <a:tab pos="1247775" algn="l"/>
              </a:tabLst>
            </a:pPr>
            <a:r>
              <a:rPr dirty="0" sz="1300" spc="-20" b="1">
                <a:latin typeface="Courier New"/>
                <a:cs typeface="Courier New"/>
              </a:rPr>
              <a:t>department_name, location_id)  </a:t>
            </a:r>
            <a:r>
              <a:rPr dirty="0" sz="1300" spc="-15" b="1">
                <a:latin typeface="Courier New"/>
                <a:cs typeface="Courier New"/>
              </a:rPr>
              <a:t>VALUES	</a:t>
            </a:r>
            <a:r>
              <a:rPr dirty="0" sz="1300" spc="-20" b="1">
                <a:latin typeface="Courier New"/>
                <a:cs typeface="Courier New"/>
              </a:rPr>
              <a:t>(dept_deptid_seq.NEXTVAL,</a:t>
            </a:r>
            <a:endParaRPr sz="1300">
              <a:latin typeface="Courier New"/>
              <a:cs typeface="Courier New"/>
            </a:endParaRPr>
          </a:p>
          <a:p>
            <a:pPr marL="1247775">
              <a:lnSpc>
                <a:spcPts val="1485"/>
              </a:lnSpc>
            </a:pPr>
            <a:r>
              <a:rPr dirty="0" sz="1300" spc="-20" b="1">
                <a:latin typeface="Courier New"/>
                <a:cs typeface="Courier New"/>
              </a:rPr>
              <a:t>'Support',</a:t>
            </a:r>
            <a:r>
              <a:rPr dirty="0" sz="1300" spc="-25" b="1">
                <a:latin typeface="Courier New"/>
                <a:cs typeface="Courier New"/>
              </a:rPr>
              <a:t> </a:t>
            </a:r>
            <a:r>
              <a:rPr dirty="0" sz="1300" spc="-20" b="1">
                <a:latin typeface="Courier New"/>
                <a:cs typeface="Courier New"/>
              </a:rPr>
              <a:t>2500);</a:t>
            </a:r>
            <a:endParaRPr sz="1300">
              <a:latin typeface="Courier New"/>
              <a:cs typeface="Courier New"/>
            </a:endParaRPr>
          </a:p>
          <a:p>
            <a:pPr marL="75565">
              <a:lnSpc>
                <a:spcPts val="1555"/>
              </a:lnSpc>
            </a:pPr>
            <a:r>
              <a:rPr dirty="0" sz="1300" spc="-10" b="1">
                <a:solidFill>
                  <a:srgbClr val="FF3300"/>
                </a:solidFill>
                <a:latin typeface="Courier New"/>
                <a:cs typeface="Courier New"/>
              </a:rPr>
              <a:t>1 </a:t>
            </a:r>
            <a:r>
              <a:rPr dirty="0" sz="1300" spc="-15" b="1">
                <a:solidFill>
                  <a:srgbClr val="FF3300"/>
                </a:solidFill>
                <a:latin typeface="Courier New"/>
                <a:cs typeface="Courier New"/>
              </a:rPr>
              <a:t>row</a:t>
            </a:r>
            <a:r>
              <a:rPr dirty="0" sz="1300" spc="-35" b="1">
                <a:solidFill>
                  <a:srgbClr val="FF3300"/>
                </a:solidFill>
                <a:latin typeface="Courier New"/>
                <a:cs typeface="Courier New"/>
              </a:rPr>
              <a:t> </a:t>
            </a:r>
            <a:r>
              <a:rPr dirty="0" sz="1300" spc="-20" b="1">
                <a:solidFill>
                  <a:srgbClr val="FF3300"/>
                </a:solidFill>
                <a:latin typeface="Courier New"/>
                <a:cs typeface="Courier New"/>
              </a:rPr>
              <a:t>created.</a:t>
            </a:r>
            <a:endParaRPr sz="1300">
              <a:latin typeface="Courier New"/>
              <a:cs typeface="Courier New"/>
            </a:endParaRPr>
          </a:p>
        </p:txBody>
      </p:sp>
      <p:grpSp>
        <p:nvGrpSpPr>
          <p:cNvPr id="9" name="object 9"/>
          <p:cNvGrpSpPr/>
          <p:nvPr/>
        </p:nvGrpSpPr>
        <p:grpSpPr>
          <a:xfrm>
            <a:off x="1266825" y="3987165"/>
            <a:ext cx="5240655" cy="479425"/>
            <a:chOff x="1266825" y="3987165"/>
            <a:chExt cx="5240655" cy="479425"/>
          </a:xfrm>
        </p:grpSpPr>
        <p:sp>
          <p:nvSpPr>
            <p:cNvPr id="10" name="object 10"/>
            <p:cNvSpPr/>
            <p:nvPr/>
          </p:nvSpPr>
          <p:spPr>
            <a:xfrm>
              <a:off x="1277112" y="3997452"/>
              <a:ext cx="5219700" cy="459105"/>
            </a:xfrm>
            <a:custGeom>
              <a:avLst/>
              <a:gdLst/>
              <a:ahLst/>
              <a:cxnLst/>
              <a:rect l="l" t="t" r="r" b="b"/>
              <a:pathLst>
                <a:path w="5219700" h="459104">
                  <a:moveTo>
                    <a:pt x="5219700" y="0"/>
                  </a:moveTo>
                  <a:lnTo>
                    <a:pt x="0" y="0"/>
                  </a:lnTo>
                  <a:lnTo>
                    <a:pt x="0" y="458724"/>
                  </a:lnTo>
                  <a:lnTo>
                    <a:pt x="5219700" y="458724"/>
                  </a:lnTo>
                  <a:lnTo>
                    <a:pt x="5219700" y="0"/>
                  </a:lnTo>
                  <a:close/>
                </a:path>
              </a:pathLst>
            </a:custGeom>
            <a:solidFill>
              <a:srgbClr val="CCCCCC"/>
            </a:solidFill>
          </p:spPr>
          <p:txBody>
            <a:bodyPr wrap="square" lIns="0" tIns="0" rIns="0" bIns="0" rtlCol="0"/>
            <a:lstStyle/>
            <a:p/>
          </p:txBody>
        </p:sp>
        <p:sp>
          <p:nvSpPr>
            <p:cNvPr id="11" name="object 11"/>
            <p:cNvSpPr/>
            <p:nvPr/>
          </p:nvSpPr>
          <p:spPr>
            <a:xfrm>
              <a:off x="1277112" y="3997452"/>
              <a:ext cx="5219700" cy="459105"/>
            </a:xfrm>
            <a:custGeom>
              <a:avLst/>
              <a:gdLst/>
              <a:ahLst/>
              <a:cxnLst/>
              <a:rect l="l" t="t" r="r" b="b"/>
              <a:pathLst>
                <a:path w="5219700" h="459104">
                  <a:moveTo>
                    <a:pt x="5219700" y="0"/>
                  </a:moveTo>
                  <a:lnTo>
                    <a:pt x="0" y="0"/>
                  </a:lnTo>
                  <a:lnTo>
                    <a:pt x="0" y="458724"/>
                  </a:lnTo>
                  <a:lnTo>
                    <a:pt x="5219700" y="458724"/>
                  </a:lnTo>
                  <a:lnTo>
                    <a:pt x="5219700" y="0"/>
                  </a:lnTo>
                  <a:close/>
                </a:path>
              </a:pathLst>
            </a:custGeom>
            <a:ln w="20574">
              <a:solidFill>
                <a:srgbClr val="000000"/>
              </a:solidFill>
            </a:ln>
          </p:spPr>
          <p:txBody>
            <a:bodyPr wrap="square" lIns="0" tIns="0" rIns="0" bIns="0" rtlCol="0"/>
            <a:lstStyle/>
            <a:p/>
          </p:txBody>
        </p:sp>
      </p:grpSp>
      <p:sp>
        <p:nvSpPr>
          <p:cNvPr id="12" name="object 12"/>
          <p:cNvSpPr txBox="1"/>
          <p:nvPr/>
        </p:nvSpPr>
        <p:spPr>
          <a:xfrm>
            <a:off x="1353311" y="3997705"/>
            <a:ext cx="598805" cy="419100"/>
          </a:xfrm>
          <a:prstGeom prst="rect">
            <a:avLst/>
          </a:prstGeom>
        </p:spPr>
        <p:txBody>
          <a:bodyPr wrap="square" lIns="0" tIns="19050" rIns="0" bIns="0" rtlCol="0" vert="horz">
            <a:spAutoFit/>
          </a:bodyPr>
          <a:lstStyle/>
          <a:p>
            <a:pPr marR="5080">
              <a:lnSpc>
                <a:spcPts val="1550"/>
              </a:lnSpc>
              <a:spcBef>
                <a:spcPts val="150"/>
              </a:spcBef>
            </a:pPr>
            <a:r>
              <a:rPr dirty="0" sz="1300" spc="-20" b="1">
                <a:latin typeface="Courier New"/>
                <a:cs typeface="Courier New"/>
              </a:rPr>
              <a:t>SELECT  </a:t>
            </a:r>
            <a:r>
              <a:rPr dirty="0" sz="1300" spc="-20" b="1">
                <a:latin typeface="Courier New"/>
                <a:cs typeface="Courier New"/>
              </a:rPr>
              <a:t>FROM</a:t>
            </a:r>
            <a:endParaRPr sz="1300">
              <a:latin typeface="Courier New"/>
              <a:cs typeface="Courier New"/>
            </a:endParaRPr>
          </a:p>
        </p:txBody>
      </p:sp>
      <p:sp>
        <p:nvSpPr>
          <p:cNvPr id="13" name="object 13"/>
          <p:cNvSpPr txBox="1"/>
          <p:nvPr/>
        </p:nvSpPr>
        <p:spPr>
          <a:xfrm>
            <a:off x="2211125" y="3997705"/>
            <a:ext cx="2258695" cy="419100"/>
          </a:xfrm>
          <a:prstGeom prst="rect">
            <a:avLst/>
          </a:prstGeom>
        </p:spPr>
        <p:txBody>
          <a:bodyPr wrap="square" lIns="0" tIns="19050" rIns="0" bIns="0" rtlCol="0" vert="horz">
            <a:spAutoFit/>
          </a:bodyPr>
          <a:lstStyle/>
          <a:p>
            <a:pPr marR="5080" indent="-635">
              <a:lnSpc>
                <a:spcPts val="1550"/>
              </a:lnSpc>
              <a:spcBef>
                <a:spcPts val="150"/>
              </a:spcBef>
            </a:pPr>
            <a:r>
              <a:rPr dirty="0" sz="1300" spc="-20" b="1">
                <a:latin typeface="Courier New"/>
                <a:cs typeface="Courier New"/>
              </a:rPr>
              <a:t>dept_deptid_seq.CURRVAL  dual;</a:t>
            </a:r>
            <a:endParaRPr sz="1300">
              <a:latin typeface="Courier New"/>
              <a:cs typeface="Courier New"/>
            </a:endParaRPr>
          </a:p>
        </p:txBody>
      </p:sp>
      <p:sp>
        <p:nvSpPr>
          <p:cNvPr id="14" name="object 14"/>
          <p:cNvSpPr txBox="1"/>
          <p:nvPr/>
        </p:nvSpPr>
        <p:spPr>
          <a:xfrm>
            <a:off x="594613" y="5621078"/>
            <a:ext cx="6142355" cy="1302385"/>
          </a:xfrm>
          <a:prstGeom prst="rect">
            <a:avLst/>
          </a:prstGeom>
        </p:spPr>
        <p:txBody>
          <a:bodyPr wrap="square" lIns="0" tIns="48260" rIns="0" bIns="0" rtlCol="0" vert="horz">
            <a:spAutoFit/>
          </a:bodyPr>
          <a:lstStyle/>
          <a:p>
            <a:pPr marL="12700">
              <a:lnSpc>
                <a:spcPct val="100000"/>
              </a:lnSpc>
              <a:spcBef>
                <a:spcPts val="380"/>
              </a:spcBef>
            </a:pPr>
            <a:r>
              <a:rPr dirty="0" sz="1300" b="1">
                <a:latin typeface="Arial"/>
                <a:cs typeface="Arial"/>
              </a:rPr>
              <a:t>Using a</a:t>
            </a:r>
            <a:r>
              <a:rPr dirty="0" sz="1300" spc="-10" b="1">
                <a:latin typeface="Arial"/>
                <a:cs typeface="Arial"/>
              </a:rPr>
              <a:t> </a:t>
            </a:r>
            <a:r>
              <a:rPr dirty="0" sz="1300" b="1">
                <a:latin typeface="Arial"/>
                <a:cs typeface="Arial"/>
              </a:rPr>
              <a:t>Sequence</a:t>
            </a:r>
            <a:endParaRPr sz="1300">
              <a:latin typeface="Arial"/>
              <a:cs typeface="Arial"/>
            </a:endParaRPr>
          </a:p>
          <a:p>
            <a:pPr marL="136525">
              <a:lnSpc>
                <a:spcPts val="1555"/>
              </a:lnSpc>
              <a:spcBef>
                <a:spcPts val="280"/>
              </a:spcBef>
            </a:pPr>
            <a:r>
              <a:rPr dirty="0" sz="1300">
                <a:latin typeface="Times New Roman"/>
                <a:cs typeface="Times New Roman"/>
              </a:rPr>
              <a:t>The example in the </a:t>
            </a:r>
            <a:r>
              <a:rPr dirty="0" sz="1300" spc="-5">
                <a:latin typeface="Times New Roman"/>
                <a:cs typeface="Times New Roman"/>
              </a:rPr>
              <a:t>slide </a:t>
            </a:r>
            <a:r>
              <a:rPr dirty="0" sz="1300">
                <a:latin typeface="Times New Roman"/>
                <a:cs typeface="Times New Roman"/>
              </a:rPr>
              <a:t>inserts a new department in the </a:t>
            </a:r>
            <a:r>
              <a:rPr dirty="0" sz="1300">
                <a:latin typeface="Courier New"/>
                <a:cs typeface="Courier New"/>
              </a:rPr>
              <a:t>DEPARTMENTS</a:t>
            </a:r>
            <a:r>
              <a:rPr dirty="0" sz="1300" spc="-490">
                <a:latin typeface="Courier New"/>
                <a:cs typeface="Courier New"/>
              </a:rPr>
              <a:t> </a:t>
            </a:r>
            <a:r>
              <a:rPr dirty="0" sz="1300">
                <a:latin typeface="Times New Roman"/>
                <a:cs typeface="Times New Roman"/>
              </a:rPr>
              <a:t>table. It uses the</a:t>
            </a:r>
            <a:endParaRPr sz="1300">
              <a:latin typeface="Times New Roman"/>
              <a:cs typeface="Times New Roman"/>
            </a:endParaRPr>
          </a:p>
          <a:p>
            <a:pPr marL="136525">
              <a:lnSpc>
                <a:spcPts val="1555"/>
              </a:lnSpc>
            </a:pPr>
            <a:r>
              <a:rPr dirty="0" sz="1300">
                <a:latin typeface="Courier New"/>
                <a:cs typeface="Courier New"/>
              </a:rPr>
              <a:t>DEPT_DEPTID_SEQ</a:t>
            </a:r>
            <a:r>
              <a:rPr dirty="0" sz="1300" spc="-465">
                <a:latin typeface="Courier New"/>
                <a:cs typeface="Courier New"/>
              </a:rPr>
              <a:t> </a:t>
            </a:r>
            <a:r>
              <a:rPr dirty="0" sz="1300">
                <a:latin typeface="Times New Roman"/>
                <a:cs typeface="Times New Roman"/>
              </a:rPr>
              <a:t>sequence </a:t>
            </a:r>
            <a:r>
              <a:rPr dirty="0" sz="1300" spc="-5">
                <a:latin typeface="Times New Roman"/>
                <a:cs typeface="Times New Roman"/>
              </a:rPr>
              <a:t>to </a:t>
            </a:r>
            <a:r>
              <a:rPr dirty="0" sz="1300">
                <a:latin typeface="Times New Roman"/>
                <a:cs typeface="Times New Roman"/>
              </a:rPr>
              <a:t>generate a new department number as follows.</a:t>
            </a:r>
            <a:endParaRPr sz="1300">
              <a:latin typeface="Times New Roman"/>
              <a:cs typeface="Times New Roman"/>
            </a:endParaRPr>
          </a:p>
          <a:p>
            <a:pPr marL="941069" marR="2458085" indent="-805180">
              <a:lnSpc>
                <a:spcPct val="96600"/>
              </a:lnSpc>
              <a:spcBef>
                <a:spcPts val="530"/>
              </a:spcBef>
              <a:tabLst>
                <a:tab pos="1579245" algn="l"/>
              </a:tabLst>
            </a:pPr>
            <a:r>
              <a:rPr dirty="0" sz="1300" spc="-5">
                <a:latin typeface="Times New Roman"/>
                <a:cs typeface="Times New Roman"/>
              </a:rPr>
              <a:t>You </a:t>
            </a:r>
            <a:r>
              <a:rPr dirty="0" sz="1300">
                <a:latin typeface="Times New Roman"/>
                <a:cs typeface="Times New Roman"/>
              </a:rPr>
              <a:t>can view the current value of the sequence:  </a:t>
            </a:r>
            <a:r>
              <a:rPr dirty="0" sz="1200" spc="-5">
                <a:latin typeface="Courier New"/>
                <a:cs typeface="Courier New"/>
              </a:rPr>
              <a:t>SELECT</a:t>
            </a:r>
            <a:r>
              <a:rPr dirty="0" sz="1200" spc="-70">
                <a:latin typeface="Courier New"/>
                <a:cs typeface="Courier New"/>
              </a:rPr>
              <a:t> </a:t>
            </a:r>
            <a:r>
              <a:rPr dirty="0" sz="1200" spc="-5">
                <a:latin typeface="Courier New"/>
                <a:cs typeface="Courier New"/>
              </a:rPr>
              <a:t>dept_deptid_seq.CURRVAL  FROM	dual;</a:t>
            </a:r>
            <a:endParaRPr sz="1200">
              <a:latin typeface="Courier New"/>
              <a:cs typeface="Courier New"/>
            </a:endParaRPr>
          </a:p>
        </p:txBody>
      </p:sp>
      <p:sp>
        <p:nvSpPr>
          <p:cNvPr id="15" name="object 15"/>
          <p:cNvSpPr txBox="1"/>
          <p:nvPr/>
        </p:nvSpPr>
        <p:spPr>
          <a:xfrm>
            <a:off x="718803" y="7646923"/>
            <a:ext cx="6122670" cy="1242060"/>
          </a:xfrm>
          <a:prstGeom prst="rect">
            <a:avLst/>
          </a:prstGeom>
        </p:spPr>
        <p:txBody>
          <a:bodyPr wrap="square" lIns="0" tIns="12700" rIns="0" bIns="0" rtlCol="0" vert="horz">
            <a:spAutoFit/>
          </a:bodyPr>
          <a:lstStyle/>
          <a:p>
            <a:pPr marL="12700">
              <a:lnSpc>
                <a:spcPct val="100000"/>
              </a:lnSpc>
              <a:spcBef>
                <a:spcPts val="100"/>
              </a:spcBef>
            </a:pPr>
            <a:r>
              <a:rPr dirty="0" sz="1300" spc="-5">
                <a:latin typeface="Times New Roman"/>
                <a:cs typeface="Times New Roman"/>
              </a:rPr>
              <a:t>Suppose </a:t>
            </a:r>
            <a:r>
              <a:rPr dirty="0" sz="1300">
                <a:latin typeface="Times New Roman"/>
                <a:cs typeface="Times New Roman"/>
              </a:rPr>
              <a:t>that </a:t>
            </a:r>
            <a:r>
              <a:rPr dirty="0" sz="1300" spc="-5">
                <a:latin typeface="Times New Roman"/>
                <a:cs typeface="Times New Roman"/>
              </a:rPr>
              <a:t>you now want </a:t>
            </a:r>
            <a:r>
              <a:rPr dirty="0" sz="1300">
                <a:latin typeface="Times New Roman"/>
                <a:cs typeface="Times New Roman"/>
              </a:rPr>
              <a:t>to hire employees to staff the new department. The</a:t>
            </a:r>
            <a:r>
              <a:rPr dirty="0" sz="1300" spc="-20">
                <a:latin typeface="Times New Roman"/>
                <a:cs typeface="Times New Roman"/>
              </a:rPr>
              <a:t> </a:t>
            </a:r>
            <a:r>
              <a:rPr dirty="0" sz="1300">
                <a:latin typeface="Courier New"/>
                <a:cs typeface="Courier New"/>
              </a:rPr>
              <a:t>INSERT</a:t>
            </a:r>
            <a:endParaRPr sz="1300">
              <a:latin typeface="Courier New"/>
              <a:cs typeface="Courier New"/>
            </a:endParaRPr>
          </a:p>
          <a:p>
            <a:pPr marL="12700">
              <a:lnSpc>
                <a:spcPts val="1515"/>
              </a:lnSpc>
              <a:spcBef>
                <a:spcPts val="80"/>
              </a:spcBef>
            </a:pPr>
            <a:r>
              <a:rPr dirty="0" sz="1300">
                <a:latin typeface="Times New Roman"/>
                <a:cs typeface="Times New Roman"/>
              </a:rPr>
              <a:t>statement to be executed for all new </a:t>
            </a:r>
            <a:r>
              <a:rPr dirty="0" sz="1300" spc="-5">
                <a:latin typeface="Times New Roman"/>
                <a:cs typeface="Times New Roman"/>
              </a:rPr>
              <a:t>employees </a:t>
            </a:r>
            <a:r>
              <a:rPr dirty="0" sz="1300">
                <a:latin typeface="Times New Roman"/>
                <a:cs typeface="Times New Roman"/>
              </a:rPr>
              <a:t>can include the following code:</a:t>
            </a:r>
            <a:endParaRPr sz="1300">
              <a:latin typeface="Times New Roman"/>
              <a:cs typeface="Times New Roman"/>
            </a:endParaRPr>
          </a:p>
          <a:p>
            <a:pPr marL="135890">
              <a:lnSpc>
                <a:spcPts val="1390"/>
              </a:lnSpc>
            </a:pPr>
            <a:r>
              <a:rPr dirty="0" sz="1200" spc="-5">
                <a:latin typeface="Courier New"/>
                <a:cs typeface="Courier New"/>
              </a:rPr>
              <a:t>INSERT INTO employees (employee_id, department_id,</a:t>
            </a:r>
            <a:r>
              <a:rPr dirty="0" sz="1200" spc="-15">
                <a:latin typeface="Courier New"/>
                <a:cs typeface="Courier New"/>
              </a:rPr>
              <a:t> </a:t>
            </a:r>
            <a:r>
              <a:rPr dirty="0" sz="1200" spc="-5">
                <a:latin typeface="Courier New"/>
                <a:cs typeface="Courier New"/>
              </a:rPr>
              <a:t>...)</a:t>
            </a:r>
            <a:endParaRPr sz="1200">
              <a:latin typeface="Courier New"/>
              <a:cs typeface="Courier New"/>
            </a:endParaRPr>
          </a:p>
          <a:p>
            <a:pPr marL="135890">
              <a:lnSpc>
                <a:spcPts val="1435"/>
              </a:lnSpc>
            </a:pPr>
            <a:r>
              <a:rPr dirty="0" sz="1200" spc="-5">
                <a:latin typeface="Courier New"/>
                <a:cs typeface="Courier New"/>
              </a:rPr>
              <a:t>VALUES (employees_seq.NEXTVAL, dept_deptid_seq .CURRVAL,</a:t>
            </a:r>
            <a:r>
              <a:rPr dirty="0" sz="1200" spc="-20">
                <a:latin typeface="Courier New"/>
                <a:cs typeface="Courier New"/>
              </a:rPr>
              <a:t> </a:t>
            </a:r>
            <a:r>
              <a:rPr dirty="0" sz="1200" spc="-5">
                <a:latin typeface="Courier New"/>
                <a:cs typeface="Courier New"/>
              </a:rPr>
              <a:t>...);</a:t>
            </a:r>
            <a:endParaRPr sz="1200">
              <a:latin typeface="Courier New"/>
              <a:cs typeface="Courier New"/>
            </a:endParaRPr>
          </a:p>
          <a:p>
            <a:pPr marL="12700" marR="5080">
              <a:lnSpc>
                <a:spcPct val="105000"/>
              </a:lnSpc>
              <a:spcBef>
                <a:spcPts val="320"/>
              </a:spcBef>
            </a:pPr>
            <a:r>
              <a:rPr dirty="0" sz="1300" spc="-5" b="1">
                <a:latin typeface="Times New Roman"/>
                <a:cs typeface="Times New Roman"/>
              </a:rPr>
              <a:t>Note: </a:t>
            </a:r>
            <a:r>
              <a:rPr dirty="0" sz="1300">
                <a:latin typeface="Times New Roman"/>
                <a:cs typeface="Times New Roman"/>
              </a:rPr>
              <a:t>The preceding example assumes that a sequence called </a:t>
            </a:r>
            <a:r>
              <a:rPr dirty="0" sz="1300">
                <a:latin typeface="Courier New"/>
                <a:cs typeface="Courier New"/>
              </a:rPr>
              <a:t>EMPLOYEE_SEQ</a:t>
            </a:r>
            <a:r>
              <a:rPr dirty="0" sz="1300" spc="-490">
                <a:latin typeface="Courier New"/>
                <a:cs typeface="Courier New"/>
              </a:rPr>
              <a:t> </a:t>
            </a:r>
            <a:r>
              <a:rPr dirty="0" sz="1300">
                <a:latin typeface="Times New Roman"/>
                <a:cs typeface="Times New Roman"/>
              </a:rPr>
              <a:t>has already  been created to generate new employee</a:t>
            </a:r>
            <a:r>
              <a:rPr dirty="0" sz="1300" spc="-5">
                <a:latin typeface="Times New Roman"/>
                <a:cs typeface="Times New Roman"/>
              </a:rPr>
              <a:t> numbers.</a:t>
            </a:r>
            <a:endParaRPr sz="1300">
              <a:latin typeface="Times New Roman"/>
              <a:cs typeface="Times New Roman"/>
            </a:endParaRPr>
          </a:p>
        </p:txBody>
      </p:sp>
      <p:grpSp>
        <p:nvGrpSpPr>
          <p:cNvPr id="16" name="object 16"/>
          <p:cNvGrpSpPr/>
          <p:nvPr/>
        </p:nvGrpSpPr>
        <p:grpSpPr>
          <a:xfrm>
            <a:off x="1573530" y="7008876"/>
            <a:ext cx="1397635" cy="468630"/>
            <a:chOff x="1573530" y="7008876"/>
            <a:chExt cx="1397635" cy="468630"/>
          </a:xfrm>
        </p:grpSpPr>
        <p:sp>
          <p:nvSpPr>
            <p:cNvPr id="17" name="object 17"/>
            <p:cNvSpPr/>
            <p:nvPr/>
          </p:nvSpPr>
          <p:spPr>
            <a:xfrm>
              <a:off x="1584198" y="7019544"/>
              <a:ext cx="1376172" cy="447294"/>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1578864" y="7014210"/>
              <a:ext cx="1386840" cy="458470"/>
            </a:xfrm>
            <a:custGeom>
              <a:avLst/>
              <a:gdLst/>
              <a:ahLst/>
              <a:cxnLst/>
              <a:rect l="l" t="t" r="r" b="b"/>
              <a:pathLst>
                <a:path w="1386839" h="458470">
                  <a:moveTo>
                    <a:pt x="1386840" y="0"/>
                  </a:moveTo>
                  <a:lnTo>
                    <a:pt x="0" y="0"/>
                  </a:lnTo>
                  <a:lnTo>
                    <a:pt x="0" y="457962"/>
                  </a:lnTo>
                  <a:lnTo>
                    <a:pt x="1386840" y="457962"/>
                  </a:lnTo>
                  <a:lnTo>
                    <a:pt x="1386840" y="0"/>
                  </a:lnTo>
                  <a:close/>
                </a:path>
              </a:pathLst>
            </a:custGeom>
            <a:ln w="10668">
              <a:solidFill>
                <a:srgbClr val="000000"/>
              </a:solidFill>
            </a:ln>
          </p:spPr>
          <p:txBody>
            <a:bodyPr wrap="square" lIns="0" tIns="0" rIns="0" bIns="0" rtlCol="0"/>
            <a:lstStyle/>
            <a:p/>
          </p:txBody>
        </p:sp>
      </p:grpSp>
      <p:sp>
        <p:nvSpPr>
          <p:cNvPr id="19" name="object 1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20" name="object 2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8</a:t>
            </a:r>
            <a:r>
              <a:rPr dirty="0" sz="800" spc="-114"/>
              <a:t>Contact</a:t>
            </a:r>
            <a:endParaRPr sz="800">
              <a:latin typeface="Arial"/>
              <a:cs typeface="Arial"/>
            </a:endParaRPr>
          </a:p>
        </p:txBody>
      </p:sp>
      <p:sp>
        <p:nvSpPr>
          <p:cNvPr id="22" name="object 2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9" name="object 9"/>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2</a:t>
            </a:r>
            <a:r>
              <a:rPr dirty="0" sz="800" spc="-114"/>
              <a:t>il.</a:t>
            </a:r>
            <a:r>
              <a:rPr dirty="0" baseline="-30092" sz="1800" spc="-172" b="1">
                <a:latin typeface="Arial"/>
                <a:cs typeface="Arial"/>
              </a:rPr>
              <a:t>9</a:t>
            </a:r>
            <a:r>
              <a:rPr dirty="0" sz="800" spc="-114"/>
              <a:t>Contact</a:t>
            </a:r>
            <a:endParaRPr sz="800">
              <a:latin typeface="Arial"/>
              <a:cs typeface="Arial"/>
            </a:endParaRPr>
          </a:p>
        </p:txBody>
      </p:sp>
      <p:sp>
        <p:nvSpPr>
          <p:cNvPr id="11" name="object 11"/>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375910" cy="2297430"/>
          </a:xfrm>
          <a:prstGeom prst="rect">
            <a:avLst/>
          </a:prstGeom>
        </p:spPr>
        <p:txBody>
          <a:bodyPr wrap="square" lIns="0" tIns="13970" rIns="0" bIns="0" rtlCol="0" vert="horz">
            <a:spAutoFit/>
          </a:bodyPr>
          <a:lstStyle/>
          <a:p>
            <a:pPr algn="ctr" marL="104139">
              <a:lnSpc>
                <a:spcPct val="100000"/>
              </a:lnSpc>
              <a:spcBef>
                <a:spcPts val="110"/>
              </a:spcBef>
            </a:pPr>
            <a:r>
              <a:rPr dirty="0" sz="1850" spc="5" b="1">
                <a:latin typeface="Arial"/>
                <a:cs typeface="Arial"/>
              </a:rPr>
              <a:t>Caching Sequence</a:t>
            </a:r>
            <a:r>
              <a:rPr dirty="0" sz="1850" spc="-15" b="1">
                <a:latin typeface="Arial"/>
                <a:cs typeface="Arial"/>
              </a:rPr>
              <a:t> </a:t>
            </a:r>
            <a:r>
              <a:rPr dirty="0" sz="1850" spc="5" b="1">
                <a:latin typeface="Arial"/>
                <a:cs typeface="Arial"/>
              </a:rPr>
              <a:t>Values</a:t>
            </a:r>
            <a:endParaRPr sz="1850">
              <a:latin typeface="Arial"/>
              <a:cs typeface="Arial"/>
            </a:endParaRPr>
          </a:p>
          <a:p>
            <a:pPr>
              <a:lnSpc>
                <a:spcPct val="100000"/>
              </a:lnSpc>
              <a:spcBef>
                <a:spcPts val="45"/>
              </a:spcBef>
            </a:pPr>
            <a:endParaRPr sz="2950">
              <a:latin typeface="Arial"/>
              <a:cs typeface="Arial"/>
            </a:endParaRPr>
          </a:p>
          <a:p>
            <a:pPr marL="328930" marR="5080" indent="-329565">
              <a:lnSpc>
                <a:spcPct val="101600"/>
              </a:lnSpc>
              <a:buClr>
                <a:srgbClr val="FF0000"/>
              </a:buClr>
              <a:buChar char="•"/>
              <a:tabLst>
                <a:tab pos="328930" algn="l"/>
                <a:tab pos="329565" algn="l"/>
              </a:tabLst>
            </a:pPr>
            <a:r>
              <a:rPr dirty="0" sz="1550" spc="10">
                <a:latin typeface="Arial"/>
                <a:cs typeface="Arial"/>
              </a:rPr>
              <a:t>Caching sequence values </a:t>
            </a:r>
            <a:r>
              <a:rPr dirty="0" sz="1550" spc="5">
                <a:latin typeface="Arial"/>
                <a:cs typeface="Arial"/>
              </a:rPr>
              <a:t>in </a:t>
            </a:r>
            <a:r>
              <a:rPr dirty="0" sz="1550" spc="10">
                <a:latin typeface="Arial"/>
                <a:cs typeface="Arial"/>
              </a:rPr>
              <a:t>memory gives </a:t>
            </a:r>
            <a:r>
              <a:rPr dirty="0" sz="1550" spc="5">
                <a:latin typeface="Arial"/>
                <a:cs typeface="Arial"/>
              </a:rPr>
              <a:t>faster </a:t>
            </a:r>
            <a:r>
              <a:rPr dirty="0" sz="1550" spc="10">
                <a:latin typeface="Arial"/>
                <a:cs typeface="Arial"/>
              </a:rPr>
              <a:t>access  </a:t>
            </a:r>
            <a:r>
              <a:rPr dirty="0" sz="1550" spc="5">
                <a:latin typeface="Arial"/>
                <a:cs typeface="Arial"/>
              </a:rPr>
              <a:t>to </a:t>
            </a:r>
            <a:r>
              <a:rPr dirty="0" sz="1550" spc="10">
                <a:latin typeface="Arial"/>
                <a:cs typeface="Arial"/>
              </a:rPr>
              <a:t>those</a:t>
            </a:r>
            <a:r>
              <a:rPr dirty="0" sz="1550">
                <a:latin typeface="Arial"/>
                <a:cs typeface="Arial"/>
              </a:rPr>
              <a:t> </a:t>
            </a:r>
            <a:r>
              <a:rPr dirty="0" sz="1550" spc="10">
                <a:latin typeface="Arial"/>
                <a:cs typeface="Arial"/>
              </a:rPr>
              <a:t>values.</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Gaps </a:t>
            </a:r>
            <a:r>
              <a:rPr dirty="0" sz="1550" spc="5">
                <a:latin typeface="Arial"/>
                <a:cs typeface="Arial"/>
              </a:rPr>
              <a:t>in </a:t>
            </a:r>
            <a:r>
              <a:rPr dirty="0" sz="1550" spc="10">
                <a:latin typeface="Arial"/>
                <a:cs typeface="Arial"/>
              </a:rPr>
              <a:t>sequence values can occur</a:t>
            </a:r>
            <a:r>
              <a:rPr dirty="0" sz="1550" spc="-25">
                <a:latin typeface="Arial"/>
                <a:cs typeface="Arial"/>
              </a:rPr>
              <a:t> </a:t>
            </a:r>
            <a:r>
              <a:rPr dirty="0" sz="1550" spc="10">
                <a:latin typeface="Arial"/>
                <a:cs typeface="Arial"/>
              </a:rPr>
              <a:t>when:</a:t>
            </a:r>
            <a:endParaRPr sz="155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5">
                <a:latin typeface="Arial"/>
                <a:cs typeface="Arial"/>
              </a:rPr>
              <a:t>A </a:t>
            </a:r>
            <a:r>
              <a:rPr dirty="0" sz="1400" spc="10">
                <a:latin typeface="Arial"/>
                <a:cs typeface="Arial"/>
              </a:rPr>
              <a:t>rollback</a:t>
            </a:r>
            <a:r>
              <a:rPr dirty="0" sz="1400" spc="-10">
                <a:latin typeface="Arial"/>
                <a:cs typeface="Arial"/>
              </a:rPr>
              <a:t> </a:t>
            </a:r>
            <a:r>
              <a:rPr dirty="0" sz="1400" spc="5">
                <a:latin typeface="Arial"/>
                <a:cs typeface="Arial"/>
              </a:rPr>
              <a:t>occurs</a:t>
            </a:r>
            <a:endParaRPr sz="1400">
              <a:latin typeface="Arial"/>
              <a:cs typeface="Arial"/>
            </a:endParaRPr>
          </a:p>
          <a:p>
            <a:pPr lvl="1" marL="648335" indent="-238760">
              <a:lnSpc>
                <a:spcPct val="100000"/>
              </a:lnSpc>
              <a:spcBef>
                <a:spcPts val="380"/>
              </a:spcBef>
              <a:buClr>
                <a:srgbClr val="FF0000"/>
              </a:buClr>
              <a:buChar char="–"/>
              <a:tabLst>
                <a:tab pos="648335" algn="l"/>
                <a:tab pos="648970" algn="l"/>
              </a:tabLst>
            </a:pPr>
            <a:r>
              <a:rPr dirty="0" sz="1400" spc="15">
                <a:latin typeface="Arial"/>
                <a:cs typeface="Arial"/>
              </a:rPr>
              <a:t>The </a:t>
            </a:r>
            <a:r>
              <a:rPr dirty="0" sz="1400" spc="10">
                <a:latin typeface="Arial"/>
                <a:cs typeface="Arial"/>
              </a:rPr>
              <a:t>system</a:t>
            </a:r>
            <a:r>
              <a:rPr dirty="0" sz="1400" spc="-10">
                <a:latin typeface="Arial"/>
                <a:cs typeface="Arial"/>
              </a:rPr>
              <a:t> </a:t>
            </a:r>
            <a:r>
              <a:rPr dirty="0" sz="1400" spc="10">
                <a:latin typeface="Arial"/>
                <a:cs typeface="Arial"/>
              </a:rPr>
              <a:t>crashes</a:t>
            </a:r>
            <a:endParaRPr sz="1400">
              <a:latin typeface="Arial"/>
              <a:cs typeface="Arial"/>
            </a:endParaRPr>
          </a:p>
          <a:p>
            <a:pPr lvl="1" marL="648335" indent="-238760">
              <a:lnSpc>
                <a:spcPct val="100000"/>
              </a:lnSpc>
              <a:spcBef>
                <a:spcPts val="375"/>
              </a:spcBef>
              <a:buClr>
                <a:srgbClr val="FF0000"/>
              </a:buClr>
              <a:buChar char="–"/>
              <a:tabLst>
                <a:tab pos="648335" algn="l"/>
                <a:tab pos="648970" algn="l"/>
              </a:tabLst>
            </a:pPr>
            <a:r>
              <a:rPr dirty="0" sz="1400" spc="15">
                <a:latin typeface="Arial"/>
                <a:cs typeface="Arial"/>
              </a:rPr>
              <a:t>A sequence </a:t>
            </a:r>
            <a:r>
              <a:rPr dirty="0" sz="1400" spc="10">
                <a:latin typeface="Arial"/>
                <a:cs typeface="Arial"/>
              </a:rPr>
              <a:t>is </a:t>
            </a:r>
            <a:r>
              <a:rPr dirty="0" sz="1400" spc="15">
                <a:latin typeface="Arial"/>
                <a:cs typeface="Arial"/>
              </a:rPr>
              <a:t>used </a:t>
            </a:r>
            <a:r>
              <a:rPr dirty="0" sz="1400" spc="10">
                <a:latin typeface="Arial"/>
                <a:cs typeface="Arial"/>
              </a:rPr>
              <a:t>in another</a:t>
            </a:r>
            <a:r>
              <a:rPr dirty="0" sz="1400" spc="-45">
                <a:latin typeface="Arial"/>
                <a:cs typeface="Arial"/>
              </a:rPr>
              <a:t> </a:t>
            </a:r>
            <a:r>
              <a:rPr dirty="0" sz="1400" spc="10">
                <a:latin typeface="Arial"/>
                <a:cs typeface="Arial"/>
              </a:rPr>
              <a:t>table</a:t>
            </a:r>
            <a:endParaRPr sz="1400">
              <a:latin typeface="Arial"/>
              <a:cs typeface="Arial"/>
            </a:endParaRPr>
          </a:p>
        </p:txBody>
      </p:sp>
      <p:sp>
        <p:nvSpPr>
          <p:cNvPr id="7" name="object 7"/>
          <p:cNvSpPr txBox="1"/>
          <p:nvPr/>
        </p:nvSpPr>
        <p:spPr>
          <a:xfrm>
            <a:off x="594613" y="5611157"/>
            <a:ext cx="6356350" cy="288925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Caching Sequence Values</a:t>
            </a:r>
            <a:endParaRPr sz="1300">
              <a:latin typeface="Arial"/>
              <a:cs typeface="Arial"/>
            </a:endParaRPr>
          </a:p>
          <a:p>
            <a:pPr marL="136525" marR="5080">
              <a:lnSpc>
                <a:spcPct val="100000"/>
              </a:lnSpc>
              <a:spcBef>
                <a:spcPts val="359"/>
              </a:spcBef>
            </a:pPr>
            <a:r>
              <a:rPr dirty="0" sz="1300" spc="-5">
                <a:latin typeface="Times New Roman"/>
                <a:cs typeface="Times New Roman"/>
              </a:rPr>
              <a:t>You </a:t>
            </a:r>
            <a:r>
              <a:rPr dirty="0" sz="1300">
                <a:latin typeface="Times New Roman"/>
                <a:cs typeface="Times New Roman"/>
              </a:rPr>
              <a:t>can cache </a:t>
            </a:r>
            <a:r>
              <a:rPr dirty="0" sz="1300" spc="-5">
                <a:latin typeface="Times New Roman"/>
                <a:cs typeface="Times New Roman"/>
              </a:rPr>
              <a:t>sequences </a:t>
            </a:r>
            <a:r>
              <a:rPr dirty="0" sz="1300">
                <a:latin typeface="Times New Roman"/>
                <a:cs typeface="Times New Roman"/>
              </a:rPr>
              <a:t>in memory to </a:t>
            </a:r>
            <a:r>
              <a:rPr dirty="0" sz="1300" spc="-5">
                <a:latin typeface="Times New Roman"/>
                <a:cs typeface="Times New Roman"/>
              </a:rPr>
              <a:t>provide faster </a:t>
            </a:r>
            <a:r>
              <a:rPr dirty="0" sz="1300">
                <a:latin typeface="Times New Roman"/>
                <a:cs typeface="Times New Roman"/>
              </a:rPr>
              <a:t>access to </a:t>
            </a:r>
            <a:r>
              <a:rPr dirty="0" sz="1300" spc="-5">
                <a:latin typeface="Times New Roman"/>
                <a:cs typeface="Times New Roman"/>
              </a:rPr>
              <a:t>those sequence </a:t>
            </a:r>
            <a:r>
              <a:rPr dirty="0" sz="1300">
                <a:latin typeface="Times New Roman"/>
                <a:cs typeface="Times New Roman"/>
              </a:rPr>
              <a:t>values. The  cache is populated the first time you refer to the </a:t>
            </a:r>
            <a:r>
              <a:rPr dirty="0" sz="1300" spc="-5">
                <a:latin typeface="Times New Roman"/>
                <a:cs typeface="Times New Roman"/>
              </a:rPr>
              <a:t>sequence. </a:t>
            </a:r>
            <a:r>
              <a:rPr dirty="0" sz="1300">
                <a:latin typeface="Times New Roman"/>
                <a:cs typeface="Times New Roman"/>
              </a:rPr>
              <a:t>Each request </a:t>
            </a:r>
            <a:r>
              <a:rPr dirty="0" sz="1300" spc="-5">
                <a:latin typeface="Times New Roman"/>
                <a:cs typeface="Times New Roman"/>
              </a:rPr>
              <a:t>for </a:t>
            </a:r>
            <a:r>
              <a:rPr dirty="0" sz="1300">
                <a:latin typeface="Times New Roman"/>
                <a:cs typeface="Times New Roman"/>
              </a:rPr>
              <a:t>the next sequence  value is retrieved from the cached sequence. After the last sequence value is </a:t>
            </a:r>
            <a:r>
              <a:rPr dirty="0" sz="1300" spc="-5">
                <a:latin typeface="Times New Roman"/>
                <a:cs typeface="Times New Roman"/>
              </a:rPr>
              <a:t>used, </a:t>
            </a:r>
            <a:r>
              <a:rPr dirty="0" sz="1300">
                <a:latin typeface="Times New Roman"/>
                <a:cs typeface="Times New Roman"/>
              </a:rPr>
              <a:t>the next  request for the sequence pulls another cache of sequences into</a:t>
            </a:r>
            <a:r>
              <a:rPr dirty="0" sz="1300" spc="-10">
                <a:latin typeface="Times New Roman"/>
                <a:cs typeface="Times New Roman"/>
              </a:rPr>
              <a:t> </a:t>
            </a:r>
            <a:r>
              <a:rPr dirty="0" sz="1300">
                <a:latin typeface="Times New Roman"/>
                <a:cs typeface="Times New Roman"/>
              </a:rPr>
              <a:t>memory.</a:t>
            </a:r>
            <a:endParaRPr sz="1300">
              <a:latin typeface="Times New Roman"/>
              <a:cs typeface="Times New Roman"/>
            </a:endParaRPr>
          </a:p>
          <a:p>
            <a:pPr marL="136525">
              <a:lnSpc>
                <a:spcPct val="100000"/>
              </a:lnSpc>
              <a:spcBef>
                <a:spcPts val="380"/>
              </a:spcBef>
            </a:pPr>
            <a:r>
              <a:rPr dirty="0" sz="1300" spc="-5" b="1">
                <a:latin typeface="Times New Roman"/>
                <a:cs typeface="Times New Roman"/>
              </a:rPr>
              <a:t>Gaps in the</a:t>
            </a:r>
            <a:r>
              <a:rPr dirty="0" sz="1300" spc="-10" b="1">
                <a:latin typeface="Times New Roman"/>
                <a:cs typeface="Times New Roman"/>
              </a:rPr>
              <a:t> </a:t>
            </a:r>
            <a:r>
              <a:rPr dirty="0" sz="1300" spc="-5" b="1">
                <a:latin typeface="Times New Roman"/>
                <a:cs typeface="Times New Roman"/>
              </a:rPr>
              <a:t>Sequence</a:t>
            </a:r>
            <a:endParaRPr sz="1300">
              <a:latin typeface="Times New Roman"/>
              <a:cs typeface="Times New Roman"/>
            </a:endParaRPr>
          </a:p>
          <a:p>
            <a:pPr marL="136525" marR="311150">
              <a:lnSpc>
                <a:spcPct val="100000"/>
              </a:lnSpc>
              <a:spcBef>
                <a:spcPts val="390"/>
              </a:spcBef>
            </a:pPr>
            <a:r>
              <a:rPr dirty="0" sz="1300">
                <a:latin typeface="Times New Roman"/>
                <a:cs typeface="Times New Roman"/>
              </a:rPr>
              <a:t>Although </a:t>
            </a:r>
            <a:r>
              <a:rPr dirty="0" sz="1300" spc="-5">
                <a:latin typeface="Times New Roman"/>
                <a:cs typeface="Times New Roman"/>
              </a:rPr>
              <a:t>sequence </a:t>
            </a:r>
            <a:r>
              <a:rPr dirty="0" sz="1300">
                <a:latin typeface="Times New Roman"/>
                <a:cs typeface="Times New Roman"/>
              </a:rPr>
              <a:t>generators issue sequential numbers without gaps, this action occurs  independent of a commit or rollback. Therefore, if you roll back a statement containing a  sequence, the number is</a:t>
            </a:r>
            <a:r>
              <a:rPr dirty="0" sz="1300" spc="-5">
                <a:latin typeface="Times New Roman"/>
                <a:cs typeface="Times New Roman"/>
              </a:rPr>
              <a:t> </a:t>
            </a:r>
            <a:r>
              <a:rPr dirty="0" sz="1300">
                <a:latin typeface="Times New Roman"/>
                <a:cs typeface="Times New Roman"/>
              </a:rPr>
              <a:t>lost.</a:t>
            </a:r>
            <a:endParaRPr sz="1300">
              <a:latin typeface="Times New Roman"/>
              <a:cs typeface="Times New Roman"/>
            </a:endParaRPr>
          </a:p>
          <a:p>
            <a:pPr marL="136525" marR="164465">
              <a:lnSpc>
                <a:spcPct val="100000"/>
              </a:lnSpc>
              <a:spcBef>
                <a:spcPts val="385"/>
              </a:spcBef>
            </a:pPr>
            <a:r>
              <a:rPr dirty="0" sz="1300" spc="-5">
                <a:latin typeface="Times New Roman"/>
                <a:cs typeface="Times New Roman"/>
              </a:rPr>
              <a:t>Another </a:t>
            </a:r>
            <a:r>
              <a:rPr dirty="0" sz="1300">
                <a:latin typeface="Times New Roman"/>
                <a:cs typeface="Times New Roman"/>
              </a:rPr>
              <a:t>event that can cause gaps in the </a:t>
            </a:r>
            <a:r>
              <a:rPr dirty="0" sz="1300" spc="-5">
                <a:latin typeface="Times New Roman"/>
                <a:cs typeface="Times New Roman"/>
              </a:rPr>
              <a:t>sequence </a:t>
            </a:r>
            <a:r>
              <a:rPr dirty="0" sz="1300">
                <a:latin typeface="Times New Roman"/>
                <a:cs typeface="Times New Roman"/>
              </a:rPr>
              <a:t>is a </a:t>
            </a:r>
            <a:r>
              <a:rPr dirty="0" sz="1300" spc="-5">
                <a:latin typeface="Times New Roman"/>
                <a:cs typeface="Times New Roman"/>
              </a:rPr>
              <a:t>system </a:t>
            </a:r>
            <a:r>
              <a:rPr dirty="0" sz="1300">
                <a:latin typeface="Times New Roman"/>
                <a:cs typeface="Times New Roman"/>
              </a:rPr>
              <a:t>crash. If the sequence caches  values in memory, </a:t>
            </a:r>
            <a:r>
              <a:rPr dirty="0" sz="1300" spc="-5">
                <a:latin typeface="Times New Roman"/>
                <a:cs typeface="Times New Roman"/>
              </a:rPr>
              <a:t>those </a:t>
            </a:r>
            <a:r>
              <a:rPr dirty="0" sz="1300">
                <a:latin typeface="Times New Roman"/>
                <a:cs typeface="Times New Roman"/>
              </a:rPr>
              <a:t>values are lost if the </a:t>
            </a:r>
            <a:r>
              <a:rPr dirty="0" sz="1300" spc="-5">
                <a:latin typeface="Times New Roman"/>
                <a:cs typeface="Times New Roman"/>
              </a:rPr>
              <a:t>system crashes.</a:t>
            </a:r>
            <a:endParaRPr sz="1300">
              <a:latin typeface="Times New Roman"/>
              <a:cs typeface="Times New Roman"/>
            </a:endParaRPr>
          </a:p>
          <a:p>
            <a:pPr marL="136525" marR="56515">
              <a:lnSpc>
                <a:spcPct val="100000"/>
              </a:lnSpc>
              <a:spcBef>
                <a:spcPts val="390"/>
              </a:spcBef>
            </a:pPr>
            <a:r>
              <a:rPr dirty="0" sz="1300">
                <a:latin typeface="Times New Roman"/>
                <a:cs typeface="Times New Roman"/>
              </a:rPr>
              <a:t>Because sequences are not tied directly to tables, the same sequence can be used for multiple  tables. If you do so, each table can contain gaps in the sequential</a:t>
            </a:r>
            <a:r>
              <a:rPr dirty="0" sz="1300" spc="-40">
                <a:latin typeface="Times New Roman"/>
                <a:cs typeface="Times New Roman"/>
              </a:rPr>
              <a:t> </a:t>
            </a:r>
            <a:r>
              <a:rPr dirty="0" sz="1300">
                <a:latin typeface="Times New Roman"/>
                <a:cs typeface="Times New Roman"/>
              </a:rPr>
              <a:t>numbers.</a:t>
            </a:r>
            <a:endParaRPr sz="1300">
              <a:latin typeface="Times New Roman"/>
              <a:cs typeface="Times New Roman"/>
            </a:endParaRPr>
          </a:p>
        </p:txBody>
      </p:sp>
      <p:sp>
        <p:nvSpPr>
          <p:cNvPr id="8" name="object 8"/>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Modifying </a:t>
            </a:r>
            <a:r>
              <a:rPr dirty="0" sz="1850" spc="5" b="1">
                <a:latin typeface="Arial"/>
                <a:cs typeface="Arial"/>
              </a:rPr>
              <a:t>a</a:t>
            </a:r>
            <a:r>
              <a:rPr dirty="0" sz="1850" spc="-5" b="1">
                <a:latin typeface="Arial"/>
                <a:cs typeface="Arial"/>
              </a:rPr>
              <a:t> </a:t>
            </a:r>
            <a:r>
              <a:rPr dirty="0" sz="1850" b="1">
                <a:latin typeface="Arial"/>
                <a:cs typeface="Arial"/>
              </a:rPr>
              <a:t>Sequence</a:t>
            </a:r>
            <a:endParaRPr sz="1850">
              <a:latin typeface="Arial"/>
              <a:cs typeface="Arial"/>
            </a:endParaRPr>
          </a:p>
          <a:p>
            <a:pPr>
              <a:lnSpc>
                <a:spcPct val="100000"/>
              </a:lnSpc>
              <a:spcBef>
                <a:spcPts val="45"/>
              </a:spcBef>
            </a:pPr>
            <a:endParaRPr sz="2950">
              <a:latin typeface="Arial"/>
              <a:cs typeface="Arial"/>
            </a:endParaRPr>
          </a:p>
          <a:p>
            <a:pPr marL="446405" marR="563245">
              <a:lnSpc>
                <a:spcPct val="101600"/>
              </a:lnSpc>
            </a:pPr>
            <a:r>
              <a:rPr dirty="0" sz="1550" spc="10">
                <a:latin typeface="Arial"/>
                <a:cs typeface="Arial"/>
              </a:rPr>
              <a:t>Change the increment </a:t>
            </a:r>
            <a:r>
              <a:rPr dirty="0" sz="1550" spc="5">
                <a:latin typeface="Arial"/>
                <a:cs typeface="Arial"/>
              </a:rPr>
              <a:t>value, </a:t>
            </a:r>
            <a:r>
              <a:rPr dirty="0" sz="1550" spc="10">
                <a:latin typeface="Arial"/>
                <a:cs typeface="Arial"/>
              </a:rPr>
              <a:t>maximum </a:t>
            </a:r>
            <a:r>
              <a:rPr dirty="0" sz="1550" spc="5">
                <a:latin typeface="Arial"/>
                <a:cs typeface="Arial"/>
              </a:rPr>
              <a:t>value, </a:t>
            </a:r>
            <a:r>
              <a:rPr dirty="0" sz="1550" spc="10">
                <a:latin typeface="Arial"/>
                <a:cs typeface="Arial"/>
              </a:rPr>
              <a:t>minimum </a:t>
            </a:r>
            <a:r>
              <a:rPr dirty="0" sz="1550" spc="5">
                <a:latin typeface="Arial"/>
                <a:cs typeface="Arial"/>
              </a:rPr>
              <a:t>value,  </a:t>
            </a:r>
            <a:r>
              <a:rPr dirty="0" sz="1550" spc="10">
                <a:latin typeface="Arial"/>
                <a:cs typeface="Arial"/>
              </a:rPr>
              <a:t>cycle </a:t>
            </a:r>
            <a:r>
              <a:rPr dirty="0" sz="1550" spc="5">
                <a:latin typeface="Arial"/>
                <a:cs typeface="Arial"/>
              </a:rPr>
              <a:t>option, or </a:t>
            </a:r>
            <a:r>
              <a:rPr dirty="0" sz="1550" spc="10">
                <a:latin typeface="Arial"/>
                <a:cs typeface="Arial"/>
              </a:rPr>
              <a:t>cache</a:t>
            </a:r>
            <a:r>
              <a:rPr dirty="0" sz="1550" spc="-5">
                <a:latin typeface="Arial"/>
                <a:cs typeface="Arial"/>
              </a:rPr>
              <a:t> </a:t>
            </a:r>
            <a:r>
              <a:rPr dirty="0" sz="1550" spc="5">
                <a:latin typeface="Arial"/>
                <a:cs typeface="Arial"/>
              </a:rPr>
              <a:t>option:</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15"/>
              </a:spcBef>
            </a:pPr>
            <a:endParaRPr sz="18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baseline="-30092" sz="1800" spc="-352" b="1">
                <a:latin typeface="Arial"/>
                <a:cs typeface="Arial"/>
              </a:rPr>
              <a:t>O</a:t>
            </a:r>
            <a:r>
              <a:rPr dirty="0" sz="800" spc="-235">
                <a:latin typeface="Garuda"/>
                <a:cs typeface="Garuda"/>
              </a:rPr>
              <a:t>All</a:t>
            </a:r>
            <a:r>
              <a:rPr dirty="0" baseline="-30092" sz="1800" spc="-352" b="1">
                <a:latin typeface="Arial"/>
                <a:cs typeface="Arial"/>
              </a:rPr>
              <a:t>r</a:t>
            </a:r>
            <a:r>
              <a:rPr dirty="0" sz="800" spc="-235">
                <a:latin typeface="Garuda"/>
                <a:cs typeface="Garuda"/>
              </a:rPr>
              <a:t>W</a:t>
            </a:r>
            <a:r>
              <a:rPr dirty="0" baseline="-30092" sz="1800" spc="-352" b="1">
                <a:latin typeface="Arial"/>
                <a:cs typeface="Arial"/>
              </a:rPr>
              <a:t>a</a:t>
            </a:r>
            <a:r>
              <a:rPr dirty="0" sz="800" spc="-235">
                <a:latin typeface="Garuda"/>
                <a:cs typeface="Garuda"/>
              </a:rPr>
              <a:t>D</a:t>
            </a:r>
            <a:r>
              <a:rPr dirty="0" baseline="-30092" sz="1800" spc="-352" b="1">
                <a:latin typeface="Arial"/>
                <a:cs typeface="Arial"/>
              </a:rPr>
              <a:t>c</a:t>
            </a:r>
            <a:r>
              <a:rPr dirty="0" sz="800" spc="-235">
                <a:latin typeface="Garuda"/>
                <a:cs typeface="Garuda"/>
              </a:rPr>
              <a:t>P</a:t>
            </a:r>
            <a:r>
              <a:rPr dirty="0" baseline="-30092" sz="1800" spc="-352" b="1">
                <a:latin typeface="Arial"/>
                <a:cs typeface="Arial"/>
              </a:rPr>
              <a:t>le</a:t>
            </a:r>
            <a:r>
              <a:rPr dirty="0" sz="800" spc="-235">
                <a:latin typeface="Garuda"/>
                <a:cs typeface="Garuda"/>
              </a:rPr>
              <a:t>stu</a:t>
            </a:r>
            <a:r>
              <a:rPr dirty="0" baseline="-30092" sz="1800" spc="-352" b="1">
                <a:latin typeface="Arial"/>
                <a:cs typeface="Arial"/>
              </a:rPr>
              <a:t>D</a:t>
            </a:r>
            <a:r>
              <a:rPr dirty="0" sz="800" spc="-235">
                <a:latin typeface="Garuda"/>
                <a:cs typeface="Garuda"/>
              </a:rPr>
              <a:t>de</a:t>
            </a:r>
            <a:r>
              <a:rPr dirty="0" baseline="-30092" sz="1800" spc="-352" b="1">
                <a:latin typeface="Arial"/>
                <a:cs typeface="Arial"/>
              </a:rPr>
              <a:t>a</a:t>
            </a:r>
            <a:r>
              <a:rPr dirty="0" sz="800" spc="-235">
                <a:latin typeface="Garuda"/>
                <a:cs typeface="Garuda"/>
              </a:rPr>
              <a:t>n</a:t>
            </a:r>
            <a:r>
              <a:rPr dirty="0" baseline="-30092" sz="1800" spc="-352" b="1">
                <a:latin typeface="Arial"/>
                <a:cs typeface="Arial"/>
              </a:rPr>
              <a:t>t</a:t>
            </a:r>
            <a:r>
              <a:rPr dirty="0" sz="800" spc="-235">
                <a:latin typeface="Garuda"/>
                <a:cs typeface="Garuda"/>
              </a:rPr>
              <a:t>ts</a:t>
            </a:r>
            <a:r>
              <a:rPr dirty="0" baseline="-30092" sz="1800" spc="-352" b="1">
                <a:latin typeface="Arial"/>
                <a:cs typeface="Arial"/>
              </a:rPr>
              <a:t>a</a:t>
            </a:r>
            <a:r>
              <a:rPr dirty="0" sz="800" spc="-235">
                <a:latin typeface="Garuda"/>
                <a:cs typeface="Garuda"/>
              </a:rPr>
              <a:t>m</a:t>
            </a:r>
            <a:r>
              <a:rPr dirty="0" baseline="-30092" sz="1800" spc="-352" b="1">
                <a:latin typeface="Arial"/>
                <a:cs typeface="Arial"/>
              </a:rPr>
              <a:t>b</a:t>
            </a:r>
            <a:r>
              <a:rPr dirty="0" sz="800" spc="-235">
                <a:latin typeface="Garuda"/>
                <a:cs typeface="Garuda"/>
              </a:rPr>
              <a:t>u</a:t>
            </a:r>
            <a:r>
              <a:rPr dirty="0" baseline="-30092" sz="1800" spc="-352" b="1">
                <a:latin typeface="Arial"/>
                <a:cs typeface="Arial"/>
              </a:rPr>
              <a:t>a</a:t>
            </a:r>
            <a:r>
              <a:rPr dirty="0" sz="800" spc="-235">
                <a:latin typeface="Garuda"/>
                <a:cs typeface="Garuda"/>
              </a:rPr>
              <a:t>st</a:t>
            </a:r>
            <a:r>
              <a:rPr dirty="0" baseline="-30092" sz="1800" spc="-352" b="1">
                <a:latin typeface="Arial"/>
                <a:cs typeface="Arial"/>
              </a:rPr>
              <a:t>s</a:t>
            </a:r>
            <a:r>
              <a:rPr dirty="0" sz="800" spc="-235">
                <a:latin typeface="Garuda"/>
                <a:cs typeface="Garuda"/>
              </a:rPr>
              <a:t>r</a:t>
            </a:r>
            <a:r>
              <a:rPr dirty="0" baseline="-30092" sz="1800" spc="-352" b="1">
                <a:latin typeface="Arial"/>
                <a:cs typeface="Arial"/>
              </a:rPr>
              <a:t>e</a:t>
            </a:r>
            <a:r>
              <a:rPr dirty="0" sz="800" spc="-235">
                <a:latin typeface="Garuda"/>
                <a:cs typeface="Garuda"/>
              </a:rPr>
              <a:t>ece</a:t>
            </a:r>
            <a:r>
              <a:rPr dirty="0" baseline="-30092" sz="1800" spc="-352" b="1">
                <a:latin typeface="Arial"/>
                <a:cs typeface="Arial"/>
              </a:rPr>
              <a:t>1</a:t>
            </a:r>
            <a:r>
              <a:rPr dirty="0" sz="800" spc="-235">
                <a:latin typeface="Garuda"/>
                <a:cs typeface="Garuda"/>
              </a:rPr>
              <a:t>iv</a:t>
            </a:r>
            <a:r>
              <a:rPr dirty="0" baseline="-30092" sz="1800" spc="-352" b="1">
                <a:latin typeface="Arial"/>
                <a:cs typeface="Arial"/>
              </a:rPr>
              <a:t>0</a:t>
            </a:r>
            <a:r>
              <a:rPr dirty="0" sz="800" spc="-235">
                <a:latin typeface="Garuda"/>
                <a:cs typeface="Garuda"/>
              </a:rPr>
              <a:t>e</a:t>
            </a:r>
            <a:r>
              <a:rPr dirty="0" baseline="-30092" sz="1800" spc="-352" b="1" i="1">
                <a:latin typeface="Arial"/>
                <a:cs typeface="Arial"/>
              </a:rPr>
              <a:t>g</a:t>
            </a:r>
            <a:r>
              <a:rPr dirty="0" sz="800" spc="-235">
                <a:latin typeface="Garuda"/>
                <a:cs typeface="Garuda"/>
              </a:rPr>
              <a:t>an</a:t>
            </a:r>
            <a:r>
              <a:rPr dirty="0" baseline="-30092" sz="1800" spc="-352" b="1">
                <a:latin typeface="Arial"/>
                <a:cs typeface="Arial"/>
              </a:rPr>
              <a:t>: </a:t>
            </a:r>
            <a:r>
              <a:rPr dirty="0" sz="800" spc="-295">
                <a:latin typeface="Garuda"/>
                <a:cs typeface="Garuda"/>
              </a:rPr>
              <a:t>e</a:t>
            </a:r>
            <a:r>
              <a:rPr dirty="0" baseline="-30092" sz="1800" spc="-442" b="1">
                <a:latin typeface="Arial"/>
                <a:cs typeface="Arial"/>
              </a:rPr>
              <a:t>S</a:t>
            </a:r>
            <a:r>
              <a:rPr dirty="0" sz="800" spc="-295">
                <a:latin typeface="Garuda"/>
                <a:cs typeface="Garuda"/>
              </a:rPr>
              <a:t>K</a:t>
            </a:r>
            <a:r>
              <a:rPr dirty="0" baseline="-30092" sz="1800" spc="-442" b="1">
                <a:latin typeface="Arial"/>
                <a:cs typeface="Arial"/>
              </a:rPr>
              <a:t>Q</a:t>
            </a:r>
            <a:r>
              <a:rPr dirty="0" sz="800" spc="-295">
                <a:latin typeface="Garuda"/>
                <a:cs typeface="Garuda"/>
              </a:rPr>
              <a:t>it</a:t>
            </a:r>
            <a:r>
              <a:rPr dirty="0" sz="800" spc="-40">
                <a:latin typeface="Garuda"/>
                <a:cs typeface="Garuda"/>
              </a:rPr>
              <a:t> </a:t>
            </a:r>
            <a:r>
              <a:rPr dirty="0" sz="800" spc="-245">
                <a:latin typeface="Garuda"/>
                <a:cs typeface="Garuda"/>
              </a:rPr>
              <a:t>w</a:t>
            </a:r>
            <a:r>
              <a:rPr dirty="0" baseline="-30092" sz="1800" spc="-367" b="1">
                <a:latin typeface="Arial"/>
                <a:cs typeface="Arial"/>
              </a:rPr>
              <a:t>L</a:t>
            </a:r>
            <a:r>
              <a:rPr dirty="0" sz="800" spc="-245">
                <a:latin typeface="Garuda"/>
                <a:cs typeface="Garuda"/>
              </a:rPr>
              <a:t>ate</a:t>
            </a:r>
            <a:r>
              <a:rPr dirty="0" baseline="-30092" sz="1800" spc="-367" b="1">
                <a:latin typeface="Arial"/>
                <a:cs typeface="Arial"/>
              </a:rPr>
              <a:t>F</a:t>
            </a:r>
            <a:r>
              <a:rPr dirty="0" sz="800" spc="-245">
                <a:latin typeface="Garuda"/>
                <a:cs typeface="Garuda"/>
              </a:rPr>
              <a:t>rm</a:t>
            </a:r>
            <a:r>
              <a:rPr dirty="0" baseline="-30092" sz="1800" spc="-367" b="1">
                <a:latin typeface="Arial"/>
                <a:cs typeface="Arial"/>
              </a:rPr>
              <a:t>u</a:t>
            </a:r>
            <a:r>
              <a:rPr dirty="0" sz="800" spc="-245">
                <a:latin typeface="Garuda"/>
                <a:cs typeface="Garuda"/>
              </a:rPr>
              <a:t>a</a:t>
            </a:r>
            <a:r>
              <a:rPr dirty="0" baseline="-30092" sz="1800" spc="-367" b="1">
                <a:latin typeface="Arial"/>
                <a:cs typeface="Arial"/>
              </a:rPr>
              <a:t>n</a:t>
            </a:r>
            <a:r>
              <a:rPr dirty="0" sz="800" spc="-245">
                <a:latin typeface="Garuda"/>
                <a:cs typeface="Garuda"/>
              </a:rPr>
              <a:t>rk</a:t>
            </a:r>
            <a:r>
              <a:rPr dirty="0" baseline="-30092" sz="1800" spc="-367" b="1">
                <a:latin typeface="Arial"/>
                <a:cs typeface="Arial"/>
              </a:rPr>
              <a:t>d</a:t>
            </a:r>
            <a:r>
              <a:rPr dirty="0" sz="800" spc="-245">
                <a:latin typeface="Garuda"/>
                <a:cs typeface="Garuda"/>
              </a:rPr>
              <a:t>ed</a:t>
            </a:r>
            <a:r>
              <a:rPr dirty="0" baseline="-30092" sz="1800" spc="-367" b="1">
                <a:latin typeface="Arial"/>
                <a:cs typeface="Arial"/>
              </a:rPr>
              <a:t>a</a:t>
            </a:r>
            <a:r>
              <a:rPr dirty="0" sz="800" spc="-245">
                <a:latin typeface="Garuda"/>
                <a:cs typeface="Garuda"/>
              </a:rPr>
              <a:t>w</a:t>
            </a:r>
            <a:r>
              <a:rPr dirty="0" baseline="-30092" sz="1800" spc="-367" b="1">
                <a:latin typeface="Arial"/>
                <a:cs typeface="Arial"/>
              </a:rPr>
              <a:t>m</a:t>
            </a:r>
            <a:r>
              <a:rPr dirty="0" sz="800" spc="-245">
                <a:latin typeface="Garuda"/>
                <a:cs typeface="Garuda"/>
              </a:rPr>
              <a:t>ith</a:t>
            </a:r>
            <a:r>
              <a:rPr dirty="0" baseline="-30092" sz="1800" spc="-367" b="1">
                <a:latin typeface="Arial"/>
                <a:cs typeface="Arial"/>
              </a:rPr>
              <a:t>e</a:t>
            </a:r>
            <a:r>
              <a:rPr dirty="0" sz="800" spc="-245">
                <a:latin typeface="Garuda"/>
                <a:cs typeface="Garuda"/>
              </a:rPr>
              <a:t>t</a:t>
            </a:r>
            <a:r>
              <a:rPr dirty="0" baseline="-30092" sz="1800" spc="-367" b="1">
                <a:latin typeface="Arial"/>
                <a:cs typeface="Arial"/>
              </a:rPr>
              <a:t>n</a:t>
            </a:r>
            <a:r>
              <a:rPr dirty="0" sz="800" spc="-245">
                <a:latin typeface="Garuda"/>
                <a:cs typeface="Garuda"/>
              </a:rPr>
              <a:t>he</a:t>
            </a:r>
            <a:r>
              <a:rPr dirty="0" baseline="-30092" sz="1800" spc="-367" b="1">
                <a:latin typeface="Arial"/>
                <a:cs typeface="Arial"/>
              </a:rPr>
              <a:t>t</a:t>
            </a:r>
            <a:r>
              <a:rPr dirty="0" sz="800" spc="-245">
                <a:latin typeface="Garuda"/>
                <a:cs typeface="Garuda"/>
              </a:rPr>
              <a:t>i</a:t>
            </a:r>
            <a:r>
              <a:rPr dirty="0" baseline="-30092" sz="1800" spc="-367" b="1">
                <a:latin typeface="Arial"/>
                <a:cs typeface="Arial"/>
              </a:rPr>
              <a:t>a</a:t>
            </a:r>
            <a:r>
              <a:rPr dirty="0" sz="800" spc="-245">
                <a:latin typeface="Garuda"/>
                <a:cs typeface="Garuda"/>
              </a:rPr>
              <a:t>r </a:t>
            </a:r>
            <a:r>
              <a:rPr dirty="0" sz="800" spc="-195">
                <a:latin typeface="Garuda"/>
                <a:cs typeface="Garuda"/>
              </a:rPr>
              <a:t>n</a:t>
            </a:r>
            <a:r>
              <a:rPr dirty="0" baseline="-30092" sz="1800" spc="-292" b="1">
                <a:latin typeface="Arial"/>
                <a:cs typeface="Arial"/>
              </a:rPr>
              <a:t>l</a:t>
            </a:r>
            <a:r>
              <a:rPr dirty="0" sz="800" spc="-195">
                <a:latin typeface="Garuda"/>
                <a:cs typeface="Garuda"/>
              </a:rPr>
              <a:t>a</a:t>
            </a:r>
            <a:r>
              <a:rPr dirty="0" baseline="-30092" sz="1800" spc="-292" b="1">
                <a:latin typeface="Arial"/>
                <a:cs typeface="Arial"/>
              </a:rPr>
              <a:t>s</a:t>
            </a:r>
            <a:r>
              <a:rPr dirty="0" sz="800" spc="-195">
                <a:latin typeface="Garuda"/>
                <a:cs typeface="Garuda"/>
              </a:rPr>
              <a:t>m</a:t>
            </a:r>
            <a:r>
              <a:rPr dirty="0" baseline="-30092" sz="1800" spc="-292" b="1">
                <a:latin typeface="Arial"/>
                <a:cs typeface="Arial"/>
              </a:rPr>
              <a:t>I</a:t>
            </a:r>
            <a:r>
              <a:rPr dirty="0" sz="800" spc="-195">
                <a:latin typeface="Garuda"/>
                <a:cs typeface="Garuda"/>
              </a:rPr>
              <a:t>e</a:t>
            </a:r>
            <a:r>
              <a:rPr dirty="0" sz="800" spc="-180">
                <a:latin typeface="Garuda"/>
                <a:cs typeface="Garuda"/>
              </a:rPr>
              <a:t> </a:t>
            </a:r>
            <a:r>
              <a:rPr dirty="0" sz="800" spc="-130">
                <a:latin typeface="Garuda"/>
                <a:cs typeface="Garuda"/>
              </a:rPr>
              <a:t>an</a:t>
            </a:r>
            <a:r>
              <a:rPr dirty="0" baseline="-30092" sz="1800" spc="-195" b="1">
                <a:latin typeface="Arial"/>
                <a:cs typeface="Arial"/>
              </a:rPr>
              <a:t>1</a:t>
            </a:r>
            <a:r>
              <a:rPr dirty="0" sz="800" spc="-130">
                <a:latin typeface="Garuda"/>
                <a:cs typeface="Garuda"/>
              </a:rPr>
              <a:t>d</a:t>
            </a:r>
            <a:r>
              <a:rPr dirty="0" baseline="-30092" sz="1800" spc="-195" b="1">
                <a:latin typeface="Arial"/>
                <a:cs typeface="Arial"/>
              </a:rPr>
              <a:t>0</a:t>
            </a:r>
            <a:r>
              <a:rPr dirty="0" sz="800" spc="-130">
                <a:latin typeface="Garuda"/>
                <a:cs typeface="Garuda"/>
              </a:rPr>
              <a:t>em</a:t>
            </a:r>
            <a:r>
              <a:rPr dirty="0" baseline="-30092" sz="1800" spc="-195" b="1">
                <a:latin typeface="Arial"/>
                <a:cs typeface="Arial"/>
              </a:rPr>
              <a:t>-</a:t>
            </a:r>
            <a:r>
              <a:rPr dirty="0" sz="800" spc="-130">
                <a:latin typeface="Garuda"/>
                <a:cs typeface="Garuda"/>
              </a:rPr>
              <a:t>a</a:t>
            </a:r>
            <a:r>
              <a:rPr dirty="0" baseline="-30092" sz="1800" spc="-195" b="1">
                <a:latin typeface="Arial"/>
                <a:cs typeface="Arial"/>
              </a:rPr>
              <a:t>3</a:t>
            </a:r>
            <a:r>
              <a:rPr dirty="0" sz="800" spc="-130">
                <a:latin typeface="Garuda"/>
                <a:cs typeface="Garuda"/>
              </a:rPr>
              <a:t>il.</a:t>
            </a:r>
            <a:r>
              <a:rPr dirty="0" baseline="-30092" sz="1800" spc="-195" b="1">
                <a:latin typeface="Arial"/>
                <a:cs typeface="Arial"/>
              </a:rPr>
              <a:t>0</a:t>
            </a:r>
            <a:r>
              <a:rPr dirty="0" sz="800" spc="-130">
                <a:latin typeface="Garuda"/>
                <a:cs typeface="Garuda"/>
              </a:rPr>
              <a:t>Contact</a:t>
            </a:r>
            <a:endParaRPr sz="800">
              <a:latin typeface="Garuda"/>
              <a:cs typeface="Garuda"/>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229867" y="2465070"/>
            <a:ext cx="5219065" cy="1361440"/>
          </a:xfrm>
          <a:prstGeom prst="rect">
            <a:avLst/>
          </a:prstGeom>
          <a:solidFill>
            <a:srgbClr val="CCCCCC"/>
          </a:solidFill>
          <a:ln w="20574">
            <a:solidFill>
              <a:srgbClr val="000000"/>
            </a:solidFill>
          </a:ln>
        </p:spPr>
        <p:txBody>
          <a:bodyPr wrap="square" lIns="0" tIns="69215" rIns="0" bIns="0" rtlCol="0" vert="horz">
            <a:spAutoFit/>
          </a:bodyPr>
          <a:lstStyle/>
          <a:p>
            <a:pPr algn="r" marR="2205990">
              <a:lnSpc>
                <a:spcPts val="1555"/>
              </a:lnSpc>
              <a:spcBef>
                <a:spcPts val="545"/>
              </a:spcBef>
            </a:pPr>
            <a:r>
              <a:rPr dirty="0" sz="1300" spc="-15" b="1">
                <a:latin typeface="Courier New"/>
                <a:cs typeface="Courier New"/>
              </a:rPr>
              <a:t>ALTER SEQUENCE</a:t>
            </a:r>
            <a:r>
              <a:rPr dirty="0" sz="1300" spc="-65" b="1">
                <a:latin typeface="Courier New"/>
                <a:cs typeface="Courier New"/>
              </a:rPr>
              <a:t> </a:t>
            </a:r>
            <a:r>
              <a:rPr dirty="0" sz="1300" spc="-20" b="1">
                <a:latin typeface="Courier New"/>
                <a:cs typeface="Courier New"/>
              </a:rPr>
              <a:t>dept_deptid_seq</a:t>
            </a:r>
            <a:endParaRPr sz="1300">
              <a:latin typeface="Courier New"/>
              <a:cs typeface="Courier New"/>
            </a:endParaRPr>
          </a:p>
          <a:p>
            <a:pPr algn="r" marR="2205990">
              <a:lnSpc>
                <a:spcPts val="1545"/>
              </a:lnSpc>
            </a:pPr>
            <a:r>
              <a:rPr dirty="0" sz="1300" spc="-15" b="1">
                <a:latin typeface="Courier New"/>
                <a:cs typeface="Courier New"/>
              </a:rPr>
              <a:t>INCREMENT BY</a:t>
            </a:r>
            <a:r>
              <a:rPr dirty="0" sz="1300" spc="-100" b="1">
                <a:latin typeface="Courier New"/>
                <a:cs typeface="Courier New"/>
              </a:rPr>
              <a:t> </a:t>
            </a:r>
            <a:r>
              <a:rPr dirty="0" sz="1300" spc="-20" b="1">
                <a:latin typeface="Courier New"/>
                <a:cs typeface="Courier New"/>
              </a:rPr>
              <a:t>20</a:t>
            </a:r>
            <a:endParaRPr sz="1300">
              <a:latin typeface="Courier New"/>
              <a:cs typeface="Courier New"/>
            </a:endParaRPr>
          </a:p>
          <a:p>
            <a:pPr marL="1540510" marR="2205990">
              <a:lnSpc>
                <a:spcPts val="1550"/>
              </a:lnSpc>
              <a:spcBef>
                <a:spcPts val="50"/>
              </a:spcBef>
            </a:pPr>
            <a:r>
              <a:rPr dirty="0" sz="1300" spc="-15" b="1">
                <a:latin typeface="Courier New"/>
                <a:cs typeface="Courier New"/>
              </a:rPr>
              <a:t>MAXVALUE</a:t>
            </a:r>
            <a:r>
              <a:rPr dirty="0" sz="1300" spc="-90" b="1">
                <a:latin typeface="Courier New"/>
                <a:cs typeface="Courier New"/>
              </a:rPr>
              <a:t> </a:t>
            </a:r>
            <a:r>
              <a:rPr dirty="0" sz="1300" spc="-20" b="1">
                <a:latin typeface="Courier New"/>
                <a:cs typeface="Courier New"/>
              </a:rPr>
              <a:t>999999  NOCACHE  NOCYCLE;</a:t>
            </a:r>
            <a:endParaRPr sz="1300">
              <a:latin typeface="Courier New"/>
              <a:cs typeface="Courier New"/>
            </a:endParaRPr>
          </a:p>
          <a:p>
            <a:pPr marL="76200">
              <a:lnSpc>
                <a:spcPts val="1495"/>
              </a:lnSpc>
            </a:pPr>
            <a:r>
              <a:rPr dirty="0" sz="1300" spc="-15" b="1">
                <a:solidFill>
                  <a:srgbClr val="FF3300"/>
                </a:solidFill>
                <a:latin typeface="Courier New"/>
                <a:cs typeface="Courier New"/>
              </a:rPr>
              <a:t>ALTER SEQUENCE dept_deptid_seq</a:t>
            </a:r>
            <a:r>
              <a:rPr dirty="0" sz="1300" spc="-45"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5" name="object 5"/>
          <p:cNvSpPr txBox="1"/>
          <p:nvPr/>
        </p:nvSpPr>
        <p:spPr>
          <a:xfrm>
            <a:off x="594613" y="5621078"/>
            <a:ext cx="6530340" cy="1146810"/>
          </a:xfrm>
          <a:prstGeom prst="rect">
            <a:avLst/>
          </a:prstGeom>
        </p:spPr>
        <p:txBody>
          <a:bodyPr wrap="square" lIns="0" tIns="48260" rIns="0" bIns="0" rtlCol="0" vert="horz">
            <a:spAutoFit/>
          </a:bodyPr>
          <a:lstStyle/>
          <a:p>
            <a:pPr marL="12700">
              <a:lnSpc>
                <a:spcPct val="100000"/>
              </a:lnSpc>
              <a:spcBef>
                <a:spcPts val="380"/>
              </a:spcBef>
            </a:pPr>
            <a:r>
              <a:rPr dirty="0" sz="1300" b="1">
                <a:latin typeface="Arial"/>
                <a:cs typeface="Arial"/>
              </a:rPr>
              <a:t>Modifying a</a:t>
            </a:r>
            <a:r>
              <a:rPr dirty="0" sz="1300" spc="-5" b="1">
                <a:latin typeface="Arial"/>
                <a:cs typeface="Arial"/>
              </a:rPr>
              <a:t> </a:t>
            </a:r>
            <a:r>
              <a:rPr dirty="0" sz="1300" b="1">
                <a:latin typeface="Arial"/>
                <a:cs typeface="Arial"/>
              </a:rPr>
              <a:t>Sequence</a:t>
            </a:r>
            <a:endParaRPr sz="1300">
              <a:latin typeface="Arial"/>
              <a:cs typeface="Arial"/>
            </a:endParaRPr>
          </a:p>
          <a:p>
            <a:pPr algn="just" marL="136525" marR="5080">
              <a:lnSpc>
                <a:spcPct val="100000"/>
              </a:lnSpc>
              <a:spcBef>
                <a:spcPts val="280"/>
              </a:spcBef>
            </a:pPr>
            <a:r>
              <a:rPr dirty="0" sz="1300">
                <a:latin typeface="Times New Roman"/>
                <a:cs typeface="Times New Roman"/>
              </a:rPr>
              <a:t>If you reach the </a:t>
            </a:r>
            <a:r>
              <a:rPr dirty="0" sz="1300">
                <a:latin typeface="Courier New"/>
                <a:cs typeface="Courier New"/>
              </a:rPr>
              <a:t>MAXVALUE</a:t>
            </a:r>
            <a:r>
              <a:rPr dirty="0" sz="1300" spc="-495">
                <a:latin typeface="Courier New"/>
                <a:cs typeface="Courier New"/>
              </a:rPr>
              <a:t> </a:t>
            </a:r>
            <a:r>
              <a:rPr dirty="0" sz="1300">
                <a:latin typeface="Times New Roman"/>
                <a:cs typeface="Times New Roman"/>
              </a:rPr>
              <a:t>limit for your sequence, no additional values from the sequence </a:t>
            </a:r>
            <a:r>
              <a:rPr dirty="0" sz="1300" spc="-5">
                <a:latin typeface="Times New Roman"/>
                <a:cs typeface="Times New Roman"/>
              </a:rPr>
              <a:t>are  </a:t>
            </a:r>
            <a:r>
              <a:rPr dirty="0" sz="1300">
                <a:latin typeface="Times New Roman"/>
                <a:cs typeface="Times New Roman"/>
              </a:rPr>
              <a:t>allocated and </a:t>
            </a:r>
            <a:r>
              <a:rPr dirty="0" sz="1300" spc="-5">
                <a:latin typeface="Times New Roman"/>
                <a:cs typeface="Times New Roman"/>
              </a:rPr>
              <a:t>you </a:t>
            </a:r>
            <a:r>
              <a:rPr dirty="0" sz="1300">
                <a:latin typeface="Times New Roman"/>
                <a:cs typeface="Times New Roman"/>
              </a:rPr>
              <a:t>will receive an error indicating that the sequence exceeds the </a:t>
            </a:r>
            <a:r>
              <a:rPr dirty="0" sz="1300">
                <a:latin typeface="Courier New"/>
                <a:cs typeface="Courier New"/>
              </a:rPr>
              <a:t>MAXVALUE</a:t>
            </a:r>
            <a:r>
              <a:rPr dirty="0" sz="1300">
                <a:latin typeface="Times New Roman"/>
                <a:cs typeface="Times New Roman"/>
              </a:rPr>
              <a:t>. To  continue</a:t>
            </a:r>
            <a:r>
              <a:rPr dirty="0" sz="1300" spc="-5">
                <a:latin typeface="Times New Roman"/>
                <a:cs typeface="Times New Roman"/>
              </a:rPr>
              <a:t> </a:t>
            </a:r>
            <a:r>
              <a:rPr dirty="0" sz="1300">
                <a:latin typeface="Times New Roman"/>
                <a:cs typeface="Times New Roman"/>
              </a:rPr>
              <a:t>to use</a:t>
            </a:r>
            <a:r>
              <a:rPr dirty="0" sz="1300" spc="-5">
                <a:latin typeface="Times New Roman"/>
                <a:cs typeface="Times New Roman"/>
              </a:rPr>
              <a:t> </a:t>
            </a:r>
            <a:r>
              <a:rPr dirty="0" sz="1300">
                <a:latin typeface="Times New Roman"/>
                <a:cs typeface="Times New Roman"/>
              </a:rPr>
              <a:t>the sequence,</a:t>
            </a:r>
            <a:r>
              <a:rPr dirty="0" sz="1300" spc="5">
                <a:latin typeface="Times New Roman"/>
                <a:cs typeface="Times New Roman"/>
              </a:rPr>
              <a:t> </a:t>
            </a:r>
            <a:r>
              <a:rPr dirty="0" sz="1300">
                <a:latin typeface="Times New Roman"/>
                <a:cs typeface="Times New Roman"/>
              </a:rPr>
              <a:t>you</a:t>
            </a:r>
            <a:r>
              <a:rPr dirty="0" sz="1300" spc="-5">
                <a:latin typeface="Times New Roman"/>
                <a:cs typeface="Times New Roman"/>
              </a:rPr>
              <a:t> </a:t>
            </a:r>
            <a:r>
              <a:rPr dirty="0" sz="1300">
                <a:latin typeface="Times New Roman"/>
                <a:cs typeface="Times New Roman"/>
              </a:rPr>
              <a:t>can </a:t>
            </a:r>
            <a:r>
              <a:rPr dirty="0" sz="1300" spc="-5">
                <a:latin typeface="Times New Roman"/>
                <a:cs typeface="Times New Roman"/>
              </a:rPr>
              <a:t>modify</a:t>
            </a:r>
            <a:r>
              <a:rPr dirty="0" sz="1300">
                <a:latin typeface="Times New Roman"/>
                <a:cs typeface="Times New Roman"/>
              </a:rPr>
              <a:t> it by using</a:t>
            </a:r>
            <a:r>
              <a:rPr dirty="0" sz="1300" spc="-5">
                <a:latin typeface="Times New Roman"/>
                <a:cs typeface="Times New Roman"/>
              </a:rPr>
              <a:t> </a:t>
            </a:r>
            <a:r>
              <a:rPr dirty="0" sz="1300">
                <a:latin typeface="Times New Roman"/>
                <a:cs typeface="Times New Roman"/>
              </a:rPr>
              <a:t>the </a:t>
            </a:r>
            <a:r>
              <a:rPr dirty="0" sz="1300">
                <a:latin typeface="Courier New"/>
                <a:cs typeface="Courier New"/>
              </a:rPr>
              <a:t>ALTER</a:t>
            </a:r>
            <a:r>
              <a:rPr dirty="0" sz="1300" spc="-455">
                <a:latin typeface="Courier New"/>
                <a:cs typeface="Courier New"/>
              </a:rPr>
              <a:t> </a:t>
            </a:r>
            <a:r>
              <a:rPr dirty="0" sz="1300">
                <a:latin typeface="Courier New"/>
                <a:cs typeface="Courier New"/>
              </a:rPr>
              <a:t>SEQUENCE</a:t>
            </a:r>
            <a:r>
              <a:rPr dirty="0" sz="1300" spc="-459">
                <a:latin typeface="Courier New"/>
                <a:cs typeface="Courier New"/>
              </a:rPr>
              <a:t> </a:t>
            </a:r>
            <a:r>
              <a:rPr dirty="0" sz="1300">
                <a:latin typeface="Times New Roman"/>
                <a:cs typeface="Times New Roman"/>
              </a:rPr>
              <a:t>statement.</a:t>
            </a:r>
            <a:endParaRPr sz="1300">
              <a:latin typeface="Times New Roman"/>
              <a:cs typeface="Times New Roman"/>
            </a:endParaRPr>
          </a:p>
          <a:p>
            <a:pPr marL="136525">
              <a:lnSpc>
                <a:spcPct val="100000"/>
              </a:lnSpc>
              <a:spcBef>
                <a:spcPts val="465"/>
              </a:spcBef>
            </a:pPr>
            <a:r>
              <a:rPr dirty="0" sz="1300" spc="-5" b="1">
                <a:latin typeface="Times New Roman"/>
                <a:cs typeface="Times New Roman"/>
              </a:rPr>
              <a:t>Syntax</a:t>
            </a:r>
            <a:endParaRPr sz="1300">
              <a:latin typeface="Times New Roman"/>
              <a:cs typeface="Times New Roman"/>
            </a:endParaRPr>
          </a:p>
        </p:txBody>
      </p:sp>
      <p:sp>
        <p:nvSpPr>
          <p:cNvPr id="6" name="object 6"/>
          <p:cNvSpPr txBox="1"/>
          <p:nvPr/>
        </p:nvSpPr>
        <p:spPr>
          <a:xfrm>
            <a:off x="900938" y="6731761"/>
            <a:ext cx="1393190" cy="207645"/>
          </a:xfrm>
          <a:prstGeom prst="rect">
            <a:avLst/>
          </a:prstGeom>
        </p:spPr>
        <p:txBody>
          <a:bodyPr wrap="square" lIns="0" tIns="11430" rIns="0" bIns="0" rtlCol="0" vert="horz">
            <a:spAutoFit/>
          </a:bodyPr>
          <a:lstStyle/>
          <a:p>
            <a:pPr marL="12700">
              <a:lnSpc>
                <a:spcPct val="100000"/>
              </a:lnSpc>
              <a:spcBef>
                <a:spcPts val="90"/>
              </a:spcBef>
              <a:tabLst>
                <a:tab pos="650240" algn="l"/>
              </a:tabLst>
            </a:pPr>
            <a:r>
              <a:rPr dirty="0" sz="1200" spc="-5">
                <a:latin typeface="Courier New"/>
                <a:cs typeface="Courier New"/>
              </a:rPr>
              <a:t>ALTER</a:t>
            </a:r>
            <a:r>
              <a:rPr dirty="0" sz="1200" spc="-5">
                <a:latin typeface="Courier New"/>
                <a:cs typeface="Courier New"/>
              </a:rPr>
              <a:t>	</a:t>
            </a:r>
            <a:r>
              <a:rPr dirty="0" sz="1200" spc="-5">
                <a:latin typeface="Courier New"/>
                <a:cs typeface="Courier New"/>
              </a:rPr>
              <a:t>SEQUENCE</a:t>
            </a:r>
            <a:endParaRPr sz="1200">
              <a:latin typeface="Courier New"/>
              <a:cs typeface="Courier New"/>
            </a:endParaRPr>
          </a:p>
        </p:txBody>
      </p:sp>
      <p:sp>
        <p:nvSpPr>
          <p:cNvPr id="7" name="object 7"/>
          <p:cNvSpPr txBox="1"/>
          <p:nvPr/>
        </p:nvSpPr>
        <p:spPr>
          <a:xfrm>
            <a:off x="1356608" y="6913879"/>
            <a:ext cx="937260" cy="572135"/>
          </a:xfrm>
          <a:prstGeom prst="rect">
            <a:avLst/>
          </a:prstGeom>
        </p:spPr>
        <p:txBody>
          <a:bodyPr wrap="square" lIns="0" tIns="11430" rIns="0" bIns="0" rtlCol="0" vert="horz">
            <a:spAutoFit/>
          </a:bodyPr>
          <a:lstStyle/>
          <a:p>
            <a:pPr algn="just" marL="12700" marR="5080">
              <a:lnSpc>
                <a:spcPct val="100000"/>
              </a:lnSpc>
              <a:spcBef>
                <a:spcPts val="90"/>
              </a:spcBef>
            </a:pPr>
            <a:r>
              <a:rPr dirty="0" sz="1200" spc="-5">
                <a:latin typeface="Courier New"/>
                <a:cs typeface="Courier New"/>
              </a:rPr>
              <a:t>[INCREMENT  [{MAXVALUE  [{MINVALUE</a:t>
            </a:r>
            <a:endParaRPr sz="1200">
              <a:latin typeface="Courier New"/>
              <a:cs typeface="Courier New"/>
            </a:endParaRPr>
          </a:p>
        </p:txBody>
      </p:sp>
      <p:sp>
        <p:nvSpPr>
          <p:cNvPr id="8" name="object 8"/>
          <p:cNvSpPr txBox="1"/>
          <p:nvPr/>
        </p:nvSpPr>
        <p:spPr>
          <a:xfrm>
            <a:off x="2359405" y="6731761"/>
            <a:ext cx="1483995" cy="753745"/>
          </a:xfrm>
          <a:prstGeom prst="rect">
            <a:avLst/>
          </a:prstGeom>
        </p:spPr>
        <p:txBody>
          <a:bodyPr wrap="square" lIns="0" tIns="11430" rIns="0" bIns="0" rtlCol="0" vert="horz">
            <a:spAutoFit/>
          </a:bodyPr>
          <a:lstStyle/>
          <a:p>
            <a:pPr marL="228600">
              <a:lnSpc>
                <a:spcPts val="1435"/>
              </a:lnSpc>
              <a:spcBef>
                <a:spcPts val="90"/>
              </a:spcBef>
            </a:pPr>
            <a:r>
              <a:rPr dirty="0" sz="1200" spc="-5" i="1">
                <a:latin typeface="Courier New"/>
                <a:cs typeface="Courier New"/>
              </a:rPr>
              <a:t>sequence</a:t>
            </a:r>
            <a:endParaRPr sz="1200">
              <a:latin typeface="Courier New"/>
              <a:cs typeface="Courier New"/>
            </a:endParaRPr>
          </a:p>
          <a:p>
            <a:pPr marL="12700">
              <a:lnSpc>
                <a:spcPts val="1435"/>
              </a:lnSpc>
            </a:pPr>
            <a:r>
              <a:rPr dirty="0" sz="1200" spc="-5">
                <a:latin typeface="Courier New"/>
                <a:cs typeface="Courier New"/>
              </a:rPr>
              <a:t>BY</a:t>
            </a:r>
            <a:r>
              <a:rPr dirty="0" sz="1200" spc="-15">
                <a:latin typeface="Courier New"/>
                <a:cs typeface="Courier New"/>
              </a:rPr>
              <a:t> </a:t>
            </a:r>
            <a:r>
              <a:rPr dirty="0" sz="1200" spc="-10" i="1">
                <a:latin typeface="Courier New"/>
                <a:cs typeface="Courier New"/>
              </a:rPr>
              <a:t>n</a:t>
            </a:r>
            <a:r>
              <a:rPr dirty="0" sz="1200" spc="-10">
                <a:latin typeface="Courier New"/>
                <a:cs typeface="Courier New"/>
              </a:rPr>
              <a:t>]</a:t>
            </a:r>
            <a:endParaRPr sz="1200">
              <a:latin typeface="Courier New"/>
              <a:cs typeface="Courier New"/>
            </a:endParaRPr>
          </a:p>
          <a:p>
            <a:pPr marL="12700">
              <a:lnSpc>
                <a:spcPts val="1435"/>
              </a:lnSpc>
            </a:pPr>
            <a:r>
              <a:rPr dirty="0" sz="1200" spc="-5" i="1">
                <a:latin typeface="Courier New"/>
                <a:cs typeface="Courier New"/>
              </a:rPr>
              <a:t>n </a:t>
            </a:r>
            <a:r>
              <a:rPr dirty="0" sz="1200" spc="-5">
                <a:latin typeface="Courier New"/>
                <a:cs typeface="Courier New"/>
              </a:rPr>
              <a:t>|</a:t>
            </a:r>
            <a:r>
              <a:rPr dirty="0" sz="1200" spc="-90">
                <a:latin typeface="Courier New"/>
                <a:cs typeface="Courier New"/>
              </a:rPr>
              <a:t> </a:t>
            </a:r>
            <a:r>
              <a:rPr dirty="0" sz="1200" spc="-5">
                <a:latin typeface="Courier New"/>
                <a:cs typeface="Courier New"/>
              </a:rPr>
              <a:t>NOMAXVALUE}]</a:t>
            </a:r>
            <a:endParaRPr sz="1200">
              <a:latin typeface="Courier New"/>
              <a:cs typeface="Courier New"/>
            </a:endParaRPr>
          </a:p>
          <a:p>
            <a:pPr marL="12700">
              <a:lnSpc>
                <a:spcPts val="1435"/>
              </a:lnSpc>
            </a:pPr>
            <a:r>
              <a:rPr dirty="0" sz="1200" spc="-5" i="1">
                <a:latin typeface="Courier New"/>
                <a:cs typeface="Courier New"/>
              </a:rPr>
              <a:t>n </a:t>
            </a:r>
            <a:r>
              <a:rPr dirty="0" sz="1200" spc="-5">
                <a:latin typeface="Courier New"/>
                <a:cs typeface="Courier New"/>
              </a:rPr>
              <a:t>|</a:t>
            </a:r>
            <a:r>
              <a:rPr dirty="0" sz="1200" spc="-90">
                <a:latin typeface="Courier New"/>
                <a:cs typeface="Courier New"/>
              </a:rPr>
              <a:t> </a:t>
            </a:r>
            <a:r>
              <a:rPr dirty="0" sz="1200" spc="-5">
                <a:latin typeface="Courier New"/>
                <a:cs typeface="Courier New"/>
              </a:rPr>
              <a:t>NOMINVALUE}]</a:t>
            </a:r>
            <a:endParaRPr sz="1200">
              <a:latin typeface="Courier New"/>
              <a:cs typeface="Courier New"/>
            </a:endParaRPr>
          </a:p>
        </p:txBody>
      </p:sp>
      <p:sp>
        <p:nvSpPr>
          <p:cNvPr id="9" name="object 9"/>
          <p:cNvSpPr txBox="1"/>
          <p:nvPr/>
        </p:nvSpPr>
        <p:spPr>
          <a:xfrm>
            <a:off x="718803" y="7460988"/>
            <a:ext cx="5334000" cy="886460"/>
          </a:xfrm>
          <a:prstGeom prst="rect">
            <a:avLst/>
          </a:prstGeom>
        </p:spPr>
        <p:txBody>
          <a:bodyPr wrap="square" lIns="0" tIns="9525" rIns="0" bIns="0" rtlCol="0" vert="horz">
            <a:spAutoFit/>
          </a:bodyPr>
          <a:lstStyle/>
          <a:p>
            <a:pPr marL="650240" marR="2669540">
              <a:lnSpc>
                <a:spcPct val="101200"/>
              </a:lnSpc>
              <a:spcBef>
                <a:spcPts val="75"/>
              </a:spcBef>
            </a:pPr>
            <a:r>
              <a:rPr dirty="0" sz="1200" spc="-5">
                <a:latin typeface="Courier New"/>
                <a:cs typeface="Courier New"/>
              </a:rPr>
              <a:t>[{CYCLE | NOCYCLE}]  [{CACHE </a:t>
            </a:r>
            <a:r>
              <a:rPr dirty="0" sz="1200" spc="-5" i="1">
                <a:latin typeface="Courier New"/>
                <a:cs typeface="Courier New"/>
              </a:rPr>
              <a:t>n </a:t>
            </a:r>
            <a:r>
              <a:rPr dirty="0" sz="1200" spc="-5">
                <a:latin typeface="Courier New"/>
                <a:cs typeface="Courier New"/>
              </a:rPr>
              <a:t>|</a:t>
            </a:r>
            <a:r>
              <a:rPr dirty="0" sz="1200" spc="-75">
                <a:latin typeface="Courier New"/>
                <a:cs typeface="Courier New"/>
              </a:rPr>
              <a:t> </a:t>
            </a:r>
            <a:r>
              <a:rPr dirty="0" sz="1200" spc="-5">
                <a:latin typeface="Courier New"/>
                <a:cs typeface="Courier New"/>
              </a:rPr>
              <a:t>NOCACHE}];</a:t>
            </a:r>
            <a:endParaRPr sz="1200">
              <a:latin typeface="Courier New"/>
              <a:cs typeface="Courier New"/>
            </a:endParaRPr>
          </a:p>
          <a:p>
            <a:pPr marL="12700">
              <a:lnSpc>
                <a:spcPct val="100000"/>
              </a:lnSpc>
              <a:spcBef>
                <a:spcPts val="375"/>
              </a:spcBef>
            </a:pPr>
            <a:r>
              <a:rPr dirty="0" sz="1300">
                <a:latin typeface="Times New Roman"/>
                <a:cs typeface="Times New Roman"/>
              </a:rPr>
              <a:t>In the </a:t>
            </a:r>
            <a:r>
              <a:rPr dirty="0" sz="1300" spc="-5">
                <a:latin typeface="Times New Roman"/>
                <a:cs typeface="Times New Roman"/>
              </a:rPr>
              <a:t>syntax, </a:t>
            </a:r>
            <a:r>
              <a:rPr dirty="0" sz="1300" i="1">
                <a:latin typeface="Courier New"/>
                <a:cs typeface="Courier New"/>
              </a:rPr>
              <a:t>sequence</a:t>
            </a:r>
            <a:r>
              <a:rPr dirty="0" sz="1300" spc="-470" i="1">
                <a:latin typeface="Courier New"/>
                <a:cs typeface="Courier New"/>
              </a:rPr>
              <a:t> </a:t>
            </a:r>
            <a:r>
              <a:rPr dirty="0" sz="1300">
                <a:latin typeface="Times New Roman"/>
                <a:cs typeface="Times New Roman"/>
              </a:rPr>
              <a:t>is the name of the sequence generator.</a:t>
            </a:r>
            <a:endParaRPr sz="1300">
              <a:latin typeface="Times New Roman"/>
              <a:cs typeface="Times New Roman"/>
            </a:endParaRPr>
          </a:p>
          <a:p>
            <a:pPr marL="12700">
              <a:lnSpc>
                <a:spcPct val="100000"/>
              </a:lnSpc>
              <a:spcBef>
                <a:spcPts val="390"/>
              </a:spcBef>
            </a:pPr>
            <a:r>
              <a:rPr dirty="0" sz="1300" spc="-5">
                <a:latin typeface="Times New Roman"/>
                <a:cs typeface="Times New Roman"/>
              </a:rPr>
              <a:t>For </a:t>
            </a:r>
            <a:r>
              <a:rPr dirty="0" sz="1300">
                <a:latin typeface="Times New Roman"/>
                <a:cs typeface="Times New Roman"/>
              </a:rPr>
              <a:t>more information,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ALTER SEQUENCE</a:t>
            </a:r>
            <a:r>
              <a:rPr dirty="0" sz="1300">
                <a:latin typeface="Times New Roman"/>
                <a:cs typeface="Times New Roman"/>
              </a:rPr>
              <a:t>” </a:t>
            </a:r>
            <a:r>
              <a:rPr dirty="0" sz="1300" spc="-5">
                <a:latin typeface="Times New Roman"/>
                <a:cs typeface="Times New Roman"/>
              </a:rPr>
              <a:t>in </a:t>
            </a:r>
            <a:r>
              <a:rPr dirty="0" sz="1300">
                <a:latin typeface="Times New Roman"/>
                <a:cs typeface="Times New Roman"/>
              </a:rPr>
              <a:t>the </a:t>
            </a:r>
            <a:r>
              <a:rPr dirty="0" sz="1300" i="1">
                <a:latin typeface="Times New Roman"/>
                <a:cs typeface="Times New Roman"/>
              </a:rPr>
              <a:t>Oracle </a:t>
            </a:r>
            <a:r>
              <a:rPr dirty="0" sz="1300" spc="-5" i="1">
                <a:latin typeface="Times New Roman"/>
                <a:cs typeface="Times New Roman"/>
              </a:rPr>
              <a:t>SQL</a:t>
            </a:r>
            <a:r>
              <a:rPr dirty="0" sz="1300" spc="35"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p:txBody>
      </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1</a:t>
            </a:r>
            <a:r>
              <a:rPr dirty="0" sz="800" spc="-114"/>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535295" cy="2600325"/>
          </a:xfrm>
          <a:prstGeom prst="rect">
            <a:avLst/>
          </a:prstGeom>
        </p:spPr>
        <p:txBody>
          <a:bodyPr wrap="square" lIns="0" tIns="11430" rIns="0" bIns="0" rtlCol="0" vert="horz">
            <a:spAutoFit/>
          </a:bodyPr>
          <a:lstStyle/>
          <a:p>
            <a:pPr marL="2082800" marR="1400175" indent="-728980">
              <a:lnSpc>
                <a:spcPct val="100800"/>
              </a:lnSpc>
              <a:spcBef>
                <a:spcPts val="90"/>
              </a:spcBef>
            </a:pPr>
            <a:r>
              <a:rPr dirty="0" sz="1850" spc="5" b="1">
                <a:latin typeface="Arial"/>
                <a:cs typeface="Arial"/>
              </a:rPr>
              <a:t>Guidelines </a:t>
            </a:r>
            <a:r>
              <a:rPr dirty="0" sz="1850" b="1">
                <a:latin typeface="Arial"/>
                <a:cs typeface="Arial"/>
              </a:rPr>
              <a:t>for</a:t>
            </a:r>
            <a:r>
              <a:rPr dirty="0" sz="1850" spc="-85" b="1">
                <a:latin typeface="Arial"/>
                <a:cs typeface="Arial"/>
              </a:rPr>
              <a:t> </a:t>
            </a:r>
            <a:r>
              <a:rPr dirty="0" sz="1850" spc="5" b="1">
                <a:latin typeface="Arial"/>
                <a:cs typeface="Arial"/>
              </a:rPr>
              <a:t>Modifying  a</a:t>
            </a:r>
            <a:r>
              <a:rPr dirty="0" sz="1850" spc="-10" b="1">
                <a:latin typeface="Arial"/>
                <a:cs typeface="Arial"/>
              </a:rPr>
              <a:t> </a:t>
            </a:r>
            <a:r>
              <a:rPr dirty="0" sz="1850" spc="5" b="1">
                <a:latin typeface="Arial"/>
                <a:cs typeface="Arial"/>
              </a:rPr>
              <a:t>Sequence</a:t>
            </a:r>
            <a:endParaRPr sz="1850">
              <a:latin typeface="Arial"/>
              <a:cs typeface="Arial"/>
            </a:endParaRPr>
          </a:p>
          <a:p>
            <a:pPr marL="328930" marR="5080" indent="-329565">
              <a:lnSpc>
                <a:spcPct val="107700"/>
              </a:lnSpc>
              <a:spcBef>
                <a:spcPts val="975"/>
              </a:spcBef>
              <a:buClr>
                <a:srgbClr val="FF0000"/>
              </a:buClr>
              <a:buChar char="•"/>
              <a:tabLst>
                <a:tab pos="328930" algn="l"/>
                <a:tab pos="329565" algn="l"/>
              </a:tabLst>
            </a:pPr>
            <a:r>
              <a:rPr dirty="0" sz="1550" spc="10">
                <a:latin typeface="Arial"/>
                <a:cs typeface="Arial"/>
              </a:rPr>
              <a:t>You must be the owner </a:t>
            </a:r>
            <a:r>
              <a:rPr dirty="0" sz="1550" spc="5">
                <a:latin typeface="Arial"/>
                <a:cs typeface="Arial"/>
              </a:rPr>
              <a:t>or </a:t>
            </a:r>
            <a:r>
              <a:rPr dirty="0" sz="1550" spc="10">
                <a:latin typeface="Arial"/>
                <a:cs typeface="Arial"/>
              </a:rPr>
              <a:t>have the </a:t>
            </a:r>
            <a:r>
              <a:rPr dirty="0" sz="1550" spc="10">
                <a:latin typeface="Courier New"/>
                <a:cs typeface="Courier New"/>
              </a:rPr>
              <a:t>ALTER</a:t>
            </a:r>
            <a:r>
              <a:rPr dirty="0" sz="1550" spc="-545">
                <a:latin typeface="Courier New"/>
                <a:cs typeface="Courier New"/>
              </a:rPr>
              <a:t> </a:t>
            </a:r>
            <a:r>
              <a:rPr dirty="0" sz="1550" spc="5">
                <a:latin typeface="Arial"/>
                <a:cs typeface="Arial"/>
              </a:rPr>
              <a:t>privilege for </a:t>
            </a:r>
            <a:r>
              <a:rPr dirty="0" sz="1550" spc="10">
                <a:latin typeface="Arial"/>
                <a:cs typeface="Arial"/>
              </a:rPr>
              <a:t>the  sequence.</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Only </a:t>
            </a:r>
            <a:r>
              <a:rPr dirty="0" sz="1550" spc="5">
                <a:latin typeface="Arial"/>
                <a:cs typeface="Arial"/>
              </a:rPr>
              <a:t>future </a:t>
            </a:r>
            <a:r>
              <a:rPr dirty="0" sz="1550" spc="10">
                <a:latin typeface="Arial"/>
                <a:cs typeface="Arial"/>
              </a:rPr>
              <a:t>sequence numbers are</a:t>
            </a:r>
            <a:r>
              <a:rPr dirty="0" sz="1550" spc="-10">
                <a:latin typeface="Arial"/>
                <a:cs typeface="Arial"/>
              </a:rPr>
              <a:t> </a:t>
            </a:r>
            <a:r>
              <a:rPr dirty="0" sz="1550" spc="5">
                <a:latin typeface="Arial"/>
                <a:cs typeface="Arial"/>
              </a:rPr>
              <a:t>affected.</a:t>
            </a:r>
            <a:endParaRPr sz="1550">
              <a:latin typeface="Arial"/>
              <a:cs typeface="Arial"/>
            </a:endParaRPr>
          </a:p>
          <a:p>
            <a:pPr marL="328930" indent="-329565">
              <a:lnSpc>
                <a:spcPct val="100000"/>
              </a:lnSpc>
              <a:spcBef>
                <a:spcPts val="400"/>
              </a:spcBef>
              <a:buClr>
                <a:srgbClr val="FF0000"/>
              </a:buClr>
              <a:buChar char="•"/>
              <a:tabLst>
                <a:tab pos="328930" algn="l"/>
                <a:tab pos="329565" algn="l"/>
              </a:tabLst>
            </a:pPr>
            <a:r>
              <a:rPr dirty="0" sz="1550" spc="10">
                <a:latin typeface="Arial"/>
                <a:cs typeface="Arial"/>
              </a:rPr>
              <a:t>The sequence must be dropped</a:t>
            </a:r>
            <a:r>
              <a:rPr dirty="0" sz="1550" spc="-20">
                <a:latin typeface="Arial"/>
                <a:cs typeface="Arial"/>
              </a:rPr>
              <a:t> </a:t>
            </a:r>
            <a:r>
              <a:rPr dirty="0" sz="1550" spc="10">
                <a:latin typeface="Arial"/>
                <a:cs typeface="Arial"/>
              </a:rPr>
              <a:t>and</a:t>
            </a:r>
            <a:endParaRPr sz="1550">
              <a:latin typeface="Arial"/>
              <a:cs typeface="Arial"/>
            </a:endParaRPr>
          </a:p>
          <a:p>
            <a:pPr marL="328930">
              <a:lnSpc>
                <a:spcPct val="100000"/>
              </a:lnSpc>
              <a:spcBef>
                <a:spcPts val="25"/>
              </a:spcBef>
            </a:pPr>
            <a:r>
              <a:rPr dirty="0" sz="1550" spc="10">
                <a:latin typeface="Arial"/>
                <a:cs typeface="Arial"/>
              </a:rPr>
              <a:t>re-created </a:t>
            </a:r>
            <a:r>
              <a:rPr dirty="0" sz="1550" spc="5">
                <a:latin typeface="Arial"/>
                <a:cs typeface="Arial"/>
              </a:rPr>
              <a:t>to restart </a:t>
            </a:r>
            <a:r>
              <a:rPr dirty="0" sz="1550" spc="10">
                <a:latin typeface="Arial"/>
                <a:cs typeface="Arial"/>
              </a:rPr>
              <a:t>the sequence </a:t>
            </a:r>
            <a:r>
              <a:rPr dirty="0" sz="1550" spc="5">
                <a:latin typeface="Arial"/>
                <a:cs typeface="Arial"/>
              </a:rPr>
              <a:t>at </a:t>
            </a:r>
            <a:r>
              <a:rPr dirty="0" sz="1550" spc="10">
                <a:latin typeface="Arial"/>
                <a:cs typeface="Arial"/>
              </a:rPr>
              <a:t>a </a:t>
            </a:r>
            <a:r>
              <a:rPr dirty="0" sz="1550" spc="5">
                <a:latin typeface="Arial"/>
                <a:cs typeface="Arial"/>
              </a:rPr>
              <a:t>different</a:t>
            </a:r>
            <a:r>
              <a:rPr dirty="0" sz="1550" spc="-15">
                <a:latin typeface="Arial"/>
                <a:cs typeface="Arial"/>
              </a:rPr>
              <a:t> </a:t>
            </a:r>
            <a:r>
              <a:rPr dirty="0" sz="1550" spc="10">
                <a:latin typeface="Arial"/>
                <a:cs typeface="Arial"/>
              </a:rPr>
              <a:t>number.</a:t>
            </a:r>
            <a:endParaRPr sz="1550">
              <a:latin typeface="Arial"/>
              <a:cs typeface="Arial"/>
            </a:endParaRPr>
          </a:p>
          <a:p>
            <a:pPr marL="328930" indent="-329565">
              <a:lnSpc>
                <a:spcPct val="100000"/>
              </a:lnSpc>
              <a:spcBef>
                <a:spcPts val="405"/>
              </a:spcBef>
              <a:buClr>
                <a:srgbClr val="FF0000"/>
              </a:buClr>
              <a:buChar char="•"/>
              <a:tabLst>
                <a:tab pos="328930" algn="l"/>
                <a:tab pos="329565" algn="l"/>
              </a:tabLst>
            </a:pPr>
            <a:r>
              <a:rPr dirty="0" sz="1550" spc="10">
                <a:latin typeface="Arial"/>
                <a:cs typeface="Arial"/>
              </a:rPr>
              <a:t>Some </a:t>
            </a:r>
            <a:r>
              <a:rPr dirty="0" sz="1550" spc="5">
                <a:latin typeface="Arial"/>
                <a:cs typeface="Arial"/>
              </a:rPr>
              <a:t>validation is</a:t>
            </a:r>
            <a:r>
              <a:rPr dirty="0" sz="1550" spc="-5">
                <a:latin typeface="Arial"/>
                <a:cs typeface="Arial"/>
              </a:rPr>
              <a:t> </a:t>
            </a:r>
            <a:r>
              <a:rPr dirty="0" sz="1550" spc="10">
                <a:latin typeface="Arial"/>
                <a:cs typeface="Arial"/>
              </a:rPr>
              <a:t>performed.</a:t>
            </a:r>
            <a:endParaRPr sz="1550">
              <a:latin typeface="Arial"/>
              <a:cs typeface="Arial"/>
            </a:endParaRPr>
          </a:p>
          <a:p>
            <a:pPr marL="328930" indent="-329565">
              <a:lnSpc>
                <a:spcPct val="100000"/>
              </a:lnSpc>
              <a:spcBef>
                <a:spcPts val="285"/>
              </a:spcBef>
              <a:buClr>
                <a:srgbClr val="FF0000"/>
              </a:buClr>
              <a:buChar char="•"/>
              <a:tabLst>
                <a:tab pos="328930" algn="l"/>
                <a:tab pos="329565" algn="l"/>
              </a:tabLst>
            </a:pPr>
            <a:r>
              <a:rPr dirty="0" sz="1550" spc="10">
                <a:latin typeface="Arial"/>
                <a:cs typeface="Arial"/>
              </a:rPr>
              <a:t>To remove a sequence, use the </a:t>
            </a:r>
            <a:r>
              <a:rPr dirty="0" sz="1550" spc="10">
                <a:latin typeface="Courier New"/>
                <a:cs typeface="Courier New"/>
              </a:rPr>
              <a:t>DROP</a:t>
            </a:r>
            <a:r>
              <a:rPr dirty="0" sz="1550" spc="-520">
                <a:latin typeface="Courier New"/>
                <a:cs typeface="Courier New"/>
              </a:rPr>
              <a:t> </a:t>
            </a:r>
            <a:r>
              <a:rPr dirty="0" sz="1550" spc="10">
                <a:latin typeface="Arial"/>
                <a:cs typeface="Arial"/>
              </a:rPr>
              <a:t>statement:</a:t>
            </a:r>
            <a:endParaRPr sz="1550">
              <a:latin typeface="Arial"/>
              <a:cs typeface="Arial"/>
            </a:endParaRPr>
          </a:p>
        </p:txBody>
      </p:sp>
      <p:sp>
        <p:nvSpPr>
          <p:cNvPr id="7" name="object 7"/>
          <p:cNvSpPr txBox="1"/>
          <p:nvPr/>
        </p:nvSpPr>
        <p:spPr>
          <a:xfrm>
            <a:off x="1277111" y="3609594"/>
            <a:ext cx="5219700" cy="459105"/>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5"/>
              </a:lnSpc>
              <a:spcBef>
                <a:spcPts val="90"/>
              </a:spcBef>
            </a:pPr>
            <a:r>
              <a:rPr dirty="0" sz="1300" spc="-15" b="1">
                <a:latin typeface="Courier New"/>
                <a:cs typeface="Courier New"/>
              </a:rPr>
              <a:t>DROP SEQUENCE</a:t>
            </a:r>
            <a:r>
              <a:rPr dirty="0" sz="1300" spc="-30" b="1">
                <a:latin typeface="Courier New"/>
                <a:cs typeface="Courier New"/>
              </a:rPr>
              <a:t> </a:t>
            </a:r>
            <a:r>
              <a:rPr dirty="0" sz="1300" spc="-20" b="1">
                <a:latin typeface="Courier New"/>
                <a:cs typeface="Courier New"/>
              </a:rPr>
              <a:t>dept_deptid_seq;</a:t>
            </a:r>
            <a:endParaRPr sz="1300">
              <a:latin typeface="Courier New"/>
              <a:cs typeface="Courier New"/>
            </a:endParaRPr>
          </a:p>
          <a:p>
            <a:pPr marL="76200">
              <a:lnSpc>
                <a:spcPts val="1555"/>
              </a:lnSpc>
            </a:pPr>
            <a:r>
              <a:rPr dirty="0" sz="1300" spc="-15" b="1">
                <a:solidFill>
                  <a:srgbClr val="FF3300"/>
                </a:solidFill>
                <a:latin typeface="Courier New"/>
                <a:cs typeface="Courier New"/>
              </a:rPr>
              <a:t>DROP SEQUENCE dept_deptid_seq</a:t>
            </a:r>
            <a:r>
              <a:rPr dirty="0" sz="1300" spc="-4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8" name="object 8"/>
          <p:cNvSpPr txBox="1"/>
          <p:nvPr/>
        </p:nvSpPr>
        <p:spPr>
          <a:xfrm>
            <a:off x="594613" y="5621078"/>
            <a:ext cx="6462395" cy="2590800"/>
          </a:xfrm>
          <a:prstGeom prst="rect">
            <a:avLst/>
          </a:prstGeom>
        </p:spPr>
        <p:txBody>
          <a:bodyPr wrap="square" lIns="0" tIns="48260" rIns="0" bIns="0" rtlCol="0" vert="horz">
            <a:spAutoFit/>
          </a:bodyPr>
          <a:lstStyle/>
          <a:p>
            <a:pPr marL="12700">
              <a:lnSpc>
                <a:spcPct val="100000"/>
              </a:lnSpc>
              <a:spcBef>
                <a:spcPts val="380"/>
              </a:spcBef>
            </a:pPr>
            <a:r>
              <a:rPr dirty="0" sz="1300" b="1">
                <a:latin typeface="Arial"/>
                <a:cs typeface="Arial"/>
              </a:rPr>
              <a:t>Guidelines for Modifying a</a:t>
            </a:r>
            <a:r>
              <a:rPr dirty="0" sz="1300" spc="-10" b="1">
                <a:latin typeface="Arial"/>
                <a:cs typeface="Arial"/>
              </a:rPr>
              <a:t> </a:t>
            </a:r>
            <a:r>
              <a:rPr dirty="0" sz="1300" b="1">
                <a:latin typeface="Arial"/>
                <a:cs typeface="Arial"/>
              </a:rPr>
              <a:t>Sequence</a:t>
            </a:r>
            <a:endParaRPr sz="1300">
              <a:latin typeface="Arial"/>
              <a:cs typeface="Arial"/>
            </a:endParaRPr>
          </a:p>
          <a:p>
            <a:pPr marL="445770" marR="200025" indent="-186055">
              <a:lnSpc>
                <a:spcPct val="100000"/>
              </a:lnSpc>
              <a:spcBef>
                <a:spcPts val="280"/>
              </a:spcBef>
              <a:buChar char="•"/>
              <a:tabLst>
                <a:tab pos="445770" algn="l"/>
                <a:tab pos="446405" algn="l"/>
              </a:tabLst>
            </a:pPr>
            <a:r>
              <a:rPr dirty="0" sz="1300" spc="-5">
                <a:latin typeface="Times New Roman"/>
                <a:cs typeface="Times New Roman"/>
              </a:rPr>
              <a:t>You must </a:t>
            </a:r>
            <a:r>
              <a:rPr dirty="0" sz="1300">
                <a:latin typeface="Times New Roman"/>
                <a:cs typeface="Times New Roman"/>
              </a:rPr>
              <a:t>be the owner or have the </a:t>
            </a:r>
            <a:r>
              <a:rPr dirty="0" sz="1300">
                <a:latin typeface="Courier New"/>
                <a:cs typeface="Courier New"/>
              </a:rPr>
              <a:t>ALTER</a:t>
            </a:r>
            <a:r>
              <a:rPr dirty="0" sz="1300" spc="-475">
                <a:latin typeface="Courier New"/>
                <a:cs typeface="Courier New"/>
              </a:rPr>
              <a:t> </a:t>
            </a:r>
            <a:r>
              <a:rPr dirty="0" sz="1300">
                <a:latin typeface="Times New Roman"/>
                <a:cs typeface="Times New Roman"/>
              </a:rPr>
              <a:t>privilege for the sequence to modify it. You  </a:t>
            </a:r>
            <a:r>
              <a:rPr dirty="0" sz="1300" spc="-5">
                <a:latin typeface="Times New Roman"/>
                <a:cs typeface="Times New Roman"/>
              </a:rPr>
              <a:t>must </a:t>
            </a:r>
            <a:r>
              <a:rPr dirty="0" sz="1300">
                <a:latin typeface="Times New Roman"/>
                <a:cs typeface="Times New Roman"/>
              </a:rPr>
              <a:t>be the owner or have the </a:t>
            </a:r>
            <a:r>
              <a:rPr dirty="0" sz="1300">
                <a:latin typeface="Courier New"/>
                <a:cs typeface="Courier New"/>
              </a:rPr>
              <a:t>DROP ANY SEQUENCE</a:t>
            </a:r>
            <a:r>
              <a:rPr dirty="0" sz="1300" spc="-455">
                <a:latin typeface="Courier New"/>
                <a:cs typeface="Courier New"/>
              </a:rPr>
              <a:t> </a:t>
            </a:r>
            <a:r>
              <a:rPr dirty="0" sz="1300">
                <a:latin typeface="Times New Roman"/>
                <a:cs typeface="Times New Roman"/>
              </a:rPr>
              <a:t>privilege to remove it.</a:t>
            </a:r>
            <a:endParaRPr sz="1300">
              <a:latin typeface="Times New Roman"/>
              <a:cs typeface="Times New Roman"/>
            </a:endParaRPr>
          </a:p>
          <a:p>
            <a:pPr marL="445770" indent="-186055">
              <a:lnSpc>
                <a:spcPts val="1555"/>
              </a:lnSpc>
              <a:buChar char="•"/>
              <a:tabLst>
                <a:tab pos="445770" algn="l"/>
                <a:tab pos="446405" algn="l"/>
              </a:tabLst>
            </a:pPr>
            <a:r>
              <a:rPr dirty="0" sz="1300" spc="-5">
                <a:latin typeface="Times New Roman"/>
                <a:cs typeface="Times New Roman"/>
              </a:rPr>
              <a:t>Only </a:t>
            </a:r>
            <a:r>
              <a:rPr dirty="0" sz="1300">
                <a:latin typeface="Times New Roman"/>
                <a:cs typeface="Times New Roman"/>
              </a:rPr>
              <a:t>future sequence </a:t>
            </a:r>
            <a:r>
              <a:rPr dirty="0" sz="1300" spc="-5">
                <a:latin typeface="Times New Roman"/>
                <a:cs typeface="Times New Roman"/>
              </a:rPr>
              <a:t>numbers </a:t>
            </a:r>
            <a:r>
              <a:rPr dirty="0" sz="1300">
                <a:latin typeface="Times New Roman"/>
                <a:cs typeface="Times New Roman"/>
              </a:rPr>
              <a:t>are affected by the </a:t>
            </a:r>
            <a:r>
              <a:rPr dirty="0" sz="1300">
                <a:latin typeface="Courier New"/>
                <a:cs typeface="Courier New"/>
              </a:rPr>
              <a:t>ALTER SEQUENCE</a:t>
            </a:r>
            <a:r>
              <a:rPr dirty="0" sz="1300" spc="-459">
                <a:latin typeface="Courier New"/>
                <a:cs typeface="Courier New"/>
              </a:rPr>
              <a:t> </a:t>
            </a:r>
            <a:r>
              <a:rPr dirty="0" sz="1300">
                <a:latin typeface="Times New Roman"/>
                <a:cs typeface="Times New Roman"/>
              </a:rPr>
              <a:t>statement.</a:t>
            </a:r>
            <a:endParaRPr sz="1300">
              <a:latin typeface="Times New Roman"/>
              <a:cs typeface="Times New Roman"/>
            </a:endParaRPr>
          </a:p>
          <a:p>
            <a:pPr marL="445770" indent="-186055">
              <a:lnSpc>
                <a:spcPct val="100000"/>
              </a:lnSpc>
              <a:buChar char="•"/>
              <a:tabLst>
                <a:tab pos="445770" algn="l"/>
                <a:tab pos="446405" algn="l"/>
              </a:tabLst>
            </a:pPr>
            <a:r>
              <a:rPr dirty="0" sz="1300">
                <a:latin typeface="Times New Roman"/>
                <a:cs typeface="Times New Roman"/>
              </a:rPr>
              <a:t>The </a:t>
            </a:r>
            <a:r>
              <a:rPr dirty="0" sz="1300">
                <a:latin typeface="Courier New"/>
                <a:cs typeface="Courier New"/>
              </a:rPr>
              <a:t>START WITH </a:t>
            </a:r>
            <a:r>
              <a:rPr dirty="0" sz="1300">
                <a:latin typeface="Times New Roman"/>
                <a:cs typeface="Times New Roman"/>
              </a:rPr>
              <a:t>option cannot be changed using </a:t>
            </a:r>
            <a:r>
              <a:rPr dirty="0" sz="1300">
                <a:latin typeface="Courier New"/>
                <a:cs typeface="Courier New"/>
              </a:rPr>
              <a:t>ALTER</a:t>
            </a:r>
            <a:r>
              <a:rPr dirty="0" sz="1300" spc="-500">
                <a:latin typeface="Courier New"/>
                <a:cs typeface="Courier New"/>
              </a:rPr>
              <a:t> </a:t>
            </a:r>
            <a:r>
              <a:rPr dirty="0" sz="1300">
                <a:latin typeface="Courier New"/>
                <a:cs typeface="Courier New"/>
              </a:rPr>
              <a:t>SEQUENCE</a:t>
            </a:r>
            <a:r>
              <a:rPr dirty="0" sz="1300">
                <a:latin typeface="Times New Roman"/>
                <a:cs typeface="Times New Roman"/>
              </a:rPr>
              <a:t>. The sequence</a:t>
            </a:r>
            <a:endParaRPr sz="1300">
              <a:latin typeface="Times New Roman"/>
              <a:cs typeface="Times New Roman"/>
            </a:endParaRPr>
          </a:p>
          <a:p>
            <a:pPr marL="445770">
              <a:lnSpc>
                <a:spcPts val="1520"/>
              </a:lnSpc>
              <a:spcBef>
                <a:spcPts val="75"/>
              </a:spcBef>
            </a:pPr>
            <a:r>
              <a:rPr dirty="0" sz="1300" spc="-5">
                <a:latin typeface="Times New Roman"/>
                <a:cs typeface="Times New Roman"/>
              </a:rPr>
              <a:t>must </a:t>
            </a:r>
            <a:r>
              <a:rPr dirty="0" sz="1300">
                <a:latin typeface="Times New Roman"/>
                <a:cs typeface="Times New Roman"/>
              </a:rPr>
              <a:t>be dropped and re-created to restart the sequence at a different</a:t>
            </a:r>
            <a:r>
              <a:rPr dirty="0" sz="1300" spc="-20">
                <a:latin typeface="Times New Roman"/>
                <a:cs typeface="Times New Roman"/>
              </a:rPr>
              <a:t> </a:t>
            </a:r>
            <a:r>
              <a:rPr dirty="0" sz="1300" spc="-5">
                <a:latin typeface="Times New Roman"/>
                <a:cs typeface="Times New Roman"/>
              </a:rPr>
              <a:t>number.</a:t>
            </a:r>
            <a:endParaRPr sz="1300">
              <a:latin typeface="Times New Roman"/>
              <a:cs typeface="Times New Roman"/>
            </a:endParaRPr>
          </a:p>
          <a:p>
            <a:pPr marL="445770" indent="-186055">
              <a:lnSpc>
                <a:spcPts val="1520"/>
              </a:lnSpc>
              <a:buChar char="•"/>
              <a:tabLst>
                <a:tab pos="445770" algn="l"/>
                <a:tab pos="446405" algn="l"/>
              </a:tabLst>
            </a:pPr>
            <a:r>
              <a:rPr dirty="0" sz="1300" spc="-5">
                <a:latin typeface="Times New Roman"/>
                <a:cs typeface="Times New Roman"/>
              </a:rPr>
              <a:t>Some </a:t>
            </a:r>
            <a:r>
              <a:rPr dirty="0" sz="1300">
                <a:latin typeface="Times New Roman"/>
                <a:cs typeface="Times New Roman"/>
              </a:rPr>
              <a:t>validation is performed. For example, a new </a:t>
            </a:r>
            <a:r>
              <a:rPr dirty="0" sz="1300">
                <a:latin typeface="Courier New"/>
                <a:cs typeface="Courier New"/>
              </a:rPr>
              <a:t>MAXVALUE</a:t>
            </a:r>
            <a:r>
              <a:rPr dirty="0" sz="1300" spc="-465">
                <a:latin typeface="Courier New"/>
                <a:cs typeface="Courier New"/>
              </a:rPr>
              <a:t> </a:t>
            </a:r>
            <a:r>
              <a:rPr dirty="0" sz="1300">
                <a:latin typeface="Times New Roman"/>
                <a:cs typeface="Times New Roman"/>
              </a:rPr>
              <a:t>that is less </a:t>
            </a:r>
            <a:r>
              <a:rPr dirty="0" sz="1300" spc="-5">
                <a:latin typeface="Times New Roman"/>
                <a:cs typeface="Times New Roman"/>
              </a:rPr>
              <a:t>than </a:t>
            </a:r>
            <a:r>
              <a:rPr dirty="0" sz="1300">
                <a:latin typeface="Times New Roman"/>
                <a:cs typeface="Times New Roman"/>
              </a:rPr>
              <a:t>the current</a:t>
            </a:r>
            <a:endParaRPr sz="1300">
              <a:latin typeface="Times New Roman"/>
              <a:cs typeface="Times New Roman"/>
            </a:endParaRPr>
          </a:p>
          <a:p>
            <a:pPr marL="445770">
              <a:lnSpc>
                <a:spcPts val="1515"/>
              </a:lnSpc>
              <a:spcBef>
                <a:spcPts val="75"/>
              </a:spcBef>
            </a:pPr>
            <a:r>
              <a:rPr dirty="0" sz="1300">
                <a:latin typeface="Times New Roman"/>
                <a:cs typeface="Times New Roman"/>
              </a:rPr>
              <a:t>sequence </a:t>
            </a:r>
            <a:r>
              <a:rPr dirty="0" sz="1300" spc="-5">
                <a:latin typeface="Times New Roman"/>
                <a:cs typeface="Times New Roman"/>
              </a:rPr>
              <a:t>number </a:t>
            </a:r>
            <a:r>
              <a:rPr dirty="0" sz="1300">
                <a:latin typeface="Times New Roman"/>
                <a:cs typeface="Times New Roman"/>
              </a:rPr>
              <a:t>cannot be </a:t>
            </a:r>
            <a:r>
              <a:rPr dirty="0" sz="1300" spc="-5">
                <a:latin typeface="Times New Roman"/>
                <a:cs typeface="Times New Roman"/>
              </a:rPr>
              <a:t>imposed.</a:t>
            </a:r>
            <a:endParaRPr sz="1300">
              <a:latin typeface="Times New Roman"/>
              <a:cs typeface="Times New Roman"/>
            </a:endParaRPr>
          </a:p>
          <a:p>
            <a:pPr marL="941069">
              <a:lnSpc>
                <a:spcPts val="1390"/>
              </a:lnSpc>
            </a:pPr>
            <a:r>
              <a:rPr dirty="0" sz="1200" spc="-5">
                <a:latin typeface="Courier New"/>
                <a:cs typeface="Courier New"/>
              </a:rPr>
              <a:t>ALTER SEQUENCE</a:t>
            </a:r>
            <a:r>
              <a:rPr dirty="0" sz="1200" spc="-10">
                <a:latin typeface="Courier New"/>
                <a:cs typeface="Courier New"/>
              </a:rPr>
              <a:t> </a:t>
            </a:r>
            <a:r>
              <a:rPr dirty="0" sz="1200" spc="-5" b="1">
                <a:latin typeface="Courier New"/>
                <a:cs typeface="Courier New"/>
              </a:rPr>
              <a:t>dept_deptid_seq</a:t>
            </a:r>
            <a:endParaRPr sz="1200">
              <a:latin typeface="Courier New"/>
              <a:cs typeface="Courier New"/>
            </a:endParaRPr>
          </a:p>
          <a:p>
            <a:pPr marL="1487805">
              <a:lnSpc>
                <a:spcPts val="1435"/>
              </a:lnSpc>
            </a:pPr>
            <a:r>
              <a:rPr dirty="0" sz="1200" spc="-5">
                <a:latin typeface="Courier New"/>
                <a:cs typeface="Courier New"/>
              </a:rPr>
              <a:t>INCREMENT BY</a:t>
            </a:r>
            <a:r>
              <a:rPr dirty="0" sz="1200" spc="-10">
                <a:latin typeface="Courier New"/>
                <a:cs typeface="Courier New"/>
              </a:rPr>
              <a:t> </a:t>
            </a:r>
            <a:r>
              <a:rPr dirty="0" sz="1200" spc="-5">
                <a:latin typeface="Courier New"/>
                <a:cs typeface="Courier New"/>
              </a:rPr>
              <a:t>20</a:t>
            </a:r>
            <a:endParaRPr sz="1200">
              <a:latin typeface="Courier New"/>
              <a:cs typeface="Courier New"/>
            </a:endParaRPr>
          </a:p>
          <a:p>
            <a:pPr marL="1487805" marR="3963035">
              <a:lnSpc>
                <a:spcPct val="100000"/>
              </a:lnSpc>
            </a:pPr>
            <a:r>
              <a:rPr dirty="0" sz="1200" spc="-5">
                <a:latin typeface="Courier New"/>
                <a:cs typeface="Courier New"/>
              </a:rPr>
              <a:t>MAXVALUE</a:t>
            </a:r>
            <a:r>
              <a:rPr dirty="0" sz="1200" spc="-85">
                <a:latin typeface="Courier New"/>
                <a:cs typeface="Courier New"/>
              </a:rPr>
              <a:t> </a:t>
            </a:r>
            <a:r>
              <a:rPr dirty="0" sz="1200" spc="-5">
                <a:latin typeface="Courier New"/>
                <a:cs typeface="Courier New"/>
              </a:rPr>
              <a:t>90  NOCACHE  NOCYCLE;</a:t>
            </a:r>
            <a:endParaRPr sz="1200">
              <a:latin typeface="Courier New"/>
              <a:cs typeface="Courier New"/>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4613" y="493267"/>
            <a:ext cx="3879850" cy="224154"/>
          </a:xfrm>
          <a:prstGeom prst="rect">
            <a:avLst/>
          </a:prstGeom>
        </p:spPr>
        <p:txBody>
          <a:bodyPr wrap="square" lIns="0" tIns="12700" rIns="0" bIns="0" rtlCol="0" vert="horz">
            <a:spAutoFit/>
          </a:bodyPr>
          <a:lstStyle/>
          <a:p>
            <a:pPr marL="12700">
              <a:lnSpc>
                <a:spcPct val="100000"/>
              </a:lnSpc>
              <a:spcBef>
                <a:spcPts val="100"/>
              </a:spcBef>
            </a:pPr>
            <a:r>
              <a:rPr dirty="0" sz="1300" b="1">
                <a:latin typeface="Arial"/>
                <a:cs typeface="Arial"/>
              </a:rPr>
              <a:t>Guidelines for Modifying a Sequence</a:t>
            </a:r>
            <a:r>
              <a:rPr dirty="0" sz="1300" spc="-25" b="1">
                <a:latin typeface="Arial"/>
                <a:cs typeface="Arial"/>
              </a:rPr>
              <a:t> </a:t>
            </a:r>
            <a:r>
              <a:rPr dirty="0" sz="1300" spc="-5" b="1">
                <a:latin typeface="Arial"/>
                <a:cs typeface="Arial"/>
              </a:rPr>
              <a:t>(continued)</a:t>
            </a:r>
            <a:endParaRPr sz="1300">
              <a:latin typeface="Arial"/>
              <a:cs typeface="Arial"/>
            </a:endParaRPr>
          </a:p>
        </p:txBody>
      </p:sp>
      <p:grpSp>
        <p:nvGrpSpPr>
          <p:cNvPr id="3" name="object 3"/>
          <p:cNvGrpSpPr/>
          <p:nvPr/>
        </p:nvGrpSpPr>
        <p:grpSpPr>
          <a:xfrm>
            <a:off x="830580" y="897636"/>
            <a:ext cx="5161915" cy="2529840"/>
            <a:chOff x="830580" y="897636"/>
            <a:chExt cx="5161915" cy="2529840"/>
          </a:xfrm>
        </p:grpSpPr>
        <p:sp>
          <p:nvSpPr>
            <p:cNvPr id="4" name="object 4"/>
            <p:cNvSpPr/>
            <p:nvPr/>
          </p:nvSpPr>
          <p:spPr>
            <a:xfrm>
              <a:off x="840486" y="908304"/>
              <a:ext cx="5141214" cy="250850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835914" y="902970"/>
              <a:ext cx="5151120" cy="2519680"/>
            </a:xfrm>
            <a:custGeom>
              <a:avLst/>
              <a:gdLst/>
              <a:ahLst/>
              <a:cxnLst/>
              <a:rect l="l" t="t" r="r" b="b"/>
              <a:pathLst>
                <a:path w="5151120" h="2519679">
                  <a:moveTo>
                    <a:pt x="5151120" y="0"/>
                  </a:moveTo>
                  <a:lnTo>
                    <a:pt x="0" y="0"/>
                  </a:lnTo>
                  <a:lnTo>
                    <a:pt x="0" y="2519172"/>
                  </a:lnTo>
                  <a:lnTo>
                    <a:pt x="5151120" y="2519172"/>
                  </a:lnTo>
                  <a:lnTo>
                    <a:pt x="5151120" y="0"/>
                  </a:lnTo>
                  <a:close/>
                </a:path>
              </a:pathLst>
            </a:custGeom>
            <a:ln w="10668">
              <a:solidFill>
                <a:srgbClr val="000000"/>
              </a:solidFill>
            </a:ln>
          </p:spPr>
          <p:txBody>
            <a:bodyPr wrap="square" lIns="0" tIns="0" rIns="0" bIns="0" rtlCol="0"/>
            <a:lstStyle/>
            <a:p/>
          </p:txBody>
        </p:sp>
      </p:grpSp>
      <p:sp>
        <p:nvSpPr>
          <p:cNvPr id="6" name="object 6"/>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7" name="object 7"/>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2</a:t>
            </a:r>
            <a:r>
              <a:rPr dirty="0" sz="800" spc="-114"/>
              <a:t>Contact</a:t>
            </a:r>
            <a:endParaRPr sz="800">
              <a:latin typeface="Arial"/>
              <a:cs typeface="Arial"/>
            </a:endParaRPr>
          </a:p>
        </p:txBody>
      </p:sp>
      <p:sp>
        <p:nvSpPr>
          <p:cNvPr id="9" name="object 9"/>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3</a:t>
            </a:r>
            <a:r>
              <a:rPr dirty="0" sz="800" spc="-114"/>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3430778" y="807973"/>
            <a:ext cx="906780" cy="309245"/>
          </a:xfrm>
          <a:prstGeom prst="rect">
            <a:avLst/>
          </a:prstGeom>
        </p:spPr>
        <p:txBody>
          <a:bodyPr wrap="square" lIns="0" tIns="13970" rIns="0" bIns="0" rtlCol="0" vert="horz">
            <a:spAutoFit/>
          </a:bodyPr>
          <a:lstStyle/>
          <a:p>
            <a:pPr marL="12700">
              <a:lnSpc>
                <a:spcPct val="100000"/>
              </a:lnSpc>
              <a:spcBef>
                <a:spcPts val="110"/>
              </a:spcBef>
            </a:pPr>
            <a:r>
              <a:rPr dirty="0" sz="1850" spc="5" b="1">
                <a:latin typeface="Arial"/>
                <a:cs typeface="Arial"/>
              </a:rPr>
              <a:t>Indexes</a:t>
            </a:r>
            <a:endParaRPr sz="1850">
              <a:latin typeface="Arial"/>
              <a:cs typeface="Arial"/>
            </a:endParaRPr>
          </a:p>
        </p:txBody>
      </p:sp>
      <p:graphicFrame>
        <p:nvGraphicFramePr>
          <p:cNvPr id="7" name="object 7"/>
          <p:cNvGraphicFramePr>
            <a:graphicFrameLocks noGrp="1"/>
          </p:cNvGraphicFramePr>
          <p:nvPr/>
        </p:nvGraphicFramePr>
        <p:xfrm>
          <a:off x="1580769" y="1773554"/>
          <a:ext cx="4619625" cy="1903095"/>
        </p:xfrm>
        <a:graphic>
          <a:graphicData uri="http://schemas.openxmlformats.org/drawingml/2006/table">
            <a:tbl>
              <a:tblPr firstRow="1" bandRow="1">
                <a:tableStyleId>{2D5ABB26-0587-4C30-8999-92F81FD0307C}</a:tableStyleId>
              </a:tblPr>
              <a:tblGrid>
                <a:gridCol w="1209040"/>
                <a:gridCol w="3379470"/>
              </a:tblGrid>
              <a:tr h="370331">
                <a:tc>
                  <a:txBody>
                    <a:bodyPr/>
                    <a:lstStyle/>
                    <a:p>
                      <a:pPr marL="65405">
                        <a:lnSpc>
                          <a:spcPct val="100000"/>
                        </a:lnSpc>
                        <a:spcBef>
                          <a:spcPts val="395"/>
                        </a:spcBef>
                      </a:pPr>
                      <a:r>
                        <a:rPr dirty="0" sz="1300" spc="-15" b="1">
                          <a:latin typeface="Arial"/>
                          <a:cs typeface="Arial"/>
                        </a:rPr>
                        <a:t>Object</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5405">
                        <a:lnSpc>
                          <a:spcPct val="100000"/>
                        </a:lnSpc>
                        <a:spcBef>
                          <a:spcPts val="395"/>
                        </a:spcBef>
                      </a:pPr>
                      <a:r>
                        <a:rPr dirty="0" sz="1300" spc="-10" b="1">
                          <a:latin typeface="Arial"/>
                          <a:cs typeface="Arial"/>
                        </a:rPr>
                        <a:t>Description</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274320">
                <a:tc>
                  <a:txBody>
                    <a:bodyPr/>
                    <a:lstStyle/>
                    <a:p>
                      <a:pPr marL="65405">
                        <a:lnSpc>
                          <a:spcPct val="100000"/>
                        </a:lnSpc>
                        <a:spcBef>
                          <a:spcPts val="445"/>
                        </a:spcBef>
                      </a:pPr>
                      <a:r>
                        <a:rPr dirty="0" sz="1150" spc="-5">
                          <a:latin typeface="Arial"/>
                          <a:cs typeface="Arial"/>
                        </a:rPr>
                        <a:t>Table</a:t>
                      </a:r>
                      <a:endParaRPr sz="1150">
                        <a:latin typeface="Arial"/>
                        <a:cs typeface="Arial"/>
                      </a:endParaRPr>
                    </a:p>
                  </a:txBody>
                  <a:tcPr marL="0" marR="0" marB="0" marT="5651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45"/>
                        </a:spcBef>
                      </a:pPr>
                      <a:r>
                        <a:rPr dirty="0" sz="1150" spc="-10">
                          <a:latin typeface="Arial"/>
                          <a:cs typeface="Arial"/>
                        </a:rPr>
                        <a:t>Basic unit </a:t>
                      </a:r>
                      <a:r>
                        <a:rPr dirty="0" sz="1150" spc="-5">
                          <a:latin typeface="Arial"/>
                          <a:cs typeface="Arial"/>
                        </a:rPr>
                        <a:t>of </a:t>
                      </a:r>
                      <a:r>
                        <a:rPr dirty="0" sz="1150" spc="-10">
                          <a:latin typeface="Arial"/>
                          <a:cs typeface="Arial"/>
                        </a:rPr>
                        <a:t>storage; composed </a:t>
                      </a:r>
                      <a:r>
                        <a:rPr dirty="0" sz="1150" spc="-5">
                          <a:latin typeface="Arial"/>
                          <a:cs typeface="Arial"/>
                        </a:rPr>
                        <a:t>of</a:t>
                      </a:r>
                      <a:r>
                        <a:rPr dirty="0" sz="1150" spc="20">
                          <a:latin typeface="Arial"/>
                          <a:cs typeface="Arial"/>
                        </a:rPr>
                        <a:t> </a:t>
                      </a:r>
                      <a:r>
                        <a:rPr dirty="0" sz="1150" spc="-10">
                          <a:latin typeface="Arial"/>
                          <a:cs typeface="Arial"/>
                        </a:rPr>
                        <a:t>rows</a:t>
                      </a:r>
                      <a:endParaRPr sz="1150">
                        <a:latin typeface="Arial"/>
                        <a:cs typeface="Arial"/>
                      </a:endParaRPr>
                    </a:p>
                  </a:txBody>
                  <a:tcPr marL="0" marR="0" marB="0" marT="5651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414527">
                <a:tc>
                  <a:txBody>
                    <a:bodyPr/>
                    <a:lstStyle/>
                    <a:p>
                      <a:pPr marL="65405">
                        <a:lnSpc>
                          <a:spcPct val="100000"/>
                        </a:lnSpc>
                        <a:spcBef>
                          <a:spcPts val="229"/>
                        </a:spcBef>
                      </a:pPr>
                      <a:r>
                        <a:rPr dirty="0" sz="1150" spc="-10">
                          <a:latin typeface="Arial"/>
                          <a:cs typeface="Arial"/>
                        </a:rPr>
                        <a:t>View</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marR="203200">
                        <a:lnSpc>
                          <a:spcPct val="100000"/>
                        </a:lnSpc>
                        <a:spcBef>
                          <a:spcPts val="229"/>
                        </a:spcBef>
                      </a:pPr>
                      <a:r>
                        <a:rPr dirty="0" sz="1150" spc="-10">
                          <a:latin typeface="Arial"/>
                          <a:cs typeface="Arial"/>
                        </a:rPr>
                        <a:t>Logically represents subsets </a:t>
                      </a:r>
                      <a:r>
                        <a:rPr dirty="0" sz="1150" spc="-5">
                          <a:latin typeface="Arial"/>
                          <a:cs typeface="Arial"/>
                        </a:rPr>
                        <a:t>of data from </a:t>
                      </a:r>
                      <a:r>
                        <a:rPr dirty="0" sz="1150" spc="-10">
                          <a:latin typeface="Arial"/>
                          <a:cs typeface="Arial"/>
                        </a:rPr>
                        <a:t>one or  more tables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5081">
                <a:tc>
                  <a:txBody>
                    <a:bodyPr/>
                    <a:lstStyle/>
                    <a:p>
                      <a:pPr marL="65405">
                        <a:lnSpc>
                          <a:spcPct val="100000"/>
                        </a:lnSpc>
                        <a:spcBef>
                          <a:spcPts val="450"/>
                        </a:spcBef>
                      </a:pPr>
                      <a:r>
                        <a:rPr dirty="0" sz="1150" spc="-10">
                          <a:latin typeface="Arial"/>
                          <a:cs typeface="Arial"/>
                        </a:rPr>
                        <a:t>Sequence</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Generates numeric values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7">
                <a:tc>
                  <a:txBody>
                    <a:bodyPr/>
                    <a:lstStyle/>
                    <a:p>
                      <a:pPr marL="65405">
                        <a:lnSpc>
                          <a:spcPct val="100000"/>
                        </a:lnSpc>
                        <a:spcBef>
                          <a:spcPts val="225"/>
                        </a:spcBef>
                      </a:pPr>
                      <a:r>
                        <a:rPr dirty="0" sz="1150" spc="-10">
                          <a:latin typeface="Arial"/>
                          <a:cs typeface="Arial"/>
                        </a:rPr>
                        <a:t>Index</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225"/>
                        </a:spcBef>
                      </a:pPr>
                      <a:r>
                        <a:rPr dirty="0" sz="1150" spc="-5">
                          <a:latin typeface="Arial"/>
                          <a:cs typeface="Arial"/>
                        </a:rPr>
                        <a:t>Improves the </a:t>
                      </a:r>
                      <a:r>
                        <a:rPr dirty="0" sz="1150" spc="-10">
                          <a:latin typeface="Arial"/>
                          <a:cs typeface="Arial"/>
                        </a:rPr>
                        <a:t>performance </a:t>
                      </a:r>
                      <a:r>
                        <a:rPr dirty="0" sz="1150" spc="-5">
                          <a:latin typeface="Arial"/>
                          <a:cs typeface="Arial"/>
                        </a:rPr>
                        <a:t>of </a:t>
                      </a:r>
                      <a:r>
                        <a:rPr dirty="0" sz="1150" spc="-10">
                          <a:latin typeface="Arial"/>
                          <a:cs typeface="Arial"/>
                        </a:rPr>
                        <a:t>some</a:t>
                      </a:r>
                      <a:r>
                        <a:rPr dirty="0" sz="1150">
                          <a:latin typeface="Arial"/>
                          <a:cs typeface="Arial"/>
                        </a:rPr>
                        <a:t> </a:t>
                      </a:r>
                      <a:r>
                        <a:rPr dirty="0" sz="1150" spc="-10">
                          <a:latin typeface="Arial"/>
                          <a:cs typeface="Arial"/>
                        </a:rPr>
                        <a:t>queries</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4320">
                <a:tc>
                  <a:txBody>
                    <a:bodyPr/>
                    <a:lstStyle/>
                    <a:p>
                      <a:pPr marL="65405">
                        <a:lnSpc>
                          <a:spcPct val="100000"/>
                        </a:lnSpc>
                        <a:spcBef>
                          <a:spcPts val="450"/>
                        </a:spcBef>
                      </a:pPr>
                      <a:r>
                        <a:rPr dirty="0" sz="1150" spc="-10">
                          <a:latin typeface="Arial"/>
                          <a:cs typeface="Arial"/>
                        </a:rPr>
                        <a:t>Synonym</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Gives alternative names </a:t>
                      </a:r>
                      <a:r>
                        <a:rPr dirty="0" sz="1150" spc="-5">
                          <a:latin typeface="Arial"/>
                          <a:cs typeface="Arial"/>
                        </a:rPr>
                        <a:t>to</a:t>
                      </a:r>
                      <a:r>
                        <a:rPr dirty="0" sz="1150" spc="5">
                          <a:latin typeface="Arial"/>
                          <a:cs typeface="Arial"/>
                        </a:rPr>
                        <a:t> </a:t>
                      </a:r>
                      <a:r>
                        <a:rPr dirty="0" sz="1150" spc="-10">
                          <a:latin typeface="Arial"/>
                          <a:cs typeface="Arial"/>
                        </a:rPr>
                        <a:t>objects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txBox="1"/>
          <p:nvPr/>
        </p:nvSpPr>
        <p:spPr>
          <a:xfrm>
            <a:off x="594613" y="5611157"/>
            <a:ext cx="6562090" cy="90868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Indexes</a:t>
            </a:r>
            <a:endParaRPr sz="1300">
              <a:latin typeface="Arial"/>
              <a:cs typeface="Arial"/>
            </a:endParaRPr>
          </a:p>
          <a:p>
            <a:pPr marL="136525" marR="5080">
              <a:lnSpc>
                <a:spcPct val="100000"/>
              </a:lnSpc>
              <a:spcBef>
                <a:spcPts val="359"/>
              </a:spcBef>
            </a:pPr>
            <a:r>
              <a:rPr dirty="0" sz="1300">
                <a:latin typeface="Times New Roman"/>
                <a:cs typeface="Times New Roman"/>
              </a:rPr>
              <a:t>Indexes are database objects that you can create to improve the performance of some queries.  Indexes can also be created automatically by the server when </a:t>
            </a:r>
            <a:r>
              <a:rPr dirty="0" sz="1300" spc="5">
                <a:latin typeface="Times New Roman"/>
                <a:cs typeface="Times New Roman"/>
              </a:rPr>
              <a:t>you </a:t>
            </a:r>
            <a:r>
              <a:rPr dirty="0" sz="1300">
                <a:latin typeface="Times New Roman"/>
                <a:cs typeface="Times New Roman"/>
              </a:rPr>
              <a:t>create a primary key or unique  constraint.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3443478" y="807973"/>
            <a:ext cx="894080" cy="309245"/>
          </a:xfrm>
          <a:prstGeom prst="rect">
            <a:avLst/>
          </a:prstGeom>
        </p:spPr>
        <p:txBody>
          <a:bodyPr wrap="square" lIns="0" tIns="13970" rIns="0" bIns="0" rtlCol="0" vert="horz">
            <a:spAutoFit/>
          </a:bodyPr>
          <a:lstStyle/>
          <a:p>
            <a:pPr>
              <a:lnSpc>
                <a:spcPct val="100000"/>
              </a:lnSpc>
              <a:spcBef>
                <a:spcPts val="110"/>
              </a:spcBef>
            </a:pPr>
            <a:r>
              <a:rPr dirty="0" sz="1850" spc="5" b="1">
                <a:latin typeface="Arial"/>
                <a:cs typeface="Arial"/>
              </a:rPr>
              <a:t>Indexes</a:t>
            </a:r>
            <a:endParaRPr sz="1850">
              <a:latin typeface="Arial"/>
              <a:cs typeface="Arial"/>
            </a:endParaRPr>
          </a:p>
        </p:txBody>
      </p:sp>
      <p:sp>
        <p:nvSpPr>
          <p:cNvPr id="7" name="object 7"/>
          <p:cNvSpPr txBox="1"/>
          <p:nvPr/>
        </p:nvSpPr>
        <p:spPr>
          <a:xfrm>
            <a:off x="1062227" y="1481130"/>
            <a:ext cx="5617210" cy="2228850"/>
          </a:xfrm>
          <a:prstGeom prst="rect">
            <a:avLst/>
          </a:prstGeom>
        </p:spPr>
        <p:txBody>
          <a:bodyPr wrap="square" lIns="0" tIns="62865" rIns="0" bIns="0" rtlCol="0" vert="horz">
            <a:spAutoFit/>
          </a:bodyPr>
          <a:lstStyle/>
          <a:p>
            <a:pPr>
              <a:lnSpc>
                <a:spcPct val="100000"/>
              </a:lnSpc>
              <a:spcBef>
                <a:spcPts val="495"/>
              </a:spcBef>
            </a:pPr>
            <a:r>
              <a:rPr dirty="0" sz="1550" spc="10">
                <a:latin typeface="Arial"/>
                <a:cs typeface="Arial"/>
              </a:rPr>
              <a:t>An</a:t>
            </a:r>
            <a:r>
              <a:rPr dirty="0" sz="1550">
                <a:latin typeface="Arial"/>
                <a:cs typeface="Arial"/>
              </a:rPr>
              <a:t> </a:t>
            </a:r>
            <a:r>
              <a:rPr dirty="0" sz="1550" spc="5">
                <a:latin typeface="Arial"/>
                <a:cs typeface="Arial"/>
              </a:rPr>
              <a:t>index:</a:t>
            </a:r>
            <a:endParaRPr sz="1550">
              <a:latin typeface="Arial"/>
              <a:cs typeface="Arial"/>
            </a:endParaRPr>
          </a:p>
          <a:p>
            <a:pPr marL="410209" indent="-329565">
              <a:lnSpc>
                <a:spcPct val="100000"/>
              </a:lnSpc>
              <a:spcBef>
                <a:spcPts val="405"/>
              </a:spcBef>
              <a:buClr>
                <a:srgbClr val="FF0000"/>
              </a:buClr>
              <a:buChar char="•"/>
              <a:tabLst>
                <a:tab pos="410209" algn="l"/>
                <a:tab pos="410845" algn="l"/>
              </a:tabLst>
            </a:pPr>
            <a:r>
              <a:rPr dirty="0" sz="1550" spc="5">
                <a:latin typeface="Arial"/>
                <a:cs typeface="Arial"/>
              </a:rPr>
              <a:t>Is </a:t>
            </a:r>
            <a:r>
              <a:rPr dirty="0" sz="1550" spc="10">
                <a:latin typeface="Arial"/>
                <a:cs typeface="Arial"/>
              </a:rPr>
              <a:t>a schema</a:t>
            </a:r>
            <a:r>
              <a:rPr dirty="0" sz="1550" spc="-5">
                <a:latin typeface="Arial"/>
                <a:cs typeface="Arial"/>
              </a:rPr>
              <a:t> </a:t>
            </a:r>
            <a:r>
              <a:rPr dirty="0" sz="1550" spc="5">
                <a:latin typeface="Arial"/>
                <a:cs typeface="Arial"/>
              </a:rPr>
              <a:t>object</a:t>
            </a:r>
            <a:endParaRPr sz="1550">
              <a:latin typeface="Arial"/>
              <a:cs typeface="Arial"/>
            </a:endParaRPr>
          </a:p>
          <a:p>
            <a:pPr marL="410209" marR="5080" indent="-329565">
              <a:lnSpc>
                <a:spcPct val="101600"/>
              </a:lnSpc>
              <a:spcBef>
                <a:spcPts val="370"/>
              </a:spcBef>
              <a:buClr>
                <a:srgbClr val="FF0000"/>
              </a:buClr>
              <a:buChar char="•"/>
              <a:tabLst>
                <a:tab pos="410209" algn="l"/>
                <a:tab pos="410845" algn="l"/>
              </a:tabLst>
            </a:pPr>
            <a:r>
              <a:rPr dirty="0" sz="1550" spc="10">
                <a:latin typeface="Arial"/>
                <a:cs typeface="Arial"/>
              </a:rPr>
              <a:t>Can be used by the Oracle server </a:t>
            </a:r>
            <a:r>
              <a:rPr dirty="0" sz="1550" spc="5">
                <a:latin typeface="Arial"/>
                <a:cs typeface="Arial"/>
              </a:rPr>
              <a:t>to </a:t>
            </a:r>
            <a:r>
              <a:rPr dirty="0" sz="1550" spc="10">
                <a:latin typeface="Arial"/>
                <a:cs typeface="Arial"/>
              </a:rPr>
              <a:t>speed up the </a:t>
            </a:r>
            <a:r>
              <a:rPr dirty="0" sz="1550" spc="5">
                <a:latin typeface="Arial"/>
                <a:cs typeface="Arial"/>
              </a:rPr>
              <a:t>retrieval  of </a:t>
            </a:r>
            <a:r>
              <a:rPr dirty="0" sz="1550" spc="10">
                <a:latin typeface="Arial"/>
                <a:cs typeface="Arial"/>
              </a:rPr>
              <a:t>rows by using a</a:t>
            </a:r>
            <a:r>
              <a:rPr dirty="0" sz="1550" spc="-15">
                <a:latin typeface="Arial"/>
                <a:cs typeface="Arial"/>
              </a:rPr>
              <a:t> </a:t>
            </a:r>
            <a:r>
              <a:rPr dirty="0" sz="1550" spc="5">
                <a:latin typeface="Arial"/>
                <a:cs typeface="Arial"/>
              </a:rPr>
              <a:t>pointer</a:t>
            </a:r>
            <a:endParaRPr sz="1550">
              <a:latin typeface="Arial"/>
              <a:cs typeface="Arial"/>
            </a:endParaRPr>
          </a:p>
          <a:p>
            <a:pPr marL="410209" marR="119380" indent="-329565">
              <a:lnSpc>
                <a:spcPct val="101299"/>
              </a:lnSpc>
              <a:spcBef>
                <a:spcPts val="380"/>
              </a:spcBef>
              <a:buClr>
                <a:srgbClr val="FF0000"/>
              </a:buClr>
              <a:buChar char="•"/>
              <a:tabLst>
                <a:tab pos="410209" algn="l"/>
                <a:tab pos="410845" algn="l"/>
              </a:tabLst>
            </a:pPr>
            <a:r>
              <a:rPr dirty="0" sz="1550" spc="10">
                <a:latin typeface="Arial"/>
                <a:cs typeface="Arial"/>
              </a:rPr>
              <a:t>Can reduce </a:t>
            </a:r>
            <a:r>
              <a:rPr dirty="0" sz="1550" spc="5">
                <a:latin typeface="Arial"/>
                <a:cs typeface="Arial"/>
              </a:rPr>
              <a:t>disk I/O </a:t>
            </a:r>
            <a:r>
              <a:rPr dirty="0" sz="1550" spc="10">
                <a:latin typeface="Arial"/>
                <a:cs typeface="Arial"/>
              </a:rPr>
              <a:t>by using a </a:t>
            </a:r>
            <a:r>
              <a:rPr dirty="0" sz="1550" spc="5">
                <a:latin typeface="Arial"/>
                <a:cs typeface="Arial"/>
              </a:rPr>
              <a:t>rapid </a:t>
            </a:r>
            <a:r>
              <a:rPr dirty="0" sz="1550" spc="10">
                <a:latin typeface="Arial"/>
                <a:cs typeface="Arial"/>
              </a:rPr>
              <a:t>path access method  </a:t>
            </a:r>
            <a:r>
              <a:rPr dirty="0" sz="1550" spc="5">
                <a:latin typeface="Arial"/>
                <a:cs typeface="Arial"/>
              </a:rPr>
              <a:t>to locate </a:t>
            </a:r>
            <a:r>
              <a:rPr dirty="0" sz="1550" spc="10">
                <a:latin typeface="Arial"/>
                <a:cs typeface="Arial"/>
              </a:rPr>
              <a:t>data</a:t>
            </a:r>
            <a:r>
              <a:rPr dirty="0" sz="1550">
                <a:latin typeface="Arial"/>
                <a:cs typeface="Arial"/>
              </a:rPr>
              <a:t> </a:t>
            </a:r>
            <a:r>
              <a:rPr dirty="0" sz="1550" spc="5">
                <a:latin typeface="Arial"/>
                <a:cs typeface="Arial"/>
              </a:rPr>
              <a:t>quickly</a:t>
            </a:r>
            <a:endParaRPr sz="1550">
              <a:latin typeface="Arial"/>
              <a:cs typeface="Arial"/>
            </a:endParaRPr>
          </a:p>
          <a:p>
            <a:pPr marL="410209" indent="-329565">
              <a:lnSpc>
                <a:spcPct val="100000"/>
              </a:lnSpc>
              <a:spcBef>
                <a:spcPts val="400"/>
              </a:spcBef>
              <a:buClr>
                <a:srgbClr val="FF0000"/>
              </a:buClr>
              <a:buChar char="•"/>
              <a:tabLst>
                <a:tab pos="410209" algn="l"/>
                <a:tab pos="410845" algn="l"/>
              </a:tabLst>
            </a:pPr>
            <a:r>
              <a:rPr dirty="0" sz="1550" spc="5">
                <a:latin typeface="Arial"/>
                <a:cs typeface="Arial"/>
              </a:rPr>
              <a:t>Is </a:t>
            </a:r>
            <a:r>
              <a:rPr dirty="0" sz="1550" spc="10">
                <a:latin typeface="Arial"/>
                <a:cs typeface="Arial"/>
              </a:rPr>
              <a:t>independent </a:t>
            </a:r>
            <a:r>
              <a:rPr dirty="0" sz="1550" spc="5">
                <a:latin typeface="Arial"/>
                <a:cs typeface="Arial"/>
              </a:rPr>
              <a:t>of </a:t>
            </a:r>
            <a:r>
              <a:rPr dirty="0" sz="1550" spc="10">
                <a:latin typeface="Arial"/>
                <a:cs typeface="Arial"/>
              </a:rPr>
              <a:t>the </a:t>
            </a:r>
            <a:r>
              <a:rPr dirty="0" sz="1550" spc="5">
                <a:latin typeface="Arial"/>
                <a:cs typeface="Arial"/>
              </a:rPr>
              <a:t>table that it</a:t>
            </a:r>
            <a:r>
              <a:rPr dirty="0" sz="1550" spc="-15">
                <a:latin typeface="Arial"/>
                <a:cs typeface="Arial"/>
              </a:rPr>
              <a:t> </a:t>
            </a:r>
            <a:r>
              <a:rPr dirty="0" sz="1550" spc="10">
                <a:latin typeface="Arial"/>
                <a:cs typeface="Arial"/>
              </a:rPr>
              <a:t>indexes</a:t>
            </a:r>
            <a:endParaRPr sz="1550">
              <a:latin typeface="Arial"/>
              <a:cs typeface="Arial"/>
            </a:endParaRPr>
          </a:p>
          <a:p>
            <a:pPr marL="410209" indent="-329565">
              <a:lnSpc>
                <a:spcPct val="100000"/>
              </a:lnSpc>
              <a:spcBef>
                <a:spcPts val="400"/>
              </a:spcBef>
              <a:buClr>
                <a:srgbClr val="FF0000"/>
              </a:buClr>
              <a:buChar char="•"/>
              <a:tabLst>
                <a:tab pos="410209" algn="l"/>
                <a:tab pos="410845" algn="l"/>
              </a:tabLst>
            </a:pPr>
            <a:r>
              <a:rPr dirty="0" sz="1550" spc="5">
                <a:latin typeface="Arial"/>
                <a:cs typeface="Arial"/>
              </a:rPr>
              <a:t>Is </a:t>
            </a:r>
            <a:r>
              <a:rPr dirty="0" sz="1550" spc="10">
                <a:latin typeface="Arial"/>
                <a:cs typeface="Arial"/>
              </a:rPr>
              <a:t>used and maintained </a:t>
            </a:r>
            <a:r>
              <a:rPr dirty="0" sz="1550" spc="5">
                <a:latin typeface="Arial"/>
                <a:cs typeface="Arial"/>
              </a:rPr>
              <a:t>automatically </a:t>
            </a:r>
            <a:r>
              <a:rPr dirty="0" sz="1550" spc="10">
                <a:latin typeface="Arial"/>
                <a:cs typeface="Arial"/>
              </a:rPr>
              <a:t>by the Oracle</a:t>
            </a:r>
            <a:r>
              <a:rPr dirty="0" sz="1550" spc="-20">
                <a:latin typeface="Arial"/>
                <a:cs typeface="Arial"/>
              </a:rPr>
              <a:t> </a:t>
            </a:r>
            <a:r>
              <a:rPr dirty="0" sz="1550" spc="10">
                <a:latin typeface="Arial"/>
                <a:cs typeface="Arial"/>
              </a:rPr>
              <a:t>server</a:t>
            </a:r>
            <a:endParaRPr sz="1550">
              <a:latin typeface="Arial"/>
              <a:cs typeface="Arial"/>
            </a:endParaRPr>
          </a:p>
        </p:txBody>
      </p:sp>
      <p:grpSp>
        <p:nvGrpSpPr>
          <p:cNvPr id="8" name="object 8"/>
          <p:cNvGrpSpPr/>
          <p:nvPr/>
        </p:nvGrpSpPr>
        <p:grpSpPr>
          <a:xfrm>
            <a:off x="5506211" y="3983735"/>
            <a:ext cx="837565" cy="1000125"/>
            <a:chOff x="5506211" y="3983735"/>
            <a:chExt cx="837565" cy="1000125"/>
          </a:xfrm>
        </p:grpSpPr>
        <p:sp>
          <p:nvSpPr>
            <p:cNvPr id="9" name="object 9"/>
            <p:cNvSpPr/>
            <p:nvPr/>
          </p:nvSpPr>
          <p:spPr>
            <a:xfrm>
              <a:off x="5830061" y="3983735"/>
              <a:ext cx="195072" cy="90677"/>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6213347" y="4168520"/>
              <a:ext cx="6985" cy="0"/>
            </a:xfrm>
            <a:custGeom>
              <a:avLst/>
              <a:gdLst/>
              <a:ahLst/>
              <a:cxnLst/>
              <a:rect l="l" t="t" r="r" b="b"/>
              <a:pathLst>
                <a:path w="6985" h="0">
                  <a:moveTo>
                    <a:pt x="0" y="0"/>
                  </a:moveTo>
                  <a:lnTo>
                    <a:pt x="6857" y="0"/>
                  </a:lnTo>
                </a:path>
              </a:pathLst>
            </a:custGeom>
            <a:ln w="6857">
              <a:solidFill>
                <a:srgbClr val="E1E1E4"/>
              </a:solidFill>
            </a:ln>
          </p:spPr>
          <p:txBody>
            <a:bodyPr wrap="square" lIns="0" tIns="0" rIns="0" bIns="0" rtlCol="0"/>
            <a:lstStyle/>
            <a:p/>
          </p:txBody>
        </p:sp>
        <p:sp>
          <p:nvSpPr>
            <p:cNvPr id="11" name="object 11"/>
            <p:cNvSpPr/>
            <p:nvPr/>
          </p:nvSpPr>
          <p:spPr>
            <a:xfrm>
              <a:off x="5609843" y="4074756"/>
              <a:ext cx="733806" cy="440855"/>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6038087" y="4512563"/>
              <a:ext cx="13335" cy="0"/>
            </a:xfrm>
            <a:custGeom>
              <a:avLst/>
              <a:gdLst/>
              <a:ahLst/>
              <a:cxnLst/>
              <a:rect l="l" t="t" r="r" b="b"/>
              <a:pathLst>
                <a:path w="13335" h="0">
                  <a:moveTo>
                    <a:pt x="0" y="0"/>
                  </a:moveTo>
                  <a:lnTo>
                    <a:pt x="12953" y="0"/>
                  </a:lnTo>
                </a:path>
              </a:pathLst>
            </a:custGeom>
            <a:ln w="6096">
              <a:solidFill>
                <a:srgbClr val="000000"/>
              </a:solidFill>
            </a:ln>
          </p:spPr>
          <p:txBody>
            <a:bodyPr wrap="square" lIns="0" tIns="0" rIns="0" bIns="0" rtlCol="0"/>
            <a:lstStyle/>
            <a:p/>
          </p:txBody>
        </p:sp>
        <p:sp>
          <p:nvSpPr>
            <p:cNvPr id="13" name="object 13"/>
            <p:cNvSpPr/>
            <p:nvPr/>
          </p:nvSpPr>
          <p:spPr>
            <a:xfrm>
              <a:off x="6038087" y="4519040"/>
              <a:ext cx="13335" cy="0"/>
            </a:xfrm>
            <a:custGeom>
              <a:avLst/>
              <a:gdLst/>
              <a:ahLst/>
              <a:cxnLst/>
              <a:rect l="l" t="t" r="r" b="b"/>
              <a:pathLst>
                <a:path w="13335" h="0">
                  <a:moveTo>
                    <a:pt x="0" y="0"/>
                  </a:moveTo>
                  <a:lnTo>
                    <a:pt x="12953" y="0"/>
                  </a:lnTo>
                </a:path>
              </a:pathLst>
            </a:custGeom>
            <a:ln w="6857">
              <a:solidFill>
                <a:srgbClr val="000000"/>
              </a:solidFill>
            </a:ln>
          </p:spPr>
          <p:txBody>
            <a:bodyPr wrap="square" lIns="0" tIns="0" rIns="0" bIns="0" rtlCol="0"/>
            <a:lstStyle/>
            <a:p/>
          </p:txBody>
        </p:sp>
        <p:sp>
          <p:nvSpPr>
            <p:cNvPr id="14" name="object 14"/>
            <p:cNvSpPr/>
            <p:nvPr/>
          </p:nvSpPr>
          <p:spPr>
            <a:xfrm>
              <a:off x="6038087" y="4525517"/>
              <a:ext cx="13335" cy="0"/>
            </a:xfrm>
            <a:custGeom>
              <a:avLst/>
              <a:gdLst/>
              <a:ahLst/>
              <a:cxnLst/>
              <a:rect l="l" t="t" r="r" b="b"/>
              <a:pathLst>
                <a:path w="13335" h="0">
                  <a:moveTo>
                    <a:pt x="0" y="0"/>
                  </a:moveTo>
                  <a:lnTo>
                    <a:pt x="12953" y="0"/>
                  </a:lnTo>
                </a:path>
              </a:pathLst>
            </a:custGeom>
            <a:ln w="6096">
              <a:solidFill>
                <a:srgbClr val="000000"/>
              </a:solidFill>
            </a:ln>
          </p:spPr>
          <p:txBody>
            <a:bodyPr wrap="square" lIns="0" tIns="0" rIns="0" bIns="0" rtlCol="0"/>
            <a:lstStyle/>
            <a:p/>
          </p:txBody>
        </p:sp>
        <p:sp>
          <p:nvSpPr>
            <p:cNvPr id="15" name="object 15"/>
            <p:cNvSpPr/>
            <p:nvPr/>
          </p:nvSpPr>
          <p:spPr>
            <a:xfrm>
              <a:off x="6038087" y="4531994"/>
              <a:ext cx="13335" cy="0"/>
            </a:xfrm>
            <a:custGeom>
              <a:avLst/>
              <a:gdLst/>
              <a:ahLst/>
              <a:cxnLst/>
              <a:rect l="l" t="t" r="r" b="b"/>
              <a:pathLst>
                <a:path w="13335" h="0">
                  <a:moveTo>
                    <a:pt x="0" y="0"/>
                  </a:moveTo>
                  <a:lnTo>
                    <a:pt x="12953" y="0"/>
                  </a:lnTo>
                </a:path>
              </a:pathLst>
            </a:custGeom>
            <a:ln w="6857">
              <a:solidFill>
                <a:srgbClr val="000000"/>
              </a:solidFill>
            </a:ln>
          </p:spPr>
          <p:txBody>
            <a:bodyPr wrap="square" lIns="0" tIns="0" rIns="0" bIns="0" rtlCol="0"/>
            <a:lstStyle/>
            <a:p/>
          </p:txBody>
        </p:sp>
        <p:sp>
          <p:nvSpPr>
            <p:cNvPr id="16" name="object 16"/>
            <p:cNvSpPr/>
            <p:nvPr/>
          </p:nvSpPr>
          <p:spPr>
            <a:xfrm>
              <a:off x="5609843" y="4509515"/>
              <a:ext cx="733805" cy="129539"/>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5895593" y="4616195"/>
              <a:ext cx="6350" cy="0"/>
            </a:xfrm>
            <a:custGeom>
              <a:avLst/>
              <a:gdLst/>
              <a:ahLst/>
              <a:cxnLst/>
              <a:rect l="l" t="t" r="r" b="b"/>
              <a:pathLst>
                <a:path w="6350" h="0">
                  <a:moveTo>
                    <a:pt x="0" y="0"/>
                  </a:moveTo>
                  <a:lnTo>
                    <a:pt x="6096" y="0"/>
                  </a:lnTo>
                </a:path>
              </a:pathLst>
            </a:custGeom>
            <a:ln w="6096">
              <a:solidFill>
                <a:srgbClr val="F2F2F9"/>
              </a:solidFill>
            </a:ln>
          </p:spPr>
          <p:txBody>
            <a:bodyPr wrap="square" lIns="0" tIns="0" rIns="0" bIns="0" rtlCol="0"/>
            <a:lstStyle/>
            <a:p/>
          </p:txBody>
        </p:sp>
        <p:sp>
          <p:nvSpPr>
            <p:cNvPr id="18" name="object 18"/>
            <p:cNvSpPr/>
            <p:nvPr/>
          </p:nvSpPr>
          <p:spPr>
            <a:xfrm>
              <a:off x="5622797" y="4642103"/>
              <a:ext cx="13335" cy="0"/>
            </a:xfrm>
            <a:custGeom>
              <a:avLst/>
              <a:gdLst/>
              <a:ahLst/>
              <a:cxnLst/>
              <a:rect l="l" t="t" r="r" b="b"/>
              <a:pathLst>
                <a:path w="13335" h="0">
                  <a:moveTo>
                    <a:pt x="0" y="0"/>
                  </a:moveTo>
                  <a:lnTo>
                    <a:pt x="12953" y="0"/>
                  </a:lnTo>
                </a:path>
              </a:pathLst>
            </a:custGeom>
            <a:ln w="6096">
              <a:solidFill>
                <a:srgbClr val="D0D0EA"/>
              </a:solidFill>
            </a:ln>
          </p:spPr>
          <p:txBody>
            <a:bodyPr wrap="square" lIns="0" tIns="0" rIns="0" bIns="0" rtlCol="0"/>
            <a:lstStyle/>
            <a:p/>
          </p:txBody>
        </p:sp>
        <p:sp>
          <p:nvSpPr>
            <p:cNvPr id="19" name="object 19"/>
            <p:cNvSpPr/>
            <p:nvPr/>
          </p:nvSpPr>
          <p:spPr>
            <a:xfrm>
              <a:off x="5609843" y="4639055"/>
              <a:ext cx="610361" cy="84582"/>
            </a:xfrm>
            <a:prstGeom prst="rect">
              <a:avLst/>
            </a:prstGeom>
            <a:blipFill>
              <a:blip r:embed="rId6" cstate="print"/>
              <a:stretch>
                <a:fillRect/>
              </a:stretch>
            </a:blipFill>
          </p:spPr>
          <p:txBody>
            <a:bodyPr wrap="square" lIns="0" tIns="0" rIns="0" bIns="0" rtlCol="0"/>
            <a:lstStyle/>
            <a:p/>
          </p:txBody>
        </p:sp>
        <p:sp>
          <p:nvSpPr>
            <p:cNvPr id="20" name="object 20"/>
            <p:cNvSpPr/>
            <p:nvPr/>
          </p:nvSpPr>
          <p:spPr>
            <a:xfrm>
              <a:off x="5687567" y="4720208"/>
              <a:ext cx="13335" cy="0"/>
            </a:xfrm>
            <a:custGeom>
              <a:avLst/>
              <a:gdLst/>
              <a:ahLst/>
              <a:cxnLst/>
              <a:rect l="l" t="t" r="r" b="b"/>
              <a:pathLst>
                <a:path w="13335" h="0">
                  <a:moveTo>
                    <a:pt x="0" y="0"/>
                  </a:moveTo>
                  <a:lnTo>
                    <a:pt x="12953" y="0"/>
                  </a:lnTo>
                </a:path>
              </a:pathLst>
            </a:custGeom>
            <a:ln w="6857">
              <a:solidFill>
                <a:srgbClr val="F2F2F9"/>
              </a:solidFill>
            </a:ln>
          </p:spPr>
          <p:txBody>
            <a:bodyPr wrap="square" lIns="0" tIns="0" rIns="0" bIns="0" rtlCol="0"/>
            <a:lstStyle/>
            <a:p/>
          </p:txBody>
        </p:sp>
        <p:sp>
          <p:nvSpPr>
            <p:cNvPr id="21" name="object 21"/>
            <p:cNvSpPr/>
            <p:nvPr/>
          </p:nvSpPr>
          <p:spPr>
            <a:xfrm>
              <a:off x="5506211" y="4716780"/>
              <a:ext cx="557784" cy="169163"/>
            </a:xfrm>
            <a:prstGeom prst="rect">
              <a:avLst/>
            </a:prstGeom>
            <a:blipFill>
              <a:blip r:embed="rId7" cstate="print"/>
              <a:stretch>
                <a:fillRect/>
              </a:stretch>
            </a:blipFill>
          </p:spPr>
          <p:txBody>
            <a:bodyPr wrap="square" lIns="0" tIns="0" rIns="0" bIns="0" rtlCol="0"/>
            <a:lstStyle/>
            <a:p/>
          </p:txBody>
        </p:sp>
        <p:sp>
          <p:nvSpPr>
            <p:cNvPr id="22" name="object 22"/>
            <p:cNvSpPr/>
            <p:nvPr/>
          </p:nvSpPr>
          <p:spPr>
            <a:xfrm>
              <a:off x="5736335" y="4879086"/>
              <a:ext cx="0" cy="6985"/>
            </a:xfrm>
            <a:custGeom>
              <a:avLst/>
              <a:gdLst/>
              <a:ahLst/>
              <a:cxnLst/>
              <a:rect l="l" t="t" r="r" b="b"/>
              <a:pathLst>
                <a:path w="0" h="6985">
                  <a:moveTo>
                    <a:pt x="-3048" y="3428"/>
                  </a:moveTo>
                  <a:lnTo>
                    <a:pt x="3048" y="3428"/>
                  </a:lnTo>
                </a:path>
              </a:pathLst>
            </a:custGeom>
            <a:ln w="6857">
              <a:solidFill>
                <a:srgbClr val="E1E1E4"/>
              </a:solidFill>
            </a:ln>
          </p:spPr>
          <p:txBody>
            <a:bodyPr wrap="square" lIns="0" tIns="0" rIns="0" bIns="0" rtlCol="0"/>
            <a:lstStyle/>
            <a:p/>
          </p:txBody>
        </p:sp>
        <p:sp>
          <p:nvSpPr>
            <p:cNvPr id="23" name="object 23"/>
            <p:cNvSpPr/>
            <p:nvPr/>
          </p:nvSpPr>
          <p:spPr>
            <a:xfrm>
              <a:off x="5506211" y="4885943"/>
              <a:ext cx="207263" cy="97536"/>
            </a:xfrm>
            <a:prstGeom prst="rect">
              <a:avLst/>
            </a:prstGeom>
            <a:blipFill>
              <a:blip r:embed="rId8" cstate="print"/>
              <a:stretch>
                <a:fillRect/>
              </a:stretch>
            </a:blipFill>
          </p:spPr>
          <p:txBody>
            <a:bodyPr wrap="square" lIns="0" tIns="0" rIns="0" bIns="0" rtlCol="0"/>
            <a:lstStyle/>
            <a:p/>
          </p:txBody>
        </p:sp>
      </p:grpSp>
      <p:sp>
        <p:nvSpPr>
          <p:cNvPr id="24" name="object 24"/>
          <p:cNvSpPr txBox="1"/>
          <p:nvPr/>
        </p:nvSpPr>
        <p:spPr>
          <a:xfrm>
            <a:off x="594613" y="5611157"/>
            <a:ext cx="6546850" cy="288925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Indexes</a:t>
            </a:r>
            <a:r>
              <a:rPr dirty="0" sz="1300" spc="-10" b="1">
                <a:latin typeface="Arial"/>
                <a:cs typeface="Arial"/>
              </a:rPr>
              <a:t> </a:t>
            </a:r>
            <a:r>
              <a:rPr dirty="0" sz="1300" spc="-5" b="1">
                <a:latin typeface="Arial"/>
                <a:cs typeface="Arial"/>
              </a:rPr>
              <a:t>(continued)</a:t>
            </a:r>
            <a:endParaRPr sz="1300">
              <a:latin typeface="Arial"/>
              <a:cs typeface="Arial"/>
            </a:endParaRPr>
          </a:p>
          <a:p>
            <a:pPr marL="136525" marR="200025">
              <a:lnSpc>
                <a:spcPct val="100000"/>
              </a:lnSpc>
              <a:spcBef>
                <a:spcPts val="359"/>
              </a:spcBef>
            </a:pPr>
            <a:r>
              <a:rPr dirty="0" sz="1300" spc="-5">
                <a:latin typeface="Times New Roman"/>
                <a:cs typeface="Times New Roman"/>
              </a:rPr>
              <a:t>An Oracle server </a:t>
            </a:r>
            <a:r>
              <a:rPr dirty="0" sz="1300">
                <a:latin typeface="Times New Roman"/>
                <a:cs typeface="Times New Roman"/>
              </a:rPr>
              <a:t>index </a:t>
            </a:r>
            <a:r>
              <a:rPr dirty="0" sz="1300" spc="-5">
                <a:latin typeface="Times New Roman"/>
                <a:cs typeface="Times New Roman"/>
              </a:rPr>
              <a:t>is </a:t>
            </a:r>
            <a:r>
              <a:rPr dirty="0" sz="1300">
                <a:latin typeface="Times New Roman"/>
                <a:cs typeface="Times New Roman"/>
              </a:rPr>
              <a:t>a schema object that can speed up the retrieval of </a:t>
            </a:r>
            <a:r>
              <a:rPr dirty="0" sz="1300" spc="-5">
                <a:latin typeface="Times New Roman"/>
                <a:cs typeface="Times New Roman"/>
              </a:rPr>
              <a:t>rows by using </a:t>
            </a:r>
            <a:r>
              <a:rPr dirty="0" sz="1300">
                <a:latin typeface="Times New Roman"/>
                <a:cs typeface="Times New Roman"/>
              </a:rPr>
              <a:t>a  pointer. Indexes can be created explicitly or automatically. If </a:t>
            </a:r>
            <a:r>
              <a:rPr dirty="0" sz="1300" spc="-5">
                <a:latin typeface="Times New Roman"/>
                <a:cs typeface="Times New Roman"/>
              </a:rPr>
              <a:t>you </a:t>
            </a:r>
            <a:r>
              <a:rPr dirty="0" sz="1300">
                <a:latin typeface="Times New Roman"/>
                <a:cs typeface="Times New Roman"/>
              </a:rPr>
              <a:t>do not have an index on the  column, then a full table scan</a:t>
            </a:r>
            <a:r>
              <a:rPr dirty="0" sz="1300" spc="-15">
                <a:latin typeface="Times New Roman"/>
                <a:cs typeface="Times New Roman"/>
              </a:rPr>
              <a:t> </a:t>
            </a:r>
            <a:r>
              <a:rPr dirty="0" sz="1300">
                <a:latin typeface="Times New Roman"/>
                <a:cs typeface="Times New Roman"/>
              </a:rPr>
              <a:t>occurs.</a:t>
            </a:r>
            <a:endParaRPr sz="1300">
              <a:latin typeface="Times New Roman"/>
              <a:cs typeface="Times New Roman"/>
            </a:endParaRPr>
          </a:p>
          <a:p>
            <a:pPr marL="136525" marR="5080">
              <a:lnSpc>
                <a:spcPct val="100000"/>
              </a:lnSpc>
              <a:spcBef>
                <a:spcPts val="380"/>
              </a:spcBef>
            </a:pPr>
            <a:r>
              <a:rPr dirty="0" sz="1300" spc="-5">
                <a:latin typeface="Times New Roman"/>
                <a:cs typeface="Times New Roman"/>
              </a:rPr>
              <a:t>An </a:t>
            </a:r>
            <a:r>
              <a:rPr dirty="0" sz="1300">
                <a:latin typeface="Times New Roman"/>
                <a:cs typeface="Times New Roman"/>
              </a:rPr>
              <a:t>index </a:t>
            </a:r>
            <a:r>
              <a:rPr dirty="0" sz="1300" spc="-5">
                <a:latin typeface="Times New Roman"/>
                <a:cs typeface="Times New Roman"/>
              </a:rPr>
              <a:t>provides </a:t>
            </a:r>
            <a:r>
              <a:rPr dirty="0" sz="1300">
                <a:latin typeface="Times New Roman"/>
                <a:cs typeface="Times New Roman"/>
              </a:rPr>
              <a:t>direct and fast access to </a:t>
            </a:r>
            <a:r>
              <a:rPr dirty="0" sz="1300" spc="-5">
                <a:latin typeface="Times New Roman"/>
                <a:cs typeface="Times New Roman"/>
              </a:rPr>
              <a:t>rows </a:t>
            </a:r>
            <a:r>
              <a:rPr dirty="0" sz="1300">
                <a:latin typeface="Times New Roman"/>
                <a:cs typeface="Times New Roman"/>
              </a:rPr>
              <a:t>in a table. Its </a:t>
            </a:r>
            <a:r>
              <a:rPr dirty="0" sz="1300" spc="-5">
                <a:latin typeface="Times New Roman"/>
                <a:cs typeface="Times New Roman"/>
              </a:rPr>
              <a:t>purpose </a:t>
            </a:r>
            <a:r>
              <a:rPr dirty="0" sz="1300">
                <a:latin typeface="Times New Roman"/>
                <a:cs typeface="Times New Roman"/>
              </a:rPr>
              <a:t>is to reduce the </a:t>
            </a:r>
            <a:r>
              <a:rPr dirty="0" sz="1300" spc="-5">
                <a:latin typeface="Times New Roman"/>
                <a:cs typeface="Times New Roman"/>
              </a:rPr>
              <a:t>necessity  </a:t>
            </a:r>
            <a:r>
              <a:rPr dirty="0" sz="1300">
                <a:latin typeface="Times New Roman"/>
                <a:cs typeface="Times New Roman"/>
              </a:rPr>
              <a:t>of disk I/O by using an indexed path to locate data quickly. The </a:t>
            </a:r>
            <a:r>
              <a:rPr dirty="0" sz="1300" spc="-5">
                <a:latin typeface="Times New Roman"/>
                <a:cs typeface="Times New Roman"/>
              </a:rPr>
              <a:t>index </a:t>
            </a:r>
            <a:r>
              <a:rPr dirty="0" sz="1300">
                <a:latin typeface="Times New Roman"/>
                <a:cs typeface="Times New Roman"/>
              </a:rPr>
              <a:t>is used and maintained  automatically by the Oracle server. After an index is created, no </a:t>
            </a:r>
            <a:r>
              <a:rPr dirty="0" sz="1300" spc="-5">
                <a:latin typeface="Times New Roman"/>
                <a:cs typeface="Times New Roman"/>
              </a:rPr>
              <a:t>direct </a:t>
            </a:r>
            <a:r>
              <a:rPr dirty="0" sz="1300">
                <a:latin typeface="Times New Roman"/>
                <a:cs typeface="Times New Roman"/>
              </a:rPr>
              <a:t>activity is required by the  </a:t>
            </a:r>
            <a:r>
              <a:rPr dirty="0" sz="1300" spc="-5">
                <a:latin typeface="Times New Roman"/>
                <a:cs typeface="Times New Roman"/>
              </a:rPr>
              <a:t>user.</a:t>
            </a:r>
            <a:endParaRPr sz="1300">
              <a:latin typeface="Times New Roman"/>
              <a:cs typeface="Times New Roman"/>
            </a:endParaRPr>
          </a:p>
          <a:p>
            <a:pPr marL="136525" marR="222885">
              <a:lnSpc>
                <a:spcPct val="100000"/>
              </a:lnSpc>
              <a:spcBef>
                <a:spcPts val="385"/>
              </a:spcBef>
            </a:pPr>
            <a:r>
              <a:rPr dirty="0" sz="1300">
                <a:latin typeface="Times New Roman"/>
                <a:cs typeface="Times New Roman"/>
              </a:rPr>
              <a:t>Indexes are logically and physically independent of the table that they </a:t>
            </a:r>
            <a:r>
              <a:rPr dirty="0" sz="1300" spc="-5">
                <a:latin typeface="Times New Roman"/>
                <a:cs typeface="Times New Roman"/>
              </a:rPr>
              <a:t>index. </a:t>
            </a:r>
            <a:r>
              <a:rPr dirty="0" sz="1300">
                <a:latin typeface="Times New Roman"/>
                <a:cs typeface="Times New Roman"/>
              </a:rPr>
              <a:t>This means that  they can be created or </a:t>
            </a:r>
            <a:r>
              <a:rPr dirty="0" sz="1300" spc="-5">
                <a:latin typeface="Times New Roman"/>
                <a:cs typeface="Times New Roman"/>
              </a:rPr>
              <a:t>dropped </a:t>
            </a:r>
            <a:r>
              <a:rPr dirty="0" sz="1300">
                <a:latin typeface="Times New Roman"/>
                <a:cs typeface="Times New Roman"/>
              </a:rPr>
              <a:t>at any time and have no effect on the base tables or other  indexes.</a:t>
            </a:r>
            <a:endParaRPr sz="1300">
              <a:latin typeface="Times New Roman"/>
              <a:cs typeface="Times New Roman"/>
            </a:endParaRPr>
          </a:p>
          <a:p>
            <a:pPr marL="136525">
              <a:lnSpc>
                <a:spcPct val="100000"/>
              </a:lnSpc>
              <a:spcBef>
                <a:spcPts val="390"/>
              </a:spcBef>
            </a:pPr>
            <a:r>
              <a:rPr dirty="0" sz="1300" spc="-5" b="1">
                <a:latin typeface="Times New Roman"/>
                <a:cs typeface="Times New Roman"/>
              </a:rPr>
              <a:t>Note: </a:t>
            </a:r>
            <a:r>
              <a:rPr dirty="0" sz="1300">
                <a:latin typeface="Times New Roman"/>
                <a:cs typeface="Times New Roman"/>
              </a:rPr>
              <a:t>When you drop a table, corresponding indexes are </a:t>
            </a:r>
            <a:r>
              <a:rPr dirty="0" sz="1300" spc="-5">
                <a:latin typeface="Times New Roman"/>
                <a:cs typeface="Times New Roman"/>
              </a:rPr>
              <a:t>also</a:t>
            </a:r>
            <a:r>
              <a:rPr dirty="0" sz="1300" spc="-15">
                <a:latin typeface="Times New Roman"/>
                <a:cs typeface="Times New Roman"/>
              </a:rPr>
              <a:t> </a:t>
            </a:r>
            <a:r>
              <a:rPr dirty="0" sz="1300" spc="-5">
                <a:latin typeface="Times New Roman"/>
                <a:cs typeface="Times New Roman"/>
              </a:rPr>
              <a:t>dropped.</a:t>
            </a:r>
            <a:endParaRPr sz="1300">
              <a:latin typeface="Times New Roman"/>
              <a:cs typeface="Times New Roman"/>
            </a:endParaRPr>
          </a:p>
          <a:p>
            <a:pPr marL="136525">
              <a:lnSpc>
                <a:spcPct val="100000"/>
              </a:lnSpc>
              <a:spcBef>
                <a:spcPts val="390"/>
              </a:spcBef>
            </a:pPr>
            <a:r>
              <a:rPr dirty="0" sz="1300" spc="-5">
                <a:latin typeface="Times New Roman"/>
                <a:cs typeface="Times New Roman"/>
              </a:rPr>
              <a:t>For </a:t>
            </a:r>
            <a:r>
              <a:rPr dirty="0" sz="1300">
                <a:latin typeface="Times New Roman"/>
                <a:cs typeface="Times New Roman"/>
              </a:rPr>
              <a:t>more information, see “Schema Objects: Indexes” in </a:t>
            </a:r>
            <a:r>
              <a:rPr dirty="0" sz="1300" spc="-5" i="1">
                <a:latin typeface="Times New Roman"/>
                <a:cs typeface="Times New Roman"/>
              </a:rPr>
              <a:t>Database</a:t>
            </a:r>
            <a:r>
              <a:rPr dirty="0" sz="1300" spc="-10" i="1">
                <a:latin typeface="Times New Roman"/>
                <a:cs typeface="Times New Roman"/>
              </a:rPr>
              <a:t> </a:t>
            </a:r>
            <a:r>
              <a:rPr dirty="0" sz="1300" spc="-5" i="1">
                <a:latin typeface="Times New Roman"/>
                <a:cs typeface="Times New Roman"/>
              </a:rPr>
              <a:t>Concepts</a:t>
            </a:r>
            <a:r>
              <a:rPr dirty="0" sz="1300" spc="-5">
                <a:latin typeface="Times New Roman"/>
                <a:cs typeface="Times New Roman"/>
              </a:rPr>
              <a:t>.</a:t>
            </a:r>
            <a:endParaRPr sz="1300">
              <a:latin typeface="Times New Roman"/>
              <a:cs typeface="Times New Roman"/>
            </a:endParaRPr>
          </a:p>
        </p:txBody>
      </p:sp>
      <p:sp>
        <p:nvSpPr>
          <p:cNvPr id="26" name="object 2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7" name="object 2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4</a:t>
            </a:r>
            <a:r>
              <a:rPr dirty="0" sz="800" spc="-114"/>
              <a:t>Contact</a:t>
            </a:r>
            <a:endParaRPr sz="800">
              <a:latin typeface="Arial"/>
              <a:cs typeface="Arial"/>
            </a:endParaRPr>
          </a:p>
        </p:txBody>
      </p:sp>
      <p:sp>
        <p:nvSpPr>
          <p:cNvPr id="28" name="object 2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9"/>
              </a:rPr>
              <a:t>OracleWDP_ww@oracle.com</a:t>
            </a:r>
            <a:r>
              <a:rPr dirty="0" sz="800" spc="-55">
                <a:latin typeface="Garuda"/>
                <a:cs typeface="Garuda"/>
                <a:hlinkClick r:id="rId9"/>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5" name="object 2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298" y="496760"/>
            <a:ext cx="6551930" cy="4916170"/>
            <a:chOff x="610298" y="496760"/>
            <a:chExt cx="6551930" cy="4916170"/>
          </a:xfrm>
        </p:grpSpPr>
        <p:sp>
          <p:nvSpPr>
            <p:cNvPr id="3" name="object 3"/>
            <p:cNvSpPr/>
            <p:nvPr/>
          </p:nvSpPr>
          <p:spPr>
            <a:xfrm>
              <a:off x="615696" y="502158"/>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80"/>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1143761" y="807973"/>
            <a:ext cx="5487670" cy="1465580"/>
          </a:xfrm>
          <a:prstGeom prst="rect">
            <a:avLst/>
          </a:prstGeom>
        </p:spPr>
        <p:txBody>
          <a:bodyPr wrap="square" lIns="0" tIns="13970" rIns="0" bIns="0" rtlCol="0" vert="horz">
            <a:spAutoFit/>
          </a:bodyPr>
          <a:lstStyle/>
          <a:p>
            <a:pPr algn="ctr">
              <a:lnSpc>
                <a:spcPct val="100000"/>
              </a:lnSpc>
              <a:spcBef>
                <a:spcPts val="110"/>
              </a:spcBef>
            </a:pPr>
            <a:r>
              <a:rPr dirty="0" sz="1850" spc="5" b="1">
                <a:latin typeface="Arial"/>
                <a:cs typeface="Arial"/>
              </a:rPr>
              <a:t>How Are Indexes</a:t>
            </a:r>
            <a:r>
              <a:rPr dirty="0" sz="1850" spc="-25" b="1">
                <a:latin typeface="Arial"/>
                <a:cs typeface="Arial"/>
              </a:rPr>
              <a:t> </a:t>
            </a:r>
            <a:r>
              <a:rPr dirty="0" sz="1850" spc="5" b="1">
                <a:latin typeface="Arial"/>
                <a:cs typeface="Arial"/>
              </a:rPr>
              <a:t>Created?</a:t>
            </a:r>
            <a:endParaRPr sz="1850">
              <a:latin typeface="Arial"/>
              <a:cs typeface="Arial"/>
            </a:endParaRPr>
          </a:p>
          <a:p>
            <a:pPr>
              <a:lnSpc>
                <a:spcPct val="100000"/>
              </a:lnSpc>
              <a:spcBef>
                <a:spcPts val="45"/>
              </a:spcBef>
            </a:pPr>
            <a:endParaRPr sz="2950">
              <a:latin typeface="Arial"/>
              <a:cs typeface="Arial"/>
            </a:endParaRPr>
          </a:p>
          <a:p>
            <a:pPr marL="328930" marR="5080" indent="-329565">
              <a:lnSpc>
                <a:spcPct val="101499"/>
              </a:lnSpc>
              <a:buClr>
                <a:srgbClr val="FF0000"/>
              </a:buClr>
              <a:buChar char="•"/>
              <a:tabLst>
                <a:tab pos="328930" algn="l"/>
                <a:tab pos="329565" algn="l"/>
              </a:tabLst>
            </a:pPr>
            <a:r>
              <a:rPr dirty="0" sz="1550" spc="5">
                <a:latin typeface="Arial"/>
                <a:cs typeface="Arial"/>
              </a:rPr>
              <a:t>Automatically: </a:t>
            </a:r>
            <a:r>
              <a:rPr dirty="0" sz="1550" spc="10">
                <a:latin typeface="Arial"/>
                <a:cs typeface="Arial"/>
              </a:rPr>
              <a:t>A unique index </a:t>
            </a:r>
            <a:r>
              <a:rPr dirty="0" sz="1550" spc="5">
                <a:latin typeface="Arial"/>
                <a:cs typeface="Arial"/>
              </a:rPr>
              <a:t>is </a:t>
            </a:r>
            <a:r>
              <a:rPr dirty="0" sz="1550" spc="10">
                <a:latin typeface="Arial"/>
                <a:cs typeface="Arial"/>
              </a:rPr>
              <a:t>created </a:t>
            </a:r>
            <a:r>
              <a:rPr dirty="0" sz="1550" spc="5">
                <a:latin typeface="Arial"/>
                <a:cs typeface="Arial"/>
              </a:rPr>
              <a:t>automatically  </a:t>
            </a:r>
            <a:r>
              <a:rPr dirty="0" sz="1550" spc="10">
                <a:latin typeface="Arial"/>
                <a:cs typeface="Arial"/>
              </a:rPr>
              <a:t>when</a:t>
            </a:r>
            <a:r>
              <a:rPr dirty="0" sz="1550" spc="5">
                <a:latin typeface="Arial"/>
                <a:cs typeface="Arial"/>
              </a:rPr>
              <a:t> </a:t>
            </a:r>
            <a:r>
              <a:rPr dirty="0" sz="1550" spc="10">
                <a:latin typeface="Arial"/>
                <a:cs typeface="Arial"/>
              </a:rPr>
              <a:t>you define</a:t>
            </a:r>
            <a:r>
              <a:rPr dirty="0" sz="1550" spc="5">
                <a:latin typeface="Arial"/>
                <a:cs typeface="Arial"/>
              </a:rPr>
              <a:t> </a:t>
            </a:r>
            <a:r>
              <a:rPr dirty="0" sz="1550" spc="10">
                <a:latin typeface="Arial"/>
                <a:cs typeface="Arial"/>
              </a:rPr>
              <a:t>a</a:t>
            </a:r>
            <a:r>
              <a:rPr dirty="0" sz="1550" spc="15">
                <a:latin typeface="Arial"/>
                <a:cs typeface="Arial"/>
              </a:rPr>
              <a:t> </a:t>
            </a:r>
            <a:r>
              <a:rPr dirty="0" sz="1550" spc="10">
                <a:latin typeface="Courier New"/>
                <a:cs typeface="Courier New"/>
              </a:rPr>
              <a:t>PRIMARY</a:t>
            </a:r>
            <a:r>
              <a:rPr dirty="0" sz="1550" spc="25">
                <a:latin typeface="Courier New"/>
                <a:cs typeface="Courier New"/>
              </a:rPr>
              <a:t> </a:t>
            </a:r>
            <a:r>
              <a:rPr dirty="0" sz="1550" spc="10">
                <a:latin typeface="Courier New"/>
                <a:cs typeface="Courier New"/>
              </a:rPr>
              <a:t>KEY</a:t>
            </a:r>
            <a:r>
              <a:rPr dirty="0" sz="1550" spc="-490">
                <a:latin typeface="Courier New"/>
                <a:cs typeface="Courier New"/>
              </a:rPr>
              <a:t> </a:t>
            </a:r>
            <a:r>
              <a:rPr dirty="0" sz="1550" spc="5">
                <a:latin typeface="Arial"/>
                <a:cs typeface="Arial"/>
              </a:rPr>
              <a:t>or</a:t>
            </a:r>
            <a:r>
              <a:rPr dirty="0" sz="1550" spc="15">
                <a:latin typeface="Arial"/>
                <a:cs typeface="Arial"/>
              </a:rPr>
              <a:t> </a:t>
            </a:r>
            <a:r>
              <a:rPr dirty="0" sz="1550" spc="10">
                <a:latin typeface="Courier New"/>
                <a:cs typeface="Courier New"/>
              </a:rPr>
              <a:t>UNIQUE</a:t>
            </a:r>
            <a:r>
              <a:rPr dirty="0" sz="1550" spc="-495">
                <a:latin typeface="Courier New"/>
                <a:cs typeface="Courier New"/>
              </a:rPr>
              <a:t> </a:t>
            </a:r>
            <a:r>
              <a:rPr dirty="0" sz="1550" spc="5">
                <a:latin typeface="Arial"/>
                <a:cs typeface="Arial"/>
              </a:rPr>
              <a:t>constraint</a:t>
            </a:r>
            <a:r>
              <a:rPr dirty="0" sz="1550" spc="10">
                <a:latin typeface="Arial"/>
                <a:cs typeface="Arial"/>
              </a:rPr>
              <a:t> </a:t>
            </a:r>
            <a:r>
              <a:rPr dirty="0" sz="1550" spc="5">
                <a:latin typeface="Arial"/>
                <a:cs typeface="Arial"/>
              </a:rPr>
              <a:t>in  </a:t>
            </a:r>
            <a:r>
              <a:rPr dirty="0" sz="1550" spc="10">
                <a:latin typeface="Arial"/>
                <a:cs typeface="Arial"/>
              </a:rPr>
              <a:t>a </a:t>
            </a:r>
            <a:r>
              <a:rPr dirty="0" sz="1550" spc="5">
                <a:latin typeface="Arial"/>
                <a:cs typeface="Arial"/>
              </a:rPr>
              <a:t>table</a:t>
            </a:r>
            <a:r>
              <a:rPr dirty="0" sz="1550" spc="-5">
                <a:latin typeface="Arial"/>
                <a:cs typeface="Arial"/>
              </a:rPr>
              <a:t> </a:t>
            </a:r>
            <a:r>
              <a:rPr dirty="0" sz="1550" spc="5">
                <a:latin typeface="Arial"/>
                <a:cs typeface="Arial"/>
              </a:rPr>
              <a:t>definition.</a:t>
            </a:r>
            <a:endParaRPr sz="1550">
              <a:latin typeface="Arial"/>
              <a:cs typeface="Arial"/>
            </a:endParaRPr>
          </a:p>
        </p:txBody>
      </p:sp>
      <p:sp>
        <p:nvSpPr>
          <p:cNvPr id="7" name="object 7"/>
          <p:cNvSpPr txBox="1"/>
          <p:nvPr/>
        </p:nvSpPr>
        <p:spPr>
          <a:xfrm>
            <a:off x="1143781" y="3157226"/>
            <a:ext cx="4777105" cy="504825"/>
          </a:xfrm>
          <a:prstGeom prst="rect">
            <a:avLst/>
          </a:prstGeom>
        </p:spPr>
        <p:txBody>
          <a:bodyPr wrap="square" lIns="0" tIns="12065" rIns="0" bIns="0" rtlCol="0" vert="horz">
            <a:spAutoFit/>
          </a:bodyPr>
          <a:lstStyle/>
          <a:p>
            <a:pPr marL="328930" marR="5080" indent="-329565">
              <a:lnSpc>
                <a:spcPct val="101299"/>
              </a:lnSpc>
              <a:spcBef>
                <a:spcPts val="95"/>
              </a:spcBef>
              <a:buClr>
                <a:srgbClr val="FF0000"/>
              </a:buClr>
              <a:buChar char="•"/>
              <a:tabLst>
                <a:tab pos="328930" algn="l"/>
                <a:tab pos="329565" algn="l"/>
              </a:tabLst>
            </a:pPr>
            <a:r>
              <a:rPr dirty="0" sz="1550" spc="10">
                <a:latin typeface="Arial"/>
                <a:cs typeface="Arial"/>
              </a:rPr>
              <a:t>Manually: Users can create nonunique indexes</a:t>
            </a:r>
            <a:r>
              <a:rPr dirty="0" sz="1550" spc="-80">
                <a:latin typeface="Arial"/>
                <a:cs typeface="Arial"/>
              </a:rPr>
              <a:t> </a:t>
            </a:r>
            <a:r>
              <a:rPr dirty="0" sz="1550" spc="10">
                <a:latin typeface="Arial"/>
                <a:cs typeface="Arial"/>
              </a:rPr>
              <a:t>on  columns </a:t>
            </a:r>
            <a:r>
              <a:rPr dirty="0" sz="1550" spc="5">
                <a:latin typeface="Arial"/>
                <a:cs typeface="Arial"/>
              </a:rPr>
              <a:t>to </a:t>
            </a:r>
            <a:r>
              <a:rPr dirty="0" sz="1550" spc="10">
                <a:latin typeface="Arial"/>
                <a:cs typeface="Arial"/>
              </a:rPr>
              <a:t>speed up access </a:t>
            </a:r>
            <a:r>
              <a:rPr dirty="0" sz="1550" spc="5">
                <a:latin typeface="Arial"/>
                <a:cs typeface="Arial"/>
              </a:rPr>
              <a:t>to </a:t>
            </a:r>
            <a:r>
              <a:rPr dirty="0" sz="1550" spc="10">
                <a:latin typeface="Arial"/>
                <a:cs typeface="Arial"/>
              </a:rPr>
              <a:t>the</a:t>
            </a:r>
            <a:r>
              <a:rPr dirty="0" sz="1550" spc="-30">
                <a:latin typeface="Arial"/>
                <a:cs typeface="Arial"/>
              </a:rPr>
              <a:t> </a:t>
            </a:r>
            <a:r>
              <a:rPr dirty="0" sz="1550" spc="10">
                <a:latin typeface="Arial"/>
                <a:cs typeface="Arial"/>
              </a:rPr>
              <a:t>rows.</a:t>
            </a:r>
            <a:endParaRPr sz="1550">
              <a:latin typeface="Arial"/>
              <a:cs typeface="Arial"/>
            </a:endParaRPr>
          </a:p>
        </p:txBody>
      </p:sp>
      <p:grpSp>
        <p:nvGrpSpPr>
          <p:cNvPr id="8" name="object 8"/>
          <p:cNvGrpSpPr/>
          <p:nvPr/>
        </p:nvGrpSpPr>
        <p:grpSpPr>
          <a:xfrm>
            <a:off x="3291078" y="2301239"/>
            <a:ext cx="1169670" cy="2397760"/>
            <a:chOff x="3291078" y="2301239"/>
            <a:chExt cx="1169670" cy="2397760"/>
          </a:xfrm>
        </p:grpSpPr>
        <p:sp>
          <p:nvSpPr>
            <p:cNvPr id="9" name="object 9"/>
            <p:cNvSpPr/>
            <p:nvPr/>
          </p:nvSpPr>
          <p:spPr>
            <a:xfrm>
              <a:off x="3339846" y="3668267"/>
              <a:ext cx="1070610" cy="1030224"/>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4051554" y="2337435"/>
              <a:ext cx="8890" cy="0"/>
            </a:xfrm>
            <a:custGeom>
              <a:avLst/>
              <a:gdLst/>
              <a:ahLst/>
              <a:cxnLst/>
              <a:rect l="l" t="t" r="r" b="b"/>
              <a:pathLst>
                <a:path w="8889" h="0">
                  <a:moveTo>
                    <a:pt x="0" y="0"/>
                  </a:moveTo>
                  <a:lnTo>
                    <a:pt x="8382" y="0"/>
                  </a:lnTo>
                </a:path>
              </a:pathLst>
            </a:custGeom>
            <a:ln w="8381">
              <a:solidFill>
                <a:srgbClr val="F8F9F9"/>
              </a:solidFill>
            </a:ln>
          </p:spPr>
          <p:txBody>
            <a:bodyPr wrap="square" lIns="0" tIns="0" rIns="0" bIns="0" rtlCol="0"/>
            <a:lstStyle/>
            <a:p/>
          </p:txBody>
        </p:sp>
        <p:sp>
          <p:nvSpPr>
            <p:cNvPr id="11" name="object 11"/>
            <p:cNvSpPr/>
            <p:nvPr/>
          </p:nvSpPr>
          <p:spPr>
            <a:xfrm>
              <a:off x="3291078" y="2301239"/>
              <a:ext cx="1169670" cy="588264"/>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3675126" y="2893695"/>
              <a:ext cx="8890" cy="0"/>
            </a:xfrm>
            <a:custGeom>
              <a:avLst/>
              <a:gdLst/>
              <a:ahLst/>
              <a:cxnLst/>
              <a:rect l="l" t="t" r="r" b="b"/>
              <a:pathLst>
                <a:path w="8889" h="0">
                  <a:moveTo>
                    <a:pt x="0" y="0"/>
                  </a:moveTo>
                  <a:lnTo>
                    <a:pt x="8382" y="0"/>
                  </a:lnTo>
                </a:path>
              </a:pathLst>
            </a:custGeom>
            <a:ln w="8381">
              <a:solidFill>
                <a:srgbClr val="F4F3EE"/>
              </a:solidFill>
            </a:ln>
          </p:spPr>
          <p:txBody>
            <a:bodyPr wrap="square" lIns="0" tIns="0" rIns="0" bIns="0" rtlCol="0"/>
            <a:lstStyle/>
            <a:p/>
          </p:txBody>
        </p:sp>
        <p:sp>
          <p:nvSpPr>
            <p:cNvPr id="13" name="object 13"/>
            <p:cNvSpPr/>
            <p:nvPr/>
          </p:nvSpPr>
          <p:spPr>
            <a:xfrm>
              <a:off x="3781806" y="2889504"/>
              <a:ext cx="204215" cy="41148"/>
            </a:xfrm>
            <a:prstGeom prst="rect">
              <a:avLst/>
            </a:prstGeom>
            <a:blipFill>
              <a:blip r:embed="rId5" cstate="print"/>
              <a:stretch>
                <a:fillRect/>
              </a:stretch>
            </a:blipFill>
          </p:spPr>
          <p:txBody>
            <a:bodyPr wrap="square" lIns="0" tIns="0" rIns="0" bIns="0" rtlCol="0"/>
            <a:lstStyle/>
            <a:p/>
          </p:txBody>
        </p:sp>
        <p:sp>
          <p:nvSpPr>
            <p:cNvPr id="14" name="object 14"/>
            <p:cNvSpPr/>
            <p:nvPr/>
          </p:nvSpPr>
          <p:spPr>
            <a:xfrm>
              <a:off x="3912108" y="2926461"/>
              <a:ext cx="8890" cy="0"/>
            </a:xfrm>
            <a:custGeom>
              <a:avLst/>
              <a:gdLst/>
              <a:ahLst/>
              <a:cxnLst/>
              <a:rect l="l" t="t" r="r" b="b"/>
              <a:pathLst>
                <a:path w="8889" h="0">
                  <a:moveTo>
                    <a:pt x="0" y="0"/>
                  </a:moveTo>
                  <a:lnTo>
                    <a:pt x="8382" y="0"/>
                  </a:lnTo>
                </a:path>
              </a:pathLst>
            </a:custGeom>
            <a:ln w="8381">
              <a:solidFill>
                <a:srgbClr val="E1E2E2"/>
              </a:solidFill>
            </a:ln>
          </p:spPr>
          <p:txBody>
            <a:bodyPr wrap="square" lIns="0" tIns="0" rIns="0" bIns="0" rtlCol="0"/>
            <a:lstStyle/>
            <a:p/>
          </p:txBody>
        </p:sp>
        <p:sp>
          <p:nvSpPr>
            <p:cNvPr id="15" name="object 15"/>
            <p:cNvSpPr/>
            <p:nvPr/>
          </p:nvSpPr>
          <p:spPr>
            <a:xfrm>
              <a:off x="3544062" y="2897886"/>
              <a:ext cx="457962" cy="262127"/>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594613" y="5611157"/>
            <a:ext cx="6477635" cy="204787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Types </a:t>
            </a:r>
            <a:r>
              <a:rPr dirty="0" sz="1300" b="1">
                <a:latin typeface="Arial"/>
                <a:cs typeface="Arial"/>
              </a:rPr>
              <a:t>of</a:t>
            </a:r>
            <a:r>
              <a:rPr dirty="0" sz="1300" spc="-5" b="1">
                <a:latin typeface="Arial"/>
                <a:cs typeface="Arial"/>
              </a:rPr>
              <a:t> Indexes</a:t>
            </a:r>
            <a:endParaRPr sz="1300">
              <a:latin typeface="Arial"/>
              <a:cs typeface="Arial"/>
            </a:endParaRPr>
          </a:p>
          <a:p>
            <a:pPr marL="136525">
              <a:lnSpc>
                <a:spcPct val="100000"/>
              </a:lnSpc>
              <a:spcBef>
                <a:spcPts val="359"/>
              </a:spcBef>
            </a:pPr>
            <a:r>
              <a:rPr dirty="0" sz="1300" spc="-5">
                <a:latin typeface="Times New Roman"/>
                <a:cs typeface="Times New Roman"/>
              </a:rPr>
              <a:t>Two </a:t>
            </a:r>
            <a:r>
              <a:rPr dirty="0" sz="1300">
                <a:latin typeface="Times New Roman"/>
                <a:cs typeface="Times New Roman"/>
              </a:rPr>
              <a:t>types of </a:t>
            </a:r>
            <a:r>
              <a:rPr dirty="0" sz="1300" spc="-5">
                <a:latin typeface="Times New Roman"/>
                <a:cs typeface="Times New Roman"/>
              </a:rPr>
              <a:t>indexes </a:t>
            </a:r>
            <a:r>
              <a:rPr dirty="0" sz="1300">
                <a:latin typeface="Times New Roman"/>
                <a:cs typeface="Times New Roman"/>
              </a:rPr>
              <a:t>can be</a:t>
            </a:r>
            <a:r>
              <a:rPr dirty="0" sz="1300" spc="-10">
                <a:latin typeface="Times New Roman"/>
                <a:cs typeface="Times New Roman"/>
              </a:rPr>
              <a:t> </a:t>
            </a:r>
            <a:r>
              <a:rPr dirty="0" sz="1300">
                <a:latin typeface="Times New Roman"/>
                <a:cs typeface="Times New Roman"/>
              </a:rPr>
              <a:t>created.</a:t>
            </a:r>
            <a:endParaRPr sz="1300">
              <a:latin typeface="Times New Roman"/>
              <a:cs typeface="Times New Roman"/>
            </a:endParaRPr>
          </a:p>
          <a:p>
            <a:pPr marL="136525" marR="5080">
              <a:lnSpc>
                <a:spcPct val="99800"/>
              </a:lnSpc>
              <a:spcBef>
                <a:spcPts val="390"/>
              </a:spcBef>
            </a:pPr>
            <a:r>
              <a:rPr dirty="0" sz="1300" spc="-5" b="1">
                <a:latin typeface="Times New Roman"/>
                <a:cs typeface="Times New Roman"/>
              </a:rPr>
              <a:t>Unique index: </a:t>
            </a:r>
            <a:r>
              <a:rPr dirty="0" sz="1300">
                <a:latin typeface="Times New Roman"/>
                <a:cs typeface="Times New Roman"/>
              </a:rPr>
              <a:t>The Oracle server automatically creates this index </a:t>
            </a:r>
            <a:r>
              <a:rPr dirty="0" sz="1300" spc="-5">
                <a:latin typeface="Times New Roman"/>
                <a:cs typeface="Times New Roman"/>
              </a:rPr>
              <a:t>when </a:t>
            </a:r>
            <a:r>
              <a:rPr dirty="0" sz="1300">
                <a:latin typeface="Times New Roman"/>
                <a:cs typeface="Times New Roman"/>
              </a:rPr>
              <a:t>you define a </a:t>
            </a:r>
            <a:r>
              <a:rPr dirty="0" sz="1300" spc="-5">
                <a:latin typeface="Times New Roman"/>
                <a:cs typeface="Times New Roman"/>
              </a:rPr>
              <a:t>column </a:t>
            </a:r>
            <a:r>
              <a:rPr dirty="0" sz="1300">
                <a:latin typeface="Times New Roman"/>
                <a:cs typeface="Times New Roman"/>
              </a:rPr>
              <a:t>in  a table to have a </a:t>
            </a:r>
            <a:r>
              <a:rPr dirty="0" sz="1300">
                <a:latin typeface="Courier New"/>
                <a:cs typeface="Courier New"/>
              </a:rPr>
              <a:t>PRIMARY KEY </a:t>
            </a:r>
            <a:r>
              <a:rPr dirty="0" sz="1300">
                <a:latin typeface="Times New Roman"/>
                <a:cs typeface="Times New Roman"/>
              </a:rPr>
              <a:t>or a </a:t>
            </a:r>
            <a:r>
              <a:rPr dirty="0" sz="1300">
                <a:latin typeface="Courier New"/>
                <a:cs typeface="Courier New"/>
              </a:rPr>
              <a:t>UNIQUE </a:t>
            </a:r>
            <a:r>
              <a:rPr dirty="0" sz="1300">
                <a:latin typeface="Times New Roman"/>
                <a:cs typeface="Times New Roman"/>
              </a:rPr>
              <a:t>key constraint. The name of the index is the  name that is given to the</a:t>
            </a:r>
            <a:r>
              <a:rPr dirty="0" sz="1300" spc="-15">
                <a:latin typeface="Times New Roman"/>
                <a:cs typeface="Times New Roman"/>
              </a:rPr>
              <a:t> </a:t>
            </a:r>
            <a:r>
              <a:rPr dirty="0" sz="1300">
                <a:latin typeface="Times New Roman"/>
                <a:cs typeface="Times New Roman"/>
              </a:rPr>
              <a:t>constraint.</a:t>
            </a:r>
            <a:endParaRPr sz="1300">
              <a:latin typeface="Times New Roman"/>
              <a:cs typeface="Times New Roman"/>
            </a:endParaRPr>
          </a:p>
          <a:p>
            <a:pPr marL="136525">
              <a:lnSpc>
                <a:spcPts val="1520"/>
              </a:lnSpc>
              <a:spcBef>
                <a:spcPts val="390"/>
              </a:spcBef>
            </a:pPr>
            <a:r>
              <a:rPr dirty="0" sz="1300" spc="-5" b="1">
                <a:latin typeface="Times New Roman"/>
                <a:cs typeface="Times New Roman"/>
              </a:rPr>
              <a:t>Nonunique index: </a:t>
            </a:r>
            <a:r>
              <a:rPr dirty="0" sz="1300">
                <a:latin typeface="Times New Roman"/>
                <a:cs typeface="Times New Roman"/>
              </a:rPr>
              <a:t>This is an index that a user can create. </a:t>
            </a:r>
            <a:r>
              <a:rPr dirty="0" sz="1300" spc="-5">
                <a:latin typeface="Times New Roman"/>
                <a:cs typeface="Times New Roman"/>
              </a:rPr>
              <a:t>For </a:t>
            </a:r>
            <a:r>
              <a:rPr dirty="0" sz="1300">
                <a:latin typeface="Times New Roman"/>
                <a:cs typeface="Times New Roman"/>
              </a:rPr>
              <a:t>example, you can create</a:t>
            </a:r>
            <a:r>
              <a:rPr dirty="0" sz="1300" spc="-30">
                <a:latin typeface="Times New Roman"/>
                <a:cs typeface="Times New Roman"/>
              </a:rPr>
              <a:t> </a:t>
            </a:r>
            <a:r>
              <a:rPr dirty="0" sz="1300">
                <a:latin typeface="Times New Roman"/>
                <a:cs typeface="Times New Roman"/>
              </a:rPr>
              <a:t>a</a:t>
            </a:r>
            <a:endParaRPr sz="1300">
              <a:latin typeface="Times New Roman"/>
              <a:cs typeface="Times New Roman"/>
            </a:endParaRPr>
          </a:p>
          <a:p>
            <a:pPr marL="136525">
              <a:lnSpc>
                <a:spcPts val="1520"/>
              </a:lnSpc>
            </a:pPr>
            <a:r>
              <a:rPr dirty="0" sz="1300">
                <a:latin typeface="Courier New"/>
                <a:cs typeface="Courier New"/>
              </a:rPr>
              <a:t>FOREIGN KEY</a:t>
            </a:r>
            <a:r>
              <a:rPr dirty="0" sz="1300" spc="-455">
                <a:latin typeface="Courier New"/>
                <a:cs typeface="Courier New"/>
              </a:rPr>
              <a:t> </a:t>
            </a:r>
            <a:r>
              <a:rPr dirty="0" sz="1300">
                <a:latin typeface="Times New Roman"/>
                <a:cs typeface="Times New Roman"/>
              </a:rPr>
              <a:t>column index for a join in a query to </a:t>
            </a:r>
            <a:r>
              <a:rPr dirty="0" sz="1300" spc="-5">
                <a:latin typeface="Times New Roman"/>
                <a:cs typeface="Times New Roman"/>
              </a:rPr>
              <a:t>improve </a:t>
            </a:r>
            <a:r>
              <a:rPr dirty="0" sz="1300">
                <a:latin typeface="Times New Roman"/>
                <a:cs typeface="Times New Roman"/>
              </a:rPr>
              <a:t>retrieval speed.</a:t>
            </a:r>
            <a:endParaRPr sz="1300">
              <a:latin typeface="Times New Roman"/>
              <a:cs typeface="Times New Roman"/>
            </a:endParaRPr>
          </a:p>
          <a:p>
            <a:pPr marL="136525" marR="51435">
              <a:lnSpc>
                <a:spcPct val="100000"/>
              </a:lnSpc>
              <a:spcBef>
                <a:spcPts val="470"/>
              </a:spcBef>
            </a:pPr>
            <a:r>
              <a:rPr dirty="0" sz="1300" spc="-5" b="1">
                <a:latin typeface="Times New Roman"/>
                <a:cs typeface="Times New Roman"/>
              </a:rPr>
              <a:t>Note: </a:t>
            </a:r>
            <a:r>
              <a:rPr dirty="0" sz="1300">
                <a:latin typeface="Times New Roman"/>
                <a:cs typeface="Times New Roman"/>
              </a:rPr>
              <a:t>You can manually create a unique index, but it is recommended that you create a unique  constraint, which </a:t>
            </a:r>
            <a:r>
              <a:rPr dirty="0" sz="1300" spc="-5">
                <a:latin typeface="Times New Roman"/>
                <a:cs typeface="Times New Roman"/>
              </a:rPr>
              <a:t>implicitly </a:t>
            </a:r>
            <a:r>
              <a:rPr dirty="0" sz="1300">
                <a:latin typeface="Times New Roman"/>
                <a:cs typeface="Times New Roman"/>
              </a:rPr>
              <a:t>creates a unique index.</a:t>
            </a:r>
            <a:endParaRPr sz="1300">
              <a:latin typeface="Times New Roman"/>
              <a:cs typeface="Times New Roman"/>
            </a:endParaRPr>
          </a:p>
        </p:txBody>
      </p:sp>
      <p:sp>
        <p:nvSpPr>
          <p:cNvPr id="18" name="object 18"/>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9" name="object 19"/>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5</a:t>
            </a:r>
            <a:r>
              <a:rPr dirty="0" sz="800" spc="-114"/>
              <a:t>Contact</a:t>
            </a:r>
            <a:endParaRPr sz="800">
              <a:latin typeface="Arial"/>
              <a:cs typeface="Arial"/>
            </a:endParaRPr>
          </a:p>
        </p:txBody>
      </p:sp>
      <p:sp>
        <p:nvSpPr>
          <p:cNvPr id="20" name="object 20"/>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7"/>
              </a:rPr>
              <a:t>OracleWDP_ww@oracle.com</a:t>
            </a:r>
            <a:r>
              <a:rPr dirty="0" sz="800" spc="-55">
                <a:latin typeface="Garuda"/>
                <a:cs typeface="Garuda"/>
                <a:hlinkClick r:id="rId7"/>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17" name="object 1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6</a:t>
            </a:r>
            <a:r>
              <a:rPr dirty="0" sz="800" spc="-114"/>
              <a:t>Contact</a:t>
            </a:r>
            <a:endParaRPr sz="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4022090" cy="986155"/>
          </a:xfrm>
          <a:prstGeom prst="rect">
            <a:avLst/>
          </a:prstGeom>
        </p:spPr>
        <p:txBody>
          <a:bodyPr wrap="square" lIns="0" tIns="13970" rIns="0" bIns="0" rtlCol="0" vert="horz">
            <a:spAutoFit/>
          </a:bodyPr>
          <a:lstStyle/>
          <a:p>
            <a:pPr marL="1748789">
              <a:lnSpc>
                <a:spcPct val="100000"/>
              </a:lnSpc>
              <a:spcBef>
                <a:spcPts val="110"/>
              </a:spcBef>
            </a:pPr>
            <a:r>
              <a:rPr dirty="0" sz="1850" b="1">
                <a:latin typeface="Arial"/>
                <a:cs typeface="Arial"/>
              </a:rPr>
              <a:t>Creating an</a:t>
            </a:r>
            <a:r>
              <a:rPr dirty="0" sz="1850" spc="-20" b="1">
                <a:latin typeface="Arial"/>
                <a:cs typeface="Arial"/>
              </a:rPr>
              <a:t> </a:t>
            </a:r>
            <a:r>
              <a:rPr dirty="0" sz="1850" spc="5" b="1">
                <a:latin typeface="Arial"/>
                <a:cs typeface="Arial"/>
              </a:rPr>
              <a:t>Index</a:t>
            </a:r>
            <a:endParaRPr sz="1850">
              <a:latin typeface="Arial"/>
              <a:cs typeface="Arial"/>
            </a:endParaRPr>
          </a:p>
          <a:p>
            <a:pPr>
              <a:lnSpc>
                <a:spcPct val="100000"/>
              </a:lnSpc>
              <a:spcBef>
                <a:spcPts val="15"/>
              </a:spcBef>
            </a:pPr>
            <a:endParaRPr sz="3000">
              <a:latin typeface="Arial"/>
              <a:cs typeface="Arial"/>
            </a:endParaRPr>
          </a:p>
          <a:p>
            <a:pPr marL="328930" indent="-329565">
              <a:lnSpc>
                <a:spcPct val="100000"/>
              </a:lnSpc>
              <a:buClr>
                <a:srgbClr val="FF0000"/>
              </a:buClr>
              <a:buChar char="•"/>
              <a:tabLst>
                <a:tab pos="328930" algn="l"/>
                <a:tab pos="329565" algn="l"/>
              </a:tabLst>
            </a:pPr>
            <a:r>
              <a:rPr dirty="0" sz="1550" spc="10">
                <a:latin typeface="Arial"/>
                <a:cs typeface="Arial"/>
              </a:rPr>
              <a:t>Create an index on one </a:t>
            </a:r>
            <a:r>
              <a:rPr dirty="0" sz="1550" spc="5">
                <a:latin typeface="Arial"/>
                <a:cs typeface="Arial"/>
              </a:rPr>
              <a:t>or </a:t>
            </a:r>
            <a:r>
              <a:rPr dirty="0" sz="1550" spc="10">
                <a:latin typeface="Arial"/>
                <a:cs typeface="Arial"/>
              </a:rPr>
              <a:t>more</a:t>
            </a:r>
            <a:r>
              <a:rPr dirty="0" sz="1550" spc="-70">
                <a:latin typeface="Arial"/>
                <a:cs typeface="Arial"/>
              </a:rPr>
              <a:t> </a:t>
            </a:r>
            <a:r>
              <a:rPr dirty="0" sz="1550" spc="10">
                <a:latin typeface="Arial"/>
                <a:cs typeface="Arial"/>
              </a:rPr>
              <a:t>columns:</a:t>
            </a:r>
            <a:endParaRPr sz="1550">
              <a:latin typeface="Arial"/>
              <a:cs typeface="Arial"/>
            </a:endParaRPr>
          </a:p>
        </p:txBody>
      </p:sp>
      <p:sp>
        <p:nvSpPr>
          <p:cNvPr id="7" name="object 7"/>
          <p:cNvSpPr txBox="1"/>
          <p:nvPr/>
        </p:nvSpPr>
        <p:spPr>
          <a:xfrm>
            <a:off x="1143761" y="2663442"/>
            <a:ext cx="5150485" cy="505459"/>
          </a:xfrm>
          <a:prstGeom prst="rect">
            <a:avLst/>
          </a:prstGeom>
        </p:spPr>
        <p:txBody>
          <a:bodyPr wrap="square" lIns="0" tIns="15240" rIns="0" bIns="0" rtlCol="0" vert="horz">
            <a:spAutoFit/>
          </a:bodyPr>
          <a:lstStyle/>
          <a:p>
            <a:pPr marL="328930" indent="-329565">
              <a:lnSpc>
                <a:spcPct val="100000"/>
              </a:lnSpc>
              <a:spcBef>
                <a:spcPts val="120"/>
              </a:spcBef>
              <a:buClr>
                <a:srgbClr val="FF0000"/>
              </a:buClr>
              <a:buChar char="•"/>
              <a:tabLst>
                <a:tab pos="328930" algn="l"/>
                <a:tab pos="329565" algn="l"/>
              </a:tabLst>
            </a:pPr>
            <a:r>
              <a:rPr dirty="0" sz="1550" spc="10">
                <a:latin typeface="Arial"/>
                <a:cs typeface="Arial"/>
              </a:rPr>
              <a:t>Improve the speed </a:t>
            </a:r>
            <a:r>
              <a:rPr dirty="0" sz="1550" spc="5">
                <a:latin typeface="Arial"/>
                <a:cs typeface="Arial"/>
              </a:rPr>
              <a:t>of </a:t>
            </a:r>
            <a:r>
              <a:rPr dirty="0" sz="1550" spc="10">
                <a:latin typeface="Arial"/>
                <a:cs typeface="Arial"/>
              </a:rPr>
              <a:t>query access </a:t>
            </a:r>
            <a:r>
              <a:rPr dirty="0" sz="1550" spc="5">
                <a:latin typeface="Arial"/>
                <a:cs typeface="Arial"/>
              </a:rPr>
              <a:t>to </a:t>
            </a:r>
            <a:r>
              <a:rPr dirty="0" sz="1550" spc="10">
                <a:latin typeface="Arial"/>
                <a:cs typeface="Arial"/>
              </a:rPr>
              <a:t>the</a:t>
            </a:r>
            <a:r>
              <a:rPr dirty="0" sz="1550" spc="-35">
                <a:latin typeface="Arial"/>
                <a:cs typeface="Arial"/>
              </a:rPr>
              <a:t> </a:t>
            </a:r>
            <a:r>
              <a:rPr dirty="0" sz="1550" spc="10">
                <a:latin typeface="Courier New"/>
                <a:cs typeface="Courier New"/>
              </a:rPr>
              <a:t>LAST_NAME</a:t>
            </a:r>
            <a:endParaRPr sz="1550">
              <a:latin typeface="Courier New"/>
              <a:cs typeface="Courier New"/>
            </a:endParaRPr>
          </a:p>
          <a:p>
            <a:pPr marL="328930">
              <a:lnSpc>
                <a:spcPct val="100000"/>
              </a:lnSpc>
              <a:spcBef>
                <a:spcPts val="30"/>
              </a:spcBef>
            </a:pPr>
            <a:r>
              <a:rPr dirty="0" sz="1550" spc="10">
                <a:latin typeface="Arial"/>
                <a:cs typeface="Arial"/>
              </a:rPr>
              <a:t>column </a:t>
            </a:r>
            <a:r>
              <a:rPr dirty="0" sz="1550" spc="5">
                <a:latin typeface="Arial"/>
                <a:cs typeface="Arial"/>
              </a:rPr>
              <a:t>in </a:t>
            </a:r>
            <a:r>
              <a:rPr dirty="0" sz="1550" spc="10">
                <a:latin typeface="Arial"/>
                <a:cs typeface="Arial"/>
              </a:rPr>
              <a:t>the </a:t>
            </a:r>
            <a:r>
              <a:rPr dirty="0" sz="1550" spc="10">
                <a:latin typeface="Courier New"/>
                <a:cs typeface="Courier New"/>
              </a:rPr>
              <a:t>EMPLOYEES</a:t>
            </a:r>
            <a:r>
              <a:rPr dirty="0" sz="1550" spc="-509">
                <a:latin typeface="Courier New"/>
                <a:cs typeface="Courier New"/>
              </a:rPr>
              <a:t> </a:t>
            </a:r>
            <a:r>
              <a:rPr dirty="0" sz="1550" spc="5">
                <a:latin typeface="Arial"/>
                <a:cs typeface="Arial"/>
              </a:rPr>
              <a:t>table:</a:t>
            </a:r>
            <a:endParaRPr sz="1550">
              <a:latin typeface="Arial"/>
              <a:cs typeface="Arial"/>
            </a:endParaRPr>
          </a:p>
        </p:txBody>
      </p:sp>
      <p:sp>
        <p:nvSpPr>
          <p:cNvPr id="8" name="object 8"/>
          <p:cNvSpPr txBox="1"/>
          <p:nvPr/>
        </p:nvSpPr>
        <p:spPr>
          <a:xfrm>
            <a:off x="1277111" y="3407664"/>
            <a:ext cx="5219700" cy="654685"/>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0"/>
              </a:lnSpc>
              <a:spcBef>
                <a:spcPts val="90"/>
              </a:spcBef>
            </a:pPr>
            <a:r>
              <a:rPr dirty="0" sz="1300" spc="-15" b="1">
                <a:latin typeface="Courier New"/>
                <a:cs typeface="Courier New"/>
              </a:rPr>
              <a:t>CREATE INDEX</a:t>
            </a:r>
            <a:r>
              <a:rPr dirty="0" sz="1300" spc="270" b="1">
                <a:latin typeface="Courier New"/>
                <a:cs typeface="Courier New"/>
              </a:rPr>
              <a:t> </a:t>
            </a:r>
            <a:r>
              <a:rPr dirty="0" sz="1300" spc="-20" b="1">
                <a:latin typeface="Courier New"/>
                <a:cs typeface="Courier New"/>
              </a:rPr>
              <a:t>emp_last_name_idx</a:t>
            </a:r>
            <a:endParaRPr sz="1300">
              <a:latin typeface="Courier New"/>
              <a:cs typeface="Courier New"/>
            </a:endParaRPr>
          </a:p>
          <a:p>
            <a:pPr marL="76200" marR="1777364">
              <a:lnSpc>
                <a:spcPts val="1550"/>
              </a:lnSpc>
              <a:spcBef>
                <a:spcPts val="50"/>
              </a:spcBef>
              <a:tabLst>
                <a:tab pos="1383665" algn="l"/>
              </a:tabLst>
            </a:pPr>
            <a:r>
              <a:rPr dirty="0" sz="1300" spc="-15" b="1">
                <a:latin typeface="Courier New"/>
                <a:cs typeface="Courier New"/>
              </a:rPr>
              <a:t>ON	</a:t>
            </a:r>
            <a:r>
              <a:rPr dirty="0" sz="1300" spc="-20" b="1">
                <a:latin typeface="Courier New"/>
                <a:cs typeface="Courier New"/>
              </a:rPr>
              <a:t>employees(last_name);  </a:t>
            </a:r>
            <a:r>
              <a:rPr dirty="0" sz="1300" spc="-15" b="1">
                <a:solidFill>
                  <a:srgbClr val="FF0000"/>
                </a:solidFill>
                <a:latin typeface="Courier New"/>
                <a:cs typeface="Courier New"/>
              </a:rPr>
              <a:t>CREATE INDEX</a:t>
            </a:r>
            <a:r>
              <a:rPr dirty="0" sz="1300" spc="-35" b="1">
                <a:solidFill>
                  <a:srgbClr val="FF0000"/>
                </a:solidFill>
                <a:latin typeface="Courier New"/>
                <a:cs typeface="Courier New"/>
              </a:rPr>
              <a:t> </a:t>
            </a:r>
            <a:r>
              <a:rPr dirty="0" sz="1300" spc="-20" b="1">
                <a:solidFill>
                  <a:srgbClr val="FF0000"/>
                </a:solidFill>
                <a:latin typeface="Courier New"/>
                <a:cs typeface="Courier New"/>
              </a:rPr>
              <a:t>succeeded.</a:t>
            </a:r>
            <a:endParaRPr sz="1300">
              <a:latin typeface="Courier New"/>
              <a:cs typeface="Courier New"/>
            </a:endParaRPr>
          </a:p>
        </p:txBody>
      </p:sp>
      <p:sp>
        <p:nvSpPr>
          <p:cNvPr id="9" name="object 9"/>
          <p:cNvSpPr txBox="1"/>
          <p:nvPr/>
        </p:nvSpPr>
        <p:spPr>
          <a:xfrm>
            <a:off x="1277111" y="1974342"/>
            <a:ext cx="5219700" cy="459105"/>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5"/>
              </a:lnSpc>
              <a:spcBef>
                <a:spcPts val="90"/>
              </a:spcBef>
            </a:pPr>
            <a:r>
              <a:rPr dirty="0" sz="1300" spc="-15" b="1">
                <a:latin typeface="Courier New"/>
                <a:cs typeface="Courier New"/>
              </a:rPr>
              <a:t>CREATE INDEX</a:t>
            </a:r>
            <a:r>
              <a:rPr dirty="0" sz="1300" spc="-25" b="1">
                <a:latin typeface="Courier New"/>
                <a:cs typeface="Courier New"/>
              </a:rPr>
              <a:t> </a:t>
            </a:r>
            <a:r>
              <a:rPr dirty="0" sz="1300" spc="-20" b="1" i="1">
                <a:latin typeface="Courier New"/>
                <a:cs typeface="Courier New"/>
              </a:rPr>
              <a:t>index</a:t>
            </a:r>
            <a:endParaRPr sz="1300">
              <a:latin typeface="Courier New"/>
              <a:cs typeface="Courier New"/>
            </a:endParaRPr>
          </a:p>
          <a:p>
            <a:pPr marL="75565">
              <a:lnSpc>
                <a:spcPts val="1555"/>
              </a:lnSpc>
            </a:pPr>
            <a:r>
              <a:rPr dirty="0" sz="1300" spc="-15" b="1">
                <a:latin typeface="Courier New"/>
                <a:cs typeface="Courier New"/>
              </a:rPr>
              <a:t>ON </a:t>
            </a:r>
            <a:r>
              <a:rPr dirty="0" sz="1300" spc="-15" b="1" i="1">
                <a:latin typeface="Courier New"/>
                <a:cs typeface="Courier New"/>
              </a:rPr>
              <a:t>table </a:t>
            </a:r>
            <a:r>
              <a:rPr dirty="0" sz="1300" spc="-15" b="1">
                <a:latin typeface="Courier New"/>
                <a:cs typeface="Courier New"/>
              </a:rPr>
              <a:t>(</a:t>
            </a:r>
            <a:r>
              <a:rPr dirty="0" sz="1300" spc="-15" b="1" i="1">
                <a:latin typeface="Courier New"/>
                <a:cs typeface="Courier New"/>
              </a:rPr>
              <a:t>column</a:t>
            </a:r>
            <a:r>
              <a:rPr dirty="0" sz="1300" spc="-15" b="1">
                <a:latin typeface="Courier New"/>
                <a:cs typeface="Courier New"/>
              </a:rPr>
              <a:t>[,</a:t>
            </a:r>
            <a:r>
              <a:rPr dirty="0" sz="1300" spc="-25" b="1">
                <a:latin typeface="Courier New"/>
                <a:cs typeface="Courier New"/>
              </a:rPr>
              <a:t> </a:t>
            </a:r>
            <a:r>
              <a:rPr dirty="0" sz="1300" spc="-20" b="1" i="1">
                <a:latin typeface="Courier New"/>
                <a:cs typeface="Courier New"/>
              </a:rPr>
              <a:t>column</a:t>
            </a:r>
            <a:r>
              <a:rPr dirty="0" sz="1300" spc="-20" b="1">
                <a:latin typeface="Courier New"/>
                <a:cs typeface="Courier New"/>
              </a:rPr>
              <a:t>]...);</a:t>
            </a:r>
            <a:endParaRPr sz="1300">
              <a:latin typeface="Courier New"/>
              <a:cs typeface="Courier New"/>
            </a:endParaRPr>
          </a:p>
        </p:txBody>
      </p:sp>
      <p:sp>
        <p:nvSpPr>
          <p:cNvPr id="10" name="object 10"/>
          <p:cNvSpPr txBox="1"/>
          <p:nvPr/>
        </p:nvSpPr>
        <p:spPr>
          <a:xfrm>
            <a:off x="594613" y="5621078"/>
            <a:ext cx="5697220" cy="75120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Creating </a:t>
            </a:r>
            <a:r>
              <a:rPr dirty="0" sz="1300" b="1">
                <a:latin typeface="Arial"/>
                <a:cs typeface="Arial"/>
              </a:rPr>
              <a:t>an Index</a:t>
            </a:r>
            <a:endParaRPr sz="1300">
              <a:latin typeface="Arial"/>
              <a:cs typeface="Arial"/>
            </a:endParaRPr>
          </a:p>
          <a:p>
            <a:pPr marL="136525">
              <a:lnSpc>
                <a:spcPct val="100000"/>
              </a:lnSpc>
              <a:spcBef>
                <a:spcPts val="280"/>
              </a:spcBef>
            </a:pPr>
            <a:r>
              <a:rPr dirty="0" sz="1300">
                <a:latin typeface="Times New Roman"/>
                <a:cs typeface="Times New Roman"/>
              </a:rPr>
              <a:t>Create</a:t>
            </a:r>
            <a:r>
              <a:rPr dirty="0" sz="1300" spc="-5">
                <a:latin typeface="Times New Roman"/>
                <a:cs typeface="Times New Roman"/>
              </a:rPr>
              <a:t> </a:t>
            </a:r>
            <a:r>
              <a:rPr dirty="0" sz="1300">
                <a:latin typeface="Times New Roman"/>
                <a:cs typeface="Times New Roman"/>
              </a:rPr>
              <a:t>an index</a:t>
            </a:r>
            <a:r>
              <a:rPr dirty="0" sz="1300" spc="-5">
                <a:latin typeface="Times New Roman"/>
                <a:cs typeface="Times New Roman"/>
              </a:rPr>
              <a:t> </a:t>
            </a:r>
            <a:r>
              <a:rPr dirty="0" sz="1300">
                <a:latin typeface="Times New Roman"/>
                <a:cs typeface="Times New Roman"/>
              </a:rPr>
              <a:t>on one</a:t>
            </a:r>
            <a:r>
              <a:rPr dirty="0" sz="1300" spc="-5">
                <a:latin typeface="Times New Roman"/>
                <a:cs typeface="Times New Roman"/>
              </a:rPr>
              <a:t> </a:t>
            </a:r>
            <a:r>
              <a:rPr dirty="0" sz="1300">
                <a:latin typeface="Times New Roman"/>
                <a:cs typeface="Times New Roman"/>
              </a:rPr>
              <a:t>or </a:t>
            </a:r>
            <a:r>
              <a:rPr dirty="0" sz="1300" spc="-5">
                <a:latin typeface="Times New Roman"/>
                <a:cs typeface="Times New Roman"/>
              </a:rPr>
              <a:t>more</a:t>
            </a:r>
            <a:r>
              <a:rPr dirty="0" sz="1300" spc="-10">
                <a:latin typeface="Times New Roman"/>
                <a:cs typeface="Times New Roman"/>
              </a:rPr>
              <a:t> </a:t>
            </a:r>
            <a:r>
              <a:rPr dirty="0" sz="1300">
                <a:latin typeface="Times New Roman"/>
                <a:cs typeface="Times New Roman"/>
              </a:rPr>
              <a:t>columns</a:t>
            </a:r>
            <a:r>
              <a:rPr dirty="0" sz="1300" spc="-5">
                <a:latin typeface="Times New Roman"/>
                <a:cs typeface="Times New Roman"/>
              </a:rPr>
              <a:t> </a:t>
            </a:r>
            <a:r>
              <a:rPr dirty="0" sz="1300">
                <a:latin typeface="Times New Roman"/>
                <a:cs typeface="Times New Roman"/>
              </a:rPr>
              <a:t>by</a:t>
            </a:r>
            <a:r>
              <a:rPr dirty="0" sz="1300" spc="-10">
                <a:latin typeface="Times New Roman"/>
                <a:cs typeface="Times New Roman"/>
              </a:rPr>
              <a:t> </a:t>
            </a:r>
            <a:r>
              <a:rPr dirty="0" sz="1300">
                <a:latin typeface="Times New Roman"/>
                <a:cs typeface="Times New Roman"/>
              </a:rPr>
              <a:t>issuing the</a:t>
            </a:r>
            <a:r>
              <a:rPr dirty="0" sz="1300" spc="-5">
                <a:latin typeface="Times New Roman"/>
                <a:cs typeface="Times New Roman"/>
              </a:rPr>
              <a:t> </a:t>
            </a:r>
            <a:r>
              <a:rPr dirty="0" sz="1300">
                <a:latin typeface="Courier New"/>
                <a:cs typeface="Courier New"/>
              </a:rPr>
              <a:t>CREATE</a:t>
            </a:r>
            <a:r>
              <a:rPr dirty="0" sz="1300" spc="-459">
                <a:latin typeface="Courier New"/>
                <a:cs typeface="Courier New"/>
              </a:rPr>
              <a:t> </a:t>
            </a:r>
            <a:r>
              <a:rPr dirty="0" sz="1300">
                <a:latin typeface="Courier New"/>
                <a:cs typeface="Courier New"/>
              </a:rPr>
              <a:t>INDEX</a:t>
            </a:r>
            <a:r>
              <a:rPr dirty="0" sz="1300" spc="-459">
                <a:latin typeface="Courier New"/>
                <a:cs typeface="Courier New"/>
              </a:rPr>
              <a:t> </a:t>
            </a:r>
            <a:r>
              <a:rPr dirty="0" sz="1300">
                <a:latin typeface="Times New Roman"/>
                <a:cs typeface="Times New Roman"/>
              </a:rPr>
              <a:t>statement.</a:t>
            </a:r>
            <a:endParaRPr sz="1300">
              <a:latin typeface="Times New Roman"/>
              <a:cs typeface="Times New Roman"/>
            </a:endParaRPr>
          </a:p>
          <a:p>
            <a:pPr marL="136525">
              <a:lnSpc>
                <a:spcPct val="100000"/>
              </a:lnSpc>
              <a:spcBef>
                <a:spcPts val="470"/>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11" name="object 11"/>
          <p:cNvSpPr txBox="1"/>
          <p:nvPr/>
        </p:nvSpPr>
        <p:spPr>
          <a:xfrm>
            <a:off x="842267" y="6336267"/>
            <a:ext cx="623570" cy="619760"/>
          </a:xfrm>
          <a:prstGeom prst="rect">
            <a:avLst/>
          </a:prstGeom>
        </p:spPr>
        <p:txBody>
          <a:bodyPr wrap="square" lIns="0" tIns="12700" rIns="0" bIns="0" rtlCol="0" vert="horz">
            <a:spAutoFit/>
          </a:bodyPr>
          <a:lstStyle/>
          <a:p>
            <a:pPr algn="just" marL="12700" marR="5080">
              <a:lnSpc>
                <a:spcPct val="100000"/>
              </a:lnSpc>
              <a:spcBef>
                <a:spcPts val="100"/>
              </a:spcBef>
            </a:pPr>
            <a:r>
              <a:rPr dirty="0" sz="1300" i="1">
                <a:latin typeface="Courier New"/>
                <a:cs typeface="Courier New"/>
              </a:rPr>
              <a:t>index  </a:t>
            </a:r>
            <a:r>
              <a:rPr dirty="0" sz="1300" i="1">
                <a:latin typeface="Courier New"/>
                <a:cs typeface="Courier New"/>
              </a:rPr>
              <a:t>table  </a:t>
            </a:r>
            <a:r>
              <a:rPr dirty="0" sz="1300" i="1">
                <a:latin typeface="Courier New"/>
                <a:cs typeface="Courier New"/>
              </a:rPr>
              <a:t>column</a:t>
            </a:r>
            <a:endParaRPr sz="1300">
              <a:latin typeface="Courier New"/>
              <a:cs typeface="Courier New"/>
            </a:endParaRPr>
          </a:p>
        </p:txBody>
      </p:sp>
      <p:sp>
        <p:nvSpPr>
          <p:cNvPr id="12" name="object 12"/>
          <p:cNvSpPr txBox="1"/>
          <p:nvPr/>
        </p:nvSpPr>
        <p:spPr>
          <a:xfrm>
            <a:off x="2080519" y="6336267"/>
            <a:ext cx="3463290" cy="619760"/>
          </a:xfrm>
          <a:prstGeom prst="rect">
            <a:avLst/>
          </a:prstGeom>
        </p:spPr>
        <p:txBody>
          <a:bodyPr wrap="square" lIns="0" tIns="12700" rIns="0" bIns="0" rtlCol="0" vert="horz">
            <a:spAutoFit/>
          </a:bodyPr>
          <a:lstStyle/>
          <a:p>
            <a:pPr marL="12700" marR="1846580">
              <a:lnSpc>
                <a:spcPct val="100000"/>
              </a:lnSpc>
              <a:spcBef>
                <a:spcPts val="100"/>
              </a:spcBef>
            </a:pPr>
            <a:r>
              <a:rPr dirty="0" sz="1300">
                <a:latin typeface="Times New Roman"/>
                <a:cs typeface="Times New Roman"/>
              </a:rPr>
              <a:t>Is the name of the</a:t>
            </a:r>
            <a:r>
              <a:rPr dirty="0" sz="1300" spc="-80">
                <a:latin typeface="Times New Roman"/>
                <a:cs typeface="Times New Roman"/>
              </a:rPr>
              <a:t> </a:t>
            </a:r>
            <a:r>
              <a:rPr dirty="0" sz="1300">
                <a:latin typeface="Times New Roman"/>
                <a:cs typeface="Times New Roman"/>
              </a:rPr>
              <a:t>index  </a:t>
            </a:r>
            <a:r>
              <a:rPr dirty="0" sz="1300" spc="-5">
                <a:latin typeface="Times New Roman"/>
                <a:cs typeface="Times New Roman"/>
              </a:rPr>
              <a:t>Is </a:t>
            </a:r>
            <a:r>
              <a:rPr dirty="0" sz="1300">
                <a:latin typeface="Times New Roman"/>
                <a:cs typeface="Times New Roman"/>
              </a:rPr>
              <a:t>the name </a:t>
            </a:r>
            <a:r>
              <a:rPr dirty="0" sz="1300" spc="-5">
                <a:latin typeface="Times New Roman"/>
                <a:cs typeface="Times New Roman"/>
              </a:rPr>
              <a:t>of </a:t>
            </a:r>
            <a:r>
              <a:rPr dirty="0" sz="1300">
                <a:latin typeface="Times New Roman"/>
                <a:cs typeface="Times New Roman"/>
              </a:rPr>
              <a:t>the</a:t>
            </a:r>
            <a:r>
              <a:rPr dirty="0" sz="1300" spc="-45">
                <a:latin typeface="Times New Roman"/>
                <a:cs typeface="Times New Roman"/>
              </a:rPr>
              <a:t> </a:t>
            </a:r>
            <a:r>
              <a:rPr dirty="0" sz="1300">
                <a:latin typeface="Times New Roman"/>
                <a:cs typeface="Times New Roman"/>
              </a:rPr>
              <a:t>table</a:t>
            </a:r>
            <a:endParaRPr sz="1300">
              <a:latin typeface="Times New Roman"/>
              <a:cs typeface="Times New Roman"/>
            </a:endParaRPr>
          </a:p>
          <a:p>
            <a:pPr marL="12700">
              <a:lnSpc>
                <a:spcPts val="1555"/>
              </a:lnSpc>
            </a:pPr>
            <a:r>
              <a:rPr dirty="0" sz="1300" spc="-5">
                <a:latin typeface="Times New Roman"/>
                <a:cs typeface="Times New Roman"/>
              </a:rPr>
              <a:t>Is </a:t>
            </a:r>
            <a:r>
              <a:rPr dirty="0" sz="1300">
                <a:latin typeface="Times New Roman"/>
                <a:cs typeface="Times New Roman"/>
              </a:rPr>
              <a:t>the name </a:t>
            </a:r>
            <a:r>
              <a:rPr dirty="0" sz="1300" spc="-5">
                <a:latin typeface="Times New Roman"/>
                <a:cs typeface="Times New Roman"/>
              </a:rPr>
              <a:t>of </a:t>
            </a:r>
            <a:r>
              <a:rPr dirty="0" sz="1300">
                <a:latin typeface="Times New Roman"/>
                <a:cs typeface="Times New Roman"/>
              </a:rPr>
              <a:t>the column in the table to be</a:t>
            </a:r>
            <a:r>
              <a:rPr dirty="0" sz="1300" spc="-40">
                <a:latin typeface="Times New Roman"/>
                <a:cs typeface="Times New Roman"/>
              </a:rPr>
              <a:t> </a:t>
            </a:r>
            <a:r>
              <a:rPr dirty="0" sz="1300">
                <a:latin typeface="Times New Roman"/>
                <a:cs typeface="Times New Roman"/>
              </a:rPr>
              <a:t>indexed</a:t>
            </a:r>
            <a:endParaRPr sz="1300">
              <a:latin typeface="Times New Roman"/>
              <a:cs typeface="Times New Roman"/>
            </a:endParaRPr>
          </a:p>
        </p:txBody>
      </p:sp>
      <p:sp>
        <p:nvSpPr>
          <p:cNvPr id="13" name="object 13"/>
          <p:cNvSpPr txBox="1"/>
          <p:nvPr/>
        </p:nvSpPr>
        <p:spPr>
          <a:xfrm>
            <a:off x="718813" y="6989300"/>
            <a:ext cx="4831715" cy="224154"/>
          </a:xfrm>
          <a:prstGeom prst="rect">
            <a:avLst/>
          </a:prstGeom>
        </p:spPr>
        <p:txBody>
          <a:bodyPr wrap="square" lIns="0" tIns="12700" rIns="0" bIns="0" rtlCol="0" vert="horz">
            <a:spAutoFit/>
          </a:bodyPr>
          <a:lstStyle/>
          <a:p>
            <a:pPr marL="12700">
              <a:lnSpc>
                <a:spcPct val="100000"/>
              </a:lnSpc>
              <a:spcBef>
                <a:spcPts val="100"/>
              </a:spcBef>
            </a:pPr>
            <a:r>
              <a:rPr dirty="0" sz="1300" spc="-5">
                <a:latin typeface="Times New Roman"/>
                <a:cs typeface="Times New Roman"/>
              </a:rPr>
              <a:t>For </a:t>
            </a:r>
            <a:r>
              <a:rPr dirty="0" sz="1300">
                <a:latin typeface="Times New Roman"/>
                <a:cs typeface="Times New Roman"/>
              </a:rPr>
              <a:t>more information,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CREATE</a:t>
            </a:r>
            <a:r>
              <a:rPr dirty="0" sz="1300" spc="-445">
                <a:latin typeface="Courier New"/>
                <a:cs typeface="Courier New"/>
              </a:rPr>
              <a:t> </a:t>
            </a:r>
            <a:r>
              <a:rPr dirty="0" sz="1300">
                <a:latin typeface="Courier New"/>
                <a:cs typeface="Courier New"/>
              </a:rPr>
              <a:t>INDEX</a:t>
            </a:r>
            <a:r>
              <a:rPr dirty="0" sz="1300">
                <a:latin typeface="Times New Roman"/>
                <a:cs typeface="Times New Roman"/>
              </a:rPr>
              <a:t>” </a:t>
            </a:r>
            <a:r>
              <a:rPr dirty="0" sz="1300" spc="-5">
                <a:latin typeface="Times New Roman"/>
                <a:cs typeface="Times New Roman"/>
              </a:rPr>
              <a:t>in </a:t>
            </a:r>
            <a:r>
              <a:rPr dirty="0" sz="1300" spc="-5" i="1">
                <a:latin typeface="Times New Roman"/>
                <a:cs typeface="Times New Roman"/>
              </a:rPr>
              <a:t>Oracle SQL </a:t>
            </a:r>
            <a:r>
              <a:rPr dirty="0" sz="1300" i="1">
                <a:latin typeface="Times New Roman"/>
                <a:cs typeface="Times New Roman"/>
              </a:rPr>
              <a:t>Reference</a:t>
            </a:r>
            <a:r>
              <a:rPr dirty="0" sz="1300">
                <a:latin typeface="Times New Roman"/>
                <a:cs typeface="Times New Roman"/>
              </a:rPr>
              <a:t>.</a:t>
            </a:r>
            <a:endParaRPr sz="1300">
              <a:latin typeface="Times New Roman"/>
              <a:cs typeface="Times New Roman"/>
            </a:endParaRPr>
          </a:p>
        </p:txBody>
      </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2412745" y="807973"/>
            <a:ext cx="2942590" cy="309245"/>
          </a:xfrm>
          <a:prstGeom prst="rect">
            <a:avLst/>
          </a:prstGeom>
        </p:spPr>
        <p:txBody>
          <a:bodyPr wrap="square" lIns="0" tIns="13970" rIns="0" bIns="0" rtlCol="0" vert="horz">
            <a:spAutoFit/>
          </a:bodyPr>
          <a:lstStyle/>
          <a:p>
            <a:pPr marL="12700">
              <a:lnSpc>
                <a:spcPct val="100000"/>
              </a:lnSpc>
              <a:spcBef>
                <a:spcPts val="110"/>
              </a:spcBef>
            </a:pPr>
            <a:r>
              <a:rPr dirty="0" sz="1850" spc="5" b="1">
                <a:latin typeface="Arial"/>
                <a:cs typeface="Arial"/>
              </a:rPr>
              <a:t>Index Creation</a:t>
            </a:r>
            <a:r>
              <a:rPr dirty="0" sz="1850" spc="-85" b="1">
                <a:latin typeface="Arial"/>
                <a:cs typeface="Arial"/>
              </a:rPr>
              <a:t> </a:t>
            </a:r>
            <a:r>
              <a:rPr dirty="0" sz="1850" spc="5" b="1">
                <a:latin typeface="Arial"/>
                <a:cs typeface="Arial"/>
              </a:rPr>
              <a:t>Guidelines</a:t>
            </a:r>
            <a:endParaRPr sz="1850">
              <a:latin typeface="Arial"/>
              <a:cs typeface="Arial"/>
            </a:endParaRPr>
          </a:p>
        </p:txBody>
      </p:sp>
      <p:sp>
        <p:nvSpPr>
          <p:cNvPr id="7" name="object 7"/>
          <p:cNvSpPr/>
          <p:nvPr/>
        </p:nvSpPr>
        <p:spPr>
          <a:xfrm>
            <a:off x="1277112" y="3452621"/>
            <a:ext cx="272415" cy="1317625"/>
          </a:xfrm>
          <a:custGeom>
            <a:avLst/>
            <a:gdLst/>
            <a:ahLst/>
            <a:cxnLst/>
            <a:rect l="l" t="t" r="r" b="b"/>
            <a:pathLst>
              <a:path w="272415" h="1317625">
                <a:moveTo>
                  <a:pt x="272034" y="1016520"/>
                </a:moveTo>
                <a:lnTo>
                  <a:pt x="0" y="1016520"/>
                </a:lnTo>
                <a:lnTo>
                  <a:pt x="0" y="1317498"/>
                </a:lnTo>
                <a:lnTo>
                  <a:pt x="272034" y="1317498"/>
                </a:lnTo>
                <a:lnTo>
                  <a:pt x="272034" y="1016520"/>
                </a:lnTo>
                <a:close/>
              </a:path>
              <a:path w="272415" h="1317625">
                <a:moveTo>
                  <a:pt x="272034" y="0"/>
                </a:moveTo>
                <a:lnTo>
                  <a:pt x="0" y="0"/>
                </a:lnTo>
                <a:lnTo>
                  <a:pt x="0" y="300990"/>
                </a:lnTo>
                <a:lnTo>
                  <a:pt x="0" y="715518"/>
                </a:lnTo>
                <a:lnTo>
                  <a:pt x="0" y="1016508"/>
                </a:lnTo>
                <a:lnTo>
                  <a:pt x="272034" y="1016508"/>
                </a:lnTo>
                <a:lnTo>
                  <a:pt x="272034" y="715518"/>
                </a:lnTo>
                <a:lnTo>
                  <a:pt x="272034" y="300990"/>
                </a:lnTo>
                <a:lnTo>
                  <a:pt x="272034" y="0"/>
                </a:lnTo>
                <a:close/>
              </a:path>
            </a:pathLst>
          </a:custGeom>
          <a:solidFill>
            <a:srgbClr val="9ACCFF"/>
          </a:solidFill>
        </p:spPr>
        <p:txBody>
          <a:bodyPr wrap="square" lIns="0" tIns="0" rIns="0" bIns="0" rtlCol="0"/>
          <a:lstStyle/>
          <a:p/>
        </p:txBody>
      </p:sp>
      <p:sp>
        <p:nvSpPr>
          <p:cNvPr id="8" name="object 8"/>
          <p:cNvSpPr/>
          <p:nvPr/>
        </p:nvSpPr>
        <p:spPr>
          <a:xfrm>
            <a:off x="1277112" y="1814321"/>
            <a:ext cx="272415" cy="1377315"/>
          </a:xfrm>
          <a:custGeom>
            <a:avLst/>
            <a:gdLst/>
            <a:ahLst/>
            <a:cxnLst/>
            <a:rect l="l" t="t" r="r" b="b"/>
            <a:pathLst>
              <a:path w="272415" h="1377314">
                <a:moveTo>
                  <a:pt x="272034" y="548652"/>
                </a:moveTo>
                <a:lnTo>
                  <a:pt x="0" y="548652"/>
                </a:lnTo>
                <a:lnTo>
                  <a:pt x="0" y="963168"/>
                </a:lnTo>
                <a:lnTo>
                  <a:pt x="0" y="1376934"/>
                </a:lnTo>
                <a:lnTo>
                  <a:pt x="272034" y="1376934"/>
                </a:lnTo>
                <a:lnTo>
                  <a:pt x="272034" y="963168"/>
                </a:lnTo>
                <a:lnTo>
                  <a:pt x="272034" y="548652"/>
                </a:lnTo>
                <a:close/>
              </a:path>
              <a:path w="272415" h="1377314">
                <a:moveTo>
                  <a:pt x="272034" y="0"/>
                </a:moveTo>
                <a:lnTo>
                  <a:pt x="0" y="0"/>
                </a:lnTo>
                <a:lnTo>
                  <a:pt x="0" y="275082"/>
                </a:lnTo>
                <a:lnTo>
                  <a:pt x="0" y="548640"/>
                </a:lnTo>
                <a:lnTo>
                  <a:pt x="272034" y="548640"/>
                </a:lnTo>
                <a:lnTo>
                  <a:pt x="272034" y="275082"/>
                </a:lnTo>
                <a:lnTo>
                  <a:pt x="272034" y="0"/>
                </a:lnTo>
                <a:close/>
              </a:path>
            </a:pathLst>
          </a:custGeom>
          <a:solidFill>
            <a:srgbClr val="FFFFCC"/>
          </a:solidFill>
        </p:spPr>
        <p:txBody>
          <a:bodyPr wrap="square" lIns="0" tIns="0" rIns="0" bIns="0" rtlCol="0"/>
          <a:lstStyle/>
          <a:p/>
        </p:txBody>
      </p:sp>
      <p:graphicFrame>
        <p:nvGraphicFramePr>
          <p:cNvPr id="9" name="object 9"/>
          <p:cNvGraphicFramePr>
            <a:graphicFrameLocks noGrp="1"/>
          </p:cNvGraphicFramePr>
          <p:nvPr/>
        </p:nvGraphicFramePr>
        <p:xfrm>
          <a:off x="1266825" y="1495425"/>
          <a:ext cx="5250815" cy="3285490"/>
        </p:xfrm>
        <a:graphic>
          <a:graphicData uri="http://schemas.openxmlformats.org/drawingml/2006/table">
            <a:tbl>
              <a:tblPr firstRow="1" bandRow="1">
                <a:tableStyleId>{2D5ABB26-0587-4C30-8999-92F81FD0307C}</a:tableStyleId>
              </a:tblPr>
              <a:tblGrid>
                <a:gridCol w="271780"/>
                <a:gridCol w="4947285"/>
              </a:tblGrid>
              <a:tr h="308610">
                <a:tc gridSpan="2">
                  <a:txBody>
                    <a:bodyPr/>
                    <a:lstStyle/>
                    <a:p>
                      <a:pPr marL="66675">
                        <a:lnSpc>
                          <a:spcPct val="100000"/>
                        </a:lnSpc>
                        <a:spcBef>
                          <a:spcPts val="390"/>
                        </a:spcBef>
                      </a:pPr>
                      <a:r>
                        <a:rPr dirty="0" sz="1300" spc="-10" b="1">
                          <a:latin typeface="Arial"/>
                          <a:cs typeface="Arial"/>
                        </a:rPr>
                        <a:t>Create an index</a:t>
                      </a:r>
                      <a:r>
                        <a:rPr dirty="0" sz="1300" spc="-15" b="1">
                          <a:latin typeface="Arial"/>
                          <a:cs typeface="Arial"/>
                        </a:rPr>
                        <a:t> </a:t>
                      </a:r>
                      <a:r>
                        <a:rPr dirty="0" sz="1300" spc="-10" b="1">
                          <a:latin typeface="Arial"/>
                          <a:cs typeface="Arial"/>
                        </a:rPr>
                        <a:t>when:</a:t>
                      </a:r>
                      <a:endParaRPr sz="1300">
                        <a:latin typeface="Arial"/>
                        <a:cs typeface="Arial"/>
                      </a:endParaRPr>
                    </a:p>
                  </a:txBody>
                  <a:tcPr marL="0" marR="0" marB="0" marT="4953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BFF"/>
                    </a:solidFill>
                  </a:tcPr>
                </a:tc>
                <a:tc hMerge="1">
                  <a:txBody>
                    <a:bodyPr/>
                    <a:lstStyle/>
                    <a:p>
                      <a:pPr/>
                    </a:p>
                  </a:txBody>
                  <a:tcPr marL="0" marR="0" marB="0" marT="0"/>
                </a:tc>
              </a:tr>
              <a:tr h="275081">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229"/>
                        </a:spcBef>
                      </a:pPr>
                      <a:r>
                        <a:rPr dirty="0" sz="1150" spc="-5">
                          <a:latin typeface="Arial"/>
                          <a:cs typeface="Arial"/>
                        </a:rPr>
                        <a:t>A </a:t>
                      </a:r>
                      <a:r>
                        <a:rPr dirty="0" sz="1150" spc="-10">
                          <a:latin typeface="Arial"/>
                          <a:cs typeface="Arial"/>
                        </a:rPr>
                        <a:t>column contains </a:t>
                      </a:r>
                      <a:r>
                        <a:rPr dirty="0" sz="1150" spc="-5">
                          <a:latin typeface="Arial"/>
                          <a:cs typeface="Arial"/>
                        </a:rPr>
                        <a:t>a </a:t>
                      </a:r>
                      <a:r>
                        <a:rPr dirty="0" sz="1150" spc="-10">
                          <a:latin typeface="Arial"/>
                          <a:cs typeface="Arial"/>
                        </a:rPr>
                        <a:t>wide range </a:t>
                      </a:r>
                      <a:r>
                        <a:rPr dirty="0" sz="1150" spc="-5">
                          <a:latin typeface="Arial"/>
                          <a:cs typeface="Arial"/>
                        </a:rPr>
                        <a:t>of</a:t>
                      </a:r>
                      <a:r>
                        <a:rPr dirty="0" sz="1150" spc="20">
                          <a:latin typeface="Arial"/>
                          <a:cs typeface="Arial"/>
                        </a:rPr>
                        <a:t> </a:t>
                      </a:r>
                      <a:r>
                        <a:rPr dirty="0" sz="1150" spc="-10">
                          <a:latin typeface="Arial"/>
                          <a:cs typeface="Arial"/>
                        </a:rPr>
                        <a:t>values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7">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225"/>
                        </a:spcBef>
                      </a:pPr>
                      <a:r>
                        <a:rPr dirty="0" sz="1150" spc="-5">
                          <a:latin typeface="Arial"/>
                          <a:cs typeface="Arial"/>
                        </a:rPr>
                        <a:t>A </a:t>
                      </a:r>
                      <a:r>
                        <a:rPr dirty="0" sz="1150" spc="-10">
                          <a:latin typeface="Arial"/>
                          <a:cs typeface="Arial"/>
                        </a:rPr>
                        <a:t>column contains </a:t>
                      </a:r>
                      <a:r>
                        <a:rPr dirty="0" sz="1150" spc="-5">
                          <a:latin typeface="Arial"/>
                          <a:cs typeface="Arial"/>
                        </a:rPr>
                        <a:t>a </a:t>
                      </a:r>
                      <a:r>
                        <a:rPr dirty="0" sz="1150" spc="-10">
                          <a:latin typeface="Arial"/>
                          <a:cs typeface="Arial"/>
                        </a:rPr>
                        <a:t>large number </a:t>
                      </a:r>
                      <a:r>
                        <a:rPr dirty="0" sz="1150" spc="-5">
                          <a:latin typeface="Arial"/>
                          <a:cs typeface="Arial"/>
                        </a:rPr>
                        <a:t>of </a:t>
                      </a:r>
                      <a:r>
                        <a:rPr dirty="0" sz="1150" spc="-10">
                          <a:latin typeface="Arial"/>
                          <a:cs typeface="Arial"/>
                        </a:rPr>
                        <a:t>null</a:t>
                      </a:r>
                      <a:r>
                        <a:rPr dirty="0" sz="1150" spc="25">
                          <a:latin typeface="Arial"/>
                          <a:cs typeface="Arial"/>
                        </a:rPr>
                        <a:t> </a:t>
                      </a:r>
                      <a:r>
                        <a:rPr dirty="0" sz="1150" spc="-10">
                          <a:latin typeface="Arial"/>
                          <a:cs typeface="Arial"/>
                        </a:rPr>
                        <a:t>values</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414528">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7320" marR="104775">
                        <a:lnSpc>
                          <a:spcPct val="106100"/>
                        </a:lnSpc>
                        <a:spcBef>
                          <a:spcPts val="55"/>
                        </a:spcBef>
                      </a:pPr>
                      <a:r>
                        <a:rPr dirty="0" sz="1150" spc="-5">
                          <a:latin typeface="Arial"/>
                          <a:cs typeface="Arial"/>
                        </a:rPr>
                        <a:t>One or more </a:t>
                      </a:r>
                      <a:r>
                        <a:rPr dirty="0" sz="1150" spc="-10">
                          <a:latin typeface="Arial"/>
                          <a:cs typeface="Arial"/>
                        </a:rPr>
                        <a:t>columns are </a:t>
                      </a:r>
                      <a:r>
                        <a:rPr dirty="0" sz="1150" spc="-5">
                          <a:latin typeface="Arial"/>
                          <a:cs typeface="Arial"/>
                        </a:rPr>
                        <a:t>frequently </a:t>
                      </a:r>
                      <a:r>
                        <a:rPr dirty="0" sz="1150" spc="-10">
                          <a:latin typeface="Arial"/>
                          <a:cs typeface="Arial"/>
                        </a:rPr>
                        <a:t>used </a:t>
                      </a:r>
                      <a:r>
                        <a:rPr dirty="0" sz="1150" spc="-5">
                          <a:latin typeface="Arial"/>
                          <a:cs typeface="Arial"/>
                        </a:rPr>
                        <a:t>together in a </a:t>
                      </a:r>
                      <a:r>
                        <a:rPr dirty="0" sz="1150" spc="-5">
                          <a:latin typeface="Courier New"/>
                          <a:cs typeface="Courier New"/>
                        </a:rPr>
                        <a:t>WHERE </a:t>
                      </a:r>
                      <a:r>
                        <a:rPr dirty="0" sz="1150" spc="-10">
                          <a:latin typeface="Arial"/>
                          <a:cs typeface="Arial"/>
                        </a:rPr>
                        <a:t>clause or  </a:t>
                      </a:r>
                      <a:r>
                        <a:rPr dirty="0" sz="1150" spc="-5">
                          <a:latin typeface="Arial"/>
                          <a:cs typeface="Arial"/>
                        </a:rPr>
                        <a:t>a </a:t>
                      </a:r>
                      <a:r>
                        <a:rPr dirty="0" sz="1150" spc="-10">
                          <a:latin typeface="Arial"/>
                          <a:cs typeface="Arial"/>
                        </a:rPr>
                        <a:t>join condition</a:t>
                      </a:r>
                      <a:endParaRPr sz="1150">
                        <a:latin typeface="Arial"/>
                        <a:cs typeface="Arial"/>
                      </a:endParaRPr>
                    </a:p>
                  </a:txBody>
                  <a:tcPr marL="0" marR="0" marB="0" marT="698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413765">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7320" marR="81280">
                        <a:lnSpc>
                          <a:spcPct val="100000"/>
                        </a:lnSpc>
                        <a:spcBef>
                          <a:spcPts val="225"/>
                        </a:spcBef>
                      </a:pPr>
                      <a:r>
                        <a:rPr dirty="0" sz="1150" spc="-10">
                          <a:latin typeface="Arial"/>
                          <a:cs typeface="Arial"/>
                        </a:rPr>
                        <a:t>The table </a:t>
                      </a:r>
                      <a:r>
                        <a:rPr dirty="0" sz="1150" spc="-5">
                          <a:latin typeface="Arial"/>
                          <a:cs typeface="Arial"/>
                        </a:rPr>
                        <a:t>is </a:t>
                      </a:r>
                      <a:r>
                        <a:rPr dirty="0" sz="1150" spc="-10">
                          <a:latin typeface="Arial"/>
                          <a:cs typeface="Arial"/>
                        </a:rPr>
                        <a:t>large and most queries are expected </a:t>
                      </a:r>
                      <a:r>
                        <a:rPr dirty="0" sz="1150" spc="-5">
                          <a:latin typeface="Arial"/>
                          <a:cs typeface="Arial"/>
                        </a:rPr>
                        <a:t>to retrieve </a:t>
                      </a:r>
                      <a:r>
                        <a:rPr dirty="0" sz="1150" spc="-10">
                          <a:latin typeface="Arial"/>
                          <a:cs typeface="Arial"/>
                        </a:rPr>
                        <a:t>less than 2%  </a:t>
                      </a:r>
                      <a:r>
                        <a:rPr dirty="0" sz="1150" spc="-5">
                          <a:latin typeface="Arial"/>
                          <a:cs typeface="Arial"/>
                        </a:rPr>
                        <a:t>to </a:t>
                      </a:r>
                      <a:r>
                        <a:rPr dirty="0" sz="1150" spc="-10">
                          <a:latin typeface="Arial"/>
                          <a:cs typeface="Arial"/>
                        </a:rPr>
                        <a:t>4% </a:t>
                      </a:r>
                      <a:r>
                        <a:rPr dirty="0" sz="1150" spc="-5">
                          <a:latin typeface="Arial"/>
                          <a:cs typeface="Arial"/>
                        </a:rPr>
                        <a:t>of </a:t>
                      </a:r>
                      <a:r>
                        <a:rPr dirty="0" sz="1150" spc="-10">
                          <a:latin typeface="Arial"/>
                          <a:cs typeface="Arial"/>
                        </a:rPr>
                        <a:t>the rows </a:t>
                      </a:r>
                      <a:r>
                        <a:rPr dirty="0" sz="1150" spc="-5">
                          <a:latin typeface="Arial"/>
                          <a:cs typeface="Arial"/>
                        </a:rPr>
                        <a:t>in </a:t>
                      </a:r>
                      <a:r>
                        <a:rPr dirty="0" sz="1150" spc="-10">
                          <a:latin typeface="Arial"/>
                          <a:cs typeface="Arial"/>
                        </a:rPr>
                        <a:t>the</a:t>
                      </a:r>
                      <a:r>
                        <a:rPr dirty="0" sz="1150" spc="10">
                          <a:latin typeface="Arial"/>
                          <a:cs typeface="Arial"/>
                        </a:rPr>
                        <a:t> </a:t>
                      </a:r>
                      <a:r>
                        <a:rPr dirty="0" sz="1150" spc="-10">
                          <a:latin typeface="Arial"/>
                          <a:cs typeface="Arial"/>
                        </a:rPr>
                        <a:t>table</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61366">
                <a:tc gridSpan="2">
                  <a:txBody>
                    <a:bodyPr/>
                    <a:lstStyle/>
                    <a:p>
                      <a:pPr marL="148590">
                        <a:lnSpc>
                          <a:spcPct val="100000"/>
                        </a:lnSpc>
                        <a:spcBef>
                          <a:spcPts val="210"/>
                        </a:spcBef>
                      </a:pPr>
                      <a:r>
                        <a:rPr dirty="0" sz="1300" spc="-10" b="1">
                          <a:latin typeface="Arial"/>
                          <a:cs typeface="Arial"/>
                        </a:rPr>
                        <a:t>Do not create an index</a:t>
                      </a:r>
                      <a:r>
                        <a:rPr dirty="0" sz="1300" spc="-15" b="1">
                          <a:latin typeface="Arial"/>
                          <a:cs typeface="Arial"/>
                        </a:rPr>
                        <a:t> </a:t>
                      </a:r>
                      <a:r>
                        <a:rPr dirty="0" sz="1300" spc="-10" b="1">
                          <a:latin typeface="Arial"/>
                          <a:cs typeface="Arial"/>
                        </a:rPr>
                        <a:t>when:</a:t>
                      </a:r>
                      <a:endParaRPr sz="1300">
                        <a:latin typeface="Arial"/>
                        <a:cs typeface="Arial"/>
                      </a:endParaRPr>
                    </a:p>
                  </a:txBody>
                  <a:tcPr marL="0" marR="0" marB="0" marT="2667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ACCFF"/>
                    </a:solidFill>
                  </a:tcPr>
                </a:tc>
                <a:tc hMerge="1">
                  <a:txBody>
                    <a:bodyPr/>
                    <a:lstStyle/>
                    <a:p>
                      <a:pPr/>
                    </a:p>
                  </a:txBody>
                  <a:tcPr marL="0" marR="0" marB="0" marT="0"/>
                </a:tc>
              </a:tr>
              <a:tr h="300989">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229"/>
                        </a:spcBef>
                      </a:pPr>
                      <a:r>
                        <a:rPr dirty="0" sz="1150" spc="-10">
                          <a:latin typeface="Arial"/>
                          <a:cs typeface="Arial"/>
                        </a:rPr>
                        <a:t>The columns are not </a:t>
                      </a:r>
                      <a:r>
                        <a:rPr dirty="0" sz="1150" spc="-5">
                          <a:latin typeface="Arial"/>
                          <a:cs typeface="Arial"/>
                        </a:rPr>
                        <a:t>often </a:t>
                      </a:r>
                      <a:r>
                        <a:rPr dirty="0" sz="1150" spc="-10">
                          <a:latin typeface="Arial"/>
                          <a:cs typeface="Arial"/>
                        </a:rPr>
                        <a:t>used as </a:t>
                      </a:r>
                      <a:r>
                        <a:rPr dirty="0" sz="1150" spc="-5">
                          <a:latin typeface="Arial"/>
                          <a:cs typeface="Arial"/>
                        </a:rPr>
                        <a:t>a </a:t>
                      </a:r>
                      <a:r>
                        <a:rPr dirty="0" sz="1150" spc="-10">
                          <a:latin typeface="Arial"/>
                          <a:cs typeface="Arial"/>
                        </a:rPr>
                        <a:t>condition in the</a:t>
                      </a:r>
                      <a:r>
                        <a:rPr dirty="0" sz="1150" spc="55">
                          <a:latin typeface="Arial"/>
                          <a:cs typeface="Arial"/>
                        </a:rPr>
                        <a:t> </a:t>
                      </a:r>
                      <a:r>
                        <a:rPr dirty="0" sz="1150" spc="-5">
                          <a:latin typeface="Arial"/>
                          <a:cs typeface="Arial"/>
                        </a:rPr>
                        <a:t>query</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414527">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7320" marR="102870">
                        <a:lnSpc>
                          <a:spcPct val="100000"/>
                        </a:lnSpc>
                        <a:spcBef>
                          <a:spcPts val="229"/>
                        </a:spcBef>
                      </a:pPr>
                      <a:r>
                        <a:rPr dirty="0" sz="1150" spc="-10">
                          <a:latin typeface="Arial"/>
                          <a:cs typeface="Arial"/>
                        </a:rPr>
                        <a:t>The table </a:t>
                      </a:r>
                      <a:r>
                        <a:rPr dirty="0" sz="1150" spc="-5">
                          <a:latin typeface="Arial"/>
                          <a:cs typeface="Arial"/>
                        </a:rPr>
                        <a:t>is </a:t>
                      </a:r>
                      <a:r>
                        <a:rPr dirty="0" sz="1150" spc="-10">
                          <a:latin typeface="Arial"/>
                          <a:cs typeface="Arial"/>
                        </a:rPr>
                        <a:t>small </a:t>
                      </a:r>
                      <a:r>
                        <a:rPr dirty="0" sz="1150" spc="-5">
                          <a:latin typeface="Arial"/>
                          <a:cs typeface="Arial"/>
                        </a:rPr>
                        <a:t>or most </a:t>
                      </a:r>
                      <a:r>
                        <a:rPr dirty="0" sz="1150" spc="-10">
                          <a:latin typeface="Arial"/>
                          <a:cs typeface="Arial"/>
                        </a:rPr>
                        <a:t>queries are expected </a:t>
                      </a:r>
                      <a:r>
                        <a:rPr dirty="0" sz="1150" spc="-5">
                          <a:latin typeface="Arial"/>
                          <a:cs typeface="Arial"/>
                        </a:rPr>
                        <a:t>to retrieve </a:t>
                      </a:r>
                      <a:r>
                        <a:rPr dirty="0" sz="1150" spc="-10">
                          <a:latin typeface="Arial"/>
                          <a:cs typeface="Arial"/>
                        </a:rPr>
                        <a:t>more than 2%  </a:t>
                      </a:r>
                      <a:r>
                        <a:rPr dirty="0" sz="1150" spc="-5">
                          <a:latin typeface="Arial"/>
                          <a:cs typeface="Arial"/>
                        </a:rPr>
                        <a:t>to </a:t>
                      </a:r>
                      <a:r>
                        <a:rPr dirty="0" sz="1150" spc="-10">
                          <a:latin typeface="Arial"/>
                          <a:cs typeface="Arial"/>
                        </a:rPr>
                        <a:t>4% </a:t>
                      </a:r>
                      <a:r>
                        <a:rPr dirty="0" sz="1150" spc="-5">
                          <a:latin typeface="Arial"/>
                          <a:cs typeface="Arial"/>
                        </a:rPr>
                        <a:t>of </a:t>
                      </a:r>
                      <a:r>
                        <a:rPr dirty="0" sz="1150" spc="-10">
                          <a:latin typeface="Arial"/>
                          <a:cs typeface="Arial"/>
                        </a:rPr>
                        <a:t>the rows </a:t>
                      </a:r>
                      <a:r>
                        <a:rPr dirty="0" sz="1150" spc="-5">
                          <a:latin typeface="Arial"/>
                          <a:cs typeface="Arial"/>
                        </a:rPr>
                        <a:t>in </a:t>
                      </a:r>
                      <a:r>
                        <a:rPr dirty="0" sz="1150" spc="-10">
                          <a:latin typeface="Arial"/>
                          <a:cs typeface="Arial"/>
                        </a:rPr>
                        <a:t>the</a:t>
                      </a:r>
                      <a:r>
                        <a:rPr dirty="0" sz="1150" spc="10">
                          <a:latin typeface="Arial"/>
                          <a:cs typeface="Arial"/>
                        </a:rPr>
                        <a:t> </a:t>
                      </a:r>
                      <a:r>
                        <a:rPr dirty="0" sz="1150" spc="-10">
                          <a:latin typeface="Arial"/>
                          <a:cs typeface="Arial"/>
                        </a:rPr>
                        <a:t>table</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300989">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229"/>
                        </a:spcBef>
                      </a:pPr>
                      <a:r>
                        <a:rPr dirty="0" sz="1150" spc="-10">
                          <a:latin typeface="Arial"/>
                          <a:cs typeface="Arial"/>
                        </a:rPr>
                        <a:t>The table </a:t>
                      </a:r>
                      <a:r>
                        <a:rPr dirty="0" sz="1150" spc="-5">
                          <a:latin typeface="Arial"/>
                          <a:cs typeface="Arial"/>
                        </a:rPr>
                        <a:t>is </a:t>
                      </a:r>
                      <a:r>
                        <a:rPr dirty="0" sz="1150" spc="-10">
                          <a:latin typeface="Arial"/>
                          <a:cs typeface="Arial"/>
                        </a:rPr>
                        <a:t>updated</a:t>
                      </a:r>
                      <a:r>
                        <a:rPr dirty="0" sz="1150" spc="5">
                          <a:latin typeface="Arial"/>
                          <a:cs typeface="Arial"/>
                        </a:rPr>
                        <a:t> </a:t>
                      </a:r>
                      <a:r>
                        <a:rPr dirty="0" sz="1150" spc="-10">
                          <a:latin typeface="Arial"/>
                          <a:cs typeface="Arial"/>
                        </a:rPr>
                        <a:t>frequently</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300990">
                <a:tc>
                  <a:txBody>
                    <a:bodyPr/>
                    <a:lstStyle/>
                    <a:p>
                      <a:pPr>
                        <a:lnSpc>
                          <a:spcPct val="100000"/>
                        </a:lnSpc>
                      </a:pPr>
                      <a:endParaRPr sz="1100">
                        <a:latin typeface="Times New Roman"/>
                        <a:cs typeface="Times New Roman"/>
                      </a:endParaRPr>
                    </a:p>
                  </a:txBody>
                  <a:tcPr marL="0" marR="0" marB="0" marT="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225"/>
                        </a:spcBef>
                      </a:pPr>
                      <a:r>
                        <a:rPr dirty="0" sz="1150" spc="-10">
                          <a:latin typeface="Arial"/>
                          <a:cs typeface="Arial"/>
                        </a:rPr>
                        <a:t>The indexed columns are referenced </a:t>
                      </a:r>
                      <a:r>
                        <a:rPr dirty="0" sz="1150" spc="-5">
                          <a:latin typeface="Arial"/>
                          <a:cs typeface="Arial"/>
                        </a:rPr>
                        <a:t>as </a:t>
                      </a:r>
                      <a:r>
                        <a:rPr dirty="0" sz="1150" spc="-10">
                          <a:latin typeface="Arial"/>
                          <a:cs typeface="Arial"/>
                        </a:rPr>
                        <a:t>part </a:t>
                      </a:r>
                      <a:r>
                        <a:rPr dirty="0" sz="1150" spc="-5">
                          <a:latin typeface="Arial"/>
                          <a:cs typeface="Arial"/>
                        </a:rPr>
                        <a:t>of an</a:t>
                      </a:r>
                      <a:r>
                        <a:rPr dirty="0" sz="1150" spc="40">
                          <a:latin typeface="Arial"/>
                          <a:cs typeface="Arial"/>
                        </a:rPr>
                        <a:t> </a:t>
                      </a:r>
                      <a:r>
                        <a:rPr dirty="0" sz="1150" spc="-10">
                          <a:latin typeface="Arial"/>
                          <a:cs typeface="Arial"/>
                        </a:rPr>
                        <a:t>expression</a:t>
                      </a:r>
                      <a:endParaRPr sz="1150">
                        <a:latin typeface="Arial"/>
                        <a:cs typeface="Arial"/>
                      </a:endParaRPr>
                    </a:p>
                  </a:txBody>
                  <a:tcPr marL="0" marR="0" marB="0" marT="28575">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grpSp>
        <p:nvGrpSpPr>
          <p:cNvPr id="10" name="object 10"/>
          <p:cNvGrpSpPr/>
          <p:nvPr/>
        </p:nvGrpSpPr>
        <p:grpSpPr>
          <a:xfrm>
            <a:off x="1308353" y="1871472"/>
            <a:ext cx="207645" cy="1235710"/>
            <a:chOff x="1308353" y="1871472"/>
            <a:chExt cx="207645" cy="1235710"/>
          </a:xfrm>
        </p:grpSpPr>
        <p:sp>
          <p:nvSpPr>
            <p:cNvPr id="11" name="object 11"/>
            <p:cNvSpPr/>
            <p:nvPr/>
          </p:nvSpPr>
          <p:spPr>
            <a:xfrm>
              <a:off x="1308353" y="1871472"/>
              <a:ext cx="207264" cy="204977"/>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334261" y="2031111"/>
              <a:ext cx="2540" cy="0"/>
            </a:xfrm>
            <a:custGeom>
              <a:avLst/>
              <a:gdLst/>
              <a:ahLst/>
              <a:cxnLst/>
              <a:rect l="l" t="t" r="r" b="b"/>
              <a:pathLst>
                <a:path w="2540" h="0">
                  <a:moveTo>
                    <a:pt x="0" y="0"/>
                  </a:moveTo>
                  <a:lnTo>
                    <a:pt x="2285" y="0"/>
                  </a:lnTo>
                </a:path>
              </a:pathLst>
            </a:custGeom>
            <a:ln w="3175">
              <a:solidFill>
                <a:srgbClr val="FDFEFD"/>
              </a:solidFill>
            </a:ln>
          </p:spPr>
          <p:txBody>
            <a:bodyPr wrap="square" lIns="0" tIns="0" rIns="0" bIns="0" rtlCol="0"/>
            <a:lstStyle/>
            <a:p/>
          </p:txBody>
        </p:sp>
        <p:sp>
          <p:nvSpPr>
            <p:cNvPr id="13" name="object 13"/>
            <p:cNvSpPr/>
            <p:nvPr/>
          </p:nvSpPr>
          <p:spPr>
            <a:xfrm>
              <a:off x="1308353" y="2138172"/>
              <a:ext cx="207264" cy="204977"/>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1334261" y="2297811"/>
              <a:ext cx="2540" cy="0"/>
            </a:xfrm>
            <a:custGeom>
              <a:avLst/>
              <a:gdLst/>
              <a:ahLst/>
              <a:cxnLst/>
              <a:rect l="l" t="t" r="r" b="b"/>
              <a:pathLst>
                <a:path w="2540" h="0">
                  <a:moveTo>
                    <a:pt x="0" y="0"/>
                  </a:moveTo>
                  <a:lnTo>
                    <a:pt x="2285" y="0"/>
                  </a:lnTo>
                </a:path>
              </a:pathLst>
            </a:custGeom>
            <a:ln w="3175">
              <a:solidFill>
                <a:srgbClr val="FDFEFD"/>
              </a:solidFill>
            </a:ln>
          </p:spPr>
          <p:txBody>
            <a:bodyPr wrap="square" lIns="0" tIns="0" rIns="0" bIns="0" rtlCol="0"/>
            <a:lstStyle/>
            <a:p/>
          </p:txBody>
        </p:sp>
        <p:sp>
          <p:nvSpPr>
            <p:cNvPr id="15" name="object 15"/>
            <p:cNvSpPr/>
            <p:nvPr/>
          </p:nvSpPr>
          <p:spPr>
            <a:xfrm>
              <a:off x="1308353" y="2461259"/>
              <a:ext cx="207264" cy="205740"/>
            </a:xfrm>
            <a:prstGeom prst="rect">
              <a:avLst/>
            </a:prstGeom>
            <a:blipFill>
              <a:blip r:embed="rId4" cstate="print"/>
              <a:stretch>
                <a:fillRect/>
              </a:stretch>
            </a:blipFill>
          </p:spPr>
          <p:txBody>
            <a:bodyPr wrap="square" lIns="0" tIns="0" rIns="0" bIns="0" rtlCol="0"/>
            <a:lstStyle/>
            <a:p/>
          </p:txBody>
        </p:sp>
        <p:sp>
          <p:nvSpPr>
            <p:cNvPr id="16" name="object 16"/>
            <p:cNvSpPr/>
            <p:nvPr/>
          </p:nvSpPr>
          <p:spPr>
            <a:xfrm>
              <a:off x="1334261" y="2621661"/>
              <a:ext cx="2540" cy="0"/>
            </a:xfrm>
            <a:custGeom>
              <a:avLst/>
              <a:gdLst/>
              <a:ahLst/>
              <a:cxnLst/>
              <a:rect l="l" t="t" r="r" b="b"/>
              <a:pathLst>
                <a:path w="2540" h="0">
                  <a:moveTo>
                    <a:pt x="0" y="0"/>
                  </a:moveTo>
                  <a:lnTo>
                    <a:pt x="2285" y="0"/>
                  </a:lnTo>
                </a:path>
              </a:pathLst>
            </a:custGeom>
            <a:ln w="3175">
              <a:solidFill>
                <a:srgbClr val="FDFEFD"/>
              </a:solidFill>
            </a:ln>
          </p:spPr>
          <p:txBody>
            <a:bodyPr wrap="square" lIns="0" tIns="0" rIns="0" bIns="0" rtlCol="0"/>
            <a:lstStyle/>
            <a:p/>
          </p:txBody>
        </p:sp>
        <p:sp>
          <p:nvSpPr>
            <p:cNvPr id="17" name="object 17"/>
            <p:cNvSpPr/>
            <p:nvPr/>
          </p:nvSpPr>
          <p:spPr>
            <a:xfrm>
              <a:off x="1308353" y="2900933"/>
              <a:ext cx="207264" cy="205740"/>
            </a:xfrm>
            <a:prstGeom prst="rect">
              <a:avLst/>
            </a:prstGeom>
            <a:blipFill>
              <a:blip r:embed="rId4" cstate="print"/>
              <a:stretch>
                <a:fillRect/>
              </a:stretch>
            </a:blipFill>
          </p:spPr>
          <p:txBody>
            <a:bodyPr wrap="square" lIns="0" tIns="0" rIns="0" bIns="0" rtlCol="0"/>
            <a:lstStyle/>
            <a:p/>
          </p:txBody>
        </p:sp>
        <p:sp>
          <p:nvSpPr>
            <p:cNvPr id="18" name="object 18"/>
            <p:cNvSpPr/>
            <p:nvPr/>
          </p:nvSpPr>
          <p:spPr>
            <a:xfrm>
              <a:off x="1334261" y="3061335"/>
              <a:ext cx="2540" cy="0"/>
            </a:xfrm>
            <a:custGeom>
              <a:avLst/>
              <a:gdLst/>
              <a:ahLst/>
              <a:cxnLst/>
              <a:rect l="l" t="t" r="r" b="b"/>
              <a:pathLst>
                <a:path w="2540" h="0">
                  <a:moveTo>
                    <a:pt x="0" y="0"/>
                  </a:moveTo>
                  <a:lnTo>
                    <a:pt x="2285" y="0"/>
                  </a:lnTo>
                </a:path>
              </a:pathLst>
            </a:custGeom>
            <a:ln w="3175">
              <a:solidFill>
                <a:srgbClr val="FDFEFD"/>
              </a:solidFill>
            </a:ln>
          </p:spPr>
          <p:txBody>
            <a:bodyPr wrap="square" lIns="0" tIns="0" rIns="0" bIns="0" rtlCol="0"/>
            <a:lstStyle/>
            <a:p/>
          </p:txBody>
        </p:sp>
      </p:grpSp>
      <p:grpSp>
        <p:nvGrpSpPr>
          <p:cNvPr id="19" name="object 19"/>
          <p:cNvGrpSpPr/>
          <p:nvPr/>
        </p:nvGrpSpPr>
        <p:grpSpPr>
          <a:xfrm>
            <a:off x="1341119" y="3554729"/>
            <a:ext cx="146685" cy="1146175"/>
            <a:chOff x="1341119" y="3554729"/>
            <a:chExt cx="146685" cy="1146175"/>
          </a:xfrm>
        </p:grpSpPr>
        <p:sp>
          <p:nvSpPr>
            <p:cNvPr id="20" name="object 20"/>
            <p:cNvSpPr/>
            <p:nvPr/>
          </p:nvSpPr>
          <p:spPr>
            <a:xfrm>
              <a:off x="1341119" y="3554729"/>
              <a:ext cx="146324" cy="164592"/>
            </a:xfrm>
            <a:prstGeom prst="rect">
              <a:avLst/>
            </a:prstGeom>
            <a:blipFill>
              <a:blip r:embed="rId5" cstate="print"/>
              <a:stretch>
                <a:fillRect/>
              </a:stretch>
            </a:blipFill>
          </p:spPr>
          <p:txBody>
            <a:bodyPr wrap="square" lIns="0" tIns="0" rIns="0" bIns="0" rtlCol="0"/>
            <a:lstStyle/>
            <a:p/>
          </p:txBody>
        </p:sp>
        <p:sp>
          <p:nvSpPr>
            <p:cNvPr id="21" name="object 21"/>
            <p:cNvSpPr/>
            <p:nvPr/>
          </p:nvSpPr>
          <p:spPr>
            <a:xfrm>
              <a:off x="1341119" y="3880865"/>
              <a:ext cx="146324" cy="164592"/>
            </a:xfrm>
            <a:prstGeom prst="rect">
              <a:avLst/>
            </a:prstGeom>
            <a:blipFill>
              <a:blip r:embed="rId6" cstate="print"/>
              <a:stretch>
                <a:fillRect/>
              </a:stretch>
            </a:blipFill>
          </p:spPr>
          <p:txBody>
            <a:bodyPr wrap="square" lIns="0" tIns="0" rIns="0" bIns="0" rtlCol="0"/>
            <a:lstStyle/>
            <a:p/>
          </p:txBody>
        </p:sp>
        <p:sp>
          <p:nvSpPr>
            <p:cNvPr id="22" name="object 22"/>
            <p:cNvSpPr/>
            <p:nvPr/>
          </p:nvSpPr>
          <p:spPr>
            <a:xfrm>
              <a:off x="1341119" y="4263389"/>
              <a:ext cx="146324" cy="164592"/>
            </a:xfrm>
            <a:prstGeom prst="rect">
              <a:avLst/>
            </a:prstGeom>
            <a:blipFill>
              <a:blip r:embed="rId7" cstate="print"/>
              <a:stretch>
                <a:fillRect/>
              </a:stretch>
            </a:blipFill>
          </p:spPr>
          <p:txBody>
            <a:bodyPr wrap="square" lIns="0" tIns="0" rIns="0" bIns="0" rtlCol="0"/>
            <a:lstStyle/>
            <a:p/>
          </p:txBody>
        </p:sp>
        <p:sp>
          <p:nvSpPr>
            <p:cNvPr id="23" name="object 23"/>
            <p:cNvSpPr/>
            <p:nvPr/>
          </p:nvSpPr>
          <p:spPr>
            <a:xfrm>
              <a:off x="1341119" y="4536185"/>
              <a:ext cx="146324" cy="164591"/>
            </a:xfrm>
            <a:prstGeom prst="rect">
              <a:avLst/>
            </a:prstGeom>
            <a:blipFill>
              <a:blip r:embed="rId8" cstate="print"/>
              <a:stretch>
                <a:fillRect/>
              </a:stretch>
            </a:blipFill>
          </p:spPr>
          <p:txBody>
            <a:bodyPr wrap="square" lIns="0" tIns="0" rIns="0" bIns="0" rtlCol="0"/>
            <a:lstStyle/>
            <a:p/>
          </p:txBody>
        </p:sp>
      </p:grpSp>
      <p:sp>
        <p:nvSpPr>
          <p:cNvPr id="24" name="object 24"/>
          <p:cNvSpPr txBox="1"/>
          <p:nvPr/>
        </p:nvSpPr>
        <p:spPr>
          <a:xfrm>
            <a:off x="594613" y="5611157"/>
            <a:ext cx="6456680" cy="283908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More Is Not Always</a:t>
            </a:r>
            <a:r>
              <a:rPr dirty="0" sz="1300" spc="-10" b="1">
                <a:latin typeface="Arial"/>
                <a:cs typeface="Arial"/>
              </a:rPr>
              <a:t> </a:t>
            </a:r>
            <a:r>
              <a:rPr dirty="0" sz="1300" spc="-5" b="1">
                <a:latin typeface="Arial"/>
                <a:cs typeface="Arial"/>
              </a:rPr>
              <a:t>Better</a:t>
            </a:r>
            <a:endParaRPr sz="1300">
              <a:latin typeface="Arial"/>
              <a:cs typeface="Arial"/>
            </a:endParaRPr>
          </a:p>
          <a:p>
            <a:pPr marL="136525" marR="5715">
              <a:lnSpc>
                <a:spcPct val="100000"/>
              </a:lnSpc>
              <a:spcBef>
                <a:spcPts val="359"/>
              </a:spcBef>
            </a:pPr>
            <a:r>
              <a:rPr dirty="0" sz="1300">
                <a:latin typeface="Times New Roman"/>
                <a:cs typeface="Times New Roman"/>
              </a:rPr>
              <a:t>Having </a:t>
            </a:r>
            <a:r>
              <a:rPr dirty="0" sz="1300" spc="-5">
                <a:latin typeface="Times New Roman"/>
                <a:cs typeface="Times New Roman"/>
              </a:rPr>
              <a:t>more </a:t>
            </a:r>
            <a:r>
              <a:rPr dirty="0" sz="1300">
                <a:latin typeface="Times New Roman"/>
                <a:cs typeface="Times New Roman"/>
              </a:rPr>
              <a:t>indexes on a table does not produce faster queries. Each DML operation that is  committed on a table with indexes means that the indexes </a:t>
            </a:r>
            <a:r>
              <a:rPr dirty="0" sz="1300" spc="-5">
                <a:latin typeface="Times New Roman"/>
                <a:cs typeface="Times New Roman"/>
              </a:rPr>
              <a:t>must </a:t>
            </a:r>
            <a:r>
              <a:rPr dirty="0" sz="1300">
                <a:latin typeface="Times New Roman"/>
                <a:cs typeface="Times New Roman"/>
              </a:rPr>
              <a:t>be updated. The </a:t>
            </a:r>
            <a:r>
              <a:rPr dirty="0" sz="1300" spc="-5">
                <a:latin typeface="Times New Roman"/>
                <a:cs typeface="Times New Roman"/>
              </a:rPr>
              <a:t>more </a:t>
            </a:r>
            <a:r>
              <a:rPr dirty="0" sz="1300">
                <a:latin typeface="Times New Roman"/>
                <a:cs typeface="Times New Roman"/>
              </a:rPr>
              <a:t>indexes  that you have associated with a </a:t>
            </a:r>
            <a:r>
              <a:rPr dirty="0" sz="1300" spc="-5">
                <a:latin typeface="Times New Roman"/>
                <a:cs typeface="Times New Roman"/>
              </a:rPr>
              <a:t>table, </a:t>
            </a:r>
            <a:r>
              <a:rPr dirty="0" sz="1300">
                <a:latin typeface="Times New Roman"/>
                <a:cs typeface="Times New Roman"/>
              </a:rPr>
              <a:t>the more effort the Oracle server </a:t>
            </a:r>
            <a:r>
              <a:rPr dirty="0" sz="1300" spc="-5">
                <a:latin typeface="Times New Roman"/>
                <a:cs typeface="Times New Roman"/>
              </a:rPr>
              <a:t>must </a:t>
            </a:r>
            <a:r>
              <a:rPr dirty="0" sz="1300">
                <a:latin typeface="Times New Roman"/>
                <a:cs typeface="Times New Roman"/>
              </a:rPr>
              <a:t>make to update all  the indexes after a </a:t>
            </a:r>
            <a:r>
              <a:rPr dirty="0" sz="1300" spc="-5">
                <a:latin typeface="Times New Roman"/>
                <a:cs typeface="Times New Roman"/>
              </a:rPr>
              <a:t>DML </a:t>
            </a:r>
            <a:r>
              <a:rPr dirty="0" sz="1300">
                <a:latin typeface="Times New Roman"/>
                <a:cs typeface="Times New Roman"/>
              </a:rPr>
              <a:t>operation.</a:t>
            </a:r>
            <a:endParaRPr sz="1300">
              <a:latin typeface="Times New Roman"/>
              <a:cs typeface="Times New Roman"/>
            </a:endParaRPr>
          </a:p>
          <a:p>
            <a:pPr marL="136525">
              <a:lnSpc>
                <a:spcPct val="100000"/>
              </a:lnSpc>
              <a:spcBef>
                <a:spcPts val="380"/>
              </a:spcBef>
            </a:pPr>
            <a:r>
              <a:rPr dirty="0" sz="1300" spc="-5" b="1">
                <a:latin typeface="Times New Roman"/>
                <a:cs typeface="Times New Roman"/>
              </a:rPr>
              <a:t>When to Create an</a:t>
            </a:r>
            <a:r>
              <a:rPr dirty="0" sz="1300" spc="-15" b="1">
                <a:latin typeface="Times New Roman"/>
                <a:cs typeface="Times New Roman"/>
              </a:rPr>
              <a:t> </a:t>
            </a:r>
            <a:r>
              <a:rPr dirty="0" sz="1300" spc="-5" b="1">
                <a:latin typeface="Times New Roman"/>
                <a:cs typeface="Times New Roman"/>
              </a:rPr>
              <a:t>Index</a:t>
            </a:r>
            <a:endParaRPr sz="1300">
              <a:latin typeface="Times New Roman"/>
              <a:cs typeface="Times New Roman"/>
            </a:endParaRPr>
          </a:p>
          <a:p>
            <a:pPr marL="136525">
              <a:lnSpc>
                <a:spcPct val="100000"/>
              </a:lnSpc>
              <a:spcBef>
                <a:spcPts val="390"/>
              </a:spcBef>
            </a:pPr>
            <a:r>
              <a:rPr dirty="0" sz="1300">
                <a:latin typeface="Times New Roman"/>
                <a:cs typeface="Times New Roman"/>
              </a:rPr>
              <a:t>Therefore, you </a:t>
            </a:r>
            <a:r>
              <a:rPr dirty="0" sz="1300" spc="-5">
                <a:latin typeface="Times New Roman"/>
                <a:cs typeface="Times New Roman"/>
              </a:rPr>
              <a:t>should </a:t>
            </a:r>
            <a:r>
              <a:rPr dirty="0" sz="1300">
                <a:latin typeface="Times New Roman"/>
                <a:cs typeface="Times New Roman"/>
              </a:rPr>
              <a:t>create indexes only</a:t>
            </a:r>
            <a:r>
              <a:rPr dirty="0" sz="1300" spc="-15">
                <a:latin typeface="Times New Roman"/>
                <a:cs typeface="Times New Roman"/>
              </a:rPr>
              <a:t> </a:t>
            </a:r>
            <a:r>
              <a:rPr dirty="0" sz="1300">
                <a:latin typeface="Times New Roman"/>
                <a:cs typeface="Times New Roman"/>
              </a:rPr>
              <a:t>if:</a:t>
            </a:r>
            <a:endParaRPr sz="1300">
              <a:latin typeface="Times New Roman"/>
              <a:cs typeface="Times New Roman"/>
            </a:endParaRPr>
          </a:p>
          <a:p>
            <a:pPr marL="445770" indent="-186055">
              <a:lnSpc>
                <a:spcPts val="1555"/>
              </a:lnSpc>
              <a:buChar char="•"/>
              <a:tabLst>
                <a:tab pos="445770" algn="l"/>
                <a:tab pos="446405" algn="l"/>
              </a:tabLst>
            </a:pPr>
            <a:r>
              <a:rPr dirty="0" sz="1300">
                <a:latin typeface="Times New Roman"/>
                <a:cs typeface="Times New Roman"/>
              </a:rPr>
              <a:t>The column contains a wide range of</a:t>
            </a:r>
            <a:r>
              <a:rPr dirty="0" sz="1300" spc="-15">
                <a:latin typeface="Times New Roman"/>
                <a:cs typeface="Times New Roman"/>
              </a:rPr>
              <a:t> </a:t>
            </a:r>
            <a:r>
              <a:rPr dirty="0" sz="1300">
                <a:latin typeface="Times New Roman"/>
                <a:cs typeface="Times New Roman"/>
              </a:rPr>
              <a:t>values</a:t>
            </a:r>
            <a:endParaRPr sz="1300">
              <a:latin typeface="Times New Roman"/>
              <a:cs typeface="Times New Roman"/>
            </a:endParaRPr>
          </a:p>
          <a:p>
            <a:pPr marL="445770" indent="-186055">
              <a:lnSpc>
                <a:spcPts val="1520"/>
              </a:lnSpc>
              <a:buChar char="•"/>
              <a:tabLst>
                <a:tab pos="445770" algn="l"/>
                <a:tab pos="446405" algn="l"/>
              </a:tabLst>
            </a:pPr>
            <a:r>
              <a:rPr dirty="0" sz="1300">
                <a:latin typeface="Times New Roman"/>
                <a:cs typeface="Times New Roman"/>
              </a:rPr>
              <a:t>The column contains a large </a:t>
            </a:r>
            <a:r>
              <a:rPr dirty="0" sz="1300" spc="-5">
                <a:latin typeface="Times New Roman"/>
                <a:cs typeface="Times New Roman"/>
              </a:rPr>
              <a:t>number </a:t>
            </a:r>
            <a:r>
              <a:rPr dirty="0" sz="1300">
                <a:latin typeface="Times New Roman"/>
                <a:cs typeface="Times New Roman"/>
              </a:rPr>
              <a:t>of null values</a:t>
            </a:r>
            <a:endParaRPr sz="1300">
              <a:latin typeface="Times New Roman"/>
              <a:cs typeface="Times New Roman"/>
            </a:endParaRPr>
          </a:p>
          <a:p>
            <a:pPr marL="445770" indent="-186055">
              <a:lnSpc>
                <a:spcPts val="1520"/>
              </a:lnSpc>
              <a:buChar char="•"/>
              <a:tabLst>
                <a:tab pos="445770" algn="l"/>
                <a:tab pos="446405" algn="l"/>
              </a:tabLst>
            </a:pPr>
            <a:r>
              <a:rPr dirty="0" sz="1300" spc="-5">
                <a:latin typeface="Times New Roman"/>
                <a:cs typeface="Times New Roman"/>
              </a:rPr>
              <a:t>One </a:t>
            </a:r>
            <a:r>
              <a:rPr dirty="0" sz="1300">
                <a:latin typeface="Times New Roman"/>
                <a:cs typeface="Times New Roman"/>
              </a:rPr>
              <a:t>or </a:t>
            </a:r>
            <a:r>
              <a:rPr dirty="0" sz="1300" spc="-5">
                <a:latin typeface="Times New Roman"/>
                <a:cs typeface="Times New Roman"/>
              </a:rPr>
              <a:t>more </a:t>
            </a:r>
            <a:r>
              <a:rPr dirty="0" sz="1300">
                <a:latin typeface="Times New Roman"/>
                <a:cs typeface="Times New Roman"/>
              </a:rPr>
              <a:t>columns are frequently used together in a </a:t>
            </a:r>
            <a:r>
              <a:rPr dirty="0" sz="1300">
                <a:latin typeface="Courier New"/>
                <a:cs typeface="Courier New"/>
              </a:rPr>
              <a:t>WHERE</a:t>
            </a:r>
            <a:r>
              <a:rPr dirty="0" sz="1300" spc="-475">
                <a:latin typeface="Courier New"/>
                <a:cs typeface="Courier New"/>
              </a:rPr>
              <a:t> </a:t>
            </a:r>
            <a:r>
              <a:rPr dirty="0" sz="1300">
                <a:latin typeface="Times New Roman"/>
                <a:cs typeface="Times New Roman"/>
              </a:rPr>
              <a:t>clause or join condition</a:t>
            </a:r>
            <a:endParaRPr sz="1300">
              <a:latin typeface="Times New Roman"/>
              <a:cs typeface="Times New Roman"/>
            </a:endParaRPr>
          </a:p>
          <a:p>
            <a:pPr marL="445770" indent="-186055">
              <a:lnSpc>
                <a:spcPct val="100000"/>
              </a:lnSpc>
              <a:spcBef>
                <a:spcPts val="80"/>
              </a:spcBef>
              <a:buChar char="•"/>
              <a:tabLst>
                <a:tab pos="445770" algn="l"/>
                <a:tab pos="446405" algn="l"/>
              </a:tabLst>
            </a:pPr>
            <a:r>
              <a:rPr dirty="0" sz="1300">
                <a:latin typeface="Times New Roman"/>
                <a:cs typeface="Times New Roman"/>
              </a:rPr>
              <a:t>The table is large and </a:t>
            </a:r>
            <a:r>
              <a:rPr dirty="0" sz="1300" spc="-5">
                <a:latin typeface="Times New Roman"/>
                <a:cs typeface="Times New Roman"/>
              </a:rPr>
              <a:t>most </a:t>
            </a:r>
            <a:r>
              <a:rPr dirty="0" sz="1300">
                <a:latin typeface="Times New Roman"/>
                <a:cs typeface="Times New Roman"/>
              </a:rPr>
              <a:t>queries are expected to retrieve </a:t>
            </a:r>
            <a:r>
              <a:rPr dirty="0" sz="1300" spc="-5">
                <a:latin typeface="Times New Roman"/>
                <a:cs typeface="Times New Roman"/>
              </a:rPr>
              <a:t>less </a:t>
            </a:r>
            <a:r>
              <a:rPr dirty="0" sz="1300">
                <a:latin typeface="Times New Roman"/>
                <a:cs typeface="Times New Roman"/>
              </a:rPr>
              <a:t>than 2% to 4% of the</a:t>
            </a:r>
            <a:r>
              <a:rPr dirty="0" sz="1300" spc="-25">
                <a:latin typeface="Times New Roman"/>
                <a:cs typeface="Times New Roman"/>
              </a:rPr>
              <a:t> </a:t>
            </a:r>
            <a:r>
              <a:rPr dirty="0" sz="1300">
                <a:latin typeface="Times New Roman"/>
                <a:cs typeface="Times New Roman"/>
              </a:rPr>
              <a:t>rows</a:t>
            </a:r>
            <a:endParaRPr sz="1300">
              <a:latin typeface="Times New Roman"/>
              <a:cs typeface="Times New Roman"/>
            </a:endParaRPr>
          </a:p>
          <a:p>
            <a:pPr marL="136525" marR="31750">
              <a:lnSpc>
                <a:spcPct val="100000"/>
              </a:lnSpc>
              <a:spcBef>
                <a:spcPts val="390"/>
              </a:spcBef>
            </a:pPr>
            <a:r>
              <a:rPr dirty="0" sz="1300" spc="-5">
                <a:latin typeface="Times New Roman"/>
                <a:cs typeface="Times New Roman"/>
              </a:rPr>
              <a:t>Remember </a:t>
            </a:r>
            <a:r>
              <a:rPr dirty="0" sz="1300">
                <a:latin typeface="Times New Roman"/>
                <a:cs typeface="Times New Roman"/>
              </a:rPr>
              <a:t>that if you want to enforce uniqueness, you </a:t>
            </a:r>
            <a:r>
              <a:rPr dirty="0" sz="1300" spc="-5">
                <a:latin typeface="Times New Roman"/>
                <a:cs typeface="Times New Roman"/>
              </a:rPr>
              <a:t>should </a:t>
            </a:r>
            <a:r>
              <a:rPr dirty="0" sz="1300">
                <a:latin typeface="Times New Roman"/>
                <a:cs typeface="Times New Roman"/>
              </a:rPr>
              <a:t>define a unique </a:t>
            </a:r>
            <a:r>
              <a:rPr dirty="0" sz="1300" spc="-5">
                <a:latin typeface="Times New Roman"/>
                <a:cs typeface="Times New Roman"/>
              </a:rPr>
              <a:t>constraint </a:t>
            </a:r>
            <a:r>
              <a:rPr dirty="0" sz="1300">
                <a:latin typeface="Times New Roman"/>
                <a:cs typeface="Times New Roman"/>
              </a:rPr>
              <a:t>in the  table definition. A unique index is then created</a:t>
            </a:r>
            <a:r>
              <a:rPr dirty="0" sz="1300" spc="-25">
                <a:latin typeface="Times New Roman"/>
                <a:cs typeface="Times New Roman"/>
              </a:rPr>
              <a:t> </a:t>
            </a:r>
            <a:r>
              <a:rPr dirty="0" sz="1300">
                <a:latin typeface="Times New Roman"/>
                <a:cs typeface="Times New Roman"/>
              </a:rPr>
              <a:t>automatically.</a:t>
            </a:r>
            <a:endParaRPr sz="1300">
              <a:latin typeface="Times New Roman"/>
              <a:cs typeface="Times New Roman"/>
            </a:endParaRPr>
          </a:p>
        </p:txBody>
      </p:sp>
      <p:sp>
        <p:nvSpPr>
          <p:cNvPr id="26" name="object 2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27" name="object 2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7</a:t>
            </a:r>
            <a:r>
              <a:rPr dirty="0" sz="800" spc="-114"/>
              <a:t>Contact</a:t>
            </a:r>
            <a:endParaRPr sz="800">
              <a:latin typeface="Arial"/>
              <a:cs typeface="Arial"/>
            </a:endParaRPr>
          </a:p>
        </p:txBody>
      </p:sp>
      <p:sp>
        <p:nvSpPr>
          <p:cNvPr id="28" name="object 2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9"/>
              </a:rPr>
              <a:t>OracleWDP_ww@oracle.com</a:t>
            </a:r>
            <a:r>
              <a:rPr dirty="0" sz="800" spc="-55">
                <a:latin typeface="Garuda"/>
                <a:cs typeface="Garuda"/>
                <a:hlinkClick r:id="rId9"/>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5" name="object 2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4048759" y="9404857"/>
            <a:ext cx="13144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ix</a:t>
            </a:r>
            <a:endParaRPr sz="1000">
              <a:latin typeface="Arial"/>
              <a:cs typeface="Arial"/>
            </a:endParaRPr>
          </a:p>
        </p:txBody>
      </p:sp>
      <p:sp>
        <p:nvSpPr>
          <p:cNvPr id="3" name="object 3"/>
          <p:cNvSpPr txBox="1"/>
          <p:nvPr/>
        </p:nvSpPr>
        <p:spPr>
          <a:xfrm>
            <a:off x="1587500" y="857964"/>
            <a:ext cx="2557145" cy="3081655"/>
          </a:xfrm>
          <a:prstGeom prst="rect">
            <a:avLst/>
          </a:prstGeom>
        </p:spPr>
        <p:txBody>
          <a:bodyPr wrap="square" lIns="0" tIns="12700" rIns="0" bIns="0" rtlCol="0" vert="horz">
            <a:spAutoFit/>
          </a:bodyPr>
          <a:lstStyle/>
          <a:p>
            <a:pPr marL="12700" marR="260985">
              <a:lnSpc>
                <a:spcPct val="119800"/>
              </a:lnSpc>
              <a:spcBef>
                <a:spcPts val="100"/>
              </a:spcBef>
            </a:pPr>
            <a:r>
              <a:rPr dirty="0" sz="1100" spc="-5">
                <a:latin typeface="Arial"/>
                <a:cs typeface="Arial"/>
              </a:rPr>
              <a:t>Inserting Rows with Null Values 8-7  Inserting Special Values 8-8  Inserting Specific Date Values 8-9  Creating a Script</a:t>
            </a:r>
            <a:r>
              <a:rPr dirty="0" sz="1100" spc="15">
                <a:latin typeface="Arial"/>
                <a:cs typeface="Arial"/>
              </a:rPr>
              <a:t> </a:t>
            </a:r>
            <a:r>
              <a:rPr dirty="0" sz="1100" spc="-5">
                <a:latin typeface="Arial"/>
                <a:cs typeface="Arial"/>
              </a:rPr>
              <a:t>8-10</a:t>
            </a:r>
            <a:endParaRPr sz="1100">
              <a:latin typeface="Arial"/>
              <a:cs typeface="Arial"/>
            </a:endParaRPr>
          </a:p>
          <a:p>
            <a:pPr marL="12700" marR="5080">
              <a:lnSpc>
                <a:spcPts val="1580"/>
              </a:lnSpc>
              <a:spcBef>
                <a:spcPts val="95"/>
              </a:spcBef>
            </a:pPr>
            <a:r>
              <a:rPr dirty="0" sz="1100" spc="-5">
                <a:latin typeface="Arial"/>
                <a:cs typeface="Arial"/>
              </a:rPr>
              <a:t>Copying </a:t>
            </a:r>
            <a:r>
              <a:rPr dirty="0" sz="1100">
                <a:latin typeface="Arial"/>
                <a:cs typeface="Arial"/>
              </a:rPr>
              <a:t>Rows </a:t>
            </a:r>
            <a:r>
              <a:rPr dirty="0" sz="1100" spc="-5">
                <a:latin typeface="Arial"/>
                <a:cs typeface="Arial"/>
              </a:rPr>
              <a:t>from Another Table 8-11  Changing Data in a Table</a:t>
            </a:r>
            <a:r>
              <a:rPr dirty="0" sz="1100" spc="25">
                <a:latin typeface="Arial"/>
                <a:cs typeface="Arial"/>
              </a:rPr>
              <a:t> </a:t>
            </a:r>
            <a:r>
              <a:rPr dirty="0" sz="1100" spc="-5">
                <a:latin typeface="Arial"/>
                <a:cs typeface="Arial"/>
              </a:rPr>
              <a:t>8-12</a:t>
            </a:r>
            <a:endParaRPr sz="1100">
              <a:latin typeface="Arial"/>
              <a:cs typeface="Arial"/>
            </a:endParaRPr>
          </a:p>
          <a:p>
            <a:pPr marL="12700">
              <a:lnSpc>
                <a:spcPct val="100000"/>
              </a:lnSpc>
              <a:spcBef>
                <a:spcPts val="200"/>
              </a:spcBef>
            </a:pPr>
            <a:r>
              <a:rPr dirty="0" sz="1100" spc="-5">
                <a:latin typeface="Courier New"/>
                <a:cs typeface="Courier New"/>
              </a:rPr>
              <a:t>UPDATE </a:t>
            </a:r>
            <a:r>
              <a:rPr dirty="0" sz="1100" spc="-5">
                <a:latin typeface="Arial"/>
                <a:cs typeface="Arial"/>
              </a:rPr>
              <a:t>Statement Syntax</a:t>
            </a:r>
            <a:r>
              <a:rPr dirty="0" sz="1100" spc="265">
                <a:latin typeface="Arial"/>
                <a:cs typeface="Arial"/>
              </a:rPr>
              <a:t> </a:t>
            </a:r>
            <a:r>
              <a:rPr dirty="0" sz="1100" spc="-5">
                <a:latin typeface="Arial"/>
                <a:cs typeface="Arial"/>
              </a:rPr>
              <a:t>8-13</a:t>
            </a:r>
            <a:endParaRPr sz="1100">
              <a:latin typeface="Arial"/>
              <a:cs typeface="Arial"/>
            </a:endParaRPr>
          </a:p>
          <a:p>
            <a:pPr marL="12700" marR="43180">
              <a:lnSpc>
                <a:spcPct val="120500"/>
              </a:lnSpc>
              <a:spcBef>
                <a:spcPts val="55"/>
              </a:spcBef>
            </a:pPr>
            <a:r>
              <a:rPr dirty="0" sz="1100" spc="-5">
                <a:latin typeface="Arial"/>
                <a:cs typeface="Arial"/>
              </a:rPr>
              <a:t>Updating Rows in a Table 8-14  Updating Two Columns with a Subquery  Updating Rows Based on Another Table  Removing a Row from a Table 8-17  </a:t>
            </a:r>
            <a:r>
              <a:rPr dirty="0" sz="1100" spc="-5">
                <a:latin typeface="Courier New"/>
                <a:cs typeface="Courier New"/>
              </a:rPr>
              <a:t>DELETE </a:t>
            </a:r>
            <a:r>
              <a:rPr dirty="0" sz="1100" spc="-5">
                <a:latin typeface="Arial"/>
                <a:cs typeface="Arial"/>
              </a:rPr>
              <a:t>Statement</a:t>
            </a:r>
            <a:r>
              <a:rPr dirty="0" sz="1100" spc="254">
                <a:latin typeface="Arial"/>
                <a:cs typeface="Arial"/>
              </a:rPr>
              <a:t> </a:t>
            </a:r>
            <a:r>
              <a:rPr dirty="0" sz="1100" spc="-5">
                <a:latin typeface="Arial"/>
                <a:cs typeface="Arial"/>
              </a:rPr>
              <a:t>8-18</a:t>
            </a:r>
            <a:endParaRPr sz="1100">
              <a:latin typeface="Arial"/>
              <a:cs typeface="Arial"/>
            </a:endParaRPr>
          </a:p>
          <a:p>
            <a:pPr marL="12700" marR="90170">
              <a:lnSpc>
                <a:spcPct val="120800"/>
              </a:lnSpc>
              <a:spcBef>
                <a:spcPts val="50"/>
              </a:spcBef>
            </a:pPr>
            <a:r>
              <a:rPr dirty="0" sz="1100" spc="-5">
                <a:latin typeface="Arial"/>
                <a:cs typeface="Arial"/>
              </a:rPr>
              <a:t>Deleting Rows from a Table 8-19  Deleting Rows Based on Another Table  </a:t>
            </a:r>
            <a:r>
              <a:rPr dirty="0" sz="1200" spc="-5">
                <a:latin typeface="Courier New"/>
                <a:cs typeface="Courier New"/>
              </a:rPr>
              <a:t>TRUNCATE </a:t>
            </a:r>
            <a:r>
              <a:rPr dirty="0" sz="1200" spc="-5">
                <a:latin typeface="Times New Roman"/>
                <a:cs typeface="Times New Roman"/>
              </a:rPr>
              <a:t>Statement</a:t>
            </a:r>
            <a:r>
              <a:rPr dirty="0" sz="1200" spc="175">
                <a:latin typeface="Times New Roman"/>
                <a:cs typeface="Times New Roman"/>
              </a:rPr>
              <a:t> </a:t>
            </a:r>
            <a:r>
              <a:rPr dirty="0" sz="1200">
                <a:latin typeface="Times New Roman"/>
                <a:cs typeface="Times New Roman"/>
              </a:rPr>
              <a:t>8-21</a:t>
            </a:r>
            <a:endParaRPr sz="1200">
              <a:latin typeface="Times New Roman"/>
              <a:cs typeface="Times New Roman"/>
            </a:endParaRPr>
          </a:p>
        </p:txBody>
      </p:sp>
      <p:sp>
        <p:nvSpPr>
          <p:cNvPr id="4" name="object 4"/>
          <p:cNvSpPr txBox="1"/>
          <p:nvPr/>
        </p:nvSpPr>
        <p:spPr>
          <a:xfrm>
            <a:off x="4196339" y="2476452"/>
            <a:ext cx="306070" cy="427990"/>
          </a:xfrm>
          <a:prstGeom prst="rect">
            <a:avLst/>
          </a:prstGeom>
        </p:spPr>
        <p:txBody>
          <a:bodyPr wrap="square" lIns="0" tIns="46355" rIns="0" bIns="0" rtlCol="0" vert="horz">
            <a:spAutoFit/>
          </a:bodyPr>
          <a:lstStyle/>
          <a:p>
            <a:pPr marL="12700">
              <a:lnSpc>
                <a:spcPct val="100000"/>
              </a:lnSpc>
              <a:spcBef>
                <a:spcPts val="365"/>
              </a:spcBef>
            </a:pPr>
            <a:r>
              <a:rPr dirty="0" sz="1100" spc="-5">
                <a:latin typeface="Arial"/>
                <a:cs typeface="Arial"/>
              </a:rPr>
              <a:t>8-15</a:t>
            </a:r>
            <a:endParaRPr sz="1100">
              <a:latin typeface="Arial"/>
              <a:cs typeface="Arial"/>
            </a:endParaRPr>
          </a:p>
          <a:p>
            <a:pPr marL="13335">
              <a:lnSpc>
                <a:spcPct val="100000"/>
              </a:lnSpc>
              <a:spcBef>
                <a:spcPts val="260"/>
              </a:spcBef>
            </a:pPr>
            <a:r>
              <a:rPr dirty="0" sz="1100" spc="-5">
                <a:latin typeface="Arial"/>
                <a:cs typeface="Arial"/>
              </a:rPr>
              <a:t>8-16</a:t>
            </a:r>
            <a:endParaRPr sz="1100">
              <a:latin typeface="Arial"/>
              <a:cs typeface="Arial"/>
            </a:endParaRPr>
          </a:p>
        </p:txBody>
      </p:sp>
      <p:sp>
        <p:nvSpPr>
          <p:cNvPr id="5" name="object 5"/>
          <p:cNvSpPr txBox="1"/>
          <p:nvPr/>
        </p:nvSpPr>
        <p:spPr>
          <a:xfrm>
            <a:off x="4150622" y="3526799"/>
            <a:ext cx="30543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Arial"/>
                <a:cs typeface="Arial"/>
              </a:rPr>
              <a:t>8-20</a:t>
            </a:r>
            <a:endParaRPr sz="1100">
              <a:latin typeface="Arial"/>
              <a:cs typeface="Arial"/>
            </a:endParaRPr>
          </a:p>
        </p:txBody>
      </p:sp>
      <p:sp>
        <p:nvSpPr>
          <p:cNvPr id="6" name="object 6"/>
          <p:cNvSpPr txBox="1"/>
          <p:nvPr/>
        </p:nvSpPr>
        <p:spPr>
          <a:xfrm>
            <a:off x="1358936" y="3878525"/>
            <a:ext cx="3812540" cy="5135880"/>
          </a:xfrm>
          <a:prstGeom prst="rect">
            <a:avLst/>
          </a:prstGeom>
        </p:spPr>
        <p:txBody>
          <a:bodyPr wrap="square" lIns="0" tIns="12700" rIns="0" bIns="0" rtlCol="0" vert="horz">
            <a:spAutoFit/>
          </a:bodyPr>
          <a:lstStyle/>
          <a:p>
            <a:pPr marL="240665" marR="497205" indent="-635">
              <a:lnSpc>
                <a:spcPct val="124500"/>
              </a:lnSpc>
              <a:spcBef>
                <a:spcPts val="100"/>
              </a:spcBef>
            </a:pPr>
            <a:r>
              <a:rPr dirty="0" sz="1100" spc="-5">
                <a:latin typeface="Arial"/>
                <a:cs typeface="Arial"/>
              </a:rPr>
              <a:t>Using a Subquery in an </a:t>
            </a:r>
            <a:r>
              <a:rPr dirty="0" sz="1100" spc="-5">
                <a:latin typeface="Courier New"/>
                <a:cs typeface="Courier New"/>
              </a:rPr>
              <a:t>INSERT </a:t>
            </a:r>
            <a:r>
              <a:rPr dirty="0" sz="1100" spc="-5">
                <a:latin typeface="Arial"/>
                <a:cs typeface="Arial"/>
              </a:rPr>
              <a:t>Statement</a:t>
            </a:r>
            <a:r>
              <a:rPr dirty="0" sz="1100" spc="35">
                <a:latin typeface="Arial"/>
                <a:cs typeface="Arial"/>
              </a:rPr>
              <a:t> </a:t>
            </a:r>
            <a:r>
              <a:rPr dirty="0" sz="1100" spc="-5">
                <a:latin typeface="Arial"/>
                <a:cs typeface="Arial"/>
              </a:rPr>
              <a:t>8-22  Database Transactions</a:t>
            </a:r>
            <a:r>
              <a:rPr dirty="0" sz="1100" spc="5">
                <a:latin typeface="Arial"/>
                <a:cs typeface="Arial"/>
              </a:rPr>
              <a:t> </a:t>
            </a:r>
            <a:r>
              <a:rPr dirty="0" sz="1100" spc="-5">
                <a:latin typeface="Arial"/>
                <a:cs typeface="Arial"/>
              </a:rPr>
              <a:t>8-24</a:t>
            </a:r>
            <a:endParaRPr sz="1100">
              <a:latin typeface="Arial"/>
              <a:cs typeface="Arial"/>
            </a:endParaRPr>
          </a:p>
          <a:p>
            <a:pPr marL="240665" marR="5080">
              <a:lnSpc>
                <a:spcPts val="1639"/>
              </a:lnSpc>
              <a:spcBef>
                <a:spcPts val="90"/>
              </a:spcBef>
            </a:pPr>
            <a:r>
              <a:rPr dirty="0" sz="1100" spc="-5">
                <a:latin typeface="Arial"/>
                <a:cs typeface="Arial"/>
              </a:rPr>
              <a:t>Advantages of </a:t>
            </a:r>
            <a:r>
              <a:rPr dirty="0" sz="1100" spc="-5">
                <a:latin typeface="Courier New"/>
                <a:cs typeface="Courier New"/>
              </a:rPr>
              <a:t>COMMIT </a:t>
            </a:r>
            <a:r>
              <a:rPr dirty="0" sz="1100" spc="-5">
                <a:latin typeface="Arial"/>
                <a:cs typeface="Arial"/>
              </a:rPr>
              <a:t>and </a:t>
            </a:r>
            <a:r>
              <a:rPr dirty="0" sz="1100" spc="-5">
                <a:latin typeface="Courier New"/>
                <a:cs typeface="Courier New"/>
              </a:rPr>
              <a:t>ROLLBACK </a:t>
            </a:r>
            <a:r>
              <a:rPr dirty="0" sz="1100" spc="-5">
                <a:latin typeface="Arial"/>
                <a:cs typeface="Arial"/>
              </a:rPr>
              <a:t>Statements 8-26  Controlling Transactions</a:t>
            </a:r>
            <a:r>
              <a:rPr dirty="0" sz="1100" spc="10">
                <a:latin typeface="Arial"/>
                <a:cs typeface="Arial"/>
              </a:rPr>
              <a:t> </a:t>
            </a:r>
            <a:r>
              <a:rPr dirty="0" sz="1100" spc="-5">
                <a:latin typeface="Arial"/>
                <a:cs typeface="Arial"/>
              </a:rPr>
              <a:t>8-27</a:t>
            </a:r>
            <a:endParaRPr sz="1100">
              <a:latin typeface="Arial"/>
              <a:cs typeface="Arial"/>
            </a:endParaRPr>
          </a:p>
          <a:p>
            <a:pPr marL="240665">
              <a:lnSpc>
                <a:spcPct val="100000"/>
              </a:lnSpc>
              <a:spcBef>
                <a:spcPts val="150"/>
              </a:spcBef>
            </a:pPr>
            <a:r>
              <a:rPr dirty="0" sz="1100" spc="-5">
                <a:latin typeface="Arial"/>
                <a:cs typeface="Arial"/>
              </a:rPr>
              <a:t>Rolling Back Changes to a Marker</a:t>
            </a:r>
            <a:r>
              <a:rPr dirty="0" sz="1100" spc="40">
                <a:latin typeface="Arial"/>
                <a:cs typeface="Arial"/>
              </a:rPr>
              <a:t> </a:t>
            </a:r>
            <a:r>
              <a:rPr dirty="0" sz="1100" spc="-5">
                <a:latin typeface="Arial"/>
                <a:cs typeface="Arial"/>
              </a:rPr>
              <a:t>8-28</a:t>
            </a:r>
            <a:endParaRPr sz="1100">
              <a:latin typeface="Arial"/>
              <a:cs typeface="Arial"/>
            </a:endParaRPr>
          </a:p>
          <a:p>
            <a:pPr marL="240665">
              <a:lnSpc>
                <a:spcPct val="100000"/>
              </a:lnSpc>
              <a:spcBef>
                <a:spcPts val="260"/>
              </a:spcBef>
            </a:pPr>
            <a:r>
              <a:rPr dirty="0" sz="1100" spc="-5">
                <a:latin typeface="Arial"/>
                <a:cs typeface="Arial"/>
              </a:rPr>
              <a:t>Implicit Transaction Processing  </a:t>
            </a:r>
            <a:r>
              <a:rPr dirty="0" sz="1100" spc="40">
                <a:latin typeface="Arial"/>
                <a:cs typeface="Arial"/>
              </a:rPr>
              <a:t> </a:t>
            </a:r>
            <a:r>
              <a:rPr dirty="0" sz="1100" spc="-5">
                <a:latin typeface="Arial"/>
                <a:cs typeface="Arial"/>
              </a:rPr>
              <a:t>8-29</a:t>
            </a:r>
            <a:endParaRPr sz="1100">
              <a:latin typeface="Arial"/>
              <a:cs typeface="Arial"/>
            </a:endParaRPr>
          </a:p>
          <a:p>
            <a:pPr marL="240665" marR="254000">
              <a:lnSpc>
                <a:spcPts val="1680"/>
              </a:lnSpc>
              <a:spcBef>
                <a:spcPts val="55"/>
              </a:spcBef>
            </a:pPr>
            <a:r>
              <a:rPr dirty="0" sz="1100" spc="-5">
                <a:latin typeface="Arial"/>
                <a:cs typeface="Arial"/>
              </a:rPr>
              <a:t>State of the Data Before </a:t>
            </a:r>
            <a:r>
              <a:rPr dirty="0" sz="1100" spc="-5">
                <a:latin typeface="Courier New"/>
                <a:cs typeface="Courier New"/>
              </a:rPr>
              <a:t>COMMIT </a:t>
            </a:r>
            <a:r>
              <a:rPr dirty="0" sz="1100" spc="-5">
                <a:latin typeface="Arial"/>
                <a:cs typeface="Arial"/>
              </a:rPr>
              <a:t>or </a:t>
            </a:r>
            <a:r>
              <a:rPr dirty="0" sz="1100" spc="-5">
                <a:latin typeface="Courier New"/>
                <a:cs typeface="Courier New"/>
              </a:rPr>
              <a:t>ROLLBACK </a:t>
            </a:r>
            <a:r>
              <a:rPr dirty="0" sz="1100" spc="-5">
                <a:latin typeface="Arial"/>
                <a:cs typeface="Arial"/>
              </a:rPr>
              <a:t>8-31  State of the Data After </a:t>
            </a:r>
            <a:r>
              <a:rPr dirty="0" sz="1100" spc="-5">
                <a:latin typeface="Courier New"/>
                <a:cs typeface="Courier New"/>
              </a:rPr>
              <a:t>COMMIT</a:t>
            </a:r>
            <a:r>
              <a:rPr dirty="0" sz="1100" spc="285">
                <a:latin typeface="Courier New"/>
                <a:cs typeface="Courier New"/>
              </a:rPr>
              <a:t> </a:t>
            </a:r>
            <a:r>
              <a:rPr dirty="0" sz="1100" spc="-5">
                <a:latin typeface="Arial"/>
                <a:cs typeface="Arial"/>
              </a:rPr>
              <a:t>8-32</a:t>
            </a:r>
            <a:endParaRPr sz="1100">
              <a:latin typeface="Arial"/>
              <a:cs typeface="Arial"/>
            </a:endParaRPr>
          </a:p>
          <a:p>
            <a:pPr marL="240665">
              <a:lnSpc>
                <a:spcPct val="100000"/>
              </a:lnSpc>
              <a:spcBef>
                <a:spcPts val="204"/>
              </a:spcBef>
            </a:pPr>
            <a:r>
              <a:rPr dirty="0" sz="1100" spc="-5">
                <a:latin typeface="Arial"/>
                <a:cs typeface="Arial"/>
              </a:rPr>
              <a:t>Committing Data</a:t>
            </a:r>
            <a:r>
              <a:rPr dirty="0" sz="1100" spc="10">
                <a:latin typeface="Arial"/>
                <a:cs typeface="Arial"/>
              </a:rPr>
              <a:t> </a:t>
            </a:r>
            <a:r>
              <a:rPr dirty="0" sz="1100" spc="-5">
                <a:latin typeface="Arial"/>
                <a:cs typeface="Arial"/>
              </a:rPr>
              <a:t>8-33</a:t>
            </a:r>
            <a:endParaRPr sz="1100">
              <a:latin typeface="Arial"/>
              <a:cs typeface="Arial"/>
            </a:endParaRPr>
          </a:p>
          <a:p>
            <a:pPr marL="240665" marR="1075055">
              <a:lnSpc>
                <a:spcPts val="1639"/>
              </a:lnSpc>
              <a:spcBef>
                <a:spcPts val="85"/>
              </a:spcBef>
            </a:pPr>
            <a:r>
              <a:rPr dirty="0" sz="1100" spc="-5">
                <a:latin typeface="Arial"/>
                <a:cs typeface="Arial"/>
              </a:rPr>
              <a:t>State of the Data After </a:t>
            </a:r>
            <a:r>
              <a:rPr dirty="0" sz="1100" spc="-5">
                <a:latin typeface="Courier New"/>
                <a:cs typeface="Courier New"/>
              </a:rPr>
              <a:t>ROLLBACK </a:t>
            </a:r>
            <a:r>
              <a:rPr dirty="0" sz="1100" spc="-5">
                <a:latin typeface="Arial"/>
                <a:cs typeface="Arial"/>
              </a:rPr>
              <a:t>8-34  Statement-Level Rollback</a:t>
            </a:r>
            <a:r>
              <a:rPr dirty="0" sz="1100" spc="15">
                <a:latin typeface="Arial"/>
                <a:cs typeface="Arial"/>
              </a:rPr>
              <a:t> </a:t>
            </a:r>
            <a:r>
              <a:rPr dirty="0" sz="1100" spc="-5">
                <a:latin typeface="Arial"/>
                <a:cs typeface="Arial"/>
              </a:rPr>
              <a:t>8-36</a:t>
            </a:r>
            <a:endParaRPr sz="1100">
              <a:latin typeface="Arial"/>
              <a:cs typeface="Arial"/>
            </a:endParaRPr>
          </a:p>
          <a:p>
            <a:pPr marL="240665">
              <a:lnSpc>
                <a:spcPct val="100000"/>
              </a:lnSpc>
              <a:spcBef>
                <a:spcPts val="155"/>
              </a:spcBef>
            </a:pPr>
            <a:r>
              <a:rPr dirty="0" sz="1100" spc="-5">
                <a:latin typeface="Arial"/>
                <a:cs typeface="Arial"/>
              </a:rPr>
              <a:t>Read Consistency</a:t>
            </a:r>
            <a:r>
              <a:rPr dirty="0" sz="1100" spc="10">
                <a:latin typeface="Arial"/>
                <a:cs typeface="Arial"/>
              </a:rPr>
              <a:t> </a:t>
            </a:r>
            <a:r>
              <a:rPr dirty="0" sz="1100" spc="-5">
                <a:latin typeface="Arial"/>
                <a:cs typeface="Arial"/>
              </a:rPr>
              <a:t>8-37</a:t>
            </a:r>
            <a:endParaRPr sz="1100">
              <a:latin typeface="Arial"/>
              <a:cs typeface="Arial"/>
            </a:endParaRPr>
          </a:p>
          <a:p>
            <a:pPr marL="240665" marR="884555">
              <a:lnSpc>
                <a:spcPct val="119500"/>
              </a:lnSpc>
              <a:spcBef>
                <a:spcPts val="5"/>
              </a:spcBef>
            </a:pPr>
            <a:r>
              <a:rPr dirty="0" sz="1100" spc="-5">
                <a:latin typeface="Arial"/>
                <a:cs typeface="Arial"/>
              </a:rPr>
              <a:t>Implementation of Read Consistency 8-38  Summary</a:t>
            </a:r>
            <a:r>
              <a:rPr dirty="0" sz="1100" spc="10">
                <a:latin typeface="Arial"/>
                <a:cs typeface="Arial"/>
              </a:rPr>
              <a:t> </a:t>
            </a:r>
            <a:r>
              <a:rPr dirty="0" sz="1100" spc="-5">
                <a:latin typeface="Arial"/>
                <a:cs typeface="Arial"/>
              </a:rPr>
              <a:t>8-39</a:t>
            </a:r>
            <a:endParaRPr sz="1100">
              <a:latin typeface="Arial"/>
              <a:cs typeface="Arial"/>
            </a:endParaRPr>
          </a:p>
          <a:p>
            <a:pPr marL="240665">
              <a:lnSpc>
                <a:spcPct val="100000"/>
              </a:lnSpc>
              <a:spcBef>
                <a:spcPts val="265"/>
              </a:spcBef>
            </a:pPr>
            <a:r>
              <a:rPr dirty="0" sz="1100" spc="-5">
                <a:latin typeface="Arial"/>
                <a:cs typeface="Arial"/>
              </a:rPr>
              <a:t>Practice 8: Overview</a:t>
            </a:r>
            <a:r>
              <a:rPr dirty="0" sz="1100" spc="5">
                <a:latin typeface="Arial"/>
                <a:cs typeface="Arial"/>
              </a:rPr>
              <a:t> </a:t>
            </a:r>
            <a:r>
              <a:rPr dirty="0" sz="1100" spc="-5">
                <a:latin typeface="Arial"/>
                <a:cs typeface="Arial"/>
              </a:rPr>
              <a:t>8-40</a:t>
            </a:r>
            <a:endParaRPr sz="1100">
              <a:latin typeface="Arial"/>
              <a:cs typeface="Arial"/>
            </a:endParaRPr>
          </a:p>
          <a:p>
            <a:pPr>
              <a:lnSpc>
                <a:spcPct val="100000"/>
              </a:lnSpc>
              <a:spcBef>
                <a:spcPts val="5"/>
              </a:spcBef>
            </a:pPr>
            <a:endParaRPr sz="1600">
              <a:latin typeface="Arial"/>
              <a:cs typeface="Arial"/>
            </a:endParaRPr>
          </a:p>
          <a:p>
            <a:pPr marL="12700">
              <a:lnSpc>
                <a:spcPct val="100000"/>
              </a:lnSpc>
              <a:spcBef>
                <a:spcPts val="5"/>
              </a:spcBef>
              <a:tabLst>
                <a:tab pos="240665" algn="l"/>
              </a:tabLst>
            </a:pPr>
            <a:r>
              <a:rPr dirty="0" sz="1100" spc="-5" b="1">
                <a:latin typeface="Arial"/>
                <a:cs typeface="Arial"/>
              </a:rPr>
              <a:t>9	Using DDL Statements to Create and Manage</a:t>
            </a:r>
            <a:r>
              <a:rPr dirty="0" sz="1100" spc="75" b="1">
                <a:latin typeface="Arial"/>
                <a:cs typeface="Arial"/>
              </a:rPr>
              <a:t> </a:t>
            </a:r>
            <a:r>
              <a:rPr dirty="0" sz="1100" spc="-5" b="1">
                <a:latin typeface="Arial"/>
                <a:cs typeface="Arial"/>
              </a:rPr>
              <a:t>Tables</a:t>
            </a:r>
            <a:endParaRPr sz="1100">
              <a:latin typeface="Arial"/>
              <a:cs typeface="Arial"/>
            </a:endParaRPr>
          </a:p>
          <a:p>
            <a:pPr marL="240665">
              <a:lnSpc>
                <a:spcPct val="100000"/>
              </a:lnSpc>
              <a:spcBef>
                <a:spcPts val="250"/>
              </a:spcBef>
            </a:pPr>
            <a:r>
              <a:rPr dirty="0" sz="1100" spc="-5">
                <a:latin typeface="Arial"/>
                <a:cs typeface="Arial"/>
              </a:rPr>
              <a:t>Objectives</a:t>
            </a:r>
            <a:r>
              <a:rPr dirty="0" sz="1100" spc="5">
                <a:latin typeface="Arial"/>
                <a:cs typeface="Arial"/>
              </a:rPr>
              <a:t> </a:t>
            </a:r>
            <a:r>
              <a:rPr dirty="0" sz="1100" spc="-5">
                <a:latin typeface="Arial"/>
                <a:cs typeface="Arial"/>
              </a:rPr>
              <a:t>9-2</a:t>
            </a:r>
            <a:endParaRPr sz="1100">
              <a:latin typeface="Arial"/>
              <a:cs typeface="Arial"/>
            </a:endParaRPr>
          </a:p>
          <a:p>
            <a:pPr marL="240665">
              <a:lnSpc>
                <a:spcPct val="100000"/>
              </a:lnSpc>
              <a:spcBef>
                <a:spcPts val="265"/>
              </a:spcBef>
            </a:pPr>
            <a:r>
              <a:rPr dirty="0" sz="1100" spc="-5">
                <a:latin typeface="Arial"/>
                <a:cs typeface="Arial"/>
              </a:rPr>
              <a:t>Database Objects</a:t>
            </a:r>
            <a:r>
              <a:rPr dirty="0" sz="1100" spc="10">
                <a:latin typeface="Arial"/>
                <a:cs typeface="Arial"/>
              </a:rPr>
              <a:t> </a:t>
            </a:r>
            <a:r>
              <a:rPr dirty="0" sz="1100" spc="-5">
                <a:latin typeface="Arial"/>
                <a:cs typeface="Arial"/>
              </a:rPr>
              <a:t>9-3</a:t>
            </a:r>
            <a:endParaRPr sz="1100">
              <a:latin typeface="Arial"/>
              <a:cs typeface="Arial"/>
            </a:endParaRPr>
          </a:p>
          <a:p>
            <a:pPr marL="240665">
              <a:lnSpc>
                <a:spcPct val="100000"/>
              </a:lnSpc>
              <a:spcBef>
                <a:spcPts val="254"/>
              </a:spcBef>
            </a:pPr>
            <a:r>
              <a:rPr dirty="0" sz="1100" spc="-5">
                <a:latin typeface="Arial"/>
                <a:cs typeface="Arial"/>
              </a:rPr>
              <a:t>Naming </a:t>
            </a:r>
            <a:r>
              <a:rPr dirty="0" sz="1100">
                <a:latin typeface="Arial"/>
                <a:cs typeface="Arial"/>
              </a:rPr>
              <a:t>Rules </a:t>
            </a:r>
            <a:r>
              <a:rPr dirty="0" sz="1100" spc="-5">
                <a:latin typeface="Arial"/>
                <a:cs typeface="Arial"/>
              </a:rPr>
              <a:t>9-4</a:t>
            </a:r>
            <a:endParaRPr sz="1100">
              <a:latin typeface="Arial"/>
              <a:cs typeface="Arial"/>
            </a:endParaRPr>
          </a:p>
          <a:p>
            <a:pPr marL="240665" marR="1071245">
              <a:lnSpc>
                <a:spcPts val="1639"/>
              </a:lnSpc>
              <a:spcBef>
                <a:spcPts val="90"/>
              </a:spcBef>
            </a:pPr>
            <a:r>
              <a:rPr dirty="0" sz="1100" spc="-5">
                <a:latin typeface="Courier New"/>
                <a:cs typeface="Courier New"/>
              </a:rPr>
              <a:t>CREATE TABLE </a:t>
            </a:r>
            <a:r>
              <a:rPr dirty="0" sz="1100" spc="-5">
                <a:latin typeface="Arial"/>
                <a:cs typeface="Arial"/>
              </a:rPr>
              <a:t>Statement 9-5  Referencing Another User’s Tables</a:t>
            </a:r>
            <a:r>
              <a:rPr dirty="0" sz="1100" spc="45">
                <a:latin typeface="Arial"/>
                <a:cs typeface="Arial"/>
              </a:rPr>
              <a:t> </a:t>
            </a:r>
            <a:r>
              <a:rPr dirty="0" sz="1100" spc="-5">
                <a:latin typeface="Arial"/>
                <a:cs typeface="Arial"/>
              </a:rPr>
              <a:t>9-6</a:t>
            </a:r>
            <a:endParaRPr sz="1100">
              <a:latin typeface="Arial"/>
              <a:cs typeface="Arial"/>
            </a:endParaRPr>
          </a:p>
          <a:p>
            <a:pPr marL="240665">
              <a:lnSpc>
                <a:spcPct val="100000"/>
              </a:lnSpc>
              <a:spcBef>
                <a:spcPts val="190"/>
              </a:spcBef>
            </a:pPr>
            <a:r>
              <a:rPr dirty="0" sz="1100" spc="-5">
                <a:latin typeface="Courier New"/>
                <a:cs typeface="Courier New"/>
              </a:rPr>
              <a:t>DEFAULT </a:t>
            </a:r>
            <a:r>
              <a:rPr dirty="0" sz="1100" spc="-5">
                <a:latin typeface="Arial"/>
                <a:cs typeface="Arial"/>
              </a:rPr>
              <a:t>Option</a:t>
            </a:r>
            <a:r>
              <a:rPr dirty="0" sz="1100" spc="254">
                <a:latin typeface="Arial"/>
                <a:cs typeface="Arial"/>
              </a:rPr>
              <a:t> </a:t>
            </a:r>
            <a:r>
              <a:rPr dirty="0" sz="1100" spc="-5">
                <a:latin typeface="Arial"/>
                <a:cs typeface="Arial"/>
              </a:rPr>
              <a:t>9-7</a:t>
            </a:r>
            <a:endParaRPr sz="1100">
              <a:latin typeface="Arial"/>
              <a:cs typeface="Arial"/>
            </a:endParaRPr>
          </a:p>
          <a:p>
            <a:pPr marL="240665">
              <a:lnSpc>
                <a:spcPct val="100000"/>
              </a:lnSpc>
              <a:spcBef>
                <a:spcPts val="325"/>
              </a:spcBef>
            </a:pPr>
            <a:r>
              <a:rPr dirty="0" sz="1100" spc="-5">
                <a:latin typeface="Arial"/>
                <a:cs typeface="Arial"/>
              </a:rPr>
              <a:t>Creating Tables</a:t>
            </a:r>
            <a:r>
              <a:rPr dirty="0" sz="1100" spc="10">
                <a:latin typeface="Arial"/>
                <a:cs typeface="Arial"/>
              </a:rPr>
              <a:t> </a:t>
            </a:r>
            <a:r>
              <a:rPr dirty="0" sz="1100" spc="-5">
                <a:latin typeface="Arial"/>
                <a:cs typeface="Arial"/>
              </a:rPr>
              <a:t>9-8</a:t>
            </a:r>
            <a:endParaRPr sz="1100">
              <a:latin typeface="Arial"/>
              <a:cs typeface="Arial"/>
            </a:endParaRPr>
          </a:p>
          <a:p>
            <a:pPr marL="240665">
              <a:lnSpc>
                <a:spcPct val="100000"/>
              </a:lnSpc>
              <a:spcBef>
                <a:spcPts val="254"/>
              </a:spcBef>
            </a:pPr>
            <a:r>
              <a:rPr dirty="0" sz="1100" spc="-5">
                <a:latin typeface="Arial"/>
                <a:cs typeface="Arial"/>
              </a:rPr>
              <a:t>Data Types</a:t>
            </a:r>
            <a:r>
              <a:rPr dirty="0" sz="1100" spc="10">
                <a:latin typeface="Arial"/>
                <a:cs typeface="Arial"/>
              </a:rPr>
              <a:t> </a:t>
            </a:r>
            <a:r>
              <a:rPr dirty="0" sz="1100" spc="-5">
                <a:latin typeface="Arial"/>
                <a:cs typeface="Arial"/>
              </a:rPr>
              <a:t>9-9</a:t>
            </a:r>
            <a:endParaRPr sz="1100">
              <a:latin typeface="Arial"/>
              <a:cs typeface="Arial"/>
            </a:endParaRPr>
          </a:p>
        </p:txBody>
      </p:sp>
      <p:sp>
        <p:nvSpPr>
          <p:cNvPr id="7" name="object 7"/>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3" name="object 13"/>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8</a:t>
            </a:r>
            <a:r>
              <a:rPr dirty="0" sz="800" spc="-114"/>
              <a:t>Contact</a:t>
            </a:r>
            <a:endParaRPr sz="800">
              <a:latin typeface="Arial"/>
              <a:cs typeface="Arial"/>
            </a:endParaRPr>
          </a:p>
        </p:txBody>
      </p:sp>
      <p:sp>
        <p:nvSpPr>
          <p:cNvPr id="15" name="object 15"/>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177790" cy="1211580"/>
          </a:xfrm>
          <a:prstGeom prst="rect">
            <a:avLst/>
          </a:prstGeom>
        </p:spPr>
        <p:txBody>
          <a:bodyPr wrap="square" lIns="0" tIns="13970" rIns="0" bIns="0" rtlCol="0" vert="horz">
            <a:spAutoFit/>
          </a:bodyPr>
          <a:lstStyle/>
          <a:p>
            <a:pPr algn="ctr" marL="302260">
              <a:lnSpc>
                <a:spcPct val="100000"/>
              </a:lnSpc>
              <a:spcBef>
                <a:spcPts val="110"/>
              </a:spcBef>
            </a:pPr>
            <a:r>
              <a:rPr dirty="0" sz="1850" b="1">
                <a:latin typeface="Arial"/>
                <a:cs typeface="Arial"/>
              </a:rPr>
              <a:t>Removing an </a:t>
            </a:r>
            <a:r>
              <a:rPr dirty="0" sz="1850" spc="5" b="1">
                <a:latin typeface="Arial"/>
                <a:cs typeface="Arial"/>
              </a:rPr>
              <a:t>Index</a:t>
            </a:r>
            <a:endParaRPr sz="1850">
              <a:latin typeface="Arial"/>
              <a:cs typeface="Arial"/>
            </a:endParaRPr>
          </a:p>
          <a:p>
            <a:pPr>
              <a:lnSpc>
                <a:spcPct val="100000"/>
              </a:lnSpc>
              <a:spcBef>
                <a:spcPts val="15"/>
              </a:spcBef>
            </a:pPr>
            <a:endParaRPr sz="3000">
              <a:latin typeface="Arial"/>
              <a:cs typeface="Arial"/>
            </a:endParaRPr>
          </a:p>
          <a:p>
            <a:pPr marL="328930" indent="-329565">
              <a:lnSpc>
                <a:spcPts val="1820"/>
              </a:lnSpc>
              <a:buClr>
                <a:srgbClr val="FF0000"/>
              </a:buClr>
              <a:buChar char="•"/>
              <a:tabLst>
                <a:tab pos="328930" algn="l"/>
                <a:tab pos="329565" algn="l"/>
              </a:tabLst>
            </a:pPr>
            <a:r>
              <a:rPr dirty="0" sz="1550" spc="10">
                <a:latin typeface="Arial"/>
                <a:cs typeface="Arial"/>
              </a:rPr>
              <a:t>Remove an index from the data </a:t>
            </a:r>
            <a:r>
              <a:rPr dirty="0" sz="1550" spc="5">
                <a:latin typeface="Arial"/>
                <a:cs typeface="Arial"/>
              </a:rPr>
              <a:t>dictionary </a:t>
            </a:r>
            <a:r>
              <a:rPr dirty="0" sz="1550" spc="10">
                <a:latin typeface="Arial"/>
                <a:cs typeface="Arial"/>
              </a:rPr>
              <a:t>by using</a:t>
            </a:r>
            <a:r>
              <a:rPr dirty="0" sz="1550" spc="-35">
                <a:latin typeface="Arial"/>
                <a:cs typeface="Arial"/>
              </a:rPr>
              <a:t> </a:t>
            </a:r>
            <a:r>
              <a:rPr dirty="0" sz="1550" spc="10">
                <a:latin typeface="Arial"/>
                <a:cs typeface="Arial"/>
              </a:rPr>
              <a:t>the</a:t>
            </a:r>
            <a:endParaRPr sz="1550">
              <a:latin typeface="Arial"/>
              <a:cs typeface="Arial"/>
            </a:endParaRPr>
          </a:p>
          <a:p>
            <a:pPr marL="328930">
              <a:lnSpc>
                <a:spcPts val="1820"/>
              </a:lnSpc>
            </a:pPr>
            <a:r>
              <a:rPr dirty="0" sz="1550" spc="10">
                <a:latin typeface="Courier New"/>
                <a:cs typeface="Courier New"/>
              </a:rPr>
              <a:t>DROP INDEX</a:t>
            </a:r>
            <a:r>
              <a:rPr dirty="0" sz="1550" spc="-490">
                <a:latin typeface="Courier New"/>
                <a:cs typeface="Courier New"/>
              </a:rPr>
              <a:t> </a:t>
            </a:r>
            <a:r>
              <a:rPr dirty="0" sz="1550" spc="10">
                <a:latin typeface="Arial"/>
                <a:cs typeface="Arial"/>
              </a:rPr>
              <a:t>command:</a:t>
            </a:r>
            <a:endParaRPr sz="1550">
              <a:latin typeface="Arial"/>
              <a:cs typeface="Arial"/>
            </a:endParaRPr>
          </a:p>
        </p:txBody>
      </p:sp>
      <p:sp>
        <p:nvSpPr>
          <p:cNvPr id="7" name="object 7"/>
          <p:cNvSpPr txBox="1"/>
          <p:nvPr/>
        </p:nvSpPr>
        <p:spPr>
          <a:xfrm>
            <a:off x="1143764" y="2602034"/>
            <a:ext cx="5530215" cy="533400"/>
          </a:xfrm>
          <a:prstGeom prst="rect">
            <a:avLst/>
          </a:prstGeom>
        </p:spPr>
        <p:txBody>
          <a:bodyPr wrap="square" lIns="0" tIns="12065" rIns="0" bIns="0" rtlCol="0" vert="horz">
            <a:spAutoFit/>
          </a:bodyPr>
          <a:lstStyle/>
          <a:p>
            <a:pPr marL="328930" marR="5080" indent="-329565">
              <a:lnSpc>
                <a:spcPct val="107400"/>
              </a:lnSpc>
              <a:spcBef>
                <a:spcPts val="95"/>
              </a:spcBef>
              <a:buClr>
                <a:srgbClr val="FF0000"/>
              </a:buClr>
              <a:buChar char="•"/>
              <a:tabLst>
                <a:tab pos="328930" algn="l"/>
                <a:tab pos="329565" algn="l"/>
              </a:tabLst>
            </a:pPr>
            <a:r>
              <a:rPr dirty="0" sz="1550" spc="10">
                <a:latin typeface="Arial"/>
                <a:cs typeface="Arial"/>
              </a:rPr>
              <a:t>Remove the </a:t>
            </a:r>
            <a:r>
              <a:rPr dirty="0" sz="1550" spc="10">
                <a:latin typeface="Courier New"/>
                <a:cs typeface="Courier New"/>
              </a:rPr>
              <a:t>UPPER_LAST_NAME_IDX</a:t>
            </a:r>
            <a:r>
              <a:rPr dirty="0" sz="1550" spc="-520">
                <a:latin typeface="Courier New"/>
                <a:cs typeface="Courier New"/>
              </a:rPr>
              <a:t> </a:t>
            </a:r>
            <a:r>
              <a:rPr dirty="0" sz="1550" spc="10">
                <a:latin typeface="Arial"/>
                <a:cs typeface="Arial"/>
              </a:rPr>
              <a:t>index from the data  </a:t>
            </a:r>
            <a:r>
              <a:rPr dirty="0" sz="1550" spc="5">
                <a:latin typeface="Arial"/>
                <a:cs typeface="Arial"/>
              </a:rPr>
              <a:t>dictionary:</a:t>
            </a:r>
            <a:endParaRPr sz="1550">
              <a:latin typeface="Arial"/>
              <a:cs typeface="Arial"/>
            </a:endParaRPr>
          </a:p>
        </p:txBody>
      </p:sp>
      <p:sp>
        <p:nvSpPr>
          <p:cNvPr id="8" name="object 8"/>
          <p:cNvSpPr txBox="1"/>
          <p:nvPr/>
        </p:nvSpPr>
        <p:spPr>
          <a:xfrm>
            <a:off x="1143764" y="3731779"/>
            <a:ext cx="5301615" cy="490220"/>
          </a:xfrm>
          <a:prstGeom prst="rect">
            <a:avLst/>
          </a:prstGeom>
        </p:spPr>
        <p:txBody>
          <a:bodyPr wrap="square" lIns="0" tIns="32384" rIns="0" bIns="0" rtlCol="0" vert="horz">
            <a:spAutoFit/>
          </a:bodyPr>
          <a:lstStyle/>
          <a:p>
            <a:pPr marL="328930" marR="5080" indent="-329565">
              <a:lnSpc>
                <a:spcPts val="1770"/>
              </a:lnSpc>
              <a:spcBef>
                <a:spcPts val="254"/>
              </a:spcBef>
              <a:buClr>
                <a:srgbClr val="FF0000"/>
              </a:buClr>
              <a:buChar char="•"/>
              <a:tabLst>
                <a:tab pos="328930" algn="l"/>
                <a:tab pos="329565" algn="l"/>
              </a:tabLst>
            </a:pPr>
            <a:r>
              <a:rPr dirty="0" sz="1550" spc="10">
                <a:latin typeface="Arial"/>
                <a:cs typeface="Arial"/>
              </a:rPr>
              <a:t>To drop an </a:t>
            </a:r>
            <a:r>
              <a:rPr dirty="0" sz="1550" spc="5">
                <a:latin typeface="Arial"/>
                <a:cs typeface="Arial"/>
              </a:rPr>
              <a:t>index, </a:t>
            </a:r>
            <a:r>
              <a:rPr dirty="0" sz="1550" spc="10">
                <a:latin typeface="Arial"/>
                <a:cs typeface="Arial"/>
              </a:rPr>
              <a:t>you must be the owner </a:t>
            </a:r>
            <a:r>
              <a:rPr dirty="0" sz="1550" spc="5">
                <a:latin typeface="Arial"/>
                <a:cs typeface="Arial"/>
              </a:rPr>
              <a:t>of </a:t>
            </a:r>
            <a:r>
              <a:rPr dirty="0" sz="1550" spc="10">
                <a:latin typeface="Arial"/>
                <a:cs typeface="Arial"/>
              </a:rPr>
              <a:t>the index </a:t>
            </a:r>
            <a:r>
              <a:rPr dirty="0" sz="1550" spc="5">
                <a:latin typeface="Arial"/>
                <a:cs typeface="Arial"/>
              </a:rPr>
              <a:t>or  </a:t>
            </a:r>
            <a:r>
              <a:rPr dirty="0" sz="1550" spc="10">
                <a:latin typeface="Arial"/>
                <a:cs typeface="Arial"/>
              </a:rPr>
              <a:t>have the </a:t>
            </a:r>
            <a:r>
              <a:rPr dirty="0" sz="1550" spc="10">
                <a:latin typeface="Courier New"/>
                <a:cs typeface="Courier New"/>
              </a:rPr>
              <a:t>DROP ANY INDEX</a:t>
            </a:r>
            <a:r>
              <a:rPr dirty="0" sz="1550" spc="-495">
                <a:latin typeface="Courier New"/>
                <a:cs typeface="Courier New"/>
              </a:rPr>
              <a:t> </a:t>
            </a:r>
            <a:r>
              <a:rPr dirty="0" sz="1550" spc="5">
                <a:latin typeface="Arial"/>
                <a:cs typeface="Arial"/>
              </a:rPr>
              <a:t>privilege.</a:t>
            </a:r>
            <a:endParaRPr sz="1550">
              <a:latin typeface="Arial"/>
              <a:cs typeface="Arial"/>
            </a:endParaRPr>
          </a:p>
        </p:txBody>
      </p:sp>
      <p:sp>
        <p:nvSpPr>
          <p:cNvPr id="9" name="object 9"/>
          <p:cNvSpPr txBox="1"/>
          <p:nvPr/>
        </p:nvSpPr>
        <p:spPr>
          <a:xfrm>
            <a:off x="1277111" y="3197351"/>
            <a:ext cx="5219700" cy="459105"/>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5"/>
              </a:lnSpc>
              <a:spcBef>
                <a:spcPts val="90"/>
              </a:spcBef>
            </a:pPr>
            <a:r>
              <a:rPr dirty="0" sz="1300" spc="-15" b="1">
                <a:latin typeface="Courier New"/>
                <a:cs typeface="Courier New"/>
              </a:rPr>
              <a:t>DROP INDEX</a:t>
            </a:r>
            <a:r>
              <a:rPr dirty="0" sz="1300" spc="-20" b="1">
                <a:latin typeface="Courier New"/>
                <a:cs typeface="Courier New"/>
              </a:rPr>
              <a:t> emp_last_name_idx;</a:t>
            </a:r>
            <a:endParaRPr sz="1300">
              <a:latin typeface="Courier New"/>
              <a:cs typeface="Courier New"/>
            </a:endParaRPr>
          </a:p>
          <a:p>
            <a:pPr marL="76200">
              <a:lnSpc>
                <a:spcPts val="1555"/>
              </a:lnSpc>
            </a:pPr>
            <a:r>
              <a:rPr dirty="0" sz="1300" spc="-15" b="1">
                <a:solidFill>
                  <a:srgbClr val="FF3300"/>
                </a:solidFill>
                <a:latin typeface="Courier New"/>
                <a:cs typeface="Courier New"/>
              </a:rPr>
              <a:t>DROP INDEX emp_last_name_idx</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10" name="object 10"/>
          <p:cNvSpPr txBox="1"/>
          <p:nvPr/>
        </p:nvSpPr>
        <p:spPr>
          <a:xfrm>
            <a:off x="1277111" y="2083307"/>
            <a:ext cx="5219700" cy="382905"/>
          </a:xfrm>
          <a:prstGeom prst="rect">
            <a:avLst/>
          </a:prstGeom>
          <a:solidFill>
            <a:srgbClr val="CCCCCC"/>
          </a:solidFill>
          <a:ln w="20574">
            <a:solidFill>
              <a:srgbClr val="000000"/>
            </a:solidFill>
          </a:ln>
        </p:spPr>
        <p:txBody>
          <a:bodyPr wrap="square" lIns="0" tIns="71755" rIns="0" bIns="0" rtlCol="0" vert="horz">
            <a:spAutoFit/>
          </a:bodyPr>
          <a:lstStyle/>
          <a:p>
            <a:pPr marL="76200">
              <a:lnSpc>
                <a:spcPct val="100000"/>
              </a:lnSpc>
              <a:spcBef>
                <a:spcPts val="565"/>
              </a:spcBef>
            </a:pPr>
            <a:r>
              <a:rPr dirty="0" sz="1300" spc="-15" b="1">
                <a:latin typeface="Courier New"/>
                <a:cs typeface="Courier New"/>
              </a:rPr>
              <a:t>DROP INDEX</a:t>
            </a:r>
            <a:r>
              <a:rPr dirty="0" sz="1300" spc="-20" b="1">
                <a:latin typeface="Courier New"/>
                <a:cs typeface="Courier New"/>
              </a:rPr>
              <a:t> </a:t>
            </a:r>
            <a:r>
              <a:rPr dirty="0" sz="1300" spc="-15" b="1" i="1">
                <a:latin typeface="Courier New"/>
                <a:cs typeface="Courier New"/>
              </a:rPr>
              <a:t>index</a:t>
            </a:r>
            <a:r>
              <a:rPr dirty="0" sz="1300" spc="-15" b="1">
                <a:latin typeface="Courier New"/>
                <a:cs typeface="Courier New"/>
              </a:rPr>
              <a:t>;</a:t>
            </a:r>
            <a:endParaRPr sz="1300">
              <a:latin typeface="Courier New"/>
              <a:cs typeface="Courier New"/>
            </a:endParaRPr>
          </a:p>
        </p:txBody>
      </p:sp>
      <p:sp>
        <p:nvSpPr>
          <p:cNvPr id="11" name="object 11"/>
          <p:cNvSpPr txBox="1"/>
          <p:nvPr/>
        </p:nvSpPr>
        <p:spPr>
          <a:xfrm>
            <a:off x="594613" y="5611157"/>
            <a:ext cx="6518275" cy="165163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Removing </a:t>
            </a:r>
            <a:r>
              <a:rPr dirty="0" sz="1300" b="1">
                <a:latin typeface="Arial"/>
                <a:cs typeface="Arial"/>
              </a:rPr>
              <a:t>an Index</a:t>
            </a:r>
            <a:endParaRPr sz="1300">
              <a:latin typeface="Arial"/>
              <a:cs typeface="Arial"/>
            </a:endParaRPr>
          </a:p>
          <a:p>
            <a:pPr marL="136525" marR="5080" indent="-635">
              <a:lnSpc>
                <a:spcPct val="110000"/>
              </a:lnSpc>
              <a:spcBef>
                <a:spcPts val="200"/>
              </a:spcBef>
            </a:pPr>
            <a:r>
              <a:rPr dirty="0" sz="1300" spc="-5">
                <a:latin typeface="Times New Roman"/>
                <a:cs typeface="Times New Roman"/>
              </a:rPr>
              <a:t>You </a:t>
            </a:r>
            <a:r>
              <a:rPr dirty="0" sz="1300">
                <a:latin typeface="Times New Roman"/>
                <a:cs typeface="Times New Roman"/>
              </a:rPr>
              <a:t>cannot modify indexes. To change an index, you </a:t>
            </a:r>
            <a:r>
              <a:rPr dirty="0" sz="1300" spc="-5">
                <a:latin typeface="Times New Roman"/>
                <a:cs typeface="Times New Roman"/>
              </a:rPr>
              <a:t>must </a:t>
            </a:r>
            <a:r>
              <a:rPr dirty="0" sz="1300">
                <a:latin typeface="Times New Roman"/>
                <a:cs typeface="Times New Roman"/>
              </a:rPr>
              <a:t>drop it and then re-create it.  Remove</a:t>
            </a:r>
            <a:r>
              <a:rPr dirty="0" sz="1300" spc="-5">
                <a:latin typeface="Times New Roman"/>
                <a:cs typeface="Times New Roman"/>
              </a:rPr>
              <a:t> </a:t>
            </a:r>
            <a:r>
              <a:rPr dirty="0" sz="1300">
                <a:latin typeface="Times New Roman"/>
                <a:cs typeface="Times New Roman"/>
              </a:rPr>
              <a:t>an</a:t>
            </a:r>
            <a:r>
              <a:rPr dirty="0" sz="1300" spc="-5">
                <a:latin typeface="Times New Roman"/>
                <a:cs typeface="Times New Roman"/>
              </a:rPr>
              <a:t> </a:t>
            </a:r>
            <a:r>
              <a:rPr dirty="0" sz="1300">
                <a:latin typeface="Times New Roman"/>
                <a:cs typeface="Times New Roman"/>
              </a:rPr>
              <a:t>index definition</a:t>
            </a:r>
            <a:r>
              <a:rPr dirty="0" sz="1300" spc="-5">
                <a:latin typeface="Times New Roman"/>
                <a:cs typeface="Times New Roman"/>
              </a:rPr>
              <a:t> </a:t>
            </a:r>
            <a:r>
              <a:rPr dirty="0" sz="1300">
                <a:latin typeface="Times New Roman"/>
                <a:cs typeface="Times New Roman"/>
              </a:rPr>
              <a:t>from the</a:t>
            </a:r>
            <a:r>
              <a:rPr dirty="0" sz="1300" spc="-20">
                <a:latin typeface="Times New Roman"/>
                <a:cs typeface="Times New Roman"/>
              </a:rPr>
              <a:t> </a:t>
            </a:r>
            <a:r>
              <a:rPr dirty="0" sz="1300">
                <a:latin typeface="Times New Roman"/>
                <a:cs typeface="Times New Roman"/>
              </a:rPr>
              <a:t>data dictionary</a:t>
            </a:r>
            <a:r>
              <a:rPr dirty="0" sz="1300" spc="-5">
                <a:latin typeface="Times New Roman"/>
                <a:cs typeface="Times New Roman"/>
              </a:rPr>
              <a:t> </a:t>
            </a:r>
            <a:r>
              <a:rPr dirty="0" sz="1300">
                <a:latin typeface="Times New Roman"/>
                <a:cs typeface="Times New Roman"/>
              </a:rPr>
              <a:t>by</a:t>
            </a:r>
            <a:r>
              <a:rPr dirty="0" sz="1300" spc="-5">
                <a:latin typeface="Times New Roman"/>
                <a:cs typeface="Times New Roman"/>
              </a:rPr>
              <a:t> </a:t>
            </a:r>
            <a:r>
              <a:rPr dirty="0" sz="1300">
                <a:latin typeface="Times New Roman"/>
                <a:cs typeface="Times New Roman"/>
              </a:rPr>
              <a:t>issuing the</a:t>
            </a:r>
            <a:r>
              <a:rPr dirty="0" sz="1300" spc="-5">
                <a:latin typeface="Times New Roman"/>
                <a:cs typeface="Times New Roman"/>
              </a:rPr>
              <a:t> </a:t>
            </a:r>
            <a:r>
              <a:rPr dirty="0" sz="1300">
                <a:latin typeface="Courier New"/>
                <a:cs typeface="Courier New"/>
              </a:rPr>
              <a:t>DROP</a:t>
            </a:r>
            <a:r>
              <a:rPr dirty="0" sz="1300" spc="-455">
                <a:latin typeface="Courier New"/>
                <a:cs typeface="Courier New"/>
              </a:rPr>
              <a:t> </a:t>
            </a:r>
            <a:r>
              <a:rPr dirty="0" sz="1300">
                <a:latin typeface="Courier New"/>
                <a:cs typeface="Courier New"/>
              </a:rPr>
              <a:t>INDEX</a:t>
            </a:r>
            <a:r>
              <a:rPr dirty="0" sz="1300" spc="-465">
                <a:latin typeface="Courier New"/>
                <a:cs typeface="Courier New"/>
              </a:rPr>
              <a:t> </a:t>
            </a:r>
            <a:r>
              <a:rPr dirty="0" sz="1300">
                <a:latin typeface="Times New Roman"/>
                <a:cs typeface="Times New Roman"/>
              </a:rPr>
              <a:t>statement. To  drop</a:t>
            </a:r>
            <a:r>
              <a:rPr dirty="0" sz="1300" spc="-5">
                <a:latin typeface="Times New Roman"/>
                <a:cs typeface="Times New Roman"/>
              </a:rPr>
              <a:t> </a:t>
            </a:r>
            <a:r>
              <a:rPr dirty="0" sz="1300">
                <a:latin typeface="Times New Roman"/>
                <a:cs typeface="Times New Roman"/>
              </a:rPr>
              <a:t>an index, you</a:t>
            </a:r>
            <a:r>
              <a:rPr dirty="0" sz="1300" spc="-5">
                <a:latin typeface="Times New Roman"/>
                <a:cs typeface="Times New Roman"/>
              </a:rPr>
              <a:t> must</a:t>
            </a:r>
            <a:r>
              <a:rPr dirty="0" sz="1300">
                <a:latin typeface="Times New Roman"/>
                <a:cs typeface="Times New Roman"/>
              </a:rPr>
              <a:t> be the</a:t>
            </a:r>
            <a:r>
              <a:rPr dirty="0" sz="1300" spc="-5">
                <a:latin typeface="Times New Roman"/>
                <a:cs typeface="Times New Roman"/>
              </a:rPr>
              <a:t> </a:t>
            </a:r>
            <a:r>
              <a:rPr dirty="0" sz="1300">
                <a:latin typeface="Times New Roman"/>
                <a:cs typeface="Times New Roman"/>
              </a:rPr>
              <a:t>owner</a:t>
            </a:r>
            <a:r>
              <a:rPr dirty="0" sz="1300" spc="-5">
                <a:latin typeface="Times New Roman"/>
                <a:cs typeface="Times New Roman"/>
              </a:rPr>
              <a:t> </a:t>
            </a:r>
            <a:r>
              <a:rPr dirty="0" sz="1300">
                <a:latin typeface="Times New Roman"/>
                <a:cs typeface="Times New Roman"/>
              </a:rPr>
              <a:t>of the index or</a:t>
            </a:r>
            <a:r>
              <a:rPr dirty="0" sz="1300" spc="-5">
                <a:latin typeface="Times New Roman"/>
                <a:cs typeface="Times New Roman"/>
              </a:rPr>
              <a:t> </a:t>
            </a:r>
            <a:r>
              <a:rPr dirty="0" sz="1300">
                <a:latin typeface="Times New Roman"/>
                <a:cs typeface="Times New Roman"/>
              </a:rPr>
              <a:t>have the </a:t>
            </a:r>
            <a:r>
              <a:rPr dirty="0" sz="1300">
                <a:latin typeface="Courier New"/>
                <a:cs typeface="Courier New"/>
              </a:rPr>
              <a:t>DROP</a:t>
            </a:r>
            <a:r>
              <a:rPr dirty="0" sz="1300" spc="-455">
                <a:latin typeface="Courier New"/>
                <a:cs typeface="Courier New"/>
              </a:rPr>
              <a:t> </a:t>
            </a:r>
            <a:r>
              <a:rPr dirty="0" sz="1300">
                <a:latin typeface="Courier New"/>
                <a:cs typeface="Courier New"/>
              </a:rPr>
              <a:t>ANY</a:t>
            </a:r>
            <a:r>
              <a:rPr dirty="0" sz="1300" spc="-459">
                <a:latin typeface="Courier New"/>
                <a:cs typeface="Courier New"/>
              </a:rPr>
              <a:t> </a:t>
            </a:r>
            <a:r>
              <a:rPr dirty="0" sz="1300">
                <a:latin typeface="Courier New"/>
                <a:cs typeface="Courier New"/>
              </a:rPr>
              <a:t>INDEX</a:t>
            </a:r>
            <a:r>
              <a:rPr dirty="0" sz="1300" spc="-459">
                <a:latin typeface="Courier New"/>
                <a:cs typeface="Courier New"/>
              </a:rPr>
              <a:t> </a:t>
            </a:r>
            <a:r>
              <a:rPr dirty="0" sz="1300">
                <a:latin typeface="Times New Roman"/>
                <a:cs typeface="Times New Roman"/>
              </a:rPr>
              <a:t>privilege.</a:t>
            </a:r>
            <a:endParaRPr sz="1300">
              <a:latin typeface="Times New Roman"/>
              <a:cs typeface="Times New Roman"/>
            </a:endParaRPr>
          </a:p>
          <a:p>
            <a:pPr marL="136525">
              <a:lnSpc>
                <a:spcPct val="100000"/>
              </a:lnSpc>
              <a:spcBef>
                <a:spcPts val="390"/>
              </a:spcBef>
            </a:pPr>
            <a:r>
              <a:rPr dirty="0" sz="1300">
                <a:latin typeface="Times New Roman"/>
                <a:cs typeface="Times New Roman"/>
              </a:rPr>
              <a:t>In the </a:t>
            </a:r>
            <a:r>
              <a:rPr dirty="0" sz="1300" spc="-5">
                <a:latin typeface="Times New Roman"/>
                <a:cs typeface="Times New Roman"/>
              </a:rPr>
              <a:t>syntax, </a:t>
            </a:r>
            <a:r>
              <a:rPr dirty="0" sz="1300" i="1">
                <a:latin typeface="Courier New"/>
                <a:cs typeface="Courier New"/>
              </a:rPr>
              <a:t>index</a:t>
            </a:r>
            <a:r>
              <a:rPr dirty="0" sz="1300" spc="-465" i="1">
                <a:latin typeface="Courier New"/>
                <a:cs typeface="Courier New"/>
              </a:rPr>
              <a:t> </a:t>
            </a:r>
            <a:r>
              <a:rPr dirty="0" sz="1300">
                <a:latin typeface="Times New Roman"/>
                <a:cs typeface="Times New Roman"/>
              </a:rPr>
              <a:t>is the name of the index.</a:t>
            </a:r>
            <a:endParaRPr sz="1300">
              <a:latin typeface="Times New Roman"/>
              <a:cs typeface="Times New Roman"/>
            </a:endParaRPr>
          </a:p>
          <a:p>
            <a:pPr marL="136525" marR="361950">
              <a:lnSpc>
                <a:spcPct val="100000"/>
              </a:lnSpc>
              <a:spcBef>
                <a:spcPts val="470"/>
              </a:spcBef>
            </a:pPr>
            <a:r>
              <a:rPr dirty="0" sz="1300" spc="-5" b="1">
                <a:latin typeface="Times New Roman"/>
                <a:cs typeface="Times New Roman"/>
              </a:rPr>
              <a:t>Note: </a:t>
            </a:r>
            <a:r>
              <a:rPr dirty="0" sz="1300">
                <a:latin typeface="Times New Roman"/>
                <a:cs typeface="Times New Roman"/>
              </a:rPr>
              <a:t>If you </a:t>
            </a:r>
            <a:r>
              <a:rPr dirty="0" sz="1300" spc="-5">
                <a:latin typeface="Times New Roman"/>
                <a:cs typeface="Times New Roman"/>
              </a:rPr>
              <a:t>drop </a:t>
            </a:r>
            <a:r>
              <a:rPr dirty="0" sz="1300">
                <a:latin typeface="Times New Roman"/>
                <a:cs typeface="Times New Roman"/>
              </a:rPr>
              <a:t>a table, indexes </a:t>
            </a:r>
            <a:r>
              <a:rPr dirty="0" sz="1300" spc="-5">
                <a:latin typeface="Times New Roman"/>
                <a:cs typeface="Times New Roman"/>
              </a:rPr>
              <a:t>and </a:t>
            </a:r>
            <a:r>
              <a:rPr dirty="0" sz="1300">
                <a:latin typeface="Times New Roman"/>
                <a:cs typeface="Times New Roman"/>
              </a:rPr>
              <a:t>constraints are automatically </a:t>
            </a:r>
            <a:r>
              <a:rPr dirty="0" sz="1300" spc="-5">
                <a:latin typeface="Times New Roman"/>
                <a:cs typeface="Times New Roman"/>
              </a:rPr>
              <a:t>dropped </a:t>
            </a:r>
            <a:r>
              <a:rPr dirty="0" sz="1300">
                <a:latin typeface="Times New Roman"/>
                <a:cs typeface="Times New Roman"/>
              </a:rPr>
              <a:t>but views and  sequences</a:t>
            </a:r>
            <a:r>
              <a:rPr dirty="0" sz="1300" spc="-10">
                <a:latin typeface="Times New Roman"/>
                <a:cs typeface="Times New Roman"/>
              </a:rPr>
              <a:t> </a:t>
            </a:r>
            <a:r>
              <a:rPr dirty="0" sz="1300">
                <a:latin typeface="Times New Roman"/>
                <a:cs typeface="Times New Roman"/>
              </a:rPr>
              <a:t>remain.</a:t>
            </a:r>
            <a:endParaRPr sz="1300">
              <a:latin typeface="Times New Roman"/>
              <a:cs typeface="Times New Roman"/>
            </a:endParaRPr>
          </a:p>
        </p:txBody>
      </p:sp>
      <p:sp>
        <p:nvSpPr>
          <p:cNvPr id="12" name="object 12"/>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76220" y="5251196"/>
            <a:ext cx="2214880" cy="156210"/>
          </a:xfrm>
          <a:prstGeom prst="rect">
            <a:avLst/>
          </a:prstGeom>
        </p:spPr>
        <p:txBody>
          <a:bodyPr wrap="square" lIns="0" tIns="13335" rIns="0" bIns="0" rtlCol="0" vert="horz">
            <a:spAutoFit/>
          </a:bodyPr>
          <a:lstStyle/>
          <a:p>
            <a:pPr marL="12700">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3</a:t>
            </a:r>
            <a:r>
              <a:rPr dirty="0" sz="800" spc="-114"/>
              <a:t>il.</a:t>
            </a:r>
            <a:r>
              <a:rPr dirty="0" baseline="-30092" sz="1800" spc="-172" b="1">
                <a:latin typeface="Arial"/>
                <a:cs typeface="Arial"/>
              </a:rPr>
              <a:t>9</a:t>
            </a:r>
            <a:r>
              <a:rPr dirty="0" sz="800" spc="-114"/>
              <a:t>Contact</a:t>
            </a:r>
            <a:endParaRPr sz="800">
              <a:latin typeface="Arial"/>
              <a:cs typeface="Arial"/>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3273805" y="807973"/>
            <a:ext cx="1219835" cy="309245"/>
          </a:xfrm>
          <a:prstGeom prst="rect">
            <a:avLst/>
          </a:prstGeom>
        </p:spPr>
        <p:txBody>
          <a:bodyPr wrap="square" lIns="0" tIns="13970" rIns="0" bIns="0" rtlCol="0" vert="horz">
            <a:spAutoFit/>
          </a:bodyPr>
          <a:lstStyle/>
          <a:p>
            <a:pPr marL="12700">
              <a:lnSpc>
                <a:spcPct val="100000"/>
              </a:lnSpc>
              <a:spcBef>
                <a:spcPts val="110"/>
              </a:spcBef>
            </a:pPr>
            <a:r>
              <a:rPr dirty="0" sz="1850" b="1">
                <a:latin typeface="Arial"/>
                <a:cs typeface="Arial"/>
              </a:rPr>
              <a:t>Synonyms</a:t>
            </a:r>
            <a:endParaRPr sz="1850">
              <a:latin typeface="Arial"/>
              <a:cs typeface="Arial"/>
            </a:endParaRPr>
          </a:p>
        </p:txBody>
      </p:sp>
      <p:graphicFrame>
        <p:nvGraphicFramePr>
          <p:cNvPr id="7" name="object 7"/>
          <p:cNvGraphicFramePr>
            <a:graphicFrameLocks noGrp="1"/>
          </p:cNvGraphicFramePr>
          <p:nvPr/>
        </p:nvGraphicFramePr>
        <p:xfrm>
          <a:off x="1573911" y="1880235"/>
          <a:ext cx="4619625" cy="1903095"/>
        </p:xfrm>
        <a:graphic>
          <a:graphicData uri="http://schemas.openxmlformats.org/drawingml/2006/table">
            <a:tbl>
              <a:tblPr firstRow="1" bandRow="1">
                <a:tableStyleId>{2D5ABB26-0587-4C30-8999-92F81FD0307C}</a:tableStyleId>
              </a:tblPr>
              <a:tblGrid>
                <a:gridCol w="1209040"/>
                <a:gridCol w="3379470"/>
              </a:tblGrid>
              <a:tr h="370331">
                <a:tc>
                  <a:txBody>
                    <a:bodyPr/>
                    <a:lstStyle/>
                    <a:p>
                      <a:pPr marL="65405">
                        <a:lnSpc>
                          <a:spcPct val="100000"/>
                        </a:lnSpc>
                        <a:spcBef>
                          <a:spcPts val="395"/>
                        </a:spcBef>
                      </a:pPr>
                      <a:r>
                        <a:rPr dirty="0" sz="1300" spc="-15" b="1">
                          <a:latin typeface="Arial"/>
                          <a:cs typeface="Arial"/>
                        </a:rPr>
                        <a:t>Object</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c>
                  <a:txBody>
                    <a:bodyPr/>
                    <a:lstStyle/>
                    <a:p>
                      <a:pPr marL="65405">
                        <a:lnSpc>
                          <a:spcPct val="100000"/>
                        </a:lnSpc>
                        <a:spcBef>
                          <a:spcPts val="395"/>
                        </a:spcBef>
                      </a:pPr>
                      <a:r>
                        <a:rPr dirty="0" sz="1300" spc="-10" b="1">
                          <a:latin typeface="Arial"/>
                          <a:cs typeface="Arial"/>
                        </a:rPr>
                        <a:t>Description</a:t>
                      </a:r>
                      <a:endParaRPr sz="1300">
                        <a:latin typeface="Arial"/>
                        <a:cs typeface="Arial"/>
                      </a:endParaRPr>
                    </a:p>
                  </a:txBody>
                  <a:tcPr marL="0" marR="0" marB="0" marT="50165">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9ACCFF"/>
                    </a:solidFill>
                  </a:tcPr>
                </a:tc>
              </a:tr>
              <a:tr h="274320">
                <a:tc>
                  <a:txBody>
                    <a:bodyPr/>
                    <a:lstStyle/>
                    <a:p>
                      <a:pPr marL="65405">
                        <a:lnSpc>
                          <a:spcPct val="100000"/>
                        </a:lnSpc>
                        <a:spcBef>
                          <a:spcPts val="445"/>
                        </a:spcBef>
                      </a:pPr>
                      <a:r>
                        <a:rPr dirty="0" sz="1150" spc="-5">
                          <a:latin typeface="Arial"/>
                          <a:cs typeface="Arial"/>
                        </a:rPr>
                        <a:t>Table</a:t>
                      </a:r>
                      <a:endParaRPr sz="1150">
                        <a:latin typeface="Arial"/>
                        <a:cs typeface="Arial"/>
                      </a:endParaRPr>
                    </a:p>
                  </a:txBody>
                  <a:tcPr marL="0" marR="0" marB="0" marT="5651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45"/>
                        </a:spcBef>
                      </a:pPr>
                      <a:r>
                        <a:rPr dirty="0" sz="1150" spc="-10">
                          <a:latin typeface="Arial"/>
                          <a:cs typeface="Arial"/>
                        </a:rPr>
                        <a:t>Basic unit </a:t>
                      </a:r>
                      <a:r>
                        <a:rPr dirty="0" sz="1150" spc="-5">
                          <a:latin typeface="Arial"/>
                          <a:cs typeface="Arial"/>
                        </a:rPr>
                        <a:t>of </a:t>
                      </a:r>
                      <a:r>
                        <a:rPr dirty="0" sz="1150" spc="-10">
                          <a:latin typeface="Arial"/>
                          <a:cs typeface="Arial"/>
                        </a:rPr>
                        <a:t>storage; composed </a:t>
                      </a:r>
                      <a:r>
                        <a:rPr dirty="0" sz="1150" spc="-5">
                          <a:latin typeface="Arial"/>
                          <a:cs typeface="Arial"/>
                        </a:rPr>
                        <a:t>of</a:t>
                      </a:r>
                      <a:r>
                        <a:rPr dirty="0" sz="1150" spc="20">
                          <a:latin typeface="Arial"/>
                          <a:cs typeface="Arial"/>
                        </a:rPr>
                        <a:t> </a:t>
                      </a:r>
                      <a:r>
                        <a:rPr dirty="0" sz="1150" spc="-10">
                          <a:latin typeface="Arial"/>
                          <a:cs typeface="Arial"/>
                        </a:rPr>
                        <a:t>rows</a:t>
                      </a:r>
                      <a:endParaRPr sz="1150">
                        <a:latin typeface="Arial"/>
                        <a:cs typeface="Arial"/>
                      </a:endParaRPr>
                    </a:p>
                  </a:txBody>
                  <a:tcPr marL="0" marR="0" marB="0" marT="56515">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FFFFCC"/>
                    </a:solidFill>
                  </a:tcPr>
                </a:tc>
              </a:tr>
              <a:tr h="414527">
                <a:tc>
                  <a:txBody>
                    <a:bodyPr/>
                    <a:lstStyle/>
                    <a:p>
                      <a:pPr marL="65405">
                        <a:lnSpc>
                          <a:spcPct val="100000"/>
                        </a:lnSpc>
                        <a:spcBef>
                          <a:spcPts val="229"/>
                        </a:spcBef>
                      </a:pPr>
                      <a:r>
                        <a:rPr dirty="0" sz="1150" spc="-10">
                          <a:latin typeface="Arial"/>
                          <a:cs typeface="Arial"/>
                        </a:rPr>
                        <a:t>View</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marR="203200">
                        <a:lnSpc>
                          <a:spcPct val="100000"/>
                        </a:lnSpc>
                        <a:spcBef>
                          <a:spcPts val="229"/>
                        </a:spcBef>
                      </a:pPr>
                      <a:r>
                        <a:rPr dirty="0" sz="1150" spc="-10">
                          <a:latin typeface="Arial"/>
                          <a:cs typeface="Arial"/>
                        </a:rPr>
                        <a:t>Logically represents subsets </a:t>
                      </a:r>
                      <a:r>
                        <a:rPr dirty="0" sz="1150" spc="-5">
                          <a:latin typeface="Arial"/>
                          <a:cs typeface="Arial"/>
                        </a:rPr>
                        <a:t>of data from </a:t>
                      </a:r>
                      <a:r>
                        <a:rPr dirty="0" sz="1150" spc="-10">
                          <a:latin typeface="Arial"/>
                          <a:cs typeface="Arial"/>
                        </a:rPr>
                        <a:t>one or  more tables</a:t>
                      </a:r>
                      <a:endParaRPr sz="1150">
                        <a:latin typeface="Arial"/>
                        <a:cs typeface="Arial"/>
                      </a:endParaRPr>
                    </a:p>
                  </a:txBody>
                  <a:tcPr marL="0" marR="0" marB="0" marT="29209">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5081">
                <a:tc>
                  <a:txBody>
                    <a:bodyPr/>
                    <a:lstStyle/>
                    <a:p>
                      <a:pPr marL="65405">
                        <a:lnSpc>
                          <a:spcPct val="100000"/>
                        </a:lnSpc>
                        <a:spcBef>
                          <a:spcPts val="450"/>
                        </a:spcBef>
                      </a:pPr>
                      <a:r>
                        <a:rPr dirty="0" sz="1150" spc="-10">
                          <a:latin typeface="Arial"/>
                          <a:cs typeface="Arial"/>
                        </a:rPr>
                        <a:t>Sequence</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Generates numeric values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3558">
                <a:tc>
                  <a:txBody>
                    <a:bodyPr/>
                    <a:lstStyle/>
                    <a:p>
                      <a:pPr marL="65405">
                        <a:lnSpc>
                          <a:spcPct val="100000"/>
                        </a:lnSpc>
                        <a:spcBef>
                          <a:spcPts val="220"/>
                        </a:spcBef>
                      </a:pPr>
                      <a:r>
                        <a:rPr dirty="0" sz="1150" spc="-10">
                          <a:latin typeface="Arial"/>
                          <a:cs typeface="Arial"/>
                        </a:rPr>
                        <a:t>Index</a:t>
                      </a:r>
                      <a:endParaRPr sz="1150">
                        <a:latin typeface="Arial"/>
                        <a:cs typeface="Arial"/>
                      </a:endParaRPr>
                    </a:p>
                  </a:txBody>
                  <a:tcPr marL="0" marR="0" marB="0" marT="279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220"/>
                        </a:spcBef>
                      </a:pPr>
                      <a:r>
                        <a:rPr dirty="0" sz="1150" spc="-5">
                          <a:latin typeface="Arial"/>
                          <a:cs typeface="Arial"/>
                        </a:rPr>
                        <a:t>Improves the </a:t>
                      </a:r>
                      <a:r>
                        <a:rPr dirty="0" sz="1150" spc="-10">
                          <a:latin typeface="Arial"/>
                          <a:cs typeface="Arial"/>
                        </a:rPr>
                        <a:t>performance </a:t>
                      </a:r>
                      <a:r>
                        <a:rPr dirty="0" sz="1150" spc="-5">
                          <a:latin typeface="Arial"/>
                          <a:cs typeface="Arial"/>
                        </a:rPr>
                        <a:t>of </a:t>
                      </a:r>
                      <a:r>
                        <a:rPr dirty="0" sz="1150" spc="-10">
                          <a:latin typeface="Arial"/>
                          <a:cs typeface="Arial"/>
                        </a:rPr>
                        <a:t>some</a:t>
                      </a:r>
                      <a:r>
                        <a:rPr dirty="0" sz="1150">
                          <a:latin typeface="Arial"/>
                          <a:cs typeface="Arial"/>
                        </a:rPr>
                        <a:t> </a:t>
                      </a:r>
                      <a:r>
                        <a:rPr dirty="0" sz="1150" spc="-10">
                          <a:latin typeface="Arial"/>
                          <a:cs typeface="Arial"/>
                        </a:rPr>
                        <a:t>queries</a:t>
                      </a:r>
                      <a:endParaRPr sz="1150">
                        <a:latin typeface="Arial"/>
                        <a:cs typeface="Arial"/>
                      </a:endParaRPr>
                    </a:p>
                  </a:txBody>
                  <a:tcPr marL="0" marR="0" marB="0" marT="2794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r h="274319">
                <a:tc>
                  <a:txBody>
                    <a:bodyPr/>
                    <a:lstStyle/>
                    <a:p>
                      <a:pPr marL="65405">
                        <a:lnSpc>
                          <a:spcPct val="100000"/>
                        </a:lnSpc>
                        <a:spcBef>
                          <a:spcPts val="450"/>
                        </a:spcBef>
                      </a:pPr>
                      <a:r>
                        <a:rPr dirty="0" sz="1150" spc="-10">
                          <a:latin typeface="Arial"/>
                          <a:cs typeface="Arial"/>
                        </a:rPr>
                        <a:t>Synonym</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c>
                  <a:txBody>
                    <a:bodyPr/>
                    <a:lstStyle/>
                    <a:p>
                      <a:pPr marL="65405">
                        <a:lnSpc>
                          <a:spcPct val="100000"/>
                        </a:lnSpc>
                        <a:spcBef>
                          <a:spcPts val="450"/>
                        </a:spcBef>
                      </a:pPr>
                      <a:r>
                        <a:rPr dirty="0" sz="1150" spc="-10">
                          <a:latin typeface="Arial"/>
                          <a:cs typeface="Arial"/>
                        </a:rPr>
                        <a:t>Gives alternative names </a:t>
                      </a:r>
                      <a:r>
                        <a:rPr dirty="0" sz="1150" spc="-5">
                          <a:latin typeface="Arial"/>
                          <a:cs typeface="Arial"/>
                        </a:rPr>
                        <a:t>to</a:t>
                      </a:r>
                      <a:r>
                        <a:rPr dirty="0" sz="1150" spc="5">
                          <a:latin typeface="Arial"/>
                          <a:cs typeface="Arial"/>
                        </a:rPr>
                        <a:t> </a:t>
                      </a:r>
                      <a:r>
                        <a:rPr dirty="0" sz="1150" spc="-10">
                          <a:latin typeface="Arial"/>
                          <a:cs typeface="Arial"/>
                        </a:rPr>
                        <a:t>objects</a:t>
                      </a:r>
                      <a:endParaRPr sz="1150">
                        <a:latin typeface="Arial"/>
                        <a:cs typeface="Arial"/>
                      </a:endParaRPr>
                    </a:p>
                  </a:txBody>
                  <a:tcPr marL="0" marR="0" marB="0" marT="5715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CC"/>
                    </a:solidFill>
                  </a:tcPr>
                </a:tc>
              </a:tr>
            </a:tbl>
          </a:graphicData>
        </a:graphic>
      </p:graphicFrame>
      <p:sp>
        <p:nvSpPr>
          <p:cNvPr id="8" name="object 8"/>
          <p:cNvSpPr txBox="1"/>
          <p:nvPr/>
        </p:nvSpPr>
        <p:spPr>
          <a:xfrm>
            <a:off x="594613" y="5611157"/>
            <a:ext cx="6422390" cy="71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Synonyms</a:t>
            </a:r>
            <a:endParaRPr sz="1300">
              <a:latin typeface="Arial"/>
              <a:cs typeface="Arial"/>
            </a:endParaRPr>
          </a:p>
          <a:p>
            <a:pPr marL="136525" marR="5080">
              <a:lnSpc>
                <a:spcPct val="100000"/>
              </a:lnSpc>
              <a:spcBef>
                <a:spcPts val="359"/>
              </a:spcBef>
            </a:pPr>
            <a:r>
              <a:rPr dirty="0" sz="1300" spc="-5">
                <a:latin typeface="Times New Roman"/>
                <a:cs typeface="Times New Roman"/>
              </a:rPr>
              <a:t>Synonyms </a:t>
            </a:r>
            <a:r>
              <a:rPr dirty="0" sz="1300">
                <a:latin typeface="Times New Roman"/>
                <a:cs typeface="Times New Roman"/>
              </a:rPr>
              <a:t>are database objects </a:t>
            </a:r>
            <a:r>
              <a:rPr dirty="0" sz="1300" spc="5">
                <a:latin typeface="Times New Roman"/>
                <a:cs typeface="Times New Roman"/>
              </a:rPr>
              <a:t>that </a:t>
            </a:r>
            <a:r>
              <a:rPr dirty="0" sz="1300">
                <a:latin typeface="Times New Roman"/>
                <a:cs typeface="Times New Roman"/>
              </a:rPr>
              <a:t>enable you to call a table by another name. </a:t>
            </a:r>
            <a:r>
              <a:rPr dirty="0" sz="1300" spc="-5">
                <a:latin typeface="Times New Roman"/>
                <a:cs typeface="Times New Roman"/>
              </a:rPr>
              <a:t>You </a:t>
            </a:r>
            <a:r>
              <a:rPr dirty="0" sz="1300">
                <a:latin typeface="Times New Roman"/>
                <a:cs typeface="Times New Roman"/>
              </a:rPr>
              <a:t>can create  synonyms to give an alternative name to a</a:t>
            </a:r>
            <a:r>
              <a:rPr dirty="0" sz="1300" spc="-15">
                <a:latin typeface="Times New Roman"/>
                <a:cs typeface="Times New Roman"/>
              </a:rPr>
              <a:t> </a:t>
            </a:r>
            <a:r>
              <a:rPr dirty="0" sz="1300">
                <a:latin typeface="Times New Roman"/>
                <a:cs typeface="Times New Roman"/>
              </a:rPr>
              <a:t>table.</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Synonyms</a:t>
            </a:r>
            <a:endParaRPr sz="1850">
              <a:latin typeface="Arial"/>
              <a:cs typeface="Arial"/>
            </a:endParaRPr>
          </a:p>
          <a:p>
            <a:pPr>
              <a:lnSpc>
                <a:spcPct val="100000"/>
              </a:lnSpc>
              <a:spcBef>
                <a:spcPts val="45"/>
              </a:spcBef>
            </a:pPr>
            <a:endParaRPr sz="2950">
              <a:latin typeface="Arial"/>
              <a:cs typeface="Arial"/>
            </a:endParaRPr>
          </a:p>
          <a:p>
            <a:pPr marL="446405" marR="941069">
              <a:lnSpc>
                <a:spcPct val="101600"/>
              </a:lnSpc>
            </a:pPr>
            <a:r>
              <a:rPr dirty="0" sz="1550" spc="5">
                <a:latin typeface="Arial"/>
                <a:cs typeface="Arial"/>
              </a:rPr>
              <a:t>Simplify </a:t>
            </a:r>
            <a:r>
              <a:rPr dirty="0" sz="1550" spc="10">
                <a:latin typeface="Arial"/>
                <a:cs typeface="Arial"/>
              </a:rPr>
              <a:t>access </a:t>
            </a:r>
            <a:r>
              <a:rPr dirty="0" sz="1550" spc="5">
                <a:latin typeface="Arial"/>
                <a:cs typeface="Arial"/>
              </a:rPr>
              <a:t>to </a:t>
            </a:r>
            <a:r>
              <a:rPr dirty="0" sz="1550" spc="10">
                <a:latin typeface="Arial"/>
                <a:cs typeface="Arial"/>
              </a:rPr>
              <a:t>objects by </a:t>
            </a:r>
            <a:r>
              <a:rPr dirty="0" sz="1550" spc="5">
                <a:latin typeface="Arial"/>
                <a:cs typeface="Arial"/>
              </a:rPr>
              <a:t>creating </a:t>
            </a:r>
            <a:r>
              <a:rPr dirty="0" sz="1550" spc="10">
                <a:latin typeface="Arial"/>
                <a:cs typeface="Arial"/>
              </a:rPr>
              <a:t>a synonym (another  name </a:t>
            </a:r>
            <a:r>
              <a:rPr dirty="0" sz="1550" spc="5">
                <a:latin typeface="Arial"/>
                <a:cs typeface="Arial"/>
              </a:rPr>
              <a:t>for </a:t>
            </a:r>
            <a:r>
              <a:rPr dirty="0" sz="1550" spc="10">
                <a:latin typeface="Arial"/>
                <a:cs typeface="Arial"/>
              </a:rPr>
              <a:t>an </a:t>
            </a:r>
            <a:r>
              <a:rPr dirty="0" sz="1550" spc="5">
                <a:latin typeface="Arial"/>
                <a:cs typeface="Arial"/>
              </a:rPr>
              <a:t>object). </a:t>
            </a:r>
            <a:r>
              <a:rPr dirty="0" sz="1550" spc="10">
                <a:latin typeface="Arial"/>
                <a:cs typeface="Arial"/>
              </a:rPr>
              <a:t>With synonyms, you</a:t>
            </a:r>
            <a:r>
              <a:rPr dirty="0" sz="1550" spc="-10">
                <a:latin typeface="Arial"/>
                <a:cs typeface="Arial"/>
              </a:rPr>
              <a:t> </a:t>
            </a:r>
            <a:r>
              <a:rPr dirty="0" sz="1550" spc="10">
                <a:latin typeface="Arial"/>
                <a:cs typeface="Arial"/>
              </a:rPr>
              <a:t>can:</a:t>
            </a:r>
            <a:endParaRPr sz="1550">
              <a:latin typeface="Arial"/>
              <a:cs typeface="Arial"/>
            </a:endParaRPr>
          </a:p>
          <a:p>
            <a:pPr marL="857250" marR="916940" indent="-329565">
              <a:lnSpc>
                <a:spcPct val="101299"/>
              </a:lnSpc>
              <a:spcBef>
                <a:spcPts val="380"/>
              </a:spcBef>
              <a:buClr>
                <a:srgbClr val="FF0000"/>
              </a:buClr>
              <a:buChar char="•"/>
              <a:tabLst>
                <a:tab pos="856615" algn="l"/>
                <a:tab pos="857885" algn="l"/>
              </a:tabLst>
            </a:pPr>
            <a:r>
              <a:rPr dirty="0" sz="1550" spc="10">
                <a:latin typeface="Arial"/>
                <a:cs typeface="Arial"/>
              </a:rPr>
              <a:t>Create an easier reference </a:t>
            </a:r>
            <a:r>
              <a:rPr dirty="0" sz="1550" spc="5">
                <a:latin typeface="Arial"/>
                <a:cs typeface="Arial"/>
              </a:rPr>
              <a:t>to </a:t>
            </a:r>
            <a:r>
              <a:rPr dirty="0" sz="1550" spc="10">
                <a:latin typeface="Arial"/>
                <a:cs typeface="Arial"/>
              </a:rPr>
              <a:t>a </a:t>
            </a:r>
            <a:r>
              <a:rPr dirty="0" sz="1550" spc="5">
                <a:latin typeface="Arial"/>
                <a:cs typeface="Arial"/>
              </a:rPr>
              <a:t>table that is </a:t>
            </a:r>
            <a:r>
              <a:rPr dirty="0" sz="1550" spc="10">
                <a:latin typeface="Arial"/>
                <a:cs typeface="Arial"/>
              </a:rPr>
              <a:t>owned by  another</a:t>
            </a:r>
            <a:r>
              <a:rPr dirty="0" sz="1550" spc="5">
                <a:latin typeface="Arial"/>
                <a:cs typeface="Arial"/>
              </a:rPr>
              <a:t> </a:t>
            </a:r>
            <a:r>
              <a:rPr dirty="0" sz="1550" spc="10">
                <a:latin typeface="Arial"/>
                <a:cs typeface="Arial"/>
              </a:rPr>
              <a:t>user</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Shorten lengthy </a:t>
            </a:r>
            <a:r>
              <a:rPr dirty="0" sz="1550" spc="5">
                <a:latin typeface="Arial"/>
                <a:cs typeface="Arial"/>
              </a:rPr>
              <a:t>object</a:t>
            </a:r>
            <a:r>
              <a:rPr dirty="0" sz="1550" spc="-55">
                <a:latin typeface="Arial"/>
                <a:cs typeface="Arial"/>
              </a:rPr>
              <a:t> </a:t>
            </a:r>
            <a:r>
              <a:rPr dirty="0" sz="1550" spc="10">
                <a:latin typeface="Arial"/>
                <a:cs typeface="Arial"/>
              </a:rPr>
              <a:t>names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0"/>
              </a:spcBef>
            </a:pPr>
            <a:endParaRPr sz="13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0" name="object 10"/>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1" name="object 11"/>
          <p:cNvSpPr txBox="1"/>
          <p:nvPr/>
        </p:nvSpPr>
        <p:spPr>
          <a:xfrm>
            <a:off x="749300" y="9619605"/>
            <a:ext cx="5277485" cy="250825"/>
          </a:xfrm>
          <a:prstGeom prst="rect">
            <a:avLst/>
          </a:prstGeom>
        </p:spPr>
        <p:txBody>
          <a:bodyPr wrap="square" lIns="0" tIns="0" rIns="0" bIns="0" rtlCol="0" vert="horz">
            <a:spAutoFit/>
          </a:bodyPr>
          <a:lstStyle/>
          <a:p>
            <a:pPr marL="12700">
              <a:lnSpc>
                <a:spcPts val="1195"/>
              </a:lnSpc>
            </a:pPr>
            <a:r>
              <a:rPr dirty="0" sz="800">
                <a:latin typeface="Garuda"/>
                <a:cs typeface="Garuda"/>
              </a:rPr>
              <a:t>violation </a:t>
            </a:r>
            <a:r>
              <a:rPr dirty="0" sz="800" spc="-5">
                <a:latin typeface="Garuda"/>
                <a:cs typeface="Garuda"/>
              </a:rPr>
              <a:t>of Oracle </a:t>
            </a:r>
            <a:r>
              <a:rPr dirty="0" sz="800">
                <a:latin typeface="Garuda"/>
                <a:cs typeface="Garuda"/>
              </a:rPr>
              <a:t>copyright. </a:t>
            </a:r>
            <a:r>
              <a:rPr dirty="0" baseline="-30092" sz="1800" spc="-352" b="1">
                <a:latin typeface="Arial"/>
                <a:cs typeface="Arial"/>
              </a:rPr>
              <a:t>O</a:t>
            </a:r>
            <a:r>
              <a:rPr dirty="0" sz="800" spc="-235">
                <a:latin typeface="Garuda"/>
                <a:cs typeface="Garuda"/>
              </a:rPr>
              <a:t>All</a:t>
            </a:r>
            <a:r>
              <a:rPr dirty="0" baseline="-30092" sz="1800" spc="-352" b="1">
                <a:latin typeface="Arial"/>
                <a:cs typeface="Arial"/>
              </a:rPr>
              <a:t>r</a:t>
            </a:r>
            <a:r>
              <a:rPr dirty="0" sz="800" spc="-235">
                <a:latin typeface="Garuda"/>
                <a:cs typeface="Garuda"/>
              </a:rPr>
              <a:t>W</a:t>
            </a:r>
            <a:r>
              <a:rPr dirty="0" baseline="-30092" sz="1800" spc="-352" b="1">
                <a:latin typeface="Arial"/>
                <a:cs typeface="Arial"/>
              </a:rPr>
              <a:t>a</a:t>
            </a:r>
            <a:r>
              <a:rPr dirty="0" sz="800" spc="-235">
                <a:latin typeface="Garuda"/>
                <a:cs typeface="Garuda"/>
              </a:rPr>
              <a:t>D</a:t>
            </a:r>
            <a:r>
              <a:rPr dirty="0" baseline="-30092" sz="1800" spc="-352" b="1">
                <a:latin typeface="Arial"/>
                <a:cs typeface="Arial"/>
              </a:rPr>
              <a:t>c</a:t>
            </a:r>
            <a:r>
              <a:rPr dirty="0" sz="800" spc="-235">
                <a:latin typeface="Garuda"/>
                <a:cs typeface="Garuda"/>
              </a:rPr>
              <a:t>P</a:t>
            </a:r>
            <a:r>
              <a:rPr dirty="0" baseline="-30092" sz="1800" spc="-352" b="1">
                <a:latin typeface="Arial"/>
                <a:cs typeface="Arial"/>
              </a:rPr>
              <a:t>le</a:t>
            </a:r>
            <a:r>
              <a:rPr dirty="0" sz="800" spc="-235">
                <a:latin typeface="Garuda"/>
                <a:cs typeface="Garuda"/>
              </a:rPr>
              <a:t>stu</a:t>
            </a:r>
            <a:r>
              <a:rPr dirty="0" baseline="-30092" sz="1800" spc="-352" b="1">
                <a:latin typeface="Arial"/>
                <a:cs typeface="Arial"/>
              </a:rPr>
              <a:t>D</a:t>
            </a:r>
            <a:r>
              <a:rPr dirty="0" sz="800" spc="-235">
                <a:latin typeface="Garuda"/>
                <a:cs typeface="Garuda"/>
              </a:rPr>
              <a:t>de</a:t>
            </a:r>
            <a:r>
              <a:rPr dirty="0" baseline="-30092" sz="1800" spc="-352" b="1">
                <a:latin typeface="Arial"/>
                <a:cs typeface="Arial"/>
              </a:rPr>
              <a:t>a</a:t>
            </a:r>
            <a:r>
              <a:rPr dirty="0" sz="800" spc="-235">
                <a:latin typeface="Garuda"/>
                <a:cs typeface="Garuda"/>
              </a:rPr>
              <a:t>n</a:t>
            </a:r>
            <a:r>
              <a:rPr dirty="0" baseline="-30092" sz="1800" spc="-352" b="1">
                <a:latin typeface="Arial"/>
                <a:cs typeface="Arial"/>
              </a:rPr>
              <a:t>t</a:t>
            </a:r>
            <a:r>
              <a:rPr dirty="0" sz="800" spc="-235">
                <a:latin typeface="Garuda"/>
                <a:cs typeface="Garuda"/>
              </a:rPr>
              <a:t>ts</a:t>
            </a:r>
            <a:r>
              <a:rPr dirty="0" baseline="-30092" sz="1800" spc="-352" b="1">
                <a:latin typeface="Arial"/>
                <a:cs typeface="Arial"/>
              </a:rPr>
              <a:t>a</a:t>
            </a:r>
            <a:r>
              <a:rPr dirty="0" sz="800" spc="-235">
                <a:latin typeface="Garuda"/>
                <a:cs typeface="Garuda"/>
              </a:rPr>
              <a:t>m</a:t>
            </a:r>
            <a:r>
              <a:rPr dirty="0" baseline="-30092" sz="1800" spc="-352" b="1">
                <a:latin typeface="Arial"/>
                <a:cs typeface="Arial"/>
              </a:rPr>
              <a:t>b</a:t>
            </a:r>
            <a:r>
              <a:rPr dirty="0" sz="800" spc="-235">
                <a:latin typeface="Garuda"/>
                <a:cs typeface="Garuda"/>
              </a:rPr>
              <a:t>u</a:t>
            </a:r>
            <a:r>
              <a:rPr dirty="0" baseline="-30092" sz="1800" spc="-352" b="1">
                <a:latin typeface="Arial"/>
                <a:cs typeface="Arial"/>
              </a:rPr>
              <a:t>a</a:t>
            </a:r>
            <a:r>
              <a:rPr dirty="0" sz="800" spc="-235">
                <a:latin typeface="Garuda"/>
                <a:cs typeface="Garuda"/>
              </a:rPr>
              <a:t>st</a:t>
            </a:r>
            <a:r>
              <a:rPr dirty="0" baseline="-30092" sz="1800" spc="-352" b="1">
                <a:latin typeface="Arial"/>
                <a:cs typeface="Arial"/>
              </a:rPr>
              <a:t>s</a:t>
            </a:r>
            <a:r>
              <a:rPr dirty="0" sz="800" spc="-235">
                <a:latin typeface="Garuda"/>
                <a:cs typeface="Garuda"/>
              </a:rPr>
              <a:t>r</a:t>
            </a:r>
            <a:r>
              <a:rPr dirty="0" baseline="-30092" sz="1800" spc="-352" b="1">
                <a:latin typeface="Arial"/>
                <a:cs typeface="Arial"/>
              </a:rPr>
              <a:t>e</a:t>
            </a:r>
            <a:r>
              <a:rPr dirty="0" sz="800" spc="-235">
                <a:latin typeface="Garuda"/>
                <a:cs typeface="Garuda"/>
              </a:rPr>
              <a:t>ece</a:t>
            </a:r>
            <a:r>
              <a:rPr dirty="0" baseline="-30092" sz="1800" spc="-352" b="1">
                <a:latin typeface="Arial"/>
                <a:cs typeface="Arial"/>
              </a:rPr>
              <a:t>1</a:t>
            </a:r>
            <a:r>
              <a:rPr dirty="0" sz="800" spc="-235">
                <a:latin typeface="Garuda"/>
                <a:cs typeface="Garuda"/>
              </a:rPr>
              <a:t>iv</a:t>
            </a:r>
            <a:r>
              <a:rPr dirty="0" baseline="-30092" sz="1800" spc="-352" b="1">
                <a:latin typeface="Arial"/>
                <a:cs typeface="Arial"/>
              </a:rPr>
              <a:t>0</a:t>
            </a:r>
            <a:r>
              <a:rPr dirty="0" sz="800" spc="-235">
                <a:latin typeface="Garuda"/>
                <a:cs typeface="Garuda"/>
              </a:rPr>
              <a:t>e</a:t>
            </a:r>
            <a:r>
              <a:rPr dirty="0" baseline="-30092" sz="1800" spc="-352" b="1" i="1">
                <a:latin typeface="Arial"/>
                <a:cs typeface="Arial"/>
              </a:rPr>
              <a:t>g</a:t>
            </a:r>
            <a:r>
              <a:rPr dirty="0" sz="800" spc="-235">
                <a:latin typeface="Garuda"/>
                <a:cs typeface="Garuda"/>
              </a:rPr>
              <a:t>an</a:t>
            </a:r>
            <a:r>
              <a:rPr dirty="0" baseline="-30092" sz="1800" spc="-352" b="1">
                <a:latin typeface="Arial"/>
                <a:cs typeface="Arial"/>
              </a:rPr>
              <a:t>: </a:t>
            </a:r>
            <a:r>
              <a:rPr dirty="0" sz="800" spc="-295">
                <a:latin typeface="Garuda"/>
                <a:cs typeface="Garuda"/>
              </a:rPr>
              <a:t>e</a:t>
            </a:r>
            <a:r>
              <a:rPr dirty="0" baseline="-30092" sz="1800" spc="-442" b="1">
                <a:latin typeface="Arial"/>
                <a:cs typeface="Arial"/>
              </a:rPr>
              <a:t>S</a:t>
            </a:r>
            <a:r>
              <a:rPr dirty="0" sz="800" spc="-295">
                <a:latin typeface="Garuda"/>
                <a:cs typeface="Garuda"/>
              </a:rPr>
              <a:t>K</a:t>
            </a:r>
            <a:r>
              <a:rPr dirty="0" baseline="-30092" sz="1800" spc="-442" b="1">
                <a:latin typeface="Arial"/>
                <a:cs typeface="Arial"/>
              </a:rPr>
              <a:t>Q</a:t>
            </a:r>
            <a:r>
              <a:rPr dirty="0" sz="800" spc="-295">
                <a:latin typeface="Garuda"/>
                <a:cs typeface="Garuda"/>
              </a:rPr>
              <a:t>it</a:t>
            </a:r>
            <a:r>
              <a:rPr dirty="0" sz="800" spc="-40">
                <a:latin typeface="Garuda"/>
                <a:cs typeface="Garuda"/>
              </a:rPr>
              <a:t> </a:t>
            </a:r>
            <a:r>
              <a:rPr dirty="0" sz="800" spc="-245">
                <a:latin typeface="Garuda"/>
                <a:cs typeface="Garuda"/>
              </a:rPr>
              <a:t>w</a:t>
            </a:r>
            <a:r>
              <a:rPr dirty="0" baseline="-30092" sz="1800" spc="-367" b="1">
                <a:latin typeface="Arial"/>
                <a:cs typeface="Arial"/>
              </a:rPr>
              <a:t>L</a:t>
            </a:r>
            <a:r>
              <a:rPr dirty="0" sz="800" spc="-245">
                <a:latin typeface="Garuda"/>
                <a:cs typeface="Garuda"/>
              </a:rPr>
              <a:t>ate</a:t>
            </a:r>
            <a:r>
              <a:rPr dirty="0" baseline="-30092" sz="1800" spc="-367" b="1">
                <a:latin typeface="Arial"/>
                <a:cs typeface="Arial"/>
              </a:rPr>
              <a:t>F</a:t>
            </a:r>
            <a:r>
              <a:rPr dirty="0" sz="800" spc="-245">
                <a:latin typeface="Garuda"/>
                <a:cs typeface="Garuda"/>
              </a:rPr>
              <a:t>rm</a:t>
            </a:r>
            <a:r>
              <a:rPr dirty="0" baseline="-30092" sz="1800" spc="-367" b="1">
                <a:latin typeface="Arial"/>
                <a:cs typeface="Arial"/>
              </a:rPr>
              <a:t>u</a:t>
            </a:r>
            <a:r>
              <a:rPr dirty="0" sz="800" spc="-245">
                <a:latin typeface="Garuda"/>
                <a:cs typeface="Garuda"/>
              </a:rPr>
              <a:t>a</a:t>
            </a:r>
            <a:r>
              <a:rPr dirty="0" baseline="-30092" sz="1800" spc="-367" b="1">
                <a:latin typeface="Arial"/>
                <a:cs typeface="Arial"/>
              </a:rPr>
              <a:t>n</a:t>
            </a:r>
            <a:r>
              <a:rPr dirty="0" sz="800" spc="-245">
                <a:latin typeface="Garuda"/>
                <a:cs typeface="Garuda"/>
              </a:rPr>
              <a:t>rk</a:t>
            </a:r>
            <a:r>
              <a:rPr dirty="0" baseline="-30092" sz="1800" spc="-367" b="1">
                <a:latin typeface="Arial"/>
                <a:cs typeface="Arial"/>
              </a:rPr>
              <a:t>d</a:t>
            </a:r>
            <a:r>
              <a:rPr dirty="0" sz="800" spc="-245">
                <a:latin typeface="Garuda"/>
                <a:cs typeface="Garuda"/>
              </a:rPr>
              <a:t>ed</a:t>
            </a:r>
            <a:r>
              <a:rPr dirty="0" baseline="-30092" sz="1800" spc="-367" b="1">
                <a:latin typeface="Arial"/>
                <a:cs typeface="Arial"/>
              </a:rPr>
              <a:t>a</a:t>
            </a:r>
            <a:r>
              <a:rPr dirty="0" sz="800" spc="-245">
                <a:latin typeface="Garuda"/>
                <a:cs typeface="Garuda"/>
              </a:rPr>
              <a:t>w</a:t>
            </a:r>
            <a:r>
              <a:rPr dirty="0" baseline="-30092" sz="1800" spc="-367" b="1">
                <a:latin typeface="Arial"/>
                <a:cs typeface="Arial"/>
              </a:rPr>
              <a:t>m</a:t>
            </a:r>
            <a:r>
              <a:rPr dirty="0" sz="800" spc="-245">
                <a:latin typeface="Garuda"/>
                <a:cs typeface="Garuda"/>
              </a:rPr>
              <a:t>ith</a:t>
            </a:r>
            <a:r>
              <a:rPr dirty="0" baseline="-30092" sz="1800" spc="-367" b="1">
                <a:latin typeface="Arial"/>
                <a:cs typeface="Arial"/>
              </a:rPr>
              <a:t>e</a:t>
            </a:r>
            <a:r>
              <a:rPr dirty="0" sz="800" spc="-245">
                <a:latin typeface="Garuda"/>
                <a:cs typeface="Garuda"/>
              </a:rPr>
              <a:t>t</a:t>
            </a:r>
            <a:r>
              <a:rPr dirty="0" baseline="-30092" sz="1800" spc="-367" b="1">
                <a:latin typeface="Arial"/>
                <a:cs typeface="Arial"/>
              </a:rPr>
              <a:t>n</a:t>
            </a:r>
            <a:r>
              <a:rPr dirty="0" sz="800" spc="-245">
                <a:latin typeface="Garuda"/>
                <a:cs typeface="Garuda"/>
              </a:rPr>
              <a:t>he</a:t>
            </a:r>
            <a:r>
              <a:rPr dirty="0" baseline="-30092" sz="1800" spc="-367" b="1">
                <a:latin typeface="Arial"/>
                <a:cs typeface="Arial"/>
              </a:rPr>
              <a:t>t</a:t>
            </a:r>
            <a:r>
              <a:rPr dirty="0" sz="800" spc="-245">
                <a:latin typeface="Garuda"/>
                <a:cs typeface="Garuda"/>
              </a:rPr>
              <a:t>i</a:t>
            </a:r>
            <a:r>
              <a:rPr dirty="0" baseline="-30092" sz="1800" spc="-367" b="1">
                <a:latin typeface="Arial"/>
                <a:cs typeface="Arial"/>
              </a:rPr>
              <a:t>a</a:t>
            </a:r>
            <a:r>
              <a:rPr dirty="0" sz="800" spc="-245">
                <a:latin typeface="Garuda"/>
                <a:cs typeface="Garuda"/>
              </a:rPr>
              <a:t>r </a:t>
            </a:r>
            <a:r>
              <a:rPr dirty="0" sz="800" spc="-195">
                <a:latin typeface="Garuda"/>
                <a:cs typeface="Garuda"/>
              </a:rPr>
              <a:t>n</a:t>
            </a:r>
            <a:r>
              <a:rPr dirty="0" baseline="-30092" sz="1800" spc="-292" b="1">
                <a:latin typeface="Arial"/>
                <a:cs typeface="Arial"/>
              </a:rPr>
              <a:t>l</a:t>
            </a:r>
            <a:r>
              <a:rPr dirty="0" sz="800" spc="-195">
                <a:latin typeface="Garuda"/>
                <a:cs typeface="Garuda"/>
              </a:rPr>
              <a:t>a</a:t>
            </a:r>
            <a:r>
              <a:rPr dirty="0" baseline="-30092" sz="1800" spc="-292" b="1">
                <a:latin typeface="Arial"/>
                <a:cs typeface="Arial"/>
              </a:rPr>
              <a:t>s</a:t>
            </a:r>
            <a:r>
              <a:rPr dirty="0" sz="800" spc="-195">
                <a:latin typeface="Garuda"/>
                <a:cs typeface="Garuda"/>
              </a:rPr>
              <a:t>m</a:t>
            </a:r>
            <a:r>
              <a:rPr dirty="0" baseline="-30092" sz="1800" spc="-292" b="1">
                <a:latin typeface="Arial"/>
                <a:cs typeface="Arial"/>
              </a:rPr>
              <a:t>I</a:t>
            </a:r>
            <a:r>
              <a:rPr dirty="0" sz="800" spc="-195">
                <a:latin typeface="Garuda"/>
                <a:cs typeface="Garuda"/>
              </a:rPr>
              <a:t>e</a:t>
            </a:r>
            <a:r>
              <a:rPr dirty="0" sz="800" spc="-180">
                <a:latin typeface="Garuda"/>
                <a:cs typeface="Garuda"/>
              </a:rPr>
              <a:t> </a:t>
            </a:r>
            <a:r>
              <a:rPr dirty="0" sz="800" spc="-130">
                <a:latin typeface="Garuda"/>
                <a:cs typeface="Garuda"/>
              </a:rPr>
              <a:t>an</a:t>
            </a:r>
            <a:r>
              <a:rPr dirty="0" baseline="-30092" sz="1800" spc="-195" b="1">
                <a:latin typeface="Arial"/>
                <a:cs typeface="Arial"/>
              </a:rPr>
              <a:t>1</a:t>
            </a:r>
            <a:r>
              <a:rPr dirty="0" sz="800" spc="-130">
                <a:latin typeface="Garuda"/>
                <a:cs typeface="Garuda"/>
              </a:rPr>
              <a:t>d</a:t>
            </a:r>
            <a:r>
              <a:rPr dirty="0" baseline="-30092" sz="1800" spc="-195" b="1">
                <a:latin typeface="Arial"/>
                <a:cs typeface="Arial"/>
              </a:rPr>
              <a:t>0</a:t>
            </a:r>
            <a:r>
              <a:rPr dirty="0" sz="800" spc="-130">
                <a:latin typeface="Garuda"/>
                <a:cs typeface="Garuda"/>
              </a:rPr>
              <a:t>em</a:t>
            </a:r>
            <a:r>
              <a:rPr dirty="0" baseline="-30092" sz="1800" spc="-195" b="1">
                <a:latin typeface="Arial"/>
                <a:cs typeface="Arial"/>
              </a:rPr>
              <a:t>-</a:t>
            </a:r>
            <a:r>
              <a:rPr dirty="0" sz="800" spc="-130">
                <a:latin typeface="Garuda"/>
                <a:cs typeface="Garuda"/>
              </a:rPr>
              <a:t>a</a:t>
            </a:r>
            <a:r>
              <a:rPr dirty="0" baseline="-30092" sz="1800" spc="-195" b="1">
                <a:latin typeface="Arial"/>
                <a:cs typeface="Arial"/>
              </a:rPr>
              <a:t>4</a:t>
            </a:r>
            <a:r>
              <a:rPr dirty="0" sz="800" spc="-130">
                <a:latin typeface="Garuda"/>
                <a:cs typeface="Garuda"/>
              </a:rPr>
              <a:t>il.</a:t>
            </a:r>
            <a:r>
              <a:rPr dirty="0" baseline="-30092" sz="1800" spc="-195" b="1">
                <a:latin typeface="Arial"/>
                <a:cs typeface="Arial"/>
              </a:rPr>
              <a:t>0</a:t>
            </a:r>
            <a:r>
              <a:rPr dirty="0" sz="800" spc="-130">
                <a:latin typeface="Garuda"/>
                <a:cs typeface="Garuda"/>
              </a:rPr>
              <a:t>Contact</a:t>
            </a:r>
            <a:endParaRPr sz="800">
              <a:latin typeface="Garuda"/>
              <a:cs typeface="Garuda"/>
            </a:endParaRPr>
          </a:p>
        </p:txBody>
      </p:sp>
      <p:sp>
        <p:nvSpPr>
          <p:cNvPr id="12" name="object 12"/>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1277111" y="3243833"/>
            <a:ext cx="5219700" cy="459105"/>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5"/>
              </a:lnSpc>
              <a:spcBef>
                <a:spcPts val="90"/>
              </a:spcBef>
            </a:pPr>
            <a:r>
              <a:rPr dirty="0" sz="1300" spc="-15" b="1">
                <a:latin typeface="Courier New"/>
                <a:cs typeface="Courier New"/>
              </a:rPr>
              <a:t>CREATE [PUBLIC] SYNONYM</a:t>
            </a:r>
            <a:r>
              <a:rPr dirty="0" sz="1300" spc="-35" b="1">
                <a:latin typeface="Courier New"/>
                <a:cs typeface="Courier New"/>
              </a:rPr>
              <a:t> </a:t>
            </a:r>
            <a:r>
              <a:rPr dirty="0" sz="1300" spc="-20" b="1" i="1">
                <a:latin typeface="Courier New"/>
                <a:cs typeface="Courier New"/>
              </a:rPr>
              <a:t>synonym</a:t>
            </a:r>
            <a:endParaRPr sz="1300">
              <a:latin typeface="Courier New"/>
              <a:cs typeface="Courier New"/>
            </a:endParaRPr>
          </a:p>
          <a:p>
            <a:pPr marL="75565">
              <a:lnSpc>
                <a:spcPts val="1555"/>
              </a:lnSpc>
              <a:tabLst>
                <a:tab pos="759460" algn="l"/>
              </a:tabLst>
            </a:pPr>
            <a:r>
              <a:rPr dirty="0" sz="1300" spc="-15" b="1">
                <a:latin typeface="Courier New"/>
                <a:cs typeface="Courier New"/>
              </a:rPr>
              <a:t>FOR	</a:t>
            </a:r>
            <a:r>
              <a:rPr dirty="0" sz="1300" spc="-15" b="1" i="1">
                <a:latin typeface="Courier New"/>
                <a:cs typeface="Courier New"/>
              </a:rPr>
              <a:t>object</a:t>
            </a:r>
            <a:r>
              <a:rPr dirty="0" sz="1300" spc="-15" b="1">
                <a:latin typeface="Courier New"/>
                <a:cs typeface="Courier New"/>
              </a:rPr>
              <a:t>;</a:t>
            </a:r>
            <a:endParaRPr sz="1300">
              <a:latin typeface="Courier New"/>
              <a:cs typeface="Courier New"/>
            </a:endParaRPr>
          </a:p>
        </p:txBody>
      </p:sp>
      <p:sp>
        <p:nvSpPr>
          <p:cNvPr id="5" name="object 5"/>
          <p:cNvSpPr txBox="1"/>
          <p:nvPr/>
        </p:nvSpPr>
        <p:spPr>
          <a:xfrm>
            <a:off x="594613" y="5611157"/>
            <a:ext cx="6423025" cy="155194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Creating </a:t>
            </a:r>
            <a:r>
              <a:rPr dirty="0" sz="1300" b="1">
                <a:latin typeface="Arial"/>
                <a:cs typeface="Arial"/>
              </a:rPr>
              <a:t>a </a:t>
            </a:r>
            <a:r>
              <a:rPr dirty="0" sz="1300" spc="-5" b="1">
                <a:latin typeface="Arial"/>
                <a:cs typeface="Arial"/>
              </a:rPr>
              <a:t>Synonym </a:t>
            </a:r>
            <a:r>
              <a:rPr dirty="0" sz="1300" b="1">
                <a:latin typeface="Arial"/>
                <a:cs typeface="Arial"/>
              </a:rPr>
              <a:t>for an</a:t>
            </a:r>
            <a:r>
              <a:rPr dirty="0" sz="1300" spc="5" b="1">
                <a:latin typeface="Arial"/>
                <a:cs typeface="Arial"/>
              </a:rPr>
              <a:t> </a:t>
            </a:r>
            <a:r>
              <a:rPr dirty="0" sz="1300" b="1">
                <a:latin typeface="Arial"/>
                <a:cs typeface="Arial"/>
              </a:rPr>
              <a:t>Object</a:t>
            </a:r>
            <a:endParaRPr sz="1300">
              <a:latin typeface="Arial"/>
              <a:cs typeface="Arial"/>
            </a:endParaRPr>
          </a:p>
          <a:p>
            <a:pPr marL="136525" marR="5080">
              <a:lnSpc>
                <a:spcPct val="100000"/>
              </a:lnSpc>
              <a:spcBef>
                <a:spcPts val="359"/>
              </a:spcBef>
            </a:pPr>
            <a:r>
              <a:rPr dirty="0" sz="1300">
                <a:latin typeface="Times New Roman"/>
                <a:cs typeface="Times New Roman"/>
              </a:rPr>
              <a:t>To refer to a table that is owned by another </a:t>
            </a:r>
            <a:r>
              <a:rPr dirty="0" sz="1300" spc="-5">
                <a:latin typeface="Times New Roman"/>
                <a:cs typeface="Times New Roman"/>
              </a:rPr>
              <a:t>user, </a:t>
            </a:r>
            <a:r>
              <a:rPr dirty="0" sz="1300">
                <a:latin typeface="Times New Roman"/>
                <a:cs typeface="Times New Roman"/>
              </a:rPr>
              <a:t>you need to prefix the table name with the  name of the user who created it, followed by a period. </a:t>
            </a:r>
            <a:r>
              <a:rPr dirty="0" sz="1300" spc="-5">
                <a:latin typeface="Times New Roman"/>
                <a:cs typeface="Times New Roman"/>
              </a:rPr>
              <a:t>Creating </a:t>
            </a:r>
            <a:r>
              <a:rPr dirty="0" sz="1300">
                <a:latin typeface="Times New Roman"/>
                <a:cs typeface="Times New Roman"/>
              </a:rPr>
              <a:t>a synonym eliminates the need  to qualify the object name with the schema and provides you with an alternative name for a  table, view, sequence, procedure, or other objects. This method can be </a:t>
            </a:r>
            <a:r>
              <a:rPr dirty="0" sz="1300" spc="-5">
                <a:latin typeface="Times New Roman"/>
                <a:cs typeface="Times New Roman"/>
              </a:rPr>
              <a:t>especially </a:t>
            </a:r>
            <a:r>
              <a:rPr dirty="0" sz="1300">
                <a:latin typeface="Times New Roman"/>
                <a:cs typeface="Times New Roman"/>
              </a:rPr>
              <a:t>useful with  lengthy object names, </a:t>
            </a:r>
            <a:r>
              <a:rPr dirty="0" sz="1300" spc="-5">
                <a:latin typeface="Times New Roman"/>
                <a:cs typeface="Times New Roman"/>
              </a:rPr>
              <a:t>such </a:t>
            </a:r>
            <a:r>
              <a:rPr dirty="0" sz="1300">
                <a:latin typeface="Times New Roman"/>
                <a:cs typeface="Times New Roman"/>
              </a:rPr>
              <a:t>as</a:t>
            </a:r>
            <a:r>
              <a:rPr dirty="0" sz="1300" spc="-5">
                <a:latin typeface="Times New Roman"/>
                <a:cs typeface="Times New Roman"/>
              </a:rPr>
              <a:t> views.</a:t>
            </a:r>
            <a:endParaRPr sz="1300">
              <a:latin typeface="Times New Roman"/>
              <a:cs typeface="Times New Roman"/>
            </a:endParaRPr>
          </a:p>
          <a:p>
            <a:pPr marL="136525">
              <a:lnSpc>
                <a:spcPct val="100000"/>
              </a:lnSpc>
              <a:spcBef>
                <a:spcPts val="375"/>
              </a:spcBef>
            </a:pPr>
            <a:r>
              <a:rPr dirty="0" sz="1300">
                <a:latin typeface="Times New Roman"/>
                <a:cs typeface="Times New Roman"/>
              </a:rPr>
              <a:t>In the</a:t>
            </a:r>
            <a:r>
              <a:rPr dirty="0" sz="1300" spc="-15">
                <a:latin typeface="Times New Roman"/>
                <a:cs typeface="Times New Roman"/>
              </a:rPr>
              <a:t> </a:t>
            </a:r>
            <a:r>
              <a:rPr dirty="0" sz="1300">
                <a:latin typeface="Times New Roman"/>
                <a:cs typeface="Times New Roman"/>
              </a:rPr>
              <a:t>syntax:</a:t>
            </a:r>
            <a:endParaRPr sz="1300">
              <a:latin typeface="Times New Roman"/>
              <a:cs typeface="Times New Roman"/>
            </a:endParaRPr>
          </a:p>
        </p:txBody>
      </p:sp>
      <p:sp>
        <p:nvSpPr>
          <p:cNvPr id="6" name="object 6"/>
          <p:cNvSpPr txBox="1"/>
          <p:nvPr/>
        </p:nvSpPr>
        <p:spPr>
          <a:xfrm>
            <a:off x="2080514" y="7127254"/>
            <a:ext cx="3585845" cy="619760"/>
          </a:xfrm>
          <a:prstGeom prst="rect">
            <a:avLst/>
          </a:prstGeom>
        </p:spPr>
        <p:txBody>
          <a:bodyPr wrap="square" lIns="0" tIns="12700" rIns="0" bIns="0" rtlCol="0" vert="horz">
            <a:spAutoFit/>
          </a:bodyPr>
          <a:lstStyle/>
          <a:p>
            <a:pPr marL="12700" marR="391795">
              <a:lnSpc>
                <a:spcPct val="100000"/>
              </a:lnSpc>
              <a:spcBef>
                <a:spcPts val="100"/>
              </a:spcBef>
            </a:pPr>
            <a:r>
              <a:rPr dirty="0" sz="1300">
                <a:latin typeface="Times New Roman"/>
                <a:cs typeface="Times New Roman"/>
              </a:rPr>
              <a:t>Creates a </a:t>
            </a:r>
            <a:r>
              <a:rPr dirty="0" sz="1300" spc="-5">
                <a:latin typeface="Times New Roman"/>
                <a:cs typeface="Times New Roman"/>
              </a:rPr>
              <a:t>synonym </a:t>
            </a:r>
            <a:r>
              <a:rPr dirty="0" sz="1300">
                <a:latin typeface="Times New Roman"/>
                <a:cs typeface="Times New Roman"/>
              </a:rPr>
              <a:t>that is </a:t>
            </a:r>
            <a:r>
              <a:rPr dirty="0" sz="1300" spc="-5">
                <a:latin typeface="Times New Roman"/>
                <a:cs typeface="Times New Roman"/>
              </a:rPr>
              <a:t>accessible </a:t>
            </a:r>
            <a:r>
              <a:rPr dirty="0" sz="1300">
                <a:latin typeface="Times New Roman"/>
                <a:cs typeface="Times New Roman"/>
              </a:rPr>
              <a:t>to all </a:t>
            </a:r>
            <a:r>
              <a:rPr dirty="0" sz="1300" spc="-5">
                <a:latin typeface="Times New Roman"/>
                <a:cs typeface="Times New Roman"/>
              </a:rPr>
              <a:t>users  </a:t>
            </a:r>
            <a:r>
              <a:rPr dirty="0" sz="1300">
                <a:latin typeface="Times New Roman"/>
                <a:cs typeface="Times New Roman"/>
              </a:rPr>
              <a:t>Is the name of the synonym to be</a:t>
            </a:r>
            <a:r>
              <a:rPr dirty="0" sz="1300" spc="-35">
                <a:latin typeface="Times New Roman"/>
                <a:cs typeface="Times New Roman"/>
              </a:rPr>
              <a:t> </a:t>
            </a:r>
            <a:r>
              <a:rPr dirty="0" sz="1300">
                <a:latin typeface="Times New Roman"/>
                <a:cs typeface="Times New Roman"/>
              </a:rPr>
              <a:t>created</a:t>
            </a:r>
            <a:endParaRPr sz="1300">
              <a:latin typeface="Times New Roman"/>
              <a:cs typeface="Times New Roman"/>
            </a:endParaRPr>
          </a:p>
          <a:p>
            <a:pPr marL="12700">
              <a:lnSpc>
                <a:spcPts val="1555"/>
              </a:lnSpc>
            </a:pPr>
            <a:r>
              <a:rPr dirty="0" sz="1300">
                <a:latin typeface="Times New Roman"/>
                <a:cs typeface="Times New Roman"/>
              </a:rPr>
              <a:t>Identifies the object for which the </a:t>
            </a:r>
            <a:r>
              <a:rPr dirty="0" sz="1300" spc="-5">
                <a:latin typeface="Times New Roman"/>
                <a:cs typeface="Times New Roman"/>
              </a:rPr>
              <a:t>synonym </a:t>
            </a:r>
            <a:r>
              <a:rPr dirty="0" sz="1300">
                <a:latin typeface="Times New Roman"/>
                <a:cs typeface="Times New Roman"/>
              </a:rPr>
              <a:t>is</a:t>
            </a:r>
            <a:r>
              <a:rPr dirty="0" sz="1300" spc="-55">
                <a:latin typeface="Times New Roman"/>
                <a:cs typeface="Times New Roman"/>
              </a:rPr>
              <a:t> </a:t>
            </a:r>
            <a:r>
              <a:rPr dirty="0" sz="1300">
                <a:latin typeface="Times New Roman"/>
                <a:cs typeface="Times New Roman"/>
              </a:rPr>
              <a:t>created</a:t>
            </a:r>
            <a:endParaRPr sz="1300">
              <a:latin typeface="Times New Roman"/>
              <a:cs typeface="Times New Roman"/>
            </a:endParaRPr>
          </a:p>
        </p:txBody>
      </p:sp>
      <p:sp>
        <p:nvSpPr>
          <p:cNvPr id="7" name="object 7"/>
          <p:cNvSpPr txBox="1"/>
          <p:nvPr/>
        </p:nvSpPr>
        <p:spPr>
          <a:xfrm>
            <a:off x="718808" y="7127254"/>
            <a:ext cx="847090" cy="878205"/>
          </a:xfrm>
          <a:prstGeom prst="rect">
            <a:avLst/>
          </a:prstGeom>
        </p:spPr>
        <p:txBody>
          <a:bodyPr wrap="square" lIns="0" tIns="12700" rIns="0" bIns="0" rtlCol="0" vert="horz">
            <a:spAutoFit/>
          </a:bodyPr>
          <a:lstStyle/>
          <a:p>
            <a:pPr marL="135890">
              <a:lnSpc>
                <a:spcPct val="100000"/>
              </a:lnSpc>
              <a:spcBef>
                <a:spcPts val="100"/>
              </a:spcBef>
            </a:pPr>
            <a:r>
              <a:rPr dirty="0" sz="1300">
                <a:latin typeface="Courier New"/>
                <a:cs typeface="Courier New"/>
              </a:rPr>
              <a:t>PUBLIC</a:t>
            </a:r>
            <a:endParaRPr sz="1300">
              <a:latin typeface="Courier New"/>
              <a:cs typeface="Courier New"/>
            </a:endParaRPr>
          </a:p>
          <a:p>
            <a:pPr marL="135890" marR="5080">
              <a:lnSpc>
                <a:spcPct val="100000"/>
              </a:lnSpc>
            </a:pPr>
            <a:r>
              <a:rPr dirty="0" sz="1300" i="1">
                <a:latin typeface="Courier New"/>
                <a:cs typeface="Courier New"/>
              </a:rPr>
              <a:t>synonym </a:t>
            </a:r>
            <a:r>
              <a:rPr dirty="0" sz="1300" i="1">
                <a:latin typeface="Courier New"/>
                <a:cs typeface="Courier New"/>
              </a:rPr>
              <a:t> </a:t>
            </a:r>
            <a:r>
              <a:rPr dirty="0" sz="1300" i="1">
                <a:latin typeface="Courier New"/>
                <a:cs typeface="Courier New"/>
              </a:rPr>
              <a:t>object</a:t>
            </a:r>
            <a:endParaRPr sz="1300">
              <a:latin typeface="Courier New"/>
              <a:cs typeface="Courier New"/>
            </a:endParaRPr>
          </a:p>
          <a:p>
            <a:pPr marL="12700">
              <a:lnSpc>
                <a:spcPct val="100000"/>
              </a:lnSpc>
              <a:spcBef>
                <a:spcPts val="470"/>
              </a:spcBef>
            </a:pPr>
            <a:r>
              <a:rPr dirty="0" sz="1300" spc="-5" b="1">
                <a:latin typeface="Times New Roman"/>
                <a:cs typeface="Times New Roman"/>
              </a:rPr>
              <a:t>Guidelines</a:t>
            </a:r>
            <a:endParaRPr sz="1300">
              <a:latin typeface="Times New Roman"/>
              <a:cs typeface="Times New Roman"/>
            </a:endParaRPr>
          </a:p>
        </p:txBody>
      </p:sp>
      <p:sp>
        <p:nvSpPr>
          <p:cNvPr id="8" name="object 8"/>
          <p:cNvSpPr txBox="1"/>
          <p:nvPr/>
        </p:nvSpPr>
        <p:spPr>
          <a:xfrm>
            <a:off x="718793" y="7978396"/>
            <a:ext cx="6405245" cy="857885"/>
          </a:xfrm>
          <a:prstGeom prst="rect">
            <a:avLst/>
          </a:prstGeom>
        </p:spPr>
        <p:txBody>
          <a:bodyPr wrap="square" lIns="0" tIns="12700" rIns="0" bIns="0" rtlCol="0" vert="horz">
            <a:spAutoFit/>
          </a:bodyPr>
          <a:lstStyle/>
          <a:p>
            <a:pPr marL="321945" indent="-186690">
              <a:lnSpc>
                <a:spcPct val="100000"/>
              </a:lnSpc>
              <a:spcBef>
                <a:spcPts val="100"/>
              </a:spcBef>
              <a:buChar char="•"/>
              <a:tabLst>
                <a:tab pos="321945" algn="l"/>
                <a:tab pos="322580" algn="l"/>
              </a:tabLst>
            </a:pPr>
            <a:r>
              <a:rPr dirty="0" sz="1300">
                <a:latin typeface="Times New Roman"/>
                <a:cs typeface="Times New Roman"/>
              </a:rPr>
              <a:t>The object cannot be contained in a</a:t>
            </a:r>
            <a:r>
              <a:rPr dirty="0" sz="1300" spc="-10">
                <a:latin typeface="Times New Roman"/>
                <a:cs typeface="Times New Roman"/>
              </a:rPr>
              <a:t> </a:t>
            </a:r>
            <a:r>
              <a:rPr dirty="0" sz="1300">
                <a:latin typeface="Times New Roman"/>
                <a:cs typeface="Times New Roman"/>
              </a:rPr>
              <a:t>package.</a:t>
            </a:r>
            <a:endParaRPr sz="1300">
              <a:latin typeface="Times New Roman"/>
              <a:cs typeface="Times New Roman"/>
            </a:endParaRPr>
          </a:p>
          <a:p>
            <a:pPr marL="321945" marR="5080" indent="-186055">
              <a:lnSpc>
                <a:spcPct val="100000"/>
              </a:lnSpc>
              <a:buChar char="•"/>
              <a:tabLst>
                <a:tab pos="321945" algn="l"/>
                <a:tab pos="322580" algn="l"/>
              </a:tabLst>
            </a:pPr>
            <a:r>
              <a:rPr dirty="0" sz="1300">
                <a:latin typeface="Times New Roman"/>
                <a:cs typeface="Times New Roman"/>
              </a:rPr>
              <a:t>A private synonym name </a:t>
            </a:r>
            <a:r>
              <a:rPr dirty="0" sz="1300" spc="-5">
                <a:latin typeface="Times New Roman"/>
                <a:cs typeface="Times New Roman"/>
              </a:rPr>
              <a:t>must </a:t>
            </a:r>
            <a:r>
              <a:rPr dirty="0" sz="1300">
                <a:latin typeface="Times New Roman"/>
                <a:cs typeface="Times New Roman"/>
              </a:rPr>
              <a:t>be distinct from all other </a:t>
            </a:r>
            <a:r>
              <a:rPr dirty="0" sz="1300" spc="-5">
                <a:latin typeface="Times New Roman"/>
                <a:cs typeface="Times New Roman"/>
              </a:rPr>
              <a:t>objects </a:t>
            </a:r>
            <a:r>
              <a:rPr dirty="0" sz="1300">
                <a:latin typeface="Times New Roman"/>
                <a:cs typeface="Times New Roman"/>
              </a:rPr>
              <a:t>that are owned by the same  </a:t>
            </a:r>
            <a:r>
              <a:rPr dirty="0" sz="1300" spc="-5">
                <a:latin typeface="Times New Roman"/>
                <a:cs typeface="Times New Roman"/>
              </a:rPr>
              <a:t>user.</a:t>
            </a:r>
            <a:endParaRPr sz="1300">
              <a:latin typeface="Times New Roman"/>
              <a:cs typeface="Times New Roman"/>
            </a:endParaRPr>
          </a:p>
          <a:p>
            <a:pPr marL="12700">
              <a:lnSpc>
                <a:spcPct val="100000"/>
              </a:lnSpc>
              <a:spcBef>
                <a:spcPts val="310"/>
              </a:spcBef>
            </a:pPr>
            <a:r>
              <a:rPr dirty="0" sz="1300" spc="-5">
                <a:latin typeface="Times New Roman"/>
                <a:cs typeface="Times New Roman"/>
              </a:rPr>
              <a:t>For </a:t>
            </a:r>
            <a:r>
              <a:rPr dirty="0" sz="1300">
                <a:latin typeface="Times New Roman"/>
                <a:cs typeface="Times New Roman"/>
              </a:rPr>
              <a:t>more information,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CREATE SYNONYM</a:t>
            </a:r>
            <a:r>
              <a:rPr dirty="0" sz="1300">
                <a:latin typeface="Times New Roman"/>
                <a:cs typeface="Times New Roman"/>
              </a:rPr>
              <a:t>” </a:t>
            </a:r>
            <a:r>
              <a:rPr dirty="0" sz="1300" spc="-5">
                <a:latin typeface="Times New Roman"/>
                <a:cs typeface="Times New Roman"/>
              </a:rPr>
              <a:t>in </a:t>
            </a:r>
            <a:r>
              <a:rPr dirty="0" sz="1300">
                <a:latin typeface="Times New Roman"/>
                <a:cs typeface="Times New Roman"/>
              </a:rPr>
              <a:t>the </a:t>
            </a:r>
            <a:r>
              <a:rPr dirty="0" sz="1300" i="1">
                <a:latin typeface="Times New Roman"/>
                <a:cs typeface="Times New Roman"/>
              </a:rPr>
              <a:t>Oracle </a:t>
            </a:r>
            <a:r>
              <a:rPr dirty="0" sz="1300" spc="-5" i="1">
                <a:latin typeface="Times New Roman"/>
                <a:cs typeface="Times New Roman"/>
              </a:rPr>
              <a:t>SQL</a:t>
            </a:r>
            <a:r>
              <a:rPr dirty="0" sz="1300" spc="20"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p:txBody>
      </p:sp>
      <p:sp>
        <p:nvSpPr>
          <p:cNvPr id="9" name="object 9"/>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0362" y="496823"/>
            <a:ext cx="6551930" cy="4916170"/>
            <a:chOff x="610362" y="496823"/>
            <a:chExt cx="6551930" cy="4916170"/>
          </a:xfrm>
        </p:grpSpPr>
        <p:sp>
          <p:nvSpPr>
            <p:cNvPr id="3" name="object 3"/>
            <p:cNvSpPr/>
            <p:nvPr/>
          </p:nvSpPr>
          <p:spPr>
            <a:xfrm>
              <a:off x="615696" y="502157"/>
              <a:ext cx="6541134" cy="4905375"/>
            </a:xfrm>
            <a:custGeom>
              <a:avLst/>
              <a:gdLst/>
              <a:ahLst/>
              <a:cxnLst/>
              <a:rect l="l" t="t" r="r" b="b"/>
              <a:pathLst>
                <a:path w="6541134" h="4905375">
                  <a:moveTo>
                    <a:pt x="6541008" y="0"/>
                  </a:moveTo>
                  <a:lnTo>
                    <a:pt x="0" y="0"/>
                  </a:lnTo>
                  <a:lnTo>
                    <a:pt x="0" y="4904994"/>
                  </a:lnTo>
                  <a:lnTo>
                    <a:pt x="6541008" y="4904994"/>
                  </a:lnTo>
                  <a:lnTo>
                    <a:pt x="6541008" y="0"/>
                  </a:lnTo>
                  <a:close/>
                </a:path>
              </a:pathLst>
            </a:custGeom>
            <a:ln w="10668">
              <a:solidFill>
                <a:srgbClr val="000000"/>
              </a:solidFill>
            </a:ln>
          </p:spPr>
          <p:txBody>
            <a:bodyPr wrap="square" lIns="0" tIns="0" rIns="0" bIns="0" rtlCol="0"/>
            <a:lstStyle/>
            <a:p/>
          </p:txBody>
        </p:sp>
        <p:sp>
          <p:nvSpPr>
            <p:cNvPr id="4" name="object 4"/>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grpSp>
      <p:sp>
        <p:nvSpPr>
          <p:cNvPr id="5" name="object 5"/>
          <p:cNvSpPr txBox="1"/>
          <p:nvPr/>
        </p:nvSpPr>
        <p:spPr>
          <a:xfrm>
            <a:off x="2788920" y="5251196"/>
            <a:ext cx="2202180" cy="156210"/>
          </a:xfrm>
          <a:prstGeom prst="rect">
            <a:avLst/>
          </a:prstGeom>
        </p:spPr>
        <p:txBody>
          <a:bodyPr wrap="square" lIns="0" tIns="13335" rIns="0" bIns="0" rtlCol="0" vert="horz">
            <a:spAutoFit/>
          </a:bodyPr>
          <a:lstStyle/>
          <a:p>
            <a:pPr>
              <a:lnSpc>
                <a:spcPct val="100000"/>
              </a:lnSpc>
              <a:spcBef>
                <a:spcPts val="10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30">
                <a:latin typeface="Arial"/>
                <a:cs typeface="Arial"/>
              </a:rPr>
              <a:t> </a:t>
            </a:r>
            <a:r>
              <a:rPr dirty="0" sz="850" spc="-5">
                <a:latin typeface="Arial"/>
                <a:cs typeface="Arial"/>
              </a:rPr>
              <a:t>reserved.</a:t>
            </a:r>
            <a:endParaRPr sz="850">
              <a:latin typeface="Arial"/>
              <a:cs typeface="Arial"/>
            </a:endParaRPr>
          </a:p>
        </p:txBody>
      </p:sp>
      <p:sp>
        <p:nvSpPr>
          <p:cNvPr id="16" name="object 1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4</a:t>
            </a:r>
            <a:r>
              <a:rPr dirty="0" sz="800" spc="-114"/>
              <a:t>il.</a:t>
            </a:r>
            <a:r>
              <a:rPr dirty="0" baseline="-30092" sz="1800" spc="-172" b="1">
                <a:latin typeface="Arial"/>
                <a:cs typeface="Arial"/>
              </a:rPr>
              <a:t>1</a:t>
            </a:r>
            <a:r>
              <a:rPr dirty="0" sz="800" spc="-114"/>
              <a:t>Contact</a:t>
            </a:r>
            <a:endParaRPr sz="800">
              <a:latin typeface="Arial"/>
              <a:cs typeface="Arial"/>
            </a:endParaRPr>
          </a:p>
        </p:txBody>
      </p:sp>
      <p:sp>
        <p:nvSpPr>
          <p:cNvPr id="18" name="object 1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6" name="object 6"/>
          <p:cNvSpPr txBox="1"/>
          <p:nvPr/>
        </p:nvSpPr>
        <p:spPr>
          <a:xfrm>
            <a:off x="1143761" y="807973"/>
            <a:ext cx="5124450" cy="971550"/>
          </a:xfrm>
          <a:prstGeom prst="rect">
            <a:avLst/>
          </a:prstGeom>
        </p:spPr>
        <p:txBody>
          <a:bodyPr wrap="square" lIns="0" tIns="13970" rIns="0" bIns="0" rtlCol="0" vert="horz">
            <a:spAutoFit/>
          </a:bodyPr>
          <a:lstStyle/>
          <a:p>
            <a:pPr algn="ctr" marL="354965">
              <a:lnSpc>
                <a:spcPct val="100000"/>
              </a:lnSpc>
              <a:spcBef>
                <a:spcPts val="110"/>
              </a:spcBef>
            </a:pPr>
            <a:r>
              <a:rPr dirty="0" sz="1850" b="1">
                <a:latin typeface="Arial"/>
                <a:cs typeface="Arial"/>
              </a:rPr>
              <a:t>Creating and Removing</a:t>
            </a:r>
            <a:r>
              <a:rPr dirty="0" sz="1850" spc="-20" b="1">
                <a:latin typeface="Arial"/>
                <a:cs typeface="Arial"/>
              </a:rPr>
              <a:t> </a:t>
            </a:r>
            <a:r>
              <a:rPr dirty="0" sz="1850" spc="5" b="1">
                <a:latin typeface="Arial"/>
                <a:cs typeface="Arial"/>
              </a:rPr>
              <a:t>Synonyms</a:t>
            </a:r>
            <a:endParaRPr sz="1850">
              <a:latin typeface="Arial"/>
              <a:cs typeface="Arial"/>
            </a:endParaRPr>
          </a:p>
          <a:p>
            <a:pPr>
              <a:lnSpc>
                <a:spcPct val="100000"/>
              </a:lnSpc>
              <a:spcBef>
                <a:spcPts val="15"/>
              </a:spcBef>
            </a:pPr>
            <a:endParaRPr sz="2900">
              <a:latin typeface="Arial"/>
              <a:cs typeface="Arial"/>
            </a:endParaRPr>
          </a:p>
          <a:p>
            <a:pPr marL="328930" indent="-329565">
              <a:lnSpc>
                <a:spcPct val="100000"/>
              </a:lnSpc>
              <a:spcBef>
                <a:spcPts val="5"/>
              </a:spcBef>
              <a:buClr>
                <a:srgbClr val="FF0000"/>
              </a:buClr>
              <a:buChar char="•"/>
              <a:tabLst>
                <a:tab pos="328930" algn="l"/>
                <a:tab pos="329565" algn="l"/>
              </a:tabLst>
            </a:pPr>
            <a:r>
              <a:rPr dirty="0" sz="1550" spc="10">
                <a:latin typeface="Arial"/>
                <a:cs typeface="Arial"/>
              </a:rPr>
              <a:t>Create a shortened name </a:t>
            </a:r>
            <a:r>
              <a:rPr dirty="0" sz="1550" spc="5">
                <a:latin typeface="Arial"/>
                <a:cs typeface="Arial"/>
              </a:rPr>
              <a:t>for </a:t>
            </a:r>
            <a:r>
              <a:rPr dirty="0" sz="1550" spc="10">
                <a:latin typeface="Arial"/>
                <a:cs typeface="Arial"/>
              </a:rPr>
              <a:t>the </a:t>
            </a:r>
            <a:r>
              <a:rPr dirty="0" sz="1550" spc="10">
                <a:latin typeface="Courier New"/>
                <a:cs typeface="Courier New"/>
              </a:rPr>
              <a:t>DEPT_SUM_VU</a:t>
            </a:r>
            <a:r>
              <a:rPr dirty="0" sz="1550" spc="-535">
                <a:latin typeface="Courier New"/>
                <a:cs typeface="Courier New"/>
              </a:rPr>
              <a:t> </a:t>
            </a:r>
            <a:r>
              <a:rPr dirty="0" sz="1550" spc="10">
                <a:latin typeface="Arial"/>
                <a:cs typeface="Arial"/>
              </a:rPr>
              <a:t>view:</a:t>
            </a:r>
            <a:endParaRPr sz="1550">
              <a:latin typeface="Arial"/>
              <a:cs typeface="Arial"/>
            </a:endParaRPr>
          </a:p>
        </p:txBody>
      </p:sp>
      <p:sp>
        <p:nvSpPr>
          <p:cNvPr id="7" name="object 7"/>
          <p:cNvSpPr txBox="1"/>
          <p:nvPr/>
        </p:nvSpPr>
        <p:spPr>
          <a:xfrm>
            <a:off x="1143781" y="2677912"/>
            <a:ext cx="1852930" cy="265430"/>
          </a:xfrm>
          <a:prstGeom prst="rect">
            <a:avLst/>
          </a:prstGeom>
        </p:spPr>
        <p:txBody>
          <a:bodyPr wrap="square" lIns="0" tIns="15240" rIns="0" bIns="0" rtlCol="0" vert="horz">
            <a:spAutoFit/>
          </a:bodyPr>
          <a:lstStyle/>
          <a:p>
            <a:pPr marL="328930" indent="-329565">
              <a:lnSpc>
                <a:spcPct val="100000"/>
              </a:lnSpc>
              <a:spcBef>
                <a:spcPts val="120"/>
              </a:spcBef>
              <a:buClr>
                <a:srgbClr val="FF0000"/>
              </a:buClr>
              <a:buChar char="•"/>
              <a:tabLst>
                <a:tab pos="328930" algn="l"/>
                <a:tab pos="329565" algn="l"/>
              </a:tabLst>
            </a:pPr>
            <a:r>
              <a:rPr dirty="0" sz="1550" spc="10">
                <a:latin typeface="Arial"/>
                <a:cs typeface="Arial"/>
              </a:rPr>
              <a:t>Drop a</a:t>
            </a:r>
            <a:r>
              <a:rPr dirty="0" sz="1550" spc="-70">
                <a:latin typeface="Arial"/>
                <a:cs typeface="Arial"/>
              </a:rPr>
              <a:t> </a:t>
            </a:r>
            <a:r>
              <a:rPr dirty="0" sz="1550" spc="10">
                <a:latin typeface="Arial"/>
                <a:cs typeface="Arial"/>
              </a:rPr>
              <a:t>synonym:</a:t>
            </a:r>
            <a:endParaRPr sz="1550">
              <a:latin typeface="Arial"/>
              <a:cs typeface="Arial"/>
            </a:endParaRPr>
          </a:p>
        </p:txBody>
      </p:sp>
      <p:sp>
        <p:nvSpPr>
          <p:cNvPr id="8" name="object 8"/>
          <p:cNvSpPr txBox="1"/>
          <p:nvPr/>
        </p:nvSpPr>
        <p:spPr>
          <a:xfrm>
            <a:off x="1270253" y="1883664"/>
            <a:ext cx="5213985" cy="695960"/>
          </a:xfrm>
          <a:prstGeom prst="rect">
            <a:avLst/>
          </a:prstGeom>
          <a:solidFill>
            <a:srgbClr val="CCCCCC"/>
          </a:solidFill>
          <a:ln w="20574">
            <a:solidFill>
              <a:srgbClr val="000000"/>
            </a:solidFill>
          </a:ln>
        </p:spPr>
        <p:txBody>
          <a:bodyPr wrap="square" lIns="0" tIns="31750" rIns="0" bIns="0" rtlCol="0" vert="horz">
            <a:spAutoFit/>
          </a:bodyPr>
          <a:lstStyle/>
          <a:p>
            <a:pPr marL="75565">
              <a:lnSpc>
                <a:spcPts val="1550"/>
              </a:lnSpc>
              <a:spcBef>
                <a:spcPts val="250"/>
              </a:spcBef>
              <a:tabLst>
                <a:tab pos="1637664" algn="l"/>
              </a:tabLst>
            </a:pPr>
            <a:r>
              <a:rPr dirty="0" sz="1300" spc="-15" b="1">
                <a:latin typeface="Courier New"/>
                <a:cs typeface="Courier New"/>
              </a:rPr>
              <a:t>CREATE</a:t>
            </a:r>
            <a:r>
              <a:rPr dirty="0" sz="1300" spc="-20" b="1">
                <a:latin typeface="Courier New"/>
                <a:cs typeface="Courier New"/>
              </a:rPr>
              <a:t> </a:t>
            </a:r>
            <a:r>
              <a:rPr dirty="0" sz="1300" spc="-15" b="1">
                <a:latin typeface="Courier New"/>
                <a:cs typeface="Courier New"/>
              </a:rPr>
              <a:t>SYNONYM	</a:t>
            </a:r>
            <a:r>
              <a:rPr dirty="0" sz="1300" spc="-20" b="1">
                <a:latin typeface="Courier New"/>
                <a:cs typeface="Courier New"/>
              </a:rPr>
              <a:t>d_sum</a:t>
            </a:r>
            <a:endParaRPr sz="1300">
              <a:latin typeface="Courier New"/>
              <a:cs typeface="Courier New"/>
            </a:endParaRPr>
          </a:p>
          <a:p>
            <a:pPr marL="75565">
              <a:lnSpc>
                <a:spcPts val="1545"/>
              </a:lnSpc>
              <a:tabLst>
                <a:tab pos="564515" algn="l"/>
              </a:tabLst>
            </a:pPr>
            <a:r>
              <a:rPr dirty="0" sz="1300" spc="-15" b="1">
                <a:latin typeface="Courier New"/>
                <a:cs typeface="Courier New"/>
              </a:rPr>
              <a:t>FOR	</a:t>
            </a:r>
            <a:r>
              <a:rPr dirty="0" sz="1300" spc="-20" b="1">
                <a:latin typeface="Courier New"/>
                <a:cs typeface="Courier New"/>
              </a:rPr>
              <a:t>dept_sum_vu;</a:t>
            </a:r>
            <a:endParaRPr sz="1300">
              <a:latin typeface="Courier New"/>
              <a:cs typeface="Courier New"/>
            </a:endParaRPr>
          </a:p>
          <a:p>
            <a:pPr marL="75565">
              <a:lnSpc>
                <a:spcPts val="1555"/>
              </a:lnSpc>
            </a:pPr>
            <a:r>
              <a:rPr dirty="0" sz="1300" spc="-15" b="1">
                <a:solidFill>
                  <a:srgbClr val="FF3300"/>
                </a:solidFill>
                <a:latin typeface="Courier New"/>
                <a:cs typeface="Courier New"/>
              </a:rPr>
              <a:t>CREATE SYNONYM</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9" name="object 9"/>
          <p:cNvSpPr txBox="1"/>
          <p:nvPr/>
        </p:nvSpPr>
        <p:spPr>
          <a:xfrm>
            <a:off x="1270253" y="3041904"/>
            <a:ext cx="5219700" cy="459105"/>
          </a:xfrm>
          <a:prstGeom prst="rect">
            <a:avLst/>
          </a:prstGeom>
          <a:solidFill>
            <a:srgbClr val="CCCCCC"/>
          </a:solidFill>
          <a:ln w="20574">
            <a:solidFill>
              <a:srgbClr val="000000"/>
            </a:solidFill>
          </a:ln>
        </p:spPr>
        <p:txBody>
          <a:bodyPr wrap="square" lIns="0" tIns="11430" rIns="0" bIns="0" rtlCol="0" vert="horz">
            <a:spAutoFit/>
          </a:bodyPr>
          <a:lstStyle/>
          <a:p>
            <a:pPr marL="76200">
              <a:lnSpc>
                <a:spcPts val="1555"/>
              </a:lnSpc>
              <a:spcBef>
                <a:spcPts val="90"/>
              </a:spcBef>
            </a:pPr>
            <a:r>
              <a:rPr dirty="0" sz="1300" spc="-10" b="1">
                <a:latin typeface="Courier New"/>
                <a:cs typeface="Courier New"/>
              </a:rPr>
              <a:t>DROP </a:t>
            </a:r>
            <a:r>
              <a:rPr dirty="0" sz="1300" spc="-15" b="1">
                <a:latin typeface="Courier New"/>
                <a:cs typeface="Courier New"/>
              </a:rPr>
              <a:t>SYNONYM</a:t>
            </a:r>
            <a:r>
              <a:rPr dirty="0" sz="1300" spc="-35" b="1">
                <a:latin typeface="Courier New"/>
                <a:cs typeface="Courier New"/>
              </a:rPr>
              <a:t> </a:t>
            </a:r>
            <a:r>
              <a:rPr dirty="0" sz="1300" spc="-15" b="1">
                <a:latin typeface="Courier New"/>
                <a:cs typeface="Courier New"/>
              </a:rPr>
              <a:t>d_sum;</a:t>
            </a:r>
            <a:endParaRPr sz="1300">
              <a:latin typeface="Courier New"/>
              <a:cs typeface="Courier New"/>
            </a:endParaRPr>
          </a:p>
          <a:p>
            <a:pPr marL="76200">
              <a:lnSpc>
                <a:spcPts val="1555"/>
              </a:lnSpc>
            </a:pPr>
            <a:r>
              <a:rPr dirty="0" sz="1300" spc="-15" b="1">
                <a:solidFill>
                  <a:srgbClr val="FF3300"/>
                </a:solidFill>
                <a:latin typeface="Courier New"/>
                <a:cs typeface="Courier New"/>
              </a:rPr>
              <a:t>DROP SYNONYM</a:t>
            </a:r>
            <a:r>
              <a:rPr dirty="0" sz="1300" spc="-30" b="1">
                <a:solidFill>
                  <a:srgbClr val="FF3300"/>
                </a:solidFill>
                <a:latin typeface="Courier New"/>
                <a:cs typeface="Courier New"/>
              </a:rPr>
              <a:t> </a:t>
            </a:r>
            <a:r>
              <a:rPr dirty="0" sz="1300" spc="-20" b="1">
                <a:solidFill>
                  <a:srgbClr val="FF3300"/>
                </a:solidFill>
                <a:latin typeface="Courier New"/>
                <a:cs typeface="Courier New"/>
              </a:rPr>
              <a:t>succeeded.</a:t>
            </a:r>
            <a:endParaRPr sz="1300">
              <a:latin typeface="Courier New"/>
              <a:cs typeface="Courier New"/>
            </a:endParaRPr>
          </a:p>
        </p:txBody>
      </p:sp>
      <p:sp>
        <p:nvSpPr>
          <p:cNvPr id="10" name="object 10"/>
          <p:cNvSpPr txBox="1"/>
          <p:nvPr/>
        </p:nvSpPr>
        <p:spPr>
          <a:xfrm>
            <a:off x="594613" y="5621078"/>
            <a:ext cx="6343015" cy="93916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Creating </a:t>
            </a:r>
            <a:r>
              <a:rPr dirty="0" sz="1300" b="1">
                <a:latin typeface="Arial"/>
                <a:cs typeface="Arial"/>
              </a:rPr>
              <a:t>a </a:t>
            </a:r>
            <a:r>
              <a:rPr dirty="0" sz="1300" spc="-5" b="1">
                <a:latin typeface="Arial"/>
                <a:cs typeface="Arial"/>
              </a:rPr>
              <a:t>Synonym</a:t>
            </a:r>
            <a:endParaRPr sz="1300">
              <a:latin typeface="Arial"/>
              <a:cs typeface="Arial"/>
            </a:endParaRPr>
          </a:p>
          <a:p>
            <a:pPr marL="136525">
              <a:lnSpc>
                <a:spcPct val="100000"/>
              </a:lnSpc>
              <a:spcBef>
                <a:spcPts val="280"/>
              </a:spcBef>
            </a:pPr>
            <a:r>
              <a:rPr dirty="0" sz="1300">
                <a:latin typeface="Times New Roman"/>
                <a:cs typeface="Times New Roman"/>
              </a:rPr>
              <a:t>The </a:t>
            </a:r>
            <a:r>
              <a:rPr dirty="0" sz="1300" spc="-5">
                <a:latin typeface="Times New Roman"/>
                <a:cs typeface="Times New Roman"/>
              </a:rPr>
              <a:t>slide </a:t>
            </a:r>
            <a:r>
              <a:rPr dirty="0" sz="1300">
                <a:latin typeface="Times New Roman"/>
                <a:cs typeface="Times New Roman"/>
              </a:rPr>
              <a:t>example creates a </a:t>
            </a:r>
            <a:r>
              <a:rPr dirty="0" sz="1300" spc="-5">
                <a:latin typeface="Times New Roman"/>
                <a:cs typeface="Times New Roman"/>
              </a:rPr>
              <a:t>synonym </a:t>
            </a:r>
            <a:r>
              <a:rPr dirty="0" sz="1300">
                <a:latin typeface="Times New Roman"/>
                <a:cs typeface="Times New Roman"/>
              </a:rPr>
              <a:t>for the </a:t>
            </a:r>
            <a:r>
              <a:rPr dirty="0" sz="1300">
                <a:latin typeface="Courier New"/>
                <a:cs typeface="Courier New"/>
              </a:rPr>
              <a:t>DEPT_SUM_VU</a:t>
            </a:r>
            <a:r>
              <a:rPr dirty="0" sz="1300" spc="-465">
                <a:latin typeface="Courier New"/>
                <a:cs typeface="Courier New"/>
              </a:rPr>
              <a:t> </a:t>
            </a:r>
            <a:r>
              <a:rPr dirty="0" sz="1300">
                <a:latin typeface="Times New Roman"/>
                <a:cs typeface="Times New Roman"/>
              </a:rPr>
              <a:t>view for quicker reference.</a:t>
            </a:r>
            <a:endParaRPr sz="1300">
              <a:latin typeface="Times New Roman"/>
              <a:cs typeface="Times New Roman"/>
            </a:endParaRPr>
          </a:p>
          <a:p>
            <a:pPr marL="136525" marR="5080" indent="-635">
              <a:lnSpc>
                <a:spcPts val="1480"/>
              </a:lnSpc>
              <a:spcBef>
                <a:spcPts val="585"/>
              </a:spcBef>
            </a:pPr>
            <a:r>
              <a:rPr dirty="0" sz="1300">
                <a:latin typeface="Times New Roman"/>
                <a:cs typeface="Times New Roman"/>
              </a:rPr>
              <a:t>The database administrator can create a public </a:t>
            </a:r>
            <a:r>
              <a:rPr dirty="0" sz="1300" spc="-5">
                <a:latin typeface="Times New Roman"/>
                <a:cs typeface="Times New Roman"/>
              </a:rPr>
              <a:t>synonym </a:t>
            </a:r>
            <a:r>
              <a:rPr dirty="0" sz="1300">
                <a:latin typeface="Times New Roman"/>
                <a:cs typeface="Times New Roman"/>
              </a:rPr>
              <a:t>that is accessible to all users. The  following</a:t>
            </a:r>
            <a:r>
              <a:rPr dirty="0" sz="1300" spc="-5">
                <a:latin typeface="Times New Roman"/>
                <a:cs typeface="Times New Roman"/>
              </a:rPr>
              <a:t> </a:t>
            </a:r>
            <a:r>
              <a:rPr dirty="0" sz="1300">
                <a:latin typeface="Times New Roman"/>
                <a:cs typeface="Times New Roman"/>
              </a:rPr>
              <a:t>example</a:t>
            </a:r>
            <a:r>
              <a:rPr dirty="0" sz="1300" spc="-5">
                <a:latin typeface="Times New Roman"/>
                <a:cs typeface="Times New Roman"/>
              </a:rPr>
              <a:t> </a:t>
            </a:r>
            <a:r>
              <a:rPr dirty="0" sz="1300">
                <a:latin typeface="Times New Roman"/>
                <a:cs typeface="Times New Roman"/>
              </a:rPr>
              <a:t>creates a</a:t>
            </a:r>
            <a:r>
              <a:rPr dirty="0" sz="1300" spc="-5">
                <a:latin typeface="Times New Roman"/>
                <a:cs typeface="Times New Roman"/>
              </a:rPr>
              <a:t> </a:t>
            </a:r>
            <a:r>
              <a:rPr dirty="0" sz="1300">
                <a:latin typeface="Times New Roman"/>
                <a:cs typeface="Times New Roman"/>
              </a:rPr>
              <a:t>public synonym</a:t>
            </a:r>
            <a:r>
              <a:rPr dirty="0" sz="1300" spc="-10">
                <a:latin typeface="Times New Roman"/>
                <a:cs typeface="Times New Roman"/>
              </a:rPr>
              <a:t> </a:t>
            </a:r>
            <a:r>
              <a:rPr dirty="0" sz="1300">
                <a:latin typeface="Times New Roman"/>
                <a:cs typeface="Times New Roman"/>
              </a:rPr>
              <a:t>named </a:t>
            </a:r>
            <a:r>
              <a:rPr dirty="0" sz="1300">
                <a:latin typeface="Courier New"/>
                <a:cs typeface="Courier New"/>
              </a:rPr>
              <a:t>DEPT</a:t>
            </a:r>
            <a:r>
              <a:rPr dirty="0" sz="1300" spc="-465">
                <a:latin typeface="Courier New"/>
                <a:cs typeface="Courier New"/>
              </a:rPr>
              <a:t> </a:t>
            </a:r>
            <a:r>
              <a:rPr dirty="0" sz="1300">
                <a:latin typeface="Times New Roman"/>
                <a:cs typeface="Times New Roman"/>
              </a:rPr>
              <a:t>for</a:t>
            </a:r>
            <a:r>
              <a:rPr dirty="0" sz="1300" spc="-10">
                <a:latin typeface="Times New Roman"/>
                <a:cs typeface="Times New Roman"/>
              </a:rPr>
              <a:t> </a:t>
            </a:r>
            <a:r>
              <a:rPr dirty="0" sz="1300" spc="-5">
                <a:latin typeface="Times New Roman"/>
                <a:cs typeface="Times New Roman"/>
              </a:rPr>
              <a:t>Alice’s</a:t>
            </a:r>
            <a:r>
              <a:rPr dirty="0" sz="1300" spc="10">
                <a:latin typeface="Times New Roman"/>
                <a:cs typeface="Times New Roman"/>
              </a:rPr>
              <a:t> </a:t>
            </a:r>
            <a:r>
              <a:rPr dirty="0" sz="1300">
                <a:latin typeface="Courier New"/>
                <a:cs typeface="Courier New"/>
              </a:rPr>
              <a:t>DEPARTMENTS</a:t>
            </a:r>
            <a:r>
              <a:rPr dirty="0" sz="1300" spc="-455">
                <a:latin typeface="Courier New"/>
                <a:cs typeface="Courier New"/>
              </a:rPr>
              <a:t> </a:t>
            </a:r>
            <a:r>
              <a:rPr dirty="0" sz="1300">
                <a:latin typeface="Times New Roman"/>
                <a:cs typeface="Times New Roman"/>
              </a:rPr>
              <a:t>table:</a:t>
            </a:r>
            <a:endParaRPr sz="1300">
              <a:latin typeface="Times New Roman"/>
              <a:cs typeface="Times New Roman"/>
            </a:endParaRPr>
          </a:p>
        </p:txBody>
      </p:sp>
      <p:sp>
        <p:nvSpPr>
          <p:cNvPr id="11" name="object 11"/>
          <p:cNvSpPr txBox="1"/>
          <p:nvPr/>
        </p:nvSpPr>
        <p:spPr>
          <a:xfrm>
            <a:off x="2161928" y="6533642"/>
            <a:ext cx="1848485" cy="207645"/>
          </a:xfrm>
          <a:prstGeom prst="rect">
            <a:avLst/>
          </a:prstGeom>
        </p:spPr>
        <p:txBody>
          <a:bodyPr wrap="square" lIns="0" tIns="11430" rIns="0" bIns="0" rtlCol="0" vert="horz">
            <a:spAutoFit/>
          </a:bodyPr>
          <a:lstStyle/>
          <a:p>
            <a:pPr marL="12700">
              <a:lnSpc>
                <a:spcPct val="100000"/>
              </a:lnSpc>
              <a:spcBef>
                <a:spcPts val="90"/>
              </a:spcBef>
              <a:tabLst>
                <a:tab pos="1470660" algn="l"/>
              </a:tabLst>
            </a:pPr>
            <a:r>
              <a:rPr dirty="0" sz="1200" spc="-5">
                <a:latin typeface="Courier New"/>
                <a:cs typeface="Courier New"/>
              </a:rPr>
              <a:t>PUBLIC</a:t>
            </a:r>
            <a:r>
              <a:rPr dirty="0" sz="1200" spc="-10">
                <a:latin typeface="Courier New"/>
                <a:cs typeface="Courier New"/>
              </a:rPr>
              <a:t> </a:t>
            </a:r>
            <a:r>
              <a:rPr dirty="0" sz="1200" spc="-5">
                <a:latin typeface="Courier New"/>
                <a:cs typeface="Courier New"/>
              </a:rPr>
              <a:t>SYNONYM</a:t>
            </a:r>
            <a:r>
              <a:rPr dirty="0" sz="1200">
                <a:latin typeface="Courier New"/>
                <a:cs typeface="Courier New"/>
              </a:rPr>
              <a:t>	</a:t>
            </a:r>
            <a:r>
              <a:rPr dirty="0" sz="1200" spc="-5">
                <a:latin typeface="Courier New"/>
                <a:cs typeface="Courier New"/>
              </a:rPr>
              <a:t>dept</a:t>
            </a:r>
            <a:endParaRPr sz="1200">
              <a:latin typeface="Courier New"/>
              <a:cs typeface="Courier New"/>
            </a:endParaRPr>
          </a:p>
        </p:txBody>
      </p:sp>
      <p:sp>
        <p:nvSpPr>
          <p:cNvPr id="12" name="object 12"/>
          <p:cNvSpPr txBox="1"/>
          <p:nvPr/>
        </p:nvSpPr>
        <p:spPr>
          <a:xfrm>
            <a:off x="1523491" y="6533642"/>
            <a:ext cx="572770" cy="575945"/>
          </a:xfrm>
          <a:prstGeom prst="rect">
            <a:avLst/>
          </a:prstGeom>
        </p:spPr>
        <p:txBody>
          <a:bodyPr wrap="square" lIns="0" tIns="10795" rIns="0" bIns="0" rtlCol="0" vert="horz">
            <a:spAutoFit/>
          </a:bodyPr>
          <a:lstStyle/>
          <a:p>
            <a:pPr marL="12700" marR="5080">
              <a:lnSpc>
                <a:spcPct val="100600"/>
              </a:lnSpc>
              <a:spcBef>
                <a:spcPts val="85"/>
              </a:spcBef>
            </a:pPr>
            <a:r>
              <a:rPr dirty="0" sz="1200" spc="-5">
                <a:latin typeface="Courier New"/>
                <a:cs typeface="Courier New"/>
              </a:rPr>
              <a:t>CREATE  </a:t>
            </a:r>
            <a:r>
              <a:rPr dirty="0" sz="1200" spc="-5">
                <a:latin typeface="Courier New"/>
                <a:cs typeface="Courier New"/>
              </a:rPr>
              <a:t>FOR  </a:t>
            </a:r>
            <a:r>
              <a:rPr dirty="0" sz="1200" spc="-5">
                <a:latin typeface="Courier New"/>
                <a:cs typeface="Courier New"/>
              </a:rPr>
              <a:t>CREATE</a:t>
            </a:r>
            <a:endParaRPr sz="1200">
              <a:latin typeface="Courier New"/>
              <a:cs typeface="Courier New"/>
            </a:endParaRPr>
          </a:p>
        </p:txBody>
      </p:sp>
      <p:sp>
        <p:nvSpPr>
          <p:cNvPr id="13" name="object 13"/>
          <p:cNvSpPr txBox="1"/>
          <p:nvPr/>
        </p:nvSpPr>
        <p:spPr>
          <a:xfrm>
            <a:off x="2161756" y="6715759"/>
            <a:ext cx="1666875" cy="393700"/>
          </a:xfrm>
          <a:prstGeom prst="rect">
            <a:avLst/>
          </a:prstGeom>
        </p:spPr>
        <p:txBody>
          <a:bodyPr wrap="square" lIns="0" tIns="8890" rIns="0" bIns="0" rtlCol="0" vert="horz">
            <a:spAutoFit/>
          </a:bodyPr>
          <a:lstStyle/>
          <a:p>
            <a:pPr marL="12700" marR="5080" indent="-635">
              <a:lnSpc>
                <a:spcPct val="101699"/>
              </a:lnSpc>
              <a:spcBef>
                <a:spcPts val="70"/>
              </a:spcBef>
            </a:pPr>
            <a:r>
              <a:rPr dirty="0" sz="1200" spc="-5">
                <a:latin typeface="Courier New"/>
                <a:cs typeface="Courier New"/>
              </a:rPr>
              <a:t>a</a:t>
            </a:r>
            <a:r>
              <a:rPr dirty="0" sz="1200" spc="-10">
                <a:latin typeface="Courier New"/>
                <a:cs typeface="Courier New"/>
              </a:rPr>
              <a:t>l</a:t>
            </a:r>
            <a:r>
              <a:rPr dirty="0" sz="1200" spc="-5">
                <a:latin typeface="Courier New"/>
                <a:cs typeface="Courier New"/>
              </a:rPr>
              <a:t>ice.departments;  </a:t>
            </a:r>
            <a:r>
              <a:rPr dirty="0" sz="1200" spc="-10">
                <a:latin typeface="Courier New"/>
                <a:cs typeface="Courier New"/>
              </a:rPr>
              <a:t>SYNONYM</a:t>
            </a:r>
            <a:r>
              <a:rPr dirty="0" sz="1200" spc="-50">
                <a:latin typeface="Courier New"/>
                <a:cs typeface="Courier New"/>
              </a:rPr>
              <a:t> </a:t>
            </a:r>
            <a:r>
              <a:rPr dirty="0" sz="1200" spc="-5">
                <a:latin typeface="Courier New"/>
                <a:cs typeface="Courier New"/>
              </a:rPr>
              <a:t>succeeded.</a:t>
            </a:r>
            <a:endParaRPr sz="1200">
              <a:latin typeface="Courier New"/>
              <a:cs typeface="Courier New"/>
            </a:endParaRPr>
          </a:p>
        </p:txBody>
      </p:sp>
      <p:sp>
        <p:nvSpPr>
          <p:cNvPr id="14" name="object 14"/>
          <p:cNvSpPr txBox="1"/>
          <p:nvPr/>
        </p:nvSpPr>
        <p:spPr>
          <a:xfrm>
            <a:off x="594613" y="7154210"/>
            <a:ext cx="6506209" cy="1318895"/>
          </a:xfrm>
          <a:prstGeom prst="rect">
            <a:avLst/>
          </a:prstGeom>
        </p:spPr>
        <p:txBody>
          <a:bodyPr wrap="square" lIns="0" tIns="50800" rIns="0" bIns="0" rtlCol="0" vert="horz">
            <a:spAutoFit/>
          </a:bodyPr>
          <a:lstStyle/>
          <a:p>
            <a:pPr marL="12700">
              <a:lnSpc>
                <a:spcPct val="100000"/>
              </a:lnSpc>
              <a:spcBef>
                <a:spcPts val="400"/>
              </a:spcBef>
            </a:pPr>
            <a:r>
              <a:rPr dirty="0" sz="1300" spc="-5" b="1">
                <a:latin typeface="Arial"/>
                <a:cs typeface="Arial"/>
              </a:rPr>
              <a:t>Removing </a:t>
            </a:r>
            <a:r>
              <a:rPr dirty="0" sz="1300" b="1">
                <a:latin typeface="Arial"/>
                <a:cs typeface="Arial"/>
              </a:rPr>
              <a:t>a </a:t>
            </a:r>
            <a:r>
              <a:rPr dirty="0" sz="1300" spc="-5" b="1">
                <a:latin typeface="Arial"/>
                <a:cs typeface="Arial"/>
              </a:rPr>
              <a:t>Synonym</a:t>
            </a:r>
            <a:endParaRPr sz="1300">
              <a:latin typeface="Arial"/>
              <a:cs typeface="Arial"/>
            </a:endParaRPr>
          </a:p>
          <a:p>
            <a:pPr marL="136525" marR="5080">
              <a:lnSpc>
                <a:spcPct val="105000"/>
              </a:lnSpc>
              <a:spcBef>
                <a:spcPts val="220"/>
              </a:spcBef>
            </a:pPr>
            <a:r>
              <a:rPr dirty="0" sz="1300">
                <a:latin typeface="Times New Roman"/>
                <a:cs typeface="Times New Roman"/>
              </a:rPr>
              <a:t>To</a:t>
            </a:r>
            <a:r>
              <a:rPr dirty="0" sz="1300" spc="-5">
                <a:latin typeface="Times New Roman"/>
                <a:cs typeface="Times New Roman"/>
              </a:rPr>
              <a:t> </a:t>
            </a:r>
            <a:r>
              <a:rPr dirty="0" sz="1300">
                <a:latin typeface="Times New Roman"/>
                <a:cs typeface="Times New Roman"/>
              </a:rPr>
              <a:t>remove a</a:t>
            </a:r>
            <a:r>
              <a:rPr dirty="0" sz="1300" spc="-5">
                <a:latin typeface="Times New Roman"/>
                <a:cs typeface="Times New Roman"/>
              </a:rPr>
              <a:t> </a:t>
            </a:r>
            <a:r>
              <a:rPr dirty="0" sz="1300">
                <a:latin typeface="Times New Roman"/>
                <a:cs typeface="Times New Roman"/>
              </a:rPr>
              <a:t>synonym, use</a:t>
            </a:r>
            <a:r>
              <a:rPr dirty="0" sz="1300" spc="-5">
                <a:latin typeface="Times New Roman"/>
                <a:cs typeface="Times New Roman"/>
              </a:rPr>
              <a:t> </a:t>
            </a:r>
            <a:r>
              <a:rPr dirty="0" sz="1300">
                <a:latin typeface="Times New Roman"/>
                <a:cs typeface="Times New Roman"/>
              </a:rPr>
              <a:t>the</a:t>
            </a:r>
            <a:r>
              <a:rPr dirty="0" sz="1300" spc="10">
                <a:latin typeface="Times New Roman"/>
                <a:cs typeface="Times New Roman"/>
              </a:rPr>
              <a:t> </a:t>
            </a:r>
            <a:r>
              <a:rPr dirty="0" sz="1300">
                <a:latin typeface="Courier New"/>
                <a:cs typeface="Courier New"/>
              </a:rPr>
              <a:t>DROP</a:t>
            </a:r>
            <a:r>
              <a:rPr dirty="0" sz="1300" spc="-459">
                <a:latin typeface="Courier New"/>
                <a:cs typeface="Courier New"/>
              </a:rPr>
              <a:t> </a:t>
            </a:r>
            <a:r>
              <a:rPr dirty="0" sz="1300">
                <a:latin typeface="Courier New"/>
                <a:cs typeface="Courier New"/>
              </a:rPr>
              <a:t>SYNONYM</a:t>
            </a:r>
            <a:r>
              <a:rPr dirty="0" sz="1300" spc="-459">
                <a:latin typeface="Courier New"/>
                <a:cs typeface="Courier New"/>
              </a:rPr>
              <a:t> </a:t>
            </a:r>
            <a:r>
              <a:rPr dirty="0" sz="1300">
                <a:latin typeface="Times New Roman"/>
                <a:cs typeface="Times New Roman"/>
              </a:rPr>
              <a:t>statement.</a:t>
            </a:r>
            <a:r>
              <a:rPr dirty="0" sz="1300" spc="-5">
                <a:latin typeface="Times New Roman"/>
                <a:cs typeface="Times New Roman"/>
              </a:rPr>
              <a:t> </a:t>
            </a:r>
            <a:r>
              <a:rPr dirty="0" sz="1300">
                <a:latin typeface="Times New Roman"/>
                <a:cs typeface="Times New Roman"/>
              </a:rPr>
              <a:t>Only</a:t>
            </a:r>
            <a:r>
              <a:rPr dirty="0" sz="1300" spc="-5">
                <a:latin typeface="Times New Roman"/>
                <a:cs typeface="Times New Roman"/>
              </a:rPr>
              <a:t> </a:t>
            </a:r>
            <a:r>
              <a:rPr dirty="0" sz="1300">
                <a:latin typeface="Times New Roman"/>
                <a:cs typeface="Times New Roman"/>
              </a:rPr>
              <a:t>the</a:t>
            </a:r>
            <a:r>
              <a:rPr dirty="0" sz="1300" spc="-5">
                <a:latin typeface="Times New Roman"/>
                <a:cs typeface="Times New Roman"/>
              </a:rPr>
              <a:t> </a:t>
            </a:r>
            <a:r>
              <a:rPr dirty="0" sz="1300">
                <a:latin typeface="Times New Roman"/>
                <a:cs typeface="Times New Roman"/>
              </a:rPr>
              <a:t>database administrator can  drop a public</a:t>
            </a:r>
            <a:r>
              <a:rPr dirty="0" sz="1300" spc="-20">
                <a:latin typeface="Times New Roman"/>
                <a:cs typeface="Times New Roman"/>
              </a:rPr>
              <a:t> </a:t>
            </a:r>
            <a:r>
              <a:rPr dirty="0" sz="1300">
                <a:latin typeface="Times New Roman"/>
                <a:cs typeface="Times New Roman"/>
              </a:rPr>
              <a:t>synonym.</a:t>
            </a:r>
            <a:endParaRPr sz="1300">
              <a:latin typeface="Times New Roman"/>
              <a:cs typeface="Times New Roman"/>
            </a:endParaRPr>
          </a:p>
          <a:p>
            <a:pPr marL="941069">
              <a:lnSpc>
                <a:spcPts val="1350"/>
              </a:lnSpc>
              <a:tabLst>
                <a:tab pos="2855595" algn="l"/>
              </a:tabLst>
            </a:pPr>
            <a:r>
              <a:rPr dirty="0" sz="1200" spc="-5">
                <a:latin typeface="Courier New"/>
                <a:cs typeface="Courier New"/>
              </a:rPr>
              <a:t>DROP</a:t>
            </a:r>
            <a:r>
              <a:rPr dirty="0" sz="1200" spc="15">
                <a:latin typeface="Courier New"/>
                <a:cs typeface="Courier New"/>
              </a:rPr>
              <a:t> </a:t>
            </a:r>
            <a:r>
              <a:rPr dirty="0" sz="1200" spc="-5">
                <a:latin typeface="Courier New"/>
                <a:cs typeface="Courier New"/>
              </a:rPr>
              <a:t>PUBLIC</a:t>
            </a:r>
            <a:r>
              <a:rPr dirty="0" sz="1200" spc="15">
                <a:latin typeface="Courier New"/>
                <a:cs typeface="Courier New"/>
              </a:rPr>
              <a:t> </a:t>
            </a:r>
            <a:r>
              <a:rPr dirty="0" sz="1200" spc="-10">
                <a:latin typeface="Courier New"/>
                <a:cs typeface="Courier New"/>
              </a:rPr>
              <a:t>SYNONYM	</a:t>
            </a:r>
            <a:r>
              <a:rPr dirty="0" sz="1200" spc="-5">
                <a:latin typeface="Courier New"/>
                <a:cs typeface="Courier New"/>
              </a:rPr>
              <a:t>dept;</a:t>
            </a:r>
            <a:endParaRPr sz="1200">
              <a:latin typeface="Courier New"/>
              <a:cs typeface="Courier New"/>
            </a:endParaRPr>
          </a:p>
          <a:p>
            <a:pPr marL="941069">
              <a:lnSpc>
                <a:spcPct val="100000"/>
              </a:lnSpc>
            </a:pPr>
            <a:r>
              <a:rPr dirty="0" sz="1200" spc="-5">
                <a:latin typeface="Courier New"/>
                <a:cs typeface="Courier New"/>
              </a:rPr>
              <a:t>DROP </a:t>
            </a:r>
            <a:r>
              <a:rPr dirty="0" sz="1200" spc="-10">
                <a:latin typeface="Courier New"/>
                <a:cs typeface="Courier New"/>
              </a:rPr>
              <a:t>SYNONYM</a:t>
            </a:r>
            <a:r>
              <a:rPr dirty="0" sz="1200">
                <a:latin typeface="Courier New"/>
                <a:cs typeface="Courier New"/>
              </a:rPr>
              <a:t> </a:t>
            </a:r>
            <a:r>
              <a:rPr dirty="0" sz="1200" spc="-5">
                <a:latin typeface="Courier New"/>
                <a:cs typeface="Courier New"/>
              </a:rPr>
              <a:t>succeeded.</a:t>
            </a:r>
            <a:endParaRPr sz="1200">
              <a:latin typeface="Courier New"/>
              <a:cs typeface="Courier New"/>
            </a:endParaRPr>
          </a:p>
          <a:p>
            <a:pPr marL="136525">
              <a:lnSpc>
                <a:spcPct val="100000"/>
              </a:lnSpc>
              <a:spcBef>
                <a:spcPts val="475"/>
              </a:spcBef>
            </a:pPr>
            <a:r>
              <a:rPr dirty="0" sz="1300" spc="-5">
                <a:latin typeface="Times New Roman"/>
                <a:cs typeface="Times New Roman"/>
              </a:rPr>
              <a:t>For </a:t>
            </a:r>
            <a:r>
              <a:rPr dirty="0" sz="1300">
                <a:latin typeface="Times New Roman"/>
                <a:cs typeface="Times New Roman"/>
              </a:rPr>
              <a:t>more information, </a:t>
            </a:r>
            <a:r>
              <a:rPr dirty="0" sz="1300" spc="-5">
                <a:latin typeface="Times New Roman"/>
                <a:cs typeface="Times New Roman"/>
              </a:rPr>
              <a:t>see </a:t>
            </a:r>
            <a:r>
              <a:rPr dirty="0" sz="1300">
                <a:latin typeface="Times New Roman"/>
                <a:cs typeface="Times New Roman"/>
              </a:rPr>
              <a:t>“</a:t>
            </a:r>
            <a:r>
              <a:rPr dirty="0" sz="1300">
                <a:latin typeface="Courier New"/>
                <a:cs typeface="Courier New"/>
              </a:rPr>
              <a:t>DROP SYNONYM</a:t>
            </a:r>
            <a:r>
              <a:rPr dirty="0" sz="1300">
                <a:latin typeface="Times New Roman"/>
                <a:cs typeface="Times New Roman"/>
              </a:rPr>
              <a:t>” </a:t>
            </a:r>
            <a:r>
              <a:rPr dirty="0" sz="1300" spc="-5">
                <a:latin typeface="Times New Roman"/>
                <a:cs typeface="Times New Roman"/>
              </a:rPr>
              <a:t>in </a:t>
            </a:r>
            <a:r>
              <a:rPr dirty="0" sz="1300">
                <a:latin typeface="Times New Roman"/>
                <a:cs typeface="Times New Roman"/>
              </a:rPr>
              <a:t>the </a:t>
            </a:r>
            <a:r>
              <a:rPr dirty="0" sz="1300" i="1">
                <a:latin typeface="Times New Roman"/>
                <a:cs typeface="Times New Roman"/>
              </a:rPr>
              <a:t>Oracle </a:t>
            </a:r>
            <a:r>
              <a:rPr dirty="0" sz="1300" spc="-5" i="1">
                <a:latin typeface="Times New Roman"/>
                <a:cs typeface="Times New Roman"/>
              </a:rPr>
              <a:t>SQL</a:t>
            </a:r>
            <a:r>
              <a:rPr dirty="0" sz="1300" spc="10" i="1">
                <a:latin typeface="Times New Roman"/>
                <a:cs typeface="Times New Roman"/>
              </a:rPr>
              <a:t> </a:t>
            </a:r>
            <a:r>
              <a:rPr dirty="0" sz="1300" spc="-5" i="1">
                <a:latin typeface="Times New Roman"/>
                <a:cs typeface="Times New Roman"/>
              </a:rPr>
              <a:t>Reference</a:t>
            </a:r>
            <a:r>
              <a:rPr dirty="0" sz="1300" spc="-5">
                <a:latin typeface="Times New Roman"/>
                <a:cs typeface="Times New Roman"/>
              </a:rPr>
              <a:t>.</a:t>
            </a:r>
            <a:endParaRPr sz="1300">
              <a:latin typeface="Times New Roman"/>
              <a:cs typeface="Times New Roman"/>
            </a:endParaRPr>
          </a:p>
        </p:txBody>
      </p:sp>
      <p:sp>
        <p:nvSpPr>
          <p:cNvPr id="15" name="object 1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Summary</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5">
                <a:latin typeface="Arial"/>
                <a:cs typeface="Arial"/>
              </a:rPr>
              <a:t>In this </a:t>
            </a:r>
            <a:r>
              <a:rPr dirty="0" sz="1550" spc="10">
                <a:latin typeface="Arial"/>
                <a:cs typeface="Arial"/>
              </a:rPr>
              <a:t>lesson, you should have learned how</a:t>
            </a:r>
            <a:r>
              <a:rPr dirty="0" sz="1550" spc="-30">
                <a:latin typeface="Arial"/>
                <a:cs typeface="Arial"/>
              </a:rPr>
              <a:t> </a:t>
            </a:r>
            <a:r>
              <a:rPr dirty="0" sz="1550" spc="5">
                <a:latin typeface="Arial"/>
                <a:cs typeface="Arial"/>
              </a:rPr>
              <a:t>to:</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Create, use, and remove</a:t>
            </a:r>
            <a:r>
              <a:rPr dirty="0" sz="1550">
                <a:latin typeface="Arial"/>
                <a:cs typeface="Arial"/>
              </a:rPr>
              <a:t> </a:t>
            </a:r>
            <a:r>
              <a:rPr dirty="0" sz="1550" spc="10">
                <a:latin typeface="Arial"/>
                <a:cs typeface="Arial"/>
              </a:rPr>
              <a:t>views</a:t>
            </a:r>
            <a:endParaRPr sz="1550">
              <a:latin typeface="Arial"/>
              <a:cs typeface="Arial"/>
            </a:endParaRPr>
          </a:p>
          <a:p>
            <a:pPr marL="857250" marR="919480" indent="-329565">
              <a:lnSpc>
                <a:spcPct val="101600"/>
              </a:lnSpc>
              <a:spcBef>
                <a:spcPts val="370"/>
              </a:spcBef>
              <a:buClr>
                <a:srgbClr val="FF0000"/>
              </a:buClr>
              <a:buChar char="•"/>
              <a:tabLst>
                <a:tab pos="856615" algn="l"/>
                <a:tab pos="857885" algn="l"/>
              </a:tabLst>
            </a:pPr>
            <a:r>
              <a:rPr dirty="0" sz="1550" spc="10">
                <a:latin typeface="Arial"/>
                <a:cs typeface="Arial"/>
              </a:rPr>
              <a:t>Automatically generate sequence numbers by using</a:t>
            </a:r>
            <a:r>
              <a:rPr dirty="0" sz="1550" spc="-75">
                <a:latin typeface="Arial"/>
                <a:cs typeface="Arial"/>
              </a:rPr>
              <a:t> </a:t>
            </a:r>
            <a:r>
              <a:rPr dirty="0" sz="1550" spc="10">
                <a:latin typeface="Arial"/>
                <a:cs typeface="Arial"/>
              </a:rPr>
              <a:t>a  sequence</a:t>
            </a:r>
            <a:r>
              <a:rPr dirty="0" sz="1550">
                <a:latin typeface="Arial"/>
                <a:cs typeface="Arial"/>
              </a:rPr>
              <a:t> </a:t>
            </a:r>
            <a:r>
              <a:rPr dirty="0" sz="1550" spc="10">
                <a:latin typeface="Arial"/>
                <a:cs typeface="Arial"/>
              </a:rPr>
              <a:t>generator</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Create indexes </a:t>
            </a:r>
            <a:r>
              <a:rPr dirty="0" sz="1550" spc="5">
                <a:latin typeface="Arial"/>
                <a:cs typeface="Arial"/>
              </a:rPr>
              <a:t>to </a:t>
            </a:r>
            <a:r>
              <a:rPr dirty="0" sz="1550" spc="10">
                <a:latin typeface="Arial"/>
                <a:cs typeface="Arial"/>
              </a:rPr>
              <a:t>improve query </a:t>
            </a:r>
            <a:r>
              <a:rPr dirty="0" sz="1550" spc="5">
                <a:latin typeface="Arial"/>
                <a:cs typeface="Arial"/>
              </a:rPr>
              <a:t>retrieval</a:t>
            </a:r>
            <a:r>
              <a:rPr dirty="0" sz="1550" spc="10">
                <a:latin typeface="Arial"/>
                <a:cs typeface="Arial"/>
              </a:rPr>
              <a:t> speed</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Use synonyms </a:t>
            </a:r>
            <a:r>
              <a:rPr dirty="0" sz="1550" spc="5">
                <a:latin typeface="Arial"/>
                <a:cs typeface="Arial"/>
              </a:rPr>
              <a:t>to </a:t>
            </a:r>
            <a:r>
              <a:rPr dirty="0" sz="1550" spc="10">
                <a:latin typeface="Arial"/>
                <a:cs typeface="Arial"/>
              </a:rPr>
              <a:t>provide </a:t>
            </a:r>
            <a:r>
              <a:rPr dirty="0" sz="1550" spc="5">
                <a:latin typeface="Arial"/>
                <a:cs typeface="Arial"/>
              </a:rPr>
              <a:t>alternative </a:t>
            </a:r>
            <a:r>
              <a:rPr dirty="0" sz="1550" spc="10">
                <a:latin typeface="Arial"/>
                <a:cs typeface="Arial"/>
              </a:rPr>
              <a:t>names </a:t>
            </a:r>
            <a:r>
              <a:rPr dirty="0" sz="1550" spc="5">
                <a:latin typeface="Arial"/>
                <a:cs typeface="Arial"/>
              </a:rPr>
              <a:t>for</a:t>
            </a:r>
            <a:r>
              <a:rPr dirty="0" sz="1550" spc="-15">
                <a:latin typeface="Arial"/>
                <a:cs typeface="Arial"/>
              </a:rPr>
              <a:t> </a:t>
            </a:r>
            <a:r>
              <a:rPr dirty="0" sz="1550" spc="10">
                <a:latin typeface="Arial"/>
                <a:cs typeface="Arial"/>
              </a:rPr>
              <a:t>objects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55"/>
              </a:spcBef>
            </a:pPr>
            <a:endParaRPr sz="2400">
              <a:latin typeface="Arial"/>
              <a:cs typeface="Arial"/>
            </a:endParaRPr>
          </a:p>
          <a:p>
            <a:pPr algn="ctr">
              <a:lnSpc>
                <a:spcPct val="100000"/>
              </a:lnSpc>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4</a:t>
            </a:r>
            <a:r>
              <a:rPr dirty="0" sz="800" spc="-114"/>
              <a:t>il.</a:t>
            </a:r>
            <a:r>
              <a:rPr dirty="0" baseline="-30092" sz="1800" spc="-172" b="1">
                <a:latin typeface="Arial"/>
                <a:cs typeface="Arial"/>
              </a:rPr>
              <a:t>2</a:t>
            </a:r>
            <a:r>
              <a:rPr dirty="0" sz="800" spc="-114"/>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581140" cy="710565"/>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Summary</a:t>
            </a:r>
            <a:endParaRPr sz="1300">
              <a:latin typeface="Arial"/>
              <a:cs typeface="Arial"/>
            </a:endParaRPr>
          </a:p>
          <a:p>
            <a:pPr marL="136525" marR="5080">
              <a:lnSpc>
                <a:spcPct val="100000"/>
              </a:lnSpc>
              <a:spcBef>
                <a:spcPts val="359"/>
              </a:spcBef>
            </a:pPr>
            <a:r>
              <a:rPr dirty="0" sz="1300">
                <a:latin typeface="Times New Roman"/>
                <a:cs typeface="Times New Roman"/>
              </a:rPr>
              <a:t>In this lesson, you </a:t>
            </a:r>
            <a:r>
              <a:rPr dirty="0" sz="1300" spc="-5">
                <a:latin typeface="Times New Roman"/>
                <a:cs typeface="Times New Roman"/>
              </a:rPr>
              <a:t>should </a:t>
            </a:r>
            <a:r>
              <a:rPr dirty="0" sz="1300">
                <a:latin typeface="Times New Roman"/>
                <a:cs typeface="Times New Roman"/>
              </a:rPr>
              <a:t>have learned about database objects such as views, </a:t>
            </a:r>
            <a:r>
              <a:rPr dirty="0" sz="1300" spc="-5">
                <a:latin typeface="Times New Roman"/>
                <a:cs typeface="Times New Roman"/>
              </a:rPr>
              <a:t>sequences, </a:t>
            </a:r>
            <a:r>
              <a:rPr dirty="0" sz="1300">
                <a:latin typeface="Times New Roman"/>
                <a:cs typeface="Times New Roman"/>
              </a:rPr>
              <a:t>indexes,  </a:t>
            </a:r>
            <a:r>
              <a:rPr dirty="0" sz="1300" spc="-5">
                <a:latin typeface="Times New Roman"/>
                <a:cs typeface="Times New Roman"/>
              </a:rPr>
              <a:t>and</a:t>
            </a:r>
            <a:r>
              <a:rPr dirty="0" sz="1300" spc="-10">
                <a:latin typeface="Times New Roman"/>
                <a:cs typeface="Times New Roman"/>
              </a:rPr>
              <a:t> </a:t>
            </a:r>
            <a:r>
              <a:rPr dirty="0" sz="1300" spc="-5">
                <a:latin typeface="Times New Roman"/>
                <a:cs typeface="Times New Roman"/>
              </a:rPr>
              <a:t>synonyms.</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615695" y="502158"/>
            <a:ext cx="6541134" cy="4905375"/>
          </a:xfrm>
          <a:prstGeom prst="rect">
            <a:avLst/>
          </a:prstGeom>
          <a:ln w="10667">
            <a:solidFill>
              <a:srgbClr val="000000"/>
            </a:solidFill>
          </a:ln>
        </p:spPr>
        <p:txBody>
          <a:bodyPr wrap="square" lIns="0" tIns="5715" rIns="0" bIns="0" rtlCol="0" vert="horz">
            <a:spAutoFit/>
          </a:bodyPr>
          <a:lstStyle/>
          <a:p>
            <a:pPr>
              <a:lnSpc>
                <a:spcPct val="100000"/>
              </a:lnSpc>
              <a:spcBef>
                <a:spcPts val="45"/>
              </a:spcBef>
            </a:pPr>
            <a:endParaRPr sz="2150">
              <a:latin typeface="Times New Roman"/>
              <a:cs typeface="Times New Roman"/>
            </a:endParaRPr>
          </a:p>
          <a:p>
            <a:pPr algn="ctr">
              <a:lnSpc>
                <a:spcPct val="100000"/>
              </a:lnSpc>
            </a:pPr>
            <a:r>
              <a:rPr dirty="0" sz="1850" b="1">
                <a:latin typeface="Arial"/>
                <a:cs typeface="Arial"/>
              </a:rPr>
              <a:t>Practice 10: </a:t>
            </a:r>
            <a:r>
              <a:rPr dirty="0" sz="1850" spc="5" b="1">
                <a:latin typeface="Arial"/>
                <a:cs typeface="Arial"/>
              </a:rPr>
              <a:t>Overview </a:t>
            </a:r>
            <a:r>
              <a:rPr dirty="0" sz="1850" b="1">
                <a:latin typeface="Arial"/>
                <a:cs typeface="Arial"/>
              </a:rPr>
              <a:t>of Part</a:t>
            </a:r>
            <a:r>
              <a:rPr dirty="0" sz="1850" spc="15" b="1">
                <a:latin typeface="Arial"/>
                <a:cs typeface="Arial"/>
              </a:rPr>
              <a:t> </a:t>
            </a:r>
            <a:r>
              <a:rPr dirty="0" sz="1850" spc="5" b="1">
                <a:latin typeface="Arial"/>
                <a:cs typeface="Arial"/>
              </a:rPr>
              <a:t>2</a:t>
            </a:r>
            <a:endParaRPr sz="1850">
              <a:latin typeface="Arial"/>
              <a:cs typeface="Arial"/>
            </a:endParaRPr>
          </a:p>
          <a:p>
            <a:pPr>
              <a:lnSpc>
                <a:spcPct val="100000"/>
              </a:lnSpc>
              <a:spcBef>
                <a:spcPts val="15"/>
              </a:spcBef>
            </a:pPr>
            <a:endParaRPr sz="3000">
              <a:latin typeface="Arial"/>
              <a:cs typeface="Arial"/>
            </a:endParaRPr>
          </a:p>
          <a:p>
            <a:pPr marL="446405">
              <a:lnSpc>
                <a:spcPct val="100000"/>
              </a:lnSpc>
              <a:spcBef>
                <a:spcPts val="5"/>
              </a:spcBef>
            </a:pPr>
            <a:r>
              <a:rPr dirty="0" sz="1550" spc="10">
                <a:latin typeface="Arial"/>
                <a:cs typeface="Arial"/>
              </a:rPr>
              <a:t>This </a:t>
            </a:r>
            <a:r>
              <a:rPr dirty="0" sz="1550" spc="5">
                <a:latin typeface="Arial"/>
                <a:cs typeface="Arial"/>
              </a:rPr>
              <a:t>practice </a:t>
            </a:r>
            <a:r>
              <a:rPr dirty="0" sz="1550" spc="10">
                <a:latin typeface="Arial"/>
                <a:cs typeface="Arial"/>
              </a:rPr>
              <a:t>covers the </a:t>
            </a:r>
            <a:r>
              <a:rPr dirty="0" sz="1550" spc="5">
                <a:latin typeface="Arial"/>
                <a:cs typeface="Arial"/>
              </a:rPr>
              <a:t>following</a:t>
            </a:r>
            <a:r>
              <a:rPr dirty="0" sz="1550" spc="-10">
                <a:latin typeface="Arial"/>
                <a:cs typeface="Arial"/>
              </a:rPr>
              <a:t> </a:t>
            </a:r>
            <a:r>
              <a:rPr dirty="0" sz="1550" spc="5">
                <a:latin typeface="Arial"/>
                <a:cs typeface="Arial"/>
              </a:rPr>
              <a:t>topics: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Creating</a:t>
            </a:r>
            <a:r>
              <a:rPr dirty="0" sz="1550">
                <a:latin typeface="Arial"/>
                <a:cs typeface="Arial"/>
              </a:rPr>
              <a:t> </a:t>
            </a:r>
            <a:r>
              <a:rPr dirty="0" sz="1550" spc="10">
                <a:latin typeface="Arial"/>
                <a:cs typeface="Arial"/>
              </a:rPr>
              <a:t>sequences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Using</a:t>
            </a:r>
            <a:r>
              <a:rPr dirty="0" sz="1550">
                <a:latin typeface="Arial"/>
                <a:cs typeface="Arial"/>
              </a:rPr>
              <a:t> </a:t>
            </a:r>
            <a:r>
              <a:rPr dirty="0" sz="1550" spc="10">
                <a:latin typeface="Arial"/>
                <a:cs typeface="Arial"/>
              </a:rPr>
              <a:t>sequences</a:t>
            </a:r>
            <a:endParaRPr sz="1550">
              <a:latin typeface="Arial"/>
              <a:cs typeface="Arial"/>
            </a:endParaRPr>
          </a:p>
          <a:p>
            <a:pPr marL="857250" indent="-330200">
              <a:lnSpc>
                <a:spcPct val="100000"/>
              </a:lnSpc>
              <a:spcBef>
                <a:spcPts val="405"/>
              </a:spcBef>
              <a:buClr>
                <a:srgbClr val="FF0000"/>
              </a:buClr>
              <a:buChar char="•"/>
              <a:tabLst>
                <a:tab pos="856615" algn="l"/>
                <a:tab pos="857885" algn="l"/>
              </a:tabLst>
            </a:pPr>
            <a:r>
              <a:rPr dirty="0" sz="1550" spc="10">
                <a:latin typeface="Arial"/>
                <a:cs typeface="Arial"/>
              </a:rPr>
              <a:t>Creating nonunique</a:t>
            </a:r>
            <a:r>
              <a:rPr dirty="0" sz="1550" spc="-5">
                <a:latin typeface="Arial"/>
                <a:cs typeface="Arial"/>
              </a:rPr>
              <a:t> </a:t>
            </a:r>
            <a:r>
              <a:rPr dirty="0" sz="1550" spc="10">
                <a:latin typeface="Arial"/>
                <a:cs typeface="Arial"/>
              </a:rPr>
              <a:t>indexes</a:t>
            </a:r>
            <a:endParaRPr sz="1550">
              <a:latin typeface="Arial"/>
              <a:cs typeface="Arial"/>
            </a:endParaRPr>
          </a:p>
          <a:p>
            <a:pPr marL="857250" indent="-330200">
              <a:lnSpc>
                <a:spcPct val="100000"/>
              </a:lnSpc>
              <a:spcBef>
                <a:spcPts val="400"/>
              </a:spcBef>
              <a:buClr>
                <a:srgbClr val="FF0000"/>
              </a:buClr>
              <a:buChar char="•"/>
              <a:tabLst>
                <a:tab pos="856615" algn="l"/>
                <a:tab pos="857885" algn="l"/>
              </a:tabLst>
            </a:pPr>
            <a:r>
              <a:rPr dirty="0" sz="1550" spc="10">
                <a:latin typeface="Arial"/>
                <a:cs typeface="Arial"/>
              </a:rPr>
              <a:t>Creating</a:t>
            </a:r>
            <a:r>
              <a:rPr dirty="0" sz="1550">
                <a:latin typeface="Arial"/>
                <a:cs typeface="Arial"/>
              </a:rPr>
              <a:t> </a:t>
            </a:r>
            <a:r>
              <a:rPr dirty="0" sz="1550" spc="10">
                <a:latin typeface="Arial"/>
                <a:cs typeface="Arial"/>
              </a:rPr>
              <a:t>synonyms</a:t>
            </a:r>
            <a:endParaRPr sz="155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pPr>
            <a:endParaRPr sz="1700">
              <a:latin typeface="Arial"/>
              <a:cs typeface="Arial"/>
            </a:endParaRPr>
          </a:p>
          <a:p>
            <a:pPr>
              <a:lnSpc>
                <a:spcPct val="100000"/>
              </a:lnSpc>
              <a:spcBef>
                <a:spcPts val="45"/>
              </a:spcBef>
            </a:pPr>
            <a:endParaRPr sz="235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4</a:t>
            </a:r>
            <a:r>
              <a:rPr dirty="0" sz="800" spc="-114"/>
              <a:t>il.</a:t>
            </a:r>
            <a:r>
              <a:rPr dirty="0" baseline="-30092" sz="1800" spc="-172" b="1">
                <a:latin typeface="Arial"/>
                <a:cs typeface="Arial"/>
              </a:rPr>
              <a:t>3</a:t>
            </a:r>
            <a:r>
              <a:rPr dirty="0" sz="800" spc="-114"/>
              <a:t>Contact</a:t>
            </a:r>
            <a:endParaRPr sz="800">
              <a:latin typeface="Arial"/>
              <a:cs typeface="Arial"/>
            </a:endParaRPr>
          </a:p>
        </p:txBody>
      </p:sp>
      <p:sp>
        <p:nvSpPr>
          <p:cNvPr id="8" name="object 8"/>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4" name="object 4"/>
          <p:cNvSpPr txBox="1"/>
          <p:nvPr/>
        </p:nvSpPr>
        <p:spPr>
          <a:xfrm>
            <a:off x="594613" y="5611157"/>
            <a:ext cx="6360795" cy="95885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Practice 10: Overview </a:t>
            </a:r>
            <a:r>
              <a:rPr dirty="0" sz="1300" b="1">
                <a:latin typeface="Arial"/>
                <a:cs typeface="Arial"/>
              </a:rPr>
              <a:t>of </a:t>
            </a:r>
            <a:r>
              <a:rPr dirty="0" sz="1300" spc="-5" b="1">
                <a:latin typeface="Arial"/>
                <a:cs typeface="Arial"/>
              </a:rPr>
              <a:t>Part </a:t>
            </a:r>
            <a:r>
              <a:rPr dirty="0" sz="1300" b="1">
                <a:latin typeface="Arial"/>
                <a:cs typeface="Arial"/>
              </a:rPr>
              <a:t>2</a:t>
            </a:r>
            <a:endParaRPr sz="1300">
              <a:latin typeface="Arial"/>
              <a:cs typeface="Arial"/>
            </a:endParaRPr>
          </a:p>
          <a:p>
            <a:pPr marL="136525" marR="5080">
              <a:lnSpc>
                <a:spcPct val="100000"/>
              </a:lnSpc>
              <a:spcBef>
                <a:spcPts val="359"/>
              </a:spcBef>
            </a:pPr>
            <a:r>
              <a:rPr dirty="0" sz="1300">
                <a:latin typeface="Times New Roman"/>
                <a:cs typeface="Times New Roman"/>
              </a:rPr>
              <a:t>Part 2 of this lesson’s practice provides you with a variety of exercises in creating and using a  </a:t>
            </a:r>
            <a:r>
              <a:rPr dirty="0" sz="1300" spc="-5">
                <a:latin typeface="Times New Roman"/>
                <a:cs typeface="Times New Roman"/>
              </a:rPr>
              <a:t>sequence, </a:t>
            </a:r>
            <a:r>
              <a:rPr dirty="0" sz="1300">
                <a:latin typeface="Times New Roman"/>
                <a:cs typeface="Times New Roman"/>
              </a:rPr>
              <a:t>an index, and a </a:t>
            </a:r>
            <a:r>
              <a:rPr dirty="0" sz="1300" spc="-5">
                <a:latin typeface="Times New Roman"/>
                <a:cs typeface="Times New Roman"/>
              </a:rPr>
              <a:t>synonym.</a:t>
            </a:r>
            <a:endParaRPr sz="1300">
              <a:latin typeface="Times New Roman"/>
              <a:cs typeface="Times New Roman"/>
            </a:endParaRPr>
          </a:p>
          <a:p>
            <a:pPr marL="136525">
              <a:lnSpc>
                <a:spcPct val="100000"/>
              </a:lnSpc>
              <a:spcBef>
                <a:spcPts val="390"/>
              </a:spcBef>
            </a:pPr>
            <a:r>
              <a:rPr dirty="0" sz="1300" spc="-5">
                <a:latin typeface="Times New Roman"/>
                <a:cs typeface="Times New Roman"/>
              </a:rPr>
              <a:t>Complete </a:t>
            </a:r>
            <a:r>
              <a:rPr dirty="0" sz="1300">
                <a:latin typeface="Times New Roman"/>
                <a:cs typeface="Times New Roman"/>
              </a:rPr>
              <a:t>questions 7–10 at the end </a:t>
            </a:r>
            <a:r>
              <a:rPr dirty="0" sz="1300" spc="-5">
                <a:latin typeface="Times New Roman"/>
                <a:cs typeface="Times New Roman"/>
              </a:rPr>
              <a:t>of </a:t>
            </a:r>
            <a:r>
              <a:rPr dirty="0" sz="1300">
                <a:latin typeface="Times New Roman"/>
                <a:cs typeface="Times New Roman"/>
              </a:rPr>
              <a:t>this</a:t>
            </a:r>
            <a:r>
              <a:rPr dirty="0" sz="1300" spc="-10">
                <a:latin typeface="Times New Roman"/>
                <a:cs typeface="Times New Roman"/>
              </a:rPr>
              <a:t> </a:t>
            </a:r>
            <a:r>
              <a:rPr dirty="0" sz="1300">
                <a:latin typeface="Times New Roman"/>
                <a:cs typeface="Times New Roman"/>
              </a:rPr>
              <a:t>lesson.</a:t>
            </a:r>
            <a:endParaRPr sz="1300">
              <a:latin typeface="Times New Roman"/>
              <a:cs typeface="Times New Roman"/>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3090" y="446320"/>
            <a:ext cx="6275070" cy="1543050"/>
          </a:xfrm>
          <a:prstGeom prst="rect">
            <a:avLst/>
          </a:prstGeom>
        </p:spPr>
        <p:txBody>
          <a:bodyPr wrap="square" lIns="0" tIns="58419" rIns="0" bIns="0" rtlCol="0" vert="horz">
            <a:spAutoFit/>
          </a:bodyPr>
          <a:lstStyle/>
          <a:p>
            <a:pPr marL="12700">
              <a:lnSpc>
                <a:spcPct val="100000"/>
              </a:lnSpc>
              <a:spcBef>
                <a:spcPts val="459"/>
              </a:spcBef>
            </a:pPr>
            <a:r>
              <a:rPr dirty="0" sz="1300" spc="-5" b="1">
                <a:latin typeface="Arial"/>
                <a:cs typeface="Arial"/>
              </a:rPr>
              <a:t>Practice</a:t>
            </a:r>
            <a:r>
              <a:rPr dirty="0" sz="1300" spc="-15" b="1">
                <a:latin typeface="Arial"/>
                <a:cs typeface="Arial"/>
              </a:rPr>
              <a:t> </a:t>
            </a:r>
            <a:r>
              <a:rPr dirty="0" sz="1300" spc="-5" b="1">
                <a:latin typeface="Arial"/>
                <a:cs typeface="Arial"/>
              </a:rPr>
              <a:t>10</a:t>
            </a:r>
            <a:endParaRPr sz="1300">
              <a:latin typeface="Arial"/>
              <a:cs typeface="Arial"/>
            </a:endParaRPr>
          </a:p>
          <a:p>
            <a:pPr marL="136525">
              <a:lnSpc>
                <a:spcPct val="100000"/>
              </a:lnSpc>
              <a:spcBef>
                <a:spcPts val="359"/>
              </a:spcBef>
            </a:pPr>
            <a:r>
              <a:rPr dirty="0" sz="1300" b="1">
                <a:latin typeface="Times New Roman"/>
                <a:cs typeface="Times New Roman"/>
              </a:rPr>
              <a:t>Part</a:t>
            </a:r>
            <a:r>
              <a:rPr dirty="0" sz="1300" spc="-10" b="1">
                <a:latin typeface="Times New Roman"/>
                <a:cs typeface="Times New Roman"/>
              </a:rPr>
              <a:t> </a:t>
            </a:r>
            <a:r>
              <a:rPr dirty="0" sz="1300" b="1">
                <a:latin typeface="Times New Roman"/>
                <a:cs typeface="Times New Roman"/>
              </a:rPr>
              <a:t>1</a:t>
            </a:r>
            <a:endParaRPr sz="1300">
              <a:latin typeface="Times New Roman"/>
              <a:cs typeface="Times New Roman"/>
            </a:endParaRPr>
          </a:p>
          <a:p>
            <a:pPr marL="445770" marR="5080" indent="-186055">
              <a:lnSpc>
                <a:spcPct val="100000"/>
              </a:lnSpc>
              <a:spcBef>
                <a:spcPts val="310"/>
              </a:spcBef>
              <a:buAutoNum type="arabicPeriod"/>
              <a:tabLst>
                <a:tab pos="446405" algn="l"/>
              </a:tabLst>
            </a:pPr>
            <a:r>
              <a:rPr dirty="0" sz="1300">
                <a:latin typeface="Times New Roman"/>
                <a:cs typeface="Times New Roman"/>
              </a:rPr>
              <a:t>The staff in the HR department want to hide some of the data in the </a:t>
            </a:r>
            <a:r>
              <a:rPr dirty="0" sz="1300">
                <a:latin typeface="Courier New"/>
                <a:cs typeface="Courier New"/>
              </a:rPr>
              <a:t>EMPLOYEES</a:t>
            </a:r>
            <a:r>
              <a:rPr dirty="0" sz="1300" spc="-515">
                <a:latin typeface="Courier New"/>
                <a:cs typeface="Courier New"/>
              </a:rPr>
              <a:t> </a:t>
            </a:r>
            <a:r>
              <a:rPr dirty="0" sz="1300">
                <a:latin typeface="Times New Roman"/>
                <a:cs typeface="Times New Roman"/>
              </a:rPr>
              <a:t>table.  They want a view called </a:t>
            </a:r>
            <a:r>
              <a:rPr dirty="0" sz="1300">
                <a:latin typeface="Courier New"/>
                <a:cs typeface="Courier New"/>
              </a:rPr>
              <a:t>EMPLOYEES_VU </a:t>
            </a:r>
            <a:r>
              <a:rPr dirty="0" sz="1300">
                <a:latin typeface="Times New Roman"/>
                <a:cs typeface="Times New Roman"/>
              </a:rPr>
              <a:t>based on the </a:t>
            </a:r>
            <a:r>
              <a:rPr dirty="0" sz="1300" spc="-5">
                <a:latin typeface="Times New Roman"/>
                <a:cs typeface="Times New Roman"/>
              </a:rPr>
              <a:t>employee numbers, </a:t>
            </a:r>
            <a:r>
              <a:rPr dirty="0" sz="1300">
                <a:latin typeface="Times New Roman"/>
                <a:cs typeface="Times New Roman"/>
              </a:rPr>
              <a:t>employee  names, and department numbers from the </a:t>
            </a:r>
            <a:r>
              <a:rPr dirty="0" sz="1300">
                <a:latin typeface="Courier New"/>
                <a:cs typeface="Courier New"/>
              </a:rPr>
              <a:t>EMPLOYEES </a:t>
            </a:r>
            <a:r>
              <a:rPr dirty="0" sz="1300">
                <a:latin typeface="Times New Roman"/>
                <a:cs typeface="Times New Roman"/>
              </a:rPr>
              <a:t>table. They want the heading  for the employee name to be</a:t>
            </a:r>
            <a:r>
              <a:rPr dirty="0" sz="1300" spc="10">
                <a:latin typeface="Times New Roman"/>
                <a:cs typeface="Times New Roman"/>
              </a:rPr>
              <a:t> </a:t>
            </a:r>
            <a:r>
              <a:rPr dirty="0" sz="1300">
                <a:latin typeface="Courier New"/>
                <a:cs typeface="Courier New"/>
              </a:rPr>
              <a:t>EMPLOYEE</a:t>
            </a:r>
            <a:r>
              <a:rPr dirty="0" sz="1300">
                <a:latin typeface="Times New Roman"/>
                <a:cs typeface="Times New Roman"/>
              </a:rPr>
              <a:t>.</a:t>
            </a:r>
            <a:endParaRPr sz="1300">
              <a:latin typeface="Times New Roman"/>
              <a:cs typeface="Times New Roman"/>
            </a:endParaRPr>
          </a:p>
          <a:p>
            <a:pPr marL="445770" indent="-186055">
              <a:lnSpc>
                <a:spcPts val="1555"/>
              </a:lnSpc>
              <a:buAutoNum type="arabicPeriod"/>
              <a:tabLst>
                <a:tab pos="446405" algn="l"/>
              </a:tabLst>
            </a:pPr>
            <a:r>
              <a:rPr dirty="0" sz="1300">
                <a:latin typeface="Times New Roman"/>
                <a:cs typeface="Times New Roman"/>
              </a:rPr>
              <a:t>Confirm that the view works. </a:t>
            </a:r>
            <a:r>
              <a:rPr dirty="0" sz="1300" spc="-5">
                <a:latin typeface="Times New Roman"/>
                <a:cs typeface="Times New Roman"/>
              </a:rPr>
              <a:t>Display the contents of the </a:t>
            </a:r>
            <a:r>
              <a:rPr dirty="0" sz="1300">
                <a:latin typeface="Courier New"/>
                <a:cs typeface="Courier New"/>
              </a:rPr>
              <a:t>EMPLOYEES_VU</a:t>
            </a:r>
            <a:r>
              <a:rPr dirty="0" sz="1300" spc="-430">
                <a:latin typeface="Courier New"/>
                <a:cs typeface="Courier New"/>
              </a:rPr>
              <a:t> </a:t>
            </a:r>
            <a:r>
              <a:rPr dirty="0" sz="1300">
                <a:latin typeface="Times New Roman"/>
                <a:cs typeface="Times New Roman"/>
              </a:rPr>
              <a:t>view.</a:t>
            </a:r>
            <a:endParaRPr sz="1300">
              <a:latin typeface="Times New Roman"/>
              <a:cs typeface="Times New Roman"/>
            </a:endParaRPr>
          </a:p>
        </p:txBody>
      </p:sp>
      <p:sp>
        <p:nvSpPr>
          <p:cNvPr id="3" name="object 3"/>
          <p:cNvSpPr txBox="1"/>
          <p:nvPr/>
        </p:nvSpPr>
        <p:spPr>
          <a:xfrm>
            <a:off x="840755" y="6848366"/>
            <a:ext cx="5939155" cy="432434"/>
          </a:xfrm>
          <a:prstGeom prst="rect">
            <a:avLst/>
          </a:prstGeom>
        </p:spPr>
        <p:txBody>
          <a:bodyPr wrap="square" lIns="0" tIns="3175" rIns="0" bIns="0" rtlCol="0" vert="horz">
            <a:spAutoFit/>
          </a:bodyPr>
          <a:lstStyle/>
          <a:p>
            <a:pPr marL="198120" marR="5080" indent="-186055">
              <a:lnSpc>
                <a:spcPct val="105000"/>
              </a:lnSpc>
              <a:spcBef>
                <a:spcPts val="25"/>
              </a:spcBef>
            </a:pPr>
            <a:r>
              <a:rPr dirty="0" sz="1300">
                <a:latin typeface="Times New Roman"/>
                <a:cs typeface="Times New Roman"/>
              </a:rPr>
              <a:t>3. </a:t>
            </a:r>
            <a:r>
              <a:rPr dirty="0" sz="1300" spc="-5">
                <a:latin typeface="Times New Roman"/>
                <a:cs typeface="Times New Roman"/>
              </a:rPr>
              <a:t>Using </a:t>
            </a:r>
            <a:r>
              <a:rPr dirty="0" sz="1300">
                <a:latin typeface="Times New Roman"/>
                <a:cs typeface="Times New Roman"/>
              </a:rPr>
              <a:t>your </a:t>
            </a:r>
            <a:r>
              <a:rPr dirty="0" sz="1300">
                <a:latin typeface="Courier New"/>
                <a:cs typeface="Courier New"/>
              </a:rPr>
              <a:t>EMPLOYEES_VU</a:t>
            </a:r>
            <a:r>
              <a:rPr dirty="0" sz="1300" spc="-655">
                <a:latin typeface="Courier New"/>
                <a:cs typeface="Courier New"/>
              </a:rPr>
              <a:t> </a:t>
            </a:r>
            <a:r>
              <a:rPr dirty="0" sz="1300">
                <a:latin typeface="Times New Roman"/>
                <a:cs typeface="Times New Roman"/>
              </a:rPr>
              <a:t>view, write a query for the </a:t>
            </a:r>
            <a:r>
              <a:rPr dirty="0" sz="1300" spc="-5">
                <a:latin typeface="Times New Roman"/>
                <a:cs typeface="Times New Roman"/>
              </a:rPr>
              <a:t>HR </a:t>
            </a:r>
            <a:r>
              <a:rPr dirty="0" sz="1300">
                <a:latin typeface="Times New Roman"/>
                <a:cs typeface="Times New Roman"/>
              </a:rPr>
              <a:t>department to display all  employee names and department numbers.</a:t>
            </a:r>
            <a:endParaRPr sz="1300">
              <a:latin typeface="Times New Roman"/>
              <a:cs typeface="Times New Roman"/>
            </a:endParaRPr>
          </a:p>
        </p:txBody>
      </p:sp>
      <p:sp>
        <p:nvSpPr>
          <p:cNvPr id="4" name="object 4"/>
          <p:cNvSpPr txBox="1"/>
          <p:nvPr/>
        </p:nvSpPr>
        <p:spPr>
          <a:xfrm>
            <a:off x="1052575" y="7838185"/>
            <a:ext cx="341630" cy="405130"/>
          </a:xfrm>
          <a:prstGeom prst="rect">
            <a:avLst/>
          </a:prstGeom>
        </p:spPr>
        <p:txBody>
          <a:bodyPr wrap="square" lIns="0" tIns="11430" rIns="0" bIns="0" rtlCol="0" vert="horz">
            <a:spAutoFit/>
          </a:bodyPr>
          <a:lstStyle/>
          <a:p>
            <a:pPr marL="12700">
              <a:lnSpc>
                <a:spcPct val="100000"/>
              </a:lnSpc>
              <a:spcBef>
                <a:spcPts val="90"/>
              </a:spcBef>
            </a:pPr>
            <a:r>
              <a:rPr dirty="0" sz="2500" spc="-10" b="1">
                <a:latin typeface="Arial"/>
                <a:cs typeface="Arial"/>
              </a:rPr>
              <a:t>…</a:t>
            </a:r>
            <a:endParaRPr sz="2500">
              <a:latin typeface="Arial"/>
              <a:cs typeface="Arial"/>
            </a:endParaRPr>
          </a:p>
        </p:txBody>
      </p:sp>
      <p:grpSp>
        <p:nvGrpSpPr>
          <p:cNvPr id="5" name="object 5"/>
          <p:cNvGrpSpPr/>
          <p:nvPr/>
        </p:nvGrpSpPr>
        <p:grpSpPr>
          <a:xfrm>
            <a:off x="1078230" y="2033016"/>
            <a:ext cx="3846195" cy="4718685"/>
            <a:chOff x="1078230" y="2033016"/>
            <a:chExt cx="3846195" cy="4718685"/>
          </a:xfrm>
        </p:grpSpPr>
        <p:sp>
          <p:nvSpPr>
            <p:cNvPr id="6" name="object 6"/>
            <p:cNvSpPr/>
            <p:nvPr/>
          </p:nvSpPr>
          <p:spPr>
            <a:xfrm>
              <a:off x="1088136" y="2043684"/>
              <a:ext cx="3825240" cy="4696967"/>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083564" y="2038350"/>
              <a:ext cx="3835400" cy="4707890"/>
            </a:xfrm>
            <a:custGeom>
              <a:avLst/>
              <a:gdLst/>
              <a:ahLst/>
              <a:cxnLst/>
              <a:rect l="l" t="t" r="r" b="b"/>
              <a:pathLst>
                <a:path w="3835400" h="4707890">
                  <a:moveTo>
                    <a:pt x="3835146" y="0"/>
                  </a:moveTo>
                  <a:lnTo>
                    <a:pt x="0" y="0"/>
                  </a:lnTo>
                  <a:lnTo>
                    <a:pt x="0" y="4707636"/>
                  </a:lnTo>
                  <a:lnTo>
                    <a:pt x="3835146" y="4707636"/>
                  </a:lnTo>
                  <a:lnTo>
                    <a:pt x="3835146" y="0"/>
                  </a:lnTo>
                  <a:close/>
                </a:path>
              </a:pathLst>
            </a:custGeom>
            <a:ln w="10667">
              <a:solidFill>
                <a:srgbClr val="000000"/>
              </a:solidFill>
            </a:ln>
          </p:spPr>
          <p:txBody>
            <a:bodyPr wrap="square" lIns="0" tIns="0" rIns="0" bIns="0" rtlCol="0"/>
            <a:lstStyle/>
            <a:p/>
          </p:txBody>
        </p:sp>
      </p:grpSp>
      <p:grpSp>
        <p:nvGrpSpPr>
          <p:cNvPr id="8" name="object 8"/>
          <p:cNvGrpSpPr/>
          <p:nvPr/>
        </p:nvGrpSpPr>
        <p:grpSpPr>
          <a:xfrm>
            <a:off x="1078230" y="7338821"/>
            <a:ext cx="2754630" cy="695960"/>
            <a:chOff x="1078230" y="7338821"/>
            <a:chExt cx="2754630" cy="695960"/>
          </a:xfrm>
        </p:grpSpPr>
        <p:sp>
          <p:nvSpPr>
            <p:cNvPr id="9" name="object 9"/>
            <p:cNvSpPr/>
            <p:nvPr/>
          </p:nvSpPr>
          <p:spPr>
            <a:xfrm>
              <a:off x="1088136" y="7349489"/>
              <a:ext cx="2734056" cy="674369"/>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083564" y="7344155"/>
              <a:ext cx="2744470" cy="685165"/>
            </a:xfrm>
            <a:custGeom>
              <a:avLst/>
              <a:gdLst/>
              <a:ahLst/>
              <a:cxnLst/>
              <a:rect l="l" t="t" r="r" b="b"/>
              <a:pathLst>
                <a:path w="2744470" h="685165">
                  <a:moveTo>
                    <a:pt x="2743962" y="0"/>
                  </a:moveTo>
                  <a:lnTo>
                    <a:pt x="0" y="0"/>
                  </a:lnTo>
                  <a:lnTo>
                    <a:pt x="0" y="685038"/>
                  </a:lnTo>
                  <a:lnTo>
                    <a:pt x="2743962" y="685038"/>
                  </a:lnTo>
                  <a:lnTo>
                    <a:pt x="2743962" y="0"/>
                  </a:lnTo>
                  <a:close/>
                </a:path>
              </a:pathLst>
            </a:custGeom>
            <a:ln w="10668">
              <a:solidFill>
                <a:srgbClr val="000000"/>
              </a:solidFill>
            </a:ln>
          </p:spPr>
          <p:txBody>
            <a:bodyPr wrap="square" lIns="0" tIns="0" rIns="0" bIns="0" rtlCol="0"/>
            <a:lstStyle/>
            <a:p/>
          </p:txBody>
        </p:sp>
      </p:grpSp>
      <p:grpSp>
        <p:nvGrpSpPr>
          <p:cNvPr id="11" name="object 11"/>
          <p:cNvGrpSpPr/>
          <p:nvPr/>
        </p:nvGrpSpPr>
        <p:grpSpPr>
          <a:xfrm>
            <a:off x="1078230" y="8285226"/>
            <a:ext cx="2735580" cy="479425"/>
            <a:chOff x="1078230" y="8285226"/>
            <a:chExt cx="2735580" cy="479425"/>
          </a:xfrm>
        </p:grpSpPr>
        <p:sp>
          <p:nvSpPr>
            <p:cNvPr id="12" name="object 12"/>
            <p:cNvSpPr/>
            <p:nvPr/>
          </p:nvSpPr>
          <p:spPr>
            <a:xfrm>
              <a:off x="1088136" y="8295894"/>
              <a:ext cx="2715006" cy="457962"/>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1083564" y="8290560"/>
              <a:ext cx="2725420" cy="468630"/>
            </a:xfrm>
            <a:custGeom>
              <a:avLst/>
              <a:gdLst/>
              <a:ahLst/>
              <a:cxnLst/>
              <a:rect l="l" t="t" r="r" b="b"/>
              <a:pathLst>
                <a:path w="2725420" h="468629">
                  <a:moveTo>
                    <a:pt x="2724912" y="0"/>
                  </a:moveTo>
                  <a:lnTo>
                    <a:pt x="0" y="0"/>
                  </a:lnTo>
                  <a:lnTo>
                    <a:pt x="0" y="468630"/>
                  </a:lnTo>
                  <a:lnTo>
                    <a:pt x="2724912" y="468630"/>
                  </a:lnTo>
                  <a:lnTo>
                    <a:pt x="2724912" y="0"/>
                  </a:lnTo>
                  <a:close/>
                </a:path>
              </a:pathLst>
            </a:custGeom>
            <a:ln w="10668">
              <a:solidFill>
                <a:srgbClr val="000000"/>
              </a:solidFill>
            </a:ln>
          </p:spPr>
          <p:txBody>
            <a:bodyPr wrap="square" lIns="0" tIns="0" rIns="0" bIns="0" rtlCol="0"/>
            <a:lstStyle/>
            <a:p/>
          </p:txBody>
        </p:sp>
      </p:grpSp>
      <p:sp>
        <p:nvSpPr>
          <p:cNvPr id="14" name="object 14"/>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5" name="object 15"/>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4</a:t>
            </a:r>
            <a:r>
              <a:rPr dirty="0" sz="800" spc="-114"/>
              <a:t>il.</a:t>
            </a:r>
            <a:r>
              <a:rPr dirty="0" baseline="-30092" sz="1800" spc="-172" b="1">
                <a:latin typeface="Arial"/>
                <a:cs typeface="Arial"/>
              </a:rPr>
              <a:t>4</a:t>
            </a:r>
            <a:r>
              <a:rPr dirty="0" sz="800" spc="-114"/>
              <a:t>Contact</a:t>
            </a:r>
            <a:endParaRPr sz="800">
              <a:latin typeface="Arial"/>
              <a:cs typeface="Arial"/>
            </a:endParaRPr>
          </a:p>
        </p:txBody>
      </p:sp>
      <p:sp>
        <p:nvSpPr>
          <p:cNvPr id="17" name="object 17"/>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5"/>
              </a:rPr>
              <a:t>OracleWDP_ww@oracle.com</a:t>
            </a:r>
            <a:r>
              <a:rPr dirty="0" sz="800" spc="-55">
                <a:latin typeface="Garuda"/>
                <a:cs typeface="Garuda"/>
                <a:hlinkClick r:id="rId5"/>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0041" y="452432"/>
            <a:ext cx="6262370" cy="1543685"/>
          </a:xfrm>
          <a:prstGeom prst="rect">
            <a:avLst/>
          </a:prstGeom>
        </p:spPr>
        <p:txBody>
          <a:bodyPr wrap="square" lIns="0" tIns="48260" rIns="0" bIns="0" rtlCol="0" vert="horz">
            <a:spAutoFit/>
          </a:bodyPr>
          <a:lstStyle/>
          <a:p>
            <a:pPr marL="12700">
              <a:lnSpc>
                <a:spcPct val="100000"/>
              </a:lnSpc>
              <a:spcBef>
                <a:spcPts val="380"/>
              </a:spcBef>
            </a:pPr>
            <a:r>
              <a:rPr dirty="0" sz="1300" spc="-5" b="1">
                <a:latin typeface="Arial"/>
                <a:cs typeface="Arial"/>
              </a:rPr>
              <a:t>Practice 10</a:t>
            </a:r>
            <a:r>
              <a:rPr dirty="0" sz="1300" spc="-10" b="1">
                <a:latin typeface="Arial"/>
                <a:cs typeface="Arial"/>
              </a:rPr>
              <a:t> </a:t>
            </a:r>
            <a:r>
              <a:rPr dirty="0" sz="1300" b="1">
                <a:latin typeface="Arial"/>
                <a:cs typeface="Arial"/>
              </a:rPr>
              <a:t>(continued)</a:t>
            </a:r>
            <a:endParaRPr sz="1300">
              <a:latin typeface="Arial"/>
              <a:cs typeface="Arial"/>
            </a:endParaRPr>
          </a:p>
          <a:p>
            <a:pPr marL="532130" marR="5080" indent="-252095">
              <a:lnSpc>
                <a:spcPct val="101200"/>
              </a:lnSpc>
              <a:spcBef>
                <a:spcPts val="265"/>
              </a:spcBef>
              <a:buAutoNum type="arabicPeriod" startAt="4"/>
              <a:tabLst>
                <a:tab pos="532765" algn="l"/>
              </a:tabLst>
            </a:pPr>
            <a:r>
              <a:rPr dirty="0" sz="1300">
                <a:latin typeface="Times New Roman"/>
                <a:cs typeface="Times New Roman"/>
              </a:rPr>
              <a:t>Department 50 needs access to its employee data. Create a view named </a:t>
            </a:r>
            <a:r>
              <a:rPr dirty="0" sz="1300">
                <a:latin typeface="Courier New"/>
                <a:cs typeface="Courier New"/>
              </a:rPr>
              <a:t>DEPT50 </a:t>
            </a:r>
            <a:r>
              <a:rPr dirty="0" sz="1300">
                <a:latin typeface="Times New Roman"/>
                <a:cs typeface="Times New Roman"/>
              </a:rPr>
              <a:t>that  contains the employee </a:t>
            </a:r>
            <a:r>
              <a:rPr dirty="0" sz="1300" spc="-5">
                <a:latin typeface="Times New Roman"/>
                <a:cs typeface="Times New Roman"/>
              </a:rPr>
              <a:t>numbers, </a:t>
            </a:r>
            <a:r>
              <a:rPr dirty="0" sz="1300">
                <a:latin typeface="Times New Roman"/>
                <a:cs typeface="Times New Roman"/>
              </a:rPr>
              <a:t>employee last names, and department numbers for all  employees in department 50. You are asked to label the view columns </a:t>
            </a:r>
            <a:r>
              <a:rPr dirty="0" sz="1300">
                <a:latin typeface="Courier New"/>
                <a:cs typeface="Courier New"/>
              </a:rPr>
              <a:t>EMPNO</a:t>
            </a:r>
            <a:r>
              <a:rPr dirty="0" sz="1300">
                <a:latin typeface="Times New Roman"/>
                <a:cs typeface="Times New Roman"/>
              </a:rPr>
              <a:t>,  </a:t>
            </a:r>
            <a:r>
              <a:rPr dirty="0" sz="1300">
                <a:latin typeface="Courier New"/>
                <a:cs typeface="Courier New"/>
              </a:rPr>
              <a:t>EMPLOYEE</a:t>
            </a:r>
            <a:r>
              <a:rPr dirty="0" sz="1300">
                <a:latin typeface="Times New Roman"/>
                <a:cs typeface="Times New Roman"/>
              </a:rPr>
              <a:t>, and </a:t>
            </a:r>
            <a:r>
              <a:rPr dirty="0" sz="1300">
                <a:latin typeface="Courier New"/>
                <a:cs typeface="Courier New"/>
              </a:rPr>
              <a:t>DEPTNO</a:t>
            </a:r>
            <a:r>
              <a:rPr dirty="0" sz="1300">
                <a:latin typeface="Times New Roman"/>
                <a:cs typeface="Times New Roman"/>
              </a:rPr>
              <a:t>. For </a:t>
            </a:r>
            <a:r>
              <a:rPr dirty="0" sz="1300" spc="-5">
                <a:latin typeface="Times New Roman"/>
                <a:cs typeface="Times New Roman"/>
              </a:rPr>
              <a:t>security purposes, </a:t>
            </a:r>
            <a:r>
              <a:rPr dirty="0" sz="1300">
                <a:latin typeface="Times New Roman"/>
                <a:cs typeface="Times New Roman"/>
              </a:rPr>
              <a:t>do not allow an </a:t>
            </a:r>
            <a:r>
              <a:rPr dirty="0" sz="1300" spc="-5">
                <a:latin typeface="Times New Roman"/>
                <a:cs typeface="Times New Roman"/>
              </a:rPr>
              <a:t>employee </a:t>
            </a:r>
            <a:r>
              <a:rPr dirty="0" sz="1300">
                <a:latin typeface="Times New Roman"/>
                <a:cs typeface="Times New Roman"/>
              </a:rPr>
              <a:t>to be  reassigned to another </a:t>
            </a:r>
            <a:r>
              <a:rPr dirty="0" sz="1300" spc="-5">
                <a:latin typeface="Times New Roman"/>
                <a:cs typeface="Times New Roman"/>
              </a:rPr>
              <a:t>department </a:t>
            </a:r>
            <a:r>
              <a:rPr dirty="0" sz="1300">
                <a:latin typeface="Times New Roman"/>
                <a:cs typeface="Times New Roman"/>
              </a:rPr>
              <a:t>through the view.</a:t>
            </a:r>
            <a:endParaRPr sz="1300">
              <a:latin typeface="Times New Roman"/>
              <a:cs typeface="Times New Roman"/>
            </a:endParaRPr>
          </a:p>
          <a:p>
            <a:pPr marL="531495" indent="-251460">
              <a:lnSpc>
                <a:spcPct val="100000"/>
              </a:lnSpc>
              <a:spcBef>
                <a:spcPts val="395"/>
              </a:spcBef>
              <a:buAutoNum type="arabicPeriod" startAt="4"/>
              <a:tabLst>
                <a:tab pos="531495" algn="l"/>
                <a:tab pos="532130" algn="l"/>
              </a:tabLst>
            </a:pPr>
            <a:r>
              <a:rPr dirty="0" sz="1300">
                <a:latin typeface="Times New Roman"/>
                <a:cs typeface="Times New Roman"/>
              </a:rPr>
              <a:t>Display the structure and contents of the </a:t>
            </a:r>
            <a:r>
              <a:rPr dirty="0" sz="1300">
                <a:latin typeface="Courier New"/>
                <a:cs typeface="Courier New"/>
              </a:rPr>
              <a:t>DEPT50</a:t>
            </a:r>
            <a:r>
              <a:rPr dirty="0" sz="1300" spc="-465">
                <a:latin typeface="Courier New"/>
                <a:cs typeface="Courier New"/>
              </a:rPr>
              <a:t> </a:t>
            </a:r>
            <a:r>
              <a:rPr dirty="0" sz="1300">
                <a:latin typeface="Times New Roman"/>
                <a:cs typeface="Times New Roman"/>
              </a:rPr>
              <a:t>view.</a:t>
            </a:r>
            <a:endParaRPr sz="1300">
              <a:latin typeface="Times New Roman"/>
              <a:cs typeface="Times New Roman"/>
            </a:endParaRPr>
          </a:p>
        </p:txBody>
      </p:sp>
      <p:sp>
        <p:nvSpPr>
          <p:cNvPr id="3" name="object 3"/>
          <p:cNvSpPr txBox="1"/>
          <p:nvPr/>
        </p:nvSpPr>
        <p:spPr>
          <a:xfrm>
            <a:off x="858290" y="4611863"/>
            <a:ext cx="4310380" cy="224154"/>
          </a:xfrm>
          <a:prstGeom prst="rect">
            <a:avLst/>
          </a:prstGeom>
        </p:spPr>
        <p:txBody>
          <a:bodyPr wrap="square" lIns="0" tIns="12700" rIns="0" bIns="0" rtlCol="0" vert="horz">
            <a:spAutoFit/>
          </a:bodyPr>
          <a:lstStyle/>
          <a:p>
            <a:pPr marL="12700">
              <a:lnSpc>
                <a:spcPct val="100000"/>
              </a:lnSpc>
              <a:spcBef>
                <a:spcPts val="100"/>
              </a:spcBef>
              <a:tabLst>
                <a:tab pos="263525" algn="l"/>
              </a:tabLst>
            </a:pPr>
            <a:r>
              <a:rPr dirty="0" sz="1300">
                <a:latin typeface="Times New Roman"/>
                <a:cs typeface="Times New Roman"/>
              </a:rPr>
              <a:t>6.	Test your view. Attempt to reassign Matos to department</a:t>
            </a:r>
            <a:r>
              <a:rPr dirty="0" sz="1300" spc="-70">
                <a:latin typeface="Times New Roman"/>
                <a:cs typeface="Times New Roman"/>
              </a:rPr>
              <a:t> </a:t>
            </a:r>
            <a:r>
              <a:rPr dirty="0" sz="1300">
                <a:latin typeface="Times New Roman"/>
                <a:cs typeface="Times New Roman"/>
              </a:rPr>
              <a:t>80.</a:t>
            </a:r>
            <a:endParaRPr sz="1300">
              <a:latin typeface="Times New Roman"/>
              <a:cs typeface="Times New Roman"/>
            </a:endParaRPr>
          </a:p>
        </p:txBody>
      </p:sp>
      <p:grpSp>
        <p:nvGrpSpPr>
          <p:cNvPr id="4" name="object 4"/>
          <p:cNvGrpSpPr/>
          <p:nvPr/>
        </p:nvGrpSpPr>
        <p:grpSpPr>
          <a:xfrm>
            <a:off x="1160525" y="2053589"/>
            <a:ext cx="4192270" cy="902335"/>
            <a:chOff x="1160525" y="2053589"/>
            <a:chExt cx="4192270" cy="902335"/>
          </a:xfrm>
        </p:grpSpPr>
        <p:sp>
          <p:nvSpPr>
            <p:cNvPr id="5" name="object 5"/>
            <p:cNvSpPr/>
            <p:nvPr/>
          </p:nvSpPr>
          <p:spPr>
            <a:xfrm>
              <a:off x="1171193" y="2064257"/>
              <a:ext cx="4170426" cy="88087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65859" y="2058923"/>
              <a:ext cx="4181475" cy="891540"/>
            </a:xfrm>
            <a:custGeom>
              <a:avLst/>
              <a:gdLst/>
              <a:ahLst/>
              <a:cxnLst/>
              <a:rect l="l" t="t" r="r" b="b"/>
              <a:pathLst>
                <a:path w="4181475" h="891539">
                  <a:moveTo>
                    <a:pt x="4181094" y="0"/>
                  </a:moveTo>
                  <a:lnTo>
                    <a:pt x="0" y="0"/>
                  </a:lnTo>
                  <a:lnTo>
                    <a:pt x="0" y="891540"/>
                  </a:lnTo>
                  <a:lnTo>
                    <a:pt x="4181094" y="891540"/>
                  </a:lnTo>
                  <a:lnTo>
                    <a:pt x="4181094" y="0"/>
                  </a:lnTo>
                  <a:close/>
                </a:path>
              </a:pathLst>
            </a:custGeom>
            <a:ln w="10668">
              <a:solidFill>
                <a:srgbClr val="000000"/>
              </a:solidFill>
            </a:ln>
          </p:spPr>
          <p:txBody>
            <a:bodyPr wrap="square" lIns="0" tIns="0" rIns="0" bIns="0" rtlCol="0"/>
            <a:lstStyle/>
            <a:p/>
          </p:txBody>
        </p:sp>
      </p:grpSp>
      <p:grpSp>
        <p:nvGrpSpPr>
          <p:cNvPr id="7" name="object 7"/>
          <p:cNvGrpSpPr/>
          <p:nvPr/>
        </p:nvGrpSpPr>
        <p:grpSpPr>
          <a:xfrm>
            <a:off x="1160525" y="3127248"/>
            <a:ext cx="2952750" cy="1358900"/>
            <a:chOff x="1160525" y="3127248"/>
            <a:chExt cx="2952750" cy="1358900"/>
          </a:xfrm>
        </p:grpSpPr>
        <p:sp>
          <p:nvSpPr>
            <p:cNvPr id="8" name="object 8"/>
            <p:cNvSpPr/>
            <p:nvPr/>
          </p:nvSpPr>
          <p:spPr>
            <a:xfrm>
              <a:off x="1171193" y="3137916"/>
              <a:ext cx="2931413" cy="1337309"/>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165859" y="3132582"/>
              <a:ext cx="2942590" cy="1348105"/>
            </a:xfrm>
            <a:custGeom>
              <a:avLst/>
              <a:gdLst/>
              <a:ahLst/>
              <a:cxnLst/>
              <a:rect l="l" t="t" r="r" b="b"/>
              <a:pathLst>
                <a:path w="2942590" h="1348104">
                  <a:moveTo>
                    <a:pt x="2942082" y="0"/>
                  </a:moveTo>
                  <a:lnTo>
                    <a:pt x="0" y="0"/>
                  </a:lnTo>
                  <a:lnTo>
                    <a:pt x="0" y="1347977"/>
                  </a:lnTo>
                  <a:lnTo>
                    <a:pt x="2942082" y="1347977"/>
                  </a:lnTo>
                  <a:lnTo>
                    <a:pt x="2942082" y="0"/>
                  </a:lnTo>
                  <a:close/>
                </a:path>
              </a:pathLst>
            </a:custGeom>
            <a:ln w="10668">
              <a:solidFill>
                <a:srgbClr val="000000"/>
              </a:solidFill>
            </a:ln>
          </p:spPr>
          <p:txBody>
            <a:bodyPr wrap="square" lIns="0" tIns="0" rIns="0" bIns="0" rtlCol="0"/>
            <a:lstStyle/>
            <a:p/>
          </p:txBody>
        </p:sp>
      </p:grpSp>
      <p:sp>
        <p:nvSpPr>
          <p:cNvPr id="10" name="object 10"/>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
        <p:nvSpPr>
          <p:cNvPr id="11" name="object 11"/>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4</a:t>
            </a:r>
            <a:r>
              <a:rPr dirty="0" sz="800" spc="-114"/>
              <a:t>il.</a:t>
            </a:r>
            <a:r>
              <a:rPr dirty="0" baseline="-30092" sz="1800" spc="-172" b="1">
                <a:latin typeface="Arial"/>
                <a:cs typeface="Arial"/>
              </a:rPr>
              <a:t>5</a:t>
            </a:r>
            <a:r>
              <a:rPr dirty="0" sz="800" spc="-114"/>
              <a:t>Contact</a:t>
            </a:r>
            <a:endParaRPr sz="800">
              <a:latin typeface="Arial"/>
              <a:cs typeface="Arial"/>
            </a:endParaRPr>
          </a:p>
        </p:txBody>
      </p:sp>
      <p:sp>
        <p:nvSpPr>
          <p:cNvPr id="13" name="object 13"/>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4"/>
              </a:rPr>
              <a:t>OracleWDP_ww@oracle.com</a:t>
            </a:r>
            <a:r>
              <a:rPr dirty="0" sz="800" spc="-55">
                <a:latin typeface="Garuda"/>
                <a:cs typeface="Garuda"/>
                <a:hlinkClick r:id="rId4"/>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idx="5" sz="quarter"/>
          </p:nvPr>
        </p:nvSpPr>
        <p:spPr>
          <a:prstGeom prst="rect"/>
        </p:spPr>
        <p:txBody>
          <a:bodyPr wrap="square" lIns="0" tIns="19685" rIns="0" bIns="0" rtlCol="0" vert="horz">
            <a:spAutoFit/>
          </a:bodyPr>
          <a:lstStyle/>
          <a:p>
            <a:pPr marL="12700">
              <a:lnSpc>
                <a:spcPct val="100000"/>
              </a:lnSpc>
              <a:spcBef>
                <a:spcPts val="155"/>
              </a:spcBef>
            </a:pPr>
            <a:r>
              <a:rPr dirty="0" spc="-5"/>
              <a:t>Development</a:t>
            </a:r>
            <a:r>
              <a:rPr dirty="0" spc="-55"/>
              <a:t> </a:t>
            </a:r>
            <a:r>
              <a:rPr dirty="0" spc="-5"/>
              <a:t>Program</a:t>
            </a:r>
            <a:r>
              <a:rPr dirty="0" spc="-55"/>
              <a:t> </a:t>
            </a:r>
            <a:r>
              <a:rPr dirty="0"/>
              <a:t>(WDP)</a:t>
            </a:r>
            <a:r>
              <a:rPr dirty="0" spc="-55"/>
              <a:t> </a:t>
            </a:r>
            <a:r>
              <a:rPr dirty="0" spc="-5"/>
              <a:t>eKit</a:t>
            </a:r>
            <a:r>
              <a:rPr dirty="0" spc="-55"/>
              <a:t> </a:t>
            </a:r>
            <a:r>
              <a:rPr dirty="0"/>
              <a:t>materials</a:t>
            </a:r>
            <a:r>
              <a:rPr dirty="0" spc="-50"/>
              <a:t> </a:t>
            </a:r>
            <a:r>
              <a:rPr dirty="0" spc="-5"/>
              <a:t>are</a:t>
            </a:r>
            <a:r>
              <a:rPr dirty="0" spc="-55"/>
              <a:t> </a:t>
            </a:r>
            <a:r>
              <a:rPr dirty="0" spc="-5"/>
              <a:t>provided</a:t>
            </a:r>
            <a:r>
              <a:rPr dirty="0" spc="-55"/>
              <a:t> </a:t>
            </a:r>
            <a:r>
              <a:rPr dirty="0" spc="-5"/>
              <a:t>for</a:t>
            </a:r>
            <a:r>
              <a:rPr dirty="0" spc="-55"/>
              <a:t> </a:t>
            </a:r>
            <a:r>
              <a:rPr dirty="0" spc="-5"/>
              <a:t>WDP</a:t>
            </a:r>
            <a:r>
              <a:rPr dirty="0" spc="-50"/>
              <a:t> </a:t>
            </a:r>
            <a:r>
              <a:rPr dirty="0" spc="-5"/>
              <a:t>in-class</a:t>
            </a:r>
            <a:r>
              <a:rPr dirty="0" spc="-55"/>
              <a:t> </a:t>
            </a:r>
            <a:r>
              <a:rPr dirty="0" spc="-5"/>
              <a:t>use</a:t>
            </a:r>
            <a:r>
              <a:rPr dirty="0" spc="-55"/>
              <a:t> </a:t>
            </a:r>
            <a:r>
              <a:rPr dirty="0" spc="-5"/>
              <a:t>only.</a:t>
            </a:r>
            <a:r>
              <a:rPr dirty="0" spc="-55"/>
              <a:t> </a:t>
            </a:r>
            <a:r>
              <a:rPr dirty="0" spc="-5"/>
              <a:t>Copying</a:t>
            </a:r>
            <a:r>
              <a:rPr dirty="0" spc="-50"/>
              <a:t> </a:t>
            </a:r>
            <a:r>
              <a:rPr dirty="0" spc="-5"/>
              <a:t>eKit</a:t>
            </a:r>
            <a:r>
              <a:rPr dirty="0" spc="-55"/>
              <a:t> </a:t>
            </a:r>
            <a:r>
              <a:rPr dirty="0"/>
              <a:t>materials</a:t>
            </a:r>
            <a:r>
              <a:rPr dirty="0" spc="-55"/>
              <a:t> </a:t>
            </a:r>
            <a:r>
              <a:rPr dirty="0" spc="-5"/>
              <a:t>is</a:t>
            </a:r>
            <a:r>
              <a:rPr dirty="0" spc="-55"/>
              <a:t> </a:t>
            </a:r>
            <a:r>
              <a:rPr dirty="0"/>
              <a:t>strictly</a:t>
            </a:r>
            <a:r>
              <a:rPr dirty="0" spc="-50"/>
              <a:t> </a:t>
            </a:r>
            <a:r>
              <a:rPr dirty="0" spc="-5"/>
              <a:t>prohibited</a:t>
            </a:r>
            <a:r>
              <a:rPr dirty="0" spc="-55"/>
              <a:t> </a:t>
            </a:r>
            <a:r>
              <a:rPr dirty="0" spc="-5"/>
              <a:t>and</a:t>
            </a:r>
            <a:r>
              <a:rPr dirty="0" spc="-55"/>
              <a:t> </a:t>
            </a:r>
            <a:r>
              <a:rPr dirty="0" spc="-5"/>
              <a:t>is</a:t>
            </a:r>
            <a:r>
              <a:rPr dirty="0" spc="-55"/>
              <a:t> </a:t>
            </a:r>
            <a:r>
              <a:rPr dirty="0" spc="-5"/>
              <a:t>in</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12700">
              <a:lnSpc>
                <a:spcPts val="1195"/>
              </a:lnSpc>
            </a:pPr>
            <a:r>
              <a:rPr dirty="0"/>
              <a:t>violation </a:t>
            </a:r>
            <a:r>
              <a:rPr dirty="0" spc="-5"/>
              <a:t>of Oracle </a:t>
            </a:r>
            <a:r>
              <a:rPr dirty="0"/>
              <a:t>copyright. </a:t>
            </a:r>
            <a:r>
              <a:rPr dirty="0" baseline="-30092" sz="1800" spc="-352" b="1">
                <a:latin typeface="Arial"/>
                <a:cs typeface="Arial"/>
              </a:rPr>
              <a:t>O</a:t>
            </a:r>
            <a:r>
              <a:rPr dirty="0" sz="800" spc="-235"/>
              <a:t>All</a:t>
            </a:r>
            <a:r>
              <a:rPr dirty="0" baseline="-30092" sz="1800" spc="-352" b="1">
                <a:latin typeface="Arial"/>
                <a:cs typeface="Arial"/>
              </a:rPr>
              <a:t>r</a:t>
            </a:r>
            <a:r>
              <a:rPr dirty="0" sz="800" spc="-235"/>
              <a:t>W</a:t>
            </a:r>
            <a:r>
              <a:rPr dirty="0" baseline="-30092" sz="1800" spc="-352" b="1">
                <a:latin typeface="Arial"/>
                <a:cs typeface="Arial"/>
              </a:rPr>
              <a:t>a</a:t>
            </a:r>
            <a:r>
              <a:rPr dirty="0" sz="800" spc="-235"/>
              <a:t>D</a:t>
            </a:r>
            <a:r>
              <a:rPr dirty="0" baseline="-30092" sz="1800" spc="-352" b="1">
                <a:latin typeface="Arial"/>
                <a:cs typeface="Arial"/>
              </a:rPr>
              <a:t>c</a:t>
            </a:r>
            <a:r>
              <a:rPr dirty="0" sz="800" spc="-235"/>
              <a:t>P</a:t>
            </a:r>
            <a:r>
              <a:rPr dirty="0" baseline="-30092" sz="1800" spc="-352" b="1">
                <a:latin typeface="Arial"/>
                <a:cs typeface="Arial"/>
              </a:rPr>
              <a:t>le</a:t>
            </a:r>
            <a:r>
              <a:rPr dirty="0" sz="800" spc="-235"/>
              <a:t>stu</a:t>
            </a:r>
            <a:r>
              <a:rPr dirty="0" baseline="-30092" sz="1800" spc="-352" b="1">
                <a:latin typeface="Arial"/>
                <a:cs typeface="Arial"/>
              </a:rPr>
              <a:t>D</a:t>
            </a:r>
            <a:r>
              <a:rPr dirty="0" sz="800" spc="-235"/>
              <a:t>de</a:t>
            </a:r>
            <a:r>
              <a:rPr dirty="0" baseline="-30092" sz="1800" spc="-352" b="1">
                <a:latin typeface="Arial"/>
                <a:cs typeface="Arial"/>
              </a:rPr>
              <a:t>a</a:t>
            </a:r>
            <a:r>
              <a:rPr dirty="0" sz="800" spc="-235"/>
              <a:t>n</a:t>
            </a:r>
            <a:r>
              <a:rPr dirty="0" baseline="-30092" sz="1800" spc="-352" b="1">
                <a:latin typeface="Arial"/>
                <a:cs typeface="Arial"/>
              </a:rPr>
              <a:t>t</a:t>
            </a:r>
            <a:r>
              <a:rPr dirty="0" sz="800" spc="-235"/>
              <a:t>ts</a:t>
            </a:r>
            <a:r>
              <a:rPr dirty="0" baseline="-30092" sz="1800" spc="-352" b="1">
                <a:latin typeface="Arial"/>
                <a:cs typeface="Arial"/>
              </a:rPr>
              <a:t>a</a:t>
            </a:r>
            <a:r>
              <a:rPr dirty="0" sz="800" spc="-235"/>
              <a:t>m</a:t>
            </a:r>
            <a:r>
              <a:rPr dirty="0" baseline="-30092" sz="1800" spc="-352" b="1">
                <a:latin typeface="Arial"/>
                <a:cs typeface="Arial"/>
              </a:rPr>
              <a:t>b</a:t>
            </a:r>
            <a:r>
              <a:rPr dirty="0" sz="800" spc="-235"/>
              <a:t>u</a:t>
            </a:r>
            <a:r>
              <a:rPr dirty="0" baseline="-30092" sz="1800" spc="-352" b="1">
                <a:latin typeface="Arial"/>
                <a:cs typeface="Arial"/>
              </a:rPr>
              <a:t>a</a:t>
            </a:r>
            <a:r>
              <a:rPr dirty="0" sz="800" spc="-235"/>
              <a:t>st</a:t>
            </a:r>
            <a:r>
              <a:rPr dirty="0" baseline="-30092" sz="1800" spc="-352" b="1">
                <a:latin typeface="Arial"/>
                <a:cs typeface="Arial"/>
              </a:rPr>
              <a:t>s</a:t>
            </a:r>
            <a:r>
              <a:rPr dirty="0" sz="800" spc="-235"/>
              <a:t>r</a:t>
            </a:r>
            <a:r>
              <a:rPr dirty="0" baseline="-30092" sz="1800" spc="-352" b="1">
                <a:latin typeface="Arial"/>
                <a:cs typeface="Arial"/>
              </a:rPr>
              <a:t>e</a:t>
            </a:r>
            <a:r>
              <a:rPr dirty="0" sz="800" spc="-235"/>
              <a:t>ece</a:t>
            </a:r>
            <a:r>
              <a:rPr dirty="0" baseline="-30092" sz="1800" spc="-352" b="1">
                <a:latin typeface="Arial"/>
                <a:cs typeface="Arial"/>
              </a:rPr>
              <a:t>1</a:t>
            </a:r>
            <a:r>
              <a:rPr dirty="0" sz="800" spc="-235"/>
              <a:t>iv</a:t>
            </a:r>
            <a:r>
              <a:rPr dirty="0" baseline="-30092" sz="1800" spc="-352" b="1">
                <a:latin typeface="Arial"/>
                <a:cs typeface="Arial"/>
              </a:rPr>
              <a:t>0</a:t>
            </a:r>
            <a:r>
              <a:rPr dirty="0" sz="800" spc="-235"/>
              <a:t>e</a:t>
            </a:r>
            <a:r>
              <a:rPr dirty="0" baseline="-30092" sz="1800" spc="-352" b="1" i="1">
                <a:latin typeface="Arial"/>
                <a:cs typeface="Arial"/>
              </a:rPr>
              <a:t>g</a:t>
            </a:r>
            <a:r>
              <a:rPr dirty="0" sz="800" spc="-235"/>
              <a:t>an</a:t>
            </a:r>
            <a:r>
              <a:rPr dirty="0" baseline="-30092" sz="1800" spc="-352" b="1">
                <a:latin typeface="Arial"/>
                <a:cs typeface="Arial"/>
              </a:rPr>
              <a:t>: </a:t>
            </a:r>
            <a:r>
              <a:rPr dirty="0" sz="800" spc="-295"/>
              <a:t>e</a:t>
            </a:r>
            <a:r>
              <a:rPr dirty="0" baseline="-30092" sz="1800" spc="-442" b="1">
                <a:latin typeface="Arial"/>
                <a:cs typeface="Arial"/>
              </a:rPr>
              <a:t>S</a:t>
            </a:r>
            <a:r>
              <a:rPr dirty="0" sz="800" spc="-295"/>
              <a:t>K</a:t>
            </a:r>
            <a:r>
              <a:rPr dirty="0" baseline="-30092" sz="1800" spc="-442" b="1">
                <a:latin typeface="Arial"/>
                <a:cs typeface="Arial"/>
              </a:rPr>
              <a:t>Q</a:t>
            </a:r>
            <a:r>
              <a:rPr dirty="0" sz="800" spc="-295"/>
              <a:t>it</a:t>
            </a:r>
            <a:r>
              <a:rPr dirty="0" sz="800" spc="-40"/>
              <a:t> </a:t>
            </a:r>
            <a:r>
              <a:rPr dirty="0" sz="800" spc="-245"/>
              <a:t>w</a:t>
            </a:r>
            <a:r>
              <a:rPr dirty="0" baseline="-30092" sz="1800" spc="-367" b="1">
                <a:latin typeface="Arial"/>
                <a:cs typeface="Arial"/>
              </a:rPr>
              <a:t>L</a:t>
            </a:r>
            <a:r>
              <a:rPr dirty="0" sz="800" spc="-245"/>
              <a:t>ate</a:t>
            </a:r>
            <a:r>
              <a:rPr dirty="0" baseline="-30092" sz="1800" spc="-367" b="1">
                <a:latin typeface="Arial"/>
                <a:cs typeface="Arial"/>
              </a:rPr>
              <a:t>F</a:t>
            </a:r>
            <a:r>
              <a:rPr dirty="0" sz="800" spc="-245"/>
              <a:t>rm</a:t>
            </a:r>
            <a:r>
              <a:rPr dirty="0" baseline="-30092" sz="1800" spc="-367" b="1">
                <a:latin typeface="Arial"/>
                <a:cs typeface="Arial"/>
              </a:rPr>
              <a:t>u</a:t>
            </a:r>
            <a:r>
              <a:rPr dirty="0" sz="800" spc="-245"/>
              <a:t>a</a:t>
            </a:r>
            <a:r>
              <a:rPr dirty="0" baseline="-30092" sz="1800" spc="-367" b="1">
                <a:latin typeface="Arial"/>
                <a:cs typeface="Arial"/>
              </a:rPr>
              <a:t>n</a:t>
            </a:r>
            <a:r>
              <a:rPr dirty="0" sz="800" spc="-245"/>
              <a:t>rk</a:t>
            </a:r>
            <a:r>
              <a:rPr dirty="0" baseline="-30092" sz="1800" spc="-367" b="1">
                <a:latin typeface="Arial"/>
                <a:cs typeface="Arial"/>
              </a:rPr>
              <a:t>d</a:t>
            </a:r>
            <a:r>
              <a:rPr dirty="0" sz="800" spc="-245"/>
              <a:t>ed</a:t>
            </a:r>
            <a:r>
              <a:rPr dirty="0" baseline="-30092" sz="1800" spc="-367" b="1">
                <a:latin typeface="Arial"/>
                <a:cs typeface="Arial"/>
              </a:rPr>
              <a:t>a</a:t>
            </a:r>
            <a:r>
              <a:rPr dirty="0" sz="800" spc="-245"/>
              <a:t>w</a:t>
            </a:r>
            <a:r>
              <a:rPr dirty="0" baseline="-30092" sz="1800" spc="-367" b="1">
                <a:latin typeface="Arial"/>
                <a:cs typeface="Arial"/>
              </a:rPr>
              <a:t>m</a:t>
            </a:r>
            <a:r>
              <a:rPr dirty="0" sz="800" spc="-245"/>
              <a:t>ith</a:t>
            </a:r>
            <a:r>
              <a:rPr dirty="0" baseline="-30092" sz="1800" spc="-367" b="1">
                <a:latin typeface="Arial"/>
                <a:cs typeface="Arial"/>
              </a:rPr>
              <a:t>e</a:t>
            </a:r>
            <a:r>
              <a:rPr dirty="0" sz="800" spc="-245"/>
              <a:t>t</a:t>
            </a:r>
            <a:r>
              <a:rPr dirty="0" baseline="-30092" sz="1800" spc="-367" b="1">
                <a:latin typeface="Arial"/>
                <a:cs typeface="Arial"/>
              </a:rPr>
              <a:t>n</a:t>
            </a:r>
            <a:r>
              <a:rPr dirty="0" sz="800" spc="-245"/>
              <a:t>he</a:t>
            </a:r>
            <a:r>
              <a:rPr dirty="0" baseline="-30092" sz="1800" spc="-367" b="1">
                <a:latin typeface="Arial"/>
                <a:cs typeface="Arial"/>
              </a:rPr>
              <a:t>t</a:t>
            </a:r>
            <a:r>
              <a:rPr dirty="0" sz="800" spc="-245"/>
              <a:t>i</a:t>
            </a:r>
            <a:r>
              <a:rPr dirty="0" baseline="-30092" sz="1800" spc="-367" b="1">
                <a:latin typeface="Arial"/>
                <a:cs typeface="Arial"/>
              </a:rPr>
              <a:t>a</a:t>
            </a:r>
            <a:r>
              <a:rPr dirty="0" sz="800" spc="-245"/>
              <a:t>r </a:t>
            </a:r>
            <a:r>
              <a:rPr dirty="0" sz="800" spc="-195"/>
              <a:t>n</a:t>
            </a:r>
            <a:r>
              <a:rPr dirty="0" baseline="-30092" sz="1800" spc="-292" b="1">
                <a:latin typeface="Arial"/>
                <a:cs typeface="Arial"/>
              </a:rPr>
              <a:t>l</a:t>
            </a:r>
            <a:r>
              <a:rPr dirty="0" sz="800" spc="-195"/>
              <a:t>a</a:t>
            </a:r>
            <a:r>
              <a:rPr dirty="0" baseline="-30092" sz="1800" spc="-292" b="1">
                <a:latin typeface="Arial"/>
                <a:cs typeface="Arial"/>
              </a:rPr>
              <a:t>s</a:t>
            </a:r>
            <a:r>
              <a:rPr dirty="0" sz="800" spc="-195"/>
              <a:t>m</a:t>
            </a:r>
            <a:r>
              <a:rPr dirty="0" baseline="-30092" sz="1800" spc="-292" b="1">
                <a:latin typeface="Arial"/>
                <a:cs typeface="Arial"/>
              </a:rPr>
              <a:t>I</a:t>
            </a:r>
            <a:r>
              <a:rPr dirty="0" sz="800" spc="-195"/>
              <a:t>e</a:t>
            </a:r>
            <a:r>
              <a:rPr dirty="0" sz="800" spc="-160"/>
              <a:t> </a:t>
            </a:r>
            <a:r>
              <a:rPr dirty="0" sz="800" spc="-114"/>
              <a:t>an</a:t>
            </a:r>
            <a:r>
              <a:rPr dirty="0" baseline="-30092" sz="1800" spc="-172" b="1">
                <a:latin typeface="Arial"/>
                <a:cs typeface="Arial"/>
              </a:rPr>
              <a:t>1</a:t>
            </a:r>
            <a:r>
              <a:rPr dirty="0" sz="800" spc="-114"/>
              <a:t>d</a:t>
            </a:r>
            <a:r>
              <a:rPr dirty="0" baseline="-30092" sz="1800" spc="-172" b="1">
                <a:latin typeface="Arial"/>
                <a:cs typeface="Arial"/>
              </a:rPr>
              <a:t>0</a:t>
            </a:r>
            <a:r>
              <a:rPr dirty="0" sz="800" spc="-114"/>
              <a:t>em</a:t>
            </a:r>
            <a:r>
              <a:rPr dirty="0" baseline="-30092" sz="1800" spc="-172" b="1">
                <a:latin typeface="Arial"/>
                <a:cs typeface="Arial"/>
              </a:rPr>
              <a:t>-</a:t>
            </a:r>
            <a:r>
              <a:rPr dirty="0" sz="800" spc="-114"/>
              <a:t>a</a:t>
            </a:r>
            <a:r>
              <a:rPr dirty="0" baseline="-30092" sz="1800" spc="-172" b="1">
                <a:latin typeface="Arial"/>
                <a:cs typeface="Arial"/>
              </a:rPr>
              <a:t>4</a:t>
            </a:r>
            <a:r>
              <a:rPr dirty="0" sz="800" spc="-114"/>
              <a:t>il.</a:t>
            </a:r>
            <a:r>
              <a:rPr dirty="0" baseline="-30092" sz="1800" spc="-172" b="1">
                <a:latin typeface="Arial"/>
                <a:cs typeface="Arial"/>
              </a:rPr>
              <a:t>6</a:t>
            </a:r>
            <a:r>
              <a:rPr dirty="0" sz="800" spc="-114"/>
              <a:t>Contact</a:t>
            </a:r>
            <a:endParaRPr sz="800">
              <a:latin typeface="Arial"/>
              <a:cs typeface="Arial"/>
            </a:endParaRPr>
          </a:p>
        </p:txBody>
      </p:sp>
      <p:sp>
        <p:nvSpPr>
          <p:cNvPr id="6" name="object 6"/>
          <p:cNvSpPr txBox="1"/>
          <p:nvPr/>
        </p:nvSpPr>
        <p:spPr>
          <a:xfrm>
            <a:off x="749300" y="9746605"/>
            <a:ext cx="3517265" cy="161925"/>
          </a:xfrm>
          <a:prstGeom prst="rect">
            <a:avLst/>
          </a:prstGeom>
        </p:spPr>
        <p:txBody>
          <a:bodyPr wrap="square" lIns="0" tIns="19685" rIns="0" bIns="0" rtlCol="0" vert="horz">
            <a:spAutoFit/>
          </a:bodyPr>
          <a:lstStyle/>
          <a:p>
            <a:pPr marL="12700">
              <a:lnSpc>
                <a:spcPct val="100000"/>
              </a:lnSpc>
              <a:spcBef>
                <a:spcPts val="155"/>
              </a:spcBef>
            </a:pPr>
            <a:r>
              <a:rPr dirty="0" sz="800" spc="-10">
                <a:latin typeface="Garuda"/>
                <a:cs typeface="Garuda"/>
                <a:hlinkClick r:id="rId2"/>
              </a:rPr>
              <a:t>OracleWDP_ww@oracle.com</a:t>
            </a:r>
            <a:r>
              <a:rPr dirty="0" sz="800" spc="-55">
                <a:latin typeface="Garuda"/>
                <a:cs typeface="Garuda"/>
                <a:hlinkClick r:id="rId2"/>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0">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0">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0">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2" name="object 2"/>
          <p:cNvSpPr txBox="1"/>
          <p:nvPr/>
        </p:nvSpPr>
        <p:spPr>
          <a:xfrm>
            <a:off x="591566" y="443275"/>
            <a:ext cx="6572250" cy="2335530"/>
          </a:xfrm>
          <a:prstGeom prst="rect">
            <a:avLst/>
          </a:prstGeom>
        </p:spPr>
        <p:txBody>
          <a:bodyPr wrap="square" lIns="0" tIns="59055" rIns="0" bIns="0" rtlCol="0" vert="horz">
            <a:spAutoFit/>
          </a:bodyPr>
          <a:lstStyle/>
          <a:p>
            <a:pPr marL="12700">
              <a:lnSpc>
                <a:spcPct val="100000"/>
              </a:lnSpc>
              <a:spcBef>
                <a:spcPts val="465"/>
              </a:spcBef>
            </a:pPr>
            <a:r>
              <a:rPr dirty="0" sz="1300" spc="-5" b="1">
                <a:latin typeface="Arial"/>
                <a:cs typeface="Arial"/>
              </a:rPr>
              <a:t>Practice 10</a:t>
            </a:r>
            <a:r>
              <a:rPr dirty="0" sz="1300" spc="-10" b="1">
                <a:latin typeface="Arial"/>
                <a:cs typeface="Arial"/>
              </a:rPr>
              <a:t> </a:t>
            </a:r>
            <a:r>
              <a:rPr dirty="0" sz="1300" b="1">
                <a:latin typeface="Arial"/>
                <a:cs typeface="Arial"/>
              </a:rPr>
              <a:t>(continued)</a:t>
            </a:r>
            <a:endParaRPr sz="1300">
              <a:latin typeface="Arial"/>
              <a:cs typeface="Arial"/>
            </a:endParaRPr>
          </a:p>
          <a:p>
            <a:pPr marL="140970">
              <a:lnSpc>
                <a:spcPct val="100000"/>
              </a:lnSpc>
              <a:spcBef>
                <a:spcPts val="365"/>
              </a:spcBef>
            </a:pPr>
            <a:r>
              <a:rPr dirty="0" sz="1300" b="1">
                <a:latin typeface="Times New Roman"/>
                <a:cs typeface="Times New Roman"/>
              </a:rPr>
              <a:t>Part</a:t>
            </a:r>
            <a:r>
              <a:rPr dirty="0" sz="1300" spc="-10" b="1">
                <a:latin typeface="Times New Roman"/>
                <a:cs typeface="Times New Roman"/>
              </a:rPr>
              <a:t> </a:t>
            </a:r>
            <a:r>
              <a:rPr dirty="0" sz="1300" b="1">
                <a:latin typeface="Times New Roman"/>
                <a:cs typeface="Times New Roman"/>
              </a:rPr>
              <a:t>2</a:t>
            </a:r>
            <a:endParaRPr sz="1300">
              <a:latin typeface="Times New Roman"/>
              <a:cs typeface="Times New Roman"/>
            </a:endParaRPr>
          </a:p>
          <a:p>
            <a:pPr marL="521334" marR="5080" indent="-247650">
              <a:lnSpc>
                <a:spcPct val="99800"/>
              </a:lnSpc>
              <a:spcBef>
                <a:spcPts val="315"/>
              </a:spcBef>
              <a:buAutoNum type="arabicPeriod" startAt="7"/>
              <a:tabLst>
                <a:tab pos="521970" algn="l"/>
              </a:tabLst>
            </a:pPr>
            <a:r>
              <a:rPr dirty="0" sz="1300" spc="-5">
                <a:latin typeface="Times New Roman"/>
                <a:cs typeface="Times New Roman"/>
              </a:rPr>
              <a:t>You </a:t>
            </a:r>
            <a:r>
              <a:rPr dirty="0" sz="1300">
                <a:latin typeface="Times New Roman"/>
                <a:cs typeface="Times New Roman"/>
              </a:rPr>
              <a:t>need a sequence that can be used with the primary key column of the </a:t>
            </a:r>
            <a:r>
              <a:rPr dirty="0" sz="1300">
                <a:latin typeface="Courier New"/>
                <a:cs typeface="Courier New"/>
              </a:rPr>
              <a:t>DEPT</a:t>
            </a:r>
            <a:r>
              <a:rPr dirty="0" sz="1300" spc="-509">
                <a:latin typeface="Courier New"/>
                <a:cs typeface="Courier New"/>
              </a:rPr>
              <a:t> </a:t>
            </a:r>
            <a:r>
              <a:rPr dirty="0" sz="1300">
                <a:latin typeface="Times New Roman"/>
                <a:cs typeface="Times New Roman"/>
              </a:rPr>
              <a:t>table. The  </a:t>
            </a:r>
            <a:r>
              <a:rPr dirty="0" sz="1300" spc="-5">
                <a:latin typeface="Times New Roman"/>
                <a:cs typeface="Times New Roman"/>
              </a:rPr>
              <a:t>sequence should start </a:t>
            </a:r>
            <a:r>
              <a:rPr dirty="0" sz="1300">
                <a:latin typeface="Times New Roman"/>
                <a:cs typeface="Times New Roman"/>
              </a:rPr>
              <a:t>at 200 and have a maximum value of 1,000. </a:t>
            </a:r>
            <a:r>
              <a:rPr dirty="0" sz="1300" spc="-5">
                <a:latin typeface="Times New Roman"/>
                <a:cs typeface="Times New Roman"/>
              </a:rPr>
              <a:t>Have </a:t>
            </a:r>
            <a:r>
              <a:rPr dirty="0" sz="1300">
                <a:latin typeface="Times New Roman"/>
                <a:cs typeface="Times New Roman"/>
              </a:rPr>
              <a:t>your </a:t>
            </a:r>
            <a:r>
              <a:rPr dirty="0" sz="1300" spc="-5">
                <a:latin typeface="Times New Roman"/>
                <a:cs typeface="Times New Roman"/>
              </a:rPr>
              <a:t>sequence  </a:t>
            </a:r>
            <a:r>
              <a:rPr dirty="0" sz="1300">
                <a:latin typeface="Times New Roman"/>
                <a:cs typeface="Times New Roman"/>
              </a:rPr>
              <a:t>increment by 10. Name the sequence</a:t>
            </a:r>
            <a:r>
              <a:rPr dirty="0" sz="1300" spc="-15">
                <a:latin typeface="Times New Roman"/>
                <a:cs typeface="Times New Roman"/>
              </a:rPr>
              <a:t> </a:t>
            </a:r>
            <a:r>
              <a:rPr dirty="0" sz="1300">
                <a:latin typeface="Courier New"/>
                <a:cs typeface="Courier New"/>
              </a:rPr>
              <a:t>DEPT_ID_SEQ</a:t>
            </a:r>
            <a:r>
              <a:rPr dirty="0" sz="1300">
                <a:latin typeface="Times New Roman"/>
                <a:cs typeface="Times New Roman"/>
              </a:rPr>
              <a:t>.</a:t>
            </a:r>
            <a:endParaRPr sz="1300">
              <a:latin typeface="Times New Roman"/>
              <a:cs typeface="Times New Roman"/>
            </a:endParaRPr>
          </a:p>
          <a:p>
            <a:pPr marL="521334" marR="55880" indent="-248285">
              <a:lnSpc>
                <a:spcPct val="100000"/>
              </a:lnSpc>
              <a:buAutoNum type="arabicPeriod" startAt="7"/>
              <a:tabLst>
                <a:tab pos="521970" algn="l"/>
              </a:tabLst>
            </a:pPr>
            <a:r>
              <a:rPr dirty="0" sz="1300">
                <a:latin typeface="Times New Roman"/>
                <a:cs typeface="Times New Roman"/>
              </a:rPr>
              <a:t>To test your sequence, write a script to insert two rows in the </a:t>
            </a:r>
            <a:r>
              <a:rPr dirty="0" sz="1300">
                <a:latin typeface="Courier New"/>
                <a:cs typeface="Courier New"/>
              </a:rPr>
              <a:t>DEPT </a:t>
            </a:r>
            <a:r>
              <a:rPr dirty="0" sz="1300">
                <a:latin typeface="Times New Roman"/>
                <a:cs typeface="Times New Roman"/>
              </a:rPr>
              <a:t>table. Name your  </a:t>
            </a:r>
            <a:r>
              <a:rPr dirty="0" sz="1300" spc="-5">
                <a:latin typeface="Times New Roman"/>
                <a:cs typeface="Times New Roman"/>
              </a:rPr>
              <a:t>script </a:t>
            </a:r>
            <a:r>
              <a:rPr dirty="0" sz="1300">
                <a:latin typeface="Courier New"/>
                <a:cs typeface="Courier New"/>
              </a:rPr>
              <a:t>lab_10_08.sql</a:t>
            </a:r>
            <a:r>
              <a:rPr dirty="0" sz="1300">
                <a:latin typeface="Times New Roman"/>
                <a:cs typeface="Times New Roman"/>
              </a:rPr>
              <a:t>. Be </a:t>
            </a:r>
            <a:r>
              <a:rPr dirty="0" sz="1300" spc="-5">
                <a:latin typeface="Times New Roman"/>
                <a:cs typeface="Times New Roman"/>
              </a:rPr>
              <a:t>sure </a:t>
            </a:r>
            <a:r>
              <a:rPr dirty="0" sz="1300">
                <a:latin typeface="Times New Roman"/>
                <a:cs typeface="Times New Roman"/>
              </a:rPr>
              <a:t>to use the </a:t>
            </a:r>
            <a:r>
              <a:rPr dirty="0" sz="1300" spc="-5">
                <a:latin typeface="Times New Roman"/>
                <a:cs typeface="Times New Roman"/>
              </a:rPr>
              <a:t>sequence </a:t>
            </a:r>
            <a:r>
              <a:rPr dirty="0" sz="1300">
                <a:latin typeface="Times New Roman"/>
                <a:cs typeface="Times New Roman"/>
              </a:rPr>
              <a:t>that you created for the ID column.</a:t>
            </a:r>
            <a:endParaRPr sz="1300">
              <a:latin typeface="Times New Roman"/>
              <a:cs typeface="Times New Roman"/>
            </a:endParaRPr>
          </a:p>
          <a:p>
            <a:pPr marL="521334" marR="297815">
              <a:lnSpc>
                <a:spcPct val="100000"/>
              </a:lnSpc>
              <a:spcBef>
                <a:spcPts val="70"/>
              </a:spcBef>
            </a:pPr>
            <a:r>
              <a:rPr dirty="0" sz="1300" spc="-5">
                <a:latin typeface="Times New Roman"/>
                <a:cs typeface="Times New Roman"/>
              </a:rPr>
              <a:t>Add </a:t>
            </a:r>
            <a:r>
              <a:rPr dirty="0" sz="1300">
                <a:latin typeface="Times New Roman"/>
                <a:cs typeface="Times New Roman"/>
              </a:rPr>
              <a:t>two departments: Education and </a:t>
            </a:r>
            <a:r>
              <a:rPr dirty="0" sz="1300" spc="-5">
                <a:latin typeface="Times New Roman"/>
                <a:cs typeface="Times New Roman"/>
              </a:rPr>
              <a:t>Administration. </a:t>
            </a:r>
            <a:r>
              <a:rPr dirty="0" sz="1300">
                <a:latin typeface="Times New Roman"/>
                <a:cs typeface="Times New Roman"/>
              </a:rPr>
              <a:t>Confirm your additions. Run the  commands in your</a:t>
            </a:r>
            <a:r>
              <a:rPr dirty="0" sz="1300" spc="-20">
                <a:latin typeface="Times New Roman"/>
                <a:cs typeface="Times New Roman"/>
              </a:rPr>
              <a:t> </a:t>
            </a:r>
            <a:r>
              <a:rPr dirty="0" sz="1300">
                <a:latin typeface="Times New Roman"/>
                <a:cs typeface="Times New Roman"/>
              </a:rPr>
              <a:t>script.</a:t>
            </a:r>
            <a:endParaRPr sz="1300">
              <a:latin typeface="Times New Roman"/>
              <a:cs typeface="Times New Roman"/>
            </a:endParaRPr>
          </a:p>
          <a:p>
            <a:pPr marL="521334" indent="-248285">
              <a:lnSpc>
                <a:spcPts val="1475"/>
              </a:lnSpc>
              <a:buAutoNum type="arabicPeriod" startAt="9"/>
              <a:tabLst>
                <a:tab pos="521970" algn="l"/>
              </a:tabLst>
            </a:pPr>
            <a:r>
              <a:rPr dirty="0" sz="1300">
                <a:latin typeface="Times New Roman"/>
                <a:cs typeface="Times New Roman"/>
              </a:rPr>
              <a:t>Create</a:t>
            </a:r>
            <a:r>
              <a:rPr dirty="0" sz="1300" spc="-5">
                <a:latin typeface="Times New Roman"/>
                <a:cs typeface="Times New Roman"/>
              </a:rPr>
              <a:t> </a:t>
            </a:r>
            <a:r>
              <a:rPr dirty="0" sz="1300">
                <a:latin typeface="Times New Roman"/>
                <a:cs typeface="Times New Roman"/>
              </a:rPr>
              <a:t>a nonunique index on the</a:t>
            </a:r>
            <a:r>
              <a:rPr dirty="0" sz="1300" spc="-5">
                <a:latin typeface="Times New Roman"/>
                <a:cs typeface="Times New Roman"/>
              </a:rPr>
              <a:t> </a:t>
            </a:r>
            <a:r>
              <a:rPr dirty="0" sz="1300">
                <a:latin typeface="Courier New"/>
                <a:cs typeface="Courier New"/>
              </a:rPr>
              <a:t>NAME</a:t>
            </a:r>
            <a:r>
              <a:rPr dirty="0" sz="1300" spc="-455">
                <a:latin typeface="Courier New"/>
                <a:cs typeface="Courier New"/>
              </a:rPr>
              <a:t> </a:t>
            </a:r>
            <a:r>
              <a:rPr dirty="0" sz="1300">
                <a:latin typeface="Times New Roman"/>
                <a:cs typeface="Times New Roman"/>
              </a:rPr>
              <a:t>column in the </a:t>
            </a:r>
            <a:r>
              <a:rPr dirty="0" sz="1300">
                <a:latin typeface="Courier New"/>
                <a:cs typeface="Courier New"/>
              </a:rPr>
              <a:t>DEPT</a:t>
            </a:r>
            <a:r>
              <a:rPr dirty="0" sz="1300" spc="-459">
                <a:latin typeface="Courier New"/>
                <a:cs typeface="Courier New"/>
              </a:rPr>
              <a:t> </a:t>
            </a:r>
            <a:r>
              <a:rPr dirty="0" sz="1300">
                <a:latin typeface="Times New Roman"/>
                <a:cs typeface="Times New Roman"/>
              </a:rPr>
              <a:t>table.</a:t>
            </a:r>
            <a:endParaRPr sz="1300">
              <a:latin typeface="Times New Roman"/>
              <a:cs typeface="Times New Roman"/>
            </a:endParaRPr>
          </a:p>
          <a:p>
            <a:pPr marL="520700" indent="-247650">
              <a:lnSpc>
                <a:spcPct val="100000"/>
              </a:lnSpc>
              <a:spcBef>
                <a:spcPts val="5"/>
              </a:spcBef>
              <a:buAutoNum type="arabicPeriod" startAt="9"/>
              <a:tabLst>
                <a:tab pos="521334" algn="l"/>
              </a:tabLst>
            </a:pPr>
            <a:r>
              <a:rPr dirty="0" sz="1300">
                <a:latin typeface="Times New Roman"/>
                <a:cs typeface="Times New Roman"/>
              </a:rPr>
              <a:t>Create a synonym for your </a:t>
            </a:r>
            <a:r>
              <a:rPr dirty="0" sz="1300">
                <a:latin typeface="Courier New"/>
                <a:cs typeface="Courier New"/>
              </a:rPr>
              <a:t>EMPLOYEES</a:t>
            </a:r>
            <a:r>
              <a:rPr dirty="0" sz="1300" spc="-465">
                <a:latin typeface="Courier New"/>
                <a:cs typeface="Courier New"/>
              </a:rPr>
              <a:t> </a:t>
            </a:r>
            <a:r>
              <a:rPr dirty="0" sz="1300">
                <a:latin typeface="Times New Roman"/>
                <a:cs typeface="Times New Roman"/>
              </a:rPr>
              <a:t>table. Call it </a:t>
            </a:r>
            <a:r>
              <a:rPr dirty="0" sz="1300" spc="-5">
                <a:latin typeface="Courier New"/>
                <a:cs typeface="Courier New"/>
              </a:rPr>
              <a:t>EMP</a:t>
            </a:r>
            <a:r>
              <a:rPr dirty="0" sz="1300" spc="-5">
                <a:latin typeface="Times New Roman"/>
                <a:cs typeface="Times New Roman"/>
              </a:rPr>
              <a:t>.</a:t>
            </a:r>
            <a:endParaRPr sz="1300">
              <a:latin typeface="Times New Roman"/>
              <a:cs typeface="Times New Roman"/>
            </a:endParaRPr>
          </a:p>
        </p:txBody>
      </p:sp>
      <p:sp>
        <p:nvSpPr>
          <p:cNvPr id="3" name="object 3"/>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6822" y="1947672"/>
            <a:ext cx="2156460" cy="1701164"/>
          </a:xfrm>
          <a:custGeom>
            <a:avLst/>
            <a:gdLst/>
            <a:ahLst/>
            <a:cxnLst/>
            <a:rect l="l" t="t" r="r" b="b"/>
            <a:pathLst>
              <a:path w="2156460" h="1701164">
                <a:moveTo>
                  <a:pt x="899160" y="1655064"/>
                </a:moveTo>
                <a:lnTo>
                  <a:pt x="22097" y="1655064"/>
                </a:lnTo>
                <a:lnTo>
                  <a:pt x="22097" y="1700783"/>
                </a:lnTo>
                <a:lnTo>
                  <a:pt x="899160" y="1700783"/>
                </a:lnTo>
                <a:lnTo>
                  <a:pt x="899160" y="1655064"/>
                </a:lnTo>
                <a:close/>
              </a:path>
              <a:path w="2156460" h="1701164">
                <a:moveTo>
                  <a:pt x="653795" y="284987"/>
                </a:moveTo>
                <a:lnTo>
                  <a:pt x="174497" y="284987"/>
                </a:lnTo>
                <a:lnTo>
                  <a:pt x="193547" y="286511"/>
                </a:lnTo>
                <a:lnTo>
                  <a:pt x="211835" y="290322"/>
                </a:lnTo>
                <a:lnTo>
                  <a:pt x="257555" y="316229"/>
                </a:lnTo>
                <a:lnTo>
                  <a:pt x="284988" y="354329"/>
                </a:lnTo>
                <a:lnTo>
                  <a:pt x="293369" y="405383"/>
                </a:lnTo>
                <a:lnTo>
                  <a:pt x="295655" y="446531"/>
                </a:lnTo>
                <a:lnTo>
                  <a:pt x="295655" y="471677"/>
                </a:lnTo>
                <a:lnTo>
                  <a:pt x="296417" y="499109"/>
                </a:lnTo>
                <a:lnTo>
                  <a:pt x="296417" y="1381505"/>
                </a:lnTo>
                <a:lnTo>
                  <a:pt x="295687" y="1399031"/>
                </a:lnTo>
                <a:lnTo>
                  <a:pt x="295655" y="1417320"/>
                </a:lnTo>
                <a:lnTo>
                  <a:pt x="294963" y="1432559"/>
                </a:lnTo>
                <a:lnTo>
                  <a:pt x="294894" y="1450085"/>
                </a:lnTo>
                <a:lnTo>
                  <a:pt x="294131" y="1464563"/>
                </a:lnTo>
                <a:lnTo>
                  <a:pt x="293369" y="1478279"/>
                </a:lnTo>
                <a:lnTo>
                  <a:pt x="291845" y="1491233"/>
                </a:lnTo>
                <a:lnTo>
                  <a:pt x="291083" y="1503426"/>
                </a:lnTo>
                <a:lnTo>
                  <a:pt x="285750" y="1543050"/>
                </a:lnTo>
                <a:lnTo>
                  <a:pt x="281939" y="1556766"/>
                </a:lnTo>
                <a:lnTo>
                  <a:pt x="280415" y="1562861"/>
                </a:lnTo>
                <a:lnTo>
                  <a:pt x="249173" y="1609343"/>
                </a:lnTo>
                <a:lnTo>
                  <a:pt x="206501" y="1636014"/>
                </a:lnTo>
                <a:lnTo>
                  <a:pt x="157733" y="1648967"/>
                </a:lnTo>
                <a:lnTo>
                  <a:pt x="115823" y="1653539"/>
                </a:lnTo>
                <a:lnTo>
                  <a:pt x="66293" y="1655064"/>
                </a:lnTo>
                <a:lnTo>
                  <a:pt x="861060" y="1655064"/>
                </a:lnTo>
                <a:lnTo>
                  <a:pt x="817626" y="1653539"/>
                </a:lnTo>
                <a:lnTo>
                  <a:pt x="779526" y="1648205"/>
                </a:lnTo>
                <a:lnTo>
                  <a:pt x="735329" y="1634489"/>
                </a:lnTo>
                <a:lnTo>
                  <a:pt x="695705" y="1605533"/>
                </a:lnTo>
                <a:lnTo>
                  <a:pt x="671322" y="1568957"/>
                </a:lnTo>
                <a:lnTo>
                  <a:pt x="661415" y="1530096"/>
                </a:lnTo>
                <a:lnTo>
                  <a:pt x="658367" y="1500377"/>
                </a:lnTo>
                <a:lnTo>
                  <a:pt x="656843" y="1488185"/>
                </a:lnTo>
                <a:lnTo>
                  <a:pt x="656081" y="1475994"/>
                </a:lnTo>
                <a:lnTo>
                  <a:pt x="655446" y="1464563"/>
                </a:lnTo>
                <a:lnTo>
                  <a:pt x="655319" y="1447800"/>
                </a:lnTo>
                <a:lnTo>
                  <a:pt x="654634" y="1434083"/>
                </a:lnTo>
                <a:lnTo>
                  <a:pt x="654557" y="1416557"/>
                </a:lnTo>
                <a:lnTo>
                  <a:pt x="653829" y="1399794"/>
                </a:lnTo>
                <a:lnTo>
                  <a:pt x="653795" y="284987"/>
                </a:lnTo>
                <a:close/>
              </a:path>
              <a:path w="2156460" h="1701164">
                <a:moveTo>
                  <a:pt x="653795" y="0"/>
                </a:moveTo>
                <a:lnTo>
                  <a:pt x="613410" y="0"/>
                </a:lnTo>
                <a:lnTo>
                  <a:pt x="0" y="280416"/>
                </a:lnTo>
                <a:lnTo>
                  <a:pt x="22097" y="324611"/>
                </a:lnTo>
                <a:lnTo>
                  <a:pt x="44195" y="315468"/>
                </a:lnTo>
                <a:lnTo>
                  <a:pt x="65531" y="307085"/>
                </a:lnTo>
                <a:lnTo>
                  <a:pt x="105155" y="294894"/>
                </a:lnTo>
                <a:lnTo>
                  <a:pt x="158495" y="285750"/>
                </a:lnTo>
                <a:lnTo>
                  <a:pt x="174497" y="284987"/>
                </a:lnTo>
                <a:lnTo>
                  <a:pt x="653795" y="284987"/>
                </a:lnTo>
                <a:lnTo>
                  <a:pt x="653795" y="0"/>
                </a:lnTo>
                <a:close/>
              </a:path>
              <a:path w="2156460" h="1701164">
                <a:moveTo>
                  <a:pt x="2156460" y="1655064"/>
                </a:moveTo>
                <a:lnTo>
                  <a:pt x="1279398" y="1655064"/>
                </a:lnTo>
                <a:lnTo>
                  <a:pt x="1279398" y="1700783"/>
                </a:lnTo>
                <a:lnTo>
                  <a:pt x="2156460" y="1700783"/>
                </a:lnTo>
                <a:lnTo>
                  <a:pt x="2156460" y="1655064"/>
                </a:lnTo>
                <a:close/>
              </a:path>
              <a:path w="2156460" h="1701164">
                <a:moveTo>
                  <a:pt x="1911095" y="284987"/>
                </a:moveTo>
                <a:lnTo>
                  <a:pt x="1431798" y="284987"/>
                </a:lnTo>
                <a:lnTo>
                  <a:pt x="1450848" y="286511"/>
                </a:lnTo>
                <a:lnTo>
                  <a:pt x="1469136" y="290322"/>
                </a:lnTo>
                <a:lnTo>
                  <a:pt x="1514855" y="316229"/>
                </a:lnTo>
                <a:lnTo>
                  <a:pt x="1542288" y="354329"/>
                </a:lnTo>
                <a:lnTo>
                  <a:pt x="1550669" y="405383"/>
                </a:lnTo>
                <a:lnTo>
                  <a:pt x="1552955" y="446531"/>
                </a:lnTo>
                <a:lnTo>
                  <a:pt x="1552955" y="471677"/>
                </a:lnTo>
                <a:lnTo>
                  <a:pt x="1553717" y="499109"/>
                </a:lnTo>
                <a:lnTo>
                  <a:pt x="1553717" y="1381505"/>
                </a:lnTo>
                <a:lnTo>
                  <a:pt x="1552987" y="1399031"/>
                </a:lnTo>
                <a:lnTo>
                  <a:pt x="1552955" y="1417320"/>
                </a:lnTo>
                <a:lnTo>
                  <a:pt x="1552263" y="1432559"/>
                </a:lnTo>
                <a:lnTo>
                  <a:pt x="1552193" y="1450085"/>
                </a:lnTo>
                <a:lnTo>
                  <a:pt x="1551431" y="1464563"/>
                </a:lnTo>
                <a:lnTo>
                  <a:pt x="1550669" y="1478279"/>
                </a:lnTo>
                <a:lnTo>
                  <a:pt x="1549145" y="1491233"/>
                </a:lnTo>
                <a:lnTo>
                  <a:pt x="1548383" y="1503426"/>
                </a:lnTo>
                <a:lnTo>
                  <a:pt x="1543050" y="1543050"/>
                </a:lnTo>
                <a:lnTo>
                  <a:pt x="1539239" y="1556766"/>
                </a:lnTo>
                <a:lnTo>
                  <a:pt x="1537715" y="1562861"/>
                </a:lnTo>
                <a:lnTo>
                  <a:pt x="1506474" y="1609343"/>
                </a:lnTo>
                <a:lnTo>
                  <a:pt x="1463802" y="1636014"/>
                </a:lnTo>
                <a:lnTo>
                  <a:pt x="1415033" y="1648967"/>
                </a:lnTo>
                <a:lnTo>
                  <a:pt x="1373124" y="1653539"/>
                </a:lnTo>
                <a:lnTo>
                  <a:pt x="1323593" y="1655064"/>
                </a:lnTo>
                <a:lnTo>
                  <a:pt x="2118360" y="1655064"/>
                </a:lnTo>
                <a:lnTo>
                  <a:pt x="2074926" y="1653539"/>
                </a:lnTo>
                <a:lnTo>
                  <a:pt x="2036826" y="1648205"/>
                </a:lnTo>
                <a:lnTo>
                  <a:pt x="1992629" y="1634489"/>
                </a:lnTo>
                <a:lnTo>
                  <a:pt x="1953005" y="1605533"/>
                </a:lnTo>
                <a:lnTo>
                  <a:pt x="1928622" y="1568957"/>
                </a:lnTo>
                <a:lnTo>
                  <a:pt x="1918715" y="1530096"/>
                </a:lnTo>
                <a:lnTo>
                  <a:pt x="1915667" y="1500377"/>
                </a:lnTo>
                <a:lnTo>
                  <a:pt x="1914143" y="1488185"/>
                </a:lnTo>
                <a:lnTo>
                  <a:pt x="1913381" y="1475994"/>
                </a:lnTo>
                <a:lnTo>
                  <a:pt x="1912746" y="1464563"/>
                </a:lnTo>
                <a:lnTo>
                  <a:pt x="1912619" y="1447800"/>
                </a:lnTo>
                <a:lnTo>
                  <a:pt x="1911934" y="1434083"/>
                </a:lnTo>
                <a:lnTo>
                  <a:pt x="1911857" y="1416557"/>
                </a:lnTo>
                <a:lnTo>
                  <a:pt x="1911129" y="1399794"/>
                </a:lnTo>
                <a:lnTo>
                  <a:pt x="1911095" y="284987"/>
                </a:lnTo>
                <a:close/>
              </a:path>
              <a:path w="2156460" h="1701164">
                <a:moveTo>
                  <a:pt x="1911095" y="0"/>
                </a:moveTo>
                <a:lnTo>
                  <a:pt x="1870710" y="0"/>
                </a:lnTo>
                <a:lnTo>
                  <a:pt x="1257300" y="280416"/>
                </a:lnTo>
                <a:lnTo>
                  <a:pt x="1279398" y="324611"/>
                </a:lnTo>
                <a:lnTo>
                  <a:pt x="1301495" y="315468"/>
                </a:lnTo>
                <a:lnTo>
                  <a:pt x="1322831" y="307085"/>
                </a:lnTo>
                <a:lnTo>
                  <a:pt x="1362455" y="294894"/>
                </a:lnTo>
                <a:lnTo>
                  <a:pt x="1415795" y="285750"/>
                </a:lnTo>
                <a:lnTo>
                  <a:pt x="1431798" y="284987"/>
                </a:lnTo>
                <a:lnTo>
                  <a:pt x="1911095" y="284987"/>
                </a:lnTo>
                <a:lnTo>
                  <a:pt x="1911095" y="0"/>
                </a:lnTo>
                <a:close/>
              </a:path>
            </a:pathLst>
          </a:custGeom>
          <a:solidFill>
            <a:srgbClr val="CCCCCC"/>
          </a:solidFill>
        </p:spPr>
        <p:txBody>
          <a:bodyPr wrap="square" lIns="0" tIns="0" rIns="0" bIns="0" rtlCol="0"/>
          <a:lstStyle/>
          <a:p/>
        </p:txBody>
      </p:sp>
      <p:sp>
        <p:nvSpPr>
          <p:cNvPr id="3" name="object 3"/>
          <p:cNvSpPr/>
          <p:nvPr/>
        </p:nvSpPr>
        <p:spPr>
          <a:xfrm>
            <a:off x="616458" y="5059679"/>
            <a:ext cx="6540246" cy="19354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615695" y="502158"/>
            <a:ext cx="6541134" cy="4905375"/>
          </a:xfrm>
          <a:prstGeom prst="rect">
            <a:avLst/>
          </a:prstGeom>
          <a:ln w="10667">
            <a:solidFill>
              <a:srgbClr val="000000"/>
            </a:solidFill>
          </a:ln>
        </p:spPr>
        <p:txBody>
          <a:bodyPr wrap="square" lIns="0" tIns="0" rIns="0" bIns="0" rtlCol="0" vert="horz">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45"/>
              </a:spcBef>
            </a:pPr>
            <a:endParaRPr sz="2550">
              <a:latin typeface="Times New Roman"/>
              <a:cs typeface="Times New Roman"/>
            </a:endParaRPr>
          </a:p>
          <a:p>
            <a:pPr marL="1765935" marR="1760855" indent="485775">
              <a:lnSpc>
                <a:spcPct val="100499"/>
              </a:lnSpc>
            </a:pPr>
            <a:r>
              <a:rPr dirty="0" sz="1850" spc="5" b="1">
                <a:latin typeface="Arial"/>
                <a:cs typeface="Arial"/>
              </a:rPr>
              <a:t>Managing Objects  with </a:t>
            </a:r>
            <a:r>
              <a:rPr dirty="0" sz="1850" b="1">
                <a:latin typeface="Arial"/>
                <a:cs typeface="Arial"/>
              </a:rPr>
              <a:t>Data Dictionary</a:t>
            </a:r>
            <a:r>
              <a:rPr dirty="0" sz="1850" spc="-90" b="1">
                <a:latin typeface="Arial"/>
                <a:cs typeface="Arial"/>
              </a:rPr>
              <a:t> </a:t>
            </a:r>
            <a:r>
              <a:rPr dirty="0" sz="1850" spc="5" b="1">
                <a:latin typeface="Arial"/>
                <a:cs typeface="Arial"/>
              </a:rPr>
              <a:t>Views</a:t>
            </a:r>
            <a:endParaRPr sz="185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pPr>
            <a:endParaRPr sz="2100">
              <a:latin typeface="Arial"/>
              <a:cs typeface="Arial"/>
            </a:endParaRPr>
          </a:p>
          <a:p>
            <a:pPr>
              <a:lnSpc>
                <a:spcPct val="100000"/>
              </a:lnSpc>
              <a:spcBef>
                <a:spcPts val="45"/>
              </a:spcBef>
            </a:pPr>
            <a:endParaRPr sz="3000">
              <a:latin typeface="Arial"/>
              <a:cs typeface="Arial"/>
            </a:endParaRPr>
          </a:p>
          <a:p>
            <a:pPr algn="ctr">
              <a:lnSpc>
                <a:spcPct val="100000"/>
              </a:lnSpc>
              <a:spcBef>
                <a:spcPts val="5"/>
              </a:spcBef>
            </a:pPr>
            <a:r>
              <a:rPr dirty="0" sz="850" spc="-5">
                <a:latin typeface="Arial"/>
                <a:cs typeface="Arial"/>
              </a:rPr>
              <a:t>Copyright </a:t>
            </a:r>
            <a:r>
              <a:rPr dirty="0" sz="850" spc="5">
                <a:latin typeface="Arial"/>
                <a:cs typeface="Arial"/>
              </a:rPr>
              <a:t>© </a:t>
            </a:r>
            <a:r>
              <a:rPr dirty="0" sz="850">
                <a:latin typeface="Arial"/>
                <a:cs typeface="Arial"/>
              </a:rPr>
              <a:t>2009, Oracle. All rights</a:t>
            </a:r>
            <a:r>
              <a:rPr dirty="0" sz="850" spc="25">
                <a:latin typeface="Arial"/>
                <a:cs typeface="Arial"/>
              </a:rPr>
              <a:t> </a:t>
            </a:r>
            <a:r>
              <a:rPr dirty="0" sz="850" spc="-5">
                <a:latin typeface="Arial"/>
                <a:cs typeface="Arial"/>
              </a:rPr>
              <a:t>reserved.</a:t>
            </a:r>
            <a:endParaRPr sz="850">
              <a:latin typeface="Arial"/>
              <a:cs typeface="Arial"/>
            </a:endParaRPr>
          </a:p>
        </p:txBody>
      </p:sp>
      <p:sp>
        <p:nvSpPr>
          <p:cNvPr id="6" name="object 6"/>
          <p:cNvSpPr txBox="1"/>
          <p:nvPr/>
        </p:nvSpPr>
        <p:spPr>
          <a:xfrm>
            <a:off x="749300" y="9492605"/>
            <a:ext cx="6168390" cy="415925"/>
          </a:xfrm>
          <a:prstGeom prst="rect">
            <a:avLst/>
          </a:prstGeom>
        </p:spPr>
        <p:txBody>
          <a:bodyPr wrap="square" lIns="0" tIns="14605" rIns="0" bIns="0" rtlCol="0" vert="horz">
            <a:spAutoFit/>
          </a:bodyPr>
          <a:lstStyle/>
          <a:p>
            <a:pPr marL="12700" marR="5080">
              <a:lnSpc>
                <a:spcPct val="104200"/>
              </a:lnSpc>
              <a:spcBef>
                <a:spcPts val="115"/>
              </a:spcBef>
            </a:pPr>
            <a:r>
              <a:rPr dirty="0" sz="800" spc="-5">
                <a:latin typeface="Garuda"/>
                <a:cs typeface="Garuda"/>
              </a:rPr>
              <a:t>Development</a:t>
            </a:r>
            <a:r>
              <a:rPr dirty="0" sz="800" spc="-55">
                <a:latin typeface="Garuda"/>
                <a:cs typeface="Garuda"/>
              </a:rPr>
              <a:t> </a:t>
            </a:r>
            <a:r>
              <a:rPr dirty="0" sz="800" spc="-5">
                <a:latin typeface="Garuda"/>
                <a:cs typeface="Garuda"/>
              </a:rPr>
              <a:t>Program</a:t>
            </a:r>
            <a:r>
              <a:rPr dirty="0" sz="800" spc="-55">
                <a:latin typeface="Garuda"/>
                <a:cs typeface="Garuda"/>
              </a:rPr>
              <a:t> </a:t>
            </a:r>
            <a:r>
              <a:rPr dirty="0" sz="800">
                <a:latin typeface="Garuda"/>
                <a:cs typeface="Garuda"/>
              </a:rPr>
              <a:t>(WDP)</a:t>
            </a:r>
            <a:r>
              <a:rPr dirty="0" sz="800" spc="-55">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0">
                <a:latin typeface="Garuda"/>
                <a:cs typeface="Garuda"/>
              </a:rPr>
              <a:t> </a:t>
            </a:r>
            <a:r>
              <a:rPr dirty="0" sz="800" spc="-5">
                <a:latin typeface="Garuda"/>
                <a:cs typeface="Garuda"/>
              </a:rPr>
              <a:t>are</a:t>
            </a:r>
            <a:r>
              <a:rPr dirty="0" sz="800" spc="-55">
                <a:latin typeface="Garuda"/>
                <a:cs typeface="Garuda"/>
              </a:rPr>
              <a:t> </a:t>
            </a:r>
            <a:r>
              <a:rPr dirty="0" sz="800" spc="-5">
                <a:latin typeface="Garuda"/>
                <a:cs typeface="Garuda"/>
              </a:rPr>
              <a:t>provided</a:t>
            </a:r>
            <a:r>
              <a:rPr dirty="0" sz="800" spc="-55">
                <a:latin typeface="Garuda"/>
                <a:cs typeface="Garuda"/>
              </a:rPr>
              <a:t> </a:t>
            </a:r>
            <a:r>
              <a:rPr dirty="0" sz="800" spc="-5">
                <a:latin typeface="Garuda"/>
                <a:cs typeface="Garuda"/>
              </a:rPr>
              <a:t>for</a:t>
            </a:r>
            <a:r>
              <a:rPr dirty="0" sz="800" spc="-55">
                <a:latin typeface="Garuda"/>
                <a:cs typeface="Garuda"/>
              </a:rPr>
              <a:t> </a:t>
            </a:r>
            <a:r>
              <a:rPr dirty="0" sz="800" spc="-5">
                <a:latin typeface="Garuda"/>
                <a:cs typeface="Garuda"/>
              </a:rPr>
              <a:t>WDP</a:t>
            </a:r>
            <a:r>
              <a:rPr dirty="0" sz="800" spc="-50">
                <a:latin typeface="Garuda"/>
                <a:cs typeface="Garuda"/>
              </a:rPr>
              <a:t> </a:t>
            </a:r>
            <a:r>
              <a:rPr dirty="0" sz="800" spc="-5">
                <a:latin typeface="Garuda"/>
                <a:cs typeface="Garuda"/>
              </a:rPr>
              <a:t>in-class</a:t>
            </a:r>
            <a:r>
              <a:rPr dirty="0" sz="800" spc="-55">
                <a:latin typeface="Garuda"/>
                <a:cs typeface="Garuda"/>
              </a:rPr>
              <a:t> </a:t>
            </a:r>
            <a:r>
              <a:rPr dirty="0" sz="800" spc="-5">
                <a:latin typeface="Garuda"/>
                <a:cs typeface="Garuda"/>
              </a:rPr>
              <a:t>use</a:t>
            </a:r>
            <a:r>
              <a:rPr dirty="0" sz="800" spc="-55">
                <a:latin typeface="Garuda"/>
                <a:cs typeface="Garuda"/>
              </a:rPr>
              <a:t> </a:t>
            </a:r>
            <a:r>
              <a:rPr dirty="0" sz="800" spc="-5">
                <a:latin typeface="Garuda"/>
                <a:cs typeface="Garuda"/>
              </a:rPr>
              <a:t>only.</a:t>
            </a:r>
            <a:r>
              <a:rPr dirty="0" sz="800" spc="-55">
                <a:latin typeface="Garuda"/>
                <a:cs typeface="Garuda"/>
              </a:rPr>
              <a:t> </a:t>
            </a:r>
            <a:r>
              <a:rPr dirty="0" sz="800" spc="-5">
                <a:latin typeface="Garuda"/>
                <a:cs typeface="Garuda"/>
              </a:rPr>
              <a:t>Copying</a:t>
            </a:r>
            <a:r>
              <a:rPr dirty="0" sz="800" spc="-50">
                <a:latin typeface="Garuda"/>
                <a:cs typeface="Garuda"/>
              </a:rPr>
              <a:t> </a:t>
            </a:r>
            <a:r>
              <a:rPr dirty="0" sz="800" spc="-5">
                <a:latin typeface="Garuda"/>
                <a:cs typeface="Garuda"/>
              </a:rPr>
              <a:t>eKit</a:t>
            </a:r>
            <a:r>
              <a:rPr dirty="0" sz="800" spc="-55">
                <a:latin typeface="Garuda"/>
                <a:cs typeface="Garuda"/>
              </a:rPr>
              <a:t> </a:t>
            </a:r>
            <a:r>
              <a:rPr dirty="0" sz="800">
                <a:latin typeface="Garuda"/>
                <a:cs typeface="Garuda"/>
              </a:rPr>
              <a:t>materials</a:t>
            </a:r>
            <a:r>
              <a:rPr dirty="0" sz="800" spc="-55">
                <a:latin typeface="Garuda"/>
                <a:cs typeface="Garuda"/>
              </a:rPr>
              <a:t> </a:t>
            </a:r>
            <a:r>
              <a:rPr dirty="0" sz="800" spc="-5">
                <a:latin typeface="Garuda"/>
                <a:cs typeface="Garuda"/>
              </a:rPr>
              <a:t>is</a:t>
            </a:r>
            <a:r>
              <a:rPr dirty="0" sz="800" spc="-55">
                <a:latin typeface="Garuda"/>
                <a:cs typeface="Garuda"/>
              </a:rPr>
              <a:t> </a:t>
            </a:r>
            <a:r>
              <a:rPr dirty="0" sz="800">
                <a:latin typeface="Garuda"/>
                <a:cs typeface="Garuda"/>
              </a:rPr>
              <a:t>strictly</a:t>
            </a:r>
            <a:r>
              <a:rPr dirty="0" sz="800" spc="-50">
                <a:latin typeface="Garuda"/>
                <a:cs typeface="Garuda"/>
              </a:rPr>
              <a:t> </a:t>
            </a:r>
            <a:r>
              <a:rPr dirty="0" sz="800" spc="-5">
                <a:latin typeface="Garuda"/>
                <a:cs typeface="Garuda"/>
              </a:rPr>
              <a:t>prohibited</a:t>
            </a:r>
            <a:r>
              <a:rPr dirty="0" sz="800" spc="-55">
                <a:latin typeface="Garuda"/>
                <a:cs typeface="Garuda"/>
              </a:rPr>
              <a:t> </a:t>
            </a:r>
            <a:r>
              <a:rPr dirty="0" sz="800" spc="-5">
                <a:latin typeface="Garuda"/>
                <a:cs typeface="Garuda"/>
              </a:rPr>
              <a:t>and</a:t>
            </a:r>
            <a:r>
              <a:rPr dirty="0" sz="800" spc="-55">
                <a:latin typeface="Garuda"/>
                <a:cs typeface="Garuda"/>
              </a:rPr>
              <a:t> </a:t>
            </a:r>
            <a:r>
              <a:rPr dirty="0" sz="800" spc="-5">
                <a:latin typeface="Garuda"/>
                <a:cs typeface="Garuda"/>
              </a:rPr>
              <a:t>is</a:t>
            </a:r>
            <a:r>
              <a:rPr dirty="0" sz="800" spc="-55">
                <a:latin typeface="Garuda"/>
                <a:cs typeface="Garuda"/>
              </a:rPr>
              <a:t> </a:t>
            </a:r>
            <a:r>
              <a:rPr dirty="0" sz="800" spc="-5">
                <a:latin typeface="Garuda"/>
                <a:cs typeface="Garuda"/>
              </a:rPr>
              <a:t>in  </a:t>
            </a:r>
            <a:r>
              <a:rPr dirty="0" sz="800">
                <a:latin typeface="Garuda"/>
                <a:cs typeface="Garuda"/>
              </a:rPr>
              <a:t>violation </a:t>
            </a:r>
            <a:r>
              <a:rPr dirty="0" sz="800" spc="-5">
                <a:latin typeface="Garuda"/>
                <a:cs typeface="Garuda"/>
              </a:rPr>
              <a:t>of Oracle </a:t>
            </a:r>
            <a:r>
              <a:rPr dirty="0" sz="800">
                <a:latin typeface="Garuda"/>
                <a:cs typeface="Garuda"/>
              </a:rPr>
              <a:t>copyright. </a:t>
            </a:r>
            <a:r>
              <a:rPr dirty="0" sz="800" spc="-5">
                <a:latin typeface="Garuda"/>
                <a:cs typeface="Garuda"/>
              </a:rPr>
              <a:t>All WDP </a:t>
            </a:r>
            <a:r>
              <a:rPr dirty="0" sz="800">
                <a:latin typeface="Garuda"/>
                <a:cs typeface="Garuda"/>
              </a:rPr>
              <a:t>students must receive </a:t>
            </a:r>
            <a:r>
              <a:rPr dirty="0" sz="800" spc="-5">
                <a:latin typeface="Garuda"/>
                <a:cs typeface="Garuda"/>
              </a:rPr>
              <a:t>an eKit watermarked with their name and email. Contact  </a:t>
            </a:r>
            <a:r>
              <a:rPr dirty="0" sz="800" spc="-10">
                <a:latin typeface="Garuda"/>
                <a:cs typeface="Garuda"/>
                <a:hlinkClick r:id="rId3"/>
              </a:rPr>
              <a:t>OracleWDP_ww@oracle.com</a:t>
            </a:r>
            <a:r>
              <a:rPr dirty="0" sz="800" spc="-55">
                <a:latin typeface="Garuda"/>
                <a:cs typeface="Garuda"/>
                <a:hlinkClick r:id="rId3"/>
              </a:rPr>
              <a:t> </a:t>
            </a:r>
            <a:r>
              <a:rPr dirty="0" sz="800" spc="-5">
                <a:latin typeface="Garuda"/>
                <a:cs typeface="Garuda"/>
              </a:rPr>
              <a:t>if</a:t>
            </a:r>
            <a:r>
              <a:rPr dirty="0" sz="800" spc="-55">
                <a:latin typeface="Garuda"/>
                <a:cs typeface="Garuda"/>
              </a:rPr>
              <a:t> </a:t>
            </a:r>
            <a:r>
              <a:rPr dirty="0" sz="800">
                <a:latin typeface="Garuda"/>
                <a:cs typeface="Garuda"/>
              </a:rPr>
              <a:t>you</a:t>
            </a:r>
            <a:r>
              <a:rPr dirty="0" sz="800" spc="-55">
                <a:latin typeface="Garuda"/>
                <a:cs typeface="Garuda"/>
              </a:rPr>
              <a:t> </a:t>
            </a:r>
            <a:r>
              <a:rPr dirty="0" sz="800" spc="-5">
                <a:latin typeface="Garuda"/>
                <a:cs typeface="Garuda"/>
              </a:rPr>
              <a:t>have</a:t>
            </a:r>
            <a:r>
              <a:rPr dirty="0" sz="800" spc="-55">
                <a:latin typeface="Garuda"/>
                <a:cs typeface="Garuda"/>
              </a:rPr>
              <a:t> </a:t>
            </a:r>
            <a:r>
              <a:rPr dirty="0" sz="800" spc="-5">
                <a:latin typeface="Garuda"/>
                <a:cs typeface="Garuda"/>
              </a:rPr>
              <a:t>not</a:t>
            </a:r>
            <a:r>
              <a:rPr dirty="0" sz="800" spc="-55">
                <a:latin typeface="Garuda"/>
                <a:cs typeface="Garuda"/>
              </a:rPr>
              <a:t> </a:t>
            </a:r>
            <a:r>
              <a:rPr dirty="0" sz="800">
                <a:latin typeface="Garuda"/>
                <a:cs typeface="Garuda"/>
              </a:rPr>
              <a:t>received</a:t>
            </a:r>
            <a:r>
              <a:rPr dirty="0" sz="800" spc="-55">
                <a:latin typeface="Garuda"/>
                <a:cs typeface="Garuda"/>
              </a:rPr>
              <a:t> </a:t>
            </a:r>
            <a:r>
              <a:rPr dirty="0" sz="800">
                <a:latin typeface="Garuda"/>
                <a:cs typeface="Garuda"/>
              </a:rPr>
              <a:t>your</a:t>
            </a:r>
            <a:r>
              <a:rPr dirty="0" sz="800" spc="-55">
                <a:latin typeface="Garuda"/>
                <a:cs typeface="Garuda"/>
              </a:rPr>
              <a:t> </a:t>
            </a:r>
            <a:r>
              <a:rPr dirty="0" sz="800" spc="-5">
                <a:latin typeface="Garuda"/>
                <a:cs typeface="Garuda"/>
              </a:rPr>
              <a:t>personalized</a:t>
            </a:r>
            <a:r>
              <a:rPr dirty="0" sz="800" spc="-55">
                <a:latin typeface="Garuda"/>
                <a:cs typeface="Garuda"/>
              </a:rPr>
              <a:t> </a:t>
            </a:r>
            <a:r>
              <a:rPr dirty="0" sz="800" spc="-5">
                <a:latin typeface="Garuda"/>
                <a:cs typeface="Garuda"/>
              </a:rPr>
              <a:t>eKit.</a:t>
            </a:r>
            <a:endParaRPr sz="800">
              <a:latin typeface="Garuda"/>
              <a:cs typeface="Garuda"/>
            </a:endParaRPr>
          </a:p>
        </p:txBody>
      </p:sp>
      <p:sp>
        <p:nvSpPr>
          <p:cNvPr id="5" name="object 5"/>
          <p:cNvSpPr txBox="1"/>
          <p:nvPr/>
        </p:nvSpPr>
        <p:spPr>
          <a:xfrm>
            <a:off x="7253907" y="2610719"/>
            <a:ext cx="229870" cy="4208145"/>
          </a:xfrm>
          <a:prstGeom prst="rect">
            <a:avLst/>
          </a:prstGeom>
        </p:spPr>
        <p:txBody>
          <a:bodyPr wrap="square" lIns="0" tIns="22860" rIns="0" bIns="0" rtlCol="0" vert="vert270">
            <a:spAutoFit/>
          </a:bodyPr>
          <a:lstStyle/>
          <a:p>
            <a:pPr marL="12700">
              <a:lnSpc>
                <a:spcPct val="100000"/>
              </a:lnSpc>
              <a:spcBef>
                <a:spcPts val="180"/>
              </a:spcBef>
            </a:pPr>
            <a:r>
              <a:rPr dirty="0" sz="1200" spc="-5">
                <a:latin typeface="Garuda"/>
                <a:cs typeface="Garuda"/>
              </a:rPr>
              <a:t>Oracle</a:t>
            </a:r>
            <a:r>
              <a:rPr dirty="0" sz="1200" spc="-85">
                <a:latin typeface="Garuda"/>
                <a:cs typeface="Garuda"/>
              </a:rPr>
              <a:t> </a:t>
            </a:r>
            <a:r>
              <a:rPr dirty="0" sz="1200" spc="-5">
                <a:latin typeface="Garuda"/>
                <a:cs typeface="Garuda"/>
              </a:rPr>
              <a:t>University</a:t>
            </a:r>
            <a:r>
              <a:rPr dirty="0" sz="1200" spc="-80">
                <a:latin typeface="Garuda"/>
                <a:cs typeface="Garuda"/>
              </a:rPr>
              <a:t> </a:t>
            </a:r>
            <a:r>
              <a:rPr dirty="0" sz="1200" spc="-5">
                <a:latin typeface="Garuda"/>
                <a:cs typeface="Garuda"/>
              </a:rPr>
              <a:t>and</a:t>
            </a:r>
            <a:r>
              <a:rPr dirty="0" sz="1200" spc="-85">
                <a:latin typeface="Garuda"/>
                <a:cs typeface="Garuda"/>
              </a:rPr>
              <a:t> </a:t>
            </a:r>
            <a:r>
              <a:rPr dirty="0" sz="1200" spc="-5">
                <a:latin typeface="Garuda"/>
                <a:cs typeface="Garuda"/>
              </a:rPr>
              <a:t>SQL</a:t>
            </a:r>
            <a:r>
              <a:rPr dirty="0" sz="1200" spc="-80">
                <a:latin typeface="Garuda"/>
                <a:cs typeface="Garuda"/>
              </a:rPr>
              <a:t> </a:t>
            </a:r>
            <a:r>
              <a:rPr dirty="0" sz="1200" spc="-5">
                <a:latin typeface="Garuda"/>
                <a:cs typeface="Garuda"/>
              </a:rPr>
              <a:t>Star</a:t>
            </a:r>
            <a:r>
              <a:rPr dirty="0" sz="1200" spc="-85">
                <a:latin typeface="Garuda"/>
                <a:cs typeface="Garuda"/>
              </a:rPr>
              <a:t> </a:t>
            </a:r>
            <a:r>
              <a:rPr dirty="0" sz="1200" spc="-5">
                <a:latin typeface="Garuda"/>
                <a:cs typeface="Garuda"/>
              </a:rPr>
              <a:t>International</a:t>
            </a:r>
            <a:r>
              <a:rPr dirty="0" sz="1200" spc="-80">
                <a:latin typeface="Garuda"/>
                <a:cs typeface="Garuda"/>
              </a:rPr>
              <a:t> </a:t>
            </a:r>
            <a:r>
              <a:rPr dirty="0" sz="1200" spc="-5">
                <a:latin typeface="Garuda"/>
                <a:cs typeface="Garuda"/>
              </a:rPr>
              <a:t>Limited</a:t>
            </a:r>
            <a:r>
              <a:rPr dirty="0" sz="1200" spc="-85">
                <a:latin typeface="Garuda"/>
                <a:cs typeface="Garuda"/>
              </a:rPr>
              <a:t> </a:t>
            </a:r>
            <a:r>
              <a:rPr dirty="0" sz="1200" spc="-5">
                <a:latin typeface="Garuda"/>
                <a:cs typeface="Garuda"/>
              </a:rPr>
              <a:t>use</a:t>
            </a:r>
            <a:r>
              <a:rPr dirty="0" sz="1200" spc="-80">
                <a:latin typeface="Garuda"/>
                <a:cs typeface="Garuda"/>
              </a:rPr>
              <a:t> </a:t>
            </a:r>
            <a:r>
              <a:rPr dirty="0" sz="1200" spc="-5">
                <a:latin typeface="Garuda"/>
                <a:cs typeface="Garuda"/>
              </a:rPr>
              <a:t>onlyฺ</a:t>
            </a:r>
            <a:endParaRPr sz="1200">
              <a:latin typeface="Garuda"/>
              <a:cs typeface="Garud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2020-01-16T14:47:38Z</dcterms:created>
  <dcterms:modified xsi:type="dcterms:W3CDTF">2020-01-16T14:47:38Z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2009-01-16T00:00:00Z</vt:filetime>
  </property>
  <property fmtid="{D5CDD505-2E9C-101B-9397-08002B2CF9AE}" pid="3" name="Creator">
    <vt:lpwstr>Adobe Acrobat 6.0</vt:lpwstr>
  </property>
  <property fmtid="{D5CDD505-2E9C-101B-9397-08002B2CF9AE}" pid="4" name="LastSaved">
    <vt:filetime>2020-01-16T00:00:00Z</vt:filetime>
  </property>
</Properties>
</file>