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186" y="1315874"/>
            <a:ext cx="5482026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mailto:OracleWDP_ww@oracle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mailto:OracleWDP_ww@oracle.com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mailto:OracleWDP_ww@oracle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hyperlink" Target="mailto:OracleWDP_ww@oracle.com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mailto:OracleWDP_ww@oracle.com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mailto:OracleWDP_ww@oracle.co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hyperlink" Target="mailto:OracleWDP_ww@oracle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hyperlink" Target="mailto:OracleWDP_ww@oracle.com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hyperlink" Target="mailto:OracleWDP_ww@oracle.com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hyperlink" Target="mailto:OracleWDP_ww@oracle.com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hyperlink" Target="mailto:OracleWDP_ww@oracle.com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hyperlink" Target="mailto:OracleWDP_ww@oracle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hyperlink" Target="mailto:OracleWDP_ww@oracle.com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hyperlink" Target="mailto:OracleWDP_ww@oracle.com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hyperlink" Target="mailto:OracleWDP_ww@oracle.com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5.png"/><Relationship Id="rId4" Type="http://schemas.openxmlformats.org/officeDocument/2006/relationships/hyperlink" Target="mailto:OracleWDP_ww@oracle.com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5.png"/><Relationship Id="rId4" Type="http://schemas.openxmlformats.org/officeDocument/2006/relationships/hyperlink" Target="mailto:OracleWDP_ww@oracle.com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35.png"/><Relationship Id="rId4" Type="http://schemas.openxmlformats.org/officeDocument/2006/relationships/hyperlink" Target="mailto:OracleWDP_ww@oracle.com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35.png"/><Relationship Id="rId4" Type="http://schemas.openxmlformats.org/officeDocument/2006/relationships/hyperlink" Target="mailto:OracleWDP_ww@oracle.com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hyperlink" Target="mailto:OracleWDP_ww@oracle.com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627" y="3990848"/>
            <a:ext cx="2568575" cy="821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Oracle Database 10</a:t>
            </a:r>
            <a:r>
              <a:rPr dirty="0" sz="1600" spc="-5" b="1" i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: </a:t>
            </a:r>
            <a:r>
              <a:rPr dirty="0" sz="1600" b="1">
                <a:latin typeface="Arial"/>
                <a:cs typeface="Arial"/>
              </a:rPr>
              <a:t>SQL  </a:t>
            </a:r>
            <a:r>
              <a:rPr dirty="0" sz="1600" spc="-5" b="1">
                <a:latin typeface="Arial"/>
                <a:cs typeface="Arial"/>
              </a:rPr>
              <a:t>Fundamentals </a:t>
            </a:r>
            <a:r>
              <a:rPr dirty="0" sz="1600" b="1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000" spc="-5" b="1">
                <a:latin typeface="Arial"/>
                <a:cs typeface="Arial"/>
              </a:rPr>
              <a:t>Student Guide </a:t>
            </a:r>
            <a:r>
              <a:rPr dirty="0" sz="1000" b="1">
                <a:latin typeface="Arial"/>
                <a:cs typeface="Arial"/>
              </a:rPr>
              <a:t>• </a:t>
            </a:r>
            <a:r>
              <a:rPr dirty="0" sz="1000" spc="-5" b="1">
                <a:latin typeface="Arial"/>
                <a:cs typeface="Arial"/>
              </a:rPr>
              <a:t>Volume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697" y="6950000"/>
            <a:ext cx="797560" cy="939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10">
                <a:latin typeface="Arial"/>
                <a:cs typeface="Arial"/>
              </a:rPr>
              <a:t>D17108GC30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Edition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3.0</a:t>
            </a:r>
            <a:endParaRPr sz="1000">
              <a:latin typeface="Arial"/>
              <a:cs typeface="Arial"/>
            </a:endParaRPr>
          </a:p>
          <a:p>
            <a:pPr marL="12700" marR="12065">
              <a:lnSpc>
                <a:spcPct val="150000"/>
              </a:lnSpc>
            </a:pPr>
            <a:r>
              <a:rPr dirty="0" sz="1000" spc="-5">
                <a:latin typeface="Arial"/>
                <a:cs typeface="Arial"/>
              </a:rPr>
              <a:t>January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2009  </a:t>
            </a:r>
            <a:r>
              <a:rPr dirty="0" sz="1000" spc="-10">
                <a:latin typeface="Arial"/>
                <a:cs typeface="Arial"/>
              </a:rPr>
              <a:t>D57872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" y="8179225"/>
            <a:ext cx="1320165" cy="17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09085" y="9404857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7964"/>
            <a:ext cx="1361440" cy="62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Datetime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Types  Including Constraints  Constraint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Guidelines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2104" y="857964"/>
            <a:ext cx="334645" cy="6286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365"/>
              </a:spcBef>
            </a:pPr>
            <a:r>
              <a:rPr dirty="0" sz="1100" spc="-5">
                <a:latin typeface="Arial"/>
                <a:cs typeface="Arial"/>
              </a:rPr>
              <a:t>9-11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9-17</a:t>
            </a:r>
            <a:endParaRPr sz="11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9-18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1456898"/>
            <a:ext cx="2789555" cy="29394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027430">
              <a:lnSpc>
                <a:spcPct val="12480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Defining Constraints 9-19  </a:t>
            </a:r>
            <a:r>
              <a:rPr dirty="0" sz="1100" spc="-5">
                <a:latin typeface="Courier New"/>
                <a:cs typeface="Courier New"/>
              </a:rPr>
              <a:t>NOT NULL </a:t>
            </a:r>
            <a:r>
              <a:rPr dirty="0" sz="1100" spc="-5">
                <a:latin typeface="Arial"/>
                <a:cs typeface="Arial"/>
              </a:rPr>
              <a:t>Constraint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9-21  </a:t>
            </a:r>
            <a:r>
              <a:rPr dirty="0" sz="1100" spc="-5">
                <a:latin typeface="Courier New"/>
                <a:cs typeface="Courier New"/>
              </a:rPr>
              <a:t>UNIQUE </a:t>
            </a:r>
            <a:r>
              <a:rPr dirty="0" sz="1100" spc="-5">
                <a:latin typeface="Arial"/>
                <a:cs typeface="Arial"/>
              </a:rPr>
              <a:t>Constraint</a:t>
            </a:r>
            <a:r>
              <a:rPr dirty="0" sz="1100" spc="2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PRIMARY KEY </a:t>
            </a:r>
            <a:r>
              <a:rPr dirty="0" sz="1100" spc="-5">
                <a:latin typeface="Arial"/>
                <a:cs typeface="Arial"/>
              </a:rPr>
              <a:t>Constraint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FOREIGN KEY </a:t>
            </a:r>
            <a:r>
              <a:rPr dirty="0" sz="1100" spc="-5">
                <a:latin typeface="Arial"/>
                <a:cs typeface="Arial"/>
              </a:rPr>
              <a:t>Constraint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FOREIGN KEY </a:t>
            </a:r>
            <a:r>
              <a:rPr dirty="0" sz="1100" spc="-5">
                <a:latin typeface="Arial"/>
                <a:cs typeface="Arial"/>
              </a:rPr>
              <a:t>Constraint: Keywords 9-27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CHECK </a:t>
            </a:r>
            <a:r>
              <a:rPr dirty="0" sz="1100" spc="-5">
                <a:latin typeface="Arial"/>
                <a:cs typeface="Arial"/>
              </a:rPr>
              <a:t>Constraint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CREATE TABLE</a:t>
            </a:r>
            <a:r>
              <a:rPr dirty="0" sz="1100" spc="-5">
                <a:latin typeface="Arial"/>
                <a:cs typeface="Arial"/>
              </a:rPr>
              <a:t>: Example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Violating Constraints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Creating a Table by Using a Subquery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9-32</a:t>
            </a:r>
            <a:endParaRPr sz="1100">
              <a:latin typeface="Arial"/>
              <a:cs typeface="Arial"/>
            </a:endParaRPr>
          </a:p>
          <a:p>
            <a:pPr marL="12700" marR="774700">
              <a:lnSpc>
                <a:spcPct val="122000"/>
              </a:lnSpc>
              <a:spcBef>
                <a:spcPts val="5"/>
              </a:spcBef>
            </a:pPr>
            <a:r>
              <a:rPr dirty="0" sz="1100" spc="-5">
                <a:latin typeface="Courier New"/>
                <a:cs typeface="Courier New"/>
              </a:rPr>
              <a:t>ALTER TABLE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9-34  Dropping a Table 9-35  Summary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9: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6" y="4572721"/>
            <a:ext cx="3255645" cy="44799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 b="1">
                <a:latin typeface="Arial"/>
                <a:cs typeface="Arial"/>
              </a:rPr>
              <a:t>10 Creating Other Schema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Database Objects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</a:t>
            </a:r>
            <a:endParaRPr sz="1100">
              <a:latin typeface="Arial"/>
              <a:cs typeface="Arial"/>
            </a:endParaRPr>
          </a:p>
          <a:p>
            <a:pPr marL="240665" marR="130492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What Is a View? 10-4  Advantages of Views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10-5</a:t>
            </a:r>
            <a:endParaRPr sz="1100">
              <a:latin typeface="Arial"/>
              <a:cs typeface="Arial"/>
            </a:endParaRPr>
          </a:p>
          <a:p>
            <a:pPr marL="240665" marR="49847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Simple Views and Complex Views 10-6  Creating a View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10-7</a:t>
            </a:r>
            <a:endParaRPr sz="1100">
              <a:latin typeface="Arial"/>
              <a:cs typeface="Arial"/>
            </a:endParaRPr>
          </a:p>
          <a:p>
            <a:pPr marL="240665" marR="79375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Retrieving Data from a View 10-10  Modifying a View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10-11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Creating a Complex View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10-12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62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Rules for Performing DML Operations on a View  Using the </a:t>
            </a:r>
            <a:r>
              <a:rPr dirty="0" sz="1100" spc="-5">
                <a:latin typeface="Courier New"/>
                <a:cs typeface="Courier New"/>
              </a:rPr>
              <a:t>WITH CHECK OPTION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10-16</a:t>
            </a:r>
            <a:endParaRPr sz="1100">
              <a:latin typeface="Arial"/>
              <a:cs typeface="Arial"/>
            </a:endParaRPr>
          </a:p>
          <a:p>
            <a:pPr marL="240665" marR="963294">
              <a:lnSpc>
                <a:spcPts val="158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Denying DML Operations 10-18  Removing a View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10-20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Practice 10: Overview of Part 1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10-21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Sequences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10-22</a:t>
            </a:r>
            <a:endParaRPr sz="1100">
              <a:latin typeface="Arial"/>
              <a:cs typeface="Arial"/>
            </a:endParaRPr>
          </a:p>
          <a:p>
            <a:pPr marL="240665" marR="9461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Courier New"/>
                <a:cs typeface="Courier New"/>
              </a:rPr>
              <a:t>CREATE SEQUENCE </a:t>
            </a:r>
            <a:r>
              <a:rPr dirty="0" sz="1100" spc="-5">
                <a:latin typeface="Arial"/>
                <a:cs typeface="Arial"/>
              </a:rPr>
              <a:t>Statement: Syntax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10-24  Creating a Sequence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Courier New"/>
                <a:cs typeface="Courier New"/>
              </a:rPr>
              <a:t>NEXTVAL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CURRVAL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Pseudocolumns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10-26</a:t>
            </a:r>
            <a:endParaRPr sz="1100">
              <a:latin typeface="Arial"/>
              <a:cs typeface="Arial"/>
            </a:endParaRPr>
          </a:p>
          <a:p>
            <a:pPr marL="241300" marR="885825">
              <a:lnSpc>
                <a:spcPct val="11980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Using a Sequence 10-28  Caching Sequence Values 10-29  Modifying a Sequence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6781" y="6612917"/>
            <a:ext cx="38290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10-13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8759" y="9404857"/>
            <a:ext cx="1320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xi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6" y="857964"/>
            <a:ext cx="3273425" cy="323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66065">
              <a:lnSpc>
                <a:spcPct val="12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Guidelines for Modifying a Sequence 10-31  Indexes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10-33</a:t>
            </a:r>
            <a:endParaRPr sz="1100">
              <a:latin typeface="Arial"/>
              <a:cs typeface="Arial"/>
            </a:endParaRPr>
          </a:p>
          <a:p>
            <a:pPr marL="240665" marR="87376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How Are Indexes Created? 10-35  Creating an Index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Index Creation Guidelines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10-37</a:t>
            </a:r>
            <a:endParaRPr sz="1100">
              <a:latin typeface="Arial"/>
              <a:cs typeface="Arial"/>
            </a:endParaRPr>
          </a:p>
          <a:p>
            <a:pPr marL="240665" marR="134683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Removing an Index 10-38  Synonyms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10-39</a:t>
            </a:r>
            <a:endParaRPr sz="1100">
              <a:latin typeface="Arial"/>
              <a:cs typeface="Arial"/>
            </a:endParaRPr>
          </a:p>
          <a:p>
            <a:pPr marL="240665" marR="39179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Creating and Removing Synonyms 10-41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10-42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10: Overview of Part 2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10-43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11 Managing Objects with Data Dictionary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Views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11-2</a:t>
            </a:r>
            <a:endParaRPr sz="1100">
              <a:latin typeface="Arial"/>
              <a:cs typeface="Arial"/>
            </a:endParaRPr>
          </a:p>
          <a:p>
            <a:pPr marL="240665" marR="106807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The Data Dictionary 11-3  Data Dictionary Structure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How to Use the Dictionary Views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4062924"/>
            <a:ext cx="2675890" cy="22675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Courier New"/>
                <a:cs typeface="Courier New"/>
              </a:rPr>
              <a:t>USER_OBJECTS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ALL_OBJECTS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Views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USER_OBJECTS </a:t>
            </a:r>
            <a:r>
              <a:rPr dirty="0" sz="1100" spc="-5">
                <a:latin typeface="Arial"/>
                <a:cs typeface="Arial"/>
              </a:rPr>
              <a:t>View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Table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Column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Constraint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View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Sequence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Synonym Information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11-18</a:t>
            </a:r>
            <a:endParaRPr sz="1100">
              <a:latin typeface="Arial"/>
              <a:cs typeface="Arial"/>
            </a:endParaRPr>
          </a:p>
          <a:p>
            <a:pPr marL="12700" marR="37147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Adding Comments to a Table 11-19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11-20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11: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11-21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564" y="4108956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11-7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7" y="6539747"/>
            <a:ext cx="2131695" cy="2200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035" indent="-267970">
              <a:lnSpc>
                <a:spcPct val="100000"/>
              </a:lnSpc>
              <a:spcBef>
                <a:spcPts val="95"/>
              </a:spcBef>
              <a:buAutoNum type="alphaUcPeriod"/>
              <a:tabLst>
                <a:tab pos="280035" algn="l"/>
                <a:tab pos="280670" algn="l"/>
              </a:tabLst>
            </a:pPr>
            <a:r>
              <a:rPr dirty="0" sz="1100" spc="-5" b="1">
                <a:latin typeface="Arial"/>
                <a:cs typeface="Arial"/>
              </a:rPr>
              <a:t>Practice Solutions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  <a:buAutoNum type="alphaUcPeriod"/>
              <a:tabLst>
                <a:tab pos="241300" algn="l"/>
                <a:tab pos="241935" algn="l"/>
              </a:tabLst>
            </a:pPr>
            <a:r>
              <a:rPr dirty="0" sz="1100" spc="-5" b="1">
                <a:latin typeface="Arial"/>
                <a:cs typeface="Arial"/>
              </a:rPr>
              <a:t>Table Descriptions and Data  C	Oracle Join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Syntax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AutoNum type="alphaUcPeriod" startAt="4"/>
              <a:tabLst>
                <a:tab pos="241300" algn="l"/>
                <a:tab pos="241935" algn="l"/>
              </a:tabLst>
            </a:pPr>
            <a:r>
              <a:rPr dirty="0" sz="1100" spc="-5" b="1">
                <a:latin typeface="Arial"/>
                <a:cs typeface="Arial"/>
              </a:rPr>
              <a:t>Using SQL*Plus</a:t>
            </a:r>
            <a:endParaRPr sz="1100">
              <a:latin typeface="Arial"/>
              <a:cs typeface="Arial"/>
            </a:endParaRPr>
          </a:p>
          <a:p>
            <a:pPr marL="12700" marR="454659">
              <a:lnSpc>
                <a:spcPct val="239500"/>
              </a:lnSpc>
              <a:buAutoNum type="alphaUcPeriod" startAt="4"/>
              <a:tabLst>
                <a:tab pos="241300" algn="l"/>
                <a:tab pos="241935" algn="l"/>
              </a:tabLst>
            </a:pPr>
            <a:r>
              <a:rPr dirty="0" sz="1100" spc="-5" b="1">
                <a:latin typeface="Arial"/>
                <a:cs typeface="Arial"/>
              </a:rPr>
              <a:t>Using SQL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Developer  Index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4034" y="9404857"/>
            <a:ext cx="1670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xii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093720"/>
            <a:ext cx="3331210" cy="996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Additional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Practices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</a:pPr>
            <a:r>
              <a:rPr dirty="0" sz="1100" spc="-5" b="1">
                <a:latin typeface="Arial"/>
                <a:cs typeface="Arial"/>
              </a:rPr>
              <a:t>Additional Practices: Table Descriptions and Data  Additional Practices: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Solutions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952" y="1017574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 h="0">
                <a:moveTo>
                  <a:pt x="0" y="0"/>
                </a:moveTo>
                <a:lnTo>
                  <a:pt x="3048999" y="0"/>
                </a:lnTo>
              </a:path>
            </a:pathLst>
          </a:custGeom>
          <a:ln w="27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15409" y="1430521"/>
            <a:ext cx="2955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Additional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6949" y="2145325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 h="0">
                <a:moveTo>
                  <a:pt x="0" y="0"/>
                </a:moveTo>
                <a:lnTo>
                  <a:pt x="3048999" y="0"/>
                </a:lnTo>
              </a:path>
            </a:pathLst>
          </a:custGeom>
          <a:ln w="27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4831"/>
            <a:ext cx="5647055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and SQL functions.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200">
                <a:latin typeface="Times New Roman"/>
                <a:cs typeface="Times New Roman"/>
              </a:rPr>
              <a:t>1. The HR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needs to find data for all the clerks who were hired after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56994"/>
            <a:ext cx="6070854" cy="418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2402840"/>
            <a:ext cx="589026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2. The </a:t>
            </a:r>
            <a:r>
              <a:rPr dirty="0" sz="1200" spc="-5">
                <a:latin typeface="Times New Roman"/>
                <a:cs typeface="Times New Roman"/>
              </a:rPr>
              <a:t>HR department </a:t>
            </a:r>
            <a:r>
              <a:rPr dirty="0" sz="1200">
                <a:latin typeface="Times New Roman"/>
                <a:cs typeface="Times New Roman"/>
              </a:rPr>
              <a:t>needs a report of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earn commission.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last </a:t>
            </a:r>
            <a:r>
              <a:rPr dirty="0" sz="1200" spc="-5">
                <a:latin typeface="Times New Roman"/>
                <a:cs typeface="Times New Roman"/>
              </a:rPr>
              <a:t>name,  </a:t>
            </a:r>
            <a:r>
              <a:rPr dirty="0" sz="1200">
                <a:latin typeface="Times New Roman"/>
                <a:cs typeface="Times New Roman"/>
              </a:rPr>
              <a:t>job, </a:t>
            </a:r>
            <a:r>
              <a:rPr dirty="0" sz="1200" spc="-5">
                <a:latin typeface="Times New Roman"/>
                <a:cs typeface="Times New Roman"/>
              </a:rPr>
              <a:t>salary,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commission </a:t>
            </a:r>
            <a:r>
              <a:rPr dirty="0" sz="1200">
                <a:latin typeface="Times New Roman"/>
                <a:cs typeface="Times New Roman"/>
              </a:rPr>
              <a:t>of these employees. Sort the data by salary in descending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929889"/>
            <a:ext cx="3724655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4001515"/>
            <a:ext cx="594677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budgeting purposes, the </a:t>
            </a:r>
            <a:r>
              <a:rPr dirty="0" sz="1200" spc="-5">
                <a:latin typeface="Times New Roman"/>
                <a:cs typeface="Times New Roman"/>
              </a:rPr>
              <a:t>HR department </a:t>
            </a:r>
            <a:r>
              <a:rPr dirty="0" sz="1200">
                <a:latin typeface="Times New Roman"/>
                <a:cs typeface="Times New Roman"/>
              </a:rPr>
              <a:t>needs a report on projected raises. The report 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display those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have no </a:t>
            </a:r>
            <a:r>
              <a:rPr dirty="0" sz="1200" spc="-5">
                <a:latin typeface="Times New Roman"/>
                <a:cs typeface="Times New Roman"/>
              </a:rPr>
              <a:t>commission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a 10% raise in </a:t>
            </a:r>
            <a:r>
              <a:rPr dirty="0" sz="1200" spc="-5">
                <a:latin typeface="Times New Roman"/>
                <a:cs typeface="Times New Roman"/>
              </a:rPr>
              <a:t>salary  </a:t>
            </a:r>
            <a:r>
              <a:rPr dirty="0" sz="1200">
                <a:latin typeface="Times New Roman"/>
                <a:cs typeface="Times New Roman"/>
              </a:rPr>
              <a:t>(round off the</a:t>
            </a:r>
            <a:r>
              <a:rPr dirty="0" sz="1200" spc="-5">
                <a:latin typeface="Times New Roman"/>
                <a:cs typeface="Times New Roman"/>
              </a:rPr>
              <a:t> salaries).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4704588"/>
            <a:ext cx="2762250" cy="323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2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5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5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883275" cy="106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4. Create a report 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and their </a:t>
            </a:r>
            <a:r>
              <a:rPr dirty="0" sz="1200" spc="-5">
                <a:latin typeface="Times New Roman"/>
                <a:cs typeface="Times New Roman"/>
              </a:rPr>
              <a:t>duration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employment. </a:t>
            </a:r>
            <a:r>
              <a:rPr dirty="0" sz="1200">
                <a:latin typeface="Times New Roman"/>
                <a:cs typeface="Times New Roman"/>
              </a:rPr>
              <a:t>Show the last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of all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together with 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years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completed months </a:t>
            </a:r>
            <a:r>
              <a:rPr dirty="0" sz="1200">
                <a:latin typeface="Times New Roman"/>
                <a:cs typeface="Times New Roman"/>
              </a:rPr>
              <a:t>that they  have been employed. Order the report by the duration of their </a:t>
            </a:r>
            <a:r>
              <a:rPr dirty="0" sz="1200" spc="-5">
                <a:latin typeface="Times New Roman"/>
                <a:cs typeface="Times New Roman"/>
              </a:rPr>
              <a:t>employment.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employee  </a:t>
            </a:r>
            <a:r>
              <a:rPr dirty="0" sz="1200">
                <a:latin typeface="Times New Roman"/>
                <a:cs typeface="Times New Roman"/>
              </a:rPr>
              <a:t>who has been </a:t>
            </a:r>
            <a:r>
              <a:rPr dirty="0" sz="1200" spc="-5">
                <a:latin typeface="Times New Roman"/>
                <a:cs typeface="Times New Roman"/>
              </a:rPr>
              <a:t>employed </a:t>
            </a:r>
            <a:r>
              <a:rPr dirty="0" sz="1200">
                <a:latin typeface="Times New Roman"/>
                <a:cs typeface="Times New Roman"/>
              </a:rPr>
              <a:t>the longest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appear at the top of 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66900"/>
            <a:ext cx="2581655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3061970"/>
            <a:ext cx="203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366515"/>
            <a:ext cx="258165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3875023"/>
            <a:ext cx="5290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 Show those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have a 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starting with the letters </a:t>
            </a:r>
            <a:r>
              <a:rPr dirty="0" sz="1200" i="1">
                <a:latin typeface="Times New Roman"/>
                <a:cs typeface="Times New Roman"/>
              </a:rPr>
              <a:t>J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K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4227576"/>
            <a:ext cx="1295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5498084"/>
            <a:ext cx="572770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41300" marR="5080" indent="-22860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6. Create a </a:t>
            </a:r>
            <a:r>
              <a:rPr dirty="0" sz="1200" spc="-5">
                <a:latin typeface="Times New Roman"/>
                <a:cs typeface="Times New Roman"/>
              </a:rPr>
              <a:t>report that </a:t>
            </a:r>
            <a:r>
              <a:rPr dirty="0" sz="1200">
                <a:latin typeface="Times New Roman"/>
                <a:cs typeface="Times New Roman"/>
              </a:rPr>
              <a:t>displays all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indicate </a:t>
            </a:r>
            <a:r>
              <a:rPr dirty="0" sz="1200">
                <a:latin typeface="Times New Roman"/>
                <a:cs typeface="Times New Roman"/>
              </a:rPr>
              <a:t>with the words </a:t>
            </a:r>
            <a:r>
              <a:rPr dirty="0" sz="1200" spc="-5" i="1">
                <a:latin typeface="Times New Roman"/>
                <a:cs typeface="Times New Roman"/>
              </a:rPr>
              <a:t>Yes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 i="1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whether  they receive a </a:t>
            </a:r>
            <a:r>
              <a:rPr dirty="0" sz="1200" spc="-5">
                <a:latin typeface="Times New Roman"/>
                <a:cs typeface="Times New Roman"/>
              </a:rPr>
              <a:t>commission.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sz="1200" spc="-5">
                <a:latin typeface="Courier New"/>
                <a:cs typeface="Courier New"/>
              </a:rPr>
              <a:t>DECODE</a:t>
            </a:r>
            <a:r>
              <a:rPr dirty="0" sz="1200" spc="-459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expression in your query.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214109"/>
            <a:ext cx="287655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300" y="7028180"/>
            <a:ext cx="203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7408926"/>
            <a:ext cx="287655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3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7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7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662930" cy="140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 marR="2032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4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statement, SQL </a:t>
            </a:r>
            <a:r>
              <a:rPr dirty="0" sz="1200">
                <a:latin typeface="Times New Roman"/>
                <a:cs typeface="Times New Roman"/>
              </a:rPr>
              <a:t>functions, joins, and group 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7. Create a </a:t>
            </a:r>
            <a:r>
              <a:rPr dirty="0" sz="1200" spc="-5">
                <a:latin typeface="Times New Roman"/>
                <a:cs typeface="Times New Roman"/>
              </a:rPr>
              <a:t>report that </a:t>
            </a:r>
            <a:r>
              <a:rPr dirty="0" sz="1200">
                <a:latin typeface="Times New Roman"/>
                <a:cs typeface="Times New Roman"/>
              </a:rPr>
              <a:t>displays the </a:t>
            </a:r>
            <a:r>
              <a:rPr dirty="0" sz="1200" spc="-5">
                <a:latin typeface="Times New Roman"/>
                <a:cs typeface="Times New Roman"/>
              </a:rPr>
              <a:t>department name, </a:t>
            </a:r>
            <a:r>
              <a:rPr dirty="0" sz="1200">
                <a:latin typeface="Times New Roman"/>
                <a:cs typeface="Times New Roman"/>
              </a:rPr>
              <a:t>location,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job title, and salary of  those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work in a specific </a:t>
            </a:r>
            <a:r>
              <a:rPr dirty="0" sz="1200" spc="-5">
                <a:latin typeface="Times New Roman"/>
                <a:cs typeface="Times New Roman"/>
              </a:rPr>
              <a:t>location. Prompt </a:t>
            </a:r>
            <a:r>
              <a:rPr dirty="0" sz="1200">
                <a:latin typeface="Times New Roman"/>
                <a:cs typeface="Times New Roman"/>
              </a:rPr>
              <a:t>the user for the location. For 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if the user enters 1800, the following are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7514"/>
            <a:ext cx="454380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2906521"/>
            <a:ext cx="579056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8.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number of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have a </a:t>
            </a:r>
            <a:r>
              <a:rPr dirty="0" sz="1200" spc="-5">
                <a:latin typeface="Times New Roman"/>
                <a:cs typeface="Times New Roman"/>
              </a:rPr>
              <a:t>last name </a:t>
            </a:r>
            <a:r>
              <a:rPr dirty="0" sz="1200">
                <a:latin typeface="Times New Roman"/>
                <a:cs typeface="Times New Roman"/>
              </a:rPr>
              <a:t>that ends with the </a:t>
            </a:r>
            <a:r>
              <a:rPr dirty="0" sz="1200" spc="-5">
                <a:latin typeface="Times New Roman"/>
                <a:cs typeface="Times New Roman"/>
              </a:rPr>
              <a:t>letter </a:t>
            </a:r>
            <a:r>
              <a:rPr dirty="0" sz="1200" i="1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. Create two  possible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433571"/>
            <a:ext cx="2266950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3932935"/>
            <a:ext cx="595566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9. Create a report that shows the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location, and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for each </a:t>
            </a:r>
            <a:r>
              <a:rPr dirty="0" sz="1200" spc="-5">
                <a:latin typeface="Times New Roman"/>
                <a:cs typeface="Times New Roman"/>
              </a:rPr>
              <a:t>department.  </a:t>
            </a:r>
            <a:r>
              <a:rPr dirty="0" sz="1200">
                <a:latin typeface="Times New Roman"/>
                <a:cs typeface="Times New Roman"/>
              </a:rPr>
              <a:t>Make sure that the report also </a:t>
            </a:r>
            <a:r>
              <a:rPr dirty="0" sz="1200" spc="-5">
                <a:latin typeface="Times New Roman"/>
                <a:cs typeface="Times New Roman"/>
              </a:rPr>
              <a:t>includes departments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4413503"/>
            <a:ext cx="5286756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255511"/>
            <a:ext cx="580072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10. The HR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needs to find the job </a:t>
            </a:r>
            <a:r>
              <a:rPr dirty="0" sz="1200" spc="-5">
                <a:latin typeface="Times New Roman"/>
                <a:cs typeface="Times New Roman"/>
              </a:rPr>
              <a:t>titles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10 and 20. Create a report to  display the job IDs for those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707123"/>
            <a:ext cx="1019556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7596632"/>
            <a:ext cx="569785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11. Create a report that displays the jobs that are found in the </a:t>
            </a:r>
            <a:r>
              <a:rPr dirty="0" sz="1200" spc="-5">
                <a:latin typeface="Times New Roman"/>
                <a:cs typeface="Times New Roman"/>
              </a:rPr>
              <a:t>Administration </a:t>
            </a:r>
            <a:r>
              <a:rPr dirty="0" sz="1200">
                <a:latin typeface="Times New Roman"/>
                <a:cs typeface="Times New Roman"/>
              </a:rPr>
              <a:t>and Executive  </a:t>
            </a:r>
            <a:r>
              <a:rPr dirty="0" sz="1200" spc="-5">
                <a:latin typeface="Times New Roman"/>
                <a:cs typeface="Times New Roman"/>
              </a:rPr>
              <a:t>departments. </a:t>
            </a:r>
            <a:r>
              <a:rPr dirty="0" sz="1200">
                <a:latin typeface="Times New Roman"/>
                <a:cs typeface="Times New Roman"/>
              </a:rPr>
              <a:t>Also display 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for these jobs.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job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</a:t>
            </a:r>
            <a:r>
              <a:rPr dirty="0" sz="1200">
                <a:latin typeface="Times New Roman"/>
                <a:cs typeface="Times New Roman"/>
              </a:rPr>
              <a:t> first.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8222740"/>
            <a:ext cx="1895856" cy="752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4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7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7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64705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4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statements, </a:t>
            </a:r>
            <a:r>
              <a:rPr dirty="0" sz="1200">
                <a:latin typeface="Times New Roman"/>
                <a:cs typeface="Times New Roman"/>
              </a:rPr>
              <a:t>SQL functions, joins, group functions, and subqueries.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26670" indent="-228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12. 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were hired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half of the </a:t>
            </a:r>
            <a:r>
              <a:rPr dirty="0" sz="1200" spc="-5">
                <a:latin typeface="Times New Roman"/>
                <a:cs typeface="Times New Roman"/>
              </a:rPr>
              <a:t>month </a:t>
            </a:r>
            <a:r>
              <a:rPr dirty="0" sz="1200">
                <a:latin typeface="Times New Roman"/>
                <a:cs typeface="Times New Roman"/>
              </a:rPr>
              <a:t>(before the 16th of the  month).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032254"/>
            <a:ext cx="211455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3874261"/>
            <a:ext cx="571373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13. Create a report that displays the following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employees: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salary, and salary  expressed 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thousands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dollars.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249673"/>
            <a:ext cx="2857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5330444"/>
            <a:ext cx="203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5711190"/>
            <a:ext cx="2857500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791197"/>
            <a:ext cx="5615940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14.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managers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higher than $15,000.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 following data: </a:t>
            </a:r>
            <a:r>
              <a:rPr dirty="0" sz="1200" spc="-5">
                <a:latin typeface="Times New Roman"/>
                <a:cs typeface="Times New Roman"/>
              </a:rPr>
              <a:t>employee name, manager name, manager </a:t>
            </a:r>
            <a:r>
              <a:rPr dirty="0" sz="1200">
                <a:latin typeface="Times New Roman"/>
                <a:cs typeface="Times New Roman"/>
              </a:rPr>
              <a:t>salary, and salary grade of the  </a:t>
            </a:r>
            <a:r>
              <a:rPr dirty="0" sz="1200" spc="-5">
                <a:latin typeface="Times New Roman"/>
                <a:cs typeface="Times New Roman"/>
              </a:rPr>
              <a:t>manager.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7418068"/>
            <a:ext cx="3686555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5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6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6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556250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0665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15. Show the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number, </a:t>
            </a:r>
            <a:r>
              <a:rPr dirty="0" sz="1200" spc="-5">
                <a:latin typeface="Times New Roman"/>
                <a:cs typeface="Times New Roman"/>
              </a:rPr>
              <a:t>name, number </a:t>
            </a:r>
            <a:r>
              <a:rPr dirty="0" sz="1200">
                <a:latin typeface="Times New Roman"/>
                <a:cs typeface="Times New Roman"/>
              </a:rPr>
              <a:t>of employees, and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>
                <a:latin typeface="Times New Roman"/>
                <a:cs typeface="Times New Roman"/>
              </a:rPr>
              <a:t>salary of all 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along with the </a:t>
            </a:r>
            <a:r>
              <a:rPr dirty="0" sz="1200" spc="-5">
                <a:latin typeface="Times New Roman"/>
                <a:cs typeface="Times New Roman"/>
              </a:rPr>
              <a:t>names, </a:t>
            </a:r>
            <a:r>
              <a:rPr dirty="0" sz="1200">
                <a:latin typeface="Times New Roman"/>
                <a:cs typeface="Times New Roman"/>
              </a:rPr>
              <a:t>salaries, and jobs of the employees </a:t>
            </a:r>
            <a:r>
              <a:rPr dirty="0" sz="1200" spc="-5">
                <a:latin typeface="Times New Roman"/>
                <a:cs typeface="Times New Roman"/>
              </a:rPr>
              <a:t>working </a:t>
            </a:r>
            <a:r>
              <a:rPr dirty="0" sz="1200">
                <a:latin typeface="Times New Roman"/>
                <a:cs typeface="Times New Roman"/>
              </a:rPr>
              <a:t>in each  </a:t>
            </a:r>
            <a:r>
              <a:rPr dirty="0" sz="1200" spc="-5">
                <a:latin typeface="Times New Roman"/>
                <a:cs typeface="Times New Roman"/>
              </a:rPr>
              <a:t>department.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690877"/>
            <a:ext cx="5896356" cy="399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5809741"/>
            <a:ext cx="567753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16. Create a report to display the </a:t>
            </a:r>
            <a:r>
              <a:rPr dirty="0" sz="1200" spc="-5">
                <a:latin typeface="Times New Roman"/>
                <a:cs typeface="Times New Roman"/>
              </a:rPr>
              <a:t>department number </a:t>
            </a:r>
            <a:r>
              <a:rPr dirty="0" sz="1200">
                <a:latin typeface="Times New Roman"/>
                <a:cs typeface="Times New Roman"/>
              </a:rPr>
              <a:t>and the lowest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department 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highest average </a:t>
            </a:r>
            <a:r>
              <a:rPr dirty="0" sz="1200">
                <a:latin typeface="Times New Roman"/>
                <a:cs typeface="Times New Roman"/>
              </a:rPr>
              <a:t>salary.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260591"/>
            <a:ext cx="2457450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6760717"/>
            <a:ext cx="596773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17. Create a report that displays the </a:t>
            </a:r>
            <a:r>
              <a:rPr dirty="0" sz="1200" spc="-5">
                <a:latin typeface="Times New Roman"/>
                <a:cs typeface="Times New Roman"/>
              </a:rPr>
              <a:t>departments where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sales </a:t>
            </a:r>
            <a:r>
              <a:rPr dirty="0" sz="1200">
                <a:latin typeface="Times New Roman"/>
                <a:cs typeface="Times New Roman"/>
              </a:rPr>
              <a:t>representatives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Include the  </a:t>
            </a:r>
            <a:r>
              <a:rPr dirty="0" sz="1200" spc="-5">
                <a:latin typeface="Times New Roman"/>
                <a:cs typeface="Times New Roman"/>
              </a:rPr>
              <a:t>department number, department </a:t>
            </a:r>
            <a:r>
              <a:rPr dirty="0" sz="1200">
                <a:latin typeface="Times New Roman"/>
                <a:cs typeface="Times New Roman"/>
              </a:rPr>
              <a:t>name, and location in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7212330"/>
            <a:ext cx="4600956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6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5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5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78104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  <a:buAutoNum type="arabicPeriod" startAt="18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the following statistical reports for the </a:t>
            </a:r>
            <a:r>
              <a:rPr dirty="0" sz="1200" spc="-5">
                <a:latin typeface="Times New Roman"/>
                <a:cs typeface="Times New Roman"/>
              </a:rPr>
              <a:t>HR department: </a:t>
            </a:r>
            <a:r>
              <a:rPr dirty="0" sz="1200">
                <a:latin typeface="Times New Roman"/>
                <a:cs typeface="Times New Roman"/>
              </a:rPr>
              <a:t>Include the </a:t>
            </a:r>
            <a:r>
              <a:rPr dirty="0" sz="1200" spc="-5">
                <a:latin typeface="Times New Roman"/>
                <a:cs typeface="Times New Roman"/>
              </a:rPr>
              <a:t>department  number, department </a:t>
            </a:r>
            <a:r>
              <a:rPr dirty="0" sz="1200">
                <a:latin typeface="Times New Roman"/>
                <a:cs typeface="Times New Roman"/>
              </a:rPr>
              <a:t>name, and the number 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working in each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105"/>
              </a:spcBef>
              <a:buAutoNum type="alphaL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Employs </a:t>
            </a:r>
            <a:r>
              <a:rPr dirty="0" sz="1200">
                <a:latin typeface="Times New Roman"/>
                <a:cs typeface="Times New Roman"/>
              </a:rPr>
              <a:t>fewer than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44039"/>
            <a:ext cx="3591305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2733547"/>
            <a:ext cx="2595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b. Has the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009900"/>
            <a:ext cx="359130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3518408"/>
            <a:ext cx="2552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c. Has the </a:t>
            </a:r>
            <a:r>
              <a:rPr dirty="0" sz="1200" spc="-5">
                <a:latin typeface="Times New Roman"/>
                <a:cs typeface="Times New Roman"/>
              </a:rPr>
              <a:t>lowest 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3794759"/>
            <a:ext cx="3591305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4303267"/>
            <a:ext cx="57219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19. Create a report that displays the </a:t>
            </a:r>
            <a:r>
              <a:rPr dirty="0" sz="1200" spc="-5">
                <a:latin typeface="Times New Roman"/>
                <a:cs typeface="Times New Roman"/>
              </a:rPr>
              <a:t>employee number,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salary,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number,  and the average salary in their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for 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754879"/>
            <a:ext cx="5763006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7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6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6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9173" y="665480"/>
            <a:ext cx="2252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Copyright © </a:t>
            </a:r>
            <a:r>
              <a:rPr dirty="0" sz="800" b="1">
                <a:latin typeface="Arial"/>
                <a:cs typeface="Arial"/>
              </a:rPr>
              <a:t>2009</a:t>
            </a:r>
            <a:r>
              <a:rPr dirty="0" sz="800" b="1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800" b="1">
                <a:latin typeface="Arial"/>
                <a:cs typeface="Arial"/>
              </a:rPr>
              <a:t>Oracle. </a:t>
            </a:r>
            <a:r>
              <a:rPr dirty="0" sz="800" spc="-5" b="1">
                <a:latin typeface="Arial"/>
                <a:cs typeface="Arial"/>
              </a:rPr>
              <a:t>All rights</a:t>
            </a:r>
            <a:r>
              <a:rPr dirty="0" sz="800" spc="1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176" y="878073"/>
            <a:ext cx="541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D</a:t>
            </a:r>
            <a:r>
              <a:rPr dirty="0" sz="800" spc="-5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scl</a:t>
            </a:r>
            <a:r>
              <a:rPr dirty="0" sz="800" spc="-10" b="1">
                <a:latin typeface="Arial"/>
                <a:cs typeface="Arial"/>
              </a:rPr>
              <a:t>a</a:t>
            </a:r>
            <a:r>
              <a:rPr dirty="0" sz="800" b="1">
                <a:latin typeface="Arial"/>
                <a:cs typeface="Arial"/>
              </a:rPr>
              <a:t>im</a:t>
            </a:r>
            <a:r>
              <a:rPr dirty="0" sz="800" spc="-10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9176" y="1122672"/>
            <a:ext cx="3914140" cy="88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contains </a:t>
            </a:r>
            <a:r>
              <a:rPr dirty="0" sz="800" spc="-5">
                <a:latin typeface="Arial"/>
                <a:cs typeface="Arial"/>
              </a:rPr>
              <a:t>proprietary </a:t>
            </a:r>
            <a:r>
              <a:rPr dirty="0" sz="800">
                <a:latin typeface="Arial"/>
                <a:cs typeface="Arial"/>
              </a:rPr>
              <a:t>information and is </a:t>
            </a:r>
            <a:r>
              <a:rPr dirty="0" sz="800" spc="-5">
                <a:latin typeface="Arial"/>
                <a:cs typeface="Arial"/>
              </a:rPr>
              <a:t>protected </a:t>
            </a:r>
            <a:r>
              <a:rPr dirty="0" sz="800">
                <a:latin typeface="Arial"/>
                <a:cs typeface="Arial"/>
              </a:rPr>
              <a:t>by copyright and  other intellectual </a:t>
            </a:r>
            <a:r>
              <a:rPr dirty="0" sz="800" spc="-5">
                <a:latin typeface="Arial"/>
                <a:cs typeface="Arial"/>
              </a:rPr>
              <a:t>property laws. </a:t>
            </a:r>
            <a:r>
              <a:rPr dirty="0" sz="800">
                <a:latin typeface="Arial"/>
                <a:cs typeface="Arial"/>
              </a:rPr>
              <a:t>You may copy and </a:t>
            </a:r>
            <a:r>
              <a:rPr dirty="0" sz="800" spc="-5">
                <a:latin typeface="Arial"/>
                <a:cs typeface="Arial"/>
              </a:rPr>
              <a:t>print </a:t>
            </a:r>
            <a:r>
              <a:rPr dirty="0" sz="800">
                <a:latin typeface="Arial"/>
                <a:cs typeface="Arial"/>
              </a:rPr>
              <a:t>this document solely for your  </a:t>
            </a:r>
            <a:r>
              <a:rPr dirty="0" sz="800" spc="-5">
                <a:latin typeface="Arial"/>
                <a:cs typeface="Arial"/>
              </a:rPr>
              <a:t>own </a:t>
            </a:r>
            <a:r>
              <a:rPr dirty="0" sz="800">
                <a:latin typeface="Arial"/>
                <a:cs typeface="Arial"/>
              </a:rPr>
              <a:t>use in an </a:t>
            </a:r>
            <a:r>
              <a:rPr dirty="0" sz="800" spc="-5">
                <a:latin typeface="Arial"/>
                <a:cs typeface="Arial"/>
              </a:rPr>
              <a:t>Oracle training </a:t>
            </a:r>
            <a:r>
              <a:rPr dirty="0" sz="800">
                <a:latin typeface="Arial"/>
                <a:cs typeface="Arial"/>
              </a:rPr>
              <a:t>course. The document may not be modified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altered in  any </a:t>
            </a:r>
            <a:r>
              <a:rPr dirty="0" sz="800" spc="-5">
                <a:latin typeface="Arial"/>
                <a:cs typeface="Arial"/>
              </a:rPr>
              <a:t>way. </a:t>
            </a:r>
            <a:r>
              <a:rPr dirty="0" sz="800">
                <a:latin typeface="Arial"/>
                <a:cs typeface="Arial"/>
              </a:rPr>
              <a:t>Except </a:t>
            </a:r>
            <a:r>
              <a:rPr dirty="0" sz="800" spc="-5">
                <a:latin typeface="Arial"/>
                <a:cs typeface="Arial"/>
              </a:rPr>
              <a:t>where </a:t>
            </a:r>
            <a:r>
              <a:rPr dirty="0" sz="800">
                <a:latin typeface="Arial"/>
                <a:cs typeface="Arial"/>
              </a:rPr>
              <a:t>your use constitutes "fair use" under copyright law, </a:t>
            </a:r>
            <a:r>
              <a:rPr dirty="0" sz="800" spc="-5">
                <a:latin typeface="Arial"/>
                <a:cs typeface="Arial"/>
              </a:rPr>
              <a:t>you </a:t>
            </a:r>
            <a:r>
              <a:rPr dirty="0" sz="800">
                <a:latin typeface="Arial"/>
                <a:cs typeface="Arial"/>
              </a:rPr>
              <a:t>may  not use, share, download, upload, copy, </a:t>
            </a:r>
            <a:r>
              <a:rPr dirty="0" sz="800" spc="-5">
                <a:latin typeface="Arial"/>
                <a:cs typeface="Arial"/>
              </a:rPr>
              <a:t>print, </a:t>
            </a:r>
            <a:r>
              <a:rPr dirty="0" sz="800">
                <a:latin typeface="Arial"/>
                <a:cs typeface="Arial"/>
              </a:rPr>
              <a:t>display, </a:t>
            </a:r>
            <a:r>
              <a:rPr dirty="0" sz="800" spc="-5">
                <a:latin typeface="Arial"/>
                <a:cs typeface="Arial"/>
              </a:rPr>
              <a:t>perform, </a:t>
            </a:r>
            <a:r>
              <a:rPr dirty="0" sz="800">
                <a:latin typeface="Arial"/>
                <a:cs typeface="Arial"/>
              </a:rPr>
              <a:t>reproduce, publish,  </a:t>
            </a:r>
            <a:r>
              <a:rPr dirty="0" sz="800" spc="-5">
                <a:latin typeface="Arial"/>
                <a:cs typeface="Arial"/>
              </a:rPr>
              <a:t>license, post, transmit, or </a:t>
            </a:r>
            <a:r>
              <a:rPr dirty="0" sz="800">
                <a:latin typeface="Arial"/>
                <a:cs typeface="Arial"/>
              </a:rPr>
              <a:t>distribute </a:t>
            </a: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in whole </a:t>
            </a:r>
            <a:r>
              <a:rPr dirty="0" sz="800" spc="-5">
                <a:latin typeface="Arial"/>
                <a:cs typeface="Arial"/>
              </a:rPr>
              <a:t>or in part without </a:t>
            </a:r>
            <a:r>
              <a:rPr dirty="0" sz="800">
                <a:latin typeface="Arial"/>
                <a:cs typeface="Arial"/>
              </a:rPr>
              <a:t>the  express authorization of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Oracle.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9176" y="2101063"/>
            <a:ext cx="390461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information contained in this document is </a:t>
            </a:r>
            <a:r>
              <a:rPr dirty="0" sz="800" spc="-5">
                <a:latin typeface="Arial"/>
                <a:cs typeface="Arial"/>
              </a:rPr>
              <a:t>subject </a:t>
            </a:r>
            <a:r>
              <a:rPr dirty="0" sz="800">
                <a:latin typeface="Arial"/>
                <a:cs typeface="Arial"/>
              </a:rPr>
              <a:t>to change </a:t>
            </a:r>
            <a:r>
              <a:rPr dirty="0" sz="800" spc="-5">
                <a:latin typeface="Arial"/>
                <a:cs typeface="Arial"/>
              </a:rPr>
              <a:t>without </a:t>
            </a:r>
            <a:r>
              <a:rPr dirty="0" sz="800">
                <a:latin typeface="Arial"/>
                <a:cs typeface="Arial"/>
              </a:rPr>
              <a:t>notice. </a:t>
            </a: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you  find any </a:t>
            </a:r>
            <a:r>
              <a:rPr dirty="0" sz="800" spc="-5">
                <a:latin typeface="Arial"/>
                <a:cs typeface="Arial"/>
              </a:rPr>
              <a:t>problems </a:t>
            </a:r>
            <a:r>
              <a:rPr dirty="0" sz="800">
                <a:latin typeface="Arial"/>
                <a:cs typeface="Arial"/>
              </a:rPr>
              <a:t>in the document, </a:t>
            </a:r>
            <a:r>
              <a:rPr dirty="0" sz="800" spc="-5">
                <a:latin typeface="Arial"/>
                <a:cs typeface="Arial"/>
              </a:rPr>
              <a:t>please </a:t>
            </a:r>
            <a:r>
              <a:rPr dirty="0" sz="800">
                <a:latin typeface="Arial"/>
                <a:cs typeface="Arial"/>
              </a:rPr>
              <a:t>report them in </a:t>
            </a:r>
            <a:r>
              <a:rPr dirty="0" sz="800" spc="-5">
                <a:latin typeface="Arial"/>
                <a:cs typeface="Arial"/>
              </a:rPr>
              <a:t>writing </a:t>
            </a:r>
            <a:r>
              <a:rPr dirty="0" sz="800">
                <a:latin typeface="Arial"/>
                <a:cs typeface="Arial"/>
              </a:rPr>
              <a:t>to: </a:t>
            </a:r>
            <a:r>
              <a:rPr dirty="0" sz="800" spc="-5">
                <a:latin typeface="Arial"/>
                <a:cs typeface="Arial"/>
              </a:rPr>
              <a:t>Oracle University,  </a:t>
            </a:r>
            <a:r>
              <a:rPr dirty="0" sz="800">
                <a:latin typeface="Arial"/>
                <a:cs typeface="Arial"/>
              </a:rPr>
              <a:t>500 </a:t>
            </a:r>
            <a:r>
              <a:rPr dirty="0" sz="800" spc="-5">
                <a:latin typeface="Arial"/>
                <a:cs typeface="Arial"/>
              </a:rPr>
              <a:t>Oracle Parkway, </a:t>
            </a:r>
            <a:r>
              <a:rPr dirty="0" sz="800">
                <a:latin typeface="Arial"/>
                <a:cs typeface="Arial"/>
              </a:rPr>
              <a:t>Redwood </a:t>
            </a:r>
            <a:r>
              <a:rPr dirty="0" sz="800" spc="-5">
                <a:latin typeface="Arial"/>
                <a:cs typeface="Arial"/>
              </a:rPr>
              <a:t>Shores, California </a:t>
            </a:r>
            <a:r>
              <a:rPr dirty="0" sz="800">
                <a:latin typeface="Arial"/>
                <a:cs typeface="Arial"/>
              </a:rPr>
              <a:t>94065 </a:t>
            </a:r>
            <a:r>
              <a:rPr dirty="0" sz="800" spc="-5">
                <a:latin typeface="Arial"/>
                <a:cs typeface="Arial"/>
              </a:rPr>
              <a:t>USA.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document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not  warranted </a:t>
            </a:r>
            <a:r>
              <a:rPr dirty="0" sz="800">
                <a:latin typeface="Arial"/>
                <a:cs typeface="Arial"/>
              </a:rPr>
              <a:t>to be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error-free.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176" y="2712178"/>
            <a:ext cx="1208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Restricted Rights</a:t>
            </a:r>
            <a:r>
              <a:rPr dirty="0" sz="800" spc="-3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176" y="2956018"/>
            <a:ext cx="3867150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this documentation is delivered to the United States Government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anyone using  the documentation on behalf of the </a:t>
            </a:r>
            <a:r>
              <a:rPr dirty="0" sz="800" spc="-5">
                <a:latin typeface="Arial"/>
                <a:cs typeface="Arial"/>
              </a:rPr>
              <a:t>United States </a:t>
            </a:r>
            <a:r>
              <a:rPr dirty="0" sz="800">
                <a:latin typeface="Arial"/>
                <a:cs typeface="Arial"/>
              </a:rPr>
              <a:t>Government, the </a:t>
            </a:r>
            <a:r>
              <a:rPr dirty="0" sz="800" spc="-5">
                <a:latin typeface="Arial"/>
                <a:cs typeface="Arial"/>
              </a:rPr>
              <a:t>following notice </a:t>
            </a:r>
            <a:r>
              <a:rPr dirty="0" sz="800">
                <a:latin typeface="Arial"/>
                <a:cs typeface="Arial"/>
              </a:rPr>
              <a:t>is  </a:t>
            </a:r>
            <a:r>
              <a:rPr dirty="0" sz="800" spc="-5">
                <a:latin typeface="Arial"/>
                <a:cs typeface="Arial"/>
              </a:rPr>
              <a:t>applicable: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9176" y="3445214"/>
            <a:ext cx="387286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U.S. GOVERNMENT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RIGHTS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The U.S. Government’s rights to use, </a:t>
            </a:r>
            <a:r>
              <a:rPr dirty="0" sz="800" spc="-5">
                <a:latin typeface="Arial"/>
                <a:cs typeface="Arial"/>
              </a:rPr>
              <a:t>modify, </a:t>
            </a:r>
            <a:r>
              <a:rPr dirty="0" sz="800">
                <a:latin typeface="Arial"/>
                <a:cs typeface="Arial"/>
              </a:rPr>
              <a:t>reproduce, release, perform, </a:t>
            </a:r>
            <a:r>
              <a:rPr dirty="0" sz="800" spc="-5">
                <a:latin typeface="Arial"/>
                <a:cs typeface="Arial"/>
              </a:rPr>
              <a:t>display, or  disclose </a:t>
            </a:r>
            <a:r>
              <a:rPr dirty="0" sz="800">
                <a:latin typeface="Arial"/>
                <a:cs typeface="Arial"/>
              </a:rPr>
              <a:t>these </a:t>
            </a:r>
            <a:r>
              <a:rPr dirty="0" sz="800" spc="-5">
                <a:latin typeface="Arial"/>
                <a:cs typeface="Arial"/>
              </a:rPr>
              <a:t>training </a:t>
            </a:r>
            <a:r>
              <a:rPr dirty="0" sz="800">
                <a:latin typeface="Arial"/>
                <a:cs typeface="Arial"/>
              </a:rPr>
              <a:t>materials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restricted by the </a:t>
            </a:r>
            <a:r>
              <a:rPr dirty="0" sz="800" spc="-5">
                <a:latin typeface="Arial"/>
                <a:cs typeface="Arial"/>
              </a:rPr>
              <a:t>terms of </a:t>
            </a:r>
            <a:r>
              <a:rPr dirty="0" sz="800">
                <a:latin typeface="Arial"/>
                <a:cs typeface="Arial"/>
              </a:rPr>
              <a:t>the applicable </a:t>
            </a:r>
            <a:r>
              <a:rPr dirty="0" sz="800" spc="-5">
                <a:latin typeface="Arial"/>
                <a:cs typeface="Arial"/>
              </a:rPr>
              <a:t>Oracle  license </a:t>
            </a:r>
            <a:r>
              <a:rPr dirty="0" sz="800">
                <a:latin typeface="Arial"/>
                <a:cs typeface="Arial"/>
              </a:rPr>
              <a:t>agreement and/or the applicable </a:t>
            </a:r>
            <a:r>
              <a:rPr dirty="0" sz="800" spc="-5">
                <a:latin typeface="Arial"/>
                <a:cs typeface="Arial"/>
              </a:rPr>
              <a:t>U.S. </a:t>
            </a:r>
            <a:r>
              <a:rPr dirty="0" sz="800">
                <a:latin typeface="Arial"/>
                <a:cs typeface="Arial"/>
              </a:rPr>
              <a:t>Government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contract.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9176" y="4056329"/>
            <a:ext cx="887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b="1">
                <a:latin typeface="Arial"/>
                <a:cs typeface="Arial"/>
              </a:rPr>
              <a:t>Trademark</a:t>
            </a:r>
            <a:r>
              <a:rPr dirty="0" sz="800" spc="-4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9176" y="4300928"/>
            <a:ext cx="3652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Oracle is a </a:t>
            </a:r>
            <a:r>
              <a:rPr dirty="0" sz="800">
                <a:latin typeface="Arial"/>
                <a:cs typeface="Arial"/>
              </a:rPr>
              <a:t>registered </a:t>
            </a:r>
            <a:r>
              <a:rPr dirty="0" sz="800" spc="-5">
                <a:latin typeface="Arial"/>
                <a:cs typeface="Arial"/>
              </a:rPr>
              <a:t>trademark of Oracle </a:t>
            </a:r>
            <a:r>
              <a:rPr dirty="0" sz="800">
                <a:latin typeface="Arial"/>
                <a:cs typeface="Arial"/>
              </a:rPr>
              <a:t>Corporation </a:t>
            </a:r>
            <a:r>
              <a:rPr dirty="0" sz="800" spc="-5">
                <a:latin typeface="Arial"/>
                <a:cs typeface="Arial"/>
              </a:rPr>
              <a:t>and/or its affiliates. Other  names </a:t>
            </a:r>
            <a:r>
              <a:rPr dirty="0" sz="800">
                <a:latin typeface="Arial"/>
                <a:cs typeface="Arial"/>
              </a:rPr>
              <a:t>may be trademarks of their respective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owners.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582879"/>
            <a:ext cx="1353185" cy="85153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100" spc="-5" b="1">
                <a:latin typeface="Times New Roman"/>
                <a:cs typeface="Times New Roman"/>
              </a:rPr>
              <a:t>Authors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dirty="0" sz="1100" spc="-5">
                <a:latin typeface="Times New Roman"/>
                <a:cs typeface="Times New Roman"/>
              </a:rPr>
              <a:t>Salome Clement  Chaitanya </a:t>
            </a:r>
            <a:r>
              <a:rPr dirty="0" sz="1100" spc="-10">
                <a:latin typeface="Times New Roman"/>
                <a:cs typeface="Times New Roman"/>
              </a:rPr>
              <a:t>Koratamaddi  </a:t>
            </a:r>
            <a:r>
              <a:rPr dirty="0" sz="1100" spc="-5">
                <a:latin typeface="Times New Roman"/>
                <a:cs typeface="Times New Roman"/>
              </a:rPr>
              <a:t>Nancy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Greenberg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100" y="1578370"/>
            <a:ext cx="1503680" cy="423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Times New Roman"/>
                <a:cs typeface="Times New Roman"/>
              </a:rPr>
              <a:t>Technical Contributors  and Reviewers</a:t>
            </a:r>
            <a:endParaRPr sz="1100">
              <a:latin typeface="Times New Roman"/>
              <a:cs typeface="Times New Roman"/>
            </a:endParaRPr>
          </a:p>
          <a:p>
            <a:pPr marL="12700" marR="424815">
              <a:lnSpc>
                <a:spcPct val="1000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Wayne Abbott  Christian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Bauwens  Claire </a:t>
            </a:r>
            <a:r>
              <a:rPr dirty="0" sz="1100" spc="-10">
                <a:latin typeface="Times New Roman"/>
                <a:cs typeface="Times New Roman"/>
              </a:rPr>
              <a:t>Bennett  </a:t>
            </a:r>
            <a:r>
              <a:rPr dirty="0" sz="1100" spc="-5">
                <a:latin typeface="Times New Roman"/>
                <a:cs typeface="Times New Roman"/>
              </a:rPr>
              <a:t>Perry Benson  Brian Boxx</a:t>
            </a:r>
            <a:endParaRPr sz="1100">
              <a:latin typeface="Times New Roman"/>
              <a:cs typeface="Times New Roman"/>
            </a:endParaRPr>
          </a:p>
          <a:p>
            <a:pPr marL="12700" marR="440055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Times New Roman"/>
                <a:cs typeface="Times New Roman"/>
              </a:rPr>
              <a:t>Zarko Cesljas  Dairy Chan  Laszlo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Czinkoczki  Joel Goodman  Matthew Gregory  Sushma </a:t>
            </a:r>
            <a:r>
              <a:rPr dirty="0" sz="1100" spc="-10">
                <a:latin typeface="Times New Roman"/>
                <a:cs typeface="Times New Roman"/>
              </a:rPr>
              <a:t>Jagannath  </a:t>
            </a:r>
            <a:r>
              <a:rPr dirty="0" sz="1100" spc="-5">
                <a:latin typeface="Times New Roman"/>
                <a:cs typeface="Times New Roman"/>
              </a:rPr>
              <a:t>Yash </a:t>
            </a:r>
            <a:r>
              <a:rPr dirty="0" sz="1100" spc="-10">
                <a:latin typeface="Times New Roman"/>
                <a:cs typeface="Times New Roman"/>
              </a:rPr>
              <a:t>Jain  </a:t>
            </a:r>
            <a:r>
              <a:rPr dirty="0" sz="1100" spc="-5">
                <a:latin typeface="Times New Roman"/>
                <a:cs typeface="Times New Roman"/>
              </a:rPr>
              <a:t>Angelika Krupp  Isabelle Marchand  Malika Marghadi  Valli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Pataballa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"/>
              </a:spcBef>
            </a:pPr>
            <a:r>
              <a:rPr dirty="0" sz="1100" spc="-5">
                <a:latin typeface="Times New Roman"/>
                <a:cs typeface="Times New Roman"/>
              </a:rPr>
              <a:t>Narayanan Radhakrishnan  Bryan Roberts</a:t>
            </a:r>
            <a:endParaRPr sz="1100">
              <a:latin typeface="Times New Roman"/>
              <a:cs typeface="Times New Roman"/>
            </a:endParaRPr>
          </a:p>
          <a:p>
            <a:pPr marL="12700" marR="518795">
              <a:lnSpc>
                <a:spcPct val="1000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Helen Robertson  Lata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Shivaprasad  John Soltani  </a:t>
            </a:r>
            <a:r>
              <a:rPr dirty="0" sz="1100" spc="-10">
                <a:latin typeface="Times New Roman"/>
                <a:cs typeface="Times New Roman"/>
              </a:rPr>
              <a:t>James Spiller  </a:t>
            </a:r>
            <a:r>
              <a:rPr dirty="0" sz="1100" spc="-5">
                <a:latin typeface="Times New Roman"/>
                <a:cs typeface="Times New Roman"/>
              </a:rPr>
              <a:t>Priya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Vennapusa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4100" y="5875743"/>
            <a:ext cx="1177290" cy="184531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100" spc="-5" b="1">
                <a:latin typeface="Times New Roman"/>
                <a:cs typeface="Times New Roman"/>
              </a:rPr>
              <a:t>Editors</a:t>
            </a:r>
            <a:endParaRPr sz="1100">
              <a:latin typeface="Times New Roman"/>
              <a:cs typeface="Times New Roman"/>
            </a:endParaRPr>
          </a:p>
          <a:p>
            <a:pPr marL="12700" marR="456565">
              <a:lnSpc>
                <a:spcPct val="100000"/>
              </a:lnSpc>
              <a:spcBef>
                <a:spcPts val="605"/>
              </a:spcBef>
            </a:pPr>
            <a:r>
              <a:rPr dirty="0" sz="1100" spc="-5">
                <a:latin typeface="Times New Roman"/>
                <a:cs typeface="Times New Roman"/>
              </a:rPr>
              <a:t>Arijit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Ghosh  Raj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Kumar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Graphic</a:t>
            </a:r>
            <a:r>
              <a:rPr dirty="0" sz="1100" spc="-10" b="1">
                <a:latin typeface="Times New Roman"/>
                <a:cs typeface="Times New Roman"/>
              </a:rPr>
              <a:t> Designer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-5">
                <a:latin typeface="Times New Roman"/>
                <a:cs typeface="Times New Roman"/>
              </a:rPr>
              <a:t>Rajiv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Chandrabhanu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Publisher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100" spc="-5">
                <a:latin typeface="Times New Roman"/>
                <a:cs typeface="Times New Roman"/>
              </a:rPr>
              <a:t>Giri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Venugopal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861685" cy="70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20.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were </a:t>
            </a:r>
            <a:r>
              <a:rPr dirty="0" sz="1200">
                <a:latin typeface="Times New Roman"/>
                <a:cs typeface="Times New Roman"/>
              </a:rPr>
              <a:t>hired on the </a:t>
            </a:r>
            <a:r>
              <a:rPr dirty="0" sz="1200" spc="-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of the week on which the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were hired.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515617"/>
            <a:ext cx="1876806" cy="132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2967481"/>
            <a:ext cx="51885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21. Create an anniversary overview </a:t>
            </a:r>
            <a:r>
              <a:rPr dirty="0" sz="1200" spc="-5">
                <a:latin typeface="Times New Roman"/>
                <a:cs typeface="Times New Roman"/>
              </a:rPr>
              <a:t>based 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hire date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employees. </a:t>
            </a:r>
            <a:r>
              <a:rPr dirty="0" sz="1200">
                <a:latin typeface="Times New Roman"/>
                <a:cs typeface="Times New Roman"/>
              </a:rPr>
              <a:t>Sort the  anniversaries in ascending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448811"/>
            <a:ext cx="2067306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8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899785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Practices: Case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Study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In this case </a:t>
            </a:r>
            <a:r>
              <a:rPr dirty="0" sz="1200" spc="-5">
                <a:latin typeface="Times New Roman"/>
                <a:cs typeface="Times New Roman"/>
              </a:rPr>
              <a:t>study, </a:t>
            </a:r>
            <a:r>
              <a:rPr dirty="0" sz="1200">
                <a:latin typeface="Times New Roman"/>
                <a:cs typeface="Times New Roman"/>
              </a:rPr>
              <a:t>you build a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database tables for a video application.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you create the  tables, you insert, update, and delete records in a video store database and generate a report.</a:t>
            </a:r>
            <a:r>
              <a:rPr dirty="0" sz="120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database contains only the essential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10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diagram </a:t>
            </a:r>
            <a:r>
              <a:rPr dirty="0" sz="1200">
                <a:latin typeface="Times New Roman"/>
                <a:cs typeface="Times New Roman"/>
              </a:rPr>
              <a:t>of the entities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attributes for the video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7061679"/>
            <a:ext cx="5585460" cy="19157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If 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build the tables, you can execute the </a:t>
            </a:r>
            <a:r>
              <a:rPr dirty="0" sz="1200" spc="-5">
                <a:latin typeface="Times New Roman"/>
                <a:cs typeface="Times New Roman"/>
              </a:rPr>
              <a:t>commands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Courier New"/>
                <a:cs typeface="Courier New"/>
              </a:rPr>
              <a:t>buildtab.sql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SQL Developer. If you </a:t>
            </a:r>
            <a:r>
              <a:rPr dirty="0" sz="1200">
                <a:latin typeface="Times New Roman"/>
                <a:cs typeface="Times New Roman"/>
              </a:rPr>
              <a:t>want to drop the tables, you can execute  the </a:t>
            </a:r>
            <a:r>
              <a:rPr dirty="0" sz="1200" spc="-5">
                <a:latin typeface="Times New Roman"/>
                <a:cs typeface="Times New Roman"/>
              </a:rPr>
              <a:t>commands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Courier New"/>
                <a:cs typeface="Courier New"/>
              </a:rPr>
              <a:t>dropvid.sql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SQL Developer. </a:t>
            </a:r>
            <a:r>
              <a:rPr dirty="0" sz="1200">
                <a:latin typeface="Times New Roman"/>
                <a:cs typeface="Times New Roman"/>
              </a:rPr>
              <a:t>Then you can execute the  commands in the </a:t>
            </a:r>
            <a:r>
              <a:rPr dirty="0" sz="1200" spc="-5">
                <a:latin typeface="Courier New"/>
                <a:cs typeface="Courier New"/>
              </a:rPr>
              <a:t>buildvid.sql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SQL Developer </a:t>
            </a:r>
            <a:r>
              <a:rPr dirty="0" sz="1200">
                <a:latin typeface="Times New Roman"/>
                <a:cs typeface="Times New Roman"/>
              </a:rPr>
              <a:t>to create and populate the  tables.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If you use the </a:t>
            </a:r>
            <a:r>
              <a:rPr dirty="0" sz="1200" spc="-5">
                <a:latin typeface="Courier New"/>
                <a:cs typeface="Courier New"/>
              </a:rPr>
              <a:t>buildtab.sql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 to build the </a:t>
            </a:r>
            <a:r>
              <a:rPr dirty="0" sz="1200" spc="-5">
                <a:latin typeface="Times New Roman"/>
                <a:cs typeface="Times New Roman"/>
              </a:rPr>
              <a:t>tables, start with step </a:t>
            </a:r>
            <a:r>
              <a:rPr dirty="0" sz="120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If you use the </a:t>
            </a:r>
            <a:r>
              <a:rPr dirty="0" sz="1200" spc="-5">
                <a:latin typeface="Courier New"/>
                <a:cs typeface="Courier New"/>
              </a:rPr>
              <a:t>dropvid.sql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remove </a:t>
            </a:r>
            <a:r>
              <a:rPr dirty="0" sz="1200">
                <a:latin typeface="Times New Roman"/>
                <a:cs typeface="Times New Roman"/>
              </a:rPr>
              <a:t>the video tables, </a:t>
            </a:r>
            <a:r>
              <a:rPr dirty="0" sz="1200" spc="-5">
                <a:latin typeface="Times New Roman"/>
                <a:cs typeface="Times New Roman"/>
              </a:rPr>
              <a:t>start with step </a:t>
            </a:r>
            <a:r>
              <a:rPr dirty="0" sz="120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241300" marR="11176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If you use the </a:t>
            </a:r>
            <a:r>
              <a:rPr dirty="0" sz="1200" spc="-5">
                <a:latin typeface="Courier New"/>
                <a:cs typeface="Courier New"/>
              </a:rPr>
              <a:t>buildvid.sql</a:t>
            </a:r>
            <a:r>
              <a:rPr dirty="0" sz="1200" spc="-47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 to build and populate the tables, </a:t>
            </a:r>
            <a:r>
              <a:rPr dirty="0" sz="1200" spc="-5">
                <a:latin typeface="Times New Roman"/>
                <a:cs typeface="Times New Roman"/>
              </a:rPr>
              <a:t>start with step  </a:t>
            </a:r>
            <a:r>
              <a:rPr dirty="0" sz="1200">
                <a:latin typeface="Times New Roman"/>
                <a:cs typeface="Times New Roman"/>
              </a:rPr>
              <a:t>6(b).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038" y="2042160"/>
            <a:ext cx="1759585" cy="1487170"/>
          </a:xfrm>
          <a:custGeom>
            <a:avLst/>
            <a:gdLst/>
            <a:ahLst/>
            <a:cxnLst/>
            <a:rect l="l" t="t" r="r" b="b"/>
            <a:pathLst>
              <a:path w="1759585" h="1487170">
                <a:moveTo>
                  <a:pt x="185165" y="0"/>
                </a:moveTo>
                <a:lnTo>
                  <a:pt x="135995" y="6625"/>
                </a:lnTo>
                <a:lnTo>
                  <a:pt x="91778" y="25315"/>
                </a:lnTo>
                <a:lnTo>
                  <a:pt x="54292" y="54292"/>
                </a:lnTo>
                <a:lnTo>
                  <a:pt x="25315" y="91778"/>
                </a:lnTo>
                <a:lnTo>
                  <a:pt x="6625" y="135995"/>
                </a:lnTo>
                <a:lnTo>
                  <a:pt x="0" y="185166"/>
                </a:lnTo>
                <a:lnTo>
                  <a:pt x="0" y="1301496"/>
                </a:lnTo>
                <a:lnTo>
                  <a:pt x="6625" y="1350666"/>
                </a:lnTo>
                <a:lnTo>
                  <a:pt x="25315" y="1394883"/>
                </a:lnTo>
                <a:lnTo>
                  <a:pt x="54292" y="1432369"/>
                </a:lnTo>
                <a:lnTo>
                  <a:pt x="91778" y="1461346"/>
                </a:lnTo>
                <a:lnTo>
                  <a:pt x="135995" y="1480036"/>
                </a:lnTo>
                <a:lnTo>
                  <a:pt x="185165" y="1486662"/>
                </a:lnTo>
                <a:lnTo>
                  <a:pt x="1574291" y="1486662"/>
                </a:lnTo>
                <a:lnTo>
                  <a:pt x="1623726" y="1480036"/>
                </a:lnTo>
                <a:lnTo>
                  <a:pt x="1668017" y="1461346"/>
                </a:lnTo>
                <a:lnTo>
                  <a:pt x="1705451" y="1432369"/>
                </a:lnTo>
                <a:lnTo>
                  <a:pt x="1734311" y="1394883"/>
                </a:lnTo>
                <a:lnTo>
                  <a:pt x="1752885" y="1350666"/>
                </a:lnTo>
                <a:lnTo>
                  <a:pt x="1759458" y="1301496"/>
                </a:lnTo>
                <a:lnTo>
                  <a:pt x="1759458" y="185166"/>
                </a:lnTo>
                <a:lnTo>
                  <a:pt x="1752885" y="135995"/>
                </a:lnTo>
                <a:lnTo>
                  <a:pt x="1734312" y="91778"/>
                </a:lnTo>
                <a:lnTo>
                  <a:pt x="1705451" y="54292"/>
                </a:lnTo>
                <a:lnTo>
                  <a:pt x="1668018" y="25315"/>
                </a:lnTo>
                <a:lnTo>
                  <a:pt x="1623726" y="6625"/>
                </a:lnTo>
                <a:lnTo>
                  <a:pt x="1574291" y="0"/>
                </a:lnTo>
                <a:lnTo>
                  <a:pt x="185165" y="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7940" y="2093468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5603" y="2268726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#*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0494" y="2443984"/>
            <a:ext cx="864235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indent="-102235">
              <a:lnSpc>
                <a:spcPts val="1410"/>
              </a:lnSpc>
              <a:spcBef>
                <a:spcPts val="100"/>
              </a:spcBef>
              <a:buChar char="*"/>
              <a:tabLst>
                <a:tab pos="114935" algn="l"/>
              </a:tabLst>
            </a:pPr>
            <a:r>
              <a:rPr dirty="0" sz="120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  <a:p>
            <a:pPr marL="114935" indent="-102870">
              <a:lnSpc>
                <a:spcPts val="1410"/>
              </a:lnSpc>
              <a:buChar char="*"/>
              <a:tabLst>
                <a:tab pos="115570" algn="l"/>
              </a:tabLst>
            </a:pPr>
            <a:r>
              <a:rPr dirty="0" sz="1200" spc="-5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8306" y="2794501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8309" y="2969760"/>
            <a:ext cx="737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category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307" y="3145018"/>
            <a:ext cx="991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 </a:t>
            </a:r>
            <a:r>
              <a:rPr dirty="0" sz="1200" spc="-5">
                <a:latin typeface="Arial"/>
                <a:cs typeface="Arial"/>
              </a:rPr>
              <a:t>release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70653" y="4467605"/>
            <a:ext cx="1784350" cy="796290"/>
          </a:xfrm>
          <a:custGeom>
            <a:avLst/>
            <a:gdLst/>
            <a:ahLst/>
            <a:cxnLst/>
            <a:rect l="l" t="t" r="r" b="b"/>
            <a:pathLst>
              <a:path w="1784350" h="796289">
                <a:moveTo>
                  <a:pt x="99060" y="0"/>
                </a:moveTo>
                <a:lnTo>
                  <a:pt x="60436" y="7870"/>
                </a:lnTo>
                <a:lnTo>
                  <a:pt x="28956" y="29241"/>
                </a:lnTo>
                <a:lnTo>
                  <a:pt x="7762" y="60757"/>
                </a:lnTo>
                <a:lnTo>
                  <a:pt x="0" y="99060"/>
                </a:lnTo>
                <a:lnTo>
                  <a:pt x="0" y="697230"/>
                </a:lnTo>
                <a:lnTo>
                  <a:pt x="7762" y="735853"/>
                </a:lnTo>
                <a:lnTo>
                  <a:pt x="28955" y="767334"/>
                </a:lnTo>
                <a:lnTo>
                  <a:pt x="60436" y="788527"/>
                </a:lnTo>
                <a:lnTo>
                  <a:pt x="99060" y="796290"/>
                </a:lnTo>
                <a:lnTo>
                  <a:pt x="1684782" y="796290"/>
                </a:lnTo>
                <a:lnTo>
                  <a:pt x="1723405" y="788527"/>
                </a:lnTo>
                <a:lnTo>
                  <a:pt x="1754886" y="767334"/>
                </a:lnTo>
                <a:lnTo>
                  <a:pt x="1776079" y="735853"/>
                </a:lnTo>
                <a:lnTo>
                  <a:pt x="1783842" y="697230"/>
                </a:lnTo>
                <a:lnTo>
                  <a:pt x="1783842" y="99060"/>
                </a:lnTo>
                <a:lnTo>
                  <a:pt x="1776079" y="60757"/>
                </a:lnTo>
                <a:lnTo>
                  <a:pt x="1754886" y="29241"/>
                </a:lnTo>
                <a:lnTo>
                  <a:pt x="1723405" y="7870"/>
                </a:lnTo>
                <a:lnTo>
                  <a:pt x="1684782" y="0"/>
                </a:lnTo>
                <a:lnTo>
                  <a:pt x="99060" y="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22190" y="4579111"/>
            <a:ext cx="956944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TITLE_COPY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#*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*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0653" y="6060947"/>
            <a:ext cx="1784350" cy="1010919"/>
          </a:xfrm>
          <a:custGeom>
            <a:avLst/>
            <a:gdLst/>
            <a:ahLst/>
            <a:cxnLst/>
            <a:rect l="l" t="t" r="r" b="b"/>
            <a:pathLst>
              <a:path w="1784350" h="1010920">
                <a:moveTo>
                  <a:pt x="125730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0" y="884682"/>
                </a:lnTo>
                <a:lnTo>
                  <a:pt x="9894" y="933580"/>
                </a:lnTo>
                <a:lnTo>
                  <a:pt x="36861" y="973550"/>
                </a:lnTo>
                <a:lnTo>
                  <a:pt x="76831" y="1000517"/>
                </a:lnTo>
                <a:lnTo>
                  <a:pt x="125730" y="1010412"/>
                </a:lnTo>
                <a:lnTo>
                  <a:pt x="1658112" y="1010412"/>
                </a:lnTo>
                <a:lnTo>
                  <a:pt x="1707010" y="1000517"/>
                </a:lnTo>
                <a:lnTo>
                  <a:pt x="1746980" y="973550"/>
                </a:lnTo>
                <a:lnTo>
                  <a:pt x="1773947" y="933580"/>
                </a:lnTo>
                <a:lnTo>
                  <a:pt x="1783842" y="884682"/>
                </a:lnTo>
                <a:lnTo>
                  <a:pt x="1783842" y="125729"/>
                </a:lnTo>
                <a:lnTo>
                  <a:pt x="1773947" y="76831"/>
                </a:lnTo>
                <a:lnTo>
                  <a:pt x="1746980" y="36861"/>
                </a:lnTo>
                <a:lnTo>
                  <a:pt x="1707010" y="9894"/>
                </a:lnTo>
                <a:lnTo>
                  <a:pt x="1658112" y="0"/>
                </a:lnTo>
                <a:lnTo>
                  <a:pt x="125730" y="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48276" y="6106159"/>
            <a:ext cx="100012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RENTAL</a:t>
            </a:r>
            <a:endParaRPr sz="1200">
              <a:latin typeface="Arial"/>
              <a:cs typeface="Arial"/>
            </a:endParaRPr>
          </a:p>
          <a:p>
            <a:pPr marL="54610" marR="46990" indent="-4254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#* book date  </a:t>
            </a:r>
            <a:r>
              <a:rPr dirty="0" sz="1200">
                <a:latin typeface="Arial"/>
                <a:cs typeface="Arial"/>
              </a:rPr>
              <a:t>o act ret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45"/>
              </a:lnSpc>
            </a:pPr>
            <a:r>
              <a:rPr dirty="0" sz="1200">
                <a:latin typeface="Arial"/>
                <a:cs typeface="Arial"/>
              </a:rPr>
              <a:t>o </a:t>
            </a:r>
            <a:r>
              <a:rPr dirty="0" sz="1200" spc="-5">
                <a:latin typeface="Arial"/>
                <a:cs typeface="Arial"/>
              </a:rPr>
              <a:t>exp ret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9189" y="4739640"/>
            <a:ext cx="1659255" cy="1847850"/>
          </a:xfrm>
          <a:custGeom>
            <a:avLst/>
            <a:gdLst/>
            <a:ahLst/>
            <a:cxnLst/>
            <a:rect l="l" t="t" r="r" b="b"/>
            <a:pathLst>
              <a:path w="1659255" h="1847850">
                <a:moveTo>
                  <a:pt x="206501" y="0"/>
                </a:moveTo>
                <a:lnTo>
                  <a:pt x="159073" y="5440"/>
                </a:lnTo>
                <a:lnTo>
                  <a:pt x="115577" y="20945"/>
                </a:lnTo>
                <a:lnTo>
                  <a:pt x="77239" y="45286"/>
                </a:lnTo>
                <a:lnTo>
                  <a:pt x="45286" y="77239"/>
                </a:lnTo>
                <a:lnTo>
                  <a:pt x="20945" y="115577"/>
                </a:lnTo>
                <a:lnTo>
                  <a:pt x="5440" y="159073"/>
                </a:lnTo>
                <a:lnTo>
                  <a:pt x="0" y="206501"/>
                </a:lnTo>
                <a:lnTo>
                  <a:pt x="0" y="1641348"/>
                </a:lnTo>
                <a:lnTo>
                  <a:pt x="5440" y="1688776"/>
                </a:lnTo>
                <a:lnTo>
                  <a:pt x="20945" y="1732272"/>
                </a:lnTo>
                <a:lnTo>
                  <a:pt x="45286" y="1770610"/>
                </a:lnTo>
                <a:lnTo>
                  <a:pt x="77239" y="1802563"/>
                </a:lnTo>
                <a:lnTo>
                  <a:pt x="115577" y="1826904"/>
                </a:lnTo>
                <a:lnTo>
                  <a:pt x="159073" y="1842409"/>
                </a:lnTo>
                <a:lnTo>
                  <a:pt x="206501" y="1847850"/>
                </a:lnTo>
                <a:lnTo>
                  <a:pt x="1452372" y="1847850"/>
                </a:lnTo>
                <a:lnTo>
                  <a:pt x="1499560" y="1842409"/>
                </a:lnTo>
                <a:lnTo>
                  <a:pt x="1542963" y="1826904"/>
                </a:lnTo>
                <a:lnTo>
                  <a:pt x="1581314" y="1802563"/>
                </a:lnTo>
                <a:lnTo>
                  <a:pt x="1613347" y="1770610"/>
                </a:lnTo>
                <a:lnTo>
                  <a:pt x="1637795" y="1732272"/>
                </a:lnTo>
                <a:lnTo>
                  <a:pt x="1653393" y="1688776"/>
                </a:lnTo>
                <a:lnTo>
                  <a:pt x="1658874" y="1641348"/>
                </a:lnTo>
                <a:lnTo>
                  <a:pt x="1658874" y="206501"/>
                </a:lnTo>
                <a:lnTo>
                  <a:pt x="1653393" y="159073"/>
                </a:lnTo>
                <a:lnTo>
                  <a:pt x="1637795" y="115577"/>
                </a:lnTo>
                <a:lnTo>
                  <a:pt x="1613347" y="77239"/>
                </a:lnTo>
                <a:lnTo>
                  <a:pt x="1581314" y="45286"/>
                </a:lnTo>
                <a:lnTo>
                  <a:pt x="1542963" y="20945"/>
                </a:lnTo>
                <a:lnTo>
                  <a:pt x="1499560" y="5440"/>
                </a:lnTo>
                <a:lnTo>
                  <a:pt x="1452372" y="0"/>
                </a:lnTo>
                <a:lnTo>
                  <a:pt x="206501" y="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99108" y="4816094"/>
            <a:ext cx="87312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MEMBER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#*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  <a:p>
            <a:pPr marL="55244" marR="5080" indent="4254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* </a:t>
            </a:r>
            <a:r>
              <a:rPr dirty="0" sz="1200" spc="-5">
                <a:latin typeface="Arial"/>
                <a:cs typeface="Arial"/>
              </a:rPr>
              <a:t>last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name  </a:t>
            </a:r>
            <a:r>
              <a:rPr dirty="0" sz="1200">
                <a:latin typeface="Arial"/>
                <a:cs typeface="Arial"/>
              </a:rPr>
              <a:t>o </a:t>
            </a:r>
            <a:r>
              <a:rPr dirty="0" sz="1200" spc="-5">
                <a:latin typeface="Arial"/>
                <a:cs typeface="Arial"/>
              </a:rPr>
              <a:t>first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city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phone</a:t>
            </a:r>
            <a:endParaRPr sz="1200">
              <a:latin typeface="Arial"/>
              <a:cs typeface="Arial"/>
            </a:endParaRPr>
          </a:p>
          <a:p>
            <a:pPr marL="5461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* </a:t>
            </a:r>
            <a:r>
              <a:rPr dirty="0" sz="1200" spc="-5">
                <a:latin typeface="Arial"/>
                <a:cs typeface="Arial"/>
              </a:rPr>
              <a:t>join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9189" y="2302764"/>
            <a:ext cx="1828800" cy="683895"/>
          </a:xfrm>
          <a:custGeom>
            <a:avLst/>
            <a:gdLst/>
            <a:ahLst/>
            <a:cxnLst/>
            <a:rect l="l" t="t" r="r" b="b"/>
            <a:pathLst>
              <a:path w="1828800" h="683894">
                <a:moveTo>
                  <a:pt x="85343" y="0"/>
                </a:move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3"/>
                </a:lnTo>
                <a:lnTo>
                  <a:pt x="0" y="598931"/>
                </a:lnTo>
                <a:lnTo>
                  <a:pt x="6691" y="631757"/>
                </a:lnTo>
                <a:lnTo>
                  <a:pt x="24955" y="658653"/>
                </a:lnTo>
                <a:lnTo>
                  <a:pt x="52077" y="676834"/>
                </a:lnTo>
                <a:lnTo>
                  <a:pt x="85343" y="683513"/>
                </a:lnTo>
                <a:lnTo>
                  <a:pt x="1743455" y="683513"/>
                </a:lnTo>
                <a:lnTo>
                  <a:pt x="1776722" y="676834"/>
                </a:lnTo>
                <a:lnTo>
                  <a:pt x="1803844" y="658653"/>
                </a:lnTo>
                <a:lnTo>
                  <a:pt x="1822108" y="631757"/>
                </a:lnTo>
                <a:lnTo>
                  <a:pt x="1828800" y="598931"/>
                </a:lnTo>
                <a:lnTo>
                  <a:pt x="1828800" y="85343"/>
                </a:lnTo>
                <a:lnTo>
                  <a:pt x="1822108" y="52077"/>
                </a:lnTo>
                <a:lnTo>
                  <a:pt x="1803844" y="24955"/>
                </a:lnTo>
                <a:lnTo>
                  <a:pt x="1776722" y="6691"/>
                </a:lnTo>
                <a:lnTo>
                  <a:pt x="1743455" y="0"/>
                </a:lnTo>
                <a:lnTo>
                  <a:pt x="85343" y="0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07967" y="2415793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0913" y="2415793"/>
            <a:ext cx="11188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RESERVATION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#* res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94522" y="2490406"/>
            <a:ext cx="3577590" cy="3862704"/>
            <a:chOff x="1894522" y="2490406"/>
            <a:chExt cx="3577590" cy="3862704"/>
          </a:xfrm>
        </p:grpSpPr>
        <p:sp>
          <p:nvSpPr>
            <p:cNvPr id="21" name="object 21"/>
            <p:cNvSpPr/>
            <p:nvPr/>
          </p:nvSpPr>
          <p:spPr>
            <a:xfrm>
              <a:off x="4257294" y="4264914"/>
              <a:ext cx="1207770" cy="2081530"/>
            </a:xfrm>
            <a:custGeom>
              <a:avLst/>
              <a:gdLst/>
              <a:ahLst/>
              <a:cxnLst/>
              <a:rect l="l" t="t" r="r" b="b"/>
              <a:pathLst>
                <a:path w="1207770" h="2081529">
                  <a:moveTo>
                    <a:pt x="1102614" y="0"/>
                  </a:moveTo>
                  <a:lnTo>
                    <a:pt x="998219" y="192786"/>
                  </a:lnTo>
                  <a:lnTo>
                    <a:pt x="1207769" y="192786"/>
                  </a:lnTo>
                  <a:lnTo>
                    <a:pt x="1102614" y="0"/>
                  </a:lnTo>
                  <a:close/>
                </a:path>
                <a:path w="1207770" h="2081529">
                  <a:moveTo>
                    <a:pt x="0" y="1981962"/>
                  </a:moveTo>
                  <a:lnTo>
                    <a:pt x="198119" y="2081022"/>
                  </a:lnTo>
                  <a:lnTo>
                    <a:pt x="198119" y="1882139"/>
                  </a:lnTo>
                  <a:lnTo>
                    <a:pt x="0" y="198196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59608" y="260223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39" h="0">
                  <a:moveTo>
                    <a:pt x="0" y="0"/>
                  </a:moveTo>
                  <a:lnTo>
                    <a:pt x="865632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01190" y="2497074"/>
              <a:ext cx="1282700" cy="680085"/>
            </a:xfrm>
            <a:custGeom>
              <a:avLst/>
              <a:gdLst/>
              <a:ahLst/>
              <a:cxnLst/>
              <a:rect l="l" t="t" r="r" b="b"/>
              <a:pathLst>
                <a:path w="1282700" h="680085">
                  <a:moveTo>
                    <a:pt x="105156" y="679703"/>
                  </a:moveTo>
                  <a:lnTo>
                    <a:pt x="209550" y="487679"/>
                  </a:lnTo>
                  <a:lnTo>
                    <a:pt x="0" y="487679"/>
                  </a:lnTo>
                  <a:lnTo>
                    <a:pt x="105156" y="679703"/>
                  </a:lnTo>
                  <a:close/>
                </a:path>
                <a:path w="1282700" h="680085">
                  <a:moveTo>
                    <a:pt x="1282446" y="101346"/>
                  </a:moveTo>
                  <a:lnTo>
                    <a:pt x="1079754" y="0"/>
                  </a:lnTo>
                  <a:lnTo>
                    <a:pt x="1079754" y="201929"/>
                  </a:lnTo>
                  <a:lnTo>
                    <a:pt x="1282446" y="10134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19120" y="2207006"/>
            <a:ext cx="229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1278" y="2642869"/>
            <a:ext cx="8299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subject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1933" y="2821940"/>
            <a:ext cx="169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51017" y="3542029"/>
            <a:ext cx="27940" cy="709930"/>
            <a:chOff x="5351017" y="3542029"/>
            <a:chExt cx="27940" cy="709930"/>
          </a:xfrm>
        </p:grpSpPr>
        <p:sp>
          <p:nvSpPr>
            <p:cNvPr id="28" name="object 28"/>
            <p:cNvSpPr/>
            <p:nvPr/>
          </p:nvSpPr>
          <p:spPr>
            <a:xfrm>
              <a:off x="5363717" y="3896105"/>
              <a:ext cx="2540" cy="342900"/>
            </a:xfrm>
            <a:custGeom>
              <a:avLst/>
              <a:gdLst/>
              <a:ahLst/>
              <a:cxnLst/>
              <a:rect l="l" t="t" r="r" b="b"/>
              <a:pathLst>
                <a:path w="2539" h="342900">
                  <a:moveTo>
                    <a:pt x="0" y="0"/>
                  </a:moveTo>
                  <a:lnTo>
                    <a:pt x="2286" y="34290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63717" y="3554729"/>
              <a:ext cx="2540" cy="383540"/>
            </a:xfrm>
            <a:custGeom>
              <a:avLst/>
              <a:gdLst/>
              <a:ahLst/>
              <a:cxnLst/>
              <a:rect l="l" t="t" r="r" b="b"/>
              <a:pathLst>
                <a:path w="2539" h="383539">
                  <a:moveTo>
                    <a:pt x="0" y="0"/>
                  </a:moveTo>
                  <a:lnTo>
                    <a:pt x="2286" y="383286"/>
                  </a:lnTo>
                </a:path>
              </a:pathLst>
            </a:custGeom>
            <a:ln w="2514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401309" y="3573271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available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7409" y="4208016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copy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28158" y="5253482"/>
            <a:ext cx="28575" cy="786130"/>
            <a:chOff x="5328158" y="5253482"/>
            <a:chExt cx="28575" cy="786130"/>
          </a:xfrm>
        </p:grpSpPr>
        <p:sp>
          <p:nvSpPr>
            <p:cNvPr id="33" name="object 33"/>
            <p:cNvSpPr/>
            <p:nvPr/>
          </p:nvSpPr>
          <p:spPr>
            <a:xfrm>
              <a:off x="5340858" y="5622036"/>
              <a:ext cx="3175" cy="405130"/>
            </a:xfrm>
            <a:custGeom>
              <a:avLst/>
              <a:gdLst/>
              <a:ahLst/>
              <a:cxnLst/>
              <a:rect l="l" t="t" r="r" b="b"/>
              <a:pathLst>
                <a:path w="3175" h="405129">
                  <a:moveTo>
                    <a:pt x="0" y="0"/>
                  </a:moveTo>
                  <a:lnTo>
                    <a:pt x="3047" y="404622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40858" y="5266182"/>
              <a:ext cx="3175" cy="353060"/>
            </a:xfrm>
            <a:custGeom>
              <a:avLst/>
              <a:gdLst/>
              <a:ahLst/>
              <a:cxnLst/>
              <a:rect l="l" t="t" r="r" b="b"/>
              <a:pathLst>
                <a:path w="3175" h="353060">
                  <a:moveTo>
                    <a:pt x="0" y="0"/>
                  </a:moveTo>
                  <a:lnTo>
                    <a:pt x="3047" y="352805"/>
                  </a:lnTo>
                </a:path>
              </a:pathLst>
            </a:custGeom>
            <a:ln w="2514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402834" y="5276341"/>
            <a:ext cx="1016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the subject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0397" y="5812028"/>
            <a:ext cx="999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made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against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79167" y="3001010"/>
            <a:ext cx="2482215" cy="3267075"/>
            <a:chOff x="1979167" y="3001010"/>
            <a:chExt cx="2482215" cy="3267075"/>
          </a:xfrm>
        </p:grpSpPr>
        <p:sp>
          <p:nvSpPr>
            <p:cNvPr id="38" name="object 38"/>
            <p:cNvSpPr/>
            <p:nvPr/>
          </p:nvSpPr>
          <p:spPr>
            <a:xfrm>
              <a:off x="3650741" y="6246114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 h="0">
                  <a:moveTo>
                    <a:pt x="0" y="0"/>
                  </a:moveTo>
                  <a:lnTo>
                    <a:pt x="797813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19400" y="6255257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 h="0">
                  <a:moveTo>
                    <a:pt x="0" y="0"/>
                  </a:moveTo>
                  <a:lnTo>
                    <a:pt x="831341" y="0"/>
                  </a:lnTo>
                </a:path>
              </a:pathLst>
            </a:custGeom>
            <a:ln w="2514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91867" y="3013710"/>
              <a:ext cx="1905" cy="954405"/>
            </a:xfrm>
            <a:custGeom>
              <a:avLst/>
              <a:gdLst/>
              <a:ahLst/>
              <a:cxnLst/>
              <a:rect l="l" t="t" r="r" b="b"/>
              <a:pathLst>
                <a:path w="1905" h="954404">
                  <a:moveTo>
                    <a:pt x="0" y="954024"/>
                  </a:moveTo>
                  <a:lnTo>
                    <a:pt x="1524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96439" y="3970782"/>
              <a:ext cx="3810" cy="707390"/>
            </a:xfrm>
            <a:custGeom>
              <a:avLst/>
              <a:gdLst/>
              <a:ahLst/>
              <a:cxnLst/>
              <a:rect l="l" t="t" r="r" b="b"/>
              <a:pathLst>
                <a:path w="3810" h="707389">
                  <a:moveTo>
                    <a:pt x="3810" y="707135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848610" y="5574284"/>
            <a:ext cx="880744" cy="3873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0"/>
              </a:spcBef>
            </a:pPr>
            <a:r>
              <a:rPr dirty="0" sz="1200" spc="-5" b="1">
                <a:latin typeface="Arial"/>
                <a:cs typeface="Arial"/>
              </a:rPr>
              <a:t>responsible  </a:t>
            </a:r>
            <a:r>
              <a:rPr dirty="0" sz="1200" b="1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8165" y="6320282"/>
            <a:ext cx="56705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425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created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f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4674" y="4247641"/>
            <a:ext cx="880744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425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responsible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f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22423" y="3026156"/>
            <a:ext cx="720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set </a:t>
            </a:r>
            <a:r>
              <a:rPr dirty="0" sz="1200" b="1">
                <a:latin typeface="Arial"/>
                <a:cs typeface="Arial"/>
              </a:rPr>
              <a:t>up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23466" y="2407920"/>
            <a:ext cx="3755390" cy="3457575"/>
          </a:xfrm>
          <a:custGeom>
            <a:avLst/>
            <a:gdLst/>
            <a:ahLst/>
            <a:cxnLst/>
            <a:rect l="l" t="t" r="r" b="b"/>
            <a:pathLst>
              <a:path w="3755390" h="3457575">
                <a:moveTo>
                  <a:pt x="1423415" y="0"/>
                </a:moveTo>
                <a:lnTo>
                  <a:pt x="1423415" y="390144"/>
                </a:lnTo>
              </a:path>
              <a:path w="3755390" h="3457575">
                <a:moveTo>
                  <a:pt x="3340607" y="1845564"/>
                </a:moveTo>
                <a:lnTo>
                  <a:pt x="3755135" y="1845564"/>
                </a:lnTo>
              </a:path>
              <a:path w="3755390" h="3457575">
                <a:moveTo>
                  <a:pt x="3310889" y="3457193"/>
                </a:moveTo>
                <a:lnTo>
                  <a:pt x="3723894" y="3457193"/>
                </a:lnTo>
              </a:path>
              <a:path w="3755390" h="3457575">
                <a:moveTo>
                  <a:pt x="0" y="837437"/>
                </a:moveTo>
                <a:lnTo>
                  <a:pt x="413765" y="837437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7676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7676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le</a:t>
            </a:r>
            <a:r>
              <a:rPr dirty="0" sz="800" spc="-185">
                <a:latin typeface="Garuda"/>
                <a:cs typeface="Garuda"/>
              </a:rPr>
              <a:t>P) 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eK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it</a:t>
            </a:r>
            <a:r>
              <a:rPr dirty="0" baseline="17676" sz="1650" spc="-330" b="1">
                <a:latin typeface="Arial"/>
                <a:cs typeface="Arial"/>
              </a:rPr>
              <a:t>t</a:t>
            </a:r>
            <a:r>
              <a:rPr dirty="0" sz="800" spc="-220">
                <a:latin typeface="Garuda"/>
                <a:cs typeface="Garuda"/>
              </a:rPr>
              <a:t>m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7676" sz="1650" spc="-330" b="1">
                <a:latin typeface="Arial"/>
                <a:cs typeface="Arial"/>
              </a:rPr>
              <a:t>b</a:t>
            </a:r>
            <a:r>
              <a:rPr dirty="0" sz="800" spc="-220">
                <a:latin typeface="Garuda"/>
                <a:cs typeface="Garuda"/>
              </a:rPr>
              <a:t>te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ia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ls 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1</a:t>
            </a:r>
            <a:r>
              <a:rPr dirty="0" sz="800" spc="-250">
                <a:latin typeface="Garuda"/>
                <a:cs typeface="Garuda"/>
              </a:rPr>
              <a:t>r</a:t>
            </a:r>
            <a:r>
              <a:rPr dirty="0" baseline="17676" sz="1650" spc="-375" b="1">
                <a:latin typeface="Arial"/>
                <a:cs typeface="Arial"/>
              </a:rPr>
              <a:t>0</a:t>
            </a:r>
            <a:r>
              <a:rPr dirty="0" sz="800" spc="-250">
                <a:latin typeface="Garuda"/>
                <a:cs typeface="Garuda"/>
              </a:rPr>
              <a:t>e </a:t>
            </a:r>
            <a:r>
              <a:rPr dirty="0" baseline="17676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pr</a:t>
            </a:r>
            <a:r>
              <a:rPr dirty="0" baseline="17676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7676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7676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7676" sz="1650" spc="-397" b="1">
                <a:latin typeface="Arial"/>
                <a:cs typeface="Arial"/>
              </a:rPr>
              <a:t>un</a:t>
            </a:r>
            <a:r>
              <a:rPr dirty="0" sz="800" spc="-265">
                <a:latin typeface="Garuda"/>
                <a:cs typeface="Garuda"/>
              </a:rPr>
              <a:t>DP</a:t>
            </a:r>
            <a:r>
              <a:rPr dirty="0" baseline="17676" sz="1650" spc="-397" b="1">
                <a:latin typeface="Arial"/>
                <a:cs typeface="Arial"/>
              </a:rPr>
              <a:t>da</a:t>
            </a:r>
            <a:r>
              <a:rPr dirty="0" sz="800" spc="-265">
                <a:latin typeface="Garuda"/>
                <a:cs typeface="Garuda"/>
              </a:rPr>
              <a:t>in</a:t>
            </a:r>
            <a:r>
              <a:rPr dirty="0" baseline="17676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-cla</a:t>
            </a:r>
            <a:r>
              <a:rPr dirty="0" baseline="17676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7676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baseline="17676" sz="1650" spc="-225" b="1">
                <a:latin typeface="Arial"/>
                <a:cs typeface="Arial"/>
              </a:rPr>
              <a:t>t</a:t>
            </a:r>
            <a:r>
              <a:rPr dirty="0" sz="800" spc="-150">
                <a:latin typeface="Garuda"/>
                <a:cs typeface="Garuda"/>
              </a:rPr>
              <a:t>u</a:t>
            </a:r>
            <a:r>
              <a:rPr dirty="0" baseline="17676" sz="1650" spc="-225" b="1">
                <a:latin typeface="Arial"/>
                <a:cs typeface="Arial"/>
              </a:rPr>
              <a:t>a</a:t>
            </a:r>
            <a:r>
              <a:rPr dirty="0" sz="800" spc="-150">
                <a:latin typeface="Garuda"/>
                <a:cs typeface="Garuda"/>
              </a:rPr>
              <a:t>se</a:t>
            </a:r>
            <a:r>
              <a:rPr dirty="0" baseline="17676" sz="1650" spc="-225" b="1">
                <a:latin typeface="Arial"/>
                <a:cs typeface="Arial"/>
              </a:rPr>
              <a:t>ls</a:t>
            </a:r>
            <a:r>
              <a:rPr dirty="0" sz="800" spc="-150">
                <a:latin typeface="Garuda"/>
                <a:cs typeface="Garuda"/>
              </a:rPr>
              <a:t>on</a:t>
            </a:r>
            <a:r>
              <a:rPr dirty="0" baseline="17676" sz="1650" spc="-225" b="1">
                <a:latin typeface="Arial"/>
                <a:cs typeface="Arial"/>
              </a:rPr>
              <a:t>I</a:t>
            </a:r>
            <a:r>
              <a:rPr dirty="0" sz="800" spc="-150">
                <a:latin typeface="Garuda"/>
                <a:cs typeface="Garuda"/>
              </a:rPr>
              <a:t>ly. 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Co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p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yi</a:t>
            </a:r>
            <a:r>
              <a:rPr dirty="0" baseline="17676" sz="1650" spc="-345" b="1">
                <a:latin typeface="Arial"/>
                <a:cs typeface="Arial"/>
              </a:rPr>
              <a:t>i</a:t>
            </a:r>
            <a:r>
              <a:rPr dirty="0" sz="800" spc="-229">
                <a:latin typeface="Garuda"/>
                <a:cs typeface="Garuda"/>
              </a:rPr>
              <a:t>n</a:t>
            </a:r>
            <a:r>
              <a:rPr dirty="0" baseline="17676" sz="1650" spc="-345" b="1">
                <a:latin typeface="Arial"/>
                <a:cs typeface="Arial"/>
              </a:rPr>
              <a:t>t</a:t>
            </a:r>
            <a:r>
              <a:rPr dirty="0" sz="800" spc="-229">
                <a:latin typeface="Garuda"/>
                <a:cs typeface="Garuda"/>
              </a:rPr>
              <a:t>g</a:t>
            </a:r>
            <a:r>
              <a:rPr dirty="0" baseline="17676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eK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it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ictl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y </a:t>
            </a:r>
            <a:r>
              <a:rPr dirty="0" baseline="17676" sz="1650" spc="-7" b="1">
                <a:latin typeface="Arial"/>
                <a:cs typeface="Arial"/>
              </a:rPr>
              <a:t>9</a:t>
            </a:r>
            <a:r>
              <a:rPr dirty="0" sz="800" spc="-5">
                <a:latin typeface="Garuda"/>
                <a:cs typeface="Garuda"/>
              </a:rPr>
              <a:t>prohibited and is </a:t>
            </a:r>
            <a:r>
              <a:rPr dirty="0" sz="800" spc="-60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72" b="1">
                <a:latin typeface="Arial"/>
                <a:cs typeface="Arial"/>
              </a:rPr>
              <a:t>e</a:t>
            </a:r>
            <a:r>
              <a:rPr dirty="0" sz="800" spc="-114">
                <a:latin typeface="Garuda"/>
                <a:cs typeface="Garuda"/>
              </a:rPr>
              <a:t>st</a:t>
            </a:r>
            <a:r>
              <a:rPr dirty="0" baseline="17676" sz="1650" spc="-172" b="1">
                <a:latin typeface="Arial"/>
                <a:cs typeface="Arial"/>
              </a:rPr>
              <a:t>s</a:t>
            </a:r>
            <a:r>
              <a:rPr dirty="0" sz="800" spc="-114">
                <a:latin typeface="Garuda"/>
                <a:cs typeface="Garuda"/>
              </a:rPr>
              <a:t>ric</a:t>
            </a:r>
            <a:r>
              <a:rPr dirty="0" baseline="17676" sz="1650" spc="-172" b="1">
                <a:latin typeface="Arial"/>
                <a:cs typeface="Arial"/>
              </a:rPr>
              <a:t>-</a:t>
            </a:r>
            <a:r>
              <a:rPr dirty="0" sz="800" spc="-114">
                <a:latin typeface="Garuda"/>
                <a:cs typeface="Garuda"/>
              </a:rPr>
              <a:t>tly</a:t>
            </a:r>
            <a:r>
              <a:rPr dirty="0" baseline="17676" sz="1650" spc="-172" b="1">
                <a:latin typeface="Arial"/>
                <a:cs typeface="Arial"/>
              </a:rPr>
              <a:t>1</a:t>
            </a:r>
            <a:r>
              <a:rPr dirty="0" sz="800" spc="-114">
                <a:latin typeface="Garuda"/>
                <a:cs typeface="Garuda"/>
              </a:rPr>
              <a:t>p</a:t>
            </a:r>
            <a:r>
              <a:rPr dirty="0" baseline="17676" sz="1650" spc="-172" b="1">
                <a:latin typeface="Arial"/>
                <a:cs typeface="Arial"/>
              </a:rPr>
              <a:t>0</a:t>
            </a:r>
            <a:r>
              <a:rPr dirty="0" sz="800" spc="-114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814831"/>
            <a:ext cx="5758815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  <a:buAutoNum type="arabicPeriod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the tables based on the following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instance charts. Choose the appropriate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 types and ensure that you add integrity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145"/>
              </a:spcBef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349748"/>
            <a:ext cx="1506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8214" y="2018919"/>
          <a:ext cx="6104255" cy="1939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/>
                <a:gridCol w="725805"/>
                <a:gridCol w="762635"/>
                <a:gridCol w="915035"/>
                <a:gridCol w="857250"/>
                <a:gridCol w="857250"/>
                <a:gridCol w="802639"/>
                <a:gridCol w="513079"/>
              </a:tblGrid>
              <a:tr h="420624">
                <a:tc>
                  <a:txBody>
                    <a:bodyPr/>
                    <a:lstStyle/>
                    <a:p>
                      <a:pPr marL="68580" marR="9080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8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MEMBER_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98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LAST_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FIRST_NAME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ADDRESS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CITY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PHONE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8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JOIN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 marR="130810">
                        <a:lnSpc>
                          <a:spcPts val="108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_  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DATE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3">
                <a:tc>
                  <a:txBody>
                    <a:bodyPr/>
                    <a:lstStyle/>
                    <a:p>
                      <a:pPr marL="68580" marR="308610">
                        <a:lnSpc>
                          <a:spcPct val="100000"/>
                        </a:lnSpc>
                      </a:pP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Key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Ty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68580" marR="1924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Null/ 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NN,U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 marR="18224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Value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794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Date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3">
                <a:tc>
                  <a:txBody>
                    <a:bodyPr/>
                    <a:lstStyle/>
                    <a:p>
                      <a:pPr marL="68580" marR="30861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ta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Ty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NUMBER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DATE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Length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5458" y="4766690"/>
          <a:ext cx="5934075" cy="251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798830"/>
                <a:gridCol w="802004"/>
                <a:gridCol w="1021714"/>
                <a:gridCol w="866139"/>
                <a:gridCol w="835660"/>
                <a:gridCol w="878204"/>
              </a:tblGrid>
              <a:tr h="353567">
                <a:tc>
                  <a:txBody>
                    <a:bodyPr/>
                    <a:lstStyle/>
                    <a:p>
                      <a:pPr marL="68580" marR="14922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TITLE_ID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TITLE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DESCRIPTION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RATING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CATEGORY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8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RELEASE_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DATE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3">
                <a:tc>
                  <a:txBody>
                    <a:bodyPr/>
                    <a:lstStyle/>
                    <a:p>
                      <a:pPr marL="68580" marR="366395">
                        <a:lnSpc>
                          <a:spcPct val="100000"/>
                        </a:lnSpc>
                      </a:pP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Key 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Ty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PK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68580" marR="2508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Null/ 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0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NN,U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59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Check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238125" indent="-63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G, PG,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R,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NC17,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NR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747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DRAMA, 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COMEDY,  ACTION, 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CHILD, 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SCIFI, 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TARY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0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NUMBER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VARCHAR2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Courier New"/>
                          <a:cs typeface="Courier New"/>
                        </a:rPr>
                        <a:t>DATE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Length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738631"/>
            <a:ext cx="328549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TITLE_COPY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786376"/>
            <a:ext cx="1602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RENTAL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9758" y="1371219"/>
          <a:ext cx="5534660" cy="302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1450975"/>
                <a:gridCol w="1579245"/>
                <a:gridCol w="1771014"/>
              </a:tblGrid>
              <a:tr h="344424">
                <a:tc>
                  <a:txBody>
                    <a:bodyPr/>
                    <a:lstStyle/>
                    <a:p>
                      <a:pPr marL="68580" marR="1746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COPY_ID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STATUS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marL="68580" marR="3397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Key 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10">
                          <a:latin typeface="Times New Roman"/>
                          <a:cs typeface="Times New Roman"/>
                        </a:rPr>
                        <a:t>PK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PK,FK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220979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Null/ 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NN,U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NN,U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NN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9703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Check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824865" indent="-635">
                        <a:lnSpc>
                          <a:spcPts val="1320"/>
                        </a:lnSpc>
                        <a:spcBef>
                          <a:spcPts val="1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AVAILABLE,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ED, 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RENTED,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RESERVED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marL="68580" marR="20637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20637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3397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VARCHAR2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Length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9758" y="5143119"/>
          <a:ext cx="5534660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646430"/>
                <a:gridCol w="838200"/>
                <a:gridCol w="685800"/>
                <a:gridCol w="819785"/>
                <a:gridCol w="847089"/>
                <a:gridCol w="962660"/>
              </a:tblGrid>
              <a:tr h="344424">
                <a:tc>
                  <a:txBody>
                    <a:bodyPr/>
                    <a:lstStyle/>
                    <a:p>
                      <a:pPr marL="68580" marR="1746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BOOK_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COPY_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ACT_RET_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EXP_RET_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3397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Key 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10">
                          <a:latin typeface="Times New Roman"/>
                          <a:cs typeface="Times New Roman"/>
                        </a:rPr>
                        <a:t>PK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PK,FK1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PK,FK2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PK,FK2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21526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100" spc="-3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Value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1925">
                        <a:lnSpc>
                          <a:spcPts val="1320"/>
                        </a:lnSpc>
                        <a:spcBef>
                          <a:spcPts val="10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+ 2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days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20637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COPY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COPY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marL="68580" marR="20637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MEMBER_I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COPY_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33972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Length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328549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e.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RESERVATION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004564"/>
            <a:ext cx="5848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200" spc="-5">
                <a:latin typeface="Times New Roman"/>
                <a:cs typeface="Times New Roman"/>
              </a:rPr>
              <a:t>Verify </a:t>
            </a:r>
            <a:r>
              <a:rPr dirty="0" sz="1200">
                <a:latin typeface="Times New Roman"/>
                <a:cs typeface="Times New Roman"/>
              </a:rPr>
              <a:t>that the tables and </a:t>
            </a:r>
            <a:r>
              <a:rPr dirty="0" sz="1200" spc="-5">
                <a:latin typeface="Times New Roman"/>
                <a:cs typeface="Times New Roman"/>
              </a:rPr>
              <a:t>constraints were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5">
                <a:latin typeface="Times New Roman"/>
                <a:cs typeface="Times New Roman"/>
              </a:rPr>
              <a:t>properly by </a:t>
            </a:r>
            <a:r>
              <a:rPr dirty="0" sz="1200">
                <a:latin typeface="Times New Roman"/>
                <a:cs typeface="Times New Roman"/>
              </a:rPr>
              <a:t>checking the data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279391"/>
            <a:ext cx="1352550" cy="113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5490208"/>
            <a:ext cx="4581906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9758" y="1371219"/>
          <a:ext cx="5248275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/>
                <a:gridCol w="1295400"/>
                <a:gridCol w="1459865"/>
                <a:gridCol w="1359535"/>
              </a:tblGrid>
              <a:tr h="353567">
                <a:tc>
                  <a:txBody>
                    <a:bodyPr/>
                    <a:lstStyle/>
                    <a:p>
                      <a:pPr marL="68580" marR="574040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RES_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1755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6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739140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Key 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 spc="10">
                          <a:latin typeface="Times New Roman"/>
                          <a:cs typeface="Times New Roman"/>
                        </a:rPr>
                        <a:t>PK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PK,FK1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PK,FK2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marL="68580" marR="620395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Null/ 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NN,U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NN,U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NN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68580" marR="605790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</a:t>
                      </a:r>
                      <a:r>
                        <a:rPr dirty="0" sz="11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68580" marR="574040">
                        <a:lnSpc>
                          <a:spcPts val="1320"/>
                        </a:lnSpc>
                        <a:spcBef>
                          <a:spcPts val="35"/>
                        </a:spcBef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FK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Ref 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MEMBER_ID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TITLE_ID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031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5"/>
                        </a:lnSpc>
                      </a:pPr>
                      <a:r>
                        <a:rPr dirty="0" sz="1100" spc="5">
                          <a:latin typeface="Courier New"/>
                          <a:cs typeface="Courier New"/>
                        </a:rPr>
                        <a:t>NUMBER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Length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2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38631"/>
            <a:ext cx="5797550" cy="1932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</a:t>
            </a:r>
            <a:r>
              <a:rPr dirty="0" sz="1200" spc="-5">
                <a:latin typeface="Times New Roman"/>
                <a:cs typeface="Times New Roman"/>
              </a:rPr>
              <a:t>sequences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uniquely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</a:t>
            </a:r>
            <a:r>
              <a:rPr dirty="0" sz="1200">
                <a:latin typeface="Times New Roman"/>
                <a:cs typeface="Times New Roman"/>
              </a:rPr>
              <a:t> each row 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1000">
              <a:latin typeface="Times New Roman"/>
              <a:cs typeface="Times New Roman"/>
            </a:endParaRPr>
          </a:p>
          <a:p>
            <a:pPr lvl="1" marL="469900" marR="8890" indent="-228600">
              <a:lnSpc>
                <a:spcPct val="102899"/>
              </a:lnSpc>
              <a:buAutoNum type="alphaL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number for the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r>
              <a:rPr dirty="0" sz="1200" spc="-46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 Start with 101; do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allow caching </a:t>
            </a:r>
            <a:r>
              <a:rPr dirty="0" sz="1200" spc="-5">
                <a:latin typeface="Times New Roman"/>
                <a:cs typeface="Times New Roman"/>
              </a:rPr>
              <a:t>of values.  Name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MEMBER_ID_SEQ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0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ct val="102899"/>
              </a:lnSpc>
              <a:spcBef>
                <a:spcPts val="5"/>
              </a:spcBef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Title </a:t>
            </a:r>
            <a:r>
              <a:rPr dirty="0" sz="1200" spc="-5">
                <a:latin typeface="Times New Roman"/>
                <a:cs typeface="Times New Roman"/>
              </a:rPr>
              <a:t>number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r>
              <a:rPr dirty="0" sz="1200" spc="-459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 </a:t>
            </a:r>
            <a:r>
              <a:rPr dirty="0" sz="1200" spc="-5">
                <a:latin typeface="Times New Roman"/>
                <a:cs typeface="Times New Roman"/>
              </a:rPr>
              <a:t>Start with </a:t>
            </a:r>
            <a:r>
              <a:rPr dirty="0" sz="1200">
                <a:latin typeface="Times New Roman"/>
                <a:cs typeface="Times New Roman"/>
              </a:rPr>
              <a:t>92; do not allow caching of values. </a:t>
            </a:r>
            <a:r>
              <a:rPr dirty="0" sz="1200" spc="-5">
                <a:latin typeface="Times New Roman"/>
                <a:cs typeface="Times New Roman"/>
              </a:rPr>
              <a:t>Name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 spc="-5">
                <a:latin typeface="Courier New"/>
                <a:cs typeface="Courier New"/>
              </a:rPr>
              <a:t>TITLE_ID_SEQ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lphaLcPeriod"/>
            </a:pPr>
            <a:endParaRPr sz="1000">
              <a:latin typeface="Times New Roman"/>
              <a:cs typeface="Times New Roman"/>
            </a:endParaRPr>
          </a:p>
          <a:p>
            <a:pPr lvl="1" marL="469265" indent="-22860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Verify </a:t>
            </a:r>
            <a:r>
              <a:rPr dirty="0" sz="1200">
                <a:latin typeface="Times New Roman"/>
                <a:cs typeface="Times New Roman"/>
              </a:rPr>
              <a:t>the existence of the </a:t>
            </a:r>
            <a:r>
              <a:rPr dirty="0" sz="1200" spc="-5">
                <a:latin typeface="Times New Roman"/>
                <a:cs typeface="Times New Roman"/>
              </a:rPr>
              <a:t>sequences </a:t>
            </a:r>
            <a:r>
              <a:rPr dirty="0" sz="1200">
                <a:latin typeface="Times New Roman"/>
                <a:cs typeface="Times New Roman"/>
              </a:rPr>
              <a:t>in the 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738627"/>
            <a:ext cx="360045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3437635"/>
            <a:ext cx="5676265" cy="127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Add data to the </a:t>
            </a:r>
            <a:r>
              <a:rPr dirty="0" sz="1200" spc="-5">
                <a:latin typeface="Times New Roman"/>
                <a:cs typeface="Times New Roman"/>
              </a:rPr>
              <a:t>tables. 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for each set of data to 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0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00299"/>
              </a:lnSpc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titles to the </a:t>
            </a:r>
            <a:r>
              <a:rPr dirty="0" sz="1200" spc="-5">
                <a:latin typeface="Courier New"/>
                <a:cs typeface="Courier New"/>
              </a:rPr>
              <a:t>TITLE </a:t>
            </a:r>
            <a:r>
              <a:rPr dirty="0" sz="1200">
                <a:latin typeface="Times New Roman"/>
                <a:cs typeface="Times New Roman"/>
              </a:rPr>
              <a:t>table.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script to enter the </a:t>
            </a:r>
            <a:r>
              <a:rPr dirty="0" sz="1200" spc="-5">
                <a:latin typeface="Times New Roman"/>
                <a:cs typeface="Times New Roman"/>
              </a:rPr>
              <a:t>movie information.  </a:t>
            </a:r>
            <a:r>
              <a:rPr dirty="0" sz="1200">
                <a:latin typeface="Times New Roman"/>
                <a:cs typeface="Times New Roman"/>
              </a:rPr>
              <a:t>Save the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script named </a:t>
            </a:r>
            <a:r>
              <a:rPr dirty="0" sz="1200" spc="-5">
                <a:latin typeface="Courier New"/>
                <a:cs typeface="Courier New"/>
              </a:rPr>
              <a:t>lab_apcs_4a.sql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sz="1200" spc="-5">
                <a:latin typeface="Times New Roman"/>
                <a:cs typeface="Times New Roman"/>
              </a:rPr>
              <a:t>sequences </a:t>
            </a:r>
            <a:r>
              <a:rPr dirty="0" sz="1200">
                <a:latin typeface="Times New Roman"/>
                <a:cs typeface="Times New Roman"/>
              </a:rPr>
              <a:t>to  uniquely identify each title.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 release dates in the </a:t>
            </a:r>
            <a:r>
              <a:rPr dirty="0" sz="1200" spc="-5">
                <a:latin typeface="Courier New"/>
                <a:cs typeface="Courier New"/>
              </a:rPr>
              <a:t>DD-MON-YYYY </a:t>
            </a:r>
            <a:r>
              <a:rPr dirty="0" sz="1200" spc="-5">
                <a:latin typeface="Times New Roman"/>
                <a:cs typeface="Times New Roman"/>
              </a:rPr>
              <a:t>format.  Remember </a:t>
            </a:r>
            <a:r>
              <a:rPr dirty="0" sz="1200">
                <a:latin typeface="Times New Roman"/>
                <a:cs typeface="Times New Roman"/>
              </a:rPr>
              <a:t>that single quotation </a:t>
            </a:r>
            <a:r>
              <a:rPr dirty="0" sz="1200" spc="-5">
                <a:latin typeface="Times New Roman"/>
                <a:cs typeface="Times New Roman"/>
              </a:rPr>
              <a:t>marks </a:t>
            </a:r>
            <a:r>
              <a:rPr dirty="0" sz="1200">
                <a:latin typeface="Times New Roman"/>
                <a:cs typeface="Times New Roman"/>
              </a:rPr>
              <a:t>in a character field </a:t>
            </a:r>
            <a:r>
              <a:rPr dirty="0" sz="1200" spc="-5">
                <a:latin typeface="Times New Roman"/>
                <a:cs typeface="Times New Roman"/>
              </a:rPr>
              <a:t>must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specially </a:t>
            </a:r>
            <a:r>
              <a:rPr dirty="0" sz="1200">
                <a:latin typeface="Times New Roman"/>
                <a:cs typeface="Times New Roman"/>
              </a:rPr>
              <a:t>handled.  Verify your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780026"/>
            <a:ext cx="1733550" cy="132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3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4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738631"/>
            <a:ext cx="328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372" y="1150620"/>
          <a:ext cx="5861685" cy="3745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/>
                <a:gridCol w="1870075"/>
                <a:gridCol w="685799"/>
                <a:gridCol w="955039"/>
                <a:gridCol w="1171575"/>
              </a:tblGrid>
              <a:tr h="166877"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Rating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Category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Release_date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9224">
                <a:tc>
                  <a:txBody>
                    <a:bodyPr/>
                    <a:lstStyle/>
                    <a:p>
                      <a:pPr marL="67945" marR="26733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Willie and  Christmas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2128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 of Willie’s friends make a  Christmas list for Santa, but  Willie is yet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add his own  wish list.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CHILD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05-OCT-1995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461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Alien Again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7945" indent="-63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Yet another installation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7945" marR="264795">
                        <a:lnSpc>
                          <a:spcPct val="9570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science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fiction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history. Can  the heroine save the planet  from the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alien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form?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SCIFI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19-MAY-1995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442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Glob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7945" marR="65405" indent="-1270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 meteor crashes near a small  American town and unleashes  carnivorous goo in this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classic.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SCIFI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12-AUG-1995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441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My Day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9842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With a little luck and a lot of  ingenuity, a teenager skips  school for a day in New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York.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COMEDY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12-JUL-1995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462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Miracles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-63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 six-year-old has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doubts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 marR="160020">
                        <a:lnSpc>
                          <a:spcPct val="9570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about Santa Claus, but she  discovers that miracles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really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 exist.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DRAMA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12-SEP-1995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9224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Soda Gang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0820" indent="-1270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After discovering a cache of  drugs, a young couple find  themselves pitted against a  vicious gang.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01-JUN-1995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5028691"/>
            <a:ext cx="5629275" cy="5797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1300" marR="5080" indent="-228600">
              <a:lnSpc>
                <a:spcPct val="101499"/>
              </a:lnSpc>
              <a:spcBef>
                <a:spcPts val="75"/>
              </a:spcBef>
            </a:pPr>
            <a:r>
              <a:rPr dirty="0" sz="1200">
                <a:latin typeface="Times New Roman"/>
                <a:cs typeface="Times New Roman"/>
              </a:rPr>
              <a:t>b.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data to the </a:t>
            </a:r>
            <a:r>
              <a:rPr dirty="0" sz="1200" spc="-5">
                <a:latin typeface="Courier New"/>
                <a:cs typeface="Courier New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table.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INSERT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a script </a:t>
            </a:r>
            <a:r>
              <a:rPr dirty="0" sz="1200" spc="-5">
                <a:latin typeface="Times New Roman"/>
                <a:cs typeface="Times New Roman"/>
              </a:rPr>
              <a:t>named  </a:t>
            </a:r>
            <a:r>
              <a:rPr dirty="0" sz="1200" spc="-5">
                <a:latin typeface="Courier New"/>
                <a:cs typeface="Courier New"/>
              </a:rPr>
              <a:t>lab_apcs_4b.sql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Execute the commands in the </a:t>
            </a:r>
            <a:r>
              <a:rPr dirty="0" sz="1200" spc="-5">
                <a:latin typeface="Times New Roman"/>
                <a:cs typeface="Times New Roman"/>
              </a:rPr>
              <a:t>script.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sure </a:t>
            </a:r>
            <a:r>
              <a:rPr dirty="0" sz="1200">
                <a:latin typeface="Times New Roman"/>
                <a:cs typeface="Times New Roman"/>
              </a:rPr>
              <a:t>to use the </a:t>
            </a:r>
            <a:r>
              <a:rPr dirty="0" sz="1200" spc="-5">
                <a:latin typeface="Times New Roman"/>
                <a:cs typeface="Times New Roman"/>
              </a:rPr>
              <a:t>sequence  </a:t>
            </a:r>
            <a:r>
              <a:rPr dirty="0" sz="1200">
                <a:latin typeface="Times New Roman"/>
                <a:cs typeface="Times New Roman"/>
              </a:rPr>
              <a:t>to add the </a:t>
            </a:r>
            <a:r>
              <a:rPr dirty="0" sz="1200" spc="-5">
                <a:latin typeface="Times New Roman"/>
                <a:cs typeface="Times New Roman"/>
              </a:rPr>
              <a:t>member numbers.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372" y="5676138"/>
          <a:ext cx="5861685" cy="246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"/>
                <a:gridCol w="975360"/>
                <a:gridCol w="975359"/>
                <a:gridCol w="975360"/>
                <a:gridCol w="975360"/>
                <a:gridCol w="975360"/>
              </a:tblGrid>
              <a:tr h="350520">
                <a:tc>
                  <a:txBody>
                    <a:bodyPr/>
                    <a:lstStyle/>
                    <a:p>
                      <a:pPr marL="103505" marR="515620" indent="-35560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First_ 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Last_Name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Address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Phone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Join_Date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Carmen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Velasquez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7528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283</a:t>
                      </a:r>
                      <a:r>
                        <a:rPr dirty="0" sz="11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King 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Street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Seattle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206-899-6666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08-MAR-1990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LaDoris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Ngao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Modrany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Bratislava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586-355-8882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08-MAR-1990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282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Midori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Nagayama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26084" indent="-63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68 Via 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Centrale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Sao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Paolo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254-852-5764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17-JUN-1991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Mark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Quick-to-See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0543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6921</a:t>
                      </a:r>
                      <a:r>
                        <a:rPr dirty="0" sz="11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King  Way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Lagos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63-559-7777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07-APR-1990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Audry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Ropeburn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86 Chu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Street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Hong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Kong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41-559-87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18-JAN-1991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282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Molly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Urguhart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3035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Laurier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Quebec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418-542-9988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18-JAN-1991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5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738631"/>
            <a:ext cx="439229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copies in the </a:t>
            </a:r>
            <a:r>
              <a:rPr dirty="0" sz="1200" spc="-5">
                <a:latin typeface="Courier New"/>
                <a:cs typeface="Courier New"/>
              </a:rPr>
              <a:t>TITLE_COPY</a:t>
            </a:r>
            <a:r>
              <a:rPr dirty="0" sz="1200" spc="-38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TITLE_ID</a:t>
            </a:r>
            <a:r>
              <a:rPr dirty="0" sz="1200" spc="-44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372" y="1542288"/>
          <a:ext cx="5221605" cy="327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/>
                <a:gridCol w="841375"/>
                <a:gridCol w="1143000"/>
                <a:gridCol w="1371599"/>
                <a:gridCol w="685800"/>
              </a:tblGrid>
              <a:tr h="326136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Copy_Id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Status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Copy_Id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7945" marR="267335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Willie and  Christmas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07950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Willie and Christmas  Too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Alien Again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Alien Again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Glob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Glob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My Day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My Day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RENTED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Miracles on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Miracles on 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Soda Gang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AVAILABLE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Soda Gang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4950967"/>
            <a:ext cx="4937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the following rentals to the </a:t>
            </a:r>
            <a:r>
              <a:rPr dirty="0" sz="1200" spc="-5">
                <a:latin typeface="Courier New"/>
                <a:cs typeface="Courier New"/>
              </a:rPr>
              <a:t>RENTAL</a:t>
            </a:r>
            <a:r>
              <a:rPr dirty="0" sz="1200" spc="-45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title </a:t>
            </a:r>
            <a:r>
              <a:rPr dirty="0" sz="1200" spc="-5">
                <a:latin typeface="Times New Roman"/>
                <a:cs typeface="Times New Roman"/>
              </a:rPr>
              <a:t>number may </a:t>
            </a:r>
            <a:r>
              <a:rPr dirty="0" sz="1200">
                <a:latin typeface="Times New Roman"/>
                <a:cs typeface="Times New Roman"/>
              </a:rPr>
              <a:t>be different depending on the sequence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372" y="5410200"/>
          <a:ext cx="5221605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/>
                <a:gridCol w="800100"/>
                <a:gridCol w="1257300"/>
                <a:gridCol w="1028699"/>
                <a:gridCol w="1257300"/>
              </a:tblGrid>
              <a:tr h="327660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Title_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34645" indent="63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Copy_ 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Member_Id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Book_date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Exp_Ret_Date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 days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 day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 day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 day from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8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 days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Today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89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4 days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 days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666241"/>
            <a:ext cx="5950585" cy="9702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570"/>
              </a:spcBef>
            </a:pPr>
            <a:r>
              <a:rPr dirty="0" sz="1200">
                <a:latin typeface="Times New Roman"/>
                <a:cs typeface="Times New Roman"/>
              </a:rPr>
              <a:t>5. Create a view </a:t>
            </a:r>
            <a:r>
              <a:rPr dirty="0" sz="1200" spc="-5">
                <a:latin typeface="Times New Roman"/>
                <a:cs typeface="Times New Roman"/>
              </a:rPr>
              <a:t>named </a:t>
            </a:r>
            <a:r>
              <a:rPr dirty="0" sz="1200" spc="-5">
                <a:latin typeface="Courier New"/>
                <a:cs typeface="Courier New"/>
              </a:rPr>
              <a:t>TITLE_AVAIL</a:t>
            </a:r>
            <a:r>
              <a:rPr dirty="0" sz="1200" spc="-409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show </a:t>
            </a:r>
            <a:r>
              <a:rPr dirty="0" sz="1200" spc="-5">
                <a:latin typeface="Times New Roman"/>
                <a:cs typeface="Times New Roman"/>
              </a:rPr>
              <a:t>the movie </a:t>
            </a:r>
            <a:r>
              <a:rPr dirty="0" sz="1200">
                <a:latin typeface="Times New Roman"/>
                <a:cs typeface="Times New Roman"/>
              </a:rPr>
              <a:t>titles,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availability of each copy,  and its expected return date if rented. </a:t>
            </a:r>
            <a:r>
              <a:rPr dirty="0" sz="1200" spc="-5">
                <a:latin typeface="Times New Roman"/>
                <a:cs typeface="Times New Roman"/>
              </a:rPr>
              <a:t>Query </a:t>
            </a:r>
            <a:r>
              <a:rPr dirty="0" sz="1200">
                <a:latin typeface="Times New Roman"/>
                <a:cs typeface="Times New Roman"/>
              </a:rPr>
              <a:t>all rows from the view.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results by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title.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40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results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704594"/>
            <a:ext cx="4114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3592323"/>
            <a:ext cx="5925185" cy="21717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40"/>
              </a:spcBef>
              <a:buAutoNum type="arabicPeriod" startAt="6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Make changes to the data in 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tables.</a:t>
            </a:r>
            <a:endParaRPr sz="1200">
              <a:latin typeface="Times New Roman"/>
              <a:cs typeface="Times New Roman"/>
            </a:endParaRPr>
          </a:p>
          <a:p>
            <a:pPr lvl="1" marL="469900" marR="50165" indent="-228600">
              <a:lnSpc>
                <a:spcPts val="1380"/>
              </a:lnSpc>
              <a:spcBef>
                <a:spcPts val="635"/>
              </a:spcBef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Add a new title. The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“Interstellar Wars,” </a:t>
            </a:r>
            <a:r>
              <a:rPr dirty="0" sz="1200">
                <a:latin typeface="Times New Roman"/>
                <a:cs typeface="Times New Roman"/>
              </a:rPr>
              <a:t>which is </a:t>
            </a:r>
            <a:r>
              <a:rPr dirty="0" sz="1200" spc="-5">
                <a:latin typeface="Times New Roman"/>
                <a:cs typeface="Times New Roman"/>
              </a:rPr>
              <a:t>rated </a:t>
            </a:r>
            <a:r>
              <a:rPr dirty="0" sz="1200">
                <a:latin typeface="Times New Roman"/>
                <a:cs typeface="Times New Roman"/>
              </a:rPr>
              <a:t>PG and </a:t>
            </a:r>
            <a:r>
              <a:rPr dirty="0" sz="1200" spc="-5">
                <a:latin typeface="Times New Roman"/>
                <a:cs typeface="Times New Roman"/>
              </a:rPr>
              <a:t>classified </a:t>
            </a:r>
            <a:r>
              <a:rPr dirty="0" sz="1200">
                <a:latin typeface="Times New Roman"/>
                <a:cs typeface="Times New Roman"/>
              </a:rPr>
              <a:t>as a  </a:t>
            </a:r>
            <a:r>
              <a:rPr dirty="0" sz="1200" spc="-5">
                <a:latin typeface="Times New Roman"/>
                <a:cs typeface="Times New Roman"/>
              </a:rPr>
              <a:t>science </a:t>
            </a:r>
            <a:r>
              <a:rPr dirty="0" sz="1200">
                <a:latin typeface="Times New Roman"/>
                <a:cs typeface="Times New Roman"/>
              </a:rPr>
              <a:t>fiction </a:t>
            </a:r>
            <a:r>
              <a:rPr dirty="0" sz="1200" spc="-5">
                <a:latin typeface="Times New Roman"/>
                <a:cs typeface="Times New Roman"/>
              </a:rPr>
              <a:t>movie. </a:t>
            </a:r>
            <a:r>
              <a:rPr dirty="0" sz="1200">
                <a:latin typeface="Times New Roman"/>
                <a:cs typeface="Times New Roman"/>
              </a:rPr>
              <a:t>The release date is </a:t>
            </a:r>
            <a:r>
              <a:rPr dirty="0" sz="1200" spc="-5">
                <a:latin typeface="Times New Roman"/>
                <a:cs typeface="Times New Roman"/>
              </a:rPr>
              <a:t>07-JUL-77.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description </a:t>
            </a:r>
            <a:r>
              <a:rPr dirty="0" sz="1200">
                <a:latin typeface="Times New Roman"/>
                <a:cs typeface="Times New Roman"/>
              </a:rPr>
              <a:t>is “Futuristic  </a:t>
            </a:r>
            <a:r>
              <a:rPr dirty="0" sz="1200" spc="-5">
                <a:latin typeface="Times New Roman"/>
                <a:cs typeface="Times New Roman"/>
              </a:rPr>
              <a:t>interstellar action movie. </a:t>
            </a:r>
            <a:r>
              <a:rPr dirty="0" sz="1200">
                <a:latin typeface="Times New Roman"/>
                <a:cs typeface="Times New Roman"/>
              </a:rPr>
              <a:t>Can the </a:t>
            </a:r>
            <a:r>
              <a:rPr dirty="0" sz="1200" spc="-5">
                <a:latin typeface="Times New Roman"/>
                <a:cs typeface="Times New Roman"/>
              </a:rPr>
              <a:t>rebels </a:t>
            </a:r>
            <a:r>
              <a:rPr dirty="0" sz="1200">
                <a:latin typeface="Times New Roman"/>
                <a:cs typeface="Times New Roman"/>
              </a:rPr>
              <a:t>save the </a:t>
            </a:r>
            <a:r>
              <a:rPr dirty="0" sz="1200" spc="-5">
                <a:latin typeface="Times New Roman"/>
                <a:cs typeface="Times New Roman"/>
              </a:rPr>
              <a:t>humans </a:t>
            </a:r>
            <a:r>
              <a:rPr dirty="0" sz="1200">
                <a:latin typeface="Times New Roman"/>
                <a:cs typeface="Times New Roman"/>
              </a:rPr>
              <a:t>from the evil empire?” Be sure  to add a title copy record for two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copies.</a:t>
            </a:r>
            <a:endParaRPr sz="12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ts val="1380"/>
              </a:lnSpc>
              <a:spcBef>
                <a:spcPts val="600"/>
              </a:spcBef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Enter two reservations.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reservation is for </a:t>
            </a:r>
            <a:r>
              <a:rPr dirty="0" sz="1200" spc="-5">
                <a:latin typeface="Times New Roman"/>
                <a:cs typeface="Times New Roman"/>
              </a:rPr>
              <a:t>Carmen Velasquez, who wants </a:t>
            </a:r>
            <a:r>
              <a:rPr dirty="0" sz="1200">
                <a:latin typeface="Times New Roman"/>
                <a:cs typeface="Times New Roman"/>
              </a:rPr>
              <a:t>to rent  “Interstellar Wars.” The other is for Mark </a:t>
            </a:r>
            <a:r>
              <a:rPr dirty="0" sz="1200" spc="-5">
                <a:latin typeface="Times New Roman"/>
                <a:cs typeface="Times New Roman"/>
              </a:rPr>
              <a:t>Quick-to-See, who wants </a:t>
            </a:r>
            <a:r>
              <a:rPr dirty="0" sz="1200">
                <a:latin typeface="Times New Roman"/>
                <a:cs typeface="Times New Roman"/>
              </a:rPr>
              <a:t>to rent “Soda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Gang.”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AutoNum type="arabicPeriod" startAt="6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Make a </a:t>
            </a:r>
            <a:r>
              <a:rPr dirty="0" sz="1200" spc="-5">
                <a:latin typeface="Times New Roman"/>
                <a:cs typeface="Times New Roman"/>
              </a:rPr>
              <a:t>modification </a:t>
            </a:r>
            <a:r>
              <a:rPr dirty="0" sz="1200">
                <a:latin typeface="Times New Roman"/>
                <a:cs typeface="Times New Roman"/>
              </a:rPr>
              <a:t>to one of the tables.</a:t>
            </a:r>
            <a:endParaRPr sz="1200">
              <a:latin typeface="Times New Roman"/>
              <a:cs typeface="Times New Roman"/>
            </a:endParaRPr>
          </a:p>
          <a:p>
            <a:pPr lvl="1" marL="469265" marR="147955" indent="-228600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script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lab_apcs_7a.sql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PRICE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 record the purchase price of the video. Verify your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modifications.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5830823"/>
            <a:ext cx="3619500" cy="132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6661" y="7232142"/>
          <a:ext cx="4650105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/>
                <a:gridCol w="2514599"/>
              </a:tblGrid>
              <a:tr h="207263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Price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78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Willie and Christmas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5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Alien Again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6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Glob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78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My Day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6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Miracles 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5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Soda Gang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787"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Interstellar Wars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6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3" y="666242"/>
            <a:ext cx="5963920" cy="179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265" marR="109220" indent="-228600">
              <a:lnSpc>
                <a:spcPct val="97900"/>
              </a:lnSpc>
              <a:spcBef>
                <a:spcPts val="130"/>
              </a:spcBef>
            </a:pPr>
            <a:r>
              <a:rPr dirty="0" sz="1200">
                <a:latin typeface="Times New Roman"/>
                <a:cs typeface="Times New Roman"/>
              </a:rPr>
              <a:t>b. Create a script </a:t>
            </a:r>
            <a:r>
              <a:rPr dirty="0" sz="1200" spc="-5">
                <a:latin typeface="Times New Roman"/>
                <a:cs typeface="Times New Roman"/>
              </a:rPr>
              <a:t>named </a:t>
            </a:r>
            <a:r>
              <a:rPr dirty="0" sz="1200" spc="-5">
                <a:latin typeface="Courier New"/>
                <a:cs typeface="Courier New"/>
              </a:rPr>
              <a:t>lab_apcs_7b.sql </a:t>
            </a:r>
            <a:r>
              <a:rPr dirty="0" sz="1200">
                <a:latin typeface="Times New Roman"/>
                <a:cs typeface="Times New Roman"/>
              </a:rPr>
              <a:t>that contains </a:t>
            </a:r>
            <a:r>
              <a:rPr dirty="0" sz="1200" spc="-5">
                <a:latin typeface="Courier New"/>
                <a:cs typeface="Courier New"/>
              </a:rPr>
              <a:t>UPDATE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that  update each video with a price according to </a:t>
            </a:r>
            <a:r>
              <a:rPr dirty="0" sz="1200" spc="-5">
                <a:latin typeface="Times New Roman"/>
                <a:cs typeface="Times New Roman"/>
              </a:rPr>
              <a:t>the preceding </a:t>
            </a:r>
            <a:r>
              <a:rPr dirty="0" sz="1200">
                <a:latin typeface="Times New Roman"/>
                <a:cs typeface="Times New Roman"/>
              </a:rPr>
              <a:t>list. Run the </a:t>
            </a:r>
            <a:r>
              <a:rPr dirty="0" sz="1200" spc="-5">
                <a:latin typeface="Times New Roman"/>
                <a:cs typeface="Times New Roman"/>
              </a:rPr>
              <a:t>commands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script.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2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TITLE_ID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96700"/>
              </a:lnSpc>
            </a:pPr>
            <a:r>
              <a:rPr dirty="0" sz="1200">
                <a:latin typeface="Times New Roman"/>
                <a:cs typeface="Times New Roman"/>
              </a:rPr>
              <a:t>8. Create a </a:t>
            </a:r>
            <a:r>
              <a:rPr dirty="0" sz="1200" spc="-5">
                <a:latin typeface="Times New Roman"/>
                <a:cs typeface="Times New Roman"/>
              </a:rPr>
              <a:t>report that contains </a:t>
            </a:r>
            <a:r>
              <a:rPr dirty="0" sz="1200">
                <a:latin typeface="Times New Roman"/>
                <a:cs typeface="Times New Roman"/>
              </a:rPr>
              <a:t>each </a:t>
            </a:r>
            <a:r>
              <a:rPr dirty="0" sz="1200" spc="-5">
                <a:latin typeface="Times New Roman"/>
                <a:cs typeface="Times New Roman"/>
              </a:rPr>
              <a:t>customer’s history </a:t>
            </a:r>
            <a:r>
              <a:rPr dirty="0" sz="1200">
                <a:latin typeface="Times New Roman"/>
                <a:cs typeface="Times New Roman"/>
              </a:rPr>
              <a:t>of renting videos. Be </a:t>
            </a:r>
            <a:r>
              <a:rPr dirty="0" sz="1200" spc="-5">
                <a:latin typeface="Times New Roman"/>
                <a:cs typeface="Times New Roman"/>
              </a:rPr>
              <a:t>sure </a:t>
            </a:r>
            <a:r>
              <a:rPr dirty="0" sz="1200">
                <a:latin typeface="Times New Roman"/>
                <a:cs typeface="Times New Roman"/>
              </a:rPr>
              <a:t>to include the  </a:t>
            </a:r>
            <a:r>
              <a:rPr dirty="0" sz="1200" spc="-5">
                <a:latin typeface="Times New Roman"/>
                <a:cs typeface="Times New Roman"/>
              </a:rPr>
              <a:t>customer name, </a:t>
            </a:r>
            <a:r>
              <a:rPr dirty="0" sz="1200">
                <a:latin typeface="Times New Roman"/>
                <a:cs typeface="Times New Roman"/>
              </a:rPr>
              <a:t>movie rented, dates of the </a:t>
            </a:r>
            <a:r>
              <a:rPr dirty="0" sz="1200" spc="-5">
                <a:latin typeface="Times New Roman"/>
                <a:cs typeface="Times New Roman"/>
              </a:rPr>
              <a:t>rental,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duration of rentals. </a:t>
            </a:r>
            <a:r>
              <a:rPr dirty="0" sz="1200">
                <a:latin typeface="Times New Roman"/>
                <a:cs typeface="Times New Roman"/>
              </a:rPr>
              <a:t>Total </a:t>
            </a:r>
            <a:r>
              <a:rPr dirty="0" sz="1200" spc="-5">
                <a:latin typeface="Times New Roman"/>
                <a:cs typeface="Times New Roman"/>
              </a:rPr>
              <a:t>the number </a:t>
            </a:r>
            <a:r>
              <a:rPr dirty="0" sz="1200">
                <a:latin typeface="Times New Roman"/>
                <a:cs typeface="Times New Roman"/>
              </a:rPr>
              <a:t>of  rentals for all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reporting period. </a:t>
            </a:r>
            <a:r>
              <a:rPr dirty="0" sz="1200" spc="-5">
                <a:latin typeface="Times New Roman"/>
                <a:cs typeface="Times New Roman"/>
              </a:rPr>
              <a:t>Save </a:t>
            </a:r>
            <a:r>
              <a:rPr dirty="0" sz="1200">
                <a:latin typeface="Times New Roman"/>
                <a:cs typeface="Times New Roman"/>
              </a:rPr>
              <a:t>the commands that generate the report  in a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named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lab_apcs_8.sql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240665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Your results may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606039"/>
            <a:ext cx="4419600" cy="95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210">
                <a:latin typeface="Garuda"/>
                <a:cs typeface="Garuda"/>
              </a:rPr>
              <a:t>Progr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am</a:t>
            </a:r>
            <a:r>
              <a:rPr dirty="0" baseline="17676" sz="1650" spc="-315" b="1">
                <a:latin typeface="Arial"/>
                <a:cs typeface="Arial"/>
              </a:rPr>
              <a:t>ra</a:t>
            </a:r>
            <a:r>
              <a:rPr dirty="0" sz="800" spc="-210">
                <a:latin typeface="Garuda"/>
                <a:cs typeface="Garuda"/>
              </a:rPr>
              <a:t>(W</a:t>
            </a:r>
            <a:r>
              <a:rPr dirty="0" baseline="17676" sz="1650" spc="-315" b="1">
                <a:latin typeface="Arial"/>
                <a:cs typeface="Arial"/>
              </a:rPr>
              <a:t>cl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P)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Ki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t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b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re</a:t>
            </a:r>
            <a:r>
              <a:rPr dirty="0" baseline="17676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7676" sz="1650" spc="-315" b="1">
                <a:latin typeface="Arial"/>
                <a:cs typeface="Arial"/>
              </a:rPr>
              <a:t>:</a:t>
            </a:r>
            <a:r>
              <a:rPr dirty="0" sz="800" spc="-210">
                <a:latin typeface="Garuda"/>
                <a:cs typeface="Garuda"/>
              </a:rPr>
              <a:t>ro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vi</a:t>
            </a:r>
            <a:r>
              <a:rPr dirty="0" baseline="17676" sz="1650" spc="-315" b="1">
                <a:latin typeface="Arial"/>
                <a:cs typeface="Arial"/>
              </a:rPr>
              <a:t>Q</a:t>
            </a:r>
            <a:r>
              <a:rPr dirty="0" sz="800" spc="-210">
                <a:latin typeface="Garuda"/>
                <a:cs typeface="Garuda"/>
              </a:rPr>
              <a:t>de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d </a:t>
            </a:r>
            <a:r>
              <a:rPr dirty="0" sz="800" spc="-215">
                <a:latin typeface="Garuda"/>
                <a:cs typeface="Garuda"/>
              </a:rPr>
              <a:t>f</a:t>
            </a:r>
            <a:r>
              <a:rPr dirty="0" baseline="17676" sz="1650" spc="-322" b="1">
                <a:latin typeface="Arial"/>
                <a:cs typeface="Arial"/>
              </a:rPr>
              <a:t>F</a:t>
            </a:r>
            <a:r>
              <a:rPr dirty="0" sz="800" spc="-215">
                <a:latin typeface="Garuda"/>
                <a:cs typeface="Garuda"/>
              </a:rPr>
              <a:t>or</a:t>
            </a:r>
            <a:r>
              <a:rPr dirty="0" baseline="17676" sz="1650" spc="-322" b="1">
                <a:latin typeface="Arial"/>
                <a:cs typeface="Arial"/>
              </a:rPr>
              <a:t>u</a:t>
            </a:r>
            <a:r>
              <a:rPr dirty="0" sz="800" spc="-215">
                <a:latin typeface="Garuda"/>
                <a:cs typeface="Garuda"/>
              </a:rPr>
              <a:t>W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D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P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7676" sz="1650" spc="-322" b="1">
                <a:latin typeface="Arial"/>
                <a:cs typeface="Arial"/>
              </a:rPr>
              <a:t>m</a:t>
            </a:r>
            <a:r>
              <a:rPr dirty="0" sz="800" spc="-215">
                <a:latin typeface="Garuda"/>
                <a:cs typeface="Garuda"/>
              </a:rPr>
              <a:t>-c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la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ss</a:t>
            </a:r>
            <a:r>
              <a:rPr dirty="0" baseline="17676" sz="1650" spc="-322" b="1">
                <a:latin typeface="Arial"/>
                <a:cs typeface="Arial"/>
              </a:rPr>
              <a:t>ta</a:t>
            </a:r>
            <a:r>
              <a:rPr dirty="0" sz="800" spc="-215">
                <a:latin typeface="Garuda"/>
                <a:cs typeface="Garuda"/>
              </a:rPr>
              <a:t>us</a:t>
            </a:r>
            <a:r>
              <a:rPr dirty="0" baseline="17676" sz="1650" spc="-322" b="1">
                <a:latin typeface="Arial"/>
                <a:cs typeface="Arial"/>
              </a:rPr>
              <a:t>l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nly.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op</a:t>
            </a:r>
            <a:r>
              <a:rPr dirty="0" baseline="17676" sz="1650" spc="-322" b="1">
                <a:latin typeface="Arial"/>
                <a:cs typeface="Arial"/>
              </a:rPr>
              <a:t>d</a:t>
            </a:r>
            <a:r>
              <a:rPr dirty="0" sz="800" spc="-215">
                <a:latin typeface="Garuda"/>
                <a:cs typeface="Garuda"/>
              </a:rPr>
              <a:t>y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i</a:t>
            </a:r>
            <a:r>
              <a:rPr dirty="0" baseline="17676" sz="1650" spc="-322" b="1">
                <a:latin typeface="Arial"/>
                <a:cs typeface="Arial"/>
              </a:rPr>
              <a:t>t</a:t>
            </a:r>
            <a:r>
              <a:rPr dirty="0" sz="800" spc="-215">
                <a:latin typeface="Garuda"/>
                <a:cs typeface="Garuda"/>
              </a:rPr>
              <a:t>n</a:t>
            </a:r>
            <a:r>
              <a:rPr dirty="0" baseline="17676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7676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it </a:t>
            </a:r>
            <a:r>
              <a:rPr dirty="0" baseline="17676" sz="1650" spc="-292" b="1">
                <a:latin typeface="Arial"/>
                <a:cs typeface="Arial"/>
              </a:rPr>
              <a:t>l</a:t>
            </a:r>
            <a:r>
              <a:rPr dirty="0" sz="800" spc="-195">
                <a:latin typeface="Garuda"/>
                <a:cs typeface="Garuda"/>
              </a:rPr>
              <a:t>m</a:t>
            </a:r>
            <a:r>
              <a:rPr dirty="0" baseline="17676" sz="1650" spc="-292" b="1">
                <a:latin typeface="Arial"/>
                <a:cs typeface="Arial"/>
              </a:rPr>
              <a:t>P</a:t>
            </a:r>
            <a:r>
              <a:rPr dirty="0" sz="800" spc="-195">
                <a:latin typeface="Garuda"/>
                <a:cs typeface="Garuda"/>
              </a:rPr>
              <a:t>at</a:t>
            </a:r>
            <a:r>
              <a:rPr dirty="0" baseline="17676" sz="1650" spc="-292" b="1">
                <a:latin typeface="Arial"/>
                <a:cs typeface="Arial"/>
              </a:rPr>
              <a:t>r</a:t>
            </a:r>
            <a:r>
              <a:rPr dirty="0" sz="800" spc="-195">
                <a:latin typeface="Garuda"/>
                <a:cs typeface="Garuda"/>
              </a:rPr>
              <a:t>e</a:t>
            </a:r>
            <a:r>
              <a:rPr dirty="0" baseline="17676" sz="1650" spc="-292" b="1">
                <a:latin typeface="Arial"/>
                <a:cs typeface="Arial"/>
              </a:rPr>
              <a:t>a</a:t>
            </a:r>
            <a:r>
              <a:rPr dirty="0" sz="800" spc="-195">
                <a:latin typeface="Garuda"/>
                <a:cs typeface="Garuda"/>
              </a:rPr>
              <a:t>ria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ls</a:t>
            </a:r>
            <a:r>
              <a:rPr dirty="0" baseline="17676" sz="1650" spc="-292" b="1">
                <a:latin typeface="Arial"/>
                <a:cs typeface="Arial"/>
              </a:rPr>
              <a:t>ti</a:t>
            </a:r>
            <a:r>
              <a:rPr dirty="0" sz="800" spc="-195">
                <a:latin typeface="Garuda"/>
                <a:cs typeface="Garuda"/>
              </a:rPr>
              <a:t>i</a:t>
            </a:r>
            <a:r>
              <a:rPr dirty="0" baseline="17676" sz="1650" spc="-292" b="1">
                <a:latin typeface="Arial"/>
                <a:cs typeface="Arial"/>
              </a:rPr>
              <a:t>c</a:t>
            </a:r>
            <a:r>
              <a:rPr dirty="0" sz="800" spc="-195">
                <a:latin typeface="Garuda"/>
                <a:cs typeface="Garuda"/>
              </a:rPr>
              <a:t>s </a:t>
            </a:r>
            <a:r>
              <a:rPr dirty="0" baseline="17676" sz="1650" spc="-142" b="1">
                <a:latin typeface="Arial"/>
                <a:cs typeface="Arial"/>
              </a:rPr>
              <a:t>e</a:t>
            </a:r>
            <a:r>
              <a:rPr dirty="0" sz="800" spc="-95">
                <a:latin typeface="Garuda"/>
                <a:cs typeface="Garuda"/>
              </a:rPr>
              <a:t>st</a:t>
            </a:r>
            <a:r>
              <a:rPr dirty="0" baseline="17676" sz="1650" spc="-142" b="1">
                <a:latin typeface="Arial"/>
                <a:cs typeface="Arial"/>
              </a:rPr>
              <a:t>s</a:t>
            </a:r>
            <a:r>
              <a:rPr dirty="0" sz="800" spc="-95">
                <a:latin typeface="Garuda"/>
                <a:cs typeface="Garuda"/>
              </a:rPr>
              <a:t>ric</a:t>
            </a:r>
            <a:r>
              <a:rPr dirty="0" baseline="17676" sz="1650" spc="-142" b="1">
                <a:latin typeface="Arial"/>
                <a:cs typeface="Arial"/>
              </a:rPr>
              <a:t>-</a:t>
            </a:r>
            <a:r>
              <a:rPr dirty="0" sz="800" spc="-95">
                <a:latin typeface="Garuda"/>
                <a:cs typeface="Garuda"/>
              </a:rPr>
              <a:t>tly</a:t>
            </a:r>
            <a:r>
              <a:rPr dirty="0" baseline="17676" sz="1650" spc="-142" b="1">
                <a:latin typeface="Arial"/>
                <a:cs typeface="Arial"/>
              </a:rPr>
              <a:t>1</a:t>
            </a:r>
            <a:r>
              <a:rPr dirty="0" sz="800" spc="-95">
                <a:latin typeface="Garuda"/>
                <a:cs typeface="Garuda"/>
              </a:rPr>
              <a:t>p</a:t>
            </a:r>
            <a:r>
              <a:rPr dirty="0" baseline="17676" sz="1650" spc="-142" b="1">
                <a:latin typeface="Arial"/>
                <a:cs typeface="Arial"/>
              </a:rPr>
              <a:t>7</a:t>
            </a:r>
            <a:r>
              <a:rPr dirty="0" sz="800" spc="-95">
                <a:latin typeface="Garuda"/>
                <a:cs typeface="Garuda"/>
              </a:rPr>
              <a:t>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8759" y="9404857"/>
            <a:ext cx="1308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iii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890270"/>
            <a:ext cx="7956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1950969"/>
            <a:ext cx="4594860" cy="7057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Preface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I	Introduction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Lesson Objectives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I-2</a:t>
            </a:r>
            <a:endParaRPr sz="1100">
              <a:latin typeface="Arial"/>
              <a:cs typeface="Arial"/>
            </a:endParaRPr>
          </a:p>
          <a:p>
            <a:pPr marL="240665" marR="282194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Goals of the Course I-3  Oracle10</a:t>
            </a:r>
            <a:r>
              <a:rPr dirty="0" sz="1100" spc="-5" i="1">
                <a:latin typeface="Arial"/>
                <a:cs typeface="Arial"/>
              </a:rPr>
              <a:t>g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Oracle Database 10</a:t>
            </a:r>
            <a:r>
              <a:rPr dirty="0" sz="1100" spc="-5" i="1">
                <a:latin typeface="Arial"/>
                <a:cs typeface="Arial"/>
              </a:rPr>
              <a:t>g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I-6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Oracle Application Server 10</a:t>
            </a:r>
            <a:r>
              <a:rPr dirty="0" sz="1100" spc="-5" i="1">
                <a:latin typeface="Arial"/>
                <a:cs typeface="Arial"/>
              </a:rPr>
              <a:t>g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I-7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Oracle Enterprise Manager 10</a:t>
            </a:r>
            <a:r>
              <a:rPr dirty="0" sz="1100" spc="-5" i="1">
                <a:latin typeface="Arial"/>
                <a:cs typeface="Arial"/>
              </a:rPr>
              <a:t>g </a:t>
            </a:r>
            <a:r>
              <a:rPr dirty="0" sz="1100" spc="-5">
                <a:latin typeface="Arial"/>
                <a:cs typeface="Arial"/>
              </a:rPr>
              <a:t>Grid Control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I-8</a:t>
            </a:r>
            <a:endParaRPr sz="1100">
              <a:latin typeface="Arial"/>
              <a:cs typeface="Arial"/>
            </a:endParaRPr>
          </a:p>
          <a:p>
            <a:pPr marL="241300" marR="508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Relational and Object Relational Database Management Systems I-9  Oracle Internet Platform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I-10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System Development Life Cycle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I-11</a:t>
            </a:r>
            <a:endParaRPr sz="1100">
              <a:latin typeface="Arial"/>
              <a:cs typeface="Arial"/>
            </a:endParaRPr>
          </a:p>
          <a:p>
            <a:pPr marL="241300" marR="1837689">
              <a:lnSpc>
                <a:spcPct val="1197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Data Storage on Different Media I-13  Relational Database Concept I-14  Definition of a Relational Database I-15  Data Models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I-16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Entity Relationship Model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I-17</a:t>
            </a:r>
            <a:endParaRPr sz="1100">
              <a:latin typeface="Arial"/>
              <a:cs typeface="Arial"/>
            </a:endParaRPr>
          </a:p>
          <a:p>
            <a:pPr marL="241300" marR="1410335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Entity Relationship Modeling Conventions I-19  Relating Multiple Tables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I-21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Relational Database Terminology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I-23</a:t>
            </a:r>
            <a:endParaRPr sz="1100">
              <a:latin typeface="Arial"/>
              <a:cs typeface="Arial"/>
            </a:endParaRPr>
          </a:p>
          <a:p>
            <a:pPr marL="241300" marR="128016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Relational Database Properties I-25  Communicating with an RDBMS </a:t>
            </a:r>
            <a:r>
              <a:rPr dirty="0" sz="1100">
                <a:latin typeface="Arial"/>
                <a:cs typeface="Arial"/>
              </a:rPr>
              <a:t>Using </a:t>
            </a:r>
            <a:r>
              <a:rPr dirty="0" sz="1100" spc="-5">
                <a:latin typeface="Arial"/>
                <a:cs typeface="Arial"/>
              </a:rPr>
              <a:t>SQL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I-26</a:t>
            </a:r>
            <a:endParaRPr sz="1100">
              <a:latin typeface="Arial"/>
              <a:cs typeface="Arial"/>
            </a:endParaRPr>
          </a:p>
          <a:p>
            <a:pPr marL="241300" marR="820419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Oracle’s Relational Database Management System I-27  SQL Statements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I-28</a:t>
            </a:r>
            <a:endParaRPr sz="1100">
              <a:latin typeface="Arial"/>
              <a:cs typeface="Arial"/>
            </a:endParaRPr>
          </a:p>
          <a:p>
            <a:pPr marL="241300" marR="2333625">
              <a:lnSpc>
                <a:spcPct val="120000"/>
              </a:lnSpc>
            </a:pPr>
            <a:r>
              <a:rPr dirty="0" sz="1100" spc="-5">
                <a:latin typeface="Arial"/>
                <a:cs typeface="Arial"/>
              </a:rPr>
              <a:t>Tables Used in the Course I-29  Summary</a:t>
            </a:r>
            <a:r>
              <a:rPr dirty="0" sz="1100">
                <a:latin typeface="Arial"/>
                <a:cs typeface="Arial"/>
              </a:rPr>
              <a:t> I-30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1	Retrieving Data Using the SQL </a:t>
            </a:r>
            <a:r>
              <a:rPr dirty="0" sz="1100" spc="-5" b="1">
                <a:latin typeface="Courier New"/>
                <a:cs typeface="Courier New"/>
              </a:rPr>
              <a:t>SELECT</a:t>
            </a:r>
            <a:r>
              <a:rPr dirty="0" sz="1100" spc="-320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1-2</a:t>
            </a:r>
            <a:endParaRPr sz="1100">
              <a:latin typeface="Arial"/>
              <a:cs typeface="Arial"/>
            </a:endParaRPr>
          </a:p>
          <a:p>
            <a:pPr marL="241300" marR="1542415">
              <a:lnSpc>
                <a:spcPts val="168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Capabilities of SQL </a:t>
            </a:r>
            <a:r>
              <a:rPr dirty="0" sz="1100" spc="-5">
                <a:latin typeface="Courier New"/>
                <a:cs typeface="Courier New"/>
              </a:rPr>
              <a:t>SELECT </a:t>
            </a:r>
            <a:r>
              <a:rPr dirty="0" sz="1100" spc="-5">
                <a:latin typeface="Arial"/>
                <a:cs typeface="Arial"/>
              </a:rPr>
              <a:t>Statements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1-3  Basic </a:t>
            </a:r>
            <a:r>
              <a:rPr dirty="0" sz="1100" spc="-5">
                <a:latin typeface="Courier New"/>
                <a:cs typeface="Courier New"/>
              </a:rPr>
              <a:t>SELECT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100" spc="-5">
                <a:latin typeface="Arial"/>
                <a:cs typeface="Arial"/>
              </a:rPr>
              <a:t>Selecting All Columns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1-5</a:t>
            </a:r>
            <a:endParaRPr sz="1100">
              <a:latin typeface="Arial"/>
              <a:cs typeface="Arial"/>
            </a:endParaRPr>
          </a:p>
          <a:p>
            <a:pPr marL="241300" marR="2334260">
              <a:lnSpc>
                <a:spcPct val="119800"/>
              </a:lnSpc>
            </a:pPr>
            <a:r>
              <a:rPr dirty="0" sz="1100" spc="-5">
                <a:latin typeface="Arial"/>
                <a:cs typeface="Arial"/>
              </a:rPr>
              <a:t>Selecting Specific Columns 1-6  Writing SQL Statements 1-7  Column Heading Defaults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41575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Additional</a:t>
            </a:r>
            <a:r>
              <a:rPr dirty="0" spc="-70"/>
              <a:t> </a:t>
            </a:r>
            <a:r>
              <a:rPr dirty="0" spc="10"/>
              <a:t>Practices</a:t>
            </a:r>
          </a:p>
        </p:txBody>
      </p:sp>
      <p:sp>
        <p:nvSpPr>
          <p:cNvPr id="3" name="object 3"/>
          <p:cNvSpPr/>
          <p:nvPr/>
        </p:nvSpPr>
        <p:spPr>
          <a:xfrm>
            <a:off x="3442672" y="897569"/>
            <a:ext cx="3359150" cy="0"/>
          </a:xfrm>
          <a:custGeom>
            <a:avLst/>
            <a:gdLst/>
            <a:ahLst/>
            <a:cxnLst/>
            <a:rect l="l" t="t" r="r" b="b"/>
            <a:pathLst>
              <a:path w="3359150" h="0">
                <a:moveTo>
                  <a:pt x="0" y="0"/>
                </a:moveTo>
                <a:lnTo>
                  <a:pt x="3358677" y="0"/>
                </a:lnTo>
              </a:path>
            </a:pathLst>
          </a:custGeom>
          <a:ln w="13393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1461" y="2046279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888" y="0"/>
                </a:lnTo>
              </a:path>
            </a:pathLst>
          </a:custGeom>
          <a:ln w="13393">
            <a:solidFill>
              <a:srgbClr val="40404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85978" y="2477138"/>
            <a:ext cx="303403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b="1">
                <a:latin typeface="Arial"/>
                <a:cs typeface="Arial"/>
              </a:rPr>
              <a:t>Table Descriptions and Data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0067" y="4962954"/>
            <a:ext cx="132369" cy="13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037" y="4962996"/>
            <a:ext cx="132368" cy="13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7768" y="590254"/>
            <a:ext cx="6223635" cy="117411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50" spc="-10" b="1">
                <a:latin typeface="Arial"/>
                <a:cs typeface="Arial"/>
              </a:rPr>
              <a:t>Tables Used </a:t>
            </a:r>
            <a:r>
              <a:rPr dirty="0" sz="1250" spc="-5" b="1">
                <a:latin typeface="Arial"/>
                <a:cs typeface="Arial"/>
              </a:rPr>
              <a:t>in </a:t>
            </a:r>
            <a:r>
              <a:rPr dirty="0" sz="1250" spc="-10" b="1">
                <a:latin typeface="Arial"/>
                <a:cs typeface="Arial"/>
              </a:rPr>
              <a:t>Additional</a:t>
            </a:r>
            <a:r>
              <a:rPr dirty="0" sz="1250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Practices</a:t>
            </a:r>
            <a:endParaRPr sz="1250">
              <a:latin typeface="Arial"/>
              <a:cs typeface="Arial"/>
            </a:endParaRPr>
          </a:p>
          <a:p>
            <a:pPr marL="220979" marR="5080" indent="27305">
              <a:lnSpc>
                <a:spcPct val="109600"/>
              </a:lnSpc>
              <a:spcBef>
                <a:spcPts val="270"/>
              </a:spcBef>
            </a:pPr>
            <a:r>
              <a:rPr dirty="0" sz="1250" spc="-5">
                <a:latin typeface="Times New Roman"/>
                <a:cs typeface="Times New Roman"/>
              </a:rPr>
              <a:t>Additional practice questions 1-21 use the </a:t>
            </a:r>
            <a:r>
              <a:rPr dirty="0" sz="1250" spc="-10">
                <a:latin typeface="Times New Roman"/>
                <a:cs typeface="Times New Roman"/>
              </a:rPr>
              <a:t>HR </a:t>
            </a:r>
            <a:r>
              <a:rPr dirty="0" sz="1250" spc="-5">
                <a:latin typeface="Times New Roman"/>
                <a:cs typeface="Times New Roman"/>
              </a:rPr>
              <a:t>schema. Refer to Appendix </a:t>
            </a:r>
            <a:r>
              <a:rPr dirty="0" sz="1250" spc="-10">
                <a:latin typeface="Times New Roman"/>
                <a:cs typeface="Times New Roman"/>
              </a:rPr>
              <a:t>B </a:t>
            </a:r>
            <a:r>
              <a:rPr dirty="0" sz="1250" spc="-5">
                <a:latin typeface="Times New Roman"/>
                <a:cs typeface="Times New Roman"/>
              </a:rPr>
              <a:t>to look at the </a:t>
            </a:r>
            <a:r>
              <a:rPr dirty="0" sz="1250" spc="-10">
                <a:latin typeface="Times New Roman"/>
                <a:cs typeface="Times New Roman"/>
              </a:rPr>
              <a:t>HR  </a:t>
            </a:r>
            <a:r>
              <a:rPr dirty="0" sz="1250" spc="-5">
                <a:latin typeface="Times New Roman"/>
                <a:cs typeface="Times New Roman"/>
              </a:rPr>
              <a:t>schema tables. The tables </a:t>
            </a:r>
            <a:r>
              <a:rPr dirty="0" sz="1250" spc="-10">
                <a:latin typeface="Times New Roman"/>
                <a:cs typeface="Times New Roman"/>
              </a:rPr>
              <a:t>used </a:t>
            </a:r>
            <a:r>
              <a:rPr dirty="0" sz="1250" spc="-5">
                <a:latin typeface="Times New Roman"/>
                <a:cs typeface="Times New Roman"/>
              </a:rPr>
              <a:t>in the additional practices: case study are described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below.</a:t>
            </a:r>
            <a:endParaRPr sz="1250">
              <a:latin typeface="Times New Roman"/>
              <a:cs typeface="Times New Roman"/>
            </a:endParaRPr>
          </a:p>
          <a:p>
            <a:pPr marL="220979" marR="37465" indent="27305">
              <a:lnSpc>
                <a:spcPct val="109600"/>
              </a:lnSpc>
              <a:spcBef>
                <a:spcPts val="290"/>
              </a:spcBef>
            </a:pPr>
            <a:r>
              <a:rPr dirty="0" sz="1250" spc="-5">
                <a:latin typeface="Times New Roman"/>
                <a:cs typeface="Times New Roman"/>
              </a:rPr>
              <a:t>Note: These table do not exist by default. </a:t>
            </a:r>
            <a:r>
              <a:rPr dirty="0" sz="1250" spc="-10">
                <a:latin typeface="Times New Roman"/>
                <a:cs typeface="Times New Roman"/>
              </a:rPr>
              <a:t>You </a:t>
            </a:r>
            <a:r>
              <a:rPr dirty="0" sz="1250" spc="-5">
                <a:latin typeface="Times New Roman"/>
                <a:cs typeface="Times New Roman"/>
              </a:rPr>
              <a:t>will be creating them in the case study practice  questions.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593" y="2091975"/>
            <a:ext cx="1818639" cy="1536700"/>
          </a:xfrm>
          <a:custGeom>
            <a:avLst/>
            <a:gdLst/>
            <a:ahLst/>
            <a:cxnLst/>
            <a:rect l="l" t="t" r="r" b="b"/>
            <a:pathLst>
              <a:path w="1818639" h="1536700">
                <a:moveTo>
                  <a:pt x="191451" y="0"/>
                </a:moveTo>
                <a:lnTo>
                  <a:pt x="147604" y="5064"/>
                </a:lnTo>
                <a:lnTo>
                  <a:pt x="107326" y="19487"/>
                </a:lnTo>
                <a:lnTo>
                  <a:pt x="71776" y="42110"/>
                </a:lnTo>
                <a:lnTo>
                  <a:pt x="42110" y="71776"/>
                </a:lnTo>
                <a:lnTo>
                  <a:pt x="19487" y="107326"/>
                </a:lnTo>
                <a:lnTo>
                  <a:pt x="5064" y="147604"/>
                </a:lnTo>
                <a:lnTo>
                  <a:pt x="0" y="191451"/>
                </a:lnTo>
                <a:lnTo>
                  <a:pt x="0" y="1345676"/>
                </a:lnTo>
                <a:lnTo>
                  <a:pt x="5064" y="1389480"/>
                </a:lnTo>
                <a:lnTo>
                  <a:pt x="19487" y="1429645"/>
                </a:lnTo>
                <a:lnTo>
                  <a:pt x="42110" y="1465042"/>
                </a:lnTo>
                <a:lnTo>
                  <a:pt x="71776" y="1494540"/>
                </a:lnTo>
                <a:lnTo>
                  <a:pt x="107326" y="1517009"/>
                </a:lnTo>
                <a:lnTo>
                  <a:pt x="147604" y="1531319"/>
                </a:lnTo>
                <a:lnTo>
                  <a:pt x="191451" y="1536340"/>
                </a:lnTo>
                <a:lnTo>
                  <a:pt x="1627733" y="1536340"/>
                </a:lnTo>
                <a:lnTo>
                  <a:pt x="1671536" y="1531319"/>
                </a:lnTo>
                <a:lnTo>
                  <a:pt x="1711702" y="1517009"/>
                </a:lnTo>
                <a:lnTo>
                  <a:pt x="1747098" y="1494540"/>
                </a:lnTo>
                <a:lnTo>
                  <a:pt x="1776596" y="1465042"/>
                </a:lnTo>
                <a:lnTo>
                  <a:pt x="1799065" y="1429645"/>
                </a:lnTo>
                <a:lnTo>
                  <a:pt x="1813375" y="1389480"/>
                </a:lnTo>
                <a:lnTo>
                  <a:pt x="1818397" y="1345676"/>
                </a:lnTo>
                <a:lnTo>
                  <a:pt x="1818397" y="191451"/>
                </a:lnTo>
                <a:lnTo>
                  <a:pt x="1813375" y="147604"/>
                </a:lnTo>
                <a:lnTo>
                  <a:pt x="1799065" y="107326"/>
                </a:lnTo>
                <a:lnTo>
                  <a:pt x="1776596" y="71776"/>
                </a:lnTo>
                <a:lnTo>
                  <a:pt x="1747098" y="42110"/>
                </a:lnTo>
                <a:lnTo>
                  <a:pt x="1711702" y="19487"/>
                </a:lnTo>
                <a:lnTo>
                  <a:pt x="1671536" y="5064"/>
                </a:lnTo>
                <a:lnTo>
                  <a:pt x="1627733" y="0"/>
                </a:lnTo>
                <a:lnTo>
                  <a:pt x="191451" y="0"/>
                </a:lnTo>
                <a:close/>
              </a:path>
            </a:pathLst>
          </a:custGeom>
          <a:ln w="25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5949" y="2153322"/>
            <a:ext cx="4552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5">
                <a:latin typeface="Arial"/>
                <a:cs typeface="Arial"/>
              </a:rPr>
              <a:t>T</a:t>
            </a:r>
            <a:r>
              <a:rPr dirty="0" sz="1250">
                <a:latin typeface="Arial"/>
                <a:cs typeface="Arial"/>
              </a:rPr>
              <a:t>I</a:t>
            </a:r>
            <a:r>
              <a:rPr dirty="0" sz="1250" spc="-15">
                <a:latin typeface="Arial"/>
                <a:cs typeface="Arial"/>
              </a:rPr>
              <a:t>TLE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9956" y="2342410"/>
            <a:ext cx="1065530" cy="1158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90"/>
              </a:spcBef>
            </a:pPr>
            <a:r>
              <a:rPr dirty="0" sz="1250" spc="-5">
                <a:latin typeface="Arial"/>
                <a:cs typeface="Arial"/>
              </a:rPr>
              <a:t>#*</a:t>
            </a:r>
            <a:r>
              <a:rPr dirty="0" sz="1250" spc="-10">
                <a:latin typeface="Arial"/>
                <a:cs typeface="Arial"/>
              </a:rPr>
              <a:t> id</a:t>
            </a:r>
            <a:endParaRPr sz="1250">
              <a:latin typeface="Arial"/>
              <a:cs typeface="Arial"/>
            </a:endParaRPr>
          </a:p>
          <a:p>
            <a:pPr marL="206375" indent="-106680">
              <a:lnSpc>
                <a:spcPts val="1485"/>
              </a:lnSpc>
              <a:buChar char="*"/>
              <a:tabLst>
                <a:tab pos="207010" algn="l"/>
              </a:tabLst>
            </a:pPr>
            <a:r>
              <a:rPr dirty="0" sz="1250" spc="-5">
                <a:latin typeface="Arial"/>
                <a:cs typeface="Arial"/>
              </a:rPr>
              <a:t>title</a:t>
            </a:r>
            <a:endParaRPr sz="1250">
              <a:latin typeface="Arial"/>
              <a:cs typeface="Arial"/>
            </a:endParaRPr>
          </a:p>
          <a:p>
            <a:pPr marL="56515" marR="90805" indent="43815">
              <a:lnSpc>
                <a:spcPts val="1480"/>
              </a:lnSpc>
              <a:spcBef>
                <a:spcPts val="60"/>
              </a:spcBef>
              <a:buChar char="*"/>
              <a:tabLst>
                <a:tab pos="206375" algn="l"/>
              </a:tabLst>
            </a:pPr>
            <a:r>
              <a:rPr dirty="0" sz="1250" spc="-10">
                <a:latin typeface="Arial"/>
                <a:cs typeface="Arial"/>
              </a:rPr>
              <a:t>descript</a:t>
            </a:r>
            <a:r>
              <a:rPr dirty="0" sz="1250" spc="-15">
                <a:latin typeface="Arial"/>
                <a:cs typeface="Arial"/>
              </a:rPr>
              <a:t>i</a:t>
            </a:r>
            <a:r>
              <a:rPr dirty="0" sz="1250" spc="-10">
                <a:latin typeface="Arial"/>
                <a:cs typeface="Arial"/>
              </a:rPr>
              <a:t>on  </a:t>
            </a:r>
            <a:r>
              <a:rPr dirty="0" sz="1250" spc="-10">
                <a:latin typeface="Arial"/>
                <a:cs typeface="Arial"/>
              </a:rPr>
              <a:t>o rating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40"/>
              </a:lnSpc>
            </a:pPr>
            <a:r>
              <a:rPr dirty="0" sz="1250" spc="-10">
                <a:latin typeface="Arial"/>
                <a:cs typeface="Arial"/>
              </a:rPr>
              <a:t>o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category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95"/>
              </a:lnSpc>
            </a:pPr>
            <a:r>
              <a:rPr dirty="0" sz="1250" spc="-10">
                <a:latin typeface="Arial"/>
                <a:cs typeface="Arial"/>
              </a:rPr>
              <a:t>o release</a:t>
            </a:r>
            <a:r>
              <a:rPr dirty="0" sz="1250" spc="-7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date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6622" y="4600509"/>
            <a:ext cx="1844675" cy="824230"/>
          </a:xfrm>
          <a:custGeom>
            <a:avLst/>
            <a:gdLst/>
            <a:ahLst/>
            <a:cxnLst/>
            <a:rect l="l" t="t" r="r" b="b"/>
            <a:pathLst>
              <a:path w="1844675" h="824229">
                <a:moveTo>
                  <a:pt x="102423" y="0"/>
                </a:moveTo>
                <a:lnTo>
                  <a:pt x="62488" y="8026"/>
                </a:lnTo>
                <a:lnTo>
                  <a:pt x="29939" y="29939"/>
                </a:lnTo>
                <a:lnTo>
                  <a:pt x="8026" y="62488"/>
                </a:lnTo>
                <a:lnTo>
                  <a:pt x="0" y="102423"/>
                </a:lnTo>
                <a:lnTo>
                  <a:pt x="0" y="720902"/>
                </a:lnTo>
                <a:lnTo>
                  <a:pt x="8026" y="760961"/>
                </a:lnTo>
                <a:lnTo>
                  <a:pt x="29939" y="793780"/>
                </a:lnTo>
                <a:lnTo>
                  <a:pt x="62488" y="815964"/>
                </a:lnTo>
                <a:lnTo>
                  <a:pt x="102423" y="824113"/>
                </a:lnTo>
                <a:lnTo>
                  <a:pt x="1741984" y="824113"/>
                </a:lnTo>
                <a:lnTo>
                  <a:pt x="1781919" y="815964"/>
                </a:lnTo>
                <a:lnTo>
                  <a:pt x="1814468" y="793780"/>
                </a:lnTo>
                <a:lnTo>
                  <a:pt x="1836381" y="760961"/>
                </a:lnTo>
                <a:lnTo>
                  <a:pt x="1844408" y="720902"/>
                </a:lnTo>
                <a:lnTo>
                  <a:pt x="1844408" y="102423"/>
                </a:lnTo>
                <a:lnTo>
                  <a:pt x="1836381" y="62488"/>
                </a:lnTo>
                <a:lnTo>
                  <a:pt x="1814468" y="29939"/>
                </a:lnTo>
                <a:lnTo>
                  <a:pt x="1781919" y="8026"/>
                </a:lnTo>
                <a:lnTo>
                  <a:pt x="1741984" y="0"/>
                </a:lnTo>
                <a:lnTo>
                  <a:pt x="102423" y="0"/>
                </a:lnTo>
                <a:close/>
              </a:path>
            </a:pathLst>
          </a:custGeom>
          <a:ln w="25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79748" y="4724104"/>
            <a:ext cx="988694" cy="592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90"/>
              </a:spcBef>
            </a:pPr>
            <a:r>
              <a:rPr dirty="0" sz="1250" spc="-15">
                <a:latin typeface="Arial"/>
                <a:cs typeface="Arial"/>
              </a:rPr>
              <a:t>T</a:t>
            </a:r>
            <a:r>
              <a:rPr dirty="0" sz="1250">
                <a:latin typeface="Arial"/>
                <a:cs typeface="Arial"/>
              </a:rPr>
              <a:t>I</a:t>
            </a:r>
            <a:r>
              <a:rPr dirty="0" sz="1250" spc="-15">
                <a:latin typeface="Arial"/>
                <a:cs typeface="Arial"/>
              </a:rPr>
              <a:t>TLE_COPY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85"/>
              </a:lnSpc>
            </a:pPr>
            <a:r>
              <a:rPr dirty="0" sz="1250" spc="-5">
                <a:latin typeface="Arial"/>
                <a:cs typeface="Arial"/>
              </a:rPr>
              <a:t>#*</a:t>
            </a:r>
            <a:r>
              <a:rPr dirty="0" sz="1250" spc="-10">
                <a:latin typeface="Arial"/>
                <a:cs typeface="Arial"/>
              </a:rPr>
              <a:t> id</a:t>
            </a:r>
            <a:endParaRPr sz="1250">
              <a:latin typeface="Arial"/>
              <a:cs typeface="Arial"/>
            </a:endParaRPr>
          </a:p>
          <a:p>
            <a:pPr marL="100330">
              <a:lnSpc>
                <a:spcPts val="1495"/>
              </a:lnSpc>
            </a:pPr>
            <a:r>
              <a:rPr dirty="0" sz="1250" spc="-5">
                <a:latin typeface="Arial"/>
                <a:cs typeface="Arial"/>
              </a:rPr>
              <a:t>*</a:t>
            </a:r>
            <a:r>
              <a:rPr dirty="0" sz="1250" spc="-1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status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6649" y="6247924"/>
            <a:ext cx="1844675" cy="1043940"/>
          </a:xfrm>
          <a:custGeom>
            <a:avLst/>
            <a:gdLst/>
            <a:ahLst/>
            <a:cxnLst/>
            <a:rect l="l" t="t" r="r" b="b"/>
            <a:pathLst>
              <a:path w="1844675" h="1043940">
                <a:moveTo>
                  <a:pt x="129999" y="0"/>
                </a:moveTo>
                <a:lnTo>
                  <a:pt x="79440" y="10230"/>
                </a:lnTo>
                <a:lnTo>
                  <a:pt x="38113" y="38113"/>
                </a:lnTo>
                <a:lnTo>
                  <a:pt x="10230" y="79440"/>
                </a:lnTo>
                <a:lnTo>
                  <a:pt x="0" y="129999"/>
                </a:lnTo>
                <a:lnTo>
                  <a:pt x="0" y="914724"/>
                </a:lnTo>
                <a:lnTo>
                  <a:pt x="10230" y="965161"/>
                </a:lnTo>
                <a:lnTo>
                  <a:pt x="38113" y="1006217"/>
                </a:lnTo>
                <a:lnTo>
                  <a:pt x="79440" y="1033829"/>
                </a:lnTo>
                <a:lnTo>
                  <a:pt x="129999" y="1043936"/>
                </a:lnTo>
                <a:lnTo>
                  <a:pt x="1714419" y="1043936"/>
                </a:lnTo>
                <a:lnTo>
                  <a:pt x="1764979" y="1033829"/>
                </a:lnTo>
                <a:lnTo>
                  <a:pt x="1806305" y="1006217"/>
                </a:lnTo>
                <a:lnTo>
                  <a:pt x="1834189" y="965161"/>
                </a:lnTo>
                <a:lnTo>
                  <a:pt x="1844419" y="914724"/>
                </a:lnTo>
                <a:lnTo>
                  <a:pt x="1844419" y="129999"/>
                </a:lnTo>
                <a:lnTo>
                  <a:pt x="1834189" y="79440"/>
                </a:lnTo>
                <a:lnTo>
                  <a:pt x="1806305" y="38113"/>
                </a:lnTo>
                <a:lnTo>
                  <a:pt x="1764979" y="10230"/>
                </a:lnTo>
                <a:lnTo>
                  <a:pt x="1714419" y="0"/>
                </a:lnTo>
                <a:lnTo>
                  <a:pt x="129999" y="0"/>
                </a:lnTo>
                <a:close/>
              </a:path>
            </a:pathLst>
          </a:custGeom>
          <a:ln w="25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04135" y="6302973"/>
            <a:ext cx="1033144" cy="780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90"/>
              </a:spcBef>
            </a:pPr>
            <a:r>
              <a:rPr dirty="0" sz="1250" spc="-15">
                <a:latin typeface="Arial"/>
                <a:cs typeface="Arial"/>
              </a:rPr>
              <a:t>RENTAL</a:t>
            </a:r>
            <a:endParaRPr sz="1250">
              <a:latin typeface="Arial"/>
              <a:cs typeface="Arial"/>
            </a:endParaRPr>
          </a:p>
          <a:p>
            <a:pPr marL="56515" marR="46990" indent="-44450">
              <a:lnSpc>
                <a:spcPts val="1490"/>
              </a:lnSpc>
              <a:spcBef>
                <a:spcPts val="50"/>
              </a:spcBef>
            </a:pPr>
            <a:r>
              <a:rPr dirty="0" sz="1250" spc="-10">
                <a:latin typeface="Arial"/>
                <a:cs typeface="Arial"/>
              </a:rPr>
              <a:t>#* book date  o </a:t>
            </a:r>
            <a:r>
              <a:rPr dirty="0" sz="1250" spc="-5">
                <a:latin typeface="Arial"/>
                <a:cs typeface="Arial"/>
              </a:rPr>
              <a:t>act ret</a:t>
            </a:r>
            <a:r>
              <a:rPr dirty="0" sz="1250" spc="-6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date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35"/>
              </a:lnSpc>
            </a:pPr>
            <a:r>
              <a:rPr dirty="0" sz="1250" spc="-10">
                <a:latin typeface="Arial"/>
                <a:cs typeface="Arial"/>
              </a:rPr>
              <a:t>o exp ret</a:t>
            </a:r>
            <a:r>
              <a:rPr dirty="0" sz="1250" spc="-6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date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1272" y="4880925"/>
            <a:ext cx="1717039" cy="1910714"/>
          </a:xfrm>
          <a:custGeom>
            <a:avLst/>
            <a:gdLst/>
            <a:ahLst/>
            <a:cxnLst/>
            <a:rect l="l" t="t" r="r" b="b"/>
            <a:pathLst>
              <a:path w="1717039" h="1910715">
                <a:moveTo>
                  <a:pt x="213515" y="0"/>
                </a:moveTo>
                <a:lnTo>
                  <a:pt x="164476" y="5666"/>
                </a:lnTo>
                <a:lnTo>
                  <a:pt x="119503" y="21794"/>
                </a:lnTo>
                <a:lnTo>
                  <a:pt x="79863" y="47073"/>
                </a:lnTo>
                <a:lnTo>
                  <a:pt x="46824" y="80193"/>
                </a:lnTo>
                <a:lnTo>
                  <a:pt x="21656" y="119847"/>
                </a:lnTo>
                <a:lnTo>
                  <a:pt x="5625" y="164724"/>
                </a:lnTo>
                <a:lnTo>
                  <a:pt x="0" y="213515"/>
                </a:lnTo>
                <a:lnTo>
                  <a:pt x="0" y="1697096"/>
                </a:lnTo>
                <a:lnTo>
                  <a:pt x="5625" y="1746136"/>
                </a:lnTo>
                <a:lnTo>
                  <a:pt x="21656" y="1791109"/>
                </a:lnTo>
                <a:lnTo>
                  <a:pt x="46824" y="1830749"/>
                </a:lnTo>
                <a:lnTo>
                  <a:pt x="79863" y="1863787"/>
                </a:lnTo>
                <a:lnTo>
                  <a:pt x="119503" y="1888956"/>
                </a:lnTo>
                <a:lnTo>
                  <a:pt x="164476" y="1904987"/>
                </a:lnTo>
                <a:lnTo>
                  <a:pt x="213515" y="1910612"/>
                </a:lnTo>
                <a:lnTo>
                  <a:pt x="1503277" y="1910612"/>
                </a:lnTo>
                <a:lnTo>
                  <a:pt x="1552069" y="1904987"/>
                </a:lnTo>
                <a:lnTo>
                  <a:pt x="1596946" y="1888956"/>
                </a:lnTo>
                <a:lnTo>
                  <a:pt x="1636599" y="1863787"/>
                </a:lnTo>
                <a:lnTo>
                  <a:pt x="1669720" y="1830749"/>
                </a:lnTo>
                <a:lnTo>
                  <a:pt x="1694999" y="1791109"/>
                </a:lnTo>
                <a:lnTo>
                  <a:pt x="1711127" y="1746136"/>
                </a:lnTo>
                <a:lnTo>
                  <a:pt x="1716793" y="1697096"/>
                </a:lnTo>
                <a:lnTo>
                  <a:pt x="1716793" y="213515"/>
                </a:lnTo>
                <a:lnTo>
                  <a:pt x="1711127" y="164724"/>
                </a:lnTo>
                <a:lnTo>
                  <a:pt x="1694999" y="119847"/>
                </a:lnTo>
                <a:lnTo>
                  <a:pt x="1669720" y="80193"/>
                </a:lnTo>
                <a:lnTo>
                  <a:pt x="1636599" y="47073"/>
                </a:lnTo>
                <a:lnTo>
                  <a:pt x="1596946" y="21794"/>
                </a:lnTo>
                <a:lnTo>
                  <a:pt x="1552069" y="5666"/>
                </a:lnTo>
                <a:lnTo>
                  <a:pt x="1503277" y="0"/>
                </a:lnTo>
                <a:lnTo>
                  <a:pt x="213515" y="0"/>
                </a:lnTo>
                <a:close/>
              </a:path>
            </a:pathLst>
          </a:custGeom>
          <a:ln w="26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45420" y="4968277"/>
            <a:ext cx="901065" cy="1536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330">
              <a:lnSpc>
                <a:spcPts val="1495"/>
              </a:lnSpc>
              <a:spcBef>
                <a:spcPts val="90"/>
              </a:spcBef>
            </a:pPr>
            <a:r>
              <a:rPr dirty="0" sz="1250" spc="-15">
                <a:latin typeface="Arial"/>
                <a:cs typeface="Arial"/>
              </a:rPr>
              <a:t>MEMBER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85"/>
              </a:lnSpc>
            </a:pPr>
            <a:r>
              <a:rPr dirty="0" sz="1250" spc="-5">
                <a:latin typeface="Arial"/>
                <a:cs typeface="Arial"/>
              </a:rPr>
              <a:t>#*</a:t>
            </a:r>
            <a:r>
              <a:rPr dirty="0" sz="1250" spc="-10">
                <a:latin typeface="Arial"/>
                <a:cs typeface="Arial"/>
              </a:rPr>
              <a:t> id</a:t>
            </a:r>
            <a:endParaRPr sz="1250">
              <a:latin typeface="Arial"/>
              <a:cs typeface="Arial"/>
            </a:endParaRPr>
          </a:p>
          <a:p>
            <a:pPr marL="56515" marR="5080" indent="43815">
              <a:lnSpc>
                <a:spcPts val="1490"/>
              </a:lnSpc>
              <a:spcBef>
                <a:spcPts val="50"/>
              </a:spcBef>
            </a:pPr>
            <a:r>
              <a:rPr dirty="0" sz="1250" spc="-5">
                <a:latin typeface="Arial"/>
                <a:cs typeface="Arial"/>
              </a:rPr>
              <a:t>* </a:t>
            </a:r>
            <a:r>
              <a:rPr dirty="0" sz="1250" spc="-10">
                <a:latin typeface="Arial"/>
                <a:cs typeface="Arial"/>
              </a:rPr>
              <a:t>last</a:t>
            </a:r>
            <a:r>
              <a:rPr dirty="0" sz="1250" spc="-80">
                <a:latin typeface="Arial"/>
                <a:cs typeface="Arial"/>
              </a:rPr>
              <a:t> </a:t>
            </a:r>
            <a:r>
              <a:rPr dirty="0" sz="1250" spc="-15">
                <a:latin typeface="Arial"/>
                <a:cs typeface="Arial"/>
              </a:rPr>
              <a:t>name  </a:t>
            </a:r>
            <a:r>
              <a:rPr dirty="0" sz="1250" spc="-10">
                <a:latin typeface="Arial"/>
                <a:cs typeface="Arial"/>
              </a:rPr>
              <a:t>o </a:t>
            </a:r>
            <a:r>
              <a:rPr dirty="0" sz="1250" spc="-5">
                <a:latin typeface="Arial"/>
                <a:cs typeface="Arial"/>
              </a:rPr>
              <a:t>first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15">
                <a:latin typeface="Arial"/>
                <a:cs typeface="Arial"/>
              </a:rPr>
              <a:t>name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30"/>
              </a:lnSpc>
            </a:pPr>
            <a:r>
              <a:rPr dirty="0" sz="1250" spc="-10">
                <a:latin typeface="Arial"/>
                <a:cs typeface="Arial"/>
              </a:rPr>
              <a:t>o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address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85"/>
              </a:lnSpc>
            </a:pPr>
            <a:r>
              <a:rPr dirty="0" sz="1250" spc="-10">
                <a:latin typeface="Arial"/>
                <a:cs typeface="Arial"/>
              </a:rPr>
              <a:t>o </a:t>
            </a:r>
            <a:r>
              <a:rPr dirty="0" sz="1250" spc="-5">
                <a:latin typeface="Arial"/>
                <a:cs typeface="Arial"/>
              </a:rPr>
              <a:t>city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85"/>
              </a:lnSpc>
            </a:pPr>
            <a:r>
              <a:rPr dirty="0" sz="1250" spc="-10">
                <a:latin typeface="Arial"/>
                <a:cs typeface="Arial"/>
              </a:rPr>
              <a:t>o</a:t>
            </a:r>
            <a:r>
              <a:rPr dirty="0" sz="1250" spc="-15">
                <a:latin typeface="Arial"/>
                <a:cs typeface="Arial"/>
              </a:rPr>
              <a:t> phone</a:t>
            </a:r>
            <a:endParaRPr sz="1250">
              <a:latin typeface="Arial"/>
              <a:cs typeface="Arial"/>
            </a:endParaRPr>
          </a:p>
          <a:p>
            <a:pPr marL="56515">
              <a:lnSpc>
                <a:spcPts val="1495"/>
              </a:lnSpc>
            </a:pPr>
            <a:r>
              <a:rPr dirty="0" sz="1250" spc="-5">
                <a:latin typeface="Arial"/>
                <a:cs typeface="Arial"/>
              </a:rPr>
              <a:t>* </a:t>
            </a:r>
            <a:r>
              <a:rPr dirty="0" sz="1250" spc="-10">
                <a:latin typeface="Arial"/>
                <a:cs typeface="Arial"/>
              </a:rPr>
              <a:t>join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date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1278" y="2361232"/>
            <a:ext cx="1892935" cy="708025"/>
          </a:xfrm>
          <a:custGeom>
            <a:avLst/>
            <a:gdLst/>
            <a:ahLst/>
            <a:cxnLst/>
            <a:rect l="l" t="t" r="r" b="b"/>
            <a:pathLst>
              <a:path w="1892935" h="708025">
                <a:moveTo>
                  <a:pt x="88243" y="0"/>
                </a:moveTo>
                <a:lnTo>
                  <a:pt x="53847" y="6918"/>
                </a:lnTo>
                <a:lnTo>
                  <a:pt x="25803" y="25803"/>
                </a:lnTo>
                <a:lnTo>
                  <a:pt x="6918" y="53847"/>
                </a:lnTo>
                <a:lnTo>
                  <a:pt x="0" y="88243"/>
                </a:lnTo>
                <a:lnTo>
                  <a:pt x="0" y="619278"/>
                </a:lnTo>
                <a:lnTo>
                  <a:pt x="6918" y="653674"/>
                </a:lnTo>
                <a:lnTo>
                  <a:pt x="25803" y="681718"/>
                </a:lnTo>
                <a:lnTo>
                  <a:pt x="53847" y="700603"/>
                </a:lnTo>
                <a:lnTo>
                  <a:pt x="88243" y="707521"/>
                </a:lnTo>
                <a:lnTo>
                  <a:pt x="1804259" y="707521"/>
                </a:lnTo>
                <a:lnTo>
                  <a:pt x="1838655" y="700603"/>
                </a:lnTo>
                <a:lnTo>
                  <a:pt x="1866699" y="681718"/>
                </a:lnTo>
                <a:lnTo>
                  <a:pt x="1885584" y="653674"/>
                </a:lnTo>
                <a:lnTo>
                  <a:pt x="1892502" y="619278"/>
                </a:lnTo>
                <a:lnTo>
                  <a:pt x="1892502" y="88243"/>
                </a:lnTo>
                <a:lnTo>
                  <a:pt x="1885584" y="53847"/>
                </a:lnTo>
                <a:lnTo>
                  <a:pt x="1866699" y="25803"/>
                </a:lnTo>
                <a:lnTo>
                  <a:pt x="1838655" y="6918"/>
                </a:lnTo>
                <a:lnTo>
                  <a:pt x="1804259" y="0"/>
                </a:lnTo>
                <a:lnTo>
                  <a:pt x="88243" y="0"/>
                </a:lnTo>
                <a:close/>
              </a:path>
            </a:pathLst>
          </a:custGeom>
          <a:ln w="26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16283" y="2486396"/>
            <a:ext cx="1154430" cy="403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95"/>
              </a:lnSpc>
              <a:spcBef>
                <a:spcPts val="90"/>
              </a:spcBef>
            </a:pPr>
            <a:r>
              <a:rPr dirty="0" sz="1250" spc="-15">
                <a:latin typeface="Arial"/>
                <a:cs typeface="Arial"/>
              </a:rPr>
              <a:t>RESERVATION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250" spc="-10">
                <a:latin typeface="Arial"/>
                <a:cs typeface="Arial"/>
              </a:rPr>
              <a:t>#* res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 spc="-15">
                <a:latin typeface="Arial"/>
                <a:cs typeface="Arial"/>
              </a:rPr>
              <a:t>date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52192" y="2555899"/>
            <a:ext cx="3700779" cy="3992879"/>
            <a:chOff x="1952192" y="2555899"/>
            <a:chExt cx="3700779" cy="3992879"/>
          </a:xfrm>
        </p:grpSpPr>
        <p:sp>
          <p:nvSpPr>
            <p:cNvPr id="16" name="object 16"/>
            <p:cNvSpPr/>
            <p:nvPr/>
          </p:nvSpPr>
          <p:spPr>
            <a:xfrm>
              <a:off x="3945451" y="2670037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702010" y="0"/>
                  </a:lnTo>
                </a:path>
              </a:pathLst>
            </a:custGeom>
            <a:ln w="260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53558" y="267161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 h="0">
                  <a:moveTo>
                    <a:pt x="0" y="0"/>
                  </a:moveTo>
                  <a:lnTo>
                    <a:pt x="896620" y="0"/>
                  </a:lnTo>
                </a:path>
              </a:pathLst>
            </a:custGeom>
            <a:ln w="26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59177" y="2562884"/>
              <a:ext cx="3686810" cy="3978910"/>
            </a:xfrm>
            <a:custGeom>
              <a:avLst/>
              <a:gdLst/>
              <a:ahLst/>
              <a:cxnLst/>
              <a:rect l="l" t="t" r="r" b="b"/>
              <a:pathLst>
                <a:path w="3686810" h="3978909">
                  <a:moveTo>
                    <a:pt x="107941" y="702798"/>
                  </a:moveTo>
                  <a:lnTo>
                    <a:pt x="216670" y="504250"/>
                  </a:lnTo>
                  <a:lnTo>
                    <a:pt x="0" y="504250"/>
                  </a:lnTo>
                  <a:lnTo>
                    <a:pt x="107941" y="702798"/>
                  </a:lnTo>
                  <a:close/>
                </a:path>
                <a:path w="3686810" h="3978909">
                  <a:moveTo>
                    <a:pt x="1327596" y="104789"/>
                  </a:moveTo>
                  <a:lnTo>
                    <a:pt x="1117229" y="0"/>
                  </a:lnTo>
                  <a:lnTo>
                    <a:pt x="1117229" y="208791"/>
                  </a:lnTo>
                  <a:lnTo>
                    <a:pt x="1327596" y="104789"/>
                  </a:lnTo>
                  <a:close/>
                </a:path>
                <a:path w="3686810" h="3978909">
                  <a:moveTo>
                    <a:pt x="3577813" y="1827119"/>
                  </a:moveTo>
                  <a:lnTo>
                    <a:pt x="3469872" y="2027243"/>
                  </a:lnTo>
                  <a:lnTo>
                    <a:pt x="3686542" y="2027243"/>
                  </a:lnTo>
                  <a:lnTo>
                    <a:pt x="3577813" y="1827119"/>
                  </a:lnTo>
                  <a:close/>
                </a:path>
                <a:path w="3686810" h="3978909">
                  <a:moveTo>
                    <a:pt x="2436946" y="3876423"/>
                  </a:moveTo>
                  <a:lnTo>
                    <a:pt x="2642586" y="3978849"/>
                  </a:lnTo>
                  <a:lnTo>
                    <a:pt x="2642586" y="3773998"/>
                  </a:lnTo>
                  <a:lnTo>
                    <a:pt x="2436946" y="3876423"/>
                  </a:lnTo>
                  <a:close/>
                </a:path>
              </a:pathLst>
            </a:custGeom>
            <a:ln w="1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218141" y="2266528"/>
            <a:ext cx="23622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 b="1">
                <a:latin typeface="Arial"/>
                <a:cs typeface="Arial"/>
              </a:rPr>
              <a:t>for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513" y="2721140"/>
            <a:ext cx="857885" cy="403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149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the</a:t>
            </a:r>
            <a:r>
              <a:rPr dirty="0" sz="1250" spc="-90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subject</a:t>
            </a:r>
            <a:endParaRPr sz="1250">
              <a:latin typeface="Arial"/>
              <a:cs typeface="Arial"/>
            </a:endParaRPr>
          </a:p>
          <a:p>
            <a:pPr algn="r" marR="5080">
              <a:lnSpc>
                <a:spcPts val="1490"/>
              </a:lnSpc>
            </a:pPr>
            <a:r>
              <a:rPr dirty="0" sz="1250" spc="-10" b="1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27947" y="3643418"/>
            <a:ext cx="27940" cy="734060"/>
            <a:chOff x="5527947" y="3643418"/>
            <a:chExt cx="27940" cy="734060"/>
          </a:xfrm>
        </p:grpSpPr>
        <p:sp>
          <p:nvSpPr>
            <p:cNvPr id="22" name="object 22"/>
            <p:cNvSpPr/>
            <p:nvPr/>
          </p:nvSpPr>
          <p:spPr>
            <a:xfrm>
              <a:off x="5540965" y="4009413"/>
              <a:ext cx="1905" cy="354965"/>
            </a:xfrm>
            <a:custGeom>
              <a:avLst/>
              <a:gdLst/>
              <a:ahLst/>
              <a:cxnLst/>
              <a:rect l="l" t="t" r="r" b="b"/>
              <a:pathLst>
                <a:path w="1904" h="354964">
                  <a:moveTo>
                    <a:pt x="0" y="0"/>
                  </a:moveTo>
                  <a:lnTo>
                    <a:pt x="1575" y="354553"/>
                  </a:lnTo>
                </a:path>
              </a:pathLst>
            </a:custGeom>
            <a:ln w="26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40965" y="3656435"/>
              <a:ext cx="1905" cy="395605"/>
            </a:xfrm>
            <a:custGeom>
              <a:avLst/>
              <a:gdLst/>
              <a:ahLst/>
              <a:cxnLst/>
              <a:rect l="l" t="t" r="r" b="b"/>
              <a:pathLst>
                <a:path w="1904" h="395604">
                  <a:moveTo>
                    <a:pt x="0" y="0"/>
                  </a:moveTo>
                  <a:lnTo>
                    <a:pt x="1575" y="395523"/>
                  </a:lnTo>
                </a:path>
              </a:pathLst>
            </a:custGeom>
            <a:ln w="260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78699" y="3679968"/>
            <a:ext cx="90805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available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spc="-15" b="1">
                <a:latin typeface="Arial"/>
                <a:cs typeface="Arial"/>
              </a:rPr>
              <a:t>as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0198" y="4334710"/>
            <a:ext cx="52514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a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copy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04345" y="5413002"/>
            <a:ext cx="30480" cy="812800"/>
            <a:chOff x="5504345" y="5413002"/>
            <a:chExt cx="30480" cy="812800"/>
          </a:xfrm>
        </p:grpSpPr>
        <p:sp>
          <p:nvSpPr>
            <p:cNvPr id="27" name="object 27"/>
            <p:cNvSpPr/>
            <p:nvPr/>
          </p:nvSpPr>
          <p:spPr>
            <a:xfrm>
              <a:off x="5517363" y="5793181"/>
              <a:ext cx="4445" cy="419734"/>
            </a:xfrm>
            <a:custGeom>
              <a:avLst/>
              <a:gdLst/>
              <a:ahLst/>
              <a:cxnLst/>
              <a:rect l="l" t="t" r="r" b="b"/>
              <a:pathLst>
                <a:path w="4445" h="419735">
                  <a:moveTo>
                    <a:pt x="0" y="0"/>
                  </a:moveTo>
                  <a:lnTo>
                    <a:pt x="3939" y="419163"/>
                  </a:lnTo>
                </a:path>
              </a:pathLst>
            </a:custGeom>
            <a:ln w="26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17363" y="5426020"/>
              <a:ext cx="4445" cy="364490"/>
            </a:xfrm>
            <a:custGeom>
              <a:avLst/>
              <a:gdLst/>
              <a:ahLst/>
              <a:cxnLst/>
              <a:rect l="l" t="t" r="r" b="b"/>
              <a:pathLst>
                <a:path w="4445" h="364489">
                  <a:moveTo>
                    <a:pt x="0" y="0"/>
                  </a:moveTo>
                  <a:lnTo>
                    <a:pt x="3939" y="364010"/>
                  </a:lnTo>
                </a:path>
              </a:pathLst>
            </a:custGeom>
            <a:ln w="260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580308" y="5440880"/>
            <a:ext cx="105156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the </a:t>
            </a:r>
            <a:r>
              <a:rPr dirty="0" sz="1250" spc="-5" b="1">
                <a:latin typeface="Arial"/>
                <a:cs typeface="Arial"/>
              </a:rPr>
              <a:t>subject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spc="-5" b="1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7783" y="5993984"/>
            <a:ext cx="103187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made</a:t>
            </a:r>
            <a:r>
              <a:rPr dirty="0" sz="1250" spc="-75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against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41535" y="3083136"/>
            <a:ext cx="2567305" cy="3378835"/>
            <a:chOff x="2041535" y="3083136"/>
            <a:chExt cx="2567305" cy="3378835"/>
          </a:xfrm>
        </p:grpSpPr>
        <p:sp>
          <p:nvSpPr>
            <p:cNvPr id="32" name="object 32"/>
            <p:cNvSpPr/>
            <p:nvPr/>
          </p:nvSpPr>
          <p:spPr>
            <a:xfrm>
              <a:off x="3769823" y="6438448"/>
              <a:ext cx="826135" cy="0"/>
            </a:xfrm>
            <a:custGeom>
              <a:avLst/>
              <a:gdLst/>
              <a:ahLst/>
              <a:cxnLst/>
              <a:rect l="l" t="t" r="r" b="b"/>
              <a:pathLst>
                <a:path w="826135" h="0">
                  <a:moveTo>
                    <a:pt x="0" y="0"/>
                  </a:moveTo>
                  <a:lnTo>
                    <a:pt x="825724" y="0"/>
                  </a:lnTo>
                </a:path>
              </a:pathLst>
            </a:custGeom>
            <a:ln w="26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09430" y="6448691"/>
              <a:ext cx="860425" cy="0"/>
            </a:xfrm>
            <a:custGeom>
              <a:avLst/>
              <a:gdLst/>
              <a:ahLst/>
              <a:cxnLst/>
              <a:rect l="l" t="t" r="r" b="b"/>
              <a:pathLst>
                <a:path w="860425" h="0">
                  <a:moveTo>
                    <a:pt x="0" y="0"/>
                  </a:moveTo>
                  <a:lnTo>
                    <a:pt x="860392" y="0"/>
                  </a:lnTo>
                </a:path>
              </a:pathLst>
            </a:custGeom>
            <a:ln w="260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54553" y="3096153"/>
              <a:ext cx="1905" cy="987425"/>
            </a:xfrm>
            <a:custGeom>
              <a:avLst/>
              <a:gdLst/>
              <a:ahLst/>
              <a:cxnLst/>
              <a:rect l="l" t="t" r="r" b="b"/>
              <a:pathLst>
                <a:path w="1905" h="987425">
                  <a:moveTo>
                    <a:pt x="0" y="987245"/>
                  </a:moveTo>
                  <a:lnTo>
                    <a:pt x="1575" y="0"/>
                  </a:lnTo>
                </a:path>
              </a:pathLst>
            </a:custGeom>
            <a:ln w="26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59280" y="4086550"/>
              <a:ext cx="3175" cy="730885"/>
            </a:xfrm>
            <a:custGeom>
              <a:avLst/>
              <a:gdLst/>
              <a:ahLst/>
              <a:cxnLst/>
              <a:rect l="l" t="t" r="r" b="b"/>
              <a:pathLst>
                <a:path w="3175" h="730885">
                  <a:moveTo>
                    <a:pt x="3151" y="730388"/>
                  </a:moveTo>
                  <a:lnTo>
                    <a:pt x="0" y="0"/>
                  </a:lnTo>
                </a:path>
              </a:pathLst>
            </a:custGeom>
            <a:ln w="260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939281" y="5751295"/>
            <a:ext cx="911225" cy="4032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155"/>
              </a:spcBef>
            </a:pPr>
            <a:r>
              <a:rPr dirty="0" sz="1250" spc="-10" b="1">
                <a:latin typeface="Arial"/>
                <a:cs typeface="Arial"/>
              </a:rPr>
              <a:t>resp</a:t>
            </a:r>
            <a:r>
              <a:rPr dirty="0" sz="1250" spc="-5" b="1">
                <a:latin typeface="Arial"/>
                <a:cs typeface="Arial"/>
              </a:rPr>
              <a:t>o</a:t>
            </a:r>
            <a:r>
              <a:rPr dirty="0" sz="1250" spc="-15" b="1">
                <a:latin typeface="Arial"/>
                <a:cs typeface="Arial"/>
              </a:rPr>
              <a:t>n</a:t>
            </a:r>
            <a:r>
              <a:rPr dirty="0" sz="1250" spc="-10" b="1">
                <a:latin typeface="Arial"/>
                <a:cs typeface="Arial"/>
              </a:rPr>
              <a:t>si</a:t>
            </a:r>
            <a:r>
              <a:rPr dirty="0" sz="1250" spc="-5" b="1">
                <a:latin typeface="Arial"/>
                <a:cs typeface="Arial"/>
              </a:rPr>
              <a:t>b</a:t>
            </a:r>
            <a:r>
              <a:rPr dirty="0" sz="1250" b="1">
                <a:latin typeface="Arial"/>
                <a:cs typeface="Arial"/>
              </a:rPr>
              <a:t>l</a:t>
            </a:r>
            <a:r>
              <a:rPr dirty="0" sz="1250" spc="-5" b="1">
                <a:latin typeface="Arial"/>
                <a:cs typeface="Arial"/>
              </a:rPr>
              <a:t>e  </a:t>
            </a:r>
            <a:r>
              <a:rPr dirty="0" sz="1250" spc="-5" b="1">
                <a:latin typeface="Arial"/>
                <a:cs typeface="Arial"/>
              </a:rPr>
              <a:t>for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6650" y="6522656"/>
            <a:ext cx="584200" cy="403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715">
              <a:lnSpc>
                <a:spcPts val="1490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created</a:t>
            </a:r>
            <a:endParaRPr sz="1250">
              <a:latin typeface="Arial"/>
              <a:cs typeface="Arial"/>
            </a:endParaRPr>
          </a:p>
          <a:p>
            <a:pPr algn="r" marR="5080">
              <a:lnSpc>
                <a:spcPts val="1490"/>
              </a:lnSpc>
            </a:pPr>
            <a:r>
              <a:rPr dirty="0" sz="1250" spc="-5" b="1">
                <a:latin typeface="Arial"/>
                <a:cs typeface="Arial"/>
              </a:rPr>
              <a:t>for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5826" y="4380343"/>
            <a:ext cx="911225" cy="403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1495"/>
              </a:lnSpc>
              <a:spcBef>
                <a:spcPts val="90"/>
              </a:spcBef>
            </a:pPr>
            <a:r>
              <a:rPr dirty="0" sz="1250" spc="-10" b="1">
                <a:latin typeface="Arial"/>
                <a:cs typeface="Arial"/>
              </a:rPr>
              <a:t>resp</a:t>
            </a:r>
            <a:r>
              <a:rPr dirty="0" sz="1250" spc="-5" b="1">
                <a:latin typeface="Arial"/>
                <a:cs typeface="Arial"/>
              </a:rPr>
              <a:t>o</a:t>
            </a:r>
            <a:r>
              <a:rPr dirty="0" sz="1250" spc="-15" b="1">
                <a:latin typeface="Arial"/>
                <a:cs typeface="Arial"/>
              </a:rPr>
              <a:t>n</a:t>
            </a:r>
            <a:r>
              <a:rPr dirty="0" sz="1250" spc="-10" b="1">
                <a:latin typeface="Arial"/>
                <a:cs typeface="Arial"/>
              </a:rPr>
              <a:t>si</a:t>
            </a:r>
            <a:r>
              <a:rPr dirty="0" sz="1250" spc="-5" b="1">
                <a:latin typeface="Arial"/>
                <a:cs typeface="Arial"/>
              </a:rPr>
              <a:t>b</a:t>
            </a:r>
            <a:r>
              <a:rPr dirty="0" sz="1250" b="1">
                <a:latin typeface="Arial"/>
                <a:cs typeface="Arial"/>
              </a:rPr>
              <a:t>l</a:t>
            </a:r>
            <a:r>
              <a:rPr dirty="0" sz="1250" spc="-10" b="1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  <a:p>
            <a:pPr algn="r" marR="5715">
              <a:lnSpc>
                <a:spcPts val="1495"/>
              </a:lnSpc>
            </a:pPr>
            <a:r>
              <a:rPr dirty="0" sz="1250" spc="-5" b="1">
                <a:latin typeface="Arial"/>
                <a:cs typeface="Arial"/>
              </a:rPr>
              <a:t>for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9195" y="3113392"/>
            <a:ext cx="74422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 b="1">
                <a:latin typeface="Arial"/>
                <a:cs typeface="Arial"/>
              </a:rPr>
              <a:t>set </a:t>
            </a:r>
            <a:r>
              <a:rPr dirty="0" sz="1250" spc="-10" b="1">
                <a:latin typeface="Arial"/>
                <a:cs typeface="Arial"/>
              </a:rPr>
              <a:t>up</a:t>
            </a:r>
            <a:r>
              <a:rPr dirty="0" sz="1250" spc="-75" b="1">
                <a:latin typeface="Arial"/>
                <a:cs typeface="Arial"/>
              </a:rPr>
              <a:t> </a:t>
            </a:r>
            <a:r>
              <a:rPr dirty="0" sz="1250" spc="-5" b="1">
                <a:latin typeface="Arial"/>
                <a:cs typeface="Arial"/>
              </a:rPr>
              <a:t>for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80438" y="2471296"/>
            <a:ext cx="3882390" cy="3573779"/>
          </a:xfrm>
          <a:custGeom>
            <a:avLst/>
            <a:gdLst/>
            <a:ahLst/>
            <a:cxnLst/>
            <a:rect l="l" t="t" r="r" b="b"/>
            <a:pathLst>
              <a:path w="3882390" h="3573779">
                <a:moveTo>
                  <a:pt x="1470240" y="0"/>
                </a:moveTo>
                <a:lnTo>
                  <a:pt x="1470240" y="401834"/>
                </a:lnTo>
              </a:path>
              <a:path w="3882390" h="3573779">
                <a:moveTo>
                  <a:pt x="3453410" y="1907530"/>
                </a:moveTo>
                <a:lnTo>
                  <a:pt x="3882034" y="1907530"/>
                </a:lnTo>
              </a:path>
              <a:path w="3882390" h="3573779">
                <a:moveTo>
                  <a:pt x="3424258" y="3573173"/>
                </a:moveTo>
                <a:lnTo>
                  <a:pt x="3850517" y="3573173"/>
                </a:lnTo>
              </a:path>
              <a:path w="3882390" h="3573779">
                <a:moveTo>
                  <a:pt x="0" y="865125"/>
                </a:moveTo>
                <a:lnTo>
                  <a:pt x="426259" y="865125"/>
                </a:lnTo>
              </a:path>
            </a:pathLst>
          </a:custGeom>
          <a:ln w="26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9300" y="9346769"/>
            <a:ext cx="6168390" cy="5619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9095">
              <a:lnSpc>
                <a:spcPts val="1300"/>
              </a:lnSpc>
              <a:spcBef>
                <a:spcPts val="2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 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3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</a:t>
            </a:r>
            <a:endParaRPr sz="800">
              <a:latin typeface="Garuda"/>
              <a:cs typeface="Garuda"/>
            </a:endParaRPr>
          </a:p>
          <a:p>
            <a:pPr marL="12700" marR="895985">
              <a:lnSpc>
                <a:spcPct val="104200"/>
              </a:lnSpc>
            </a:pPr>
            <a:r>
              <a:rPr dirty="0" sz="800">
                <a:latin typeface="Garuda"/>
                <a:cs typeface="Garuda"/>
              </a:rPr>
              <a:t>violation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Oracle</a:t>
            </a:r>
            <a:r>
              <a:rPr dirty="0" sz="800" spc="-6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copyright.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All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students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must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watermarked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with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their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name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email.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037" y="4962996"/>
            <a:ext cx="132368" cy="13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7768" y="583635"/>
            <a:ext cx="1883410" cy="469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20" b="1">
                <a:latin typeface="Courier New"/>
                <a:cs typeface="Courier New"/>
              </a:rPr>
              <a:t>RESERVATION</a:t>
            </a:r>
            <a:r>
              <a:rPr dirty="0" sz="1100" spc="-350" b="1">
                <a:latin typeface="Courier New"/>
                <a:cs typeface="Courier New"/>
              </a:rPr>
              <a:t> </a:t>
            </a:r>
            <a:r>
              <a:rPr dirty="0" sz="1100" spc="15" b="1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430"/>
              </a:spcBef>
            </a:pPr>
            <a:r>
              <a:rPr dirty="0" sz="1100" spc="20">
                <a:latin typeface="Courier New"/>
                <a:cs typeface="Courier New"/>
              </a:rPr>
              <a:t>DESCRIBE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20">
                <a:latin typeface="Courier New"/>
                <a:cs typeface="Courier New"/>
              </a:rPr>
              <a:t>reservation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287" y="1122899"/>
            <a:ext cx="4273550" cy="953135"/>
            <a:chOff x="766287" y="1122899"/>
            <a:chExt cx="4273550" cy="953135"/>
          </a:xfrm>
        </p:grpSpPr>
        <p:sp>
          <p:nvSpPr>
            <p:cNvPr id="5" name="object 5"/>
            <p:cNvSpPr/>
            <p:nvPr/>
          </p:nvSpPr>
          <p:spPr>
            <a:xfrm>
              <a:off x="775739" y="1132392"/>
              <a:ext cx="4254462" cy="9336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1015" y="1127626"/>
              <a:ext cx="4264025" cy="943610"/>
            </a:xfrm>
            <a:custGeom>
              <a:avLst/>
              <a:gdLst/>
              <a:ahLst/>
              <a:cxnLst/>
              <a:rect l="l" t="t" r="r" b="b"/>
              <a:pathLst>
                <a:path w="4264025" h="943610">
                  <a:moveTo>
                    <a:pt x="4263936" y="0"/>
                  </a:moveTo>
                  <a:lnTo>
                    <a:pt x="0" y="0"/>
                  </a:lnTo>
                  <a:lnTo>
                    <a:pt x="0" y="943076"/>
                  </a:lnTo>
                  <a:lnTo>
                    <a:pt x="4263936" y="943076"/>
                  </a:lnTo>
                  <a:lnTo>
                    <a:pt x="4263936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346769"/>
            <a:ext cx="6168390" cy="5619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9095">
              <a:lnSpc>
                <a:spcPts val="1300"/>
              </a:lnSpc>
              <a:spcBef>
                <a:spcPts val="2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 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3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</a:t>
            </a:r>
            <a:endParaRPr sz="800">
              <a:latin typeface="Garuda"/>
              <a:cs typeface="Garuda"/>
            </a:endParaRPr>
          </a:p>
          <a:p>
            <a:pPr marL="12700" marR="895985">
              <a:lnSpc>
                <a:spcPct val="104200"/>
              </a:lnSpc>
            </a:pPr>
            <a:r>
              <a:rPr dirty="0" sz="800">
                <a:latin typeface="Garuda"/>
                <a:cs typeface="Garuda"/>
              </a:rPr>
              <a:t>violation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Oracle</a:t>
            </a:r>
            <a:r>
              <a:rPr dirty="0" sz="800" spc="-6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copyright.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All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students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must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watermarked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with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their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name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email.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68" y="583639"/>
            <a:ext cx="1448435" cy="469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20" b="1">
                <a:latin typeface="Courier New"/>
                <a:cs typeface="Courier New"/>
              </a:rPr>
              <a:t>MEMBER</a:t>
            </a:r>
            <a:r>
              <a:rPr dirty="0" sz="1100" spc="-350" b="1">
                <a:latin typeface="Courier New"/>
                <a:cs typeface="Courier New"/>
              </a:rPr>
              <a:t> </a:t>
            </a:r>
            <a:r>
              <a:rPr dirty="0" sz="1100" spc="15" b="1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430"/>
              </a:spcBef>
            </a:pPr>
            <a:r>
              <a:rPr dirty="0" sz="1100" spc="20">
                <a:latin typeface="Courier New"/>
                <a:cs typeface="Courier New"/>
              </a:rPr>
              <a:t>DESCRIBE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20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8893" y="1135505"/>
            <a:ext cx="4521835" cy="1685289"/>
            <a:chOff x="778893" y="1135505"/>
            <a:chExt cx="4521835" cy="1685289"/>
          </a:xfrm>
        </p:grpSpPr>
        <p:sp>
          <p:nvSpPr>
            <p:cNvPr id="4" name="object 4"/>
            <p:cNvSpPr/>
            <p:nvPr/>
          </p:nvSpPr>
          <p:spPr>
            <a:xfrm>
              <a:off x="788345" y="1145001"/>
              <a:ext cx="4502647" cy="1666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3621" y="1140232"/>
              <a:ext cx="4512310" cy="1676400"/>
            </a:xfrm>
            <a:custGeom>
              <a:avLst/>
              <a:gdLst/>
              <a:ahLst/>
              <a:cxnLst/>
              <a:rect l="l" t="t" r="r" b="b"/>
              <a:pathLst>
                <a:path w="4512310" h="1676400">
                  <a:moveTo>
                    <a:pt x="4512114" y="0"/>
                  </a:moveTo>
                  <a:lnTo>
                    <a:pt x="0" y="0"/>
                  </a:lnTo>
                  <a:lnTo>
                    <a:pt x="0" y="1675793"/>
                  </a:lnTo>
                  <a:lnTo>
                    <a:pt x="4512114" y="1675793"/>
                  </a:lnTo>
                  <a:lnTo>
                    <a:pt x="4512114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20067" y="4962954"/>
            <a:ext cx="132369" cy="131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346769"/>
            <a:ext cx="6168390" cy="5619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9095">
              <a:lnSpc>
                <a:spcPts val="1300"/>
              </a:lnSpc>
              <a:spcBef>
                <a:spcPts val="2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 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3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</a:t>
            </a:r>
            <a:endParaRPr sz="800">
              <a:latin typeface="Garuda"/>
              <a:cs typeface="Garuda"/>
            </a:endParaRPr>
          </a:p>
          <a:p>
            <a:pPr marL="12700" marR="895985">
              <a:lnSpc>
                <a:spcPct val="104200"/>
              </a:lnSpc>
            </a:pPr>
            <a:r>
              <a:rPr dirty="0" sz="800">
                <a:latin typeface="Garuda"/>
                <a:cs typeface="Garuda"/>
              </a:rPr>
              <a:t>violation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Oracle</a:t>
            </a:r>
            <a:r>
              <a:rPr dirty="0" sz="800" spc="-6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copyright.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All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students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must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watermarked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with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their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name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email.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68" y="578889"/>
            <a:ext cx="1361440" cy="469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20" b="1">
                <a:latin typeface="Courier New"/>
                <a:cs typeface="Courier New"/>
              </a:rPr>
              <a:t>TITLE</a:t>
            </a:r>
            <a:r>
              <a:rPr dirty="0" sz="1100" spc="-355" b="1">
                <a:latin typeface="Courier New"/>
                <a:cs typeface="Courier New"/>
              </a:rPr>
              <a:t> </a:t>
            </a:r>
            <a:r>
              <a:rPr dirty="0" sz="1100" spc="15" b="1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430"/>
              </a:spcBef>
            </a:pPr>
            <a:r>
              <a:rPr dirty="0" sz="1100" spc="20">
                <a:latin typeface="Courier New"/>
                <a:cs typeface="Courier New"/>
              </a:rPr>
              <a:t>DESCRIBE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20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166" y="1103202"/>
            <a:ext cx="4509770" cy="1473835"/>
            <a:chOff x="774166" y="1103202"/>
            <a:chExt cx="4509770" cy="1473835"/>
          </a:xfrm>
        </p:grpSpPr>
        <p:sp>
          <p:nvSpPr>
            <p:cNvPr id="4" name="object 4"/>
            <p:cNvSpPr/>
            <p:nvPr/>
          </p:nvSpPr>
          <p:spPr>
            <a:xfrm>
              <a:off x="783617" y="1112692"/>
              <a:ext cx="4490823" cy="145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8893" y="1107930"/>
              <a:ext cx="4500880" cy="1464310"/>
            </a:xfrm>
            <a:custGeom>
              <a:avLst/>
              <a:gdLst/>
              <a:ahLst/>
              <a:cxnLst/>
              <a:rect l="l" t="t" r="r" b="b"/>
              <a:pathLst>
                <a:path w="4500880" h="1464310">
                  <a:moveTo>
                    <a:pt x="4500296" y="0"/>
                  </a:moveTo>
                  <a:lnTo>
                    <a:pt x="0" y="0"/>
                  </a:lnTo>
                  <a:lnTo>
                    <a:pt x="0" y="1463857"/>
                  </a:lnTo>
                  <a:lnTo>
                    <a:pt x="4500296" y="1463857"/>
                  </a:lnTo>
                  <a:lnTo>
                    <a:pt x="4500296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20067" y="4962954"/>
            <a:ext cx="132369" cy="131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346769"/>
            <a:ext cx="6168390" cy="5619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9095">
              <a:lnSpc>
                <a:spcPts val="1300"/>
              </a:lnSpc>
              <a:spcBef>
                <a:spcPts val="2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 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3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</a:t>
            </a:r>
            <a:endParaRPr sz="800">
              <a:latin typeface="Garuda"/>
              <a:cs typeface="Garuda"/>
            </a:endParaRPr>
          </a:p>
          <a:p>
            <a:pPr marL="12700" marR="895985">
              <a:lnSpc>
                <a:spcPct val="104200"/>
              </a:lnSpc>
            </a:pPr>
            <a:r>
              <a:rPr dirty="0" sz="800">
                <a:latin typeface="Garuda"/>
                <a:cs typeface="Garuda"/>
              </a:rPr>
              <a:t>violation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Oracle</a:t>
            </a:r>
            <a:r>
              <a:rPr dirty="0" sz="800" spc="-6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copyright.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All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students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must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watermarked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with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their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name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email.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68" y="583639"/>
            <a:ext cx="1796414" cy="469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20" b="1">
                <a:latin typeface="Courier New"/>
                <a:cs typeface="Courier New"/>
              </a:rPr>
              <a:t>TITLE_COPY</a:t>
            </a:r>
            <a:r>
              <a:rPr dirty="0" sz="1100" spc="-350" b="1">
                <a:latin typeface="Courier New"/>
                <a:cs typeface="Courier New"/>
              </a:rPr>
              <a:t> </a:t>
            </a:r>
            <a:r>
              <a:rPr dirty="0" sz="1100" spc="15" b="1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430"/>
              </a:spcBef>
            </a:pPr>
            <a:r>
              <a:rPr dirty="0" sz="1100" spc="20">
                <a:latin typeface="Courier New"/>
                <a:cs typeface="Courier New"/>
              </a:rPr>
              <a:t>DESCRIBE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20">
                <a:latin typeface="Courier New"/>
                <a:cs typeface="Courier New"/>
              </a:rPr>
              <a:t>title_copy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408" y="1115808"/>
            <a:ext cx="4439285" cy="964565"/>
            <a:chOff x="784408" y="1115808"/>
            <a:chExt cx="4439285" cy="964565"/>
          </a:xfrm>
        </p:grpSpPr>
        <p:sp>
          <p:nvSpPr>
            <p:cNvPr id="4" name="object 4"/>
            <p:cNvSpPr/>
            <p:nvPr/>
          </p:nvSpPr>
          <p:spPr>
            <a:xfrm>
              <a:off x="793859" y="1125298"/>
              <a:ext cx="4419919" cy="945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9136" y="1120535"/>
              <a:ext cx="4429760" cy="955040"/>
            </a:xfrm>
            <a:custGeom>
              <a:avLst/>
              <a:gdLst/>
              <a:ahLst/>
              <a:cxnLst/>
              <a:rect l="l" t="t" r="r" b="b"/>
              <a:pathLst>
                <a:path w="4429760" h="955039">
                  <a:moveTo>
                    <a:pt x="4429388" y="0"/>
                  </a:moveTo>
                  <a:lnTo>
                    <a:pt x="0" y="0"/>
                  </a:lnTo>
                  <a:lnTo>
                    <a:pt x="0" y="954894"/>
                  </a:lnTo>
                  <a:lnTo>
                    <a:pt x="4429388" y="954894"/>
                  </a:lnTo>
                  <a:lnTo>
                    <a:pt x="4429388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20067" y="4962954"/>
            <a:ext cx="132369" cy="131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346769"/>
            <a:ext cx="6168390" cy="5619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9095">
              <a:lnSpc>
                <a:spcPts val="1300"/>
              </a:lnSpc>
              <a:spcBef>
                <a:spcPts val="2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 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3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</a:t>
            </a:r>
            <a:endParaRPr sz="800">
              <a:latin typeface="Garuda"/>
              <a:cs typeface="Garuda"/>
            </a:endParaRPr>
          </a:p>
          <a:p>
            <a:pPr marL="12700" marR="895985">
              <a:lnSpc>
                <a:spcPct val="104200"/>
              </a:lnSpc>
            </a:pPr>
            <a:r>
              <a:rPr dirty="0" sz="800">
                <a:latin typeface="Garuda"/>
                <a:cs typeface="Garuda"/>
              </a:rPr>
              <a:t>violation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Oracle</a:t>
            </a:r>
            <a:r>
              <a:rPr dirty="0" sz="800" spc="-60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copyright.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All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students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must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watermarked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with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their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name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email.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68" y="583639"/>
            <a:ext cx="1448435" cy="469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20" b="1">
                <a:latin typeface="Courier New"/>
                <a:cs typeface="Courier New"/>
              </a:rPr>
              <a:t>RENTAL</a:t>
            </a:r>
            <a:r>
              <a:rPr dirty="0" sz="1100" spc="-350" b="1">
                <a:latin typeface="Courier New"/>
                <a:cs typeface="Courier New"/>
              </a:rPr>
              <a:t> </a:t>
            </a:r>
            <a:r>
              <a:rPr dirty="0" sz="1100" spc="15" b="1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430"/>
              </a:spcBef>
            </a:pPr>
            <a:r>
              <a:rPr dirty="0" sz="1100" spc="20">
                <a:latin typeface="Courier New"/>
                <a:cs typeface="Courier New"/>
              </a:rPr>
              <a:t>DESCRIBE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20">
                <a:latin typeface="Courier New"/>
                <a:cs typeface="Courier New"/>
              </a:rPr>
              <a:t>rental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348" y="1129202"/>
            <a:ext cx="4356735" cy="1496695"/>
            <a:chOff x="762348" y="1129202"/>
            <a:chExt cx="4356735" cy="1496695"/>
          </a:xfrm>
        </p:grpSpPr>
        <p:sp>
          <p:nvSpPr>
            <p:cNvPr id="4" name="object 4"/>
            <p:cNvSpPr/>
            <p:nvPr/>
          </p:nvSpPr>
          <p:spPr>
            <a:xfrm>
              <a:off x="772587" y="1138689"/>
              <a:ext cx="4336403" cy="1477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7075" y="1133929"/>
              <a:ext cx="4347210" cy="1487170"/>
            </a:xfrm>
            <a:custGeom>
              <a:avLst/>
              <a:gdLst/>
              <a:ahLst/>
              <a:cxnLst/>
              <a:rect l="l" t="t" r="r" b="b"/>
              <a:pathLst>
                <a:path w="4347210" h="1487170">
                  <a:moveTo>
                    <a:pt x="4346662" y="0"/>
                  </a:moveTo>
                  <a:lnTo>
                    <a:pt x="0" y="0"/>
                  </a:lnTo>
                  <a:lnTo>
                    <a:pt x="0" y="1486705"/>
                  </a:lnTo>
                  <a:lnTo>
                    <a:pt x="4346662" y="1486705"/>
                  </a:lnTo>
                  <a:lnTo>
                    <a:pt x="4346662" y="0"/>
                  </a:lnTo>
                  <a:close/>
                </a:path>
              </a:pathLst>
            </a:custGeom>
            <a:ln w="9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16009" y="9333164"/>
            <a:ext cx="292925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Oracle Database 10</a:t>
            </a:r>
            <a:r>
              <a:rPr dirty="0" sz="1100" spc="15" b="1" i="1">
                <a:latin typeface="Arial"/>
                <a:cs typeface="Arial"/>
              </a:rPr>
              <a:t>g</a:t>
            </a:r>
            <a:r>
              <a:rPr dirty="0" sz="1100" spc="15" b="1">
                <a:latin typeface="Arial"/>
                <a:cs typeface="Arial"/>
              </a:rPr>
              <a:t>: </a:t>
            </a:r>
            <a:r>
              <a:rPr dirty="0" sz="1100" spc="20" b="1">
                <a:latin typeface="Arial"/>
                <a:cs typeface="Arial"/>
              </a:rPr>
              <a:t>SQL Fundamentals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889" y="9333164"/>
            <a:ext cx="211709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5" b="1">
                <a:latin typeface="Arial"/>
                <a:cs typeface="Arial"/>
              </a:rPr>
              <a:t>Additional Practices Tables </a:t>
            </a:r>
            <a:r>
              <a:rPr dirty="0" sz="1100" spc="10" b="1">
                <a:latin typeface="Arial"/>
                <a:cs typeface="Arial"/>
              </a:rPr>
              <a:t>-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0067" y="4962954"/>
            <a:ext cx="132369" cy="131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037" y="4962996"/>
            <a:ext cx="132368" cy="13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952" y="1017574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 h="0">
                <a:moveTo>
                  <a:pt x="0" y="0"/>
                </a:moveTo>
                <a:lnTo>
                  <a:pt x="3048999" y="0"/>
                </a:lnTo>
              </a:path>
            </a:pathLst>
          </a:custGeom>
          <a:ln w="27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4064" y="1232404"/>
            <a:ext cx="305689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82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Additional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Practices: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820"/>
              </a:lnSpc>
            </a:pPr>
            <a:r>
              <a:rPr dirty="0" sz="2400" b="1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6952" y="2297725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 h="0">
                <a:moveTo>
                  <a:pt x="0" y="0"/>
                </a:moveTo>
                <a:lnTo>
                  <a:pt x="3048999" y="0"/>
                </a:lnTo>
              </a:path>
            </a:pathLst>
          </a:custGeom>
          <a:ln w="27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91559" y="9404857"/>
            <a:ext cx="1327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iv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8" y="857964"/>
            <a:ext cx="2735580" cy="2648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0715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Arithmetic Expressions 1-9  Using Arithmetic Operators 1-10  Operator Precedence 1-11  Defining a Null Value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1-12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Null Values in Arithmetic Expressions 1-13  Defining a Column Alias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Using Column Aliases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1-15</a:t>
            </a:r>
            <a:endParaRPr sz="1100">
              <a:latin typeface="Arial"/>
              <a:cs typeface="Arial"/>
            </a:endParaRPr>
          </a:p>
          <a:p>
            <a:pPr marL="12700" marR="418465">
              <a:lnSpc>
                <a:spcPct val="11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Concatenation Operator 1-16  Literal Character Strings 1-17  Using Literal Character Strings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1-18</a:t>
            </a:r>
            <a:endParaRPr sz="1100">
              <a:latin typeface="Arial"/>
              <a:cs typeface="Arial"/>
            </a:endParaRPr>
          </a:p>
          <a:p>
            <a:pPr marL="12700" marR="433070">
              <a:lnSpc>
                <a:spcPts val="1639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Alternative Quote (</a:t>
            </a:r>
            <a:r>
              <a:rPr dirty="0" sz="1100" spc="-5">
                <a:latin typeface="Courier New"/>
                <a:cs typeface="Courier New"/>
              </a:rPr>
              <a:t>q</a:t>
            </a:r>
            <a:r>
              <a:rPr dirty="0" sz="1100" spc="-5">
                <a:latin typeface="Arial"/>
                <a:cs typeface="Arial"/>
              </a:rPr>
              <a:t>) Operator 1-19  Duplicate Rows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Development Environments for SQL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8" y="3480768"/>
            <a:ext cx="2052320" cy="62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What Is Oracle SQL Developer?  Oracle SQL Developer Interface  Creating a Database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Connection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556" y="3480768"/>
            <a:ext cx="342265" cy="6286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dirty="0" sz="1100" spc="-5">
                <a:latin typeface="Arial"/>
                <a:cs typeface="Arial"/>
              </a:rPr>
              <a:t>1-22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1-23</a:t>
            </a:r>
            <a:endParaRPr sz="110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1-24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20" y="4084262"/>
            <a:ext cx="2832735" cy="491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315595">
              <a:lnSpc>
                <a:spcPct val="1198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Browsing Database Objects 1-27  Using the SQL Worksheet 1-28  Executing SQL Statements 1-31  Formatting the SQL </a:t>
            </a:r>
            <a:r>
              <a:rPr dirty="0" sz="1100">
                <a:latin typeface="Arial"/>
                <a:cs typeface="Arial"/>
              </a:rPr>
              <a:t>Code </a:t>
            </a:r>
            <a:r>
              <a:rPr dirty="0" sz="1100" spc="-5">
                <a:latin typeface="Arial"/>
                <a:cs typeface="Arial"/>
              </a:rPr>
              <a:t>1-32  Saving SQL Statements 1-33  Running Script Files 1-34  Displaying the Table Structure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1-35</a:t>
            </a:r>
            <a:endParaRPr sz="1100">
              <a:latin typeface="Arial"/>
              <a:cs typeface="Arial"/>
            </a:endParaRPr>
          </a:p>
          <a:p>
            <a:pPr marL="240665" marR="205104" indent="-63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DESCRIBE </a:t>
            </a:r>
            <a:r>
              <a:rPr dirty="0" sz="1100" spc="-5">
                <a:latin typeface="Arial"/>
                <a:cs typeface="Arial"/>
              </a:rPr>
              <a:t>Command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1-36  </a:t>
            </a: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1-37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Practice 1: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1-38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2	Restricting and Sorting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Limiting Rows Using a Selection 2-3  Limiting the Rows That Are Selected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2-4</a:t>
            </a:r>
            <a:endParaRPr sz="1100">
              <a:latin typeface="Arial"/>
              <a:cs typeface="Arial"/>
            </a:endParaRPr>
          </a:p>
          <a:p>
            <a:pPr marL="240665" marR="502920">
              <a:lnSpc>
                <a:spcPct val="1220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WHERE </a:t>
            </a:r>
            <a:r>
              <a:rPr dirty="0" sz="1100" spc="-5">
                <a:latin typeface="Arial"/>
                <a:cs typeface="Arial"/>
              </a:rPr>
              <a:t>Clause 2-5  Character Strings and Dates 2-6  Comparison Conditions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2-7</a:t>
            </a:r>
            <a:endParaRPr sz="1100">
              <a:latin typeface="Arial"/>
              <a:cs typeface="Arial"/>
            </a:endParaRPr>
          </a:p>
          <a:p>
            <a:pPr marL="240665" marR="416559">
              <a:lnSpc>
                <a:spcPts val="1620"/>
              </a:lnSpc>
              <a:spcBef>
                <a:spcPts val="60"/>
              </a:spcBef>
            </a:pPr>
            <a:r>
              <a:rPr dirty="0" sz="1100" spc="-5">
                <a:latin typeface="Arial"/>
                <a:cs typeface="Arial"/>
              </a:rPr>
              <a:t>Using Comparison Conditions 2-8  Using the </a:t>
            </a:r>
            <a:r>
              <a:rPr dirty="0" sz="1100" spc="-5">
                <a:latin typeface="Courier New"/>
                <a:cs typeface="Courier New"/>
              </a:rPr>
              <a:t>BETWEEN </a:t>
            </a:r>
            <a:r>
              <a:rPr dirty="0" sz="1100" spc="-5">
                <a:latin typeface="Arial"/>
                <a:cs typeface="Arial"/>
              </a:rPr>
              <a:t>Condition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2-9</a:t>
            </a:r>
            <a:endParaRPr sz="1100">
              <a:latin typeface="Arial"/>
              <a:cs typeface="Arial"/>
            </a:endParaRPr>
          </a:p>
          <a:p>
            <a:pPr marL="241300" marR="593725">
              <a:lnSpc>
                <a:spcPts val="167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IN </a:t>
            </a:r>
            <a:r>
              <a:rPr dirty="0" sz="1100" spc="-5">
                <a:latin typeface="Arial"/>
                <a:cs typeface="Arial"/>
              </a:rPr>
              <a:t>Condition 2-10  Using the </a:t>
            </a:r>
            <a:r>
              <a:rPr dirty="0" sz="1100" spc="-5">
                <a:latin typeface="Courier New"/>
                <a:cs typeface="Courier New"/>
              </a:rPr>
              <a:t>LIKE </a:t>
            </a:r>
            <a:r>
              <a:rPr dirty="0" sz="1100" spc="-5">
                <a:latin typeface="Arial"/>
                <a:cs typeface="Arial"/>
              </a:rPr>
              <a:t>Condition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2-11</a:t>
            </a:r>
            <a:endParaRPr sz="1100">
              <a:latin typeface="Arial"/>
              <a:cs typeface="Arial"/>
            </a:endParaRPr>
          </a:p>
          <a:p>
            <a:pPr marL="241300" marR="523875">
              <a:lnSpc>
                <a:spcPts val="1639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NULL </a:t>
            </a:r>
            <a:r>
              <a:rPr dirty="0" sz="1100" spc="-5">
                <a:latin typeface="Arial"/>
                <a:cs typeface="Arial"/>
              </a:rPr>
              <a:t>Conditions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2-13  Logical Conditions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2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913892"/>
            <a:ext cx="5647055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Solutions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and SQL functions.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200">
                <a:latin typeface="Times New Roman"/>
                <a:cs typeface="Times New Roman"/>
              </a:rPr>
              <a:t>1. The </a:t>
            </a:r>
            <a:r>
              <a:rPr dirty="0" sz="1200" spc="-5">
                <a:latin typeface="Times New Roman"/>
                <a:cs typeface="Times New Roman"/>
              </a:rPr>
              <a:t>HR department </a:t>
            </a:r>
            <a:r>
              <a:rPr dirty="0" sz="1200">
                <a:latin typeface="Times New Roman"/>
                <a:cs typeface="Times New Roman"/>
              </a:rPr>
              <a:t>needs to find data for all the clerks who were hired after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2038349"/>
            <a:ext cx="6323330" cy="67183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*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job_id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'ST_CLERK'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AND hire_date &gt;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'31-DEC-1997';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43276"/>
            <a:ext cx="589026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2. The </a:t>
            </a:r>
            <a:r>
              <a:rPr dirty="0" sz="1200" spc="-5">
                <a:latin typeface="Times New Roman"/>
                <a:cs typeface="Times New Roman"/>
              </a:rPr>
              <a:t>HR department </a:t>
            </a:r>
            <a:r>
              <a:rPr dirty="0" sz="1200">
                <a:latin typeface="Times New Roman"/>
                <a:cs typeface="Times New Roman"/>
              </a:rPr>
              <a:t>needs a report of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earn commission.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last </a:t>
            </a:r>
            <a:r>
              <a:rPr dirty="0" sz="1200" spc="-5">
                <a:latin typeface="Times New Roman"/>
                <a:cs typeface="Times New Roman"/>
              </a:rPr>
              <a:t>name,  </a:t>
            </a:r>
            <a:r>
              <a:rPr dirty="0" sz="1200">
                <a:latin typeface="Times New Roman"/>
                <a:cs typeface="Times New Roman"/>
              </a:rPr>
              <a:t>job, </a:t>
            </a:r>
            <a:r>
              <a:rPr dirty="0" sz="1200" spc="-5">
                <a:latin typeface="Times New Roman"/>
                <a:cs typeface="Times New Roman"/>
              </a:rPr>
              <a:t>salary,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commission </a:t>
            </a:r>
            <a:r>
              <a:rPr dirty="0" sz="1200">
                <a:latin typeface="Times New Roman"/>
                <a:cs typeface="Times New Roman"/>
              </a:rPr>
              <a:t>of these employees. </a:t>
            </a:r>
            <a:r>
              <a:rPr dirty="0" sz="1200" spc="-5">
                <a:latin typeface="Times New Roman"/>
                <a:cs typeface="Times New Roman"/>
              </a:rPr>
              <a:t>Sort </a:t>
            </a:r>
            <a:r>
              <a:rPr dirty="0" sz="1200">
                <a:latin typeface="Times New Roman"/>
                <a:cs typeface="Times New Roman"/>
              </a:rPr>
              <a:t>the data by salary in descending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3300983"/>
            <a:ext cx="6323330" cy="67183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21615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last_name, job_id, salary, commission_pct  FROM	employees</a:t>
            </a:r>
            <a:endParaRPr sz="1100">
              <a:latin typeface="Courier New"/>
              <a:cs typeface="Courier New"/>
            </a:endParaRPr>
          </a:p>
          <a:p>
            <a:pPr marL="74930" marR="3473450">
              <a:lnSpc>
                <a:spcPts val="125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commission_pct IS NOT NULL  ORDER BY salary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105909"/>
            <a:ext cx="594677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budgeting purposes, the </a:t>
            </a:r>
            <a:r>
              <a:rPr dirty="0" sz="1200" spc="-5">
                <a:latin typeface="Times New Roman"/>
                <a:cs typeface="Times New Roman"/>
              </a:rPr>
              <a:t>HR department </a:t>
            </a:r>
            <a:r>
              <a:rPr dirty="0" sz="1200">
                <a:latin typeface="Times New Roman"/>
                <a:cs typeface="Times New Roman"/>
              </a:rPr>
              <a:t>needs a report on projected raises. The report 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display those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have no </a:t>
            </a:r>
            <a:r>
              <a:rPr dirty="0" sz="1200" spc="-5">
                <a:latin typeface="Times New Roman"/>
                <a:cs typeface="Times New Roman"/>
              </a:rPr>
              <a:t>commission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a 10% raise in </a:t>
            </a:r>
            <a:r>
              <a:rPr dirty="0" sz="1200" spc="-5">
                <a:latin typeface="Times New Roman"/>
                <a:cs typeface="Times New Roman"/>
              </a:rPr>
              <a:t>salary  </a:t>
            </a:r>
            <a:r>
              <a:rPr dirty="0" sz="1200">
                <a:latin typeface="Times New Roman"/>
                <a:cs typeface="Times New Roman"/>
              </a:rPr>
              <a:t>(round off the</a:t>
            </a:r>
            <a:r>
              <a:rPr dirty="0" sz="1200" spc="-5">
                <a:latin typeface="Times New Roman"/>
                <a:cs typeface="Times New Roman"/>
              </a:rPr>
              <a:t> salaries).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4738878"/>
            <a:ext cx="6323330" cy="6724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'The salary of '||last_name||' after a 10% raise is</a:t>
            </a:r>
            <a:r>
              <a:rPr dirty="0" sz="1100" spc="7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</a:t>
            </a:r>
            <a:endParaRPr sz="1100">
              <a:latin typeface="Courier New"/>
              <a:cs typeface="Courier New"/>
            </a:endParaRPr>
          </a:p>
          <a:p>
            <a:pPr marL="74930" marR="2551430" indent="838200">
              <a:lnSpc>
                <a:spcPts val="1250"/>
              </a:lnSpc>
              <a:spcBef>
                <a:spcPts val="60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|| ROUND(salary*1.10) "New salary"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commission_pct 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544565"/>
            <a:ext cx="5949315" cy="7340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4. Create a report 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and their </a:t>
            </a:r>
            <a:r>
              <a:rPr dirty="0" sz="1200" spc="-5">
                <a:latin typeface="Times New Roman"/>
                <a:cs typeface="Times New Roman"/>
              </a:rPr>
              <a:t>duration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employment. </a:t>
            </a:r>
            <a:r>
              <a:rPr dirty="0" sz="1200">
                <a:latin typeface="Times New Roman"/>
                <a:cs typeface="Times New Roman"/>
              </a:rPr>
              <a:t>Show the last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of all  the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along with 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years and 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completed months </a:t>
            </a:r>
            <a:r>
              <a:rPr dirty="0" sz="1200">
                <a:latin typeface="Times New Roman"/>
                <a:cs typeface="Times New Roman"/>
              </a:rPr>
              <a:t>that they  have been employed. Order the report by the duration of their </a:t>
            </a:r>
            <a:r>
              <a:rPr dirty="0" sz="1200" spc="-5">
                <a:latin typeface="Times New Roman"/>
                <a:cs typeface="Times New Roman"/>
              </a:rPr>
              <a:t>employment.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employee  </a:t>
            </a:r>
            <a:r>
              <a:rPr dirty="0" sz="1200">
                <a:latin typeface="Times New Roman"/>
                <a:cs typeface="Times New Roman"/>
              </a:rPr>
              <a:t>who has been </a:t>
            </a:r>
            <a:r>
              <a:rPr dirty="0" sz="1200" spc="-5">
                <a:latin typeface="Times New Roman"/>
                <a:cs typeface="Times New Roman"/>
              </a:rPr>
              <a:t>employed </a:t>
            </a:r>
            <a:r>
              <a:rPr dirty="0" sz="1200">
                <a:latin typeface="Times New Roman"/>
                <a:cs typeface="Times New Roman"/>
              </a:rPr>
              <a:t>the longest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appear at the top of 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6352794"/>
            <a:ext cx="6323330" cy="82994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last_name,</a:t>
            </a:r>
            <a:endParaRPr sz="1100">
              <a:latin typeface="Courier New"/>
              <a:cs typeface="Courier New"/>
            </a:endParaRPr>
          </a:p>
          <a:p>
            <a:pPr marL="661670" marR="707390">
              <a:lnSpc>
                <a:spcPts val="1240"/>
              </a:lnSpc>
              <a:spcBef>
                <a:spcPts val="65"/>
              </a:spcBef>
              <a:tabLst>
                <a:tab pos="5104130" algn="l"/>
              </a:tabLst>
            </a:pPr>
            <a:r>
              <a:rPr dirty="0" sz="1100" spc="-5">
                <a:latin typeface="Courier New"/>
                <a:cs typeface="Courier New"/>
              </a:rPr>
              <a:t>TRUNC(MONTHS_BETWEEN(SYSDATE, hire_date) / 12) YEARS,  </a:t>
            </a:r>
            <a:r>
              <a:rPr dirty="0" sz="1100" spc="-5">
                <a:latin typeface="Courier New"/>
                <a:cs typeface="Courier New"/>
              </a:rPr>
              <a:t>TRUNC(MOD(MONTHS_BETWEEN(SYSDATE,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hire_date),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12))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MONTHS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90"/>
              </a:lnSpc>
            </a:pPr>
            <a:r>
              <a:rPr dirty="0" sz="1100" spc="-5">
                <a:latin typeface="Courier New"/>
                <a:cs typeface="Courier New"/>
              </a:rPr>
              <a:t>FROM 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ORDER BY years DESC, MONTHS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316216"/>
            <a:ext cx="5290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 Show those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have a 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starting with the letters </a:t>
            </a:r>
            <a:r>
              <a:rPr dirty="0" sz="1200" i="1">
                <a:latin typeface="Times New Roman"/>
                <a:cs typeface="Times New Roman"/>
              </a:rPr>
              <a:t>J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K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62" y="7598664"/>
            <a:ext cx="6323330" cy="5130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489839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last_name 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SUBSTR(last_name, 1,1) IN ('J', 'K', 'L',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'M');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245093"/>
            <a:ext cx="5950585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41300" marR="5080" indent="-22860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6. Create a </a:t>
            </a:r>
            <a:r>
              <a:rPr dirty="0" sz="1200" spc="-5">
                <a:latin typeface="Times New Roman"/>
                <a:cs typeface="Times New Roman"/>
              </a:rPr>
              <a:t>report that </a:t>
            </a:r>
            <a:r>
              <a:rPr dirty="0" sz="1200">
                <a:latin typeface="Times New Roman"/>
                <a:cs typeface="Times New Roman"/>
              </a:rPr>
              <a:t>displays all the employees and </a:t>
            </a:r>
            <a:r>
              <a:rPr dirty="0" sz="1200" spc="-5">
                <a:latin typeface="Times New Roman"/>
                <a:cs typeface="Times New Roman"/>
              </a:rPr>
              <a:t>indicate with the words </a:t>
            </a:r>
            <a:r>
              <a:rPr dirty="0" sz="1200" spc="-5" i="1">
                <a:latin typeface="Times New Roman"/>
                <a:cs typeface="Times New Roman"/>
              </a:rPr>
              <a:t>Yes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 i="1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whether  they receive a </a:t>
            </a:r>
            <a:r>
              <a:rPr dirty="0" sz="1200" spc="-5">
                <a:latin typeface="Times New Roman"/>
                <a:cs typeface="Times New Roman"/>
              </a:rPr>
              <a:t>commission.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sz="1200" spc="-5">
                <a:latin typeface="Courier New"/>
                <a:cs typeface="Courier New"/>
              </a:rPr>
              <a:t>DECODE</a:t>
            </a:r>
            <a:r>
              <a:rPr dirty="0" sz="1200" spc="-459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expression in your query.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2" y="8715756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last_name,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salary,</a:t>
            </a:r>
            <a:endParaRPr sz="1100">
              <a:latin typeface="Courier New"/>
              <a:cs typeface="Courier New"/>
            </a:endParaRPr>
          </a:p>
          <a:p>
            <a:pPr marL="74930" marR="1294130" indent="586740">
              <a:lnSpc>
                <a:spcPts val="1260"/>
              </a:lnSpc>
              <a:spcBef>
                <a:spcPts val="50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decode(commission_pct, NULL, 'No', 'Yes') commission  FROM	employees;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89635"/>
            <a:ext cx="5662930" cy="11709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Solutions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 marL="12700" marR="20320">
              <a:lnSpc>
                <a:spcPts val="1420"/>
              </a:lnSpc>
              <a:spcBef>
                <a:spcPts val="415"/>
              </a:spcBef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4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statement, SQL </a:t>
            </a:r>
            <a:r>
              <a:rPr dirty="0" sz="1200">
                <a:latin typeface="Times New Roman"/>
                <a:cs typeface="Times New Roman"/>
              </a:rPr>
              <a:t>functions, joins, and group 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7. Create a </a:t>
            </a:r>
            <a:r>
              <a:rPr dirty="0" sz="1200" spc="-5">
                <a:latin typeface="Times New Roman"/>
                <a:cs typeface="Times New Roman"/>
              </a:rPr>
              <a:t>report that </a:t>
            </a:r>
            <a:r>
              <a:rPr dirty="0" sz="1200">
                <a:latin typeface="Times New Roman"/>
                <a:cs typeface="Times New Roman"/>
              </a:rPr>
              <a:t>displays the </a:t>
            </a:r>
            <a:r>
              <a:rPr dirty="0" sz="1200" spc="-5">
                <a:latin typeface="Times New Roman"/>
                <a:cs typeface="Times New Roman"/>
              </a:rPr>
              <a:t>department name, </a:t>
            </a:r>
            <a:r>
              <a:rPr dirty="0" sz="1200">
                <a:latin typeface="Times New Roman"/>
                <a:cs typeface="Times New Roman"/>
              </a:rPr>
              <a:t>location,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job title, and salary of  those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work in a specific </a:t>
            </a:r>
            <a:r>
              <a:rPr dirty="0" sz="1200" spc="-5">
                <a:latin typeface="Times New Roman"/>
                <a:cs typeface="Times New Roman"/>
              </a:rPr>
              <a:t>location. Prompt </a:t>
            </a:r>
            <a:r>
              <a:rPr dirty="0" sz="1200">
                <a:latin typeface="Times New Roman"/>
                <a:cs typeface="Times New Roman"/>
              </a:rPr>
              <a:t>the user for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1634490"/>
            <a:ext cx="6323330" cy="67183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0447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d.department_name, d.location_id, e.last_name, e.job_id, e.salary  FROM	employees e, departments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WHERE	e.department_id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d.department_id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90"/>
              </a:lnSpc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AND	d.location_id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&amp;dept_no;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439416"/>
            <a:ext cx="579056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8.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number of </a:t>
            </a:r>
            <a:r>
              <a:rPr dirty="0" sz="1200" spc="-5">
                <a:latin typeface="Times New Roman"/>
                <a:cs typeface="Times New Roman"/>
              </a:rPr>
              <a:t>employees who </a:t>
            </a:r>
            <a:r>
              <a:rPr dirty="0" sz="1200">
                <a:latin typeface="Times New Roman"/>
                <a:cs typeface="Times New Roman"/>
              </a:rPr>
              <a:t>have a </a:t>
            </a:r>
            <a:r>
              <a:rPr dirty="0" sz="1200" spc="-5">
                <a:latin typeface="Times New Roman"/>
                <a:cs typeface="Times New Roman"/>
              </a:rPr>
              <a:t>last name </a:t>
            </a:r>
            <a:r>
              <a:rPr dirty="0" sz="1200">
                <a:latin typeface="Times New Roman"/>
                <a:cs typeface="Times New Roman"/>
              </a:rPr>
              <a:t>that ends with the </a:t>
            </a:r>
            <a:r>
              <a:rPr dirty="0" sz="1200" spc="-5">
                <a:latin typeface="Times New Roman"/>
                <a:cs typeface="Times New Roman"/>
              </a:rPr>
              <a:t>letter </a:t>
            </a:r>
            <a:r>
              <a:rPr dirty="0" sz="1200" i="1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. Create two  possible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2897124"/>
            <a:ext cx="6323330" cy="114681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COUNT(*)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last_name LIKE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'%n';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--or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SELECT COUNT(*)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9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SUBSTR(last_name, -1)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'n';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2853" y="4628400"/>
            <a:ext cx="6335395" cy="843280"/>
          </a:xfrm>
          <a:custGeom>
            <a:avLst/>
            <a:gdLst/>
            <a:ahLst/>
            <a:cxnLst/>
            <a:rect l="l" t="t" r="r" b="b"/>
            <a:pathLst>
              <a:path w="6335395" h="843279">
                <a:moveTo>
                  <a:pt x="6335281" y="0"/>
                </a:moveTo>
                <a:lnTo>
                  <a:pt x="6323089" y="0"/>
                </a:lnTo>
                <a:lnTo>
                  <a:pt x="6323089" y="12179"/>
                </a:lnTo>
                <a:lnTo>
                  <a:pt x="6323089" y="830567"/>
                </a:lnTo>
                <a:lnTo>
                  <a:pt x="12204" y="830567"/>
                </a:lnTo>
                <a:lnTo>
                  <a:pt x="12204" y="12179"/>
                </a:lnTo>
                <a:lnTo>
                  <a:pt x="6323089" y="12179"/>
                </a:lnTo>
                <a:lnTo>
                  <a:pt x="6323089" y="0"/>
                </a:lnTo>
                <a:lnTo>
                  <a:pt x="12204" y="0"/>
                </a:lnTo>
                <a:lnTo>
                  <a:pt x="12" y="0"/>
                </a:lnTo>
                <a:lnTo>
                  <a:pt x="0" y="842759"/>
                </a:lnTo>
                <a:lnTo>
                  <a:pt x="6335281" y="842759"/>
                </a:lnTo>
                <a:lnTo>
                  <a:pt x="6335281" y="830567"/>
                </a:lnTo>
                <a:lnTo>
                  <a:pt x="6335268" y="12179"/>
                </a:lnTo>
                <a:lnTo>
                  <a:pt x="6335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1700" y="4177538"/>
            <a:ext cx="5955665" cy="1804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40665" marR="5080" indent="-228600">
              <a:lnSpc>
                <a:spcPts val="1370"/>
              </a:lnSpc>
              <a:spcBef>
                <a:spcPts val="204"/>
              </a:spcBef>
              <a:buAutoNum type="arabicPeriod" startAt="9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a report that shows the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location, and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for each </a:t>
            </a:r>
            <a:r>
              <a:rPr dirty="0" sz="1200" spc="-5">
                <a:latin typeface="Times New Roman"/>
                <a:cs typeface="Times New Roman"/>
              </a:rPr>
              <a:t>department.  </a:t>
            </a:r>
            <a:r>
              <a:rPr dirty="0" sz="1200">
                <a:latin typeface="Times New Roman"/>
                <a:cs typeface="Times New Roman"/>
              </a:rPr>
              <a:t>Make sure that the report also </a:t>
            </a:r>
            <a:r>
              <a:rPr dirty="0" sz="1200" spc="-5">
                <a:latin typeface="Times New Roman"/>
                <a:cs typeface="Times New Roman"/>
              </a:rPr>
              <a:t>includes departments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employees.</a:t>
            </a:r>
            <a:endParaRPr sz="1200">
              <a:latin typeface="Times New Roman"/>
              <a:cs typeface="Times New Roman"/>
            </a:endParaRPr>
          </a:p>
          <a:p>
            <a:pPr marL="599440" marR="2246630" indent="-587375">
              <a:lnSpc>
                <a:spcPts val="1240"/>
              </a:lnSpc>
              <a:spcBef>
                <a:spcPts val="755"/>
              </a:spcBef>
              <a:tabLst>
                <a:tab pos="2023745" algn="l"/>
              </a:tabLst>
            </a:pPr>
            <a:r>
              <a:rPr dirty="0" sz="1100" spc="-5">
                <a:latin typeface="Courier New"/>
                <a:cs typeface="Courier New"/>
              </a:rPr>
              <a:t>SELECT d.department_id, d.department_name,  d.location_id,	COUNT(e.employee_id)</a:t>
            </a:r>
            <a:endParaRPr sz="1100">
              <a:latin typeface="Courier New"/>
              <a:cs typeface="Courier New"/>
            </a:endParaRPr>
          </a:p>
          <a:p>
            <a:pPr marL="12700" marR="1743710">
              <a:lnSpc>
                <a:spcPts val="1250"/>
              </a:lnSpc>
              <a:spcBef>
                <a:spcPts val="5"/>
              </a:spcBef>
              <a:tabLst>
                <a:tab pos="598805" algn="l"/>
                <a:tab pos="3113405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 e RIGHT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	departments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  ON	e.department_id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d.department_id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GROUP BY d.department_id, d.department_name,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d.location_id;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240665" marR="161290" indent="-228600">
              <a:lnSpc>
                <a:spcPts val="1380"/>
              </a:lnSpc>
              <a:buAutoNum type="arabicPeriod" startAt="10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The HR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needs to find the job titles in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10 and 20. Create a report to  display the job IDs for 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3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962" y="6056376"/>
            <a:ext cx="6323330" cy="5130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439547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DISTINCT job_id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department_id IN (10,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20);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702806"/>
            <a:ext cx="569785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11. Create a report that displays the jobs that are found in the </a:t>
            </a:r>
            <a:r>
              <a:rPr dirty="0" sz="1200" spc="-5">
                <a:latin typeface="Times New Roman"/>
                <a:cs typeface="Times New Roman"/>
              </a:rPr>
              <a:t>Administration </a:t>
            </a:r>
            <a:r>
              <a:rPr dirty="0" sz="1200">
                <a:latin typeface="Times New Roman"/>
                <a:cs typeface="Times New Roman"/>
              </a:rPr>
              <a:t>and Executive  </a:t>
            </a:r>
            <a:r>
              <a:rPr dirty="0" sz="1200" spc="-5">
                <a:latin typeface="Times New Roman"/>
                <a:cs typeface="Times New Roman"/>
              </a:rPr>
              <a:t>departments. </a:t>
            </a:r>
            <a:r>
              <a:rPr dirty="0" sz="1200">
                <a:latin typeface="Times New Roman"/>
                <a:cs typeface="Times New Roman"/>
              </a:rPr>
              <a:t>Also display the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for these jobs.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job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</a:t>
            </a:r>
            <a:r>
              <a:rPr dirty="0" sz="1200">
                <a:latin typeface="Times New Roman"/>
                <a:cs typeface="Times New Roman"/>
              </a:rPr>
              <a:t> first.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962" y="7335773"/>
            <a:ext cx="6323330" cy="98869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719070">
              <a:lnSpc>
                <a:spcPts val="1240"/>
              </a:lnSpc>
              <a:spcBef>
                <a:spcPts val="105"/>
              </a:spcBef>
              <a:tabLst>
                <a:tab pos="783590" algn="l"/>
              </a:tabLst>
            </a:pPr>
            <a:r>
              <a:rPr dirty="0" sz="1100" spc="-5">
                <a:latin typeface="Courier New"/>
                <a:cs typeface="Courier New"/>
              </a:rPr>
              <a:t>SELECT e.job_id, count(e.job_id) FREQUENCY  FROM	employees e JOIN departments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  <a:tabLst>
                <a:tab pos="410209" algn="l"/>
              </a:tabLst>
            </a:pPr>
            <a:r>
              <a:rPr dirty="0" sz="1100" spc="-5">
                <a:latin typeface="Courier New"/>
                <a:cs typeface="Courier New"/>
              </a:rPr>
              <a:t>ON	e.department_id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d.department_id</a:t>
            </a:r>
            <a:endParaRPr sz="1100">
              <a:latin typeface="Courier New"/>
              <a:cs typeface="Courier New"/>
            </a:endParaRPr>
          </a:p>
          <a:p>
            <a:pPr marL="74930" marR="1126490">
              <a:lnSpc>
                <a:spcPts val="1240"/>
              </a:lnSpc>
              <a:spcBef>
                <a:spcPts val="70"/>
              </a:spcBef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WHERE	d.department_name IN ('Administration', 'Executive')  GROUP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e.job_id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ORDER BY FREQUENCY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DESC;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8457692"/>
            <a:ext cx="5647055" cy="899794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These exercises can be used for extra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after you have discussed the following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topics:  basic </a:t>
            </a:r>
            <a:r>
              <a:rPr dirty="0" sz="1200" spc="-5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Courier New"/>
                <a:cs typeface="Courier New"/>
              </a:rPr>
              <a:t>SELECT</a:t>
            </a:r>
            <a:r>
              <a:rPr dirty="0" sz="1200" spc="-44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statements, </a:t>
            </a:r>
            <a:r>
              <a:rPr dirty="0" sz="1200">
                <a:latin typeface="Times New Roman"/>
                <a:cs typeface="Times New Roman"/>
              </a:rPr>
              <a:t>SQL functions, joins, group functions, and subqueries.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26670" indent="-2286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12. 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were hired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half of the </a:t>
            </a:r>
            <a:r>
              <a:rPr dirty="0" sz="1200" spc="-5">
                <a:latin typeface="Times New Roman"/>
                <a:cs typeface="Times New Roman"/>
              </a:rPr>
              <a:t>month </a:t>
            </a:r>
            <a:r>
              <a:rPr dirty="0" sz="1200">
                <a:latin typeface="Times New Roman"/>
                <a:cs typeface="Times New Roman"/>
              </a:rPr>
              <a:t>(before the 16th of the  month).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4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33831"/>
            <a:ext cx="315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Solutions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397637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last_name, hire_date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TO_CHAR(hire_date, 'DD') &lt;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39088"/>
            <a:ext cx="571373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13. Create a report that displays the following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employees: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salary, and salary  expressed 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thousands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dollars.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1796795"/>
            <a:ext cx="6323330" cy="3556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74930" marR="1294130">
              <a:lnSpc>
                <a:spcPts val="1250"/>
              </a:lnSpc>
              <a:spcBef>
                <a:spcPts val="95"/>
              </a:spcBef>
              <a:tabLst>
                <a:tab pos="661670" algn="l"/>
                <a:tab pos="4265930" algn="l"/>
              </a:tabLst>
            </a:pPr>
            <a:r>
              <a:rPr dirty="0" sz="1100" spc="-5">
                <a:latin typeface="Courier New"/>
                <a:cs typeface="Courier New"/>
              </a:rPr>
              <a:t>SELECT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last_name,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salary,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TRUNC(salary,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-3)/1000</a:t>
            </a:r>
            <a:r>
              <a:rPr dirty="0" sz="1100" spc="-5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Thousands  </a:t>
            </a:r>
            <a:r>
              <a:rPr dirty="0" sz="1100" spc="-5">
                <a:latin typeface="Courier New"/>
                <a:cs typeface="Courier New"/>
              </a:rPr>
              <a:t>FROM	employees;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285492"/>
            <a:ext cx="5615940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14.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managers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higher than $15,000.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 following data: </a:t>
            </a:r>
            <a:r>
              <a:rPr dirty="0" sz="1200" spc="-5">
                <a:latin typeface="Times New Roman"/>
                <a:cs typeface="Times New Roman"/>
              </a:rPr>
              <a:t>employee name, manager name, manager </a:t>
            </a:r>
            <a:r>
              <a:rPr dirty="0" sz="1200">
                <a:latin typeface="Times New Roman"/>
                <a:cs typeface="Times New Roman"/>
              </a:rPr>
              <a:t>salary, and salary grade of the  </a:t>
            </a:r>
            <a:r>
              <a:rPr dirty="0" sz="1200" spc="-5">
                <a:latin typeface="Times New Roman"/>
                <a:cs typeface="Times New Roman"/>
              </a:rPr>
              <a:t>manager.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2918459"/>
            <a:ext cx="6323330" cy="9880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791210">
              <a:lnSpc>
                <a:spcPts val="1240"/>
              </a:lnSpc>
              <a:spcBef>
                <a:spcPts val="105"/>
              </a:spcBef>
              <a:tabLst>
                <a:tab pos="661670" algn="l"/>
                <a:tab pos="4433570" algn="l"/>
              </a:tabLst>
            </a:pPr>
            <a:r>
              <a:rPr dirty="0" sz="1100" spc="-5">
                <a:latin typeface="Courier New"/>
                <a:cs typeface="Courier New"/>
              </a:rPr>
              <a:t>SELECT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e.last_name,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m.last_name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manager,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m.salary,</a:t>
            </a:r>
            <a:r>
              <a:rPr dirty="0" sz="1100" spc="-5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j.grade_level  </a:t>
            </a:r>
            <a:r>
              <a:rPr dirty="0" sz="1100" spc="-5">
                <a:latin typeface="Courier New"/>
                <a:cs typeface="Courier New"/>
              </a:rPr>
              <a:t>FROM	employees e JOIN employees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e.manager_id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m.employee_id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JOIN	job_grades j</a:t>
            </a:r>
            <a:endParaRPr sz="1100">
              <a:latin typeface="Courier New"/>
              <a:cs typeface="Courier New"/>
            </a:endParaRPr>
          </a:p>
          <a:p>
            <a:pPr marL="74930" marR="1713230">
              <a:lnSpc>
                <a:spcPts val="1250"/>
              </a:lnSpc>
              <a:spcBef>
                <a:spcPts val="6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m.salary BETWEEN j.lowest_sal AND j.highest_sal  AND	m.salary &gt;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15000;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039615"/>
            <a:ext cx="571690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15. Show the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number, </a:t>
            </a:r>
            <a:r>
              <a:rPr dirty="0" sz="1200" spc="-5">
                <a:latin typeface="Times New Roman"/>
                <a:cs typeface="Times New Roman"/>
              </a:rPr>
              <a:t>name, number </a:t>
            </a:r>
            <a:r>
              <a:rPr dirty="0" sz="1200">
                <a:latin typeface="Times New Roman"/>
                <a:cs typeface="Times New Roman"/>
              </a:rPr>
              <a:t>of employees, and </a:t>
            </a:r>
            <a:r>
              <a:rPr dirty="0" sz="1200" spc="-5">
                <a:latin typeface="Times New Roman"/>
                <a:cs typeface="Times New Roman"/>
              </a:rPr>
              <a:t>average </a:t>
            </a:r>
            <a:r>
              <a:rPr dirty="0" sz="1200">
                <a:latin typeface="Times New Roman"/>
                <a:cs typeface="Times New Roman"/>
              </a:rPr>
              <a:t>salary of all 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together with the </a:t>
            </a:r>
            <a:r>
              <a:rPr dirty="0" sz="1200" spc="-5">
                <a:latin typeface="Times New Roman"/>
                <a:cs typeface="Times New Roman"/>
              </a:rPr>
              <a:t>names, </a:t>
            </a:r>
            <a:r>
              <a:rPr dirty="0" sz="1200">
                <a:latin typeface="Times New Roman"/>
                <a:cs typeface="Times New Roman"/>
              </a:rPr>
              <a:t>salaries, and jobs of the </a:t>
            </a:r>
            <a:r>
              <a:rPr dirty="0" sz="1200" spc="-5">
                <a:latin typeface="Times New Roman"/>
                <a:cs typeface="Times New Roman"/>
              </a:rPr>
              <a:t>employees working </a:t>
            </a:r>
            <a:r>
              <a:rPr dirty="0" sz="1200">
                <a:latin typeface="Times New Roman"/>
                <a:cs typeface="Times New Roman"/>
              </a:rPr>
              <a:t>in each  </a:t>
            </a:r>
            <a:r>
              <a:rPr dirty="0" sz="1200" spc="-5">
                <a:latin typeface="Times New Roman"/>
                <a:cs typeface="Times New Roman"/>
              </a:rPr>
              <a:t>department.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4672584"/>
            <a:ext cx="6323330" cy="1780539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5490" marR="2635250" indent="-671195">
              <a:lnSpc>
                <a:spcPts val="1240"/>
              </a:lnSpc>
              <a:spcBef>
                <a:spcPts val="105"/>
              </a:spcBef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SELECT	d.department_id, d.department_name,  count(e1.employee_id)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employees,</a:t>
            </a:r>
            <a:endParaRPr sz="1100">
              <a:latin typeface="Courier New"/>
              <a:cs typeface="Courier New"/>
            </a:endParaRPr>
          </a:p>
          <a:p>
            <a:pPr marL="745490" marR="20447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NVL(TO_CHAR(AVG(e1.salary), '99999.99'), 'No average' ) avg_sal,  e2.last_name, e2.salary,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e2.job_id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FROM	departments d RIGHT OUTER JOIN employees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e1</a:t>
            </a:r>
            <a:endParaRPr sz="1100">
              <a:latin typeface="Courier New"/>
              <a:cs typeface="Courier New"/>
            </a:endParaRPr>
          </a:p>
          <a:p>
            <a:pPr marL="74930" marR="2719070">
              <a:lnSpc>
                <a:spcPts val="1250"/>
              </a:lnSpc>
              <a:spcBef>
                <a:spcPts val="65"/>
              </a:spcBef>
              <a:tabLst>
                <a:tab pos="745490" algn="l"/>
                <a:tab pos="1583690" algn="l"/>
              </a:tabLst>
            </a:pPr>
            <a:r>
              <a:rPr dirty="0" sz="1100" spc="-5">
                <a:latin typeface="Courier New"/>
                <a:cs typeface="Courier New"/>
              </a:rPr>
              <a:t>ON	d.department_id = e1.department_id  RIGHT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	employees e2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  <a:tabLst>
                <a:tab pos="577850" algn="l"/>
              </a:tabLst>
            </a:pPr>
            <a:r>
              <a:rPr dirty="0" sz="1100" spc="-5">
                <a:latin typeface="Courier New"/>
                <a:cs typeface="Courier New"/>
              </a:rPr>
              <a:t>ON	d.department_id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e2.department_id</a:t>
            </a:r>
            <a:endParaRPr sz="1100">
              <a:latin typeface="Courier New"/>
              <a:cs typeface="Courier New"/>
            </a:endParaRPr>
          </a:p>
          <a:p>
            <a:pPr marL="829310" marR="455930" indent="-755015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GROUP BY d.department_id, d.department_name, e2.last_name, e2.salary,  e2.job_id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ORDER BY d.department_id,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employees;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586219"/>
            <a:ext cx="576453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16. Create a report to display the </a:t>
            </a:r>
            <a:r>
              <a:rPr dirty="0" sz="1200" spc="-5">
                <a:latin typeface="Times New Roman"/>
                <a:cs typeface="Times New Roman"/>
              </a:rPr>
              <a:t>department number </a:t>
            </a:r>
            <a:r>
              <a:rPr dirty="0" sz="1200">
                <a:latin typeface="Times New Roman"/>
                <a:cs typeface="Times New Roman"/>
              </a:rPr>
              <a:t>and lowest salary of the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with  the highest average</a:t>
            </a:r>
            <a:r>
              <a:rPr dirty="0" sz="1200" spc="-5">
                <a:latin typeface="Times New Roman"/>
                <a:cs typeface="Times New Roman"/>
              </a:rPr>
              <a:t> salary.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62" y="7043166"/>
            <a:ext cx="6323330" cy="98869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347345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department_id, MIN(salary)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GROUP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department_id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HAVING AVG(salary) = (SELECT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MAX(AVG(salary))</a:t>
            </a:r>
            <a:endParaRPr sz="1100">
              <a:latin typeface="Courier New"/>
              <a:cs typeface="Courier New"/>
            </a:endParaRPr>
          </a:p>
          <a:p>
            <a:pPr marL="1918970">
              <a:lnSpc>
                <a:spcPts val="1250"/>
              </a:lnSpc>
              <a:tabLst>
                <a:tab pos="250571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191897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GROUP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department_id);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165083"/>
            <a:ext cx="596773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17. Create a report that displays the </a:t>
            </a:r>
            <a:r>
              <a:rPr dirty="0" sz="1200" spc="-5">
                <a:latin typeface="Times New Roman"/>
                <a:cs typeface="Times New Roman"/>
              </a:rPr>
              <a:t>departments where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sales </a:t>
            </a:r>
            <a:r>
              <a:rPr dirty="0" sz="1200">
                <a:latin typeface="Times New Roman"/>
                <a:cs typeface="Times New Roman"/>
              </a:rPr>
              <a:t>representatives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Include the  </a:t>
            </a:r>
            <a:r>
              <a:rPr dirty="0" sz="1200" spc="-5">
                <a:latin typeface="Times New Roman"/>
                <a:cs typeface="Times New Roman"/>
              </a:rPr>
              <a:t>department number, department </a:t>
            </a:r>
            <a:r>
              <a:rPr dirty="0" sz="1200">
                <a:latin typeface="Times New Roman"/>
                <a:cs typeface="Times New Roman"/>
              </a:rPr>
              <a:t>name, and location in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2" y="8622792"/>
            <a:ext cx="6323330" cy="6724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SELECT *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FROM	departments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department_id NOT IN(SELECT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department_id</a:t>
            </a:r>
            <a:endParaRPr sz="1100">
              <a:latin typeface="Courier New"/>
              <a:cs typeface="Courier New"/>
            </a:endParaRPr>
          </a:p>
          <a:p>
            <a:pPr algn="ctr" marR="296545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FROM employees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5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33831"/>
            <a:ext cx="315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Solutions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3302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2189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WHERE job_id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'SA_REP'</a:t>
            </a:r>
            <a:endParaRPr sz="1100">
              <a:latin typeface="Courier New"/>
              <a:cs typeface="Courier New"/>
            </a:endParaRPr>
          </a:p>
          <a:p>
            <a:pPr marL="2421890">
              <a:lnSpc>
                <a:spcPts val="1190"/>
              </a:lnSpc>
            </a:pPr>
            <a:r>
              <a:rPr dirty="0" sz="1100" spc="-5">
                <a:latin typeface="Courier New"/>
                <a:cs typeface="Courier New"/>
              </a:rPr>
              <a:t>AND department_id IS 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155445"/>
            <a:ext cx="5781040" cy="7112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  <a:buAutoNum type="arabicPeriod" startAt="18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the following statistical reports for the </a:t>
            </a:r>
            <a:r>
              <a:rPr dirty="0" sz="1200" spc="-5">
                <a:latin typeface="Times New Roman"/>
                <a:cs typeface="Times New Roman"/>
              </a:rPr>
              <a:t>HR department: </a:t>
            </a:r>
            <a:r>
              <a:rPr dirty="0" sz="1200">
                <a:latin typeface="Times New Roman"/>
                <a:cs typeface="Times New Roman"/>
              </a:rPr>
              <a:t>Include the </a:t>
            </a:r>
            <a:r>
              <a:rPr dirty="0" sz="1200" spc="-5">
                <a:latin typeface="Times New Roman"/>
                <a:cs typeface="Times New Roman"/>
              </a:rPr>
              <a:t>department  number, department </a:t>
            </a:r>
            <a:r>
              <a:rPr dirty="0" sz="1200">
                <a:latin typeface="Times New Roman"/>
                <a:cs typeface="Times New Roman"/>
              </a:rPr>
              <a:t>name, and the number 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working in each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105"/>
              </a:spcBef>
              <a:buAutoNum type="alphaL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Employs </a:t>
            </a:r>
            <a:r>
              <a:rPr dirty="0" sz="1200">
                <a:latin typeface="Times New Roman"/>
                <a:cs typeface="Times New Roman"/>
              </a:rPr>
              <a:t>fewer than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1940813"/>
            <a:ext cx="6323330" cy="82994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964689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d.department_id, d.department_name, COUNT(*)  FROM	departments d JOIN employees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d.department_id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e.department_id</a:t>
            </a:r>
            <a:endParaRPr sz="1100">
              <a:latin typeface="Courier New"/>
              <a:cs typeface="Courier New"/>
            </a:endParaRPr>
          </a:p>
          <a:p>
            <a:pPr marL="74930" marR="2635250">
              <a:lnSpc>
                <a:spcPts val="126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GROUP BY d.department_id, d.department_name  HAVING COUNT(*) &lt;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2904235"/>
            <a:ext cx="2595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b. Has the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3186683"/>
            <a:ext cx="6323330" cy="114617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964689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d.department_id, d.department_name, COUNT(*)  FROM	departments d JOIN employees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d.department_id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e.department_id</a:t>
            </a:r>
            <a:endParaRPr sz="1100">
              <a:latin typeface="Courier New"/>
              <a:cs typeface="Courier New"/>
            </a:endParaRPr>
          </a:p>
          <a:p>
            <a:pPr marL="74930" marR="263525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GROUP BY d.department_id, d.department_name  HAVING COUNT(*) = (SELECT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MAX(COUNT(*))</a:t>
            </a:r>
            <a:endParaRPr sz="1100">
              <a:latin typeface="Courier New"/>
              <a:cs typeface="Courier New"/>
            </a:endParaRPr>
          </a:p>
          <a:p>
            <a:pPr marL="1667510">
              <a:lnSpc>
                <a:spcPts val="1180"/>
              </a:lnSpc>
              <a:tabLst>
                <a:tab pos="225425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166751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GROUP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department_id);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4466335"/>
            <a:ext cx="2552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c. Has the </a:t>
            </a:r>
            <a:r>
              <a:rPr dirty="0" sz="1200" spc="-5">
                <a:latin typeface="Times New Roman"/>
                <a:cs typeface="Times New Roman"/>
              </a:rPr>
              <a:t>lowest 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4748784"/>
            <a:ext cx="6323330" cy="114681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964689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d.department_id, d.department_name, COUNT(*)  FROM	departments d JOIN employees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d.department_id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e.department_id</a:t>
            </a:r>
            <a:endParaRPr sz="1100">
              <a:latin typeface="Courier New"/>
              <a:cs typeface="Courier New"/>
            </a:endParaRPr>
          </a:p>
          <a:p>
            <a:pPr marL="74930" marR="2635250">
              <a:lnSpc>
                <a:spcPts val="124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GROUP BY d.department_id, d.department_name  HAVING COUNT(*) = (SELECT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MIN(COUNT(*))</a:t>
            </a:r>
            <a:endParaRPr sz="1100">
              <a:latin typeface="Courier New"/>
              <a:cs typeface="Courier New"/>
            </a:endParaRPr>
          </a:p>
          <a:p>
            <a:pPr marL="1667510">
              <a:lnSpc>
                <a:spcPts val="1190"/>
              </a:lnSpc>
              <a:tabLst>
                <a:tab pos="225425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166751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GROUP 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department_id);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029197"/>
            <a:ext cx="57219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19. Create a report that displays the </a:t>
            </a:r>
            <a:r>
              <a:rPr dirty="0" sz="1200" spc="-5">
                <a:latin typeface="Times New Roman"/>
                <a:cs typeface="Times New Roman"/>
              </a:rPr>
              <a:t>employee number,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salary,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number,  and the average salary in their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for all </a:t>
            </a:r>
            <a:r>
              <a:rPr dirty="0" sz="1200" spc="-5">
                <a:latin typeface="Times New Roman"/>
                <a:cs typeface="Times New Roman"/>
              </a:rPr>
              <a:t>employees.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62" y="6486905"/>
            <a:ext cx="6323330" cy="82994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126490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SELECT e.employee_id, e.last_name, e.department_id, e.salary,  AVG(s.salary)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 e JOIN employees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5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ON	e.department_id 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s.department_id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GROUP BY e.employee_id, e.last_name, e.department_id,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e.salary;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450328"/>
            <a:ext cx="58616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20.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all employees </a:t>
            </a:r>
            <a:r>
              <a:rPr dirty="0" sz="1200" spc="-5">
                <a:latin typeface="Times New Roman"/>
                <a:cs typeface="Times New Roman"/>
              </a:rPr>
              <a:t>who were </a:t>
            </a:r>
            <a:r>
              <a:rPr dirty="0" sz="1200">
                <a:latin typeface="Times New Roman"/>
                <a:cs typeface="Times New Roman"/>
              </a:rPr>
              <a:t>hired on the </a:t>
            </a:r>
            <a:r>
              <a:rPr dirty="0" sz="1200" spc="-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of the week on which the highest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were hired.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2" y="7908035"/>
            <a:ext cx="6323330" cy="146240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29997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last_name, TO_CHAR(hire_date, 'DAY') day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WHERE	TO_CHAR(hire_date, 'Day')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745490" marR="2886710" indent="-83820">
              <a:lnSpc>
                <a:spcPts val="1250"/>
              </a:lnSpc>
              <a:spcBef>
                <a:spcPts val="65"/>
              </a:spcBef>
              <a:tabLst>
                <a:tab pos="1332230" algn="l"/>
              </a:tabLst>
            </a:pPr>
            <a:r>
              <a:rPr dirty="0" sz="1100" spc="-5">
                <a:latin typeface="Courier New"/>
                <a:cs typeface="Courier New"/>
              </a:rPr>
              <a:t>(SELECT TO_CHAR(hire_date, 'Day')  FROM	employees</a:t>
            </a:r>
            <a:endParaRPr sz="1100">
              <a:latin typeface="Courier New"/>
              <a:cs typeface="Courier New"/>
            </a:endParaRPr>
          </a:p>
          <a:p>
            <a:pPr marL="74549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GROUP BY TO_CHAR(hire_date,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'Day')</a:t>
            </a:r>
            <a:endParaRPr sz="1100">
              <a:latin typeface="Courier New"/>
              <a:cs typeface="Courier New"/>
            </a:endParaRPr>
          </a:p>
          <a:p>
            <a:pPr marL="74549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HAVING COUNT(*) = (SELECT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MAX(COUNT(*))</a:t>
            </a:r>
            <a:endParaRPr sz="1100">
              <a:latin typeface="Courier New"/>
              <a:cs typeface="Courier New"/>
            </a:endParaRPr>
          </a:p>
          <a:p>
            <a:pPr marL="2338070">
              <a:lnSpc>
                <a:spcPts val="1250"/>
              </a:lnSpc>
              <a:tabLst>
                <a:tab pos="2924810" algn="l"/>
              </a:tabLst>
            </a:pPr>
            <a:r>
              <a:rPr dirty="0" sz="1100" spc="-5">
                <a:latin typeface="Courier New"/>
                <a:cs typeface="Courier New"/>
              </a:rPr>
              <a:t>FROM	employees</a:t>
            </a:r>
            <a:endParaRPr sz="1100">
              <a:latin typeface="Courier New"/>
              <a:cs typeface="Courier New"/>
            </a:endParaRPr>
          </a:p>
          <a:p>
            <a:pPr marL="233807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GROUP BY TO_CHAR(hire_date,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'Day')));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6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389635"/>
            <a:ext cx="5189855" cy="6553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Solutions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  <a:spcBef>
                <a:spcPts val="445"/>
              </a:spcBef>
            </a:pPr>
            <a:r>
              <a:rPr dirty="0" sz="1200">
                <a:latin typeface="Times New Roman"/>
                <a:cs typeface="Times New Roman"/>
              </a:rPr>
              <a:t>21. Create an anniversary overview based on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hire date of the </a:t>
            </a:r>
            <a:r>
              <a:rPr dirty="0" sz="1200" spc="-5">
                <a:latin typeface="Times New Roman"/>
                <a:cs typeface="Times New Roman"/>
              </a:rPr>
              <a:t>employees. Sort </a:t>
            </a:r>
            <a:r>
              <a:rPr dirty="0" sz="1200">
                <a:latin typeface="Times New Roman"/>
                <a:cs typeface="Times New Roman"/>
              </a:rPr>
              <a:t>the  anniversaries in ascending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1118615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461770">
              <a:lnSpc>
                <a:spcPts val="124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1100" spc="-5">
                <a:latin typeface="Courier New"/>
                <a:cs typeface="Courier New"/>
              </a:rPr>
              <a:t>SELECT last_name, TO_CHAR(hire_date, 'Month DD') BIRTHDAY  FROM	employees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ORDER BY TO_CHAR(hire_date,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'DDD');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13892"/>
            <a:ext cx="5892165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Solutions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240665" marR="5080" indent="-228600">
              <a:lnSpc>
                <a:spcPts val="1380"/>
              </a:lnSpc>
              <a:buAutoNum type="arabicPeriod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tables based on the following table </a:t>
            </a:r>
            <a:r>
              <a:rPr dirty="0" sz="1200" spc="-5">
                <a:latin typeface="Times New Roman"/>
                <a:cs typeface="Times New Roman"/>
              </a:rPr>
              <a:t>instance </a:t>
            </a:r>
            <a:r>
              <a:rPr dirty="0" sz="1200">
                <a:latin typeface="Times New Roman"/>
                <a:cs typeface="Times New Roman"/>
              </a:rPr>
              <a:t>charts.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appropriate </a:t>
            </a:r>
            <a:r>
              <a:rPr dirty="0" sz="1200">
                <a:latin typeface="Times New Roman"/>
                <a:cs typeface="Times New Roman"/>
              </a:rPr>
              <a:t>data types  and be </a:t>
            </a:r>
            <a:r>
              <a:rPr dirty="0" sz="1200" spc="-5">
                <a:latin typeface="Times New Roman"/>
                <a:cs typeface="Times New Roman"/>
              </a:rPr>
              <a:t>sure </a:t>
            </a:r>
            <a:r>
              <a:rPr dirty="0" sz="1200">
                <a:latin typeface="Times New Roman"/>
                <a:cs typeface="Times New Roman"/>
              </a:rPr>
              <a:t>to add integrity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 lvl="1" marL="469900" indent="-229870">
              <a:lnSpc>
                <a:spcPct val="100000"/>
              </a:lnSpc>
              <a:spcBef>
                <a:spcPts val="1145"/>
              </a:spcBef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2038349"/>
            <a:ext cx="6323330" cy="17792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CREATE TABLE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  <a:p>
            <a:pPr marL="494030">
              <a:lnSpc>
                <a:spcPts val="1240"/>
              </a:lnSpc>
              <a:tabLst>
                <a:tab pos="1865630" algn="l"/>
              </a:tabLst>
            </a:pPr>
            <a:r>
              <a:rPr dirty="0" sz="1100" spc="-5">
                <a:latin typeface="Courier New"/>
                <a:cs typeface="Courier New"/>
              </a:rPr>
              <a:t>(member_id	NUMBER(10)</a:t>
            </a:r>
            <a:endParaRPr sz="1100">
              <a:latin typeface="Courier New"/>
              <a:cs typeface="Courier New"/>
            </a:endParaRPr>
          </a:p>
          <a:p>
            <a:pPr marL="661670" marR="1880870" indent="167640">
              <a:lnSpc>
                <a:spcPts val="1250"/>
              </a:lnSpc>
              <a:spcBef>
                <a:spcPts val="60"/>
              </a:spcBef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CONSTRAINT member_member_id_pk PRIMARY KEY,  last_name	VARCHAR2(25)</a:t>
            </a:r>
            <a:endParaRPr sz="1100">
              <a:latin typeface="Courier New"/>
              <a:cs typeface="Courier New"/>
            </a:endParaRPr>
          </a:p>
          <a:p>
            <a:pPr marL="661670" marR="2132330" indent="167640">
              <a:lnSpc>
                <a:spcPts val="1240"/>
              </a:lnSpc>
              <a:spcBef>
                <a:spcPts val="5"/>
              </a:spcBef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CONSTRAINT member_last_name_nn NOT NULL,  first_name	VARCHAR2(25),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185"/>
              </a:lnSpc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address	VARCHAR2(100),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45"/>
              </a:lnSpc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city	VARCHAR2(30),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45"/>
              </a:lnSpc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phone	VARCHAR2(15),</a:t>
            </a:r>
            <a:endParaRPr sz="1100">
              <a:latin typeface="Courier New"/>
              <a:cs typeface="Courier New"/>
            </a:endParaRPr>
          </a:p>
          <a:p>
            <a:pPr marL="829310" marR="2048510" indent="-167640">
              <a:lnSpc>
                <a:spcPts val="1260"/>
              </a:lnSpc>
              <a:spcBef>
                <a:spcPts val="55"/>
              </a:spcBef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join_date	DATE DEFAULT SYSDATE  CONSTRAINT member_join_date_nn NOT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NULL);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866" y="4240529"/>
            <a:ext cx="6335395" cy="2425065"/>
            <a:chOff x="832866" y="4240529"/>
            <a:chExt cx="6335395" cy="2425065"/>
          </a:xfrm>
        </p:grpSpPr>
        <p:sp>
          <p:nvSpPr>
            <p:cNvPr id="5" name="object 5"/>
            <p:cNvSpPr/>
            <p:nvPr/>
          </p:nvSpPr>
          <p:spPr>
            <a:xfrm>
              <a:off x="832866" y="4240529"/>
              <a:ext cx="6335395" cy="12700"/>
            </a:xfrm>
            <a:custGeom>
              <a:avLst/>
              <a:gdLst/>
              <a:ahLst/>
              <a:cxnLst/>
              <a:rect l="l" t="t" r="r" b="b"/>
              <a:pathLst>
                <a:path w="6335395" h="12700">
                  <a:moveTo>
                    <a:pt x="63352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335268" y="12192"/>
                  </a:lnTo>
                  <a:lnTo>
                    <a:pt x="6335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62037" y="4240529"/>
              <a:ext cx="0" cy="2241550"/>
            </a:xfrm>
            <a:custGeom>
              <a:avLst/>
              <a:gdLst/>
              <a:ahLst/>
              <a:cxnLst/>
              <a:rect l="l" t="t" r="r" b="b"/>
              <a:pathLst>
                <a:path w="0" h="2241550">
                  <a:moveTo>
                    <a:pt x="0" y="0"/>
                  </a:moveTo>
                  <a:lnTo>
                    <a:pt x="0" y="224104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2853" y="4240529"/>
              <a:ext cx="6335395" cy="2425065"/>
            </a:xfrm>
            <a:custGeom>
              <a:avLst/>
              <a:gdLst/>
              <a:ahLst/>
              <a:cxnLst/>
              <a:rect l="l" t="t" r="r" b="b"/>
              <a:pathLst>
                <a:path w="6335395" h="2425064">
                  <a:moveTo>
                    <a:pt x="6335281" y="2412504"/>
                  </a:moveTo>
                  <a:lnTo>
                    <a:pt x="6335268" y="2241042"/>
                  </a:lnTo>
                  <a:lnTo>
                    <a:pt x="6323089" y="2241042"/>
                  </a:lnTo>
                  <a:lnTo>
                    <a:pt x="6323089" y="2412504"/>
                  </a:lnTo>
                  <a:lnTo>
                    <a:pt x="12204" y="2412504"/>
                  </a:lnTo>
                  <a:lnTo>
                    <a:pt x="12204" y="0"/>
                  </a:lnTo>
                  <a:lnTo>
                    <a:pt x="0" y="0"/>
                  </a:lnTo>
                  <a:lnTo>
                    <a:pt x="0" y="2424696"/>
                  </a:lnTo>
                  <a:lnTo>
                    <a:pt x="12204" y="2424696"/>
                  </a:lnTo>
                  <a:lnTo>
                    <a:pt x="6323089" y="2424684"/>
                  </a:lnTo>
                  <a:lnTo>
                    <a:pt x="6335268" y="2424696"/>
                  </a:lnTo>
                  <a:lnTo>
                    <a:pt x="6335281" y="241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14400" y="3853292"/>
            <a:ext cx="4371975" cy="315341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457200" indent="-229235">
              <a:lnSpc>
                <a:spcPct val="100000"/>
              </a:lnSpc>
              <a:spcBef>
                <a:spcPts val="910"/>
              </a:spcBef>
              <a:buAutoNum type="alphaLcPeriod" startAt="2"/>
              <a:tabLst>
                <a:tab pos="457834" algn="l"/>
              </a:tabLst>
            </a:pP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spcBef>
                <a:spcPts val="745"/>
              </a:spcBef>
            </a:pPr>
            <a:r>
              <a:rPr dirty="0" sz="1100" spc="-5">
                <a:latin typeface="Courier New"/>
                <a:cs typeface="Courier New"/>
              </a:rPr>
              <a:t>CREATE TABLE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  <a:p>
            <a:pPr marL="586740">
              <a:lnSpc>
                <a:spcPts val="1240"/>
              </a:lnSpc>
              <a:tabLst>
                <a:tab pos="1790064" algn="l"/>
              </a:tabLst>
            </a:pPr>
            <a:r>
              <a:rPr dirty="0" sz="1100" spc="-5">
                <a:latin typeface="Courier New"/>
                <a:cs typeface="Courier New"/>
              </a:rPr>
              <a:t>(title_id	NUMBER(10)</a:t>
            </a:r>
            <a:endParaRPr sz="1100">
              <a:latin typeface="Courier New"/>
              <a:cs typeface="Courier New"/>
            </a:endParaRPr>
          </a:p>
          <a:p>
            <a:pPr marL="586740" marR="172720" indent="167640">
              <a:lnSpc>
                <a:spcPts val="1250"/>
              </a:lnSpc>
              <a:spcBef>
                <a:spcPts val="60"/>
              </a:spcBef>
              <a:tabLst>
                <a:tab pos="1759585" algn="l"/>
              </a:tabLst>
            </a:pPr>
            <a:r>
              <a:rPr dirty="0" sz="1100" spc="-5">
                <a:latin typeface="Courier New"/>
                <a:cs typeface="Courier New"/>
              </a:rPr>
              <a:t>CONSTRAINT title_title_id_pk PRIMARY KEY,  title	VARCHAR2(60)</a:t>
            </a:r>
            <a:endParaRPr sz="1100">
              <a:latin typeface="Courier New"/>
              <a:cs typeface="Courier New"/>
            </a:endParaRPr>
          </a:p>
          <a:p>
            <a:pPr marL="586740" marR="675640" indent="167640">
              <a:lnSpc>
                <a:spcPts val="1240"/>
              </a:lnSpc>
              <a:spcBef>
                <a:spcPts val="5"/>
              </a:spcBef>
              <a:tabLst>
                <a:tab pos="1759585" algn="l"/>
              </a:tabLst>
            </a:pPr>
            <a:r>
              <a:rPr dirty="0" sz="1100" spc="-5">
                <a:latin typeface="Courier New"/>
                <a:cs typeface="Courier New"/>
              </a:rPr>
              <a:t>CONSTRAINT title_title_nn NOT NULL,  description	VARCHAR2(400)</a:t>
            </a:r>
            <a:endParaRPr sz="1100">
              <a:latin typeface="Courier New"/>
              <a:cs typeface="Courier New"/>
            </a:endParaRPr>
          </a:p>
          <a:p>
            <a:pPr marL="586740" marR="172720" indent="167640">
              <a:lnSpc>
                <a:spcPts val="1250"/>
              </a:lnSpc>
              <a:tabLst>
                <a:tab pos="1759585" algn="l"/>
              </a:tabLst>
            </a:pPr>
            <a:r>
              <a:rPr dirty="0" sz="1100" spc="-5">
                <a:latin typeface="Courier New"/>
                <a:cs typeface="Courier New"/>
              </a:rPr>
              <a:t>CONSTRAINT title_description_nn NOT NULL,  rating	VARCHAR2(4)</a:t>
            </a:r>
            <a:endParaRPr sz="1100">
              <a:latin typeface="Courier New"/>
              <a:cs typeface="Courier New"/>
            </a:endParaRPr>
          </a:p>
          <a:p>
            <a:pPr marL="75438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CONSTRAINT title_rating_ck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CHECK</a:t>
            </a:r>
            <a:endParaRPr sz="1100">
              <a:latin typeface="Courier New"/>
              <a:cs typeface="Courier New"/>
            </a:endParaRPr>
          </a:p>
          <a:p>
            <a:pPr marL="75438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(rating IN ('G', 'PG', 'R', 'NC17',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'NR')),</a:t>
            </a:r>
            <a:endParaRPr sz="1100">
              <a:latin typeface="Courier New"/>
              <a:cs typeface="Courier New"/>
            </a:endParaRPr>
          </a:p>
          <a:p>
            <a:pPr marL="586740">
              <a:lnSpc>
                <a:spcPts val="1245"/>
              </a:lnSpc>
              <a:tabLst>
                <a:tab pos="1759585" algn="l"/>
              </a:tabLst>
            </a:pPr>
            <a:r>
              <a:rPr dirty="0" sz="1100" spc="-5">
                <a:latin typeface="Courier New"/>
                <a:cs typeface="Courier New"/>
              </a:rPr>
              <a:t>category	VARCHAR2(20)</a:t>
            </a:r>
            <a:endParaRPr sz="1100">
              <a:latin typeface="Courier New"/>
              <a:cs typeface="Courier New"/>
            </a:endParaRPr>
          </a:p>
          <a:p>
            <a:pPr marL="754380" marR="8890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CONSTRAINT title_category_ck CHECK  (category IN ('DRAMA', 'COMEDY', 'ACTION',  'CHILD', 'SCIFI',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'DOCUMENTARY')),</a:t>
            </a:r>
            <a:endParaRPr sz="1100">
              <a:latin typeface="Courier New"/>
              <a:cs typeface="Courier New"/>
            </a:endParaRPr>
          </a:p>
          <a:p>
            <a:pPr marL="586740">
              <a:lnSpc>
                <a:spcPts val="1225"/>
              </a:lnSpc>
              <a:tabLst>
                <a:tab pos="1843405" algn="l"/>
              </a:tabLst>
            </a:pPr>
            <a:r>
              <a:rPr dirty="0" sz="1100" spc="-5">
                <a:latin typeface="Courier New"/>
                <a:cs typeface="Courier New"/>
              </a:rPr>
              <a:t>release_date	DATE);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457200" indent="-229235">
              <a:lnSpc>
                <a:spcPct val="100000"/>
              </a:lnSpc>
              <a:buAutoNum type="alphaLcPeriod" startAt="3"/>
              <a:tabLst>
                <a:tab pos="457834" algn="l"/>
              </a:tabLst>
            </a:pP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TITLE_COPY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7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7087361"/>
            <a:ext cx="6323330" cy="16217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CREATE TABLE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title_copy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45"/>
              </a:lnSpc>
              <a:tabLst>
                <a:tab pos="1918970" algn="l"/>
              </a:tabLst>
            </a:pPr>
            <a:r>
              <a:rPr dirty="0" sz="1100" spc="-5">
                <a:latin typeface="Courier New"/>
                <a:cs typeface="Courier New"/>
              </a:rPr>
              <a:t>(copy_id	NUMBER(10),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50"/>
              </a:lnSpc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title_id	NUMBER(10)</a:t>
            </a:r>
            <a:endParaRPr sz="1100">
              <a:latin typeface="Courier New"/>
              <a:cs typeface="Courier New"/>
            </a:endParaRPr>
          </a:p>
          <a:p>
            <a:pPr marL="661670" marR="372110" indent="167640">
              <a:lnSpc>
                <a:spcPts val="1240"/>
              </a:lnSpc>
              <a:spcBef>
                <a:spcPts val="70"/>
              </a:spcBef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CONSTRAINT title_copy_title_if_fk REFERENCES title(title_id),  status	VARCHAR2(15)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CONSTRAINT title_copy_status_nn NOT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</a:t>
            </a:r>
            <a:endParaRPr sz="1100">
              <a:latin typeface="Courier New"/>
              <a:cs typeface="Courier New"/>
            </a:endParaRPr>
          </a:p>
          <a:p>
            <a:pPr marL="829310" marR="1377950">
              <a:lnSpc>
                <a:spcPts val="124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CONSTRAINT title_copy_status_ck CHECK (status IN  ('AVAILABLE', 'DESTROYED','RENTED',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'RESERVED')),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190"/>
              </a:lnSpc>
            </a:pPr>
            <a:r>
              <a:rPr dirty="0" sz="1100" spc="-5">
                <a:latin typeface="Courier New"/>
                <a:cs typeface="Courier New"/>
              </a:rPr>
              <a:t>CONSTRAINT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title_copy_copy_id_title_id_pk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PRIMARY KEY (copy_id,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title_id));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8847835"/>
            <a:ext cx="1602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RENTAL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8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33831"/>
            <a:ext cx="402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20967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CREATE TABLE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rental</a:t>
            </a:r>
            <a:endParaRPr sz="1100">
              <a:latin typeface="Courier New"/>
              <a:cs typeface="Courier New"/>
            </a:endParaRPr>
          </a:p>
          <a:p>
            <a:pPr marL="661670" marR="2802890" indent="-83820">
              <a:lnSpc>
                <a:spcPts val="1250"/>
              </a:lnSpc>
              <a:spcBef>
                <a:spcPts val="60"/>
              </a:spcBef>
              <a:tabLst>
                <a:tab pos="1751330" algn="l"/>
                <a:tab pos="1781810" algn="l"/>
              </a:tabLst>
            </a:pPr>
            <a:r>
              <a:rPr dirty="0" sz="1100" spc="-5">
                <a:latin typeface="Courier New"/>
                <a:cs typeface="Courier New"/>
              </a:rPr>
              <a:t>(book_date	DATE DEFAULT SYSDATE,  member_id		NUMBER(10)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CONSTRAINT rental_member_id_fk REFERENCES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member(member_id),</a:t>
            </a:r>
            <a:endParaRPr sz="1100">
              <a:latin typeface="Courier New"/>
              <a:cs typeface="Courier New"/>
            </a:endParaRPr>
          </a:p>
          <a:p>
            <a:pPr marL="661670" marR="3641090">
              <a:lnSpc>
                <a:spcPts val="1250"/>
              </a:lnSpc>
              <a:spcBef>
                <a:spcPts val="65"/>
              </a:spcBef>
              <a:tabLst>
                <a:tab pos="1751330" algn="l"/>
              </a:tabLst>
            </a:pPr>
            <a:r>
              <a:rPr dirty="0" sz="1100" spc="-5">
                <a:latin typeface="Courier New"/>
                <a:cs typeface="Courier New"/>
              </a:rPr>
              <a:t>copy_id</a:t>
            </a:r>
            <a:r>
              <a:rPr dirty="0" sz="1100" spc="-5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NUMBER(10),  </a:t>
            </a:r>
            <a:r>
              <a:rPr dirty="0" sz="1100" spc="-5">
                <a:latin typeface="Courier New"/>
                <a:cs typeface="Courier New"/>
              </a:rPr>
              <a:t>act_ret_date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DATE,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exp_ret_date DATE DEFAULT SYSDATE +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50"/>
              </a:lnSpc>
              <a:tabLst>
                <a:tab pos="1751330" algn="l"/>
              </a:tabLst>
            </a:pPr>
            <a:r>
              <a:rPr dirty="0" sz="1100" spc="-5">
                <a:latin typeface="Courier New"/>
                <a:cs typeface="Courier New"/>
              </a:rPr>
              <a:t>title_id	NUMBER(10),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CONSTRAINT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rental_book_date_copy_title_pk</a:t>
            </a:r>
            <a:endParaRPr sz="1100">
              <a:latin typeface="Courier New"/>
              <a:cs typeface="Courier New"/>
            </a:endParaRPr>
          </a:p>
          <a:p>
            <a:pPr marL="661670" marR="1042669" indent="16764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PRIMARY KEY (book_date, member_id, copy_id,title_id),  CONSTRAINT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rental_copy_id_title_id_fk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FOREIGN KEY (copy_id,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title_id)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290"/>
              </a:lnSpc>
            </a:pPr>
            <a:r>
              <a:rPr dirty="0" sz="1100" spc="-5">
                <a:latin typeface="Courier New"/>
                <a:cs typeface="Courier New"/>
              </a:rPr>
              <a:t>REFERENCES title_copy(copy_id,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title_id));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2927095"/>
            <a:ext cx="2055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e. Table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RESERVATION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3216401"/>
            <a:ext cx="6323330" cy="130492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577850" marR="4060190" indent="-502920">
              <a:lnSpc>
                <a:spcPts val="1240"/>
              </a:lnSpc>
              <a:spcBef>
                <a:spcPts val="105"/>
              </a:spcBef>
              <a:tabLst>
                <a:tab pos="1835150" algn="l"/>
              </a:tabLst>
            </a:pPr>
            <a:r>
              <a:rPr dirty="0" sz="1100" spc="-5">
                <a:latin typeface="Courier New"/>
                <a:cs typeface="Courier New"/>
              </a:rPr>
              <a:t>CREATE TABLE reservation  </a:t>
            </a:r>
            <a:r>
              <a:rPr dirty="0" sz="1100" spc="-5">
                <a:latin typeface="Courier New"/>
                <a:cs typeface="Courier New"/>
              </a:rPr>
              <a:t>(res_date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DATE,</a:t>
            </a:r>
            <a:endParaRPr sz="1100">
              <a:latin typeface="Courier New"/>
              <a:cs typeface="Courier New"/>
            </a:endParaRPr>
          </a:p>
          <a:p>
            <a:pPr marL="661670">
              <a:lnSpc>
                <a:spcPts val="1185"/>
              </a:lnSpc>
              <a:tabLst>
                <a:tab pos="1865630" algn="l"/>
              </a:tabLst>
            </a:pPr>
            <a:r>
              <a:rPr dirty="0" sz="1100" spc="-5">
                <a:latin typeface="Courier New"/>
                <a:cs typeface="Courier New"/>
              </a:rPr>
              <a:t>member_id	NUMBER(10)</a:t>
            </a:r>
            <a:endParaRPr sz="1100">
              <a:latin typeface="Courier New"/>
              <a:cs typeface="Courier New"/>
            </a:endParaRPr>
          </a:p>
          <a:p>
            <a:pPr marL="661670" marR="288290" indent="167640">
              <a:lnSpc>
                <a:spcPts val="1240"/>
              </a:lnSpc>
              <a:spcBef>
                <a:spcPts val="70"/>
              </a:spcBef>
              <a:tabLst>
                <a:tab pos="1865630" algn="l"/>
              </a:tabLst>
            </a:pPr>
            <a:r>
              <a:rPr dirty="0" sz="1100" spc="-5">
                <a:latin typeface="Courier New"/>
                <a:cs typeface="Courier New"/>
              </a:rPr>
              <a:t>CONSTRAINT reservation_member_id REFERENCES member(member_id),  title_id	NUMBER(10)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CONSTRAINT reservation_title_id REFERENCES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title(title_id),</a:t>
            </a:r>
            <a:endParaRPr sz="1100">
              <a:latin typeface="Courier New"/>
              <a:cs typeface="Courier New"/>
            </a:endParaRPr>
          </a:p>
          <a:p>
            <a:pPr marL="829310" marR="1210310" indent="-16764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CONSTRAINT reservation_resdate_mem_tit_pk PRIMARY KEY  (res_date, member_id,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title_id));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654550"/>
            <a:ext cx="5848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200" spc="-5">
                <a:latin typeface="Times New Roman"/>
                <a:cs typeface="Times New Roman"/>
              </a:rPr>
              <a:t>Verify </a:t>
            </a:r>
            <a:r>
              <a:rPr dirty="0" sz="1200">
                <a:latin typeface="Times New Roman"/>
                <a:cs typeface="Times New Roman"/>
              </a:rPr>
              <a:t>that the tables and </a:t>
            </a:r>
            <a:r>
              <a:rPr dirty="0" sz="1200" spc="-5">
                <a:latin typeface="Times New Roman"/>
                <a:cs typeface="Times New Roman"/>
              </a:rPr>
              <a:t>constraints were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5">
                <a:latin typeface="Times New Roman"/>
                <a:cs typeface="Times New Roman"/>
              </a:rPr>
              <a:t>properly by </a:t>
            </a:r>
            <a:r>
              <a:rPr dirty="0" sz="1200">
                <a:latin typeface="Times New Roman"/>
                <a:cs typeface="Times New Roman"/>
              </a:rPr>
              <a:t>checking the data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4936997"/>
            <a:ext cx="6323330" cy="146304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4563110">
              <a:lnSpc>
                <a:spcPts val="1240"/>
              </a:lnSpc>
              <a:spcBef>
                <a:spcPts val="105"/>
              </a:spcBef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SELECT	table_name 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user_tables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WHERE	table_name IN ('MEMBER', 'TITLE',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'TITLE_COPY',</a:t>
            </a:r>
            <a:endParaRPr sz="1100">
              <a:latin typeface="Courier New"/>
              <a:cs typeface="Courier New"/>
            </a:endParaRPr>
          </a:p>
          <a:p>
            <a:pPr algn="ctr" marR="45085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'RENTAL', 'RESERVATION');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74930" marR="1797050">
              <a:lnSpc>
                <a:spcPts val="1250"/>
              </a:lnSpc>
              <a:spcBef>
                <a:spcPts val="5"/>
              </a:spcBef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SELECT	constraint_name, constraint_type, table_name  FROM	user_constraints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WHERE	table_name IN ('MEMBER', 'TITLE',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'TITLE_COPY',</a:t>
            </a:r>
            <a:endParaRPr sz="1100">
              <a:latin typeface="Courier New"/>
              <a:cs typeface="Courier New"/>
            </a:endParaRPr>
          </a:p>
          <a:p>
            <a:pPr algn="ctr" marR="45085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'RENTAL', 'RESERVATION');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538976"/>
            <a:ext cx="5793105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Create </a:t>
            </a:r>
            <a:r>
              <a:rPr dirty="0" sz="1200" spc="-5">
                <a:latin typeface="Times New Roman"/>
                <a:cs typeface="Times New Roman"/>
              </a:rPr>
              <a:t>sequences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uniquely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</a:t>
            </a:r>
            <a:r>
              <a:rPr dirty="0" sz="1200">
                <a:latin typeface="Times New Roman"/>
                <a:cs typeface="Times New Roman"/>
              </a:rPr>
              <a:t> each row 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10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ct val="102899"/>
              </a:lnSpc>
              <a:buAutoNum type="alphaL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number for the </a:t>
            </a:r>
            <a:r>
              <a:rPr dirty="0" sz="1200" spc="-5">
                <a:latin typeface="Courier New"/>
                <a:cs typeface="Courier New"/>
              </a:rPr>
              <a:t>MEMBER</a:t>
            </a:r>
            <a:r>
              <a:rPr dirty="0" sz="1200" spc="-46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 Start with 101; do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allow caching </a:t>
            </a:r>
            <a:r>
              <a:rPr dirty="0" sz="1200" spc="-5">
                <a:latin typeface="Times New Roman"/>
                <a:cs typeface="Times New Roman"/>
              </a:rPr>
              <a:t>of values.  Name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MEMBER_ID_SEQ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7357871"/>
            <a:ext cx="6323330" cy="5130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3808729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CREATE SEQUENCE member_id_seq  START WITH 101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NOCACHE;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8009635"/>
            <a:ext cx="5568950" cy="3968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1300" marR="5080" indent="-228600">
              <a:lnSpc>
                <a:spcPct val="102899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b. Title </a:t>
            </a:r>
            <a:r>
              <a:rPr dirty="0" sz="1200" spc="-5">
                <a:latin typeface="Times New Roman"/>
                <a:cs typeface="Times New Roman"/>
              </a:rPr>
              <a:t>number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 </a:t>
            </a:r>
            <a:r>
              <a:rPr dirty="0" sz="1200">
                <a:latin typeface="Times New Roman"/>
                <a:cs typeface="Times New Roman"/>
              </a:rPr>
              <a:t>table: </a:t>
            </a:r>
            <a:r>
              <a:rPr dirty="0" sz="1200" spc="-5">
                <a:latin typeface="Times New Roman"/>
                <a:cs typeface="Times New Roman"/>
              </a:rPr>
              <a:t>Start with </a:t>
            </a:r>
            <a:r>
              <a:rPr dirty="0" sz="1200">
                <a:latin typeface="Times New Roman"/>
                <a:cs typeface="Times New Roman"/>
              </a:rPr>
              <a:t>92; do not allow caching of values.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 spc="-5">
                <a:latin typeface="Courier New"/>
                <a:cs typeface="Courier New"/>
              </a:rPr>
              <a:t>TITLE_ID_SEQ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62" y="8487918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3892550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CREATE SEQUENCE title_id_seq  START WITH 92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NOCACHE;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9135109"/>
            <a:ext cx="3893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c. Verify the </a:t>
            </a:r>
            <a:r>
              <a:rPr dirty="0" sz="1200" spc="-5">
                <a:latin typeface="Times New Roman"/>
                <a:cs typeface="Times New Roman"/>
              </a:rPr>
              <a:t>existence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sequences </a:t>
            </a:r>
            <a:r>
              <a:rPr dirty="0" sz="1200">
                <a:latin typeface="Times New Roman"/>
                <a:cs typeface="Times New Roman"/>
              </a:rPr>
              <a:t>in the data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3831"/>
            <a:ext cx="402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216150">
              <a:lnSpc>
                <a:spcPts val="1240"/>
              </a:lnSpc>
              <a:spcBef>
                <a:spcPts val="105"/>
              </a:spcBef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SELECT	sequence_name, increment_by, last_number  FROM	user_sequences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WHERE	sequence_name IN ('MEMBER_ID_SEQ',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'TITLE_ID_SEQ');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866" y="2675889"/>
            <a:ext cx="6336030" cy="5102225"/>
            <a:chOff x="832866" y="2675889"/>
            <a:chExt cx="6336030" cy="5102225"/>
          </a:xfrm>
        </p:grpSpPr>
        <p:sp>
          <p:nvSpPr>
            <p:cNvPr id="5" name="object 5"/>
            <p:cNvSpPr/>
            <p:nvPr/>
          </p:nvSpPr>
          <p:spPr>
            <a:xfrm>
              <a:off x="832866" y="2682239"/>
              <a:ext cx="6335395" cy="12700"/>
            </a:xfrm>
            <a:custGeom>
              <a:avLst/>
              <a:gdLst/>
              <a:ahLst/>
              <a:cxnLst/>
              <a:rect l="l" t="t" r="r" b="b"/>
              <a:pathLst>
                <a:path w="6335395" h="12700">
                  <a:moveTo>
                    <a:pt x="63352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335268" y="12192"/>
                  </a:lnTo>
                  <a:lnTo>
                    <a:pt x="6335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62037" y="2682239"/>
              <a:ext cx="0" cy="5089525"/>
            </a:xfrm>
            <a:custGeom>
              <a:avLst/>
              <a:gdLst/>
              <a:ahLst/>
              <a:cxnLst/>
              <a:rect l="l" t="t" r="r" b="b"/>
              <a:pathLst>
                <a:path w="0" h="5089525">
                  <a:moveTo>
                    <a:pt x="0" y="0"/>
                  </a:moveTo>
                  <a:lnTo>
                    <a:pt x="0" y="508939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1700" y="1339088"/>
            <a:ext cx="5676265" cy="168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Add data to the </a:t>
            </a:r>
            <a:r>
              <a:rPr dirty="0" sz="1200" spc="-5">
                <a:latin typeface="Times New Roman"/>
                <a:cs typeface="Times New Roman"/>
              </a:rPr>
              <a:t>tables. 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for each set of data to 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0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00299"/>
              </a:lnSpc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titles to the </a:t>
            </a:r>
            <a:r>
              <a:rPr dirty="0" sz="1200" spc="-5">
                <a:latin typeface="Courier New"/>
                <a:cs typeface="Courier New"/>
              </a:rPr>
              <a:t>TITLE </a:t>
            </a:r>
            <a:r>
              <a:rPr dirty="0" sz="1200">
                <a:latin typeface="Times New Roman"/>
                <a:cs typeface="Times New Roman"/>
              </a:rPr>
              <a:t>table.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script to enter the </a:t>
            </a:r>
            <a:r>
              <a:rPr dirty="0" sz="1200" spc="-5">
                <a:latin typeface="Times New Roman"/>
                <a:cs typeface="Times New Roman"/>
              </a:rPr>
              <a:t>movie information.  </a:t>
            </a:r>
            <a:r>
              <a:rPr dirty="0" sz="1200">
                <a:latin typeface="Times New Roman"/>
                <a:cs typeface="Times New Roman"/>
              </a:rPr>
              <a:t>Save the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script named </a:t>
            </a:r>
            <a:r>
              <a:rPr dirty="0" sz="1200" spc="-5">
                <a:latin typeface="Courier New"/>
                <a:cs typeface="Courier New"/>
              </a:rPr>
              <a:t>lab_apcs_4a.sql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sz="1200" spc="-5">
                <a:latin typeface="Times New Roman"/>
                <a:cs typeface="Times New Roman"/>
              </a:rPr>
              <a:t>sequences </a:t>
            </a:r>
            <a:r>
              <a:rPr dirty="0" sz="1200">
                <a:latin typeface="Times New Roman"/>
                <a:cs typeface="Times New Roman"/>
              </a:rPr>
              <a:t>to  uniquely identify each title.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 release dates in the </a:t>
            </a:r>
            <a:r>
              <a:rPr dirty="0" sz="1200" spc="-5">
                <a:latin typeface="Courier New"/>
                <a:cs typeface="Courier New"/>
              </a:rPr>
              <a:t>DD-MON-YYYY </a:t>
            </a:r>
            <a:r>
              <a:rPr dirty="0" sz="1200" spc="-5">
                <a:latin typeface="Times New Roman"/>
                <a:cs typeface="Times New Roman"/>
              </a:rPr>
              <a:t>format.  Remember </a:t>
            </a:r>
            <a:r>
              <a:rPr dirty="0" sz="1200">
                <a:latin typeface="Times New Roman"/>
                <a:cs typeface="Times New Roman"/>
              </a:rPr>
              <a:t>that single quotation </a:t>
            </a:r>
            <a:r>
              <a:rPr dirty="0" sz="1200" spc="-5">
                <a:latin typeface="Times New Roman"/>
                <a:cs typeface="Times New Roman"/>
              </a:rPr>
              <a:t>marks </a:t>
            </a:r>
            <a:r>
              <a:rPr dirty="0" sz="1200">
                <a:latin typeface="Times New Roman"/>
                <a:cs typeface="Times New Roman"/>
              </a:rPr>
              <a:t>in a character field </a:t>
            </a:r>
            <a:r>
              <a:rPr dirty="0" sz="1200" spc="-5">
                <a:latin typeface="Times New Roman"/>
                <a:cs typeface="Times New Roman"/>
              </a:rPr>
              <a:t>must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specially </a:t>
            </a:r>
            <a:r>
              <a:rPr dirty="0" sz="1200">
                <a:latin typeface="Times New Roman"/>
                <a:cs typeface="Times New Roman"/>
              </a:rPr>
              <a:t>handled.  Verify your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80"/>
              </a:lnSpc>
              <a:spcBef>
                <a:spcPts val="685"/>
              </a:spcBef>
            </a:pPr>
            <a:r>
              <a:rPr dirty="0" sz="1100" spc="-5">
                <a:latin typeface="Courier New"/>
                <a:cs typeface="Courier New"/>
              </a:rPr>
              <a:t>INSERT INTO title(title_id, title, description,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rating,</a:t>
            </a:r>
            <a:endParaRPr sz="1100">
              <a:latin typeface="Courier New"/>
              <a:cs typeface="Courier New"/>
            </a:endParaRPr>
          </a:p>
          <a:p>
            <a:pPr marL="152146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category, release_date)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2991866"/>
            <a:ext cx="5283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2267" y="2991866"/>
            <a:ext cx="4552315" cy="6680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96520" marR="5080" indent="-83820">
              <a:lnSpc>
                <a:spcPct val="94400"/>
              </a:lnSpc>
              <a:spcBef>
                <a:spcPts val="170"/>
              </a:spcBef>
            </a:pPr>
            <a:r>
              <a:rPr dirty="0" sz="1100" spc="-5">
                <a:latin typeface="Courier New"/>
                <a:cs typeface="Courier New"/>
              </a:rPr>
              <a:t>(title_id_seq.NEXTVAL, 'Willie and Christmas Too',  'All of Willie''s friends make a Christmas list for  Santa, but Willie has yet to add his own wish list.',  'G', 'CHILD',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TO_DATE('05-OCT-1995','DD-MON-YYYY'))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624325"/>
            <a:ext cx="5222875" cy="1617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INSERT INTO title(title_id , title, description,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rating,</a:t>
            </a:r>
            <a:endParaRPr sz="1100">
              <a:latin typeface="Courier New"/>
              <a:cs typeface="Courier New"/>
            </a:endParaRPr>
          </a:p>
          <a:p>
            <a:pPr marL="152146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category, release_date)</a:t>
            </a:r>
            <a:endParaRPr sz="1100">
              <a:latin typeface="Courier New"/>
              <a:cs typeface="Courier New"/>
            </a:endParaRPr>
          </a:p>
          <a:p>
            <a:pPr marL="850900" marR="5080" indent="-838835">
              <a:lnSpc>
                <a:spcPts val="1250"/>
              </a:lnSpc>
              <a:spcBef>
                <a:spcPts val="60"/>
              </a:spcBef>
              <a:tabLst>
                <a:tab pos="766445" algn="l"/>
                <a:tab pos="4286885" algn="l"/>
              </a:tabLst>
            </a:pPr>
            <a:r>
              <a:rPr dirty="0" sz="1100" spc="-5">
                <a:latin typeface="Courier New"/>
                <a:cs typeface="Courier New"/>
              </a:rPr>
              <a:t>VALUES	(title_id_seq.NEXTVAL, 'Alien Again', 'Yet another  installment of science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fiction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history.	Can the  heroine save the planet from the alien life form?',  'R', 'SCIFI', TO_DATE(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'19-MAY-1995','DD-MON-YYYY'))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INSERT INTO title(title_id, title, description,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rating,</a:t>
            </a:r>
            <a:endParaRPr sz="1100">
              <a:latin typeface="Courier New"/>
              <a:cs typeface="Courier New"/>
            </a:endParaRPr>
          </a:p>
          <a:p>
            <a:pPr marL="152146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category, release_date)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207000"/>
            <a:ext cx="5283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6089" y="5207000"/>
            <a:ext cx="4468495" cy="6680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96520" marR="5080" indent="-83820">
              <a:lnSpc>
                <a:spcPts val="1250"/>
              </a:lnSpc>
              <a:spcBef>
                <a:spcPts val="195"/>
              </a:spcBef>
            </a:pPr>
            <a:r>
              <a:rPr dirty="0" sz="1100" spc="-5">
                <a:latin typeface="Courier New"/>
                <a:cs typeface="Courier New"/>
              </a:rPr>
              <a:t>(title_id_seq.NEXTVAL, 'The Glob', 'A meteor crashes  near a small American town and unleashes carnivorous  goo in this classic.', 'NR',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'SCIFI',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10"/>
              </a:lnSpc>
            </a:pPr>
            <a:r>
              <a:rPr dirty="0" sz="1100" spc="-5">
                <a:latin typeface="Courier New"/>
                <a:cs typeface="Courier New"/>
              </a:rPr>
              <a:t>TO_DATE(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'12-AUG-1995','DD-MON-YYYY'))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5840221"/>
            <a:ext cx="4636135" cy="50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INSERT INTO title(title_id, title, description,</a:t>
            </a:r>
            <a:r>
              <a:rPr dirty="0" sz="1100" spc="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rating,</a:t>
            </a:r>
            <a:endParaRPr sz="1100">
              <a:latin typeface="Courier New"/>
              <a:cs typeface="Courier New"/>
            </a:endParaRPr>
          </a:p>
          <a:p>
            <a:pPr marL="152146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category, release_date)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314947"/>
            <a:ext cx="5283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9909" y="6314947"/>
            <a:ext cx="4552315" cy="6680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96520" marR="5080" indent="-83820">
              <a:lnSpc>
                <a:spcPct val="94300"/>
              </a:lnSpc>
              <a:spcBef>
                <a:spcPts val="170"/>
              </a:spcBef>
            </a:pPr>
            <a:r>
              <a:rPr dirty="0" sz="1100" spc="-5">
                <a:latin typeface="Courier New"/>
                <a:cs typeface="Courier New"/>
              </a:rPr>
              <a:t>(title_id_seq.NEXTVAL, 'My Day Off', 'With a little  luck and a lot ingenuity, a teenager skips school for 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 day in New York.', 'PG',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'COMEDY',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TO_DATE(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'12-JUL-1995','DD-MON-YYYY'))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853" y="2682239"/>
            <a:ext cx="6335395" cy="5273040"/>
          </a:xfrm>
          <a:custGeom>
            <a:avLst/>
            <a:gdLst/>
            <a:ahLst/>
            <a:cxnLst/>
            <a:rect l="l" t="t" r="r" b="b"/>
            <a:pathLst>
              <a:path w="6335395" h="5273040">
                <a:moveTo>
                  <a:pt x="6335281" y="5260860"/>
                </a:moveTo>
                <a:lnTo>
                  <a:pt x="6335268" y="5089398"/>
                </a:lnTo>
                <a:lnTo>
                  <a:pt x="6323089" y="5089398"/>
                </a:lnTo>
                <a:lnTo>
                  <a:pt x="6323089" y="5260860"/>
                </a:lnTo>
                <a:lnTo>
                  <a:pt x="12204" y="5260860"/>
                </a:lnTo>
                <a:lnTo>
                  <a:pt x="12204" y="0"/>
                </a:lnTo>
                <a:lnTo>
                  <a:pt x="0" y="0"/>
                </a:lnTo>
                <a:lnTo>
                  <a:pt x="0" y="5273040"/>
                </a:lnTo>
                <a:lnTo>
                  <a:pt x="12204" y="5273040"/>
                </a:lnTo>
                <a:lnTo>
                  <a:pt x="6323089" y="5273040"/>
                </a:lnTo>
                <a:lnTo>
                  <a:pt x="6335268" y="5273040"/>
                </a:lnTo>
                <a:lnTo>
                  <a:pt x="6335281" y="5260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1700" y="6948169"/>
            <a:ext cx="5857875" cy="171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 marR="533400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...  </a:t>
            </a:r>
            <a:r>
              <a:rPr dirty="0" sz="1100" spc="-5">
                <a:latin typeface="Courier New"/>
                <a:cs typeface="Courier New"/>
              </a:rPr>
              <a:t>COMMIT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 marR="4663440">
              <a:lnSpc>
                <a:spcPts val="1260"/>
              </a:lnSpc>
              <a:spcBef>
                <a:spcPts val="55"/>
              </a:spcBef>
              <a:tabLst>
                <a:tab pos="682625" algn="l"/>
              </a:tabLst>
            </a:pPr>
            <a:r>
              <a:rPr dirty="0" sz="1100" spc="-5">
                <a:latin typeface="Courier New"/>
                <a:cs typeface="Courier New"/>
              </a:rPr>
              <a:t>SELECT	title 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title;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urier New"/>
              <a:cs typeface="Courier New"/>
            </a:endParaRPr>
          </a:p>
          <a:p>
            <a:pPr marL="469900" marR="5080" indent="-228600">
              <a:lnSpc>
                <a:spcPct val="101499"/>
              </a:lnSpc>
            </a:pPr>
            <a:r>
              <a:rPr dirty="0" sz="1200">
                <a:latin typeface="Times New Roman"/>
                <a:cs typeface="Times New Roman"/>
              </a:rPr>
              <a:t>b.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data to the </a:t>
            </a:r>
            <a:r>
              <a:rPr dirty="0" sz="1200" spc="-5">
                <a:latin typeface="Courier New"/>
                <a:cs typeface="Courier New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table.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INSERT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a script </a:t>
            </a:r>
            <a:r>
              <a:rPr dirty="0" sz="1200" spc="-5">
                <a:latin typeface="Times New Roman"/>
                <a:cs typeface="Times New Roman"/>
              </a:rPr>
              <a:t>named  </a:t>
            </a:r>
            <a:r>
              <a:rPr dirty="0" sz="1200" spc="-5">
                <a:latin typeface="Courier New"/>
                <a:cs typeface="Courier New"/>
              </a:rPr>
              <a:t>lab_apcs_4b.sql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Execute the commands in the </a:t>
            </a:r>
            <a:r>
              <a:rPr dirty="0" sz="1200" spc="-5">
                <a:latin typeface="Times New Roman"/>
                <a:cs typeface="Times New Roman"/>
              </a:rPr>
              <a:t>script.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sure </a:t>
            </a:r>
            <a:r>
              <a:rPr dirty="0" sz="1200">
                <a:latin typeface="Times New Roman"/>
                <a:cs typeface="Times New Roman"/>
              </a:rPr>
              <a:t>to use the </a:t>
            </a:r>
            <a:r>
              <a:rPr dirty="0" sz="1200" spc="-5">
                <a:latin typeface="Times New Roman"/>
                <a:cs typeface="Times New Roman"/>
              </a:rPr>
              <a:t>sequence  </a:t>
            </a:r>
            <a:r>
              <a:rPr dirty="0" sz="1200">
                <a:latin typeface="Times New Roman"/>
                <a:cs typeface="Times New Roman"/>
              </a:rPr>
              <a:t>to add the </a:t>
            </a:r>
            <a:r>
              <a:rPr dirty="0" sz="1200" spc="-5">
                <a:latin typeface="Times New Roman"/>
                <a:cs typeface="Times New Roman"/>
              </a:rPr>
              <a:t>member numbers.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80">
                <a:latin typeface="Garuda"/>
                <a:cs typeface="Garuda"/>
              </a:rPr>
              <a:t>Developmen</a:t>
            </a:r>
            <a:r>
              <a:rPr dirty="0" baseline="17676" sz="1650" spc="-120" b="1">
                <a:latin typeface="Arial"/>
                <a:cs typeface="Arial"/>
              </a:rPr>
              <a:t>O</a:t>
            </a:r>
            <a:r>
              <a:rPr dirty="0" sz="800" spc="-80">
                <a:latin typeface="Garuda"/>
                <a:cs typeface="Garuda"/>
              </a:rPr>
              <a:t>t 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ra</a:t>
            </a:r>
            <a:r>
              <a:rPr dirty="0" sz="800" spc="-250">
                <a:latin typeface="Garuda"/>
                <a:cs typeface="Garuda"/>
              </a:rPr>
              <a:t>ro</a:t>
            </a:r>
            <a:r>
              <a:rPr dirty="0" baseline="17676" sz="1650" spc="-375" b="1">
                <a:latin typeface="Arial"/>
                <a:cs typeface="Arial"/>
              </a:rPr>
              <a:t>c</a:t>
            </a:r>
            <a:r>
              <a:rPr dirty="0" sz="800" spc="-250">
                <a:latin typeface="Garuda"/>
                <a:cs typeface="Garuda"/>
              </a:rPr>
              <a:t>gr</a:t>
            </a:r>
            <a:r>
              <a:rPr dirty="0" baseline="17676" sz="1650" spc="-375" b="1">
                <a:latin typeface="Arial"/>
                <a:cs typeface="Arial"/>
              </a:rPr>
              <a:t>l</a:t>
            </a:r>
            <a:r>
              <a:rPr dirty="0" sz="800" spc="-250">
                <a:latin typeface="Garuda"/>
                <a:cs typeface="Garuda"/>
              </a:rPr>
              <a:t>a</a:t>
            </a:r>
            <a:r>
              <a:rPr dirty="0" baseline="17676" sz="1650" spc="-375" b="1">
                <a:latin typeface="Arial"/>
                <a:cs typeface="Arial"/>
              </a:rPr>
              <a:t>e</a:t>
            </a:r>
            <a:r>
              <a:rPr dirty="0" sz="800" spc="-250">
                <a:latin typeface="Garuda"/>
                <a:cs typeface="Garuda"/>
              </a:rPr>
              <a:t>m</a:t>
            </a:r>
            <a:r>
              <a:rPr dirty="0" baseline="17676" sz="1650" spc="-375" b="1">
                <a:latin typeface="Arial"/>
                <a:cs typeface="Arial"/>
              </a:rPr>
              <a:t>D</a:t>
            </a:r>
            <a:r>
              <a:rPr dirty="0" sz="800" spc="-250">
                <a:latin typeface="Garuda"/>
                <a:cs typeface="Garuda"/>
              </a:rPr>
              <a:t>(W</a:t>
            </a:r>
            <a:r>
              <a:rPr dirty="0" baseline="17676" sz="1650" spc="-375" b="1">
                <a:latin typeface="Arial"/>
                <a:cs typeface="Arial"/>
              </a:rPr>
              <a:t>a</a:t>
            </a:r>
            <a:r>
              <a:rPr dirty="0" sz="800" spc="-250">
                <a:latin typeface="Garuda"/>
                <a:cs typeface="Garuda"/>
              </a:rPr>
              <a:t>D</a:t>
            </a:r>
            <a:r>
              <a:rPr dirty="0" baseline="17676" sz="1650" spc="-375" b="1">
                <a:latin typeface="Arial"/>
                <a:cs typeface="Arial"/>
              </a:rPr>
              <a:t>ta</a:t>
            </a:r>
            <a:r>
              <a:rPr dirty="0" sz="800" spc="-250">
                <a:latin typeface="Garuda"/>
                <a:cs typeface="Garuda"/>
              </a:rPr>
              <a:t>P</a:t>
            </a:r>
            <a:r>
              <a:rPr dirty="0" baseline="17676" sz="1650" spc="-375" b="1">
                <a:latin typeface="Arial"/>
                <a:cs typeface="Arial"/>
              </a:rPr>
              <a:t>b</a:t>
            </a:r>
            <a:r>
              <a:rPr dirty="0" sz="800" spc="-250">
                <a:latin typeface="Garuda"/>
                <a:cs typeface="Garuda"/>
              </a:rPr>
              <a:t>) </a:t>
            </a:r>
            <a:r>
              <a:rPr dirty="0" sz="800" spc="-215">
                <a:latin typeface="Garuda"/>
                <a:cs typeface="Garuda"/>
              </a:rPr>
              <a:t>e</a:t>
            </a:r>
            <a:r>
              <a:rPr dirty="0" baseline="17676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K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it</a:t>
            </a:r>
            <a:r>
              <a:rPr dirty="0" baseline="17676" sz="1650" spc="-322" b="1">
                <a:latin typeface="Arial"/>
                <a:cs typeface="Arial"/>
              </a:rPr>
              <a:t>e</a:t>
            </a:r>
            <a:r>
              <a:rPr dirty="0" sz="800" spc="-215">
                <a:latin typeface="Garuda"/>
                <a:cs typeface="Garuda"/>
              </a:rPr>
              <a:t>m</a:t>
            </a:r>
            <a:r>
              <a:rPr dirty="0" baseline="17676" sz="1650" spc="-322" b="1">
                <a:latin typeface="Arial"/>
                <a:cs typeface="Arial"/>
              </a:rPr>
              <a:t>1</a:t>
            </a:r>
            <a:r>
              <a:rPr dirty="0" sz="800" spc="-215">
                <a:latin typeface="Garuda"/>
                <a:cs typeface="Garuda"/>
              </a:rPr>
              <a:t>at</a:t>
            </a:r>
            <a:r>
              <a:rPr dirty="0" baseline="17676" sz="1650" spc="-322" b="1">
                <a:latin typeface="Arial"/>
                <a:cs typeface="Arial"/>
              </a:rPr>
              <a:t>0</a:t>
            </a:r>
            <a:r>
              <a:rPr dirty="0" sz="800" spc="-215">
                <a:latin typeface="Garuda"/>
                <a:cs typeface="Garuda"/>
              </a:rPr>
              <a:t>er</a:t>
            </a:r>
            <a:r>
              <a:rPr dirty="0" baseline="17676" sz="1650" spc="-322" b="1" i="1">
                <a:latin typeface="Arial"/>
                <a:cs typeface="Arial"/>
              </a:rPr>
              <a:t>g</a:t>
            </a:r>
            <a:r>
              <a:rPr dirty="0" sz="800" spc="-215">
                <a:latin typeface="Garuda"/>
                <a:cs typeface="Garuda"/>
              </a:rPr>
              <a:t>ia</a:t>
            </a:r>
            <a:r>
              <a:rPr dirty="0" baseline="17676" sz="1650" spc="-322" b="1">
                <a:latin typeface="Arial"/>
                <a:cs typeface="Arial"/>
              </a:rPr>
              <a:t>:</a:t>
            </a:r>
            <a:r>
              <a:rPr dirty="0" sz="800" spc="-215">
                <a:latin typeface="Garuda"/>
                <a:cs typeface="Garuda"/>
              </a:rPr>
              <a:t>ls</a:t>
            </a:r>
            <a:r>
              <a:rPr dirty="0" baseline="17676" sz="1650" spc="-322" b="1">
                <a:latin typeface="Arial"/>
                <a:cs typeface="Arial"/>
              </a:rPr>
              <a:t>S</a:t>
            </a:r>
            <a:r>
              <a:rPr dirty="0" sz="800" spc="-215">
                <a:latin typeface="Garuda"/>
                <a:cs typeface="Garuda"/>
              </a:rPr>
              <a:t>ar</a:t>
            </a:r>
            <a:r>
              <a:rPr dirty="0" baseline="17676" sz="1650" spc="-322" b="1">
                <a:latin typeface="Arial"/>
                <a:cs typeface="Arial"/>
              </a:rPr>
              <a:t>Q</a:t>
            </a:r>
            <a:r>
              <a:rPr dirty="0" sz="800" spc="-215">
                <a:latin typeface="Garuda"/>
                <a:cs typeface="Garuda"/>
              </a:rPr>
              <a:t>e </a:t>
            </a:r>
            <a:r>
              <a:rPr dirty="0" baseline="17676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pro</a:t>
            </a:r>
            <a:r>
              <a:rPr dirty="0" baseline="17676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vi</a:t>
            </a:r>
            <a:r>
              <a:rPr dirty="0" baseline="17676" sz="1650" spc="-330" b="1">
                <a:latin typeface="Arial"/>
                <a:cs typeface="Arial"/>
              </a:rPr>
              <a:t>u</a:t>
            </a:r>
            <a:r>
              <a:rPr dirty="0" sz="800" spc="-220">
                <a:latin typeface="Garuda"/>
                <a:cs typeface="Garuda"/>
              </a:rPr>
              <a:t>de</a:t>
            </a:r>
            <a:r>
              <a:rPr dirty="0" baseline="17676" sz="1650" spc="-330" b="1">
                <a:latin typeface="Arial"/>
                <a:cs typeface="Arial"/>
              </a:rPr>
              <a:t>n</a:t>
            </a:r>
            <a:r>
              <a:rPr dirty="0" sz="800" spc="-220">
                <a:latin typeface="Garuda"/>
                <a:cs typeface="Garuda"/>
              </a:rPr>
              <a:t>d</a:t>
            </a:r>
            <a:r>
              <a:rPr dirty="0" baseline="17676" sz="1650" spc="-330" b="1">
                <a:latin typeface="Arial"/>
                <a:cs typeface="Arial"/>
              </a:rPr>
              <a:t>d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7676" sz="1650" spc="-330" b="1">
                <a:latin typeface="Arial"/>
                <a:cs typeface="Arial"/>
              </a:rPr>
              <a:t>m</a:t>
            </a:r>
            <a:r>
              <a:rPr dirty="0" sz="800" spc="-220">
                <a:latin typeface="Garuda"/>
                <a:cs typeface="Garuda"/>
              </a:rPr>
              <a:t>WD</a:t>
            </a:r>
            <a:r>
              <a:rPr dirty="0" baseline="17676" sz="1650" spc="-330" b="1">
                <a:latin typeface="Arial"/>
                <a:cs typeface="Arial"/>
              </a:rPr>
              <a:t>e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7676" sz="1650" spc="-330" b="1">
                <a:latin typeface="Arial"/>
                <a:cs typeface="Arial"/>
              </a:rPr>
              <a:t>nt</a:t>
            </a:r>
            <a:r>
              <a:rPr dirty="0" sz="800" spc="-220">
                <a:latin typeface="Garuda"/>
                <a:cs typeface="Garuda"/>
              </a:rPr>
              <a:t>in</a:t>
            </a:r>
            <a:r>
              <a:rPr dirty="0" baseline="17676" sz="1650" spc="-330" b="1">
                <a:latin typeface="Arial"/>
                <a:cs typeface="Arial"/>
              </a:rPr>
              <a:t>a</a:t>
            </a:r>
            <a:r>
              <a:rPr dirty="0" sz="800" spc="-220">
                <a:latin typeface="Garuda"/>
                <a:cs typeface="Garuda"/>
              </a:rPr>
              <a:t>-c</a:t>
            </a:r>
            <a:r>
              <a:rPr dirty="0" baseline="17676" sz="1650" spc="-330" b="1">
                <a:latin typeface="Arial"/>
                <a:cs typeface="Arial"/>
              </a:rPr>
              <a:t>ls</a:t>
            </a:r>
            <a:r>
              <a:rPr dirty="0" sz="800" spc="-220">
                <a:latin typeface="Garuda"/>
                <a:cs typeface="Garuda"/>
              </a:rPr>
              <a:t>las</a:t>
            </a:r>
            <a:r>
              <a:rPr dirty="0" baseline="17676" sz="1650" spc="-330" b="1">
                <a:latin typeface="Arial"/>
                <a:cs typeface="Arial"/>
              </a:rPr>
              <a:t>I</a:t>
            </a:r>
            <a:r>
              <a:rPr dirty="0" sz="800" spc="-220">
                <a:latin typeface="Garuda"/>
                <a:cs typeface="Garuda"/>
              </a:rPr>
              <a:t>s </a:t>
            </a:r>
            <a:r>
              <a:rPr dirty="0" sz="800" spc="-204">
                <a:latin typeface="Garuda"/>
                <a:cs typeface="Garuda"/>
              </a:rPr>
              <a:t>us</a:t>
            </a:r>
            <a:r>
              <a:rPr dirty="0" baseline="17676" sz="1650" spc="-307" b="1">
                <a:latin typeface="Arial"/>
                <a:cs typeface="Arial"/>
              </a:rPr>
              <a:t>A</a:t>
            </a:r>
            <a:r>
              <a:rPr dirty="0" sz="800" spc="-204">
                <a:latin typeface="Garuda"/>
                <a:cs typeface="Garuda"/>
              </a:rPr>
              <a:t>e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o</a:t>
            </a:r>
            <a:r>
              <a:rPr dirty="0" baseline="17676" sz="1650" spc="-307" b="1">
                <a:latin typeface="Arial"/>
                <a:cs typeface="Arial"/>
              </a:rPr>
              <a:t>d</a:t>
            </a:r>
            <a:r>
              <a:rPr dirty="0" sz="800" spc="-204">
                <a:latin typeface="Garuda"/>
                <a:cs typeface="Garuda"/>
              </a:rPr>
              <a:t>nly</a:t>
            </a:r>
            <a:r>
              <a:rPr dirty="0" baseline="17676" sz="1650" spc="-307" b="1">
                <a:latin typeface="Arial"/>
                <a:cs typeface="Arial"/>
              </a:rPr>
              <a:t>it</a:t>
            </a:r>
            <a:r>
              <a:rPr dirty="0" sz="800" spc="-204">
                <a:latin typeface="Garuda"/>
                <a:cs typeface="Garuda"/>
              </a:rPr>
              <a:t>. 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C</a:t>
            </a:r>
            <a:r>
              <a:rPr dirty="0" baseline="17676" sz="1650" spc="-315" b="1">
                <a:latin typeface="Arial"/>
                <a:cs typeface="Arial"/>
              </a:rPr>
              <a:t>o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py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7676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g</a:t>
            </a:r>
            <a:r>
              <a:rPr dirty="0" baseline="17676" sz="1650" spc="-315" b="1">
                <a:latin typeface="Arial"/>
                <a:cs typeface="Arial"/>
              </a:rPr>
              <a:t>P</a:t>
            </a:r>
            <a:r>
              <a:rPr dirty="0" sz="800" spc="-210">
                <a:latin typeface="Garuda"/>
                <a:cs typeface="Garuda"/>
              </a:rPr>
              <a:t>e</a:t>
            </a:r>
            <a:r>
              <a:rPr dirty="0" baseline="17676" sz="1650" spc="-315" b="1">
                <a:latin typeface="Arial"/>
                <a:cs typeface="Arial"/>
              </a:rPr>
              <a:t>r</a:t>
            </a:r>
            <a:r>
              <a:rPr dirty="0" sz="800" spc="-210">
                <a:latin typeface="Garuda"/>
                <a:cs typeface="Garuda"/>
              </a:rPr>
              <a:t>K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it</a:t>
            </a:r>
            <a:r>
              <a:rPr dirty="0" baseline="17676" sz="1650" spc="-315" b="1">
                <a:latin typeface="Arial"/>
                <a:cs typeface="Arial"/>
              </a:rPr>
              <a:t>c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7676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7676" sz="1650" spc="-315" b="1">
                <a:latin typeface="Arial"/>
                <a:cs typeface="Arial"/>
              </a:rPr>
              <a:t>ic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7676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ria</a:t>
            </a:r>
            <a:r>
              <a:rPr dirty="0" baseline="17676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ls</a:t>
            </a:r>
            <a:r>
              <a:rPr dirty="0" baseline="17676" sz="1650" spc="-315" b="1">
                <a:latin typeface="Arial"/>
                <a:cs typeface="Arial"/>
              </a:rPr>
              <a:t>: </a:t>
            </a:r>
            <a:r>
              <a:rPr dirty="0" sz="800" spc="-250">
                <a:latin typeface="Garuda"/>
                <a:cs typeface="Garuda"/>
              </a:rPr>
              <a:t>i</a:t>
            </a:r>
            <a:r>
              <a:rPr dirty="0" baseline="17676" sz="1650" spc="-375" b="1">
                <a:latin typeface="Arial"/>
                <a:cs typeface="Arial"/>
              </a:rPr>
              <a:t>S</a:t>
            </a:r>
            <a:r>
              <a:rPr dirty="0" sz="800" spc="-250">
                <a:latin typeface="Garuda"/>
                <a:cs typeface="Garuda"/>
              </a:rPr>
              <a:t>s 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i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ct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ly</a:t>
            </a:r>
            <a:r>
              <a:rPr dirty="0" baseline="17676" sz="1650" spc="-262" b="1">
                <a:latin typeface="Arial"/>
                <a:cs typeface="Arial"/>
              </a:rPr>
              <a:t>io</a:t>
            </a:r>
            <a:r>
              <a:rPr dirty="0" sz="800" spc="-175">
                <a:latin typeface="Garuda"/>
                <a:cs typeface="Garuda"/>
              </a:rPr>
              <a:t>pr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oh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ite</a:t>
            </a:r>
            <a:r>
              <a:rPr dirty="0" baseline="17676" sz="1650" spc="-262" b="1">
                <a:latin typeface="Arial"/>
                <a:cs typeface="Arial"/>
              </a:rPr>
              <a:t>9</a:t>
            </a:r>
            <a:r>
              <a:rPr dirty="0" sz="800" spc="-175">
                <a:latin typeface="Garuda"/>
                <a:cs typeface="Garuda"/>
              </a:rPr>
              <a:t>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962" y="8741664"/>
            <a:ext cx="6323330" cy="5130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SET VERIFY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  <a:p>
            <a:pPr marL="1080770" marR="1881505" indent="-100584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866" y="685800"/>
            <a:ext cx="6335395" cy="6038850"/>
            <a:chOff x="832866" y="685800"/>
            <a:chExt cx="6335395" cy="6038850"/>
          </a:xfrm>
        </p:grpSpPr>
        <p:sp>
          <p:nvSpPr>
            <p:cNvPr id="3" name="object 3"/>
            <p:cNvSpPr/>
            <p:nvPr/>
          </p:nvSpPr>
          <p:spPr>
            <a:xfrm>
              <a:off x="832866" y="685800"/>
              <a:ext cx="6335395" cy="12700"/>
            </a:xfrm>
            <a:custGeom>
              <a:avLst/>
              <a:gdLst/>
              <a:ahLst/>
              <a:cxnLst/>
              <a:rect l="l" t="t" r="r" b="b"/>
              <a:pathLst>
                <a:path w="6335395" h="12700">
                  <a:moveTo>
                    <a:pt x="63352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6335268" y="12191"/>
                  </a:lnTo>
                  <a:lnTo>
                    <a:pt x="6335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62037" y="685800"/>
              <a:ext cx="0" cy="5855335"/>
            </a:xfrm>
            <a:custGeom>
              <a:avLst/>
              <a:gdLst/>
              <a:ahLst/>
              <a:cxnLst/>
              <a:rect l="l" t="t" r="r" b="b"/>
              <a:pathLst>
                <a:path w="0" h="5855335">
                  <a:moveTo>
                    <a:pt x="0" y="0"/>
                  </a:moveTo>
                  <a:lnTo>
                    <a:pt x="0" y="58552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2853" y="685812"/>
              <a:ext cx="6335395" cy="6038850"/>
            </a:xfrm>
            <a:custGeom>
              <a:avLst/>
              <a:gdLst/>
              <a:ahLst/>
              <a:cxnLst/>
              <a:rect l="l" t="t" r="r" b="b"/>
              <a:pathLst>
                <a:path w="6335395" h="6038850">
                  <a:moveTo>
                    <a:pt x="6335281" y="6026658"/>
                  </a:moveTo>
                  <a:lnTo>
                    <a:pt x="6335268" y="5855195"/>
                  </a:lnTo>
                  <a:lnTo>
                    <a:pt x="6323089" y="5855195"/>
                  </a:lnTo>
                  <a:lnTo>
                    <a:pt x="6323089" y="6026658"/>
                  </a:lnTo>
                  <a:lnTo>
                    <a:pt x="12204" y="6026658"/>
                  </a:lnTo>
                  <a:lnTo>
                    <a:pt x="12204" y="0"/>
                  </a:lnTo>
                  <a:lnTo>
                    <a:pt x="0" y="0"/>
                  </a:lnTo>
                  <a:lnTo>
                    <a:pt x="0" y="6038837"/>
                  </a:lnTo>
                  <a:lnTo>
                    <a:pt x="12204" y="6038837"/>
                  </a:lnTo>
                  <a:lnTo>
                    <a:pt x="6323089" y="6038837"/>
                  </a:lnTo>
                  <a:lnTo>
                    <a:pt x="6335268" y="6038837"/>
                  </a:lnTo>
                  <a:lnTo>
                    <a:pt x="6335281" y="6026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1691" y="365539"/>
            <a:ext cx="6144895" cy="688848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  <a:spcBef>
                <a:spcPts val="490"/>
              </a:spcBef>
            </a:pPr>
            <a:r>
              <a:rPr dirty="0" sz="1100" spc="-5">
                <a:latin typeface="Courier New"/>
                <a:cs typeface="Courier New"/>
              </a:rPr>
              <a:t>VALUES (member_id_seq.NEXTVAL, 'Carmen',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'Velasquez',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ts val="1145"/>
              </a:lnSpc>
            </a:pPr>
            <a:r>
              <a:rPr dirty="0" sz="1100" spc="-5">
                <a:latin typeface="Courier New"/>
                <a:cs typeface="Courier New"/>
              </a:rPr>
              <a:t>'283 King Street', 'Seattle', '206-899-6666',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TO_DATE('08-MAR-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1990',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'DD-MM-YYYY'))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018540" marR="1765300" indent="-1006475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VALUES (member_id_seq.NEXTVAL, 'LaDoris',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'Ngao',</a:t>
            </a:r>
            <a:endParaRPr sz="1100">
              <a:latin typeface="Courier New"/>
              <a:cs typeface="Courier New"/>
            </a:endParaRPr>
          </a:p>
          <a:p>
            <a:pPr marL="683260" marR="508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'5 Modrany', 'Bratislava', '586-355-8882', TO_DATE('08-MAR-1990',  'DD-MM-YYYY'))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018540" marR="1765300" indent="-1006475">
              <a:lnSpc>
                <a:spcPts val="124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VALUES (member_id_seq.NEXTVAL, 'Midori',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'Nagayama',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'68 Via Centrale', 'Sao Paolo', '254-852-5764',</a:t>
            </a:r>
            <a:r>
              <a:rPr dirty="0" sz="1100" spc="114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TO_DATE('17-JUN-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1991',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'DD-MM-YYYY'))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018540" marR="1765300" indent="-1006475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VALUES (member_id_seq.NEXTVAL, 'Mark',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'Quick-to-See',</a:t>
            </a:r>
            <a:endParaRPr sz="1100">
              <a:latin typeface="Courier New"/>
              <a:cs typeface="Courier New"/>
            </a:endParaRPr>
          </a:p>
          <a:p>
            <a:pPr marL="683260" marR="17272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'6921 King Way', 'Lagos', '63-559-7777', TO_DATE('07-APR-1990',  'DD-MM-YYYY'))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018540" marR="1765300" indent="-1006475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VALUES (member_id_seq.NEXTVAL, 'Audry',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'Ropeburn',</a:t>
            </a:r>
            <a:endParaRPr sz="1100">
              <a:latin typeface="Courier New"/>
              <a:cs typeface="Courier New"/>
            </a:endParaRPr>
          </a:p>
          <a:p>
            <a:pPr marL="683260" marR="508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'86 Chu Street', 'Hong Kong', '41-559-87', TO_DATE('18-JAN-1991',  'DD-MM-YYYY'))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018540" marR="1765300" indent="-1006475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member(member_id, first_name, last_name,  address, city, phone,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join_date)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dirty="0" sz="1100" spc="-5">
                <a:latin typeface="Courier New"/>
                <a:cs typeface="Courier New"/>
              </a:rPr>
              <a:t>VALUES (member_id_seq.NEXTVAL, 'Molly',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'Urguhart',</a:t>
            </a:r>
            <a:endParaRPr sz="1100">
              <a:latin typeface="Courier New"/>
              <a:cs typeface="Courier New"/>
            </a:endParaRPr>
          </a:p>
          <a:p>
            <a:pPr marL="683260" marR="88900">
              <a:lnSpc>
                <a:spcPts val="124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'3035 Laurier', 'Quebec', '418-542-9988', TO_DATE('18-JAN-1991',  'DD-MM-YYYY'));</a:t>
            </a:r>
            <a:endParaRPr sz="1100">
              <a:latin typeface="Courier New"/>
              <a:cs typeface="Courier New"/>
            </a:endParaRPr>
          </a:p>
          <a:p>
            <a:pPr marL="12700" marR="5621020">
              <a:lnSpc>
                <a:spcPts val="1250"/>
              </a:lnSpc>
              <a:spcBef>
                <a:spcPts val="5"/>
              </a:spcBef>
            </a:pPr>
            <a:r>
              <a:rPr dirty="0" sz="1100" spc="-5">
                <a:latin typeface="Courier New"/>
                <a:cs typeface="Courier New"/>
              </a:rPr>
              <a:t>/  </a:t>
            </a:r>
            <a:r>
              <a:rPr dirty="0" sz="1100" spc="-5">
                <a:latin typeface="Courier New"/>
                <a:cs typeface="Courier New"/>
              </a:rPr>
              <a:t>COMMIT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0"/>
              </a:lnSpc>
            </a:pPr>
            <a:r>
              <a:rPr dirty="0" sz="1100" spc="-5">
                <a:latin typeface="Courier New"/>
                <a:cs typeface="Courier New"/>
              </a:rPr>
              <a:t>SET VERIFY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copies in the </a:t>
            </a:r>
            <a:r>
              <a:rPr dirty="0" sz="1200" spc="-5">
                <a:latin typeface="Courier New"/>
                <a:cs typeface="Courier New"/>
              </a:rPr>
              <a:t>TITLE_COPY</a:t>
            </a:r>
            <a:r>
              <a:rPr dirty="0" sz="1200" spc="-37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TITLE_ID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190">
                <a:latin typeface="Garuda"/>
                <a:cs typeface="Garuda"/>
              </a:rPr>
              <a:t>Developme</a:t>
            </a:r>
            <a:r>
              <a:rPr dirty="0" baseline="17676" sz="1650" spc="-284" b="1">
                <a:latin typeface="Arial"/>
                <a:cs typeface="Arial"/>
              </a:rPr>
              <a:t>O</a:t>
            </a:r>
            <a:r>
              <a:rPr dirty="0" sz="800" spc="-190">
                <a:latin typeface="Garuda"/>
                <a:cs typeface="Garuda"/>
              </a:rPr>
              <a:t>nt</a:t>
            </a:r>
            <a:r>
              <a:rPr dirty="0" baseline="17676" sz="1650" spc="-284" b="1">
                <a:latin typeface="Arial"/>
                <a:cs typeface="Arial"/>
              </a:rPr>
              <a:t>r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ro</a:t>
            </a:r>
            <a:r>
              <a:rPr dirty="0" baseline="17676" sz="1650" spc="-284" b="1">
                <a:latin typeface="Arial"/>
                <a:cs typeface="Arial"/>
              </a:rPr>
              <a:t>c</a:t>
            </a:r>
            <a:r>
              <a:rPr dirty="0" sz="800" spc="-190">
                <a:latin typeface="Garuda"/>
                <a:cs typeface="Garuda"/>
              </a:rPr>
              <a:t>g</a:t>
            </a:r>
            <a:r>
              <a:rPr dirty="0" baseline="17676" sz="1650" spc="-284" b="1">
                <a:latin typeface="Arial"/>
                <a:cs typeface="Arial"/>
              </a:rPr>
              <a:t>l</a:t>
            </a:r>
            <a:r>
              <a:rPr dirty="0" sz="800" spc="-190">
                <a:latin typeface="Garuda"/>
                <a:cs typeface="Garuda"/>
              </a:rPr>
              <a:t>r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am</a:t>
            </a:r>
            <a:r>
              <a:rPr dirty="0" baseline="17676" sz="1650" spc="-284" b="1">
                <a:latin typeface="Arial"/>
                <a:cs typeface="Arial"/>
              </a:rPr>
              <a:t>D</a:t>
            </a:r>
            <a:r>
              <a:rPr dirty="0" sz="800" spc="-190">
                <a:latin typeface="Garuda"/>
                <a:cs typeface="Garuda"/>
              </a:rPr>
              <a:t>(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W</a:t>
            </a:r>
            <a:r>
              <a:rPr dirty="0" baseline="17676" sz="1650" spc="-284" b="1">
                <a:latin typeface="Arial"/>
                <a:cs typeface="Arial"/>
              </a:rPr>
              <a:t>t</a:t>
            </a:r>
            <a:r>
              <a:rPr dirty="0" sz="800" spc="-190">
                <a:latin typeface="Garuda"/>
                <a:cs typeface="Garuda"/>
              </a:rPr>
              <a:t>D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b</a:t>
            </a:r>
            <a:r>
              <a:rPr dirty="0" sz="800" spc="-190">
                <a:latin typeface="Garuda"/>
                <a:cs typeface="Garuda"/>
              </a:rPr>
              <a:t>)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e</a:t>
            </a:r>
            <a:r>
              <a:rPr dirty="0" baseline="17676" sz="1650" spc="-284" b="1">
                <a:latin typeface="Arial"/>
                <a:cs typeface="Arial"/>
              </a:rPr>
              <a:t>s</a:t>
            </a:r>
            <a:r>
              <a:rPr dirty="0" sz="800" spc="-190">
                <a:latin typeface="Garuda"/>
                <a:cs typeface="Garuda"/>
              </a:rPr>
              <a:t>Ki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t 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1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0</a:t>
            </a:r>
            <a:r>
              <a:rPr dirty="0" sz="800" spc="-229">
                <a:latin typeface="Garuda"/>
                <a:cs typeface="Garuda"/>
              </a:rPr>
              <a:t>te</a:t>
            </a:r>
            <a:r>
              <a:rPr dirty="0" baseline="17676" sz="1650" spc="-345" b="1" i="1">
                <a:latin typeface="Arial"/>
                <a:cs typeface="Arial"/>
              </a:rPr>
              <a:t>g</a:t>
            </a:r>
            <a:r>
              <a:rPr dirty="0" sz="800" spc="-229">
                <a:latin typeface="Garuda"/>
                <a:cs typeface="Garuda"/>
              </a:rPr>
              <a:t>ria</a:t>
            </a:r>
            <a:r>
              <a:rPr dirty="0" baseline="17676" sz="1650" spc="-345" b="1">
                <a:latin typeface="Arial"/>
                <a:cs typeface="Arial"/>
              </a:rPr>
              <a:t>:</a:t>
            </a:r>
            <a:r>
              <a:rPr dirty="0" sz="800" spc="-229">
                <a:latin typeface="Garuda"/>
                <a:cs typeface="Garuda"/>
              </a:rPr>
              <a:t>ls</a:t>
            </a:r>
            <a:r>
              <a:rPr dirty="0" baseline="17676" sz="1650" spc="-345" b="1">
                <a:latin typeface="Arial"/>
                <a:cs typeface="Arial"/>
              </a:rPr>
              <a:t>S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Q</a:t>
            </a:r>
            <a:r>
              <a:rPr dirty="0" sz="800" spc="-229">
                <a:latin typeface="Garuda"/>
                <a:cs typeface="Garuda"/>
              </a:rPr>
              <a:t>re</a:t>
            </a:r>
            <a:r>
              <a:rPr dirty="0" baseline="17676" sz="1650" spc="-345" b="1">
                <a:latin typeface="Arial"/>
                <a:cs typeface="Arial"/>
              </a:rPr>
              <a:t>L</a:t>
            </a:r>
            <a:r>
              <a:rPr dirty="0" sz="800" spc="-229">
                <a:latin typeface="Garuda"/>
                <a:cs typeface="Garuda"/>
              </a:rPr>
              <a:t>pr</a:t>
            </a:r>
            <a:r>
              <a:rPr dirty="0" baseline="17676" sz="1650" spc="-345" b="1">
                <a:latin typeface="Arial"/>
                <a:cs typeface="Arial"/>
              </a:rPr>
              <a:t>F</a:t>
            </a:r>
            <a:r>
              <a:rPr dirty="0" sz="800" spc="-229">
                <a:latin typeface="Garuda"/>
                <a:cs typeface="Garuda"/>
              </a:rPr>
              <a:t>ov</a:t>
            </a:r>
            <a:r>
              <a:rPr dirty="0" baseline="17676" sz="1650" spc="-345" b="1">
                <a:latin typeface="Arial"/>
                <a:cs typeface="Arial"/>
              </a:rPr>
              <a:t>u</a:t>
            </a:r>
            <a:r>
              <a:rPr dirty="0" sz="800" spc="-229">
                <a:latin typeface="Garuda"/>
                <a:cs typeface="Garuda"/>
              </a:rPr>
              <a:t>id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ed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f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</a:t>
            </a:r>
            <a:r>
              <a:rPr dirty="0" baseline="17676" sz="1650" spc="-345" b="1">
                <a:latin typeface="Arial"/>
                <a:cs typeface="Arial"/>
              </a:rPr>
              <a:t>m</a:t>
            </a:r>
            <a:r>
              <a:rPr dirty="0" sz="800" spc="-229">
                <a:latin typeface="Garuda"/>
                <a:cs typeface="Garuda"/>
              </a:rPr>
              <a:t>r 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n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7676" sz="1650" spc="-277" b="1">
                <a:latin typeface="Arial"/>
                <a:cs typeface="Arial"/>
              </a:rPr>
              <a:t>t</a:t>
            </a:r>
            <a:r>
              <a:rPr dirty="0" sz="800" spc="-185">
                <a:latin typeface="Garuda"/>
                <a:cs typeface="Garuda"/>
              </a:rPr>
              <a:t>i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n-</a:t>
            </a:r>
            <a:r>
              <a:rPr dirty="0" baseline="17676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c</a:t>
            </a:r>
            <a:r>
              <a:rPr dirty="0" baseline="17676" sz="1650" spc="-277" b="1">
                <a:latin typeface="Arial"/>
                <a:cs typeface="Arial"/>
              </a:rPr>
              <a:t>s</a:t>
            </a:r>
            <a:r>
              <a:rPr dirty="0" sz="800" spc="-185">
                <a:latin typeface="Garuda"/>
                <a:cs typeface="Garuda"/>
              </a:rPr>
              <a:t>la</a:t>
            </a:r>
            <a:r>
              <a:rPr dirty="0" baseline="17676" sz="1650" spc="-277" b="1">
                <a:latin typeface="Arial"/>
                <a:cs typeface="Arial"/>
              </a:rPr>
              <a:t>I</a:t>
            </a:r>
            <a:r>
              <a:rPr dirty="0" sz="800" spc="-185">
                <a:latin typeface="Garuda"/>
                <a:cs typeface="Garuda"/>
              </a:rPr>
              <a:t>ss </a:t>
            </a:r>
            <a:r>
              <a:rPr dirty="0" sz="800" spc="-210">
                <a:latin typeface="Garuda"/>
                <a:cs typeface="Garuda"/>
              </a:rPr>
              <a:t>u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se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ly</a:t>
            </a:r>
            <a:r>
              <a:rPr dirty="0" baseline="17676" sz="1650" spc="-315" b="1">
                <a:latin typeface="Arial"/>
                <a:cs typeface="Arial"/>
              </a:rPr>
              <a:t>ti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7676" sz="1650" spc="-367" b="1">
                <a:latin typeface="Arial"/>
                <a:cs typeface="Arial"/>
              </a:rPr>
              <a:t>o</a:t>
            </a:r>
            <a:r>
              <a:rPr dirty="0" sz="800" spc="-245">
                <a:latin typeface="Garuda"/>
                <a:cs typeface="Garuda"/>
              </a:rPr>
              <a:t>C</a:t>
            </a:r>
            <a:r>
              <a:rPr dirty="0" baseline="17676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op</a:t>
            </a:r>
            <a:r>
              <a:rPr dirty="0" baseline="17676" sz="1650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y</a:t>
            </a:r>
            <a:r>
              <a:rPr dirty="0" baseline="17676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in</a:t>
            </a:r>
            <a:r>
              <a:rPr dirty="0" baseline="17676" sz="1650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g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7676" sz="1650" spc="-359" b="1">
                <a:latin typeface="Arial"/>
                <a:cs typeface="Arial"/>
              </a:rPr>
              <a:t>ra</a:t>
            </a:r>
            <a:r>
              <a:rPr dirty="0" sz="800" spc="-240">
                <a:latin typeface="Garuda"/>
                <a:cs typeface="Garuda"/>
              </a:rPr>
              <a:t>Ki</a:t>
            </a:r>
            <a:r>
              <a:rPr dirty="0" baseline="17676" sz="1650" spc="-359" b="1">
                <a:latin typeface="Arial"/>
                <a:cs typeface="Arial"/>
              </a:rPr>
              <a:t>c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7676" sz="1650" spc="-262" b="1">
                <a:latin typeface="Arial"/>
                <a:cs typeface="Arial"/>
              </a:rPr>
              <a:t>ti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: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7676" sz="1650" spc="-262" b="1">
                <a:latin typeface="Arial"/>
                <a:cs typeface="Arial"/>
              </a:rPr>
              <a:t>1</a:t>
            </a:r>
            <a:r>
              <a:rPr dirty="0" sz="800" spc="-175">
                <a:latin typeface="Garuda"/>
                <a:cs typeface="Garuda"/>
              </a:rPr>
              <a:t>ed</a:t>
            </a:r>
            <a:r>
              <a:rPr dirty="0" baseline="17676" sz="1650" spc="-262" b="1">
                <a:latin typeface="Arial"/>
                <a:cs typeface="Arial"/>
              </a:rPr>
              <a:t>0</a:t>
            </a:r>
            <a:r>
              <a:rPr dirty="0" sz="800" spc="-175">
                <a:latin typeface="Garuda"/>
                <a:cs typeface="Garuda"/>
              </a:rPr>
              <a:t>and </a:t>
            </a:r>
            <a:r>
              <a:rPr dirty="0" sz="800" spc="-5">
                <a:latin typeface="Garuda"/>
                <a:cs typeface="Garuda"/>
              </a:rPr>
              <a:t>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7335773"/>
            <a:ext cx="6323330" cy="193802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132330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 status)  VALUES (1, 92,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13233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 status)  VALUES (1, 93,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13233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 status)  VALUES (2, 93,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'RENTED')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13233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 status)  VALUES (1, 94,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190">
                <a:latin typeface="Garuda"/>
                <a:cs typeface="Garuda"/>
              </a:rPr>
              <a:t>Developme</a:t>
            </a:r>
            <a:r>
              <a:rPr dirty="0" baseline="17676" sz="1650" spc="-284" b="1">
                <a:latin typeface="Arial"/>
                <a:cs typeface="Arial"/>
              </a:rPr>
              <a:t>O</a:t>
            </a:r>
            <a:r>
              <a:rPr dirty="0" sz="800" spc="-190">
                <a:latin typeface="Garuda"/>
                <a:cs typeface="Garuda"/>
              </a:rPr>
              <a:t>nt</a:t>
            </a:r>
            <a:r>
              <a:rPr dirty="0" baseline="17676" sz="1650" spc="-284" b="1">
                <a:latin typeface="Arial"/>
                <a:cs typeface="Arial"/>
              </a:rPr>
              <a:t>r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ro</a:t>
            </a:r>
            <a:r>
              <a:rPr dirty="0" baseline="17676" sz="1650" spc="-284" b="1">
                <a:latin typeface="Arial"/>
                <a:cs typeface="Arial"/>
              </a:rPr>
              <a:t>c</a:t>
            </a:r>
            <a:r>
              <a:rPr dirty="0" sz="800" spc="-190">
                <a:latin typeface="Garuda"/>
                <a:cs typeface="Garuda"/>
              </a:rPr>
              <a:t>g</a:t>
            </a:r>
            <a:r>
              <a:rPr dirty="0" baseline="17676" sz="1650" spc="-284" b="1">
                <a:latin typeface="Arial"/>
                <a:cs typeface="Arial"/>
              </a:rPr>
              <a:t>l</a:t>
            </a:r>
            <a:r>
              <a:rPr dirty="0" sz="800" spc="-190">
                <a:latin typeface="Garuda"/>
                <a:cs typeface="Garuda"/>
              </a:rPr>
              <a:t>r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am</a:t>
            </a:r>
            <a:r>
              <a:rPr dirty="0" baseline="17676" sz="1650" spc="-284" b="1">
                <a:latin typeface="Arial"/>
                <a:cs typeface="Arial"/>
              </a:rPr>
              <a:t>D</a:t>
            </a:r>
            <a:r>
              <a:rPr dirty="0" sz="800" spc="-190">
                <a:latin typeface="Garuda"/>
                <a:cs typeface="Garuda"/>
              </a:rPr>
              <a:t>(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W</a:t>
            </a:r>
            <a:r>
              <a:rPr dirty="0" baseline="17676" sz="1650" spc="-284" b="1">
                <a:latin typeface="Arial"/>
                <a:cs typeface="Arial"/>
              </a:rPr>
              <a:t>t</a:t>
            </a:r>
            <a:r>
              <a:rPr dirty="0" sz="800" spc="-190">
                <a:latin typeface="Garuda"/>
                <a:cs typeface="Garuda"/>
              </a:rPr>
              <a:t>D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b</a:t>
            </a:r>
            <a:r>
              <a:rPr dirty="0" sz="800" spc="-190">
                <a:latin typeface="Garuda"/>
                <a:cs typeface="Garuda"/>
              </a:rPr>
              <a:t>)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e</a:t>
            </a:r>
            <a:r>
              <a:rPr dirty="0" baseline="17676" sz="1650" spc="-284" b="1">
                <a:latin typeface="Arial"/>
                <a:cs typeface="Arial"/>
              </a:rPr>
              <a:t>s</a:t>
            </a:r>
            <a:r>
              <a:rPr dirty="0" sz="800" spc="-190">
                <a:latin typeface="Garuda"/>
                <a:cs typeface="Garuda"/>
              </a:rPr>
              <a:t>Ki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t 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1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0</a:t>
            </a:r>
            <a:r>
              <a:rPr dirty="0" sz="800" spc="-229">
                <a:latin typeface="Garuda"/>
                <a:cs typeface="Garuda"/>
              </a:rPr>
              <a:t>te</a:t>
            </a:r>
            <a:r>
              <a:rPr dirty="0" baseline="17676" sz="1650" spc="-345" b="1" i="1">
                <a:latin typeface="Arial"/>
                <a:cs typeface="Arial"/>
              </a:rPr>
              <a:t>g</a:t>
            </a:r>
            <a:r>
              <a:rPr dirty="0" sz="800" spc="-229">
                <a:latin typeface="Garuda"/>
                <a:cs typeface="Garuda"/>
              </a:rPr>
              <a:t>ria</a:t>
            </a:r>
            <a:r>
              <a:rPr dirty="0" baseline="17676" sz="1650" spc="-345" b="1">
                <a:latin typeface="Arial"/>
                <a:cs typeface="Arial"/>
              </a:rPr>
              <a:t>:</a:t>
            </a:r>
            <a:r>
              <a:rPr dirty="0" sz="800" spc="-229">
                <a:latin typeface="Garuda"/>
                <a:cs typeface="Garuda"/>
              </a:rPr>
              <a:t>ls</a:t>
            </a:r>
            <a:r>
              <a:rPr dirty="0" baseline="17676" sz="1650" spc="-345" b="1">
                <a:latin typeface="Arial"/>
                <a:cs typeface="Arial"/>
              </a:rPr>
              <a:t>S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Q</a:t>
            </a:r>
            <a:r>
              <a:rPr dirty="0" sz="800" spc="-229">
                <a:latin typeface="Garuda"/>
                <a:cs typeface="Garuda"/>
              </a:rPr>
              <a:t>re</a:t>
            </a:r>
            <a:r>
              <a:rPr dirty="0" baseline="17676" sz="1650" spc="-345" b="1">
                <a:latin typeface="Arial"/>
                <a:cs typeface="Arial"/>
              </a:rPr>
              <a:t>L</a:t>
            </a:r>
            <a:r>
              <a:rPr dirty="0" sz="800" spc="-229">
                <a:latin typeface="Garuda"/>
                <a:cs typeface="Garuda"/>
              </a:rPr>
              <a:t>pr</a:t>
            </a:r>
            <a:r>
              <a:rPr dirty="0" baseline="17676" sz="1650" spc="-345" b="1">
                <a:latin typeface="Arial"/>
                <a:cs typeface="Arial"/>
              </a:rPr>
              <a:t>F</a:t>
            </a:r>
            <a:r>
              <a:rPr dirty="0" sz="800" spc="-229">
                <a:latin typeface="Garuda"/>
                <a:cs typeface="Garuda"/>
              </a:rPr>
              <a:t>ov</a:t>
            </a:r>
            <a:r>
              <a:rPr dirty="0" baseline="17676" sz="1650" spc="-345" b="1">
                <a:latin typeface="Arial"/>
                <a:cs typeface="Arial"/>
              </a:rPr>
              <a:t>u</a:t>
            </a:r>
            <a:r>
              <a:rPr dirty="0" sz="800" spc="-229">
                <a:latin typeface="Garuda"/>
                <a:cs typeface="Garuda"/>
              </a:rPr>
              <a:t>id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ed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f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</a:t>
            </a:r>
            <a:r>
              <a:rPr dirty="0" baseline="17676" sz="1650" spc="-345" b="1">
                <a:latin typeface="Arial"/>
                <a:cs typeface="Arial"/>
              </a:rPr>
              <a:t>m</a:t>
            </a:r>
            <a:r>
              <a:rPr dirty="0" sz="800" spc="-229">
                <a:latin typeface="Garuda"/>
                <a:cs typeface="Garuda"/>
              </a:rPr>
              <a:t>r 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n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7676" sz="1650" spc="-277" b="1">
                <a:latin typeface="Arial"/>
                <a:cs typeface="Arial"/>
              </a:rPr>
              <a:t>t</a:t>
            </a:r>
            <a:r>
              <a:rPr dirty="0" sz="800" spc="-185">
                <a:latin typeface="Garuda"/>
                <a:cs typeface="Garuda"/>
              </a:rPr>
              <a:t>i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n-</a:t>
            </a:r>
            <a:r>
              <a:rPr dirty="0" baseline="17676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c</a:t>
            </a:r>
            <a:r>
              <a:rPr dirty="0" baseline="17676" sz="1650" spc="-277" b="1">
                <a:latin typeface="Arial"/>
                <a:cs typeface="Arial"/>
              </a:rPr>
              <a:t>s</a:t>
            </a:r>
            <a:r>
              <a:rPr dirty="0" sz="800" spc="-185">
                <a:latin typeface="Garuda"/>
                <a:cs typeface="Garuda"/>
              </a:rPr>
              <a:t>la</a:t>
            </a:r>
            <a:r>
              <a:rPr dirty="0" baseline="17676" sz="1650" spc="-277" b="1">
                <a:latin typeface="Arial"/>
                <a:cs typeface="Arial"/>
              </a:rPr>
              <a:t>I</a:t>
            </a:r>
            <a:r>
              <a:rPr dirty="0" sz="800" spc="-185">
                <a:latin typeface="Garuda"/>
                <a:cs typeface="Garuda"/>
              </a:rPr>
              <a:t>ss </a:t>
            </a:r>
            <a:r>
              <a:rPr dirty="0" sz="800" spc="-210">
                <a:latin typeface="Garuda"/>
                <a:cs typeface="Garuda"/>
              </a:rPr>
              <a:t>u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se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ly</a:t>
            </a:r>
            <a:r>
              <a:rPr dirty="0" baseline="17676" sz="1650" spc="-315" b="1">
                <a:latin typeface="Arial"/>
                <a:cs typeface="Arial"/>
              </a:rPr>
              <a:t>ti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7676" sz="1650" spc="-367" b="1">
                <a:latin typeface="Arial"/>
                <a:cs typeface="Arial"/>
              </a:rPr>
              <a:t>o</a:t>
            </a:r>
            <a:r>
              <a:rPr dirty="0" sz="800" spc="-245">
                <a:latin typeface="Garuda"/>
                <a:cs typeface="Garuda"/>
              </a:rPr>
              <a:t>C</a:t>
            </a:r>
            <a:r>
              <a:rPr dirty="0" baseline="17676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op</a:t>
            </a:r>
            <a:r>
              <a:rPr dirty="0" baseline="17676" sz="1650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y</a:t>
            </a:r>
            <a:r>
              <a:rPr dirty="0" baseline="17676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in</a:t>
            </a:r>
            <a:r>
              <a:rPr dirty="0" baseline="17676" sz="1650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g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7676" sz="1650" spc="-359" b="1">
                <a:latin typeface="Arial"/>
                <a:cs typeface="Arial"/>
              </a:rPr>
              <a:t>ra</a:t>
            </a:r>
            <a:r>
              <a:rPr dirty="0" sz="800" spc="-240">
                <a:latin typeface="Garuda"/>
                <a:cs typeface="Garuda"/>
              </a:rPr>
              <a:t>Ki</a:t>
            </a:r>
            <a:r>
              <a:rPr dirty="0" baseline="17676" sz="1650" spc="-359" b="1">
                <a:latin typeface="Arial"/>
                <a:cs typeface="Arial"/>
              </a:rPr>
              <a:t>c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7676" sz="1650" spc="-262" b="1">
                <a:latin typeface="Arial"/>
                <a:cs typeface="Arial"/>
              </a:rPr>
              <a:t>ti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: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7676" sz="1650" spc="-262" b="1">
                <a:latin typeface="Arial"/>
                <a:cs typeface="Arial"/>
              </a:rPr>
              <a:t>1</a:t>
            </a:r>
            <a:r>
              <a:rPr dirty="0" sz="800" spc="-175">
                <a:latin typeface="Garuda"/>
                <a:cs typeface="Garuda"/>
              </a:rPr>
              <a:t>ed</a:t>
            </a:r>
            <a:r>
              <a:rPr dirty="0" baseline="17676" sz="1650" spc="-262" b="1">
                <a:latin typeface="Arial"/>
                <a:cs typeface="Arial"/>
              </a:rPr>
              <a:t>1</a:t>
            </a:r>
            <a:r>
              <a:rPr dirty="0" sz="800" spc="-175">
                <a:latin typeface="Garuda"/>
                <a:cs typeface="Garuda"/>
              </a:rPr>
              <a:t>and </a:t>
            </a:r>
            <a:r>
              <a:rPr dirty="0" sz="800" spc="-5">
                <a:latin typeface="Garuda"/>
                <a:cs typeface="Garuda"/>
              </a:rPr>
              <a:t>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33831"/>
            <a:ext cx="402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24942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2132330" indent="-635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 status)  VALUES (1, 95,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98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21615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title_id,status)  VALUES (2, 95,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21615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title_id,status)  VALUES (3, 95,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'RENTED')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21615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title_id,status)  VALUES (1, 96,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21615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title_copy(copy_id, title_id,status)  VALUES (1, 97,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ct val="100000"/>
              </a:lnSpc>
              <a:spcBef>
                <a:spcPts val="380"/>
              </a:spcBef>
            </a:pPr>
            <a:r>
              <a:rPr dirty="0" sz="1200" i="1">
                <a:latin typeface="Garuda"/>
                <a:cs typeface="Garuda"/>
              </a:rPr>
              <a:t>/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324859"/>
            <a:ext cx="4937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the following rentals to the </a:t>
            </a:r>
            <a:r>
              <a:rPr dirty="0" sz="1200" spc="-5">
                <a:latin typeface="Courier New"/>
                <a:cs typeface="Courier New"/>
              </a:rPr>
              <a:t>RENTAL</a:t>
            </a:r>
            <a:r>
              <a:rPr dirty="0" sz="1200" spc="-45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title </a:t>
            </a:r>
            <a:r>
              <a:rPr dirty="0" sz="1200" spc="-5">
                <a:latin typeface="Times New Roman"/>
                <a:cs typeface="Times New Roman"/>
              </a:rPr>
              <a:t>number may </a:t>
            </a:r>
            <a:r>
              <a:rPr dirty="0" sz="1200">
                <a:latin typeface="Times New Roman"/>
                <a:cs typeface="Times New Roman"/>
              </a:rPr>
              <a:t>be different depending on the sequence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3790188"/>
            <a:ext cx="6323330" cy="288734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INSERT INTO rental(title_id, copy_id,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member_id,</a:t>
            </a:r>
            <a:endParaRPr sz="1100">
              <a:latin typeface="Courier New"/>
              <a:cs typeface="Courier New"/>
            </a:endParaRPr>
          </a:p>
          <a:p>
            <a:pPr marL="74930" marR="1461770" indent="159258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book_date, exp_ret_date, act_ret_date)  VALUES (92, 1, 101, sysdate-3, sysdate-1,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sysdate-2)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INSERT INTO rental(title_id, copy_id,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member_id,</a:t>
            </a:r>
            <a:endParaRPr sz="1100">
              <a:latin typeface="Courier New"/>
              <a:cs typeface="Courier New"/>
            </a:endParaRPr>
          </a:p>
          <a:p>
            <a:pPr marL="74930" marR="1461770" indent="159258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book_date, exp_ret_date, act_ret_date)  VALUES (93, 2, 101, sysdate-1, sysdate-1,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INSERT INTO rental(title_id, copy_id,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member_id,</a:t>
            </a:r>
            <a:endParaRPr sz="1100">
              <a:latin typeface="Courier New"/>
              <a:cs typeface="Courier New"/>
            </a:endParaRPr>
          </a:p>
          <a:p>
            <a:pPr marL="74930" marR="1461770" indent="1592580">
              <a:lnSpc>
                <a:spcPts val="124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book_date, exp_ret_date, act_ret_date)  VALUES (95, 3, 102, sysdate-2, sysdate,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INSERT INTO rental(title_id, copy_id,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member_id,</a:t>
            </a:r>
            <a:endParaRPr sz="1100">
              <a:latin typeface="Courier New"/>
              <a:cs typeface="Courier New"/>
            </a:endParaRPr>
          </a:p>
          <a:p>
            <a:pPr marL="74930" marR="1545590" indent="159258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book_date, exp_ret_date,act_ret_date)  VALUES (97, 1, 106, sysdate-4, sysdate-2,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sysdate-2)</a:t>
            </a:r>
            <a:endParaRPr sz="1100">
              <a:latin typeface="Courier New"/>
              <a:cs typeface="Courier New"/>
            </a:endParaRPr>
          </a:p>
          <a:p>
            <a:pPr marL="74930" marR="5736590">
              <a:lnSpc>
                <a:spcPts val="1240"/>
              </a:lnSpc>
              <a:spcBef>
                <a:spcPts val="5"/>
              </a:spcBef>
            </a:pPr>
            <a:r>
              <a:rPr dirty="0" sz="1100" spc="-5">
                <a:latin typeface="Courier New"/>
                <a:cs typeface="Courier New"/>
              </a:rPr>
              <a:t>/  </a:t>
            </a:r>
            <a:r>
              <a:rPr dirty="0" sz="1100" spc="-5">
                <a:latin typeface="Courier New"/>
                <a:cs typeface="Courier New"/>
              </a:rPr>
              <a:t>COMMIT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816343"/>
            <a:ext cx="570166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 Create a view </a:t>
            </a:r>
            <a:r>
              <a:rPr dirty="0" sz="1200" spc="-5">
                <a:latin typeface="Times New Roman"/>
                <a:cs typeface="Times New Roman"/>
              </a:rPr>
              <a:t>named </a:t>
            </a:r>
            <a:r>
              <a:rPr dirty="0" sz="1200" spc="-5">
                <a:latin typeface="Courier New"/>
                <a:cs typeface="Courier New"/>
              </a:rPr>
              <a:t>TITLE_AVAIL</a:t>
            </a:r>
            <a:r>
              <a:rPr dirty="0" sz="1200" spc="-37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show </a:t>
            </a:r>
            <a:r>
              <a:rPr dirty="0" sz="1200" spc="-5">
                <a:latin typeface="Times New Roman"/>
                <a:cs typeface="Times New Roman"/>
              </a:rPr>
              <a:t>the movie titles,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availability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each copy, and its </a:t>
            </a:r>
            <a:r>
              <a:rPr dirty="0" sz="1200" spc="-5">
                <a:latin typeface="Times New Roman"/>
                <a:cs typeface="Times New Roman"/>
              </a:rPr>
              <a:t>expected return </a:t>
            </a:r>
            <a:r>
              <a:rPr dirty="0" sz="1200">
                <a:latin typeface="Times New Roman"/>
                <a:cs typeface="Times New Roman"/>
              </a:rPr>
              <a:t>date if </a:t>
            </a:r>
            <a:r>
              <a:rPr dirty="0" sz="1200" spc="-5">
                <a:latin typeface="Times New Roman"/>
                <a:cs typeface="Times New Roman"/>
              </a:rPr>
              <a:t>rented. </a:t>
            </a:r>
            <a:r>
              <a:rPr dirty="0" sz="1200">
                <a:latin typeface="Times New Roman"/>
                <a:cs typeface="Times New Roman"/>
              </a:rPr>
              <a:t>Query all </a:t>
            </a:r>
            <a:r>
              <a:rPr dirty="0" sz="1200" spc="-5">
                <a:latin typeface="Times New Roman"/>
                <a:cs typeface="Times New Roman"/>
              </a:rPr>
              <a:t>rows </a:t>
            </a:r>
            <a:r>
              <a:rPr dirty="0" sz="1200">
                <a:latin typeface="Times New Roman"/>
                <a:cs typeface="Times New Roman"/>
              </a:rPr>
              <a:t>from the view. Order the  results 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title.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0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Your results may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7784592"/>
            <a:ext cx="6323330" cy="130492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CREATE VIEW title_avail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endParaRPr sz="1100">
              <a:latin typeface="Courier New"/>
              <a:cs typeface="Courier New"/>
            </a:endParaRPr>
          </a:p>
          <a:p>
            <a:pPr marL="242570" marR="1629410">
              <a:lnSpc>
                <a:spcPts val="1240"/>
              </a:lnSpc>
              <a:spcBef>
                <a:spcPts val="65"/>
              </a:spcBef>
              <a:tabLst>
                <a:tab pos="996950" algn="l"/>
              </a:tabLst>
            </a:pPr>
            <a:r>
              <a:rPr dirty="0" sz="1100" spc="-5">
                <a:latin typeface="Courier New"/>
                <a:cs typeface="Courier New"/>
              </a:rPr>
              <a:t>SELECT	t.title, c.copy_id, c.status, r.exp_ret_date  FROM	title t JOIN title_copy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</a:t>
            </a:r>
            <a:endParaRPr sz="1100">
              <a:latin typeface="Courier New"/>
              <a:cs typeface="Courier New"/>
            </a:endParaRPr>
          </a:p>
          <a:p>
            <a:pPr marL="242570" marR="3389629">
              <a:lnSpc>
                <a:spcPts val="1250"/>
              </a:lnSpc>
              <a:spcBef>
                <a:spcPts val="5"/>
              </a:spcBef>
              <a:tabLst>
                <a:tab pos="996950" algn="l"/>
              </a:tabLst>
            </a:pPr>
            <a:r>
              <a:rPr dirty="0" sz="1100" spc="-5">
                <a:latin typeface="Courier New"/>
                <a:cs typeface="Courier New"/>
              </a:rPr>
              <a:t>ON	t.title_id = c.title_id  FULL OUTER JOIN rental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</a:t>
            </a:r>
            <a:endParaRPr sz="1100">
              <a:latin typeface="Courier New"/>
              <a:cs typeface="Courier New"/>
            </a:endParaRPr>
          </a:p>
          <a:p>
            <a:pPr marL="242570">
              <a:lnSpc>
                <a:spcPts val="1175"/>
              </a:lnSpc>
              <a:tabLst>
                <a:tab pos="996950" algn="l"/>
              </a:tabLst>
            </a:pPr>
            <a:r>
              <a:rPr dirty="0" sz="1100" spc="-5">
                <a:latin typeface="Courier New"/>
                <a:cs typeface="Courier New"/>
              </a:rPr>
              <a:t>ON	c.copy_id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r.copy_id</a:t>
            </a:r>
            <a:endParaRPr sz="1100">
              <a:latin typeface="Courier New"/>
              <a:cs typeface="Courier New"/>
            </a:endParaRPr>
          </a:p>
          <a:p>
            <a:pPr marL="242570">
              <a:lnSpc>
                <a:spcPts val="1285"/>
              </a:lnSpc>
              <a:tabLst>
                <a:tab pos="996950" algn="l"/>
              </a:tabLst>
            </a:pPr>
            <a:r>
              <a:rPr dirty="0" sz="1100" spc="-5">
                <a:latin typeface="Courier New"/>
                <a:cs typeface="Courier New"/>
              </a:rPr>
              <a:t>AND	c.title_id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r.title_id;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19" y="8863871"/>
            <a:ext cx="2903220" cy="719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TO_CHAR </a:t>
            </a:r>
            <a:r>
              <a:rPr dirty="0" sz="1100" spc="-5">
                <a:latin typeface="Arial"/>
                <a:cs typeface="Arial"/>
              </a:rPr>
              <a:t>Function with Dates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algn="r" marR="33274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22" y="850333"/>
            <a:ext cx="4011929" cy="71977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0665" marR="1896110">
              <a:lnSpc>
                <a:spcPct val="126200"/>
              </a:lnSpc>
              <a:spcBef>
                <a:spcPts val="11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AND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2-15  Using the </a:t>
            </a:r>
            <a:r>
              <a:rPr dirty="0" sz="1100" spc="-5">
                <a:latin typeface="Courier New"/>
                <a:cs typeface="Courier New"/>
              </a:rPr>
              <a:t>OR </a:t>
            </a:r>
            <a:r>
              <a:rPr dirty="0" sz="1100" spc="-5">
                <a:latin typeface="Arial"/>
                <a:cs typeface="Arial"/>
              </a:rPr>
              <a:t>Operator 2-16  Using the </a:t>
            </a:r>
            <a:r>
              <a:rPr dirty="0" sz="1100" spc="-5">
                <a:latin typeface="Courier New"/>
                <a:cs typeface="Courier New"/>
              </a:rPr>
              <a:t>NOT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2-17  Rules of Precedence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2-18</a:t>
            </a:r>
            <a:endParaRPr sz="1100">
              <a:latin typeface="Arial"/>
              <a:cs typeface="Arial"/>
            </a:endParaRPr>
          </a:p>
          <a:p>
            <a:pPr marL="240665" marR="1593215" indent="-63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ORDER BY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2-20  Sorting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2-21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Substitution Variables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&amp; </a:t>
            </a:r>
            <a:r>
              <a:rPr dirty="0" sz="1100" spc="-5">
                <a:latin typeface="Arial"/>
                <a:cs typeface="Arial"/>
              </a:rPr>
              <a:t>Substitution Variable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2-24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21100"/>
              </a:lnSpc>
              <a:spcBef>
                <a:spcPts val="45"/>
              </a:spcBef>
            </a:pPr>
            <a:r>
              <a:rPr dirty="0" sz="1100" spc="-5">
                <a:latin typeface="Arial"/>
                <a:cs typeface="Arial"/>
              </a:rPr>
              <a:t>Character and Date Values with Substitution Variables 2-26  Specifying Column Names, Expressions, and Text 2-27  Using the </a:t>
            </a:r>
            <a:r>
              <a:rPr dirty="0" sz="1100" spc="-5">
                <a:latin typeface="Courier New"/>
                <a:cs typeface="Courier New"/>
              </a:rPr>
              <a:t>&amp;&amp; </a:t>
            </a:r>
            <a:r>
              <a:rPr dirty="0" sz="1100" spc="-5">
                <a:latin typeface="Arial"/>
                <a:cs typeface="Arial"/>
              </a:rPr>
              <a:t>Substitution Variable</a:t>
            </a:r>
            <a:r>
              <a:rPr dirty="0" sz="1100" spc="2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2-28</a:t>
            </a:r>
            <a:endParaRPr sz="1100">
              <a:latin typeface="Arial"/>
              <a:cs typeface="Arial"/>
            </a:endParaRPr>
          </a:p>
          <a:p>
            <a:pPr algn="just" marL="240665" marR="1551940">
              <a:lnSpc>
                <a:spcPct val="1256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DEFINE </a:t>
            </a:r>
            <a:r>
              <a:rPr dirty="0" sz="1100" spc="-5">
                <a:latin typeface="Arial"/>
                <a:cs typeface="Arial"/>
              </a:rPr>
              <a:t>Command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2-29  Using the </a:t>
            </a:r>
            <a:r>
              <a:rPr dirty="0" sz="1100" spc="-5">
                <a:latin typeface="Courier New"/>
                <a:cs typeface="Courier New"/>
              </a:rPr>
              <a:t>VERIFY </a:t>
            </a:r>
            <a:r>
              <a:rPr dirty="0" sz="1100" spc="-5">
                <a:latin typeface="Arial"/>
                <a:cs typeface="Arial"/>
              </a:rPr>
              <a:t>Command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2-30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2-31</a:t>
            </a:r>
            <a:endParaRPr sz="1100">
              <a:latin typeface="Arial"/>
              <a:cs typeface="Arial"/>
            </a:endParaRPr>
          </a:p>
          <a:p>
            <a:pPr algn="just"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2: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3	Using Single-Row Functions to Customize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SQL Functions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</a:t>
            </a:r>
            <a:endParaRPr sz="1100">
              <a:latin typeface="Arial"/>
              <a:cs typeface="Arial"/>
            </a:endParaRPr>
          </a:p>
          <a:p>
            <a:pPr marL="240665" marR="164211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Two Types of SQL Functions 3-4  Single-Row Functions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Character Functions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Case-Manipulation Functions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3-9</a:t>
            </a:r>
            <a:endParaRPr sz="1100">
              <a:latin typeface="Arial"/>
              <a:cs typeface="Arial"/>
            </a:endParaRPr>
          </a:p>
          <a:p>
            <a:pPr marL="240665" marR="116078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Using Case-Manipulation Functions 3-10  Character-Manipulation Functions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3-11</a:t>
            </a:r>
            <a:endParaRPr sz="1100">
              <a:latin typeface="Arial"/>
              <a:cs typeface="Arial"/>
            </a:endParaRPr>
          </a:p>
          <a:p>
            <a:pPr marL="240665" marR="64198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Using the Character-Manipulation Functions 3-12  Number Functions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3-13</a:t>
            </a:r>
            <a:endParaRPr sz="1100">
              <a:latin typeface="Arial"/>
              <a:cs typeface="Arial"/>
            </a:endParaRPr>
          </a:p>
          <a:p>
            <a:pPr marL="240665" marR="1743710">
              <a:lnSpc>
                <a:spcPts val="167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ROUND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3-14  Using the </a:t>
            </a:r>
            <a:r>
              <a:rPr dirty="0" sz="1100" spc="-5">
                <a:latin typeface="Courier New"/>
                <a:cs typeface="Courier New"/>
              </a:rPr>
              <a:t>TRUNC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MOD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3-16</a:t>
            </a:r>
            <a:endParaRPr sz="1100">
              <a:latin typeface="Arial"/>
              <a:cs typeface="Arial"/>
            </a:endParaRPr>
          </a:p>
          <a:p>
            <a:pPr marL="240665" marR="2054860">
              <a:lnSpc>
                <a:spcPct val="11950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Working with Dates 3-17  Arithmetic with Dates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3-20</a:t>
            </a:r>
            <a:endParaRPr sz="1100">
              <a:latin typeface="Arial"/>
              <a:cs typeface="Arial"/>
            </a:endParaRPr>
          </a:p>
          <a:p>
            <a:pPr marL="240665" marR="997585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Using Arithmetic Operators with Dates 3-21  Date Functions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Using Date Functions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19" y="8021563"/>
            <a:ext cx="1896745" cy="82931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100" spc="-5">
                <a:latin typeface="Arial"/>
                <a:cs typeface="Arial"/>
              </a:rPr>
              <a:t>Practice 3: Overview of Part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</a:pPr>
            <a:r>
              <a:rPr dirty="0" sz="1100" spc="-5">
                <a:latin typeface="Arial"/>
                <a:cs typeface="Arial"/>
              </a:rPr>
              <a:t>Conversion Functions 3-26  Implicit Data Type Conversion  Explicit Data Type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Conversion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2584" y="8055392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3-25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585" y="8424647"/>
            <a:ext cx="311785" cy="4267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3-27</a:t>
            </a:r>
            <a:endParaRPr sz="11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3-29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3831"/>
            <a:ext cx="402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962" y="691896"/>
            <a:ext cx="6323330" cy="5137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SELECT	*</a:t>
            </a:r>
            <a:endParaRPr sz="1100">
              <a:latin typeface="Courier New"/>
              <a:cs typeface="Courier New"/>
            </a:endParaRPr>
          </a:p>
          <a:p>
            <a:pPr marL="74930" marR="4227830">
              <a:lnSpc>
                <a:spcPts val="1260"/>
              </a:lnSpc>
              <a:spcBef>
                <a:spcPts val="50"/>
              </a:spcBef>
              <a:tabLst>
                <a:tab pos="829310" algn="l"/>
              </a:tabLst>
            </a:pPr>
            <a:r>
              <a:rPr dirty="0" sz="1100" spc="-5">
                <a:latin typeface="Courier New"/>
                <a:cs typeface="Courier New"/>
              </a:rPr>
              <a:t>FROM	title_avail  ORDER BY title,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copy_id;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13180"/>
            <a:ext cx="5880100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Make changes to the data in 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6"/>
            </a:pPr>
            <a:endParaRPr sz="105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ts val="1380"/>
              </a:lnSpc>
              <a:buAutoNum type="alphaL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Add a new title. The </a:t>
            </a:r>
            <a:r>
              <a:rPr dirty="0" sz="1200" spc="-5">
                <a:latin typeface="Times New Roman"/>
                <a:cs typeface="Times New Roman"/>
              </a:rPr>
              <a:t>movie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“Interstellar Wars,” </a:t>
            </a:r>
            <a:r>
              <a:rPr dirty="0" sz="1200">
                <a:latin typeface="Times New Roman"/>
                <a:cs typeface="Times New Roman"/>
              </a:rPr>
              <a:t>which is </a:t>
            </a:r>
            <a:r>
              <a:rPr dirty="0" sz="1200" spc="-5">
                <a:latin typeface="Times New Roman"/>
                <a:cs typeface="Times New Roman"/>
              </a:rPr>
              <a:t>rated </a:t>
            </a:r>
            <a:r>
              <a:rPr dirty="0" sz="1200">
                <a:latin typeface="Times New Roman"/>
                <a:cs typeface="Times New Roman"/>
              </a:rPr>
              <a:t>PG and </a:t>
            </a:r>
            <a:r>
              <a:rPr dirty="0" sz="1200" spc="-5">
                <a:latin typeface="Times New Roman"/>
                <a:cs typeface="Times New Roman"/>
              </a:rPr>
              <a:t>classified </a:t>
            </a:r>
            <a:r>
              <a:rPr dirty="0" sz="1200">
                <a:latin typeface="Times New Roman"/>
                <a:cs typeface="Times New Roman"/>
              </a:rPr>
              <a:t>as a  </a:t>
            </a:r>
            <a:r>
              <a:rPr dirty="0" sz="1200" spc="-5">
                <a:latin typeface="Times New Roman"/>
                <a:cs typeface="Times New Roman"/>
              </a:rPr>
              <a:t>science </a:t>
            </a:r>
            <a:r>
              <a:rPr dirty="0" sz="1200">
                <a:latin typeface="Times New Roman"/>
                <a:cs typeface="Times New Roman"/>
              </a:rPr>
              <a:t>fiction </a:t>
            </a:r>
            <a:r>
              <a:rPr dirty="0" sz="1200" spc="-5">
                <a:latin typeface="Times New Roman"/>
                <a:cs typeface="Times New Roman"/>
              </a:rPr>
              <a:t>movie. </a:t>
            </a:r>
            <a:r>
              <a:rPr dirty="0" sz="1200">
                <a:latin typeface="Times New Roman"/>
                <a:cs typeface="Times New Roman"/>
              </a:rPr>
              <a:t>The release date is </a:t>
            </a:r>
            <a:r>
              <a:rPr dirty="0" sz="1200" spc="-5">
                <a:latin typeface="Times New Roman"/>
                <a:cs typeface="Times New Roman"/>
              </a:rPr>
              <a:t>07-JUL-77.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description </a:t>
            </a:r>
            <a:r>
              <a:rPr dirty="0" sz="1200">
                <a:latin typeface="Times New Roman"/>
                <a:cs typeface="Times New Roman"/>
              </a:rPr>
              <a:t>is “Futuristic  </a:t>
            </a:r>
            <a:r>
              <a:rPr dirty="0" sz="1200" spc="-5">
                <a:latin typeface="Times New Roman"/>
                <a:cs typeface="Times New Roman"/>
              </a:rPr>
              <a:t>interstellar action movie. </a:t>
            </a:r>
            <a:r>
              <a:rPr dirty="0" sz="1200">
                <a:latin typeface="Times New Roman"/>
                <a:cs typeface="Times New Roman"/>
              </a:rPr>
              <a:t>Can the </a:t>
            </a:r>
            <a:r>
              <a:rPr dirty="0" sz="1200" spc="-5">
                <a:latin typeface="Times New Roman"/>
                <a:cs typeface="Times New Roman"/>
              </a:rPr>
              <a:t>rebels </a:t>
            </a:r>
            <a:r>
              <a:rPr dirty="0" sz="1200">
                <a:latin typeface="Times New Roman"/>
                <a:cs typeface="Times New Roman"/>
              </a:rPr>
              <a:t>save the </a:t>
            </a:r>
            <a:r>
              <a:rPr dirty="0" sz="1200" spc="-5">
                <a:latin typeface="Times New Roman"/>
                <a:cs typeface="Times New Roman"/>
              </a:rPr>
              <a:t>humans </a:t>
            </a:r>
            <a:r>
              <a:rPr dirty="0" sz="1200">
                <a:latin typeface="Times New Roman"/>
                <a:cs typeface="Times New Roman"/>
              </a:rPr>
              <a:t>from the evil empire?” Be sure  to add a title copy record for two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62" y="2449068"/>
            <a:ext cx="6323330" cy="20967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INSERT INTO title(title_id, title, description,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rating,</a:t>
            </a:r>
            <a:endParaRPr sz="1100">
              <a:latin typeface="Courier New"/>
              <a:cs typeface="Courier New"/>
            </a:endParaRPr>
          </a:p>
          <a:p>
            <a:pPr marL="157607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category, release_date)</a:t>
            </a:r>
            <a:endParaRPr sz="1100">
              <a:latin typeface="Courier New"/>
              <a:cs typeface="Courier New"/>
            </a:endParaRPr>
          </a:p>
          <a:p>
            <a:pPr marL="745490" marR="1629410" indent="-671195">
              <a:lnSpc>
                <a:spcPts val="1250"/>
              </a:lnSpc>
              <a:spcBef>
                <a:spcPts val="60"/>
              </a:spcBef>
              <a:tabLst>
                <a:tab pos="4098290" algn="l"/>
              </a:tabLst>
            </a:pPr>
            <a:r>
              <a:rPr dirty="0" sz="1100" spc="-5">
                <a:latin typeface="Courier New"/>
                <a:cs typeface="Courier New"/>
              </a:rPr>
              <a:t>VALUES (title_id_seq.NEXTVAL, 'Interstellar Wars',  'Futuristic interstellar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action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movie.	Can</a:t>
            </a:r>
            <a:r>
              <a:rPr dirty="0" sz="1100" spc="-7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82931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rebels save the humans from the evil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empire?',</a:t>
            </a:r>
            <a:endParaRPr sz="1100">
              <a:latin typeface="Courier New"/>
              <a:cs typeface="Courier New"/>
            </a:endParaRPr>
          </a:p>
          <a:p>
            <a:pPr marL="74549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'PG', 'SCIFI',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'07-JUL-77')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04851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 (copy_id, title_id, status)  VALUES (1, 98,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2048510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INSERT INTO title_copy (copy_id, title_id, status)  VALUES (2, 98,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'AVAILABLE')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4678934"/>
            <a:ext cx="56965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b. Enter two reservations.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reservation is for </a:t>
            </a:r>
            <a:r>
              <a:rPr dirty="0" sz="1200" spc="-5">
                <a:latin typeface="Times New Roman"/>
                <a:cs typeface="Times New Roman"/>
              </a:rPr>
              <a:t>Carmen Velasquez, who wants </a:t>
            </a:r>
            <a:r>
              <a:rPr dirty="0" sz="1200">
                <a:latin typeface="Times New Roman"/>
                <a:cs typeface="Times New Roman"/>
              </a:rPr>
              <a:t>to rent  “Interstellar Wars.” The other is for Mark </a:t>
            </a:r>
            <a:r>
              <a:rPr dirty="0" sz="1200" spc="-5">
                <a:latin typeface="Times New Roman"/>
                <a:cs typeface="Times New Roman"/>
              </a:rPr>
              <a:t>Quick-to-See, who wants </a:t>
            </a:r>
            <a:r>
              <a:rPr dirty="0" sz="1200">
                <a:latin typeface="Times New Roman"/>
                <a:cs typeface="Times New Roman"/>
              </a:rPr>
              <a:t>to rent “Soda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Gang.”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2" y="5136641"/>
            <a:ext cx="6323330" cy="98869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1629410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INSERT INTO reservation (res_date, member_id, title_id)  VALUES (SYSDATE, 101,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98)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18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74930" marR="162941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INSERT INTO reservation (res_date, member_id, title_id)  VALUES (SYSDATE, 104,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97)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30"/>
              </a:lnSpc>
            </a:pPr>
            <a:r>
              <a:rPr dirty="0" sz="1100" spc="-5"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258559"/>
            <a:ext cx="5782310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Make a </a:t>
            </a:r>
            <a:r>
              <a:rPr dirty="0" sz="1200" spc="-5">
                <a:latin typeface="Times New Roman"/>
                <a:cs typeface="Times New Roman"/>
              </a:rPr>
              <a:t>modification </a:t>
            </a:r>
            <a:r>
              <a:rPr dirty="0" sz="1200">
                <a:latin typeface="Times New Roman"/>
                <a:cs typeface="Times New Roman"/>
              </a:rPr>
              <a:t>to one of the tables.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7"/>
            </a:pPr>
            <a:endParaRPr sz="10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00000"/>
              </a:lnSpc>
              <a:buAutoNum type="alphaL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script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lab_apcs_7a.sql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PRICE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TITLE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 record the purchase price of the video. Verify your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modifications.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62" y="7056119"/>
            <a:ext cx="6323330" cy="6724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ALTER TABLE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title</a:t>
            </a:r>
            <a:endParaRPr sz="1100">
              <a:latin typeface="Courier New"/>
              <a:cs typeface="Courier New"/>
            </a:endParaRPr>
          </a:p>
          <a:p>
            <a:pPr marL="74930">
              <a:lnSpc>
                <a:spcPts val="1280"/>
              </a:lnSpc>
              <a:tabLst>
                <a:tab pos="494030" algn="l"/>
              </a:tabLst>
            </a:pPr>
            <a:r>
              <a:rPr dirty="0" sz="1100" spc="-5">
                <a:latin typeface="Courier New"/>
                <a:cs typeface="Courier New"/>
              </a:rPr>
              <a:t>ADD	(price NUMBER(8,2));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urier New"/>
              <a:cs typeface="Courier New"/>
            </a:endParaRPr>
          </a:p>
          <a:p>
            <a:pPr marL="7493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DESCRIBE title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866" y="8689085"/>
            <a:ext cx="6335395" cy="12700"/>
          </a:xfrm>
          <a:custGeom>
            <a:avLst/>
            <a:gdLst/>
            <a:ahLst/>
            <a:cxnLst/>
            <a:rect l="l" t="t" r="r" b="b"/>
            <a:pathLst>
              <a:path w="6335395" h="12700">
                <a:moveTo>
                  <a:pt x="6335268" y="0"/>
                </a:moveTo>
                <a:lnTo>
                  <a:pt x="0" y="0"/>
                </a:lnTo>
                <a:lnTo>
                  <a:pt x="0" y="12191"/>
                </a:lnTo>
                <a:lnTo>
                  <a:pt x="6335268" y="12191"/>
                </a:lnTo>
                <a:lnTo>
                  <a:pt x="6335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7867142"/>
            <a:ext cx="5799455" cy="148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0" marR="5080" indent="-228600">
              <a:lnSpc>
                <a:spcPct val="97700"/>
              </a:lnSpc>
              <a:spcBef>
                <a:spcPts val="130"/>
              </a:spcBef>
            </a:pPr>
            <a:r>
              <a:rPr dirty="0" sz="1200">
                <a:latin typeface="Times New Roman"/>
                <a:cs typeface="Times New Roman"/>
              </a:rPr>
              <a:t>b. Create a script </a:t>
            </a:r>
            <a:r>
              <a:rPr dirty="0" sz="1200" spc="-5">
                <a:latin typeface="Times New Roman"/>
                <a:cs typeface="Times New Roman"/>
              </a:rPr>
              <a:t>named </a:t>
            </a:r>
            <a:r>
              <a:rPr dirty="0" sz="1200" spc="-5">
                <a:latin typeface="Courier New"/>
                <a:cs typeface="Courier New"/>
              </a:rPr>
              <a:t>lab_apcs_7b.sql </a:t>
            </a:r>
            <a:r>
              <a:rPr dirty="0" sz="1200">
                <a:latin typeface="Times New Roman"/>
                <a:cs typeface="Times New Roman"/>
              </a:rPr>
              <a:t>that contains </a:t>
            </a:r>
            <a:r>
              <a:rPr dirty="0" sz="1200" spc="-5">
                <a:latin typeface="Courier New"/>
                <a:cs typeface="Courier New"/>
              </a:rPr>
              <a:t>UPDATE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that  update each video with a price according to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provided. </a:t>
            </a:r>
            <a:r>
              <a:rPr dirty="0" sz="1200">
                <a:latin typeface="Times New Roman"/>
                <a:cs typeface="Times New Roman"/>
              </a:rPr>
              <a:t>Run the </a:t>
            </a:r>
            <a:r>
              <a:rPr dirty="0" sz="1200" spc="-5">
                <a:latin typeface="Times New Roman"/>
                <a:cs typeface="Times New Roman"/>
              </a:rPr>
              <a:t>commands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script.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2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TITLE_ID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  <a:p>
            <a:pPr marL="12700" marR="4605020">
              <a:lnSpc>
                <a:spcPts val="1240"/>
              </a:lnSpc>
              <a:spcBef>
                <a:spcPts val="850"/>
              </a:spcBef>
            </a:pPr>
            <a:r>
              <a:rPr dirty="0" sz="1100" spc="-5">
                <a:latin typeface="Courier New"/>
                <a:cs typeface="Courier New"/>
              </a:rPr>
              <a:t>SET ECHO OFF  SET VERIFY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85"/>
              </a:lnSpc>
            </a:pPr>
            <a:r>
              <a:rPr dirty="0" sz="1100" spc="-5">
                <a:latin typeface="Courier New"/>
                <a:cs typeface="Courier New"/>
              </a:rPr>
              <a:t>UPDATE title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  <a:tabLst>
                <a:tab pos="598805" algn="l"/>
              </a:tabLst>
            </a:pPr>
            <a:r>
              <a:rPr dirty="0" sz="1100" spc="-5">
                <a:latin typeface="Courier New"/>
                <a:cs typeface="Courier New"/>
              </a:rPr>
              <a:t>SET	price =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&amp;price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2853" y="8689098"/>
            <a:ext cx="6335395" cy="658495"/>
          </a:xfrm>
          <a:custGeom>
            <a:avLst/>
            <a:gdLst/>
            <a:ahLst/>
            <a:cxnLst/>
            <a:rect l="l" t="t" r="r" b="b"/>
            <a:pathLst>
              <a:path w="6335395" h="658495">
                <a:moveTo>
                  <a:pt x="12204" y="0"/>
                </a:moveTo>
                <a:lnTo>
                  <a:pt x="0" y="0"/>
                </a:lnTo>
                <a:lnTo>
                  <a:pt x="0" y="658355"/>
                </a:lnTo>
                <a:lnTo>
                  <a:pt x="12204" y="658355"/>
                </a:lnTo>
                <a:lnTo>
                  <a:pt x="12204" y="0"/>
                </a:lnTo>
                <a:close/>
              </a:path>
              <a:path w="6335395" h="658495">
                <a:moveTo>
                  <a:pt x="6335268" y="0"/>
                </a:moveTo>
                <a:lnTo>
                  <a:pt x="6323089" y="0"/>
                </a:lnTo>
                <a:lnTo>
                  <a:pt x="6323089" y="658355"/>
                </a:lnTo>
                <a:lnTo>
                  <a:pt x="6335268" y="658355"/>
                </a:lnTo>
                <a:lnTo>
                  <a:pt x="6335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190">
                <a:latin typeface="Garuda"/>
                <a:cs typeface="Garuda"/>
              </a:rPr>
              <a:t>Developme</a:t>
            </a:r>
            <a:r>
              <a:rPr dirty="0" baseline="17676" sz="1650" spc="-284" b="1">
                <a:latin typeface="Arial"/>
                <a:cs typeface="Arial"/>
              </a:rPr>
              <a:t>O</a:t>
            </a:r>
            <a:r>
              <a:rPr dirty="0" sz="800" spc="-190">
                <a:latin typeface="Garuda"/>
                <a:cs typeface="Garuda"/>
              </a:rPr>
              <a:t>nt</a:t>
            </a:r>
            <a:r>
              <a:rPr dirty="0" baseline="17676" sz="1650" spc="-284" b="1">
                <a:latin typeface="Arial"/>
                <a:cs typeface="Arial"/>
              </a:rPr>
              <a:t>r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ro</a:t>
            </a:r>
            <a:r>
              <a:rPr dirty="0" baseline="17676" sz="1650" spc="-284" b="1">
                <a:latin typeface="Arial"/>
                <a:cs typeface="Arial"/>
              </a:rPr>
              <a:t>c</a:t>
            </a:r>
            <a:r>
              <a:rPr dirty="0" sz="800" spc="-190">
                <a:latin typeface="Garuda"/>
                <a:cs typeface="Garuda"/>
              </a:rPr>
              <a:t>g</a:t>
            </a:r>
            <a:r>
              <a:rPr dirty="0" baseline="17676" sz="1650" spc="-284" b="1">
                <a:latin typeface="Arial"/>
                <a:cs typeface="Arial"/>
              </a:rPr>
              <a:t>l</a:t>
            </a:r>
            <a:r>
              <a:rPr dirty="0" sz="800" spc="-190">
                <a:latin typeface="Garuda"/>
                <a:cs typeface="Garuda"/>
              </a:rPr>
              <a:t>r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am</a:t>
            </a:r>
            <a:r>
              <a:rPr dirty="0" baseline="17676" sz="1650" spc="-284" b="1">
                <a:latin typeface="Arial"/>
                <a:cs typeface="Arial"/>
              </a:rPr>
              <a:t>D</a:t>
            </a:r>
            <a:r>
              <a:rPr dirty="0" sz="800" spc="-190">
                <a:latin typeface="Garuda"/>
                <a:cs typeface="Garuda"/>
              </a:rPr>
              <a:t>(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W</a:t>
            </a:r>
            <a:r>
              <a:rPr dirty="0" baseline="17676" sz="1650" spc="-284" b="1">
                <a:latin typeface="Arial"/>
                <a:cs typeface="Arial"/>
              </a:rPr>
              <a:t>t</a:t>
            </a:r>
            <a:r>
              <a:rPr dirty="0" sz="800" spc="-190">
                <a:latin typeface="Garuda"/>
                <a:cs typeface="Garuda"/>
              </a:rPr>
              <a:t>D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b</a:t>
            </a:r>
            <a:r>
              <a:rPr dirty="0" sz="800" spc="-190">
                <a:latin typeface="Garuda"/>
                <a:cs typeface="Garuda"/>
              </a:rPr>
              <a:t>)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e</a:t>
            </a:r>
            <a:r>
              <a:rPr dirty="0" baseline="17676" sz="1650" spc="-284" b="1">
                <a:latin typeface="Arial"/>
                <a:cs typeface="Arial"/>
              </a:rPr>
              <a:t>s</a:t>
            </a:r>
            <a:r>
              <a:rPr dirty="0" sz="800" spc="-190">
                <a:latin typeface="Garuda"/>
                <a:cs typeface="Garuda"/>
              </a:rPr>
              <a:t>Ki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t 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1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0</a:t>
            </a:r>
            <a:r>
              <a:rPr dirty="0" sz="800" spc="-229">
                <a:latin typeface="Garuda"/>
                <a:cs typeface="Garuda"/>
              </a:rPr>
              <a:t>te</a:t>
            </a:r>
            <a:r>
              <a:rPr dirty="0" baseline="17676" sz="1650" spc="-345" b="1" i="1">
                <a:latin typeface="Arial"/>
                <a:cs typeface="Arial"/>
              </a:rPr>
              <a:t>g</a:t>
            </a:r>
            <a:r>
              <a:rPr dirty="0" sz="800" spc="-229">
                <a:latin typeface="Garuda"/>
                <a:cs typeface="Garuda"/>
              </a:rPr>
              <a:t>ria</a:t>
            </a:r>
            <a:r>
              <a:rPr dirty="0" baseline="17676" sz="1650" spc="-345" b="1">
                <a:latin typeface="Arial"/>
                <a:cs typeface="Arial"/>
              </a:rPr>
              <a:t>:</a:t>
            </a:r>
            <a:r>
              <a:rPr dirty="0" sz="800" spc="-229">
                <a:latin typeface="Garuda"/>
                <a:cs typeface="Garuda"/>
              </a:rPr>
              <a:t>ls</a:t>
            </a:r>
            <a:r>
              <a:rPr dirty="0" baseline="17676" sz="1650" spc="-345" b="1">
                <a:latin typeface="Arial"/>
                <a:cs typeface="Arial"/>
              </a:rPr>
              <a:t>S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Q</a:t>
            </a:r>
            <a:r>
              <a:rPr dirty="0" sz="800" spc="-229">
                <a:latin typeface="Garuda"/>
                <a:cs typeface="Garuda"/>
              </a:rPr>
              <a:t>re</a:t>
            </a:r>
            <a:r>
              <a:rPr dirty="0" baseline="17676" sz="1650" spc="-345" b="1">
                <a:latin typeface="Arial"/>
                <a:cs typeface="Arial"/>
              </a:rPr>
              <a:t>L</a:t>
            </a:r>
            <a:r>
              <a:rPr dirty="0" sz="800" spc="-229">
                <a:latin typeface="Garuda"/>
                <a:cs typeface="Garuda"/>
              </a:rPr>
              <a:t>pr</a:t>
            </a:r>
            <a:r>
              <a:rPr dirty="0" baseline="17676" sz="1650" spc="-345" b="1">
                <a:latin typeface="Arial"/>
                <a:cs typeface="Arial"/>
              </a:rPr>
              <a:t>F</a:t>
            </a:r>
            <a:r>
              <a:rPr dirty="0" sz="800" spc="-229">
                <a:latin typeface="Garuda"/>
                <a:cs typeface="Garuda"/>
              </a:rPr>
              <a:t>ov</a:t>
            </a:r>
            <a:r>
              <a:rPr dirty="0" baseline="17676" sz="1650" spc="-345" b="1">
                <a:latin typeface="Arial"/>
                <a:cs typeface="Arial"/>
              </a:rPr>
              <a:t>u</a:t>
            </a:r>
            <a:r>
              <a:rPr dirty="0" sz="800" spc="-229">
                <a:latin typeface="Garuda"/>
                <a:cs typeface="Garuda"/>
              </a:rPr>
              <a:t>id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ed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f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</a:t>
            </a:r>
            <a:r>
              <a:rPr dirty="0" baseline="17676" sz="1650" spc="-345" b="1">
                <a:latin typeface="Arial"/>
                <a:cs typeface="Arial"/>
              </a:rPr>
              <a:t>m</a:t>
            </a:r>
            <a:r>
              <a:rPr dirty="0" sz="800" spc="-229">
                <a:latin typeface="Garuda"/>
                <a:cs typeface="Garuda"/>
              </a:rPr>
              <a:t>r 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n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7676" sz="1650" spc="-277" b="1">
                <a:latin typeface="Arial"/>
                <a:cs typeface="Arial"/>
              </a:rPr>
              <a:t>t</a:t>
            </a:r>
            <a:r>
              <a:rPr dirty="0" sz="800" spc="-185">
                <a:latin typeface="Garuda"/>
                <a:cs typeface="Garuda"/>
              </a:rPr>
              <a:t>i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n-</a:t>
            </a:r>
            <a:r>
              <a:rPr dirty="0" baseline="17676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c</a:t>
            </a:r>
            <a:r>
              <a:rPr dirty="0" baseline="17676" sz="1650" spc="-277" b="1">
                <a:latin typeface="Arial"/>
                <a:cs typeface="Arial"/>
              </a:rPr>
              <a:t>s</a:t>
            </a:r>
            <a:r>
              <a:rPr dirty="0" sz="800" spc="-185">
                <a:latin typeface="Garuda"/>
                <a:cs typeface="Garuda"/>
              </a:rPr>
              <a:t>la</a:t>
            </a:r>
            <a:r>
              <a:rPr dirty="0" baseline="17676" sz="1650" spc="-277" b="1">
                <a:latin typeface="Arial"/>
                <a:cs typeface="Arial"/>
              </a:rPr>
              <a:t>I</a:t>
            </a:r>
            <a:r>
              <a:rPr dirty="0" sz="800" spc="-185">
                <a:latin typeface="Garuda"/>
                <a:cs typeface="Garuda"/>
              </a:rPr>
              <a:t>ss </a:t>
            </a:r>
            <a:r>
              <a:rPr dirty="0" sz="800" spc="-210">
                <a:latin typeface="Garuda"/>
                <a:cs typeface="Garuda"/>
              </a:rPr>
              <a:t>u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se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ly</a:t>
            </a:r>
            <a:r>
              <a:rPr dirty="0" baseline="17676" sz="1650" spc="-315" b="1">
                <a:latin typeface="Arial"/>
                <a:cs typeface="Arial"/>
              </a:rPr>
              <a:t>ti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7676" sz="1650" spc="-367" b="1">
                <a:latin typeface="Arial"/>
                <a:cs typeface="Arial"/>
              </a:rPr>
              <a:t>o</a:t>
            </a:r>
            <a:r>
              <a:rPr dirty="0" sz="800" spc="-245">
                <a:latin typeface="Garuda"/>
                <a:cs typeface="Garuda"/>
              </a:rPr>
              <a:t>C</a:t>
            </a:r>
            <a:r>
              <a:rPr dirty="0" baseline="17676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op</a:t>
            </a:r>
            <a:r>
              <a:rPr dirty="0" baseline="17676" sz="1650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y</a:t>
            </a:r>
            <a:r>
              <a:rPr dirty="0" baseline="17676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in</a:t>
            </a:r>
            <a:r>
              <a:rPr dirty="0" baseline="17676" sz="1650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g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7676" sz="1650" spc="-359" b="1">
                <a:latin typeface="Arial"/>
                <a:cs typeface="Arial"/>
              </a:rPr>
              <a:t>ra</a:t>
            </a:r>
            <a:r>
              <a:rPr dirty="0" sz="800" spc="-240">
                <a:latin typeface="Garuda"/>
                <a:cs typeface="Garuda"/>
              </a:rPr>
              <a:t>Ki</a:t>
            </a:r>
            <a:r>
              <a:rPr dirty="0" baseline="17676" sz="1650" spc="-359" b="1">
                <a:latin typeface="Arial"/>
                <a:cs typeface="Arial"/>
              </a:rPr>
              <a:t>c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7676" sz="1650" spc="-262" b="1">
                <a:latin typeface="Arial"/>
                <a:cs typeface="Arial"/>
              </a:rPr>
              <a:t>ti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: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7676" sz="1650" spc="-262" b="1">
                <a:latin typeface="Arial"/>
                <a:cs typeface="Arial"/>
              </a:rPr>
              <a:t>1</a:t>
            </a:r>
            <a:r>
              <a:rPr dirty="0" sz="800" spc="-175">
                <a:latin typeface="Garuda"/>
                <a:cs typeface="Garuda"/>
              </a:rPr>
              <a:t>ed</a:t>
            </a:r>
            <a:r>
              <a:rPr dirty="0" baseline="17676" sz="1650" spc="-262" b="1">
                <a:latin typeface="Arial"/>
                <a:cs typeface="Arial"/>
              </a:rPr>
              <a:t>2</a:t>
            </a:r>
            <a:r>
              <a:rPr dirty="0" sz="800" spc="-175">
                <a:latin typeface="Garuda"/>
                <a:cs typeface="Garuda"/>
              </a:rPr>
              <a:t>and </a:t>
            </a:r>
            <a:r>
              <a:rPr dirty="0" sz="800" spc="-5">
                <a:latin typeface="Garuda"/>
                <a:cs typeface="Garuda"/>
              </a:rPr>
              <a:t>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853" y="685799"/>
            <a:ext cx="6335395" cy="500380"/>
          </a:xfrm>
          <a:custGeom>
            <a:avLst/>
            <a:gdLst/>
            <a:ahLst/>
            <a:cxnLst/>
            <a:rect l="l" t="t" r="r" b="b"/>
            <a:pathLst>
              <a:path w="6335395" h="500380">
                <a:moveTo>
                  <a:pt x="6335281" y="487692"/>
                </a:moveTo>
                <a:lnTo>
                  <a:pt x="6335268" y="316230"/>
                </a:lnTo>
                <a:lnTo>
                  <a:pt x="6335268" y="158496"/>
                </a:lnTo>
                <a:lnTo>
                  <a:pt x="6335268" y="0"/>
                </a:lnTo>
                <a:lnTo>
                  <a:pt x="6323089" y="0"/>
                </a:lnTo>
                <a:lnTo>
                  <a:pt x="6323089" y="158496"/>
                </a:lnTo>
                <a:lnTo>
                  <a:pt x="6323089" y="316230"/>
                </a:lnTo>
                <a:lnTo>
                  <a:pt x="6323089" y="487692"/>
                </a:lnTo>
                <a:lnTo>
                  <a:pt x="12204" y="487692"/>
                </a:lnTo>
                <a:lnTo>
                  <a:pt x="12204" y="316230"/>
                </a:lnTo>
                <a:lnTo>
                  <a:pt x="12204" y="158496"/>
                </a:lnTo>
                <a:lnTo>
                  <a:pt x="12204" y="0"/>
                </a:lnTo>
                <a:lnTo>
                  <a:pt x="12" y="0"/>
                </a:lnTo>
                <a:lnTo>
                  <a:pt x="12" y="158496"/>
                </a:lnTo>
                <a:lnTo>
                  <a:pt x="12" y="316230"/>
                </a:lnTo>
                <a:lnTo>
                  <a:pt x="0" y="499884"/>
                </a:lnTo>
                <a:lnTo>
                  <a:pt x="12204" y="499884"/>
                </a:lnTo>
                <a:lnTo>
                  <a:pt x="6323089" y="499872"/>
                </a:lnTo>
                <a:lnTo>
                  <a:pt x="6335268" y="499884"/>
                </a:lnTo>
                <a:lnTo>
                  <a:pt x="6335281" y="487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691" y="393855"/>
            <a:ext cx="5963920" cy="184213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Practices: </a:t>
            </a:r>
            <a:r>
              <a:rPr dirty="0" sz="1200" spc="-5" b="1">
                <a:latin typeface="Arial"/>
                <a:cs typeface="Arial"/>
              </a:rPr>
              <a:t>Case </a:t>
            </a:r>
            <a:r>
              <a:rPr dirty="0" sz="1200" b="1">
                <a:latin typeface="Arial"/>
                <a:cs typeface="Arial"/>
              </a:rPr>
              <a:t>Study Solutions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  <a:p>
            <a:pPr marL="12700" marR="3596004" indent="-635">
              <a:lnSpc>
                <a:spcPts val="1250"/>
              </a:lnSpc>
              <a:spcBef>
                <a:spcPts val="385"/>
              </a:spcBef>
              <a:tabLst>
                <a:tab pos="598805" algn="l"/>
              </a:tabLst>
            </a:pPr>
            <a:r>
              <a:rPr dirty="0" sz="1100" spc="-5">
                <a:latin typeface="Courier New"/>
                <a:cs typeface="Courier New"/>
              </a:rPr>
              <a:t>WHERE	title_id = &amp;title_id;  SET VERIFY OFF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0"/>
              </a:lnSpc>
            </a:pPr>
            <a:r>
              <a:rPr dirty="0" sz="1100" spc="-5">
                <a:latin typeface="Courier New"/>
                <a:cs typeface="Courier New"/>
              </a:rPr>
              <a:t>SET ECHO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algn="just" marL="241300" marR="5080" indent="-228600">
              <a:lnSpc>
                <a:spcPct val="96800"/>
              </a:lnSpc>
            </a:pPr>
            <a:r>
              <a:rPr dirty="0" sz="1200">
                <a:latin typeface="Times New Roman"/>
                <a:cs typeface="Times New Roman"/>
              </a:rPr>
              <a:t>8. Create a </a:t>
            </a:r>
            <a:r>
              <a:rPr dirty="0" sz="1200" spc="-5">
                <a:latin typeface="Times New Roman"/>
                <a:cs typeface="Times New Roman"/>
              </a:rPr>
              <a:t>report that contains </a:t>
            </a:r>
            <a:r>
              <a:rPr dirty="0" sz="1200">
                <a:latin typeface="Times New Roman"/>
                <a:cs typeface="Times New Roman"/>
              </a:rPr>
              <a:t>each </a:t>
            </a:r>
            <a:r>
              <a:rPr dirty="0" sz="1200" spc="-5">
                <a:latin typeface="Times New Roman"/>
                <a:cs typeface="Times New Roman"/>
              </a:rPr>
              <a:t>customer’s history </a:t>
            </a:r>
            <a:r>
              <a:rPr dirty="0" sz="1200">
                <a:latin typeface="Times New Roman"/>
                <a:cs typeface="Times New Roman"/>
              </a:rPr>
              <a:t>of renting videos. Be </a:t>
            </a:r>
            <a:r>
              <a:rPr dirty="0" sz="1200" spc="-5">
                <a:latin typeface="Times New Roman"/>
                <a:cs typeface="Times New Roman"/>
              </a:rPr>
              <a:t>sure </a:t>
            </a:r>
            <a:r>
              <a:rPr dirty="0" sz="1200">
                <a:latin typeface="Times New Roman"/>
                <a:cs typeface="Times New Roman"/>
              </a:rPr>
              <a:t>to include the  </a:t>
            </a:r>
            <a:r>
              <a:rPr dirty="0" sz="1200" spc="-5">
                <a:latin typeface="Times New Roman"/>
                <a:cs typeface="Times New Roman"/>
              </a:rPr>
              <a:t>customer name, </a:t>
            </a:r>
            <a:r>
              <a:rPr dirty="0" sz="1200">
                <a:latin typeface="Times New Roman"/>
                <a:cs typeface="Times New Roman"/>
              </a:rPr>
              <a:t>movie rented, dates of the </a:t>
            </a:r>
            <a:r>
              <a:rPr dirty="0" sz="1200" spc="-5">
                <a:latin typeface="Times New Roman"/>
                <a:cs typeface="Times New Roman"/>
              </a:rPr>
              <a:t>rental,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duration of rentals. </a:t>
            </a:r>
            <a:r>
              <a:rPr dirty="0" sz="1200">
                <a:latin typeface="Times New Roman"/>
                <a:cs typeface="Times New Roman"/>
              </a:rPr>
              <a:t>Total </a:t>
            </a:r>
            <a:r>
              <a:rPr dirty="0" sz="1200" spc="-5">
                <a:latin typeface="Times New Roman"/>
                <a:cs typeface="Times New Roman"/>
              </a:rPr>
              <a:t>the number </a:t>
            </a:r>
            <a:r>
              <a:rPr dirty="0" sz="1200">
                <a:latin typeface="Times New Roman"/>
                <a:cs typeface="Times New Roman"/>
              </a:rPr>
              <a:t>of  rentals for all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reporting period. </a:t>
            </a:r>
            <a:r>
              <a:rPr dirty="0" sz="1200" spc="-5">
                <a:latin typeface="Times New Roman"/>
                <a:cs typeface="Times New Roman"/>
              </a:rPr>
              <a:t>Save </a:t>
            </a:r>
            <a:r>
              <a:rPr dirty="0" sz="1200">
                <a:latin typeface="Times New Roman"/>
                <a:cs typeface="Times New Roman"/>
              </a:rPr>
              <a:t>the commands that generate the report  in a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named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lab_apcs_8.sql</a:t>
            </a:r>
            <a:r>
              <a:rPr dirty="0" sz="1200" spc="-5" i="1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Your results may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31781"/>
            <a:ext cx="6168390" cy="4768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15"/>
              </a:spcBef>
            </a:pPr>
            <a:r>
              <a:rPr dirty="0" sz="800" spc="-190">
                <a:latin typeface="Garuda"/>
                <a:cs typeface="Garuda"/>
              </a:rPr>
              <a:t>Developme</a:t>
            </a:r>
            <a:r>
              <a:rPr dirty="0" baseline="17676" sz="1650" spc="-284" b="1">
                <a:latin typeface="Arial"/>
                <a:cs typeface="Arial"/>
              </a:rPr>
              <a:t>O</a:t>
            </a:r>
            <a:r>
              <a:rPr dirty="0" sz="800" spc="-190">
                <a:latin typeface="Garuda"/>
                <a:cs typeface="Garuda"/>
              </a:rPr>
              <a:t>nt</a:t>
            </a:r>
            <a:r>
              <a:rPr dirty="0" baseline="17676" sz="1650" spc="-284" b="1">
                <a:latin typeface="Arial"/>
                <a:cs typeface="Arial"/>
              </a:rPr>
              <a:t>r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ro</a:t>
            </a:r>
            <a:r>
              <a:rPr dirty="0" baseline="17676" sz="1650" spc="-284" b="1">
                <a:latin typeface="Arial"/>
                <a:cs typeface="Arial"/>
              </a:rPr>
              <a:t>c</a:t>
            </a:r>
            <a:r>
              <a:rPr dirty="0" sz="800" spc="-190">
                <a:latin typeface="Garuda"/>
                <a:cs typeface="Garuda"/>
              </a:rPr>
              <a:t>g</a:t>
            </a:r>
            <a:r>
              <a:rPr dirty="0" baseline="17676" sz="1650" spc="-284" b="1">
                <a:latin typeface="Arial"/>
                <a:cs typeface="Arial"/>
              </a:rPr>
              <a:t>l</a:t>
            </a:r>
            <a:r>
              <a:rPr dirty="0" sz="800" spc="-190">
                <a:latin typeface="Garuda"/>
                <a:cs typeface="Garuda"/>
              </a:rPr>
              <a:t>r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am</a:t>
            </a:r>
            <a:r>
              <a:rPr dirty="0" baseline="17676" sz="1650" spc="-284" b="1">
                <a:latin typeface="Arial"/>
                <a:cs typeface="Arial"/>
              </a:rPr>
              <a:t>D</a:t>
            </a:r>
            <a:r>
              <a:rPr dirty="0" sz="800" spc="-190">
                <a:latin typeface="Garuda"/>
                <a:cs typeface="Garuda"/>
              </a:rPr>
              <a:t>(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W</a:t>
            </a:r>
            <a:r>
              <a:rPr dirty="0" baseline="17676" sz="1650" spc="-284" b="1">
                <a:latin typeface="Arial"/>
                <a:cs typeface="Arial"/>
              </a:rPr>
              <a:t>t</a:t>
            </a:r>
            <a:r>
              <a:rPr dirty="0" sz="800" spc="-190">
                <a:latin typeface="Garuda"/>
                <a:cs typeface="Garuda"/>
              </a:rPr>
              <a:t>D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P</a:t>
            </a:r>
            <a:r>
              <a:rPr dirty="0" baseline="17676" sz="1650" spc="-284" b="1">
                <a:latin typeface="Arial"/>
                <a:cs typeface="Arial"/>
              </a:rPr>
              <a:t>b</a:t>
            </a:r>
            <a:r>
              <a:rPr dirty="0" sz="800" spc="-190">
                <a:latin typeface="Garuda"/>
                <a:cs typeface="Garuda"/>
              </a:rPr>
              <a:t>)</a:t>
            </a:r>
            <a:r>
              <a:rPr dirty="0" baseline="17676" sz="1650" spc="-284" b="1">
                <a:latin typeface="Arial"/>
                <a:cs typeface="Arial"/>
              </a:rPr>
              <a:t>a</a:t>
            </a:r>
            <a:r>
              <a:rPr dirty="0" sz="800" spc="-190">
                <a:latin typeface="Garuda"/>
                <a:cs typeface="Garuda"/>
              </a:rPr>
              <a:t>e</a:t>
            </a:r>
            <a:r>
              <a:rPr dirty="0" baseline="17676" sz="1650" spc="-284" b="1">
                <a:latin typeface="Arial"/>
                <a:cs typeface="Arial"/>
              </a:rPr>
              <a:t>s</a:t>
            </a:r>
            <a:r>
              <a:rPr dirty="0" sz="800" spc="-190">
                <a:latin typeface="Garuda"/>
                <a:cs typeface="Garuda"/>
              </a:rPr>
              <a:t>Ki</a:t>
            </a:r>
            <a:r>
              <a:rPr dirty="0" baseline="17676" sz="1650" spc="-284" b="1">
                <a:latin typeface="Arial"/>
                <a:cs typeface="Arial"/>
              </a:rPr>
              <a:t>e</a:t>
            </a:r>
            <a:r>
              <a:rPr dirty="0" sz="800" spc="-190">
                <a:latin typeface="Garuda"/>
                <a:cs typeface="Garuda"/>
              </a:rPr>
              <a:t>t </a:t>
            </a:r>
            <a:r>
              <a:rPr dirty="0" sz="800" spc="-229">
                <a:latin typeface="Garuda"/>
                <a:cs typeface="Garuda"/>
              </a:rPr>
              <a:t>m</a:t>
            </a:r>
            <a:r>
              <a:rPr dirty="0" baseline="17676" sz="1650" spc="-345" b="1">
                <a:latin typeface="Arial"/>
                <a:cs typeface="Arial"/>
              </a:rPr>
              <a:t>1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0</a:t>
            </a:r>
            <a:r>
              <a:rPr dirty="0" sz="800" spc="-229">
                <a:latin typeface="Garuda"/>
                <a:cs typeface="Garuda"/>
              </a:rPr>
              <a:t>te</a:t>
            </a:r>
            <a:r>
              <a:rPr dirty="0" baseline="17676" sz="1650" spc="-345" b="1" i="1">
                <a:latin typeface="Arial"/>
                <a:cs typeface="Arial"/>
              </a:rPr>
              <a:t>g</a:t>
            </a:r>
            <a:r>
              <a:rPr dirty="0" sz="800" spc="-229">
                <a:latin typeface="Garuda"/>
                <a:cs typeface="Garuda"/>
              </a:rPr>
              <a:t>ria</a:t>
            </a:r>
            <a:r>
              <a:rPr dirty="0" baseline="17676" sz="1650" spc="-345" b="1">
                <a:latin typeface="Arial"/>
                <a:cs typeface="Arial"/>
              </a:rPr>
              <a:t>:</a:t>
            </a:r>
            <a:r>
              <a:rPr dirty="0" sz="800" spc="-229">
                <a:latin typeface="Garuda"/>
                <a:cs typeface="Garuda"/>
              </a:rPr>
              <a:t>ls</a:t>
            </a:r>
            <a:r>
              <a:rPr dirty="0" baseline="17676" sz="1650" spc="-345" b="1">
                <a:latin typeface="Arial"/>
                <a:cs typeface="Arial"/>
              </a:rPr>
              <a:t>S</a:t>
            </a:r>
            <a:r>
              <a:rPr dirty="0" sz="800" spc="-229">
                <a:latin typeface="Garuda"/>
                <a:cs typeface="Garuda"/>
              </a:rPr>
              <a:t>a</a:t>
            </a:r>
            <a:r>
              <a:rPr dirty="0" baseline="17676" sz="1650" spc="-345" b="1">
                <a:latin typeface="Arial"/>
                <a:cs typeface="Arial"/>
              </a:rPr>
              <a:t>Q</a:t>
            </a:r>
            <a:r>
              <a:rPr dirty="0" sz="800" spc="-229">
                <a:latin typeface="Garuda"/>
                <a:cs typeface="Garuda"/>
              </a:rPr>
              <a:t>re</a:t>
            </a:r>
            <a:r>
              <a:rPr dirty="0" baseline="17676" sz="1650" spc="-345" b="1">
                <a:latin typeface="Arial"/>
                <a:cs typeface="Arial"/>
              </a:rPr>
              <a:t>L</a:t>
            </a:r>
            <a:r>
              <a:rPr dirty="0" sz="800" spc="-229">
                <a:latin typeface="Garuda"/>
                <a:cs typeface="Garuda"/>
              </a:rPr>
              <a:t>pr</a:t>
            </a:r>
            <a:r>
              <a:rPr dirty="0" baseline="17676" sz="1650" spc="-345" b="1">
                <a:latin typeface="Arial"/>
                <a:cs typeface="Arial"/>
              </a:rPr>
              <a:t>F</a:t>
            </a:r>
            <a:r>
              <a:rPr dirty="0" sz="800" spc="-229">
                <a:latin typeface="Garuda"/>
                <a:cs typeface="Garuda"/>
              </a:rPr>
              <a:t>ov</a:t>
            </a:r>
            <a:r>
              <a:rPr dirty="0" baseline="17676" sz="1650" spc="-345" b="1">
                <a:latin typeface="Arial"/>
                <a:cs typeface="Arial"/>
              </a:rPr>
              <a:t>u</a:t>
            </a:r>
            <a:r>
              <a:rPr dirty="0" sz="800" spc="-229">
                <a:latin typeface="Garuda"/>
                <a:cs typeface="Garuda"/>
              </a:rPr>
              <a:t>id</a:t>
            </a:r>
            <a:r>
              <a:rPr dirty="0" baseline="17676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ed</a:t>
            </a:r>
            <a:r>
              <a:rPr dirty="0" baseline="17676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f</a:t>
            </a:r>
            <a:r>
              <a:rPr dirty="0" baseline="17676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</a:t>
            </a:r>
            <a:r>
              <a:rPr dirty="0" baseline="17676" sz="1650" spc="-345" b="1">
                <a:latin typeface="Arial"/>
                <a:cs typeface="Arial"/>
              </a:rPr>
              <a:t>m</a:t>
            </a:r>
            <a:r>
              <a:rPr dirty="0" sz="800" spc="-229">
                <a:latin typeface="Garuda"/>
                <a:cs typeface="Garuda"/>
              </a:rPr>
              <a:t>r 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7676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7676" sz="1650" spc="-277" b="1">
                <a:latin typeface="Arial"/>
                <a:cs typeface="Arial"/>
              </a:rPr>
              <a:t>n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7676" sz="1650" spc="-277" b="1">
                <a:latin typeface="Arial"/>
                <a:cs typeface="Arial"/>
              </a:rPr>
              <a:t>t</a:t>
            </a:r>
            <a:r>
              <a:rPr dirty="0" sz="800" spc="-185">
                <a:latin typeface="Garuda"/>
                <a:cs typeface="Garuda"/>
              </a:rPr>
              <a:t>i</a:t>
            </a:r>
            <a:r>
              <a:rPr dirty="0" baseline="17676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n-</a:t>
            </a:r>
            <a:r>
              <a:rPr dirty="0" baseline="17676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c</a:t>
            </a:r>
            <a:r>
              <a:rPr dirty="0" baseline="17676" sz="1650" spc="-277" b="1">
                <a:latin typeface="Arial"/>
                <a:cs typeface="Arial"/>
              </a:rPr>
              <a:t>s</a:t>
            </a:r>
            <a:r>
              <a:rPr dirty="0" sz="800" spc="-185">
                <a:latin typeface="Garuda"/>
                <a:cs typeface="Garuda"/>
              </a:rPr>
              <a:t>la</a:t>
            </a:r>
            <a:r>
              <a:rPr dirty="0" baseline="17676" sz="1650" spc="-277" b="1">
                <a:latin typeface="Arial"/>
                <a:cs typeface="Arial"/>
              </a:rPr>
              <a:t>I</a:t>
            </a:r>
            <a:r>
              <a:rPr dirty="0" sz="800" spc="-185">
                <a:latin typeface="Garuda"/>
                <a:cs typeface="Garuda"/>
              </a:rPr>
              <a:t>ss </a:t>
            </a:r>
            <a:r>
              <a:rPr dirty="0" sz="800" spc="-210">
                <a:latin typeface="Garuda"/>
                <a:cs typeface="Garuda"/>
              </a:rPr>
              <a:t>u</a:t>
            </a:r>
            <a:r>
              <a:rPr dirty="0" baseline="17676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se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7676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</a:t>
            </a:r>
            <a:r>
              <a:rPr dirty="0" baseline="17676" sz="1650" spc="-315" b="1">
                <a:latin typeface="Arial"/>
                <a:cs typeface="Arial"/>
              </a:rPr>
              <a:t>i</a:t>
            </a:r>
            <a:r>
              <a:rPr dirty="0" sz="800" spc="-210">
                <a:latin typeface="Garuda"/>
                <a:cs typeface="Garuda"/>
              </a:rPr>
              <a:t>ly</a:t>
            </a:r>
            <a:r>
              <a:rPr dirty="0" baseline="17676" sz="1650" spc="-315" b="1">
                <a:latin typeface="Arial"/>
                <a:cs typeface="Arial"/>
              </a:rPr>
              <a:t>ti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7676" sz="1650" spc="-367" b="1">
                <a:latin typeface="Arial"/>
                <a:cs typeface="Arial"/>
              </a:rPr>
              <a:t>o</a:t>
            </a:r>
            <a:r>
              <a:rPr dirty="0" sz="800" spc="-245">
                <a:latin typeface="Garuda"/>
                <a:cs typeface="Garuda"/>
              </a:rPr>
              <a:t>C</a:t>
            </a:r>
            <a:r>
              <a:rPr dirty="0" baseline="17676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op</a:t>
            </a:r>
            <a:r>
              <a:rPr dirty="0" baseline="17676" sz="1650" spc="-367" b="1">
                <a:latin typeface="Arial"/>
                <a:cs typeface="Arial"/>
              </a:rPr>
              <a:t>a</a:t>
            </a:r>
            <a:r>
              <a:rPr dirty="0" sz="800" spc="-245">
                <a:latin typeface="Garuda"/>
                <a:cs typeface="Garuda"/>
              </a:rPr>
              <a:t>y</a:t>
            </a:r>
            <a:r>
              <a:rPr dirty="0" baseline="17676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in</a:t>
            </a:r>
            <a:r>
              <a:rPr dirty="0" baseline="17676" sz="1650" spc="-367" b="1">
                <a:latin typeface="Arial"/>
                <a:cs typeface="Arial"/>
              </a:rPr>
              <a:t>P</a:t>
            </a:r>
            <a:r>
              <a:rPr dirty="0" sz="800" spc="-245">
                <a:latin typeface="Garuda"/>
                <a:cs typeface="Garuda"/>
              </a:rPr>
              <a:t>g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7676" sz="1650" spc="-359" b="1">
                <a:latin typeface="Arial"/>
                <a:cs typeface="Arial"/>
              </a:rPr>
              <a:t>ra</a:t>
            </a:r>
            <a:r>
              <a:rPr dirty="0" sz="800" spc="-240">
                <a:latin typeface="Garuda"/>
                <a:cs typeface="Garuda"/>
              </a:rPr>
              <a:t>Ki</a:t>
            </a:r>
            <a:r>
              <a:rPr dirty="0" baseline="17676" sz="1650" spc="-359" b="1">
                <a:latin typeface="Arial"/>
                <a:cs typeface="Arial"/>
              </a:rPr>
              <a:t>c</a:t>
            </a:r>
            <a:r>
              <a:rPr dirty="0" sz="800" spc="-240">
                <a:latin typeface="Garuda"/>
                <a:cs typeface="Garuda"/>
              </a:rPr>
              <a:t>t 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7676" sz="1650" spc="-262" b="1">
                <a:latin typeface="Arial"/>
                <a:cs typeface="Arial"/>
              </a:rPr>
              <a:t>ti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7676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7676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r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ia</a:t>
            </a:r>
            <a:r>
              <a:rPr dirty="0" baseline="17676" sz="1650" spc="-262" b="1">
                <a:latin typeface="Arial"/>
                <a:cs typeface="Arial"/>
              </a:rPr>
              <a:t>: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7676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7676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7676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7676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7676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7676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7676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hib</a:t>
            </a:r>
            <a:r>
              <a:rPr dirty="0" baseline="17676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7676" sz="1650" spc="-262" b="1">
                <a:latin typeface="Arial"/>
                <a:cs typeface="Arial"/>
              </a:rPr>
              <a:t>1</a:t>
            </a:r>
            <a:r>
              <a:rPr dirty="0" sz="800" spc="-175">
                <a:latin typeface="Garuda"/>
                <a:cs typeface="Garuda"/>
              </a:rPr>
              <a:t>ed</a:t>
            </a:r>
            <a:r>
              <a:rPr dirty="0" baseline="17676" sz="1650" spc="-262" b="1">
                <a:latin typeface="Arial"/>
                <a:cs typeface="Arial"/>
              </a:rPr>
              <a:t>3</a:t>
            </a:r>
            <a:r>
              <a:rPr dirty="0" sz="800" spc="-175">
                <a:latin typeface="Garuda"/>
                <a:cs typeface="Garuda"/>
              </a:rPr>
              <a:t>and </a:t>
            </a:r>
            <a:r>
              <a:rPr dirty="0" sz="800" spc="-5">
                <a:latin typeface="Garuda"/>
                <a:cs typeface="Garuda"/>
              </a:rPr>
              <a:t>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62" y="2309622"/>
            <a:ext cx="6323330" cy="17792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74930" marR="5066030">
              <a:lnSpc>
                <a:spcPts val="124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SET ECHO OFF  SET VERIFY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OFF</a:t>
            </a:r>
            <a:endParaRPr sz="1100">
              <a:latin typeface="Courier New"/>
              <a:cs typeface="Courier New"/>
            </a:endParaRPr>
          </a:p>
          <a:p>
            <a:pPr marL="745490" marR="1377950" indent="-671195">
              <a:lnSpc>
                <a:spcPts val="1240"/>
              </a:lnSpc>
              <a:spcBef>
                <a:spcPts val="10"/>
              </a:spcBef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SELECT	m.first_name||' '||m.last_name MEMBER, t.title,  r.book_date, r.act_ret_date - r.book_date</a:t>
            </a:r>
            <a:r>
              <a:rPr dirty="0" sz="1100" spc="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DURATION</a:t>
            </a:r>
            <a:endParaRPr sz="1100">
              <a:latin typeface="Courier New"/>
              <a:cs typeface="Courier New"/>
            </a:endParaRPr>
          </a:p>
          <a:p>
            <a:pPr marL="74930" marR="3305810">
              <a:lnSpc>
                <a:spcPts val="1250"/>
              </a:lnSpc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FROM	member m, title t, rental r  WHERE	r.member_id = m.member_id</a:t>
            </a:r>
            <a:endParaRPr sz="1100">
              <a:latin typeface="Courier New"/>
              <a:cs typeface="Courier New"/>
            </a:endParaRPr>
          </a:p>
          <a:p>
            <a:pPr marL="74930" marR="3641090">
              <a:lnSpc>
                <a:spcPts val="1240"/>
              </a:lnSpc>
              <a:spcBef>
                <a:spcPts val="5"/>
              </a:spcBef>
              <a:tabLst>
                <a:tab pos="745490" algn="l"/>
              </a:tabLst>
            </a:pPr>
            <a:r>
              <a:rPr dirty="0" sz="1100" spc="-5">
                <a:latin typeface="Courier New"/>
                <a:cs typeface="Courier New"/>
              </a:rPr>
              <a:t>AND	r.title_id = t.title_id  ORDER BY member;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urier New"/>
              <a:cs typeface="Courier New"/>
            </a:endParaRPr>
          </a:p>
          <a:p>
            <a:pPr marL="74930" marR="514985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SET VERIFY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  SET ECHO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91559" y="9404857"/>
            <a:ext cx="1301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vi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3390"/>
            <a:ext cx="3104515" cy="64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6375">
              <a:lnSpc>
                <a:spcPct val="1227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Elements of the Date Format Model 3-33  Using the </a:t>
            </a:r>
            <a:r>
              <a:rPr dirty="0" sz="1100" spc="-5">
                <a:latin typeface="Courier New"/>
                <a:cs typeface="Courier New"/>
              </a:rPr>
              <a:t>TO_CHAR </a:t>
            </a:r>
            <a:r>
              <a:rPr dirty="0" sz="1100" spc="-5">
                <a:latin typeface="Arial"/>
                <a:cs typeface="Arial"/>
              </a:rPr>
              <a:t>Function with Dates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TO_CHAR </a:t>
            </a:r>
            <a:r>
              <a:rPr dirty="0" sz="1100" spc="-5">
                <a:latin typeface="Arial"/>
                <a:cs typeface="Arial"/>
              </a:rPr>
              <a:t>Function with Numbers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22" y="1477451"/>
            <a:ext cx="2952115" cy="359600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Arial"/>
                <a:cs typeface="Arial"/>
              </a:rPr>
              <a:t>Using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TO_NUMBER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TO_DATE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RR </a:t>
            </a:r>
            <a:r>
              <a:rPr dirty="0" sz="1100" spc="-5">
                <a:latin typeface="Arial"/>
                <a:cs typeface="Arial"/>
              </a:rPr>
              <a:t>Date Format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3-43</a:t>
            </a:r>
            <a:endParaRPr sz="1100">
              <a:latin typeface="Arial"/>
              <a:cs typeface="Arial"/>
            </a:endParaRPr>
          </a:p>
          <a:p>
            <a:pPr marL="12700" marR="930275">
              <a:lnSpc>
                <a:spcPct val="124500"/>
              </a:lnSpc>
              <a:spcBef>
                <a:spcPts val="30"/>
              </a:spcBef>
            </a:pPr>
            <a:r>
              <a:rPr dirty="0" sz="1100" spc="-5">
                <a:latin typeface="Courier New"/>
                <a:cs typeface="Courier New"/>
              </a:rPr>
              <a:t>RR </a:t>
            </a:r>
            <a:r>
              <a:rPr dirty="0" sz="1100" spc="-5">
                <a:latin typeface="Arial"/>
                <a:cs typeface="Arial"/>
              </a:rPr>
              <a:t>Date Format: Example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3-44  Nesting Functions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3-45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General Functions   3-47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Courier New"/>
                <a:cs typeface="Courier New"/>
              </a:rPr>
              <a:t>NVL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3-48</a:t>
            </a:r>
            <a:endParaRPr sz="1100">
              <a:latin typeface="Arial"/>
              <a:cs typeface="Arial"/>
            </a:endParaRPr>
          </a:p>
          <a:p>
            <a:pPr marL="12700" marR="827405">
              <a:lnSpc>
                <a:spcPct val="127000"/>
              </a:lnSpc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NVL </a:t>
            </a:r>
            <a:r>
              <a:rPr dirty="0" sz="1100" spc="-5">
                <a:latin typeface="Arial"/>
                <a:cs typeface="Arial"/>
              </a:rPr>
              <a:t>Function 3-49  Using the </a:t>
            </a:r>
            <a:r>
              <a:rPr dirty="0" sz="1100" spc="-5">
                <a:latin typeface="Courier New"/>
                <a:cs typeface="Courier New"/>
              </a:rPr>
              <a:t>NVL2 </a:t>
            </a:r>
            <a:r>
              <a:rPr dirty="0" sz="1100" spc="-5">
                <a:latin typeface="Arial"/>
                <a:cs typeface="Arial"/>
              </a:rPr>
              <a:t>Function 3-50  Using the </a:t>
            </a:r>
            <a:r>
              <a:rPr dirty="0" sz="1100" spc="-5">
                <a:latin typeface="Courier New"/>
                <a:cs typeface="Courier New"/>
              </a:rPr>
              <a:t>NULLIF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3-51</a:t>
            </a:r>
            <a:endParaRPr sz="1100">
              <a:latin typeface="Arial"/>
              <a:cs typeface="Arial"/>
            </a:endParaRPr>
          </a:p>
          <a:p>
            <a:pPr marL="12700" marR="661035" indent="-635">
              <a:lnSpc>
                <a:spcPct val="1245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COALESCE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3-52  Conditional Expressions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ourier New"/>
                <a:cs typeface="Courier New"/>
              </a:rPr>
              <a:t>CASE </a:t>
            </a:r>
            <a:r>
              <a:rPr dirty="0" sz="1100" spc="-5">
                <a:latin typeface="Arial"/>
                <a:cs typeface="Arial"/>
              </a:rPr>
              <a:t>Expression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CASE </a:t>
            </a:r>
            <a:r>
              <a:rPr dirty="0" sz="1100" spc="-5">
                <a:latin typeface="Arial"/>
                <a:cs typeface="Arial"/>
              </a:rPr>
              <a:t>Expression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DECODE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3-57</a:t>
            </a:r>
            <a:endParaRPr sz="1100">
              <a:latin typeface="Arial"/>
              <a:cs typeface="Arial"/>
            </a:endParaRPr>
          </a:p>
          <a:p>
            <a:pPr marL="12700" marR="827405">
              <a:lnSpc>
                <a:spcPct val="1245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DECODE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3-58  Summary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3-60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Practice 3: Overview of Part 2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3-61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2314" y="1523484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3-41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45" y="5250169"/>
            <a:ext cx="3910329" cy="37287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4	Reporting Aggregated Data Using the Group</a:t>
            </a:r>
            <a:r>
              <a:rPr dirty="0" sz="1100" spc="1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</a:t>
            </a:r>
            <a:endParaRPr sz="1100">
              <a:latin typeface="Arial"/>
              <a:cs typeface="Arial"/>
            </a:endParaRPr>
          </a:p>
          <a:p>
            <a:pPr marL="240665" marR="1609725">
              <a:lnSpc>
                <a:spcPct val="119800"/>
              </a:lnSpc>
            </a:pPr>
            <a:r>
              <a:rPr dirty="0" sz="1100" spc="-5">
                <a:latin typeface="Arial"/>
                <a:cs typeface="Arial"/>
              </a:rPr>
              <a:t>What Are Group Functions? 4-3  Types of Group Functions 4-4  Group Functions: Syntax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4-5</a:t>
            </a:r>
            <a:endParaRPr sz="1100">
              <a:latin typeface="Arial"/>
              <a:cs typeface="Arial"/>
            </a:endParaRPr>
          </a:p>
          <a:p>
            <a:pPr algn="just" marL="240665" marR="1254760">
              <a:lnSpc>
                <a:spcPts val="168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Using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AVG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SUM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Functions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4-6  Using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MIN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MAX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Functions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4-7  Using the </a:t>
            </a:r>
            <a:r>
              <a:rPr dirty="0" sz="1100" spc="-5">
                <a:latin typeface="Courier New"/>
                <a:cs typeface="Courier New"/>
              </a:rPr>
              <a:t>COUNT </a:t>
            </a:r>
            <a:r>
              <a:rPr dirty="0" sz="1100" spc="-5">
                <a:latin typeface="Arial"/>
                <a:cs typeface="Arial"/>
              </a:rPr>
              <a:t>Function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4-8</a:t>
            </a:r>
            <a:endParaRPr sz="1100">
              <a:latin typeface="Arial"/>
              <a:cs typeface="Arial"/>
            </a:endParaRPr>
          </a:p>
          <a:p>
            <a:pPr algn="just" marL="240665">
              <a:lnSpc>
                <a:spcPct val="100000"/>
              </a:lnSpc>
              <a:spcBef>
                <a:spcPts val="24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DISTINCT </a:t>
            </a:r>
            <a:r>
              <a:rPr dirty="0" sz="1100" spc="-5">
                <a:latin typeface="Arial"/>
                <a:cs typeface="Arial"/>
              </a:rPr>
              <a:t>Keyword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4-9</a:t>
            </a:r>
            <a:endParaRPr sz="1100">
              <a:latin typeface="Arial"/>
              <a:cs typeface="Arial"/>
            </a:endParaRPr>
          </a:p>
          <a:p>
            <a:pPr marL="241300" marR="1214120">
              <a:lnSpc>
                <a:spcPct val="1200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Group Functions and Null Values 4-10  Creating Groups of Data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4-11</a:t>
            </a:r>
            <a:endParaRPr sz="1100">
              <a:latin typeface="Arial"/>
              <a:cs typeface="Arial"/>
            </a:endParaRPr>
          </a:p>
          <a:p>
            <a:pPr marL="241300" marR="62230">
              <a:lnSpc>
                <a:spcPts val="168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Creating Groups of Data: </a:t>
            </a:r>
            <a:r>
              <a:rPr dirty="0" sz="1100" spc="-5">
                <a:latin typeface="Courier New"/>
                <a:cs typeface="Courier New"/>
              </a:rPr>
              <a:t>GROUP BY </a:t>
            </a:r>
            <a:r>
              <a:rPr dirty="0" sz="1100" spc="-5">
                <a:latin typeface="Arial"/>
                <a:cs typeface="Arial"/>
              </a:rPr>
              <a:t>Clause Syntax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4-12  Using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GROUP</a:t>
            </a:r>
            <a:r>
              <a:rPr dirty="0" sz="1100" spc="-3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4-13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100" spc="-5">
                <a:latin typeface="Arial"/>
                <a:cs typeface="Arial"/>
              </a:rPr>
              <a:t>Grouping by More Than One Column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4-15</a:t>
            </a:r>
            <a:endParaRPr sz="1100">
              <a:latin typeface="Arial"/>
              <a:cs typeface="Arial"/>
            </a:endParaRPr>
          </a:p>
          <a:p>
            <a:pPr marL="241300" marR="186690" indent="-63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GROUP BY </a:t>
            </a:r>
            <a:r>
              <a:rPr dirty="0" sz="1100" spc="-5">
                <a:latin typeface="Arial"/>
                <a:cs typeface="Arial"/>
              </a:rPr>
              <a:t>Clause on Multiple Columns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4-16  Illegal Queries Using Group Functions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4-17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Restricting Group Results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4-19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Restricting Group Results with the </a:t>
            </a:r>
            <a:r>
              <a:rPr dirty="0" sz="1100" spc="-5">
                <a:latin typeface="Courier New"/>
                <a:cs typeface="Courier New"/>
              </a:rPr>
              <a:t>HAVING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045" y="8036790"/>
            <a:ext cx="2901315" cy="154622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6	Using Subqueries to Solve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Queries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Using a Subquery to Solve a Problem 6-3  Subquery Syntax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Using a Subquery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vii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20" y="854908"/>
            <a:ext cx="3472815" cy="4733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40665" marR="1176020" indent="-635">
              <a:lnSpc>
                <a:spcPct val="122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HAVING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4-21  Nesting Group Functions 4-23  Summary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Practice 4: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5	Displaying Data from Multiple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Tables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</a:t>
            </a:r>
            <a:endParaRPr sz="1100">
              <a:latin typeface="Arial"/>
              <a:cs typeface="Arial"/>
            </a:endParaRPr>
          </a:p>
          <a:p>
            <a:pPr marL="240665" marR="67564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Obtaining Data from Multiple Tables 5-3  Types of Joins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5-4</a:t>
            </a:r>
            <a:endParaRPr sz="1100">
              <a:latin typeface="Arial"/>
              <a:cs typeface="Arial"/>
            </a:endParaRPr>
          </a:p>
          <a:p>
            <a:pPr marL="240665" marR="4749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Joining Tables Using SQL:1999 Syntax 5-5  Creating Natural Joins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5-6</a:t>
            </a:r>
            <a:endParaRPr sz="1100">
              <a:latin typeface="Arial"/>
              <a:cs typeface="Arial"/>
            </a:endParaRPr>
          </a:p>
          <a:p>
            <a:pPr marL="240665" marR="560705">
              <a:lnSpc>
                <a:spcPts val="161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Retrieving Records with Natural Joins 5-7  Creating Joins with the </a:t>
            </a:r>
            <a:r>
              <a:rPr dirty="0" sz="1100" spc="-5">
                <a:latin typeface="Courier New"/>
                <a:cs typeface="Courier New"/>
              </a:rPr>
              <a:t>USING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25"/>
              </a:spcBef>
            </a:pPr>
            <a:r>
              <a:rPr dirty="0" sz="1100" spc="-5">
                <a:latin typeface="Arial"/>
                <a:cs typeface="Arial"/>
              </a:rPr>
              <a:t>Joining Column Names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5-9</a:t>
            </a:r>
            <a:endParaRPr sz="1100">
              <a:latin typeface="Arial"/>
              <a:cs typeface="Arial"/>
            </a:endParaRPr>
          </a:p>
          <a:p>
            <a:pPr marL="241300" marR="188595" indent="-635">
              <a:lnSpc>
                <a:spcPct val="1220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Retrieving Records with the </a:t>
            </a:r>
            <a:r>
              <a:rPr dirty="0" sz="1100" spc="-5">
                <a:latin typeface="Courier New"/>
                <a:cs typeface="Courier New"/>
              </a:rPr>
              <a:t>USING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5-10  Qualifying Ambiguous Column Names 5-11  Using Table Aliases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5-12</a:t>
            </a:r>
            <a:endParaRPr sz="1100">
              <a:latin typeface="Arial"/>
              <a:cs typeface="Arial"/>
            </a:endParaRPr>
          </a:p>
          <a:p>
            <a:pPr marL="241300" marR="438150">
              <a:lnSpc>
                <a:spcPts val="168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Creating Joins with the </a:t>
            </a:r>
            <a:r>
              <a:rPr dirty="0" sz="1100" spc="-5">
                <a:latin typeface="Courier New"/>
                <a:cs typeface="Courier New"/>
              </a:rPr>
              <a:t>ON </a:t>
            </a:r>
            <a:r>
              <a:rPr dirty="0" sz="1100" spc="-5">
                <a:latin typeface="Arial"/>
                <a:cs typeface="Arial"/>
              </a:rPr>
              <a:t>Clause 5-13  Retrieving Records with the </a:t>
            </a:r>
            <a:r>
              <a:rPr dirty="0" sz="1100" spc="-5">
                <a:latin typeface="Courier New"/>
                <a:cs typeface="Courier New"/>
              </a:rPr>
              <a:t>ON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5-14</a:t>
            </a:r>
            <a:endParaRPr sz="1100">
              <a:latin typeface="Arial"/>
              <a:cs typeface="Arial"/>
            </a:endParaRPr>
          </a:p>
          <a:p>
            <a:pPr marL="241300" marR="372745" indent="-635">
              <a:lnSpc>
                <a:spcPts val="1639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Self-Joins Using the </a:t>
            </a:r>
            <a:r>
              <a:rPr dirty="0" sz="1100" spc="-5">
                <a:latin typeface="Courier New"/>
                <a:cs typeface="Courier New"/>
              </a:rPr>
              <a:t>ON </a:t>
            </a:r>
            <a:r>
              <a:rPr dirty="0" sz="1100" spc="-5">
                <a:latin typeface="Arial"/>
                <a:cs typeface="Arial"/>
              </a:rPr>
              <a:t>Clause 5-15  Applying Additional Conditions to a Join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5-17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Creating Three-Way Joins with the </a:t>
            </a:r>
            <a:r>
              <a:rPr dirty="0" sz="1100" spc="-5">
                <a:latin typeface="Courier New"/>
                <a:cs typeface="Courier New"/>
              </a:rPr>
              <a:t>ON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5-18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20"/>
              </a:spcBef>
            </a:pPr>
            <a:r>
              <a:rPr dirty="0" sz="1100" spc="-5">
                <a:latin typeface="Arial"/>
                <a:cs typeface="Arial"/>
              </a:rPr>
              <a:t>Nonequijoins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5-19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48" y="5562570"/>
            <a:ext cx="2386965" cy="229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085">
              <a:lnSpc>
                <a:spcPct val="12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Retrieving Records with Nonequijoins  Outer Joins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Courier New"/>
                <a:cs typeface="Courier New"/>
              </a:rPr>
              <a:t>INNER</a:t>
            </a:r>
            <a:r>
              <a:rPr dirty="0" sz="1100" spc="-36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Versus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OUTER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Joins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5-22</a:t>
            </a:r>
            <a:endParaRPr sz="1100">
              <a:latin typeface="Arial"/>
              <a:cs typeface="Arial"/>
            </a:endParaRPr>
          </a:p>
          <a:p>
            <a:pPr marL="12700" marR="725805" indent="-635">
              <a:lnSpc>
                <a:spcPct val="127299"/>
              </a:lnSpc>
            </a:pPr>
            <a:r>
              <a:rPr dirty="0" sz="1100" spc="-5">
                <a:latin typeface="Courier New"/>
                <a:cs typeface="Courier New"/>
              </a:rPr>
              <a:t>LEFT OUTER JOIN </a:t>
            </a:r>
            <a:r>
              <a:rPr dirty="0" sz="1100" spc="-5">
                <a:latin typeface="Arial"/>
                <a:cs typeface="Arial"/>
              </a:rPr>
              <a:t>5-23  </a:t>
            </a:r>
            <a:r>
              <a:rPr dirty="0" sz="1100" spc="-5">
                <a:latin typeface="Courier New"/>
                <a:cs typeface="Courier New"/>
              </a:rPr>
              <a:t>RIGHT OUTER</a:t>
            </a:r>
            <a:r>
              <a:rPr dirty="0" sz="1100" spc="-5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 </a:t>
            </a:r>
            <a:r>
              <a:rPr dirty="0" sz="1100" spc="-5">
                <a:latin typeface="Arial"/>
                <a:cs typeface="Arial"/>
              </a:rPr>
              <a:t>5-24  </a:t>
            </a:r>
            <a:r>
              <a:rPr dirty="0" sz="1100" spc="-5">
                <a:latin typeface="Courier New"/>
                <a:cs typeface="Courier New"/>
              </a:rPr>
              <a:t>FULL OUTER</a:t>
            </a:r>
            <a:r>
              <a:rPr dirty="0" sz="1100" spc="-5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JOIN </a:t>
            </a:r>
            <a:r>
              <a:rPr dirty="0" sz="1100" spc="-5">
                <a:latin typeface="Arial"/>
                <a:cs typeface="Arial"/>
              </a:rPr>
              <a:t>5-25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Cartesian Products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5-26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Generating a Cartesian Product 5-27  Creating </a:t>
            </a:r>
            <a:r>
              <a:rPr dirty="0" sz="1100" spc="-5">
                <a:latin typeface="Courier New"/>
                <a:cs typeface="Courier New"/>
              </a:rPr>
              <a:t>Cross Joins</a:t>
            </a:r>
            <a:r>
              <a:rPr dirty="0" sz="1100" spc="26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5: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349" y="5596400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5-20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24" y="3908247"/>
            <a:ext cx="3288665" cy="56749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55"/>
              </a:spcBef>
              <a:buAutoNum type="arabicPlain" startAt="7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Arial"/>
                <a:cs typeface="Arial"/>
              </a:rPr>
              <a:t>Using the Set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Operators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Set Operators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Tables Used in This Lesson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Courier New"/>
                <a:cs typeface="Courier New"/>
              </a:rPr>
              <a:t>UNION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UNION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UNION ALL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7-11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UNION ALL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7-12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INTERSECT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7-13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INTERSECT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MINUS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7-15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Set Operator Guidelines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7-17</a:t>
            </a:r>
            <a:endParaRPr sz="1100">
              <a:latin typeface="Arial"/>
              <a:cs typeface="Arial"/>
            </a:endParaRPr>
          </a:p>
          <a:p>
            <a:pPr marL="241300" marR="320040">
              <a:lnSpc>
                <a:spcPts val="1620"/>
              </a:lnSpc>
              <a:spcBef>
                <a:spcPts val="60"/>
              </a:spcBef>
            </a:pPr>
            <a:r>
              <a:rPr dirty="0" sz="1100" spc="-5">
                <a:latin typeface="Arial"/>
                <a:cs typeface="Arial"/>
              </a:rPr>
              <a:t>The Oracle Server and Set Operators 7-18  Matching the </a:t>
            </a:r>
            <a:r>
              <a:rPr dirty="0" sz="1100" spc="-5">
                <a:latin typeface="Courier New"/>
                <a:cs typeface="Courier New"/>
              </a:rPr>
              <a:t>SELECT </a:t>
            </a:r>
            <a:r>
              <a:rPr dirty="0" sz="1100" spc="-5">
                <a:latin typeface="Arial"/>
                <a:cs typeface="Arial"/>
              </a:rPr>
              <a:t>Statements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7-19</a:t>
            </a:r>
            <a:endParaRPr sz="1100">
              <a:latin typeface="Arial"/>
              <a:cs typeface="Arial"/>
            </a:endParaRPr>
          </a:p>
          <a:p>
            <a:pPr marL="241300" marR="5080" indent="-635">
              <a:lnSpc>
                <a:spcPts val="1639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Matching the </a:t>
            </a:r>
            <a:r>
              <a:rPr dirty="0" sz="1100" spc="-5">
                <a:latin typeface="Courier New"/>
                <a:cs typeface="Courier New"/>
              </a:rPr>
              <a:t>SELECT </a:t>
            </a:r>
            <a:r>
              <a:rPr dirty="0" sz="1100" spc="-5">
                <a:latin typeface="Arial"/>
                <a:cs typeface="Arial"/>
              </a:rPr>
              <a:t>Statement: Example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7-20  </a:t>
            </a:r>
            <a:r>
              <a:rPr dirty="0" sz="1100" spc="-5">
                <a:latin typeface="Arial"/>
                <a:cs typeface="Arial"/>
              </a:rPr>
              <a:t>Controlling the Order of Rows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7-21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7-22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Practice 7: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buAutoNum type="arabicPlain" startAt="8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Arial"/>
                <a:cs typeface="Arial"/>
              </a:rPr>
              <a:t>Manipulating Data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</a:t>
            </a:r>
            <a:endParaRPr sz="1100">
              <a:latin typeface="Arial"/>
              <a:cs typeface="Arial"/>
            </a:endParaRPr>
          </a:p>
          <a:p>
            <a:pPr marL="241300" marR="87249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Data Manipulation Language 8-3  Adding a New Row to a Table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ourier New"/>
                <a:cs typeface="Courier New"/>
              </a:rPr>
              <a:t>INSERT </a:t>
            </a:r>
            <a:r>
              <a:rPr dirty="0" sz="1100" spc="-5">
                <a:latin typeface="Arial"/>
                <a:cs typeface="Arial"/>
              </a:rPr>
              <a:t>Statement Syntax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8-5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Inserting New Rows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8-6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algn="r" marR="4368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vi</a:t>
            </a:r>
            <a:r>
              <a:rPr dirty="0" sz="1000" b="1">
                <a:latin typeface="Arial"/>
                <a:cs typeface="Arial"/>
              </a:rPr>
              <a:t>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7964"/>
            <a:ext cx="3235960" cy="287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2810">
              <a:lnSpc>
                <a:spcPct val="12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Guidelines for Using Subqueries 6-6  Types of Subqueries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Single-Row Subqueries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6-8</a:t>
            </a:r>
            <a:endParaRPr sz="1100">
              <a:latin typeface="Arial"/>
              <a:cs typeface="Arial"/>
            </a:endParaRPr>
          </a:p>
          <a:p>
            <a:pPr marL="12700" marR="489584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Executing Single-Row Subqueries 6-9  Using Group Functions in a Subquery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6-10</a:t>
            </a:r>
            <a:endParaRPr sz="1100">
              <a:latin typeface="Arial"/>
              <a:cs typeface="Arial"/>
            </a:endParaRPr>
          </a:p>
          <a:p>
            <a:pPr marL="12700" marR="528955" indent="-635">
              <a:lnSpc>
                <a:spcPct val="12120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5">
                <a:latin typeface="Courier New"/>
                <a:cs typeface="Courier New"/>
              </a:rPr>
              <a:t>HAVING </a:t>
            </a:r>
            <a:r>
              <a:rPr dirty="0" sz="1100" spc="-5">
                <a:latin typeface="Arial"/>
                <a:cs typeface="Arial"/>
              </a:rPr>
              <a:t>Clause with Subqueries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6-11  What Is Wrong with This Statement? 6-12  Will This Statement Return Rows? 6-13  Multiple-Row Subqueries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ANY</a:t>
            </a:r>
            <a:r>
              <a:rPr dirty="0" sz="1100" spc="-28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Operator in Multiple-Row Subqueries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41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ALL</a:t>
            </a:r>
            <a:r>
              <a:rPr dirty="0" sz="1100" spc="-28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Operator in Multiple-Row Subqueries  Null Values in a Subquery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Practice 6: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048" y="2669991"/>
            <a:ext cx="305435" cy="4527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Arial"/>
                <a:cs typeface="Arial"/>
              </a:rPr>
              <a:t>6-15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6-16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8759" y="9404857"/>
            <a:ext cx="131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857964"/>
            <a:ext cx="2557145" cy="308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0985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Inserting Rows with Null Values 8-7  Inserting Special Values 8-8  Inserting Specific Date Values 8-9  Creating a Script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8-10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Copying </a:t>
            </a:r>
            <a:r>
              <a:rPr dirty="0" sz="1100">
                <a:latin typeface="Arial"/>
                <a:cs typeface="Arial"/>
              </a:rPr>
              <a:t>Rows </a:t>
            </a:r>
            <a:r>
              <a:rPr dirty="0" sz="1100" spc="-5">
                <a:latin typeface="Arial"/>
                <a:cs typeface="Arial"/>
              </a:rPr>
              <a:t>from Another Table 8-11  Changing Data in a Table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ourier New"/>
                <a:cs typeface="Courier New"/>
              </a:rPr>
              <a:t>UPDATE </a:t>
            </a:r>
            <a:r>
              <a:rPr dirty="0" sz="1100" spc="-5">
                <a:latin typeface="Arial"/>
                <a:cs typeface="Arial"/>
              </a:rPr>
              <a:t>Statement Syntax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8-13</a:t>
            </a:r>
            <a:endParaRPr sz="1100">
              <a:latin typeface="Arial"/>
              <a:cs typeface="Arial"/>
            </a:endParaRPr>
          </a:p>
          <a:p>
            <a:pPr marL="12700" marR="43180">
              <a:lnSpc>
                <a:spcPct val="1205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Updating Rows in a Table 8-14  Updating Two Columns with a Subquery  Updating Rows Based on Another Table  Removing a Row from a Table 8-17  </a:t>
            </a:r>
            <a:r>
              <a:rPr dirty="0" sz="1100" spc="-5">
                <a:latin typeface="Courier New"/>
                <a:cs typeface="Courier New"/>
              </a:rPr>
              <a:t>DELETE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8-18</a:t>
            </a:r>
            <a:endParaRPr sz="1100">
              <a:latin typeface="Arial"/>
              <a:cs typeface="Arial"/>
            </a:endParaRPr>
          </a:p>
          <a:p>
            <a:pPr marL="12700" marR="90170">
              <a:lnSpc>
                <a:spcPct val="1208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Deleting Rows from a Table 8-19  Deleting Rows Based on Another Table  </a:t>
            </a:r>
            <a:r>
              <a:rPr dirty="0" sz="1200" spc="-5">
                <a:latin typeface="Courier New"/>
                <a:cs typeface="Courier New"/>
              </a:rPr>
              <a:t>TRUNCATE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8-21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6339" y="2476452"/>
            <a:ext cx="306070" cy="4279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100" spc="-5">
                <a:latin typeface="Arial"/>
                <a:cs typeface="Arial"/>
              </a:rPr>
              <a:t>8-15</a:t>
            </a:r>
            <a:endParaRPr sz="11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8-16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622" y="3526799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8-20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36" y="3878525"/>
            <a:ext cx="3812540" cy="513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497205" indent="-635">
              <a:lnSpc>
                <a:spcPct val="1245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Using a Subquery in an </a:t>
            </a:r>
            <a:r>
              <a:rPr dirty="0" sz="1100" spc="-5">
                <a:latin typeface="Courier New"/>
                <a:cs typeface="Courier New"/>
              </a:rPr>
              <a:t>INSERT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8-22  Database Transactions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8-24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639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Advantages of </a:t>
            </a:r>
            <a:r>
              <a:rPr dirty="0" sz="1100" spc="-5">
                <a:latin typeface="Courier New"/>
                <a:cs typeface="Courier New"/>
              </a:rPr>
              <a:t>COMMIT </a:t>
            </a:r>
            <a:r>
              <a:rPr dirty="0" sz="1100" spc="-5">
                <a:latin typeface="Arial"/>
                <a:cs typeface="Arial"/>
              </a:rPr>
              <a:t>and </a:t>
            </a:r>
            <a:r>
              <a:rPr dirty="0" sz="1100" spc="-5">
                <a:latin typeface="Courier New"/>
                <a:cs typeface="Courier New"/>
              </a:rPr>
              <a:t>ROLLBACK </a:t>
            </a:r>
            <a:r>
              <a:rPr dirty="0" sz="1100" spc="-5">
                <a:latin typeface="Arial"/>
                <a:cs typeface="Arial"/>
              </a:rPr>
              <a:t>Statements 8-26  Controlling Transactions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Rolling Back Changes to a Marker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Implicit Transaction Processing  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8-29</a:t>
            </a:r>
            <a:endParaRPr sz="1100">
              <a:latin typeface="Arial"/>
              <a:cs typeface="Arial"/>
            </a:endParaRPr>
          </a:p>
          <a:p>
            <a:pPr marL="240665" marR="254000">
              <a:lnSpc>
                <a:spcPts val="168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State of the Data Before </a:t>
            </a:r>
            <a:r>
              <a:rPr dirty="0" sz="1100" spc="-5">
                <a:latin typeface="Courier New"/>
                <a:cs typeface="Courier New"/>
              </a:rPr>
              <a:t>COMMIT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5">
                <a:latin typeface="Courier New"/>
                <a:cs typeface="Courier New"/>
              </a:rPr>
              <a:t>ROLLBACK </a:t>
            </a:r>
            <a:r>
              <a:rPr dirty="0" sz="1100" spc="-5">
                <a:latin typeface="Arial"/>
                <a:cs typeface="Arial"/>
              </a:rPr>
              <a:t>8-31  State of the Data After </a:t>
            </a:r>
            <a:r>
              <a:rPr dirty="0" sz="1100" spc="-5">
                <a:latin typeface="Courier New"/>
                <a:cs typeface="Courier New"/>
              </a:rPr>
              <a:t>COMMIT</a:t>
            </a:r>
            <a:r>
              <a:rPr dirty="0" sz="1100" spc="28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8-32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04"/>
              </a:spcBef>
            </a:pPr>
            <a:r>
              <a:rPr dirty="0" sz="1100" spc="-5">
                <a:latin typeface="Arial"/>
                <a:cs typeface="Arial"/>
              </a:rPr>
              <a:t>Committing Data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8-33</a:t>
            </a:r>
            <a:endParaRPr sz="1100">
              <a:latin typeface="Arial"/>
              <a:cs typeface="Arial"/>
            </a:endParaRPr>
          </a:p>
          <a:p>
            <a:pPr marL="240665" marR="107505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State of the Data After </a:t>
            </a:r>
            <a:r>
              <a:rPr dirty="0" sz="1100" spc="-5">
                <a:latin typeface="Courier New"/>
                <a:cs typeface="Courier New"/>
              </a:rPr>
              <a:t>ROLLBACK </a:t>
            </a:r>
            <a:r>
              <a:rPr dirty="0" sz="1100" spc="-5">
                <a:latin typeface="Arial"/>
                <a:cs typeface="Arial"/>
              </a:rPr>
              <a:t>8-34  Statement-Level Rollback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8-36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Read Consistency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8-37</a:t>
            </a:r>
            <a:endParaRPr sz="1100">
              <a:latin typeface="Arial"/>
              <a:cs typeface="Arial"/>
            </a:endParaRPr>
          </a:p>
          <a:p>
            <a:pPr marL="240665" marR="88455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Implementation of Read Consistency 8-38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8-39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8: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8-40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9	Using DDL Statements to Create and Manage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Tables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Database Objects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Naming </a:t>
            </a:r>
            <a:r>
              <a:rPr dirty="0" sz="1100">
                <a:latin typeface="Arial"/>
                <a:cs typeface="Arial"/>
              </a:rPr>
              <a:t>Rules </a:t>
            </a:r>
            <a:r>
              <a:rPr dirty="0" sz="1100" spc="-5">
                <a:latin typeface="Arial"/>
                <a:cs typeface="Arial"/>
              </a:rPr>
              <a:t>9-4</a:t>
            </a:r>
            <a:endParaRPr sz="1100">
              <a:latin typeface="Arial"/>
              <a:cs typeface="Arial"/>
            </a:endParaRPr>
          </a:p>
          <a:p>
            <a:pPr marL="240665" marR="1071245">
              <a:lnSpc>
                <a:spcPts val="1639"/>
              </a:lnSpc>
              <a:spcBef>
                <a:spcPts val="90"/>
              </a:spcBef>
            </a:pPr>
            <a:r>
              <a:rPr dirty="0" sz="1100" spc="-5">
                <a:latin typeface="Courier New"/>
                <a:cs typeface="Courier New"/>
              </a:rPr>
              <a:t>CREATE TABLE </a:t>
            </a:r>
            <a:r>
              <a:rPr dirty="0" sz="1100" spc="-5">
                <a:latin typeface="Arial"/>
                <a:cs typeface="Arial"/>
              </a:rPr>
              <a:t>Statement 9-5  Referencing Another User’s Tables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Courier New"/>
                <a:cs typeface="Courier New"/>
              </a:rPr>
              <a:t>DEFAULT </a:t>
            </a:r>
            <a:r>
              <a:rPr dirty="0" sz="1100" spc="-5">
                <a:latin typeface="Arial"/>
                <a:cs typeface="Arial"/>
              </a:rPr>
              <a:t>Option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Creating Tables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Data Types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9-9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2020-01-16T14:49:10Z</dcterms:created>
  <dcterms:modified xsi:type="dcterms:W3CDTF">2020-01-16T14:49:10Z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2009-01-16T00:00:00Z</vt:filetime>
  </property>
  <property fmtid="{D5CDD505-2E9C-101B-9397-08002B2CF9AE}" pid="3" name="Creator">
    <vt:lpwstr>Adobe Acrobat 6.0</vt:lpwstr>
  </property>
  <property fmtid="{D5CDD505-2E9C-101B-9397-08002B2CF9AE}" pid="4" name="LastSaved">
    <vt:filetime>2020-01-16T00:00:00Z</vt:filetime>
  </property>
</Properties>
</file>