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mailto:OracleWDP_ww@oracle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OracleWDP_ww@oracle.com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mailto:OracleWDP_ww@oracle.com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hyperlink" Target="mailto:OracleWDP_ww@oracle.com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mailto:OracleWDP_ww@oracle.com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hyperlink" Target="mailto:OracleWDP_ww@oracle.com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hyperlink" Target="mailto:OracleWDP_ww@oracle.com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mailto:OracleWDP_ww@oracle.com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hyperlink" Target="mailto:OracleWDP_ww@oracle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hyperlink" Target="mailto:OracleWDP_ww@oracle.com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OracleWDP_ww@oracle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627" y="3990848"/>
            <a:ext cx="2568575" cy="821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Oracle Database 10</a:t>
            </a:r>
            <a:r>
              <a:rPr dirty="0" sz="1600" spc="-5" b="1" i="1">
                <a:latin typeface="Arial"/>
                <a:cs typeface="Arial"/>
              </a:rPr>
              <a:t>g</a:t>
            </a:r>
            <a:r>
              <a:rPr dirty="0" sz="1600" spc="-5" b="1">
                <a:latin typeface="Arial"/>
                <a:cs typeface="Arial"/>
              </a:rPr>
              <a:t>: </a:t>
            </a:r>
            <a:r>
              <a:rPr dirty="0" sz="1600" b="1">
                <a:latin typeface="Arial"/>
                <a:cs typeface="Arial"/>
              </a:rPr>
              <a:t>SQL  </a:t>
            </a:r>
            <a:r>
              <a:rPr dirty="0" sz="1600" spc="-5" b="1">
                <a:latin typeface="Arial"/>
                <a:cs typeface="Arial"/>
              </a:rPr>
              <a:t>Fundamentals</a:t>
            </a:r>
            <a:r>
              <a:rPr dirty="0" sz="1600" b="1">
                <a:latin typeface="Arial"/>
                <a:cs typeface="Arial"/>
              </a:rPr>
              <a:t> II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000" spc="-5" b="1">
                <a:latin typeface="Arial"/>
                <a:cs typeface="Arial"/>
              </a:rPr>
              <a:t>Student Guide </a:t>
            </a:r>
            <a:r>
              <a:rPr dirty="0" sz="1000" b="1">
                <a:latin typeface="Arial"/>
                <a:cs typeface="Arial"/>
              </a:rPr>
              <a:t>• </a:t>
            </a:r>
            <a:r>
              <a:rPr dirty="0" sz="1000" spc="-5" b="1">
                <a:latin typeface="Arial"/>
                <a:cs typeface="Arial"/>
              </a:rPr>
              <a:t>Volume</a:t>
            </a:r>
            <a:r>
              <a:rPr dirty="0" sz="1000" spc="-9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697" y="6950000"/>
            <a:ext cx="797560" cy="9398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10">
                <a:latin typeface="Arial"/>
                <a:cs typeface="Arial"/>
              </a:rPr>
              <a:t>D17111GC30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Arial"/>
                <a:cs typeface="Arial"/>
              </a:rPr>
              <a:t>Edition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3.0</a:t>
            </a:r>
            <a:endParaRPr sz="1000">
              <a:latin typeface="Arial"/>
              <a:cs typeface="Arial"/>
            </a:endParaRPr>
          </a:p>
          <a:p>
            <a:pPr marL="12700" marR="12065">
              <a:lnSpc>
                <a:spcPct val="150000"/>
              </a:lnSpc>
            </a:pPr>
            <a:r>
              <a:rPr dirty="0" sz="1000" spc="-5">
                <a:latin typeface="Arial"/>
                <a:cs typeface="Arial"/>
              </a:rPr>
              <a:t>January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2009  </a:t>
            </a:r>
            <a:r>
              <a:rPr dirty="0" sz="1000" spc="-10">
                <a:latin typeface="Arial"/>
                <a:cs typeface="Arial"/>
              </a:rPr>
              <a:t>D57874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" y="8179225"/>
            <a:ext cx="1320165" cy="17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09085" y="9404857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0714" y="1162849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4" h="0">
                <a:moveTo>
                  <a:pt x="0" y="0"/>
                </a:moveTo>
                <a:lnTo>
                  <a:pt x="1906378" y="0"/>
                </a:lnTo>
              </a:path>
            </a:pathLst>
          </a:custGeom>
          <a:ln w="20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5590" y="1236221"/>
            <a:ext cx="151638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marR="5080" indent="-134620">
              <a:lnSpc>
                <a:spcPct val="1167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Additional  </a:t>
            </a:r>
            <a:r>
              <a:rPr dirty="0" sz="2400" b="1">
                <a:latin typeface="Arial"/>
                <a:cs typeface="Arial"/>
              </a:rPr>
              <a:t>Practices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0714" y="2393480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4" h="0">
                <a:moveTo>
                  <a:pt x="0" y="0"/>
                </a:moveTo>
                <a:lnTo>
                  <a:pt x="1906901" y="0"/>
                </a:lnTo>
              </a:path>
            </a:pathLst>
          </a:custGeom>
          <a:ln w="20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76374"/>
            <a:ext cx="5918835" cy="39116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</a:t>
            </a:r>
            <a:endParaRPr sz="1200">
              <a:latin typeface="Arial"/>
              <a:cs typeface="Arial"/>
            </a:endParaRPr>
          </a:p>
          <a:p>
            <a:pPr marL="127000" marR="150495">
              <a:lnSpc>
                <a:spcPts val="138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</a:t>
            </a:r>
            <a:r>
              <a:rPr dirty="0" sz="1200" spc="-5">
                <a:latin typeface="Times New Roman"/>
                <a:cs typeface="Times New Roman"/>
              </a:rPr>
              <a:t>extra </a:t>
            </a:r>
            <a:r>
              <a:rPr dirty="0" sz="1200">
                <a:latin typeface="Times New Roman"/>
                <a:cs typeface="Times New Roman"/>
              </a:rPr>
              <a:t>practice after you have discussed data  </a:t>
            </a:r>
            <a:r>
              <a:rPr dirty="0" sz="1200" spc="-5">
                <a:latin typeface="Times New Roman"/>
                <a:cs typeface="Times New Roman"/>
              </a:rPr>
              <a:t>manipulation </a:t>
            </a:r>
            <a:r>
              <a:rPr dirty="0" sz="1200">
                <a:latin typeface="Times New Roman"/>
                <a:cs typeface="Times New Roman"/>
              </a:rPr>
              <a:t>language (DML) and data </a:t>
            </a:r>
            <a:r>
              <a:rPr dirty="0" sz="1200" spc="-5">
                <a:latin typeface="Times New Roman"/>
                <a:cs typeface="Times New Roman"/>
              </a:rPr>
              <a:t>definition </a:t>
            </a:r>
            <a:r>
              <a:rPr dirty="0" sz="1200">
                <a:latin typeface="Times New Roman"/>
                <a:cs typeface="Times New Roman"/>
              </a:rPr>
              <a:t>language (DDL)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in the lessons  titled “Managing </a:t>
            </a:r>
            <a:r>
              <a:rPr dirty="0" sz="1200" spc="-5">
                <a:latin typeface="Times New Roman"/>
                <a:cs typeface="Times New Roman"/>
              </a:rPr>
              <a:t>Schema Objects” and </a:t>
            </a:r>
            <a:r>
              <a:rPr dirty="0" sz="1200">
                <a:latin typeface="Times New Roman"/>
                <a:cs typeface="Times New Roman"/>
              </a:rPr>
              <a:t>“Manipulating Large 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Sets.”</a:t>
            </a:r>
            <a:endParaRPr sz="1200">
              <a:latin typeface="Times New Roman"/>
              <a:cs typeface="Times New Roman"/>
            </a:endParaRPr>
          </a:p>
          <a:p>
            <a:pPr marL="126364" marR="5080">
              <a:lnSpc>
                <a:spcPct val="102699"/>
              </a:lnSpc>
              <a:spcBef>
                <a:spcPts val="209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Run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lab_ap_cre_special_sal.sql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lab_ap_cre_sal_history.sql</a:t>
            </a:r>
            <a:r>
              <a:rPr dirty="0" sz="1200" spc="-5">
                <a:latin typeface="Times New Roman"/>
                <a:cs typeface="Times New Roman"/>
              </a:rPr>
              <a:t>, 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Courier New"/>
                <a:cs typeface="Courier New"/>
              </a:rPr>
              <a:t>lab_ap_cre_mgr_history.sql </a:t>
            </a:r>
            <a:r>
              <a:rPr dirty="0" sz="1200">
                <a:latin typeface="Times New Roman"/>
                <a:cs typeface="Times New Roman"/>
              </a:rPr>
              <a:t>scripts in </a:t>
            </a:r>
            <a:r>
              <a:rPr dirty="0" sz="1200" spc="-5">
                <a:latin typeface="Times New Roman"/>
                <a:cs typeface="Times New Roman"/>
              </a:rPr>
              <a:t>the labs folder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Courier New"/>
                <a:cs typeface="Courier New"/>
              </a:rPr>
              <a:t>SPECIAL_SAL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SAL_HISTORY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Courier New"/>
                <a:cs typeface="Courier New"/>
              </a:rPr>
              <a:t>MGR_HISTORY</a:t>
            </a:r>
            <a:r>
              <a:rPr dirty="0" sz="1200" spc="-41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tables.</a:t>
            </a:r>
            <a:endParaRPr sz="1200">
              <a:latin typeface="Times New Roman"/>
              <a:cs typeface="Times New Roman"/>
            </a:endParaRPr>
          </a:p>
          <a:p>
            <a:pPr marL="469900" marR="55880" indent="-228600">
              <a:lnSpc>
                <a:spcPts val="1380"/>
              </a:lnSpc>
              <a:spcBef>
                <a:spcPts val="395"/>
              </a:spcBef>
              <a:buAutoNum type="arabi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wants to get a list of underpaid </a:t>
            </a:r>
            <a:r>
              <a:rPr dirty="0" sz="1200" spc="-5">
                <a:latin typeface="Times New Roman"/>
                <a:cs typeface="Times New Roman"/>
              </a:rPr>
              <a:t>employees, </a:t>
            </a:r>
            <a:r>
              <a:rPr dirty="0" sz="1200">
                <a:latin typeface="Times New Roman"/>
                <a:cs typeface="Times New Roman"/>
              </a:rPr>
              <a:t>the salary  history of employees, and the </a:t>
            </a:r>
            <a:r>
              <a:rPr dirty="0" sz="1200" spc="-5">
                <a:latin typeface="Times New Roman"/>
                <a:cs typeface="Times New Roman"/>
              </a:rPr>
              <a:t>salary history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managers </a:t>
            </a:r>
            <a:r>
              <a:rPr dirty="0" sz="1200">
                <a:latin typeface="Times New Roman"/>
                <a:cs typeface="Times New Roman"/>
              </a:rPr>
              <a:t>based on an industry </a:t>
            </a:r>
            <a:r>
              <a:rPr dirty="0" sz="1200" spc="-5">
                <a:latin typeface="Times New Roman"/>
                <a:cs typeface="Times New Roman"/>
              </a:rPr>
              <a:t>salary  survey. So </a:t>
            </a:r>
            <a:r>
              <a:rPr dirty="0" sz="1200">
                <a:latin typeface="Times New Roman"/>
                <a:cs typeface="Times New Roman"/>
              </a:rPr>
              <a:t>they have asked you to do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to do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lvl="1" marL="812800" marR="208915" indent="-228600">
              <a:lnSpc>
                <a:spcPts val="1420"/>
              </a:lnSpc>
              <a:spcBef>
                <a:spcPts val="30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Retrieve the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ID, hire date, salary, and </a:t>
            </a:r>
            <a:r>
              <a:rPr dirty="0" sz="1200" spc="-5">
                <a:latin typeface="Times New Roman"/>
                <a:cs typeface="Times New Roman"/>
              </a:rPr>
              <a:t>manager </a:t>
            </a:r>
            <a:r>
              <a:rPr dirty="0" sz="1200">
                <a:latin typeface="Times New Roman"/>
                <a:cs typeface="Times New Roman"/>
              </a:rPr>
              <a:t>ID of those employees  whose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 is more than or equal to 200 from the </a:t>
            </a:r>
            <a:r>
              <a:rPr dirty="0" sz="1200" spc="-5">
                <a:latin typeface="Courier New"/>
                <a:cs typeface="Courier New"/>
              </a:rPr>
              <a:t>EMPLOYEES</a:t>
            </a:r>
            <a:r>
              <a:rPr dirty="0" sz="1200" spc="-484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ts val="1430"/>
              </a:lnSpc>
              <a:spcBef>
                <a:spcPts val="26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is less than $5,000, insert the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 </a:t>
            </a:r>
            <a:r>
              <a:rPr dirty="0" sz="1200" spc="-5">
                <a:latin typeface="Times New Roman"/>
                <a:cs typeface="Times New Roman"/>
              </a:rPr>
              <a:t>and salary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812800">
              <a:lnSpc>
                <a:spcPts val="1430"/>
              </a:lnSpc>
            </a:pPr>
            <a:r>
              <a:rPr dirty="0" sz="1200" spc="-5">
                <a:latin typeface="Courier New"/>
                <a:cs typeface="Courier New"/>
              </a:rPr>
              <a:t>SPECIAL_SAL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3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Insert the employee ID, hire date, and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Courier New"/>
                <a:cs typeface="Courier New"/>
              </a:rPr>
              <a:t>SAL_HISTORY</a:t>
            </a:r>
            <a:r>
              <a:rPr dirty="0" sz="1200" spc="-51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3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Insert the employee ID, </a:t>
            </a:r>
            <a:r>
              <a:rPr dirty="0" sz="1200" spc="-5">
                <a:latin typeface="Times New Roman"/>
                <a:cs typeface="Times New Roman"/>
              </a:rPr>
              <a:t>manager ID, </a:t>
            </a:r>
            <a:r>
              <a:rPr dirty="0" sz="1200">
                <a:latin typeface="Times New Roman"/>
                <a:cs typeface="Times New Roman"/>
              </a:rPr>
              <a:t>and salary into the </a:t>
            </a:r>
            <a:r>
              <a:rPr dirty="0" sz="1200" spc="-5">
                <a:latin typeface="Courier New"/>
                <a:cs typeface="Courier New"/>
              </a:rPr>
              <a:t>MGR_HISTORY</a:t>
            </a:r>
            <a:r>
              <a:rPr dirty="0" sz="1200" spc="-46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marL="469900" marR="297180" indent="-228600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Query the </a:t>
            </a:r>
            <a:r>
              <a:rPr dirty="0" sz="1200" spc="-5">
                <a:latin typeface="Courier New"/>
                <a:cs typeface="Courier New"/>
              </a:rPr>
              <a:t>SPECIAL_SAL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SAL_HISTORY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Courier New"/>
                <a:cs typeface="Courier New"/>
              </a:rPr>
              <a:t>MGR_HISTORY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 to 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inserted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4553" y="5344667"/>
            <a:ext cx="2029206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4553" y="6403847"/>
            <a:ext cx="2848356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3697" y="4930140"/>
            <a:ext cx="1333500" cy="3429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Courier New"/>
                <a:cs typeface="Courier New"/>
              </a:rPr>
              <a:t>SPECIAL_SAL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746" y="5952744"/>
            <a:ext cx="1588135" cy="3429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150"/>
              </a:spcBef>
            </a:pPr>
            <a:r>
              <a:rPr dirty="0" sz="1200" spc="-5">
                <a:latin typeface="Courier New"/>
                <a:cs typeface="Courier New"/>
              </a:rPr>
              <a:t>SALARY_HISTORY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2363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4553" y="1341119"/>
            <a:ext cx="2962656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300" y="2901186"/>
            <a:ext cx="5612765" cy="752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marR="5080" indent="-228600">
              <a:lnSpc>
                <a:spcPct val="99200"/>
              </a:lnSpc>
              <a:spcBef>
                <a:spcPts val="110"/>
              </a:spcBef>
            </a:pPr>
            <a:r>
              <a:rPr dirty="0" sz="1200">
                <a:latin typeface="Times New Roman"/>
                <a:cs typeface="Times New Roman"/>
              </a:rPr>
              <a:t>3. The </a:t>
            </a:r>
            <a:r>
              <a:rPr dirty="0" sz="1200" spc="-5">
                <a:latin typeface="Times New Roman"/>
                <a:cs typeface="Times New Roman"/>
              </a:rPr>
              <a:t>DBA wants </a:t>
            </a:r>
            <a:r>
              <a:rPr dirty="0" sz="1200">
                <a:latin typeface="Times New Roman"/>
                <a:cs typeface="Times New Roman"/>
              </a:rPr>
              <a:t>you to create a table,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has a </a:t>
            </a:r>
            <a:r>
              <a:rPr dirty="0" sz="1200" spc="-5">
                <a:latin typeface="Times New Roman"/>
                <a:cs typeface="Times New Roman"/>
              </a:rPr>
              <a:t>primary </a:t>
            </a:r>
            <a:r>
              <a:rPr dirty="0" sz="1200">
                <a:latin typeface="Times New Roman"/>
                <a:cs typeface="Times New Roman"/>
              </a:rPr>
              <a:t>key constraint, but wants the  index to have a different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than the </a:t>
            </a:r>
            <a:r>
              <a:rPr dirty="0" sz="1200" spc="-5">
                <a:latin typeface="Times New Roman"/>
                <a:cs typeface="Times New Roman"/>
              </a:rPr>
              <a:t>constraint. </a:t>
            </a:r>
            <a:r>
              <a:rPr dirty="0" sz="1200">
                <a:latin typeface="Times New Roman"/>
                <a:cs typeface="Times New Roman"/>
              </a:rPr>
              <a:t>Create the  </a:t>
            </a:r>
            <a:r>
              <a:rPr dirty="0" sz="1200" spc="-5">
                <a:latin typeface="Courier New"/>
                <a:cs typeface="Courier New"/>
              </a:rPr>
              <a:t>LOCATIONS_NAMED_INDEX</a:t>
            </a:r>
            <a:r>
              <a:rPr dirty="0" sz="1200" spc="-409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 based on the following table </a:t>
            </a:r>
            <a:r>
              <a:rPr dirty="0" sz="1200" spc="-5">
                <a:latin typeface="Times New Roman"/>
                <a:cs typeface="Times New Roman"/>
              </a:rPr>
              <a:t>instance </a:t>
            </a:r>
            <a:r>
              <a:rPr dirty="0" sz="1200">
                <a:latin typeface="Times New Roman"/>
                <a:cs typeface="Times New Roman"/>
              </a:rPr>
              <a:t>chart. </a:t>
            </a:r>
            <a:r>
              <a:rPr dirty="0" sz="1200" spc="-5">
                <a:latin typeface="Times New Roman"/>
                <a:cs typeface="Times New Roman"/>
              </a:rPr>
              <a:t>Name  </a:t>
            </a:r>
            <a:r>
              <a:rPr dirty="0" sz="1200">
                <a:latin typeface="Times New Roman"/>
                <a:cs typeface="Times New Roman"/>
              </a:rPr>
              <a:t>the index for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PRIMARY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KEY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Courier New"/>
                <a:cs typeface="Courier New"/>
              </a:rPr>
              <a:t>LOCATIONS_PK_IDX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4" y="4959346"/>
            <a:ext cx="4357370" cy="396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USER_INDEXES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INDEX_NAME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dirty="0" sz="1200" spc="-5">
                <a:latin typeface="Courier New"/>
                <a:cs typeface="Courier New"/>
              </a:rPr>
              <a:t>LOCATIONS_NAMED_INDEX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5393435"/>
            <a:ext cx="294360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6458" y="3801998"/>
          <a:ext cx="4559300" cy="979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140"/>
                <a:gridCol w="1523999"/>
                <a:gridCol w="1524000"/>
              </a:tblGrid>
              <a:tr h="286512"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Deptno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Key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Data Type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VARCHAR2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Length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2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697" y="914400"/>
            <a:ext cx="1651635" cy="3181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dirty="0" sz="1000" spc="-5">
                <a:latin typeface="Times New Roman"/>
                <a:cs typeface="Times New Roman"/>
              </a:rPr>
              <a:t>MGR_HISTORY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5864860" cy="288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127000" marR="5080">
              <a:lnSpc>
                <a:spcPts val="142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extra practice after you have </a:t>
            </a:r>
            <a:r>
              <a:rPr dirty="0" sz="1200" spc="-5">
                <a:latin typeface="Times New Roman"/>
                <a:cs typeface="Times New Roman"/>
              </a:rPr>
              <a:t>discussed enhancements 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GROUP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BY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clause.</a:t>
            </a:r>
            <a:endParaRPr sz="1200">
              <a:latin typeface="Times New Roman"/>
              <a:cs typeface="Times New Roman"/>
            </a:endParaRPr>
          </a:p>
          <a:p>
            <a:pPr marL="469900" marR="57785" indent="-228600">
              <a:lnSpc>
                <a:spcPts val="1380"/>
              </a:lnSpc>
              <a:spcBef>
                <a:spcPts val="350"/>
              </a:spcBef>
              <a:buAutoNum type="arabicPeriod" startAt="5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requires </a:t>
            </a:r>
            <a:r>
              <a:rPr dirty="0" sz="1200" spc="-5">
                <a:latin typeface="Times New Roman"/>
                <a:cs typeface="Times New Roman"/>
              </a:rPr>
              <a:t>some </a:t>
            </a:r>
            <a:r>
              <a:rPr dirty="0" sz="1200">
                <a:latin typeface="Times New Roman"/>
                <a:cs typeface="Times New Roman"/>
              </a:rPr>
              <a:t>reports on certain </a:t>
            </a:r>
            <a:r>
              <a:rPr dirty="0" sz="1200" spc="-5">
                <a:latin typeface="Times New Roman"/>
                <a:cs typeface="Times New Roman"/>
              </a:rPr>
              <a:t>departments. </a:t>
            </a:r>
            <a:r>
              <a:rPr dirty="0" sz="1200">
                <a:latin typeface="Times New Roman"/>
                <a:cs typeface="Times New Roman"/>
              </a:rPr>
              <a:t>These  are its</a:t>
            </a:r>
            <a:r>
              <a:rPr dirty="0" sz="1200" spc="-5">
                <a:latin typeface="Times New Roman"/>
                <a:cs typeface="Times New Roman"/>
              </a:rPr>
              <a:t> requirements:</a:t>
            </a:r>
            <a:endParaRPr sz="1200">
              <a:latin typeface="Times New Roman"/>
              <a:cs typeface="Times New Roman"/>
            </a:endParaRPr>
          </a:p>
          <a:p>
            <a:pPr marL="469900" marR="211454">
              <a:lnSpc>
                <a:spcPts val="1380"/>
              </a:lnSpc>
              <a:spcBef>
                <a:spcPts val="300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following for those departments whose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ID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 greater than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80: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204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for every </a:t>
            </a:r>
            <a:r>
              <a:rPr dirty="0" sz="1200">
                <a:latin typeface="Times New Roman"/>
                <a:cs typeface="Times New Roman"/>
              </a:rPr>
              <a:t>job within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The total salary for those cities 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located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The total salary for every job, irrespective of the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for every department irrespective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city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departments, irrespective </a:t>
            </a:r>
            <a:r>
              <a:rPr dirty="0" sz="1200">
                <a:latin typeface="Times New Roman"/>
                <a:cs typeface="Times New Roman"/>
              </a:rPr>
              <a:t>of the job titles 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146" y="3411473"/>
            <a:ext cx="3667505" cy="566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3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5932805" cy="163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469265" marR="50800" indent="-228600">
              <a:lnSpc>
                <a:spcPts val="1380"/>
              </a:lnSpc>
              <a:spcBef>
                <a:spcPts val="5"/>
              </a:spcBef>
              <a:buAutoNum type="arabicPeriod" startAt="6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Accounting department </a:t>
            </a:r>
            <a:r>
              <a:rPr dirty="0" sz="1200">
                <a:latin typeface="Times New Roman"/>
                <a:cs typeface="Times New Roman"/>
              </a:rPr>
              <a:t>requires an analysis on the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minimum </a:t>
            </a:r>
            <a:r>
              <a:rPr dirty="0" sz="1200">
                <a:latin typeface="Times New Roman"/>
                <a:cs typeface="Times New Roman"/>
              </a:rPr>
              <a:t>salaries  by </a:t>
            </a:r>
            <a:r>
              <a:rPr dirty="0" sz="1200" spc="-5">
                <a:latin typeface="Times New Roman"/>
                <a:cs typeface="Times New Roman"/>
              </a:rPr>
              <a:t>department, </a:t>
            </a:r>
            <a:r>
              <a:rPr dirty="0" sz="1200">
                <a:latin typeface="Times New Roman"/>
                <a:cs typeface="Times New Roman"/>
              </a:rPr>
              <a:t>job, and </a:t>
            </a:r>
            <a:r>
              <a:rPr dirty="0" sz="1200" spc="-5">
                <a:latin typeface="Times New Roman"/>
                <a:cs typeface="Times New Roman"/>
              </a:rPr>
              <a:t>manager. </a:t>
            </a:r>
            <a:r>
              <a:rPr dirty="0" sz="1200">
                <a:latin typeface="Times New Roman"/>
                <a:cs typeface="Times New Roman"/>
              </a:rPr>
              <a:t>They have asked you to do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following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groupings:</a:t>
            </a:r>
            <a:endParaRPr sz="1200">
              <a:latin typeface="Times New Roman"/>
              <a:cs typeface="Times New Roman"/>
            </a:endParaRPr>
          </a:p>
          <a:p>
            <a:pPr lvl="1" marL="812165" indent="-229235">
              <a:lnSpc>
                <a:spcPct val="100000"/>
              </a:lnSpc>
              <a:spcBef>
                <a:spcPts val="2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ID, Job ID</a:t>
            </a:r>
            <a:endParaRPr sz="1200">
              <a:latin typeface="Times New Roman"/>
              <a:cs typeface="Times New Roman"/>
            </a:endParaRPr>
          </a:p>
          <a:p>
            <a:pPr lvl="1" marL="812165" indent="-229235">
              <a:lnSpc>
                <a:spcPct val="100000"/>
              </a:lnSpc>
              <a:spcBef>
                <a:spcPts val="2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Job ID, </a:t>
            </a:r>
            <a:r>
              <a:rPr dirty="0" sz="1200" spc="-5">
                <a:latin typeface="Times New Roman"/>
                <a:cs typeface="Times New Roman"/>
              </a:rPr>
              <a:t>Manager </a:t>
            </a:r>
            <a:r>
              <a:rPr dirty="0" sz="1200">
                <a:latin typeface="Times New Roman"/>
                <a:cs typeface="Times New Roman"/>
              </a:rPr>
              <a:t>ID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The query should calculate the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minimum salaries </a:t>
            </a:r>
            <a:r>
              <a:rPr dirty="0" sz="1200">
                <a:latin typeface="Times New Roman"/>
                <a:cs typeface="Times New Roman"/>
              </a:rPr>
              <a:t>for each of these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369820"/>
            <a:ext cx="5143500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4754879"/>
            <a:ext cx="5143500" cy="247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0394" y="437946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4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589851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127000" marR="15176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extra practice after you have discussed the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datetime  </a:t>
            </a:r>
            <a:r>
              <a:rPr dirty="0" sz="120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 marL="139700" marR="5080">
              <a:lnSpc>
                <a:spcPts val="1380"/>
              </a:lnSpc>
              <a:spcBef>
                <a:spcPts val="300"/>
              </a:spcBef>
            </a:pPr>
            <a:r>
              <a:rPr dirty="0" sz="1200">
                <a:latin typeface="Times New Roman"/>
                <a:cs typeface="Times New Roman"/>
              </a:rPr>
              <a:t>You work for a global company and the new vice president of operations </a:t>
            </a:r>
            <a:r>
              <a:rPr dirty="0" sz="1200" spc="-5">
                <a:latin typeface="Times New Roman"/>
                <a:cs typeface="Times New Roman"/>
              </a:rPr>
              <a:t>wants </a:t>
            </a:r>
            <a:r>
              <a:rPr dirty="0" sz="1200">
                <a:latin typeface="Times New Roman"/>
                <a:cs typeface="Times New Roman"/>
              </a:rPr>
              <a:t>to know the  different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zones of all the </a:t>
            </a:r>
            <a:r>
              <a:rPr dirty="0" sz="1200" spc="-5">
                <a:latin typeface="Times New Roman"/>
                <a:cs typeface="Times New Roman"/>
              </a:rPr>
              <a:t>company branches. He has requested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information: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45"/>
              </a:spcBef>
              <a:buAutoNum type="arabicPeriod" startAt="7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Alter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session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NLS_DATE_FORMAT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DD-MON-YYYY</a:t>
            </a:r>
            <a:r>
              <a:rPr dirty="0" sz="1200" spc="-415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HH24:MI:SS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7"/>
            </a:pPr>
            <a:endParaRPr sz="1450">
              <a:latin typeface="Times New Roman"/>
              <a:cs typeface="Times New Roman"/>
            </a:endParaRPr>
          </a:p>
          <a:p>
            <a:pPr marL="660400" marR="136525" indent="-4191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a.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queries to display 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offsets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Courier New"/>
                <a:cs typeface="Courier New"/>
              </a:rPr>
              <a:t>TZ_OFFSET</a:t>
            </a:r>
            <a:r>
              <a:rPr dirty="0" sz="1200" spc="-5">
                <a:latin typeface="Times New Roman"/>
                <a:cs typeface="Times New Roman"/>
              </a:rPr>
              <a:t>)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 time  </a:t>
            </a:r>
            <a:r>
              <a:rPr dirty="0" sz="1200">
                <a:latin typeface="Times New Roman"/>
                <a:cs typeface="Times New Roman"/>
              </a:rPr>
              <a:t>zones:</a:t>
            </a:r>
            <a:endParaRPr sz="1200">
              <a:latin typeface="Times New Roman"/>
              <a:cs typeface="Times New Roman"/>
            </a:endParaRPr>
          </a:p>
          <a:p>
            <a:pPr marL="588645">
              <a:lnSpc>
                <a:spcPct val="100000"/>
              </a:lnSpc>
              <a:spcBef>
                <a:spcPts val="229"/>
              </a:spcBef>
            </a:pPr>
            <a:r>
              <a:rPr dirty="0" sz="1200" spc="-5">
                <a:latin typeface="Times New Roman"/>
                <a:cs typeface="Times New Roman"/>
              </a:rPr>
              <a:t>Australia/Sydney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5900" y="2782823"/>
            <a:ext cx="2429255" cy="37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7772" y="3382008"/>
            <a:ext cx="1190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Chile/Easter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Island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5900" y="3658361"/>
            <a:ext cx="249555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1600" y="5356859"/>
            <a:ext cx="5939028" cy="32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58898" y="4271264"/>
            <a:ext cx="5424170" cy="301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177800" indent="-190500">
              <a:lnSpc>
                <a:spcPct val="100000"/>
              </a:lnSpc>
              <a:spcBef>
                <a:spcPts val="100"/>
              </a:spcBef>
              <a:buAutoNum type="alphaLcPeriod" startAt="2"/>
              <a:tabLst>
                <a:tab pos="191135" algn="l"/>
              </a:tabLst>
            </a:pPr>
            <a:r>
              <a:rPr dirty="0" sz="1200">
                <a:latin typeface="Times New Roman"/>
                <a:cs typeface="Times New Roman"/>
              </a:rPr>
              <a:t>Alter the </a:t>
            </a:r>
            <a:r>
              <a:rPr dirty="0" sz="1200" spc="-5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 the </a:t>
            </a:r>
            <a:r>
              <a:rPr dirty="0" sz="1200" spc="-5">
                <a:latin typeface="Courier New"/>
                <a:cs typeface="Courier New"/>
              </a:rPr>
              <a:t>TIME_ZONE</a:t>
            </a:r>
            <a:r>
              <a:rPr dirty="0" sz="1200" spc="-38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>
                <a:latin typeface="Times New Roman"/>
                <a:cs typeface="Times New Roman"/>
              </a:rPr>
              <a:t>value to 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 of  </a:t>
            </a:r>
            <a:r>
              <a:rPr dirty="0" sz="1200" spc="-5">
                <a:latin typeface="Times New Roman"/>
                <a:cs typeface="Times New Roman"/>
              </a:rPr>
              <a:t>Australia/Sydney.</a:t>
            </a:r>
            <a:endParaRPr sz="1200">
              <a:latin typeface="Times New Roman"/>
              <a:cs typeface="Times New Roman"/>
            </a:endParaRPr>
          </a:p>
          <a:p>
            <a:pPr marL="189865" indent="-177800">
              <a:lnSpc>
                <a:spcPct val="100000"/>
              </a:lnSpc>
              <a:spcBef>
                <a:spcPts val="880"/>
              </a:spcBef>
              <a:buAutoNum type="alphaLcPeriod" startAt="2"/>
              <a:tabLst>
                <a:tab pos="190500" algn="l"/>
              </a:tabLst>
            </a:pPr>
            <a:r>
              <a:rPr dirty="0" sz="1200">
                <a:latin typeface="Times New Roman"/>
                <a:cs typeface="Times New Roman"/>
              </a:rPr>
              <a:t>Display </a:t>
            </a:r>
            <a:r>
              <a:rPr dirty="0" sz="1200" spc="-5">
                <a:latin typeface="Courier New"/>
                <a:cs typeface="Courier New"/>
              </a:rPr>
              <a:t>SYSDATE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CURRENT_TIMESTAMP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35"/>
              </a:spcBef>
            </a:pPr>
            <a:r>
              <a:rPr dirty="0" sz="1200" spc="-5">
                <a:latin typeface="Courier New"/>
                <a:cs typeface="Courier New"/>
              </a:rPr>
              <a:t>LOCALTIMESTAMP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this </a:t>
            </a:r>
            <a:r>
              <a:rPr dirty="0" sz="1200" spc="-5">
                <a:latin typeface="Times New Roman"/>
                <a:cs typeface="Times New Roman"/>
              </a:rPr>
              <a:t>session.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output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different based on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date when the </a:t>
            </a:r>
            <a:r>
              <a:rPr dirty="0" sz="1200" spc="-5">
                <a:latin typeface="Times New Roman"/>
                <a:cs typeface="Times New Roman"/>
              </a:rPr>
              <a:t>command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65100" marR="177800" indent="-152400">
              <a:lnSpc>
                <a:spcPct val="100000"/>
              </a:lnSpc>
              <a:spcBef>
                <a:spcPts val="5"/>
              </a:spcBef>
              <a:buFont typeface="Times New Roman"/>
              <a:buAutoNum type="alphaLcPeriod" startAt="4"/>
              <a:tabLst>
                <a:tab pos="191135" algn="l"/>
              </a:tabLst>
            </a:pPr>
            <a:r>
              <a:rPr dirty="0"/>
              <a:t>	</a:t>
            </a:r>
            <a:r>
              <a:rPr dirty="0" sz="1200">
                <a:latin typeface="Times New Roman"/>
                <a:cs typeface="Times New Roman"/>
              </a:rPr>
              <a:t>Alter the </a:t>
            </a:r>
            <a:r>
              <a:rPr dirty="0" sz="1200" spc="-5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 the </a:t>
            </a:r>
            <a:r>
              <a:rPr dirty="0" sz="1200" spc="-5">
                <a:latin typeface="Courier New"/>
                <a:cs typeface="Courier New"/>
              </a:rPr>
              <a:t>TIME_ZONE</a:t>
            </a:r>
            <a:r>
              <a:rPr dirty="0" sz="1200" spc="-38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>
                <a:latin typeface="Times New Roman"/>
                <a:cs typeface="Times New Roman"/>
              </a:rPr>
              <a:t>value to 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 of  </a:t>
            </a:r>
            <a:r>
              <a:rPr dirty="0" sz="1200" spc="-5">
                <a:latin typeface="Times New Roman"/>
                <a:cs typeface="Times New Roman"/>
              </a:rPr>
              <a:t>Chile/Easter Island.</a:t>
            </a:r>
            <a:endParaRPr sz="1200">
              <a:latin typeface="Times New Roman"/>
              <a:cs typeface="Times New Roman"/>
            </a:endParaRPr>
          </a:p>
          <a:p>
            <a:pPr marL="189865" marR="5080">
              <a:lnSpc>
                <a:spcPts val="1380"/>
              </a:lnSpc>
              <a:spcBef>
                <a:spcPts val="330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results of </a:t>
            </a:r>
            <a:r>
              <a:rPr dirty="0" sz="1200" spc="-5">
                <a:latin typeface="Times New Roman"/>
                <a:cs typeface="Times New Roman"/>
              </a:rPr>
              <a:t>the preceding question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date, and in </a:t>
            </a:r>
            <a:r>
              <a:rPr dirty="0" sz="1200" spc="-5">
                <a:latin typeface="Times New Roman"/>
                <a:cs typeface="Times New Roman"/>
              </a:rPr>
              <a:t>some  </a:t>
            </a:r>
            <a:r>
              <a:rPr dirty="0" sz="1200">
                <a:latin typeface="Times New Roman"/>
                <a:cs typeface="Times New Roman"/>
              </a:rPr>
              <a:t>cases, </a:t>
            </a: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will not </a:t>
            </a:r>
            <a:r>
              <a:rPr dirty="0" sz="1200" spc="-5">
                <a:latin typeface="Times New Roman"/>
                <a:cs typeface="Times New Roman"/>
              </a:rPr>
              <a:t>match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actual </a:t>
            </a:r>
            <a:r>
              <a:rPr dirty="0" sz="1200">
                <a:latin typeface="Times New Roman"/>
                <a:cs typeface="Times New Roman"/>
              </a:rPr>
              <a:t>results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students </a:t>
            </a:r>
            <a:r>
              <a:rPr dirty="0" sz="1200">
                <a:latin typeface="Times New Roman"/>
                <a:cs typeface="Times New Roman"/>
              </a:rPr>
              <a:t>get. Also, </a:t>
            </a:r>
            <a:r>
              <a:rPr dirty="0" sz="1200" spc="-5">
                <a:latin typeface="Times New Roman"/>
                <a:cs typeface="Times New Roman"/>
              </a:rPr>
              <a:t>the time </a:t>
            </a:r>
            <a:r>
              <a:rPr dirty="0" sz="1200">
                <a:latin typeface="Times New Roman"/>
                <a:cs typeface="Times New Roman"/>
              </a:rPr>
              <a:t>zone  offset of the various countries </a:t>
            </a:r>
            <a:r>
              <a:rPr dirty="0" sz="1200" spc="-5">
                <a:latin typeface="Times New Roman"/>
                <a:cs typeface="Times New Roman"/>
              </a:rPr>
              <a:t>may differ </a:t>
            </a:r>
            <a:r>
              <a:rPr dirty="0" sz="1200">
                <a:latin typeface="Times New Roman"/>
                <a:cs typeface="Times New Roman"/>
              </a:rPr>
              <a:t>based on the daylight </a:t>
            </a:r>
            <a:r>
              <a:rPr dirty="0" sz="1200" spc="-5">
                <a:latin typeface="Times New Roman"/>
                <a:cs typeface="Times New Roman"/>
              </a:rPr>
              <a:t>saving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89865" indent="-177800">
              <a:lnSpc>
                <a:spcPct val="100000"/>
              </a:lnSpc>
              <a:spcBef>
                <a:spcPts val="245"/>
              </a:spcBef>
              <a:buAutoNum type="alphaLcPeriod" startAt="5"/>
              <a:tabLst>
                <a:tab pos="190500" algn="l"/>
              </a:tabLst>
            </a:pPr>
            <a:r>
              <a:rPr dirty="0" sz="1200">
                <a:latin typeface="Times New Roman"/>
                <a:cs typeface="Times New Roman"/>
              </a:rPr>
              <a:t>Display </a:t>
            </a:r>
            <a:r>
              <a:rPr dirty="0" sz="1200" spc="-5">
                <a:latin typeface="Courier New"/>
                <a:cs typeface="Courier New"/>
              </a:rPr>
              <a:t>SYSDATE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CURRENT_TIMESTAMP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40"/>
              </a:spcBef>
            </a:pPr>
            <a:r>
              <a:rPr dirty="0" sz="1200" spc="-5">
                <a:latin typeface="Courier New"/>
                <a:cs typeface="Courier New"/>
              </a:rPr>
              <a:t>LOCALTIMESTAMP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this </a:t>
            </a:r>
            <a:r>
              <a:rPr dirty="0" sz="1200" spc="-5">
                <a:latin typeface="Times New Roman"/>
                <a:cs typeface="Times New Roman"/>
              </a:rPr>
              <a:t>session.</a:t>
            </a:r>
            <a:endParaRPr sz="12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300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output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different based on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date when </a:t>
            </a:r>
            <a:r>
              <a:rPr dirty="0" sz="1200" spc="-5">
                <a:latin typeface="Times New Roman"/>
                <a:cs typeface="Times New Roman"/>
              </a:rPr>
              <a:t>the command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executed.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7387590"/>
            <a:ext cx="5942838" cy="320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58900" y="7940292"/>
            <a:ext cx="4507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f.	</a:t>
            </a:r>
            <a:r>
              <a:rPr dirty="0" sz="1200">
                <a:latin typeface="Times New Roman"/>
                <a:cs typeface="Times New Roman"/>
              </a:rPr>
              <a:t>Alter the </a:t>
            </a:r>
            <a:r>
              <a:rPr dirty="0" sz="1200" spc="-5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 the </a:t>
            </a:r>
            <a:r>
              <a:rPr dirty="0" sz="1200" spc="-5">
                <a:latin typeface="Courier New"/>
                <a:cs typeface="Courier New"/>
              </a:rPr>
              <a:t>NLS_DATE_FORMAT</a:t>
            </a:r>
            <a:r>
              <a:rPr dirty="0" sz="1200" spc="-35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Courier New"/>
                <a:cs typeface="Courier New"/>
              </a:rPr>
              <a:t>DD-MON-YYYY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5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6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6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5911850" cy="274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Note</a:t>
            </a:r>
            <a:endParaRPr sz="1200">
              <a:latin typeface="Arial"/>
              <a:cs typeface="Arial"/>
            </a:endParaRPr>
          </a:p>
          <a:p>
            <a:pPr algn="just" marL="469900" marR="5080" indent="-228600">
              <a:lnSpc>
                <a:spcPct val="101499"/>
              </a:lnSpc>
              <a:spcBef>
                <a:spcPts val="250"/>
              </a:spcBef>
              <a:buChar char="•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Observe in the </a:t>
            </a:r>
            <a:r>
              <a:rPr dirty="0" sz="1200" spc="-5">
                <a:latin typeface="Times New Roman"/>
                <a:cs typeface="Times New Roman"/>
              </a:rPr>
              <a:t>preceding </a:t>
            </a:r>
            <a:r>
              <a:rPr dirty="0" sz="1200">
                <a:latin typeface="Times New Roman"/>
                <a:cs typeface="Times New Roman"/>
              </a:rPr>
              <a:t>question that </a:t>
            </a:r>
            <a:r>
              <a:rPr dirty="0" sz="1200" spc="-5">
                <a:latin typeface="Courier New"/>
                <a:cs typeface="Courier New"/>
              </a:rPr>
              <a:t>CURRENT_DATE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CURRENT_TIMESTAMP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Courier New"/>
                <a:cs typeface="Courier New"/>
              </a:rPr>
              <a:t>LOCALTIMESTAMP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session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zone.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Observe that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SYSDATE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 not </a:t>
            </a:r>
            <a:r>
              <a:rPr dirty="0" sz="1200" spc="-5">
                <a:latin typeface="Times New Roman"/>
                <a:cs typeface="Times New Roman"/>
              </a:rPr>
              <a:t>sensitive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session time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zone.</a:t>
            </a:r>
            <a:endParaRPr sz="1200">
              <a:latin typeface="Times New Roman"/>
              <a:cs typeface="Times New Roman"/>
            </a:endParaRPr>
          </a:p>
          <a:p>
            <a:pPr algn="just" marL="469900" marR="163830" indent="-228600">
              <a:lnSpc>
                <a:spcPct val="95600"/>
              </a:lnSpc>
              <a:spcBef>
                <a:spcPts val="305"/>
              </a:spcBef>
              <a:buChar char="•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The results of the preceding question are based on a different date, and in </a:t>
            </a:r>
            <a:r>
              <a:rPr dirty="0" sz="1200" spc="-5">
                <a:latin typeface="Times New Roman"/>
                <a:cs typeface="Times New Roman"/>
              </a:rPr>
              <a:t>some </a:t>
            </a:r>
            <a:r>
              <a:rPr dirty="0" sz="1200">
                <a:latin typeface="Times New Roman"/>
                <a:cs typeface="Times New Roman"/>
              </a:rPr>
              <a:t>cases,  they will not </a:t>
            </a:r>
            <a:r>
              <a:rPr dirty="0" sz="1200" spc="-5">
                <a:latin typeface="Times New Roman"/>
                <a:cs typeface="Times New Roman"/>
              </a:rPr>
              <a:t>match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actual results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students get. Also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 of  the various countries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differ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daylight saving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algn="just" marL="469900" marR="20193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9. The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wants a list 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are up for review in  </a:t>
            </a:r>
            <a:r>
              <a:rPr dirty="0" sz="1200" spc="-5">
                <a:latin typeface="Times New Roman"/>
                <a:cs typeface="Times New Roman"/>
              </a:rPr>
              <a:t>January, so </a:t>
            </a:r>
            <a:r>
              <a:rPr dirty="0" sz="1200">
                <a:latin typeface="Times New Roman"/>
                <a:cs typeface="Times New Roman"/>
              </a:rPr>
              <a:t>they have requested you to do 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469900" marR="38735">
              <a:lnSpc>
                <a:spcPts val="1380"/>
              </a:lnSpc>
              <a:spcBef>
                <a:spcPts val="300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last </a:t>
            </a:r>
            <a:r>
              <a:rPr dirty="0" sz="1200" spc="-5">
                <a:latin typeface="Times New Roman"/>
                <a:cs typeface="Times New Roman"/>
              </a:rPr>
              <a:t>name, month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date of hire,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hire date of </a:t>
            </a:r>
            <a:r>
              <a:rPr dirty="0" sz="1200">
                <a:latin typeface="Times New Roman"/>
                <a:cs typeface="Times New Roman"/>
              </a:rPr>
              <a:t>those 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have been hired in the </a:t>
            </a:r>
            <a:r>
              <a:rPr dirty="0" sz="1200" spc="-5">
                <a:latin typeface="Times New Roman"/>
                <a:cs typeface="Times New Roman"/>
              </a:rPr>
              <a:t>month </a:t>
            </a:r>
            <a:r>
              <a:rPr dirty="0" sz="1200">
                <a:latin typeface="Times New Roman"/>
                <a:cs typeface="Times New Roman"/>
              </a:rPr>
              <a:t>of January, irrespective of the year of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484626"/>
            <a:ext cx="417195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6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3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3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5914390" cy="181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0" marR="34099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 following exercises can be used for </a:t>
            </a:r>
            <a:r>
              <a:rPr dirty="0" sz="1200" spc="-5">
                <a:latin typeface="Times New Roman"/>
                <a:cs typeface="Times New Roman"/>
              </a:rPr>
              <a:t>extra </a:t>
            </a:r>
            <a:r>
              <a:rPr dirty="0" sz="1200">
                <a:latin typeface="Times New Roman"/>
                <a:cs typeface="Times New Roman"/>
              </a:rPr>
              <a:t>practice after you have discussed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  subqueries.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69900" marR="183515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10. The CEO needs a report on the top three </a:t>
            </a:r>
            <a:r>
              <a:rPr dirty="0" sz="1200" spc="-5">
                <a:latin typeface="Times New Roman"/>
                <a:cs typeface="Times New Roman"/>
              </a:rPr>
              <a:t>earners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company </a:t>
            </a:r>
            <a:r>
              <a:rPr dirty="0" sz="1200">
                <a:latin typeface="Times New Roman"/>
                <a:cs typeface="Times New Roman"/>
              </a:rPr>
              <a:t>for profit sharing.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  has asked you to provide him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456565" marR="5080">
              <a:lnSpc>
                <a:spcPct val="100000"/>
              </a:lnSpc>
              <a:spcBef>
                <a:spcPts val="24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top three earners in the </a:t>
            </a:r>
            <a:r>
              <a:rPr dirty="0" sz="1200" spc="-5">
                <a:latin typeface="Courier New"/>
                <a:cs typeface="Courier New"/>
              </a:rPr>
              <a:t>EMPLOYEES</a:t>
            </a:r>
            <a:r>
              <a:rPr dirty="0" sz="1200" spc="-47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 Display </a:t>
            </a:r>
            <a:r>
              <a:rPr dirty="0" sz="1200" spc="-5">
                <a:latin typeface="Times New Roman"/>
                <a:cs typeface="Times New Roman"/>
              </a:rPr>
              <a:t>their last  names </a:t>
            </a:r>
            <a:r>
              <a:rPr dirty="0" sz="1200">
                <a:latin typeface="Times New Roman"/>
                <a:cs typeface="Times New Roman"/>
              </a:rPr>
              <a:t>and salaries.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8146" y="2343911"/>
            <a:ext cx="1953005" cy="752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300" y="3323334"/>
            <a:ext cx="5679440" cy="909319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11. The benefits for the state of California have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changed </a:t>
            </a:r>
            <a:r>
              <a:rPr dirty="0" sz="1200" spc="-5">
                <a:latin typeface="Times New Roman"/>
                <a:cs typeface="Times New Roman"/>
              </a:rPr>
              <a:t>based on </a:t>
            </a:r>
            <a:r>
              <a:rPr dirty="0" sz="1200">
                <a:latin typeface="Times New Roman"/>
                <a:cs typeface="Times New Roman"/>
              </a:rPr>
              <a:t>a local </a:t>
            </a:r>
            <a:r>
              <a:rPr dirty="0" sz="1200" spc="-5">
                <a:latin typeface="Times New Roman"/>
                <a:cs typeface="Times New Roman"/>
              </a:rPr>
              <a:t>ordinance. So  </a:t>
            </a:r>
            <a:r>
              <a:rPr dirty="0" sz="1200">
                <a:latin typeface="Times New Roman"/>
                <a:cs typeface="Times New Roman"/>
              </a:rPr>
              <a:t>the benefits representative has asked you to compile a list of people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are affected. 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 and last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work in  the state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California.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dirty="0" sz="1200" b="1">
                <a:latin typeface="Times New Roman"/>
                <a:cs typeface="Times New Roman"/>
              </a:rPr>
              <a:t>Hint: </a:t>
            </a:r>
            <a:r>
              <a:rPr dirty="0" sz="1200" spc="-5">
                <a:latin typeface="Times New Roman"/>
                <a:cs typeface="Times New Roman"/>
              </a:rPr>
              <a:t>Use scalar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subqueries.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6746" y="4262628"/>
            <a:ext cx="2238755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6746" y="6228588"/>
            <a:ext cx="2238755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300" y="7194295"/>
            <a:ext cx="5683250" cy="13296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0665" marR="5715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12. The DBA wants to </a:t>
            </a:r>
            <a:r>
              <a:rPr dirty="0" sz="1200" spc="-5">
                <a:latin typeface="Times New Roman"/>
                <a:cs typeface="Times New Roman"/>
              </a:rPr>
              <a:t>remove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from the database.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of the things that the  DBA thinks is unnecessary is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employment </a:t>
            </a:r>
            <a:r>
              <a:rPr dirty="0" sz="1200">
                <a:latin typeface="Times New Roman"/>
                <a:cs typeface="Times New Roman"/>
              </a:rPr>
              <a:t>records. </a:t>
            </a:r>
            <a:r>
              <a:rPr dirty="0" sz="1200" spc="-5">
                <a:latin typeface="Times New Roman"/>
                <a:cs typeface="Times New Roman"/>
              </a:rPr>
              <a:t>She </a:t>
            </a:r>
            <a:r>
              <a:rPr dirty="0" sz="1200">
                <a:latin typeface="Times New Roman"/>
                <a:cs typeface="Times New Roman"/>
              </a:rPr>
              <a:t>has asked you to do </a:t>
            </a:r>
            <a:r>
              <a:rPr dirty="0" sz="1200" spc="-5">
                <a:latin typeface="Times New Roman"/>
                <a:cs typeface="Times New Roman"/>
              </a:rPr>
              <a:t>the  </a:t>
            </a:r>
            <a:r>
              <a:rPr dirty="0" sz="120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101499"/>
              </a:lnSpc>
              <a:spcBef>
                <a:spcPts val="22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delete the oldest </a:t>
            </a:r>
            <a:r>
              <a:rPr dirty="0" sz="1200" spc="-5">
                <a:latin typeface="Courier New"/>
                <a:cs typeface="Courier New"/>
              </a:rPr>
              <a:t>JOB_HISTORY</a:t>
            </a:r>
            <a:r>
              <a:rPr dirty="0" sz="1200" spc="-434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 of an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by looking up the  </a:t>
            </a:r>
            <a:r>
              <a:rPr dirty="0" sz="1200" spc="-5">
                <a:latin typeface="Courier New"/>
                <a:cs typeface="Courier New"/>
              </a:rPr>
              <a:t>JOB_HISTORY </a:t>
            </a:r>
            <a:r>
              <a:rPr dirty="0" sz="1200">
                <a:latin typeface="Times New Roman"/>
                <a:cs typeface="Times New Roman"/>
              </a:rPr>
              <a:t>table for </a:t>
            </a:r>
            <a:r>
              <a:rPr dirty="0" sz="1200" spc="-5">
                <a:latin typeface="Courier New"/>
                <a:cs typeface="Courier New"/>
              </a:rPr>
              <a:t>MIN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Courier New"/>
                <a:cs typeface="Courier New"/>
              </a:rPr>
              <a:t>START_DATE</a:t>
            </a:r>
            <a:r>
              <a:rPr dirty="0" sz="1200" spc="-5">
                <a:latin typeface="Times New Roman"/>
                <a:cs typeface="Times New Roman"/>
              </a:rPr>
              <a:t>)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employee. </a:t>
            </a:r>
            <a:r>
              <a:rPr dirty="0" sz="1200">
                <a:latin typeface="Times New Roman"/>
                <a:cs typeface="Times New Roman"/>
              </a:rPr>
              <a:t>Delete </a:t>
            </a:r>
            <a:r>
              <a:rPr dirty="0" sz="1200" spc="-5">
                <a:latin typeface="Times New Roman"/>
                <a:cs typeface="Times New Roman"/>
              </a:rPr>
              <a:t>the records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i="1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those employees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have changed at least 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jobs.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20"/>
              </a:lnSpc>
            </a:pPr>
            <a:r>
              <a:rPr dirty="0" sz="1200" b="1">
                <a:latin typeface="Times New Roman"/>
                <a:cs typeface="Times New Roman"/>
              </a:rPr>
              <a:t>Hint: </a:t>
            </a:r>
            <a:r>
              <a:rPr dirty="0" sz="1200">
                <a:latin typeface="Times New Roman"/>
                <a:cs typeface="Times New Roman"/>
              </a:rPr>
              <a:t>Use a correlated </a:t>
            </a:r>
            <a:r>
              <a:rPr dirty="0" sz="1200" spc="-5">
                <a:latin typeface="Courier New"/>
                <a:cs typeface="Courier New"/>
              </a:rPr>
              <a:t>DELETE</a:t>
            </a:r>
            <a:r>
              <a:rPr dirty="0" sz="1200" spc="-45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7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5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5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8044" y="5843270"/>
            <a:ext cx="3054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5850255" cy="231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469900" marR="5080" indent="-228600">
              <a:lnSpc>
                <a:spcPts val="1380"/>
              </a:lnSpc>
              <a:spcBef>
                <a:spcPts val="5"/>
              </a:spcBef>
              <a:buAutoNum type="arabicPeriod" startAt="13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The vice president of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needs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complete employment </a:t>
            </a:r>
            <a:r>
              <a:rPr dirty="0" sz="1200">
                <a:latin typeface="Times New Roman"/>
                <a:cs typeface="Times New Roman"/>
              </a:rPr>
              <a:t>records for his  annual </a:t>
            </a:r>
            <a:r>
              <a:rPr dirty="0" sz="1200" spc="-5">
                <a:latin typeface="Times New Roman"/>
                <a:cs typeface="Times New Roman"/>
              </a:rPr>
              <a:t>employee recognition banquet </a:t>
            </a:r>
            <a:r>
              <a:rPr dirty="0" sz="1200">
                <a:latin typeface="Times New Roman"/>
                <a:cs typeface="Times New Roman"/>
              </a:rPr>
              <a:t>speech. He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a quick phone call to stop </a:t>
            </a:r>
            <a:r>
              <a:rPr dirty="0" sz="1200" spc="-5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from following the DBA’s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orders.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Roll back </a:t>
            </a:r>
            <a:r>
              <a:rPr dirty="0" sz="1200" spc="-5">
                <a:latin typeface="Times New Roman"/>
                <a:cs typeface="Times New Roman"/>
              </a:rPr>
              <a:t>the transaction.</a:t>
            </a:r>
            <a:endParaRPr sz="1200">
              <a:latin typeface="Times New Roman"/>
              <a:cs typeface="Times New Roman"/>
            </a:endParaRPr>
          </a:p>
          <a:p>
            <a:pPr marL="469900" marR="10160" indent="-228600">
              <a:lnSpc>
                <a:spcPts val="1380"/>
              </a:lnSpc>
              <a:spcBef>
                <a:spcPts val="340"/>
              </a:spcBef>
              <a:buAutoNum type="arabicPeriod" startAt="14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sluggish economy </a:t>
            </a:r>
            <a:r>
              <a:rPr dirty="0" sz="1200">
                <a:latin typeface="Times New Roman"/>
                <a:cs typeface="Times New Roman"/>
              </a:rPr>
              <a:t>is forcing the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to take cost reduction actions. The  CEO </a:t>
            </a:r>
            <a:r>
              <a:rPr dirty="0" sz="1200" spc="-5">
                <a:latin typeface="Times New Roman"/>
                <a:cs typeface="Times New Roman"/>
              </a:rPr>
              <a:t>wants </a:t>
            </a:r>
            <a:r>
              <a:rPr dirty="0" sz="1200">
                <a:latin typeface="Times New Roman"/>
                <a:cs typeface="Times New Roman"/>
              </a:rPr>
              <a:t>to review the highest paid jobs in the </a:t>
            </a:r>
            <a:r>
              <a:rPr dirty="0" sz="1200" spc="-5">
                <a:latin typeface="Times New Roman"/>
                <a:cs typeface="Times New Roman"/>
              </a:rPr>
              <a:t>company. He has requested </a:t>
            </a:r>
            <a:r>
              <a:rPr dirty="0" sz="1200">
                <a:latin typeface="Times New Roman"/>
                <a:cs typeface="Times New Roman"/>
              </a:rPr>
              <a:t>a list </a:t>
            </a:r>
            <a:r>
              <a:rPr dirty="0" sz="1200" spc="-5">
                <a:latin typeface="Times New Roman"/>
                <a:cs typeface="Times New Roman"/>
              </a:rPr>
              <a:t>from  </a:t>
            </a:r>
            <a:r>
              <a:rPr dirty="0" sz="1200">
                <a:latin typeface="Times New Roman"/>
                <a:cs typeface="Times New Roman"/>
              </a:rPr>
              <a:t>you based on the following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specifications:</a:t>
            </a:r>
            <a:endParaRPr sz="1200">
              <a:latin typeface="Times New Roman"/>
              <a:cs typeface="Times New Roman"/>
            </a:endParaRPr>
          </a:p>
          <a:p>
            <a:pPr marL="469900" marR="64769">
              <a:lnSpc>
                <a:spcPts val="142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job IDs of </a:t>
            </a:r>
            <a:r>
              <a:rPr dirty="0" sz="1200" spc="-5">
                <a:latin typeface="Times New Roman"/>
                <a:cs typeface="Times New Roman"/>
              </a:rPr>
              <a:t>those </a:t>
            </a:r>
            <a:r>
              <a:rPr dirty="0" sz="1200">
                <a:latin typeface="Times New Roman"/>
                <a:cs typeface="Times New Roman"/>
              </a:rPr>
              <a:t>jobs whose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salary is above half  the </a:t>
            </a:r>
            <a:r>
              <a:rPr dirty="0" sz="1200" spc="-5">
                <a:latin typeface="Times New Roman"/>
                <a:cs typeface="Times New Roman"/>
              </a:rPr>
              <a:t>maximum salary </a:t>
            </a:r>
            <a:r>
              <a:rPr dirty="0" sz="1200">
                <a:latin typeface="Times New Roman"/>
                <a:cs typeface="Times New Roman"/>
              </a:rPr>
              <a:t>in the entire company.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WITH</a:t>
            </a:r>
            <a:r>
              <a:rPr dirty="0" sz="1200" spc="-49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clause to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this query.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the query </a:t>
            </a:r>
            <a:r>
              <a:rPr dirty="0" sz="1200" spc="-5">
                <a:latin typeface="Courier New"/>
                <a:cs typeface="Courier New"/>
              </a:rPr>
              <a:t>MAX_SAL_CALC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2844545"/>
            <a:ext cx="281940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0" y="5289803"/>
            <a:ext cx="3714750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6000" y="4023612"/>
            <a:ext cx="5844540" cy="18224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241935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extra practice after you have </a:t>
            </a:r>
            <a:r>
              <a:rPr dirty="0" sz="1200" spc="-5">
                <a:latin typeface="Times New Roman"/>
                <a:cs typeface="Times New Roman"/>
              </a:rPr>
              <a:t>discussed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hierarchical  </a:t>
            </a:r>
            <a:r>
              <a:rPr dirty="0" sz="1200" spc="-5">
                <a:latin typeface="Times New Roman"/>
                <a:cs typeface="Times New Roman"/>
              </a:rPr>
              <a:t>retrieval.</a:t>
            </a:r>
            <a:endParaRPr sz="1200">
              <a:latin typeface="Times New Roman"/>
              <a:cs typeface="Times New Roman"/>
            </a:endParaRPr>
          </a:p>
          <a:p>
            <a:pPr marL="355600" indent="-229235">
              <a:lnSpc>
                <a:spcPct val="100000"/>
              </a:lnSpc>
              <a:spcBef>
                <a:spcPts val="204"/>
              </a:spcBef>
              <a:buAutoNum type="arabicPeriod" startAt="15"/>
              <a:tabLst>
                <a:tab pos="356235" algn="l"/>
              </a:tabLst>
            </a:pPr>
            <a:r>
              <a:rPr dirty="0" sz="1200">
                <a:latin typeface="Times New Roman"/>
                <a:cs typeface="Times New Roman"/>
              </a:rPr>
              <a:t>Lex De Haan is quitting the </a:t>
            </a:r>
            <a:r>
              <a:rPr dirty="0" sz="1200" spc="-5">
                <a:latin typeface="Times New Roman"/>
                <a:cs typeface="Times New Roman"/>
              </a:rPr>
              <a:t>company.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replacement wants </a:t>
            </a:r>
            <a:r>
              <a:rPr dirty="0" sz="1200">
                <a:latin typeface="Times New Roman"/>
                <a:cs typeface="Times New Roman"/>
              </a:rPr>
              <a:t>reports of his direct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reports.</a:t>
            </a:r>
            <a:endParaRPr sz="1200">
              <a:latin typeface="Times New Roman"/>
              <a:cs typeface="Times New Roman"/>
            </a:endParaRPr>
          </a:p>
          <a:p>
            <a:pPr marL="354965" marR="63500">
              <a:lnSpc>
                <a:spcPts val="1380"/>
              </a:lnSpc>
              <a:spcBef>
                <a:spcPts val="33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SQL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to display the </a:t>
            </a:r>
            <a:r>
              <a:rPr dirty="0" sz="1200" spc="-5">
                <a:latin typeface="Times New Roman"/>
                <a:cs typeface="Times New Roman"/>
              </a:rPr>
              <a:t>employee number,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start date, and salary,  showing:</a:t>
            </a:r>
            <a:endParaRPr sz="1200">
              <a:latin typeface="Times New Roman"/>
              <a:cs typeface="Times New Roman"/>
            </a:endParaRPr>
          </a:p>
          <a:p>
            <a:pPr lvl="1" marL="596900" indent="-242570">
              <a:lnSpc>
                <a:spcPct val="100000"/>
              </a:lnSpc>
              <a:spcBef>
                <a:spcPts val="204"/>
              </a:spcBef>
              <a:buAutoNum type="alphaLcPeriod"/>
              <a:tabLst>
                <a:tab pos="596900" algn="l"/>
                <a:tab pos="597535" algn="l"/>
              </a:tabLst>
            </a:pPr>
            <a:r>
              <a:rPr dirty="0" sz="1200" spc="-5">
                <a:latin typeface="Times New Roman"/>
                <a:cs typeface="Times New Roman"/>
              </a:rPr>
              <a:t>De Haan’s </a:t>
            </a:r>
            <a:r>
              <a:rPr dirty="0" sz="1200">
                <a:latin typeface="Times New Roman"/>
                <a:cs typeface="Times New Roman"/>
              </a:rPr>
              <a:t>direct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lphaL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lphaLcPeriod"/>
            </a:pPr>
            <a:endParaRPr sz="1700">
              <a:latin typeface="Times New Roman"/>
              <a:cs typeface="Times New Roman"/>
            </a:endParaRPr>
          </a:p>
          <a:p>
            <a:pPr lvl="1" marL="596900" indent="-241935">
              <a:lnSpc>
                <a:spcPct val="100000"/>
              </a:lnSpc>
              <a:buAutoNum type="alphaLcPeriod"/>
              <a:tabLst>
                <a:tab pos="596900" algn="l"/>
                <a:tab pos="597535" algn="l"/>
              </a:tabLst>
            </a:pPr>
            <a:r>
              <a:rPr dirty="0" sz="1200">
                <a:latin typeface="Times New Roman"/>
                <a:cs typeface="Times New Roman"/>
              </a:rPr>
              <a:t>The organization tree under De Haan </a:t>
            </a:r>
            <a:r>
              <a:rPr dirty="0" sz="1200" spc="-5">
                <a:latin typeface="Times New Roman"/>
                <a:cs typeface="Times New Roman"/>
              </a:rPr>
              <a:t>(employee number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102):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3153" y="5951982"/>
            <a:ext cx="371475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300" y="7321548"/>
            <a:ext cx="5363845" cy="5588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16.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hierarchical query to display the </a:t>
            </a:r>
            <a:r>
              <a:rPr dirty="0" sz="1200" spc="-5">
                <a:latin typeface="Times New Roman"/>
                <a:cs typeface="Times New Roman"/>
              </a:rPr>
              <a:t>employee number, manager </a:t>
            </a:r>
            <a:r>
              <a:rPr dirty="0" sz="1200">
                <a:latin typeface="Times New Roman"/>
                <a:cs typeface="Times New Roman"/>
              </a:rPr>
              <a:t>number, and 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for all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are two levels below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De Haan  </a:t>
            </a:r>
            <a:r>
              <a:rPr dirty="0" sz="1200" spc="-5">
                <a:latin typeface="Times New Roman"/>
                <a:cs typeface="Times New Roman"/>
              </a:rPr>
              <a:t>(employee number </a:t>
            </a:r>
            <a:r>
              <a:rPr dirty="0" sz="1200">
                <a:latin typeface="Times New Roman"/>
                <a:cs typeface="Times New Roman"/>
              </a:rPr>
              <a:t>102). Also, display the level 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9700" y="7947659"/>
            <a:ext cx="3724655" cy="943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8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6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6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9173" y="665480"/>
            <a:ext cx="22529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Copyright © </a:t>
            </a:r>
            <a:r>
              <a:rPr dirty="0" sz="800" b="1">
                <a:latin typeface="Arial"/>
                <a:cs typeface="Arial"/>
              </a:rPr>
              <a:t>2009</a:t>
            </a:r>
            <a:r>
              <a:rPr dirty="0" sz="800" b="1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dirty="0" sz="800" b="1">
                <a:latin typeface="Arial"/>
                <a:cs typeface="Arial"/>
              </a:rPr>
              <a:t>Oracle. </a:t>
            </a:r>
            <a:r>
              <a:rPr dirty="0" sz="800" spc="-5" b="1">
                <a:latin typeface="Arial"/>
                <a:cs typeface="Arial"/>
              </a:rPr>
              <a:t>All rights</a:t>
            </a:r>
            <a:r>
              <a:rPr dirty="0" sz="800" spc="1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176" y="878073"/>
            <a:ext cx="5416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latin typeface="Arial"/>
                <a:cs typeface="Arial"/>
              </a:rPr>
              <a:t>D</a:t>
            </a:r>
            <a:r>
              <a:rPr dirty="0" sz="800" spc="-5" b="1">
                <a:latin typeface="Arial"/>
                <a:cs typeface="Arial"/>
              </a:rPr>
              <a:t>i</a:t>
            </a:r>
            <a:r>
              <a:rPr dirty="0" sz="800" b="1">
                <a:latin typeface="Arial"/>
                <a:cs typeface="Arial"/>
              </a:rPr>
              <a:t>scl</a:t>
            </a:r>
            <a:r>
              <a:rPr dirty="0" sz="800" spc="-10" b="1">
                <a:latin typeface="Arial"/>
                <a:cs typeface="Arial"/>
              </a:rPr>
              <a:t>a</a:t>
            </a:r>
            <a:r>
              <a:rPr dirty="0" sz="800" b="1">
                <a:latin typeface="Arial"/>
                <a:cs typeface="Arial"/>
              </a:rPr>
              <a:t>im</a:t>
            </a:r>
            <a:r>
              <a:rPr dirty="0" sz="800" spc="-10" b="1">
                <a:latin typeface="Arial"/>
                <a:cs typeface="Arial"/>
              </a:rPr>
              <a:t>e</a:t>
            </a:r>
            <a:r>
              <a:rPr dirty="0" sz="800" spc="-5" b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9176" y="1122672"/>
            <a:ext cx="3914140" cy="881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This </a:t>
            </a:r>
            <a:r>
              <a:rPr dirty="0" sz="800">
                <a:latin typeface="Arial"/>
                <a:cs typeface="Arial"/>
              </a:rPr>
              <a:t>document contains </a:t>
            </a:r>
            <a:r>
              <a:rPr dirty="0" sz="800" spc="-5">
                <a:latin typeface="Arial"/>
                <a:cs typeface="Arial"/>
              </a:rPr>
              <a:t>proprietary </a:t>
            </a:r>
            <a:r>
              <a:rPr dirty="0" sz="800">
                <a:latin typeface="Arial"/>
                <a:cs typeface="Arial"/>
              </a:rPr>
              <a:t>information and is </a:t>
            </a:r>
            <a:r>
              <a:rPr dirty="0" sz="800" spc="-5">
                <a:latin typeface="Arial"/>
                <a:cs typeface="Arial"/>
              </a:rPr>
              <a:t>protected </a:t>
            </a:r>
            <a:r>
              <a:rPr dirty="0" sz="800">
                <a:latin typeface="Arial"/>
                <a:cs typeface="Arial"/>
              </a:rPr>
              <a:t>by copyright and  other intellectual </a:t>
            </a:r>
            <a:r>
              <a:rPr dirty="0" sz="800" spc="-5">
                <a:latin typeface="Arial"/>
                <a:cs typeface="Arial"/>
              </a:rPr>
              <a:t>property laws. </a:t>
            </a:r>
            <a:r>
              <a:rPr dirty="0" sz="800">
                <a:latin typeface="Arial"/>
                <a:cs typeface="Arial"/>
              </a:rPr>
              <a:t>You may copy and </a:t>
            </a:r>
            <a:r>
              <a:rPr dirty="0" sz="800" spc="-5">
                <a:latin typeface="Arial"/>
                <a:cs typeface="Arial"/>
              </a:rPr>
              <a:t>print </a:t>
            </a:r>
            <a:r>
              <a:rPr dirty="0" sz="800">
                <a:latin typeface="Arial"/>
                <a:cs typeface="Arial"/>
              </a:rPr>
              <a:t>this document solely for your  </a:t>
            </a:r>
            <a:r>
              <a:rPr dirty="0" sz="800" spc="-5">
                <a:latin typeface="Arial"/>
                <a:cs typeface="Arial"/>
              </a:rPr>
              <a:t>own </a:t>
            </a:r>
            <a:r>
              <a:rPr dirty="0" sz="800">
                <a:latin typeface="Arial"/>
                <a:cs typeface="Arial"/>
              </a:rPr>
              <a:t>use in an </a:t>
            </a:r>
            <a:r>
              <a:rPr dirty="0" sz="800" spc="-5">
                <a:latin typeface="Arial"/>
                <a:cs typeface="Arial"/>
              </a:rPr>
              <a:t>Oracle training </a:t>
            </a:r>
            <a:r>
              <a:rPr dirty="0" sz="800">
                <a:latin typeface="Arial"/>
                <a:cs typeface="Arial"/>
              </a:rPr>
              <a:t>course. The document may not be modified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altered in  any </a:t>
            </a:r>
            <a:r>
              <a:rPr dirty="0" sz="800" spc="-5">
                <a:latin typeface="Arial"/>
                <a:cs typeface="Arial"/>
              </a:rPr>
              <a:t>way. </a:t>
            </a:r>
            <a:r>
              <a:rPr dirty="0" sz="800">
                <a:latin typeface="Arial"/>
                <a:cs typeface="Arial"/>
              </a:rPr>
              <a:t>Except </a:t>
            </a:r>
            <a:r>
              <a:rPr dirty="0" sz="800" spc="-5">
                <a:latin typeface="Arial"/>
                <a:cs typeface="Arial"/>
              </a:rPr>
              <a:t>where </a:t>
            </a:r>
            <a:r>
              <a:rPr dirty="0" sz="800">
                <a:latin typeface="Arial"/>
                <a:cs typeface="Arial"/>
              </a:rPr>
              <a:t>your use constitutes "fair use" under copyright law, </a:t>
            </a:r>
            <a:r>
              <a:rPr dirty="0" sz="800" spc="-5">
                <a:latin typeface="Arial"/>
                <a:cs typeface="Arial"/>
              </a:rPr>
              <a:t>you </a:t>
            </a:r>
            <a:r>
              <a:rPr dirty="0" sz="800">
                <a:latin typeface="Arial"/>
                <a:cs typeface="Arial"/>
              </a:rPr>
              <a:t>may  not use, share, download, upload, copy, </a:t>
            </a:r>
            <a:r>
              <a:rPr dirty="0" sz="800" spc="-5">
                <a:latin typeface="Arial"/>
                <a:cs typeface="Arial"/>
              </a:rPr>
              <a:t>print, </a:t>
            </a:r>
            <a:r>
              <a:rPr dirty="0" sz="800">
                <a:latin typeface="Arial"/>
                <a:cs typeface="Arial"/>
              </a:rPr>
              <a:t>display, </a:t>
            </a:r>
            <a:r>
              <a:rPr dirty="0" sz="800" spc="-5">
                <a:latin typeface="Arial"/>
                <a:cs typeface="Arial"/>
              </a:rPr>
              <a:t>perform, </a:t>
            </a:r>
            <a:r>
              <a:rPr dirty="0" sz="800">
                <a:latin typeface="Arial"/>
                <a:cs typeface="Arial"/>
              </a:rPr>
              <a:t>reproduce, publish,  </a:t>
            </a:r>
            <a:r>
              <a:rPr dirty="0" sz="800" spc="-5">
                <a:latin typeface="Arial"/>
                <a:cs typeface="Arial"/>
              </a:rPr>
              <a:t>license, post, transmit, or </a:t>
            </a:r>
            <a:r>
              <a:rPr dirty="0" sz="800">
                <a:latin typeface="Arial"/>
                <a:cs typeface="Arial"/>
              </a:rPr>
              <a:t>distribute </a:t>
            </a:r>
            <a:r>
              <a:rPr dirty="0" sz="800" spc="-5">
                <a:latin typeface="Arial"/>
                <a:cs typeface="Arial"/>
              </a:rPr>
              <a:t>this </a:t>
            </a:r>
            <a:r>
              <a:rPr dirty="0" sz="800">
                <a:latin typeface="Arial"/>
                <a:cs typeface="Arial"/>
              </a:rPr>
              <a:t>document in whole </a:t>
            </a:r>
            <a:r>
              <a:rPr dirty="0" sz="800" spc="-5">
                <a:latin typeface="Arial"/>
                <a:cs typeface="Arial"/>
              </a:rPr>
              <a:t>or in part without </a:t>
            </a:r>
            <a:r>
              <a:rPr dirty="0" sz="800">
                <a:latin typeface="Arial"/>
                <a:cs typeface="Arial"/>
              </a:rPr>
              <a:t>the  express authorization of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Oracle.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9176" y="2101063"/>
            <a:ext cx="390461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The </a:t>
            </a:r>
            <a:r>
              <a:rPr dirty="0" sz="800">
                <a:latin typeface="Arial"/>
                <a:cs typeface="Arial"/>
              </a:rPr>
              <a:t>information contained in this document is </a:t>
            </a:r>
            <a:r>
              <a:rPr dirty="0" sz="800" spc="-5">
                <a:latin typeface="Arial"/>
                <a:cs typeface="Arial"/>
              </a:rPr>
              <a:t>subject </a:t>
            </a:r>
            <a:r>
              <a:rPr dirty="0" sz="800">
                <a:latin typeface="Arial"/>
                <a:cs typeface="Arial"/>
              </a:rPr>
              <a:t>to change </a:t>
            </a:r>
            <a:r>
              <a:rPr dirty="0" sz="800" spc="-5">
                <a:latin typeface="Arial"/>
                <a:cs typeface="Arial"/>
              </a:rPr>
              <a:t>without </a:t>
            </a:r>
            <a:r>
              <a:rPr dirty="0" sz="800">
                <a:latin typeface="Arial"/>
                <a:cs typeface="Arial"/>
              </a:rPr>
              <a:t>notice. </a:t>
            </a:r>
            <a:r>
              <a:rPr dirty="0" sz="800" spc="-5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you  find any </a:t>
            </a:r>
            <a:r>
              <a:rPr dirty="0" sz="800" spc="-5">
                <a:latin typeface="Arial"/>
                <a:cs typeface="Arial"/>
              </a:rPr>
              <a:t>problems </a:t>
            </a:r>
            <a:r>
              <a:rPr dirty="0" sz="800">
                <a:latin typeface="Arial"/>
                <a:cs typeface="Arial"/>
              </a:rPr>
              <a:t>in the document, </a:t>
            </a:r>
            <a:r>
              <a:rPr dirty="0" sz="800" spc="-5">
                <a:latin typeface="Arial"/>
                <a:cs typeface="Arial"/>
              </a:rPr>
              <a:t>please </a:t>
            </a:r>
            <a:r>
              <a:rPr dirty="0" sz="800">
                <a:latin typeface="Arial"/>
                <a:cs typeface="Arial"/>
              </a:rPr>
              <a:t>report them in </a:t>
            </a:r>
            <a:r>
              <a:rPr dirty="0" sz="800" spc="-5">
                <a:latin typeface="Arial"/>
                <a:cs typeface="Arial"/>
              </a:rPr>
              <a:t>writing </a:t>
            </a:r>
            <a:r>
              <a:rPr dirty="0" sz="800">
                <a:latin typeface="Arial"/>
                <a:cs typeface="Arial"/>
              </a:rPr>
              <a:t>to: </a:t>
            </a:r>
            <a:r>
              <a:rPr dirty="0" sz="800" spc="-5">
                <a:latin typeface="Arial"/>
                <a:cs typeface="Arial"/>
              </a:rPr>
              <a:t>Oracle University,  </a:t>
            </a:r>
            <a:r>
              <a:rPr dirty="0" sz="800">
                <a:latin typeface="Arial"/>
                <a:cs typeface="Arial"/>
              </a:rPr>
              <a:t>500 </a:t>
            </a:r>
            <a:r>
              <a:rPr dirty="0" sz="800" spc="-5">
                <a:latin typeface="Arial"/>
                <a:cs typeface="Arial"/>
              </a:rPr>
              <a:t>Oracle Parkway, </a:t>
            </a:r>
            <a:r>
              <a:rPr dirty="0" sz="800">
                <a:latin typeface="Arial"/>
                <a:cs typeface="Arial"/>
              </a:rPr>
              <a:t>Redwood </a:t>
            </a:r>
            <a:r>
              <a:rPr dirty="0" sz="800" spc="-5">
                <a:latin typeface="Arial"/>
                <a:cs typeface="Arial"/>
              </a:rPr>
              <a:t>Shores, California </a:t>
            </a:r>
            <a:r>
              <a:rPr dirty="0" sz="800">
                <a:latin typeface="Arial"/>
                <a:cs typeface="Arial"/>
              </a:rPr>
              <a:t>94065 </a:t>
            </a:r>
            <a:r>
              <a:rPr dirty="0" sz="800" spc="-5">
                <a:latin typeface="Arial"/>
                <a:cs typeface="Arial"/>
              </a:rPr>
              <a:t>USA.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document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not  warranted </a:t>
            </a:r>
            <a:r>
              <a:rPr dirty="0" sz="800">
                <a:latin typeface="Arial"/>
                <a:cs typeface="Arial"/>
              </a:rPr>
              <a:t>to be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error-free.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176" y="2712178"/>
            <a:ext cx="1208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Arial"/>
                <a:cs typeface="Arial"/>
              </a:rPr>
              <a:t>Restricted Rights</a:t>
            </a:r>
            <a:r>
              <a:rPr dirty="0" sz="800" spc="-3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Notice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9176" y="2956018"/>
            <a:ext cx="3867150" cy="39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If </a:t>
            </a:r>
            <a:r>
              <a:rPr dirty="0" sz="800">
                <a:latin typeface="Arial"/>
                <a:cs typeface="Arial"/>
              </a:rPr>
              <a:t>this documentation is delivered to the United States Government </a:t>
            </a:r>
            <a:r>
              <a:rPr dirty="0" sz="800" spc="-5">
                <a:latin typeface="Arial"/>
                <a:cs typeface="Arial"/>
              </a:rPr>
              <a:t>or </a:t>
            </a:r>
            <a:r>
              <a:rPr dirty="0" sz="800">
                <a:latin typeface="Arial"/>
                <a:cs typeface="Arial"/>
              </a:rPr>
              <a:t>anyone using  the documentation on behalf of the </a:t>
            </a:r>
            <a:r>
              <a:rPr dirty="0" sz="800" spc="-5">
                <a:latin typeface="Arial"/>
                <a:cs typeface="Arial"/>
              </a:rPr>
              <a:t>United States </a:t>
            </a:r>
            <a:r>
              <a:rPr dirty="0" sz="800">
                <a:latin typeface="Arial"/>
                <a:cs typeface="Arial"/>
              </a:rPr>
              <a:t>Government, the </a:t>
            </a:r>
            <a:r>
              <a:rPr dirty="0" sz="800" spc="-5">
                <a:latin typeface="Arial"/>
                <a:cs typeface="Arial"/>
              </a:rPr>
              <a:t>following notice </a:t>
            </a:r>
            <a:r>
              <a:rPr dirty="0" sz="800">
                <a:latin typeface="Arial"/>
                <a:cs typeface="Arial"/>
              </a:rPr>
              <a:t>is  </a:t>
            </a:r>
            <a:r>
              <a:rPr dirty="0" sz="800" spc="-5">
                <a:latin typeface="Arial"/>
                <a:cs typeface="Arial"/>
              </a:rPr>
              <a:t>applicable: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9176" y="3445214"/>
            <a:ext cx="387286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U.S. GOVERNMENT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RIGHTS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Arial"/>
                <a:cs typeface="Arial"/>
              </a:rPr>
              <a:t>The U.S. Government’s rights to use, </a:t>
            </a:r>
            <a:r>
              <a:rPr dirty="0" sz="800" spc="-5">
                <a:latin typeface="Arial"/>
                <a:cs typeface="Arial"/>
              </a:rPr>
              <a:t>modify, </a:t>
            </a:r>
            <a:r>
              <a:rPr dirty="0" sz="800">
                <a:latin typeface="Arial"/>
                <a:cs typeface="Arial"/>
              </a:rPr>
              <a:t>reproduce, release, perform, </a:t>
            </a:r>
            <a:r>
              <a:rPr dirty="0" sz="800" spc="-5">
                <a:latin typeface="Arial"/>
                <a:cs typeface="Arial"/>
              </a:rPr>
              <a:t>display, or  disclose </a:t>
            </a:r>
            <a:r>
              <a:rPr dirty="0" sz="800">
                <a:latin typeface="Arial"/>
                <a:cs typeface="Arial"/>
              </a:rPr>
              <a:t>these </a:t>
            </a:r>
            <a:r>
              <a:rPr dirty="0" sz="800" spc="-5">
                <a:latin typeface="Arial"/>
                <a:cs typeface="Arial"/>
              </a:rPr>
              <a:t>training </a:t>
            </a:r>
            <a:r>
              <a:rPr dirty="0" sz="800">
                <a:latin typeface="Arial"/>
                <a:cs typeface="Arial"/>
              </a:rPr>
              <a:t>materials </a:t>
            </a:r>
            <a:r>
              <a:rPr dirty="0" sz="800" spc="-5">
                <a:latin typeface="Arial"/>
                <a:cs typeface="Arial"/>
              </a:rPr>
              <a:t>are </a:t>
            </a:r>
            <a:r>
              <a:rPr dirty="0" sz="800">
                <a:latin typeface="Arial"/>
                <a:cs typeface="Arial"/>
              </a:rPr>
              <a:t>restricted by the </a:t>
            </a:r>
            <a:r>
              <a:rPr dirty="0" sz="800" spc="-5">
                <a:latin typeface="Arial"/>
                <a:cs typeface="Arial"/>
              </a:rPr>
              <a:t>terms of </a:t>
            </a:r>
            <a:r>
              <a:rPr dirty="0" sz="800">
                <a:latin typeface="Arial"/>
                <a:cs typeface="Arial"/>
              </a:rPr>
              <a:t>the applicable </a:t>
            </a:r>
            <a:r>
              <a:rPr dirty="0" sz="800" spc="-5">
                <a:latin typeface="Arial"/>
                <a:cs typeface="Arial"/>
              </a:rPr>
              <a:t>Oracle  license </a:t>
            </a:r>
            <a:r>
              <a:rPr dirty="0" sz="800">
                <a:latin typeface="Arial"/>
                <a:cs typeface="Arial"/>
              </a:rPr>
              <a:t>agreement and/or the applicable </a:t>
            </a:r>
            <a:r>
              <a:rPr dirty="0" sz="800" spc="-5">
                <a:latin typeface="Arial"/>
                <a:cs typeface="Arial"/>
              </a:rPr>
              <a:t>U.S. </a:t>
            </a:r>
            <a:r>
              <a:rPr dirty="0" sz="800">
                <a:latin typeface="Arial"/>
                <a:cs typeface="Arial"/>
              </a:rPr>
              <a:t>Government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contract.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9176" y="4056329"/>
            <a:ext cx="8877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b="1">
                <a:latin typeface="Arial"/>
                <a:cs typeface="Arial"/>
              </a:rPr>
              <a:t>Trademark</a:t>
            </a:r>
            <a:r>
              <a:rPr dirty="0" sz="800" spc="-4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Notice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9176" y="4300928"/>
            <a:ext cx="3652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Oracle is a </a:t>
            </a:r>
            <a:r>
              <a:rPr dirty="0" sz="800">
                <a:latin typeface="Arial"/>
                <a:cs typeface="Arial"/>
              </a:rPr>
              <a:t>registered </a:t>
            </a:r>
            <a:r>
              <a:rPr dirty="0" sz="800" spc="-5">
                <a:latin typeface="Arial"/>
                <a:cs typeface="Arial"/>
              </a:rPr>
              <a:t>trademark of Oracle </a:t>
            </a:r>
            <a:r>
              <a:rPr dirty="0" sz="800">
                <a:latin typeface="Arial"/>
                <a:cs typeface="Arial"/>
              </a:rPr>
              <a:t>Corporation </a:t>
            </a:r>
            <a:r>
              <a:rPr dirty="0" sz="800" spc="-5">
                <a:latin typeface="Arial"/>
                <a:cs typeface="Arial"/>
              </a:rPr>
              <a:t>and/or its affiliates. Other  names </a:t>
            </a:r>
            <a:r>
              <a:rPr dirty="0" sz="800">
                <a:latin typeface="Arial"/>
                <a:cs typeface="Arial"/>
              </a:rPr>
              <a:t>may be trademarks of their respective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owners.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100" y="585924"/>
            <a:ext cx="1353185" cy="848994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100" spc="-5" b="1">
                <a:latin typeface="Times New Roman"/>
                <a:cs typeface="Times New Roman"/>
              </a:rPr>
              <a:t>Authors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dirty="0" sz="1100" spc="-5">
                <a:latin typeface="Times New Roman"/>
                <a:cs typeface="Times New Roman"/>
              </a:rPr>
              <a:t>Salome Clement  Chaitanya </a:t>
            </a:r>
            <a:r>
              <a:rPr dirty="0" sz="1100" spc="-10">
                <a:latin typeface="Times New Roman"/>
                <a:cs typeface="Times New Roman"/>
              </a:rPr>
              <a:t>Koratamaddi  </a:t>
            </a:r>
            <a:r>
              <a:rPr dirty="0" sz="1100" spc="-5">
                <a:latin typeface="Times New Roman"/>
                <a:cs typeface="Times New Roman"/>
              </a:rPr>
              <a:t>Priya Vennapusa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4100" y="1579890"/>
            <a:ext cx="14255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Times New Roman"/>
                <a:cs typeface="Times New Roman"/>
              </a:rPr>
              <a:t>Technical Contributors  and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Reviewers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4100" y="2082816"/>
            <a:ext cx="1503680" cy="221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93395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Times New Roman"/>
                <a:cs typeface="Times New Roman"/>
              </a:rPr>
              <a:t>Claire </a:t>
            </a:r>
            <a:r>
              <a:rPr dirty="0" sz="1100" spc="-10">
                <a:latin typeface="Times New Roman"/>
                <a:cs typeface="Times New Roman"/>
              </a:rPr>
              <a:t>Bennett  </a:t>
            </a:r>
            <a:r>
              <a:rPr dirty="0" sz="1100" spc="-5">
                <a:latin typeface="Times New Roman"/>
                <a:cs typeface="Times New Roman"/>
              </a:rPr>
              <a:t>Brian Boxx  Zarko Cesljas  Laurent Dereac  Nancy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Greenberg  Yash </a:t>
            </a:r>
            <a:r>
              <a:rPr dirty="0" sz="1100" spc="-10">
                <a:latin typeface="Times New Roman"/>
                <a:cs typeface="Times New Roman"/>
              </a:rPr>
              <a:t>Jain  </a:t>
            </a:r>
            <a:r>
              <a:rPr dirty="0" sz="1100" spc="-5">
                <a:latin typeface="Times New Roman"/>
                <a:cs typeface="Times New Roman"/>
              </a:rPr>
              <a:t>Angelika Krupp  Malika Marghadi  Priya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Nathan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Narayanan Radhakrishnan  Bryan Roberts</a:t>
            </a:r>
            <a:endParaRPr sz="1100">
              <a:latin typeface="Times New Roman"/>
              <a:cs typeface="Times New Roman"/>
            </a:endParaRPr>
          </a:p>
          <a:p>
            <a:pPr marL="12700" marR="51879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Lata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Shivaprasad  Naoko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Susuki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4100" y="4442478"/>
            <a:ext cx="1185545" cy="67818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00" spc="-5" b="1">
                <a:latin typeface="Times New Roman"/>
                <a:cs typeface="Times New Roman"/>
              </a:rPr>
              <a:t>Editors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100" spc="-5">
                <a:latin typeface="Times New Roman"/>
                <a:cs typeface="Times New Roman"/>
              </a:rPr>
              <a:t>Nita</a:t>
            </a:r>
            <a:r>
              <a:rPr dirty="0" sz="1100" spc="-10">
                <a:latin typeface="Times New Roman"/>
                <a:cs typeface="Times New Roman"/>
              </a:rPr>
              <a:t> Pavitran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Atanu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Raychaudhuri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4100" y="5342377"/>
            <a:ext cx="1083310" cy="141351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100" spc="-5" b="1">
                <a:latin typeface="Times New Roman"/>
                <a:cs typeface="Times New Roman"/>
              </a:rPr>
              <a:t>Graphic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Designer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100" spc="-5">
                <a:latin typeface="Times New Roman"/>
                <a:cs typeface="Times New Roman"/>
              </a:rPr>
              <a:t>Sanjeev</a:t>
            </a:r>
            <a:r>
              <a:rPr dirty="0" sz="1100" spc="-10">
                <a:latin typeface="Times New Roman"/>
                <a:cs typeface="Times New Roman"/>
              </a:rPr>
              <a:t> Sharma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Publishers</a:t>
            </a:r>
            <a:endParaRPr sz="1100">
              <a:latin typeface="Times New Roman"/>
              <a:cs typeface="Times New Roman"/>
            </a:endParaRPr>
          </a:p>
          <a:p>
            <a:pPr marL="12700" marR="190500">
              <a:lnSpc>
                <a:spcPct val="100000"/>
              </a:lnSpc>
              <a:spcBef>
                <a:spcPts val="610"/>
              </a:spcBef>
            </a:pPr>
            <a:r>
              <a:rPr dirty="0" sz="1100" spc="-5">
                <a:latin typeface="Times New Roman"/>
                <a:cs typeface="Times New Roman"/>
              </a:rPr>
              <a:t>Jobi Varghese  Giri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Venugopal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94792"/>
            <a:ext cx="5967730" cy="1536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"/>
              <a:cs typeface="Arial"/>
            </a:endParaRPr>
          </a:p>
          <a:p>
            <a:pPr marL="469900" marR="186055" indent="-22860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17. The CEO </a:t>
            </a:r>
            <a:r>
              <a:rPr dirty="0" sz="1200" spc="-5">
                <a:latin typeface="Times New Roman"/>
                <a:cs typeface="Times New Roman"/>
              </a:rPr>
              <a:t>wants </a:t>
            </a:r>
            <a:r>
              <a:rPr dirty="0" sz="1200">
                <a:latin typeface="Times New Roman"/>
                <a:cs typeface="Times New Roman"/>
              </a:rPr>
              <a:t>a hierarchical report on </a:t>
            </a:r>
            <a:r>
              <a:rPr dirty="0" sz="1200" spc="-5">
                <a:latin typeface="Times New Roman"/>
                <a:cs typeface="Times New Roman"/>
              </a:rPr>
              <a:t>all employees. </a:t>
            </a:r>
            <a:r>
              <a:rPr dirty="0" sz="1200">
                <a:latin typeface="Times New Roman"/>
                <a:cs typeface="Times New Roman"/>
              </a:rPr>
              <a:t>He has given you the following  </a:t>
            </a:r>
            <a:r>
              <a:rPr dirty="0" sz="1200" spc="-5">
                <a:latin typeface="Times New Roman"/>
                <a:cs typeface="Times New Roman"/>
              </a:rPr>
              <a:t>requirements: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99200"/>
              </a:lnSpc>
              <a:spcBef>
                <a:spcPts val="215"/>
              </a:spcBef>
            </a:pPr>
            <a:r>
              <a:rPr dirty="0" sz="1200">
                <a:latin typeface="Times New Roman"/>
                <a:cs typeface="Times New Roman"/>
              </a:rPr>
              <a:t>Produce a hierarchical report to display the </a:t>
            </a:r>
            <a:r>
              <a:rPr dirty="0" sz="1200" spc="-5">
                <a:latin typeface="Times New Roman"/>
                <a:cs typeface="Times New Roman"/>
              </a:rPr>
              <a:t>employee number, manager number,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Courier New"/>
                <a:cs typeface="Courier New"/>
              </a:rPr>
              <a:t>LEVEL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pseudocolumn,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employee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name.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EMPLOYEES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table,  you should print a tree structure that shows the employee, the </a:t>
            </a:r>
            <a:r>
              <a:rPr dirty="0" sz="1200" spc="-5">
                <a:latin typeface="Times New Roman"/>
                <a:cs typeface="Times New Roman"/>
              </a:rPr>
              <a:t>employee’s manager,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manager’s manager, </a:t>
            </a:r>
            <a:r>
              <a:rPr dirty="0" sz="1200">
                <a:latin typeface="Times New Roman"/>
                <a:cs typeface="Times New Roman"/>
              </a:rPr>
              <a:t>and so on. Use indentations for the </a:t>
            </a:r>
            <a:r>
              <a:rPr dirty="0" sz="1200" spc="-5">
                <a:latin typeface="Courier New"/>
                <a:cs typeface="Courier New"/>
              </a:rPr>
              <a:t>NAME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8646" y="2105405"/>
            <a:ext cx="3724655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646" y="4071365"/>
            <a:ext cx="3724655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82700" y="5440932"/>
            <a:ext cx="522033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output </a:t>
            </a:r>
            <a:r>
              <a:rPr dirty="0" sz="1200" spc="-5">
                <a:latin typeface="Times New Roman"/>
                <a:cs typeface="Times New Roman"/>
              </a:rPr>
              <a:t>shown </a:t>
            </a:r>
            <a:r>
              <a:rPr dirty="0" sz="1200">
                <a:latin typeface="Times New Roman"/>
                <a:cs typeface="Times New Roman"/>
              </a:rPr>
              <a:t>is only a </a:t>
            </a:r>
            <a:r>
              <a:rPr dirty="0" sz="1200" spc="-5">
                <a:latin typeface="Times New Roman"/>
                <a:cs typeface="Times New Roman"/>
              </a:rPr>
              <a:t>sample. All the </a:t>
            </a:r>
            <a:r>
              <a:rPr dirty="0" sz="1200">
                <a:latin typeface="Times New Roman"/>
                <a:cs typeface="Times New Roman"/>
              </a:rPr>
              <a:t>rows from the actual output are not  included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5">
                <a:latin typeface="Garuda"/>
                <a:cs typeface="Garuda"/>
              </a:rPr>
              <a:t>Development </a:t>
            </a:r>
            <a:r>
              <a:rPr dirty="0" sz="800" spc="-185">
                <a:latin typeface="Garuda"/>
                <a:cs typeface="Garuda"/>
              </a:rPr>
              <a:t>Progra</a:t>
            </a:r>
            <a:r>
              <a:rPr dirty="0" baseline="10101" sz="1650" spc="-277" b="1">
                <a:latin typeface="Arial"/>
                <a:cs typeface="Arial"/>
              </a:rPr>
              <a:t>O</a:t>
            </a:r>
            <a:r>
              <a:rPr dirty="0" sz="800" spc="-185">
                <a:latin typeface="Garuda"/>
                <a:cs typeface="Garuda"/>
              </a:rPr>
              <a:t>m</a:t>
            </a:r>
            <a:r>
              <a:rPr dirty="0" baseline="10101" sz="1650" spc="-277" b="1">
                <a:latin typeface="Arial"/>
                <a:cs typeface="Arial"/>
              </a:rPr>
              <a:t>r</a:t>
            </a:r>
            <a:r>
              <a:rPr dirty="0" sz="800" spc="-185">
                <a:latin typeface="Garuda"/>
                <a:cs typeface="Garuda"/>
              </a:rPr>
              <a:t>(</a:t>
            </a:r>
            <a:r>
              <a:rPr dirty="0" baseline="10101" sz="1650" spc="-277" b="1">
                <a:latin typeface="Arial"/>
                <a:cs typeface="Arial"/>
              </a:rPr>
              <a:t>a</a:t>
            </a:r>
            <a:r>
              <a:rPr dirty="0" sz="800" spc="-185">
                <a:latin typeface="Garuda"/>
                <a:cs typeface="Garuda"/>
              </a:rPr>
              <a:t>W</a:t>
            </a:r>
            <a:r>
              <a:rPr dirty="0" baseline="10101" sz="1650" spc="-277" b="1">
                <a:latin typeface="Arial"/>
                <a:cs typeface="Arial"/>
              </a:rPr>
              <a:t>c</a:t>
            </a:r>
            <a:r>
              <a:rPr dirty="0" sz="800" spc="-185">
                <a:latin typeface="Garuda"/>
                <a:cs typeface="Garuda"/>
              </a:rPr>
              <a:t>D</a:t>
            </a:r>
            <a:r>
              <a:rPr dirty="0" baseline="10101" sz="1650" spc="-277" b="1">
                <a:latin typeface="Arial"/>
                <a:cs typeface="Arial"/>
              </a:rPr>
              <a:t>l</a:t>
            </a:r>
            <a:r>
              <a:rPr dirty="0" sz="800" spc="-185">
                <a:latin typeface="Garuda"/>
                <a:cs typeface="Garuda"/>
              </a:rPr>
              <a:t>P</a:t>
            </a:r>
            <a:r>
              <a:rPr dirty="0" baseline="10101" sz="1650" spc="-277" b="1">
                <a:latin typeface="Arial"/>
                <a:cs typeface="Arial"/>
              </a:rPr>
              <a:t>e</a:t>
            </a:r>
            <a:r>
              <a:rPr dirty="0" sz="800" spc="-185">
                <a:latin typeface="Garuda"/>
                <a:cs typeface="Garuda"/>
              </a:rPr>
              <a:t>) </a:t>
            </a:r>
            <a:r>
              <a:rPr dirty="0" sz="800" spc="-240">
                <a:latin typeface="Garuda"/>
                <a:cs typeface="Garuda"/>
              </a:rPr>
              <a:t>e</a:t>
            </a:r>
            <a:r>
              <a:rPr dirty="0" baseline="10101" sz="1650" spc="-359" b="1">
                <a:latin typeface="Arial"/>
                <a:cs typeface="Arial"/>
              </a:rPr>
              <a:t>D</a:t>
            </a:r>
            <a:r>
              <a:rPr dirty="0" sz="800" spc="-240">
                <a:latin typeface="Garuda"/>
                <a:cs typeface="Garuda"/>
              </a:rPr>
              <a:t>K</a:t>
            </a:r>
            <a:r>
              <a:rPr dirty="0" baseline="10101" sz="1650" spc="-359" b="1">
                <a:latin typeface="Arial"/>
                <a:cs typeface="Arial"/>
              </a:rPr>
              <a:t>a</a:t>
            </a:r>
            <a:r>
              <a:rPr dirty="0" sz="800" spc="-240">
                <a:latin typeface="Garuda"/>
                <a:cs typeface="Garuda"/>
              </a:rPr>
              <a:t>it </a:t>
            </a:r>
            <a:r>
              <a:rPr dirty="0" baseline="10101" sz="1650" spc="-337" b="1">
                <a:latin typeface="Arial"/>
                <a:cs typeface="Arial"/>
              </a:rPr>
              <a:t>t</a:t>
            </a:r>
            <a:r>
              <a:rPr dirty="0" sz="800" spc="-225">
                <a:latin typeface="Garuda"/>
                <a:cs typeface="Garuda"/>
              </a:rPr>
              <a:t>m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a</a:t>
            </a:r>
            <a:r>
              <a:rPr dirty="0" baseline="10101" sz="1650" spc="-337" b="1">
                <a:latin typeface="Arial"/>
                <a:cs typeface="Arial"/>
              </a:rPr>
              <a:t>b</a:t>
            </a:r>
            <a:r>
              <a:rPr dirty="0" sz="800" spc="-225">
                <a:latin typeface="Garuda"/>
                <a:cs typeface="Garuda"/>
              </a:rPr>
              <a:t>te</a:t>
            </a:r>
            <a:r>
              <a:rPr dirty="0" baseline="10101" sz="1650" spc="-337" b="1">
                <a:latin typeface="Arial"/>
                <a:cs typeface="Arial"/>
              </a:rPr>
              <a:t>a</a:t>
            </a:r>
            <a:r>
              <a:rPr dirty="0" sz="800" spc="-225">
                <a:latin typeface="Garuda"/>
                <a:cs typeface="Garuda"/>
              </a:rPr>
              <a:t>ri</a:t>
            </a:r>
            <a:r>
              <a:rPr dirty="0" baseline="10101" sz="1650" spc="-337" b="1">
                <a:latin typeface="Arial"/>
                <a:cs typeface="Arial"/>
              </a:rPr>
              <a:t>s</a:t>
            </a:r>
            <a:r>
              <a:rPr dirty="0" sz="800" spc="-225">
                <a:latin typeface="Garuda"/>
                <a:cs typeface="Garuda"/>
              </a:rPr>
              <a:t>al</a:t>
            </a:r>
            <a:r>
              <a:rPr dirty="0" baseline="10101" sz="1650" spc="-337" b="1">
                <a:latin typeface="Arial"/>
                <a:cs typeface="Arial"/>
              </a:rPr>
              <a:t>e</a:t>
            </a:r>
            <a:r>
              <a:rPr dirty="0" sz="800" spc="-225">
                <a:latin typeface="Garuda"/>
                <a:cs typeface="Garuda"/>
              </a:rPr>
              <a:t>s </a:t>
            </a:r>
            <a:r>
              <a:rPr dirty="0" sz="800" spc="-220">
                <a:latin typeface="Garuda"/>
                <a:cs typeface="Garuda"/>
              </a:rPr>
              <a:t>a</a:t>
            </a:r>
            <a:r>
              <a:rPr dirty="0" baseline="10101" sz="1650" spc="-330" b="1">
                <a:latin typeface="Arial"/>
                <a:cs typeface="Arial"/>
              </a:rPr>
              <a:t>1</a:t>
            </a:r>
            <a:r>
              <a:rPr dirty="0" sz="800" spc="-220">
                <a:latin typeface="Garuda"/>
                <a:cs typeface="Garuda"/>
              </a:rPr>
              <a:t>re</a:t>
            </a:r>
            <a:r>
              <a:rPr dirty="0" baseline="10101" sz="1650" spc="-330" b="1">
                <a:latin typeface="Arial"/>
                <a:cs typeface="Arial"/>
              </a:rPr>
              <a:t>0</a:t>
            </a:r>
            <a:r>
              <a:rPr dirty="0" sz="800" spc="-220">
                <a:latin typeface="Garuda"/>
                <a:cs typeface="Garuda"/>
              </a:rPr>
              <a:t>p</a:t>
            </a:r>
            <a:r>
              <a:rPr dirty="0" baseline="10101" sz="1650" spc="-330" b="1" i="1">
                <a:latin typeface="Arial"/>
                <a:cs typeface="Arial"/>
              </a:rPr>
              <a:t>g</a:t>
            </a:r>
            <a:r>
              <a:rPr dirty="0" sz="800" spc="-220">
                <a:latin typeface="Garuda"/>
                <a:cs typeface="Garuda"/>
              </a:rPr>
              <a:t>r</a:t>
            </a:r>
            <a:r>
              <a:rPr dirty="0" baseline="10101" sz="1650" spc="-330" b="1">
                <a:latin typeface="Arial"/>
                <a:cs typeface="Arial"/>
              </a:rPr>
              <a:t>:</a:t>
            </a:r>
            <a:r>
              <a:rPr dirty="0" sz="800" spc="-220">
                <a:latin typeface="Garuda"/>
                <a:cs typeface="Garuda"/>
              </a:rPr>
              <a:t>ov</a:t>
            </a:r>
            <a:r>
              <a:rPr dirty="0" baseline="10101" sz="1650" spc="-330" b="1">
                <a:latin typeface="Arial"/>
                <a:cs typeface="Arial"/>
              </a:rPr>
              <a:t>S</a:t>
            </a:r>
            <a:r>
              <a:rPr dirty="0" sz="800" spc="-220">
                <a:latin typeface="Garuda"/>
                <a:cs typeface="Garuda"/>
              </a:rPr>
              <a:t>id</a:t>
            </a:r>
            <a:r>
              <a:rPr dirty="0" baseline="10101" sz="1650" spc="-330" b="1">
                <a:latin typeface="Arial"/>
                <a:cs typeface="Arial"/>
              </a:rPr>
              <a:t>Q</a:t>
            </a:r>
            <a:r>
              <a:rPr dirty="0" sz="800" spc="-220">
                <a:latin typeface="Garuda"/>
                <a:cs typeface="Garuda"/>
              </a:rPr>
              <a:t>ed</a:t>
            </a:r>
            <a:r>
              <a:rPr dirty="0" baseline="10101" sz="1650" spc="-330" b="1">
                <a:latin typeface="Arial"/>
                <a:cs typeface="Arial"/>
              </a:rPr>
              <a:t>L</a:t>
            </a:r>
            <a:r>
              <a:rPr dirty="0" sz="800" spc="-220">
                <a:latin typeface="Garuda"/>
                <a:cs typeface="Garuda"/>
              </a:rPr>
              <a:t>fo</a:t>
            </a:r>
            <a:r>
              <a:rPr dirty="0" baseline="10101" sz="1650" spc="-330" b="1">
                <a:latin typeface="Arial"/>
                <a:cs typeface="Arial"/>
              </a:rPr>
              <a:t>F</a:t>
            </a:r>
            <a:r>
              <a:rPr dirty="0" sz="800" spc="-220">
                <a:latin typeface="Garuda"/>
                <a:cs typeface="Garuda"/>
              </a:rPr>
              <a:t>r </a:t>
            </a:r>
            <a:r>
              <a:rPr dirty="0" sz="800" spc="-265">
                <a:latin typeface="Garuda"/>
                <a:cs typeface="Garuda"/>
              </a:rPr>
              <a:t>W</a:t>
            </a:r>
            <a:r>
              <a:rPr dirty="0" baseline="10101" sz="1650" spc="-397" b="1">
                <a:latin typeface="Arial"/>
                <a:cs typeface="Arial"/>
              </a:rPr>
              <a:t>u</a:t>
            </a:r>
            <a:r>
              <a:rPr dirty="0" sz="800" spc="-265">
                <a:latin typeface="Garuda"/>
                <a:cs typeface="Garuda"/>
              </a:rPr>
              <a:t>D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P</a:t>
            </a:r>
            <a:r>
              <a:rPr dirty="0" baseline="10101" sz="1650" spc="-397" b="1">
                <a:latin typeface="Arial"/>
                <a:cs typeface="Arial"/>
              </a:rPr>
              <a:t>d</a:t>
            </a:r>
            <a:r>
              <a:rPr dirty="0" sz="800" spc="-265">
                <a:latin typeface="Garuda"/>
                <a:cs typeface="Garuda"/>
              </a:rPr>
              <a:t>i</a:t>
            </a:r>
            <a:r>
              <a:rPr dirty="0" baseline="10101" sz="1650" spc="-397" b="1">
                <a:latin typeface="Arial"/>
                <a:cs typeface="Arial"/>
              </a:rPr>
              <a:t>a</a:t>
            </a:r>
            <a:r>
              <a:rPr dirty="0" sz="800" spc="-265">
                <a:latin typeface="Garuda"/>
                <a:cs typeface="Garuda"/>
              </a:rPr>
              <a:t>n-</a:t>
            </a:r>
            <a:r>
              <a:rPr dirty="0" baseline="10101" sz="1650" spc="-397" b="1">
                <a:latin typeface="Arial"/>
                <a:cs typeface="Arial"/>
              </a:rPr>
              <a:t>m</a:t>
            </a:r>
            <a:r>
              <a:rPr dirty="0" sz="800" spc="-265">
                <a:latin typeface="Garuda"/>
                <a:cs typeface="Garuda"/>
              </a:rPr>
              <a:t>cla</a:t>
            </a:r>
            <a:r>
              <a:rPr dirty="0" baseline="10101" sz="1650" spc="-397" b="1">
                <a:latin typeface="Arial"/>
                <a:cs typeface="Arial"/>
              </a:rPr>
              <a:t>e</a:t>
            </a:r>
            <a:r>
              <a:rPr dirty="0" sz="800" spc="-265">
                <a:latin typeface="Garuda"/>
                <a:cs typeface="Garuda"/>
              </a:rPr>
              <a:t>s</a:t>
            </a:r>
            <a:r>
              <a:rPr dirty="0" baseline="10101" sz="1650" spc="-397" b="1">
                <a:latin typeface="Arial"/>
                <a:cs typeface="Arial"/>
              </a:rPr>
              <a:t>n</a:t>
            </a:r>
            <a:r>
              <a:rPr dirty="0" sz="800" spc="-265">
                <a:latin typeface="Garuda"/>
                <a:cs typeface="Garuda"/>
              </a:rPr>
              <a:t>s </a:t>
            </a:r>
            <a:r>
              <a:rPr dirty="0" sz="800" spc="-170">
                <a:latin typeface="Garuda"/>
                <a:cs typeface="Garuda"/>
              </a:rPr>
              <a:t>u</a:t>
            </a:r>
            <a:r>
              <a:rPr dirty="0" baseline="10101" sz="1650" spc="-254" b="1">
                <a:latin typeface="Arial"/>
                <a:cs typeface="Arial"/>
              </a:rPr>
              <a:t>ta</a:t>
            </a:r>
            <a:r>
              <a:rPr dirty="0" sz="800" spc="-170">
                <a:latin typeface="Garuda"/>
                <a:cs typeface="Garuda"/>
              </a:rPr>
              <a:t>se</a:t>
            </a:r>
            <a:r>
              <a:rPr dirty="0" baseline="10101" sz="1650" spc="-254" b="1">
                <a:latin typeface="Arial"/>
                <a:cs typeface="Arial"/>
              </a:rPr>
              <a:t>ls</a:t>
            </a:r>
            <a:r>
              <a:rPr dirty="0" sz="800" spc="-170">
                <a:latin typeface="Garuda"/>
                <a:cs typeface="Garuda"/>
              </a:rPr>
              <a:t>on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l</a:t>
            </a:r>
            <a:r>
              <a:rPr dirty="0" baseline="10101" sz="1650" spc="-254" b="1">
                <a:latin typeface="Arial"/>
                <a:cs typeface="Arial"/>
              </a:rPr>
              <a:t>I</a:t>
            </a:r>
            <a:r>
              <a:rPr dirty="0" sz="800" spc="-170">
                <a:latin typeface="Garuda"/>
                <a:cs typeface="Garuda"/>
              </a:rPr>
              <a:t>y. </a:t>
            </a:r>
            <a:r>
              <a:rPr dirty="0" sz="800" spc="-229">
                <a:latin typeface="Garuda"/>
                <a:cs typeface="Garuda"/>
              </a:rPr>
              <a:t>C</a:t>
            </a:r>
            <a:r>
              <a:rPr dirty="0" baseline="10101" sz="1650" spc="-345" b="1">
                <a:latin typeface="Arial"/>
                <a:cs typeface="Arial"/>
              </a:rPr>
              <a:t>A</a:t>
            </a:r>
            <a:r>
              <a:rPr dirty="0" sz="800" spc="-229">
                <a:latin typeface="Garuda"/>
                <a:cs typeface="Garuda"/>
              </a:rPr>
              <a:t>op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y</a:t>
            </a:r>
            <a:r>
              <a:rPr dirty="0" baseline="10101" sz="1650" spc="-345" b="1">
                <a:latin typeface="Arial"/>
                <a:cs typeface="Arial"/>
              </a:rPr>
              <a:t>d</a:t>
            </a:r>
            <a:r>
              <a:rPr dirty="0" sz="800" spc="-229">
                <a:latin typeface="Garuda"/>
                <a:cs typeface="Garuda"/>
              </a:rPr>
              <a:t>ing</a:t>
            </a:r>
            <a:r>
              <a:rPr dirty="0" baseline="10101" sz="1650" spc="-345" b="1">
                <a:latin typeface="Arial"/>
                <a:cs typeface="Arial"/>
              </a:rPr>
              <a:t>it</a:t>
            </a:r>
            <a:r>
              <a:rPr dirty="0" sz="800" spc="-229">
                <a:latin typeface="Garuda"/>
                <a:cs typeface="Garuda"/>
              </a:rPr>
              <a:t>e</a:t>
            </a:r>
            <a:r>
              <a:rPr dirty="0" baseline="10101" sz="1650" spc="-345" b="1">
                <a:latin typeface="Arial"/>
                <a:cs typeface="Arial"/>
              </a:rPr>
              <a:t>io</a:t>
            </a:r>
            <a:r>
              <a:rPr dirty="0" sz="800" spc="-229">
                <a:latin typeface="Garuda"/>
                <a:cs typeface="Garuda"/>
              </a:rPr>
              <a:t>Ki</a:t>
            </a:r>
            <a:r>
              <a:rPr dirty="0" baseline="10101" sz="1650" spc="-345" b="1">
                <a:latin typeface="Arial"/>
                <a:cs typeface="Arial"/>
              </a:rPr>
              <a:t>n</a:t>
            </a:r>
            <a:r>
              <a:rPr dirty="0" sz="800" spc="-229">
                <a:latin typeface="Garuda"/>
                <a:cs typeface="Garuda"/>
              </a:rPr>
              <a:t>t </a:t>
            </a:r>
            <a:r>
              <a:rPr dirty="0" sz="800" spc="-270">
                <a:latin typeface="Garuda"/>
                <a:cs typeface="Garuda"/>
              </a:rPr>
              <a:t>m</a:t>
            </a:r>
            <a:r>
              <a:rPr dirty="0" baseline="10101" sz="1650" spc="-405" b="1">
                <a:latin typeface="Arial"/>
                <a:cs typeface="Arial"/>
              </a:rPr>
              <a:t>a</a:t>
            </a:r>
            <a:r>
              <a:rPr dirty="0" sz="800" spc="-270">
                <a:latin typeface="Garuda"/>
                <a:cs typeface="Garuda"/>
              </a:rPr>
              <a:t>a</a:t>
            </a:r>
            <a:r>
              <a:rPr dirty="0" baseline="10101" sz="1650" spc="-405" b="1">
                <a:latin typeface="Arial"/>
                <a:cs typeface="Arial"/>
              </a:rPr>
              <a:t>l </a:t>
            </a:r>
            <a:r>
              <a:rPr dirty="0" sz="800" spc="-130">
                <a:latin typeface="Garuda"/>
                <a:cs typeface="Garuda"/>
              </a:rPr>
              <a:t>t</a:t>
            </a:r>
            <a:r>
              <a:rPr dirty="0" baseline="10101" sz="1650" spc="-195" b="1">
                <a:latin typeface="Arial"/>
                <a:cs typeface="Arial"/>
              </a:rPr>
              <a:t>P</a:t>
            </a:r>
            <a:r>
              <a:rPr dirty="0" sz="800" spc="-130">
                <a:latin typeface="Garuda"/>
                <a:cs typeface="Garuda"/>
              </a:rPr>
              <a:t>er</a:t>
            </a:r>
            <a:r>
              <a:rPr dirty="0" baseline="10101" sz="1650" spc="-195" b="1">
                <a:latin typeface="Arial"/>
                <a:cs typeface="Arial"/>
              </a:rPr>
              <a:t>r</a:t>
            </a:r>
            <a:r>
              <a:rPr dirty="0" sz="800" spc="-130">
                <a:latin typeface="Garuda"/>
                <a:cs typeface="Garuda"/>
              </a:rPr>
              <a:t>ia</a:t>
            </a:r>
            <a:r>
              <a:rPr dirty="0" baseline="10101" sz="1650" spc="-195" b="1">
                <a:latin typeface="Arial"/>
                <a:cs typeface="Arial"/>
              </a:rPr>
              <a:t>a</a:t>
            </a:r>
            <a:r>
              <a:rPr dirty="0" sz="800" spc="-130">
                <a:latin typeface="Garuda"/>
                <a:cs typeface="Garuda"/>
              </a:rPr>
              <a:t>ls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is</a:t>
            </a:r>
            <a:r>
              <a:rPr dirty="0" baseline="10101" sz="1650" spc="-195" b="1">
                <a:latin typeface="Arial"/>
                <a:cs typeface="Arial"/>
              </a:rPr>
              <a:t>ti</a:t>
            </a:r>
            <a:r>
              <a:rPr dirty="0" sz="800" spc="-130">
                <a:latin typeface="Garuda"/>
                <a:cs typeface="Garuda"/>
              </a:rPr>
              <a:t>s</a:t>
            </a:r>
            <a:r>
              <a:rPr dirty="0" baseline="10101" sz="1650" spc="-195" b="1">
                <a:latin typeface="Arial"/>
                <a:cs typeface="Arial"/>
              </a:rPr>
              <a:t>c</a:t>
            </a:r>
            <a:r>
              <a:rPr dirty="0" sz="800" spc="-130">
                <a:latin typeface="Garuda"/>
                <a:cs typeface="Garuda"/>
              </a:rPr>
              <a:t>tr</a:t>
            </a:r>
            <a:r>
              <a:rPr dirty="0" baseline="10101" sz="1650" spc="-195" b="1">
                <a:latin typeface="Arial"/>
                <a:cs typeface="Arial"/>
              </a:rPr>
              <a:t>e</a:t>
            </a:r>
            <a:r>
              <a:rPr dirty="0" sz="800" spc="-130">
                <a:latin typeface="Garuda"/>
                <a:cs typeface="Garuda"/>
              </a:rPr>
              <a:t>ic</a:t>
            </a:r>
            <a:r>
              <a:rPr dirty="0" baseline="10101" sz="1650" spc="-195" b="1">
                <a:latin typeface="Arial"/>
                <a:cs typeface="Arial"/>
              </a:rPr>
              <a:t>s</a:t>
            </a:r>
            <a:r>
              <a:rPr dirty="0" sz="800" spc="-130">
                <a:latin typeface="Garuda"/>
                <a:cs typeface="Garuda"/>
              </a:rPr>
              <a:t>tly</a:t>
            </a:r>
            <a:r>
              <a:rPr dirty="0" baseline="10101" sz="1650" spc="-195" b="1">
                <a:latin typeface="Arial"/>
                <a:cs typeface="Arial"/>
              </a:rPr>
              <a:t>-</a:t>
            </a:r>
            <a:r>
              <a:rPr dirty="0" baseline="10101" sz="1650" spc="-195" b="1">
                <a:latin typeface="Arial"/>
                <a:cs typeface="Arial"/>
              </a:rPr>
              <a:t>9</a:t>
            </a:r>
            <a:r>
              <a:rPr dirty="0" sz="800" spc="-130">
                <a:latin typeface="Garuda"/>
                <a:cs typeface="Garuda"/>
              </a:rPr>
              <a:t>prohibited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4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4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2991" y="3683000"/>
            <a:ext cx="3054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0697" y="1162849"/>
            <a:ext cx="2796540" cy="0"/>
          </a:xfrm>
          <a:custGeom>
            <a:avLst/>
            <a:gdLst/>
            <a:ahLst/>
            <a:cxnLst/>
            <a:rect l="l" t="t" r="r" b="b"/>
            <a:pathLst>
              <a:path w="2796540" h="0">
                <a:moveTo>
                  <a:pt x="0" y="0"/>
                </a:moveTo>
                <a:lnTo>
                  <a:pt x="2796022" y="0"/>
                </a:lnTo>
              </a:path>
            </a:pathLst>
          </a:custGeom>
          <a:ln w="20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86678" y="1373378"/>
            <a:ext cx="2685415" cy="7416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1168400">
              <a:lnSpc>
                <a:spcPts val="2760"/>
              </a:lnSpc>
              <a:spcBef>
                <a:spcPts val="290"/>
              </a:spcBef>
            </a:pPr>
            <a:r>
              <a:rPr dirty="0" sz="2400" spc="-5" b="1">
                <a:latin typeface="Arial"/>
                <a:cs typeface="Arial"/>
              </a:rPr>
              <a:t>Additional  </a:t>
            </a:r>
            <a:r>
              <a:rPr dirty="0" sz="2400" b="1">
                <a:latin typeface="Arial"/>
                <a:cs typeface="Arial"/>
              </a:rPr>
              <a:t>Practice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0697" y="2355380"/>
            <a:ext cx="2796540" cy="0"/>
          </a:xfrm>
          <a:custGeom>
            <a:avLst/>
            <a:gdLst/>
            <a:ahLst/>
            <a:cxnLst/>
            <a:rect l="l" t="t" r="r" b="b"/>
            <a:pathLst>
              <a:path w="2796540" h="0">
                <a:moveTo>
                  <a:pt x="0" y="0"/>
                </a:moveTo>
                <a:lnTo>
                  <a:pt x="2796022" y="0"/>
                </a:lnTo>
              </a:path>
            </a:pathLst>
          </a:custGeom>
          <a:ln w="20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938274"/>
            <a:ext cx="5933440" cy="34264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</a:t>
            </a:r>
            <a:endParaRPr sz="1200">
              <a:latin typeface="Arial"/>
              <a:cs typeface="Arial"/>
            </a:endParaRPr>
          </a:p>
          <a:p>
            <a:pPr marL="127000" marR="165100">
              <a:lnSpc>
                <a:spcPts val="1380"/>
              </a:lnSpc>
              <a:spcBef>
                <a:spcPts val="32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</a:t>
            </a:r>
            <a:r>
              <a:rPr dirty="0" sz="1200" spc="-5">
                <a:latin typeface="Times New Roman"/>
                <a:cs typeface="Times New Roman"/>
              </a:rPr>
              <a:t>extra </a:t>
            </a:r>
            <a:r>
              <a:rPr dirty="0" sz="1200">
                <a:latin typeface="Times New Roman"/>
                <a:cs typeface="Times New Roman"/>
              </a:rPr>
              <a:t>practice after you have discussed the data  </a:t>
            </a:r>
            <a:r>
              <a:rPr dirty="0" sz="1200" spc="-5">
                <a:latin typeface="Times New Roman"/>
                <a:cs typeface="Times New Roman"/>
              </a:rPr>
              <a:t>manipulation </a:t>
            </a:r>
            <a:r>
              <a:rPr dirty="0" sz="1200">
                <a:latin typeface="Times New Roman"/>
                <a:cs typeface="Times New Roman"/>
              </a:rPr>
              <a:t>language (DML) and data </a:t>
            </a:r>
            <a:r>
              <a:rPr dirty="0" sz="1200" spc="-5">
                <a:latin typeface="Times New Roman"/>
                <a:cs typeface="Times New Roman"/>
              </a:rPr>
              <a:t>definition </a:t>
            </a:r>
            <a:r>
              <a:rPr dirty="0" sz="1200">
                <a:latin typeface="Times New Roman"/>
                <a:cs typeface="Times New Roman"/>
              </a:rPr>
              <a:t>language (DDL)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in the lessons  titled “Managing </a:t>
            </a:r>
            <a:r>
              <a:rPr dirty="0" sz="1200" spc="-5">
                <a:latin typeface="Times New Roman"/>
                <a:cs typeface="Times New Roman"/>
              </a:rPr>
              <a:t>Schema Objects” and </a:t>
            </a:r>
            <a:r>
              <a:rPr dirty="0" sz="1200">
                <a:latin typeface="Times New Roman"/>
                <a:cs typeface="Times New Roman"/>
              </a:rPr>
              <a:t>“Manipulating Large 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Sets.”</a:t>
            </a:r>
            <a:endParaRPr sz="1200">
              <a:latin typeface="Times New Roman"/>
              <a:cs typeface="Times New Roman"/>
            </a:endParaRPr>
          </a:p>
          <a:p>
            <a:pPr marL="126364" marR="19685">
              <a:lnSpc>
                <a:spcPct val="102699"/>
              </a:lnSpc>
              <a:spcBef>
                <a:spcPts val="209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 spc="-5">
                <a:latin typeface="Times New Roman"/>
                <a:cs typeface="Times New Roman"/>
              </a:rPr>
              <a:t>Run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lab_ap_cre_special_sal.sql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lab_ap_cre_sal_history.sql</a:t>
            </a:r>
            <a:r>
              <a:rPr dirty="0" sz="1200" spc="-5">
                <a:latin typeface="Times New Roman"/>
                <a:cs typeface="Times New Roman"/>
              </a:rPr>
              <a:t>, 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Courier New"/>
                <a:cs typeface="Courier New"/>
              </a:rPr>
              <a:t>lab_ap_cre_mgr_history.sql </a:t>
            </a:r>
            <a:r>
              <a:rPr dirty="0" sz="1200">
                <a:latin typeface="Times New Roman"/>
                <a:cs typeface="Times New Roman"/>
              </a:rPr>
              <a:t>scripts in </a:t>
            </a:r>
            <a:r>
              <a:rPr dirty="0" sz="1200" spc="-5">
                <a:latin typeface="Times New Roman"/>
                <a:cs typeface="Times New Roman"/>
              </a:rPr>
              <a:t>the labs folder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Courier New"/>
                <a:cs typeface="Courier New"/>
              </a:rPr>
              <a:t>SPECIAL_SAL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SAL_HISTORY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Courier New"/>
                <a:cs typeface="Courier New"/>
              </a:rPr>
              <a:t>MGR_HISTORY</a:t>
            </a:r>
            <a:r>
              <a:rPr dirty="0" sz="1200" spc="-41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tables.</a:t>
            </a:r>
            <a:endParaRPr sz="1200">
              <a:latin typeface="Times New Roman"/>
              <a:cs typeface="Times New Roman"/>
            </a:endParaRPr>
          </a:p>
          <a:p>
            <a:pPr marL="456565" marR="5080" indent="-228600">
              <a:lnSpc>
                <a:spcPts val="1380"/>
              </a:lnSpc>
              <a:spcBef>
                <a:spcPts val="395"/>
              </a:spcBef>
              <a:buAutoNum type="arabicPeriod"/>
              <a:tabLst>
                <a:tab pos="4572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wants a </a:t>
            </a:r>
            <a:r>
              <a:rPr dirty="0" sz="1200" spc="-5">
                <a:latin typeface="Times New Roman"/>
                <a:cs typeface="Times New Roman"/>
              </a:rPr>
              <a:t>list </a:t>
            </a:r>
            <a:r>
              <a:rPr dirty="0" sz="1200">
                <a:latin typeface="Times New Roman"/>
                <a:cs typeface="Times New Roman"/>
              </a:rPr>
              <a:t>of underpaid </a:t>
            </a:r>
            <a:r>
              <a:rPr dirty="0" sz="1200" spc="-5">
                <a:latin typeface="Times New Roman"/>
                <a:cs typeface="Times New Roman"/>
              </a:rPr>
              <a:t>employees,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history  of </a:t>
            </a:r>
            <a:r>
              <a:rPr dirty="0" sz="1200" spc="-5">
                <a:latin typeface="Times New Roman"/>
                <a:cs typeface="Times New Roman"/>
              </a:rPr>
              <a:t>employees, </a:t>
            </a:r>
            <a:r>
              <a:rPr dirty="0" sz="1200">
                <a:latin typeface="Times New Roman"/>
                <a:cs typeface="Times New Roman"/>
              </a:rPr>
              <a:t>and the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history of </a:t>
            </a:r>
            <a:r>
              <a:rPr dirty="0" sz="1200" spc="-5">
                <a:latin typeface="Times New Roman"/>
                <a:cs typeface="Times New Roman"/>
              </a:rPr>
              <a:t>managers </a:t>
            </a:r>
            <a:r>
              <a:rPr dirty="0" sz="1200">
                <a:latin typeface="Times New Roman"/>
                <a:cs typeface="Times New Roman"/>
              </a:rPr>
              <a:t>based on an industry salary survey. So  they have asked you to do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to do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lvl="1" marL="812800" marR="224154" indent="-228600">
              <a:lnSpc>
                <a:spcPts val="1420"/>
              </a:lnSpc>
              <a:spcBef>
                <a:spcPts val="30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Retrieve the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ID, hire date, salary, and </a:t>
            </a:r>
            <a:r>
              <a:rPr dirty="0" sz="1200" spc="-5">
                <a:latin typeface="Times New Roman"/>
                <a:cs typeface="Times New Roman"/>
              </a:rPr>
              <a:t>manager </a:t>
            </a:r>
            <a:r>
              <a:rPr dirty="0" sz="1200">
                <a:latin typeface="Times New Roman"/>
                <a:cs typeface="Times New Roman"/>
              </a:rPr>
              <a:t>ID of those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employees  whose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 is more than or equal to 200 from the </a:t>
            </a:r>
            <a:r>
              <a:rPr dirty="0" sz="1200" spc="-5">
                <a:latin typeface="Courier New"/>
                <a:cs typeface="Courier New"/>
              </a:rPr>
              <a:t>EMPLOYEES</a:t>
            </a:r>
            <a:r>
              <a:rPr dirty="0" sz="1200" spc="-484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ts val="1430"/>
              </a:lnSpc>
              <a:spcBef>
                <a:spcPts val="26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is less than $5,000, insert the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 </a:t>
            </a:r>
            <a:r>
              <a:rPr dirty="0" sz="1200" spc="-5">
                <a:latin typeface="Times New Roman"/>
                <a:cs typeface="Times New Roman"/>
              </a:rPr>
              <a:t>and salary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812800">
              <a:lnSpc>
                <a:spcPts val="1430"/>
              </a:lnSpc>
            </a:pPr>
            <a:r>
              <a:rPr dirty="0" sz="1200" spc="-5">
                <a:latin typeface="Courier New"/>
                <a:cs typeface="Courier New"/>
              </a:rPr>
              <a:t>SPECIAL_SAL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3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Insert the employee ID, hire date, and </a:t>
            </a:r>
            <a:r>
              <a:rPr dirty="0" sz="1200" spc="-5">
                <a:latin typeface="Times New Roman"/>
                <a:cs typeface="Times New Roman"/>
              </a:rPr>
              <a:t>salary </a:t>
            </a:r>
            <a:r>
              <a:rPr dirty="0" sz="1200">
                <a:latin typeface="Times New Roman"/>
                <a:cs typeface="Times New Roman"/>
              </a:rPr>
              <a:t>into the </a:t>
            </a:r>
            <a:r>
              <a:rPr dirty="0" sz="1200" spc="-5">
                <a:latin typeface="Courier New"/>
                <a:cs typeface="Courier New"/>
              </a:rPr>
              <a:t>SAL_HISTORY</a:t>
            </a:r>
            <a:r>
              <a:rPr dirty="0" sz="1200" spc="-51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lvl="1" marL="812165" indent="-228600">
              <a:lnSpc>
                <a:spcPct val="100000"/>
              </a:lnSpc>
              <a:spcBef>
                <a:spcPts val="340"/>
              </a:spcBef>
              <a:buChar char="-"/>
              <a:tabLst>
                <a:tab pos="812165" algn="l"/>
                <a:tab pos="812800" algn="l"/>
              </a:tabLst>
            </a:pPr>
            <a:r>
              <a:rPr dirty="0" sz="1200">
                <a:latin typeface="Times New Roman"/>
                <a:cs typeface="Times New Roman"/>
              </a:rPr>
              <a:t>Insert the employee ID, </a:t>
            </a:r>
            <a:r>
              <a:rPr dirty="0" sz="1200" spc="-5">
                <a:latin typeface="Times New Roman"/>
                <a:cs typeface="Times New Roman"/>
              </a:rPr>
              <a:t>manager ID, </a:t>
            </a:r>
            <a:r>
              <a:rPr dirty="0" sz="1200">
                <a:latin typeface="Times New Roman"/>
                <a:cs typeface="Times New Roman"/>
              </a:rPr>
              <a:t>and salary into the </a:t>
            </a:r>
            <a:r>
              <a:rPr dirty="0" sz="1200" spc="-5">
                <a:latin typeface="Courier New"/>
                <a:cs typeface="Courier New"/>
              </a:rPr>
              <a:t>MGR_HISTORY</a:t>
            </a:r>
            <a:r>
              <a:rPr dirty="0" sz="1200" spc="-46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646" y="4503420"/>
            <a:ext cx="5461635" cy="2400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1200" spc="-5" b="1">
                <a:latin typeface="Courier New"/>
                <a:cs typeface="Courier New"/>
              </a:rPr>
              <a:t>INSERT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ALL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dirty="0" sz="1200" spc="-5" b="1">
                <a:latin typeface="Courier New"/>
                <a:cs typeface="Courier New"/>
              </a:rPr>
              <a:t>WHEN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SAL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5000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THEN</a:t>
            </a:r>
            <a:endParaRPr sz="1200">
              <a:latin typeface="Courier New"/>
              <a:cs typeface="Courier New"/>
            </a:endParaRPr>
          </a:p>
          <a:p>
            <a:pPr marL="469900" marR="1919605">
              <a:lnSpc>
                <a:spcPct val="115399"/>
              </a:lnSpc>
              <a:spcBef>
                <a:spcPts val="115"/>
              </a:spcBef>
            </a:pPr>
            <a:r>
              <a:rPr dirty="0" sz="1200" spc="-5" b="1">
                <a:latin typeface="Courier New"/>
                <a:cs typeface="Courier New"/>
              </a:rPr>
              <a:t>INTO</a:t>
            </a:r>
            <a:r>
              <a:rPr dirty="0" sz="1200" spc="-1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special_sal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VALUES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(EMPID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SAL)  ELSE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dirty="0" sz="1200" spc="-5" b="1">
                <a:latin typeface="Courier New"/>
                <a:cs typeface="Courier New"/>
              </a:rPr>
              <a:t>INTO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sal_history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VALUES(EMPID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-5" b="1">
                <a:latin typeface="Courier New"/>
                <a:cs typeface="Courier New"/>
              </a:rPr>
              <a:t>HIREDATE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-5" b="1">
                <a:latin typeface="Courier New"/>
                <a:cs typeface="Courier New"/>
              </a:rPr>
              <a:t>SAL)</a:t>
            </a:r>
            <a:endParaRPr sz="1200">
              <a:latin typeface="Courier New"/>
              <a:cs typeface="Courier New"/>
            </a:endParaRPr>
          </a:p>
          <a:p>
            <a:pPr marL="469900" marR="1346835">
              <a:lnSpc>
                <a:spcPts val="1780"/>
              </a:lnSpc>
              <a:spcBef>
                <a:spcPts val="110"/>
              </a:spcBef>
            </a:pPr>
            <a:r>
              <a:rPr dirty="0" sz="1200" spc="-5" b="1">
                <a:latin typeface="Courier New"/>
                <a:cs typeface="Courier New"/>
              </a:rPr>
              <a:t>INTO mgr_history VALUES(EMPID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-5" b="1">
                <a:latin typeface="Courier New"/>
                <a:cs typeface="Courier New"/>
              </a:rPr>
              <a:t>MGR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-5" b="1">
                <a:latin typeface="Courier New"/>
                <a:cs typeface="Courier New"/>
              </a:rPr>
              <a:t>SAL)  SELECT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</a:t>
            </a:r>
            <a:r>
              <a:rPr dirty="0" sz="1200" spc="-5" b="1">
                <a:latin typeface="Times New Roman"/>
                <a:cs typeface="Times New Roman"/>
              </a:rPr>
              <a:t>id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EMPID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hire</a:t>
            </a:r>
            <a:r>
              <a:rPr dirty="0" sz="1200" spc="-5" b="1">
                <a:latin typeface="Courier New"/>
                <a:cs typeface="Courier New"/>
              </a:rPr>
              <a:t>_date</a:t>
            </a:r>
            <a:r>
              <a:rPr dirty="0" sz="1200" spc="-4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HIREDATE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469900" marR="2476500" indent="342900">
              <a:lnSpc>
                <a:spcPct val="115399"/>
              </a:lnSpc>
              <a:spcBef>
                <a:spcPts val="10"/>
              </a:spcBef>
            </a:pPr>
            <a:r>
              <a:rPr dirty="0" sz="1200" spc="-5" b="1">
                <a:latin typeface="Courier New"/>
                <a:cs typeface="Courier New"/>
              </a:rPr>
              <a:t>salary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SAL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manager_id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MGR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&gt;=200;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98" y="6993888"/>
            <a:ext cx="5436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 Query the </a:t>
            </a:r>
            <a:r>
              <a:rPr dirty="0" sz="1200" spc="-5">
                <a:latin typeface="Courier New"/>
                <a:cs typeface="Courier New"/>
              </a:rPr>
              <a:t>SPECIAL_SAL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SAL_HISTORY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Courier New"/>
                <a:cs typeface="Courier New"/>
              </a:rPr>
              <a:t>MGR_HISTORY</a:t>
            </a:r>
            <a:r>
              <a:rPr dirty="0" sz="1200" spc="-40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 to view the  </a:t>
            </a:r>
            <a:r>
              <a:rPr dirty="0" sz="1200" spc="-5">
                <a:latin typeface="Times New Roman"/>
                <a:cs typeface="Times New Roman"/>
              </a:rPr>
              <a:t>inserted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646" y="7559040"/>
            <a:ext cx="5461635" cy="7162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algn="just" marL="469900" marR="2766695">
              <a:lnSpc>
                <a:spcPct val="115199"/>
              </a:lnSpc>
              <a:spcBef>
                <a:spcPts val="120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*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special_sal;  SELECT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*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sal_history;  SELECT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*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mgr_history;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140">
                <a:latin typeface="Garuda"/>
                <a:cs typeface="Garuda"/>
              </a:rPr>
              <a:t>Development</a:t>
            </a:r>
            <a:r>
              <a:rPr dirty="0" baseline="10101" sz="1650" spc="-209" b="1">
                <a:latin typeface="Arial"/>
                <a:cs typeface="Arial"/>
              </a:rPr>
              <a:t>O</a:t>
            </a:r>
            <a:r>
              <a:rPr dirty="0" sz="800" spc="-140">
                <a:latin typeface="Garuda"/>
                <a:cs typeface="Garuda"/>
              </a:rPr>
              <a:t>P</a:t>
            </a:r>
            <a:r>
              <a:rPr dirty="0" baseline="10101" sz="1650" spc="-209" b="1">
                <a:latin typeface="Arial"/>
                <a:cs typeface="Arial"/>
              </a:rPr>
              <a:t>r</a:t>
            </a:r>
            <a:r>
              <a:rPr dirty="0" sz="800" spc="-140">
                <a:latin typeface="Garuda"/>
                <a:cs typeface="Garuda"/>
              </a:rPr>
              <a:t>ro</a:t>
            </a:r>
            <a:r>
              <a:rPr dirty="0" baseline="10101" sz="1650" spc="-209" b="1">
                <a:latin typeface="Arial"/>
                <a:cs typeface="Arial"/>
              </a:rPr>
              <a:t>a</a:t>
            </a:r>
            <a:r>
              <a:rPr dirty="0" sz="800" spc="-140">
                <a:latin typeface="Garuda"/>
                <a:cs typeface="Garuda"/>
              </a:rPr>
              <a:t>g</a:t>
            </a:r>
            <a:r>
              <a:rPr dirty="0" baseline="10101" sz="1650" spc="-209" b="1">
                <a:latin typeface="Arial"/>
                <a:cs typeface="Arial"/>
              </a:rPr>
              <a:t>c</a:t>
            </a:r>
            <a:r>
              <a:rPr dirty="0" sz="800" spc="-140">
                <a:latin typeface="Garuda"/>
                <a:cs typeface="Garuda"/>
              </a:rPr>
              <a:t>ra</a:t>
            </a:r>
            <a:r>
              <a:rPr dirty="0" baseline="10101" sz="1650" spc="-209" b="1">
                <a:latin typeface="Arial"/>
                <a:cs typeface="Arial"/>
              </a:rPr>
              <a:t>le</a:t>
            </a:r>
            <a:r>
              <a:rPr dirty="0" sz="800" spc="-140">
                <a:latin typeface="Garuda"/>
                <a:cs typeface="Garuda"/>
              </a:rPr>
              <a:t>m </a:t>
            </a:r>
            <a:r>
              <a:rPr dirty="0" sz="800" spc="-260">
                <a:latin typeface="Garuda"/>
                <a:cs typeface="Garuda"/>
              </a:rPr>
              <a:t>(</a:t>
            </a:r>
            <a:r>
              <a:rPr dirty="0" baseline="10101" sz="1650" spc="-390" b="1">
                <a:latin typeface="Arial"/>
                <a:cs typeface="Arial"/>
              </a:rPr>
              <a:t>D</a:t>
            </a:r>
            <a:r>
              <a:rPr dirty="0" sz="800" spc="-260">
                <a:latin typeface="Garuda"/>
                <a:cs typeface="Garuda"/>
              </a:rPr>
              <a:t>W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D</a:t>
            </a:r>
            <a:r>
              <a:rPr dirty="0" baseline="10101" sz="1650" spc="-390" b="1">
                <a:latin typeface="Arial"/>
                <a:cs typeface="Arial"/>
              </a:rPr>
              <a:t>t</a:t>
            </a:r>
            <a:r>
              <a:rPr dirty="0" sz="800" spc="-260">
                <a:latin typeface="Garuda"/>
                <a:cs typeface="Garuda"/>
              </a:rPr>
              <a:t>P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)</a:t>
            </a:r>
            <a:r>
              <a:rPr dirty="0" baseline="10101" sz="1650" spc="-390" b="1">
                <a:latin typeface="Arial"/>
                <a:cs typeface="Arial"/>
              </a:rPr>
              <a:t>b</a:t>
            </a:r>
            <a:r>
              <a:rPr dirty="0" sz="800" spc="-260">
                <a:latin typeface="Garuda"/>
                <a:cs typeface="Garuda"/>
              </a:rPr>
              <a:t>eK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i</a:t>
            </a:r>
            <a:r>
              <a:rPr dirty="0" baseline="10101" sz="1650" spc="-390" b="1">
                <a:latin typeface="Arial"/>
                <a:cs typeface="Arial"/>
              </a:rPr>
              <a:t>s</a:t>
            </a:r>
            <a:r>
              <a:rPr dirty="0" sz="800" spc="-260">
                <a:latin typeface="Garuda"/>
                <a:cs typeface="Garuda"/>
              </a:rPr>
              <a:t>t 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0101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ri</a:t>
            </a:r>
            <a:r>
              <a:rPr dirty="0" baseline="10101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als</a:t>
            </a:r>
            <a:r>
              <a:rPr dirty="0" baseline="10101" sz="1650" spc="-315" b="1">
                <a:latin typeface="Arial"/>
                <a:cs typeface="Arial"/>
              </a:rPr>
              <a:t>: 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10101" sz="1650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10101" sz="1650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p</a:t>
            </a:r>
            <a:r>
              <a:rPr dirty="0" baseline="10101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rov</a:t>
            </a:r>
            <a:r>
              <a:rPr dirty="0" baseline="10101" sz="1650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id</a:t>
            </a:r>
            <a:r>
              <a:rPr dirty="0" baseline="10101" sz="1650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10101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d </a:t>
            </a:r>
            <a:r>
              <a:rPr dirty="0" sz="800" spc="-210">
                <a:latin typeface="Garuda"/>
                <a:cs typeface="Garuda"/>
              </a:rPr>
              <a:t>f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or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W</a:t>
            </a:r>
            <a:r>
              <a:rPr dirty="0" baseline="10101" sz="1650" spc="-315" b="1">
                <a:latin typeface="Arial"/>
                <a:cs typeface="Arial"/>
              </a:rPr>
              <a:t>m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0101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0101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-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cl</a:t>
            </a:r>
            <a:r>
              <a:rPr dirty="0" baseline="10101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ss</a:t>
            </a:r>
            <a:r>
              <a:rPr dirty="0" baseline="10101" sz="1650" spc="-315" b="1">
                <a:latin typeface="Arial"/>
                <a:cs typeface="Arial"/>
              </a:rPr>
              <a:t>II</a:t>
            </a:r>
            <a:r>
              <a:rPr dirty="0" sz="800" spc="-210">
                <a:latin typeface="Garuda"/>
                <a:cs typeface="Garuda"/>
              </a:rPr>
              <a:t>use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nly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0101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0101" sz="1650" spc="-322" b="1">
                <a:latin typeface="Arial"/>
                <a:cs typeface="Arial"/>
              </a:rPr>
              <a:t>ti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0101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py</a:t>
            </a:r>
            <a:r>
              <a:rPr dirty="0" baseline="10101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0101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0101" sz="1650" spc="-322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10101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K</a:t>
            </a:r>
            <a:r>
              <a:rPr dirty="0" baseline="10101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0101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0101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0101" sz="1650" spc="-262" b="1">
                <a:latin typeface="Arial"/>
                <a:cs typeface="Arial"/>
              </a:rPr>
              <a:t>ic</a:t>
            </a:r>
            <a:r>
              <a:rPr dirty="0" sz="800" spc="-175">
                <a:latin typeface="Garuda"/>
                <a:cs typeface="Garuda"/>
              </a:rPr>
              <a:t>ria</a:t>
            </a:r>
            <a:r>
              <a:rPr dirty="0" baseline="10101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0101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0101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0101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0101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</a:t>
            </a:r>
            <a:r>
              <a:rPr dirty="0" baseline="10101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bit</a:t>
            </a:r>
            <a:r>
              <a:rPr dirty="0" baseline="10101" sz="1650" spc="-262" b="1">
                <a:latin typeface="Arial"/>
                <a:cs typeface="Arial"/>
              </a:rPr>
              <a:t>2</a:t>
            </a:r>
            <a:r>
              <a:rPr dirty="0" sz="800" spc="-175">
                <a:latin typeface="Garuda"/>
                <a:cs typeface="Garuda"/>
              </a:rPr>
              <a:t>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517650"/>
            <a:ext cx="5807710" cy="93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Arial"/>
              <a:cs typeface="Arial"/>
            </a:endParaRPr>
          </a:p>
          <a:p>
            <a:pPr marL="469900" marR="5080" indent="-228600">
              <a:lnSpc>
                <a:spcPct val="97300"/>
              </a:lnSpc>
            </a:pPr>
            <a:r>
              <a:rPr dirty="0" sz="1200">
                <a:latin typeface="Times New Roman"/>
                <a:cs typeface="Times New Roman"/>
              </a:rPr>
              <a:t>3. The </a:t>
            </a:r>
            <a:r>
              <a:rPr dirty="0" sz="1200" spc="-5">
                <a:latin typeface="Times New Roman"/>
                <a:cs typeface="Times New Roman"/>
              </a:rPr>
              <a:t>DBA wants </a:t>
            </a:r>
            <a:r>
              <a:rPr dirty="0" sz="1200">
                <a:latin typeface="Times New Roman"/>
                <a:cs typeface="Times New Roman"/>
              </a:rPr>
              <a:t>you to create a table,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has a </a:t>
            </a:r>
            <a:r>
              <a:rPr dirty="0" sz="1200" spc="-5">
                <a:latin typeface="Times New Roman"/>
                <a:cs typeface="Times New Roman"/>
              </a:rPr>
              <a:t>primary </a:t>
            </a:r>
            <a:r>
              <a:rPr dirty="0" sz="1200">
                <a:latin typeface="Times New Roman"/>
                <a:cs typeface="Times New Roman"/>
              </a:rPr>
              <a:t>key constraint, but the DBA  wants the index to have a different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than the constraint. Create the  </a:t>
            </a:r>
            <a:r>
              <a:rPr dirty="0" sz="1200" spc="-5">
                <a:latin typeface="Courier New"/>
                <a:cs typeface="Courier New"/>
              </a:rPr>
              <a:t>LOCATIONS_NAMED_INDEX</a:t>
            </a:r>
            <a:r>
              <a:rPr dirty="0" sz="1200" spc="-434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 based on the following table </a:t>
            </a:r>
            <a:r>
              <a:rPr dirty="0" sz="1200" spc="-5">
                <a:latin typeface="Times New Roman"/>
                <a:cs typeface="Times New Roman"/>
              </a:rPr>
              <a:t>instance </a:t>
            </a:r>
            <a:r>
              <a:rPr dirty="0" sz="1200">
                <a:latin typeface="Times New Roman"/>
                <a:cs typeface="Times New Roman"/>
              </a:rPr>
              <a:t>chart.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628390"/>
            <a:ext cx="4620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index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PRIMARY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KEY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Courier New"/>
                <a:cs typeface="Courier New"/>
              </a:rPr>
              <a:t>LOCATIONS_PK_IDX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653" y="3009900"/>
            <a:ext cx="5397500" cy="1257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15265" marR="1235075">
              <a:lnSpc>
                <a:spcPct val="114999"/>
              </a:lnSpc>
              <a:spcBef>
                <a:spcPts val="190"/>
              </a:spcBef>
            </a:pPr>
            <a:r>
              <a:rPr dirty="0" sz="1200" spc="-5" b="1">
                <a:latin typeface="Courier New"/>
                <a:cs typeface="Courier New"/>
              </a:rPr>
              <a:t>CREATE TABLE LOCATIONS_NAMED_INDEX  (location_id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NUMBER(4)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PRIMARY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KEY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USING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INDEX</a:t>
            </a:r>
            <a:endParaRPr sz="120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220"/>
              </a:spcBef>
            </a:pPr>
            <a:r>
              <a:rPr dirty="0" sz="1200" spc="-5" b="1">
                <a:latin typeface="Courier New"/>
                <a:cs typeface="Courier New"/>
              </a:rPr>
              <a:t>(CREATE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INDEX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locations_pk_idx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ON</a:t>
            </a:r>
            <a:endParaRPr sz="1200">
              <a:latin typeface="Courier New"/>
              <a:cs typeface="Courier New"/>
            </a:endParaRPr>
          </a:p>
          <a:p>
            <a:pPr marL="215265" marR="1936114">
              <a:lnSpc>
                <a:spcPts val="1780"/>
              </a:lnSpc>
              <a:spcBef>
                <a:spcPts val="114"/>
              </a:spcBef>
            </a:pPr>
            <a:r>
              <a:rPr dirty="0" sz="1200" spc="-5" b="1">
                <a:latin typeface="Courier New"/>
                <a:cs typeface="Courier New"/>
              </a:rPr>
              <a:t>LOCATIONS_NAMED_INDEX(location_id))</a:t>
            </a:r>
            <a:r>
              <a:rPr dirty="0" sz="1200" spc="-5" b="1">
                <a:latin typeface="Times New Roman"/>
                <a:cs typeface="Times New Roman"/>
              </a:rPr>
              <a:t>,  </a:t>
            </a:r>
            <a:r>
              <a:rPr dirty="0" sz="1200" spc="-5" b="1">
                <a:latin typeface="Courier New"/>
                <a:cs typeface="Courier New"/>
              </a:rPr>
              <a:t>location_name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VARCHAR2(20))</a:t>
            </a:r>
            <a:r>
              <a:rPr dirty="0" sz="1200" spc="-5" b="1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3" y="4365750"/>
            <a:ext cx="4357370" cy="396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USER_INDEXES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INDEX_NAME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dirty="0" sz="1200" spc="-5">
                <a:latin typeface="Courier New"/>
                <a:cs typeface="Courier New"/>
              </a:rPr>
              <a:t>LOCATIONS_NAMED_INDEX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653" y="4953000"/>
            <a:ext cx="5397500" cy="914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90500" marR="2707005">
              <a:lnSpc>
                <a:spcPct val="114999"/>
              </a:lnSpc>
              <a:spcBef>
                <a:spcPts val="170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39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INDEX_NAME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TABLE_NAME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USER_INDEXES</a:t>
            </a:r>
            <a:endParaRPr sz="12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25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TABLE_NAME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‘LOCATIONS_NAMED_INDEX’;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12" y="6061959"/>
            <a:ext cx="5750560" cy="26676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extra practice after you have </a:t>
            </a:r>
            <a:r>
              <a:rPr dirty="0" sz="1200" spc="-5">
                <a:latin typeface="Times New Roman"/>
                <a:cs typeface="Times New Roman"/>
              </a:rPr>
              <a:t>discussed enhancements 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GROUP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BY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marR="57785" indent="-228600">
              <a:lnSpc>
                <a:spcPts val="1380"/>
              </a:lnSpc>
              <a:buAutoNum type="arabicPeriod" startAt="5"/>
              <a:tabLst>
                <a:tab pos="356235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requires </a:t>
            </a:r>
            <a:r>
              <a:rPr dirty="0" sz="1200" spc="-5">
                <a:latin typeface="Times New Roman"/>
                <a:cs typeface="Times New Roman"/>
              </a:rPr>
              <a:t>some </a:t>
            </a:r>
            <a:r>
              <a:rPr dirty="0" sz="1200">
                <a:latin typeface="Times New Roman"/>
                <a:cs typeface="Times New Roman"/>
              </a:rPr>
              <a:t>reports on certain </a:t>
            </a:r>
            <a:r>
              <a:rPr dirty="0" sz="1200" spc="-5">
                <a:latin typeface="Times New Roman"/>
                <a:cs typeface="Times New Roman"/>
              </a:rPr>
              <a:t>departments. </a:t>
            </a:r>
            <a:r>
              <a:rPr dirty="0" sz="1200">
                <a:latin typeface="Times New Roman"/>
                <a:cs typeface="Times New Roman"/>
              </a:rPr>
              <a:t>These  are its</a:t>
            </a:r>
            <a:r>
              <a:rPr dirty="0" sz="1200" spc="-5">
                <a:latin typeface="Times New Roman"/>
                <a:cs typeface="Times New Roman"/>
              </a:rPr>
              <a:t> requirements:</a:t>
            </a:r>
            <a:endParaRPr sz="1200">
              <a:latin typeface="Times New Roman"/>
              <a:cs typeface="Times New Roman"/>
            </a:endParaRPr>
          </a:p>
          <a:p>
            <a:pPr marL="355600" marR="211454">
              <a:lnSpc>
                <a:spcPts val="1380"/>
              </a:lnSpc>
              <a:spcBef>
                <a:spcPts val="300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following for those departments whose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ID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 greater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80:</a:t>
            </a:r>
            <a:endParaRPr sz="12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204"/>
              </a:spcBef>
              <a:buChar char="-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for every </a:t>
            </a:r>
            <a:r>
              <a:rPr dirty="0" sz="1200">
                <a:latin typeface="Times New Roman"/>
                <a:cs typeface="Times New Roman"/>
              </a:rPr>
              <a:t>job within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endParaRPr sz="12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</a:t>
            </a:r>
            <a:endParaRPr sz="12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those cities 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departments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located</a:t>
            </a:r>
            <a:endParaRPr sz="12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The total salary for every job, irrespective of the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endParaRPr sz="12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for every department irrespective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city</a:t>
            </a:r>
            <a:endParaRPr sz="12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240"/>
              </a:spcBef>
              <a:buChar char="-"/>
              <a:tabLst>
                <a:tab pos="697865" algn="l"/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salary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departments, irrespective </a:t>
            </a:r>
            <a:r>
              <a:rPr dirty="0" sz="1200">
                <a:latin typeface="Times New Roman"/>
                <a:cs typeface="Times New Roman"/>
              </a:rPr>
              <a:t>of the job titles 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cities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96364" y="1471041"/>
          <a:ext cx="4559300" cy="979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140"/>
                <a:gridCol w="1523999"/>
                <a:gridCol w="1524000"/>
              </a:tblGrid>
              <a:tr h="286511"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Deptno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Key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Data Type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VARCHAR2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Length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17650"/>
            <a:ext cx="3100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1099059"/>
            <a:ext cx="561340" cy="86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153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COLUMN  COLUMN  COLUMN  COLUMN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1099059"/>
            <a:ext cx="3549015" cy="104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5199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city FORMAT A25 Heading CITY  department_name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FORMAT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A15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Heading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DNAME  job_id</a:t>
            </a:r>
            <a:r>
              <a:rPr dirty="0" sz="1200" spc="-1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FORMAT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A10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Heading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JOB</a:t>
            </a:r>
            <a:endParaRPr sz="1200">
              <a:latin typeface="Courier New"/>
              <a:cs typeface="Courier New"/>
            </a:endParaRPr>
          </a:p>
          <a:p>
            <a:pPr marR="5080">
              <a:lnSpc>
                <a:spcPts val="1360"/>
              </a:lnSpc>
              <a:spcBef>
                <a:spcPts val="335"/>
              </a:spcBef>
            </a:pPr>
            <a:r>
              <a:rPr dirty="0" sz="1200" spc="-5" b="1">
                <a:latin typeface="Courier New"/>
                <a:cs typeface="Courier New"/>
              </a:rPr>
              <a:t>SUM(salary)</a:t>
            </a:r>
            <a:r>
              <a:rPr dirty="0" sz="1200" spc="-9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FORMAT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$99,99,999.00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Heading  SUM(SALARY)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7" y="2371593"/>
            <a:ext cx="561340" cy="1277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urier New"/>
              <a:cs typeface="Courier New"/>
            </a:endParaRPr>
          </a:p>
          <a:p>
            <a:pPr marR="97155">
              <a:lnSpc>
                <a:spcPct val="115300"/>
              </a:lnSpc>
            </a:pPr>
            <a:r>
              <a:rPr dirty="0" sz="1200" spc="-5" b="1">
                <a:latin typeface="Courier New"/>
                <a:cs typeface="Courier New"/>
              </a:rPr>
              <a:t>FROM  </a:t>
            </a:r>
            <a:r>
              <a:rPr dirty="0" sz="1200" spc="-5" b="1">
                <a:latin typeface="Courier New"/>
                <a:cs typeface="Courier New"/>
              </a:rPr>
              <a:t>WHERE  </a:t>
            </a:r>
            <a:r>
              <a:rPr dirty="0" sz="1200" spc="-5" b="1">
                <a:latin typeface="Courier New"/>
                <a:cs typeface="Courier New"/>
              </a:rPr>
              <a:t>AND  AND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7" y="2343400"/>
            <a:ext cx="320548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34620">
              <a:lnSpc>
                <a:spcPct val="115399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l.city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d.department_name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e.job_id</a:t>
            </a:r>
            <a:r>
              <a:rPr dirty="0" sz="1200" spc="-5" b="1">
                <a:latin typeface="Times New Roman"/>
                <a:cs typeface="Times New Roman"/>
              </a:rPr>
              <a:t>,  </a:t>
            </a:r>
            <a:r>
              <a:rPr dirty="0" sz="1200" spc="-5" b="1">
                <a:latin typeface="Courier New"/>
                <a:cs typeface="Courier New"/>
              </a:rPr>
              <a:t>SUM(e.salary)</a:t>
            </a:r>
            <a:endParaRPr sz="1200">
              <a:latin typeface="Courier New"/>
              <a:cs typeface="Courier New"/>
            </a:endParaRPr>
          </a:p>
          <a:p>
            <a:pPr marR="5080">
              <a:lnSpc>
                <a:spcPct val="115300"/>
              </a:lnSpc>
              <a:spcBef>
                <a:spcPts val="114"/>
              </a:spcBef>
            </a:pPr>
            <a:r>
              <a:rPr dirty="0" sz="1200" spc="-5" b="1">
                <a:latin typeface="Courier New"/>
                <a:cs typeface="Courier New"/>
              </a:rPr>
              <a:t>locations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departments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  d.location_id = l.location_id  e.department_id = d.department_id  e.department_id &gt;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80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13" y="3651747"/>
            <a:ext cx="5704205" cy="167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786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GROUP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BY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CUBE(</a:t>
            </a:r>
            <a:r>
              <a:rPr dirty="0" sz="1200" spc="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l.city,</a:t>
            </a:r>
            <a:r>
              <a:rPr dirty="0" sz="1200" spc="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d.department_name,</a:t>
            </a:r>
            <a:r>
              <a:rPr dirty="0" sz="1200" spc="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e.job_id);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240665" marR="50800" indent="-228600">
              <a:lnSpc>
                <a:spcPts val="1380"/>
              </a:lnSpc>
              <a:spcBef>
                <a:spcPts val="740"/>
              </a:spcBef>
              <a:buAutoNum type="arabicPeriod" startAt="6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Accounting department </a:t>
            </a:r>
            <a:r>
              <a:rPr dirty="0" sz="1200">
                <a:latin typeface="Times New Roman"/>
                <a:cs typeface="Times New Roman"/>
              </a:rPr>
              <a:t>requires an analysis on the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minimum </a:t>
            </a:r>
            <a:r>
              <a:rPr dirty="0" sz="1200">
                <a:latin typeface="Times New Roman"/>
                <a:cs typeface="Times New Roman"/>
              </a:rPr>
              <a:t>salaries  by </a:t>
            </a:r>
            <a:r>
              <a:rPr dirty="0" sz="1200" spc="-5">
                <a:latin typeface="Times New Roman"/>
                <a:cs typeface="Times New Roman"/>
              </a:rPr>
              <a:t>department, </a:t>
            </a:r>
            <a:r>
              <a:rPr dirty="0" sz="1200">
                <a:latin typeface="Times New Roman"/>
                <a:cs typeface="Times New Roman"/>
              </a:rPr>
              <a:t>job, and </a:t>
            </a:r>
            <a:r>
              <a:rPr dirty="0" sz="1200" spc="-5">
                <a:latin typeface="Times New Roman"/>
                <a:cs typeface="Times New Roman"/>
              </a:rPr>
              <a:t>manager. </a:t>
            </a:r>
            <a:r>
              <a:rPr dirty="0" sz="1200">
                <a:latin typeface="Times New Roman"/>
                <a:cs typeface="Times New Roman"/>
              </a:rPr>
              <a:t>They have asked you to do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204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following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groupings:</a:t>
            </a:r>
            <a:endParaRPr sz="1200">
              <a:latin typeface="Times New Roman"/>
              <a:cs typeface="Times New Roman"/>
            </a:endParaRPr>
          </a:p>
          <a:p>
            <a:pPr lvl="1" marL="583565" indent="-229235">
              <a:lnSpc>
                <a:spcPct val="100000"/>
              </a:lnSpc>
              <a:spcBef>
                <a:spcPts val="240"/>
              </a:spcBef>
              <a:buChar char="-"/>
              <a:tabLst>
                <a:tab pos="583565" algn="l"/>
                <a:tab pos="5842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ID, Job ID</a:t>
            </a:r>
            <a:endParaRPr sz="1200">
              <a:latin typeface="Times New Roman"/>
              <a:cs typeface="Times New Roman"/>
            </a:endParaRPr>
          </a:p>
          <a:p>
            <a:pPr lvl="1" marL="583565" indent="-229235">
              <a:lnSpc>
                <a:spcPct val="100000"/>
              </a:lnSpc>
              <a:spcBef>
                <a:spcPts val="240"/>
              </a:spcBef>
              <a:buChar char="-"/>
              <a:tabLst>
                <a:tab pos="583565" algn="l"/>
                <a:tab pos="584200" algn="l"/>
              </a:tabLst>
            </a:pPr>
            <a:r>
              <a:rPr dirty="0" sz="1200">
                <a:latin typeface="Times New Roman"/>
                <a:cs typeface="Times New Roman"/>
              </a:rPr>
              <a:t>Job ID, </a:t>
            </a:r>
            <a:r>
              <a:rPr dirty="0" sz="1200" spc="-5">
                <a:latin typeface="Times New Roman"/>
                <a:cs typeface="Times New Roman"/>
              </a:rPr>
              <a:t>Manager </a:t>
            </a:r>
            <a:r>
              <a:rPr dirty="0" sz="1200">
                <a:latin typeface="Times New Roman"/>
                <a:cs typeface="Times New Roman"/>
              </a:rPr>
              <a:t>ID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Times New Roman"/>
                <a:cs typeface="Times New Roman"/>
              </a:rPr>
              <a:t>The query should calculate the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minimum salaries </a:t>
            </a:r>
            <a:r>
              <a:rPr dirty="0" sz="1200">
                <a:latin typeface="Times New Roman"/>
                <a:cs typeface="Times New Roman"/>
              </a:rPr>
              <a:t>for each of these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646" y="5531358"/>
            <a:ext cx="5461635" cy="1371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endParaRPr sz="1200">
              <a:latin typeface="Courier New"/>
              <a:cs typeface="Courier New"/>
            </a:endParaRPr>
          </a:p>
          <a:p>
            <a:pPr marL="698500" marR="845819" indent="-114300">
              <a:lnSpc>
                <a:spcPts val="1360"/>
              </a:lnSpc>
              <a:spcBef>
                <a:spcPts val="330"/>
              </a:spcBef>
            </a:pPr>
            <a:r>
              <a:rPr dirty="0" sz="1200" spc="-5" b="1">
                <a:latin typeface="Courier New"/>
                <a:cs typeface="Courier New"/>
              </a:rPr>
              <a:t>department_id,job_id,manager_id,max(salary),  min(salary)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  <a:tabLst>
                <a:tab pos="1109980" algn="l"/>
              </a:tabLst>
            </a:pPr>
            <a:r>
              <a:rPr dirty="0" sz="1200" spc="-5" b="1">
                <a:latin typeface="Courier New"/>
                <a:cs typeface="Courier New"/>
              </a:rPr>
              <a:t>FROM	employees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dirty="0" sz="1200" spc="-5" b="1">
                <a:latin typeface="Courier New"/>
                <a:cs typeface="Courier New"/>
              </a:rPr>
              <a:t>GROUP BY GROUPING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SETS</a:t>
            </a:r>
            <a:endParaRPr sz="12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219"/>
              </a:spcBef>
            </a:pPr>
            <a:r>
              <a:rPr dirty="0" sz="1200" spc="-5" b="1">
                <a:latin typeface="Courier New"/>
                <a:cs typeface="Courier New"/>
              </a:rPr>
              <a:t>((department_id,job_id),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(job_id,manager_id));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5996" y="7195049"/>
            <a:ext cx="5772150" cy="9912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1397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extra practice after you have discussed the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datetime  </a:t>
            </a:r>
            <a:r>
              <a:rPr dirty="0" sz="120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300"/>
              </a:spcBef>
            </a:pPr>
            <a:r>
              <a:rPr dirty="0" sz="1200" spc="-5">
                <a:latin typeface="Times New Roman"/>
                <a:cs typeface="Times New Roman"/>
              </a:rPr>
              <a:t>You work </a:t>
            </a:r>
            <a:r>
              <a:rPr dirty="0" sz="1200">
                <a:latin typeface="Times New Roman"/>
                <a:cs typeface="Times New Roman"/>
              </a:rPr>
              <a:t>for a global company and the new </a:t>
            </a:r>
            <a:r>
              <a:rPr dirty="0" sz="1200" spc="-5">
                <a:latin typeface="Times New Roman"/>
                <a:cs typeface="Times New Roman"/>
              </a:rPr>
              <a:t>vice </a:t>
            </a:r>
            <a:r>
              <a:rPr dirty="0" sz="1200">
                <a:latin typeface="Times New Roman"/>
                <a:cs typeface="Times New Roman"/>
              </a:rPr>
              <a:t>president of </a:t>
            </a:r>
            <a:r>
              <a:rPr dirty="0" sz="1200" spc="-5">
                <a:latin typeface="Times New Roman"/>
                <a:cs typeface="Times New Roman"/>
              </a:rPr>
              <a:t>operations wants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know </a:t>
            </a:r>
            <a:r>
              <a:rPr dirty="0" sz="1200">
                <a:latin typeface="Times New Roman"/>
                <a:cs typeface="Times New Roman"/>
              </a:rPr>
              <a:t>the  different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zones of all the </a:t>
            </a:r>
            <a:r>
              <a:rPr dirty="0" sz="1200" spc="-5">
                <a:latin typeface="Times New Roman"/>
                <a:cs typeface="Times New Roman"/>
              </a:rPr>
              <a:t>company branches. He </a:t>
            </a:r>
            <a:r>
              <a:rPr dirty="0" sz="1200">
                <a:latin typeface="Times New Roman"/>
                <a:cs typeface="Times New Roman"/>
              </a:rPr>
              <a:t>has requested 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information:</a:t>
            </a:r>
            <a:endParaRPr sz="12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245"/>
              </a:spcBef>
            </a:pPr>
            <a:r>
              <a:rPr dirty="0" sz="1200">
                <a:latin typeface="Times New Roman"/>
                <a:cs typeface="Times New Roman"/>
              </a:rPr>
              <a:t>7.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Alter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session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NLS_DATE_FORMAT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DD-MON-YYYY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HH24:MI:SS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646" y="8305038"/>
            <a:ext cx="5461635" cy="5562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774700">
              <a:lnSpc>
                <a:spcPts val="1400"/>
              </a:lnSpc>
              <a:spcBef>
                <a:spcPts val="830"/>
              </a:spcBef>
            </a:pPr>
            <a:r>
              <a:rPr dirty="0" sz="1200" spc="-5" b="1">
                <a:latin typeface="Courier New"/>
                <a:cs typeface="Courier New"/>
              </a:rPr>
              <a:t>ALTER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SESSION</a:t>
            </a:r>
            <a:endParaRPr sz="1200">
              <a:latin typeface="Courier New"/>
              <a:cs typeface="Courier New"/>
            </a:endParaRPr>
          </a:p>
          <a:p>
            <a:pPr marL="774700">
              <a:lnSpc>
                <a:spcPts val="1400"/>
              </a:lnSpc>
            </a:pPr>
            <a:r>
              <a:rPr dirty="0" sz="1200" spc="-5" b="1">
                <a:latin typeface="Courier New"/>
                <a:cs typeface="Courier New"/>
              </a:rPr>
              <a:t>SET</a:t>
            </a:r>
            <a:r>
              <a:rPr dirty="0" sz="1200" spc="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NLS_DATE_FORMAT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‘DD-MON-YYYY</a:t>
            </a:r>
            <a:r>
              <a:rPr dirty="0" sz="1200" spc="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HH24:MI:SS’;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2653" y="988313"/>
            <a:ext cx="5397500" cy="2971800"/>
          </a:xfrm>
          <a:custGeom>
            <a:avLst/>
            <a:gdLst/>
            <a:ahLst/>
            <a:cxnLst/>
            <a:rect l="l" t="t" r="r" b="b"/>
            <a:pathLst>
              <a:path w="5397500" h="2971800">
                <a:moveTo>
                  <a:pt x="5397246" y="0"/>
                </a:moveTo>
                <a:lnTo>
                  <a:pt x="0" y="0"/>
                </a:lnTo>
                <a:lnTo>
                  <a:pt x="0" y="2971800"/>
                </a:lnTo>
                <a:lnTo>
                  <a:pt x="5397246" y="2971800"/>
                </a:lnTo>
                <a:lnTo>
                  <a:pt x="539724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140">
                <a:latin typeface="Garuda"/>
                <a:cs typeface="Garuda"/>
              </a:rPr>
              <a:t>Development</a:t>
            </a:r>
            <a:r>
              <a:rPr dirty="0" baseline="10101" sz="1650" spc="-209" b="1">
                <a:latin typeface="Arial"/>
                <a:cs typeface="Arial"/>
              </a:rPr>
              <a:t>O</a:t>
            </a:r>
            <a:r>
              <a:rPr dirty="0" sz="800" spc="-140">
                <a:latin typeface="Garuda"/>
                <a:cs typeface="Garuda"/>
              </a:rPr>
              <a:t>P</a:t>
            </a:r>
            <a:r>
              <a:rPr dirty="0" baseline="10101" sz="1650" spc="-209" b="1">
                <a:latin typeface="Arial"/>
                <a:cs typeface="Arial"/>
              </a:rPr>
              <a:t>r</a:t>
            </a:r>
            <a:r>
              <a:rPr dirty="0" sz="800" spc="-140">
                <a:latin typeface="Garuda"/>
                <a:cs typeface="Garuda"/>
              </a:rPr>
              <a:t>ro</a:t>
            </a:r>
            <a:r>
              <a:rPr dirty="0" baseline="10101" sz="1650" spc="-209" b="1">
                <a:latin typeface="Arial"/>
                <a:cs typeface="Arial"/>
              </a:rPr>
              <a:t>a</a:t>
            </a:r>
            <a:r>
              <a:rPr dirty="0" sz="800" spc="-140">
                <a:latin typeface="Garuda"/>
                <a:cs typeface="Garuda"/>
              </a:rPr>
              <a:t>g</a:t>
            </a:r>
            <a:r>
              <a:rPr dirty="0" baseline="10101" sz="1650" spc="-209" b="1">
                <a:latin typeface="Arial"/>
                <a:cs typeface="Arial"/>
              </a:rPr>
              <a:t>c</a:t>
            </a:r>
            <a:r>
              <a:rPr dirty="0" sz="800" spc="-140">
                <a:latin typeface="Garuda"/>
                <a:cs typeface="Garuda"/>
              </a:rPr>
              <a:t>ra</a:t>
            </a:r>
            <a:r>
              <a:rPr dirty="0" baseline="10101" sz="1650" spc="-209" b="1">
                <a:latin typeface="Arial"/>
                <a:cs typeface="Arial"/>
              </a:rPr>
              <a:t>le</a:t>
            </a:r>
            <a:r>
              <a:rPr dirty="0" sz="800" spc="-140">
                <a:latin typeface="Garuda"/>
                <a:cs typeface="Garuda"/>
              </a:rPr>
              <a:t>m </a:t>
            </a:r>
            <a:r>
              <a:rPr dirty="0" sz="800" spc="-260">
                <a:latin typeface="Garuda"/>
                <a:cs typeface="Garuda"/>
              </a:rPr>
              <a:t>(</a:t>
            </a:r>
            <a:r>
              <a:rPr dirty="0" baseline="10101" sz="1650" spc="-390" b="1">
                <a:latin typeface="Arial"/>
                <a:cs typeface="Arial"/>
              </a:rPr>
              <a:t>D</a:t>
            </a:r>
            <a:r>
              <a:rPr dirty="0" sz="800" spc="-260">
                <a:latin typeface="Garuda"/>
                <a:cs typeface="Garuda"/>
              </a:rPr>
              <a:t>W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D</a:t>
            </a:r>
            <a:r>
              <a:rPr dirty="0" baseline="10101" sz="1650" spc="-390" b="1">
                <a:latin typeface="Arial"/>
                <a:cs typeface="Arial"/>
              </a:rPr>
              <a:t>t</a:t>
            </a:r>
            <a:r>
              <a:rPr dirty="0" sz="800" spc="-260">
                <a:latin typeface="Garuda"/>
                <a:cs typeface="Garuda"/>
              </a:rPr>
              <a:t>P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)</a:t>
            </a:r>
            <a:r>
              <a:rPr dirty="0" baseline="10101" sz="1650" spc="-390" b="1">
                <a:latin typeface="Arial"/>
                <a:cs typeface="Arial"/>
              </a:rPr>
              <a:t>b</a:t>
            </a:r>
            <a:r>
              <a:rPr dirty="0" sz="800" spc="-260">
                <a:latin typeface="Garuda"/>
                <a:cs typeface="Garuda"/>
              </a:rPr>
              <a:t>eK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i</a:t>
            </a:r>
            <a:r>
              <a:rPr dirty="0" baseline="10101" sz="1650" spc="-390" b="1">
                <a:latin typeface="Arial"/>
                <a:cs typeface="Arial"/>
              </a:rPr>
              <a:t>s</a:t>
            </a:r>
            <a:r>
              <a:rPr dirty="0" sz="800" spc="-260">
                <a:latin typeface="Garuda"/>
                <a:cs typeface="Garuda"/>
              </a:rPr>
              <a:t>t 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0101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ri</a:t>
            </a:r>
            <a:r>
              <a:rPr dirty="0" baseline="10101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als</a:t>
            </a:r>
            <a:r>
              <a:rPr dirty="0" baseline="10101" sz="1650" spc="-315" b="1">
                <a:latin typeface="Arial"/>
                <a:cs typeface="Arial"/>
              </a:rPr>
              <a:t>: 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10101" sz="1650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10101" sz="1650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p</a:t>
            </a:r>
            <a:r>
              <a:rPr dirty="0" baseline="10101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rov</a:t>
            </a:r>
            <a:r>
              <a:rPr dirty="0" baseline="10101" sz="1650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id</a:t>
            </a:r>
            <a:r>
              <a:rPr dirty="0" baseline="10101" sz="1650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10101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d </a:t>
            </a:r>
            <a:r>
              <a:rPr dirty="0" sz="800" spc="-210">
                <a:latin typeface="Garuda"/>
                <a:cs typeface="Garuda"/>
              </a:rPr>
              <a:t>f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or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W</a:t>
            </a:r>
            <a:r>
              <a:rPr dirty="0" baseline="10101" sz="1650" spc="-315" b="1">
                <a:latin typeface="Arial"/>
                <a:cs typeface="Arial"/>
              </a:rPr>
              <a:t>m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0101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0101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-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cl</a:t>
            </a:r>
            <a:r>
              <a:rPr dirty="0" baseline="10101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ss</a:t>
            </a:r>
            <a:r>
              <a:rPr dirty="0" baseline="10101" sz="1650" spc="-315" b="1">
                <a:latin typeface="Arial"/>
                <a:cs typeface="Arial"/>
              </a:rPr>
              <a:t>II</a:t>
            </a:r>
            <a:r>
              <a:rPr dirty="0" sz="800" spc="-210">
                <a:latin typeface="Garuda"/>
                <a:cs typeface="Garuda"/>
              </a:rPr>
              <a:t>use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nly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0101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0101" sz="1650" spc="-322" b="1">
                <a:latin typeface="Arial"/>
                <a:cs typeface="Arial"/>
              </a:rPr>
              <a:t>ti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0101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py</a:t>
            </a:r>
            <a:r>
              <a:rPr dirty="0" baseline="10101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0101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0101" sz="1650" spc="-322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10101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K</a:t>
            </a:r>
            <a:r>
              <a:rPr dirty="0" baseline="10101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0101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0101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0101" sz="1650" spc="-262" b="1">
                <a:latin typeface="Arial"/>
                <a:cs typeface="Arial"/>
              </a:rPr>
              <a:t>ic</a:t>
            </a:r>
            <a:r>
              <a:rPr dirty="0" sz="800" spc="-175">
                <a:latin typeface="Garuda"/>
                <a:cs typeface="Garuda"/>
              </a:rPr>
              <a:t>ria</a:t>
            </a:r>
            <a:r>
              <a:rPr dirty="0" baseline="10101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0101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0101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0101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0101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</a:t>
            </a:r>
            <a:r>
              <a:rPr dirty="0" baseline="10101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bit</a:t>
            </a:r>
            <a:r>
              <a:rPr dirty="0" baseline="10101" sz="1650" spc="-262" b="1">
                <a:latin typeface="Arial"/>
                <a:cs typeface="Arial"/>
              </a:rPr>
              <a:t>3</a:t>
            </a:r>
            <a:r>
              <a:rPr dirty="0" sz="800" spc="-175">
                <a:latin typeface="Garuda"/>
                <a:cs typeface="Garuda"/>
              </a:rPr>
              <a:t>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140">
                <a:latin typeface="Garuda"/>
                <a:cs typeface="Garuda"/>
              </a:rPr>
              <a:t>Development</a:t>
            </a:r>
            <a:r>
              <a:rPr dirty="0" baseline="10101" sz="1650" spc="-209" b="1">
                <a:latin typeface="Arial"/>
                <a:cs typeface="Arial"/>
              </a:rPr>
              <a:t>O</a:t>
            </a:r>
            <a:r>
              <a:rPr dirty="0" sz="800" spc="-140">
                <a:latin typeface="Garuda"/>
                <a:cs typeface="Garuda"/>
              </a:rPr>
              <a:t>P</a:t>
            </a:r>
            <a:r>
              <a:rPr dirty="0" baseline="10101" sz="1650" spc="-209" b="1">
                <a:latin typeface="Arial"/>
                <a:cs typeface="Arial"/>
              </a:rPr>
              <a:t>r</a:t>
            </a:r>
            <a:r>
              <a:rPr dirty="0" sz="800" spc="-140">
                <a:latin typeface="Garuda"/>
                <a:cs typeface="Garuda"/>
              </a:rPr>
              <a:t>ro</a:t>
            </a:r>
            <a:r>
              <a:rPr dirty="0" baseline="10101" sz="1650" spc="-209" b="1">
                <a:latin typeface="Arial"/>
                <a:cs typeface="Arial"/>
              </a:rPr>
              <a:t>a</a:t>
            </a:r>
            <a:r>
              <a:rPr dirty="0" sz="800" spc="-140">
                <a:latin typeface="Garuda"/>
                <a:cs typeface="Garuda"/>
              </a:rPr>
              <a:t>g</a:t>
            </a:r>
            <a:r>
              <a:rPr dirty="0" baseline="10101" sz="1650" spc="-209" b="1">
                <a:latin typeface="Arial"/>
                <a:cs typeface="Arial"/>
              </a:rPr>
              <a:t>c</a:t>
            </a:r>
            <a:r>
              <a:rPr dirty="0" sz="800" spc="-140">
                <a:latin typeface="Garuda"/>
                <a:cs typeface="Garuda"/>
              </a:rPr>
              <a:t>ra</a:t>
            </a:r>
            <a:r>
              <a:rPr dirty="0" baseline="10101" sz="1650" spc="-209" b="1">
                <a:latin typeface="Arial"/>
                <a:cs typeface="Arial"/>
              </a:rPr>
              <a:t>le</a:t>
            </a:r>
            <a:r>
              <a:rPr dirty="0" sz="800" spc="-140">
                <a:latin typeface="Garuda"/>
                <a:cs typeface="Garuda"/>
              </a:rPr>
              <a:t>m </a:t>
            </a:r>
            <a:r>
              <a:rPr dirty="0" sz="800" spc="-260">
                <a:latin typeface="Garuda"/>
                <a:cs typeface="Garuda"/>
              </a:rPr>
              <a:t>(</a:t>
            </a:r>
            <a:r>
              <a:rPr dirty="0" baseline="10101" sz="1650" spc="-390" b="1">
                <a:latin typeface="Arial"/>
                <a:cs typeface="Arial"/>
              </a:rPr>
              <a:t>D</a:t>
            </a:r>
            <a:r>
              <a:rPr dirty="0" sz="800" spc="-260">
                <a:latin typeface="Garuda"/>
                <a:cs typeface="Garuda"/>
              </a:rPr>
              <a:t>W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D</a:t>
            </a:r>
            <a:r>
              <a:rPr dirty="0" baseline="10101" sz="1650" spc="-390" b="1">
                <a:latin typeface="Arial"/>
                <a:cs typeface="Arial"/>
              </a:rPr>
              <a:t>t</a:t>
            </a:r>
            <a:r>
              <a:rPr dirty="0" sz="800" spc="-260">
                <a:latin typeface="Garuda"/>
                <a:cs typeface="Garuda"/>
              </a:rPr>
              <a:t>P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)</a:t>
            </a:r>
            <a:r>
              <a:rPr dirty="0" baseline="10101" sz="1650" spc="-390" b="1">
                <a:latin typeface="Arial"/>
                <a:cs typeface="Arial"/>
              </a:rPr>
              <a:t>b</a:t>
            </a:r>
            <a:r>
              <a:rPr dirty="0" sz="800" spc="-260">
                <a:latin typeface="Garuda"/>
                <a:cs typeface="Garuda"/>
              </a:rPr>
              <a:t>eK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i</a:t>
            </a:r>
            <a:r>
              <a:rPr dirty="0" baseline="10101" sz="1650" spc="-390" b="1">
                <a:latin typeface="Arial"/>
                <a:cs typeface="Arial"/>
              </a:rPr>
              <a:t>s</a:t>
            </a:r>
            <a:r>
              <a:rPr dirty="0" sz="800" spc="-260">
                <a:latin typeface="Garuda"/>
                <a:cs typeface="Garuda"/>
              </a:rPr>
              <a:t>t 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0101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ri</a:t>
            </a:r>
            <a:r>
              <a:rPr dirty="0" baseline="10101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als</a:t>
            </a:r>
            <a:r>
              <a:rPr dirty="0" baseline="10101" sz="1650" spc="-315" b="1">
                <a:latin typeface="Arial"/>
                <a:cs typeface="Arial"/>
              </a:rPr>
              <a:t>: 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10101" sz="1650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10101" sz="1650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p</a:t>
            </a:r>
            <a:r>
              <a:rPr dirty="0" baseline="10101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rov</a:t>
            </a:r>
            <a:r>
              <a:rPr dirty="0" baseline="10101" sz="1650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id</a:t>
            </a:r>
            <a:r>
              <a:rPr dirty="0" baseline="10101" sz="1650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10101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d </a:t>
            </a:r>
            <a:r>
              <a:rPr dirty="0" sz="800" spc="-210">
                <a:latin typeface="Garuda"/>
                <a:cs typeface="Garuda"/>
              </a:rPr>
              <a:t>f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or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W</a:t>
            </a:r>
            <a:r>
              <a:rPr dirty="0" baseline="10101" sz="1650" spc="-315" b="1">
                <a:latin typeface="Arial"/>
                <a:cs typeface="Arial"/>
              </a:rPr>
              <a:t>m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0101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0101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-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cl</a:t>
            </a:r>
            <a:r>
              <a:rPr dirty="0" baseline="10101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ss</a:t>
            </a:r>
            <a:r>
              <a:rPr dirty="0" baseline="10101" sz="1650" spc="-315" b="1">
                <a:latin typeface="Arial"/>
                <a:cs typeface="Arial"/>
              </a:rPr>
              <a:t>II</a:t>
            </a:r>
            <a:r>
              <a:rPr dirty="0" sz="800" spc="-210">
                <a:latin typeface="Garuda"/>
                <a:cs typeface="Garuda"/>
              </a:rPr>
              <a:t>use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nly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0101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0101" sz="1650" spc="-322" b="1">
                <a:latin typeface="Arial"/>
                <a:cs typeface="Arial"/>
              </a:rPr>
              <a:t>ti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0101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py</a:t>
            </a:r>
            <a:r>
              <a:rPr dirty="0" baseline="10101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0101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0101" sz="1650" spc="-322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10101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K</a:t>
            </a:r>
            <a:r>
              <a:rPr dirty="0" baseline="10101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0101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0101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0101" sz="1650" spc="-262" b="1">
                <a:latin typeface="Arial"/>
                <a:cs typeface="Arial"/>
              </a:rPr>
              <a:t>ic</a:t>
            </a:r>
            <a:r>
              <a:rPr dirty="0" sz="800" spc="-175">
                <a:latin typeface="Garuda"/>
                <a:cs typeface="Garuda"/>
              </a:rPr>
              <a:t>ria</a:t>
            </a:r>
            <a:r>
              <a:rPr dirty="0" baseline="10101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0101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0101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0101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0101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</a:t>
            </a:r>
            <a:r>
              <a:rPr dirty="0" baseline="10101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bit</a:t>
            </a:r>
            <a:r>
              <a:rPr dirty="0" baseline="10101" sz="1650" spc="-262" b="1">
                <a:latin typeface="Arial"/>
                <a:cs typeface="Arial"/>
              </a:rPr>
              <a:t>4</a:t>
            </a:r>
            <a:r>
              <a:rPr dirty="0" sz="800" spc="-175">
                <a:latin typeface="Garuda"/>
                <a:cs typeface="Garuda"/>
              </a:rPr>
              <a:t>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517650"/>
            <a:ext cx="3100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94842"/>
            <a:ext cx="360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198" y="894842"/>
            <a:ext cx="532257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queries to display 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offsets </a:t>
            </a:r>
            <a:r>
              <a:rPr dirty="0" sz="1200" spc="-5">
                <a:latin typeface="Times New Roman"/>
                <a:cs typeface="Times New Roman"/>
              </a:rPr>
              <a:t>(</a:t>
            </a:r>
            <a:r>
              <a:rPr dirty="0" sz="1200" spc="-5">
                <a:latin typeface="Courier New"/>
                <a:cs typeface="Courier New"/>
              </a:rPr>
              <a:t>TZ_OFFSET</a:t>
            </a:r>
            <a:r>
              <a:rPr dirty="0" sz="1200" spc="-5">
                <a:latin typeface="Times New Roman"/>
                <a:cs typeface="Times New Roman"/>
              </a:rPr>
              <a:t>)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 time  </a:t>
            </a:r>
            <a:r>
              <a:rPr dirty="0" sz="1200">
                <a:latin typeface="Times New Roman"/>
                <a:cs typeface="Times New Roman"/>
              </a:rPr>
              <a:t>zones: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-	Australia/Sydney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646" y="1667255"/>
            <a:ext cx="5461635" cy="3003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TZ_OFFSET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(‘Australia/Sydney’)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1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dual;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198" y="1958593"/>
            <a:ext cx="1419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200">
                <a:latin typeface="Times New Roman"/>
                <a:cs typeface="Times New Roman"/>
              </a:rPr>
              <a:t>-	</a:t>
            </a:r>
            <a:r>
              <a:rPr dirty="0" sz="1200" spc="-5">
                <a:latin typeface="Times New Roman"/>
                <a:cs typeface="Times New Roman"/>
              </a:rPr>
              <a:t>Chile/Easter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Island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646" y="2344673"/>
            <a:ext cx="5461635" cy="311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0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TZ_OFFSET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(‘Chile/EasterIsland’)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dual</a:t>
            </a:r>
            <a:r>
              <a:rPr dirty="0" sz="1200" spc="-5" b="1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898" y="2783838"/>
            <a:ext cx="5378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tabLst>
                <a:tab pos="317500" algn="l"/>
              </a:tabLst>
            </a:pPr>
            <a:r>
              <a:rPr dirty="0" sz="1200">
                <a:latin typeface="Times New Roman"/>
                <a:cs typeface="Times New Roman"/>
              </a:rPr>
              <a:t>b.		Alter the </a:t>
            </a:r>
            <a:r>
              <a:rPr dirty="0" sz="1200" spc="-5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 the </a:t>
            </a:r>
            <a:r>
              <a:rPr dirty="0" sz="1200" spc="-5">
                <a:latin typeface="Courier New"/>
                <a:cs typeface="Courier New"/>
              </a:rPr>
              <a:t>TIME_ZONE</a:t>
            </a:r>
            <a:r>
              <a:rPr dirty="0" sz="1200" spc="-38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>
                <a:latin typeface="Times New Roman"/>
                <a:cs typeface="Times New Roman"/>
              </a:rPr>
              <a:t>value to 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 of  </a:t>
            </a:r>
            <a:r>
              <a:rPr dirty="0" sz="1200" spc="-5">
                <a:latin typeface="Times New Roman"/>
                <a:cs typeface="Times New Roman"/>
              </a:rPr>
              <a:t>Australia/Sydney.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646" y="3246882"/>
            <a:ext cx="5461635" cy="3429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algn="ctr" marR="299085">
              <a:lnSpc>
                <a:spcPct val="100000"/>
              </a:lnSpc>
              <a:spcBef>
                <a:spcPts val="685"/>
              </a:spcBef>
            </a:pPr>
            <a:r>
              <a:rPr dirty="0" sz="1200" spc="-5" b="1">
                <a:latin typeface="Courier New"/>
                <a:cs typeface="Courier New"/>
              </a:rPr>
              <a:t>ALTER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SESSION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SET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TIME_ZONE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‘+10:00’;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853" y="3627372"/>
            <a:ext cx="4883785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dirty="0" sz="1200">
                <a:latin typeface="Times New Roman"/>
                <a:cs typeface="Times New Roman"/>
              </a:rPr>
              <a:t>c.	Display </a:t>
            </a:r>
            <a:r>
              <a:rPr dirty="0" sz="1200" spc="-5">
                <a:latin typeface="Courier New"/>
                <a:cs typeface="Courier New"/>
              </a:rPr>
              <a:t>SYSDATE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CURRENT_TIMESTAMP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  <a:spcBef>
                <a:spcPts val="35"/>
              </a:spcBef>
            </a:pPr>
            <a:r>
              <a:rPr dirty="0" sz="1200" spc="-5">
                <a:latin typeface="Courier New"/>
                <a:cs typeface="Courier New"/>
              </a:rPr>
              <a:t>LOCALTIMESTAMP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this </a:t>
            </a:r>
            <a:r>
              <a:rPr dirty="0" sz="1200" spc="-5">
                <a:latin typeface="Times New Roman"/>
                <a:cs typeface="Times New Roman"/>
              </a:rPr>
              <a:t>session.</a:t>
            </a:r>
            <a:endParaRPr sz="1200">
              <a:latin typeface="Times New Roman"/>
              <a:cs typeface="Times New Roman"/>
            </a:endParaRPr>
          </a:p>
          <a:p>
            <a:pPr marL="304165" marR="5080">
              <a:lnSpc>
                <a:spcPts val="1380"/>
              </a:lnSpc>
              <a:spcBef>
                <a:spcPts val="95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output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different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date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command </a:t>
            </a:r>
            <a:r>
              <a:rPr dirty="0" sz="1200">
                <a:latin typeface="Times New Roman"/>
                <a:cs typeface="Times New Roman"/>
              </a:rPr>
              <a:t>is  executed.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8646" y="4419600"/>
            <a:ext cx="5461635" cy="5422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927100" marR="457834">
              <a:lnSpc>
                <a:spcPct val="102899"/>
              </a:lnSpc>
              <a:spcBef>
                <a:spcPts val="405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3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SYSDATE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CURRENT_DATE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CURRENT_TIMESTAMP</a:t>
            </a:r>
            <a:r>
              <a:rPr dirty="0" sz="1200" spc="-5" b="1">
                <a:latin typeface="Times New Roman"/>
                <a:cs typeface="Times New Roman"/>
              </a:rPr>
              <a:t>,  </a:t>
            </a:r>
            <a:r>
              <a:rPr dirty="0" sz="1200" spc="-5" b="1">
                <a:latin typeface="Courier New"/>
                <a:cs typeface="Courier New"/>
              </a:rPr>
              <a:t>LOCALTIMESTAMP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DUAL</a:t>
            </a:r>
            <a:r>
              <a:rPr dirty="0" sz="1200" spc="-5" b="1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8900" y="5051552"/>
            <a:ext cx="537845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16865" marR="5080" indent="-3048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d. Alter the </a:t>
            </a:r>
            <a:r>
              <a:rPr dirty="0" sz="1200" spc="-5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 the </a:t>
            </a:r>
            <a:r>
              <a:rPr dirty="0" sz="1200" spc="-5">
                <a:latin typeface="Courier New"/>
                <a:cs typeface="Courier New"/>
              </a:rPr>
              <a:t>TIME_ZONE</a:t>
            </a:r>
            <a:r>
              <a:rPr dirty="0" sz="1200" spc="-38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>
                <a:latin typeface="Times New Roman"/>
                <a:cs typeface="Times New Roman"/>
              </a:rPr>
              <a:t>value to 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 of  Chile/Easter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Island.</a:t>
            </a:r>
            <a:endParaRPr sz="1200">
              <a:latin typeface="Times New Roman"/>
              <a:cs typeface="Times New Roman"/>
            </a:endParaRPr>
          </a:p>
          <a:p>
            <a:pPr algn="just" marL="317500" marR="146685">
              <a:lnSpc>
                <a:spcPts val="1380"/>
              </a:lnSpc>
              <a:spcBef>
                <a:spcPts val="335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results of </a:t>
            </a:r>
            <a:r>
              <a:rPr dirty="0" sz="1200" spc="-5">
                <a:latin typeface="Times New Roman"/>
                <a:cs typeface="Times New Roman"/>
              </a:rPr>
              <a:t>the preceding question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a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date, and in  </a:t>
            </a:r>
            <a:r>
              <a:rPr dirty="0" sz="1200" spc="-5">
                <a:latin typeface="Times New Roman"/>
                <a:cs typeface="Times New Roman"/>
              </a:rPr>
              <a:t>some </a:t>
            </a:r>
            <a:r>
              <a:rPr dirty="0" sz="1200">
                <a:latin typeface="Times New Roman"/>
                <a:cs typeface="Times New Roman"/>
              </a:rPr>
              <a:t>cases, they will not </a:t>
            </a:r>
            <a:r>
              <a:rPr dirty="0" sz="1200" spc="-5">
                <a:latin typeface="Times New Roman"/>
                <a:cs typeface="Times New Roman"/>
              </a:rPr>
              <a:t>match </a:t>
            </a:r>
            <a:r>
              <a:rPr dirty="0" sz="1200">
                <a:latin typeface="Times New Roman"/>
                <a:cs typeface="Times New Roman"/>
              </a:rPr>
              <a:t>the actual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students get. Also,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 of the various </a:t>
            </a:r>
            <a:r>
              <a:rPr dirty="0" sz="1200" spc="-5">
                <a:latin typeface="Times New Roman"/>
                <a:cs typeface="Times New Roman"/>
              </a:rPr>
              <a:t>countries may </a:t>
            </a:r>
            <a:r>
              <a:rPr dirty="0" sz="1200">
                <a:latin typeface="Times New Roman"/>
                <a:cs typeface="Times New Roman"/>
              </a:rPr>
              <a:t>differ based on the daylight saving 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646" y="6288023"/>
            <a:ext cx="5461635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 algn="ctr" marR="299085">
              <a:lnSpc>
                <a:spcPct val="100000"/>
              </a:lnSpc>
              <a:spcBef>
                <a:spcPts val="875"/>
              </a:spcBef>
            </a:pPr>
            <a:r>
              <a:rPr dirty="0" sz="1200" spc="-5" b="1">
                <a:latin typeface="Courier New"/>
                <a:cs typeface="Courier New"/>
              </a:rPr>
              <a:t>ALTER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SESSION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SET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TIME_ZONE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‘-06:00’;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5946" y="6785864"/>
            <a:ext cx="4909185" cy="79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200" algn="l"/>
              </a:tabLst>
            </a:pPr>
            <a:r>
              <a:rPr dirty="0" sz="1200">
                <a:latin typeface="Times New Roman"/>
                <a:cs typeface="Times New Roman"/>
              </a:rPr>
              <a:t>e.	Display </a:t>
            </a:r>
            <a:r>
              <a:rPr dirty="0" sz="1200" spc="-5">
                <a:latin typeface="Courier New"/>
                <a:cs typeface="Courier New"/>
              </a:rPr>
              <a:t>SYSDATE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CURRENT_TIMESTAMP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40"/>
              </a:spcBef>
            </a:pPr>
            <a:r>
              <a:rPr dirty="0" sz="1200" spc="-5">
                <a:latin typeface="Courier New"/>
                <a:cs typeface="Courier New"/>
              </a:rPr>
              <a:t>LOCALTIMESTAMP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this </a:t>
            </a:r>
            <a:r>
              <a:rPr dirty="0" sz="1200" spc="-5">
                <a:latin typeface="Times New Roman"/>
                <a:cs typeface="Times New Roman"/>
              </a:rPr>
              <a:t>session.</a:t>
            </a:r>
            <a:endParaRPr sz="1200">
              <a:latin typeface="Times New Roman"/>
              <a:cs typeface="Times New Roman"/>
            </a:endParaRPr>
          </a:p>
          <a:p>
            <a:pPr marL="330200" marR="5080">
              <a:lnSpc>
                <a:spcPts val="1380"/>
              </a:lnSpc>
              <a:spcBef>
                <a:spcPts val="390"/>
              </a:spcBef>
            </a:pPr>
            <a:r>
              <a:rPr dirty="0" sz="1200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The output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different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date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command </a:t>
            </a:r>
            <a:r>
              <a:rPr dirty="0" sz="1200">
                <a:latin typeface="Times New Roman"/>
                <a:cs typeface="Times New Roman"/>
              </a:rPr>
              <a:t>is  executed.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8646" y="7699247"/>
            <a:ext cx="5461635" cy="571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927100" marR="457834">
              <a:lnSpc>
                <a:spcPts val="1360"/>
              </a:lnSpc>
              <a:spcBef>
                <a:spcPts val="645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3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SYSDATE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CURRENT_DATE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CURRENT_TIMESTAMP</a:t>
            </a:r>
            <a:r>
              <a:rPr dirty="0" sz="1200" spc="-5" b="1">
                <a:latin typeface="Times New Roman"/>
                <a:cs typeface="Times New Roman"/>
              </a:rPr>
              <a:t>,  </a:t>
            </a:r>
            <a:r>
              <a:rPr dirty="0" sz="1200" spc="-5" b="1">
                <a:latin typeface="Courier New"/>
                <a:cs typeface="Courier New"/>
              </a:rPr>
              <a:t>LOCALTIMESTAMP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DUAL;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5946" y="8324342"/>
            <a:ext cx="4371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200" algn="l"/>
              </a:tabLst>
            </a:pPr>
            <a:r>
              <a:rPr dirty="0" sz="1200" spc="-5">
                <a:latin typeface="Times New Roman"/>
                <a:cs typeface="Times New Roman"/>
              </a:rPr>
              <a:t>f.	</a:t>
            </a:r>
            <a:r>
              <a:rPr dirty="0" sz="1200">
                <a:latin typeface="Times New Roman"/>
                <a:cs typeface="Times New Roman"/>
              </a:rPr>
              <a:t>Alter the </a:t>
            </a:r>
            <a:r>
              <a:rPr dirty="0" sz="1200" spc="-5">
                <a:latin typeface="Times New Roman"/>
                <a:cs typeface="Times New Roman"/>
              </a:rPr>
              <a:t>session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 spc="-5">
                <a:latin typeface="Courier New"/>
                <a:cs typeface="Courier New"/>
              </a:rPr>
              <a:t>NLS_DATE_FORMAT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Courier New"/>
                <a:cs typeface="Courier New"/>
              </a:rPr>
              <a:t>DD-MON-YYYY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8646" y="8641080"/>
            <a:ext cx="5524500" cy="3429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15"/>
              </a:spcBef>
            </a:pPr>
            <a:r>
              <a:rPr dirty="0" sz="1200" spc="-5" b="1">
                <a:latin typeface="Courier New"/>
                <a:cs typeface="Courier New"/>
              </a:rPr>
              <a:t>ALTER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SESSION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SET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NLS_DATE_FORMAT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‘DD-MON-YYYY’;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140">
                <a:latin typeface="Garuda"/>
                <a:cs typeface="Garuda"/>
              </a:rPr>
              <a:t>Development</a:t>
            </a:r>
            <a:r>
              <a:rPr dirty="0" baseline="10101" sz="1650" spc="-209" b="1">
                <a:latin typeface="Arial"/>
                <a:cs typeface="Arial"/>
              </a:rPr>
              <a:t>O</a:t>
            </a:r>
            <a:r>
              <a:rPr dirty="0" sz="800" spc="-140">
                <a:latin typeface="Garuda"/>
                <a:cs typeface="Garuda"/>
              </a:rPr>
              <a:t>P</a:t>
            </a:r>
            <a:r>
              <a:rPr dirty="0" baseline="10101" sz="1650" spc="-209" b="1">
                <a:latin typeface="Arial"/>
                <a:cs typeface="Arial"/>
              </a:rPr>
              <a:t>r</a:t>
            </a:r>
            <a:r>
              <a:rPr dirty="0" sz="800" spc="-140">
                <a:latin typeface="Garuda"/>
                <a:cs typeface="Garuda"/>
              </a:rPr>
              <a:t>ro</a:t>
            </a:r>
            <a:r>
              <a:rPr dirty="0" baseline="10101" sz="1650" spc="-209" b="1">
                <a:latin typeface="Arial"/>
                <a:cs typeface="Arial"/>
              </a:rPr>
              <a:t>a</a:t>
            </a:r>
            <a:r>
              <a:rPr dirty="0" sz="800" spc="-140">
                <a:latin typeface="Garuda"/>
                <a:cs typeface="Garuda"/>
              </a:rPr>
              <a:t>g</a:t>
            </a:r>
            <a:r>
              <a:rPr dirty="0" baseline="10101" sz="1650" spc="-209" b="1">
                <a:latin typeface="Arial"/>
                <a:cs typeface="Arial"/>
              </a:rPr>
              <a:t>c</a:t>
            </a:r>
            <a:r>
              <a:rPr dirty="0" sz="800" spc="-140">
                <a:latin typeface="Garuda"/>
                <a:cs typeface="Garuda"/>
              </a:rPr>
              <a:t>ra</a:t>
            </a:r>
            <a:r>
              <a:rPr dirty="0" baseline="10101" sz="1650" spc="-209" b="1">
                <a:latin typeface="Arial"/>
                <a:cs typeface="Arial"/>
              </a:rPr>
              <a:t>le</a:t>
            </a:r>
            <a:r>
              <a:rPr dirty="0" sz="800" spc="-140">
                <a:latin typeface="Garuda"/>
                <a:cs typeface="Garuda"/>
              </a:rPr>
              <a:t>m </a:t>
            </a:r>
            <a:r>
              <a:rPr dirty="0" sz="800" spc="-260">
                <a:latin typeface="Garuda"/>
                <a:cs typeface="Garuda"/>
              </a:rPr>
              <a:t>(</a:t>
            </a:r>
            <a:r>
              <a:rPr dirty="0" baseline="10101" sz="1650" spc="-390" b="1">
                <a:latin typeface="Arial"/>
                <a:cs typeface="Arial"/>
              </a:rPr>
              <a:t>D</a:t>
            </a:r>
            <a:r>
              <a:rPr dirty="0" sz="800" spc="-260">
                <a:latin typeface="Garuda"/>
                <a:cs typeface="Garuda"/>
              </a:rPr>
              <a:t>W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D</a:t>
            </a:r>
            <a:r>
              <a:rPr dirty="0" baseline="10101" sz="1650" spc="-390" b="1">
                <a:latin typeface="Arial"/>
                <a:cs typeface="Arial"/>
              </a:rPr>
              <a:t>t</a:t>
            </a:r>
            <a:r>
              <a:rPr dirty="0" sz="800" spc="-260">
                <a:latin typeface="Garuda"/>
                <a:cs typeface="Garuda"/>
              </a:rPr>
              <a:t>P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)</a:t>
            </a:r>
            <a:r>
              <a:rPr dirty="0" baseline="10101" sz="1650" spc="-390" b="1">
                <a:latin typeface="Arial"/>
                <a:cs typeface="Arial"/>
              </a:rPr>
              <a:t>b</a:t>
            </a:r>
            <a:r>
              <a:rPr dirty="0" sz="800" spc="-260">
                <a:latin typeface="Garuda"/>
                <a:cs typeface="Garuda"/>
              </a:rPr>
              <a:t>eK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i</a:t>
            </a:r>
            <a:r>
              <a:rPr dirty="0" baseline="10101" sz="1650" spc="-390" b="1">
                <a:latin typeface="Arial"/>
                <a:cs typeface="Arial"/>
              </a:rPr>
              <a:t>s</a:t>
            </a:r>
            <a:r>
              <a:rPr dirty="0" sz="800" spc="-260">
                <a:latin typeface="Garuda"/>
                <a:cs typeface="Garuda"/>
              </a:rPr>
              <a:t>t 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0101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ri</a:t>
            </a:r>
            <a:r>
              <a:rPr dirty="0" baseline="10101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als</a:t>
            </a:r>
            <a:r>
              <a:rPr dirty="0" baseline="10101" sz="1650" spc="-315" b="1">
                <a:latin typeface="Arial"/>
                <a:cs typeface="Arial"/>
              </a:rPr>
              <a:t>: 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10101" sz="1650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10101" sz="1650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p</a:t>
            </a:r>
            <a:r>
              <a:rPr dirty="0" baseline="10101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rov</a:t>
            </a:r>
            <a:r>
              <a:rPr dirty="0" baseline="10101" sz="1650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id</a:t>
            </a:r>
            <a:r>
              <a:rPr dirty="0" baseline="10101" sz="1650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10101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d </a:t>
            </a:r>
            <a:r>
              <a:rPr dirty="0" sz="800" spc="-210">
                <a:latin typeface="Garuda"/>
                <a:cs typeface="Garuda"/>
              </a:rPr>
              <a:t>f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or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W</a:t>
            </a:r>
            <a:r>
              <a:rPr dirty="0" baseline="10101" sz="1650" spc="-315" b="1">
                <a:latin typeface="Arial"/>
                <a:cs typeface="Arial"/>
              </a:rPr>
              <a:t>m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0101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0101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-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cl</a:t>
            </a:r>
            <a:r>
              <a:rPr dirty="0" baseline="10101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ss</a:t>
            </a:r>
            <a:r>
              <a:rPr dirty="0" baseline="10101" sz="1650" spc="-315" b="1">
                <a:latin typeface="Arial"/>
                <a:cs typeface="Arial"/>
              </a:rPr>
              <a:t>II</a:t>
            </a:r>
            <a:r>
              <a:rPr dirty="0" sz="800" spc="-210">
                <a:latin typeface="Garuda"/>
                <a:cs typeface="Garuda"/>
              </a:rPr>
              <a:t>use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nly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0101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0101" sz="1650" spc="-322" b="1">
                <a:latin typeface="Arial"/>
                <a:cs typeface="Arial"/>
              </a:rPr>
              <a:t>ti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0101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py</a:t>
            </a:r>
            <a:r>
              <a:rPr dirty="0" baseline="10101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0101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0101" sz="1650" spc="-322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10101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K</a:t>
            </a:r>
            <a:r>
              <a:rPr dirty="0" baseline="10101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0101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0101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0101" sz="1650" spc="-262" b="1">
                <a:latin typeface="Arial"/>
                <a:cs typeface="Arial"/>
              </a:rPr>
              <a:t>ic</a:t>
            </a:r>
            <a:r>
              <a:rPr dirty="0" sz="800" spc="-175">
                <a:latin typeface="Garuda"/>
                <a:cs typeface="Garuda"/>
              </a:rPr>
              <a:t>ria</a:t>
            </a:r>
            <a:r>
              <a:rPr dirty="0" baseline="10101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0101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0101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0101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0101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</a:t>
            </a:r>
            <a:r>
              <a:rPr dirty="0" baseline="10101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bit</a:t>
            </a:r>
            <a:r>
              <a:rPr dirty="0" baseline="10101" sz="1650" spc="-262" b="1">
                <a:latin typeface="Arial"/>
                <a:cs typeface="Arial"/>
              </a:rPr>
              <a:t>5</a:t>
            </a:r>
            <a:r>
              <a:rPr dirty="0" sz="800" spc="-175">
                <a:latin typeface="Garuda"/>
                <a:cs typeface="Garuda"/>
              </a:rPr>
              <a:t>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517650"/>
            <a:ext cx="5911850" cy="272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Note</a:t>
            </a:r>
            <a:endParaRPr sz="1200">
              <a:latin typeface="Arial"/>
              <a:cs typeface="Arial"/>
            </a:endParaRPr>
          </a:p>
          <a:p>
            <a:pPr algn="just" marL="469900" marR="5080" indent="-228600">
              <a:lnSpc>
                <a:spcPct val="101499"/>
              </a:lnSpc>
              <a:spcBef>
                <a:spcPts val="245"/>
              </a:spcBef>
              <a:buChar char="•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Observe in the </a:t>
            </a:r>
            <a:r>
              <a:rPr dirty="0" sz="1200" spc="-5">
                <a:latin typeface="Times New Roman"/>
                <a:cs typeface="Times New Roman"/>
              </a:rPr>
              <a:t>preceding </a:t>
            </a:r>
            <a:r>
              <a:rPr dirty="0" sz="1200">
                <a:latin typeface="Times New Roman"/>
                <a:cs typeface="Times New Roman"/>
              </a:rPr>
              <a:t>question that </a:t>
            </a:r>
            <a:r>
              <a:rPr dirty="0" sz="1200" spc="-5">
                <a:latin typeface="Courier New"/>
                <a:cs typeface="Courier New"/>
              </a:rPr>
              <a:t>CURRENT_DATE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Courier New"/>
                <a:cs typeface="Courier New"/>
              </a:rPr>
              <a:t>CURRENT_TIMESTAMP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Courier New"/>
                <a:cs typeface="Courier New"/>
              </a:rPr>
              <a:t>LOCALTIMESTAMP</a:t>
            </a:r>
            <a:r>
              <a:rPr dirty="0" sz="1200" spc="-42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session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zone.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Observe that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SYSDATE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  not </a:t>
            </a:r>
            <a:r>
              <a:rPr dirty="0" sz="1200" spc="-5">
                <a:latin typeface="Times New Roman"/>
                <a:cs typeface="Times New Roman"/>
              </a:rPr>
              <a:t>sensitive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session time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zone.</a:t>
            </a:r>
            <a:endParaRPr sz="1200">
              <a:latin typeface="Times New Roman"/>
              <a:cs typeface="Times New Roman"/>
            </a:endParaRPr>
          </a:p>
          <a:p>
            <a:pPr marL="469900" marR="125730" indent="-228600">
              <a:lnSpc>
                <a:spcPct val="95600"/>
              </a:lnSpc>
              <a:spcBef>
                <a:spcPts val="30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The results of the preceding question are based on a different date, and in </a:t>
            </a:r>
            <a:r>
              <a:rPr dirty="0" sz="1200" spc="-5">
                <a:latin typeface="Times New Roman"/>
                <a:cs typeface="Times New Roman"/>
              </a:rPr>
              <a:t>some </a:t>
            </a:r>
            <a:r>
              <a:rPr dirty="0" sz="1200">
                <a:latin typeface="Times New Roman"/>
                <a:cs typeface="Times New Roman"/>
              </a:rPr>
              <a:t>cases,  they will not </a:t>
            </a:r>
            <a:r>
              <a:rPr dirty="0" sz="1200" spc="-5">
                <a:latin typeface="Times New Roman"/>
                <a:cs typeface="Times New Roman"/>
              </a:rPr>
              <a:t>match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actual results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students get. Also,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zone offset of  the various countries </a:t>
            </a:r>
            <a:r>
              <a:rPr dirty="0" sz="1200" spc="-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differ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daylight saving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marR="20193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9. The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>
                <a:latin typeface="Times New Roman"/>
                <a:cs typeface="Times New Roman"/>
              </a:rPr>
              <a:t>wants a </a:t>
            </a:r>
            <a:r>
              <a:rPr dirty="0" sz="1200" spc="-5">
                <a:latin typeface="Times New Roman"/>
                <a:cs typeface="Times New Roman"/>
              </a:rPr>
              <a:t>list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are up for review in  </a:t>
            </a:r>
            <a:r>
              <a:rPr dirty="0" sz="1200" spc="-5">
                <a:latin typeface="Times New Roman"/>
                <a:cs typeface="Times New Roman"/>
              </a:rPr>
              <a:t>January, so </a:t>
            </a:r>
            <a:r>
              <a:rPr dirty="0" sz="1200">
                <a:latin typeface="Times New Roman"/>
                <a:cs typeface="Times New Roman"/>
              </a:rPr>
              <a:t>they have requested you to do 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469900" marR="38735">
              <a:lnSpc>
                <a:spcPts val="1380"/>
              </a:lnSpc>
              <a:spcBef>
                <a:spcPts val="300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last </a:t>
            </a:r>
            <a:r>
              <a:rPr dirty="0" sz="1200" spc="-5">
                <a:latin typeface="Times New Roman"/>
                <a:cs typeface="Times New Roman"/>
              </a:rPr>
              <a:t>names, month </a:t>
            </a:r>
            <a:r>
              <a:rPr dirty="0" sz="1200">
                <a:latin typeface="Times New Roman"/>
                <a:cs typeface="Times New Roman"/>
              </a:rPr>
              <a:t>of the date of hire, and hire date of those 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have been hired in the </a:t>
            </a:r>
            <a:r>
              <a:rPr dirty="0" sz="1200" spc="-5">
                <a:latin typeface="Times New Roman"/>
                <a:cs typeface="Times New Roman"/>
              </a:rPr>
              <a:t>month </a:t>
            </a:r>
            <a:r>
              <a:rPr dirty="0" sz="1200">
                <a:latin typeface="Times New Roman"/>
                <a:cs typeface="Times New Roman"/>
              </a:rPr>
              <a:t>of January, irrespective of the year of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646" y="3403853"/>
            <a:ext cx="5461635" cy="685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698500">
              <a:lnSpc>
                <a:spcPts val="1400"/>
              </a:lnSpc>
              <a:spcBef>
                <a:spcPts val="250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last_name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EXTRACT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(MONTH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HIRE_DATE)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60"/>
              </a:lnSpc>
            </a:pPr>
            <a:r>
              <a:rPr dirty="0" sz="1200" spc="-5" b="1">
                <a:latin typeface="Courier New"/>
                <a:cs typeface="Courier New"/>
              </a:rPr>
              <a:t>HIRE_DATE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ts val="1400"/>
              </a:lnSpc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EXTRACT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(MONTH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HIRE_DATE)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998" y="4419838"/>
            <a:ext cx="5775325" cy="13874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31623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</a:t>
            </a:r>
            <a:r>
              <a:rPr dirty="0" sz="1200" spc="-5">
                <a:latin typeface="Times New Roman"/>
                <a:cs typeface="Times New Roman"/>
              </a:rPr>
              <a:t>extra </a:t>
            </a:r>
            <a:r>
              <a:rPr dirty="0" sz="1200">
                <a:latin typeface="Times New Roman"/>
                <a:cs typeface="Times New Roman"/>
              </a:rPr>
              <a:t>practice after you have discussed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  subqueries.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355600" marR="15875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10. The CEO needs a report on the top three </a:t>
            </a:r>
            <a:r>
              <a:rPr dirty="0" sz="1200" spc="-5">
                <a:latin typeface="Times New Roman"/>
                <a:cs typeface="Times New Roman"/>
              </a:rPr>
              <a:t>earners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company </a:t>
            </a:r>
            <a:r>
              <a:rPr dirty="0" sz="1200">
                <a:latin typeface="Times New Roman"/>
                <a:cs typeface="Times New Roman"/>
              </a:rPr>
              <a:t>for profit sharing.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  has asked you to provide him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355600" marR="5080" indent="-38100">
              <a:lnSpc>
                <a:spcPct val="100000"/>
              </a:lnSpc>
              <a:spcBef>
                <a:spcPts val="24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query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the top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earners in the </a:t>
            </a:r>
            <a:r>
              <a:rPr dirty="0" sz="1200" spc="-5">
                <a:latin typeface="Courier New"/>
                <a:cs typeface="Courier New"/>
              </a:rPr>
              <a:t>EMPLOYEES</a:t>
            </a:r>
            <a:r>
              <a:rPr dirty="0" sz="1200" spc="-45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table. Display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last  </a:t>
            </a:r>
            <a:r>
              <a:rPr dirty="0" sz="1200" spc="-5">
                <a:latin typeface="Times New Roman"/>
                <a:cs typeface="Times New Roman"/>
              </a:rPr>
              <a:t>names </a:t>
            </a:r>
            <a:r>
              <a:rPr dirty="0" sz="1200">
                <a:latin typeface="Times New Roman"/>
                <a:cs typeface="Times New Roman"/>
              </a:rPr>
              <a:t>and salaries.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646" y="5905500"/>
            <a:ext cx="5461635" cy="13773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469900" marR="2949575">
              <a:lnSpc>
                <a:spcPct val="115399"/>
              </a:lnSpc>
              <a:spcBef>
                <a:spcPts val="835"/>
              </a:spcBef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last_name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salary  FROM employees</a:t>
            </a:r>
            <a:r>
              <a:rPr dirty="0" sz="1200" spc="-254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1170940" algn="l"/>
              </a:tabLst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	</a:t>
            </a:r>
            <a:r>
              <a:rPr dirty="0" sz="1200" spc="-5" b="1">
                <a:latin typeface="Courier New"/>
                <a:cs typeface="Courier New"/>
              </a:rPr>
              <a:t>&gt;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(SELECT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COUNT (*)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17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e.salary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salary);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98" y="7549386"/>
            <a:ext cx="5678170" cy="909319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11. The benefits for the </a:t>
            </a:r>
            <a:r>
              <a:rPr dirty="0" sz="1200" spc="-5">
                <a:latin typeface="Times New Roman"/>
                <a:cs typeface="Times New Roman"/>
              </a:rPr>
              <a:t>state </a:t>
            </a:r>
            <a:r>
              <a:rPr dirty="0" sz="1200">
                <a:latin typeface="Times New Roman"/>
                <a:cs typeface="Times New Roman"/>
              </a:rPr>
              <a:t>of California have </a:t>
            </a:r>
            <a:r>
              <a:rPr dirty="0" sz="1200" spc="-5">
                <a:latin typeface="Times New Roman"/>
                <a:cs typeface="Times New Roman"/>
              </a:rPr>
              <a:t>been </a:t>
            </a:r>
            <a:r>
              <a:rPr dirty="0" sz="1200">
                <a:latin typeface="Times New Roman"/>
                <a:cs typeface="Times New Roman"/>
              </a:rPr>
              <a:t>changed </a:t>
            </a:r>
            <a:r>
              <a:rPr dirty="0" sz="1200" spc="-5">
                <a:latin typeface="Times New Roman"/>
                <a:cs typeface="Times New Roman"/>
              </a:rPr>
              <a:t>based on </a:t>
            </a:r>
            <a:r>
              <a:rPr dirty="0" sz="1200">
                <a:latin typeface="Times New Roman"/>
                <a:cs typeface="Times New Roman"/>
              </a:rPr>
              <a:t>a local </a:t>
            </a:r>
            <a:r>
              <a:rPr dirty="0" sz="1200" spc="-5">
                <a:latin typeface="Times New Roman"/>
                <a:cs typeface="Times New Roman"/>
              </a:rPr>
              <a:t>ordinance. So  </a:t>
            </a:r>
            <a:r>
              <a:rPr dirty="0" sz="1200">
                <a:latin typeface="Times New Roman"/>
                <a:cs typeface="Times New Roman"/>
              </a:rPr>
              <a:t>the benefits representative has asked you to compile a list of people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are affected. 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ID and last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work in  the state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California.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dirty="0" sz="1200" b="1">
                <a:latin typeface="Times New Roman"/>
                <a:cs typeface="Times New Roman"/>
              </a:rPr>
              <a:t>Hint: </a:t>
            </a:r>
            <a:r>
              <a:rPr dirty="0" sz="1200" spc="-5">
                <a:latin typeface="Times New Roman"/>
                <a:cs typeface="Times New Roman"/>
              </a:rPr>
              <a:t>Use scalar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subqueries.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140">
                <a:latin typeface="Garuda"/>
                <a:cs typeface="Garuda"/>
              </a:rPr>
              <a:t>Development</a:t>
            </a:r>
            <a:r>
              <a:rPr dirty="0" baseline="10101" sz="1650" spc="-209" b="1">
                <a:latin typeface="Arial"/>
                <a:cs typeface="Arial"/>
              </a:rPr>
              <a:t>O</a:t>
            </a:r>
            <a:r>
              <a:rPr dirty="0" sz="800" spc="-140">
                <a:latin typeface="Garuda"/>
                <a:cs typeface="Garuda"/>
              </a:rPr>
              <a:t>P</a:t>
            </a:r>
            <a:r>
              <a:rPr dirty="0" baseline="10101" sz="1650" spc="-209" b="1">
                <a:latin typeface="Arial"/>
                <a:cs typeface="Arial"/>
              </a:rPr>
              <a:t>r</a:t>
            </a:r>
            <a:r>
              <a:rPr dirty="0" sz="800" spc="-140">
                <a:latin typeface="Garuda"/>
                <a:cs typeface="Garuda"/>
              </a:rPr>
              <a:t>ro</a:t>
            </a:r>
            <a:r>
              <a:rPr dirty="0" baseline="10101" sz="1650" spc="-209" b="1">
                <a:latin typeface="Arial"/>
                <a:cs typeface="Arial"/>
              </a:rPr>
              <a:t>a</a:t>
            </a:r>
            <a:r>
              <a:rPr dirty="0" sz="800" spc="-140">
                <a:latin typeface="Garuda"/>
                <a:cs typeface="Garuda"/>
              </a:rPr>
              <a:t>g</a:t>
            </a:r>
            <a:r>
              <a:rPr dirty="0" baseline="10101" sz="1650" spc="-209" b="1">
                <a:latin typeface="Arial"/>
                <a:cs typeface="Arial"/>
              </a:rPr>
              <a:t>c</a:t>
            </a:r>
            <a:r>
              <a:rPr dirty="0" sz="800" spc="-140">
                <a:latin typeface="Garuda"/>
                <a:cs typeface="Garuda"/>
              </a:rPr>
              <a:t>ra</a:t>
            </a:r>
            <a:r>
              <a:rPr dirty="0" baseline="10101" sz="1650" spc="-209" b="1">
                <a:latin typeface="Arial"/>
                <a:cs typeface="Arial"/>
              </a:rPr>
              <a:t>le</a:t>
            </a:r>
            <a:r>
              <a:rPr dirty="0" sz="800" spc="-140">
                <a:latin typeface="Garuda"/>
                <a:cs typeface="Garuda"/>
              </a:rPr>
              <a:t>m </a:t>
            </a:r>
            <a:r>
              <a:rPr dirty="0" sz="800" spc="-260">
                <a:latin typeface="Garuda"/>
                <a:cs typeface="Garuda"/>
              </a:rPr>
              <a:t>(</a:t>
            </a:r>
            <a:r>
              <a:rPr dirty="0" baseline="10101" sz="1650" spc="-390" b="1">
                <a:latin typeface="Arial"/>
                <a:cs typeface="Arial"/>
              </a:rPr>
              <a:t>D</a:t>
            </a:r>
            <a:r>
              <a:rPr dirty="0" sz="800" spc="-260">
                <a:latin typeface="Garuda"/>
                <a:cs typeface="Garuda"/>
              </a:rPr>
              <a:t>W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D</a:t>
            </a:r>
            <a:r>
              <a:rPr dirty="0" baseline="10101" sz="1650" spc="-390" b="1">
                <a:latin typeface="Arial"/>
                <a:cs typeface="Arial"/>
              </a:rPr>
              <a:t>t</a:t>
            </a:r>
            <a:r>
              <a:rPr dirty="0" sz="800" spc="-260">
                <a:latin typeface="Garuda"/>
                <a:cs typeface="Garuda"/>
              </a:rPr>
              <a:t>P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)</a:t>
            </a:r>
            <a:r>
              <a:rPr dirty="0" baseline="10101" sz="1650" spc="-390" b="1">
                <a:latin typeface="Arial"/>
                <a:cs typeface="Arial"/>
              </a:rPr>
              <a:t>b</a:t>
            </a:r>
            <a:r>
              <a:rPr dirty="0" sz="800" spc="-260">
                <a:latin typeface="Garuda"/>
                <a:cs typeface="Garuda"/>
              </a:rPr>
              <a:t>eK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i</a:t>
            </a:r>
            <a:r>
              <a:rPr dirty="0" baseline="10101" sz="1650" spc="-390" b="1">
                <a:latin typeface="Arial"/>
                <a:cs typeface="Arial"/>
              </a:rPr>
              <a:t>s</a:t>
            </a:r>
            <a:r>
              <a:rPr dirty="0" sz="800" spc="-260">
                <a:latin typeface="Garuda"/>
                <a:cs typeface="Garuda"/>
              </a:rPr>
              <a:t>t 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0101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ri</a:t>
            </a:r>
            <a:r>
              <a:rPr dirty="0" baseline="10101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als</a:t>
            </a:r>
            <a:r>
              <a:rPr dirty="0" baseline="10101" sz="1650" spc="-315" b="1">
                <a:latin typeface="Arial"/>
                <a:cs typeface="Arial"/>
              </a:rPr>
              <a:t>: 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10101" sz="1650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10101" sz="1650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p</a:t>
            </a:r>
            <a:r>
              <a:rPr dirty="0" baseline="10101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rov</a:t>
            </a:r>
            <a:r>
              <a:rPr dirty="0" baseline="10101" sz="1650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id</a:t>
            </a:r>
            <a:r>
              <a:rPr dirty="0" baseline="10101" sz="1650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10101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d </a:t>
            </a:r>
            <a:r>
              <a:rPr dirty="0" sz="800" spc="-210">
                <a:latin typeface="Garuda"/>
                <a:cs typeface="Garuda"/>
              </a:rPr>
              <a:t>f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or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W</a:t>
            </a:r>
            <a:r>
              <a:rPr dirty="0" baseline="10101" sz="1650" spc="-315" b="1">
                <a:latin typeface="Arial"/>
                <a:cs typeface="Arial"/>
              </a:rPr>
              <a:t>m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0101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0101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-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cl</a:t>
            </a:r>
            <a:r>
              <a:rPr dirty="0" baseline="10101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ss</a:t>
            </a:r>
            <a:r>
              <a:rPr dirty="0" baseline="10101" sz="1650" spc="-315" b="1">
                <a:latin typeface="Arial"/>
                <a:cs typeface="Arial"/>
              </a:rPr>
              <a:t>II</a:t>
            </a:r>
            <a:r>
              <a:rPr dirty="0" sz="800" spc="-210">
                <a:latin typeface="Garuda"/>
                <a:cs typeface="Garuda"/>
              </a:rPr>
              <a:t>use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nly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0101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0101" sz="1650" spc="-322" b="1">
                <a:latin typeface="Arial"/>
                <a:cs typeface="Arial"/>
              </a:rPr>
              <a:t>ti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0101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py</a:t>
            </a:r>
            <a:r>
              <a:rPr dirty="0" baseline="10101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0101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0101" sz="1650" spc="-322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10101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K</a:t>
            </a:r>
            <a:r>
              <a:rPr dirty="0" baseline="10101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0101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0101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0101" sz="1650" spc="-262" b="1">
                <a:latin typeface="Arial"/>
                <a:cs typeface="Arial"/>
              </a:rPr>
              <a:t>ic</a:t>
            </a:r>
            <a:r>
              <a:rPr dirty="0" sz="800" spc="-175">
                <a:latin typeface="Garuda"/>
                <a:cs typeface="Garuda"/>
              </a:rPr>
              <a:t>ria</a:t>
            </a:r>
            <a:r>
              <a:rPr dirty="0" baseline="10101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0101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0101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0101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0101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</a:t>
            </a:r>
            <a:r>
              <a:rPr dirty="0" baseline="10101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bit</a:t>
            </a:r>
            <a:r>
              <a:rPr dirty="0" baseline="10101" sz="1650" spc="-262" b="1">
                <a:latin typeface="Arial"/>
                <a:cs typeface="Arial"/>
              </a:rPr>
              <a:t>6</a:t>
            </a:r>
            <a:r>
              <a:rPr dirty="0" sz="800" spc="-175">
                <a:latin typeface="Garuda"/>
                <a:cs typeface="Garuda"/>
              </a:rPr>
              <a:t>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517650"/>
            <a:ext cx="3100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(continued)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646" y="1127760"/>
            <a:ext cx="5461635" cy="2057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marR="2652395" indent="-160020">
              <a:lnSpc>
                <a:spcPct val="115399"/>
              </a:lnSpc>
            </a:pPr>
            <a:r>
              <a:rPr dirty="0" sz="1200" spc="-5" b="1">
                <a:latin typeface="Courier New"/>
                <a:cs typeface="Courier New"/>
              </a:rPr>
              <a:t>SELECT</a:t>
            </a:r>
            <a:r>
              <a:rPr dirty="0" sz="1200" spc="-39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last_name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003300" marR="2712720" indent="-533400">
              <a:lnSpc>
                <a:spcPts val="1660"/>
              </a:lnSpc>
              <a:spcBef>
                <a:spcPts val="90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((SELECT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location_id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departments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125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e.department_id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d.department_id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765300" marR="2141220" indent="-434340">
              <a:lnSpc>
                <a:spcPct val="115399"/>
              </a:lnSpc>
            </a:pPr>
            <a:r>
              <a:rPr dirty="0" sz="1200" spc="-5" b="1">
                <a:latin typeface="Courier New"/>
                <a:cs typeface="Courier New"/>
              </a:rPr>
              <a:t>IN (SELECT</a:t>
            </a:r>
            <a:r>
              <a:rPr dirty="0" sz="1200" spc="-25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location_id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locations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</a:t>
            </a:r>
            <a:endParaRPr sz="1200">
              <a:latin typeface="Courier New"/>
              <a:cs typeface="Courier New"/>
            </a:endParaRPr>
          </a:p>
          <a:p>
            <a:pPr marL="1765300">
              <a:lnSpc>
                <a:spcPct val="100000"/>
              </a:lnSpc>
              <a:spcBef>
                <a:spcPts val="215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state_province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‘California’));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95" y="3482584"/>
            <a:ext cx="5693410" cy="13284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12. The DBA wants to </a:t>
            </a:r>
            <a:r>
              <a:rPr dirty="0" sz="1200" spc="-5">
                <a:latin typeface="Times New Roman"/>
                <a:cs typeface="Times New Roman"/>
              </a:rPr>
              <a:t>remove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from the database.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of the things that the  DBA thinks is unnecessary is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employment </a:t>
            </a:r>
            <a:r>
              <a:rPr dirty="0" sz="1200">
                <a:latin typeface="Times New Roman"/>
                <a:cs typeface="Times New Roman"/>
              </a:rPr>
              <a:t>records. He or she has asked you to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 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following:</a:t>
            </a:r>
            <a:endParaRPr sz="1200">
              <a:latin typeface="Times New Roman"/>
              <a:cs typeface="Times New Roman"/>
            </a:endParaRPr>
          </a:p>
          <a:p>
            <a:pPr marL="241300" marR="14604">
              <a:lnSpc>
                <a:spcPct val="101299"/>
              </a:lnSpc>
              <a:spcBef>
                <a:spcPts val="22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delete the oldest </a:t>
            </a:r>
            <a:r>
              <a:rPr dirty="0" sz="1200" spc="-5">
                <a:latin typeface="Courier New"/>
                <a:cs typeface="Courier New"/>
              </a:rPr>
              <a:t>JOB_HISTORY</a:t>
            </a:r>
            <a:r>
              <a:rPr dirty="0" sz="1200" spc="-434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 of an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by looking up the  </a:t>
            </a:r>
            <a:r>
              <a:rPr dirty="0" sz="1200" spc="-5">
                <a:latin typeface="Courier New"/>
                <a:cs typeface="Courier New"/>
              </a:rPr>
              <a:t>JOB_HISTORY </a:t>
            </a:r>
            <a:r>
              <a:rPr dirty="0" sz="1200">
                <a:latin typeface="Times New Roman"/>
                <a:cs typeface="Times New Roman"/>
              </a:rPr>
              <a:t>table for </a:t>
            </a:r>
            <a:r>
              <a:rPr dirty="0" sz="1200" spc="-5">
                <a:latin typeface="Courier New"/>
                <a:cs typeface="Courier New"/>
              </a:rPr>
              <a:t>MIN(START_DATE)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employee. </a:t>
            </a:r>
            <a:r>
              <a:rPr dirty="0" sz="1200">
                <a:latin typeface="Times New Roman"/>
                <a:cs typeface="Times New Roman"/>
              </a:rPr>
              <a:t>Delete the </a:t>
            </a:r>
            <a:r>
              <a:rPr dirty="0" sz="1200" spc="-5">
                <a:latin typeface="Times New Roman"/>
                <a:cs typeface="Times New Roman"/>
              </a:rPr>
              <a:t>records </a:t>
            </a:r>
            <a:r>
              <a:rPr dirty="0" sz="1200">
                <a:latin typeface="Times New Roman"/>
                <a:cs typeface="Times New Roman"/>
              </a:rPr>
              <a:t>of  </a:t>
            </a:r>
            <a:r>
              <a:rPr dirty="0" sz="1200" i="1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those employees </a:t>
            </a:r>
            <a:r>
              <a:rPr dirty="0" sz="1200" spc="-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have changed at least 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jobs.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20"/>
              </a:lnSpc>
            </a:pPr>
            <a:r>
              <a:rPr dirty="0" sz="1200" b="1">
                <a:latin typeface="Times New Roman"/>
                <a:cs typeface="Times New Roman"/>
              </a:rPr>
              <a:t>Hint: </a:t>
            </a:r>
            <a:r>
              <a:rPr dirty="0" sz="1200">
                <a:latin typeface="Times New Roman"/>
                <a:cs typeface="Times New Roman"/>
              </a:rPr>
              <a:t>Use a correlated </a:t>
            </a:r>
            <a:r>
              <a:rPr dirty="0" sz="1200" spc="-5">
                <a:latin typeface="Courier New"/>
                <a:cs typeface="Courier New"/>
              </a:rPr>
              <a:t>DELETE</a:t>
            </a:r>
            <a:r>
              <a:rPr dirty="0" sz="1200" spc="-45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646" y="4975859"/>
            <a:ext cx="5461635" cy="2707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470"/>
              </a:spcBef>
            </a:pPr>
            <a:r>
              <a:rPr dirty="0" sz="1200" spc="-5" b="1">
                <a:latin typeface="Courier New"/>
                <a:cs typeface="Courier New"/>
              </a:rPr>
              <a:t>DELETE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job_history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JH</a:t>
            </a:r>
            <a:endParaRPr sz="1200">
              <a:latin typeface="Courier New"/>
              <a:cs typeface="Courier New"/>
            </a:endParaRPr>
          </a:p>
          <a:p>
            <a:pPr marL="1308100" marR="1631314" indent="-838200">
              <a:lnSpc>
                <a:spcPts val="1660"/>
              </a:lnSpc>
              <a:spcBef>
                <a:spcPts val="90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(SELECT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</a:t>
            </a:r>
            <a:endParaRPr sz="1200">
              <a:latin typeface="Courier New"/>
              <a:cs typeface="Courier New"/>
            </a:endParaRPr>
          </a:p>
          <a:p>
            <a:pPr marL="1308100" marR="701675">
              <a:lnSpc>
                <a:spcPts val="1660"/>
              </a:lnSpc>
              <a:spcBef>
                <a:spcPts val="5"/>
              </a:spcBef>
            </a:pPr>
            <a:r>
              <a:rPr dirty="0" sz="1200" spc="-5" b="1">
                <a:latin typeface="Courier New"/>
                <a:cs typeface="Courier New"/>
              </a:rPr>
              <a:t>WHERE JH.employee_id = E.employee_id  AND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START_DATE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(SELECT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MIN(start_date)</a:t>
            </a:r>
            <a:endParaRPr sz="12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125"/>
              </a:spcBef>
            </a:pPr>
            <a:r>
              <a:rPr dirty="0" sz="1200" spc="-5" b="1">
                <a:latin typeface="Courier New"/>
                <a:cs typeface="Courier New"/>
              </a:rPr>
              <a:t>FROM job_history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JH</a:t>
            </a:r>
            <a:endParaRPr sz="1200">
              <a:latin typeface="Courier New"/>
              <a:cs typeface="Courier New"/>
            </a:endParaRPr>
          </a:p>
          <a:p>
            <a:pPr marL="1651000" marR="427355" indent="152400">
              <a:lnSpc>
                <a:spcPts val="1660"/>
              </a:lnSpc>
              <a:spcBef>
                <a:spcPts val="90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JH.employee_id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E.employee_id)  AND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3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&gt;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(SELECT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COUNT(*)</a:t>
            </a:r>
            <a:endParaRPr sz="12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125"/>
              </a:spcBef>
            </a:pP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job_history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JH</a:t>
            </a:r>
            <a:endParaRPr sz="1200">
              <a:latin typeface="Courier New"/>
              <a:cs typeface="Courier New"/>
            </a:endParaRPr>
          </a:p>
          <a:p>
            <a:pPr marL="1803400" marR="518795">
              <a:lnSpc>
                <a:spcPct val="114999"/>
              </a:lnSpc>
              <a:spcBef>
                <a:spcPts val="5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JH.employee_id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0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E.employee_id  GROUP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BY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</a:t>
            </a:r>
            <a:endParaRPr sz="1200">
              <a:latin typeface="Courier New"/>
              <a:cs typeface="Courier New"/>
            </a:endParaRPr>
          </a:p>
          <a:p>
            <a:pPr marL="1803400">
              <a:lnSpc>
                <a:spcPct val="100000"/>
              </a:lnSpc>
              <a:spcBef>
                <a:spcPts val="220"/>
              </a:spcBef>
            </a:pPr>
            <a:r>
              <a:rPr dirty="0" sz="1200" spc="-5" b="1">
                <a:latin typeface="Courier New"/>
                <a:cs typeface="Courier New"/>
              </a:rPr>
              <a:t>HAVING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COUNT(*)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&gt;= 2));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7" y="7779505"/>
            <a:ext cx="5621655" cy="7721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41300" marR="5080" indent="-22860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13. The vice president of </a:t>
            </a:r>
            <a:r>
              <a:rPr dirty="0" sz="1200" spc="-5">
                <a:latin typeface="Times New Roman"/>
                <a:cs typeface="Times New Roman"/>
              </a:rPr>
              <a:t>Human </a:t>
            </a:r>
            <a:r>
              <a:rPr dirty="0" sz="1200">
                <a:latin typeface="Times New Roman"/>
                <a:cs typeface="Times New Roman"/>
              </a:rPr>
              <a:t>Resources </a:t>
            </a:r>
            <a:r>
              <a:rPr dirty="0" sz="1200" spc="-5">
                <a:latin typeface="Times New Roman"/>
                <a:cs typeface="Times New Roman"/>
              </a:rPr>
              <a:t>needs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complete employment </a:t>
            </a:r>
            <a:r>
              <a:rPr dirty="0" sz="1200">
                <a:latin typeface="Times New Roman"/>
                <a:cs typeface="Times New Roman"/>
              </a:rPr>
              <a:t>records for his  annual </a:t>
            </a:r>
            <a:r>
              <a:rPr dirty="0" sz="1200" spc="-5">
                <a:latin typeface="Times New Roman"/>
                <a:cs typeface="Times New Roman"/>
              </a:rPr>
              <a:t>employee recognition banquet </a:t>
            </a:r>
            <a:r>
              <a:rPr dirty="0" sz="1200">
                <a:latin typeface="Times New Roman"/>
                <a:cs typeface="Times New Roman"/>
              </a:rPr>
              <a:t>speech. He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a quick phone call to stop </a:t>
            </a:r>
            <a:r>
              <a:rPr dirty="0" sz="1200" spc="-5">
                <a:latin typeface="Times New Roman"/>
                <a:cs typeface="Times New Roman"/>
              </a:rPr>
              <a:t>you  </a:t>
            </a:r>
            <a:r>
              <a:rPr dirty="0" sz="1200">
                <a:latin typeface="Times New Roman"/>
                <a:cs typeface="Times New Roman"/>
              </a:rPr>
              <a:t>from following the DBA’s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latin typeface="Times New Roman"/>
                <a:cs typeface="Times New Roman"/>
              </a:rPr>
              <a:t>Roll back </a:t>
            </a:r>
            <a:r>
              <a:rPr dirty="0" sz="1200" spc="-5">
                <a:latin typeface="Times New Roman"/>
                <a:cs typeface="Times New Roman"/>
              </a:rPr>
              <a:t>the transaction.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646" y="8625840"/>
            <a:ext cx="5461635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ROLLBACK;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140">
                <a:latin typeface="Garuda"/>
                <a:cs typeface="Garuda"/>
              </a:rPr>
              <a:t>Development</a:t>
            </a:r>
            <a:r>
              <a:rPr dirty="0" baseline="10101" sz="1650" spc="-209" b="1">
                <a:latin typeface="Arial"/>
                <a:cs typeface="Arial"/>
              </a:rPr>
              <a:t>O</a:t>
            </a:r>
            <a:r>
              <a:rPr dirty="0" sz="800" spc="-140">
                <a:latin typeface="Garuda"/>
                <a:cs typeface="Garuda"/>
              </a:rPr>
              <a:t>P</a:t>
            </a:r>
            <a:r>
              <a:rPr dirty="0" baseline="10101" sz="1650" spc="-209" b="1">
                <a:latin typeface="Arial"/>
                <a:cs typeface="Arial"/>
              </a:rPr>
              <a:t>r</a:t>
            </a:r>
            <a:r>
              <a:rPr dirty="0" sz="800" spc="-140">
                <a:latin typeface="Garuda"/>
                <a:cs typeface="Garuda"/>
              </a:rPr>
              <a:t>ro</a:t>
            </a:r>
            <a:r>
              <a:rPr dirty="0" baseline="10101" sz="1650" spc="-209" b="1">
                <a:latin typeface="Arial"/>
                <a:cs typeface="Arial"/>
              </a:rPr>
              <a:t>a</a:t>
            </a:r>
            <a:r>
              <a:rPr dirty="0" sz="800" spc="-140">
                <a:latin typeface="Garuda"/>
                <a:cs typeface="Garuda"/>
              </a:rPr>
              <a:t>g</a:t>
            </a:r>
            <a:r>
              <a:rPr dirty="0" baseline="10101" sz="1650" spc="-209" b="1">
                <a:latin typeface="Arial"/>
                <a:cs typeface="Arial"/>
              </a:rPr>
              <a:t>c</a:t>
            </a:r>
            <a:r>
              <a:rPr dirty="0" sz="800" spc="-140">
                <a:latin typeface="Garuda"/>
                <a:cs typeface="Garuda"/>
              </a:rPr>
              <a:t>ra</a:t>
            </a:r>
            <a:r>
              <a:rPr dirty="0" baseline="10101" sz="1650" spc="-209" b="1">
                <a:latin typeface="Arial"/>
                <a:cs typeface="Arial"/>
              </a:rPr>
              <a:t>le</a:t>
            </a:r>
            <a:r>
              <a:rPr dirty="0" sz="800" spc="-140">
                <a:latin typeface="Garuda"/>
                <a:cs typeface="Garuda"/>
              </a:rPr>
              <a:t>m </a:t>
            </a:r>
            <a:r>
              <a:rPr dirty="0" sz="800" spc="-260">
                <a:latin typeface="Garuda"/>
                <a:cs typeface="Garuda"/>
              </a:rPr>
              <a:t>(</a:t>
            </a:r>
            <a:r>
              <a:rPr dirty="0" baseline="10101" sz="1650" spc="-390" b="1">
                <a:latin typeface="Arial"/>
                <a:cs typeface="Arial"/>
              </a:rPr>
              <a:t>D</a:t>
            </a:r>
            <a:r>
              <a:rPr dirty="0" sz="800" spc="-260">
                <a:latin typeface="Garuda"/>
                <a:cs typeface="Garuda"/>
              </a:rPr>
              <a:t>W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D</a:t>
            </a:r>
            <a:r>
              <a:rPr dirty="0" baseline="10101" sz="1650" spc="-390" b="1">
                <a:latin typeface="Arial"/>
                <a:cs typeface="Arial"/>
              </a:rPr>
              <a:t>t</a:t>
            </a:r>
            <a:r>
              <a:rPr dirty="0" sz="800" spc="-260">
                <a:latin typeface="Garuda"/>
                <a:cs typeface="Garuda"/>
              </a:rPr>
              <a:t>P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)</a:t>
            </a:r>
            <a:r>
              <a:rPr dirty="0" baseline="10101" sz="1650" spc="-390" b="1">
                <a:latin typeface="Arial"/>
                <a:cs typeface="Arial"/>
              </a:rPr>
              <a:t>b</a:t>
            </a:r>
            <a:r>
              <a:rPr dirty="0" sz="800" spc="-260">
                <a:latin typeface="Garuda"/>
                <a:cs typeface="Garuda"/>
              </a:rPr>
              <a:t>eK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i</a:t>
            </a:r>
            <a:r>
              <a:rPr dirty="0" baseline="10101" sz="1650" spc="-390" b="1">
                <a:latin typeface="Arial"/>
                <a:cs typeface="Arial"/>
              </a:rPr>
              <a:t>s</a:t>
            </a:r>
            <a:r>
              <a:rPr dirty="0" sz="800" spc="-260">
                <a:latin typeface="Garuda"/>
                <a:cs typeface="Garuda"/>
              </a:rPr>
              <a:t>t 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0101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ri</a:t>
            </a:r>
            <a:r>
              <a:rPr dirty="0" baseline="10101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als</a:t>
            </a:r>
            <a:r>
              <a:rPr dirty="0" baseline="10101" sz="1650" spc="-315" b="1">
                <a:latin typeface="Arial"/>
                <a:cs typeface="Arial"/>
              </a:rPr>
              <a:t>: 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10101" sz="1650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10101" sz="1650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p</a:t>
            </a:r>
            <a:r>
              <a:rPr dirty="0" baseline="10101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rov</a:t>
            </a:r>
            <a:r>
              <a:rPr dirty="0" baseline="10101" sz="1650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id</a:t>
            </a:r>
            <a:r>
              <a:rPr dirty="0" baseline="10101" sz="1650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10101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d </a:t>
            </a:r>
            <a:r>
              <a:rPr dirty="0" sz="800" spc="-210">
                <a:latin typeface="Garuda"/>
                <a:cs typeface="Garuda"/>
              </a:rPr>
              <a:t>f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or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W</a:t>
            </a:r>
            <a:r>
              <a:rPr dirty="0" baseline="10101" sz="1650" spc="-315" b="1">
                <a:latin typeface="Arial"/>
                <a:cs typeface="Arial"/>
              </a:rPr>
              <a:t>m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0101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0101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-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cl</a:t>
            </a:r>
            <a:r>
              <a:rPr dirty="0" baseline="10101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ss</a:t>
            </a:r>
            <a:r>
              <a:rPr dirty="0" baseline="10101" sz="1650" spc="-315" b="1">
                <a:latin typeface="Arial"/>
                <a:cs typeface="Arial"/>
              </a:rPr>
              <a:t>II</a:t>
            </a:r>
            <a:r>
              <a:rPr dirty="0" sz="800" spc="-210">
                <a:latin typeface="Garuda"/>
                <a:cs typeface="Garuda"/>
              </a:rPr>
              <a:t>use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nly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0101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0101" sz="1650" spc="-322" b="1">
                <a:latin typeface="Arial"/>
                <a:cs typeface="Arial"/>
              </a:rPr>
              <a:t>ti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0101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py</a:t>
            </a:r>
            <a:r>
              <a:rPr dirty="0" baseline="10101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0101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0101" sz="1650" spc="-322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10101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K</a:t>
            </a:r>
            <a:r>
              <a:rPr dirty="0" baseline="10101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0101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0101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0101" sz="1650" spc="-262" b="1">
                <a:latin typeface="Arial"/>
                <a:cs typeface="Arial"/>
              </a:rPr>
              <a:t>ic</a:t>
            </a:r>
            <a:r>
              <a:rPr dirty="0" sz="800" spc="-175">
                <a:latin typeface="Garuda"/>
                <a:cs typeface="Garuda"/>
              </a:rPr>
              <a:t>ria</a:t>
            </a:r>
            <a:r>
              <a:rPr dirty="0" baseline="10101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0101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0101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0101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0101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</a:t>
            </a:r>
            <a:r>
              <a:rPr dirty="0" baseline="10101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bit</a:t>
            </a:r>
            <a:r>
              <a:rPr dirty="0" baseline="10101" sz="1650" spc="-262" b="1">
                <a:latin typeface="Arial"/>
                <a:cs typeface="Arial"/>
              </a:rPr>
              <a:t>7</a:t>
            </a:r>
            <a:r>
              <a:rPr dirty="0" sz="800" spc="-175">
                <a:latin typeface="Garuda"/>
                <a:cs typeface="Garuda"/>
              </a:rPr>
              <a:t>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517650"/>
            <a:ext cx="5845175" cy="1726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469900" marR="5080" indent="-22860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14. The </a:t>
            </a:r>
            <a:r>
              <a:rPr dirty="0" sz="1200" spc="-5">
                <a:latin typeface="Times New Roman"/>
                <a:cs typeface="Times New Roman"/>
              </a:rPr>
              <a:t>sluggish economy </a:t>
            </a:r>
            <a:r>
              <a:rPr dirty="0" sz="1200">
                <a:latin typeface="Times New Roman"/>
                <a:cs typeface="Times New Roman"/>
              </a:rPr>
              <a:t>is forcing the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to take cost reduction actions. The  CEO </a:t>
            </a:r>
            <a:r>
              <a:rPr dirty="0" sz="1200" spc="-5">
                <a:latin typeface="Times New Roman"/>
                <a:cs typeface="Times New Roman"/>
              </a:rPr>
              <a:t>wants </a:t>
            </a:r>
            <a:r>
              <a:rPr dirty="0" sz="1200">
                <a:latin typeface="Times New Roman"/>
                <a:cs typeface="Times New Roman"/>
              </a:rPr>
              <a:t>to review the highest paid jobs in the </a:t>
            </a:r>
            <a:r>
              <a:rPr dirty="0" sz="1200" spc="-5">
                <a:latin typeface="Times New Roman"/>
                <a:cs typeface="Times New Roman"/>
              </a:rPr>
              <a:t>company. He has requested </a:t>
            </a:r>
            <a:r>
              <a:rPr dirty="0" sz="1200">
                <a:latin typeface="Times New Roman"/>
                <a:cs typeface="Times New Roman"/>
              </a:rPr>
              <a:t>a list </a:t>
            </a:r>
            <a:r>
              <a:rPr dirty="0" sz="1200" spc="-5">
                <a:latin typeface="Times New Roman"/>
                <a:cs typeface="Times New Roman"/>
              </a:rPr>
              <a:t>from  </a:t>
            </a:r>
            <a:r>
              <a:rPr dirty="0" sz="1200">
                <a:latin typeface="Times New Roman"/>
                <a:cs typeface="Times New Roman"/>
              </a:rPr>
              <a:t>you based on the following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specifications:</a:t>
            </a:r>
            <a:endParaRPr sz="1200">
              <a:latin typeface="Times New Roman"/>
              <a:cs typeface="Times New Roman"/>
            </a:endParaRPr>
          </a:p>
          <a:p>
            <a:pPr marL="469900" marR="59055">
              <a:lnSpc>
                <a:spcPts val="142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query to display the job IDs of </a:t>
            </a:r>
            <a:r>
              <a:rPr dirty="0" sz="1200" spc="-5">
                <a:latin typeface="Times New Roman"/>
                <a:cs typeface="Times New Roman"/>
              </a:rPr>
              <a:t>those </a:t>
            </a:r>
            <a:r>
              <a:rPr dirty="0" sz="1200">
                <a:latin typeface="Times New Roman"/>
                <a:cs typeface="Times New Roman"/>
              </a:rPr>
              <a:t>jobs whose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>
                <a:latin typeface="Times New Roman"/>
                <a:cs typeface="Times New Roman"/>
              </a:rPr>
              <a:t>salary is above half  the </a:t>
            </a:r>
            <a:r>
              <a:rPr dirty="0" sz="1200" spc="-5">
                <a:latin typeface="Times New Roman"/>
                <a:cs typeface="Times New Roman"/>
              </a:rPr>
              <a:t>maximum salary </a:t>
            </a:r>
            <a:r>
              <a:rPr dirty="0" sz="1200">
                <a:latin typeface="Times New Roman"/>
                <a:cs typeface="Times New Roman"/>
              </a:rPr>
              <a:t>in the entire company.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Courier New"/>
                <a:cs typeface="Courier New"/>
              </a:rPr>
              <a:t>WITH</a:t>
            </a:r>
            <a:r>
              <a:rPr dirty="0" sz="1200" spc="-49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clause to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this query.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the query </a:t>
            </a:r>
            <a:r>
              <a:rPr dirty="0" sz="1200" spc="-5">
                <a:latin typeface="Courier New"/>
                <a:cs typeface="Courier New"/>
              </a:rPr>
              <a:t>MAX_SAL_CALC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646" y="2377439"/>
            <a:ext cx="5461635" cy="24765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1200" spc="-5" b="1">
                <a:latin typeface="Courier New"/>
                <a:cs typeface="Courier New"/>
              </a:rPr>
              <a:t>WITH</a:t>
            </a:r>
            <a:endParaRPr sz="1200">
              <a:latin typeface="Courier New"/>
              <a:cs typeface="Courier New"/>
            </a:endParaRPr>
          </a:p>
          <a:p>
            <a:pPr marL="469900" marR="503555">
              <a:lnSpc>
                <a:spcPts val="1360"/>
              </a:lnSpc>
              <a:spcBef>
                <a:spcPts val="334"/>
              </a:spcBef>
            </a:pPr>
            <a:r>
              <a:rPr dirty="0" sz="1200" spc="-5" b="1">
                <a:latin typeface="Courier New"/>
                <a:cs typeface="Courier New"/>
              </a:rPr>
              <a:t>MAX_SAL_CALC AS (SELECT job_title, MAX(salary) AS  job_total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dirty="0" sz="1200" spc="-5" b="1">
                <a:latin typeface="Courier New"/>
                <a:cs typeface="Courier New"/>
              </a:rPr>
              <a:t>FROM employees,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jobs</a:t>
            </a:r>
            <a:endParaRPr sz="1200">
              <a:latin typeface="Courier New"/>
              <a:cs typeface="Courier New"/>
            </a:endParaRPr>
          </a:p>
          <a:p>
            <a:pPr marL="469900" marR="1692275">
              <a:lnSpc>
                <a:spcPts val="1660"/>
              </a:lnSpc>
              <a:spcBef>
                <a:spcPts val="85"/>
              </a:spcBef>
            </a:pPr>
            <a:r>
              <a:rPr dirty="0" sz="1200" spc="-5" b="1">
                <a:latin typeface="Courier New"/>
                <a:cs typeface="Courier New"/>
              </a:rPr>
              <a:t>WHERE employees.job_id = jobs.job_id  GROUP BY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job_title)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200" spc="-5" b="1">
                <a:latin typeface="Courier New"/>
                <a:cs typeface="Courier New"/>
              </a:rPr>
              <a:t>SELECT job_title, job_total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dirty="0" sz="1200" spc="-5" b="1">
                <a:latin typeface="Courier New"/>
                <a:cs typeface="Courier New"/>
              </a:rPr>
              <a:t>FROM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MAX_SAL_CALC</a:t>
            </a:r>
            <a:endParaRPr sz="1200">
              <a:latin typeface="Courier New"/>
              <a:cs typeface="Courier New"/>
            </a:endParaRPr>
          </a:p>
          <a:p>
            <a:pPr marL="469900" marR="777875">
              <a:lnSpc>
                <a:spcPct val="114999"/>
              </a:lnSpc>
              <a:spcBef>
                <a:spcPts val="5"/>
              </a:spcBef>
            </a:pPr>
            <a:r>
              <a:rPr dirty="0" sz="1200" spc="-5" b="1">
                <a:latin typeface="Courier New"/>
                <a:cs typeface="Courier New"/>
              </a:rPr>
              <a:t>WHERE job_total &gt; (SELECT MAX(job_total) * 1/2  FROM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MAX_SAL_CALC)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dirty="0" sz="1200" spc="-5" b="1">
                <a:latin typeface="Courier New"/>
                <a:cs typeface="Courier New"/>
              </a:rPr>
              <a:t>ORDER BY job_total DESC;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960095"/>
            <a:ext cx="5845175" cy="11988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24257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The following exercises can be used for extra practice after you have </a:t>
            </a:r>
            <a:r>
              <a:rPr dirty="0" sz="1200" spc="-5">
                <a:latin typeface="Times New Roman"/>
                <a:cs typeface="Times New Roman"/>
              </a:rPr>
              <a:t>discussed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hierarchical  </a:t>
            </a:r>
            <a:r>
              <a:rPr dirty="0" sz="1200" spc="-5">
                <a:latin typeface="Times New Roman"/>
                <a:cs typeface="Times New Roman"/>
              </a:rPr>
              <a:t>retrieval.</a:t>
            </a:r>
            <a:endParaRPr sz="1200">
              <a:latin typeface="Times New Roman"/>
              <a:cs typeface="Times New Roman"/>
            </a:endParaRPr>
          </a:p>
          <a:p>
            <a:pPr marL="355600" indent="-229235">
              <a:lnSpc>
                <a:spcPct val="100000"/>
              </a:lnSpc>
              <a:spcBef>
                <a:spcPts val="204"/>
              </a:spcBef>
              <a:buAutoNum type="arabicPeriod" startAt="15"/>
              <a:tabLst>
                <a:tab pos="356235" algn="l"/>
              </a:tabLst>
            </a:pPr>
            <a:r>
              <a:rPr dirty="0" sz="1200">
                <a:latin typeface="Times New Roman"/>
                <a:cs typeface="Times New Roman"/>
              </a:rPr>
              <a:t>Lex De Haan is quitting the </a:t>
            </a:r>
            <a:r>
              <a:rPr dirty="0" sz="1200" spc="-5">
                <a:latin typeface="Times New Roman"/>
                <a:cs typeface="Times New Roman"/>
              </a:rPr>
              <a:t>company. </a:t>
            </a:r>
            <a:r>
              <a:rPr dirty="0" sz="1200">
                <a:latin typeface="Times New Roman"/>
                <a:cs typeface="Times New Roman"/>
              </a:rPr>
              <a:t>His </a:t>
            </a:r>
            <a:r>
              <a:rPr dirty="0" sz="1200" spc="-5">
                <a:latin typeface="Times New Roman"/>
                <a:cs typeface="Times New Roman"/>
              </a:rPr>
              <a:t>replacement </a:t>
            </a:r>
            <a:r>
              <a:rPr dirty="0" sz="1200">
                <a:latin typeface="Times New Roman"/>
                <a:cs typeface="Times New Roman"/>
              </a:rPr>
              <a:t>wants </a:t>
            </a:r>
            <a:r>
              <a:rPr dirty="0" sz="1200" spc="-5">
                <a:latin typeface="Times New Roman"/>
                <a:cs typeface="Times New Roman"/>
              </a:rPr>
              <a:t>reports </a:t>
            </a:r>
            <a:r>
              <a:rPr dirty="0" sz="1200">
                <a:latin typeface="Times New Roman"/>
                <a:cs typeface="Times New Roman"/>
              </a:rPr>
              <a:t>of his direct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reports.</a:t>
            </a:r>
            <a:endParaRPr sz="1200">
              <a:latin typeface="Times New Roman"/>
              <a:cs typeface="Times New Roman"/>
            </a:endParaRPr>
          </a:p>
          <a:p>
            <a:pPr marL="354965" marR="64135">
              <a:lnSpc>
                <a:spcPts val="1380"/>
              </a:lnSpc>
              <a:spcBef>
                <a:spcPts val="335"/>
              </a:spcBef>
            </a:pP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SQL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to display the </a:t>
            </a:r>
            <a:r>
              <a:rPr dirty="0" sz="1200" spc="-5">
                <a:latin typeface="Times New Roman"/>
                <a:cs typeface="Times New Roman"/>
              </a:rPr>
              <a:t>employee number,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name, </a:t>
            </a:r>
            <a:r>
              <a:rPr dirty="0" sz="1200">
                <a:latin typeface="Times New Roman"/>
                <a:cs typeface="Times New Roman"/>
              </a:rPr>
              <a:t>start date, and salary,  showing:</a:t>
            </a:r>
            <a:endParaRPr sz="1200">
              <a:latin typeface="Times New Roman"/>
              <a:cs typeface="Times New Roman"/>
            </a:endParaRPr>
          </a:p>
          <a:p>
            <a:pPr lvl="1" marL="812800" indent="-458470">
              <a:lnSpc>
                <a:spcPct val="100000"/>
              </a:lnSpc>
              <a:spcBef>
                <a:spcPts val="204"/>
              </a:spcBef>
              <a:buAutoNum type="alphaLcPeriod"/>
              <a:tabLst>
                <a:tab pos="812800" algn="l"/>
                <a:tab pos="813435" algn="l"/>
              </a:tabLst>
            </a:pPr>
            <a:r>
              <a:rPr dirty="0" sz="1200">
                <a:latin typeface="Times New Roman"/>
                <a:cs typeface="Times New Roman"/>
              </a:rPr>
              <a:t>De Haan’s </a:t>
            </a:r>
            <a:r>
              <a:rPr dirty="0" sz="1200" spc="-5">
                <a:latin typeface="Times New Roman"/>
                <a:cs typeface="Times New Roman"/>
              </a:rPr>
              <a:t>direct reports: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646" y="6186678"/>
            <a:ext cx="5461635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927100" marR="457200">
              <a:lnSpc>
                <a:spcPct val="115399"/>
              </a:lnSpc>
              <a:spcBef>
                <a:spcPts val="10"/>
              </a:spcBef>
            </a:pPr>
            <a:r>
              <a:rPr dirty="0" sz="1200" spc="-5" b="1">
                <a:latin typeface="Courier New"/>
                <a:cs typeface="Courier New"/>
              </a:rPr>
              <a:t>SELECT employee_id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last_name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hire_date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salary  FROM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927100" marR="1211580">
              <a:lnSpc>
                <a:spcPts val="1660"/>
              </a:lnSpc>
              <a:spcBef>
                <a:spcPts val="90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manager_id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(SELECT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dirty="0" sz="1200" spc="-5" b="1">
                <a:latin typeface="Courier New"/>
                <a:cs typeface="Courier New"/>
              </a:rPr>
              <a:t>WHERE last_name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‘De Haan’);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869" y="7484587"/>
            <a:ext cx="4293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b.	The organization tree under De Haan </a:t>
            </a:r>
            <a:r>
              <a:rPr dirty="0" sz="1200" spc="-5">
                <a:latin typeface="Times New Roman"/>
                <a:cs typeface="Times New Roman"/>
              </a:rPr>
              <a:t>(employee number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102):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646" y="7763256"/>
            <a:ext cx="5461635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27100" marR="457200">
              <a:lnSpc>
                <a:spcPts val="1660"/>
              </a:lnSpc>
              <a:spcBef>
                <a:spcPts val="70"/>
              </a:spcBef>
            </a:pPr>
            <a:r>
              <a:rPr dirty="0" sz="1200" spc="-5" b="1">
                <a:latin typeface="Courier New"/>
                <a:cs typeface="Courier New"/>
              </a:rPr>
              <a:t>SELECT employee_id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last_name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hire_date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salary  FROM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5"/>
              </a:spcBef>
            </a:pPr>
            <a:r>
              <a:rPr dirty="0" sz="1200" spc="-5" b="1">
                <a:latin typeface="Courier New"/>
                <a:cs typeface="Courier New"/>
              </a:rPr>
              <a:t>WHERE employee_id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!=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102</a:t>
            </a:r>
            <a:endParaRPr sz="1200">
              <a:latin typeface="Courier New"/>
              <a:cs typeface="Courier New"/>
            </a:endParaRPr>
          </a:p>
          <a:p>
            <a:pPr marL="927100" marR="990600">
              <a:lnSpc>
                <a:spcPct val="115399"/>
              </a:lnSpc>
            </a:pPr>
            <a:r>
              <a:rPr dirty="0" sz="1200" spc="-5" b="1">
                <a:latin typeface="Courier New"/>
                <a:cs typeface="Courier New"/>
              </a:rPr>
              <a:t>CONNECT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BY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manager_id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PRIOR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  START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WITH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102;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49300" y="9447023"/>
            <a:ext cx="6168390" cy="4616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95"/>
              </a:spcBef>
            </a:pPr>
            <a:r>
              <a:rPr dirty="0" sz="800" spc="-140">
                <a:latin typeface="Garuda"/>
                <a:cs typeface="Garuda"/>
              </a:rPr>
              <a:t>Development</a:t>
            </a:r>
            <a:r>
              <a:rPr dirty="0" baseline="10101" sz="1650" spc="-209" b="1">
                <a:latin typeface="Arial"/>
                <a:cs typeface="Arial"/>
              </a:rPr>
              <a:t>O</a:t>
            </a:r>
            <a:r>
              <a:rPr dirty="0" sz="800" spc="-140">
                <a:latin typeface="Garuda"/>
                <a:cs typeface="Garuda"/>
              </a:rPr>
              <a:t>P</a:t>
            </a:r>
            <a:r>
              <a:rPr dirty="0" baseline="10101" sz="1650" spc="-209" b="1">
                <a:latin typeface="Arial"/>
                <a:cs typeface="Arial"/>
              </a:rPr>
              <a:t>r</a:t>
            </a:r>
            <a:r>
              <a:rPr dirty="0" sz="800" spc="-140">
                <a:latin typeface="Garuda"/>
                <a:cs typeface="Garuda"/>
              </a:rPr>
              <a:t>ro</a:t>
            </a:r>
            <a:r>
              <a:rPr dirty="0" baseline="10101" sz="1650" spc="-209" b="1">
                <a:latin typeface="Arial"/>
                <a:cs typeface="Arial"/>
              </a:rPr>
              <a:t>a</a:t>
            </a:r>
            <a:r>
              <a:rPr dirty="0" sz="800" spc="-140">
                <a:latin typeface="Garuda"/>
                <a:cs typeface="Garuda"/>
              </a:rPr>
              <a:t>g</a:t>
            </a:r>
            <a:r>
              <a:rPr dirty="0" baseline="10101" sz="1650" spc="-209" b="1">
                <a:latin typeface="Arial"/>
                <a:cs typeface="Arial"/>
              </a:rPr>
              <a:t>c</a:t>
            </a:r>
            <a:r>
              <a:rPr dirty="0" sz="800" spc="-140">
                <a:latin typeface="Garuda"/>
                <a:cs typeface="Garuda"/>
              </a:rPr>
              <a:t>ra</a:t>
            </a:r>
            <a:r>
              <a:rPr dirty="0" baseline="10101" sz="1650" spc="-209" b="1">
                <a:latin typeface="Arial"/>
                <a:cs typeface="Arial"/>
              </a:rPr>
              <a:t>le</a:t>
            </a:r>
            <a:r>
              <a:rPr dirty="0" sz="800" spc="-140">
                <a:latin typeface="Garuda"/>
                <a:cs typeface="Garuda"/>
              </a:rPr>
              <a:t>m </a:t>
            </a:r>
            <a:r>
              <a:rPr dirty="0" sz="800" spc="-260">
                <a:latin typeface="Garuda"/>
                <a:cs typeface="Garuda"/>
              </a:rPr>
              <a:t>(</a:t>
            </a:r>
            <a:r>
              <a:rPr dirty="0" baseline="10101" sz="1650" spc="-390" b="1">
                <a:latin typeface="Arial"/>
                <a:cs typeface="Arial"/>
              </a:rPr>
              <a:t>D</a:t>
            </a:r>
            <a:r>
              <a:rPr dirty="0" sz="800" spc="-260">
                <a:latin typeface="Garuda"/>
                <a:cs typeface="Garuda"/>
              </a:rPr>
              <a:t>W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D</a:t>
            </a:r>
            <a:r>
              <a:rPr dirty="0" baseline="10101" sz="1650" spc="-390" b="1">
                <a:latin typeface="Arial"/>
                <a:cs typeface="Arial"/>
              </a:rPr>
              <a:t>t</a:t>
            </a:r>
            <a:r>
              <a:rPr dirty="0" sz="800" spc="-260">
                <a:latin typeface="Garuda"/>
                <a:cs typeface="Garuda"/>
              </a:rPr>
              <a:t>P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)</a:t>
            </a:r>
            <a:r>
              <a:rPr dirty="0" baseline="10101" sz="1650" spc="-390" b="1">
                <a:latin typeface="Arial"/>
                <a:cs typeface="Arial"/>
              </a:rPr>
              <a:t>b</a:t>
            </a:r>
            <a:r>
              <a:rPr dirty="0" sz="800" spc="-260">
                <a:latin typeface="Garuda"/>
                <a:cs typeface="Garuda"/>
              </a:rPr>
              <a:t>eK</a:t>
            </a:r>
            <a:r>
              <a:rPr dirty="0" baseline="10101" sz="1650" spc="-390" b="1">
                <a:latin typeface="Arial"/>
                <a:cs typeface="Arial"/>
              </a:rPr>
              <a:t>a</a:t>
            </a:r>
            <a:r>
              <a:rPr dirty="0" sz="800" spc="-260">
                <a:latin typeface="Garuda"/>
                <a:cs typeface="Garuda"/>
              </a:rPr>
              <a:t>i</a:t>
            </a:r>
            <a:r>
              <a:rPr dirty="0" baseline="10101" sz="1650" spc="-390" b="1">
                <a:latin typeface="Arial"/>
                <a:cs typeface="Arial"/>
              </a:rPr>
              <a:t>s</a:t>
            </a:r>
            <a:r>
              <a:rPr dirty="0" sz="800" spc="-260">
                <a:latin typeface="Garuda"/>
                <a:cs typeface="Garuda"/>
              </a:rPr>
              <a:t>t </a:t>
            </a:r>
            <a:r>
              <a:rPr dirty="0" sz="800" spc="-210">
                <a:latin typeface="Garuda"/>
                <a:cs typeface="Garuda"/>
              </a:rPr>
              <a:t>m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1</a:t>
            </a:r>
            <a:r>
              <a:rPr dirty="0" sz="800" spc="-210">
                <a:latin typeface="Garuda"/>
                <a:cs typeface="Garuda"/>
              </a:rPr>
              <a:t>te</a:t>
            </a:r>
            <a:r>
              <a:rPr dirty="0" baseline="10101" sz="1650" spc="-315" b="1">
                <a:latin typeface="Arial"/>
                <a:cs typeface="Arial"/>
              </a:rPr>
              <a:t>0</a:t>
            </a:r>
            <a:r>
              <a:rPr dirty="0" sz="800" spc="-210">
                <a:latin typeface="Garuda"/>
                <a:cs typeface="Garuda"/>
              </a:rPr>
              <a:t>ri</a:t>
            </a:r>
            <a:r>
              <a:rPr dirty="0" baseline="10101" sz="1650" spc="-315" b="1" i="1">
                <a:latin typeface="Arial"/>
                <a:cs typeface="Arial"/>
              </a:rPr>
              <a:t>g</a:t>
            </a:r>
            <a:r>
              <a:rPr dirty="0" sz="800" spc="-210">
                <a:latin typeface="Garuda"/>
                <a:cs typeface="Garuda"/>
              </a:rPr>
              <a:t>als</a:t>
            </a:r>
            <a:r>
              <a:rPr dirty="0" baseline="10101" sz="1650" spc="-315" b="1">
                <a:latin typeface="Arial"/>
                <a:cs typeface="Arial"/>
              </a:rPr>
              <a:t>: </a:t>
            </a:r>
            <a:r>
              <a:rPr dirty="0" sz="800" spc="-245">
                <a:latin typeface="Garuda"/>
                <a:cs typeface="Garuda"/>
              </a:rPr>
              <a:t>a</a:t>
            </a:r>
            <a:r>
              <a:rPr dirty="0" baseline="10101" sz="1650" spc="-367" b="1">
                <a:latin typeface="Arial"/>
                <a:cs typeface="Arial"/>
              </a:rPr>
              <a:t>S</a:t>
            </a:r>
            <a:r>
              <a:rPr dirty="0" sz="800" spc="-245">
                <a:latin typeface="Garuda"/>
                <a:cs typeface="Garuda"/>
              </a:rPr>
              <a:t>re</a:t>
            </a:r>
            <a:r>
              <a:rPr dirty="0" baseline="10101" sz="1650" spc="-367" b="1">
                <a:latin typeface="Arial"/>
                <a:cs typeface="Arial"/>
              </a:rPr>
              <a:t>Q</a:t>
            </a:r>
            <a:r>
              <a:rPr dirty="0" sz="800" spc="-245">
                <a:latin typeface="Garuda"/>
                <a:cs typeface="Garuda"/>
              </a:rPr>
              <a:t>p</a:t>
            </a:r>
            <a:r>
              <a:rPr dirty="0" baseline="10101" sz="1650" spc="-367" b="1">
                <a:latin typeface="Arial"/>
                <a:cs typeface="Arial"/>
              </a:rPr>
              <a:t>L</a:t>
            </a:r>
            <a:r>
              <a:rPr dirty="0" sz="800" spc="-245">
                <a:latin typeface="Garuda"/>
                <a:cs typeface="Garuda"/>
              </a:rPr>
              <a:t>rov</a:t>
            </a:r>
            <a:r>
              <a:rPr dirty="0" baseline="10101" sz="1650" spc="-367" b="1">
                <a:latin typeface="Arial"/>
                <a:cs typeface="Arial"/>
              </a:rPr>
              <a:t>F</a:t>
            </a:r>
            <a:r>
              <a:rPr dirty="0" sz="800" spc="-245">
                <a:latin typeface="Garuda"/>
                <a:cs typeface="Garuda"/>
              </a:rPr>
              <a:t>id</a:t>
            </a:r>
            <a:r>
              <a:rPr dirty="0" baseline="10101" sz="1650" spc="-367" b="1">
                <a:latin typeface="Arial"/>
                <a:cs typeface="Arial"/>
              </a:rPr>
              <a:t>u</a:t>
            </a:r>
            <a:r>
              <a:rPr dirty="0" sz="800" spc="-245">
                <a:latin typeface="Garuda"/>
                <a:cs typeface="Garuda"/>
              </a:rPr>
              <a:t>e</a:t>
            </a:r>
            <a:r>
              <a:rPr dirty="0" baseline="10101" sz="1650" spc="-367" b="1">
                <a:latin typeface="Arial"/>
                <a:cs typeface="Arial"/>
              </a:rPr>
              <a:t>n</a:t>
            </a:r>
            <a:r>
              <a:rPr dirty="0" sz="800" spc="-245">
                <a:latin typeface="Garuda"/>
                <a:cs typeface="Garuda"/>
              </a:rPr>
              <a:t>d </a:t>
            </a:r>
            <a:r>
              <a:rPr dirty="0" sz="800" spc="-210">
                <a:latin typeface="Garuda"/>
                <a:cs typeface="Garuda"/>
              </a:rPr>
              <a:t>f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or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W</a:t>
            </a:r>
            <a:r>
              <a:rPr dirty="0" baseline="10101" sz="1650" spc="-315" b="1">
                <a:latin typeface="Arial"/>
                <a:cs typeface="Arial"/>
              </a:rPr>
              <a:t>m</a:t>
            </a:r>
            <a:r>
              <a:rPr dirty="0" sz="800" spc="-210">
                <a:latin typeface="Garuda"/>
                <a:cs typeface="Garuda"/>
              </a:rPr>
              <a:t>D</a:t>
            </a:r>
            <a:r>
              <a:rPr dirty="0" baseline="10101" sz="1650" spc="-315" b="1">
                <a:latin typeface="Arial"/>
                <a:cs typeface="Arial"/>
              </a:rPr>
              <a:t>e</a:t>
            </a:r>
            <a:r>
              <a:rPr dirty="0" sz="800" spc="-210">
                <a:latin typeface="Garuda"/>
                <a:cs typeface="Garuda"/>
              </a:rPr>
              <a:t>P</a:t>
            </a:r>
            <a:r>
              <a:rPr dirty="0" baseline="10101" sz="1650" spc="-315" b="1">
                <a:latin typeface="Arial"/>
                <a:cs typeface="Arial"/>
              </a:rPr>
              <a:t>n</a:t>
            </a:r>
            <a:r>
              <a:rPr dirty="0" sz="800" spc="-210">
                <a:latin typeface="Garuda"/>
                <a:cs typeface="Garuda"/>
              </a:rPr>
              <a:t>in</a:t>
            </a:r>
            <a:r>
              <a:rPr dirty="0" baseline="10101" sz="1650" spc="-315" b="1">
                <a:latin typeface="Arial"/>
                <a:cs typeface="Arial"/>
              </a:rPr>
              <a:t>t</a:t>
            </a:r>
            <a:r>
              <a:rPr dirty="0" sz="800" spc="-210">
                <a:latin typeface="Garuda"/>
                <a:cs typeface="Garuda"/>
              </a:rPr>
              <a:t>-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cl</a:t>
            </a:r>
            <a:r>
              <a:rPr dirty="0" baseline="10101" sz="1650" spc="-315" b="1">
                <a:latin typeface="Arial"/>
                <a:cs typeface="Arial"/>
              </a:rPr>
              <a:t>l</a:t>
            </a:r>
            <a:r>
              <a:rPr dirty="0" sz="800" spc="-210">
                <a:latin typeface="Garuda"/>
                <a:cs typeface="Garuda"/>
              </a:rPr>
              <a:t>a</a:t>
            </a:r>
            <a:r>
              <a:rPr dirty="0" baseline="10101" sz="1650" spc="-315" b="1">
                <a:latin typeface="Arial"/>
                <a:cs typeface="Arial"/>
              </a:rPr>
              <a:t>s</a:t>
            </a:r>
            <a:r>
              <a:rPr dirty="0" sz="800" spc="-210">
                <a:latin typeface="Garuda"/>
                <a:cs typeface="Garuda"/>
              </a:rPr>
              <a:t>ss</a:t>
            </a:r>
            <a:r>
              <a:rPr dirty="0" baseline="10101" sz="1650" spc="-315" b="1">
                <a:latin typeface="Arial"/>
                <a:cs typeface="Arial"/>
              </a:rPr>
              <a:t>II</a:t>
            </a:r>
            <a:r>
              <a:rPr dirty="0" sz="800" spc="-210">
                <a:latin typeface="Garuda"/>
                <a:cs typeface="Garuda"/>
              </a:rPr>
              <a:t>use</a:t>
            </a:r>
            <a:r>
              <a:rPr dirty="0" baseline="10101" sz="1650" spc="-315" b="1">
                <a:latin typeface="Arial"/>
                <a:cs typeface="Arial"/>
              </a:rPr>
              <a:t>A</a:t>
            </a:r>
            <a:r>
              <a:rPr dirty="0" sz="800" spc="-210">
                <a:latin typeface="Garuda"/>
                <a:cs typeface="Garuda"/>
              </a:rPr>
              <a:t>o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nly</a:t>
            </a:r>
            <a:r>
              <a:rPr dirty="0" baseline="10101" sz="1650" spc="-315" b="1">
                <a:latin typeface="Arial"/>
                <a:cs typeface="Arial"/>
              </a:rPr>
              <a:t>d</a:t>
            </a:r>
            <a:r>
              <a:rPr dirty="0" sz="800" spc="-210">
                <a:latin typeface="Garuda"/>
                <a:cs typeface="Garuda"/>
              </a:rPr>
              <a:t>. </a:t>
            </a:r>
            <a:r>
              <a:rPr dirty="0" baseline="10101" sz="1650" spc="-322" b="1">
                <a:latin typeface="Arial"/>
                <a:cs typeface="Arial"/>
              </a:rPr>
              <a:t>i</a:t>
            </a:r>
            <a:r>
              <a:rPr dirty="0" sz="800" spc="-215">
                <a:latin typeface="Garuda"/>
                <a:cs typeface="Garuda"/>
              </a:rPr>
              <a:t>C</a:t>
            </a:r>
            <a:r>
              <a:rPr dirty="0" baseline="10101" sz="1650" spc="-322" b="1">
                <a:latin typeface="Arial"/>
                <a:cs typeface="Arial"/>
              </a:rPr>
              <a:t>ti</a:t>
            </a:r>
            <a:r>
              <a:rPr dirty="0" sz="800" spc="-215">
                <a:latin typeface="Garuda"/>
                <a:cs typeface="Garuda"/>
              </a:rPr>
              <a:t>o</a:t>
            </a:r>
            <a:r>
              <a:rPr dirty="0" baseline="10101" sz="1650" spc="-322" b="1">
                <a:latin typeface="Arial"/>
                <a:cs typeface="Arial"/>
              </a:rPr>
              <a:t>o</a:t>
            </a:r>
            <a:r>
              <a:rPr dirty="0" sz="800" spc="-215">
                <a:latin typeface="Garuda"/>
                <a:cs typeface="Garuda"/>
              </a:rPr>
              <a:t>py</a:t>
            </a:r>
            <a:r>
              <a:rPr dirty="0" baseline="10101" sz="1650" spc="-322" b="1">
                <a:latin typeface="Arial"/>
                <a:cs typeface="Arial"/>
              </a:rPr>
              <a:t>n</a:t>
            </a:r>
            <a:r>
              <a:rPr dirty="0" sz="800" spc="-215">
                <a:latin typeface="Garuda"/>
                <a:cs typeface="Garuda"/>
              </a:rPr>
              <a:t>in</a:t>
            </a:r>
            <a:r>
              <a:rPr dirty="0" baseline="10101" sz="1650" spc="-322" b="1">
                <a:latin typeface="Arial"/>
                <a:cs typeface="Arial"/>
              </a:rPr>
              <a:t>a</a:t>
            </a:r>
            <a:r>
              <a:rPr dirty="0" sz="800" spc="-215">
                <a:latin typeface="Garuda"/>
                <a:cs typeface="Garuda"/>
              </a:rPr>
              <a:t>g</a:t>
            </a:r>
            <a:r>
              <a:rPr dirty="0" baseline="10101" sz="1650" spc="-322" b="1">
                <a:latin typeface="Arial"/>
                <a:cs typeface="Arial"/>
              </a:rPr>
              <a:t>l </a:t>
            </a:r>
            <a:r>
              <a:rPr dirty="0" sz="800" spc="-175">
                <a:latin typeface="Garuda"/>
                <a:cs typeface="Garuda"/>
              </a:rPr>
              <a:t>e</a:t>
            </a:r>
            <a:r>
              <a:rPr dirty="0" baseline="10101" sz="1650" spc="-262" b="1">
                <a:latin typeface="Arial"/>
                <a:cs typeface="Arial"/>
              </a:rPr>
              <a:t>P</a:t>
            </a:r>
            <a:r>
              <a:rPr dirty="0" sz="800" spc="-175">
                <a:latin typeface="Garuda"/>
                <a:cs typeface="Garuda"/>
              </a:rPr>
              <a:t>K</a:t>
            </a:r>
            <a:r>
              <a:rPr dirty="0" baseline="10101" sz="1650" spc="-262" b="1">
                <a:latin typeface="Arial"/>
                <a:cs typeface="Arial"/>
              </a:rPr>
              <a:t>r</a:t>
            </a:r>
            <a:r>
              <a:rPr dirty="0" sz="800" spc="-175">
                <a:latin typeface="Garuda"/>
                <a:cs typeface="Garuda"/>
              </a:rPr>
              <a:t>it</a:t>
            </a:r>
            <a:r>
              <a:rPr dirty="0" baseline="10101" sz="1650" spc="-262" b="1">
                <a:latin typeface="Arial"/>
                <a:cs typeface="Arial"/>
              </a:rPr>
              <a:t>a</a:t>
            </a:r>
            <a:r>
              <a:rPr dirty="0" sz="800" spc="-175">
                <a:latin typeface="Garuda"/>
                <a:cs typeface="Garuda"/>
              </a:rPr>
              <a:t>m</a:t>
            </a:r>
            <a:r>
              <a:rPr dirty="0" baseline="10101" sz="1650" spc="-262" b="1">
                <a:latin typeface="Arial"/>
                <a:cs typeface="Arial"/>
              </a:rPr>
              <a:t>c</a:t>
            </a:r>
            <a:r>
              <a:rPr dirty="0" sz="800" spc="-175">
                <a:latin typeface="Garuda"/>
                <a:cs typeface="Garuda"/>
              </a:rPr>
              <a:t>a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te</a:t>
            </a:r>
            <a:r>
              <a:rPr dirty="0" baseline="10101" sz="1650" spc="-262" b="1">
                <a:latin typeface="Arial"/>
                <a:cs typeface="Arial"/>
              </a:rPr>
              <a:t>ic</a:t>
            </a:r>
            <a:r>
              <a:rPr dirty="0" sz="800" spc="-175">
                <a:latin typeface="Garuda"/>
                <a:cs typeface="Garuda"/>
              </a:rPr>
              <a:t>ria</a:t>
            </a:r>
            <a:r>
              <a:rPr dirty="0" baseline="10101" sz="1650" spc="-262" b="1">
                <a:latin typeface="Arial"/>
                <a:cs typeface="Arial"/>
              </a:rPr>
              <a:t>e</a:t>
            </a:r>
            <a:r>
              <a:rPr dirty="0" sz="800" spc="-175">
                <a:latin typeface="Garuda"/>
                <a:cs typeface="Garuda"/>
              </a:rPr>
              <a:t>ls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is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s</a:t>
            </a:r>
            <a:r>
              <a:rPr dirty="0" baseline="10101" sz="1650" spc="-262" b="1">
                <a:latin typeface="Arial"/>
                <a:cs typeface="Arial"/>
              </a:rPr>
              <a:t>l</a:t>
            </a:r>
            <a:r>
              <a:rPr dirty="0" sz="800" spc="-175">
                <a:latin typeface="Garuda"/>
                <a:cs typeface="Garuda"/>
              </a:rPr>
              <a:t>tr</a:t>
            </a:r>
            <a:r>
              <a:rPr dirty="0" baseline="10101" sz="1650" spc="-262" b="1">
                <a:latin typeface="Arial"/>
                <a:cs typeface="Arial"/>
              </a:rPr>
              <a:t>u</a:t>
            </a:r>
            <a:r>
              <a:rPr dirty="0" sz="800" spc="-175">
                <a:latin typeface="Garuda"/>
                <a:cs typeface="Garuda"/>
              </a:rPr>
              <a:t>ic</a:t>
            </a:r>
            <a:r>
              <a:rPr dirty="0" baseline="10101" sz="1650" spc="-262" b="1">
                <a:latin typeface="Arial"/>
                <a:cs typeface="Arial"/>
              </a:rPr>
              <a:t>t</a:t>
            </a:r>
            <a:r>
              <a:rPr dirty="0" sz="800" spc="-175">
                <a:latin typeface="Garuda"/>
                <a:cs typeface="Garuda"/>
              </a:rPr>
              <a:t>tl</a:t>
            </a:r>
            <a:r>
              <a:rPr dirty="0" baseline="10101" sz="1650" spc="-262" b="1">
                <a:latin typeface="Arial"/>
                <a:cs typeface="Arial"/>
              </a:rPr>
              <a:t>i</a:t>
            </a:r>
            <a:r>
              <a:rPr dirty="0" sz="800" spc="-175">
                <a:latin typeface="Garuda"/>
                <a:cs typeface="Garuda"/>
              </a:rPr>
              <a:t>y</a:t>
            </a:r>
            <a:r>
              <a:rPr dirty="0" baseline="10101" sz="1650" spc="-262" b="1">
                <a:latin typeface="Arial"/>
                <a:cs typeface="Arial"/>
              </a:rPr>
              <a:t>o</a:t>
            </a:r>
            <a:r>
              <a:rPr dirty="0" sz="800" spc="-175">
                <a:latin typeface="Garuda"/>
                <a:cs typeface="Garuda"/>
              </a:rPr>
              <a:t>p</a:t>
            </a:r>
            <a:r>
              <a:rPr dirty="0" baseline="10101" sz="1650" spc="-262" b="1">
                <a:latin typeface="Arial"/>
                <a:cs typeface="Arial"/>
              </a:rPr>
              <a:t>n</a:t>
            </a:r>
            <a:r>
              <a:rPr dirty="0" sz="800" spc="-175">
                <a:latin typeface="Garuda"/>
                <a:cs typeface="Garuda"/>
              </a:rPr>
              <a:t>ro</a:t>
            </a:r>
            <a:r>
              <a:rPr dirty="0" baseline="10101" sz="1650" spc="-262" b="1">
                <a:latin typeface="Arial"/>
                <a:cs typeface="Arial"/>
              </a:rPr>
              <a:t>s</a:t>
            </a:r>
            <a:r>
              <a:rPr dirty="0" sz="800" spc="-175">
                <a:latin typeface="Garuda"/>
                <a:cs typeface="Garuda"/>
              </a:rPr>
              <a:t>hi</a:t>
            </a:r>
            <a:r>
              <a:rPr dirty="0" baseline="10101" sz="1650" spc="-262" b="1">
                <a:latin typeface="Arial"/>
                <a:cs typeface="Arial"/>
              </a:rPr>
              <a:t>-</a:t>
            </a:r>
            <a:r>
              <a:rPr dirty="0" sz="800" spc="-175">
                <a:latin typeface="Garuda"/>
                <a:cs typeface="Garuda"/>
              </a:rPr>
              <a:t>bit</a:t>
            </a:r>
            <a:r>
              <a:rPr dirty="0" baseline="10101" sz="1650" spc="-262" b="1">
                <a:latin typeface="Arial"/>
                <a:cs typeface="Arial"/>
              </a:rPr>
              <a:t>8</a:t>
            </a:r>
            <a:r>
              <a:rPr dirty="0" sz="800" spc="-175">
                <a:latin typeface="Garuda"/>
                <a:cs typeface="Garuda"/>
              </a:rPr>
              <a:t>ed </a:t>
            </a:r>
            <a:r>
              <a:rPr dirty="0" sz="800" spc="-5">
                <a:latin typeface="Garuda"/>
                <a:cs typeface="Garuda"/>
              </a:rPr>
              <a:t>and is 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517650"/>
            <a:ext cx="5592445" cy="93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Additional </a:t>
            </a:r>
            <a:r>
              <a:rPr dirty="0" sz="1200" b="1">
                <a:latin typeface="Arial"/>
                <a:cs typeface="Arial"/>
              </a:rPr>
              <a:t>Practices Solutions (continued)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469900" marR="5080" indent="-2286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16.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hierarchical query to display the </a:t>
            </a:r>
            <a:r>
              <a:rPr dirty="0" sz="1200" spc="-5">
                <a:latin typeface="Times New Roman"/>
                <a:cs typeface="Times New Roman"/>
              </a:rPr>
              <a:t>employee number, manager </a:t>
            </a:r>
            <a:r>
              <a:rPr dirty="0" sz="1200">
                <a:latin typeface="Times New Roman"/>
                <a:cs typeface="Times New Roman"/>
              </a:rPr>
              <a:t>number, and 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for all </a:t>
            </a:r>
            <a:r>
              <a:rPr dirty="0" sz="1200" spc="-5">
                <a:latin typeface="Times New Roman"/>
                <a:cs typeface="Times New Roman"/>
              </a:rPr>
              <a:t>employees </a:t>
            </a:r>
            <a:r>
              <a:rPr dirty="0" sz="1200">
                <a:latin typeface="Times New Roman"/>
                <a:cs typeface="Times New Roman"/>
              </a:rPr>
              <a:t>who are two levels below </a:t>
            </a:r>
            <a:r>
              <a:rPr dirty="0" sz="1200" spc="-5">
                <a:latin typeface="Times New Roman"/>
                <a:cs typeface="Times New Roman"/>
              </a:rPr>
              <a:t>employee </a:t>
            </a:r>
            <a:r>
              <a:rPr dirty="0" sz="1200">
                <a:latin typeface="Times New Roman"/>
                <a:cs typeface="Times New Roman"/>
              </a:rPr>
              <a:t>De Haan  </a:t>
            </a:r>
            <a:r>
              <a:rPr dirty="0" sz="1200" spc="-5">
                <a:latin typeface="Times New Roman"/>
                <a:cs typeface="Times New Roman"/>
              </a:rPr>
              <a:t>(employee number </a:t>
            </a:r>
            <a:r>
              <a:rPr dirty="0" sz="1200">
                <a:latin typeface="Times New Roman"/>
                <a:cs typeface="Times New Roman"/>
              </a:rPr>
              <a:t>102). Also display the level 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646" y="1604772"/>
            <a:ext cx="5461635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825500" marR="596265" indent="-38100">
              <a:lnSpc>
                <a:spcPct val="115399"/>
              </a:lnSpc>
              <a:spcBef>
                <a:spcPts val="375"/>
              </a:spcBef>
            </a:pPr>
            <a:r>
              <a:rPr dirty="0" sz="1200" spc="-5" b="1">
                <a:latin typeface="Courier New"/>
                <a:cs typeface="Courier New"/>
              </a:rPr>
              <a:t>SELECT employee_id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manager_id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level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last_name  FROM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825500">
              <a:lnSpc>
                <a:spcPct val="100000"/>
              </a:lnSpc>
              <a:spcBef>
                <a:spcPts val="219"/>
              </a:spcBef>
            </a:pPr>
            <a:r>
              <a:rPr dirty="0" sz="1200" spc="-5" b="1">
                <a:latin typeface="Courier New"/>
                <a:cs typeface="Courier New"/>
              </a:rPr>
              <a:t>WHERE</a:t>
            </a:r>
            <a:r>
              <a:rPr dirty="0" sz="1200" spc="-44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LEVEL</a:t>
            </a:r>
            <a:r>
              <a:rPr dirty="0" sz="1200" spc="-44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4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 marL="825500" marR="1144905">
              <a:lnSpc>
                <a:spcPct val="114999"/>
              </a:lnSpc>
              <a:spcBef>
                <a:spcPts val="5"/>
              </a:spcBef>
            </a:pPr>
            <a:r>
              <a:rPr dirty="0" sz="1200" spc="-5" b="1">
                <a:latin typeface="Courier New"/>
                <a:cs typeface="Courier New"/>
              </a:rPr>
              <a:t>CONNECT</a:t>
            </a:r>
            <a:r>
              <a:rPr dirty="0" sz="1200" spc="-41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BY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manager_id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PRIOR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  START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WITH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102;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4" y="2946900"/>
            <a:ext cx="5739130" cy="11404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41300" marR="186055" indent="-22860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17. The CEO </a:t>
            </a:r>
            <a:r>
              <a:rPr dirty="0" sz="1200" spc="-5">
                <a:latin typeface="Times New Roman"/>
                <a:cs typeface="Times New Roman"/>
              </a:rPr>
              <a:t>wants </a:t>
            </a:r>
            <a:r>
              <a:rPr dirty="0" sz="1200">
                <a:latin typeface="Times New Roman"/>
                <a:cs typeface="Times New Roman"/>
              </a:rPr>
              <a:t>a hierarchical report on </a:t>
            </a:r>
            <a:r>
              <a:rPr dirty="0" sz="1200" spc="-5">
                <a:latin typeface="Times New Roman"/>
                <a:cs typeface="Times New Roman"/>
              </a:rPr>
              <a:t>all employees. </a:t>
            </a:r>
            <a:r>
              <a:rPr dirty="0" sz="1200">
                <a:latin typeface="Times New Roman"/>
                <a:cs typeface="Times New Roman"/>
              </a:rPr>
              <a:t>He has given you the following  </a:t>
            </a:r>
            <a:r>
              <a:rPr dirty="0" sz="1200" spc="-5">
                <a:latin typeface="Times New Roman"/>
                <a:cs typeface="Times New Roman"/>
              </a:rPr>
              <a:t>requirements: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99200"/>
              </a:lnSpc>
              <a:spcBef>
                <a:spcPts val="225"/>
              </a:spcBef>
            </a:pPr>
            <a:r>
              <a:rPr dirty="0" sz="1200">
                <a:latin typeface="Times New Roman"/>
                <a:cs typeface="Times New Roman"/>
              </a:rPr>
              <a:t>Produce a hierarchical report to display the </a:t>
            </a:r>
            <a:r>
              <a:rPr dirty="0" sz="1200" spc="-5">
                <a:latin typeface="Times New Roman"/>
                <a:cs typeface="Times New Roman"/>
              </a:rPr>
              <a:t>employee number, manager number,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Courier New"/>
                <a:cs typeface="Courier New"/>
              </a:rPr>
              <a:t>LEVEL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pseudocolumn,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employee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name.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EMPLOYEES</a:t>
            </a:r>
            <a:r>
              <a:rPr dirty="0" sz="1200" spc="-42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table,  you should print a tree structure that shows the employee, the </a:t>
            </a:r>
            <a:r>
              <a:rPr dirty="0" sz="1200" spc="-5">
                <a:latin typeface="Times New Roman"/>
                <a:cs typeface="Times New Roman"/>
              </a:rPr>
              <a:t>employee’s manager,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manager’s manager, </a:t>
            </a:r>
            <a:r>
              <a:rPr dirty="0" sz="1200">
                <a:latin typeface="Times New Roman"/>
                <a:cs typeface="Times New Roman"/>
              </a:rPr>
              <a:t>and so on. Use indentations for the </a:t>
            </a:r>
            <a:r>
              <a:rPr dirty="0" sz="1200" spc="-5">
                <a:latin typeface="Courier New"/>
                <a:cs typeface="Courier New"/>
              </a:rPr>
              <a:t>NAME</a:t>
            </a:r>
            <a:r>
              <a:rPr dirty="0" sz="1200" spc="-430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646" y="4223003"/>
            <a:ext cx="5461635" cy="17208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680"/>
              </a:spcBef>
            </a:pPr>
            <a:r>
              <a:rPr dirty="0" sz="1200" spc="-5" b="1">
                <a:latin typeface="Courier New"/>
                <a:cs typeface="Courier New"/>
              </a:rPr>
              <a:t>COLUMN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name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FORMAT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A25</a:t>
            </a:r>
            <a:endParaRPr sz="1200">
              <a:latin typeface="Courier New"/>
              <a:cs typeface="Courier New"/>
            </a:endParaRPr>
          </a:p>
          <a:p>
            <a:pPr marL="698500" marR="288925">
              <a:lnSpc>
                <a:spcPts val="1780"/>
              </a:lnSpc>
              <a:spcBef>
                <a:spcPts val="114"/>
              </a:spcBef>
            </a:pPr>
            <a:r>
              <a:rPr dirty="0" sz="1200" spc="-5" b="1">
                <a:latin typeface="Courier New"/>
                <a:cs typeface="Courier New"/>
              </a:rPr>
              <a:t>SELECT employee_id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manager_id</a:t>
            </a:r>
            <a:r>
              <a:rPr dirty="0" sz="1200" spc="-5" b="1">
                <a:latin typeface="Times New Roman"/>
                <a:cs typeface="Times New Roman"/>
              </a:rPr>
              <a:t>, </a:t>
            </a:r>
            <a:r>
              <a:rPr dirty="0" sz="1200" spc="-5" b="1">
                <a:latin typeface="Courier New"/>
                <a:cs typeface="Courier New"/>
              </a:rPr>
              <a:t>LEVEL</a:t>
            </a:r>
            <a:r>
              <a:rPr dirty="0" sz="1200" spc="-5" b="1">
                <a:latin typeface="Times New Roman"/>
                <a:cs typeface="Times New Roman"/>
              </a:rPr>
              <a:t>,  </a:t>
            </a:r>
            <a:r>
              <a:rPr dirty="0" sz="1200" spc="-5" b="1">
                <a:latin typeface="Courier New"/>
                <a:cs typeface="Courier New"/>
              </a:rPr>
              <a:t>LPAD(last_name</a:t>
            </a:r>
            <a:r>
              <a:rPr dirty="0" sz="1200" spc="-5" b="1">
                <a:latin typeface="Times New Roman"/>
                <a:cs typeface="Times New Roman"/>
              </a:rPr>
              <a:t>,</a:t>
            </a:r>
            <a:r>
              <a:rPr dirty="0" sz="1200" spc="1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LENGTH(last_name)+(LEVEL*2)-2,'_')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ts val="1250"/>
              </a:lnSpc>
            </a:pPr>
            <a:r>
              <a:rPr dirty="0" sz="1200" spc="-5" b="1">
                <a:latin typeface="Courier New"/>
                <a:cs typeface="Courier New"/>
              </a:rPr>
              <a:t>LAST_NAME</a:t>
            </a:r>
            <a:endParaRPr sz="12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215"/>
              </a:spcBef>
              <a:tabLst>
                <a:tab pos="1216660" algn="l"/>
              </a:tabLst>
            </a:pPr>
            <a:r>
              <a:rPr dirty="0" sz="1200" spc="-5" b="1">
                <a:latin typeface="Courier New"/>
                <a:cs typeface="Courier New"/>
              </a:rPr>
              <a:t>FROM	employees</a:t>
            </a:r>
            <a:endParaRPr sz="1200">
              <a:latin typeface="Courier New"/>
              <a:cs typeface="Courier New"/>
            </a:endParaRPr>
          </a:p>
          <a:p>
            <a:pPr marL="698500" marR="1180465">
              <a:lnSpc>
                <a:spcPct val="114999"/>
              </a:lnSpc>
              <a:spcBef>
                <a:spcPts val="5"/>
              </a:spcBef>
            </a:pPr>
            <a:r>
              <a:rPr dirty="0" sz="1200" spc="-5" b="1">
                <a:latin typeface="Courier New"/>
                <a:cs typeface="Courier New"/>
              </a:rPr>
              <a:t>CONNECT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BY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employee_id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=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PRIOR</a:t>
            </a:r>
            <a:r>
              <a:rPr dirty="0" sz="1200" spc="-409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manager_id;  COLUMN</a:t>
            </a:r>
            <a:r>
              <a:rPr dirty="0" sz="1200" spc="-43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name</a:t>
            </a:r>
            <a:r>
              <a:rPr dirty="0" sz="1200" spc="-42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CLEAR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48759" y="9404857"/>
            <a:ext cx="1308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iii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890270"/>
            <a:ext cx="7956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Arial"/>
                <a:cs typeface="Arial"/>
              </a:rPr>
              <a:t>Contents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1950969"/>
            <a:ext cx="1707514" cy="159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latin typeface="Arial"/>
                <a:cs typeface="Arial"/>
              </a:rPr>
              <a:t>Preface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240665" marR="36195" indent="-228600">
              <a:lnSpc>
                <a:spcPct val="119500"/>
              </a:lnSpc>
              <a:tabLst>
                <a:tab pos="241300" algn="l"/>
              </a:tabLst>
            </a:pPr>
            <a:r>
              <a:rPr dirty="0" sz="1100" spc="-5" b="1">
                <a:latin typeface="Arial"/>
                <a:cs typeface="Arial"/>
              </a:rPr>
              <a:t>I		Introduction  </a:t>
            </a:r>
            <a:r>
              <a:rPr dirty="0" sz="1100" spc="-5">
                <a:latin typeface="Arial"/>
                <a:cs typeface="Arial"/>
              </a:rPr>
              <a:t>Objectives I-2  Course Objectives I-3  Course Overview I-4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Course Application I-5  Summary </a:t>
            </a:r>
            <a:r>
              <a:rPr dirty="0" sz="1100">
                <a:latin typeface="Arial"/>
                <a:cs typeface="Arial"/>
              </a:rPr>
              <a:t>I-6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3725360"/>
            <a:ext cx="2871470" cy="363918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1	Controlling User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Access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1-2</a:t>
            </a:r>
            <a:endParaRPr sz="1100">
              <a:latin typeface="Arial"/>
              <a:cs typeface="Arial"/>
            </a:endParaRPr>
          </a:p>
          <a:p>
            <a:pPr marL="240665" marR="814069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Controlling User Access 1-3  Privileges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100" spc="-5">
                <a:latin typeface="Arial"/>
                <a:cs typeface="Arial"/>
              </a:rPr>
              <a:t>System Privileges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Creating Users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User System Privileges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1-7</a:t>
            </a:r>
            <a:endParaRPr sz="1100">
              <a:latin typeface="Arial"/>
              <a:cs typeface="Arial"/>
            </a:endParaRPr>
          </a:p>
          <a:p>
            <a:pPr marL="240665" marR="61849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Granting System Privileges 1-8  What Is a Role?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1-9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Creating and Granting Privileges to a Role  Changing Your Password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1-11</a:t>
            </a:r>
            <a:endParaRPr sz="1100">
              <a:latin typeface="Arial"/>
              <a:cs typeface="Arial"/>
            </a:endParaRPr>
          </a:p>
          <a:p>
            <a:pPr marL="240665" marR="60261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Object Privileges 1-12  Granting Object Privileges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1-14</a:t>
            </a:r>
            <a:endParaRPr sz="1100">
              <a:latin typeface="Arial"/>
              <a:cs typeface="Arial"/>
            </a:endParaRPr>
          </a:p>
          <a:p>
            <a:pPr marL="240665" marR="362585">
              <a:lnSpc>
                <a:spcPct val="119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Passing On Your Privileges 1-15  Confirming Privileges Granted 1-16  Revoking Object Privileges 1-17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1-19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Practice 1: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1-20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1499" y="5565146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1-10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7540702"/>
            <a:ext cx="2171065" cy="144653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2	Managing Schema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Objects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ct val="121400"/>
              </a:lnSpc>
              <a:spcBef>
                <a:spcPts val="10"/>
              </a:spcBef>
            </a:pPr>
            <a:r>
              <a:rPr dirty="0" sz="1100" spc="-5">
                <a:latin typeface="Courier New"/>
                <a:cs typeface="Courier New"/>
              </a:rPr>
              <a:t>ALTER TABLE </a:t>
            </a:r>
            <a:r>
              <a:rPr dirty="0" sz="1100" spc="-5">
                <a:latin typeface="Arial"/>
                <a:cs typeface="Arial"/>
              </a:rPr>
              <a:t>Statement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  Adding a Column 2-5  Modifying a Column 2-6  Dropping a Column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95"/>
              </a:spcBef>
            </a:pPr>
            <a:r>
              <a:rPr dirty="0" sz="1100" spc="-5">
                <a:latin typeface="Courier New"/>
                <a:cs typeface="Courier New"/>
              </a:rPr>
              <a:t>SET UNUSED </a:t>
            </a:r>
            <a:r>
              <a:rPr dirty="0" sz="1100" spc="-5">
                <a:latin typeface="Arial"/>
                <a:cs typeface="Arial"/>
              </a:rPr>
              <a:t>Option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2-8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91559" y="9404857"/>
            <a:ext cx="1327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iv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57964"/>
            <a:ext cx="2113915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Adding a Constraint Syntax 2-10  Adding a Constraint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1550035" algn="l"/>
              </a:tabLst>
            </a:pP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-3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DELETE</a:t>
            </a:r>
            <a:r>
              <a:rPr dirty="0" sz="1100" spc="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CASCADE	</a:t>
            </a:r>
            <a:r>
              <a:rPr dirty="0" sz="1100" spc="-5">
                <a:latin typeface="Arial"/>
                <a:cs typeface="Arial"/>
              </a:rPr>
              <a:t>2-12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12" y="1473646"/>
            <a:ext cx="1384300" cy="828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97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Deferring Constraints  Dropping a Constraint  Disabling Constraints  Enabling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Constraints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6825" y="1473646"/>
            <a:ext cx="373380" cy="82804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2-13</a:t>
            </a:r>
            <a:endParaRPr sz="11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2-14</a:t>
            </a:r>
            <a:endParaRPr sz="11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2-15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2-16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97" y="2276796"/>
            <a:ext cx="3272154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0975">
              <a:lnSpc>
                <a:spcPct val="1195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Cascading Constraints 2-18  Overview of Indexes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2-20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639"/>
              </a:lnSpc>
              <a:spcBef>
                <a:spcPts val="90"/>
              </a:spcBef>
            </a:pPr>
            <a:r>
              <a:rPr dirty="0" sz="1100" spc="-5">
                <a:latin typeface="Courier New"/>
                <a:cs typeface="Courier New"/>
              </a:rPr>
              <a:t>CREATE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INDEX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with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CREATE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TABLE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Statement  Function-Based Indexes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Removing an Index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00" spc="-5">
                <a:latin typeface="Courier New"/>
                <a:cs typeface="Courier New"/>
              </a:rPr>
              <a:t>DROP TABLE … PURGE</a:t>
            </a:r>
            <a:r>
              <a:rPr dirty="0" sz="1100" spc="26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2-25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139315" algn="l"/>
              </a:tabLst>
            </a:pPr>
            <a:r>
              <a:rPr dirty="0" sz="1100" spc="-5">
                <a:latin typeface="Courier New"/>
                <a:cs typeface="Courier New"/>
              </a:rPr>
              <a:t>FLASHBACK</a:t>
            </a:r>
            <a:r>
              <a:rPr dirty="0" sz="1100" spc="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TABLE</a:t>
            </a:r>
            <a:r>
              <a:rPr dirty="0" sz="1100" spc="-34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Statement	2-26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External Tables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3477" y="2716020"/>
            <a:ext cx="3048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2-21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2" y="3920444"/>
            <a:ext cx="4023360" cy="3250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761365">
              <a:lnSpc>
                <a:spcPct val="1195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Creating a Directory for the External Table 2-30  Creating an External Table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2-32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ts val="1639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Creating an External Table by Using </a:t>
            </a:r>
            <a:r>
              <a:rPr dirty="0" sz="1100" spc="-5">
                <a:latin typeface="Courier New"/>
                <a:cs typeface="Courier New"/>
              </a:rPr>
              <a:t>ORACLE_LOADER </a:t>
            </a:r>
            <a:r>
              <a:rPr dirty="0" sz="1100" spc="-5">
                <a:latin typeface="Arial"/>
                <a:cs typeface="Arial"/>
              </a:rPr>
              <a:t>2-34  Querying External Tables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50"/>
              </a:spcBef>
            </a:pP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Practice 2: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2-38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3	Manipulating Large Data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Sets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</a:t>
            </a:r>
            <a:endParaRPr sz="1100">
              <a:latin typeface="Arial"/>
              <a:cs typeface="Arial"/>
            </a:endParaRPr>
          </a:p>
          <a:p>
            <a:pPr marL="240665" marR="784225">
              <a:lnSpc>
                <a:spcPct val="119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Using Subqueries to Manipulate Data 3-3  Copying </a:t>
            </a:r>
            <a:r>
              <a:rPr dirty="0" sz="1100">
                <a:latin typeface="Arial"/>
                <a:cs typeface="Arial"/>
              </a:rPr>
              <a:t>Rows </a:t>
            </a:r>
            <a:r>
              <a:rPr dirty="0" sz="1100" spc="-5">
                <a:latin typeface="Arial"/>
                <a:cs typeface="Arial"/>
              </a:rPr>
              <a:t>from Another Table 3-4  Inserting Using a Subquery as a Target 3-5  Retrieving Data with a Subquery as Source 3-7  Updating Two Columns with a Subquery 3-8  Updating Rows Based on Another Table 3-9  Deleting Rows Based on Another Table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79" y="7141413"/>
            <a:ext cx="3935729" cy="191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WITH CHECK OPTION</a:t>
            </a:r>
            <a:r>
              <a:rPr dirty="0" sz="1100" spc="-2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Keyword on DML Statements  Overview of the Explicit Default Feature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Using Explicit Default Values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Overview of Multitable </a:t>
            </a:r>
            <a:r>
              <a:rPr dirty="0" sz="1100" spc="-5">
                <a:latin typeface="Courier New"/>
                <a:cs typeface="Courier New"/>
              </a:rPr>
              <a:t>INSERT </a:t>
            </a:r>
            <a:r>
              <a:rPr dirty="0" sz="1100" spc="-5">
                <a:latin typeface="Arial"/>
                <a:cs typeface="Arial"/>
              </a:rPr>
              <a:t>Statements</a:t>
            </a:r>
            <a:r>
              <a:rPr dirty="0" sz="1100" spc="2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3-14</a:t>
            </a:r>
            <a:endParaRPr sz="1100">
              <a:latin typeface="Arial"/>
              <a:cs typeface="Arial"/>
            </a:endParaRPr>
          </a:p>
          <a:p>
            <a:pPr marL="12700" marR="1058545">
              <a:lnSpc>
                <a:spcPct val="127099"/>
              </a:lnSpc>
            </a:pPr>
            <a:r>
              <a:rPr dirty="0" sz="1100" spc="-5">
                <a:latin typeface="Arial"/>
                <a:cs typeface="Arial"/>
              </a:rPr>
              <a:t>Types of Multitable </a:t>
            </a:r>
            <a:r>
              <a:rPr dirty="0" sz="1100" spc="-5">
                <a:latin typeface="Courier New"/>
                <a:cs typeface="Courier New"/>
              </a:rPr>
              <a:t>INSERT </a:t>
            </a:r>
            <a:r>
              <a:rPr dirty="0" sz="1100" spc="-5">
                <a:latin typeface="Arial"/>
                <a:cs typeface="Arial"/>
              </a:rPr>
              <a:t>Statements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3-16  Multitable </a:t>
            </a:r>
            <a:r>
              <a:rPr dirty="0" sz="1100" spc="-5">
                <a:latin typeface="Courier New"/>
                <a:cs typeface="Courier New"/>
              </a:rPr>
              <a:t>INSERT </a:t>
            </a:r>
            <a:r>
              <a:rPr dirty="0" sz="1100" spc="-5">
                <a:latin typeface="Arial"/>
                <a:cs typeface="Arial"/>
              </a:rPr>
              <a:t>Statements 3-17  Unconditional </a:t>
            </a:r>
            <a:r>
              <a:rPr dirty="0" sz="1100" spc="-5">
                <a:latin typeface="Courier New"/>
                <a:cs typeface="Courier New"/>
              </a:rPr>
              <a:t>INSERT ALL </a:t>
            </a:r>
            <a:r>
              <a:rPr dirty="0" sz="1100" spc="-5">
                <a:latin typeface="Arial"/>
                <a:cs typeface="Arial"/>
              </a:rPr>
              <a:t>3-19  Conditional </a:t>
            </a:r>
            <a:r>
              <a:rPr dirty="0" sz="1100" spc="-5">
                <a:latin typeface="Courier New"/>
                <a:cs typeface="Courier New"/>
              </a:rPr>
              <a:t>INSERT ALL</a:t>
            </a:r>
            <a:r>
              <a:rPr dirty="0" sz="1100" spc="26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3-20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Arial"/>
                <a:cs typeface="Arial"/>
              </a:rPr>
              <a:t>Conditional </a:t>
            </a:r>
            <a:r>
              <a:rPr dirty="0" sz="1100" spc="-5">
                <a:latin typeface="Courier New"/>
                <a:cs typeface="Courier New"/>
              </a:rPr>
              <a:t>INSERT FIRST</a:t>
            </a:r>
            <a:r>
              <a:rPr dirty="0" sz="1100" spc="26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3-22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7101" y="7182870"/>
            <a:ext cx="3048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3-11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66285" y="9404857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896" y="850333"/>
            <a:ext cx="4604385" cy="81045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59"/>
              </a:spcBef>
            </a:pPr>
            <a:r>
              <a:rPr dirty="0" sz="1100" spc="-5">
                <a:latin typeface="Arial"/>
                <a:cs typeface="Arial"/>
              </a:rPr>
              <a:t>Pivoting </a:t>
            </a:r>
            <a:r>
              <a:rPr dirty="0" sz="1100" spc="-5">
                <a:latin typeface="Courier New"/>
                <a:cs typeface="Courier New"/>
              </a:rPr>
              <a:t>INSERT</a:t>
            </a:r>
            <a:r>
              <a:rPr dirty="0" sz="1100" spc="26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3-24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MERGE </a:t>
            </a:r>
            <a:r>
              <a:rPr dirty="0" sz="1100" spc="-5">
                <a:latin typeface="Arial"/>
                <a:cs typeface="Arial"/>
              </a:rPr>
              <a:t>Statement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3-27</a:t>
            </a:r>
            <a:endParaRPr sz="1100">
              <a:latin typeface="Arial"/>
              <a:cs typeface="Arial"/>
            </a:endParaRPr>
          </a:p>
          <a:p>
            <a:pPr marL="241300" marR="2398395">
              <a:lnSpc>
                <a:spcPct val="124500"/>
              </a:lnSpc>
              <a:spcBef>
                <a:spcPts val="30"/>
              </a:spcBef>
            </a:pPr>
            <a:r>
              <a:rPr dirty="0" sz="1100" spc="-5">
                <a:latin typeface="Courier New"/>
                <a:cs typeface="Courier New"/>
              </a:rPr>
              <a:t>MERGE </a:t>
            </a:r>
            <a:r>
              <a:rPr dirty="0" sz="1100" spc="-5">
                <a:latin typeface="Arial"/>
                <a:cs typeface="Arial"/>
              </a:rPr>
              <a:t>Statement Syntax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3-28  Merging </a:t>
            </a:r>
            <a:r>
              <a:rPr dirty="0" sz="1100">
                <a:latin typeface="Arial"/>
                <a:cs typeface="Arial"/>
              </a:rPr>
              <a:t>Rows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3-29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Tracking Changes in Data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3-31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Example of the Flashback Version Query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3-32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100" spc="-5">
                <a:latin typeface="Courier New"/>
                <a:cs typeface="Courier New"/>
              </a:rPr>
              <a:t>VERSIONS BETWEEN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3-34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20"/>
              </a:spcBef>
            </a:pP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3-35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Practice 3: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3-36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buAutoNum type="arabicPlain" startAt="4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Arial"/>
                <a:cs typeface="Arial"/>
              </a:rPr>
              <a:t>Generating Reports </a:t>
            </a:r>
            <a:r>
              <a:rPr dirty="0" sz="1100" b="1">
                <a:latin typeface="Arial"/>
                <a:cs typeface="Arial"/>
              </a:rPr>
              <a:t>by </a:t>
            </a:r>
            <a:r>
              <a:rPr dirty="0" sz="1100" spc="-5" b="1">
                <a:latin typeface="Arial"/>
                <a:cs typeface="Arial"/>
              </a:rPr>
              <a:t>Grouping Related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</a:t>
            </a:r>
            <a:endParaRPr sz="1100">
              <a:latin typeface="Arial"/>
              <a:cs typeface="Arial"/>
            </a:endParaRPr>
          </a:p>
          <a:p>
            <a:pPr marL="241300" marR="2007870">
              <a:lnSpc>
                <a:spcPts val="1620"/>
              </a:lnSpc>
              <a:spcBef>
                <a:spcPts val="60"/>
              </a:spcBef>
            </a:pPr>
            <a:r>
              <a:rPr dirty="0" sz="1100" spc="-5">
                <a:latin typeface="Arial"/>
                <a:cs typeface="Arial"/>
              </a:rPr>
              <a:t>Review of Group Functions 4-3  Review of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Courier New"/>
                <a:cs typeface="Courier New"/>
              </a:rPr>
              <a:t>GROUP BY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0"/>
              </a:spcBef>
            </a:pPr>
            <a:r>
              <a:rPr dirty="0" sz="1100" spc="-5">
                <a:latin typeface="Arial"/>
                <a:cs typeface="Arial"/>
              </a:rPr>
              <a:t>Review of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Courier New"/>
                <a:cs typeface="Courier New"/>
              </a:rPr>
              <a:t>HAVING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GROUP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with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ROLLUP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CUBE</a:t>
            </a:r>
            <a:r>
              <a:rPr dirty="0" sz="1100" spc="-35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Operators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ROLLUP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55"/>
              </a:spcBef>
              <a:tabLst>
                <a:tab pos="2110740" algn="l"/>
              </a:tabLst>
            </a:pPr>
            <a:r>
              <a:rPr dirty="0" sz="1100" spc="-5">
                <a:latin typeface="Courier New"/>
                <a:cs typeface="Courier New"/>
              </a:rPr>
              <a:t>ROLLUP</a:t>
            </a:r>
            <a:r>
              <a:rPr dirty="0" sz="1100" spc="-33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Operator: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Example	4-8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CUBE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4-9</a:t>
            </a:r>
            <a:endParaRPr sz="1100">
              <a:latin typeface="Arial"/>
              <a:cs typeface="Arial"/>
            </a:endParaRPr>
          </a:p>
          <a:p>
            <a:pPr marL="240665" marR="2091689">
              <a:lnSpc>
                <a:spcPct val="127099"/>
              </a:lnSpc>
              <a:spcBef>
                <a:spcPts val="5"/>
              </a:spcBef>
            </a:pPr>
            <a:r>
              <a:rPr dirty="0" sz="1100" spc="-5">
                <a:latin typeface="Courier New"/>
                <a:cs typeface="Courier New"/>
              </a:rPr>
              <a:t>CUBE </a:t>
            </a:r>
            <a:r>
              <a:rPr dirty="0" sz="1100" spc="-5">
                <a:latin typeface="Arial"/>
                <a:cs typeface="Arial"/>
              </a:rPr>
              <a:t>Operator: Example 4-10  </a:t>
            </a:r>
            <a:r>
              <a:rPr dirty="0" sz="1100" spc="-5">
                <a:latin typeface="Courier New"/>
                <a:cs typeface="Courier New"/>
              </a:rPr>
              <a:t>GROUPING </a:t>
            </a:r>
            <a:r>
              <a:rPr dirty="0" sz="1100" spc="-5">
                <a:latin typeface="Arial"/>
                <a:cs typeface="Arial"/>
              </a:rPr>
              <a:t>Function 4-11  </a:t>
            </a:r>
            <a:r>
              <a:rPr dirty="0" sz="1100" spc="-5">
                <a:latin typeface="Courier New"/>
                <a:cs typeface="Courier New"/>
              </a:rPr>
              <a:t>GROUPING </a:t>
            </a:r>
            <a:r>
              <a:rPr dirty="0" sz="1100" spc="-5">
                <a:latin typeface="Arial"/>
                <a:cs typeface="Arial"/>
              </a:rPr>
              <a:t>Function: Example</a:t>
            </a:r>
            <a:r>
              <a:rPr dirty="0" sz="1100" spc="2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4-12  </a:t>
            </a:r>
            <a:r>
              <a:rPr dirty="0" sz="1100" spc="-5">
                <a:latin typeface="Courier New"/>
                <a:cs typeface="Courier New"/>
              </a:rPr>
              <a:t>GROUPING SETS</a:t>
            </a:r>
            <a:r>
              <a:rPr dirty="0" sz="1100" spc="254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4-13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59"/>
              </a:spcBef>
            </a:pPr>
            <a:r>
              <a:rPr dirty="0" sz="1100" spc="-5">
                <a:latin typeface="Courier New"/>
                <a:cs typeface="Courier New"/>
              </a:rPr>
              <a:t>GROUPING SETS: </a:t>
            </a:r>
            <a:r>
              <a:rPr dirty="0" sz="1100" spc="-5">
                <a:latin typeface="Arial"/>
                <a:cs typeface="Arial"/>
              </a:rPr>
              <a:t>Example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4-15</a:t>
            </a:r>
            <a:endParaRPr sz="1100">
              <a:latin typeface="Arial"/>
              <a:cs typeface="Arial"/>
            </a:endParaRPr>
          </a:p>
          <a:p>
            <a:pPr marL="240665" marR="2080260">
              <a:lnSpc>
                <a:spcPct val="119800"/>
              </a:lnSpc>
              <a:spcBef>
                <a:spcPts val="60"/>
              </a:spcBef>
            </a:pPr>
            <a:r>
              <a:rPr dirty="0" sz="1100" spc="-5">
                <a:latin typeface="Arial"/>
                <a:cs typeface="Arial"/>
              </a:rPr>
              <a:t>Composite Columns 4-17  Composite Columns: Example </a:t>
            </a:r>
            <a:r>
              <a:rPr dirty="0" sz="1100">
                <a:latin typeface="Arial"/>
                <a:cs typeface="Arial"/>
              </a:rPr>
              <a:t>4-19  </a:t>
            </a:r>
            <a:r>
              <a:rPr dirty="0" sz="1100" spc="-5">
                <a:latin typeface="Arial"/>
                <a:cs typeface="Arial"/>
              </a:rPr>
              <a:t>Concatenated Groupings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4-21</a:t>
            </a:r>
            <a:endParaRPr sz="1100">
              <a:latin typeface="Arial"/>
              <a:cs typeface="Arial"/>
            </a:endParaRPr>
          </a:p>
          <a:p>
            <a:pPr marL="240665" marR="1783714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Concatenated Groupings: Example 4-22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100" spc="-5">
                <a:latin typeface="Arial"/>
                <a:cs typeface="Arial"/>
              </a:rPr>
              <a:t>Practice 4: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4-24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buAutoNum type="arabicPlain" startAt="5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Arial"/>
                <a:cs typeface="Arial"/>
              </a:rPr>
              <a:t>Managing Data in Different Time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Zones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Time Zones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00"/>
              </a:spcBef>
            </a:pPr>
            <a:r>
              <a:rPr dirty="0" sz="1100" spc="-5">
                <a:latin typeface="Courier New"/>
                <a:cs typeface="Courier New"/>
              </a:rPr>
              <a:t>TIME_ZONE </a:t>
            </a:r>
            <a:r>
              <a:rPr dirty="0" sz="1100" spc="-5">
                <a:latin typeface="Arial"/>
                <a:cs typeface="Arial"/>
              </a:rPr>
              <a:t>Session Parameter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CURRENT_DATE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5">
                <a:latin typeface="Courier New"/>
                <a:cs typeface="Courier New"/>
              </a:rPr>
              <a:t>CURRENT_TIMESTAMP</a:t>
            </a:r>
            <a:r>
              <a:rPr dirty="0" sz="1100" spc="-5">
                <a:latin typeface="Arial"/>
                <a:cs typeface="Arial"/>
              </a:rPr>
              <a:t>, and </a:t>
            </a:r>
            <a:r>
              <a:rPr dirty="0" sz="1100" spc="-5">
                <a:latin typeface="Courier New"/>
                <a:cs typeface="Courier New"/>
              </a:rPr>
              <a:t>LOCALTIMESTAMP</a:t>
            </a:r>
            <a:r>
              <a:rPr dirty="0" sz="1100" spc="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CURRENT_DATE</a:t>
            </a:r>
            <a:r>
              <a:rPr dirty="0" sz="1100" spc="2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CURRENT_TIMESTAMP</a:t>
            </a:r>
            <a:r>
              <a:rPr dirty="0" sz="1100" spc="2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LOCALTIMESTAMP</a:t>
            </a:r>
            <a:r>
              <a:rPr dirty="0" sz="1100" spc="2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91559" y="9404857"/>
            <a:ext cx="1301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Arial"/>
                <a:cs typeface="Arial"/>
              </a:rPr>
              <a:t>vi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50333"/>
            <a:ext cx="3518535" cy="23704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5">
                <a:latin typeface="Courier New"/>
                <a:cs typeface="Courier New"/>
              </a:rPr>
              <a:t>DBTIMEZONE </a:t>
            </a:r>
            <a:r>
              <a:rPr dirty="0" sz="1100" spc="-5">
                <a:latin typeface="Arial"/>
                <a:cs typeface="Arial"/>
              </a:rPr>
              <a:t>and </a:t>
            </a:r>
            <a:r>
              <a:rPr dirty="0" sz="1100" spc="-5">
                <a:latin typeface="Courier New"/>
                <a:cs typeface="Courier New"/>
              </a:rPr>
              <a:t>SESSIONTIMEZONE</a:t>
            </a:r>
            <a:r>
              <a:rPr dirty="0" sz="1100" spc="-9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TIMESTAMP </a:t>
            </a:r>
            <a:r>
              <a:rPr dirty="0" sz="1100" spc="-5">
                <a:latin typeface="Arial"/>
                <a:cs typeface="Arial"/>
              </a:rPr>
              <a:t>Data Type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TIMESTAMP </a:t>
            </a:r>
            <a:r>
              <a:rPr dirty="0" sz="1100" spc="-5">
                <a:latin typeface="Arial"/>
                <a:cs typeface="Arial"/>
              </a:rPr>
              <a:t>Data Types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100" spc="-5">
                <a:latin typeface="Courier New"/>
                <a:cs typeface="Courier New"/>
              </a:rPr>
              <a:t>TIMESTAMP </a:t>
            </a:r>
            <a:r>
              <a:rPr dirty="0" sz="1100" spc="-5">
                <a:latin typeface="Arial"/>
                <a:cs typeface="Arial"/>
              </a:rPr>
              <a:t>Fields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5-12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7200"/>
              </a:lnSpc>
            </a:pPr>
            <a:r>
              <a:rPr dirty="0" sz="1100" spc="-5">
                <a:latin typeface="Arial"/>
                <a:cs typeface="Arial"/>
              </a:rPr>
              <a:t>Difference Between </a:t>
            </a:r>
            <a:r>
              <a:rPr dirty="0" sz="1100" spc="-5">
                <a:latin typeface="Courier New"/>
                <a:cs typeface="Courier New"/>
              </a:rPr>
              <a:t>DATE </a:t>
            </a:r>
            <a:r>
              <a:rPr dirty="0" sz="1100" spc="-5">
                <a:latin typeface="Arial"/>
                <a:cs typeface="Arial"/>
              </a:rPr>
              <a:t>and </a:t>
            </a:r>
            <a:r>
              <a:rPr dirty="0" sz="1100" spc="-5">
                <a:latin typeface="Courier New"/>
                <a:cs typeface="Courier New"/>
              </a:rPr>
              <a:t>TIMESTAMP </a:t>
            </a:r>
            <a:r>
              <a:rPr dirty="0" sz="1100" spc="-5">
                <a:latin typeface="Arial"/>
                <a:cs typeface="Arial"/>
              </a:rPr>
              <a:t>5-13  </a:t>
            </a:r>
            <a:r>
              <a:rPr dirty="0" sz="1100" spc="-5">
                <a:latin typeface="Courier New"/>
                <a:cs typeface="Courier New"/>
              </a:rPr>
              <a:t>TIMESTAMP WITH TIME ZONE </a:t>
            </a:r>
            <a:r>
              <a:rPr dirty="0" sz="1100" spc="-5">
                <a:latin typeface="Arial"/>
                <a:cs typeface="Arial"/>
              </a:rPr>
              <a:t>Data Type 5-14  </a:t>
            </a:r>
            <a:r>
              <a:rPr dirty="0" sz="1100" spc="-5">
                <a:latin typeface="Courier New"/>
                <a:cs typeface="Courier New"/>
              </a:rPr>
              <a:t>TIMESTAMP WITH TIMEZONE</a:t>
            </a:r>
            <a:r>
              <a:rPr dirty="0" sz="1100" spc="-5">
                <a:latin typeface="Arial"/>
                <a:cs typeface="Arial"/>
              </a:rPr>
              <a:t>: Example 5-15  </a:t>
            </a:r>
            <a:r>
              <a:rPr dirty="0" sz="1100" spc="-5">
                <a:latin typeface="Courier New"/>
                <a:cs typeface="Courier New"/>
              </a:rPr>
              <a:t>TIMESTAMP WITH LOCAL TIMEZONE </a:t>
            </a:r>
            <a:r>
              <a:rPr dirty="0" sz="1100" spc="-5">
                <a:latin typeface="Arial"/>
                <a:cs typeface="Arial"/>
              </a:rPr>
              <a:t>5-16  </a:t>
            </a:r>
            <a:r>
              <a:rPr dirty="0" sz="1100" spc="-5">
                <a:latin typeface="Courier New"/>
                <a:cs typeface="Courier New"/>
              </a:rPr>
              <a:t>TIMESTAMP WITH LOCAL TIMEZONE: </a:t>
            </a:r>
            <a:r>
              <a:rPr dirty="0" sz="1100" spc="-5">
                <a:latin typeface="Arial"/>
                <a:cs typeface="Arial"/>
              </a:rPr>
              <a:t>Example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INTERVAL </a:t>
            </a:r>
            <a:r>
              <a:rPr dirty="0" sz="1100" spc="-5">
                <a:latin typeface="Arial"/>
                <a:cs typeface="Arial"/>
              </a:rPr>
              <a:t>Data Types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INTERVAL </a:t>
            </a:r>
            <a:r>
              <a:rPr dirty="0" sz="1100" spc="-5">
                <a:latin typeface="Arial"/>
                <a:cs typeface="Arial"/>
              </a:rPr>
              <a:t>Fields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2" y="3195072"/>
            <a:ext cx="2552700" cy="664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27000"/>
              </a:lnSpc>
              <a:spcBef>
                <a:spcPts val="105"/>
              </a:spcBef>
            </a:pPr>
            <a:r>
              <a:rPr dirty="0" sz="1100" spc="-5">
                <a:latin typeface="Courier New"/>
                <a:cs typeface="Courier New"/>
              </a:rPr>
              <a:t>INTERVAL YEAR TO MONTH</a:t>
            </a:r>
            <a:r>
              <a:rPr dirty="0" sz="1100" spc="-33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Data Type  </a:t>
            </a:r>
            <a:r>
              <a:rPr dirty="0" sz="1100" spc="-5">
                <a:latin typeface="Courier New"/>
                <a:cs typeface="Courier New"/>
              </a:rPr>
              <a:t>INTERVAL YEAR TO MONTH:</a:t>
            </a:r>
            <a:r>
              <a:rPr dirty="0" sz="1100" spc="-34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Example  </a:t>
            </a:r>
            <a:r>
              <a:rPr dirty="0" sz="1100" spc="-5">
                <a:latin typeface="Courier New"/>
                <a:cs typeface="Courier New"/>
              </a:rPr>
              <a:t>INTERVAL DAY TO SECOND</a:t>
            </a:r>
            <a:r>
              <a:rPr dirty="0" sz="1100" spc="-33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Data Type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7231" y="3195072"/>
            <a:ext cx="321945" cy="6648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459"/>
              </a:spcBef>
            </a:pPr>
            <a:r>
              <a:rPr dirty="0" sz="1100" spc="-5">
                <a:latin typeface="Arial"/>
                <a:cs typeface="Arial"/>
              </a:rPr>
              <a:t>5-21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Arial"/>
                <a:cs typeface="Arial"/>
              </a:rPr>
              <a:t>5-22</a:t>
            </a:r>
            <a:endParaRPr sz="11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5-23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88" y="3834408"/>
            <a:ext cx="4658995" cy="10915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-5">
                <a:latin typeface="Courier New"/>
                <a:cs typeface="Courier New"/>
              </a:rPr>
              <a:t>INTERVAL DAY TO SECOND </a:t>
            </a:r>
            <a:r>
              <a:rPr dirty="0" sz="1100" spc="-5">
                <a:latin typeface="Arial"/>
                <a:cs typeface="Arial"/>
              </a:rPr>
              <a:t>Data Type: Example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EXTRACT</a:t>
            </a:r>
            <a:r>
              <a:rPr dirty="0" sz="1100" spc="254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latin typeface="Courier New"/>
                <a:cs typeface="Courier New"/>
              </a:rPr>
              <a:t>TZ_OFFSET</a:t>
            </a:r>
            <a:r>
              <a:rPr dirty="0" sz="1100" spc="254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5-26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Courier New"/>
                <a:cs typeface="Courier New"/>
              </a:rPr>
              <a:t>TIMESTAMP </a:t>
            </a:r>
            <a:r>
              <a:rPr dirty="0" sz="1100" spc="-5">
                <a:latin typeface="Arial"/>
                <a:cs typeface="Arial"/>
              </a:rPr>
              <a:t>Conversion Using </a:t>
            </a:r>
            <a:r>
              <a:rPr dirty="0" sz="1100" spc="-5">
                <a:latin typeface="Courier New"/>
                <a:cs typeface="Courier New"/>
              </a:rPr>
              <a:t>FROM_TZ</a:t>
            </a:r>
            <a:r>
              <a:rPr dirty="0" sz="1100" spc="-7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5-28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100" spc="-5">
                <a:latin typeface="Arial"/>
                <a:cs typeface="Arial"/>
              </a:rPr>
              <a:t>Converting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TIMESTAMP</a:t>
            </a:r>
            <a:r>
              <a:rPr dirty="0" sz="1100" spc="-33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Using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TO_TIMESTAMP</a:t>
            </a:r>
            <a:r>
              <a:rPr dirty="0" sz="1100" spc="-33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TO_TIMESTAMP_TZ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9956" y="4733142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5-29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88" y="4901246"/>
            <a:ext cx="2994660" cy="10610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25699"/>
              </a:lnSpc>
              <a:spcBef>
                <a:spcPts val="114"/>
              </a:spcBef>
            </a:pPr>
            <a:r>
              <a:rPr dirty="0" sz="1100" spc="-5">
                <a:latin typeface="Arial"/>
                <a:cs typeface="Arial"/>
              </a:rPr>
              <a:t>Time Interval Conversion with </a:t>
            </a:r>
            <a:r>
              <a:rPr dirty="0" sz="1100" spc="-5">
                <a:latin typeface="Courier New"/>
                <a:cs typeface="Courier New"/>
              </a:rPr>
              <a:t>TO_YMINTERVAL  </a:t>
            </a:r>
            <a:r>
              <a:rPr dirty="0" sz="1100" spc="-5">
                <a:latin typeface="Arial"/>
                <a:cs typeface="Arial"/>
              </a:rPr>
              <a:t>Using </a:t>
            </a:r>
            <a:r>
              <a:rPr dirty="0" sz="1100" spc="-5">
                <a:latin typeface="Courier New"/>
                <a:cs typeface="Courier New"/>
              </a:rPr>
              <a:t>TO_DSINTERVAL</a:t>
            </a:r>
            <a:r>
              <a:rPr dirty="0" sz="1100" spc="-5">
                <a:latin typeface="Arial"/>
                <a:cs typeface="Arial"/>
              </a:rPr>
              <a:t>: Example 5-31  Daylight Saving Time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5-32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5-34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Practice 5: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5-35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5750" y="4946510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5-30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95" y="6138732"/>
            <a:ext cx="2769235" cy="122999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6	Retrieving Data Using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Subqueries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Multiple-Column Subqueries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6-3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Column Comparisons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6-4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Pairwise Comparison Subquery 6-5  Nonpairwise Comparison Subquery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88" y="7341949"/>
            <a:ext cx="2177415" cy="82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Scalar Subquery Expressions 6-7  Scalar Subqueries: Examples 6-8  Correlated Subqueries 6-10  Using Correlated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Subqueries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0947" y="7978518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6-12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287" y="8143565"/>
            <a:ext cx="4250055" cy="8477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100" spc="-5">
                <a:latin typeface="Arial"/>
                <a:cs typeface="Arial"/>
              </a:rPr>
              <a:t>Using the </a:t>
            </a:r>
            <a:r>
              <a:rPr dirty="0" sz="1100" spc="-5">
                <a:latin typeface="Courier New"/>
                <a:cs typeface="Courier New"/>
              </a:rPr>
              <a:t>EXISTS </a:t>
            </a:r>
            <a:r>
              <a:rPr dirty="0" sz="1100" spc="-5">
                <a:latin typeface="Arial"/>
                <a:cs typeface="Arial"/>
              </a:rPr>
              <a:t>Operator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6-14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11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Find Employees Who Have At Least One Person Reporting to Them  Find All Departments That Do Not Have Any Employees 6-16  Correlated </a:t>
            </a:r>
            <a:r>
              <a:rPr dirty="0" sz="1100" spc="-5">
                <a:latin typeface="Courier New"/>
                <a:cs typeface="Courier New"/>
              </a:rPr>
              <a:t>UPDATE</a:t>
            </a:r>
            <a:r>
              <a:rPr dirty="0" sz="1100" spc="26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6-17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1189" y="8392284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6-15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31234" y="9404857"/>
            <a:ext cx="1657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vii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850333"/>
            <a:ext cx="2051050" cy="150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  <a:tabLst>
                <a:tab pos="1758314" algn="l"/>
              </a:tabLst>
            </a:pPr>
            <a:r>
              <a:rPr dirty="0" sz="1100" spc="-5">
                <a:latin typeface="Arial"/>
                <a:cs typeface="Arial"/>
              </a:rPr>
              <a:t>Using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Correlated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UPDATE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Arial"/>
                <a:cs typeface="Arial"/>
              </a:rPr>
              <a:t>6-18  </a:t>
            </a:r>
            <a:r>
              <a:rPr dirty="0" sz="1100" spc="-5">
                <a:latin typeface="Arial"/>
                <a:cs typeface="Arial"/>
              </a:rPr>
              <a:t>Correlated </a:t>
            </a:r>
            <a:r>
              <a:rPr dirty="0" sz="1100" spc="-5">
                <a:latin typeface="Courier New"/>
                <a:cs typeface="Courier New"/>
              </a:rPr>
              <a:t>DELETE</a:t>
            </a:r>
            <a:r>
              <a:rPr dirty="0" sz="1100" spc="254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6-20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latin typeface="Arial"/>
                <a:cs typeface="Arial"/>
              </a:rPr>
              <a:t>Using Correlated </a:t>
            </a:r>
            <a:r>
              <a:rPr dirty="0" sz="1100" spc="-5">
                <a:latin typeface="Courier New"/>
                <a:cs typeface="Courier New"/>
              </a:rPr>
              <a:t>DELETE</a:t>
            </a:r>
            <a:r>
              <a:rPr dirty="0" sz="1100" spc="265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6-21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100" spc="-5">
                <a:latin typeface="Courier New"/>
                <a:cs typeface="Courier New"/>
              </a:rPr>
              <a:t>WITH </a:t>
            </a:r>
            <a:r>
              <a:rPr dirty="0" sz="1100" spc="-5">
                <a:latin typeface="Arial"/>
                <a:cs typeface="Arial"/>
              </a:rPr>
              <a:t>Clause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6-22</a:t>
            </a:r>
            <a:endParaRPr sz="1100">
              <a:latin typeface="Arial"/>
              <a:cs typeface="Arial"/>
            </a:endParaRPr>
          </a:p>
          <a:p>
            <a:pPr marL="12700" marR="203835">
              <a:lnSpc>
                <a:spcPct val="124500"/>
              </a:lnSpc>
              <a:spcBef>
                <a:spcPts val="35"/>
              </a:spcBef>
            </a:pPr>
            <a:r>
              <a:rPr dirty="0" sz="1100" spc="-5">
                <a:latin typeface="Courier New"/>
                <a:cs typeface="Courier New"/>
              </a:rPr>
              <a:t>WITH </a:t>
            </a:r>
            <a:r>
              <a:rPr dirty="0" sz="1100" spc="-5">
                <a:latin typeface="Arial"/>
                <a:cs typeface="Arial"/>
              </a:rPr>
              <a:t>Clause: Example</a:t>
            </a:r>
            <a:r>
              <a:rPr dirty="0" sz="1100" spc="25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6-23  Summary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Practice 6: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6-27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21" y="2527525"/>
            <a:ext cx="3726815" cy="26720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7	Hierarchical Retrieval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7-2</a:t>
            </a:r>
            <a:endParaRPr sz="1100">
              <a:latin typeface="Arial"/>
              <a:cs typeface="Arial"/>
            </a:endParaRPr>
          </a:p>
          <a:p>
            <a:pPr marL="240665" marR="617855">
              <a:lnSpc>
                <a:spcPts val="1639"/>
              </a:lnSpc>
              <a:spcBef>
                <a:spcPts val="80"/>
              </a:spcBef>
            </a:pPr>
            <a:r>
              <a:rPr dirty="0" sz="1100" spc="-5">
                <a:latin typeface="Arial"/>
                <a:cs typeface="Arial"/>
              </a:rPr>
              <a:t>Sample </a:t>
            </a:r>
            <a:r>
              <a:rPr dirty="0" sz="1100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from the </a:t>
            </a:r>
            <a:r>
              <a:rPr dirty="0" sz="1100" spc="-5">
                <a:latin typeface="Courier New"/>
                <a:cs typeface="Courier New"/>
              </a:rPr>
              <a:t>EMPLOYEES </a:t>
            </a:r>
            <a:r>
              <a:rPr dirty="0" sz="1100" spc="-5">
                <a:latin typeface="Arial"/>
                <a:cs typeface="Arial"/>
              </a:rPr>
              <a:t>Table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7-3  Natural Tree Structure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Arial"/>
                <a:cs typeface="Arial"/>
              </a:rPr>
              <a:t>Hierarchical Queries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7-5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Walking the Tree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7-6</a:t>
            </a:r>
            <a:endParaRPr sz="1100">
              <a:latin typeface="Arial"/>
              <a:cs typeface="Arial"/>
            </a:endParaRPr>
          </a:p>
          <a:p>
            <a:pPr marL="240665" marR="76708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Walking the Tree: From the Bottom Up 7-8  Walking the Tree: From the Top Down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7-9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ts val="1670"/>
              </a:lnSpc>
              <a:spcBef>
                <a:spcPts val="65"/>
              </a:spcBef>
            </a:pPr>
            <a:r>
              <a:rPr dirty="0" sz="1100" spc="-5">
                <a:latin typeface="Arial"/>
                <a:cs typeface="Arial"/>
              </a:rPr>
              <a:t>Ranking Rows with the </a:t>
            </a:r>
            <a:r>
              <a:rPr dirty="0" sz="1100" spc="-5">
                <a:latin typeface="Courier New"/>
                <a:cs typeface="Courier New"/>
              </a:rPr>
              <a:t>LEVEL </a:t>
            </a:r>
            <a:r>
              <a:rPr dirty="0" sz="1100" spc="-5">
                <a:latin typeface="Arial"/>
                <a:cs typeface="Arial"/>
              </a:rPr>
              <a:t>Pseudocolumn 7-10  Formatting Hierarchical Reports Using </a:t>
            </a:r>
            <a:r>
              <a:rPr dirty="0" sz="1100" spc="-5">
                <a:latin typeface="Courier New"/>
                <a:cs typeface="Courier New"/>
              </a:rPr>
              <a:t>LEVEL</a:t>
            </a:r>
            <a:r>
              <a:rPr dirty="0" sz="1100" spc="-26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and </a:t>
            </a:r>
            <a:r>
              <a:rPr dirty="0" sz="1100" spc="-5">
                <a:latin typeface="Courier New"/>
                <a:cs typeface="Courier New"/>
              </a:rPr>
              <a:t>LPAD</a:t>
            </a:r>
            <a:endParaRPr sz="11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100" spc="-5">
                <a:latin typeface="Arial"/>
                <a:cs typeface="Arial"/>
              </a:rPr>
              <a:t>Pruning Branches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7-13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7-14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Practice 7: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7-15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6632" y="4396262"/>
            <a:ext cx="3054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7-11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35" y="5375885"/>
            <a:ext cx="3390265" cy="365188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40665" algn="l"/>
              </a:tabLst>
            </a:pPr>
            <a:r>
              <a:rPr dirty="0" sz="1100" spc="-5" b="1">
                <a:latin typeface="Arial"/>
                <a:cs typeface="Arial"/>
              </a:rPr>
              <a:t>8	Regular Expression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8-2</a:t>
            </a:r>
            <a:endParaRPr sz="1100">
              <a:latin typeface="Arial"/>
              <a:cs typeface="Arial"/>
            </a:endParaRPr>
          </a:p>
          <a:p>
            <a:pPr marL="240665" marR="94361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Regular Expression: Overview 8-3  Meta Characters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8-4</a:t>
            </a:r>
            <a:endParaRPr sz="1100">
              <a:latin typeface="Arial"/>
              <a:cs typeface="Arial"/>
            </a:endParaRPr>
          </a:p>
          <a:p>
            <a:pPr marL="240665" marR="958215">
              <a:lnSpc>
                <a:spcPts val="1580"/>
              </a:lnSpc>
            </a:pPr>
            <a:r>
              <a:rPr dirty="0" sz="1100" spc="-5">
                <a:latin typeface="Arial"/>
                <a:cs typeface="Arial"/>
              </a:rPr>
              <a:t>Using Meta Characters 8-5  Regular Expression Functions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04"/>
              </a:spcBef>
            </a:pPr>
            <a:r>
              <a:rPr dirty="0" sz="1100" spc="-5">
                <a:latin typeface="Courier New"/>
                <a:cs typeface="Courier New"/>
              </a:rPr>
              <a:t>REGEXP </a:t>
            </a:r>
            <a:r>
              <a:rPr dirty="0" sz="1100" spc="-5">
                <a:latin typeface="Arial"/>
                <a:cs typeface="Arial"/>
              </a:rPr>
              <a:t>Function Syntax</a:t>
            </a:r>
            <a:r>
              <a:rPr dirty="0" sz="1100" spc="2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8-8</a:t>
            </a:r>
            <a:endParaRPr sz="1100">
              <a:latin typeface="Arial"/>
              <a:cs typeface="Arial"/>
            </a:endParaRPr>
          </a:p>
          <a:p>
            <a:pPr marL="240665" marR="539750">
              <a:lnSpc>
                <a:spcPct val="119800"/>
              </a:lnSpc>
              <a:spcBef>
                <a:spcPts val="60"/>
              </a:spcBef>
            </a:pPr>
            <a:r>
              <a:rPr dirty="0" sz="1100" spc="-5">
                <a:latin typeface="Arial"/>
                <a:cs typeface="Arial"/>
              </a:rPr>
              <a:t>Performing Basic Searches 8-9  Checking the Presence of a Pattern 8-10  Example of Extracting Substrings 8-11  Replacing Patterns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8-12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Regular Expressions and Check Constraints 8-13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8-14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100" spc="-5">
                <a:latin typeface="Arial"/>
                <a:cs typeface="Arial"/>
              </a:rPr>
              <a:t>Practice 8: Overview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8-15</a:t>
            </a:r>
            <a:endParaRPr sz="1100">
              <a:latin typeface="Arial"/>
              <a:cs typeface="Arial"/>
            </a:endParaRPr>
          </a:p>
          <a:p>
            <a:pPr marL="12700" marR="631190">
              <a:lnSpc>
                <a:spcPct val="2395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Appendix A: Practice Solutions  Appendix B: Table Descriptions and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1700" y="859481"/>
            <a:ext cx="3181985" cy="872363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5" b="1">
                <a:latin typeface="Arial"/>
                <a:cs typeface="Arial"/>
              </a:rPr>
              <a:t>Appendix C: Writing Advanced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Scripts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C-2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Using SQL to Generate SQL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C-3</a:t>
            </a:r>
            <a:endParaRPr sz="1100">
              <a:latin typeface="Arial"/>
              <a:cs typeface="Arial"/>
            </a:endParaRPr>
          </a:p>
          <a:p>
            <a:pPr marL="240665" marR="868680">
              <a:lnSpc>
                <a:spcPct val="119800"/>
              </a:lnSpc>
            </a:pPr>
            <a:r>
              <a:rPr dirty="0" sz="1100" spc="-5">
                <a:latin typeface="Arial"/>
                <a:cs typeface="Arial"/>
              </a:rPr>
              <a:t>Creating a Basic Script C-4  Controlling the Environment C-5  The Complete Picture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C-6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Dumping the Contents of a Table to a File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C-7</a:t>
            </a:r>
            <a:endParaRPr sz="1100">
              <a:latin typeface="Arial"/>
              <a:cs typeface="Arial"/>
            </a:endParaRPr>
          </a:p>
          <a:p>
            <a:pPr marL="240665" marR="572135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Generating a Dynamic Predicate C-9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C-11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Appendix D: Oracle Architectural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Components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D-2</a:t>
            </a:r>
            <a:endParaRPr sz="1100">
              <a:latin typeface="Arial"/>
              <a:cs typeface="Arial"/>
            </a:endParaRPr>
          </a:p>
          <a:p>
            <a:pPr marL="240665" marR="99060">
              <a:lnSpc>
                <a:spcPts val="1580"/>
              </a:lnSpc>
              <a:spcBef>
                <a:spcPts val="95"/>
              </a:spcBef>
            </a:pPr>
            <a:r>
              <a:rPr dirty="0" sz="1100" spc="-5">
                <a:latin typeface="Arial"/>
                <a:cs typeface="Arial"/>
              </a:rPr>
              <a:t>Oracle Database Architecture: Overview D-3  Database Physical Architecture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D-4</a:t>
            </a:r>
            <a:endParaRPr sz="1100">
              <a:latin typeface="Arial"/>
              <a:cs typeface="Arial"/>
            </a:endParaRPr>
          </a:p>
          <a:p>
            <a:pPr marL="240665" marR="1651000">
              <a:lnSpc>
                <a:spcPts val="1580"/>
              </a:lnSpc>
            </a:pPr>
            <a:r>
              <a:rPr dirty="0" sz="1100" spc="-5">
                <a:latin typeface="Arial"/>
                <a:cs typeface="Arial"/>
              </a:rPr>
              <a:t>Control Files D-5  Redo Log Files</a:t>
            </a:r>
            <a:r>
              <a:rPr dirty="0" sz="1100" spc="2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Tablespaces and Data Files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D-7</a:t>
            </a:r>
            <a:endParaRPr sz="1100">
              <a:latin typeface="Arial"/>
              <a:cs typeface="Arial"/>
            </a:endParaRPr>
          </a:p>
          <a:p>
            <a:pPr marL="240665" marR="659130">
              <a:lnSpc>
                <a:spcPct val="119700"/>
              </a:lnSpc>
            </a:pPr>
            <a:r>
              <a:rPr dirty="0" sz="1100" spc="-5">
                <a:latin typeface="Arial"/>
                <a:cs typeface="Arial"/>
              </a:rPr>
              <a:t>Segments, Extents, and Blocks D-8  Oracle Instance Management D-9  Oracle Memory Structures D-10  Oracle Processes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D-12</a:t>
            </a:r>
            <a:endParaRPr sz="1100">
              <a:latin typeface="Arial"/>
              <a:cs typeface="Arial"/>
            </a:endParaRPr>
          </a:p>
          <a:p>
            <a:pPr marL="240665" marR="649605">
              <a:lnSpc>
                <a:spcPct val="1198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Other Key Physical Structures D-13  Processing a SQL Statement D-14  Connecting to an Instance D-15  Processing a Query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D-17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9"/>
              </a:spcBef>
            </a:pPr>
            <a:r>
              <a:rPr dirty="0" sz="1100" spc="-5">
                <a:latin typeface="Arial"/>
                <a:cs typeface="Arial"/>
              </a:rPr>
              <a:t>Shared Pool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D-18</a:t>
            </a:r>
            <a:endParaRPr sz="1100">
              <a:latin typeface="Arial"/>
              <a:cs typeface="Arial"/>
            </a:endParaRPr>
          </a:p>
          <a:p>
            <a:pPr marL="240665" marR="697230">
              <a:lnSpc>
                <a:spcPct val="119700"/>
              </a:lnSpc>
            </a:pPr>
            <a:r>
              <a:rPr dirty="0" sz="1100" spc="-5">
                <a:latin typeface="Arial"/>
                <a:cs typeface="Arial"/>
              </a:rPr>
              <a:t>Database Buffer Cache D-20  Program Global Area (PGA) D-21  Processing a DML Statement D-22  Redo Log Buffer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D-24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latin typeface="Arial"/>
                <a:cs typeface="Arial"/>
              </a:rPr>
              <a:t>Rollback Segment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D-25</a:t>
            </a:r>
            <a:endParaRPr sz="1100">
              <a:latin typeface="Arial"/>
              <a:cs typeface="Arial"/>
            </a:endParaRPr>
          </a:p>
          <a:p>
            <a:pPr marL="240665" marR="1280795">
              <a:lnSpc>
                <a:spcPts val="1639"/>
              </a:lnSpc>
              <a:spcBef>
                <a:spcPts val="85"/>
              </a:spcBef>
            </a:pPr>
            <a:r>
              <a:rPr dirty="0" sz="1100" spc="-5">
                <a:latin typeface="Courier New"/>
                <a:cs typeface="Courier New"/>
              </a:rPr>
              <a:t>COMMIT </a:t>
            </a:r>
            <a:r>
              <a:rPr dirty="0" sz="1100" spc="-5">
                <a:latin typeface="Arial"/>
                <a:cs typeface="Arial"/>
              </a:rPr>
              <a:t>Processing</a:t>
            </a:r>
            <a:r>
              <a:rPr dirty="0" sz="1100" spc="229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D-26  Summary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D-28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Appendix E: Using SQL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Developer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54"/>
              </a:spcBef>
            </a:pPr>
            <a:r>
              <a:rPr dirty="0" sz="1100" spc="-5">
                <a:latin typeface="Arial"/>
                <a:cs typeface="Arial"/>
              </a:rPr>
              <a:t>Objectives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E-2</a:t>
            </a:r>
            <a:endParaRPr sz="1100">
              <a:latin typeface="Arial"/>
              <a:cs typeface="Arial"/>
            </a:endParaRPr>
          </a:p>
          <a:p>
            <a:pPr marL="240665" marR="603250">
              <a:lnSpc>
                <a:spcPct val="1195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What Is Oracle SQL Developer? E-3  Key Features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E-4</a:t>
            </a:r>
            <a:endParaRPr sz="1100">
              <a:latin typeface="Arial"/>
              <a:cs typeface="Arial"/>
            </a:endParaRPr>
          </a:p>
          <a:p>
            <a:pPr marL="240665" marR="983615">
              <a:lnSpc>
                <a:spcPct val="120000"/>
              </a:lnSpc>
            </a:pPr>
            <a:r>
              <a:rPr dirty="0" sz="1100" spc="-5">
                <a:latin typeface="Arial"/>
                <a:cs typeface="Arial"/>
              </a:rPr>
              <a:t>Installing SQL Developer E-5  Menus for SQL Developer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E-6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Creating a Database Connection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E-7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r" marR="330200">
              <a:lnSpc>
                <a:spcPct val="100000"/>
              </a:lnSpc>
              <a:spcBef>
                <a:spcPts val="995"/>
              </a:spcBef>
            </a:pPr>
            <a:r>
              <a:rPr dirty="0" sz="1000" spc="-5" b="1">
                <a:latin typeface="Arial"/>
                <a:cs typeface="Arial"/>
              </a:rPr>
              <a:t>vi</a:t>
            </a:r>
            <a:r>
              <a:rPr dirty="0" sz="1000" b="1">
                <a:latin typeface="Arial"/>
                <a:cs typeface="Arial"/>
              </a:rPr>
              <a:t>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9300" y="9492605"/>
            <a:ext cx="6168390" cy="4159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15"/>
              </a:spcBef>
            </a:pPr>
            <a:r>
              <a:rPr dirty="0" sz="800" spc="-5">
                <a:latin typeface="Garuda"/>
                <a:cs typeface="Garuda"/>
              </a:rPr>
              <a:t>Development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Program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(WDP)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are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provided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for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WDP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in-class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use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only.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Copying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materials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strictly</a:t>
            </a:r>
            <a:r>
              <a:rPr dirty="0" sz="800" spc="-50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prohibited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and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is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in  </a:t>
            </a:r>
            <a:r>
              <a:rPr dirty="0" sz="800">
                <a:latin typeface="Garuda"/>
                <a:cs typeface="Garuda"/>
              </a:rPr>
              <a:t>violation </a:t>
            </a:r>
            <a:r>
              <a:rPr dirty="0" sz="800" spc="-5">
                <a:latin typeface="Garuda"/>
                <a:cs typeface="Garuda"/>
              </a:rPr>
              <a:t>of Oracle </a:t>
            </a:r>
            <a:r>
              <a:rPr dirty="0" sz="800">
                <a:latin typeface="Garuda"/>
                <a:cs typeface="Garuda"/>
              </a:rPr>
              <a:t>copyright. </a:t>
            </a:r>
            <a:r>
              <a:rPr dirty="0" sz="800" spc="-5">
                <a:latin typeface="Garuda"/>
                <a:cs typeface="Garuda"/>
              </a:rPr>
              <a:t>All WDP </a:t>
            </a:r>
            <a:r>
              <a:rPr dirty="0" sz="800">
                <a:latin typeface="Garuda"/>
                <a:cs typeface="Garuda"/>
              </a:rPr>
              <a:t>students must receive </a:t>
            </a:r>
            <a:r>
              <a:rPr dirty="0" sz="800" spc="-5">
                <a:latin typeface="Garuda"/>
                <a:cs typeface="Garuda"/>
              </a:rPr>
              <a:t>an eKit watermarked with their name and email. Contact  </a:t>
            </a:r>
            <a:r>
              <a:rPr dirty="0" sz="800" spc="-10">
                <a:latin typeface="Garuda"/>
                <a:cs typeface="Garuda"/>
                <a:hlinkClick r:id="rId2"/>
              </a:rPr>
              <a:t>OracleWDP_ww@oracle.com</a:t>
            </a:r>
            <a:r>
              <a:rPr dirty="0" sz="800" spc="-55">
                <a:latin typeface="Garuda"/>
                <a:cs typeface="Garuda"/>
                <a:hlinkClick r:id="rId2"/>
              </a:rPr>
              <a:t> </a:t>
            </a:r>
            <a:r>
              <a:rPr dirty="0" sz="800" spc="-5">
                <a:latin typeface="Garuda"/>
                <a:cs typeface="Garuda"/>
              </a:rPr>
              <a:t>if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have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not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received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>
                <a:latin typeface="Garuda"/>
                <a:cs typeface="Garuda"/>
              </a:rPr>
              <a:t>your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personalized</a:t>
            </a:r>
            <a:r>
              <a:rPr dirty="0" sz="800" spc="-55">
                <a:latin typeface="Garuda"/>
                <a:cs typeface="Garuda"/>
              </a:rPr>
              <a:t> </a:t>
            </a:r>
            <a:r>
              <a:rPr dirty="0" sz="800" spc="-5">
                <a:latin typeface="Garuda"/>
                <a:cs typeface="Garuda"/>
              </a:rPr>
              <a:t>eKit.</a:t>
            </a:r>
            <a:endParaRPr sz="800">
              <a:latin typeface="Garuda"/>
              <a:cs typeface="Garud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48759" y="9404857"/>
            <a:ext cx="1314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ix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6" y="857964"/>
            <a:ext cx="2637790" cy="384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>
              <a:lnSpc>
                <a:spcPct val="1198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Browsing Database Objects E-9  Creating a Schema Object E-10  Creating a New Table: Example E-11  Using SQL Worksheet E-12  Executing SQL Statements E-14  Viewing the Execution Plan E-15  Formatting the SQL </a:t>
            </a:r>
            <a:r>
              <a:rPr dirty="0" sz="1100">
                <a:latin typeface="Arial"/>
                <a:cs typeface="Arial"/>
              </a:rPr>
              <a:t>Code </a:t>
            </a:r>
            <a:r>
              <a:rPr dirty="0" sz="1100" spc="-5">
                <a:latin typeface="Arial"/>
                <a:cs typeface="Arial"/>
              </a:rPr>
              <a:t>E-16  Using Snippets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E-17</a:t>
            </a:r>
            <a:endParaRPr sz="1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latin typeface="Arial"/>
                <a:cs typeface="Arial"/>
              </a:rPr>
              <a:t>Using Snippets: Example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E-18</a:t>
            </a:r>
            <a:endParaRPr sz="1100">
              <a:latin typeface="Arial"/>
              <a:cs typeface="Arial"/>
            </a:endParaRPr>
          </a:p>
          <a:p>
            <a:pPr marL="240665" marR="695960">
              <a:lnSpc>
                <a:spcPct val="119500"/>
              </a:lnSpc>
              <a:spcBef>
                <a:spcPts val="5"/>
              </a:spcBef>
              <a:tabLst>
                <a:tab pos="1638300" algn="l"/>
              </a:tabLst>
            </a:pPr>
            <a:r>
              <a:rPr dirty="0" sz="1100" spc="-5">
                <a:latin typeface="Arial"/>
                <a:cs typeface="Arial"/>
              </a:rPr>
              <a:t>Using SQL*Plus E-19  </a:t>
            </a:r>
            <a:r>
              <a:rPr dirty="0" sz="1100" spc="-5">
                <a:latin typeface="Arial"/>
                <a:cs typeface="Arial"/>
              </a:rPr>
              <a:t>Database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Reporting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5">
                <a:latin typeface="Arial"/>
                <a:cs typeface="Arial"/>
              </a:rPr>
              <a:t>E-20</a:t>
            </a:r>
            <a:endParaRPr sz="1100">
              <a:latin typeface="Arial"/>
              <a:cs typeface="Arial"/>
            </a:endParaRPr>
          </a:p>
          <a:p>
            <a:pPr marL="240665" marR="20320">
              <a:lnSpc>
                <a:spcPct val="1195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Creating a User Defined Report E-21  Summary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E-22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Index</a:t>
            </a:r>
            <a:endParaRPr sz="1100">
              <a:latin typeface="Arial"/>
              <a:cs typeface="Arial"/>
            </a:endParaRPr>
          </a:p>
          <a:p>
            <a:pPr marL="12700" marR="676275">
              <a:lnSpc>
                <a:spcPct val="239500"/>
              </a:lnSpc>
            </a:pPr>
            <a:r>
              <a:rPr dirty="0" sz="1100" spc="-5" b="1">
                <a:latin typeface="Arial"/>
                <a:cs typeface="Arial"/>
              </a:rPr>
              <a:t>Additional Practices  Additional Practice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Solutions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3907" y="2610719"/>
            <a:ext cx="229870" cy="4208145"/>
          </a:xfrm>
          <a:prstGeom prst="rect">
            <a:avLst/>
          </a:prstGeom>
        </p:spPr>
        <p:txBody>
          <a:bodyPr wrap="square" lIns="0" tIns="228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200" spc="-5">
                <a:latin typeface="Garuda"/>
                <a:cs typeface="Garuda"/>
              </a:rPr>
              <a:t>Oracle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University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and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SQL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Star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International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Limited</a:t>
            </a:r>
            <a:r>
              <a:rPr dirty="0" sz="1200" spc="-85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use</a:t>
            </a:r>
            <a:r>
              <a:rPr dirty="0" sz="1200" spc="-80">
                <a:latin typeface="Garuda"/>
                <a:cs typeface="Garuda"/>
              </a:rPr>
              <a:t> </a:t>
            </a:r>
            <a:r>
              <a:rPr dirty="0" sz="1200" spc="-5">
                <a:latin typeface="Garuda"/>
                <a:cs typeface="Garuda"/>
              </a:rPr>
              <a:t>onlyฺ</a:t>
            </a:r>
            <a:endParaRPr sz="1200">
              <a:latin typeface="Garuda"/>
              <a:cs typeface="Garud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2020-01-16T14:51:00Z</dcterms:created>
  <dcterms:modified xsi:type="dcterms:W3CDTF">2020-01-16T14:51:00Z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2009-01-19T00:00:00Z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2020-01-16T00:00:00Z</vt:filetime>
  </property>
</Properties>
</file>